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7" r:id="rId2"/>
    <p:sldId id="552" r:id="rId3"/>
    <p:sldId id="535" r:id="rId4"/>
    <p:sldId id="368" r:id="rId5"/>
    <p:sldId id="386" r:id="rId6"/>
    <p:sldId id="556" r:id="rId7"/>
    <p:sldId id="421" r:id="rId8"/>
    <p:sldId id="422" r:id="rId9"/>
    <p:sldId id="423" r:id="rId10"/>
    <p:sldId id="424" r:id="rId11"/>
    <p:sldId id="425" r:id="rId12"/>
    <p:sldId id="426" r:id="rId13"/>
    <p:sldId id="427" r:id="rId14"/>
    <p:sldId id="428" r:id="rId15"/>
    <p:sldId id="558" r:id="rId16"/>
    <p:sldId id="429" r:id="rId17"/>
    <p:sldId id="430" r:id="rId18"/>
    <p:sldId id="560" r:id="rId19"/>
    <p:sldId id="431" r:id="rId20"/>
    <p:sldId id="561" r:id="rId21"/>
    <p:sldId id="432" r:id="rId22"/>
    <p:sldId id="446" r:id="rId23"/>
    <p:sldId id="557" r:id="rId24"/>
    <p:sldId id="562" r:id="rId25"/>
    <p:sldId id="563" r:id="rId26"/>
    <p:sldId id="564" r:id="rId27"/>
    <p:sldId id="565" r:id="rId28"/>
    <p:sldId id="258" r:id="rId29"/>
    <p:sldId id="566" r:id="rId30"/>
    <p:sldId id="567" r:id="rId31"/>
    <p:sldId id="555" r:id="rId32"/>
    <p:sldId id="543" r:id="rId33"/>
    <p:sldId id="545" r:id="rId34"/>
    <p:sldId id="548" r:id="rId35"/>
    <p:sldId id="568" r:id="rId36"/>
    <p:sldId id="546" r:id="rId37"/>
    <p:sldId id="549" r:id="rId38"/>
    <p:sldId id="550" r:id="rId39"/>
    <p:sldId id="551" r:id="rId40"/>
    <p:sldId id="54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82"/>
  </p:normalViewPr>
  <p:slideViewPr>
    <p:cSldViewPr snapToGrid="0">
      <p:cViewPr varScale="1">
        <p:scale>
          <a:sx n="119" d="100"/>
          <a:sy n="119" d="100"/>
        </p:scale>
        <p:origin x="2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5T05:46:28.481"/>
    </inkml:context>
    <inkml:brush xml:id="br0">
      <inkml:brushProperty name="width" value="0.1" units="cm"/>
      <inkml:brushProperty name="height" value="0.1" units="cm"/>
      <inkml:brushProperty name="color" value="#E71224"/>
    </inkml:brush>
  </inkml:definitions>
  <inkml:trace contextRef="#ctx0" brushRef="#br0">7875 2784 24575,'-48'-2'0,"-3"-8"0,-7-11 0,7-10 0,10-10 0,12-6 0,11-5 0,5-7 0,6-9 0,0 0 0,0 1 0,-5 10 0,-9 10 0,-13 5 0,-9 7 0,-4 7 0,-2 11 0,6 9 0,4 5 0,9 7 0,4 11 0,0 13 0,0 9 0,-9 9 0,-13 2 0,18-24 0,-4-2 0,-5 2 0,-2-2 0,-4-1 0,-1-1 0,-3-2 0,0 0 0,2-2 0,0 1 0,6-3 0,0 1 0,8-2 0,3-1 0,-11 10 0,18-7 0,18-2 0,17-1 0,14 0 0,5 5 0,-2 5 0,-9 8 0,-10 10 0,-5 7 0,-16 4 0,-25 0 0,1-25 0,-6-2 0,-14 1 0,-5-2 0,16-7 0,-2-1 0,0-2 0,0-1 0,0-2 0,2-1 0,-13 2 0,3-4 0,12-2 0,4-3 0,-11-10 0,21-14 0,12-13 0,7-7 0,2 4 0,2 15 0,-1 11 0,-19 7 0,-5 6 0,-7 2 0,-10 2 0,-6 4 0,-4 0-711,-3 0 0,-5 1 0,-2 2 0,-1-2 711,7 0 0,0 0 0,-1 0 0,-1-1 0,0 0 0,0 0 0,-1 0 0,0-1 0,1 0 0,2-4 0,-5 0 0,1-2 0,3-3 0,3-5-168,-4-9 1,4-5 0,5-6 167,10-4 0,5-5 0,6-4 0,9-4 0,5-5 0,5-1 0,2 0 0,4-2 0,3 1 0,2-16 0,2 2 0,1 3 0,0 3 0,2 9 0,3 3 0,3 6 0,7 3 1381,8 1 1,7 6-1382,12 1 0,6 6 0,13 4 0,4 4-51,-17 7 1,2 3 0,0 0 50,3 2 0,3 2 0,-2 1 0,0 0 0,0 0 0,1 3 0,4 3 0,1 1 0,0 2-473,-10-2 0,1 2 1,2 0-1,-1 0 473,6 3 0,0-1 0,1 1 0,1 0 0,5 1 0,0 0 0,1 1 0,0-2 0,-3 0 0,1 0 0,-1-1 0,0 1 0,-1 1 0,-1 0 0,0 0 0,0 1 0,-4 1 0,-1 0 0,0 1 0,-1 0 0,-3 1 0,1 1 0,-2 0 0,0 0-166,-2 0 0,-1 1 1,0-1-1,-2 0 166,7 4 0,-2-1 0,-3-1 0,10 5 0,-6-2 0,-17-8 0,-7 0 639,-9 3-639,-38-8 1889,-40-7-1889,17-2 0,-2-2 380,-2 1 0,2 1-380,5 0 0,3 5 0,-17 33 0,28 13 0,3 13 0,2-5 0,1 6 0,-1 3-536,2-3 0,-1 3 0,1 3 1,-2 0 535,1-7 0,-1 3 0,-1-1 0,-1 1 0,-2-1-561,3-8 0,-3-1 0,1-1 0,-3 1 0,-1-1 0,-1 0 561,-3 3 0,-2-1 0,-2 0 0,0 0 0,-3-2 0,-1-2 0,-4 0 0,-1-2 0,-2-1 0,-2-2 0,-1-2 0,-1-2 0,-2-2 0,-1-2 0,-2-2 0,0-2 0,-1-2 0,-1-3 0,2-4 0,0-1 0,-1-1 0,-1-4 0,1-2 0,0-1-311,-5-2 1,-1-2 0,1-3-1,0-2 1,4-4 310,-6-1 0,2-4 0,2-2 0,4-6-6,-3-4 1,3-5 0,8-7 5,-4-15 0,11-7 783,16-6 0,10-4-783,8 3 0,8-1 1682,8 6 1,6 1-1683,9 4 0,5 3 0,10 0 0,3 1 0,7-4 0,0-1 0,-3-1 0,-2-3 0,-6-1 0,-5-3 1060,-7-3 1,-7-1-1061,-7-3 0,-4-3 0,-4-2 0,-3-2 0,-4-3 0,-2 0 0,0-4 0,0 0 0,-1-3 0,3-1 0,3 20 0,4-1 0,3 2-241,6-3 0,5 1 0,2 3 241,3 3 0,2 2 0,2 4 0,16-9 0,2 9 0,-8 18 0,-3 8 0,6 6 0,-14 12 0,-12 0 0,-5 0 0,3-3 748,12-20-748,1-4 0,4-4 0,15-15 0,6-4-286,-9 10 0,2-1 0,1 2 286,2 2 0,0 2 0,0 4 0,-4 4 0,1 4 0,-3 6 0,8 3 0,-8 15 0,2 57 0,-56 5 0,-22 8 0,7-25 0,-5 0 0,-5 0 0,-3-2-523,0-4 0,-2-1 0,-4-1 1,-2-2-1,-2-2 523,-5-2 0,-4-2 0,-1-3 0,-2-2 0,2-3 0,2-3 0,0-4 0,-1-2 0,1-2 0,1-1 0,3-3 0,-1-1 0,2-3 0,0 0 0,2-3-144,-4-3 0,1-4 1,2 0-1,3-3 144,-1-3 0,4-3 0,4-3 359,-5-8 1,10-6-360,14 1 0,10-1 0,24-20 0,33 14 1318,-12 23 0,4 7-1318,6 13 0,1 12 346,-2 13 0,-2 9-346,-4 12 0,-5 6 0,-4 5 0,-5 1 0,-5-11 0,-4-4 0,-4 14 0,-18-36 0,-22-58 0,13-19 0,3-14 0,3 8 0,4-5 0,0-3-328,4 7 0,0-1 0,3-1 1,3-1 327,2 3 0,3 0 0,3 0 0,2 5 0,6-7 0,5 4 0,4 6 0,3 8 0,4 6 0,2 8 0,17 2 0,0 19 0,-7 22 0,-7 14 0,-6 16 0,-9 8 0,-6 10 0,-8 3 0,0-2 0,-8-3 655,-8-16 1,-8-7-656,-7-9 0,-8-12 0,-10-16 0,-3-15 0,-10-22 0,3-14-416,16 5 1,4-5-1,1-3 416,2-10 0,3-2 0,3-1 0,4 3 0,3 0 0,3 2 0,0-13 0,4 8 0,4 21 0,2 12 0,0 22 0,2 78 0,0 0 0,0 10 0,-3-9 0,-2 6 0,-3 0-325,-2-13 0,-1 1 0,-1 0 0,-4-2 325,-1-3 0,-2 0 0,-2-2 0,-3-5 0,-9 8 0,-4-4 0,-3-9 581,-14 1 0,-2-12-581,9-12 0,3-13 0,7-16 0,5-13 0,8-27 0,10-16 0,6 1 0,7-10 0,4-3-608,3 19 1,3-4-1,3-1 1,2-2-1,2 1 608,3-3 0,2-2 0,3 0 0,1 1 0,3 2 0,3 0 0,1-1 0,3 3 0,2 2 0,2 3-143,-1 5 1,3 1-1,1 4 1,1 2-1,1 3 143,5-1 0,1 3 0,0 4 0,2 4-148,-4 7 0,0 2 0,0 5 1,-1 3 147,6 2 0,-1 4 0,-3 7 0,11 8 0,-9 15 0,-11 18 0,-13 14 0,-16 16 0,-17 9 566,-7-15 1,-9 1 0,-6-2-567,1-14 0,-4-1 0,-4-2 0,-1-4 0,-16 7 0,-3-5 0,-1-6 0,4-7 0,-1-4 0,4-8 1006,-10-4 0,7-14-1006,18-14 0,6-8 741,-3-44-741,27 27 0,7 1 0,9 3 0,8 5 0,10 5 0,7 12 0,10 14 0,2 17 0,-10 12 0,-3 11 0,-3 7-260,-7 2 0,-2 4 1,-2 6-1,-3 1 260,-4-2 0,-1 3 0,-2 2 0,-1 2 0,-1-2 0,-2 4 0,0 0 0,-1 1 0,-2-1 0,-1-1 0,-1 10 0,-1-2 0,-1-1 0,-4-2-206,-3-8 1,-2-2 0,-3-2 0,-3-3 205,-5 5 0,-5-5 0,-3-5-68,-3-10 0,-4-4 1,-3-6 67,-2-6 0,-2-6 0,-2-3 0,-22-1 0,-1-9 0,20-9 0,-1-6 0,0-2 0,0-4 0,0-4 0,2-1 0,-16-14 0,4-3 0,12 2 0,6 1 0,-4-6 2182,38 21-2182,57 15 0,-4 17 0,6 11 0,-8 3 0,2 7 0,-2 5-122,4 8 1,-2 6-1,-5 6 122,-15-9 0,-2 5 0,-4 1 0,-2 1 0,-3 0 0,-1 1 0,-4 0 0,-4 0 0,-2 13 0,-5-1 0,-7-1-198,-9-3 0,-6-3 1,-7-5 197,-7-10 0,-6-5 0,-5-7 0,-7-5 0,-6-6 0,-2-9-314,11-9 0,-3-5 0,0-6 1,2-5 313,2-7 0,1-5 0,3-6 0,0-3 0,1-5 0,2-4 0,2-4 0,2-3 0,4-4 0,2-3 0,3-3 0,2 0 0,5 4 0,2-2 0,3 1 0,1 1-59,-2-9 1,3 2 0,3 3 58,-2-13 0,6 4 571,5 14 1,7 4-572,15 1 0,12 4 0,9 9 0,9 2 0,8 3-742,-6 5 1,6 0-1,3 2 1,4 1-1,2 0 742,-11 6 0,2-1 0,2 2 0,2 0 0,1 1 0,1 0 0,0 0 0,1 1-352,-3 1 0,2 0 1,0 1-1,1 0 0,-1 1 1,2 0-1,-1 0 0,0 1 1,-1 0 351,-1 1 0,0 0 0,1 0 0,-2 0 0,2 1 0,-2 0 0,-1 2 0,-1 0 0,-1 1 0,6 1 0,1 1 0,-2 1 0,-1 1 0,-3 1 0,-1 1 0,-4 1-71,16 4 0,-5 2 0,-4 2 0,-7 3 71,-4 2 0,-6 3 0,-7 3 0,-5 8 0,-12 1 0,-12 6 3430,-57-31-3430,-4-17 0,-11-8 0,16 4 0,-3-3 0,-5-1 0,-2 1 213,8 2 0,-2 1 0,-3-2 0,-1 1 0,-2 0 0,0 1-213,-1 1 0,0 1 0,-2 0 0,-1 0 0,-1 1 0,0 0 0,0 1-407,3 1 1,-1 0 0,0 2-1,-2-1 1,1 0 0,0 1 0,0 1-1,1-1 407,0 2 0,1 0 0,0 0 0,0 0 0,0 1 0,0 1 0,2-1 0,-1 0 0,-2 0 0,0 0 0,0 1 0,1-1 0,1 1 0,0-1 0,2-1-253,-1-1 0,0 1 0,1 0 1,1-1-1,3-1 0,0-1 253,-14-2 0,2 0 0,2-3 0,3-1-122,7-2 0,2-1 1,2-2-1,3-3 122,-4-8 0,5-5 0,4-5 806,8-3 1,5-4 0,3-2-807,3-3 0,4-3 0,3 0 0,2 0 0,2-1 0,3 2 0,0-23 0,2 3 1975,2 8 0,2 5-1975,2 9 0,4 3 1169,8 3 0,6 4-1169,9 3 0,7 5 448,9 2 1,3 6-449,1 6 0,-1 3 249,-10 8 1,-4 3-250,6 7 0,-34 16 0,-38 13 0,3-11 0,-5-2 0,-8 0 0,-1-3 0,0-5 0,2-7 0,-17-19 0,39-46 0,42 6 0,19-5 0,-9 23 0,6-1 0,4 1 0,1 2-526,7-2 0,4 3 0,3 1 1,0 5 525,3 1 0,3 2 0,-1 5 0,0 8 0,8 8 0,-1 9 0,-6 15 0,-9 17 0,-7 15 0,-5 8 0,-10 1 0,-5 7 0,-3 5 0,-1 2-538,-7-14 1,-1 2 0,-2 2 0,0 1 0,2 0 0,0 0 537,1 3 0,2 0 0,-1 0 0,1 1 0,2-1 0,1-2 0,1-2 0,1 1 0,1-3 0,2 0 0,1-1 0,4-3 0,6 6 0,2-2 0,3-2 0,3-3 0,3-4 0,-5-12 0,2-3 0,2-2 0,2-2 0,2-1 0,0-3 0,4 0 0,3-2 0,0-3 0,2-2 0,0-1 0,1-1 0,1-1 0,0-2 0,0-1 0,2-2 0,-1 0 0,-1 1 0,-2-3 0,0 1 0,1-1 0,-1 0 0,-2 1 0,-2 1-255,6 2 0,-2 0 1,-2 0-1,-2 4 1,-4 3 254,0 6 0,-3 1 0,-3 5 0,-7 2-223,5 15 0,-8 5 1,-9 4 222,-9 5 0,-8 5 0,-9 0 0,-7-16 0,-6 3 0,-4-2 0,-4-2-43,-6 1 0,-4-1 1,-5-2-1,-4-4 43,2-7 0,-4-2 0,-3-2 0,-2-3 0,-3-1-70,1-7 1,-3-2-1,-2-2 1,-2-1-1,-1-3 1,0-1 69,-3 0 0,-3-1 0,0-3 0,-1 0 0,-1-2 0,1 0 0,5-3 0,0 0 0,0-3 0,0 1 0,-1-1 0,1 0 0,0 0 0,-6 0 0,0-2 0,0 1 0,1-1 0,3-1 0,0-1 81,1 0 1,3-1-1,0 0 1,3-3 0,3-1-82,-14-3 0,4-2 0,9-10 329,6-13 1,15-10-330,23-11 0,15-5 883,11-8 0,10 1-883,3 5 0,4 5 1953,-1 14 1,0 7-1954,8-3 1115,-50 57-1115,-23 17 0,-16 8 0,0-3 0,-7 4 0,-4 0-559,7-5 1,-2-1 0,-3 1 0,-1-4 558,9-7 0,-1 0 0,-1-3 0,0-1 0,0-2 0,-10 1 0,0-1 0,0-4 0,1-7-236,6-7 1,-1-4 0,3-6 0,1-7 235,-10-14 0,3-12 0,7-10 0,17 0 0,5-7 0,4-6 0,3-3-485,5 1 1,4-5 0,3-2 0,2-1 0,3 1 484,0-1 0,4 1 0,1-2 0,2 1 0,2 2 0,2 3 0,1-1 0,2 3 0,1 1 0,2 3-111,2-4 1,3 3-1,1 4 1,2 4 110,7 3 0,2 5 0,1 4 883,14-5 1,3 10-884,6 12 0,5 7 0,-8 5 0,2 0 0,2-2-301,-1 3 1,1-3-1,2 0 1,0-2 300,6-2 0,2-2 0,-1-3 0,1-1 0,-12 3 0,0-2 0,1-1 0,-2-1 0,0 0 0,10-5 0,-1-3 0,-2 1 0,-3-1 466,-7 4 0,-2-2 1,-3 2-1,-1 0-466,4-3 0,-3 1 0,-4 4 258,1-2 1,-6 6-259,2 8 0,-30 73 0,-12-15 0,-6 8 0,-1 5 0,-3 2 0,-2 5 0,-3 4 0,-1 1-186,0-3 1,-1 3 0,-2 1-1,-1 1 1,-1-1 185,3-12 0,-1 1 0,-1 0 0,0-1 0,-1 0 0,-1-3 0,-2 8 0,-2-1 0,0-1 0,0-2 0,0-3-69,-4 3 1,1-2 0,-1-5 0,0-4 68,-3 0 0,1-5 0,0-7 0,-3 4 0,2-14 0,-10-21 0,25-67 0,23-7 0,13-13 0,2 22 0,5-4 0,4-2 0,2-1 128,0 8 1,1-2 0,3 0 0,2 1-1,0 1-128,3-1 0,3-1 0,0 2 0,2 1 0,-1 3 0,5-5 0,2 3 0,-2 3 0,-2 5 289,-4 5 1,0 4-1,-8 8-289,-3 3 0,-63 53 0,-29 22 0,22-20 0,-6 3 0,-2-1 0,-3 0-433,4-2 0,-3-2 1,-2 1-1,0-1 0,-1-2 433,-2-1 0,-1-1 0,-2-2 0,2-2 0,1-3 0,-6 0 0,1-3 0,2-5 0,2-3-181,-10-4 1,1-5 0,7-11 180,8-7 0,5-9 0,6-7 0,10-11 0,5-8 0,5-3 220,8 8 0,3-2 1,2-1-1,3-3-220,1-5 0,2-3 0,3 0 0,1 0 0,4 2 0,2 0 0,1 1 0,1 2 0,0 5 0,1 1 0,1 1 0,0 3 0,4-9 0,1 3 0,0 6 0,3 0 0,-2 7 2212,-6-1-2212,-35 64 326,-2 15 1,-3 8-327,-8 10 0,-1 3 0,-1 2 0,3-2 869,9-13 0,2-5-869,-6 5 0,12-21 0,0-15 0,-16-2 0,-24-2 0,13 0 0,-4 3 0,-15 3 0,-2 5-169,20-1 0,-2 0 0,1 2 169,2-1 0,-1 1 0,3 0 0,-10 3 0,4-3 0,-15-21 0,43-23 0,10-13 0,3-20 0,12-7 0,8 7 0,7-3 0,9 2-864,4 7 1,7 1 0,7 1-1,5 3 864,-5 16 0,3 0 0,5 3 0,3 2 0,1 1 0,4 3-605,-5 4 1,2 2 0,2 2 0,3 0 0,1 3 0,1 0 0,0 2 0,1 0 604,-7 4 0,-1-1 0,2 2 0,1 1 0,0 0 0,1 1 0,-1 2 0,1 0 0,0 2 0,0 1 0,3 0 0,-1 3 0,1 0 0,0 1 0,1 1 0,-1 2 0,0 0 0,0 2 0,0 0 0,-1 2 0,-2 1 0,0 1 0,0 1 0,0 0 0,0 2 0,-1 1 0,-1 0 0,0 1 0,-2 0 0,0 1 0,6 2 0,0 2 0,-1 0 0,-2 1 0,0 1 0,-2-1 0,0 2 0,-2-1-264,3 2 1,-2 0 0,-1 1 0,-1 0-1,-1-1 1,0 0 0,-3-3 263,9 4 0,-2-2 0,-1-1 0,-2-2 0,-3-4-69,17 2 1,-4-4 0,-4-8 68,-12-5 0,-2-5 0,-6-7 1007,1-14 1,-8-9-1008,-8-8 0,-7-5 2619,-3-4 0,-3 0-2619,-3 8 0,-1 2 3163,2-19-3163,-3 25 426,-2 26-426,-1 29 0,-9 40 0,-6-16 0,-6 4 0,-7 3 0,-6-2 0,-5-4 0,-5-8 0,-2-10 0,-1-8 0,4-8 0,1-4 0,-20-1 0,16-5 0,10 8 0,-11 44 0,18-12 0,-1 10 0,-1 6-847,5-3 1,-1 6-1,-1 3 1,1 5 0,0 0 846,4-6 0,-2 3 0,1 2 0,0 2 0,1 0 0,0 2 0,1 0-515,0-5 1,2 1 0,-1 2 0,1 0-1,0 0 1,1 0 0,0 1 0,1-1 514,1-1 0,1 0 0,0 0 0,0 1 0,1-1 0,1-1 0,0-1 0,2 0 0,-2 12 0,1-2 0,1 0 0,0-2 0,2-1 0,0-2-248,1 3 1,0-2 0,2-1-1,0-2 1,0-1 247,0 5 0,1-1 0,1-3 0,-1-2-103,0 9 0,0-3 0,0-4 103,0-11 0,0-3 0,0-3 1379,0 7 0,0-5-1379,0 19 4525,-5-35-4525,-13-31 2027,-16-56-2027,17 10 0,0-9 0,1-4 0,0-1 0,0-4 0,0-3 0,-1-2-467,0 3 1,0-2 0,0-2 0,-2-1 0,-1 1 466,-3-5 0,0 0 0,-2-1 0,-2 1 0,-2 1-513,3 12 0,-1 0 0,-3 0 1,-1 1-1,-1 2 0,-2 0 513,-3 2 0,-1 0 0,-3 2 0,0 2 0,-3 1 0,-1 2 0,-3 1 0,-2 3 0,-1 1 0,-2 2 0,-1 3 0,-1 1 0,-4 2 0,0 3 0,-2 1 0,-1 3 0,-1 2 0,-1 2-452,8 5 0,-3 1 0,1 3 1,-2 0-1,1 1 0,0 2 1,0 0 451,-8 0 0,0 2 0,-1 1 0,1 0 0,0 1 0,2 2 0,4 0 0,1 1 0,0 0 0,1 1 0,1 1 0,2-2-133,-2 1 0,1 0 0,1 0 0,3 0 1,2-2 132,-11 0 0,4-1 0,7-6 884,-5-5 0,14-10-884,21-13 0,14-9 0,18 3 0,12-4 0,6 1 0,10-7 0,7 1 0,5 4 380,-8 11 0,5 1 0,2 4 0,-1 2-380,2 4 0,2 2 0,0 4 0,-2 3 0,4 4 0,-2 4 0,-3 6 1948,9 9 0,-9 10-1948,-17 12 0,-7 6 555,-10 6 1,-8 3-556,-8 1 0,-7-2 0,-21 24 0,-19-21 1521,-6-14-1521,12-12 0,17-10 0,68-37 0,-1 2 0,11-5 0,4 0-684,-12 6 0,3-1 0,2-1 1,2 1-1,2 0 684,-2 0 0,3 0 0,1 0 0,1 0 0,0 1 0,0 1 0,-2 2 0,1 0 0,0 1 0,0 0 0,-2 3 0,0 1-260,3 1 1,-1 2 0,-1 1 0,-1 1-1,-2 3 260,2-1 0,-1 1 0,-3 3 0,-2 1 0,19 1 0,-8 4 0,-20 0 0,-6 6 0,1 13 0,-20 27 3159,-14 23-3159,-7-27 0,-1 0 778,-1 3 1,0 0-779,-1-4 0,2-2 0,-3 35 0,12-1 0,9-29 0,8 3 0,12 9 0,11 0-527,-3-10 1,5 1 0,5-2 526,-4-7 0,3-1 0,3-1 0,1-2-442,-5-7 1,3 0 0,0-2 0,1-1 0,-1-1 441,2-2 0,0 1 0,0-3 0,0 0 0,-1-1 0,7 0 0,1-1 0,-3-2 0,-2 0 0,5-1 0,-3-2 0,-5-1 0,-3-2 0,-6-2 0,0-1 0,-40-6 1394,-27-6-1394,-19-10 1195,14 3 1,-5-1-1196,-15-4 0,-9 0 0,2 6 0,-7 1 0,-5 2-1098,11 4 0,-2 0 0,-4 1 0,-4 0 0,-2 1 1098,10 0 0,-2 1 0,-4-1 0,-1 1 0,-1 1 0,-2 0 0,0 1 0,-2 1-452,14 1 1,-2 0-1,1 0 1,-2 1 0,-1 1-1,-1 0 1,1 1 0,-1 0-1,-1 0 1,0 1 0,1 1 451,-1 1 0,-1-1 0,0 1 0,0 1 0,-1 1 0,-1-1 0,1 1 0,-1 1 0,0 0 0,1 1 0,-1 0 0,2 0-256,2 1 1,0-1-1,0 1 1,0 1-1,0 0 1,-1 1 0,1-1-1,1 1 1,-1 0-1,2 1 1,0 0-1,1 0 1,1 0 255,-9 3 0,2 2 0,0 0 0,0 1 0,1-1 0,2 1 0,0 0 0,1-1 0,1 0 0,1 0-127,-5 1 1,1-1-1,0 1 1,2 0-1,1-1 1,3-1-1,0 0 1,5-1 126,-10 3 0,2 0 0,3-2 0,5-2 0,6-1 1042,-20 6 0,14-5-1042,15-9 3852,60-22-3852,33-15 2880,-21 11 0,2 1-2880,3-3 0,1 0 0,5-8 0,2-6 0,-7-2 0,0-5 0,2-6-141,0-3 1,1-6-1,1-3 1,1-5 140,-8 10 0,-1-4 0,3-2 0,-1-2 0,0-1 0,0-2-529,-7 11 0,0-2 0,1-2 1,-1 0-1,1-1 0,-1-1 0,-1-1 1,0 1 528,1-5 0,-1 0 0,0-1 0,0-1 0,-1-1 0,-1 1 0,-1-1 0,0 0 0,-2 1 0,-1 0 0,0-2 0,-1 1 0,0 1 0,-1-1 0,-2 1 0,1 1 0,-1-4 0,-1 0 0,0 1 0,-1 1 0,-1-1 0,-1 2 0,-1 1-286,1-6 1,-1 3-1,-1-1 1,-1 2 0,0 1-1,-1 2 286,0-2 0,-1 1 0,-1 3 0,1 2 0,-3 2-58,4-20 0,-3 4 0,-2 5 58,2-10 0,-5 9 1162,-2 25 1,-11 13-1163,-54 25 0,20 26 0,-4 13 0,-4 3 474,-1 2 0,-3 2 0,-2 4 0,-1 1-474,8-3 0,-2 1 0,0 2 0,0 1 0,3-2 0,2 0 0,0 1 0,2 0 0,2-1 0,2-1 544,-1-1 1,2-1 0,3-2 0,4 0-545,-13 17 0,22-3 0,57 9 0,13-43 0,16-10 0,5-3-527,-13-2 1,3-3 0,4-2 0,1-1 0,0 0 526,-4-1 0,2-1 0,0 0 0,1-1 0,-1 0 0,0 0 0,8-2 0,-1 1 0,0-1 0,-1 1 0,-5-2-93,1 0 0,-2-1 0,-5 1 0,-2 6 93,19 5 0,-12 12 1172,-20 14 0,-11 10-1172,-11 13 0,-10 8 0,-6 14 0,-6 2 0,-6-2 0,-6-2 0,-1-7 0,-4-6 82,0-12 0,0-5-82,-9 11 3339,17-24-3339,32-27 0,17-11 0,11-4 0,-5 4 0,4-1 0,2 1 2,8 1 1,1-1 0,0 3-3,-4 0 0,0 3 0,-4 6 0,5 10 0,-7 10 0,-15 10 0,-9 7 0,-9 8 0,-8 4 0,-2 3 0,-2 0 0,-2-8 0,0-1 0,0 22 0,-5-20 519,-8-18-519,-4-15 0,-2-11 0,6-11 0,15-24 0,14-6 0,6-9 0,3-5 0,4-7 0,1-3-608,-6 13 0,0-4 0,1-1 0,0-2 1,-1-2 607,-1 3 0,0-4 0,0 0 0,-1 0 0,0-2 0,-1 0 0,-1-1 0,0-1 0,-2 0 0,0-2 0,-1 2 0,-1 0 0,3-10 0,-3-1 0,0 0 0,0 3 0,-1 0 0,-3 8 0,-1 0 0,1 2 0,-2 2 0,0 1-92,4-19 1,0 3 0,-1 6 91,3-9 0,2 11 0,-5 28 0,4 7 0,27 6 0,19 19 0,-19 15 0,6 9 0,-1 1 0,-4 4 0,-1 2 0,0 1 0,-1-4 0,-1 0 0,-3-1 1495,4 12 1,-8-15-1496,-13-55 322,3-20-322,2-10 0,-1 16 0,-3 27 0,2 14 0,-1 12 0,-4 14 0,-7 32 0,-9-1 0,-2 10 0,-1 0 0,-1 5 0,-2 6-581,-2-3 0,-1 3 0,-2 4 1,0-1 580,1-11 0,0 1 0,-1 1 0,-1-1 0,1 0 0,-4 15 0,0-1 0,-1-1 0,1-1-153,-1-11 1,1-2 0,-1-1-1,2-4 153,-1-1 0,2-3 0,-1-4 0,-1 8 0,1-7 0,0 3 0,6-21 0,2-9 2246,2 10-2246,9 37 0,1-3 0,1 9 0,-1-6 0,-1 4 0,1 4-294,-2-12 1,-1 1-1,0 2 1,-1-1 293,-2 4 0,1 0 0,-3-1 0,-2-1 0,-4-4 0,-1-2 0,-3-1 0,-4-3-223,-6 9 0,-5-2 1,-4-7 222,-5-7 0,-5-5 0,-4-7 0,-9-7 0,-4-7 0,-3-8 0,-3-6 0,-2-8 0,0-9-371,11-6 1,-1-7-1,1-4 1,2-4 370,-2-6 0,2-5 0,1-4 0,2-2 0,3-4 0,3-4 0,1-1 0,2 1 0,2 0 0,2 0 0,1 1 0,0 4-100,-2-5 0,-1 2 0,-1 7 100,0 9 0,-2 5 0,-4 5 0,-8 5 0,-4 7 0,-3 5-169,4 3 1,-3 3-1,-2 4 1,-2 0 168,1 3 0,-1 0 0,-3 3 0,0 1 0,0-1-325,7 0 0,0 1 1,-1 1-1,-1-1 0,1 2 1,0-2 324,1 1 0,-1 0 0,0 0 0,0-1 0,2 1 0,-1-2 0,-6 2 0,0-1 0,2 0 0,0-2 0,3-3 77,-6-2 0,3-2 0,1-4 1,3-6-78,-10-10 0,5-7 0,6-11 0,10-13 0,8-10 0,9-7 0,13 4 0,7-6 0,5-4 0,6 1-295,3 9 1,4-2-1,4 0 1,3 0 0,2 1 294,4-1 0,4 0 0,2 1 0,2 2 0,2 3 0,-1 5 0,2 3 0,2 1 0,0 3 0,0 3 405,3 0 1,0 4-1,0 3 1,-3 4-406,20-14 0,-6 12 2610,4 10-2610,-30 25 1091,-16 6-1091,-18 7 2472,-24 7-2472,-28-1 150,26-11 1,0-1-151,-23-2 0,33-39 0,45-17 0,24-13 0,-7 15 0,6-4 0,5-3 0,3 0-666,-8 10 0,3-1 0,1-2 0,3 2 0,0 0 0,1 1 666,-5 6 0,2 0 0,0 1 0,1 0 0,0 2 0,1 1 0,0 2 0,4-1 0,2 0 0,0 2 0,0 3 0,-1 2 0,-3 2-134,12-2 1,0 3-1,-4 3 1,-4 7 133,-1 5 0,-3 4 0,-7 9 0,1 11 0,-12 10 0,-19 47 0,-16-30 0,-6 1 0,-4-3 0,-5-3 3866,-24 19-3866,-1-18 664,5-16-664,5-12 0,-9-7 0,-10-6 0,-3-8 0,10-1 0,21-1 0,23 11 0,31 30 0,-1 4 0,4 8 0,-1-2 0,4 3 0,1 1-433,8 7 1,3 1 0,2 0 432,-10-12 0,2 0 0,0-1 0,4-1-601,5 1 0,4-2 0,1-1 0,1-3 601,-7-6 0,1-2 0,1-1 0,1 0 0,0-3 0,1-1 0,1 0 0,1-3 0,-2 0 0,2-1 0,-3-2 0,1-1 0,0-1 0,-1-1 0,-3-2-232,5-1 0,-1-1 0,-2-1 0,-4-2 232,4 1 0,-4-2 0,-3 0 0,4 1 0,-6-2 0,7-2 1072,-18-9-1072,16-20 0,-9 6 0,5-1 0,11-6 0,5 1 624,-15 9 1,2 2 0,0 1-625,-1 3 0,1 1 0,-1 3 0,16-2 0,-2 5 550,-10 2 0,-5 4-550,16 2 0,-31 2 0,-47 0 0,-19 0 0,-12 0 0,-2-2 0,-4-1 0,-4-3-574,2-3 1,-4-3-1,-1-2 1,-1-4 573,9 0 0,-1-3 0,0-1 0,1-3 0,1-2 0,1-2 0,0-2 0,3-3 0,0-1 0,3-3-234,-8-10 1,3-5-1,4 0 1,3-2 233,9 5 0,2-2 0,4 0 0,3 1-70,0-9 1,3 1 0,5 2 69,1-13 0,9 6 0,13 20 0,8 8 0,32-8 2145,13 25-2145,-4 14 1618,-24 40-1618,-34 6 0,-12 8 0,-5-5 0,-4 2 0,-4 0-222,-6 8 1,-4 0 0,-2-2 221,-4-2 0,-2-2 0,0-5 0,8-8 0,0-3 0,2-4 0,-3 3 0,5-6 0,-3-1 0,25-27 0,8-10 0,3 1 0,-17 41 0,-1 7 0,-4 10 0,-7 6 0,2-5 0,-6 5 0,-3 4 0,-3 2 0,-2 3 0,-2-2-652,5-7 0,-2 0 1,-2 2-1,-1 0 1,-1 1-1,-3 1 1,0 0-1,0 0 1,-2-1 651,8-8 0,-2 1 0,-1-1 0,-1 2 0,-1-2 0,1 2 0,-2-1 0,0 0 0,0 0 0,-1-2 0,1 1 0,0-2 0,-2 0 0,1 1 0,-1-1 0,-1 0 0,0-1 0,0 0 0,0-1 0,0 0 0,0-1 0,0-1 0,1-1 0,0-2 0,-4 3 0,0-2 0,0 1 0,0-2 0,0-2 0,0 0 0,1-1 0,1-1 0,0-2 0,1 0-260,-9 6 0,0-2 0,1-1 0,0-2 0,2-1 0,3-2 0,2-2 260,-17 6 0,5-3 0,3-4 0,4-2 0,6-3 0,4-3 0,8-6 0,-4-8 0,74-32 0,7 2 0,9 0 0,-2 4 0,5 2 0,4 2 930,-1 3 0,3 1 1,4 3-1,0 1-930,-8 3 0,1 0 0,1 1 0,1 2 0,0 2 0,1 1 0,0 0 0,0 3 0,0 1 0,0 1 0,0 2 0,-1 2 0,1 0 0,-2 2 0,-2 2 300,8 4 1,-3 3 0,-2 2 0,-2 2-301,8 9 0,-4 4 0,-5 1 0,-10-2 0,-3 1 0,-7 0 0,-1 9 0,-11-2 0,-20 18 0,-52-42 0,0-49 0,-5-26 0,25 17 0,-1-8 0,-1-4 0,2-5 0,0-3-382,5 4 0,0-6 0,2-2 0,0-3 0,1-2 0,0-1 0,2 0 382,1 2 0,1-3 0,0-1 0,2-1 0,0-1 0,2 1 0,-1-2 0,2 1 0,2 6 0,1 0 0,0-1 0,1-1 0,1 1 0,0 0 0,1 0 0,1 1 0,1 2 0,-2-11 0,3 0 0,0 1 0,1 1 0,1 2 0,0 1 0,2 4 13,0-8 1,1 3 0,1 2 0,2 3 0,-1 4-14,4-14 0,0 6 0,4 12 0,3 15 0,2 12 0,11 11 0,-8 16 0,-8-11 5026,-10-50-5026,-2 3 0,0-7 0,1 9 0,0-4 0,-1-1 193,0-6 1,1-3-1,0 3-193,1 8 0,0 2 0,2 5 0,4-12 0,7 11 0,12 17 0,9 15 0,23 21 0,12 21 0,-18 3 0,3 7 0,2 6 0,1 2-588,-5-2 0,1 2 1,0 4-1,0 1 1,0 2 587,-7-5 0,-1 2 0,2 1 0,-2 2 0,-1-1 0,-1 0 0,5 7 0,-1 0 0,0 0 0,-4 0 0,-1-1-229,1 3 0,-2-2 1,-3 1-1,-1-3 229,3 10 0,-2-1 0,-3-3 273,4 11 0,-5-5-273,-8-14 0,-3-6 0,11 13 0,-3-21 2875,1-14-2875,8-3 1111,9 1-1111,-16-5 0,1 3 0,11 5 0,2 5 0,9 6 0,1 5-352,-11-1 1,1 4-1,0 2 352,2 6 0,0 4 0,-3 3 0,-1 3 0,-3 2 0,-1 3 0,-13-12 0,0 2 0,-2 1 0,-2 2-384,-2 0 1,-3 1 0,0 1 0,-1 1 383,2 4 0,-2 0 0,0 0 0,1 1 0,2 3 0,1 0 0,0-1 0,1 0 0,1 1 0,1-2 0,1 1 0,1-2 0,1-2 0,3 0 0,0-2 0,1-1 0,-1-3 0,0-1 0,1-1 0,-1-3 0,8 11 0,0-3 0,-1-4 0,-5-8 0,-1-2 0,-3-3 0,3 4 0,-4-3 0,8 14 0,-18-14 971,-33-2-971,-17-16 0,-11-5 0,-4-4 0,-6-2 0,-5-1-391,0-3 1,-4 0-1,-3-2 1,-2-2 390,5-5 0,-2 0 0,-2-4 0,0-1 0,1-2 0,0 0 0,0-3 0,0-1 0,1-2 0,2-1 0,4 1 0,2-2 0,0 0 0,3-1 0,2-1-131,-2-3 1,2-2-1,4 1 1,2 0 130,0 2 0,4 1 0,1 2 0,-16-3 0,-3 4 0,11 8 0,-3 3 0,-3 2 0,1 1 0,-2 1 0,-2 1 0,-3 1-531,3-1 1,-3 1 0,-2 0 0,0 1-1,-1-1 531,8 2 0,-2-1 0,1 1 0,-1 0 0,0 0 0,1 1 0,-12-1 0,1 1 0,-1 1 0,1 0 0,2 0-262,4-1 1,0 1-1,2 0 1,1 0-1,2-1 262,-3 2 0,2-1 0,3 1 0,1-2 785,-5 1 0,5-1 1,4 0-786,2-2 0,7-3 472,3-11-472,31-27 0,28 5 0,15-3 0,8 1 0,8-1 0,6 2 72,-14 10 1,2 1-1,4 1 1,0 1 0,2 1-73,5-1 0,3 3 0,2 0 0,-1 2 0,-1 2 0,-4 1 0,1 2 0,-1 1 0,-2 1 0,-2 3 509,17 0 1,-3 2-1,-6 8-509,5 13 0,-15 15 0,-25 17 0,-16 10 0,-16-4 0,-11 4 0,-6 0-520,-2-6 0,-6 2 0,-5-2 0,-5-2 520,-1-6 0,-5-2 0,-4-2 0,-2-2 0,-3-3-521,2-4 0,-2-3 0,-3-1 0,-2-2 0,-1-2 0,1-3 521,4-3 0,0-2 0,-2-1 0,0-2 0,0-2 0,1-1 0,0-1 0,-6-2 0,0-1 0,1-2 0,0-3 0,2-1 0,3-3 211,-3-2 0,2-3 0,2-2 0,2-3 0,5-3-211,-14-10 0,6-5 0,10-4 40,4-17 1,15-4-41,18 3 0,16 0 906,21 7 0,13 8-906,11 4 0,6 7 1937,1 8 0,0 7-1937,-13 6 0,-5 10 1326,3 43-1326,-49 5 0,-19 7 0,-9-3 0,-12 4 0,-5-2-631,13-15 0,-3-1 0,-2-1 0,-4-1 1,-1-2 630,0-4 0,-4-2 0,-2-2 0,0-1 0,-2-2 0,1-1 0,0-1 0,-2-1 0,-1-1 0,2-3 0,-1-3 0,1-5 0,-5-2 0,-2-4 0,2-4 0,2-6 0,2-6-453,4-4 0,1-5 0,2-6 0,4-5 0,6-6 453,3-10 0,6-9 0,4-5 0,3-5 0,5-2 0,5 8 0,3-4 0,2-2 0,3-2 0,3-3 0,2 1 0,2-1-524,3 8 1,1 0 0,3-3 0,1 0 0,3 0 0,0-1 0,3 1 0,0-1 0,1 1 523,1 2 0,1 0 0,1 0 0,2 0 0,1-1 0,1 2 0,1-1 0,1 0 0,1 2 0,1 0 0,1 1 0,2 0 0,1 0 0,0 1 0,3 1 0,0 0 0,-1 1 0,3 1 0,0 2 0,-1 1 0,3-2 0,1 1 0,1 2 0,0 1 0,1 1 0,0 1 0,1 3 0,0-1 0,-1 4-275,7-7 0,0 3 1,0 1-1,0 2 1,1 3-1,0 2 1,0 2 274,3 1 0,1 2 0,0 2 0,0 3 0,1 2 0,-1 3 47,6 0 1,2 5 0,-1 2 0,0 2 0,0 2-48,-1 1 0,0 1 0,0 3 0,-1 3 0,0 3 0,0 4 0,-1 3 0,0 2 0,-1 5 0,-2 2 105,9 7 1,-1 5 0,-3 4-1,-3 5-105,-4 3 0,-2 6 0,-3 4 0,-4 2 0,-4 1 0,-2 4 0,-4 2 0,-4 0 1337,0 8 0,-4 2 0,-5-4-1337,2 14 0,-7-9 1494,-10-20 0,-4-7-1494,-16 1 2404,-7-25-2404,-5-11 1794,11-5-1794,22 1 191,31-1-191,5 9 0,7 8 0,-4 5 0,3 5 0,3 5-652,-1 4 1,2 5-1,1 4 1,1 1 651,-7-2 0,0 2 0,0 1 0,1 1 0,0 2 0,0 2 0,2 1 0,-2 1 0,2 1 0,-2-1 0,0-2 0,1 0 0,-1 0 0,-1-1 0,0-1 0,4 4 0,-1-2 0,-1-1 0,-2-2-83,6 7 1,-2-2-1,-5-4 83,2 4 0,-7-5 0,0 9 0,-27-26 0,-7-12 0,-5-6 2570,-1-4-2570,-9-5 284,-42-1-284,12-2 0,-7 0 0,-6 0 0,2 0 0,-4 0 0,-4 0 0,-2 0 0,-3 1-734,6-2 1,-2 1-1,-3 0 1,-1 0-1,-1 0 1,0 0 0,0 1 733,5-1 0,-1 1 0,0 1 0,-2-1 0,2 1 0,0-1 0,-1 1 0,2 0 0,-6-1 0,0 2 0,0-2 0,1 1 0,1 1 0,1-1 0,3 0-210,-9 2 0,1-1 1,3 1-1,4 0 1,2-1 209,-7 4 0,5-1 0,7-2 0,-1-1 0,21-8 0,67-34 0,14 12 0,15-2 0,8-1-587,-21 9 1,3 0 0,4-2 0,2 1 0,1 0 0,1 0 586,-7 4 0,2-1 0,1 1 0,2 0 0,-1 0 0,1 0 0,0 2 0,0-1 0,0 2 0,1 0 0,0 0 0,1 1 0,-2 1 0,1 0 0,-1 0 0,0 2 222,2-1 0,0 1 1,0 1-1,-1 1 0,-1 0 1,-2 1-1,-1 1-222,8 1 0,-2 0 0,-1 0 0,-4 3 0,-2 1 290,13 1 1,-5 2-1,-6 4-290,2 4 0,-10 10 0,-1 30 0,-25 22 4309,-18 4-4309,-11-37 0,-5-1 1456,-7-1 0,-3-3-1456,-4-3 0,-1-3 25,-1-2 1,1-2-26,-16 15 0,9 0 0,2 13 0,3 14 0,14-25 0,0 3 0,0 5 0,1 0 0,0 1 0,-1 0 0,2-2 0,-1-3 0,2-6 0,0-2 0,-3 13 0,4-18 0,8-18 0,0-7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5T05:47:26.184"/>
    </inkml:context>
    <inkml:brush xml:id="br0">
      <inkml:brushProperty name="width" value="0.1" units="cm"/>
      <inkml:brushProperty name="height" value="0.1" units="cm"/>
      <inkml:brushProperty name="color" value="#E71224"/>
    </inkml:brush>
  </inkml:definitions>
  <inkml:trace contextRef="#ctx0" brushRef="#br0">8110 3988 24575,'-22'0'0,"-5"0"0,-8 0 0,-5 0 0,-4 0 0,-15 0 0,-6 0 0,-1 0 0,7 0 0,16 0 0,10 0 0,5 2 0,4 0 0,4 1 0,2-1 0,2-2 0,0 0 0,0 0 0,0-2 0,-5-5 0,-8-11 0,-12-9 0,-7-5 0,0 1 0,4 4 0,10 7 0,6 5 0,9 6 0,3 4 0,6 0 0,3 1 0,2-2 0,-1 1 0,0-1 0,-1-1 0,-1-1 0,1 0 0,-2 0 0,-2 2 0,1-3 0,0-7 0,-6-35 0,1 4 0,-2-7 0,-7-20 0,-4-7-410,4 11 0,-2-4 1,0 1 409,0 2 0,0 0 0,1 3 0,3 9 0,2 2 0,0 3 0,-4-10 0,3 11 0,-3 4 0,7 24 0,-5 13 0,-16 8 0,1 3 0,-6 2 0,-17 0 0,-6 1 0,14 1 0,-4 0 0,-1 1 241,-2 0 1,-1-1 0,1 1-242,3 0 0,2-1 0,1 0 0,-17 1 0,3-3 0,15-4 0,4-6 0,5-10 0,5-7 0,4-12 0,7-8 0,3-16 0,5-6 0,3-9 0,5-1 0,4 3 0,6 3 0,6 8 0,8 5 0,8 16 0,7 9 252,8 10 0,5 9-252,6 12 0,-1 12 0,-7 12 0,-6 10 0,-13 9 0,-12 6 0,-17 12 0,-16 1 0,-16 1 0,-10-5 0,10-20 0,-3-4 0,-1-3 0,-2-3 0,-2-4 0,1-5 0,-21 0 0,2-12 0,4-15 0,3-13 0,5-18 0,6-11 0,5-13 0,9-5 0,7-7 0,9 0 0,6 8 0,10 5 0,17 12 0,12 8 0,17 9 0,11 12 0,-6 13 0,4 7 0,1 10-490,10 12 1,1 12 0,-5 11 489,-15 1 0,-2 9 0,-3 5 0,-4 4-487,-7-2 0,-3 4 1,-3 3-1,-1 2 0,-3 1 487,-2 5 0,-2 2 0,-3 2 0,-1-1 0,-1 0 0,-3-3 0,0-1 0,-1 0 0,-3-1 0,-1-2-276,-3 9 1,-1 0 0,-3-4 0,-2-3 275,-5 10 0,-3-4 0,-5-6-82,-1-13 0,-3-4 0,-4-6 82,-20 7 0,-4-13 588,1-13 0,0-9-588,4-8 0,2-5 1204,6-2 1,4-4-1205,-10-4 1339,31-2-1339,47 37 0,8 22 0,7 16 0,-18-21 0,2 5 0,0 3 0,-1 2-429,4 11 1,0 4 0,0 2 0,-3 0 428,-2 1 0,-3 2 0,-1-1 0,-3-3 0,-4-11 0,-1 0 0,-3-3 0,0-3 0,-2 6 0,-1-4 0,-2-6 0,-2 2 0,-2-9 0,-5-3 0,-12-50 0,-9-57 0,7 0 0,1-9 0,3 11 0,1-3 0,4-3 447,5-5 1,5-3 0,5 2-448,3 6 0,4 2 0,7 6 0,5 9 0,7 7 0,3 7 0,6 6 0,4 7 0,0 13 0,2 17 0,1 12 0,-2 10 0,4 18 0,-2 12 0,-5 6-514,-11-8 1,-4 5-1,-2 3 1,-2 1 513,-1 5 0,-3 3 0,-1 1 0,-3-2 0,-2-6 0,-4-1 0,0-2 0,-3-2-47,1 6 1,-3-2-1,-5-4 47,-7 16 0,-11-7 0,-17-17 0,-13-10 0,0-18 0,-8-8 0,-3-2-371,3-4 1,-4-3 0,-1-2-1,-1-3 371,-4-3 0,-1-4 0,1-2 0,0-6 0,1-4 0,1-3 0,1-5 0,3-3-77,-8-10 0,3-6 0,6-4 77,11-2 0,5-6 0,5 0 613,7 4 0,4-1 0,4 2-613,0-14 0,7 1 70,4 3 1,9 2-71,10 3 0,10 2 821,12 3 1,8 5-822,10 5 0,3 5 489,2 7 1,-2 9-490,-13 14 0,-6 10 0,-1 31 0,-54 36 0,-10-26 0,-11-2 0,-14-1 0,-9-5-345,8-14 1,-5-4 0,-1-5 344,-3-4 0,-2-6 0,0-6 0,1-6 0,1-7 0,3-7 0,1-7 0,4-6 0,5-8 0,7-3 0,5-6 0,6-4 0,5-5 0,6-4 0,3 0 0,4-1 0,4 0 0,3 1 0,5 4 0,3 0 0,2 3 0,6-17 0,5 6 0,2 17 0,3 8 0,18-6 0,-4 28 0,-12 12 1033,-10 4-1033,-5-1 0,-5-10 0,-7-17 0,-7-21 0,-1-18 0,4-8 0,10 2 0,30 10 0,0 36 0,7 4 0,9 6 0,4 5 0,5 3 0,0 5 0,-9 3 0,-4 2 0,14 3 0,-24 2 0,-16 2 0,-7-3 0,1-10 0,5-15 0,10-12 0,16 0 0,2 10 0,-4 9 0,-14 8 0,-16-1 0,-4-9 0,-8-9 0,-10-12 0,-13-6 0,-17-3 0,-11 1 0,24 25 0,-2 3 0,-7 3 0,-3 3 0,-7 3 0,-4 4 0,-11 2 0,-6 2 0,14 2 0,-5 1 0,-1 0-477,-7 0 0,-3 0 1,1 0 476,15 0 0,-1-1 0,0 1 0,0 1 0,0 0 0,-1 0 0,0 0 0,1 1 0,3 0 0,0 1 0,1-1 0,0 1 0,-15 2 0,1 1 0,2 0-128,5 1 0,1 0 0,2 1 128,-16 2 0,5 1 0,14 0 0,3-1 0,12-1 0,3 0 0,-17 4 0,20-5 1401,17-5-1401,7-2 413,4 0-413,-4 3 0,-4 0 0,-16 12 0,-15 3 0,-14 6 0,25-12 0,-1-1 0,-4 0 0,-1-1 0,-3 1 0,0-1 0,-3-2 0,1-1 0,2 0 0,2-2 0,-26-1 0,22-1 0,21-7 0,15 0 0,10 1 0,9 6 0,-2 0 0,3 2 0,-8-2 0,-13-2 0,-29-10 0,-2-14 0,-6-7 0,-9-7 0,-1-4 0,-1-2 0,2-2 0,9 6 0,5 4 0,-4 2 0,20 16 0,12 9 0,10 0 0,14-1 0,12-2 0,10-2 0,0 1 0,-13-6 0,-18-10 0,-24-30 0,5 12 0,-1-5 0,-2-19 0,1-6-259,9 15 1,1-2-1,2-2 259,2-3 0,3-2 0,1 1 0,3 3 0,3-1 0,3 4 0,10-18 0,12 8 0,10 15 0,10 16 0,10 18 0,3 18 0,4 19 0,-4 19 0,-21 5 0,-4 10 0,-4 6-264,-3 9 0,-6 6 0,-2 1 264,-4-1 0,-3 1 0,-3-3 0,-4-8 0,-2-2 0,-6-5 372,-10 1 0,-10-10-372,-11-16 0,-9-12 0,-14-16 0,-6-17 0,13-8 0,-1-10 0,2-5-511,-2-11 1,2-7 0,2-4 510,11 7 0,3-4 0,1-2 0,2-1 0,3 2 0,3-2 0,3 2 0,0 1-4,-1-10 0,4 3 0,2 4 4,-1-14 0,4 9 760,7-3-760,13 42 0,22 39 0,28 34 0,-18-2 0,2 9 0,-9-6 0,-1 4 0,0 2 388,0 2 1,-1 2 0,-2-1-389,-2-1 0,-1-1 0,-2-2 6,4 11 1,-3-9-7,6 1 0,-16-96 0,-12-19 0,-3-13 0,0 10 0,-1-4 0,0-2 0,0-2 0,0-2 0,0 4 0,0-15 0,0 9 0,0 24 0,0 14 0,0 26 428,-5 86-428,-8-6 0,-6 7 0,1-15 0,-4 1 0,-5 1-361,-2-9 0,-4-1 0,-3 0 1,-3-4 360,-3-1 0,-3-3 0,-3-3 0,-1-2 0,-4-4 0,-2-3 0,-2-3 0,-1-3 0,-2-3 0,-1-2 0,-1-4 0,2-5 0,-14-2 0,2-4 0,2-6-163,4-3 1,3-6 0,3-1 162,-11-9 0,9-6 0,19 1 0,7 0 0,-1-9 0,24 31 0,13 54 0,9 6 0,7 8 0,0-3 0,4 6 0,2 2-216,1-3 0,3 3 0,1 1 0,1 1 216,-2-10 0,2 1 0,0 1 0,0-1 0,1-1 0,0 0 0,-1 0 0,2-1 0,-2-1 0,2 0 0,4 8 0,0 0 0,0-2 0,-1-3 47,4 4 1,0-2-1,-1-6-47,8 7 0,0-10 0,-3-17 0,2-8 0,9-13 0,5-8 0,-1-4 0,4-4 0,5 0-528,-2-1 0,4-1 0,2 1 0,1 0 528,-9-1 0,2 1 0,1 0 0,-1 2 0,1 4 0,1 2 0,2 2 0,-2 4 0,0 1 0,-3 4 0,-5 3 0,0 1 0,-3 4 0,-1 3 0,-3 4 103,5 12 0,-4 6 0,-3 4 0,-4 2-103,-4 3 0,-3 3 0,-3 1 0,-4 0 0,-6-4 0,-2-1 0,-4 0 0,0-1 56,1 11 0,-3-3 1,-2-2-57,1 11 0,-4-5 0,-8-18 0,-9-4 0,-18-12 0,-13-5 0,-24-3 0,-12-8 0,10-7 0,-3-4 0,-2-3 302,12-5 0,0-1 0,-2-3 0,3-2-302,-13-3 0,2-1 0,2-4 0,14-1 0,1 0 0,5-3 871,-3-3 1,6 0-872,-3-1 145,22 20-145,9 17 0,-3 13 0,-7 8 1087,-9-4-1087,-16-11 0,-13-12 0,-6-14 0,30-10 0,0-8 0,-1-14 0,3-10 0,1-16 0,4-9 0,11 10 0,1-5 0,4 0-292,1-6 1,3-3 0,3 1 291,1 0 0,2 0 0,1 2 0,1 4 0,1 0 0,2 4 0,1-15 0,1 4 0,-1 13 0,2 2 0,0 9 0,-1 1 0,0-8 0,-1-4 0,-3 7 0,-2-3 0,0-3-525,0-16 0,-1-4 1,0-3 524,1 12 0,0-2 0,-1-2 0,2 1 0,-1 0 0,0 0 0,0 1 0,1 3 0,2-10 0,0 3 0,1 6 402,1-5 0,1 11-402,8 3 0,6 84 0,-6 19 0,-5 13 0,-1-4 0,-1 7 0,-1 2-239,0 11 1,-1 3 0,-3 0 238,-2-2 0,-3 2 0,-3-3 0,-1-5 0,-1-2 0,-5-5 791,-11 16 0,-5-7-791,-3-14 0,-3-7 0,3-13 0,-1-6 0,-28 5 0,18-20 0,17-25 777,21-39-777,36-26 0,2 33 0,8 3 0,9 5 0,5 7 0,2 11 0,0 11 0,-7 10 0,-5 11 0,-9 12 0,-5 6 0,-8 6 0,-5 2 0,5 39 0,-15-24 0,-10-29 0,-8-27 0,-9-60 0,9-13 0,4-16 0,5 26 0,0-6 0,2-4 0,4 0-500,1 5 1,1-1 0,3-2-1,1 0 1,2 2 499,3-2 0,1 0 0,2 1 0,2 1 0,2 2 0,7-11 0,3 2 0,2 2 0,2 7-155,0 10 1,1 4-1,0 4 1,0 2 154,4-1 0,-1 3 0,-2 5 0,4 1 0,-5 8 0,-3 10 0,-28 15 0,-14-6 2411,-5-8-2411,0-10 704,7-4-704,5 5 0,13 2 0,23 8 0,26 4 0,-20 10 0,3 2 0,-2 0 0,-1 2 0,30-1 0,-22 3 0,-21-6 0,-26-43 0,-10 0 0,-2-8 0,0 4 0,0-4 0,1-3-187,-1-7 1,1-3 0,2 2 186,1 4 0,3 2 0,1 3 0,-1-17 0,2 7 0,3 21 0,0 6 0,6-8 0,13 26 0,10 16 0,6 4 559,-5 4-559,-11-3 0,-8-6 0,-2-5 0,-1-2 0,3 3 0,6 5 0,0 4 0,-1 8 0,-16 13 0,-54 29 0,2-11 0,-9 0 0,9-7 0,-5 1 0,-2-1-392,5-5 0,-1 1 0,-2-1 1,1 0 391,1-2 0,0 0 0,1-1 0,-1 0 0,2-1 0,-1 1 0,1-1 0,1 0-120,-12 4 0,2 1 0,3-2 120,-11 7 0,6-1 0,12-5 0,5 0 0,-8 10 0,27-12 0,19-11 1537,18-5-1537,35 46 0,-13-1 0,4 13 0,2 5-493,-9-15 1,3 4 0,-1 4 0,1 0 0,0 1 492,3 6 0,0 4 0,0 0 0,0 1 0,-1-1 0,0 0 0,-1 1 0,-1 1 0,0-3 0,-2-2-347,2 6 0,-2-2 0,0-3 0,-1 0 347,-5-7 0,1-2 0,-1-2 0,-1 0-90,5 12 0,-1-2 0,-1-5 90,6 10 0,1-7 0,-4-14 0,4-8 0,2-11 0,3-6 1291,10-5 1,3-2-1292,8 2 0,0-2 793,2 0 0,-2 0-793,-8-1 0,-5 1 340,15 18-340,-30 3 0,-20 11 0,-23-13 0,-11 2 0,-20 10 0,-13-3 0,13-20 0,-6-1 0,-3-1 0,-2-2-531,-9 2 0,-3-2 1,-3-1-1,0-2 531,13-5 0,-1-1 0,0-2 0,0 0 0,0-1 0,-9 2 0,-1-1 0,3 0 0,2-2-16,-1 1 1,2-1 0,5-2 15,-7 2 0,8-2 0,-5-1 0,39-9 0,18 0 0,27 17 2117,0 22-2117,13 33 26,-25-29 0,-3 2-26,-1-2 0,-3-2 0,-1 31 0,-20-19 0,-17-7 0,-18-5 0,-10-6 0,0-4 0,-1 0 0,27-13 0,-3-1 0,-8 5 0,-3 1 0,-10 5 0,-3 1 0,13-9 0,0 0 0,-2-1 0,1 1 0,-2-1 0,1 0 0,-19 4 0,3-4 0,13-5 0,4-4 0,-12-1 0,34-21 0,21-20 0,26-27 0,0 22 0,6 0 0,8-2 0,5 1 0,12 1 0,5 1 0,-7 11 0,3 2 0,2 0-376,6-1 0,4 1 1,1 1 375,6 2 0,3 1 0,-2 1 0,1 2 0,-1 1 0,-1 3 0,-12 4 0,-1 1 0,-3 1 0,12 1 0,-8 1 0,14 0 0,-34 4 0,-22-2 0,-13-9 0,-10-12 1127,-3-13-1127,0-9 0,6-9 0,6-3 0,15 0 0,28-1 0,-7 29 0,7 5 0,15-1 0,6 4-235,-15 8 0,2 2 0,2 2 235,3 2 0,1 1 0,1 2 0,2-1 0,0 3 0,0 0 0,3 1 0,1 1 0,0-1 0,0 1 0,0 0 0,2 0-473,0 0 0,2 0 0,2 0 473,-14 1 0,2 0 0,0 1 0,-1 0 0,1 0 0,-2 1 0,0 0 0,1 0 0,2 2 0,-1 0 0,2 2 0,-1 0 0,2 0 0,1 3 0,0-1 0,-1 0 0,-1 1 0,-1 1 0,-1 0 0,1-1 0,-1 1 0,0 0 0,-1 0 0,-2-1 0,13 1 0,-3 1 0,-2-2-50,-8-2 0,-4-1 0,-2-1 50,14-1 0,-4-2 0,-9-1 0,-3 0 0,24-2 649,-25-2-649,-21 0 1457,-15 0-1457,-9-1 168,-6 0-168,1-20 0,-13-49 0,-4 8 0,-6-12-987,3 12 1,-3-7-1,-4-4 1,0-5 986,8 21 0,-1-4 0,-1-1 0,-1-4 0,0 0 0,-1-3 0,-1 0-595,3 4 1,-2-1 0,1-2-1,-2-1 1,0-2 0,0 1 0,0-2-1,0-1 1,0 1 594,0 0 0,1-1 0,0-1 0,-2 0 0,2-1 0,-1-1 0,0 1 0,2 0 0,-2 2 0,1 0 0,0-4 0,-1 2 0,1-1 0,0 0 0,1 1 0,-1 1 0,1 2 0,0 1 0,1 1-210,-4-9 1,0 2 0,1 1 0,1 2-1,0 2 1,2 3 0,1 4 209,-6-20 0,3 5 0,2 5 0,2 10 0,-5-11 0,7 12 0,3 2 2319,31 60-2319,36 55 0,-9-4 0,4 7 0,-9-9 0,2 3 0,-1 0 0,-1 2 0,0 0 0,-3 0 0,8 11 0,-5-3 2879,-12-15 0,-3-6-2879,-1 0 2683,-12-41-2683,-5-36 0,12-25 0,7 30 0,9 4 0,15 3 0,10 9 0,-6 11 0,4 5 0,2 7-323,7 6 0,1 9 0,0 5 323,-3 5 0,-2 4 0,-4 6 0,-5 4 0,-4 3 0,-6 4 0,-10-2 0,-3 1 0,-7 0 0,1 9 0,-11-1 0,-11-7 0,-11-5 0,-20-6 0,-12-7 0,-19-5 0,-7-7-223,14-10 1,-2-3-1,0-5 223,-3-7 0,0-6 0,5-5 0,-15-13 0,9-7 468,15 0 0,10-2-468,5-24 0,89 31 0,8 22 0,10 13 0,-9 5 0,4 6 0,0 5-413,-10 0 0,2 5 1,0 2-1,-3 3 413,-4 2 0,-1 3 0,-2 2 0,-3 3 0,6 12 0,-4 4 0,-6 1 178,-8-7 1,-4 1 0,-5 0-179,-2 18 0,-7-1 0,-7-4 0,-7-3 0,-8-8 0,-6-5 0,-7-5 0,-5-5 0,-33 10 1700,-15-23-1700,-2-17 116,9-22-116,18-15 0,22-12 0,53-11 0,12 24 0,13 4 0,-5 7 0,5 2 0,3 3-290,7-1 0,2 2 1,0 3 289,-6 0 0,-1 3 0,-4 3 0,12 5 0,-8 9 0,-21 4 0,-7 7 0,2 41 0,-21 15 0,-19-8 0,-18-11 0,-17-24 869,-17-19-869,-7-24 0,2-26 0,16-19 0,19-4 0,32 16 0,49 17 0,-10 21 0,4 8 0,9 4 0,-1 7 0,0 5 0,-4 6 0,-14 0 0,-6 3 0,10 22 0,-21-20 0,14-18 0,26-10 0,-21-5 0,4 0 0,3-1 0,-2 6 0,-9 15 0,-5 11 0,-9 10 0,-6 9 0,-7 16 0,-7 7 0,-4-16 0,-4 3 0,-4-1-190,-2-2 1,-3 1 0,-3-1 189,-2 4 0,-3-2 0,-2-1 0,0-5 0,-2-3 0,-1-1 0,-13 12 0,-2-5 0,3-12 0,1-8 0,3-10 0,0-6 0,-24 6 0,19-17 0,19-8 0,29-1 568,28 0-568,24 0 0,10 14 0,-9 24 0,-20 29 0,-26-25 0,-9 4 0,-6-3 0,-9 0 0,-9-6 0,-6-4 0,-8-7 0,-3-5 0,-6-7 0,1-5 0,-27 0 0,25-13 0,22-14 0,54-18 0,11 14 0,10 2 0,-4 5 0,6 3 0,1 2-344,11 0 1,4 2 0,-2 7 343,-2 8 0,-1 6 0,-3 6 0,-7 4 0,-4 7 0,-5 5-126,-7 6 0,-5 6 0,-5 2 126,-6 5 0,-4 3 0,-3 0 0,0 21 0,-4 0 0,-5-6 0,-3-2 0,-3-10 0,-6-4 0,-7-7 0,-8-3 0,-9-6 0,-8-7 0,-17-4 0,-6-9 0,-10-2 0,-3-10 0,22-8 0,-1-6 0,1-5 0,-19-13 0,7-10 505,12-7 0,8-7-505,11-3 0,7-3 199,11 9 0,6 3-199,13-19 0,16 27 0,6 22 0,-2 18 0,-11 15 0,-19 12 0,-30 10 0,-1-20 0,-6-3 0,-19 0 0,-7-5 0,13-5 0,-4-4 0,0-6-554,-10-11 0,-2-8 0,1-9 554,14-2 0,0-6 0,1-5 0,2-3-480,-1-6 1,3-7 0,1-1 0,4-4 479,2-5 0,2-1 0,4-3 0,4 0 0,5 7 0,4-1 0,4 1 0,2 0-179,-1-12 0,4 0 0,8 3 179,7 5 0,7 3 0,5 2 0,4 7 0,5 2 0,1 3 0,15-17 0,3 6 0,0 9 0,-2 6 722,-11 8 1,-3 2-723,9-29 2019,-5-11-2019,-16 27 0,-2-3 0,3-13 0,-1-5 0,-2 15 0,-1-3 0,1 1 0,-1-3 0,1 0 0,1 1 0,0 3 0,1 1 0,1 2 0,6-15 0,3 5 326,-1 16 0,5 7-326,0 7 0,2 6 0,36-12 0,-1 10 0,-8 7 0,-14 1 0,-17-5 0,-11-12 0,-8-21 0,-3 17 0,1-5 0,2-13 0,2-4 0,4-11 0,2-1 0,3-2 0,2 1 0,0 9 0,1 3 0,-3 15 0,2 7 0,14-13 0,-2 28 0,10 20 0,4 11 0,2 19 0,-4 16 0,-14 9 0,-12 0 0,-12-16 0,-11-12 0,-13-27 0,-20-44 0,11 6 0,-2-6 0,5 6 0,-1-4 0,-1-1-312,-6-9 0,-3-1 1,-3 3 311,-2-1 0,-5 3 0,-3 4 0,-3 5 0,-4 4 0,-4 7 0,-5 6 0,-4 6 0,-1 7 0,-1 5 0,1 8 0,-1 0 0,7 3 0,0 1 0,3 1 0,-17 1 0,10 1 0,23 1 0,9 5 0,2 22 0,27 31 0,17-14 0,9 6 0,10 15 0,7 4-416,-4-12 1,3 3 0,1 0 415,4 5 0,0 2 0,-2 2 0,-10-17 0,-1 2 0,-2 1 0,-1 1 0,-3 3 0,0 1 0,-3-1 0,-2 2 0,-2-2 0,-3 1 0,-1-1 0,-1 1 0,0 20 0,-1 0 0,-3-2 0,-1-6 0,-2-2 0,-1-3 259,-1-9 1,0-1 0,0-3-260,0 18 0,0-4 0,-1-9 0,2-1 0,4-2 0,4 0 0,7 2 0,5-1 0,11 2 0,6 0 0,7-1 0,3-3 0,1-2 0,0-5 0,-6-8 0,-2-2 649,-11-9 0,-2-1-649,7 23 104,-21-3-104,-13 3 0,-21 2 0,-25-6 0,-20-15 0,25-20 0,-2-8 0,-3-10 0,1-12 0,-1-16 0,4-11 0,0-14 0,5-9 0,13 15 0,3-3 0,3 0 0,-5-21 0,4 1 0,4 9 0,1 4 0,1 11 0,0 3 0,-10-29 0,-4 8 0,0 5 0,11 24 0,1-2 0,0-1 0,2-1 0,2-3 0,1-1 0,3 2 0,1-1 0,1-29 0,4 6 0,0 15 0,2 13 0,0 10 0,0 7 0,-1 5 0,-1-1 0,0 1 0,0 0 0,0 0 0,0-1 0,-3 4 0,-13 4 0,-28 5 0,9 5 0,-4 1 0,-12 0 0,-2-2 0,-8-1 0,-2 1 0,2-1 0,2-2 0,4-1 0,1 0 0,3-1 0,1 0 0,0 2 0,-1-1 0,-8 2 0,-3 0 0,15 2 0,-3 2 0,-1-1-527,-14 0 0,-3 1 0,-1 0 527,11 0 0,0 0 0,-3 0 0,0 0 0,-3 1 0,0 0 0,-2 1 0,2 0 0,-1 0 0,0 1 0,0 0 0,3 1 0,-11 0 0,4 0 0,2 0 0,11 0 0,2 1 0,5-2 0,-4 0 0,8 0 0,0 0 0,33 0 0,14 2 0,-2-3 1581,-15 0-1581,-24 3 0,0 1 0,-7 1 0,-15 3 0,-4 0 0,18-1 0,-3-1 0,1 0 0,-5-1 0,-1 0 0,1-1 0,2-2 0,0-1 0,1-1 0,-20 1 0,2-2 0,9-2 0,5 0 0,14-2 0,4 0 0,-2-3 0,27 1 0,17-19 0,4-13 0,3-12 0,-2 0 0,1-7 0,-1-6-607,0-4 0,-2-6 1,0-3-1,-1-2 607,0 9 0,-1-2 0,-1-1 0,0 0 0,-2-1 0,-1-1 0,-1-1 0,-1 0 0,-2 1 0,-4 2 0,-4-12 0,-2 0 0,-5 5 0,-6 7-298,-6 15 0,-5 5 0,-4 6 0,-4 5 298,-5 6 0,-6 4 0,-2 7 0,-1 5 0,-5 6 0,-2 7 0,-1 4 0,0 2 0,0 2 0,0 3 0,0 1 0,2 3 0,-13 1 0,3 3 0,2 1 0,10-1 0,3 1 0,2-1 0,-6 4 0,7-4 0,-10-4 0,38-33 0,40-38 1133,4 18 1,3-2-1134,3-1 0,0 2 1352,20-19-1352,-21 36 0,-16 61 0,-4 24 0,-3 15 0,1-4 0,-1 6 0,-1 4-508,-1-7 0,-2 3 0,0 2 0,-1 0 508,0 4 0,-1 2 0,0 0 0,1-2 0,-2-7 0,1 1 0,0-1 0,-1-2 0,1-3 0,-1-1 0,2-1 0,1-1-279,2 12 1,2-2 0,8-2 278,8-4 0,5-2 0,9-3 0,9 0 0,8-4 0,7-2-538,-2-12 1,6-3 0,3-1-1,2-1 538,-9-6 0,3-2 0,0 1 0,1-1 0,-1 0 0,0 1 0,1 0 0,-1-1 0,1 1 0,-3 1 0,-2 0 0,0 0 0,-2 1 0,-2-1 0,-1 3-243,3 5 1,-3 2 0,-1 2 0,-4 0 242,7 12 0,-4 2 0,-5 0 0,-9-10 0,-5 1 0,-3 0 798,3 16 1,-7-2-799,-6-13 0,-4-1 381,-4-10 1,-2-3-382,-1 25 2342,-4-19-2342,-4-20 1284,-4-12-1284,1-26 0,3-22 0,18-18 0,40-3 0,-8 34 0,7 6 0,14 4 0,2 10 0,3 12 0,-1 10 0,-11 11 0,-5 8 0,-9 5 0,-9 4 0,-9-1 0,-5 0 0,1 18 0,-13-28 0,-9-19 0,-1-13 0,10-27 0,13 8 0,21-10 0,12 23 0,8 23 0,-4 24 0,-33-15 0,-3 4 0,-2 4 0,-4 2 0,-5-1 0,-3-1 0,2 35 0,-18-4 0,-21-14 0,-26-10 0,17-29 0,-3-5 0,-3-2 0,-1-4 0,3-2 0,1-3 0,-22-7 0,18-2 0,20 1 0,9 3 0,5 6 0,-1 21 0,-8 26 0,-7 25 0,11-29 0,-1 2 0,0-1 0,1-1 0,1 1 0,1 0 0,2-2 0,1 0 0,-2 38 0,7-14 0,4-18 0,9-12 0,15-11 0,22-10 0,-10-11 0,5-3 0,9-2 0,4-1 0,9-1 0,2 0 0,4 0 0,1 0 0,-6 0 0,-2 0 0,-5-1 0,-3 2 0,-10 1 0,-2 1 0,23 12 0,-11 11 0,-16 5 0,-10-2 0,-11-7 0,-8-6 0,-5 0 0,-17 4 0,-26 8 0,3-12 0,-5-2 0,-15 1 0,-5-1 0,-10-2 0,-2-1-167,22-2 1,-1-1 0,0 0 166,-1 3 0,0-1 0,1 0 0,2 3 0,1 0 0,1 0 0,-22 8 0,4 0 0,5-1 0,3-2 0,6-2 0,3-4 0,9-3 0,3-4 0,-13 0 0,22-15 0,17-8 499,9-6-499,1 2 0,-11 9 0,-18 13 0,-33 12 0,14-4 0,-5-1 0,-15 0 0,-5-1-440,11-3 0,-3 0 1,-1-2 439,-4 0 0,-1-1 0,0-1 0,3 0 0,0-1 0,2-2 0,6 0 0,3-2 0,5-1 0,-7-6 0,7-3 0,15 0 0,6-2 0,-9-24 0,17-11 0,9-27 0,6 21 0,-1-5 0,-2-13 0,-2-6 109,2 19 0,0-1 0,-2-3-109,-2-4 0,-1-3 0,0 0 0,0-3 0,1 0 0,-1 1 0,0 3 0,1 0 0,2 2 0,1 8 0,2 3 0,2 2 0,0-8 0,1 6 0,0-13 0,5 43 0,-6 31 0,-9 21 0,-9 8 992,-7 1-992,3-11 0,13-11 0,27-18 0,22-5 0,12-3 0,5 2 0,6-1 0,3 1-415,-5 2 0,2 2 0,3 0 0,0 1 415,6 1 0,3 0 0,-1 2 0,0 2 0,-3 0 0,-1 2 0,0 1 0,-3 1-89,8 2 0,-2 0 0,-3 2 89,14 1 0,-6 2 0,-24 1 0,-6 2 0,6 10 0,-21-1 0,-13-7 1637,-2-6-1637,-2-3 290,9-1-290,38 0 0,-7-2 0,7-3 0,-5 1 0,2-2 0,2 0-252,8-4 0,2 0 0,0 0 252,-2-1 0,-2 0 0,-1 0 0,-6 2 0,-2-1 0,-3 3 0,6-2 0,-5 4 0,9 1 0,-27 4 0,-16 0 0,-9 0 0,-12-5 756,-10-4-756,-29-3 0,8 6 0,-6 2 0,-19 1 0,-6 2 0,9 1 0,-3 3 0,-3-2-509,-5 2 1,-2-2 0,-1 2 508,14-1 0,0-1 0,-1 2 0,1-2 0,1 1 0,0 0 0,1-1 0,1 0 0,-12-2 0,2-2 0,2 0 0,10-1 0,2-1 0,4 0 0,-6-4 0,6-1 0,-13-10 0,25 5 0,14 5 0,5 1 1525,2 4-1525,-7-2 0,-8-11 0,-13-19 0,15 3 0,-1-5 0,-2-15 0,1-7 0,9 12 0,1-4 0,0-1-249,1-6 0,0-2 0,1-1 249,2-2 0,0-1 0,1 2 0,0 4 0,1 1 0,0 3 0,-4-16 0,0 8 0,4 16 0,-1 8 0,-7-2 0,4 27 0,-3 12 0,-12 6 747,-10 7-747,-8 1 0,4-1 0,10-6 0,12-21 0,15-24 0,5-24 0,6-8 0,0 16 0,0 26 0,0 26 0,0 32 0,0 2 0,0 13 0,0-18 0,0-8 0,0-5 0,8 1 0,18 20 0,19 24 0,-15-15 0,0 3 0,2 6 0,-2 1 0,-3 1 0,-4-1 0,-2-1 0,-4 0 0,-5-5 0,-2-1 0,1 31 0,-7-19 0,-4-20 0,-2-19 0,-4-9 0,-3-21 0,0-30 0,3-25 0,4 24 0,2 0 0,16-37 0,20 16 0,17 22 0,10 22 0,-2 21 0,-1 36 0,-25 3 0,-2 9 0,6 15 0,0 6-226,-10-16 0,-1 3 0,1 0 226,1 3 0,1 0 0,-1-1 0,-1-3 0,-1-1 0,-1-2 0,11 20 0,-2-3 0,-5-14 0,-3-6 0,13 20 0,-15-27 0,-13-21 0,-10-11 678,-8-6-678,-1 0 0,24 44 0,7-1 0,6 7 0,0 0 0,4 4 0,0 4-322,-5-9 1,2 3 0,-1 1 0,-1 0 321,7 15 0,-1-1 0,-4-1 0,-5-7 0,-3-2 0,-3-2 0,0 6 0,-6-7 0,-1 20 0,-9-30 0,-2-15 0,3-2 0,5-1 1285,5 6-1285,5 2 0,5 3 0,6-4 0,5-2 0,7-3 0,0-7 0,-5-5 0,-9-7 0,-18-6 0,-15-3 0,-7-1 0,-7-3 0,8 0 0,42 8 0,14 0 0,11 1 0,3 1 0,8 0 0,3 1 0,-17-4 0,3 2 0,2-2 0,1 2 0,0-2-523,4 1 1,0-1-1,2 0 1,-1 1 0,-1-2 522,0 0 0,1 0 0,-1 0 0,-1 0 0,-1-2 0,8 1 0,0-2 0,-3 0 0,-2 0-156,5-1 1,-2 0 0,-5-1 155,11-1 0,-9 0 0,-23 0 0,-7 0 0,-1 0 0,-27 0 0,-14 0 2544,-10 0-2544,-3 0 534,1 0-534,5 0 0,5-2 0,15-3 0,27-13 0,4 3 0,6-1 0,22-7 0,8 1-630,-9 4 0,5 1 0,2 0 630,-10 3 0,3 1 0,0 1 0,1 0 0,3 1 0,1 0 0,0 1 0,-1 0 0,-3 1 0,0 1 0,-1 0 0,-2 1-141,9-3 1,-3 1-1,-4-1 141,-12 4 0,-3-2 0,-5 1 0,4-2 0,-6 1 0,8-5 0,-27 7 0,-15-1 1847,-8-1-1847,-1-5 465,0-32-465,0-22 0,0-10 0,0 6 0,0 31 0,0 14 0,-1 11 0,-4 2 0,-7-6 0,-9-10 0,-4-12 0,0-16 0,7-11 0,13 22 0,1-4 0,3-6 0,4-2 0,2 1 0,6 2 0,0 4 0,3 4 0,15-14 0,-5 28 0,-10 20 0,-25 23 0,-42 24 0,4-10 0,-7 1 0,8-7 0,-4 0 0,-1-2-241,-6-1 0,-1-1 0,0-8 241,1-8 0,-1-7 0,3-8 0,2-8 0,4-8 0,2-7 0,5-10 0,2-8 0,6-4-469,4-9 1,5-6 0,3 0 468,5 4 0,4 0 0,2 0 0,4 8 0,2 1 0,2 2 0,1-15 0,4 7 0,8 15 0,3 5 0,5 10 0,4 4 0,22-16 671,-2 16-671,-18 10 1457,-20-7-1457,-25-27 0,-1 10 0,-4-6 0,5 9 0,-1-2 0,1-4-483,-4-11 0,2-4 1,0-4 482,6 10 0,2-2 0,0-2 0,2-1 0,1 2 0,1-1 0,0 0 0,2 0 0,-2-18 0,1 1 0,3 4 0,2 13 0,1 4 0,3 5 0,-1 1 0,2 8 0,5-15 0,11 36 0,8 19 0,8 21 1448,1 16-1448,-8 4 0,-6 1 0,-5-16 0,-6-12 0,2-20 0,6-30 0,9-32 0,-6 22 0,2-3 0,2-7 0,1 1 0,0 2 0,1 3 0,-4 8 0,0 4 0,10-16 0,-12 33 0,-7 11 0,-5-8 0,-6-32 0,-11 2 0,-8-6 0,3 11 0,-4-2 0,0-2-138,-5-4 0,-2-1 0,-1 2 138,1 5 0,-1 0 0,2 4 0,-1-6 0,2 5 0,-5-12 0,21 36 0,11 18 0,34 9 0,3 10 0,7 7 0,0 4 0,3 5 0,1 5-263,-4 1 0,2 5 0,-1 3 0,-2 2 263,-2 3 0,-2 2 0,-2 1 0,-2 1 0,3 13 0,-3 1 0,-8 0 0,-3 17 0,-18-5 0,-20-18 0,-12-7 0,-11-4 0,-9-7 0,-7-5 0,-6-8 0,-3-4 0,-3-9 0,8-8 0,1-9 733,5-9 0,5-10-733,4-12 0,8-10 0,8-11 0,9-7 0,2-5 0,13-3 0,18-7 0,17 3-437,2 23 0,10 3 1,5 6 436,9 1 0,6 5 0,2 5 0,-13 10 0,2 1 0,0 4 0,-1 5 0,12 1 0,-2 8 0,-4 7 0,11 15 0,-10 14 0,-13 12 0,-11 11 0,-12 12 0,-9 8 0,-6 0 0,-6 0 0,-5-6 0,-6-4 0,-4-14 0,-7-5 0,-26 18 0,-19-23 655,24-28 0,-3-4-655,-2-4 0,-1-4 0,-3-5 0,1-5 0,4-5 0,2-4 0,-17-19 0,24 3 0,31 10 0,34 12 0,34 19 0,-20 15 0,0 12 0,4 18 0,-3 12-381,-15-10 0,-2 4 0,-2 4 381,-1 9 0,-3 3 0,-1 1 0,-2 1 0,-2 1 0,-2-1 0,-2 0 0,-2 0 0,-2-1 0,-3-4 0,-2-1 0,-2-2-23,-2-8 1,-2-2 0,-2-3 22,-6 17 0,-4-6 0,-2-16 0,-2-5 0,-17 15 0,7-25 0,12-14 1138,8-3-1138,4 17 72,1 29-72,0-20 0,0 2 0,0 8 0,0 1 0,0-3 0,0-2 0,0-7 0,0-3 0,-4 24 0,-7-14 0,-7-11 0,-5-6 0,3-5 0,5-9 0,7-10 0,3-9 0,1-5 0,0 0 0,-4 3 0,-1 0 0,-5 0 0,3 0 0,2 2 0,2 19 0,5 19 0,1 4 0,1 5 0,1 11 0,-2 0 0,1-1 0,-4-3 0,-3-5 0,-5-6 0,-25 2 0,-11-21 0,-1-12 0,15-8 0,13-9 0,11-9 0,7-9 0,3-7 0,12 4 0,11 10 0,11 9 0,8 5 0,1 0 0,-3 2 0,-6 2 0,-9 1 0,-13 1 0,-19-2 0,-19-2 0,-19-9 0,-9-6 0,3-1 0,8 3 0,10 6 0,3 5 0,-1 0 0,-2 0 0,-3 3 0,-1 0 0,6 0 0,5 0 0,4-3 0,-1 0 0,-3 0 0,-4 0 0,0 0 0,-3 0 0,2 0 0,3 0 0,4 0 0,4 0 0,3 0 0,-2 2 0,-3 1 0,-3 2 0,-7 0 0,-13-1 0,-11-3 0,-11-1 0,-7 0 0,1 0 0,35 0 0,-1 0 0,0 0 0,0 0 0,-3 0 0,-2 1 0,1 2 0,0-1 0,1 1 0,1 0 0,-32 6 0,20-1 0,16-4 0,-10-2 0,6-1 0,-5-2 0,-20 1 0,-6 0-224,13 0 0,-4 0 0,2 0 224,3 0 0,1 0 0,3 0 0,-10 1 0,6-2 0,-9 1 0,47-2 0,3-1 0,-12 2 0,-12 1 0,-11 0 0,-2 1 0,-8 0 0,-6 1 0,-2 0-655,4-2 1,-3 2 0,-2 0 0,-1-1 0,-1 0 654,8 0 0,-2 1 0,-1-1 0,1-1 0,-1 1 0,2-1 0,3 0 0,-1-1 0,1 1 0,1-1 0,3-1 0,2 0-55,-9-2 0,5-1 1,1 0-1,3-1 55,-7 0 0,4-2 0,4 1 0,-5-4 0,8 2 0,-8 2 0,34-1 0,7-4 3228,-29-22-3228,9 4 0,-4-4 0,-9-5 0,0-3 467,2-5 0,6-2-467,11 7 0,8 1 0,14-18 0,45 12 0,27 22 0,-24 15 0,1 3 0,31 0 0,-19 7 0,-12 1 0,-15-3 0,-10-36 0,-9-4 0,-3-9 0,-1-26 0,-1-8-296,0 16 0,0-4 0,1 1 296,-2 1 0,2 0 0,-1 2 0,2 9 0,0 1 0,1 4 0,3-6 0,4 7 0,15-8 0,6 35 0,1 17 0,-12 20 0,-12 22 888,-30 20-888,-4-19 0,-6-3 0,-10-1 0,-5-6 0,-7-4 0,-1-6 0,6-9 0,3-7 0,7-9 0,5-9 0,8-8 0,7-8 0,6-13 0,7-7 0,6-7 0,8-5 0,11-9 0,8-1-298,-3 22 1,3 0 0,1 0 297,4 0 0,1 1 0,0 2 0,-1 2 0,-1 0 0,-1 2 0,4-12 0,-2 1 0,-9 12 0,-3 2 0,5-32 0,-12 6 0,-6 4 0,-5 11 892,2 19-892,7 26 0,13 32 0,13 26 0,8 14 0,-20-23 0,-2 2 0,-1-1 0,-4 2 0,-2 10 0,-1 6 0,-1 9 0,-3 4 0,0 11 0,-1 4 0,-1-23 0,-1-1 0,2 0 0,6 24 0,1-3 0,4-2 0,4-3 0,6-7 0,3-3 0,5 1 0,5 0 0,-12-22 0,2 0 0,1 1-138,3 1 1,1 0-1,0-1 138,-2-2 0,0-1 0,0-2 0,11 15 0,-3-3 0,-10-10 0,-3-1 0,5 18 0,-17-2 0,-17 3 0,-26 8 0,2-32 0,-5-5 206,-7-1 1,-3-4-207,1-4 0,-1-5 0,-24 5 0,18-7 0,18-6 0,11-1 0,11-2 0,18-3 0,27 2 0,30 6 0,-25 0 0,0 4 0,0 5 0,-3 7 0,-4 10 0,-6 5 0,-7 9 0,-5 3 0,-5 7 0,-5 1 0,-4-1 0,-3-1 0,-6-7 0,-4-3 0,-3-5 0,-3-5 0,-18 19 0,0-13 0,7-15 0,7-5 0,5-5 0,6-3 0,4 0 0,1 0 0,0 0 0,2 3 0,2 5 0,4 0 0,-1 3 0,-2-2 0,-3-5 0,-5 3 0,-10 0 0,-16 1 0,-17-2 0,-7-5 0,5-3 0,12-6 0,14 0 0,9-1 0,7 2 0,3 5 0,2 5 0,-1 0 0,-2 4 0,-6 2 0,-14-2 0,-14 1 0,-20 1 0,20-13 0,-1-3 0,-7 0 0,1-2 0,-2-3 0,0-1 0,5-5 0,2-3 0,-24-20 0,14-28 0,28 9 0,2-8 0,-2-12 0,2-5 0,0-7 0,2-1 0,2-1 0,2 1 0,2 7 0,3 3 0,4 6 0,2 2 0,1 6 0,1 1 0,4 5 0,0 2 0,9-34 0,3 20 0,1 20 0,-9 17 0,-13 6 0,-18 2 0,-10 1 0,-4 0 0,9-1 0,15-3 0,9-10 0,8-17 0,11-13 0,13-12 0,10 2 0,4 11 0,-6 11 0,-9 15 0,-7 6 0,-2 0 0,2-3 0,3-6 0,12-6 0,14-2 0,11 2 0,7 10 0,-4 10 0,-7 9 0,-10 7 0,-5 1 0,-1 0 0,-5 2 0,-4 2 0,-9 3 0,-10 1 0,-3-1 0,-5 1 0,-2-2 0,-1 2 0,0-1 0,0-3 0,0-1 0</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26-04-27T17:24:00.296"/>
    </inkml:context>
    <inkml:brush xml:id="br0">
      <inkml:brushProperty name="width" value="0.05292" units="cm"/>
      <inkml:brushProperty name="height" value="0.05292" units="cm"/>
      <inkml:brushProperty name="color" value="#FF0000"/>
    </inkml:brush>
  </inkml:definitions>
  <inkml:trace contextRef="#ctx0" brushRef="#br0">26141 12453 0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F6A9C1-D0B1-8D47-88D0-6D1C468AF9C5}"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D19C9E-3917-BB46-AA83-F1447DBDF867}" type="slidenum">
              <a:rPr lang="en-US" smtClean="0"/>
              <a:t>‹#›</a:t>
            </a:fld>
            <a:endParaRPr lang="en-US"/>
          </a:p>
        </p:txBody>
      </p:sp>
    </p:spTree>
    <p:extLst>
      <p:ext uri="{BB962C8B-B14F-4D97-AF65-F5344CB8AC3E}">
        <p14:creationId xmlns:p14="http://schemas.microsoft.com/office/powerpoint/2010/main" val="3684290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D97389-0441-4D4C-B013-3AC3B336705E}" type="slidenum">
              <a:rPr lang="en-US" smtClean="0"/>
              <a:t>1</a:t>
            </a:fld>
            <a:endParaRPr lang="en-US"/>
          </a:p>
        </p:txBody>
      </p:sp>
    </p:spTree>
    <p:extLst>
      <p:ext uri="{BB962C8B-B14F-4D97-AF65-F5344CB8AC3E}">
        <p14:creationId xmlns:p14="http://schemas.microsoft.com/office/powerpoint/2010/main" val="3432767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75656-4563-E4EE-2FE7-A9115162BE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459FD7-97D5-1A77-0069-A7F4D628C8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A31850-6E9E-376F-BA6F-77BFD84F39AD}"/>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5" name="Footer Placeholder 4">
            <a:extLst>
              <a:ext uri="{FF2B5EF4-FFF2-40B4-BE49-F238E27FC236}">
                <a16:creationId xmlns:a16="http://schemas.microsoft.com/office/drawing/2014/main" id="{69E5E9D1-BD01-12D5-C5D8-6613E37EBF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D7575-0D67-94AE-8EB1-0EE95FF6337B}"/>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3736779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F0C1E-E19A-EA77-ADAB-25C65CA1EA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A006C7-E327-27AC-5FD2-3417DC3162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9A28B-B31A-D49F-EF4B-7B38028CB33B}"/>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5" name="Footer Placeholder 4">
            <a:extLst>
              <a:ext uri="{FF2B5EF4-FFF2-40B4-BE49-F238E27FC236}">
                <a16:creationId xmlns:a16="http://schemas.microsoft.com/office/drawing/2014/main" id="{F6B61DBA-7868-CB10-7052-275C17E43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A2097-8917-6B45-6312-FD018BFEFA1E}"/>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571200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F4F9EB-64EB-3427-E917-7B9D86C9E8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18FFB6-EFCC-D968-195F-8424AEAE39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FABDBB-DEF9-91EB-B813-8A67DF4455A8}"/>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5" name="Footer Placeholder 4">
            <a:extLst>
              <a:ext uri="{FF2B5EF4-FFF2-40B4-BE49-F238E27FC236}">
                <a16:creationId xmlns:a16="http://schemas.microsoft.com/office/drawing/2014/main" id="{7BFCDDD4-B19D-B5AF-DDCC-6030F93778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BFCCE0-569B-AA5A-6B90-4EB285C2B982}"/>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3288157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91D6A-8984-5C97-B3A4-AAA653BA43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B3D997-398A-09F1-7898-13F819D5D1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963705-0B8A-8C02-32FB-504F50C7D269}"/>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5" name="Footer Placeholder 4">
            <a:extLst>
              <a:ext uri="{FF2B5EF4-FFF2-40B4-BE49-F238E27FC236}">
                <a16:creationId xmlns:a16="http://schemas.microsoft.com/office/drawing/2014/main" id="{AFC945E2-7130-65F6-201D-D69885933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B83993-18BD-3BA5-50C5-D6177C6C1DEA}"/>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3116371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1EA5E-F394-E0C2-A3B8-61A28A952C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A3CF77-6A46-2897-C64E-8D77FADC51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3ED9F8-A96A-A902-C223-1F5871765B60}"/>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5" name="Footer Placeholder 4">
            <a:extLst>
              <a:ext uri="{FF2B5EF4-FFF2-40B4-BE49-F238E27FC236}">
                <a16:creationId xmlns:a16="http://schemas.microsoft.com/office/drawing/2014/main" id="{3C288539-893E-6120-2C29-D7A5D9C883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2CEB16-CD73-AB9C-F4B2-B6CA3138D86D}"/>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167957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8D933-EB9D-C8E7-A805-31AEC4FA41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D74CEE-C8A5-ECCF-851A-911B6C3871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775D7A-68BB-4972-ED20-915E17A2CF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11C8BE-78F6-E3B4-C1CF-68DCC4D4AE58}"/>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6" name="Footer Placeholder 5">
            <a:extLst>
              <a:ext uri="{FF2B5EF4-FFF2-40B4-BE49-F238E27FC236}">
                <a16:creationId xmlns:a16="http://schemas.microsoft.com/office/drawing/2014/main" id="{DCB69C50-0A69-E71C-44F9-7FC9D0C091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C5601A-A5A7-F4FE-9A06-C7858FA8DD43}"/>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1457326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F689A-F23B-600A-9ACD-6CB3607924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E4F78A-AE56-B4F0-A687-C4BB186559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F96BE5-6EB5-1D96-8639-186D75768F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22EDCC-2939-8D61-A0FF-11A0B5346A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6BF096-52B3-4131-C9F4-91D4A8AEAF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A6A78E6-C78D-17F4-D65D-635D4F741F08}"/>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8" name="Footer Placeholder 7">
            <a:extLst>
              <a:ext uri="{FF2B5EF4-FFF2-40B4-BE49-F238E27FC236}">
                <a16:creationId xmlns:a16="http://schemas.microsoft.com/office/drawing/2014/main" id="{92CB6B93-2FDD-562E-ECAA-62F4A96A7D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E329E1-250B-48A3-55E9-03FD59ECBCBF}"/>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1373778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76894-DDE3-5594-0F9B-0F92DE3456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56D533-E5C0-B5A2-DDEE-E4A713F46450}"/>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4" name="Footer Placeholder 3">
            <a:extLst>
              <a:ext uri="{FF2B5EF4-FFF2-40B4-BE49-F238E27FC236}">
                <a16:creationId xmlns:a16="http://schemas.microsoft.com/office/drawing/2014/main" id="{063EE359-BB0D-6B0D-E956-F8F8F208BC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12EF7C-8D31-E571-1BB5-72B55B8FB037}"/>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3425213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C49E75-2293-5140-8DD7-7CB00320FCA2}"/>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3" name="Footer Placeholder 2">
            <a:extLst>
              <a:ext uri="{FF2B5EF4-FFF2-40B4-BE49-F238E27FC236}">
                <a16:creationId xmlns:a16="http://schemas.microsoft.com/office/drawing/2014/main" id="{A59A71EC-DBE4-2633-71CB-BDB946963D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0D8A0D-37CC-81D4-3E01-B199AE8FE857}"/>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181114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CA5C4-A703-3E27-52B7-BFA5F65380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2DA01A-78BD-EDE1-09A8-B15A8ADACD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C0329F-B4BF-F700-62F1-EDBF94AF91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3CB75A-B627-39CE-DBDC-106C075F31FA}"/>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6" name="Footer Placeholder 5">
            <a:extLst>
              <a:ext uri="{FF2B5EF4-FFF2-40B4-BE49-F238E27FC236}">
                <a16:creationId xmlns:a16="http://schemas.microsoft.com/office/drawing/2014/main" id="{B5C34659-0C73-352D-46D6-278FA1A6CB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17B832-801A-EA7B-DC7D-A9584C287952}"/>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2979929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D1FC9-1F29-00C9-F23F-38A2C86E57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056280-99A4-08D4-689A-C2BC14512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32B685-3ED7-9C7A-FAD1-FCE0745510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486CAD-D61E-E68F-5B36-148E466E936F}"/>
              </a:ext>
            </a:extLst>
          </p:cNvPr>
          <p:cNvSpPr>
            <a:spLocks noGrp="1"/>
          </p:cNvSpPr>
          <p:nvPr>
            <p:ph type="dt" sz="half" idx="10"/>
          </p:nvPr>
        </p:nvSpPr>
        <p:spPr/>
        <p:txBody>
          <a:bodyPr/>
          <a:lstStyle/>
          <a:p>
            <a:fld id="{32967797-167E-B541-9EA3-7E61A05DE205}" type="datetimeFigureOut">
              <a:rPr lang="en-US" smtClean="0"/>
              <a:t>7/16/26</a:t>
            </a:fld>
            <a:endParaRPr lang="en-US"/>
          </a:p>
        </p:txBody>
      </p:sp>
      <p:sp>
        <p:nvSpPr>
          <p:cNvPr id="6" name="Footer Placeholder 5">
            <a:extLst>
              <a:ext uri="{FF2B5EF4-FFF2-40B4-BE49-F238E27FC236}">
                <a16:creationId xmlns:a16="http://schemas.microsoft.com/office/drawing/2014/main" id="{2DF47069-B3D1-06AC-C7E8-839DFAE513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398E57-6133-3708-2560-ACC72E011D80}"/>
              </a:ext>
            </a:extLst>
          </p:cNvPr>
          <p:cNvSpPr>
            <a:spLocks noGrp="1"/>
          </p:cNvSpPr>
          <p:nvPr>
            <p:ph type="sldNum" sz="quarter" idx="12"/>
          </p:nvPr>
        </p:nvSpPr>
        <p:spPr/>
        <p:txBody>
          <a:bodyPr/>
          <a:lstStyle/>
          <a:p>
            <a:fld id="{BF630141-C2A7-5A4E-AC61-39A2E50CFE4F}" type="slidenum">
              <a:rPr lang="en-US" smtClean="0"/>
              <a:t>‹#›</a:t>
            </a:fld>
            <a:endParaRPr lang="en-US"/>
          </a:p>
        </p:txBody>
      </p:sp>
    </p:spTree>
    <p:extLst>
      <p:ext uri="{BB962C8B-B14F-4D97-AF65-F5344CB8AC3E}">
        <p14:creationId xmlns:p14="http://schemas.microsoft.com/office/powerpoint/2010/main" val="1441127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2E3D96-FD37-41BF-592E-BD0E0F1CBC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52B6FC-9B8B-27E2-02F0-0F25596147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8ED553-10F8-E3D5-F0FA-949360BA8A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2967797-167E-B541-9EA3-7E61A05DE205}" type="datetimeFigureOut">
              <a:rPr lang="en-US" smtClean="0"/>
              <a:t>7/16/26</a:t>
            </a:fld>
            <a:endParaRPr lang="en-US"/>
          </a:p>
        </p:txBody>
      </p:sp>
      <p:sp>
        <p:nvSpPr>
          <p:cNvPr id="5" name="Footer Placeholder 4">
            <a:extLst>
              <a:ext uri="{FF2B5EF4-FFF2-40B4-BE49-F238E27FC236}">
                <a16:creationId xmlns:a16="http://schemas.microsoft.com/office/drawing/2014/main" id="{8F183CD1-35D7-BD66-9A50-935F50A72A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CF77BF1-ABD1-8EB7-D01D-29ED011A1D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630141-C2A7-5A4E-AC61-39A2E50CFE4F}" type="slidenum">
              <a:rPr lang="en-US" smtClean="0"/>
              <a:t>‹#›</a:t>
            </a:fld>
            <a:endParaRPr lang="en-US"/>
          </a:p>
        </p:txBody>
      </p:sp>
    </p:spTree>
    <p:extLst>
      <p:ext uri="{BB962C8B-B14F-4D97-AF65-F5344CB8AC3E}">
        <p14:creationId xmlns:p14="http://schemas.microsoft.com/office/powerpoint/2010/main" val="1474806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uw.edu/332"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10.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00.png"/><Relationship Id="rId2" Type="http://schemas.openxmlformats.org/officeDocument/2006/relationships/image" Target="../media/image69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20.png"/><Relationship Id="rId2" Type="http://schemas.openxmlformats.org/officeDocument/2006/relationships/image" Target="../media/image7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240.png"/><Relationship Id="rId12" Type="http://schemas.openxmlformats.org/officeDocument/2006/relationships/image" Target="../media/image31.png"/><Relationship Id="rId17" Type="http://schemas.openxmlformats.org/officeDocument/2006/relationships/image" Target="../media/image33.png"/><Relationship Id="rId2" Type="http://schemas.openxmlformats.org/officeDocument/2006/relationships/image" Target="../media/image24.png"/><Relationship Id="rId16" Type="http://schemas.openxmlformats.org/officeDocument/2006/relationships/image" Target="../media/image300.png"/><Relationship Id="rId1" Type="http://schemas.openxmlformats.org/officeDocument/2006/relationships/slideLayout" Target="../slideLayouts/slideLayout2.xml"/><Relationship Id="rId6" Type="http://schemas.openxmlformats.org/officeDocument/2006/relationships/image" Target="../media/image230.png"/><Relationship Id="rId11" Type="http://schemas.openxmlformats.org/officeDocument/2006/relationships/image" Target="../media/image30.png"/><Relationship Id="rId5" Type="http://schemas.openxmlformats.org/officeDocument/2006/relationships/image" Target="../media/image220.png"/><Relationship Id="rId15" Type="http://schemas.openxmlformats.org/officeDocument/2006/relationships/customXml" Target="../ink/ink3.xml"/><Relationship Id="rId10" Type="http://schemas.openxmlformats.org/officeDocument/2006/relationships/image" Target="../media/image28.png"/><Relationship Id="rId9" Type="http://schemas.openxmlformats.org/officeDocument/2006/relationships/image" Target="../media/image260.png"/><Relationship Id="rId14" Type="http://schemas.openxmlformats.org/officeDocument/2006/relationships/image" Target="../media/image29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0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0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svg"/><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029F-F4C6-FDAD-6A00-4E30C8EE848F}"/>
              </a:ext>
            </a:extLst>
          </p:cNvPr>
          <p:cNvSpPr>
            <a:spLocks noGrp="1"/>
          </p:cNvSpPr>
          <p:nvPr>
            <p:ph type="ctrTitle"/>
          </p:nvPr>
        </p:nvSpPr>
        <p:spPr/>
        <p:txBody>
          <a:bodyPr>
            <a:normAutofit/>
          </a:bodyPr>
          <a:lstStyle/>
          <a:p>
            <a:r>
              <a:rPr lang="en-US" dirty="0">
                <a:latin typeface="Calibri Light" panose="020F0302020204030204" pitchFamily="34" charset="0"/>
                <a:ea typeface="Calibri Light" panose="020F0302020204030204" pitchFamily="34" charset="0"/>
                <a:cs typeface="Calibri Light" panose="020F0302020204030204" pitchFamily="34" charset="0"/>
              </a:rPr>
              <a:t>CSE 332 Summer 2026</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Lecture 11: Sorting 2</a:t>
            </a:r>
          </a:p>
        </p:txBody>
      </p:sp>
      <p:sp>
        <p:nvSpPr>
          <p:cNvPr id="3" name="Subtitle 2">
            <a:extLst>
              <a:ext uri="{FF2B5EF4-FFF2-40B4-BE49-F238E27FC236}">
                <a16:creationId xmlns:a16="http://schemas.microsoft.com/office/drawing/2014/main" id="{AB96019E-F067-13A3-DC5B-9F49CCFEF437}"/>
              </a:ext>
            </a:extLst>
          </p:cNvPr>
          <p:cNvSpPr>
            <a:spLocks noGrp="1"/>
          </p:cNvSpPr>
          <p:nvPr>
            <p:ph type="subTitle" idx="1"/>
          </p:nvPr>
        </p:nvSpPr>
        <p:spPr/>
        <p:txBody>
          <a:bodyPr/>
          <a:lstStyle/>
          <a:p>
            <a:r>
              <a:rPr lang="en-US" dirty="0"/>
              <a:t>Michael Whitmeyer</a:t>
            </a:r>
          </a:p>
          <a:p>
            <a:r>
              <a:rPr lang="en-US" dirty="0">
                <a:hlinkClick r:id="rId3"/>
              </a:rPr>
              <a:t>http://www.cs.uw.edu/332</a:t>
            </a:r>
            <a:endParaRPr lang="en-US" dirty="0"/>
          </a:p>
          <a:p>
            <a:endParaRPr lang="en-US" dirty="0"/>
          </a:p>
          <a:p>
            <a:endParaRPr lang="en-US" dirty="0"/>
          </a:p>
        </p:txBody>
      </p:sp>
    </p:spTree>
    <p:extLst>
      <p:ext uri="{BB962C8B-B14F-4D97-AF65-F5344CB8AC3E}">
        <p14:creationId xmlns:p14="http://schemas.microsoft.com/office/powerpoint/2010/main" val="397330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9293" y="0"/>
            <a:ext cx="10515600" cy="1325563"/>
          </a:xfrm>
        </p:spPr>
        <p:txBody>
          <a:bodyPr/>
          <a:lstStyle/>
          <a:p>
            <a:r>
              <a:rPr lang="en-US" dirty="0"/>
              <a:t>Partition Procedure (Slide 1 of 2) </a:t>
            </a:r>
          </a:p>
        </p:txBody>
      </p:sp>
      <mc:AlternateContent xmlns:mc="http://schemas.openxmlformats.org/markup-compatibility/2006">
        <mc:Choice xmlns:a14="http://schemas.microsoft.com/office/drawing/2010/main" Requires="a14">
          <p:sp>
            <p:nvSpPr>
              <p:cNvPr id="19" name="Content Placeholder 2"/>
              <p:cNvSpPr txBox="1">
                <a:spLocks/>
              </p:cNvSpPr>
              <p:nvPr/>
            </p:nvSpPr>
            <p:spPr>
              <a:xfrm>
                <a:off x="1827093" y="990600"/>
                <a:ext cx="7774109" cy="157290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a:t>
                </a:r>
                <a:r>
                  <a:rPr lang="en-US" dirty="0">
                    <a:solidFill>
                      <a:srgbClr val="FFC000"/>
                    </a:solidFill>
                  </a:rPr>
                  <a:t>Begin</a:t>
                </a:r>
                <a:r>
                  <a:rPr lang="en-US" dirty="0"/>
                  <a:t> value </a:t>
                </a:r>
                <a14:m>
                  <m:oMath xmlns:m="http://schemas.openxmlformats.org/officeDocument/2006/math">
                    <m:r>
                      <a:rPr lang="en-US" i="1" dirty="0">
                        <a:latin typeface="Cambria Math"/>
                      </a:rPr>
                      <m:t>&lt;</m:t>
                    </m:r>
                    <m:r>
                      <a:rPr lang="en-US" i="1" dirty="0">
                        <a:solidFill>
                          <a:srgbClr val="FF33CC"/>
                        </a:solidFill>
                        <a:latin typeface="Cambria Math"/>
                      </a:rPr>
                      <m:t> </m:t>
                    </m:r>
                    <m:r>
                      <a:rPr lang="en-US" i="1" dirty="0">
                        <a:solidFill>
                          <a:srgbClr val="FF33CC"/>
                        </a:solidFill>
                        <a:latin typeface="Cambria Math"/>
                      </a:rPr>
                      <m:t>𝑝</m:t>
                    </m:r>
                  </m:oMath>
                </a14:m>
                <a:r>
                  <a:rPr lang="en-US" dirty="0"/>
                  <a:t>, move</a:t>
                </a:r>
                <a:r>
                  <a:rPr lang="en-US" dirty="0">
                    <a:solidFill>
                      <a:srgbClr val="FFC000"/>
                    </a:solidFill>
                  </a:rPr>
                  <a:t> Begin</a:t>
                </a:r>
                <a:r>
                  <a:rPr lang="en-US" dirty="0"/>
                  <a:t> right</a:t>
                </a:r>
              </a:p>
              <a:p>
                <a:pPr marL="0" indent="0">
                  <a:buNone/>
                </a:pPr>
                <a:r>
                  <a:rPr lang="en-US" dirty="0"/>
                  <a:t>Else swap </a:t>
                </a:r>
                <a:r>
                  <a:rPr lang="en-US" dirty="0">
                    <a:solidFill>
                      <a:srgbClr val="FFC000"/>
                    </a:solidFill>
                  </a:rPr>
                  <a:t>Begin</a:t>
                </a:r>
                <a:r>
                  <a:rPr lang="en-US" dirty="0"/>
                  <a:t> value with </a:t>
                </a:r>
                <a:r>
                  <a:rPr lang="en-US" dirty="0">
                    <a:solidFill>
                      <a:srgbClr val="0070C0"/>
                    </a:solidFill>
                  </a:rPr>
                  <a:t>End</a:t>
                </a:r>
                <a:r>
                  <a:rPr lang="en-US" dirty="0"/>
                  <a:t> value, move </a:t>
                </a:r>
                <a:r>
                  <a:rPr lang="en-US" dirty="0">
                    <a:solidFill>
                      <a:srgbClr val="0070C0"/>
                    </a:solidFill>
                  </a:rPr>
                  <a:t>End</a:t>
                </a:r>
                <a:r>
                  <a:rPr lang="en-US" dirty="0"/>
                  <a:t> Left</a:t>
                </a:r>
              </a:p>
              <a:p>
                <a:pPr marL="0" indent="0">
                  <a:buNone/>
                </a:pPr>
                <a:r>
                  <a:rPr lang="en-US" dirty="0"/>
                  <a:t>Done when </a:t>
                </a:r>
                <a:r>
                  <a:rPr lang="en-US" dirty="0">
                    <a:solidFill>
                      <a:srgbClr val="FFC000"/>
                    </a:solidFill>
                  </a:rPr>
                  <a:t>Begin</a:t>
                </a:r>
                <a:r>
                  <a:rPr lang="en-US" dirty="0"/>
                  <a:t> = </a:t>
                </a:r>
                <a:r>
                  <a:rPr lang="en-US" dirty="0">
                    <a:solidFill>
                      <a:srgbClr val="0070C0"/>
                    </a:solidFill>
                  </a:rPr>
                  <a:t>End</a:t>
                </a:r>
              </a:p>
            </p:txBody>
          </p:sp>
        </mc:Choice>
        <mc:Fallback>
          <p:sp>
            <p:nvSpPr>
              <p:cNvPr id="19" name="Content Placeholder 2"/>
              <p:cNvSpPr txBox="1">
                <a:spLocks noRot="1" noChangeAspect="1" noMove="1" noResize="1" noEditPoints="1" noAdjustHandles="1" noChangeArrowheads="1" noChangeShapeType="1" noTextEdit="1"/>
              </p:cNvSpPr>
              <p:nvPr/>
            </p:nvSpPr>
            <p:spPr>
              <a:xfrm>
                <a:off x="1827093" y="990600"/>
                <a:ext cx="7774109" cy="1572904"/>
              </a:xfrm>
              <a:prstGeom prst="rect">
                <a:avLst/>
              </a:prstGeom>
              <a:blipFill>
                <a:blip r:embed="rId2"/>
                <a:stretch>
                  <a:fillRect l="-1471" t="-8000"/>
                </a:stretch>
              </a:blipFill>
            </p:spPr>
            <p:txBody>
              <a:bodyPr/>
              <a:lstStyle/>
              <a:p>
                <a:r>
                  <a:rPr lang="en-US">
                    <a:noFill/>
                  </a:rPr>
                  <a:t> </a:t>
                </a:r>
              </a:p>
            </p:txBody>
          </p:sp>
        </mc:Fallback>
      </mc:AlternateContent>
      <p:grpSp>
        <p:nvGrpSpPr>
          <p:cNvPr id="3" name="Group 2" descr="Initially we arrange our array so that the pivot is at index 0. Next we have the variable begin which is initially set to index 1, and the variable end which is initially set to index n-1.&#10;&#10;Next we compare the value at index begin with the pivot. In this case that value is 5 and the pivot is 8. Because the pivot is larger, we leave 5 in place and increment begin.">
            <a:extLst>
              <a:ext uri="{FF2B5EF4-FFF2-40B4-BE49-F238E27FC236}">
                <a16:creationId xmlns:a16="http://schemas.microsoft.com/office/drawing/2014/main" id="{1A28EF59-F89F-062A-2308-C463822BE940}"/>
              </a:ext>
            </a:extLst>
          </p:cNvPr>
          <p:cNvGrpSpPr/>
          <p:nvPr/>
        </p:nvGrpSpPr>
        <p:grpSpPr>
          <a:xfrm>
            <a:off x="2969524" y="2324100"/>
            <a:ext cx="6403076" cy="952500"/>
            <a:chOff x="2969524" y="2324100"/>
            <a:chExt cx="6403076" cy="952500"/>
          </a:xfrm>
        </p:grpSpPr>
        <p:grpSp>
          <p:nvGrpSpPr>
            <p:cNvPr id="20" name="Group 19"/>
            <p:cNvGrpSpPr/>
            <p:nvPr/>
          </p:nvGrpSpPr>
          <p:grpSpPr>
            <a:xfrm>
              <a:off x="2969524" y="2743200"/>
              <a:ext cx="6403076" cy="533400"/>
              <a:chOff x="1445524" y="2895600"/>
              <a:chExt cx="6403076" cy="533400"/>
            </a:xfrm>
          </p:grpSpPr>
          <p:sp>
            <p:nvSpPr>
              <p:cNvPr id="5" name="Rectangle 4"/>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 name="Rectangle 5"/>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p:cNvSpPr/>
              <p:nvPr/>
            </p:nvSpPr>
            <p:spPr>
              <a:xfrm>
                <a:off x="2512893"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8" name="Rectangle 7"/>
              <p:cNvSpPr/>
              <p:nvPr/>
            </p:nvSpPr>
            <p:spPr>
              <a:xfrm>
                <a:off x="3046293"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 name="Rectangle 8"/>
              <p:cNvSpPr/>
              <p:nvPr/>
            </p:nvSpPr>
            <p:spPr>
              <a:xfrm>
                <a:off x="3579693"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10" name="Rectangle 9"/>
              <p:cNvSpPr/>
              <p:nvPr/>
            </p:nvSpPr>
            <p:spPr>
              <a:xfrm>
                <a:off x="41136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1" name="Rectangle 10"/>
              <p:cNvSpPr/>
              <p:nvPr/>
            </p:nvSpPr>
            <p:spPr>
              <a:xfrm>
                <a:off x="46470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2" name="Rectangle 11"/>
              <p:cNvSpPr/>
              <p:nvPr/>
            </p:nvSpPr>
            <p:spPr>
              <a:xfrm>
                <a:off x="51804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3" name="Rectangle 12"/>
              <p:cNvSpPr/>
              <p:nvPr/>
            </p:nvSpPr>
            <p:spPr>
              <a:xfrm>
                <a:off x="57144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4" name="Rectangle 13"/>
              <p:cNvSpPr/>
              <p:nvPr/>
            </p:nvSpPr>
            <p:spPr>
              <a:xfrm>
                <a:off x="62478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5" name="Rectangle 14"/>
              <p:cNvSpPr/>
              <p:nvPr/>
            </p:nvSpPr>
            <p:spPr>
              <a:xfrm>
                <a:off x="67812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6" name="Rectangle 15"/>
              <p:cNvSpPr/>
              <p:nvPr/>
            </p:nvSpPr>
            <p:spPr>
              <a:xfrm>
                <a:off x="7315200"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17" name="Down Arrow 16"/>
            <p:cNvSpPr/>
            <p:nvPr/>
          </p:nvSpPr>
          <p:spPr>
            <a:xfrm>
              <a:off x="3636274" y="2324100"/>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a:off x="8972550" y="2328649"/>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descr="Once again we compare the value at index begin with the pivot. Now begin is 7 and the pivot is 8, so once again we leave the value in place and increment begin.&#10;&#10;The next value of being is 3, so once again we just increment begin.">
            <a:extLst>
              <a:ext uri="{FF2B5EF4-FFF2-40B4-BE49-F238E27FC236}">
                <a16:creationId xmlns:a16="http://schemas.microsoft.com/office/drawing/2014/main" id="{3751291A-A533-B7E5-96E6-0FEBD3914CF9}"/>
              </a:ext>
            </a:extLst>
          </p:cNvPr>
          <p:cNvGrpSpPr/>
          <p:nvPr/>
        </p:nvGrpSpPr>
        <p:grpSpPr>
          <a:xfrm>
            <a:off x="2971513" y="3429000"/>
            <a:ext cx="6403076" cy="947951"/>
            <a:chOff x="2971513" y="3429000"/>
            <a:chExt cx="6403076" cy="947951"/>
          </a:xfrm>
        </p:grpSpPr>
        <p:grpSp>
          <p:nvGrpSpPr>
            <p:cNvPr id="21" name="Group 20"/>
            <p:cNvGrpSpPr/>
            <p:nvPr/>
          </p:nvGrpSpPr>
          <p:grpSpPr>
            <a:xfrm>
              <a:off x="2971513" y="3843551"/>
              <a:ext cx="6403076" cy="533400"/>
              <a:chOff x="1445524" y="2895600"/>
              <a:chExt cx="6403076" cy="533400"/>
            </a:xfrm>
          </p:grpSpPr>
          <p:sp>
            <p:nvSpPr>
              <p:cNvPr id="22" name="Rectangle 21"/>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3" name="Rectangle 22"/>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4" name="Rectangle 23"/>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5" name="Rectangle 24"/>
              <p:cNvSpPr/>
              <p:nvPr/>
            </p:nvSpPr>
            <p:spPr>
              <a:xfrm>
                <a:off x="3046293"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6" name="Rectangle 25"/>
              <p:cNvSpPr/>
              <p:nvPr/>
            </p:nvSpPr>
            <p:spPr>
              <a:xfrm>
                <a:off x="3579693"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27" name="Rectangle 26"/>
              <p:cNvSpPr/>
              <p:nvPr/>
            </p:nvSpPr>
            <p:spPr>
              <a:xfrm>
                <a:off x="41136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28" name="Rectangle 27"/>
              <p:cNvSpPr/>
              <p:nvPr/>
            </p:nvSpPr>
            <p:spPr>
              <a:xfrm>
                <a:off x="46470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9" name="Rectangle 28"/>
              <p:cNvSpPr/>
              <p:nvPr/>
            </p:nvSpPr>
            <p:spPr>
              <a:xfrm>
                <a:off x="51804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30" name="Rectangle 29"/>
              <p:cNvSpPr/>
              <p:nvPr/>
            </p:nvSpPr>
            <p:spPr>
              <a:xfrm>
                <a:off x="57144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31" name="Rectangle 30"/>
              <p:cNvSpPr/>
              <p:nvPr/>
            </p:nvSpPr>
            <p:spPr>
              <a:xfrm>
                <a:off x="62478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2" name="Rectangle 31"/>
              <p:cNvSpPr/>
              <p:nvPr/>
            </p:nvSpPr>
            <p:spPr>
              <a:xfrm>
                <a:off x="67812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33" name="Rectangle 32"/>
              <p:cNvSpPr/>
              <p:nvPr/>
            </p:nvSpPr>
            <p:spPr>
              <a:xfrm>
                <a:off x="7315200"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34" name="Down Arrow 33"/>
            <p:cNvSpPr/>
            <p:nvPr/>
          </p:nvSpPr>
          <p:spPr>
            <a:xfrm>
              <a:off x="4170243" y="3462551"/>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a:off x="8974539" y="3429000"/>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descr="Now the value at begin is 12. Because 12 is greater than the pivot we swap the value at index begin with the value at index end, then decrement end.">
            <a:extLst>
              <a:ext uri="{FF2B5EF4-FFF2-40B4-BE49-F238E27FC236}">
                <a16:creationId xmlns:a16="http://schemas.microsoft.com/office/drawing/2014/main" id="{2D99AECB-A8C4-A530-B7BE-62405E9BA388}"/>
              </a:ext>
            </a:extLst>
          </p:cNvPr>
          <p:cNvGrpSpPr/>
          <p:nvPr/>
        </p:nvGrpSpPr>
        <p:grpSpPr>
          <a:xfrm>
            <a:off x="2990563" y="4495800"/>
            <a:ext cx="6403076" cy="947951"/>
            <a:chOff x="2990563" y="4495800"/>
            <a:chExt cx="6403076" cy="947951"/>
          </a:xfrm>
        </p:grpSpPr>
        <p:grpSp>
          <p:nvGrpSpPr>
            <p:cNvPr id="36" name="Group 35"/>
            <p:cNvGrpSpPr/>
            <p:nvPr/>
          </p:nvGrpSpPr>
          <p:grpSpPr>
            <a:xfrm>
              <a:off x="2990563" y="4910351"/>
              <a:ext cx="6403076" cy="533400"/>
              <a:chOff x="1445524" y="2895600"/>
              <a:chExt cx="6403076" cy="533400"/>
            </a:xfrm>
          </p:grpSpPr>
          <p:sp>
            <p:nvSpPr>
              <p:cNvPr id="37" name="Rectangle 36"/>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38" name="Rectangle 37"/>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39" name="Rectangle 38"/>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40" name="Rectangle 39"/>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41" name="Rectangle 40"/>
              <p:cNvSpPr/>
              <p:nvPr/>
            </p:nvSpPr>
            <p:spPr>
              <a:xfrm>
                <a:off x="35796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42" name="Rectangle 41"/>
              <p:cNvSpPr/>
              <p:nvPr/>
            </p:nvSpPr>
            <p:spPr>
              <a:xfrm>
                <a:off x="41136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43" name="Rectangle 42"/>
              <p:cNvSpPr/>
              <p:nvPr/>
            </p:nvSpPr>
            <p:spPr>
              <a:xfrm>
                <a:off x="46470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44" name="Rectangle 43"/>
              <p:cNvSpPr/>
              <p:nvPr/>
            </p:nvSpPr>
            <p:spPr>
              <a:xfrm>
                <a:off x="51804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45" name="Rectangle 44"/>
              <p:cNvSpPr/>
              <p:nvPr/>
            </p:nvSpPr>
            <p:spPr>
              <a:xfrm>
                <a:off x="57144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46" name="Rectangle 45"/>
              <p:cNvSpPr/>
              <p:nvPr/>
            </p:nvSpPr>
            <p:spPr>
              <a:xfrm>
                <a:off x="62478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47" name="Rectangle 46"/>
              <p:cNvSpPr/>
              <p:nvPr/>
            </p:nvSpPr>
            <p:spPr>
              <a:xfrm>
                <a:off x="67812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48" name="Rectangle 47"/>
              <p:cNvSpPr/>
              <p:nvPr/>
            </p:nvSpPr>
            <p:spPr>
              <a:xfrm>
                <a:off x="7315200"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
          <p:nvSpPr>
            <p:cNvPr id="49" name="Down Arrow 48"/>
            <p:cNvSpPr/>
            <p:nvPr/>
          </p:nvSpPr>
          <p:spPr>
            <a:xfrm>
              <a:off x="5237043" y="4514226"/>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Down Arrow 49"/>
            <p:cNvSpPr/>
            <p:nvPr/>
          </p:nvSpPr>
          <p:spPr>
            <a:xfrm>
              <a:off x="8993589" y="4495800"/>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descr="Now the value at the index begin is that value that was formerly at the index end. We next compare this value with the pivot. In this case, the value at begin is 11, so it is larger than the pivot, so we once again swap this value with the one at index end and decrement end.">
            <a:extLst>
              <a:ext uri="{FF2B5EF4-FFF2-40B4-BE49-F238E27FC236}">
                <a16:creationId xmlns:a16="http://schemas.microsoft.com/office/drawing/2014/main" id="{D62520FA-D152-944A-D3D1-9F9F8B3BA6AA}"/>
              </a:ext>
            </a:extLst>
          </p:cNvPr>
          <p:cNvGrpSpPr/>
          <p:nvPr/>
        </p:nvGrpSpPr>
        <p:grpSpPr>
          <a:xfrm>
            <a:off x="2969524" y="5692824"/>
            <a:ext cx="6403076" cy="914400"/>
            <a:chOff x="2969524" y="5692824"/>
            <a:chExt cx="6403076" cy="914400"/>
          </a:xfrm>
        </p:grpSpPr>
        <p:grpSp>
          <p:nvGrpSpPr>
            <p:cNvPr id="51" name="Group 50"/>
            <p:cNvGrpSpPr/>
            <p:nvPr/>
          </p:nvGrpSpPr>
          <p:grpSpPr>
            <a:xfrm>
              <a:off x="2969524" y="6073824"/>
              <a:ext cx="6403076" cy="533400"/>
              <a:chOff x="1445524" y="2895600"/>
              <a:chExt cx="6403076" cy="533400"/>
            </a:xfrm>
          </p:grpSpPr>
          <p:sp>
            <p:nvSpPr>
              <p:cNvPr id="52" name="Rectangle 51"/>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3" name="Rectangle 52"/>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4" name="Rectangle 53"/>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55" name="Rectangle 54"/>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6" name="Rectangle 55"/>
              <p:cNvSpPr/>
              <p:nvPr/>
            </p:nvSpPr>
            <p:spPr>
              <a:xfrm>
                <a:off x="3579693"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57" name="Rectangle 56"/>
              <p:cNvSpPr/>
              <p:nvPr/>
            </p:nvSpPr>
            <p:spPr>
              <a:xfrm>
                <a:off x="41136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8" name="Rectangle 57"/>
              <p:cNvSpPr/>
              <p:nvPr/>
            </p:nvSpPr>
            <p:spPr>
              <a:xfrm>
                <a:off x="46470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9" name="Rectangle 58"/>
              <p:cNvSpPr/>
              <p:nvPr/>
            </p:nvSpPr>
            <p:spPr>
              <a:xfrm>
                <a:off x="51804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0" name="Rectangle 59"/>
              <p:cNvSpPr/>
              <p:nvPr/>
            </p:nvSpPr>
            <p:spPr>
              <a:xfrm>
                <a:off x="57144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61" name="Rectangle 60"/>
              <p:cNvSpPr/>
              <p:nvPr/>
            </p:nvSpPr>
            <p:spPr>
              <a:xfrm>
                <a:off x="62478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62" name="Rectangle 61"/>
              <p:cNvSpPr/>
              <p:nvPr/>
            </p:nvSpPr>
            <p:spPr>
              <a:xfrm>
                <a:off x="67812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3" name="Rectangle 62"/>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64" name="Down Arrow 63"/>
            <p:cNvSpPr/>
            <p:nvPr/>
          </p:nvSpPr>
          <p:spPr>
            <a:xfrm>
              <a:off x="5216004" y="5708179"/>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Down Arrow 64"/>
            <p:cNvSpPr/>
            <p:nvPr/>
          </p:nvSpPr>
          <p:spPr>
            <a:xfrm>
              <a:off x="8459620" y="5692824"/>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33875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C0086E7-8C2F-FA6D-FBEB-411A8519EB2F}"/>
              </a:ext>
            </a:extLst>
          </p:cNvPr>
          <p:cNvSpPr txBox="1">
            <a:spLocks noGrp="1"/>
          </p:cNvSpPr>
          <p:nvPr>
            <p:ph type="title" idx="4294967295"/>
          </p:nvPr>
        </p:nvSpPr>
        <p:spPr>
          <a:xfrm>
            <a:off x="379293" y="0"/>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dirty="0"/>
              <a:t>Partition Procedure (Slide 2 of 2) </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mc:AlternateContent xmlns:mc="http://schemas.openxmlformats.org/markup-compatibility/2006">
        <mc:Choice xmlns:a14="http://schemas.microsoft.com/office/drawing/2010/main" Requires="a14">
          <p:sp>
            <p:nvSpPr>
              <p:cNvPr id="111" name="Content Placeholder 2"/>
              <p:cNvSpPr txBox="1">
                <a:spLocks/>
              </p:cNvSpPr>
              <p:nvPr/>
            </p:nvSpPr>
            <p:spPr>
              <a:xfrm>
                <a:off x="1827093" y="990600"/>
                <a:ext cx="7774109" cy="157290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a:t>
                </a:r>
                <a:r>
                  <a:rPr lang="en-US" dirty="0">
                    <a:solidFill>
                      <a:srgbClr val="FFC000"/>
                    </a:solidFill>
                  </a:rPr>
                  <a:t>Begin</a:t>
                </a:r>
                <a:r>
                  <a:rPr lang="en-US" dirty="0"/>
                  <a:t> value </a:t>
                </a:r>
                <a14:m>
                  <m:oMath xmlns:m="http://schemas.openxmlformats.org/officeDocument/2006/math">
                    <m:r>
                      <a:rPr lang="en-US" i="1" dirty="0">
                        <a:latin typeface="Cambria Math"/>
                      </a:rPr>
                      <m:t>&lt;</m:t>
                    </m:r>
                    <m:r>
                      <a:rPr lang="en-US" i="1" dirty="0">
                        <a:solidFill>
                          <a:srgbClr val="FF33CC"/>
                        </a:solidFill>
                        <a:latin typeface="Cambria Math"/>
                      </a:rPr>
                      <m:t> </m:t>
                    </m:r>
                    <m:r>
                      <a:rPr lang="en-US" i="1" dirty="0">
                        <a:solidFill>
                          <a:srgbClr val="FF33CC"/>
                        </a:solidFill>
                        <a:latin typeface="Cambria Math"/>
                      </a:rPr>
                      <m:t>𝑝</m:t>
                    </m:r>
                  </m:oMath>
                </a14:m>
                <a:r>
                  <a:rPr lang="en-US" dirty="0"/>
                  <a:t>, move</a:t>
                </a:r>
                <a:r>
                  <a:rPr lang="en-US" dirty="0">
                    <a:solidFill>
                      <a:srgbClr val="FFC000"/>
                    </a:solidFill>
                  </a:rPr>
                  <a:t> Begin</a:t>
                </a:r>
                <a:r>
                  <a:rPr lang="en-US" dirty="0"/>
                  <a:t> right</a:t>
                </a:r>
              </a:p>
              <a:p>
                <a:pPr marL="0" indent="0">
                  <a:buNone/>
                </a:pPr>
                <a:r>
                  <a:rPr lang="en-US" dirty="0"/>
                  <a:t>ELSE swap </a:t>
                </a:r>
                <a:r>
                  <a:rPr lang="en-US" dirty="0">
                    <a:solidFill>
                      <a:srgbClr val="FFC000"/>
                    </a:solidFill>
                  </a:rPr>
                  <a:t>Begin</a:t>
                </a:r>
                <a:r>
                  <a:rPr lang="en-US" dirty="0"/>
                  <a:t> value with </a:t>
                </a:r>
                <a:r>
                  <a:rPr lang="en-US" dirty="0">
                    <a:solidFill>
                      <a:srgbClr val="0070C0"/>
                    </a:solidFill>
                  </a:rPr>
                  <a:t>End</a:t>
                </a:r>
                <a:r>
                  <a:rPr lang="en-US" dirty="0"/>
                  <a:t> value, move </a:t>
                </a:r>
                <a:r>
                  <a:rPr lang="en-US" dirty="0">
                    <a:solidFill>
                      <a:srgbClr val="0070C0"/>
                    </a:solidFill>
                  </a:rPr>
                  <a:t>End</a:t>
                </a:r>
                <a:r>
                  <a:rPr lang="en-US" dirty="0"/>
                  <a:t> Left</a:t>
                </a:r>
              </a:p>
              <a:p>
                <a:pPr marL="0" indent="0">
                  <a:buNone/>
                </a:pPr>
                <a:r>
                  <a:rPr lang="en-US" dirty="0"/>
                  <a:t>Done when </a:t>
                </a:r>
                <a:r>
                  <a:rPr lang="en-US" dirty="0">
                    <a:solidFill>
                      <a:srgbClr val="FFC000"/>
                    </a:solidFill>
                  </a:rPr>
                  <a:t>Begin</a:t>
                </a:r>
                <a:r>
                  <a:rPr lang="en-US" dirty="0"/>
                  <a:t> = </a:t>
                </a:r>
                <a:r>
                  <a:rPr lang="en-US" dirty="0">
                    <a:solidFill>
                      <a:srgbClr val="0070C0"/>
                    </a:solidFill>
                  </a:rPr>
                  <a:t>End</a:t>
                </a:r>
              </a:p>
            </p:txBody>
          </p:sp>
        </mc:Choice>
        <mc:Fallback>
          <p:sp>
            <p:nvSpPr>
              <p:cNvPr id="111" name="Content Placeholder 2"/>
              <p:cNvSpPr txBox="1">
                <a:spLocks noRot="1" noChangeAspect="1" noMove="1" noResize="1" noEditPoints="1" noAdjustHandles="1" noChangeArrowheads="1" noChangeShapeType="1" noTextEdit="1"/>
              </p:cNvSpPr>
              <p:nvPr/>
            </p:nvSpPr>
            <p:spPr>
              <a:xfrm>
                <a:off x="1827093" y="990600"/>
                <a:ext cx="7774109" cy="1572904"/>
              </a:xfrm>
              <a:prstGeom prst="rect">
                <a:avLst/>
              </a:prstGeom>
              <a:blipFill>
                <a:blip r:embed="rId2"/>
                <a:stretch>
                  <a:fillRect l="-1471" t="-8000"/>
                </a:stretch>
              </a:blipFill>
            </p:spPr>
            <p:txBody>
              <a:bodyPr/>
              <a:lstStyle/>
              <a:p>
                <a:r>
                  <a:rPr lang="en-US">
                    <a:noFill/>
                  </a:rPr>
                  <a:t> </a:t>
                </a:r>
              </a:p>
            </p:txBody>
          </p:sp>
        </mc:Fallback>
      </mc:AlternateContent>
      <p:grpSp>
        <p:nvGrpSpPr>
          <p:cNvPr id="2" name="Group 1" descr="Where we left off from the previous slide.">
            <a:extLst>
              <a:ext uri="{FF2B5EF4-FFF2-40B4-BE49-F238E27FC236}">
                <a16:creationId xmlns:a16="http://schemas.microsoft.com/office/drawing/2014/main" id="{D044433F-DF44-C371-3353-327C2344D2B6}"/>
              </a:ext>
            </a:extLst>
          </p:cNvPr>
          <p:cNvGrpSpPr/>
          <p:nvPr/>
        </p:nvGrpSpPr>
        <p:grpSpPr>
          <a:xfrm>
            <a:off x="2649938" y="2286000"/>
            <a:ext cx="6403076" cy="914400"/>
            <a:chOff x="2649938" y="2286000"/>
            <a:chExt cx="6403076" cy="914400"/>
          </a:xfrm>
        </p:grpSpPr>
        <p:grpSp>
          <p:nvGrpSpPr>
            <p:cNvPr id="51" name="Group 50"/>
            <p:cNvGrpSpPr/>
            <p:nvPr/>
          </p:nvGrpSpPr>
          <p:grpSpPr>
            <a:xfrm>
              <a:off x="2649938" y="2667000"/>
              <a:ext cx="6403076" cy="533400"/>
              <a:chOff x="1445524" y="2895600"/>
              <a:chExt cx="6403076" cy="533400"/>
            </a:xfrm>
          </p:grpSpPr>
          <p:sp>
            <p:nvSpPr>
              <p:cNvPr id="52" name="Rectangle 51"/>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53" name="Rectangle 52"/>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54" name="Rectangle 53"/>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55" name="Rectangle 54"/>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56" name="Rectangle 55"/>
              <p:cNvSpPr/>
              <p:nvPr/>
            </p:nvSpPr>
            <p:spPr>
              <a:xfrm>
                <a:off x="35796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57" name="Rectangle 56"/>
              <p:cNvSpPr/>
              <p:nvPr/>
            </p:nvSpPr>
            <p:spPr>
              <a:xfrm>
                <a:off x="41136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58" name="Rectangle 57"/>
              <p:cNvSpPr/>
              <p:nvPr/>
            </p:nvSpPr>
            <p:spPr>
              <a:xfrm>
                <a:off x="46470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9" name="Rectangle 58"/>
              <p:cNvSpPr/>
              <p:nvPr/>
            </p:nvSpPr>
            <p:spPr>
              <a:xfrm>
                <a:off x="51804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0" name="Rectangle 59"/>
              <p:cNvSpPr/>
              <p:nvPr/>
            </p:nvSpPr>
            <p:spPr>
              <a:xfrm>
                <a:off x="57144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61" name="Rectangle 60"/>
              <p:cNvSpPr/>
              <p:nvPr/>
            </p:nvSpPr>
            <p:spPr>
              <a:xfrm>
                <a:off x="62478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62" name="Rectangle 61"/>
              <p:cNvSpPr/>
              <p:nvPr/>
            </p:nvSpPr>
            <p:spPr>
              <a:xfrm>
                <a:off x="67812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63" name="Rectangle 62"/>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64" name="Down Arrow 63"/>
            <p:cNvSpPr/>
            <p:nvPr/>
          </p:nvSpPr>
          <p:spPr>
            <a:xfrm>
              <a:off x="4896418" y="2301355"/>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Down Arrow 64"/>
            <p:cNvSpPr/>
            <p:nvPr/>
          </p:nvSpPr>
          <p:spPr>
            <a:xfrm>
              <a:off x="8140034" y="2286000"/>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descr="Now begin contains the value 6, which is smaller than the pivot, so we increment begin.">
            <a:extLst>
              <a:ext uri="{FF2B5EF4-FFF2-40B4-BE49-F238E27FC236}">
                <a16:creationId xmlns:a16="http://schemas.microsoft.com/office/drawing/2014/main" id="{CAF0C632-34F8-38D2-BAD2-8150D883F696}"/>
              </a:ext>
            </a:extLst>
          </p:cNvPr>
          <p:cNvGrpSpPr/>
          <p:nvPr/>
        </p:nvGrpSpPr>
        <p:grpSpPr>
          <a:xfrm>
            <a:off x="2649938" y="3377821"/>
            <a:ext cx="6403076" cy="914400"/>
            <a:chOff x="2649938" y="3377821"/>
            <a:chExt cx="6403076" cy="914400"/>
          </a:xfrm>
        </p:grpSpPr>
        <p:grpSp>
          <p:nvGrpSpPr>
            <p:cNvPr id="66" name="Group 65"/>
            <p:cNvGrpSpPr/>
            <p:nvPr/>
          </p:nvGrpSpPr>
          <p:grpSpPr>
            <a:xfrm>
              <a:off x="2649938" y="3758821"/>
              <a:ext cx="6403076" cy="533400"/>
              <a:chOff x="1445524" y="2895600"/>
              <a:chExt cx="6403076" cy="533400"/>
            </a:xfrm>
          </p:grpSpPr>
          <p:sp>
            <p:nvSpPr>
              <p:cNvPr id="67" name="Rectangle 66"/>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8" name="Rectangle 67"/>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69" name="Rectangle 68"/>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70" name="Rectangle 69"/>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71" name="Rectangle 70"/>
              <p:cNvSpPr/>
              <p:nvPr/>
            </p:nvSpPr>
            <p:spPr>
              <a:xfrm>
                <a:off x="3579693"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72" name="Rectangle 71"/>
              <p:cNvSpPr/>
              <p:nvPr/>
            </p:nvSpPr>
            <p:spPr>
              <a:xfrm>
                <a:off x="41136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73" name="Rectangle 72"/>
              <p:cNvSpPr/>
              <p:nvPr/>
            </p:nvSpPr>
            <p:spPr>
              <a:xfrm>
                <a:off x="46470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74" name="Rectangle 73"/>
              <p:cNvSpPr/>
              <p:nvPr/>
            </p:nvSpPr>
            <p:spPr>
              <a:xfrm>
                <a:off x="51804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5" name="Rectangle 74"/>
              <p:cNvSpPr/>
              <p:nvPr/>
            </p:nvSpPr>
            <p:spPr>
              <a:xfrm>
                <a:off x="57144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76" name="Rectangle 75"/>
              <p:cNvSpPr/>
              <p:nvPr/>
            </p:nvSpPr>
            <p:spPr>
              <a:xfrm>
                <a:off x="62478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77" name="Rectangle 76"/>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78" name="Rectangle 77"/>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79" name="Down Arrow 78"/>
            <p:cNvSpPr/>
            <p:nvPr/>
          </p:nvSpPr>
          <p:spPr>
            <a:xfrm>
              <a:off x="4896418" y="3393176"/>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own Arrow 79"/>
            <p:cNvSpPr/>
            <p:nvPr/>
          </p:nvSpPr>
          <p:spPr>
            <a:xfrm>
              <a:off x="7585595" y="3377821"/>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descr="Now begin contains the value 10, which is larger than the pivot, so we swap 10 with the value at index end and decrement end.">
            <a:extLst>
              <a:ext uri="{FF2B5EF4-FFF2-40B4-BE49-F238E27FC236}">
                <a16:creationId xmlns:a16="http://schemas.microsoft.com/office/drawing/2014/main" id="{0A74119E-A09F-A8F5-4C0C-D890F6818E1D}"/>
              </a:ext>
            </a:extLst>
          </p:cNvPr>
          <p:cNvGrpSpPr/>
          <p:nvPr/>
        </p:nvGrpSpPr>
        <p:grpSpPr>
          <a:xfrm>
            <a:off x="2649938" y="4449816"/>
            <a:ext cx="6403076" cy="909205"/>
            <a:chOff x="2649938" y="4449816"/>
            <a:chExt cx="6403076" cy="909205"/>
          </a:xfrm>
        </p:grpSpPr>
        <p:grpSp>
          <p:nvGrpSpPr>
            <p:cNvPr id="81" name="Group 80"/>
            <p:cNvGrpSpPr/>
            <p:nvPr/>
          </p:nvGrpSpPr>
          <p:grpSpPr>
            <a:xfrm>
              <a:off x="2649938" y="4825621"/>
              <a:ext cx="6403076" cy="533400"/>
              <a:chOff x="1445524" y="2895600"/>
              <a:chExt cx="6403076" cy="533400"/>
            </a:xfrm>
          </p:grpSpPr>
          <p:sp>
            <p:nvSpPr>
              <p:cNvPr id="82" name="Rectangle 81"/>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83" name="Rectangle 82"/>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4" name="Rectangle 83"/>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85" name="Rectangle 84"/>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86" name="Rectangle 85"/>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87" name="Rectangle 86"/>
              <p:cNvSpPr/>
              <p:nvPr/>
            </p:nvSpPr>
            <p:spPr>
              <a:xfrm>
                <a:off x="41136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88" name="Rectangle 87"/>
              <p:cNvSpPr/>
              <p:nvPr/>
            </p:nvSpPr>
            <p:spPr>
              <a:xfrm>
                <a:off x="46470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89" name="Rectangle 88"/>
              <p:cNvSpPr/>
              <p:nvPr/>
            </p:nvSpPr>
            <p:spPr>
              <a:xfrm>
                <a:off x="51804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0" name="Rectangle 89"/>
              <p:cNvSpPr/>
              <p:nvPr/>
            </p:nvSpPr>
            <p:spPr>
              <a:xfrm>
                <a:off x="57144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91" name="Rectangle 90"/>
              <p:cNvSpPr/>
              <p:nvPr/>
            </p:nvSpPr>
            <p:spPr>
              <a:xfrm>
                <a:off x="62478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92" name="Rectangle 91"/>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93" name="Rectangle 92"/>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94" name="Down Arrow 93"/>
            <p:cNvSpPr/>
            <p:nvPr/>
          </p:nvSpPr>
          <p:spPr>
            <a:xfrm>
              <a:off x="5445058" y="4449816"/>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own Arrow 94"/>
            <p:cNvSpPr/>
            <p:nvPr/>
          </p:nvSpPr>
          <p:spPr>
            <a:xfrm>
              <a:off x="7585595" y="4459976"/>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descr="Next we compare the value at index begin with the pivot, continuing the process until begin and end meet at the same index.">
            <a:extLst>
              <a:ext uri="{FF2B5EF4-FFF2-40B4-BE49-F238E27FC236}">
                <a16:creationId xmlns:a16="http://schemas.microsoft.com/office/drawing/2014/main" id="{D68431A1-00BD-033F-363E-28FD3B78CDE0}"/>
              </a:ext>
            </a:extLst>
          </p:cNvPr>
          <p:cNvGrpSpPr/>
          <p:nvPr/>
        </p:nvGrpSpPr>
        <p:grpSpPr>
          <a:xfrm>
            <a:off x="2649938" y="5485831"/>
            <a:ext cx="6403076" cy="914969"/>
            <a:chOff x="2649938" y="5485831"/>
            <a:chExt cx="6403076" cy="914969"/>
          </a:xfrm>
        </p:grpSpPr>
        <p:grpSp>
          <p:nvGrpSpPr>
            <p:cNvPr id="96" name="Group 95"/>
            <p:cNvGrpSpPr/>
            <p:nvPr/>
          </p:nvGrpSpPr>
          <p:grpSpPr>
            <a:xfrm>
              <a:off x="2649938" y="5867400"/>
              <a:ext cx="6403076" cy="533400"/>
              <a:chOff x="1445524" y="2895600"/>
              <a:chExt cx="6403076" cy="533400"/>
            </a:xfrm>
          </p:grpSpPr>
          <p:sp>
            <p:nvSpPr>
              <p:cNvPr id="97" name="Rectangle 96"/>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98" name="Rectangle 97"/>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99" name="Rectangle 98"/>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00" name="Rectangle 99"/>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1" name="Rectangle 100"/>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02" name="Rectangle 101"/>
              <p:cNvSpPr/>
              <p:nvPr/>
            </p:nvSpPr>
            <p:spPr>
              <a:xfrm>
                <a:off x="41136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03" name="Rectangle 102"/>
              <p:cNvSpPr/>
              <p:nvPr/>
            </p:nvSpPr>
            <p:spPr>
              <a:xfrm>
                <a:off x="46470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04" name="Rectangle 103"/>
              <p:cNvSpPr/>
              <p:nvPr/>
            </p:nvSpPr>
            <p:spPr>
              <a:xfrm>
                <a:off x="5180462"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05" name="Rectangle 104"/>
              <p:cNvSpPr/>
              <p:nvPr/>
            </p:nvSpPr>
            <p:spPr>
              <a:xfrm>
                <a:off x="5714431" y="28956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06" name="Rectangle 105"/>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07" name="Rectangle 106"/>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08" name="Rectangle 107"/>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109" name="Down Arrow 108"/>
            <p:cNvSpPr/>
            <p:nvPr/>
          </p:nvSpPr>
          <p:spPr>
            <a:xfrm>
              <a:off x="5451426" y="5485831"/>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Down Arrow 109"/>
            <p:cNvSpPr/>
            <p:nvPr/>
          </p:nvSpPr>
          <p:spPr>
            <a:xfrm>
              <a:off x="7026795" y="5485831"/>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31855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D196EAA-752A-A93B-2999-105C81B29669}"/>
              </a:ext>
            </a:extLst>
          </p:cNvPr>
          <p:cNvSpPr>
            <a:spLocks noGrp="1"/>
          </p:cNvSpPr>
          <p:nvPr>
            <p:ph type="title"/>
          </p:nvPr>
        </p:nvSpPr>
        <p:spPr>
          <a:xfrm>
            <a:off x="379293" y="0"/>
            <a:ext cx="10515600" cy="1325563"/>
          </a:xfrm>
        </p:spPr>
        <p:txBody>
          <a:bodyPr/>
          <a:lstStyle/>
          <a:p>
            <a:r>
              <a:rPr lang="en-US" dirty="0"/>
              <a:t>Partition – Begin Meets End (Case 1)</a:t>
            </a:r>
          </a:p>
        </p:txBody>
      </p:sp>
      <mc:AlternateContent xmlns:mc="http://schemas.openxmlformats.org/markup-compatibility/2006">
        <mc:Choice xmlns:a14="http://schemas.microsoft.com/office/drawing/2010/main" Requires="a14">
          <p:sp>
            <p:nvSpPr>
              <p:cNvPr id="36" name="Content Placeholder 2"/>
              <p:cNvSpPr txBox="1">
                <a:spLocks/>
              </p:cNvSpPr>
              <p:nvPr/>
            </p:nvSpPr>
            <p:spPr>
              <a:xfrm>
                <a:off x="1827093" y="990600"/>
                <a:ext cx="7774109" cy="157290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a:t>
                </a:r>
                <a:r>
                  <a:rPr lang="en-US" dirty="0">
                    <a:solidFill>
                      <a:srgbClr val="FFC000"/>
                    </a:solidFill>
                  </a:rPr>
                  <a:t>Begin</a:t>
                </a:r>
                <a:r>
                  <a:rPr lang="en-US" dirty="0"/>
                  <a:t> value </a:t>
                </a:r>
                <a14:m>
                  <m:oMath xmlns:m="http://schemas.openxmlformats.org/officeDocument/2006/math">
                    <m:r>
                      <a:rPr lang="en-US" i="1" dirty="0">
                        <a:latin typeface="Cambria Math"/>
                      </a:rPr>
                      <m:t>&lt;</m:t>
                    </m:r>
                    <m:r>
                      <a:rPr lang="en-US" i="1" dirty="0">
                        <a:solidFill>
                          <a:srgbClr val="FF33CC"/>
                        </a:solidFill>
                        <a:latin typeface="Cambria Math"/>
                      </a:rPr>
                      <m:t> </m:t>
                    </m:r>
                    <m:r>
                      <a:rPr lang="en-US" i="1" dirty="0">
                        <a:solidFill>
                          <a:srgbClr val="FF33CC"/>
                        </a:solidFill>
                        <a:latin typeface="Cambria Math"/>
                      </a:rPr>
                      <m:t>𝑝</m:t>
                    </m:r>
                  </m:oMath>
                </a14:m>
                <a:r>
                  <a:rPr lang="en-US" dirty="0"/>
                  <a:t>, move</a:t>
                </a:r>
                <a:r>
                  <a:rPr lang="en-US" dirty="0">
                    <a:solidFill>
                      <a:srgbClr val="FFC000"/>
                    </a:solidFill>
                  </a:rPr>
                  <a:t> Begin</a:t>
                </a:r>
                <a:r>
                  <a:rPr lang="en-US" dirty="0"/>
                  <a:t> right</a:t>
                </a:r>
              </a:p>
              <a:p>
                <a:pPr marL="0" indent="0">
                  <a:buNone/>
                </a:pPr>
                <a:r>
                  <a:rPr lang="en-US" dirty="0"/>
                  <a:t>Else swap </a:t>
                </a:r>
                <a:r>
                  <a:rPr lang="en-US" dirty="0">
                    <a:solidFill>
                      <a:srgbClr val="FFC000"/>
                    </a:solidFill>
                  </a:rPr>
                  <a:t>Begin</a:t>
                </a:r>
                <a:r>
                  <a:rPr lang="en-US" dirty="0"/>
                  <a:t> value with </a:t>
                </a:r>
                <a:r>
                  <a:rPr lang="en-US" dirty="0">
                    <a:solidFill>
                      <a:srgbClr val="0070C0"/>
                    </a:solidFill>
                  </a:rPr>
                  <a:t>End</a:t>
                </a:r>
                <a:r>
                  <a:rPr lang="en-US" dirty="0"/>
                  <a:t> value, move </a:t>
                </a:r>
                <a:r>
                  <a:rPr lang="en-US" dirty="0">
                    <a:solidFill>
                      <a:srgbClr val="0070C0"/>
                    </a:solidFill>
                  </a:rPr>
                  <a:t>End</a:t>
                </a:r>
                <a:r>
                  <a:rPr lang="en-US" dirty="0"/>
                  <a:t> Left</a:t>
                </a:r>
              </a:p>
              <a:p>
                <a:pPr marL="0" indent="0">
                  <a:buNone/>
                </a:pPr>
                <a:r>
                  <a:rPr lang="en-US" dirty="0"/>
                  <a:t>Done when </a:t>
                </a:r>
                <a:r>
                  <a:rPr lang="en-US" dirty="0">
                    <a:solidFill>
                      <a:srgbClr val="FFC000"/>
                    </a:solidFill>
                  </a:rPr>
                  <a:t>Begin</a:t>
                </a:r>
                <a:r>
                  <a:rPr lang="en-US" dirty="0"/>
                  <a:t> = </a:t>
                </a:r>
                <a:r>
                  <a:rPr lang="en-US" dirty="0">
                    <a:solidFill>
                      <a:srgbClr val="0070C0"/>
                    </a:solidFill>
                  </a:rPr>
                  <a:t>End</a:t>
                </a:r>
              </a:p>
            </p:txBody>
          </p:sp>
        </mc:Choice>
        <mc:Fallback>
          <p:sp>
            <p:nvSpPr>
              <p:cNvPr id="36" name="Content Placeholder 2"/>
              <p:cNvSpPr txBox="1">
                <a:spLocks noRot="1" noChangeAspect="1" noMove="1" noResize="1" noEditPoints="1" noAdjustHandles="1" noChangeArrowheads="1" noChangeShapeType="1" noTextEdit="1"/>
              </p:cNvSpPr>
              <p:nvPr/>
            </p:nvSpPr>
            <p:spPr>
              <a:xfrm>
                <a:off x="1827093" y="990600"/>
                <a:ext cx="7774109" cy="1572904"/>
              </a:xfrm>
              <a:prstGeom prst="rect">
                <a:avLst/>
              </a:prstGeom>
              <a:blipFill>
                <a:blip r:embed="rId2"/>
                <a:stretch>
                  <a:fillRect l="-1471" t="-8000"/>
                </a:stretch>
              </a:blipFill>
            </p:spPr>
            <p:txBody>
              <a:bodyPr/>
              <a:lstStyle/>
              <a:p>
                <a:r>
                  <a:rPr lang="en-US">
                    <a:noFill/>
                  </a:rPr>
                  <a:t> </a:t>
                </a:r>
              </a:p>
            </p:txBody>
          </p:sp>
        </mc:Fallback>
      </mc:AlternateContent>
      <p:grpSp>
        <p:nvGrpSpPr>
          <p:cNvPr id="2" name="Group 1" descr="When begin and end meet at the same index we need to make sure the value that the pivot goes between begin and end, and that the value that the met at is on the correct side of the pivot.">
            <a:extLst>
              <a:ext uri="{FF2B5EF4-FFF2-40B4-BE49-F238E27FC236}">
                <a16:creationId xmlns:a16="http://schemas.microsoft.com/office/drawing/2014/main" id="{9222CCFC-3897-D26A-C056-6EFB88752F4E}"/>
              </a:ext>
            </a:extLst>
          </p:cNvPr>
          <p:cNvGrpSpPr/>
          <p:nvPr/>
        </p:nvGrpSpPr>
        <p:grpSpPr>
          <a:xfrm>
            <a:off x="2649938" y="2441812"/>
            <a:ext cx="6403076" cy="919518"/>
            <a:chOff x="2649938" y="2441812"/>
            <a:chExt cx="6403076" cy="919518"/>
          </a:xfrm>
        </p:grpSpPr>
        <p:grpSp>
          <p:nvGrpSpPr>
            <p:cNvPr id="164" name="Group 163"/>
            <p:cNvGrpSpPr/>
            <p:nvPr/>
          </p:nvGrpSpPr>
          <p:grpSpPr>
            <a:xfrm>
              <a:off x="2649938" y="2827930"/>
              <a:ext cx="6403076" cy="533400"/>
              <a:chOff x="1445524" y="2895600"/>
              <a:chExt cx="6403076" cy="533400"/>
            </a:xfrm>
          </p:grpSpPr>
          <p:sp>
            <p:nvSpPr>
              <p:cNvPr id="165" name="Rectangle 164"/>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66" name="Rectangle 165"/>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67" name="Rectangle 166"/>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68" name="Rectangle 167"/>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69" name="Rectangle 168"/>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70" name="Rectangle 169"/>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71" name="Rectangle 170"/>
              <p:cNvSpPr/>
              <p:nvPr/>
            </p:nvSpPr>
            <p:spPr>
              <a:xfrm>
                <a:off x="46470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2" name="Rectangle 171"/>
              <p:cNvSpPr/>
              <p:nvPr/>
            </p:nvSpPr>
            <p:spPr>
              <a:xfrm>
                <a:off x="5180462"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73" name="Rectangle 172"/>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74" name="Rectangle 173"/>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75" name="Rectangle 174"/>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6" name="Rectangle 175"/>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177" name="Down Arrow 176"/>
            <p:cNvSpPr/>
            <p:nvPr/>
          </p:nvSpPr>
          <p:spPr>
            <a:xfrm>
              <a:off x="6400227" y="2441812"/>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Down Arrow 177"/>
            <p:cNvSpPr/>
            <p:nvPr/>
          </p:nvSpPr>
          <p:spPr>
            <a:xfrm>
              <a:off x="6526186" y="2446930"/>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179" name="Content Placeholder 2"/>
              <p:cNvSpPr txBox="1">
                <a:spLocks/>
              </p:cNvSpPr>
              <p:nvPr/>
            </p:nvSpPr>
            <p:spPr>
              <a:xfrm>
                <a:off x="2057400" y="3813412"/>
                <a:ext cx="8257182" cy="123000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Case 1: meet at element </a:t>
                </a:r>
                <a14:m>
                  <m:oMath xmlns:m="http://schemas.openxmlformats.org/officeDocument/2006/math">
                    <m:r>
                      <a:rPr lang="en-US" dirty="0">
                        <a:solidFill>
                          <a:srgbClr val="FFC000"/>
                        </a:solidFill>
                        <a:latin typeface="Cambria Math"/>
                      </a:rPr>
                      <m:t>&lt;</m:t>
                    </m:r>
                    <m:r>
                      <a:rPr lang="en-US" i="1" dirty="0">
                        <a:solidFill>
                          <a:srgbClr val="FFC000"/>
                        </a:solidFill>
                        <a:latin typeface="Cambria Math"/>
                      </a:rPr>
                      <m:t>𝑝</m:t>
                    </m:r>
                  </m:oMath>
                </a14:m>
                <a:endParaRPr lang="en-US" dirty="0">
                  <a:solidFill>
                    <a:srgbClr val="0070C0"/>
                  </a:solidFill>
                </a:endParaRPr>
              </a:p>
              <a:p>
                <a:pPr marL="0" indent="0">
                  <a:buNone/>
                </a:pPr>
                <a:r>
                  <a:rPr lang="en-US" dirty="0">
                    <a:solidFill>
                      <a:srgbClr val="0070C0"/>
                    </a:solidFill>
                  </a:rPr>
                  <a:t>	</a:t>
                </a:r>
                <a:r>
                  <a:rPr lang="en-US" dirty="0"/>
                  <a:t>Swap </a:t>
                </a:r>
                <a14:m>
                  <m:oMath xmlns:m="http://schemas.openxmlformats.org/officeDocument/2006/math">
                    <m:r>
                      <a:rPr lang="en-US" i="1" dirty="0">
                        <a:solidFill>
                          <a:srgbClr val="FF33CC"/>
                        </a:solidFill>
                        <a:latin typeface="Cambria Math"/>
                      </a:rPr>
                      <m:t>𝑝</m:t>
                    </m:r>
                  </m:oMath>
                </a14:m>
                <a:r>
                  <a:rPr lang="en-US" dirty="0"/>
                  <a:t> with </a:t>
                </a:r>
                <a:r>
                  <a:rPr lang="en-US" dirty="0">
                    <a:solidFill>
                      <a:srgbClr val="FFC000"/>
                    </a:solidFill>
                  </a:rPr>
                  <a:t>pointer position </a:t>
                </a:r>
                <a:r>
                  <a:rPr lang="en-US" dirty="0"/>
                  <a:t>(2 in this case)</a:t>
                </a:r>
              </a:p>
            </p:txBody>
          </p:sp>
        </mc:Choice>
        <mc:Fallback xmlns="">
          <p:sp>
            <p:nvSpPr>
              <p:cNvPr id="179" name="Content Placeholder 2"/>
              <p:cNvSpPr txBox="1">
                <a:spLocks noRot="1" noChangeAspect="1" noMove="1" noResize="1" noEditPoints="1" noAdjustHandles="1" noChangeArrowheads="1" noChangeShapeType="1" noTextEdit="1"/>
              </p:cNvSpPr>
              <p:nvPr/>
            </p:nvSpPr>
            <p:spPr>
              <a:xfrm>
                <a:off x="2057400" y="3813412"/>
                <a:ext cx="8257182" cy="1230004"/>
              </a:xfrm>
              <a:prstGeom prst="rect">
                <a:avLst/>
              </a:prstGeom>
              <a:blipFill>
                <a:blip r:embed="rId3"/>
                <a:stretch>
                  <a:fillRect l="-1536" t="-6186" b="-4124"/>
                </a:stretch>
              </a:blipFill>
            </p:spPr>
            <p:txBody>
              <a:bodyPr/>
              <a:lstStyle/>
              <a:p>
                <a:r>
                  <a:rPr lang="en-US">
                    <a:noFill/>
                  </a:rPr>
                  <a:t> </a:t>
                </a:r>
              </a:p>
            </p:txBody>
          </p:sp>
        </mc:Fallback>
      </mc:AlternateContent>
      <p:grpSp>
        <p:nvGrpSpPr>
          <p:cNvPr id="3" name="Group 2" descr="We have two cases, the first case is when begin and end meet at a value that is less than the pivot. Because the pivot is at index 0, we can just swap the value at index begin with the pivot.">
            <a:extLst>
              <a:ext uri="{FF2B5EF4-FFF2-40B4-BE49-F238E27FC236}">
                <a16:creationId xmlns:a16="http://schemas.microsoft.com/office/drawing/2014/main" id="{75773105-19F6-A6BF-C8A8-032E238B4054}"/>
              </a:ext>
            </a:extLst>
          </p:cNvPr>
          <p:cNvGrpSpPr/>
          <p:nvPr/>
        </p:nvGrpSpPr>
        <p:grpSpPr>
          <a:xfrm>
            <a:off x="2639420" y="4947882"/>
            <a:ext cx="6403076" cy="919518"/>
            <a:chOff x="2639420" y="4947882"/>
            <a:chExt cx="6403076" cy="919518"/>
          </a:xfrm>
        </p:grpSpPr>
        <p:grpSp>
          <p:nvGrpSpPr>
            <p:cNvPr id="180" name="Group 179"/>
            <p:cNvGrpSpPr/>
            <p:nvPr/>
          </p:nvGrpSpPr>
          <p:grpSpPr>
            <a:xfrm>
              <a:off x="2639420" y="5334000"/>
              <a:ext cx="6403076" cy="533400"/>
              <a:chOff x="1445524" y="2895600"/>
              <a:chExt cx="6403076" cy="533400"/>
            </a:xfrm>
          </p:grpSpPr>
          <p:sp>
            <p:nvSpPr>
              <p:cNvPr id="181" name="Rectangle 180"/>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82" name="Rectangle 181"/>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83" name="Rectangle 182"/>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84" name="Rectangle 183"/>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85" name="Rectangle 184"/>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86" name="Rectangle 185"/>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87" name="Rectangle 186"/>
              <p:cNvSpPr/>
              <p:nvPr/>
            </p:nvSpPr>
            <p:spPr>
              <a:xfrm>
                <a:off x="46470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88" name="Rectangle 187"/>
              <p:cNvSpPr/>
              <p:nvPr/>
            </p:nvSpPr>
            <p:spPr>
              <a:xfrm>
                <a:off x="5180462"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89" name="Rectangle 188"/>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90" name="Rectangle 189"/>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91" name="Rectangle 190"/>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92" name="Rectangle 191"/>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193" name="Down Arrow 192"/>
            <p:cNvSpPr/>
            <p:nvPr/>
          </p:nvSpPr>
          <p:spPr>
            <a:xfrm>
              <a:off x="6416723" y="4947882"/>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Down Arrow 193"/>
            <p:cNvSpPr/>
            <p:nvPr/>
          </p:nvSpPr>
          <p:spPr>
            <a:xfrm>
              <a:off x="6542682" y="4953000"/>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9611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DFDB077-B10F-EDCC-4F41-BD481BF34B6D}"/>
              </a:ext>
            </a:extLst>
          </p:cNvPr>
          <p:cNvSpPr>
            <a:spLocks noGrp="1"/>
          </p:cNvSpPr>
          <p:nvPr>
            <p:ph type="title"/>
          </p:nvPr>
        </p:nvSpPr>
        <p:spPr>
          <a:xfrm>
            <a:off x="379293" y="0"/>
            <a:ext cx="10515600" cy="1325563"/>
          </a:xfrm>
        </p:spPr>
        <p:txBody>
          <a:bodyPr/>
          <a:lstStyle/>
          <a:p>
            <a:r>
              <a:rPr lang="en-US" dirty="0"/>
              <a:t>Partition – Begin Meets End (Case 2)</a:t>
            </a:r>
          </a:p>
        </p:txBody>
      </p:sp>
      <mc:AlternateContent xmlns:mc="http://schemas.openxmlformats.org/markup-compatibility/2006">
        <mc:Choice xmlns:a14="http://schemas.microsoft.com/office/drawing/2010/main" Requires="a14">
          <p:sp>
            <p:nvSpPr>
              <p:cNvPr id="36" name="Content Placeholder 2"/>
              <p:cNvSpPr txBox="1">
                <a:spLocks/>
              </p:cNvSpPr>
              <p:nvPr/>
            </p:nvSpPr>
            <p:spPr>
              <a:xfrm>
                <a:off x="1827093" y="990600"/>
                <a:ext cx="7774109" cy="157290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a:t>
                </a:r>
                <a:r>
                  <a:rPr lang="en-US" dirty="0">
                    <a:solidFill>
                      <a:srgbClr val="FFC000"/>
                    </a:solidFill>
                  </a:rPr>
                  <a:t>Begin</a:t>
                </a:r>
                <a:r>
                  <a:rPr lang="en-US" dirty="0"/>
                  <a:t> value </a:t>
                </a:r>
                <a14:m>
                  <m:oMath xmlns:m="http://schemas.openxmlformats.org/officeDocument/2006/math">
                    <m:r>
                      <a:rPr lang="en-US" i="1" dirty="0">
                        <a:latin typeface="Cambria Math"/>
                      </a:rPr>
                      <m:t>&lt;</m:t>
                    </m:r>
                    <m:r>
                      <a:rPr lang="en-US" i="1" dirty="0">
                        <a:solidFill>
                          <a:srgbClr val="FF33CC"/>
                        </a:solidFill>
                        <a:latin typeface="Cambria Math"/>
                      </a:rPr>
                      <m:t> </m:t>
                    </m:r>
                    <m:r>
                      <a:rPr lang="en-US" i="1" dirty="0">
                        <a:solidFill>
                          <a:srgbClr val="FF33CC"/>
                        </a:solidFill>
                        <a:latin typeface="Cambria Math"/>
                      </a:rPr>
                      <m:t>𝑝</m:t>
                    </m:r>
                  </m:oMath>
                </a14:m>
                <a:r>
                  <a:rPr lang="en-US" dirty="0"/>
                  <a:t>, move</a:t>
                </a:r>
                <a:r>
                  <a:rPr lang="en-US" dirty="0">
                    <a:solidFill>
                      <a:srgbClr val="FFC000"/>
                    </a:solidFill>
                  </a:rPr>
                  <a:t> Begin</a:t>
                </a:r>
                <a:r>
                  <a:rPr lang="en-US" dirty="0"/>
                  <a:t> right</a:t>
                </a:r>
              </a:p>
              <a:p>
                <a:pPr marL="0" indent="0">
                  <a:buNone/>
                </a:pPr>
                <a:r>
                  <a:rPr lang="en-US" dirty="0"/>
                  <a:t>Else swap </a:t>
                </a:r>
                <a:r>
                  <a:rPr lang="en-US" dirty="0">
                    <a:solidFill>
                      <a:srgbClr val="FFC000"/>
                    </a:solidFill>
                  </a:rPr>
                  <a:t>Begin</a:t>
                </a:r>
                <a:r>
                  <a:rPr lang="en-US" dirty="0"/>
                  <a:t> value with </a:t>
                </a:r>
                <a:r>
                  <a:rPr lang="en-US" dirty="0">
                    <a:solidFill>
                      <a:srgbClr val="0070C0"/>
                    </a:solidFill>
                  </a:rPr>
                  <a:t>End</a:t>
                </a:r>
                <a:r>
                  <a:rPr lang="en-US" dirty="0"/>
                  <a:t> value, move </a:t>
                </a:r>
                <a:r>
                  <a:rPr lang="en-US" dirty="0">
                    <a:solidFill>
                      <a:srgbClr val="0070C0"/>
                    </a:solidFill>
                  </a:rPr>
                  <a:t>End</a:t>
                </a:r>
                <a:r>
                  <a:rPr lang="en-US" dirty="0"/>
                  <a:t> Left</a:t>
                </a:r>
              </a:p>
              <a:p>
                <a:pPr marL="0" indent="0">
                  <a:buNone/>
                </a:pPr>
                <a:r>
                  <a:rPr lang="en-US" dirty="0"/>
                  <a:t>Done when </a:t>
                </a:r>
                <a:r>
                  <a:rPr lang="en-US" dirty="0">
                    <a:solidFill>
                      <a:srgbClr val="FFC000"/>
                    </a:solidFill>
                  </a:rPr>
                  <a:t>Begin</a:t>
                </a:r>
                <a:r>
                  <a:rPr lang="en-US" dirty="0"/>
                  <a:t> = </a:t>
                </a:r>
                <a:r>
                  <a:rPr lang="en-US" dirty="0">
                    <a:solidFill>
                      <a:srgbClr val="0070C0"/>
                    </a:solidFill>
                  </a:rPr>
                  <a:t>End</a:t>
                </a:r>
              </a:p>
            </p:txBody>
          </p:sp>
        </mc:Choice>
        <mc:Fallback>
          <p:sp>
            <p:nvSpPr>
              <p:cNvPr id="36" name="Content Placeholder 2"/>
              <p:cNvSpPr txBox="1">
                <a:spLocks noRot="1" noChangeAspect="1" noMove="1" noResize="1" noEditPoints="1" noAdjustHandles="1" noChangeArrowheads="1" noChangeShapeType="1" noTextEdit="1"/>
              </p:cNvSpPr>
              <p:nvPr/>
            </p:nvSpPr>
            <p:spPr>
              <a:xfrm>
                <a:off x="1827093" y="990600"/>
                <a:ext cx="7774109" cy="1572904"/>
              </a:xfrm>
              <a:prstGeom prst="rect">
                <a:avLst/>
              </a:prstGeom>
              <a:blipFill>
                <a:blip r:embed="rId2"/>
                <a:stretch>
                  <a:fillRect l="-1471" t="-8000"/>
                </a:stretch>
              </a:blipFill>
            </p:spPr>
            <p:txBody>
              <a:bodyPr/>
              <a:lstStyle/>
              <a:p>
                <a:r>
                  <a:rPr lang="en-US">
                    <a:noFill/>
                  </a:rPr>
                  <a:t> </a:t>
                </a:r>
              </a:p>
            </p:txBody>
          </p:sp>
        </mc:Fallback>
      </mc:AlternateContent>
      <p:grpSp>
        <p:nvGrpSpPr>
          <p:cNvPr id="2" name="Group 1" descr="When begin and end meet at the same index we need to make sure the value that the pivot goes between begin and end, and that the value that the met at is on the correct side of the pivot.">
            <a:extLst>
              <a:ext uri="{FF2B5EF4-FFF2-40B4-BE49-F238E27FC236}">
                <a16:creationId xmlns:a16="http://schemas.microsoft.com/office/drawing/2014/main" id="{76F8D6F2-A5ED-2AFB-6265-8BF4FF369250}"/>
              </a:ext>
            </a:extLst>
          </p:cNvPr>
          <p:cNvGrpSpPr/>
          <p:nvPr/>
        </p:nvGrpSpPr>
        <p:grpSpPr>
          <a:xfrm>
            <a:off x="2649938" y="2438400"/>
            <a:ext cx="6403076" cy="919518"/>
            <a:chOff x="2649938" y="2438400"/>
            <a:chExt cx="6403076" cy="919518"/>
          </a:xfrm>
        </p:grpSpPr>
        <p:grpSp>
          <p:nvGrpSpPr>
            <p:cNvPr id="164" name="Group 163"/>
            <p:cNvGrpSpPr/>
            <p:nvPr/>
          </p:nvGrpSpPr>
          <p:grpSpPr>
            <a:xfrm>
              <a:off x="2649938" y="2824518"/>
              <a:ext cx="6403076" cy="533400"/>
              <a:chOff x="1445524" y="2895600"/>
              <a:chExt cx="6403076" cy="533400"/>
            </a:xfrm>
          </p:grpSpPr>
          <p:sp>
            <p:nvSpPr>
              <p:cNvPr id="165" name="Rectangle 164"/>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66" name="Rectangle 165"/>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67" name="Rectangle 166"/>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68" name="Rectangle 167"/>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69" name="Rectangle 168"/>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70" name="Rectangle 169"/>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71" name="Rectangle 170"/>
              <p:cNvSpPr/>
              <p:nvPr/>
            </p:nvSpPr>
            <p:spPr>
              <a:xfrm>
                <a:off x="46470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72" name="Rectangle 171"/>
              <p:cNvSpPr/>
              <p:nvPr/>
            </p:nvSpPr>
            <p:spPr>
              <a:xfrm>
                <a:off x="51804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73" name="Rectangle 172"/>
              <p:cNvSpPr/>
              <p:nvPr/>
            </p:nvSpPr>
            <p:spPr>
              <a:xfrm>
                <a:off x="5714431" y="28956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74" name="Rectangle 173"/>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75" name="Rectangle 174"/>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6" name="Rectangle 175"/>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177" name="Down Arrow 176"/>
            <p:cNvSpPr/>
            <p:nvPr/>
          </p:nvSpPr>
          <p:spPr>
            <a:xfrm>
              <a:off x="6926236" y="2438400"/>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Down Arrow 177"/>
            <p:cNvSpPr/>
            <p:nvPr/>
          </p:nvSpPr>
          <p:spPr>
            <a:xfrm>
              <a:off x="7052195" y="2443518"/>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179" name="Content Placeholder 2"/>
              <p:cNvSpPr txBox="1">
                <a:spLocks/>
              </p:cNvSpPr>
              <p:nvPr/>
            </p:nvSpPr>
            <p:spPr>
              <a:xfrm>
                <a:off x="2057400" y="3810000"/>
                <a:ext cx="8257182" cy="123000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Case 2: meet at element </a:t>
                </a:r>
                <a14:m>
                  <m:oMath xmlns:m="http://schemas.openxmlformats.org/officeDocument/2006/math">
                    <m:r>
                      <a:rPr lang="en-US" i="1" dirty="0">
                        <a:solidFill>
                          <a:srgbClr val="0070C0"/>
                        </a:solidFill>
                        <a:latin typeface="Cambria Math"/>
                      </a:rPr>
                      <m:t>&gt;</m:t>
                    </m:r>
                    <m:r>
                      <a:rPr lang="en-US" i="1" dirty="0">
                        <a:solidFill>
                          <a:srgbClr val="0070C0"/>
                        </a:solidFill>
                        <a:latin typeface="Cambria Math"/>
                      </a:rPr>
                      <m:t>𝑝</m:t>
                    </m:r>
                  </m:oMath>
                </a14:m>
                <a:endParaRPr lang="en-US" dirty="0">
                  <a:solidFill>
                    <a:srgbClr val="0070C0"/>
                  </a:solidFill>
                </a:endParaRPr>
              </a:p>
              <a:p>
                <a:pPr marL="0" indent="0">
                  <a:buNone/>
                </a:pPr>
                <a:r>
                  <a:rPr lang="en-US" dirty="0">
                    <a:solidFill>
                      <a:srgbClr val="0070C0"/>
                    </a:solidFill>
                  </a:rPr>
                  <a:t>	</a:t>
                </a:r>
                <a:r>
                  <a:rPr lang="en-US" dirty="0"/>
                  <a:t>Swap </a:t>
                </a:r>
                <a14:m>
                  <m:oMath xmlns:m="http://schemas.openxmlformats.org/officeDocument/2006/math">
                    <m:r>
                      <a:rPr lang="en-US" i="1" dirty="0">
                        <a:solidFill>
                          <a:srgbClr val="FF33CC"/>
                        </a:solidFill>
                        <a:latin typeface="Cambria Math"/>
                      </a:rPr>
                      <m:t>𝑝</m:t>
                    </m:r>
                  </m:oMath>
                </a14:m>
                <a:r>
                  <a:rPr lang="en-US" dirty="0"/>
                  <a:t> with </a:t>
                </a:r>
                <a:r>
                  <a:rPr lang="en-US" dirty="0">
                    <a:solidFill>
                      <a:srgbClr val="FFC000"/>
                    </a:solidFill>
                  </a:rPr>
                  <a:t>value to the left </a:t>
                </a:r>
                <a:r>
                  <a:rPr lang="en-US" dirty="0"/>
                  <a:t>(2 in this case)</a:t>
                </a:r>
              </a:p>
            </p:txBody>
          </p:sp>
        </mc:Choice>
        <mc:Fallback xmlns="">
          <p:sp>
            <p:nvSpPr>
              <p:cNvPr id="179" name="Content Placeholder 2"/>
              <p:cNvSpPr txBox="1">
                <a:spLocks noRot="1" noChangeAspect="1" noMove="1" noResize="1" noEditPoints="1" noAdjustHandles="1" noChangeArrowheads="1" noChangeShapeType="1" noTextEdit="1"/>
              </p:cNvSpPr>
              <p:nvPr/>
            </p:nvSpPr>
            <p:spPr>
              <a:xfrm>
                <a:off x="2057400" y="3810000"/>
                <a:ext cx="8257182" cy="1230004"/>
              </a:xfrm>
              <a:prstGeom prst="rect">
                <a:avLst/>
              </a:prstGeom>
              <a:blipFill>
                <a:blip r:embed="rId4"/>
                <a:stretch>
                  <a:fillRect l="-1773" t="-5941" b="-4950"/>
                </a:stretch>
              </a:blipFill>
            </p:spPr>
            <p:txBody>
              <a:bodyPr/>
              <a:lstStyle/>
              <a:p>
                <a:r>
                  <a:rPr lang="en-US">
                    <a:noFill/>
                  </a:rPr>
                  <a:t> </a:t>
                </a:r>
              </a:p>
            </p:txBody>
          </p:sp>
        </mc:Fallback>
      </mc:AlternateContent>
      <p:grpSp>
        <p:nvGrpSpPr>
          <p:cNvPr id="3" name="Group 2" descr="The second case is when begin and end meet at a value that is greater than the pivot. Because the pivot is at index 0, we can just swap the value at index begin-1 with the pivot.">
            <a:extLst>
              <a:ext uri="{FF2B5EF4-FFF2-40B4-BE49-F238E27FC236}">
                <a16:creationId xmlns:a16="http://schemas.microsoft.com/office/drawing/2014/main" id="{F2327318-50EB-1436-48FA-5E67A9F3019C}"/>
              </a:ext>
            </a:extLst>
          </p:cNvPr>
          <p:cNvGrpSpPr/>
          <p:nvPr/>
        </p:nvGrpSpPr>
        <p:grpSpPr>
          <a:xfrm>
            <a:off x="2639420" y="4944470"/>
            <a:ext cx="6403076" cy="919518"/>
            <a:chOff x="2639420" y="4944470"/>
            <a:chExt cx="6403076" cy="919518"/>
          </a:xfrm>
        </p:grpSpPr>
        <p:grpSp>
          <p:nvGrpSpPr>
            <p:cNvPr id="180" name="Group 179" descr="We have two cases, the first case is when begin and end meet at a value that is less than the pivot. Because the pivot is at index 0, we can just swap the value at index begin with the pivot."/>
            <p:cNvGrpSpPr/>
            <p:nvPr/>
          </p:nvGrpSpPr>
          <p:grpSpPr>
            <a:xfrm>
              <a:off x="2639420" y="5330588"/>
              <a:ext cx="6403076" cy="533400"/>
              <a:chOff x="1445524" y="2895600"/>
              <a:chExt cx="6403076" cy="533400"/>
            </a:xfrm>
          </p:grpSpPr>
          <p:sp>
            <p:nvSpPr>
              <p:cNvPr id="181" name="Rectangle 180"/>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82" name="Rectangle 181"/>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183" name="Rectangle 182"/>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84" name="Rectangle 183"/>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85" name="Rectangle 184"/>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86" name="Rectangle 185"/>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87" name="Rectangle 186"/>
              <p:cNvSpPr/>
              <p:nvPr/>
            </p:nvSpPr>
            <p:spPr>
              <a:xfrm>
                <a:off x="46470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88" name="Rectangle 187"/>
              <p:cNvSpPr/>
              <p:nvPr/>
            </p:nvSpPr>
            <p:spPr>
              <a:xfrm>
                <a:off x="5180462"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89" name="Rectangle 188"/>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90" name="Rectangle 189"/>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91" name="Rectangle 190"/>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92" name="Rectangle 191"/>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193" name="Down Arrow 192"/>
            <p:cNvSpPr/>
            <p:nvPr/>
          </p:nvSpPr>
          <p:spPr>
            <a:xfrm>
              <a:off x="6915718" y="4944470"/>
              <a:ext cx="266700" cy="3810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Down Arrow 193"/>
            <p:cNvSpPr/>
            <p:nvPr/>
          </p:nvSpPr>
          <p:spPr>
            <a:xfrm>
              <a:off x="7041677" y="4949588"/>
              <a:ext cx="266700" cy="381000"/>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6964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9"/>
                                        </p:tgtEl>
                                        <p:attrNameLst>
                                          <p:attrName>style.visibility</p:attrName>
                                        </p:attrNameLst>
                                      </p:cBhvr>
                                      <p:to>
                                        <p:strVal val="visible"/>
                                      </p:to>
                                    </p:set>
                                    <p:animEffect transition="in" filter="fade">
                                      <p:cBhvr>
                                        <p:cTn id="7"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 Summary</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514350" indent="-514350">
                  <a:buFont typeface="+mj-lt"/>
                  <a:buAutoNum type="arabicPeriod"/>
                </a:pPr>
                <a:r>
                  <a:rPr lang="en-US" dirty="0"/>
                  <a:t>Put </a:t>
                </a:r>
                <a14:m>
                  <m:oMath xmlns:m="http://schemas.openxmlformats.org/officeDocument/2006/math">
                    <m:r>
                      <a:rPr lang="en-US" b="0" i="1" smtClean="0">
                        <a:solidFill>
                          <a:srgbClr val="FF33CC"/>
                        </a:solidFill>
                        <a:latin typeface="Cambria Math"/>
                      </a:rPr>
                      <m:t>𝑝</m:t>
                    </m:r>
                  </m:oMath>
                </a14:m>
                <a:r>
                  <a:rPr lang="en-US" dirty="0">
                    <a:solidFill>
                      <a:srgbClr val="FF33CC"/>
                    </a:solidFill>
                  </a:rPr>
                  <a:t> </a:t>
                </a:r>
                <a:r>
                  <a:rPr lang="en-US" dirty="0"/>
                  <a:t>at beginning of list</a:t>
                </a:r>
              </a:p>
              <a:p>
                <a:pPr marL="514350" indent="-514350">
                  <a:buFont typeface="+mj-lt"/>
                  <a:buAutoNum type="arabicPeriod"/>
                </a:pPr>
                <a:r>
                  <a:rPr lang="en-US" dirty="0"/>
                  <a:t>Put a pointer (</a:t>
                </a:r>
                <a:r>
                  <a:rPr lang="en-US" dirty="0">
                    <a:solidFill>
                      <a:srgbClr val="FFC000"/>
                    </a:solidFill>
                  </a:rPr>
                  <a:t>Begin</a:t>
                </a:r>
                <a:r>
                  <a:rPr lang="en-US" dirty="0"/>
                  <a:t>) just after </a:t>
                </a:r>
                <a14:m>
                  <m:oMath xmlns:m="http://schemas.openxmlformats.org/officeDocument/2006/math">
                    <m:r>
                      <a:rPr lang="en-US" b="0" i="1" smtClean="0">
                        <a:solidFill>
                          <a:srgbClr val="FF33CC"/>
                        </a:solidFill>
                        <a:latin typeface="Cambria Math"/>
                      </a:rPr>
                      <m:t>𝑝</m:t>
                    </m:r>
                  </m:oMath>
                </a14:m>
                <a:r>
                  <a:rPr lang="en-US" dirty="0"/>
                  <a:t>, and a pointer (</a:t>
                </a:r>
                <a:r>
                  <a:rPr lang="en-US" dirty="0">
                    <a:solidFill>
                      <a:srgbClr val="0070C0"/>
                    </a:solidFill>
                  </a:rPr>
                  <a:t>End</a:t>
                </a:r>
                <a:r>
                  <a:rPr lang="en-US" dirty="0"/>
                  <a:t>) at the end of the list</a:t>
                </a:r>
              </a:p>
              <a:p>
                <a:pPr marL="514350" indent="-514350">
                  <a:buFont typeface="+mj-lt"/>
                  <a:buAutoNum type="arabicPeriod"/>
                </a:pPr>
                <a:r>
                  <a:rPr lang="en-US" dirty="0"/>
                  <a:t>While </a:t>
                </a:r>
                <a:r>
                  <a:rPr lang="en-US" dirty="0">
                    <a:solidFill>
                      <a:srgbClr val="FFC000"/>
                    </a:solidFill>
                  </a:rPr>
                  <a:t>Begin </a:t>
                </a:r>
                <a:r>
                  <a:rPr lang="en-US" dirty="0"/>
                  <a:t>&lt; </a:t>
                </a:r>
                <a:r>
                  <a:rPr lang="en-US" dirty="0">
                    <a:solidFill>
                      <a:srgbClr val="0070C0"/>
                    </a:solidFill>
                  </a:rPr>
                  <a:t>End:</a:t>
                </a:r>
              </a:p>
              <a:p>
                <a:pPr marL="914400" lvl="1" indent="-514350">
                  <a:buFont typeface="+mj-lt"/>
                  <a:buAutoNum type="arabicPeriod"/>
                </a:pPr>
                <a:r>
                  <a:rPr lang="en-US" dirty="0"/>
                  <a:t>If </a:t>
                </a:r>
                <a:r>
                  <a:rPr lang="en-US" dirty="0">
                    <a:solidFill>
                      <a:srgbClr val="FFC000"/>
                    </a:solidFill>
                  </a:rPr>
                  <a:t>Begin</a:t>
                </a:r>
                <a:r>
                  <a:rPr lang="en-US" dirty="0"/>
                  <a:t> value </a:t>
                </a:r>
                <a14:m>
                  <m:oMath xmlns:m="http://schemas.openxmlformats.org/officeDocument/2006/math">
                    <m:r>
                      <a:rPr lang="en-US" i="1" dirty="0">
                        <a:solidFill>
                          <a:srgbClr val="FF33CC"/>
                        </a:solidFill>
                        <a:latin typeface="Cambria Math"/>
                      </a:rPr>
                      <m:t>&lt; </m:t>
                    </m:r>
                    <m:r>
                      <a:rPr lang="en-US" i="1" dirty="0">
                        <a:solidFill>
                          <a:srgbClr val="FF33CC"/>
                        </a:solidFill>
                        <a:latin typeface="Cambria Math"/>
                      </a:rPr>
                      <m:t>𝑝</m:t>
                    </m:r>
                  </m:oMath>
                </a14:m>
                <a:r>
                  <a:rPr lang="en-US" dirty="0"/>
                  <a:t>, move</a:t>
                </a:r>
                <a:r>
                  <a:rPr lang="en-US" dirty="0">
                    <a:solidFill>
                      <a:srgbClr val="FFC000"/>
                    </a:solidFill>
                  </a:rPr>
                  <a:t> Begin</a:t>
                </a:r>
                <a:r>
                  <a:rPr lang="en-US" dirty="0"/>
                  <a:t> right</a:t>
                </a:r>
              </a:p>
              <a:p>
                <a:pPr marL="914400" lvl="1" indent="-514350">
                  <a:buFont typeface="+mj-lt"/>
                  <a:buAutoNum type="arabicPeriod"/>
                </a:pPr>
                <a:r>
                  <a:rPr lang="en-US" dirty="0"/>
                  <a:t>Else swap </a:t>
                </a:r>
                <a:r>
                  <a:rPr lang="en-US" dirty="0">
                    <a:solidFill>
                      <a:srgbClr val="FFC000"/>
                    </a:solidFill>
                  </a:rPr>
                  <a:t>Begin</a:t>
                </a:r>
                <a:r>
                  <a:rPr lang="en-US" dirty="0"/>
                  <a:t> value with </a:t>
                </a:r>
                <a:r>
                  <a:rPr lang="en-US" dirty="0">
                    <a:solidFill>
                      <a:srgbClr val="0070C0"/>
                    </a:solidFill>
                  </a:rPr>
                  <a:t>End</a:t>
                </a:r>
                <a:r>
                  <a:rPr lang="en-US" dirty="0"/>
                  <a:t> value, move </a:t>
                </a:r>
                <a:r>
                  <a:rPr lang="en-US" dirty="0">
                    <a:solidFill>
                      <a:srgbClr val="0070C0"/>
                    </a:solidFill>
                  </a:rPr>
                  <a:t>End</a:t>
                </a:r>
                <a:r>
                  <a:rPr lang="en-US" dirty="0"/>
                  <a:t> Left</a:t>
                </a:r>
              </a:p>
              <a:p>
                <a:pPr marL="514350" indent="-514350">
                  <a:buFont typeface="+mj-lt"/>
                  <a:buAutoNum type="arabicPeriod"/>
                </a:pPr>
                <a:r>
                  <a:rPr lang="en-US" dirty="0"/>
                  <a:t>If pointers meet at element </a:t>
                </a:r>
                <a14:m>
                  <m:oMath xmlns:m="http://schemas.openxmlformats.org/officeDocument/2006/math">
                    <m:r>
                      <a:rPr lang="en-US" dirty="0">
                        <a:solidFill>
                          <a:srgbClr val="FFC000"/>
                        </a:solidFill>
                        <a:latin typeface="Cambria Math"/>
                      </a:rPr>
                      <m:t>&lt;</m:t>
                    </m:r>
                    <m:r>
                      <a:rPr lang="en-US" i="1" dirty="0">
                        <a:solidFill>
                          <a:srgbClr val="FFC000"/>
                        </a:solidFill>
                        <a:latin typeface="Cambria Math"/>
                      </a:rPr>
                      <m:t>𝑝</m:t>
                    </m:r>
                  </m:oMath>
                </a14:m>
                <a:r>
                  <a:rPr lang="en-US" dirty="0"/>
                  <a:t>: Swap </a:t>
                </a:r>
                <a14:m>
                  <m:oMath xmlns:m="http://schemas.openxmlformats.org/officeDocument/2006/math">
                    <m:r>
                      <a:rPr lang="en-US" i="1" dirty="0" smtClean="0">
                        <a:solidFill>
                          <a:srgbClr val="FF33CC"/>
                        </a:solidFill>
                        <a:latin typeface="Cambria Math"/>
                      </a:rPr>
                      <m:t>𝑝</m:t>
                    </m:r>
                  </m:oMath>
                </a14:m>
                <a:r>
                  <a:rPr lang="en-US" dirty="0"/>
                  <a:t> with </a:t>
                </a:r>
                <a:r>
                  <a:rPr lang="en-US" dirty="0">
                    <a:solidFill>
                      <a:srgbClr val="FFC000"/>
                    </a:solidFill>
                  </a:rPr>
                  <a:t>pointer position</a:t>
                </a:r>
              </a:p>
              <a:p>
                <a:pPr marL="514350" indent="-514350">
                  <a:buFont typeface="+mj-lt"/>
                  <a:buAutoNum type="arabicPeriod"/>
                </a:pPr>
                <a:r>
                  <a:rPr lang="en-US" dirty="0"/>
                  <a:t>Else If pointers meet at element </a:t>
                </a:r>
                <a14:m>
                  <m:oMath xmlns:m="http://schemas.openxmlformats.org/officeDocument/2006/math">
                    <m:r>
                      <a:rPr lang="en-US" i="1" dirty="0">
                        <a:solidFill>
                          <a:srgbClr val="0070C0"/>
                        </a:solidFill>
                        <a:latin typeface="Cambria Math"/>
                      </a:rPr>
                      <m:t>&gt;</m:t>
                    </m:r>
                    <m:r>
                      <a:rPr lang="en-US" i="1" dirty="0">
                        <a:solidFill>
                          <a:srgbClr val="0070C0"/>
                        </a:solidFill>
                        <a:latin typeface="Cambria Math"/>
                      </a:rPr>
                      <m:t>𝑝</m:t>
                    </m:r>
                  </m:oMath>
                </a14:m>
                <a:r>
                  <a:rPr lang="en-US" dirty="0">
                    <a:solidFill>
                      <a:srgbClr val="0070C0"/>
                    </a:solidFill>
                  </a:rPr>
                  <a:t>: </a:t>
                </a:r>
                <a:r>
                  <a:rPr lang="en-US" dirty="0"/>
                  <a:t>Swap </a:t>
                </a:r>
                <a14:m>
                  <m:oMath xmlns:m="http://schemas.openxmlformats.org/officeDocument/2006/math">
                    <m:r>
                      <a:rPr lang="en-US" i="1" dirty="0" smtClean="0">
                        <a:solidFill>
                          <a:srgbClr val="FF33CC"/>
                        </a:solidFill>
                        <a:latin typeface="Cambria Math"/>
                      </a:rPr>
                      <m:t>𝑝</m:t>
                    </m:r>
                  </m:oMath>
                </a14:m>
                <a:r>
                  <a:rPr lang="en-US" dirty="0"/>
                  <a:t> with </a:t>
                </a:r>
                <a:r>
                  <a:rPr lang="en-US" dirty="0">
                    <a:solidFill>
                      <a:srgbClr val="FFC000"/>
                    </a:solidFill>
                  </a:rPr>
                  <a:t>value to the left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381"/>
                </a:stretch>
              </a:blipFill>
            </p:spPr>
            <p:txBody>
              <a:bodyPr/>
              <a:lstStyle/>
              <a:p>
                <a:r>
                  <a:rPr lang="en-US">
                    <a:noFill/>
                  </a:rPr>
                  <a:t> </a:t>
                </a:r>
              </a:p>
            </p:txBody>
          </p:sp>
        </mc:Fallback>
      </mc:AlternateContent>
      <p:sp>
        <p:nvSpPr>
          <p:cNvPr id="5" name="TextBox 4"/>
          <p:cNvSpPr txBox="1"/>
          <p:nvPr/>
        </p:nvSpPr>
        <p:spPr>
          <a:xfrm>
            <a:off x="8153400" y="6015693"/>
            <a:ext cx="1673856" cy="523220"/>
          </a:xfrm>
          <a:prstGeom prst="rect">
            <a:avLst/>
          </a:prstGeom>
          <a:noFill/>
        </p:spPr>
        <p:txBody>
          <a:bodyPr wrap="none" rtlCol="0">
            <a:spAutoFit/>
          </a:bodyPr>
          <a:lstStyle/>
          <a:p>
            <a:r>
              <a:rPr lang="en-US" sz="2800" dirty="0">
                <a:solidFill>
                  <a:srgbClr val="FF0000"/>
                </a:solidFill>
              </a:rPr>
              <a:t>Run time?</a:t>
            </a:r>
          </a:p>
        </p:txBody>
      </p:sp>
    </p:spTree>
    <p:extLst>
      <p:ext uri="{BB962C8B-B14F-4D97-AF65-F5344CB8AC3E}">
        <p14:creationId xmlns:p14="http://schemas.microsoft.com/office/powerpoint/2010/main" val="1973499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0510F-7525-0813-633E-A70C685BF1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665167-C697-85B5-B439-082CC6F3D7F1}"/>
              </a:ext>
            </a:extLst>
          </p:cNvPr>
          <p:cNvSpPr>
            <a:spLocks noGrp="1"/>
          </p:cNvSpPr>
          <p:nvPr>
            <p:ph type="title"/>
          </p:nvPr>
        </p:nvSpPr>
        <p:spPr/>
        <p:txBody>
          <a:bodyPr/>
          <a:lstStyle/>
          <a:p>
            <a:r>
              <a:rPr lang="en-US" dirty="0"/>
              <a:t>Partition Summary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670EF33-F683-FB9A-175C-0B3D7BF717F8}"/>
                  </a:ext>
                </a:extLst>
              </p:cNvPr>
              <p:cNvSpPr>
                <a:spLocks noGrp="1"/>
              </p:cNvSpPr>
              <p:nvPr>
                <p:ph idx="1"/>
              </p:nvPr>
            </p:nvSpPr>
            <p:spPr/>
            <p:txBody>
              <a:bodyPr>
                <a:normAutofit/>
              </a:bodyPr>
              <a:lstStyle/>
              <a:p>
                <a:pPr marL="514350" indent="-514350">
                  <a:buFont typeface="+mj-lt"/>
                  <a:buAutoNum type="arabicPeriod"/>
                </a:pPr>
                <a:r>
                  <a:rPr lang="en-US" dirty="0"/>
                  <a:t>Put </a:t>
                </a:r>
                <a14:m>
                  <m:oMath xmlns:m="http://schemas.openxmlformats.org/officeDocument/2006/math">
                    <m:r>
                      <a:rPr lang="en-US" b="0" i="1" smtClean="0">
                        <a:solidFill>
                          <a:srgbClr val="FF33CC"/>
                        </a:solidFill>
                        <a:latin typeface="Cambria Math"/>
                      </a:rPr>
                      <m:t>𝑝</m:t>
                    </m:r>
                  </m:oMath>
                </a14:m>
                <a:r>
                  <a:rPr lang="en-US" dirty="0">
                    <a:solidFill>
                      <a:srgbClr val="FF33CC"/>
                    </a:solidFill>
                  </a:rPr>
                  <a:t> </a:t>
                </a:r>
                <a:r>
                  <a:rPr lang="en-US" dirty="0"/>
                  <a:t>at beginning of list</a:t>
                </a:r>
              </a:p>
              <a:p>
                <a:pPr marL="514350" indent="-514350">
                  <a:buFont typeface="+mj-lt"/>
                  <a:buAutoNum type="arabicPeriod"/>
                </a:pPr>
                <a:r>
                  <a:rPr lang="en-US" dirty="0"/>
                  <a:t>Put a pointer (</a:t>
                </a:r>
                <a:r>
                  <a:rPr lang="en-US" dirty="0">
                    <a:solidFill>
                      <a:srgbClr val="FFC000"/>
                    </a:solidFill>
                  </a:rPr>
                  <a:t>Begin</a:t>
                </a:r>
                <a:r>
                  <a:rPr lang="en-US" dirty="0"/>
                  <a:t>) just after </a:t>
                </a:r>
                <a14:m>
                  <m:oMath xmlns:m="http://schemas.openxmlformats.org/officeDocument/2006/math">
                    <m:r>
                      <a:rPr lang="en-US" b="0" i="1" smtClean="0">
                        <a:solidFill>
                          <a:srgbClr val="FF33CC"/>
                        </a:solidFill>
                        <a:latin typeface="Cambria Math"/>
                      </a:rPr>
                      <m:t>𝑝</m:t>
                    </m:r>
                  </m:oMath>
                </a14:m>
                <a:r>
                  <a:rPr lang="en-US" dirty="0"/>
                  <a:t>, and a pointer (</a:t>
                </a:r>
                <a:r>
                  <a:rPr lang="en-US" dirty="0">
                    <a:solidFill>
                      <a:srgbClr val="0070C0"/>
                    </a:solidFill>
                  </a:rPr>
                  <a:t>End</a:t>
                </a:r>
                <a:r>
                  <a:rPr lang="en-US" dirty="0"/>
                  <a:t>) at the end of the list</a:t>
                </a:r>
              </a:p>
              <a:p>
                <a:pPr marL="514350" indent="-514350">
                  <a:buFont typeface="+mj-lt"/>
                  <a:buAutoNum type="arabicPeriod"/>
                </a:pPr>
                <a:r>
                  <a:rPr lang="en-US" dirty="0"/>
                  <a:t>While </a:t>
                </a:r>
                <a:r>
                  <a:rPr lang="en-US" dirty="0">
                    <a:solidFill>
                      <a:srgbClr val="FFC000"/>
                    </a:solidFill>
                  </a:rPr>
                  <a:t>Begin </a:t>
                </a:r>
                <a:r>
                  <a:rPr lang="en-US" dirty="0"/>
                  <a:t>&lt; </a:t>
                </a:r>
                <a:r>
                  <a:rPr lang="en-US" dirty="0">
                    <a:solidFill>
                      <a:srgbClr val="0070C0"/>
                    </a:solidFill>
                  </a:rPr>
                  <a:t>End:</a:t>
                </a:r>
              </a:p>
              <a:p>
                <a:pPr marL="914400" lvl="1" indent="-514350">
                  <a:buFont typeface="+mj-lt"/>
                  <a:buAutoNum type="arabicPeriod"/>
                </a:pPr>
                <a:r>
                  <a:rPr lang="en-US" dirty="0"/>
                  <a:t>If </a:t>
                </a:r>
                <a:r>
                  <a:rPr lang="en-US" dirty="0">
                    <a:solidFill>
                      <a:srgbClr val="FFC000"/>
                    </a:solidFill>
                  </a:rPr>
                  <a:t>Begin</a:t>
                </a:r>
                <a:r>
                  <a:rPr lang="en-US" dirty="0"/>
                  <a:t> value </a:t>
                </a:r>
                <a14:m>
                  <m:oMath xmlns:m="http://schemas.openxmlformats.org/officeDocument/2006/math">
                    <m:r>
                      <a:rPr lang="en-US" i="1" dirty="0">
                        <a:solidFill>
                          <a:srgbClr val="FF33CC"/>
                        </a:solidFill>
                        <a:latin typeface="Cambria Math"/>
                      </a:rPr>
                      <m:t>&lt; </m:t>
                    </m:r>
                    <m:r>
                      <a:rPr lang="en-US" i="1" dirty="0">
                        <a:solidFill>
                          <a:srgbClr val="FF33CC"/>
                        </a:solidFill>
                        <a:latin typeface="Cambria Math"/>
                      </a:rPr>
                      <m:t>𝑝</m:t>
                    </m:r>
                  </m:oMath>
                </a14:m>
                <a:r>
                  <a:rPr lang="en-US" dirty="0"/>
                  <a:t>, move</a:t>
                </a:r>
                <a:r>
                  <a:rPr lang="en-US" dirty="0">
                    <a:solidFill>
                      <a:srgbClr val="FFC000"/>
                    </a:solidFill>
                  </a:rPr>
                  <a:t> Begin</a:t>
                </a:r>
                <a:r>
                  <a:rPr lang="en-US" dirty="0"/>
                  <a:t> right</a:t>
                </a:r>
              </a:p>
              <a:p>
                <a:pPr marL="914400" lvl="1" indent="-514350">
                  <a:buFont typeface="+mj-lt"/>
                  <a:buAutoNum type="arabicPeriod"/>
                </a:pPr>
                <a:r>
                  <a:rPr lang="en-US" dirty="0"/>
                  <a:t>Else swap </a:t>
                </a:r>
                <a:r>
                  <a:rPr lang="en-US" dirty="0">
                    <a:solidFill>
                      <a:srgbClr val="FFC000"/>
                    </a:solidFill>
                  </a:rPr>
                  <a:t>Begin</a:t>
                </a:r>
                <a:r>
                  <a:rPr lang="en-US" dirty="0"/>
                  <a:t> value with </a:t>
                </a:r>
                <a:r>
                  <a:rPr lang="en-US" dirty="0">
                    <a:solidFill>
                      <a:srgbClr val="0070C0"/>
                    </a:solidFill>
                  </a:rPr>
                  <a:t>End</a:t>
                </a:r>
                <a:r>
                  <a:rPr lang="en-US" dirty="0"/>
                  <a:t> value, move </a:t>
                </a:r>
                <a:r>
                  <a:rPr lang="en-US" dirty="0">
                    <a:solidFill>
                      <a:srgbClr val="0070C0"/>
                    </a:solidFill>
                  </a:rPr>
                  <a:t>End</a:t>
                </a:r>
                <a:r>
                  <a:rPr lang="en-US" dirty="0"/>
                  <a:t> Left</a:t>
                </a:r>
              </a:p>
              <a:p>
                <a:pPr marL="514350" indent="-514350">
                  <a:buFont typeface="+mj-lt"/>
                  <a:buAutoNum type="arabicPeriod"/>
                </a:pPr>
                <a:r>
                  <a:rPr lang="en-US" dirty="0"/>
                  <a:t>If pointers meet at element </a:t>
                </a:r>
                <a14:m>
                  <m:oMath xmlns:m="http://schemas.openxmlformats.org/officeDocument/2006/math">
                    <m:r>
                      <a:rPr lang="en-US" dirty="0">
                        <a:solidFill>
                          <a:srgbClr val="FFC000"/>
                        </a:solidFill>
                        <a:latin typeface="Cambria Math"/>
                      </a:rPr>
                      <m:t>&lt;</m:t>
                    </m:r>
                    <m:r>
                      <a:rPr lang="en-US" i="1" dirty="0">
                        <a:solidFill>
                          <a:srgbClr val="FFC000"/>
                        </a:solidFill>
                        <a:latin typeface="Cambria Math"/>
                      </a:rPr>
                      <m:t>𝑝</m:t>
                    </m:r>
                  </m:oMath>
                </a14:m>
                <a:r>
                  <a:rPr lang="en-US" dirty="0"/>
                  <a:t>: Swap </a:t>
                </a:r>
                <a14:m>
                  <m:oMath xmlns:m="http://schemas.openxmlformats.org/officeDocument/2006/math">
                    <m:r>
                      <a:rPr lang="en-US" i="1" dirty="0" smtClean="0">
                        <a:solidFill>
                          <a:srgbClr val="FF33CC"/>
                        </a:solidFill>
                        <a:latin typeface="Cambria Math"/>
                      </a:rPr>
                      <m:t>𝑝</m:t>
                    </m:r>
                  </m:oMath>
                </a14:m>
                <a:r>
                  <a:rPr lang="en-US" dirty="0"/>
                  <a:t> with </a:t>
                </a:r>
                <a:r>
                  <a:rPr lang="en-US" dirty="0">
                    <a:solidFill>
                      <a:srgbClr val="FFC000"/>
                    </a:solidFill>
                  </a:rPr>
                  <a:t>pointer position</a:t>
                </a:r>
              </a:p>
              <a:p>
                <a:pPr marL="514350" indent="-514350">
                  <a:buFont typeface="+mj-lt"/>
                  <a:buAutoNum type="arabicPeriod"/>
                </a:pPr>
                <a:r>
                  <a:rPr lang="en-US" dirty="0"/>
                  <a:t>Else If pointers meet at element </a:t>
                </a:r>
                <a14:m>
                  <m:oMath xmlns:m="http://schemas.openxmlformats.org/officeDocument/2006/math">
                    <m:r>
                      <a:rPr lang="en-US" i="1" dirty="0">
                        <a:solidFill>
                          <a:srgbClr val="0070C0"/>
                        </a:solidFill>
                        <a:latin typeface="Cambria Math"/>
                      </a:rPr>
                      <m:t>&gt;</m:t>
                    </m:r>
                    <m:r>
                      <a:rPr lang="en-US" i="1" dirty="0">
                        <a:solidFill>
                          <a:srgbClr val="0070C0"/>
                        </a:solidFill>
                        <a:latin typeface="Cambria Math"/>
                      </a:rPr>
                      <m:t>𝑝</m:t>
                    </m:r>
                  </m:oMath>
                </a14:m>
                <a:r>
                  <a:rPr lang="en-US" dirty="0">
                    <a:solidFill>
                      <a:srgbClr val="0070C0"/>
                    </a:solidFill>
                  </a:rPr>
                  <a:t>: </a:t>
                </a:r>
                <a:r>
                  <a:rPr lang="en-US" dirty="0"/>
                  <a:t>Swap </a:t>
                </a:r>
                <a14:m>
                  <m:oMath xmlns:m="http://schemas.openxmlformats.org/officeDocument/2006/math">
                    <m:r>
                      <a:rPr lang="en-US" i="1" dirty="0" smtClean="0">
                        <a:solidFill>
                          <a:srgbClr val="FF33CC"/>
                        </a:solidFill>
                        <a:latin typeface="Cambria Math"/>
                      </a:rPr>
                      <m:t>𝑝</m:t>
                    </m:r>
                  </m:oMath>
                </a14:m>
                <a:r>
                  <a:rPr lang="en-US" dirty="0"/>
                  <a:t> with </a:t>
                </a:r>
                <a:r>
                  <a:rPr lang="en-US" dirty="0">
                    <a:solidFill>
                      <a:srgbClr val="FFC000"/>
                    </a:solidFill>
                  </a:rPr>
                  <a:t>value to the left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381"/>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D52E6761-C064-50BA-AF78-C9A0DD0DB899}"/>
              </a:ext>
            </a:extLst>
          </p:cNvPr>
          <p:cNvSpPr txBox="1"/>
          <p:nvPr/>
        </p:nvSpPr>
        <p:spPr>
          <a:xfrm>
            <a:off x="8153400" y="6015693"/>
            <a:ext cx="1673856" cy="523220"/>
          </a:xfrm>
          <a:prstGeom prst="rect">
            <a:avLst/>
          </a:prstGeom>
          <a:noFill/>
        </p:spPr>
        <p:txBody>
          <a:bodyPr wrap="none" rtlCol="0">
            <a:spAutoFit/>
          </a:bodyPr>
          <a:lstStyle/>
          <a:p>
            <a:r>
              <a:rPr lang="en-US" sz="2800" dirty="0">
                <a:solidFill>
                  <a:srgbClr val="FF0000"/>
                </a:solidFill>
              </a:rPr>
              <a:t>Run time?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1D35F1D-2A8C-F1D3-DBA0-EAD7F7ED6715}"/>
                  </a:ext>
                </a:extLst>
              </p:cNvPr>
              <p:cNvSpPr txBox="1"/>
              <p:nvPr/>
            </p:nvSpPr>
            <p:spPr>
              <a:xfrm>
                <a:off x="9982200" y="6015693"/>
                <a:ext cx="1028358"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𝑂</m:t>
                      </m:r>
                      <m:r>
                        <a:rPr lang="en-US" sz="2800" i="1" dirty="0">
                          <a:solidFill>
                            <a:srgbClr val="FF0000"/>
                          </a:solidFill>
                          <a:latin typeface="Cambria Math"/>
                        </a:rPr>
                        <m:t>(</m:t>
                      </m:r>
                      <m:r>
                        <a:rPr lang="en-US" sz="2800" i="1" dirty="0">
                          <a:solidFill>
                            <a:srgbClr val="FF0000"/>
                          </a:solidFill>
                          <a:latin typeface="Cambria Math"/>
                        </a:rPr>
                        <m:t>𝑛</m:t>
                      </m:r>
                      <m:r>
                        <a:rPr lang="en-US" sz="2800" i="1" dirty="0">
                          <a:solidFill>
                            <a:srgbClr val="FF0000"/>
                          </a:solidFill>
                          <a:latin typeface="Cambria Math"/>
                        </a:rPr>
                        <m:t>)</m:t>
                      </m:r>
                    </m:oMath>
                  </m:oMathPara>
                </a14:m>
                <a:endParaRPr lang="en-US" sz="2800" dirty="0">
                  <a:solidFill>
                    <a:srgbClr val="FF00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9982200" y="6015693"/>
                <a:ext cx="1028358" cy="523220"/>
              </a:xfrm>
              <a:prstGeom prst="rect">
                <a:avLst/>
              </a:prstGeom>
              <a:blipFill>
                <a:blip r:embed="rId3"/>
                <a:stretch>
                  <a:fillRect r="-2439" b="-16667"/>
                </a:stretch>
              </a:blipFill>
            </p:spPr>
            <p:txBody>
              <a:bodyPr/>
              <a:lstStyle/>
              <a:p>
                <a:r>
                  <a:rPr lang="en-US">
                    <a:noFill/>
                  </a:rPr>
                  <a:t> </a:t>
                </a:r>
              </a:p>
            </p:txBody>
          </p:sp>
        </mc:Fallback>
      </mc:AlternateContent>
    </p:spTree>
    <p:extLst>
      <p:ext uri="{BB962C8B-B14F-4D97-AF65-F5344CB8AC3E}">
        <p14:creationId xmlns:p14="http://schemas.microsoft.com/office/powerpoint/2010/main" val="2563434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Conquer</a:t>
            </a:r>
          </a:p>
        </p:txBody>
      </p:sp>
      <p:sp>
        <p:nvSpPr>
          <p:cNvPr id="25" name="Content Placeholder 2"/>
          <p:cNvSpPr>
            <a:spLocks noGrp="1"/>
          </p:cNvSpPr>
          <p:nvPr>
            <p:ph idx="1"/>
          </p:nvPr>
        </p:nvSpPr>
        <p:spPr>
          <a:xfrm>
            <a:off x="2514600" y="5229710"/>
            <a:ext cx="8229600" cy="685800"/>
          </a:xfrm>
        </p:spPr>
        <p:txBody>
          <a:bodyPr>
            <a:normAutofit/>
          </a:bodyPr>
          <a:lstStyle/>
          <a:p>
            <a:pPr marL="0" indent="0">
              <a:buNone/>
            </a:pPr>
            <a:r>
              <a:rPr lang="en-US" dirty="0"/>
              <a:t>Recursively Quicksort™️ </a:t>
            </a:r>
            <a:r>
              <a:rPr lang="en-US" dirty="0">
                <a:solidFill>
                  <a:srgbClr val="FFC000"/>
                </a:solidFill>
              </a:rPr>
              <a:t>Left</a:t>
            </a:r>
            <a:r>
              <a:rPr lang="en-US" dirty="0"/>
              <a:t> and </a:t>
            </a:r>
            <a:r>
              <a:rPr lang="en-US" dirty="0">
                <a:solidFill>
                  <a:srgbClr val="0070C0"/>
                </a:solidFill>
              </a:rPr>
              <a:t>Right</a:t>
            </a:r>
            <a:r>
              <a:rPr lang="en-US" dirty="0"/>
              <a:t> </a:t>
            </a:r>
            <a:r>
              <a:rPr lang="en-US" dirty="0" err="1"/>
              <a:t>sublists</a:t>
            </a:r>
            <a:endParaRPr lang="en-US" dirty="0"/>
          </a:p>
        </p:txBody>
      </p:sp>
      <p:grpSp>
        <p:nvGrpSpPr>
          <p:cNvPr id="3" name="Group 2" descr="After partitioning, all elements less than the pivot are to the left, all elements greater than the pivot are to the right, and the pivot is at exactly the index it belongs in for sorting the list.">
            <a:extLst>
              <a:ext uri="{FF2B5EF4-FFF2-40B4-BE49-F238E27FC236}">
                <a16:creationId xmlns:a16="http://schemas.microsoft.com/office/drawing/2014/main" id="{4546323E-26FD-AF3B-B0FC-5EF3A7E60A73}"/>
              </a:ext>
            </a:extLst>
          </p:cNvPr>
          <p:cNvGrpSpPr/>
          <p:nvPr/>
        </p:nvGrpSpPr>
        <p:grpSpPr>
          <a:xfrm>
            <a:off x="2604909" y="1447800"/>
            <a:ext cx="6924151" cy="2339510"/>
            <a:chOff x="2604909" y="1447800"/>
            <a:chExt cx="6924151" cy="2339510"/>
          </a:xfrm>
        </p:grpSpPr>
        <p:grpSp>
          <p:nvGrpSpPr>
            <p:cNvPr id="5" name="Group 4"/>
            <p:cNvGrpSpPr/>
            <p:nvPr/>
          </p:nvGrpSpPr>
          <p:grpSpPr>
            <a:xfrm>
              <a:off x="2604910" y="1447800"/>
              <a:ext cx="6403076" cy="533400"/>
              <a:chOff x="1445524" y="2895600"/>
              <a:chExt cx="6403076" cy="533400"/>
            </a:xfrm>
          </p:grpSpPr>
          <p:sp>
            <p:nvSpPr>
              <p:cNvPr id="6" name="Rectangle 5"/>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Rectangle 6"/>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9" name="Rectangle 8"/>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1" name="Rectangle 10"/>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2" name="Rectangle 11"/>
              <p:cNvSpPr/>
              <p:nvPr/>
            </p:nvSpPr>
            <p:spPr>
              <a:xfrm>
                <a:off x="46470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3" name="Rectangle 12"/>
              <p:cNvSpPr/>
              <p:nvPr/>
            </p:nvSpPr>
            <p:spPr>
              <a:xfrm>
                <a:off x="5180462"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4" name="Rectangle 13"/>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5" name="Rectangle 14"/>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6" name="Rectangle 15"/>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 name="Rectangle 16"/>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sp>
          <p:nvSpPr>
            <p:cNvPr id="18" name="Right Brace 17"/>
            <p:cNvSpPr/>
            <p:nvPr/>
          </p:nvSpPr>
          <p:spPr>
            <a:xfrm rot="5400000">
              <a:off x="4246480" y="339634"/>
              <a:ext cx="451798" cy="3734939"/>
            </a:xfrm>
            <a:prstGeom prst="rightBrace">
              <a:avLst/>
            </a:pr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TextBox 18"/>
                <p:cNvSpPr txBox="1"/>
                <p:nvPr/>
              </p:nvSpPr>
              <p:spPr>
                <a:xfrm>
                  <a:off x="3176618" y="2433000"/>
                  <a:ext cx="2643481" cy="523220"/>
                </a:xfrm>
                <a:prstGeom prst="rect">
                  <a:avLst/>
                </a:prstGeom>
                <a:noFill/>
              </p:spPr>
              <p:txBody>
                <a:bodyPr wrap="none" rtlCol="0">
                  <a:spAutoFit/>
                </a:bodyPr>
                <a:lstStyle/>
                <a:p>
                  <a:r>
                    <a:rPr lang="en-US" sz="2800" dirty="0"/>
                    <a:t>All elements </a:t>
                  </a:r>
                  <a14:m>
                    <m:oMath xmlns:m="http://schemas.openxmlformats.org/officeDocument/2006/math">
                      <m:r>
                        <a:rPr lang="en-US" sz="2800" i="1" dirty="0">
                          <a:latin typeface="Cambria Math"/>
                        </a:rPr>
                        <m:t>&lt;</m:t>
                      </m:r>
                      <m:r>
                        <a:rPr lang="en-US" sz="2800" i="1" dirty="0">
                          <a:latin typeface="Cambria Math"/>
                        </a:rPr>
                        <m:t>𝑝</m:t>
                      </m:r>
                    </m:oMath>
                  </a14:m>
                  <a:endParaRPr lang="en-US" sz="2800" dirty="0"/>
                </a:p>
              </p:txBody>
            </p:sp>
          </mc:Choice>
          <mc:Fallback xmlns="">
            <p:sp>
              <p:nvSpPr>
                <p:cNvPr id="19" name="TextBox 18"/>
                <p:cNvSpPr txBox="1">
                  <a:spLocks noRot="1" noChangeAspect="1" noMove="1" noResize="1" noEditPoints="1" noAdjustHandles="1" noChangeArrowheads="1" noChangeShapeType="1" noTextEdit="1"/>
                </p:cNvSpPr>
                <p:nvPr/>
              </p:nvSpPr>
              <p:spPr>
                <a:xfrm>
                  <a:off x="3176618" y="2433000"/>
                  <a:ext cx="2643481" cy="523220"/>
                </a:xfrm>
                <a:prstGeom prst="rect">
                  <a:avLst/>
                </a:prstGeom>
                <a:blipFill>
                  <a:blip r:embed="rId2"/>
                  <a:stretch>
                    <a:fillRect l="-4608" t="-10465" b="-32558"/>
                  </a:stretch>
                </a:blipFill>
              </p:spPr>
              <p:txBody>
                <a:bodyPr/>
                <a:lstStyle/>
                <a:p>
                  <a:r>
                    <a:rPr lang="en-US">
                      <a:noFill/>
                    </a:rPr>
                    <a:t> </a:t>
                  </a:r>
                </a:p>
              </p:txBody>
            </p:sp>
          </mc:Fallback>
        </mc:AlternateContent>
        <p:sp>
          <p:nvSpPr>
            <p:cNvPr id="20" name="Right Brace 19"/>
            <p:cNvSpPr/>
            <p:nvPr/>
          </p:nvSpPr>
          <p:spPr>
            <a:xfrm rot="5400000">
              <a:off x="7720885" y="1145894"/>
              <a:ext cx="451797" cy="2122410"/>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1" name="TextBox 20"/>
                <p:cNvSpPr txBox="1"/>
                <p:nvPr/>
              </p:nvSpPr>
              <p:spPr>
                <a:xfrm>
                  <a:off x="6885579" y="2354868"/>
                  <a:ext cx="2643481" cy="523220"/>
                </a:xfrm>
                <a:prstGeom prst="rect">
                  <a:avLst/>
                </a:prstGeom>
                <a:noFill/>
              </p:spPr>
              <p:txBody>
                <a:bodyPr wrap="none" rtlCol="0">
                  <a:spAutoFit/>
                </a:bodyPr>
                <a:lstStyle/>
                <a:p>
                  <a:r>
                    <a:rPr lang="en-US" sz="2800" dirty="0"/>
                    <a:t>All elements </a:t>
                  </a:r>
                  <a14:m>
                    <m:oMath xmlns:m="http://schemas.openxmlformats.org/officeDocument/2006/math">
                      <m:r>
                        <a:rPr lang="en-US" sz="2800" dirty="0">
                          <a:latin typeface="Cambria Math"/>
                        </a:rPr>
                        <m:t>&gt;</m:t>
                      </m:r>
                      <m:r>
                        <a:rPr lang="en-US" sz="2800" i="1" dirty="0">
                          <a:latin typeface="Cambria Math"/>
                        </a:rPr>
                        <m:t>𝑝</m:t>
                      </m:r>
                    </m:oMath>
                  </a14:m>
                  <a:endParaRPr lang="en-US" sz="2800" dirty="0"/>
                </a:p>
              </p:txBody>
            </p:sp>
          </mc:Choice>
          <mc:Fallback xmlns="">
            <p:sp>
              <p:nvSpPr>
                <p:cNvPr id="21" name="TextBox 20"/>
                <p:cNvSpPr txBox="1">
                  <a:spLocks noRot="1" noChangeAspect="1" noMove="1" noResize="1" noEditPoints="1" noAdjustHandles="1" noChangeArrowheads="1" noChangeShapeType="1" noTextEdit="1"/>
                </p:cNvSpPr>
                <p:nvPr/>
              </p:nvSpPr>
              <p:spPr>
                <a:xfrm>
                  <a:off x="6885579" y="2354868"/>
                  <a:ext cx="2643481" cy="523220"/>
                </a:xfrm>
                <a:prstGeom prst="rect">
                  <a:avLst/>
                </a:prstGeom>
                <a:blipFill>
                  <a:blip r:embed="rId3"/>
                  <a:stretch>
                    <a:fillRect l="-4850" t="-10465" b="-32558"/>
                  </a:stretch>
                </a:blipFill>
              </p:spPr>
              <p:txBody>
                <a:bodyPr/>
                <a:lstStyle/>
                <a:p>
                  <a:r>
                    <a:rPr lang="en-US">
                      <a:noFill/>
                    </a:rPr>
                    <a:t> </a:t>
                  </a:r>
                </a:p>
              </p:txBody>
            </p:sp>
          </mc:Fallback>
        </mc:AlternateContent>
        <p:sp>
          <p:nvSpPr>
            <p:cNvPr id="22" name="TextBox 21"/>
            <p:cNvSpPr txBox="1"/>
            <p:nvPr/>
          </p:nvSpPr>
          <p:spPr>
            <a:xfrm>
              <a:off x="4742915" y="3264090"/>
              <a:ext cx="3818674" cy="523220"/>
            </a:xfrm>
            <a:prstGeom prst="rect">
              <a:avLst/>
            </a:prstGeom>
            <a:noFill/>
          </p:spPr>
          <p:txBody>
            <a:bodyPr wrap="none" rtlCol="0">
              <a:spAutoFit/>
            </a:bodyPr>
            <a:lstStyle/>
            <a:p>
              <a:r>
                <a:rPr lang="en-US" sz="2800" dirty="0"/>
                <a:t>Exactly where it belongs!</a:t>
              </a:r>
            </a:p>
          </p:txBody>
        </p:sp>
        <p:cxnSp>
          <p:nvCxnSpPr>
            <p:cNvPr id="24" name="Straight Arrow Connector 23"/>
            <p:cNvCxnSpPr>
              <a:stCxn id="22" idx="0"/>
              <a:endCxn id="13" idx="2"/>
            </p:cNvCxnSpPr>
            <p:nvPr/>
          </p:nvCxnSpPr>
          <p:spPr>
            <a:xfrm flipH="1" flipV="1">
              <a:off x="6606548" y="1981200"/>
              <a:ext cx="45704" cy="1282890"/>
            </a:xfrm>
            <a:prstGeom prst="straightConnector1">
              <a:avLst/>
            </a:prstGeom>
            <a:ln w="38100">
              <a:solidFill>
                <a:srgbClr val="FF33CC"/>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71821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Quicksort Run Time (Best)</a:t>
            </a:r>
          </a:p>
        </p:txBody>
      </p:sp>
      <p:sp>
        <p:nvSpPr>
          <p:cNvPr id="3" name="Content Placeholder 2"/>
          <p:cNvSpPr>
            <a:spLocks noGrp="1"/>
          </p:cNvSpPr>
          <p:nvPr>
            <p:ph idx="1"/>
          </p:nvPr>
        </p:nvSpPr>
        <p:spPr>
          <a:xfrm>
            <a:off x="2209800" y="4343400"/>
            <a:ext cx="8229600" cy="838200"/>
          </a:xfrm>
        </p:spPr>
        <p:txBody>
          <a:bodyPr/>
          <a:lstStyle/>
          <a:p>
            <a:pPr marL="0" indent="0">
              <a:buNone/>
            </a:pPr>
            <a:r>
              <a:rPr lang="en-US" dirty="0"/>
              <a:t>Then we divide in half each time</a:t>
            </a:r>
          </a:p>
        </p:txBody>
      </p:sp>
      <p:grpSp>
        <p:nvGrpSpPr>
          <p:cNvPr id="34" name="Group 33" descr="When the pivot is the median, the two half-lists are of the same size at ever step.">
            <a:extLst>
              <a:ext uri="{FF2B5EF4-FFF2-40B4-BE49-F238E27FC236}">
                <a16:creationId xmlns:a16="http://schemas.microsoft.com/office/drawing/2014/main" id="{273F4CBF-52A4-FDBD-17E0-A4C7F7F6B9E0}"/>
              </a:ext>
            </a:extLst>
          </p:cNvPr>
          <p:cNvGrpSpPr/>
          <p:nvPr/>
        </p:nvGrpSpPr>
        <p:grpSpPr>
          <a:xfrm>
            <a:off x="2619228" y="2438400"/>
            <a:ext cx="6403076" cy="1676400"/>
            <a:chOff x="2619228" y="2438400"/>
            <a:chExt cx="6403076" cy="1676400"/>
          </a:xfrm>
        </p:grpSpPr>
        <p:grpSp>
          <p:nvGrpSpPr>
            <p:cNvPr id="5" name="Group 4" descr="When the pivot is the median, the two half-lists are of the same size at ever step."/>
            <p:cNvGrpSpPr/>
            <p:nvPr/>
          </p:nvGrpSpPr>
          <p:grpSpPr>
            <a:xfrm>
              <a:off x="2619228" y="2438400"/>
              <a:ext cx="6403076" cy="533400"/>
              <a:chOff x="1445524" y="2895600"/>
              <a:chExt cx="6403076" cy="533400"/>
            </a:xfrm>
          </p:grpSpPr>
          <p:sp>
            <p:nvSpPr>
              <p:cNvPr id="6" name="Rectangle 5"/>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Rectangle 6"/>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9" name="Rectangle 8"/>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1" name="Rectangle 10"/>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2" name="Rectangle 11"/>
              <p:cNvSpPr/>
              <p:nvPr/>
            </p:nvSpPr>
            <p:spPr>
              <a:xfrm>
                <a:off x="4647062"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4" name="Rectangle 13"/>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5" name="Rectangle 14"/>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6" name="Rectangle 15"/>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 name="Rectangle 16"/>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p:nvGrpSpPr>
            <p:cNvPr id="18" name="Group 17"/>
            <p:cNvGrpSpPr/>
            <p:nvPr/>
          </p:nvGrpSpPr>
          <p:grpSpPr>
            <a:xfrm>
              <a:off x="2619228" y="3581400"/>
              <a:ext cx="6403076" cy="533400"/>
              <a:chOff x="1445524" y="2895600"/>
              <a:chExt cx="6403076" cy="533400"/>
            </a:xfrm>
          </p:grpSpPr>
          <p:sp>
            <p:nvSpPr>
              <p:cNvPr id="19" name="Rectangle 18"/>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0" name="Rectangle 19"/>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1" name="Rectangle 20"/>
              <p:cNvSpPr/>
              <p:nvPr/>
            </p:nvSpPr>
            <p:spPr>
              <a:xfrm>
                <a:off x="2512893"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2" name="Rectangle 21"/>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3" name="Rectangle 22"/>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24" name="Rectangle 23"/>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5" name="Rectangle 24"/>
              <p:cNvSpPr/>
              <p:nvPr/>
            </p:nvSpPr>
            <p:spPr>
              <a:xfrm>
                <a:off x="4647062" y="2895600"/>
                <a:ext cx="533400" cy="533400"/>
              </a:xfrm>
              <a:prstGeom prst="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6" name="Rectangle 25"/>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7" name="Rectangle 26"/>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28" name="Rectangle 27"/>
              <p:cNvSpPr/>
              <p:nvPr/>
            </p:nvSpPr>
            <p:spPr>
              <a:xfrm>
                <a:off x="6247831"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29" name="Rectangle 28"/>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0" name="Rectangle 29"/>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mc:AlternateContent xmlns:mc="http://schemas.openxmlformats.org/markup-compatibility/2006">
        <mc:Choice xmlns:a14="http://schemas.microsoft.com/office/drawing/2010/main" Requires="a14">
          <p:sp>
            <p:nvSpPr>
              <p:cNvPr id="31" name="Content Placeholder 2"/>
              <p:cNvSpPr txBox="1">
                <a:spLocks/>
              </p:cNvSpPr>
              <p:nvPr/>
            </p:nvSpPr>
            <p:spPr>
              <a:xfrm>
                <a:off x="1971531" y="5105400"/>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e>
                      </m:d>
                      <m:r>
                        <a:rPr lang="en-US" sz="2800" i="1" dirty="0">
                          <a:solidFill>
                            <a:srgbClr val="FF0000"/>
                          </a:solidFill>
                          <a:latin typeface="Cambria Math"/>
                        </a:rPr>
                        <m:t>=</m:t>
                      </m:r>
                    </m:oMath>
                  </m:oMathPara>
                </a14:m>
                <a:endParaRPr lang="en-US" sz="2800" dirty="0">
                  <a:solidFill>
                    <a:srgbClr val="FF0000"/>
                  </a:solidFill>
                </a:endParaRPr>
              </a:p>
            </p:txBody>
          </p:sp>
        </mc:Choice>
        <mc:Fallback>
          <p:sp>
            <p:nvSpPr>
              <p:cNvPr id="31" name="Content Placeholder 2"/>
              <p:cNvSpPr txBox="1">
                <a:spLocks noRot="1" noChangeAspect="1" noMove="1" noResize="1" noEditPoints="1" noAdjustHandles="1" noChangeArrowheads="1" noChangeShapeType="1" noTextEdit="1"/>
              </p:cNvSpPr>
              <p:nvPr/>
            </p:nvSpPr>
            <p:spPr>
              <a:xfrm>
                <a:off x="1971531" y="5105400"/>
                <a:ext cx="8229600" cy="685800"/>
              </a:xfrm>
              <a:prstGeom prst="rect">
                <a:avLst/>
              </a:prstGeom>
              <a:blipFill>
                <a:blip r:embed="rId2"/>
                <a:stretch>
                  <a:fillRect/>
                </a:stretch>
              </a:blipFill>
            </p:spPr>
            <p:txBody>
              <a:bodyPr/>
              <a:lstStyle/>
              <a:p>
                <a:r>
                  <a:rPr lang="en-US">
                    <a:noFill/>
                  </a:rPr>
                  <a:t> </a:t>
                </a:r>
              </a:p>
            </p:txBody>
          </p:sp>
        </mc:Fallback>
      </mc:AlternateContent>
      <p:sp>
        <p:nvSpPr>
          <p:cNvPr id="32" name="Content Placeholder 2"/>
          <p:cNvSpPr txBox="1">
            <a:spLocks/>
          </p:cNvSpPr>
          <p:nvPr/>
        </p:nvSpPr>
        <p:spPr>
          <a:xfrm>
            <a:off x="2133600" y="1752601"/>
            <a:ext cx="8229600" cy="83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the </a:t>
            </a:r>
            <a:r>
              <a:rPr lang="en-US" dirty="0">
                <a:solidFill>
                  <a:srgbClr val="FF33CC"/>
                </a:solidFill>
              </a:rPr>
              <a:t>pivot</a:t>
            </a:r>
            <a:r>
              <a:rPr lang="en-US" dirty="0"/>
              <a:t> is always the median:</a:t>
            </a:r>
          </a:p>
        </p:txBody>
      </p:sp>
    </p:spTree>
    <p:extLst>
      <p:ext uri="{BB962C8B-B14F-4D97-AF65-F5344CB8AC3E}">
        <p14:creationId xmlns:p14="http://schemas.microsoft.com/office/powerpoint/2010/main" val="1766592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A05CC-B108-14D5-265B-F50985BC49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37848-2F02-F1BF-2B7D-6D07F2365438}"/>
              </a:ext>
            </a:extLst>
          </p:cNvPr>
          <p:cNvSpPr>
            <a:spLocks noGrp="1"/>
          </p:cNvSpPr>
          <p:nvPr>
            <p:ph type="title"/>
          </p:nvPr>
        </p:nvSpPr>
        <p:spPr/>
        <p:txBody>
          <a:bodyPr/>
          <a:lstStyle/>
          <a:p>
            <a:r>
              <a:rPr lang="en-US" dirty="0"/>
              <a:t>Quicksort Run Time (Best)</a:t>
            </a:r>
          </a:p>
        </p:txBody>
      </p:sp>
      <p:sp>
        <p:nvSpPr>
          <p:cNvPr id="3" name="Content Placeholder 2">
            <a:extLst>
              <a:ext uri="{FF2B5EF4-FFF2-40B4-BE49-F238E27FC236}">
                <a16:creationId xmlns:a16="http://schemas.microsoft.com/office/drawing/2014/main" id="{2B9369CE-50CE-6EEA-3788-12F19995C13D}"/>
              </a:ext>
            </a:extLst>
          </p:cNvPr>
          <p:cNvSpPr>
            <a:spLocks noGrp="1"/>
          </p:cNvSpPr>
          <p:nvPr>
            <p:ph idx="1"/>
          </p:nvPr>
        </p:nvSpPr>
        <p:spPr>
          <a:xfrm>
            <a:off x="2209800" y="4343400"/>
            <a:ext cx="8229600" cy="838200"/>
          </a:xfrm>
        </p:spPr>
        <p:txBody>
          <a:bodyPr/>
          <a:lstStyle/>
          <a:p>
            <a:pPr marL="0" indent="0">
              <a:buNone/>
            </a:pPr>
            <a:r>
              <a:rPr lang="en-US" dirty="0"/>
              <a:t>Then we divide in half each time</a:t>
            </a:r>
          </a:p>
        </p:txBody>
      </p:sp>
      <p:grpSp>
        <p:nvGrpSpPr>
          <p:cNvPr id="34" name="Group 33" descr="When the pivot is the median, the two half-lists are of the same size at ever step.">
            <a:extLst>
              <a:ext uri="{FF2B5EF4-FFF2-40B4-BE49-F238E27FC236}">
                <a16:creationId xmlns:a16="http://schemas.microsoft.com/office/drawing/2014/main" id="{B909998D-8CD5-5A37-5F31-F7444CDF3301}"/>
              </a:ext>
            </a:extLst>
          </p:cNvPr>
          <p:cNvGrpSpPr/>
          <p:nvPr/>
        </p:nvGrpSpPr>
        <p:grpSpPr>
          <a:xfrm>
            <a:off x="2619228" y="2438400"/>
            <a:ext cx="6403076" cy="1676400"/>
            <a:chOff x="2619228" y="2438400"/>
            <a:chExt cx="6403076" cy="1676400"/>
          </a:xfrm>
        </p:grpSpPr>
        <p:grpSp>
          <p:nvGrpSpPr>
            <p:cNvPr id="5" name="Group 4" descr="When the pivot is the median, the two half-lists are of the same size at ever step.">
              <a:extLst>
                <a:ext uri="{FF2B5EF4-FFF2-40B4-BE49-F238E27FC236}">
                  <a16:creationId xmlns:a16="http://schemas.microsoft.com/office/drawing/2014/main" id="{4D83671A-0DB0-F05D-593D-D7957C9B0443}"/>
                </a:ext>
              </a:extLst>
            </p:cNvPr>
            <p:cNvGrpSpPr/>
            <p:nvPr/>
          </p:nvGrpSpPr>
          <p:grpSpPr>
            <a:xfrm>
              <a:off x="2619228" y="2438400"/>
              <a:ext cx="6403076" cy="533400"/>
              <a:chOff x="1445524" y="2895600"/>
              <a:chExt cx="6403076" cy="533400"/>
            </a:xfrm>
          </p:grpSpPr>
          <p:sp>
            <p:nvSpPr>
              <p:cNvPr id="6" name="Rectangle 5">
                <a:extLst>
                  <a:ext uri="{FF2B5EF4-FFF2-40B4-BE49-F238E27FC236}">
                    <a16:creationId xmlns:a16="http://schemas.microsoft.com/office/drawing/2014/main" id="{BBA9D6D2-8158-6540-DED6-A7F5BF6DC606}"/>
                  </a:ext>
                </a:extLst>
              </p:cNvPr>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7" name="Rectangle 6">
                <a:extLst>
                  <a:ext uri="{FF2B5EF4-FFF2-40B4-BE49-F238E27FC236}">
                    <a16:creationId xmlns:a16="http://schemas.microsoft.com/office/drawing/2014/main" id="{F8410158-1DBE-4357-0821-AE3CE87785D7}"/>
                  </a:ext>
                </a:extLst>
              </p:cNvPr>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a:extLst>
                  <a:ext uri="{FF2B5EF4-FFF2-40B4-BE49-F238E27FC236}">
                    <a16:creationId xmlns:a16="http://schemas.microsoft.com/office/drawing/2014/main" id="{A9720D3F-CB8B-70BC-D644-F8ED969E96D2}"/>
                  </a:ext>
                </a:extLst>
              </p:cNvPr>
              <p:cNvSpPr/>
              <p:nvPr/>
            </p:nvSpPr>
            <p:spPr>
              <a:xfrm>
                <a:off x="25128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9" name="Rectangle 8">
                <a:extLst>
                  <a:ext uri="{FF2B5EF4-FFF2-40B4-BE49-F238E27FC236}">
                    <a16:creationId xmlns:a16="http://schemas.microsoft.com/office/drawing/2014/main" id="{602F81E4-6BAC-DA05-98CC-6CF0C072E6A7}"/>
                  </a:ext>
                </a:extLst>
              </p:cNvPr>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172A7F6A-2D64-0D21-A8F0-8D59BDC51370}"/>
                  </a:ext>
                </a:extLst>
              </p:cNvPr>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1" name="Rectangle 10">
                <a:extLst>
                  <a:ext uri="{FF2B5EF4-FFF2-40B4-BE49-F238E27FC236}">
                    <a16:creationId xmlns:a16="http://schemas.microsoft.com/office/drawing/2014/main" id="{82A68833-6115-C9F2-F35B-A77C599566CF}"/>
                  </a:ext>
                </a:extLst>
              </p:cNvPr>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2" name="Rectangle 11">
                <a:extLst>
                  <a:ext uri="{FF2B5EF4-FFF2-40B4-BE49-F238E27FC236}">
                    <a16:creationId xmlns:a16="http://schemas.microsoft.com/office/drawing/2014/main" id="{BFC6D444-7A14-E9C1-E2BF-DC4570AF9A54}"/>
                  </a:ext>
                </a:extLst>
              </p:cNvPr>
              <p:cNvSpPr/>
              <p:nvPr/>
            </p:nvSpPr>
            <p:spPr>
              <a:xfrm>
                <a:off x="4647062"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87A2CD51-D338-648B-AC23-0160A8C907FB}"/>
                  </a:ext>
                </a:extLst>
              </p:cNvPr>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4" name="Rectangle 13">
                <a:extLst>
                  <a:ext uri="{FF2B5EF4-FFF2-40B4-BE49-F238E27FC236}">
                    <a16:creationId xmlns:a16="http://schemas.microsoft.com/office/drawing/2014/main" id="{79664A71-BF62-935C-1ADC-2051F7953534}"/>
                  </a:ext>
                </a:extLst>
              </p:cNvPr>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5" name="Rectangle 14">
                <a:extLst>
                  <a:ext uri="{FF2B5EF4-FFF2-40B4-BE49-F238E27FC236}">
                    <a16:creationId xmlns:a16="http://schemas.microsoft.com/office/drawing/2014/main" id="{0E207DEC-AD84-97D5-3652-21E31F97EB72}"/>
                  </a:ext>
                </a:extLst>
              </p:cNvPr>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6" name="Rectangle 15">
                <a:extLst>
                  <a:ext uri="{FF2B5EF4-FFF2-40B4-BE49-F238E27FC236}">
                    <a16:creationId xmlns:a16="http://schemas.microsoft.com/office/drawing/2014/main" id="{84187283-B2E7-529D-A6A0-5069364E12D9}"/>
                  </a:ext>
                </a:extLst>
              </p:cNvPr>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 name="Rectangle 16">
                <a:extLst>
                  <a:ext uri="{FF2B5EF4-FFF2-40B4-BE49-F238E27FC236}">
                    <a16:creationId xmlns:a16="http://schemas.microsoft.com/office/drawing/2014/main" id="{D02634E8-EA94-9037-2D98-70C705356C61}"/>
                  </a:ext>
                </a:extLst>
              </p:cNvPr>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p:nvGrpSpPr>
            <p:cNvPr id="18" name="Group 17">
              <a:extLst>
                <a:ext uri="{FF2B5EF4-FFF2-40B4-BE49-F238E27FC236}">
                  <a16:creationId xmlns:a16="http://schemas.microsoft.com/office/drawing/2014/main" id="{64D5B4DC-9E26-D81A-1CD4-88C63F9F78F9}"/>
                </a:ext>
              </a:extLst>
            </p:cNvPr>
            <p:cNvGrpSpPr/>
            <p:nvPr/>
          </p:nvGrpSpPr>
          <p:grpSpPr>
            <a:xfrm>
              <a:off x="2619228" y="3581400"/>
              <a:ext cx="6403076" cy="533400"/>
              <a:chOff x="1445524" y="2895600"/>
              <a:chExt cx="6403076" cy="533400"/>
            </a:xfrm>
          </p:grpSpPr>
          <p:sp>
            <p:nvSpPr>
              <p:cNvPr id="19" name="Rectangle 18">
                <a:extLst>
                  <a:ext uri="{FF2B5EF4-FFF2-40B4-BE49-F238E27FC236}">
                    <a16:creationId xmlns:a16="http://schemas.microsoft.com/office/drawing/2014/main" id="{03971682-D8B8-8EAF-5CC1-7DB23756821E}"/>
                  </a:ext>
                </a:extLst>
              </p:cNvPr>
              <p:cNvSpPr/>
              <p:nvPr/>
            </p:nvSpPr>
            <p:spPr>
              <a:xfrm>
                <a:off x="14455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0" name="Rectangle 19">
                <a:extLst>
                  <a:ext uri="{FF2B5EF4-FFF2-40B4-BE49-F238E27FC236}">
                    <a16:creationId xmlns:a16="http://schemas.microsoft.com/office/drawing/2014/main" id="{F2C05DF7-FBF7-53D1-70DD-F8341CAE78A4}"/>
                  </a:ext>
                </a:extLst>
              </p:cNvPr>
              <p:cNvSpPr/>
              <p:nvPr/>
            </p:nvSpPr>
            <p:spPr>
              <a:xfrm>
                <a:off x="1978924"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1" name="Rectangle 20">
                <a:extLst>
                  <a:ext uri="{FF2B5EF4-FFF2-40B4-BE49-F238E27FC236}">
                    <a16:creationId xmlns:a16="http://schemas.microsoft.com/office/drawing/2014/main" id="{C68C007C-96FA-B3F9-6738-F3E14523A61E}"/>
                  </a:ext>
                </a:extLst>
              </p:cNvPr>
              <p:cNvSpPr/>
              <p:nvPr/>
            </p:nvSpPr>
            <p:spPr>
              <a:xfrm>
                <a:off x="2512893"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2" name="Rectangle 21">
                <a:extLst>
                  <a:ext uri="{FF2B5EF4-FFF2-40B4-BE49-F238E27FC236}">
                    <a16:creationId xmlns:a16="http://schemas.microsoft.com/office/drawing/2014/main" id="{E9F1ECE7-3876-D5AA-EBA9-22C2C6850111}"/>
                  </a:ext>
                </a:extLst>
              </p:cNvPr>
              <p:cNvSpPr/>
              <p:nvPr/>
            </p:nvSpPr>
            <p:spPr>
              <a:xfrm>
                <a:off x="30462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3" name="Rectangle 22">
                <a:extLst>
                  <a:ext uri="{FF2B5EF4-FFF2-40B4-BE49-F238E27FC236}">
                    <a16:creationId xmlns:a16="http://schemas.microsoft.com/office/drawing/2014/main" id="{3896F720-7DB6-9379-1905-D7D12AFCF285}"/>
                  </a:ext>
                </a:extLst>
              </p:cNvPr>
              <p:cNvSpPr/>
              <p:nvPr/>
            </p:nvSpPr>
            <p:spPr>
              <a:xfrm>
                <a:off x="3579693"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24" name="Rectangle 23">
                <a:extLst>
                  <a:ext uri="{FF2B5EF4-FFF2-40B4-BE49-F238E27FC236}">
                    <a16:creationId xmlns:a16="http://schemas.microsoft.com/office/drawing/2014/main" id="{D1F740DF-F51B-6A8E-9847-33A577386A72}"/>
                  </a:ext>
                </a:extLst>
              </p:cNvPr>
              <p:cNvSpPr/>
              <p:nvPr/>
            </p:nvSpPr>
            <p:spPr>
              <a:xfrm>
                <a:off x="4113662" y="28956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5" name="Rectangle 24">
                <a:extLst>
                  <a:ext uri="{FF2B5EF4-FFF2-40B4-BE49-F238E27FC236}">
                    <a16:creationId xmlns:a16="http://schemas.microsoft.com/office/drawing/2014/main" id="{230C1177-D327-6876-5FB6-8D070B82755D}"/>
                  </a:ext>
                </a:extLst>
              </p:cNvPr>
              <p:cNvSpPr/>
              <p:nvPr/>
            </p:nvSpPr>
            <p:spPr>
              <a:xfrm>
                <a:off x="4647062" y="2895600"/>
                <a:ext cx="533400" cy="533400"/>
              </a:xfrm>
              <a:prstGeom prst="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6" name="Rectangle 25">
                <a:extLst>
                  <a:ext uri="{FF2B5EF4-FFF2-40B4-BE49-F238E27FC236}">
                    <a16:creationId xmlns:a16="http://schemas.microsoft.com/office/drawing/2014/main" id="{14F57BEA-7C6E-BB5D-D8EC-10A01A4697CB}"/>
                  </a:ext>
                </a:extLst>
              </p:cNvPr>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7" name="Rectangle 26">
                <a:extLst>
                  <a:ext uri="{FF2B5EF4-FFF2-40B4-BE49-F238E27FC236}">
                    <a16:creationId xmlns:a16="http://schemas.microsoft.com/office/drawing/2014/main" id="{7067EA1D-E74E-2182-583A-99981BBF3F10}"/>
                  </a:ext>
                </a:extLst>
              </p:cNvPr>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28" name="Rectangle 27">
                <a:extLst>
                  <a:ext uri="{FF2B5EF4-FFF2-40B4-BE49-F238E27FC236}">
                    <a16:creationId xmlns:a16="http://schemas.microsoft.com/office/drawing/2014/main" id="{2F8F6730-8212-6535-06E6-F8E4DED4376B}"/>
                  </a:ext>
                </a:extLst>
              </p:cNvPr>
              <p:cNvSpPr/>
              <p:nvPr/>
            </p:nvSpPr>
            <p:spPr>
              <a:xfrm>
                <a:off x="6247831"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29" name="Rectangle 28">
                <a:extLst>
                  <a:ext uri="{FF2B5EF4-FFF2-40B4-BE49-F238E27FC236}">
                    <a16:creationId xmlns:a16="http://schemas.microsoft.com/office/drawing/2014/main" id="{48A6C1ED-E0F2-F504-BFCD-1EB464864D7D}"/>
                  </a:ext>
                </a:extLst>
              </p:cNvPr>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0" name="Rectangle 29">
                <a:extLst>
                  <a:ext uri="{FF2B5EF4-FFF2-40B4-BE49-F238E27FC236}">
                    <a16:creationId xmlns:a16="http://schemas.microsoft.com/office/drawing/2014/main" id="{E728C4E9-293E-23DB-F6C2-E6F2D3F94C5C}"/>
                  </a:ext>
                </a:extLst>
              </p:cNvPr>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mc:AlternateContent xmlns:mc="http://schemas.openxmlformats.org/markup-compatibility/2006" xmlns:a14="http://schemas.microsoft.com/office/drawing/2010/main">
        <mc:Choice Requires="a14">
          <p:sp>
            <p:nvSpPr>
              <p:cNvPr id="31" name="Content Placeholder 2">
                <a:extLst>
                  <a:ext uri="{FF2B5EF4-FFF2-40B4-BE49-F238E27FC236}">
                    <a16:creationId xmlns:a16="http://schemas.microsoft.com/office/drawing/2014/main" id="{CB8F3669-D264-3A86-2E9C-73F95D55BDC0}"/>
                  </a:ext>
                </a:extLst>
              </p:cNvPr>
              <p:cNvSpPr txBox="1">
                <a:spLocks/>
              </p:cNvSpPr>
              <p:nvPr/>
            </p:nvSpPr>
            <p:spPr>
              <a:xfrm>
                <a:off x="1971531" y="5105400"/>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e>
                      </m:d>
                      <m:r>
                        <a:rPr lang="en-US" sz="2800" i="1" dirty="0">
                          <a:solidFill>
                            <a:srgbClr val="FF0000"/>
                          </a:solidFill>
                          <a:latin typeface="Cambria Math"/>
                        </a:rPr>
                        <m:t>=2</m:t>
                      </m:r>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f>
                            <m:fPr>
                              <m:ctrlPr>
                                <a:rPr lang="en-US" sz="2800" i="1" dirty="0">
                                  <a:solidFill>
                                    <a:srgbClr val="FF0000"/>
                                  </a:solidFill>
                                  <a:latin typeface="Cambria Math" panose="02040503050406030204" pitchFamily="18" charset="0"/>
                                </a:rPr>
                              </m:ctrlPr>
                            </m:fPr>
                            <m:num>
                              <m:r>
                                <a:rPr lang="en-US" sz="2800" i="1" dirty="0">
                                  <a:solidFill>
                                    <a:srgbClr val="FF0000"/>
                                  </a:solidFill>
                                  <a:latin typeface="Cambria Math"/>
                                </a:rPr>
                                <m:t>𝑛</m:t>
                              </m:r>
                            </m:num>
                            <m:den>
                              <m:r>
                                <a:rPr lang="en-US" sz="2800" i="1" dirty="0">
                                  <a:solidFill>
                                    <a:srgbClr val="FF0000"/>
                                  </a:solidFill>
                                  <a:latin typeface="Cambria Math"/>
                                </a:rPr>
                                <m:t>2</m:t>
                              </m:r>
                            </m:den>
                          </m:f>
                        </m:e>
                      </m:d>
                      <m:r>
                        <a:rPr lang="en-US" sz="2800" i="1" dirty="0">
                          <a:solidFill>
                            <a:srgbClr val="FF0000"/>
                          </a:solidFill>
                          <a:latin typeface="Cambria Math"/>
                        </a:rPr>
                        <m:t>+</m:t>
                      </m:r>
                      <m:r>
                        <a:rPr lang="en-US" sz="2800" i="1" dirty="0">
                          <a:solidFill>
                            <a:srgbClr val="FF0000"/>
                          </a:solidFill>
                          <a:latin typeface="Cambria Math"/>
                        </a:rPr>
                        <m:t>𝑛</m:t>
                      </m:r>
                    </m:oMath>
                  </m:oMathPara>
                </a14:m>
                <a:endParaRPr lang="en-US" sz="2800" dirty="0">
                  <a:solidFill>
                    <a:srgbClr val="FF0000"/>
                  </a:solidFill>
                </a:endParaRPr>
              </a:p>
            </p:txBody>
          </p:sp>
        </mc:Choice>
        <mc:Fallback xmlns="">
          <p:sp>
            <p:nvSpPr>
              <p:cNvPr id="31" name="Content Placeholder 2"/>
              <p:cNvSpPr txBox="1">
                <a:spLocks noRot="1" noChangeAspect="1" noMove="1" noResize="1" noEditPoints="1" noAdjustHandles="1" noChangeArrowheads="1" noChangeShapeType="1" noTextEdit="1"/>
              </p:cNvSpPr>
              <p:nvPr/>
            </p:nvSpPr>
            <p:spPr>
              <a:xfrm>
                <a:off x="1971531" y="5105400"/>
                <a:ext cx="8229600" cy="685800"/>
              </a:xfrm>
              <a:prstGeom prst="rect">
                <a:avLst/>
              </a:prstGeom>
              <a:blipFill>
                <a:blip r:embed="rId2"/>
                <a:stretch>
                  <a:fillRect b="-30909"/>
                </a:stretch>
              </a:blipFill>
            </p:spPr>
            <p:txBody>
              <a:bodyPr/>
              <a:lstStyle/>
              <a:p>
                <a:r>
                  <a:rPr lang="en-US">
                    <a:noFill/>
                  </a:rPr>
                  <a:t> </a:t>
                </a:r>
              </a:p>
            </p:txBody>
          </p:sp>
        </mc:Fallback>
      </mc:AlternateContent>
      <p:sp>
        <p:nvSpPr>
          <p:cNvPr id="32" name="Content Placeholder 2">
            <a:extLst>
              <a:ext uri="{FF2B5EF4-FFF2-40B4-BE49-F238E27FC236}">
                <a16:creationId xmlns:a16="http://schemas.microsoft.com/office/drawing/2014/main" id="{1C69B941-43EF-47C6-5171-6635A66C7CFF}"/>
              </a:ext>
            </a:extLst>
          </p:cNvPr>
          <p:cNvSpPr txBox="1">
            <a:spLocks/>
          </p:cNvSpPr>
          <p:nvPr/>
        </p:nvSpPr>
        <p:spPr>
          <a:xfrm>
            <a:off x="2133600" y="1752601"/>
            <a:ext cx="8229600" cy="83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the </a:t>
            </a:r>
            <a:r>
              <a:rPr lang="en-US" dirty="0">
                <a:solidFill>
                  <a:srgbClr val="FF33CC"/>
                </a:solidFill>
              </a:rPr>
              <a:t>pivot</a:t>
            </a:r>
            <a:r>
              <a:rPr lang="en-US" dirty="0"/>
              <a:t> is always the median:</a:t>
            </a:r>
          </a:p>
        </p:txBody>
      </p:sp>
      <mc:AlternateContent xmlns:mc="http://schemas.openxmlformats.org/markup-compatibility/2006" xmlns:a14="http://schemas.microsoft.com/office/drawing/2010/main">
        <mc:Choice Requires="a14">
          <p:sp>
            <p:nvSpPr>
              <p:cNvPr id="33" name="Content Placeholder 2">
                <a:extLst>
                  <a:ext uri="{FF2B5EF4-FFF2-40B4-BE49-F238E27FC236}">
                    <a16:creationId xmlns:a16="http://schemas.microsoft.com/office/drawing/2014/main" id="{7D89533D-0E3F-9CB9-7AC2-2CDD99DA43F1}"/>
                  </a:ext>
                </a:extLst>
              </p:cNvPr>
              <p:cNvSpPr txBox="1">
                <a:spLocks/>
              </p:cNvSpPr>
              <p:nvPr/>
            </p:nvSpPr>
            <p:spPr>
              <a:xfrm>
                <a:off x="1971531" y="5943600"/>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e>
                      </m:d>
                      <m:r>
                        <a:rPr lang="en-US" sz="2800" i="1" dirty="0">
                          <a:solidFill>
                            <a:srgbClr val="FF0000"/>
                          </a:solidFill>
                          <a:latin typeface="Cambria Math"/>
                        </a:rPr>
                        <m:t>=</m:t>
                      </m:r>
                      <m:r>
                        <a:rPr lang="en-US" sz="2800" i="1" dirty="0">
                          <a:solidFill>
                            <a:srgbClr val="FF0000"/>
                          </a:solidFill>
                          <a:latin typeface="Cambria Math"/>
                        </a:rPr>
                        <m:t>𝑂</m:t>
                      </m:r>
                      <m:r>
                        <a:rPr lang="en-US" sz="2800" i="1" dirty="0">
                          <a:solidFill>
                            <a:srgbClr val="FF0000"/>
                          </a:solidFill>
                          <a:latin typeface="Cambria Math"/>
                        </a:rPr>
                        <m:t>(</m:t>
                      </m:r>
                      <m:r>
                        <a:rPr lang="en-US" sz="2800" i="1" dirty="0">
                          <a:solidFill>
                            <a:srgbClr val="FF0000"/>
                          </a:solidFill>
                          <a:latin typeface="Cambria Math"/>
                        </a:rPr>
                        <m:t>𝑛</m:t>
                      </m:r>
                      <m:func>
                        <m:funcPr>
                          <m:ctrlPr>
                            <a:rPr lang="en-US" sz="2800" i="1" dirty="0">
                              <a:solidFill>
                                <a:srgbClr val="FF0000"/>
                              </a:solidFill>
                              <a:latin typeface="Cambria Math" panose="02040503050406030204" pitchFamily="18" charset="0"/>
                            </a:rPr>
                          </m:ctrlPr>
                        </m:funcPr>
                        <m:fName>
                          <m:r>
                            <m:rPr>
                              <m:sty m:val="p"/>
                            </m:rPr>
                            <a:rPr lang="en-US" sz="2800" dirty="0">
                              <a:solidFill>
                                <a:srgbClr val="FF0000"/>
                              </a:solidFill>
                              <a:latin typeface="Cambria Math"/>
                            </a:rPr>
                            <m:t>log</m:t>
                          </m:r>
                        </m:fName>
                        <m:e>
                          <m:r>
                            <a:rPr lang="en-US" sz="2800" i="1" dirty="0">
                              <a:solidFill>
                                <a:srgbClr val="FF0000"/>
                              </a:solidFill>
                              <a:latin typeface="Cambria Math"/>
                            </a:rPr>
                            <m:t>𝑛</m:t>
                          </m:r>
                        </m:e>
                      </m:func>
                      <m:r>
                        <a:rPr lang="en-US" sz="2800" i="1" dirty="0">
                          <a:solidFill>
                            <a:srgbClr val="FF0000"/>
                          </a:solidFill>
                          <a:latin typeface="Cambria Math"/>
                        </a:rPr>
                        <m:t>)</m:t>
                      </m:r>
                    </m:oMath>
                  </m:oMathPara>
                </a14:m>
                <a:endParaRPr lang="en-US" sz="2800" dirty="0">
                  <a:solidFill>
                    <a:srgbClr val="FF0000"/>
                  </a:solidFill>
                </a:endParaRPr>
              </a:p>
            </p:txBody>
          </p:sp>
        </mc:Choice>
        <mc:Fallback xmlns="">
          <p:sp>
            <p:nvSpPr>
              <p:cNvPr id="33" name="Content Placeholder 2"/>
              <p:cNvSpPr txBox="1">
                <a:spLocks noRot="1" noChangeAspect="1" noMove="1" noResize="1" noEditPoints="1" noAdjustHandles="1" noChangeArrowheads="1" noChangeShapeType="1" noTextEdit="1"/>
              </p:cNvSpPr>
              <p:nvPr/>
            </p:nvSpPr>
            <p:spPr>
              <a:xfrm>
                <a:off x="1971531" y="5943600"/>
                <a:ext cx="8229600" cy="68580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43879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Quicksort Run Time (Worst)</a:t>
            </a:r>
          </a:p>
        </p:txBody>
      </p:sp>
      <p:sp>
        <p:nvSpPr>
          <p:cNvPr id="32" name="Content Placeholder 2"/>
          <p:cNvSpPr txBox="1">
            <a:spLocks/>
          </p:cNvSpPr>
          <p:nvPr/>
        </p:nvSpPr>
        <p:spPr>
          <a:xfrm>
            <a:off x="2133600" y="1752601"/>
            <a:ext cx="8229600" cy="83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the pivot is always at the extreme:</a:t>
            </a:r>
          </a:p>
        </p:txBody>
      </p:sp>
      <p:grpSp>
        <p:nvGrpSpPr>
          <p:cNvPr id="34" name="Group 33" descr="If the pivot is always the minimum element of the list, then the left half-list is of size 0 at each step.">
            <a:extLst>
              <a:ext uri="{FF2B5EF4-FFF2-40B4-BE49-F238E27FC236}">
                <a16:creationId xmlns:a16="http://schemas.microsoft.com/office/drawing/2014/main" id="{36419FAC-ADC4-C02F-047C-A2882A86DFF7}"/>
              </a:ext>
            </a:extLst>
          </p:cNvPr>
          <p:cNvGrpSpPr/>
          <p:nvPr/>
        </p:nvGrpSpPr>
        <p:grpSpPr>
          <a:xfrm>
            <a:off x="2619228" y="2438400"/>
            <a:ext cx="6403076" cy="1676400"/>
            <a:chOff x="2619228" y="2438400"/>
            <a:chExt cx="6403076" cy="1676400"/>
          </a:xfrm>
        </p:grpSpPr>
        <p:grpSp>
          <p:nvGrpSpPr>
            <p:cNvPr id="5" name="Group 4"/>
            <p:cNvGrpSpPr/>
            <p:nvPr/>
          </p:nvGrpSpPr>
          <p:grpSpPr>
            <a:xfrm>
              <a:off x="2619228" y="2438400"/>
              <a:ext cx="6403076" cy="533400"/>
              <a:chOff x="1445524" y="2895600"/>
              <a:chExt cx="6403076" cy="533400"/>
            </a:xfrm>
          </p:grpSpPr>
          <p:sp>
            <p:nvSpPr>
              <p:cNvPr id="6" name="Rectangle 5"/>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7" name="Rectangle 6"/>
              <p:cNvSpPr/>
              <p:nvPr/>
            </p:nvSpPr>
            <p:spPr>
              <a:xfrm>
                <a:off x="1978924"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p:cNvSpPr/>
              <p:nvPr/>
            </p:nvSpPr>
            <p:spPr>
              <a:xfrm>
                <a:off x="25128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 name="Rectangle 8"/>
              <p:cNvSpPr/>
              <p:nvPr/>
            </p:nvSpPr>
            <p:spPr>
              <a:xfrm>
                <a:off x="30462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p:cNvSpPr/>
              <p:nvPr/>
            </p:nvSpPr>
            <p:spPr>
              <a:xfrm>
                <a:off x="35796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1" name="Rectangle 10"/>
              <p:cNvSpPr/>
              <p:nvPr/>
            </p:nvSpPr>
            <p:spPr>
              <a:xfrm>
                <a:off x="41136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2" name="Rectangle 11"/>
              <p:cNvSpPr/>
              <p:nvPr/>
            </p:nvSpPr>
            <p:spPr>
              <a:xfrm>
                <a:off x="46470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4" name="Rectangle 13"/>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5" name="Rectangle 14"/>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6" name="Rectangle 15"/>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 name="Rectangle 16"/>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p:nvGrpSpPr>
            <p:cNvPr id="18" name="Group 17"/>
            <p:cNvGrpSpPr/>
            <p:nvPr/>
          </p:nvGrpSpPr>
          <p:grpSpPr>
            <a:xfrm>
              <a:off x="2619228" y="3581400"/>
              <a:ext cx="6403076" cy="533400"/>
              <a:chOff x="1445524" y="2895600"/>
              <a:chExt cx="6403076" cy="533400"/>
            </a:xfrm>
          </p:grpSpPr>
          <p:sp>
            <p:nvSpPr>
              <p:cNvPr id="19" name="Rectangle 18"/>
              <p:cNvSpPr/>
              <p:nvPr/>
            </p:nvSpPr>
            <p:spPr>
              <a:xfrm>
                <a:off x="1445524" y="2895600"/>
                <a:ext cx="533400" cy="533400"/>
              </a:xfrm>
              <a:prstGeom prst="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0" name="Rectangle 19"/>
              <p:cNvSpPr/>
              <p:nvPr/>
            </p:nvSpPr>
            <p:spPr>
              <a:xfrm>
                <a:off x="19789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1" name="Rectangle 20"/>
              <p:cNvSpPr/>
              <p:nvPr/>
            </p:nvSpPr>
            <p:spPr>
              <a:xfrm>
                <a:off x="25128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2" name="Rectangle 21"/>
              <p:cNvSpPr/>
              <p:nvPr/>
            </p:nvSpPr>
            <p:spPr>
              <a:xfrm>
                <a:off x="30462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3" name="Rectangle 22"/>
              <p:cNvSpPr/>
              <p:nvPr/>
            </p:nvSpPr>
            <p:spPr>
              <a:xfrm>
                <a:off x="35796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24" name="Rectangle 23"/>
              <p:cNvSpPr/>
              <p:nvPr/>
            </p:nvSpPr>
            <p:spPr>
              <a:xfrm>
                <a:off x="41136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5" name="Rectangle 24"/>
              <p:cNvSpPr/>
              <p:nvPr/>
            </p:nvSpPr>
            <p:spPr>
              <a:xfrm>
                <a:off x="46470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6" name="Rectangle 25"/>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7" name="Rectangle 26"/>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28" name="Rectangle 27"/>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29" name="Rectangle 28"/>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0" name="Rectangle 29"/>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p:sp>
        <p:nvSpPr>
          <p:cNvPr id="3" name="Content Placeholder 2"/>
          <p:cNvSpPr>
            <a:spLocks noGrp="1"/>
          </p:cNvSpPr>
          <p:nvPr>
            <p:ph idx="1"/>
          </p:nvPr>
        </p:nvSpPr>
        <p:spPr>
          <a:xfrm>
            <a:off x="2239366" y="4305300"/>
            <a:ext cx="8229600" cy="838200"/>
          </a:xfrm>
        </p:spPr>
        <p:txBody>
          <a:bodyPr/>
          <a:lstStyle/>
          <a:p>
            <a:pPr marL="0" indent="0">
              <a:buNone/>
            </a:pPr>
            <a:r>
              <a:rPr lang="en-US" dirty="0"/>
              <a:t>Then we shorten by 1 each time</a:t>
            </a:r>
          </a:p>
        </p:txBody>
      </p:sp>
      <mc:AlternateContent xmlns:mc="http://schemas.openxmlformats.org/markup-compatibility/2006">
        <mc:Choice xmlns:a14="http://schemas.microsoft.com/office/drawing/2010/main" Requires="a14">
          <p:sp>
            <p:nvSpPr>
              <p:cNvPr id="31" name="Content Placeholder 2"/>
              <p:cNvSpPr txBox="1">
                <a:spLocks/>
              </p:cNvSpPr>
              <p:nvPr/>
            </p:nvSpPr>
            <p:spPr>
              <a:xfrm>
                <a:off x="1971531" y="5105400"/>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e>
                      </m:d>
                      <m:r>
                        <a:rPr lang="en-US" sz="2800" i="1" dirty="0">
                          <a:solidFill>
                            <a:srgbClr val="FF0000"/>
                          </a:solidFill>
                          <a:latin typeface="Cambria Math"/>
                        </a:rPr>
                        <m:t>=</m:t>
                      </m:r>
                    </m:oMath>
                  </m:oMathPara>
                </a14:m>
                <a:endParaRPr lang="en-US" sz="2800" dirty="0">
                  <a:solidFill>
                    <a:srgbClr val="FF0000"/>
                  </a:solidFill>
                </a:endParaRPr>
              </a:p>
            </p:txBody>
          </p:sp>
        </mc:Choice>
        <mc:Fallback>
          <p:sp>
            <p:nvSpPr>
              <p:cNvPr id="31" name="Content Placeholder 2"/>
              <p:cNvSpPr txBox="1">
                <a:spLocks noRot="1" noChangeAspect="1" noMove="1" noResize="1" noEditPoints="1" noAdjustHandles="1" noChangeArrowheads="1" noChangeShapeType="1" noTextEdit="1"/>
              </p:cNvSpPr>
              <p:nvPr/>
            </p:nvSpPr>
            <p:spPr>
              <a:xfrm>
                <a:off x="1971531" y="5105400"/>
                <a:ext cx="8229600" cy="685800"/>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46143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FD131-B6AD-4797-71B9-76C7B83BC230}"/>
              </a:ext>
            </a:extLst>
          </p:cNvPr>
          <p:cNvSpPr>
            <a:spLocks noGrp="1"/>
          </p:cNvSpPr>
          <p:nvPr>
            <p:ph type="title"/>
          </p:nvPr>
        </p:nvSpPr>
        <p:spPr/>
        <p:txBody>
          <a:bodyPr/>
          <a:lstStyle/>
          <a:p>
            <a:r>
              <a:rPr lang="en-US" dirty="0"/>
              <a:t>Properties To Consider</a:t>
            </a:r>
          </a:p>
        </p:txBody>
      </p:sp>
      <p:sp>
        <p:nvSpPr>
          <p:cNvPr id="3" name="Content Placeholder 2">
            <a:extLst>
              <a:ext uri="{FF2B5EF4-FFF2-40B4-BE49-F238E27FC236}">
                <a16:creationId xmlns:a16="http://schemas.microsoft.com/office/drawing/2014/main" id="{D967E843-DAF3-ACD6-1133-A963D3179356}"/>
              </a:ext>
            </a:extLst>
          </p:cNvPr>
          <p:cNvSpPr>
            <a:spLocks noGrp="1"/>
          </p:cNvSpPr>
          <p:nvPr>
            <p:ph idx="1"/>
          </p:nvPr>
        </p:nvSpPr>
        <p:spPr/>
        <p:txBody>
          <a:bodyPr>
            <a:normAutofit fontScale="92500" lnSpcReduction="20000"/>
          </a:bodyPr>
          <a:lstStyle/>
          <a:p>
            <a:r>
              <a:rPr lang="en-US" dirty="0"/>
              <a:t>Worst case running time</a:t>
            </a:r>
          </a:p>
          <a:p>
            <a:r>
              <a:rPr lang="en-US" dirty="0"/>
              <a:t>In place:</a:t>
            </a:r>
          </a:p>
          <a:p>
            <a:pPr lvl="1"/>
            <a:r>
              <a:rPr lang="en-US" dirty="0"/>
              <a:t>We only need to use the pre-existing array to do sorting</a:t>
            </a:r>
          </a:p>
          <a:p>
            <a:pPr lvl="1"/>
            <a:r>
              <a:rPr lang="en-US" dirty="0"/>
              <a:t>Constant extra space (only some additional variables needed)</a:t>
            </a:r>
            <a:endParaRPr lang="en-US" i="1" dirty="0"/>
          </a:p>
          <a:p>
            <a:r>
              <a:rPr lang="en-US" dirty="0"/>
              <a:t>Adaptive</a:t>
            </a:r>
          </a:p>
          <a:p>
            <a:pPr lvl="1"/>
            <a:r>
              <a:rPr lang="en-US" dirty="0"/>
              <a:t>The running improves as the given list is closer to being sorted</a:t>
            </a:r>
          </a:p>
          <a:p>
            <a:pPr lvl="1"/>
            <a:r>
              <a:rPr lang="en-US" dirty="0"/>
              <a:t>It should be linear time for a pre-sorted list, and nearly linear time if the list is nearly sorted</a:t>
            </a:r>
            <a:endParaRPr lang="en-US" i="1" dirty="0"/>
          </a:p>
          <a:p>
            <a:r>
              <a:rPr lang="en-US" dirty="0"/>
              <a:t>Online</a:t>
            </a:r>
          </a:p>
          <a:p>
            <a:pPr lvl="1"/>
            <a:r>
              <a:rPr lang="en-US" dirty="0"/>
              <a:t>We can start sorting before we have the entire list.</a:t>
            </a:r>
            <a:endParaRPr lang="en-US" i="1" dirty="0"/>
          </a:p>
          <a:p>
            <a:r>
              <a:rPr lang="en-US" dirty="0"/>
              <a:t>Stable</a:t>
            </a:r>
          </a:p>
          <a:p>
            <a:pPr lvl="1"/>
            <a:r>
              <a:rPr lang="en-US" dirty="0"/>
              <a:t>“Tied” elements keep their original order</a:t>
            </a:r>
          </a:p>
        </p:txBody>
      </p:sp>
    </p:spTree>
    <p:extLst>
      <p:ext uri="{BB962C8B-B14F-4D97-AF65-F5344CB8AC3E}">
        <p14:creationId xmlns:p14="http://schemas.microsoft.com/office/powerpoint/2010/main" val="1046029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568ED-7CE4-9E99-62FA-F60848CFE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1AE511-19F6-7DD0-6C6E-38AC0117AD41}"/>
              </a:ext>
            </a:extLst>
          </p:cNvPr>
          <p:cNvSpPr>
            <a:spLocks noGrp="1"/>
          </p:cNvSpPr>
          <p:nvPr>
            <p:ph type="title"/>
          </p:nvPr>
        </p:nvSpPr>
        <p:spPr/>
        <p:txBody>
          <a:bodyPr/>
          <a:lstStyle/>
          <a:p>
            <a:r>
              <a:rPr lang="en-US" dirty="0"/>
              <a:t>Quicksort Run Time (Worst)</a:t>
            </a:r>
          </a:p>
        </p:txBody>
      </p:sp>
      <p:sp>
        <p:nvSpPr>
          <p:cNvPr id="32" name="Content Placeholder 2">
            <a:extLst>
              <a:ext uri="{FF2B5EF4-FFF2-40B4-BE49-F238E27FC236}">
                <a16:creationId xmlns:a16="http://schemas.microsoft.com/office/drawing/2014/main" id="{7D6CD4A1-0839-446F-9295-D53B988046A7}"/>
              </a:ext>
            </a:extLst>
          </p:cNvPr>
          <p:cNvSpPr txBox="1">
            <a:spLocks/>
          </p:cNvSpPr>
          <p:nvPr/>
        </p:nvSpPr>
        <p:spPr>
          <a:xfrm>
            <a:off x="2133600" y="1752601"/>
            <a:ext cx="8229600" cy="838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If the pivot is always at the extreme:</a:t>
            </a:r>
          </a:p>
        </p:txBody>
      </p:sp>
      <p:grpSp>
        <p:nvGrpSpPr>
          <p:cNvPr id="34" name="Group 33" descr="If the pivot is always the minimum element of the list, then the left half-list is of size 0 at each step.">
            <a:extLst>
              <a:ext uri="{FF2B5EF4-FFF2-40B4-BE49-F238E27FC236}">
                <a16:creationId xmlns:a16="http://schemas.microsoft.com/office/drawing/2014/main" id="{26261314-3796-C209-059E-88BBE609749C}"/>
              </a:ext>
            </a:extLst>
          </p:cNvPr>
          <p:cNvGrpSpPr/>
          <p:nvPr/>
        </p:nvGrpSpPr>
        <p:grpSpPr>
          <a:xfrm>
            <a:off x="2619228" y="2438400"/>
            <a:ext cx="6403076" cy="1676400"/>
            <a:chOff x="2619228" y="2438400"/>
            <a:chExt cx="6403076" cy="1676400"/>
          </a:xfrm>
        </p:grpSpPr>
        <p:grpSp>
          <p:nvGrpSpPr>
            <p:cNvPr id="5" name="Group 4">
              <a:extLst>
                <a:ext uri="{FF2B5EF4-FFF2-40B4-BE49-F238E27FC236}">
                  <a16:creationId xmlns:a16="http://schemas.microsoft.com/office/drawing/2014/main" id="{728DF694-1780-772D-693E-9576FF9CF9DB}"/>
                </a:ext>
              </a:extLst>
            </p:cNvPr>
            <p:cNvGrpSpPr/>
            <p:nvPr/>
          </p:nvGrpSpPr>
          <p:grpSpPr>
            <a:xfrm>
              <a:off x="2619228" y="2438400"/>
              <a:ext cx="6403076" cy="533400"/>
              <a:chOff x="1445524" y="2895600"/>
              <a:chExt cx="6403076" cy="533400"/>
            </a:xfrm>
          </p:grpSpPr>
          <p:sp>
            <p:nvSpPr>
              <p:cNvPr id="6" name="Rectangle 5">
                <a:extLst>
                  <a:ext uri="{FF2B5EF4-FFF2-40B4-BE49-F238E27FC236}">
                    <a16:creationId xmlns:a16="http://schemas.microsoft.com/office/drawing/2014/main" id="{C0D306A8-4872-B945-B32C-5BC3FC500E11}"/>
                  </a:ext>
                </a:extLst>
              </p:cNvPr>
              <p:cNvSpPr/>
              <p:nvPr/>
            </p:nvSpPr>
            <p:spPr>
              <a:xfrm>
                <a:off x="14455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7" name="Rectangle 6">
                <a:extLst>
                  <a:ext uri="{FF2B5EF4-FFF2-40B4-BE49-F238E27FC236}">
                    <a16:creationId xmlns:a16="http://schemas.microsoft.com/office/drawing/2014/main" id="{801EDA58-0942-9146-548D-FB56E0349124}"/>
                  </a:ext>
                </a:extLst>
              </p:cNvPr>
              <p:cNvSpPr/>
              <p:nvPr/>
            </p:nvSpPr>
            <p:spPr>
              <a:xfrm>
                <a:off x="1978924"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8" name="Rectangle 7">
                <a:extLst>
                  <a:ext uri="{FF2B5EF4-FFF2-40B4-BE49-F238E27FC236}">
                    <a16:creationId xmlns:a16="http://schemas.microsoft.com/office/drawing/2014/main" id="{3875F7D0-509E-6AEF-9C88-F6EBCEC8DBB5}"/>
                  </a:ext>
                </a:extLst>
              </p:cNvPr>
              <p:cNvSpPr/>
              <p:nvPr/>
            </p:nvSpPr>
            <p:spPr>
              <a:xfrm>
                <a:off x="25128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9" name="Rectangle 8">
                <a:extLst>
                  <a:ext uri="{FF2B5EF4-FFF2-40B4-BE49-F238E27FC236}">
                    <a16:creationId xmlns:a16="http://schemas.microsoft.com/office/drawing/2014/main" id="{83082AFE-8EF6-848E-1E4B-24CFCF3B4202}"/>
                  </a:ext>
                </a:extLst>
              </p:cNvPr>
              <p:cNvSpPr/>
              <p:nvPr/>
            </p:nvSpPr>
            <p:spPr>
              <a:xfrm>
                <a:off x="30462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10" name="Rectangle 9">
                <a:extLst>
                  <a:ext uri="{FF2B5EF4-FFF2-40B4-BE49-F238E27FC236}">
                    <a16:creationId xmlns:a16="http://schemas.microsoft.com/office/drawing/2014/main" id="{D788AC69-8FED-4835-44F5-1C1C4E5B7362}"/>
                  </a:ext>
                </a:extLst>
              </p:cNvPr>
              <p:cNvSpPr/>
              <p:nvPr/>
            </p:nvSpPr>
            <p:spPr>
              <a:xfrm>
                <a:off x="35796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1" name="Rectangle 10">
                <a:extLst>
                  <a:ext uri="{FF2B5EF4-FFF2-40B4-BE49-F238E27FC236}">
                    <a16:creationId xmlns:a16="http://schemas.microsoft.com/office/drawing/2014/main" id="{3CD4D123-392D-DC22-BBC3-65AA83E99BC4}"/>
                  </a:ext>
                </a:extLst>
              </p:cNvPr>
              <p:cNvSpPr/>
              <p:nvPr/>
            </p:nvSpPr>
            <p:spPr>
              <a:xfrm>
                <a:off x="41136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2" name="Rectangle 11">
                <a:extLst>
                  <a:ext uri="{FF2B5EF4-FFF2-40B4-BE49-F238E27FC236}">
                    <a16:creationId xmlns:a16="http://schemas.microsoft.com/office/drawing/2014/main" id="{C525CCE1-A784-0F37-5322-313F75F5AE42}"/>
                  </a:ext>
                </a:extLst>
              </p:cNvPr>
              <p:cNvSpPr/>
              <p:nvPr/>
            </p:nvSpPr>
            <p:spPr>
              <a:xfrm>
                <a:off x="46470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13" name="Rectangle 12">
                <a:extLst>
                  <a:ext uri="{FF2B5EF4-FFF2-40B4-BE49-F238E27FC236}">
                    <a16:creationId xmlns:a16="http://schemas.microsoft.com/office/drawing/2014/main" id="{0EBC30A4-3B9A-16FD-1BE4-EEAAAEDE4FDA}"/>
                  </a:ext>
                </a:extLst>
              </p:cNvPr>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14" name="Rectangle 13">
                <a:extLst>
                  <a:ext uri="{FF2B5EF4-FFF2-40B4-BE49-F238E27FC236}">
                    <a16:creationId xmlns:a16="http://schemas.microsoft.com/office/drawing/2014/main" id="{DC18FE7A-9DE7-51D6-DC7E-EDCE7C32B470}"/>
                  </a:ext>
                </a:extLst>
              </p:cNvPr>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5" name="Rectangle 14">
                <a:extLst>
                  <a:ext uri="{FF2B5EF4-FFF2-40B4-BE49-F238E27FC236}">
                    <a16:creationId xmlns:a16="http://schemas.microsoft.com/office/drawing/2014/main" id="{C850FEA5-D94C-36E8-2696-2948774BC332}"/>
                  </a:ext>
                </a:extLst>
              </p:cNvPr>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6" name="Rectangle 15">
                <a:extLst>
                  <a:ext uri="{FF2B5EF4-FFF2-40B4-BE49-F238E27FC236}">
                    <a16:creationId xmlns:a16="http://schemas.microsoft.com/office/drawing/2014/main" id="{9A08318B-B930-4B84-832C-BE34CD7274F5}"/>
                  </a:ext>
                </a:extLst>
              </p:cNvPr>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17" name="Rectangle 16">
                <a:extLst>
                  <a:ext uri="{FF2B5EF4-FFF2-40B4-BE49-F238E27FC236}">
                    <a16:creationId xmlns:a16="http://schemas.microsoft.com/office/drawing/2014/main" id="{696FDB8E-26AF-D7BA-CFB8-DCB0B86246D7}"/>
                  </a:ext>
                </a:extLst>
              </p:cNvPr>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p:nvGrpSpPr>
            <p:cNvPr id="18" name="Group 17">
              <a:extLst>
                <a:ext uri="{FF2B5EF4-FFF2-40B4-BE49-F238E27FC236}">
                  <a16:creationId xmlns:a16="http://schemas.microsoft.com/office/drawing/2014/main" id="{A2A7A2C5-F737-06F5-BDDD-88A08FF763E9}"/>
                </a:ext>
              </a:extLst>
            </p:cNvPr>
            <p:cNvGrpSpPr/>
            <p:nvPr/>
          </p:nvGrpSpPr>
          <p:grpSpPr>
            <a:xfrm>
              <a:off x="2619228" y="3581400"/>
              <a:ext cx="6403076" cy="533400"/>
              <a:chOff x="1445524" y="2895600"/>
              <a:chExt cx="6403076" cy="533400"/>
            </a:xfrm>
          </p:grpSpPr>
          <p:sp>
            <p:nvSpPr>
              <p:cNvPr id="19" name="Rectangle 18">
                <a:extLst>
                  <a:ext uri="{FF2B5EF4-FFF2-40B4-BE49-F238E27FC236}">
                    <a16:creationId xmlns:a16="http://schemas.microsoft.com/office/drawing/2014/main" id="{44A113F8-CE27-53BF-2CFE-FFF5393470B0}"/>
                  </a:ext>
                </a:extLst>
              </p:cNvPr>
              <p:cNvSpPr/>
              <p:nvPr/>
            </p:nvSpPr>
            <p:spPr>
              <a:xfrm>
                <a:off x="1445524" y="2895600"/>
                <a:ext cx="533400" cy="533400"/>
              </a:xfrm>
              <a:prstGeom prst="rect">
                <a:avLst/>
              </a:prstGeom>
              <a:solidFill>
                <a:srgbClr val="FF99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0" name="Rectangle 19">
                <a:extLst>
                  <a:ext uri="{FF2B5EF4-FFF2-40B4-BE49-F238E27FC236}">
                    <a16:creationId xmlns:a16="http://schemas.microsoft.com/office/drawing/2014/main" id="{E2A597DA-56B7-E576-7D0C-E2D36518086F}"/>
                  </a:ext>
                </a:extLst>
              </p:cNvPr>
              <p:cNvSpPr/>
              <p:nvPr/>
            </p:nvSpPr>
            <p:spPr>
              <a:xfrm>
                <a:off x="1978924" y="28956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1" name="Rectangle 20">
                <a:extLst>
                  <a:ext uri="{FF2B5EF4-FFF2-40B4-BE49-F238E27FC236}">
                    <a16:creationId xmlns:a16="http://schemas.microsoft.com/office/drawing/2014/main" id="{59AC709B-0096-8AFE-2562-E61CD5BF8170}"/>
                  </a:ext>
                </a:extLst>
              </p:cNvPr>
              <p:cNvSpPr/>
              <p:nvPr/>
            </p:nvSpPr>
            <p:spPr>
              <a:xfrm>
                <a:off x="25128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2" name="Rectangle 21">
                <a:extLst>
                  <a:ext uri="{FF2B5EF4-FFF2-40B4-BE49-F238E27FC236}">
                    <a16:creationId xmlns:a16="http://schemas.microsoft.com/office/drawing/2014/main" id="{02C5592E-8F74-A526-7DD6-6F6D53727ACF}"/>
                  </a:ext>
                </a:extLst>
              </p:cNvPr>
              <p:cNvSpPr/>
              <p:nvPr/>
            </p:nvSpPr>
            <p:spPr>
              <a:xfrm>
                <a:off x="30462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3" name="Rectangle 22">
                <a:extLst>
                  <a:ext uri="{FF2B5EF4-FFF2-40B4-BE49-F238E27FC236}">
                    <a16:creationId xmlns:a16="http://schemas.microsoft.com/office/drawing/2014/main" id="{90C67C8C-C014-F5FF-021E-514A324BCC42}"/>
                  </a:ext>
                </a:extLst>
              </p:cNvPr>
              <p:cNvSpPr/>
              <p:nvPr/>
            </p:nvSpPr>
            <p:spPr>
              <a:xfrm>
                <a:off x="3579693"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24" name="Rectangle 23">
                <a:extLst>
                  <a:ext uri="{FF2B5EF4-FFF2-40B4-BE49-F238E27FC236}">
                    <a16:creationId xmlns:a16="http://schemas.microsoft.com/office/drawing/2014/main" id="{FE935B8D-2CDF-104C-A140-124B7F54B186}"/>
                  </a:ext>
                </a:extLst>
              </p:cNvPr>
              <p:cNvSpPr/>
              <p:nvPr/>
            </p:nvSpPr>
            <p:spPr>
              <a:xfrm>
                <a:off x="41136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5" name="Rectangle 24">
                <a:extLst>
                  <a:ext uri="{FF2B5EF4-FFF2-40B4-BE49-F238E27FC236}">
                    <a16:creationId xmlns:a16="http://schemas.microsoft.com/office/drawing/2014/main" id="{7C81B997-93D1-EE5D-1BC7-AA233F2D126C}"/>
                  </a:ext>
                </a:extLst>
              </p:cNvPr>
              <p:cNvSpPr/>
              <p:nvPr/>
            </p:nvSpPr>
            <p:spPr>
              <a:xfrm>
                <a:off x="46470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6" name="Rectangle 25">
                <a:extLst>
                  <a:ext uri="{FF2B5EF4-FFF2-40B4-BE49-F238E27FC236}">
                    <a16:creationId xmlns:a16="http://schemas.microsoft.com/office/drawing/2014/main" id="{FB9039BB-F9D5-234C-59B4-1E91F4D096D0}"/>
                  </a:ext>
                </a:extLst>
              </p:cNvPr>
              <p:cNvSpPr/>
              <p:nvPr/>
            </p:nvSpPr>
            <p:spPr>
              <a:xfrm>
                <a:off x="5180462"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7" name="Rectangle 26">
                <a:extLst>
                  <a:ext uri="{FF2B5EF4-FFF2-40B4-BE49-F238E27FC236}">
                    <a16:creationId xmlns:a16="http://schemas.microsoft.com/office/drawing/2014/main" id="{BB772F7D-DDF6-6EBD-977A-B3923F74B37A}"/>
                  </a:ext>
                </a:extLst>
              </p:cNvPr>
              <p:cNvSpPr/>
              <p:nvPr/>
            </p:nvSpPr>
            <p:spPr>
              <a:xfrm>
                <a:off x="57144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28" name="Rectangle 27">
                <a:extLst>
                  <a:ext uri="{FF2B5EF4-FFF2-40B4-BE49-F238E27FC236}">
                    <a16:creationId xmlns:a16="http://schemas.microsoft.com/office/drawing/2014/main" id="{AB33EC1D-3ECC-CE29-5266-415668F8E173}"/>
                  </a:ext>
                </a:extLst>
              </p:cNvPr>
              <p:cNvSpPr/>
              <p:nvPr/>
            </p:nvSpPr>
            <p:spPr>
              <a:xfrm>
                <a:off x="62478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29" name="Rectangle 28">
                <a:extLst>
                  <a:ext uri="{FF2B5EF4-FFF2-40B4-BE49-F238E27FC236}">
                    <a16:creationId xmlns:a16="http://schemas.microsoft.com/office/drawing/2014/main" id="{3283B5AF-9BB8-7198-8BC9-B91CE1CD9A32}"/>
                  </a:ext>
                </a:extLst>
              </p:cNvPr>
              <p:cNvSpPr/>
              <p:nvPr/>
            </p:nvSpPr>
            <p:spPr>
              <a:xfrm>
                <a:off x="6781231"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sp>
            <p:nvSpPr>
              <p:cNvPr id="30" name="Rectangle 29">
                <a:extLst>
                  <a:ext uri="{FF2B5EF4-FFF2-40B4-BE49-F238E27FC236}">
                    <a16:creationId xmlns:a16="http://schemas.microsoft.com/office/drawing/2014/main" id="{B092BDF1-4DC1-5486-0DA5-3CC96EC32FC0}"/>
                  </a:ext>
                </a:extLst>
              </p:cNvPr>
              <p:cNvSpPr/>
              <p:nvPr/>
            </p:nvSpPr>
            <p:spPr>
              <a:xfrm>
                <a:off x="7315200" y="28956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grpSp>
      </p:grpSp>
      <p:sp>
        <p:nvSpPr>
          <p:cNvPr id="3" name="Content Placeholder 2">
            <a:extLst>
              <a:ext uri="{FF2B5EF4-FFF2-40B4-BE49-F238E27FC236}">
                <a16:creationId xmlns:a16="http://schemas.microsoft.com/office/drawing/2014/main" id="{75E92D44-5B8B-4A46-D411-85C7372F6229}"/>
              </a:ext>
            </a:extLst>
          </p:cNvPr>
          <p:cNvSpPr>
            <a:spLocks noGrp="1"/>
          </p:cNvSpPr>
          <p:nvPr>
            <p:ph idx="1"/>
          </p:nvPr>
        </p:nvSpPr>
        <p:spPr>
          <a:xfrm>
            <a:off x="2239366" y="4305300"/>
            <a:ext cx="8229600" cy="838200"/>
          </a:xfrm>
        </p:spPr>
        <p:txBody>
          <a:bodyPr/>
          <a:lstStyle/>
          <a:p>
            <a:pPr marL="0" indent="0">
              <a:buNone/>
            </a:pPr>
            <a:r>
              <a:rPr lang="en-US" dirty="0"/>
              <a:t>Then we shorten by 1 each time</a:t>
            </a:r>
          </a:p>
        </p:txBody>
      </p:sp>
      <mc:AlternateContent xmlns:mc="http://schemas.openxmlformats.org/markup-compatibility/2006" xmlns:a14="http://schemas.microsoft.com/office/drawing/2010/main">
        <mc:Choice Requires="a14">
          <p:sp>
            <p:nvSpPr>
              <p:cNvPr id="31" name="Content Placeholder 2">
                <a:extLst>
                  <a:ext uri="{FF2B5EF4-FFF2-40B4-BE49-F238E27FC236}">
                    <a16:creationId xmlns:a16="http://schemas.microsoft.com/office/drawing/2014/main" id="{2A2F3EA1-B2A2-7D52-1678-71C348C2FBEB}"/>
                  </a:ext>
                </a:extLst>
              </p:cNvPr>
              <p:cNvSpPr txBox="1">
                <a:spLocks/>
              </p:cNvSpPr>
              <p:nvPr/>
            </p:nvSpPr>
            <p:spPr>
              <a:xfrm>
                <a:off x="1971531" y="5105400"/>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e>
                      </m:d>
                      <m:r>
                        <a:rPr lang="en-US" sz="2800" i="1" dirty="0">
                          <a:solidFill>
                            <a:srgbClr val="FF0000"/>
                          </a:solidFill>
                          <a:latin typeface="Cambria Math"/>
                        </a:rPr>
                        <m:t>=</m:t>
                      </m:r>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r>
                            <a:rPr lang="en-US" sz="2800" i="1" dirty="0">
                              <a:solidFill>
                                <a:srgbClr val="FF0000"/>
                              </a:solidFill>
                              <a:latin typeface="Cambria Math"/>
                            </a:rPr>
                            <m:t>−1</m:t>
                          </m:r>
                        </m:e>
                      </m:d>
                      <m:r>
                        <a:rPr lang="en-US" sz="2800" i="1" dirty="0">
                          <a:solidFill>
                            <a:srgbClr val="FF0000"/>
                          </a:solidFill>
                          <a:latin typeface="Cambria Math"/>
                        </a:rPr>
                        <m:t>+</m:t>
                      </m:r>
                      <m:r>
                        <a:rPr lang="en-US" sz="2800" i="1" dirty="0" smtClean="0">
                          <a:solidFill>
                            <a:srgbClr val="FF0000"/>
                          </a:solidFill>
                          <a:latin typeface="Cambria Math"/>
                        </a:rPr>
                        <m:t>𝑛</m:t>
                      </m:r>
                    </m:oMath>
                  </m:oMathPara>
                </a14:m>
                <a:endParaRPr lang="en-US" sz="2800" dirty="0">
                  <a:solidFill>
                    <a:srgbClr val="FF0000"/>
                  </a:solidFill>
                </a:endParaRPr>
              </a:p>
            </p:txBody>
          </p:sp>
        </mc:Choice>
        <mc:Fallback xmlns="">
          <p:sp>
            <p:nvSpPr>
              <p:cNvPr id="31" name="Content Placeholder 2"/>
              <p:cNvSpPr txBox="1">
                <a:spLocks noRot="1" noChangeAspect="1" noMove="1" noResize="1" noEditPoints="1" noAdjustHandles="1" noChangeArrowheads="1" noChangeShapeType="1" noTextEdit="1"/>
              </p:cNvSpPr>
              <p:nvPr/>
            </p:nvSpPr>
            <p:spPr>
              <a:xfrm>
                <a:off x="1971531" y="5105400"/>
                <a:ext cx="8229600" cy="685800"/>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Content Placeholder 2">
                <a:extLst>
                  <a:ext uri="{FF2B5EF4-FFF2-40B4-BE49-F238E27FC236}">
                    <a16:creationId xmlns:a16="http://schemas.microsoft.com/office/drawing/2014/main" id="{C2E3F89A-48F1-F24A-2EDD-C8A3B5756B24}"/>
                  </a:ext>
                </a:extLst>
              </p:cNvPr>
              <p:cNvSpPr txBox="1">
                <a:spLocks/>
              </p:cNvSpPr>
              <p:nvPr/>
            </p:nvSpPr>
            <p:spPr>
              <a:xfrm>
                <a:off x="1971531" y="5943600"/>
                <a:ext cx="82296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14:m>
                  <m:oMathPara xmlns:m="http://schemas.openxmlformats.org/officeDocument/2006/math">
                    <m:oMathParaPr>
                      <m:jc m:val="centerGroup"/>
                    </m:oMathParaPr>
                    <m:oMath xmlns:m="http://schemas.openxmlformats.org/officeDocument/2006/math">
                      <m:r>
                        <a:rPr lang="en-US" sz="2800" i="1" dirty="0">
                          <a:solidFill>
                            <a:srgbClr val="FF0000"/>
                          </a:solidFill>
                          <a:latin typeface="Cambria Math"/>
                        </a:rPr>
                        <m:t>𝑇</m:t>
                      </m:r>
                      <m:d>
                        <m:dPr>
                          <m:ctrlPr>
                            <a:rPr lang="en-US" sz="2800" i="1" dirty="0">
                              <a:solidFill>
                                <a:srgbClr val="FF0000"/>
                              </a:solidFill>
                              <a:latin typeface="Cambria Math" panose="02040503050406030204" pitchFamily="18" charset="0"/>
                            </a:rPr>
                          </m:ctrlPr>
                        </m:dPr>
                        <m:e>
                          <m:r>
                            <a:rPr lang="en-US" sz="2800" i="1" dirty="0">
                              <a:solidFill>
                                <a:srgbClr val="FF0000"/>
                              </a:solidFill>
                              <a:latin typeface="Cambria Math"/>
                            </a:rPr>
                            <m:t>𝑛</m:t>
                          </m:r>
                        </m:e>
                      </m:d>
                      <m:r>
                        <a:rPr lang="en-US" sz="2800" i="1" dirty="0">
                          <a:solidFill>
                            <a:srgbClr val="FF0000"/>
                          </a:solidFill>
                          <a:latin typeface="Cambria Math"/>
                        </a:rPr>
                        <m:t>=</m:t>
                      </m:r>
                      <m:r>
                        <a:rPr lang="en-US" sz="2800" i="1" dirty="0">
                          <a:solidFill>
                            <a:srgbClr val="FF0000"/>
                          </a:solidFill>
                          <a:latin typeface="Cambria Math"/>
                        </a:rPr>
                        <m:t>𝑂</m:t>
                      </m:r>
                      <m:r>
                        <a:rPr lang="en-US" sz="2800" i="1" dirty="0">
                          <a:solidFill>
                            <a:srgbClr val="FF0000"/>
                          </a:solidFill>
                          <a:latin typeface="Cambria Math"/>
                        </a:rPr>
                        <m:t>(</m:t>
                      </m:r>
                      <m:sSup>
                        <m:sSupPr>
                          <m:ctrlPr>
                            <a:rPr lang="en-US" sz="2800" i="1" dirty="0">
                              <a:solidFill>
                                <a:srgbClr val="FF0000"/>
                              </a:solidFill>
                              <a:latin typeface="Cambria Math" panose="02040503050406030204" pitchFamily="18" charset="0"/>
                            </a:rPr>
                          </m:ctrlPr>
                        </m:sSupPr>
                        <m:e>
                          <m:r>
                            <a:rPr lang="en-US" sz="2800" i="1" dirty="0">
                              <a:solidFill>
                                <a:srgbClr val="FF0000"/>
                              </a:solidFill>
                              <a:latin typeface="Cambria Math"/>
                            </a:rPr>
                            <m:t>𝑛</m:t>
                          </m:r>
                        </m:e>
                        <m:sup>
                          <m:r>
                            <a:rPr lang="en-US" sz="2800" i="1" dirty="0">
                              <a:solidFill>
                                <a:srgbClr val="FF0000"/>
                              </a:solidFill>
                              <a:latin typeface="Cambria Math"/>
                            </a:rPr>
                            <m:t>2</m:t>
                          </m:r>
                        </m:sup>
                      </m:sSup>
                      <m:r>
                        <a:rPr lang="en-US" sz="2800" i="1" dirty="0">
                          <a:solidFill>
                            <a:srgbClr val="FF0000"/>
                          </a:solidFill>
                          <a:latin typeface="Cambria Math"/>
                        </a:rPr>
                        <m:t>)</m:t>
                      </m:r>
                    </m:oMath>
                  </m:oMathPara>
                </a14:m>
                <a:endParaRPr lang="en-US" sz="2800" dirty="0">
                  <a:solidFill>
                    <a:srgbClr val="FF0000"/>
                  </a:solidFill>
                </a:endParaRPr>
              </a:p>
            </p:txBody>
          </p:sp>
        </mc:Choice>
        <mc:Fallback xmlns="">
          <p:sp>
            <p:nvSpPr>
              <p:cNvPr id="33" name="Content Placeholder 2"/>
              <p:cNvSpPr txBox="1">
                <a:spLocks noRot="1" noChangeAspect="1" noMove="1" noResize="1" noEditPoints="1" noAdjustHandles="1" noChangeArrowheads="1" noChangeShapeType="1" noTextEdit="1"/>
              </p:cNvSpPr>
              <p:nvPr/>
            </p:nvSpPr>
            <p:spPr>
              <a:xfrm>
                <a:off x="1971531" y="5943600"/>
                <a:ext cx="8229600" cy="68580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489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Quicksort Worst Case Tree Method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BEDEE58-B2C4-E126-BCB6-C2650B438813}"/>
                  </a:ext>
                </a:extLst>
              </p:cNvPr>
              <p:cNvSpPr txBox="1"/>
              <p:nvPr/>
            </p:nvSpPr>
            <p:spPr>
              <a:xfrm>
                <a:off x="718315" y="1825625"/>
                <a:ext cx="384918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rPr>
                        <m:t>𝑇</m:t>
                      </m:r>
                      <m:d>
                        <m:dPr>
                          <m:ctrlPr>
                            <a:rPr lang="en-US" sz="2400" b="0" i="1" smtClean="0">
                              <a:latin typeface="Cambria Math" panose="02040503050406030204" pitchFamily="18" charset="0"/>
                            </a:rPr>
                          </m:ctrlPr>
                        </m:dPr>
                        <m:e>
                          <m:r>
                            <a:rPr lang="en-US" sz="2400" b="0" i="1" smtClean="0">
                              <a:latin typeface="Cambria Math"/>
                            </a:rPr>
                            <m:t>𝑛</m:t>
                          </m:r>
                        </m:e>
                      </m:d>
                      <m:r>
                        <a:rPr lang="en-US" sz="2400" b="0" i="1" smtClean="0">
                          <a:latin typeface="Cambria Math"/>
                        </a:rPr>
                        <m:t>=</m:t>
                      </m:r>
                      <m:r>
                        <a:rPr lang="en-US" sz="2400" b="0" i="1" smtClean="0">
                          <a:latin typeface="Cambria Math"/>
                        </a:rPr>
                        <m:t>𝑇</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𝑛</m:t>
                          </m:r>
                          <m:r>
                            <a:rPr lang="en-US" sz="2400" b="0" i="1" smtClean="0">
                              <a:latin typeface="Cambria Math" panose="02040503050406030204" pitchFamily="18" charset="0"/>
                            </a:rPr>
                            <m:t>−1</m:t>
                          </m:r>
                        </m:e>
                      </m:d>
                      <m:r>
                        <a:rPr lang="en-US" sz="2400" b="0" i="1" smtClean="0">
                          <a:latin typeface="Cambria Math" panose="02040503050406030204" pitchFamily="18" charset="0"/>
                        </a:rPr>
                        <m:t>+</m:t>
                      </m:r>
                      <m:r>
                        <a:rPr lang="en-US" sz="2400" b="0" i="1" smtClean="0">
                          <a:latin typeface="Cambria Math" panose="02040503050406030204" pitchFamily="18" charset="0"/>
                        </a:rPr>
                        <m:t>𝑛</m:t>
                      </m:r>
                    </m:oMath>
                  </m:oMathPara>
                </a14:m>
                <a:endParaRPr lang="en-US" sz="2400" dirty="0"/>
              </a:p>
            </p:txBody>
          </p:sp>
        </mc:Choice>
        <mc:Fallback xmlns="">
          <p:sp>
            <p:nvSpPr>
              <p:cNvPr id="3" name="TextBox 2">
                <a:extLst>
                  <a:ext uri="{FF2B5EF4-FFF2-40B4-BE49-F238E27FC236}">
                    <a16:creationId xmlns:a16="http://schemas.microsoft.com/office/drawing/2014/main" id="{CBEDEE58-B2C4-E126-BCB6-C2650B438813}"/>
                  </a:ext>
                </a:extLst>
              </p:cNvPr>
              <p:cNvSpPr txBox="1">
                <a:spLocks noRot="1" noChangeAspect="1" noMove="1" noResize="1" noEditPoints="1" noAdjustHandles="1" noChangeArrowheads="1" noChangeShapeType="1" noTextEdit="1"/>
              </p:cNvSpPr>
              <p:nvPr/>
            </p:nvSpPr>
            <p:spPr>
              <a:xfrm>
                <a:off x="718315" y="1825625"/>
                <a:ext cx="3849189" cy="461665"/>
              </a:xfrm>
              <a:prstGeom prst="rect">
                <a:avLst/>
              </a:prstGeom>
              <a:blipFill>
                <a:blip r:embed="rId2"/>
                <a:stretch>
                  <a:fillRect/>
                </a:stretch>
              </a:blipFill>
            </p:spPr>
            <p:txBody>
              <a:bodyPr/>
              <a:lstStyle/>
              <a:p>
                <a:r>
                  <a:rPr lang="en-US">
                    <a:noFill/>
                  </a:rPr>
                  <a:t> </a:t>
                </a:r>
              </a:p>
            </p:txBody>
          </p:sp>
        </mc:Fallback>
      </mc:AlternateContent>
      <p:sp>
        <p:nvSpPr>
          <p:cNvPr id="5" name="Left Brace 4" descr="Because we need to make n recursive calls before reaching a base case, the height of this chain of stack frames is n.">
            <a:extLst>
              <a:ext uri="{FF2B5EF4-FFF2-40B4-BE49-F238E27FC236}">
                <a16:creationId xmlns:a16="http://schemas.microsoft.com/office/drawing/2014/main" id="{03DCD9E8-D3A7-5D78-5FBC-F23481E629CB}"/>
              </a:ext>
            </a:extLst>
          </p:cNvPr>
          <p:cNvSpPr/>
          <p:nvPr/>
        </p:nvSpPr>
        <p:spPr>
          <a:xfrm flipH="1" flipV="1">
            <a:off x="4169656" y="2150498"/>
            <a:ext cx="325192" cy="4234101"/>
          </a:xfrm>
          <a:prstGeom prst="leftBrace">
            <a:avLst>
              <a:gd name="adj1" fmla="val 83199"/>
              <a:gd name="adj2" fmla="val 49631"/>
            </a:avLst>
          </a:prstGeom>
          <a:ln w="19050">
            <a:solidFill>
              <a:srgbClr val="FF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 name="Text Box 2">
                <a:extLst>
                  <a:ext uri="{FF2B5EF4-FFF2-40B4-BE49-F238E27FC236}">
                    <a16:creationId xmlns:a16="http://schemas.microsoft.com/office/drawing/2014/main" id="{E31597D2-7F44-6339-C17A-DA58B649A96A}"/>
                  </a:ext>
                </a:extLst>
              </p:cNvPr>
              <p:cNvSpPr txBox="1">
                <a:spLocks noChangeArrowheads="1"/>
              </p:cNvSpPr>
              <p:nvPr/>
            </p:nvSpPr>
            <p:spPr bwMode="auto">
              <a:xfrm>
                <a:off x="4332252" y="3995722"/>
                <a:ext cx="2312388" cy="954107"/>
              </a:xfrm>
              <a:prstGeom prst="rect">
                <a:avLst/>
              </a:prstGeom>
              <a:noFill/>
              <a:ln w="9525">
                <a:noFill/>
                <a:miter lim="800000"/>
                <a:headEnd/>
                <a:tailEnd/>
              </a:ln>
            </p:spPr>
            <p:txBody>
              <a:bodyPr wrap="square">
                <a:spAutoFit/>
              </a:bodyPr>
              <a:lstStyle/>
              <a:p>
                <a:pPr algn="ctr"/>
                <a14:m>
                  <m:oMath xmlns:m="http://schemas.openxmlformats.org/officeDocument/2006/math">
                    <m:r>
                      <a:rPr lang="en-US" sz="2800" i="1" dirty="0">
                        <a:solidFill>
                          <a:srgbClr val="FF00FF"/>
                        </a:solidFill>
                        <a:latin typeface="Cambria Math"/>
                      </a:rPr>
                      <m:t>𝑛</m:t>
                    </m:r>
                  </m:oMath>
                </a14:m>
                <a:r>
                  <a:rPr lang="en-US" sz="2800" dirty="0">
                    <a:solidFill>
                      <a:srgbClr val="FF00FF"/>
                    </a:solidFill>
                  </a:rPr>
                  <a:t> </a:t>
                </a:r>
                <a:r>
                  <a:rPr lang="en-US" sz="2800" dirty="0"/>
                  <a:t>levels</a:t>
                </a:r>
              </a:p>
              <a:p>
                <a:pPr algn="ctr"/>
                <a:r>
                  <a:rPr lang="en-US" sz="2800" dirty="0"/>
                  <a:t>of recursion</a:t>
                </a:r>
              </a:p>
            </p:txBody>
          </p:sp>
        </mc:Choice>
        <mc:Fallback xmlns="">
          <p:sp>
            <p:nvSpPr>
              <p:cNvPr id="6" name="Text Box 2">
                <a:extLst>
                  <a:ext uri="{FF2B5EF4-FFF2-40B4-BE49-F238E27FC236}">
                    <a16:creationId xmlns:a16="http://schemas.microsoft.com/office/drawing/2014/main" id="{E31597D2-7F44-6339-C17A-DA58B649A96A}"/>
                  </a:ext>
                </a:extLst>
              </p:cNvPr>
              <p:cNvSpPr txBox="1">
                <a:spLocks noRot="1" noChangeAspect="1" noMove="1" noResize="1" noEditPoints="1" noAdjustHandles="1" noChangeArrowheads="1" noChangeShapeType="1" noTextEdit="1"/>
              </p:cNvSpPr>
              <p:nvPr/>
            </p:nvSpPr>
            <p:spPr bwMode="auto">
              <a:xfrm>
                <a:off x="4332252" y="3995722"/>
                <a:ext cx="2312388" cy="954107"/>
              </a:xfrm>
              <a:prstGeom prst="rect">
                <a:avLst/>
              </a:prstGeom>
              <a:blipFill>
                <a:blip r:embed="rId3"/>
                <a:stretch>
                  <a:fillRect t="-5732" b="-17197"/>
                </a:stretch>
              </a:blipFill>
              <a:ln w="9525">
                <a:noFill/>
                <a:miter lim="800000"/>
                <a:headEnd/>
                <a:tailEnd/>
              </a:ln>
            </p:spPr>
            <p:txBody>
              <a:bodyPr/>
              <a:lstStyle/>
              <a:p>
                <a:r>
                  <a:rPr lang="en-US">
                    <a:noFill/>
                  </a:rPr>
                  <a:t> </a:t>
                </a:r>
              </a:p>
            </p:txBody>
          </p:sp>
        </mc:Fallback>
      </mc:AlternateContent>
      <p:grpSp>
        <p:nvGrpSpPr>
          <p:cNvPr id="7" name="Group 6" descr="A picture of the recursion of the worst case of quicksort. We have one box per stack frame in the recursion. Each box is labelled inside with a value that represents the size of the input for that stack frame. Outside each box is labelled with the amount of (non-recursive) work done by that box (in this case it matches the size of the box).&#10;&#10;Each box has an arrow pointing to a box with a smaller input (specifically 1 unit smaller) to represent the larger box recursively invoking linear search with the smaller input.">
            <a:extLst>
              <a:ext uri="{FF2B5EF4-FFF2-40B4-BE49-F238E27FC236}">
                <a16:creationId xmlns:a16="http://schemas.microsoft.com/office/drawing/2014/main" id="{90489735-38B1-5412-7009-2A2F579EF2C3}"/>
              </a:ext>
            </a:extLst>
          </p:cNvPr>
          <p:cNvGrpSpPr/>
          <p:nvPr/>
        </p:nvGrpSpPr>
        <p:grpSpPr>
          <a:xfrm>
            <a:off x="2011925" y="2131196"/>
            <a:ext cx="2107615" cy="4253404"/>
            <a:chOff x="7673338" y="1678247"/>
            <a:chExt cx="2107615" cy="4253404"/>
          </a:xfrm>
        </p:grpSpPr>
        <mc:AlternateContent xmlns:mc="http://schemas.openxmlformats.org/markup-compatibility/2006" xmlns:a14="http://schemas.microsoft.com/office/drawing/2010/main">
          <mc:Choice Requires="a14">
            <p:sp>
              <p:nvSpPr>
                <p:cNvPr id="8" name="Text Box 41">
                  <a:extLst>
                    <a:ext uri="{FF2B5EF4-FFF2-40B4-BE49-F238E27FC236}">
                      <a16:creationId xmlns:a16="http://schemas.microsoft.com/office/drawing/2014/main" id="{CE657F03-EF76-D362-3DE6-4B5DE5FBD482}"/>
                    </a:ext>
                  </a:extLst>
                </p:cNvPr>
                <p:cNvSpPr txBox="1">
                  <a:spLocks noChangeArrowheads="1"/>
                </p:cNvSpPr>
                <p:nvPr/>
              </p:nvSpPr>
              <p:spPr bwMode="auto">
                <a:xfrm>
                  <a:off x="7673338" y="1825625"/>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dirty="0">
                            <a:latin typeface="Cambria Math"/>
                          </a:rPr>
                          <m:t>𝑛</m:t>
                        </m:r>
                      </m:oMath>
                    </m:oMathPara>
                  </a14:m>
                  <a:endParaRPr lang="en-US" sz="2800" dirty="0"/>
                </a:p>
              </p:txBody>
            </p:sp>
          </mc:Choice>
          <mc:Fallback xmlns="">
            <p:sp>
              <p:nvSpPr>
                <p:cNvPr id="4" name="Text Box 41">
                  <a:extLst>
                    <a:ext uri="{FF2B5EF4-FFF2-40B4-BE49-F238E27FC236}">
                      <a16:creationId xmlns:a16="http://schemas.microsoft.com/office/drawing/2014/main" id="{E7A861BF-0626-CE47-F3EB-D65BF39B7700}"/>
                    </a:ext>
                  </a:extLst>
                </p:cNvPr>
                <p:cNvSpPr txBox="1">
                  <a:spLocks noRot="1" noChangeAspect="1" noMove="1" noResize="1" noEditPoints="1" noAdjustHandles="1" noChangeArrowheads="1" noChangeShapeType="1" noTextEdit="1"/>
                </p:cNvSpPr>
                <p:nvPr/>
              </p:nvSpPr>
              <p:spPr bwMode="auto">
                <a:xfrm>
                  <a:off x="7673338" y="1825625"/>
                  <a:ext cx="1333500" cy="457200"/>
                </a:xfrm>
                <a:prstGeom prst="rect">
                  <a:avLst/>
                </a:prstGeom>
                <a:blipFill>
                  <a:blip r:embed="rId5"/>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 Box 41">
                  <a:extLst>
                    <a:ext uri="{FF2B5EF4-FFF2-40B4-BE49-F238E27FC236}">
                      <a16:creationId xmlns:a16="http://schemas.microsoft.com/office/drawing/2014/main" id="{222E2D5C-8E44-2CFA-940D-B3903F7D420D}"/>
                    </a:ext>
                  </a:extLst>
                </p:cNvPr>
                <p:cNvSpPr txBox="1">
                  <a:spLocks noChangeArrowheads="1"/>
                </p:cNvSpPr>
                <p:nvPr/>
              </p:nvSpPr>
              <p:spPr bwMode="auto">
                <a:xfrm>
                  <a:off x="7673338" y="2639716"/>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dirty="0" smtClean="0">
                            <a:latin typeface="Cambria Math"/>
                          </a:rPr>
                          <m:t>𝑛</m:t>
                        </m:r>
                        <m:r>
                          <a:rPr lang="en-US" sz="2800" b="0" i="1" dirty="0" smtClean="0">
                            <a:latin typeface="Cambria Math" panose="02040503050406030204" pitchFamily="18" charset="0"/>
                          </a:rPr>
                          <m:t>−1</m:t>
                        </m:r>
                      </m:oMath>
                    </m:oMathPara>
                  </a14:m>
                  <a:endParaRPr lang="en-US" sz="2800" dirty="0"/>
                </a:p>
              </p:txBody>
            </p:sp>
          </mc:Choice>
          <mc:Fallback xmlns="">
            <p:sp>
              <p:nvSpPr>
                <p:cNvPr id="5" name="Text Box 41">
                  <a:extLst>
                    <a:ext uri="{FF2B5EF4-FFF2-40B4-BE49-F238E27FC236}">
                      <a16:creationId xmlns:a16="http://schemas.microsoft.com/office/drawing/2014/main" id="{526E2983-A463-A0EE-B0DB-A268A8B8412A}"/>
                    </a:ext>
                  </a:extLst>
                </p:cNvPr>
                <p:cNvSpPr txBox="1">
                  <a:spLocks noRot="1" noChangeAspect="1" noMove="1" noResize="1" noEditPoints="1" noAdjustHandles="1" noChangeArrowheads="1" noChangeShapeType="1" noTextEdit="1"/>
                </p:cNvSpPr>
                <p:nvPr/>
              </p:nvSpPr>
              <p:spPr bwMode="auto">
                <a:xfrm>
                  <a:off x="7673338" y="2639716"/>
                  <a:ext cx="1333500" cy="457200"/>
                </a:xfrm>
                <a:prstGeom prst="rect">
                  <a:avLst/>
                </a:prstGeom>
                <a:blipFill>
                  <a:blip r:embed="rId6"/>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 Box 41">
                  <a:extLst>
                    <a:ext uri="{FF2B5EF4-FFF2-40B4-BE49-F238E27FC236}">
                      <a16:creationId xmlns:a16="http://schemas.microsoft.com/office/drawing/2014/main" id="{5E825DF2-56E1-5581-0038-ACC8AE91E36B}"/>
                    </a:ext>
                  </a:extLst>
                </p:cNvPr>
                <p:cNvSpPr txBox="1">
                  <a:spLocks noChangeArrowheads="1"/>
                </p:cNvSpPr>
                <p:nvPr/>
              </p:nvSpPr>
              <p:spPr bwMode="auto">
                <a:xfrm>
                  <a:off x="7673338" y="3453998"/>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dirty="0" smtClean="0">
                            <a:latin typeface="Cambria Math"/>
                          </a:rPr>
                          <m:t>𝑛</m:t>
                        </m:r>
                        <m:r>
                          <a:rPr lang="en-US" sz="2800" b="0" i="1" dirty="0" smtClean="0">
                            <a:latin typeface="Cambria Math" panose="02040503050406030204" pitchFamily="18" charset="0"/>
                          </a:rPr>
                          <m:t>−2</m:t>
                        </m:r>
                      </m:oMath>
                    </m:oMathPara>
                  </a14:m>
                  <a:endParaRPr lang="en-US" sz="2800" dirty="0"/>
                </a:p>
              </p:txBody>
            </p:sp>
          </mc:Choice>
          <mc:Fallback xmlns="">
            <p:sp>
              <p:nvSpPr>
                <p:cNvPr id="8" name="Text Box 41">
                  <a:extLst>
                    <a:ext uri="{FF2B5EF4-FFF2-40B4-BE49-F238E27FC236}">
                      <a16:creationId xmlns:a16="http://schemas.microsoft.com/office/drawing/2014/main" id="{2DB49E5C-7AA5-2844-7FEA-F0D4A3178B4D}"/>
                    </a:ext>
                  </a:extLst>
                </p:cNvPr>
                <p:cNvSpPr txBox="1">
                  <a:spLocks noRot="1" noChangeAspect="1" noMove="1" noResize="1" noEditPoints="1" noAdjustHandles="1" noChangeArrowheads="1" noChangeShapeType="1" noTextEdit="1"/>
                </p:cNvSpPr>
                <p:nvPr/>
              </p:nvSpPr>
              <p:spPr bwMode="auto">
                <a:xfrm>
                  <a:off x="7673338" y="3453998"/>
                  <a:ext cx="1333500" cy="457200"/>
                </a:xfrm>
                <a:prstGeom prst="rect">
                  <a:avLst/>
                </a:prstGeom>
                <a:blipFill>
                  <a:blip r:embed="rId7"/>
                  <a:stretch>
                    <a:fillRect/>
                  </a:stretch>
                </a:blipFill>
                <a:ln w="9525">
                  <a:solidFill>
                    <a:srgbClr val="FF0000"/>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 Box 41">
                  <a:extLst>
                    <a:ext uri="{FF2B5EF4-FFF2-40B4-BE49-F238E27FC236}">
                      <a16:creationId xmlns:a16="http://schemas.microsoft.com/office/drawing/2014/main" id="{17D8FD81-7F4C-AAEC-9E36-50728887EBB4}"/>
                    </a:ext>
                  </a:extLst>
                </p:cNvPr>
                <p:cNvSpPr txBox="1">
                  <a:spLocks noChangeArrowheads="1"/>
                </p:cNvSpPr>
                <p:nvPr/>
              </p:nvSpPr>
              <p:spPr bwMode="auto">
                <a:xfrm>
                  <a:off x="7673338" y="4268280"/>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i="1" dirty="0" smtClean="0">
                            <a:latin typeface="Cambria Math"/>
                          </a:rPr>
                          <m:t>𝑛</m:t>
                        </m:r>
                        <m:r>
                          <a:rPr lang="en-US" sz="2800" b="0" i="1" dirty="0" smtClean="0">
                            <a:latin typeface="Cambria Math" panose="02040503050406030204" pitchFamily="18" charset="0"/>
                          </a:rPr>
                          <m:t>−3</m:t>
                        </m:r>
                      </m:oMath>
                    </m:oMathPara>
                  </a14:m>
                  <a:endParaRPr lang="en-US" sz="2800" dirty="0"/>
                </a:p>
              </p:txBody>
            </p:sp>
          </mc:Choice>
          <mc:Fallback xmlns="">
            <p:sp>
              <p:nvSpPr>
                <p:cNvPr id="9" name="Text Box 41">
                  <a:extLst>
                    <a:ext uri="{FF2B5EF4-FFF2-40B4-BE49-F238E27FC236}">
                      <a16:creationId xmlns:a16="http://schemas.microsoft.com/office/drawing/2014/main" id="{17512E4D-96D0-AC62-9DE6-378647691C59}"/>
                    </a:ext>
                  </a:extLst>
                </p:cNvPr>
                <p:cNvSpPr txBox="1">
                  <a:spLocks noRot="1" noChangeAspect="1" noMove="1" noResize="1" noEditPoints="1" noAdjustHandles="1" noChangeArrowheads="1" noChangeShapeType="1" noTextEdit="1"/>
                </p:cNvSpPr>
                <p:nvPr/>
              </p:nvSpPr>
              <p:spPr bwMode="auto">
                <a:xfrm>
                  <a:off x="7673338" y="4268280"/>
                  <a:ext cx="1333500" cy="457200"/>
                </a:xfrm>
                <a:prstGeom prst="rect">
                  <a:avLst/>
                </a:prstGeom>
                <a:blipFill>
                  <a:blip r:embed="rId8"/>
                  <a:stretch>
                    <a:fillRect/>
                  </a:stretch>
                </a:blipFill>
                <a:ln w="9525">
                  <a:solidFill>
                    <a:srgbClr val="FF0000"/>
                  </a:solidFill>
                  <a:miter lim="800000"/>
                  <a:headEnd/>
                  <a:tailEnd/>
                </a:ln>
              </p:spPr>
              <p:txBody>
                <a:bodyPr/>
                <a:lstStyle/>
                <a:p>
                  <a:r>
                    <a:rPr lang="en-US">
                      <a:noFill/>
                    </a:rPr>
                    <a:t> </a:t>
                  </a:r>
                </a:p>
              </p:txBody>
            </p:sp>
          </mc:Fallback>
        </mc:AlternateContent>
        <p:cxnSp>
          <p:nvCxnSpPr>
            <p:cNvPr id="12" name="Straight Connector 11">
              <a:extLst>
                <a:ext uri="{FF2B5EF4-FFF2-40B4-BE49-F238E27FC236}">
                  <a16:creationId xmlns:a16="http://schemas.microsoft.com/office/drawing/2014/main" id="{DA9A3315-DE02-B40B-6499-60A5FA49A8B5}"/>
                </a:ext>
              </a:extLst>
            </p:cNvPr>
            <p:cNvCxnSpPr>
              <a:cxnSpLocks/>
              <a:stCxn id="8" idx="2"/>
              <a:endCxn id="9" idx="0"/>
            </p:cNvCxnSpPr>
            <p:nvPr/>
          </p:nvCxnSpPr>
          <p:spPr>
            <a:xfrm>
              <a:off x="8340088" y="2282825"/>
              <a:ext cx="0" cy="356891"/>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73097D-1F46-4B6B-4724-FBD493B73E93}"/>
                </a:ext>
              </a:extLst>
            </p:cNvPr>
            <p:cNvCxnSpPr>
              <a:cxnSpLocks/>
              <a:stCxn id="9" idx="2"/>
              <a:endCxn id="10" idx="0"/>
            </p:cNvCxnSpPr>
            <p:nvPr/>
          </p:nvCxnSpPr>
          <p:spPr>
            <a:xfrm>
              <a:off x="8340088" y="3096916"/>
              <a:ext cx="0" cy="357082"/>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E6D4514-0E18-7CDC-91B4-4D1CEB374588}"/>
                </a:ext>
              </a:extLst>
            </p:cNvPr>
            <p:cNvCxnSpPr>
              <a:cxnSpLocks/>
              <a:stCxn id="10" idx="2"/>
              <a:endCxn id="11" idx="0"/>
            </p:cNvCxnSpPr>
            <p:nvPr/>
          </p:nvCxnSpPr>
          <p:spPr>
            <a:xfrm>
              <a:off x="8340088" y="3911198"/>
              <a:ext cx="0" cy="357082"/>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 Box 41">
                  <a:extLst>
                    <a:ext uri="{FF2B5EF4-FFF2-40B4-BE49-F238E27FC236}">
                      <a16:creationId xmlns:a16="http://schemas.microsoft.com/office/drawing/2014/main" id="{A2F1D833-111E-2639-CD0C-D984EC73994A}"/>
                    </a:ext>
                  </a:extLst>
                </p:cNvPr>
                <p:cNvSpPr txBox="1">
                  <a:spLocks noChangeArrowheads="1"/>
                </p:cNvSpPr>
                <p:nvPr/>
              </p:nvSpPr>
              <p:spPr bwMode="auto">
                <a:xfrm>
                  <a:off x="7673338" y="5474451"/>
                  <a:ext cx="1333500" cy="457200"/>
                </a:xfrm>
                <a:prstGeom prst="rect">
                  <a:avLst/>
                </a:prstGeom>
                <a:noFill/>
                <a:ln w="9525">
                  <a:solidFill>
                    <a:srgbClr val="FF0000"/>
                  </a:solidFill>
                  <a:miter lim="800000"/>
                  <a:headEnd/>
                  <a:tailEnd/>
                </a:ln>
              </p:spPr>
              <p:txBody>
                <a:bodyPr lIns="0" tIns="0" rIns="0" bIns="0" anchor="ctr"/>
                <a:lstStyle/>
                <a:p>
                  <a:pPr algn="ctr">
                    <a:lnSpc>
                      <a:spcPct val="100000"/>
                    </a:lnSpc>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1</m:t>
                        </m:r>
                      </m:oMath>
                    </m:oMathPara>
                  </a14:m>
                  <a:endParaRPr lang="en-US" sz="2800" dirty="0"/>
                </a:p>
              </p:txBody>
            </p:sp>
          </mc:Choice>
          <mc:Fallback xmlns="">
            <p:sp>
              <p:nvSpPr>
                <p:cNvPr id="20" name="Text Box 41">
                  <a:extLst>
                    <a:ext uri="{FF2B5EF4-FFF2-40B4-BE49-F238E27FC236}">
                      <a16:creationId xmlns:a16="http://schemas.microsoft.com/office/drawing/2014/main" id="{BD5DB48A-B532-2E68-E804-2C1AEECBA684}"/>
                    </a:ext>
                  </a:extLst>
                </p:cNvPr>
                <p:cNvSpPr txBox="1">
                  <a:spLocks noRot="1" noChangeAspect="1" noMove="1" noResize="1" noEditPoints="1" noAdjustHandles="1" noChangeArrowheads="1" noChangeShapeType="1" noTextEdit="1"/>
                </p:cNvSpPr>
                <p:nvPr/>
              </p:nvSpPr>
              <p:spPr bwMode="auto">
                <a:xfrm>
                  <a:off x="7673338" y="5474451"/>
                  <a:ext cx="1333500" cy="457200"/>
                </a:xfrm>
                <a:prstGeom prst="rect">
                  <a:avLst/>
                </a:prstGeom>
                <a:blipFill>
                  <a:blip r:embed="rId9"/>
                  <a:stretch>
                    <a:fillRect/>
                  </a:stretch>
                </a:blipFill>
                <a:ln w="9525">
                  <a:solidFill>
                    <a:srgbClr val="FF0000"/>
                  </a:solidFill>
                  <a:miter lim="800000"/>
                  <a:headEnd/>
                  <a:tailEnd/>
                </a:ln>
              </p:spPr>
              <p:txBody>
                <a:bodyPr/>
                <a:lstStyle/>
                <a:p>
                  <a:r>
                    <a:rPr lang="en-US">
                      <a:noFill/>
                    </a:rPr>
                    <a:t> </a:t>
                  </a:r>
                </a:p>
              </p:txBody>
            </p:sp>
          </mc:Fallback>
        </mc:AlternateContent>
        <p:cxnSp>
          <p:nvCxnSpPr>
            <p:cNvPr id="16" name="Straight Connector 15">
              <a:extLst>
                <a:ext uri="{FF2B5EF4-FFF2-40B4-BE49-F238E27FC236}">
                  <a16:creationId xmlns:a16="http://schemas.microsoft.com/office/drawing/2014/main" id="{5E0F7A06-6D76-F6E9-92CF-289EF67899EC}"/>
                </a:ext>
              </a:extLst>
            </p:cNvPr>
            <p:cNvCxnSpPr>
              <a:cxnSpLocks/>
              <a:stCxn id="11" idx="2"/>
            </p:cNvCxnSpPr>
            <p:nvPr/>
          </p:nvCxnSpPr>
          <p:spPr>
            <a:xfrm>
              <a:off x="8340088" y="4725480"/>
              <a:ext cx="0" cy="255823"/>
            </a:xfrm>
            <a:prstGeom prst="line">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59E4F6E-DAF3-49C7-20E5-2931AD0D68DB}"/>
                </a:ext>
              </a:extLst>
            </p:cNvPr>
            <p:cNvSpPr/>
            <p:nvPr/>
          </p:nvSpPr>
          <p:spPr>
            <a:xfrm>
              <a:off x="8052990" y="4660169"/>
              <a:ext cx="574196" cy="769441"/>
            </a:xfrm>
            <a:prstGeom prst="rect">
              <a:avLst/>
            </a:prstGeom>
          </p:spPr>
          <p:txBody>
            <a:bodyPr wrap="none">
              <a:spAutoFit/>
            </a:bodyPr>
            <a:lstStyle/>
            <a:p>
              <a:r>
                <a:rPr lang="en-US" sz="4400" dirty="0"/>
                <a:t>…</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D28A8F9-E3CA-0651-BA6E-27AF093F0F34}"/>
                    </a:ext>
                  </a:extLst>
                </p:cNvPr>
                <p:cNvSpPr txBox="1"/>
                <p:nvPr/>
              </p:nvSpPr>
              <p:spPr>
                <a:xfrm>
                  <a:off x="9002408" y="1678247"/>
                  <a:ext cx="374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𝑛</m:t>
                        </m:r>
                      </m:oMath>
                    </m:oMathPara>
                  </a14:m>
                  <a:endParaRPr lang="en-US" dirty="0">
                    <a:solidFill>
                      <a:srgbClr val="0070C0"/>
                    </a:solidFill>
                  </a:endParaRPr>
                </a:p>
              </p:txBody>
            </p:sp>
          </mc:Choice>
          <mc:Fallback xmlns="">
            <p:sp>
              <p:nvSpPr>
                <p:cNvPr id="18" name="TextBox 17">
                  <a:extLst>
                    <a:ext uri="{FF2B5EF4-FFF2-40B4-BE49-F238E27FC236}">
                      <a16:creationId xmlns:a16="http://schemas.microsoft.com/office/drawing/2014/main" id="{BD28A8F9-E3CA-0651-BA6E-27AF093F0F34}"/>
                    </a:ext>
                  </a:extLst>
                </p:cNvPr>
                <p:cNvSpPr txBox="1">
                  <a:spLocks noRot="1" noChangeAspect="1" noMove="1" noResize="1" noEditPoints="1" noAdjustHandles="1" noChangeArrowheads="1" noChangeShapeType="1" noTextEdit="1"/>
                </p:cNvSpPr>
                <p:nvPr/>
              </p:nvSpPr>
              <p:spPr>
                <a:xfrm>
                  <a:off x="9002408" y="1678247"/>
                  <a:ext cx="374590"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581E091-EA56-3C45-CCCF-4D8BBC012AC6}"/>
                    </a:ext>
                  </a:extLst>
                </p:cNvPr>
                <p:cNvSpPr txBox="1"/>
                <p:nvPr/>
              </p:nvSpPr>
              <p:spPr>
                <a:xfrm>
                  <a:off x="9002407" y="2525515"/>
                  <a:ext cx="7785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𝑛</m:t>
                        </m:r>
                        <m:r>
                          <a:rPr lang="en-US" b="0" i="1" smtClean="0">
                            <a:solidFill>
                              <a:srgbClr val="0070C0"/>
                            </a:solidFill>
                            <a:latin typeface="Cambria Math" panose="02040503050406030204" pitchFamily="18" charset="0"/>
                          </a:rPr>
                          <m:t>−1</m:t>
                        </m:r>
                      </m:oMath>
                    </m:oMathPara>
                  </a14:m>
                  <a:endParaRPr lang="en-US" dirty="0">
                    <a:solidFill>
                      <a:srgbClr val="0070C0"/>
                    </a:solidFill>
                  </a:endParaRPr>
                </a:p>
              </p:txBody>
            </p:sp>
          </mc:Choice>
          <mc:Fallback xmlns="">
            <p:sp>
              <p:nvSpPr>
                <p:cNvPr id="19" name="TextBox 18">
                  <a:extLst>
                    <a:ext uri="{FF2B5EF4-FFF2-40B4-BE49-F238E27FC236}">
                      <a16:creationId xmlns:a16="http://schemas.microsoft.com/office/drawing/2014/main" id="{5581E091-EA56-3C45-CCCF-4D8BBC012AC6}"/>
                    </a:ext>
                  </a:extLst>
                </p:cNvPr>
                <p:cNvSpPr txBox="1">
                  <a:spLocks noRot="1" noChangeAspect="1" noMove="1" noResize="1" noEditPoints="1" noAdjustHandles="1" noChangeArrowheads="1" noChangeShapeType="1" noTextEdit="1"/>
                </p:cNvSpPr>
                <p:nvPr/>
              </p:nvSpPr>
              <p:spPr>
                <a:xfrm>
                  <a:off x="9002407" y="2525515"/>
                  <a:ext cx="778546"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D163E501-CBD8-735C-F2BC-DFE17572D485}"/>
                    </a:ext>
                  </a:extLst>
                </p:cNvPr>
                <p:cNvSpPr txBox="1"/>
                <p:nvPr/>
              </p:nvSpPr>
              <p:spPr>
                <a:xfrm>
                  <a:off x="9002407" y="3348473"/>
                  <a:ext cx="7785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𝑛</m:t>
                        </m:r>
                        <m:r>
                          <a:rPr lang="en-US" b="0" i="1" smtClean="0">
                            <a:solidFill>
                              <a:srgbClr val="0070C0"/>
                            </a:solidFill>
                            <a:latin typeface="Cambria Math" panose="02040503050406030204" pitchFamily="18" charset="0"/>
                          </a:rPr>
                          <m:t>−2</m:t>
                        </m:r>
                      </m:oMath>
                    </m:oMathPara>
                  </a14:m>
                  <a:endParaRPr lang="en-US" dirty="0">
                    <a:solidFill>
                      <a:srgbClr val="0070C0"/>
                    </a:solidFill>
                  </a:endParaRPr>
                </a:p>
              </p:txBody>
            </p:sp>
          </mc:Choice>
          <mc:Fallback xmlns="">
            <p:sp>
              <p:nvSpPr>
                <p:cNvPr id="20" name="TextBox 19">
                  <a:extLst>
                    <a:ext uri="{FF2B5EF4-FFF2-40B4-BE49-F238E27FC236}">
                      <a16:creationId xmlns:a16="http://schemas.microsoft.com/office/drawing/2014/main" id="{D163E501-CBD8-735C-F2BC-DFE17572D485}"/>
                    </a:ext>
                  </a:extLst>
                </p:cNvPr>
                <p:cNvSpPr txBox="1">
                  <a:spLocks noRot="1" noChangeAspect="1" noMove="1" noResize="1" noEditPoints="1" noAdjustHandles="1" noChangeArrowheads="1" noChangeShapeType="1" noTextEdit="1"/>
                </p:cNvSpPr>
                <p:nvPr/>
              </p:nvSpPr>
              <p:spPr>
                <a:xfrm>
                  <a:off x="9002407" y="3348473"/>
                  <a:ext cx="778546"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83762653-B1D8-1BB5-0E4D-B719C29E5903}"/>
                    </a:ext>
                  </a:extLst>
                </p:cNvPr>
                <p:cNvSpPr txBox="1"/>
                <p:nvPr/>
              </p:nvSpPr>
              <p:spPr>
                <a:xfrm>
                  <a:off x="9002407" y="4171431"/>
                  <a:ext cx="7785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𝑛</m:t>
                        </m:r>
                        <m:r>
                          <a:rPr lang="en-US" b="0" i="1" smtClean="0">
                            <a:solidFill>
                              <a:srgbClr val="0070C0"/>
                            </a:solidFill>
                            <a:latin typeface="Cambria Math" panose="02040503050406030204" pitchFamily="18" charset="0"/>
                          </a:rPr>
                          <m:t>−3</m:t>
                        </m:r>
                      </m:oMath>
                    </m:oMathPara>
                  </a14:m>
                  <a:endParaRPr lang="en-US" dirty="0">
                    <a:solidFill>
                      <a:srgbClr val="0070C0"/>
                    </a:solidFill>
                  </a:endParaRPr>
                </a:p>
              </p:txBody>
            </p:sp>
          </mc:Choice>
          <mc:Fallback xmlns="">
            <p:sp>
              <p:nvSpPr>
                <p:cNvPr id="21" name="TextBox 20">
                  <a:extLst>
                    <a:ext uri="{FF2B5EF4-FFF2-40B4-BE49-F238E27FC236}">
                      <a16:creationId xmlns:a16="http://schemas.microsoft.com/office/drawing/2014/main" id="{83762653-B1D8-1BB5-0E4D-B719C29E5903}"/>
                    </a:ext>
                  </a:extLst>
                </p:cNvPr>
                <p:cNvSpPr txBox="1">
                  <a:spLocks noRot="1" noChangeAspect="1" noMove="1" noResize="1" noEditPoints="1" noAdjustHandles="1" noChangeArrowheads="1" noChangeShapeType="1" noTextEdit="1"/>
                </p:cNvSpPr>
                <p:nvPr/>
              </p:nvSpPr>
              <p:spPr>
                <a:xfrm>
                  <a:off x="9002407" y="4171431"/>
                  <a:ext cx="778546" cy="369332"/>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9313200-8A95-58CD-E8D3-1E24A7D13A1E}"/>
                    </a:ext>
                  </a:extLst>
                </p:cNvPr>
                <p:cNvSpPr txBox="1"/>
                <p:nvPr/>
              </p:nvSpPr>
              <p:spPr>
                <a:xfrm>
                  <a:off x="8988938" y="5344243"/>
                  <a:ext cx="36580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rgbClr val="0070C0"/>
                            </a:solidFill>
                            <a:latin typeface="Cambria Math" panose="02040503050406030204" pitchFamily="18" charset="0"/>
                          </a:rPr>
                          <m:t>1</m:t>
                        </m:r>
                      </m:oMath>
                    </m:oMathPara>
                  </a14:m>
                  <a:endParaRPr lang="en-US" dirty="0">
                    <a:solidFill>
                      <a:srgbClr val="0070C0"/>
                    </a:solidFill>
                  </a:endParaRPr>
                </a:p>
              </p:txBody>
            </p:sp>
          </mc:Choice>
          <mc:Fallback xmlns="">
            <p:sp>
              <p:nvSpPr>
                <p:cNvPr id="31" name="TextBox 30">
                  <a:extLst>
                    <a:ext uri="{FF2B5EF4-FFF2-40B4-BE49-F238E27FC236}">
                      <a16:creationId xmlns:a16="http://schemas.microsoft.com/office/drawing/2014/main" id="{9CF95495-3C2E-4DF2-EEBF-4AC317B24405}"/>
                    </a:ext>
                  </a:extLst>
                </p:cNvPr>
                <p:cNvSpPr txBox="1">
                  <a:spLocks noRot="1" noChangeAspect="1" noMove="1" noResize="1" noEditPoints="1" noAdjustHandles="1" noChangeArrowheads="1" noChangeShapeType="1" noTextEdit="1"/>
                </p:cNvSpPr>
                <p:nvPr/>
              </p:nvSpPr>
              <p:spPr>
                <a:xfrm>
                  <a:off x="8988938" y="5344243"/>
                  <a:ext cx="365805"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15">
              <p14:nvContentPartPr>
                <p14:cNvPr id="23" name="Ink 22">
                  <a:extLst>
                    <a:ext uri="{FF2B5EF4-FFF2-40B4-BE49-F238E27FC236}">
                      <a16:creationId xmlns:a16="http://schemas.microsoft.com/office/drawing/2014/main" id="{C126A993-8C69-70F1-F267-F626BD8A8E0F}"/>
                    </a:ext>
                  </a:extLst>
                </p14:cNvPr>
                <p14:cNvContentPartPr/>
                <p14:nvPr/>
              </p14:nvContentPartPr>
              <p14:xfrm>
                <a:off x="9410760" y="4483080"/>
                <a:ext cx="360" cy="360"/>
              </p14:xfrm>
            </p:contentPart>
          </mc:Choice>
          <mc:Fallback xmlns="">
            <p:pic>
              <p:nvPicPr>
                <p:cNvPr id="11" name="Ink 10">
                  <a:extLst>
                    <a:ext uri="{FF2B5EF4-FFF2-40B4-BE49-F238E27FC236}">
                      <a16:creationId xmlns:a16="http://schemas.microsoft.com/office/drawing/2014/main" id="{D7D8E0AF-3481-5748-34FB-8D624C2E516D}"/>
                    </a:ext>
                  </a:extLst>
                </p:cNvPr>
                <p:cNvPicPr/>
                <p:nvPr/>
              </p:nvPicPr>
              <p:blipFill>
                <a:blip r:embed="rId16"/>
                <a:stretch>
                  <a:fillRect/>
                </a:stretch>
              </p:blipFill>
              <p:spPr>
                <a:xfrm>
                  <a:off x="9401400" y="4473720"/>
                  <a:ext cx="19080" cy="19080"/>
                </a:xfrm>
                <a:prstGeom prst="rect">
                  <a:avLst/>
                </a:prstGeom>
              </p:spPr>
            </p:pic>
          </mc:Fallback>
        </mc:AlternateContent>
      </p:gr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31432180-B9BD-BEC0-6BC3-728A974152CA}"/>
                  </a:ext>
                </a:extLst>
              </p:cNvPr>
              <p:cNvSpPr txBox="1"/>
              <p:nvPr/>
            </p:nvSpPr>
            <p:spPr>
              <a:xfrm>
                <a:off x="6624320" y="2131196"/>
                <a:ext cx="4849365" cy="18688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a:rPr>
                        <m:t>𝑇</m:t>
                      </m:r>
                      <m:d>
                        <m:dPr>
                          <m:ctrlPr>
                            <a:rPr lang="en-US" sz="2400" b="0" i="1" smtClean="0">
                              <a:latin typeface="Cambria Math" panose="02040503050406030204" pitchFamily="18" charset="0"/>
                            </a:rPr>
                          </m:ctrlPr>
                        </m:dPr>
                        <m:e>
                          <m:r>
                            <a:rPr lang="en-US" sz="2400" b="0" i="1" smtClean="0">
                              <a:latin typeface="Cambria Math"/>
                            </a:rPr>
                            <m:t>𝑛</m:t>
                          </m:r>
                        </m:e>
                      </m:d>
                      <m:r>
                        <a:rPr lang="en-US" sz="2400" b="0" i="1" smtClean="0">
                          <a:latin typeface="Cambria Math" panose="02040503050406030204" pitchFamily="18" charset="0"/>
                        </a:rPr>
                        <m:t>=</m:t>
                      </m:r>
                      <m:nary>
                        <m:naryPr>
                          <m:chr m:val="∑"/>
                          <m:ctrlPr>
                            <a:rPr lang="en-US" sz="2400" b="0" i="1" smtClean="0">
                              <a:latin typeface="Cambria Math" panose="02040503050406030204" pitchFamily="18" charset="0"/>
                            </a:rPr>
                          </m:ctrlPr>
                        </m:naryPr>
                        <m:sub>
                          <m:r>
                            <m:rPr>
                              <m:brk m:alnAt="23"/>
                            </m:rPr>
                            <a:rPr lang="en-US" sz="2400" b="0" i="1" smtClean="0">
                              <a:latin typeface="Cambria Math" panose="02040503050406030204" pitchFamily="18" charset="0"/>
                            </a:rPr>
                            <m:t>𝑖</m:t>
                          </m:r>
                          <m:r>
                            <a:rPr lang="en-US" sz="2400" b="0" i="1" smtClean="0">
                              <a:latin typeface="Cambria Math" panose="02040503050406030204" pitchFamily="18" charset="0"/>
                            </a:rPr>
                            <m:t>=0</m:t>
                          </m:r>
                        </m:sub>
                        <m:sup>
                          <m:r>
                            <a:rPr lang="en-US" sz="2400" b="0" i="1" smtClean="0">
                              <a:latin typeface="Cambria Math" panose="02040503050406030204" pitchFamily="18" charset="0"/>
                            </a:rPr>
                            <m:t>𝑛</m:t>
                          </m:r>
                          <m:r>
                            <a:rPr lang="en-US" sz="2400" b="0" i="1" smtClean="0">
                              <a:latin typeface="Cambria Math" panose="02040503050406030204" pitchFamily="18" charset="0"/>
                            </a:rPr>
                            <m:t>−1</m:t>
                          </m:r>
                        </m:sup>
                        <m:e>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𝑖</m:t>
                          </m:r>
                        </m:e>
                      </m:nary>
                      <m:r>
                        <a:rPr lang="en-US" sz="2400" b="0" i="1" smtClean="0">
                          <a:latin typeface="Cambria Math" panose="02040503050406030204" pitchFamily="18" charset="0"/>
                        </a:rPr>
                        <m:t>=</m:t>
                      </m:r>
                      <m:nary>
                        <m:naryPr>
                          <m:chr m:val="∑"/>
                          <m:ctrlPr>
                            <a:rPr lang="en-US" sz="2400" b="0" i="1" smtClean="0">
                              <a:latin typeface="Cambria Math" panose="02040503050406030204" pitchFamily="18" charset="0"/>
                            </a:rPr>
                          </m:ctrlPr>
                        </m:naryPr>
                        <m:sub>
                          <m:r>
                            <m:rPr>
                              <m:brk m:alnAt="23"/>
                            </m:rPr>
                            <a:rPr lang="en-US" sz="2400" b="0" i="1" smtClean="0">
                              <a:latin typeface="Cambria Math" panose="02040503050406030204" pitchFamily="18" charset="0"/>
                            </a:rPr>
                            <m:t>𝑖</m:t>
                          </m:r>
                          <m:r>
                            <a:rPr lang="en-US" sz="2400" b="0" i="1" smtClean="0">
                              <a:latin typeface="Cambria Math" panose="02040503050406030204" pitchFamily="18" charset="0"/>
                            </a:rPr>
                            <m:t>=1</m:t>
                          </m:r>
                        </m:sub>
                        <m:sup>
                          <m:r>
                            <a:rPr lang="en-US" sz="2400" b="0" i="1" smtClean="0">
                              <a:latin typeface="Cambria Math" panose="02040503050406030204" pitchFamily="18" charset="0"/>
                            </a:rPr>
                            <m:t>𝑛</m:t>
                          </m:r>
                        </m:sup>
                        <m:e>
                          <m:r>
                            <a:rPr lang="en-US" sz="2400" b="0" i="1" smtClean="0">
                              <a:latin typeface="Cambria Math" panose="02040503050406030204" pitchFamily="18" charset="0"/>
                            </a:rPr>
                            <m:t>𝑖</m:t>
                          </m:r>
                        </m:e>
                      </m:nary>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r>
                            <a:rPr lang="en-US" sz="2400" b="0" i="1" smtClean="0">
                              <a:latin typeface="Cambria Math" panose="02040503050406030204" pitchFamily="18" charset="0"/>
                            </a:rPr>
                            <m:t>𝑛</m:t>
                          </m:r>
                          <m:r>
                            <a:rPr lang="en-US" sz="2400" b="0" i="1" smtClean="0">
                              <a:latin typeface="Cambria Math" panose="02040503050406030204" pitchFamily="18" charset="0"/>
                            </a:rPr>
                            <m:t>(</m:t>
                          </m:r>
                          <m:r>
                            <a:rPr lang="en-US" sz="2400" b="0" i="1" smtClean="0">
                              <a:latin typeface="Cambria Math" panose="02040503050406030204" pitchFamily="18" charset="0"/>
                            </a:rPr>
                            <m:t>𝑛</m:t>
                          </m:r>
                          <m:r>
                            <a:rPr lang="en-US" sz="2400" b="0" i="1" smtClean="0">
                              <a:latin typeface="Cambria Math" panose="02040503050406030204" pitchFamily="18" charset="0"/>
                            </a:rPr>
                            <m:t>+1)</m:t>
                          </m:r>
                        </m:num>
                        <m:den>
                          <m:r>
                            <a:rPr lang="en-US" sz="2400" b="0" i="1" smtClean="0">
                              <a:latin typeface="Cambria Math" panose="02040503050406030204" pitchFamily="18" charset="0"/>
                            </a:rPr>
                            <m:t>2</m:t>
                          </m:r>
                        </m:den>
                      </m:f>
                    </m:oMath>
                  </m:oMathPara>
                </a14:m>
                <a:endParaRPr lang="en-US" sz="2400" b="0" i="1" dirty="0">
                  <a:latin typeface="Cambria Math" panose="02040503050406030204" pitchFamily="18" charset="0"/>
                </a:endParaRPr>
              </a:p>
              <a:p>
                <a:endParaRPr lang="en-US" sz="24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r>
                        <m:rPr>
                          <m:sty m:val="p"/>
                        </m:rPr>
                        <a:rPr lang="en-US" sz="2400" b="0" i="0" smtClean="0">
                          <a:latin typeface="Cambria Math" panose="02040503050406030204" pitchFamily="18" charset="0"/>
                        </a:rPr>
                        <m:t>Θ</m:t>
                      </m:r>
                      <m:d>
                        <m:dPr>
                          <m:ctrlPr>
                            <a:rPr lang="en-US"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𝑛</m:t>
                              </m:r>
                            </m:e>
                            <m:sup>
                              <m:r>
                                <a:rPr lang="en-US" sz="2400" b="0" i="1" smtClean="0">
                                  <a:latin typeface="Cambria Math" panose="02040503050406030204" pitchFamily="18" charset="0"/>
                                </a:rPr>
                                <m:t>2</m:t>
                              </m:r>
                            </m:sup>
                          </m:sSup>
                        </m:e>
                      </m:d>
                    </m:oMath>
                  </m:oMathPara>
                </a14:m>
                <a:endParaRPr lang="en-US" sz="2400" dirty="0"/>
              </a:p>
            </p:txBody>
          </p:sp>
        </mc:Choice>
        <mc:Fallback xmlns="">
          <p:sp>
            <p:nvSpPr>
              <p:cNvPr id="24" name="TextBox 23">
                <a:extLst>
                  <a:ext uri="{FF2B5EF4-FFF2-40B4-BE49-F238E27FC236}">
                    <a16:creationId xmlns:a16="http://schemas.microsoft.com/office/drawing/2014/main" id="{31432180-B9BD-BEC0-6BC3-728A974152CA}"/>
                  </a:ext>
                </a:extLst>
              </p:cNvPr>
              <p:cNvSpPr txBox="1">
                <a:spLocks noRot="1" noChangeAspect="1" noMove="1" noResize="1" noEditPoints="1" noAdjustHandles="1" noChangeArrowheads="1" noChangeShapeType="1" noTextEdit="1"/>
              </p:cNvSpPr>
              <p:nvPr/>
            </p:nvSpPr>
            <p:spPr>
              <a:xfrm>
                <a:off x="6624320" y="2131196"/>
                <a:ext cx="4849365" cy="1868845"/>
              </a:xfrm>
              <a:prstGeom prst="rect">
                <a:avLst/>
              </a:prstGeom>
              <a:blipFill>
                <a:blip r:embed="rId1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751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Pivot</a:t>
            </a:r>
          </a:p>
        </p:txBody>
      </p:sp>
      <p:sp>
        <p:nvSpPr>
          <p:cNvPr id="3" name="Content Placeholder 2"/>
          <p:cNvSpPr>
            <a:spLocks noGrp="1"/>
          </p:cNvSpPr>
          <p:nvPr>
            <p:ph idx="1"/>
          </p:nvPr>
        </p:nvSpPr>
        <p:spPr/>
        <p:txBody>
          <a:bodyPr/>
          <a:lstStyle/>
          <a:p>
            <a:r>
              <a:rPr lang="en-US" dirty="0"/>
              <a:t>What makes a good Pivot?</a:t>
            </a:r>
          </a:p>
          <a:p>
            <a:pPr lvl="1"/>
            <a:r>
              <a:rPr lang="en-US" dirty="0"/>
              <a:t>Roughly even split between left and right</a:t>
            </a:r>
          </a:p>
          <a:p>
            <a:pPr lvl="1"/>
            <a:r>
              <a:rPr lang="en-US" dirty="0"/>
              <a:t>Ideally: median</a:t>
            </a:r>
          </a:p>
          <a:p>
            <a:r>
              <a:rPr lang="en-US" dirty="0"/>
              <a:t>There are ways to find the median in linear time, but it’s complicated and slow and you’re better off using </a:t>
            </a:r>
            <a:r>
              <a:rPr lang="en-US" dirty="0" err="1"/>
              <a:t>mergesort</a:t>
            </a:r>
            <a:endParaRPr lang="en-US" dirty="0"/>
          </a:p>
          <a:p>
            <a:r>
              <a:rPr lang="en-US" dirty="0"/>
              <a:t>In Practice:</a:t>
            </a:r>
          </a:p>
          <a:p>
            <a:pPr lvl="1"/>
            <a:r>
              <a:rPr lang="en-US" dirty="0"/>
              <a:t>Pick a random value as a pivot</a:t>
            </a:r>
          </a:p>
          <a:p>
            <a:pPr lvl="1"/>
            <a:r>
              <a:rPr lang="en-US" dirty="0"/>
              <a:t>Pick the middle of 3 random values as the pivot</a:t>
            </a:r>
          </a:p>
        </p:txBody>
      </p:sp>
    </p:spTree>
    <p:extLst>
      <p:ext uri="{BB962C8B-B14F-4D97-AF65-F5344CB8AC3E}">
        <p14:creationId xmlns:p14="http://schemas.microsoft.com/office/powerpoint/2010/main" val="3456666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D8608-2504-743C-86F1-72C308611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EA42D7-01D6-CE56-F5A1-3744AC657ABB}"/>
              </a:ext>
            </a:extLst>
          </p:cNvPr>
          <p:cNvSpPr>
            <a:spLocks noGrp="1"/>
          </p:cNvSpPr>
          <p:nvPr>
            <p:ph type="title"/>
          </p:nvPr>
        </p:nvSpPr>
        <p:spPr/>
        <p:txBody>
          <a:bodyPr/>
          <a:lstStyle/>
          <a:p>
            <a:r>
              <a:rPr lang="en-US" dirty="0"/>
              <a:t>Quick Sort Properties</a:t>
            </a:r>
          </a:p>
        </p:txBody>
      </p:sp>
      <p:sp>
        <p:nvSpPr>
          <p:cNvPr id="3" name="Content Placeholder 2">
            <a:extLst>
              <a:ext uri="{FF2B5EF4-FFF2-40B4-BE49-F238E27FC236}">
                <a16:creationId xmlns:a16="http://schemas.microsoft.com/office/drawing/2014/main" id="{076D3322-3F80-5D45-0053-1B26325A3B93}"/>
              </a:ext>
            </a:extLst>
          </p:cNvPr>
          <p:cNvSpPr>
            <a:spLocks noGrp="1"/>
          </p:cNvSpPr>
          <p:nvPr>
            <p:ph idx="1"/>
          </p:nvPr>
        </p:nvSpPr>
        <p:spPr/>
        <p:txBody>
          <a:bodyPr>
            <a:normAutofit/>
          </a:bodyPr>
          <a:lstStyle/>
          <a:p>
            <a:r>
              <a:rPr lang="en-US" dirty="0"/>
              <a:t>Worst case running time?</a:t>
            </a:r>
          </a:p>
          <a:p>
            <a:r>
              <a:rPr lang="en-US" dirty="0"/>
              <a:t>In place?</a:t>
            </a:r>
          </a:p>
          <a:p>
            <a:r>
              <a:rPr lang="en-US" dirty="0"/>
              <a:t>Adaptive?</a:t>
            </a:r>
          </a:p>
          <a:p>
            <a:r>
              <a:rPr lang="en-US" dirty="0"/>
              <a:t>Online?</a:t>
            </a:r>
          </a:p>
          <a:p>
            <a:r>
              <a:rPr lang="en-US" dirty="0"/>
              <a:t>Stable?</a:t>
            </a:r>
          </a:p>
        </p:txBody>
      </p:sp>
    </p:spTree>
    <p:extLst>
      <p:ext uri="{BB962C8B-B14F-4D97-AF65-F5344CB8AC3E}">
        <p14:creationId xmlns:p14="http://schemas.microsoft.com/office/powerpoint/2010/main" val="1657902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25FE5-1ED5-8562-E33C-AFAB49A29F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D4C56-BA88-2088-7F9C-07726EA2ACF0}"/>
              </a:ext>
            </a:extLst>
          </p:cNvPr>
          <p:cNvSpPr>
            <a:spLocks noGrp="1"/>
          </p:cNvSpPr>
          <p:nvPr>
            <p:ph type="title"/>
          </p:nvPr>
        </p:nvSpPr>
        <p:spPr/>
        <p:txBody>
          <a:bodyPr/>
          <a:lstStyle/>
          <a:p>
            <a:r>
              <a:rPr lang="en-US" dirty="0"/>
              <a:t>Quick Sort Properties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2C02DED-5E5C-DC16-1B23-28A3AE161CF8}"/>
                  </a:ext>
                </a:extLst>
              </p:cNvPr>
              <p:cNvSpPr>
                <a:spLocks noGrp="1"/>
              </p:cNvSpPr>
              <p:nvPr>
                <p:ph idx="1"/>
              </p:nvPr>
            </p:nvSpPr>
            <p:spPr/>
            <p:txBody>
              <a:bodyPr>
                <a:normAutofit fontScale="70000" lnSpcReduction="20000"/>
              </a:bodyPr>
              <a:lstStyle/>
              <a:p>
                <a:r>
                  <a:rPr lang="en-US" dirty="0"/>
                  <a:t>Worst case running time</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𝑛</m:t>
                        </m:r>
                      </m:e>
                      <m:sup>
                        <m:r>
                          <a:rPr lang="en-US" b="0" i="1" smtClean="0">
                            <a:latin typeface="Cambria Math" panose="02040503050406030204" pitchFamily="18" charset="0"/>
                          </a:rPr>
                          <m:t>2</m:t>
                        </m:r>
                      </m:sup>
                    </m:sSup>
                    <m:r>
                      <a:rPr lang="en-US" b="0" i="1" smtClean="0">
                        <a:latin typeface="Cambria Math" panose="02040503050406030204" pitchFamily="18" charset="0"/>
                      </a:rPr>
                      <m:t>)</m:t>
                    </m:r>
                  </m:oMath>
                </a14:m>
                <a:r>
                  <a:rPr lang="en-US" dirty="0"/>
                  <a:t>, but “almost always”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dirty="0"/>
                  <a:t> in practice </a:t>
                </a:r>
              </a:p>
              <a:p>
                <a:pPr lvl="1"/>
                <a:r>
                  <a:rPr lang="en-US" dirty="0"/>
                  <a:t>Better constants than merge sort</a:t>
                </a:r>
              </a:p>
              <a:p>
                <a:r>
                  <a:rPr lang="en-US" dirty="0"/>
                  <a:t>In place:</a:t>
                </a:r>
              </a:p>
              <a:p>
                <a:pPr lvl="1"/>
                <a:r>
                  <a:rPr lang="en-US" dirty="0"/>
                  <a:t>Kinda…</a:t>
                </a:r>
              </a:p>
              <a:p>
                <a:pPr lvl="1"/>
                <a:r>
                  <a:rPr lang="en-US" dirty="0"/>
                  <a:t>We swap within the given array, but do so using recursion, so we need space for the stack frames</a:t>
                </a:r>
              </a:p>
              <a:p>
                <a:pPr lvl="1"/>
                <a:r>
                  <a:rPr lang="en-US" dirty="0"/>
                  <a:t>Different textbooks disagree on whether call-stack space “counts” </a:t>
                </a:r>
              </a:p>
              <a:p>
                <a:r>
                  <a:rPr lang="en-US" dirty="0"/>
                  <a:t>Adaptive</a:t>
                </a:r>
              </a:p>
              <a:p>
                <a:pPr lvl="1"/>
                <a:r>
                  <a:rPr lang="en-US" dirty="0"/>
                  <a:t>NO! </a:t>
                </a:r>
              </a:p>
              <a:p>
                <a:r>
                  <a:rPr lang="en-US" dirty="0"/>
                  <a:t>Online</a:t>
                </a:r>
              </a:p>
              <a:p>
                <a:pPr lvl="1"/>
                <a:r>
                  <a:rPr lang="en-US" dirty="0"/>
                  <a:t>NO!</a:t>
                </a:r>
              </a:p>
              <a:p>
                <a:pPr lvl="1"/>
                <a:r>
                  <a:rPr lang="en-US" dirty="0"/>
                  <a:t>We need all elements before we can divide</a:t>
                </a:r>
              </a:p>
              <a:p>
                <a:r>
                  <a:rPr lang="en-US" dirty="0"/>
                  <a:t>Stable</a:t>
                </a:r>
              </a:p>
              <a:p>
                <a:pPr lvl="1"/>
                <a:r>
                  <a:rPr lang="en-US" dirty="0"/>
                  <a:t>NO!</a:t>
                </a:r>
              </a:p>
              <a:p>
                <a:pPr lvl="1"/>
                <a:r>
                  <a:rPr lang="en-US" dirty="0"/>
                  <a:t>Partition procedure may rearrange tied elements</a:t>
                </a:r>
              </a:p>
            </p:txBody>
          </p:sp>
        </mc:Choice>
        <mc:Fallback xmlns="">
          <p:sp>
            <p:nvSpPr>
              <p:cNvPr id="3" name="Content Placeholder 2">
                <a:extLst>
                  <a:ext uri="{FF2B5EF4-FFF2-40B4-BE49-F238E27FC236}">
                    <a16:creationId xmlns:a16="http://schemas.microsoft.com/office/drawing/2014/main" id="{076D3322-3F80-5D45-0053-1B26325A3B93}"/>
                  </a:ext>
                </a:extLst>
              </p:cNvPr>
              <p:cNvSpPr>
                <a:spLocks noGrp="1" noRot="1" noChangeAspect="1" noMove="1" noResize="1" noEditPoints="1" noAdjustHandles="1" noChangeArrowheads="1" noChangeShapeType="1" noTextEdit="1"/>
              </p:cNvSpPr>
              <p:nvPr>
                <p:ph idx="1"/>
              </p:nvPr>
            </p:nvSpPr>
            <p:spPr>
              <a:blipFill>
                <a:blip r:embed="rId2"/>
                <a:stretch>
                  <a:fillRect l="-522" t="-2521"/>
                </a:stretch>
              </a:blipFill>
            </p:spPr>
            <p:txBody>
              <a:bodyPr/>
              <a:lstStyle/>
              <a:p>
                <a:r>
                  <a:rPr lang="en-US">
                    <a:noFill/>
                  </a:rPr>
                  <a:t> </a:t>
                </a:r>
              </a:p>
            </p:txBody>
          </p:sp>
        </mc:Fallback>
      </mc:AlternateContent>
    </p:spTree>
    <p:extLst>
      <p:ext uri="{BB962C8B-B14F-4D97-AF65-F5344CB8AC3E}">
        <p14:creationId xmlns:p14="http://schemas.microsoft.com/office/powerpoint/2010/main" val="3708591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F703E9E8-2D63-9E77-653D-049A3CF32EBE}"/>
                  </a:ext>
                </a:extLst>
              </p:cNvPr>
              <p:cNvSpPr>
                <a:spLocks noGrp="1"/>
              </p:cNvSpPr>
              <p:nvPr>
                <p:ph type="title"/>
              </p:nvPr>
            </p:nvSpPr>
            <p:spPr/>
            <p:txBody>
              <a:bodyPr/>
              <a:lstStyle/>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 </m:t>
                      </m:r>
                      <m:r>
                        <m:rPr>
                          <m:sty m:val="p"/>
                        </m:rPr>
                        <a:rPr lang="en-US" b="0" i="1" smtClean="0">
                          <a:latin typeface="Cambria Math" panose="02040503050406030204" pitchFamily="18" charset="0"/>
                        </a:rPr>
                        <m:t>log</m:t>
                      </m:r>
                      <m:r>
                        <a:rPr lang="en-US" b="0" i="1" smtClean="0">
                          <a:latin typeface="Cambria Math" panose="02040503050406030204" pitchFamily="18" charset="0"/>
                        </a:rPr>
                        <m:t> </m:t>
                      </m:r>
                      <m:r>
                        <a:rPr lang="en-US" b="0" i="1" smtClean="0">
                          <a:latin typeface="Cambria Math" panose="02040503050406030204" pitchFamily="18" charset="0"/>
                        </a:rPr>
                        <m:t>𝑛</m:t>
                      </m:r>
                      <m:r>
                        <a:rPr lang="en-US" b="0" i="1" smtClean="0">
                          <a:latin typeface="Cambria Math" panose="02040503050406030204" pitchFamily="18" charset="0"/>
                        </a:rPr>
                        <m:t> )</m:t>
                      </m:r>
                    </m:oMath>
                  </m:oMathPara>
                </a14:m>
                <a:endParaRPr lang="en-US" dirty="0"/>
              </a:p>
            </p:txBody>
          </p:sp>
        </mc:Choice>
        <mc:Fallback>
          <p:sp>
            <p:nvSpPr>
              <p:cNvPr id="2" name="Title 1">
                <a:extLst>
                  <a:ext uri="{FF2B5EF4-FFF2-40B4-BE49-F238E27FC236}">
                    <a16:creationId xmlns:a16="http://schemas.microsoft.com/office/drawing/2014/main" id="{F703E9E8-2D63-9E77-653D-049A3CF32EBE}"/>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EC30B82-4E37-A716-A13F-5BFBFC13CE4B}"/>
                  </a:ext>
                </a:extLst>
              </p:cNvPr>
              <p:cNvSpPr>
                <a:spLocks noGrp="1"/>
              </p:cNvSpPr>
              <p:nvPr>
                <p:ph idx="1"/>
              </p:nvPr>
            </p:nvSpPr>
            <p:spPr/>
            <p:txBody>
              <a:bodyPr/>
              <a:lstStyle/>
              <a:p>
                <a:r>
                  <a:rPr lang="en-US" dirty="0"/>
                  <a:t>We keep seeing a worst case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dirty="0"/>
                  <a:t> runtime</a:t>
                </a:r>
              </a:p>
              <a:p>
                <a:pPr lvl="1"/>
                <a:r>
                  <a:rPr lang="en-US" dirty="0"/>
                  <a:t>Merge, heap, quick (with a good pivot)</a:t>
                </a:r>
              </a:p>
              <a:p>
                <a:r>
                  <a:rPr lang="en-US" dirty="0"/>
                  <a:t>Can we do better?</a:t>
                </a:r>
              </a:p>
              <a:p>
                <a:pPr marL="0" indent="0">
                  <a:buNone/>
                </a:pPr>
                <a:endParaRPr lang="en-US" dirty="0"/>
              </a:p>
            </p:txBody>
          </p:sp>
        </mc:Choice>
        <mc:Fallback>
          <p:sp>
            <p:nvSpPr>
              <p:cNvPr id="3" name="Content Placeholder 2">
                <a:extLst>
                  <a:ext uri="{FF2B5EF4-FFF2-40B4-BE49-F238E27FC236}">
                    <a16:creationId xmlns:a16="http://schemas.microsoft.com/office/drawing/2014/main" id="{FEC30B82-4E37-A716-A13F-5BFBFC13CE4B}"/>
                  </a:ext>
                </a:extLst>
              </p:cNvPr>
              <p:cNvSpPr>
                <a:spLocks noGrp="1" noRot="1" noChangeAspect="1" noMove="1" noResize="1" noEditPoints="1" noAdjustHandles="1" noChangeArrowheads="1" noChangeShapeType="1" noTextEdit="1"/>
              </p:cNvSpPr>
              <p:nvPr>
                <p:ph idx="1"/>
              </p:nvPr>
            </p:nvSpPr>
            <p:spPr>
              <a:blipFill>
                <a:blip r:embed="rId3"/>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236003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5919E-64A5-F9E8-EA5F-C885E9198389}"/>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itle 1">
                <a:extLst>
                  <a:ext uri="{FF2B5EF4-FFF2-40B4-BE49-F238E27FC236}">
                    <a16:creationId xmlns:a16="http://schemas.microsoft.com/office/drawing/2014/main" id="{CED93E04-38F7-5D61-A3C8-55FD73470A10}"/>
                  </a:ext>
                </a:extLst>
              </p:cNvPr>
              <p:cNvSpPr>
                <a:spLocks noGrp="1"/>
              </p:cNvSpPr>
              <p:nvPr>
                <p:ph type="title"/>
              </p:nvPr>
            </p:nvSpPr>
            <p:spPr/>
            <p:txBody>
              <a:bodyPr/>
              <a:lstStyle/>
              <a:p>
                <a:r>
                  <a:rPr lang="en-US" b="0" dirty="0"/>
                  <a:t>Theorem: </a:t>
                </a:r>
                <a14:m>
                  <m:oMath xmlns:m="http://schemas.openxmlformats.org/officeDocument/2006/math">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 </m:t>
                    </m:r>
                    <m:r>
                      <m:rPr>
                        <m:sty m:val="p"/>
                      </m:rPr>
                      <a:rPr lang="en-US" b="0" i="1" smtClean="0">
                        <a:latin typeface="Cambria Math" panose="02040503050406030204" pitchFamily="18" charset="0"/>
                      </a:rPr>
                      <m:t>log</m:t>
                    </m:r>
                    <m:r>
                      <a:rPr lang="en-US" b="0" i="1" smtClean="0">
                        <a:latin typeface="Cambria Math" panose="02040503050406030204" pitchFamily="18" charset="0"/>
                      </a:rPr>
                      <m:t> </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p:txBody>
          </p:sp>
        </mc:Choice>
        <mc:Fallback>
          <p:sp>
            <p:nvSpPr>
              <p:cNvPr id="2" name="Title 1">
                <a:extLst>
                  <a:ext uri="{FF2B5EF4-FFF2-40B4-BE49-F238E27FC236}">
                    <a16:creationId xmlns:a16="http://schemas.microsoft.com/office/drawing/2014/main" id="{CED93E04-38F7-5D61-A3C8-55FD73470A10}"/>
                  </a:ext>
                </a:extLst>
              </p:cNvPr>
              <p:cNvSpPr>
                <a:spLocks noGrp="1" noRot="1" noChangeAspect="1" noMove="1" noResize="1" noEditPoints="1" noAdjustHandles="1" noChangeArrowheads="1" noChangeShapeType="1" noTextEdit="1"/>
              </p:cNvSpPr>
              <p:nvPr>
                <p:ph type="title"/>
              </p:nvPr>
            </p:nvSpPr>
            <p:spPr>
              <a:blipFill>
                <a:blip r:embed="rId2"/>
                <a:stretch>
                  <a:fillRect l="-241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C7D7480-C03B-8B5E-D458-621B652D6C9A}"/>
                  </a:ext>
                </a:extLst>
              </p:cNvPr>
              <p:cNvSpPr>
                <a:spLocks noGrp="1"/>
              </p:cNvSpPr>
              <p:nvPr>
                <p:ph idx="1"/>
              </p:nvPr>
            </p:nvSpPr>
            <p:spPr/>
            <p:txBody>
              <a:bodyPr/>
              <a:lstStyle/>
              <a:p>
                <a:r>
                  <a:rPr lang="en-US" dirty="0"/>
                  <a:t>We keep seeing a worst case </a:t>
                </a:r>
                <a14:m>
                  <m:oMath xmlns:m="http://schemas.openxmlformats.org/officeDocument/2006/math">
                    <m:r>
                      <a:rPr lang="en-US" b="0" i="1" smtClean="0">
                        <a:latin typeface="Cambria Math" panose="02040503050406030204" pitchFamily="18" charset="0"/>
                      </a:rPr>
                      <m:t>𝑂</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dirty="0"/>
                  <a:t> runtime</a:t>
                </a:r>
              </a:p>
              <a:p>
                <a:pPr lvl="1"/>
                <a:r>
                  <a:rPr lang="en-US" dirty="0"/>
                  <a:t>Merge, heap, quick (with a good pivot)</a:t>
                </a:r>
              </a:p>
              <a:p>
                <a:r>
                  <a:rPr lang="en-US" dirty="0"/>
                  <a:t>Can we do better?</a:t>
                </a:r>
              </a:p>
              <a:p>
                <a:r>
                  <a:rPr lang="en-US" b="1" dirty="0"/>
                  <a:t>Theorem: </a:t>
                </a:r>
                <a:r>
                  <a:rPr lang="en-US" dirty="0"/>
                  <a:t>Any comparison-based Sorting algorithm requires </a:t>
                </a:r>
                <a14:m>
                  <m:oMath xmlns:m="http://schemas.openxmlformats.org/officeDocument/2006/math">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b="1" dirty="0"/>
                  <a:t> </a:t>
                </a:r>
                <a:r>
                  <a:rPr lang="en-US" dirty="0"/>
                  <a:t>comparisons</a:t>
                </a:r>
                <a:endParaRPr lang="en-US" b="1" dirty="0"/>
              </a:p>
              <a:p>
                <a:pPr marL="0" indent="0">
                  <a:buNone/>
                </a:pPr>
                <a:endParaRPr lang="en-US" dirty="0"/>
              </a:p>
            </p:txBody>
          </p:sp>
        </mc:Choice>
        <mc:Fallback>
          <p:sp>
            <p:nvSpPr>
              <p:cNvPr id="3" name="Content Placeholder 2">
                <a:extLst>
                  <a:ext uri="{FF2B5EF4-FFF2-40B4-BE49-F238E27FC236}">
                    <a16:creationId xmlns:a16="http://schemas.microsoft.com/office/drawing/2014/main" id="{9C7D7480-C03B-8B5E-D458-621B652D6C9A}"/>
                  </a:ext>
                </a:extLst>
              </p:cNvPr>
              <p:cNvSpPr>
                <a:spLocks noGrp="1" noRot="1" noChangeAspect="1" noMove="1" noResize="1" noEditPoints="1" noAdjustHandles="1" noChangeArrowheads="1" noChangeShapeType="1" noTextEdit="1"/>
              </p:cNvSpPr>
              <p:nvPr>
                <p:ph idx="1"/>
              </p:nvPr>
            </p:nvSpPr>
            <p:spPr>
              <a:blipFill>
                <a:blip r:embed="rId3"/>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3235835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88EC9-85A1-024A-829D-3F00DFF58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7277FD-1660-42FB-F1D5-82AAE664EF89}"/>
              </a:ext>
            </a:extLst>
          </p:cNvPr>
          <p:cNvSpPr>
            <a:spLocks noGrp="1"/>
          </p:cNvSpPr>
          <p:nvPr>
            <p:ph type="title"/>
          </p:nvPr>
        </p:nvSpPr>
        <p:spPr/>
        <p:txBody>
          <a:bodyPr/>
          <a:lstStyle/>
          <a:p>
            <a:r>
              <a:rPr lang="en-US" b="0" dirty="0"/>
              <a:t>Proving the Lower Bound</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CD795BD-320B-7FAD-96D4-2D055D1DC47A}"/>
                  </a:ext>
                </a:extLst>
              </p:cNvPr>
              <p:cNvSpPr>
                <a:spLocks noGrp="1"/>
              </p:cNvSpPr>
              <p:nvPr>
                <p:ph idx="1"/>
              </p:nvPr>
            </p:nvSpPr>
            <p:spPr/>
            <p:txBody>
              <a:bodyPr/>
              <a:lstStyle/>
              <a:p>
                <a:r>
                  <a:rPr lang="en-US" b="1" dirty="0"/>
                  <a:t>Theorem: </a:t>
                </a:r>
                <a:r>
                  <a:rPr lang="en-US" dirty="0"/>
                  <a:t>Any comparison-based sorting algorithm requires </a:t>
                </a:r>
                <a14:m>
                  <m:oMath xmlns:m="http://schemas.openxmlformats.org/officeDocument/2006/math">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b="1" dirty="0"/>
                  <a:t> </a:t>
                </a:r>
                <a:r>
                  <a:rPr lang="en-US" dirty="0"/>
                  <a:t>comparisons</a:t>
                </a:r>
              </a:p>
              <a:p>
                <a:r>
                  <a:rPr lang="en-US" dirty="0"/>
                  <a:t>Proof uses </a:t>
                </a:r>
                <a:r>
                  <a:rPr lang="en-US" b="1" dirty="0"/>
                  <a:t>“decision trees”</a:t>
                </a:r>
              </a:p>
              <a:p>
                <a:pPr lvl="1"/>
                <a:r>
                  <a:rPr lang="en-US" dirty="0"/>
                  <a:t>A tree showing the decisions our code will make</a:t>
                </a:r>
              </a:p>
              <a:p>
                <a:pPr lvl="1"/>
                <a:r>
                  <a:rPr lang="en-US" dirty="0"/>
                  <a:t>Nodes of tree labelled with “</a:t>
                </a:r>
                <a14:m>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&lt;</m:t>
                    </m:r>
                    <m:r>
                      <a:rPr lang="en-US" b="0" i="1" smtClean="0">
                        <a:latin typeface="Cambria Math" panose="02040503050406030204" pitchFamily="18" charset="0"/>
                      </a:rPr>
                      <m:t>𝑏</m:t>
                    </m:r>
                    <m:r>
                      <a:rPr lang="en-US" b="0" i="1" smtClean="0">
                        <a:latin typeface="Cambria Math" panose="02040503050406030204" pitchFamily="18" charset="0"/>
                      </a:rPr>
                      <m:t> </m:t>
                    </m:r>
                  </m:oMath>
                </a14:m>
                <a:r>
                  <a:rPr lang="en-US" dirty="0"/>
                  <a:t>?”</a:t>
                </a:r>
              </a:p>
              <a:p>
                <a:pPr lvl="1"/>
                <a:endParaRPr lang="en-US" dirty="0"/>
              </a:p>
              <a:p>
                <a:pPr marL="0" indent="0">
                  <a:buNone/>
                </a:pPr>
                <a:endParaRPr lang="en-US" dirty="0"/>
              </a:p>
            </p:txBody>
          </p:sp>
        </mc:Choice>
        <mc:Fallback>
          <p:sp>
            <p:nvSpPr>
              <p:cNvPr id="3" name="Content Placeholder 2">
                <a:extLst>
                  <a:ext uri="{FF2B5EF4-FFF2-40B4-BE49-F238E27FC236}">
                    <a16:creationId xmlns:a16="http://schemas.microsoft.com/office/drawing/2014/main" id="{1CD795BD-320B-7FAD-96D4-2D055D1DC47A}"/>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10978066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81587" y="123987"/>
            <a:ext cx="4014061" cy="1658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a&lt;b&lt;c; a&lt;c&lt;b; b&lt;a&lt;c; </a:t>
            </a:r>
          </a:p>
          <a:p>
            <a:pPr algn="ctr"/>
            <a:r>
              <a:rPr lang="en-US" sz="2800" dirty="0"/>
              <a:t>b&lt;c&lt;a; c&lt;b&lt;a; c&lt;a&lt;b</a:t>
            </a:r>
          </a:p>
        </p:txBody>
      </p:sp>
      <p:cxnSp>
        <p:nvCxnSpPr>
          <p:cNvPr id="6" name="Straight Arrow Connector 5"/>
          <p:cNvCxnSpPr/>
          <p:nvPr/>
        </p:nvCxnSpPr>
        <p:spPr>
          <a:xfrm flipH="1">
            <a:off x="2820692" y="1828800"/>
            <a:ext cx="1038386" cy="48044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485681" y="1782306"/>
            <a:ext cx="898902" cy="58893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93364" y="2355742"/>
            <a:ext cx="4014061" cy="743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a&lt;b&lt;c; a&lt;c&lt;b; c&lt;a&lt;b</a:t>
            </a:r>
          </a:p>
        </p:txBody>
      </p:sp>
      <p:sp>
        <p:nvSpPr>
          <p:cNvPr id="11" name="Rectangle 10"/>
          <p:cNvSpPr/>
          <p:nvPr/>
        </p:nvSpPr>
        <p:spPr>
          <a:xfrm>
            <a:off x="7563173" y="2371241"/>
            <a:ext cx="4014061" cy="743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b&lt;a&lt;c; b&lt;c&lt;a; c&lt;b&lt;a</a:t>
            </a:r>
          </a:p>
        </p:txBody>
      </p:sp>
      <p:sp>
        <p:nvSpPr>
          <p:cNvPr id="12" name="Rectangle 11"/>
          <p:cNvSpPr/>
          <p:nvPr/>
        </p:nvSpPr>
        <p:spPr>
          <a:xfrm>
            <a:off x="180815" y="3964983"/>
            <a:ext cx="1539498" cy="74392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a&lt;b&lt;c</a:t>
            </a:r>
          </a:p>
        </p:txBody>
      </p:sp>
      <p:sp>
        <p:nvSpPr>
          <p:cNvPr id="14" name="Rectangle 13"/>
          <p:cNvSpPr/>
          <p:nvPr/>
        </p:nvSpPr>
        <p:spPr>
          <a:xfrm>
            <a:off x="2304083" y="3964983"/>
            <a:ext cx="2887850" cy="743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a&lt;c&lt;b; c&lt;a&lt;b</a:t>
            </a:r>
          </a:p>
        </p:txBody>
      </p:sp>
      <p:sp>
        <p:nvSpPr>
          <p:cNvPr id="15" name="Rectangle 14"/>
          <p:cNvSpPr/>
          <p:nvPr/>
        </p:nvSpPr>
        <p:spPr>
          <a:xfrm>
            <a:off x="9020851" y="3924144"/>
            <a:ext cx="2681207" cy="743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b&lt;c&lt;a; c&lt;b&lt;a</a:t>
            </a:r>
          </a:p>
        </p:txBody>
      </p:sp>
      <p:sp>
        <p:nvSpPr>
          <p:cNvPr id="16" name="Rectangle 15"/>
          <p:cNvSpPr/>
          <p:nvPr/>
        </p:nvSpPr>
        <p:spPr>
          <a:xfrm>
            <a:off x="6338807" y="3964983"/>
            <a:ext cx="1782305" cy="74392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b&lt;a&lt;c</a:t>
            </a:r>
          </a:p>
        </p:txBody>
      </p:sp>
      <p:sp>
        <p:nvSpPr>
          <p:cNvPr id="18" name="Rectangle 17"/>
          <p:cNvSpPr/>
          <p:nvPr/>
        </p:nvSpPr>
        <p:spPr>
          <a:xfrm>
            <a:off x="1699615" y="5549510"/>
            <a:ext cx="1539498" cy="74392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a&lt;c&lt;b</a:t>
            </a:r>
          </a:p>
        </p:txBody>
      </p:sp>
      <p:sp>
        <p:nvSpPr>
          <p:cNvPr id="19" name="Rectangle 18"/>
          <p:cNvSpPr/>
          <p:nvPr/>
        </p:nvSpPr>
        <p:spPr>
          <a:xfrm>
            <a:off x="4353280" y="5549510"/>
            <a:ext cx="1539498" cy="74392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c&lt;a&lt;b</a:t>
            </a:r>
          </a:p>
        </p:txBody>
      </p:sp>
      <p:sp>
        <p:nvSpPr>
          <p:cNvPr id="20" name="Rectangle 19"/>
          <p:cNvSpPr/>
          <p:nvPr/>
        </p:nvSpPr>
        <p:spPr>
          <a:xfrm>
            <a:off x="8121112" y="5549510"/>
            <a:ext cx="1539498" cy="74392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b&lt;c&lt;a</a:t>
            </a:r>
          </a:p>
        </p:txBody>
      </p:sp>
      <p:sp>
        <p:nvSpPr>
          <p:cNvPr id="21" name="Rectangle 20"/>
          <p:cNvSpPr/>
          <p:nvPr/>
        </p:nvSpPr>
        <p:spPr>
          <a:xfrm>
            <a:off x="10292761" y="5549510"/>
            <a:ext cx="1539498" cy="74392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c&lt;b&lt;a</a:t>
            </a:r>
          </a:p>
        </p:txBody>
      </p:sp>
      <p:cxnSp>
        <p:nvCxnSpPr>
          <p:cNvPr id="22" name="Straight Arrow Connector 21"/>
          <p:cNvCxnSpPr>
            <a:endCxn id="12" idx="0"/>
          </p:cNvCxnSpPr>
          <p:nvPr/>
        </p:nvCxnSpPr>
        <p:spPr>
          <a:xfrm flipH="1">
            <a:off x="950564" y="3099662"/>
            <a:ext cx="1026517" cy="86532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3239113" y="3115161"/>
            <a:ext cx="682098" cy="82510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7229959" y="3124376"/>
            <a:ext cx="1287966" cy="81320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9803027" y="3108388"/>
            <a:ext cx="683740" cy="81320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2312321" y="4696546"/>
            <a:ext cx="1026517" cy="86532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600870" y="4712045"/>
            <a:ext cx="682098" cy="82510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8606587" y="4703806"/>
            <a:ext cx="1026517" cy="865321"/>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0895136" y="4719305"/>
            <a:ext cx="682098" cy="82510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4584917" y="1782306"/>
            <a:ext cx="2629089" cy="74964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Ask: is </a:t>
            </a:r>
          </a:p>
          <a:p>
            <a:pPr algn="ctr"/>
            <a:r>
              <a:rPr lang="en-US" sz="2800" dirty="0"/>
              <a:t>a &lt; b?</a:t>
            </a:r>
          </a:p>
        </p:txBody>
      </p:sp>
      <p:sp>
        <p:nvSpPr>
          <p:cNvPr id="38" name="Oval 37"/>
          <p:cNvSpPr/>
          <p:nvPr/>
        </p:nvSpPr>
        <p:spPr>
          <a:xfrm>
            <a:off x="1588692" y="3169858"/>
            <a:ext cx="1867246" cy="74964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Ask: is</a:t>
            </a:r>
          </a:p>
          <a:p>
            <a:pPr algn="ctr"/>
            <a:r>
              <a:rPr lang="en-US" sz="2400" dirty="0"/>
              <a:t>b&lt;c?</a:t>
            </a:r>
          </a:p>
        </p:txBody>
      </p:sp>
      <p:sp>
        <p:nvSpPr>
          <p:cNvPr id="39" name="Oval 38"/>
          <p:cNvSpPr/>
          <p:nvPr/>
        </p:nvSpPr>
        <p:spPr>
          <a:xfrm>
            <a:off x="8186222" y="3157813"/>
            <a:ext cx="1867246" cy="74964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Ask: is</a:t>
            </a:r>
          </a:p>
          <a:p>
            <a:pPr algn="ctr"/>
            <a:r>
              <a:rPr lang="en-US" sz="2400" dirty="0"/>
              <a:t>a&lt;c?</a:t>
            </a:r>
          </a:p>
        </p:txBody>
      </p:sp>
      <p:sp>
        <p:nvSpPr>
          <p:cNvPr id="40" name="Oval 39"/>
          <p:cNvSpPr/>
          <p:nvPr/>
        </p:nvSpPr>
        <p:spPr>
          <a:xfrm>
            <a:off x="2997223" y="4775153"/>
            <a:ext cx="1867246" cy="74964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Ask: is</a:t>
            </a:r>
          </a:p>
          <a:p>
            <a:pPr algn="ctr"/>
            <a:r>
              <a:rPr lang="en-US" sz="2400" dirty="0"/>
              <a:t>a&lt;c?</a:t>
            </a:r>
          </a:p>
        </p:txBody>
      </p:sp>
      <p:sp>
        <p:nvSpPr>
          <p:cNvPr id="41" name="Oval 40"/>
          <p:cNvSpPr/>
          <p:nvPr/>
        </p:nvSpPr>
        <p:spPr>
          <a:xfrm>
            <a:off x="9301856" y="4738083"/>
            <a:ext cx="1867246" cy="749643"/>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Ask: is</a:t>
            </a:r>
          </a:p>
          <a:p>
            <a:pPr algn="ctr"/>
            <a:r>
              <a:rPr lang="en-US" sz="2400" dirty="0"/>
              <a:t>b&lt;c?</a:t>
            </a:r>
          </a:p>
        </p:txBody>
      </p:sp>
    </p:spTree>
    <p:extLst>
      <p:ext uri="{BB962C8B-B14F-4D97-AF65-F5344CB8AC3E}">
        <p14:creationId xmlns:p14="http://schemas.microsoft.com/office/powerpoint/2010/main" val="106717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P spid="15" grpId="0" animBg="1"/>
      <p:bldP spid="16" grpId="0" animBg="1"/>
      <p:bldP spid="18" grpId="0" animBg="1"/>
      <p:bldP spid="19" grpId="0" animBg="1"/>
      <p:bldP spid="20" grpId="0" animBg="1"/>
      <p:bldP spid="21" grpId="0" animBg="1"/>
      <p:bldP spid="37" grpId="0" animBg="1"/>
      <p:bldP spid="38" grpId="0" animBg="1"/>
      <p:bldP spid="39" grpId="0" animBg="1"/>
      <p:bldP spid="40" grpId="0" animBg="1"/>
      <p:bldP spid="4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35C2F-1AE4-B170-183C-8DC3AD93D4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D050FC-9DA6-4067-D0C0-7B12740CBBC8}"/>
              </a:ext>
            </a:extLst>
          </p:cNvPr>
          <p:cNvSpPr>
            <a:spLocks noGrp="1"/>
          </p:cNvSpPr>
          <p:nvPr>
            <p:ph type="title"/>
          </p:nvPr>
        </p:nvSpPr>
        <p:spPr/>
        <p:txBody>
          <a:bodyPr/>
          <a:lstStyle/>
          <a:p>
            <a:r>
              <a:rPr lang="en-US" b="0" dirty="0"/>
              <a:t>Proving the Lower Bound</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80E02AC-E989-5E17-D793-355CC5EF4961}"/>
                  </a:ext>
                </a:extLst>
              </p:cNvPr>
              <p:cNvSpPr>
                <a:spLocks noGrp="1"/>
              </p:cNvSpPr>
              <p:nvPr>
                <p:ph idx="1"/>
              </p:nvPr>
            </p:nvSpPr>
            <p:spPr/>
            <p:txBody>
              <a:bodyPr/>
              <a:lstStyle/>
              <a:p>
                <a:r>
                  <a:rPr lang="en-US" b="1" dirty="0"/>
                  <a:t>Theorem: </a:t>
                </a:r>
                <a:r>
                  <a:rPr lang="en-US" dirty="0"/>
                  <a:t>Any comparison-based sorting algorithm requires </a:t>
                </a:r>
                <a14:m>
                  <m:oMath xmlns:m="http://schemas.openxmlformats.org/officeDocument/2006/math">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b="1" dirty="0"/>
                  <a:t> </a:t>
                </a:r>
                <a:r>
                  <a:rPr lang="en-US" dirty="0"/>
                  <a:t>comparisons</a:t>
                </a:r>
              </a:p>
              <a:p>
                <a:r>
                  <a:rPr lang="en-US" b="1" dirty="0"/>
                  <a:t>Proof:</a:t>
                </a:r>
                <a:r>
                  <a:rPr lang="en-US" dirty="0"/>
                  <a:t> </a:t>
                </a:r>
              </a:p>
              <a:p>
                <a:pPr lvl="1"/>
                <a:r>
                  <a:rPr lang="en-US" b="1" dirty="0"/>
                  <a:t>Worst case runtime = </a:t>
                </a:r>
                <a:endParaRPr lang="en-US" dirty="0"/>
              </a:p>
              <a:p>
                <a:pPr lvl="1"/>
                <a:r>
                  <a:rPr lang="en-US" b="1" dirty="0"/>
                  <a:t># leaves = # permutations = </a:t>
                </a:r>
              </a:p>
              <a:p>
                <a:pPr lvl="1"/>
                <a:r>
                  <a:rPr lang="en-US" b="1" dirty="0"/>
                  <a:t>Depth lower bound = </a:t>
                </a:r>
                <a:endParaRPr lang="en-US" dirty="0"/>
              </a:p>
              <a:p>
                <a:pPr lvl="1"/>
                <a:endParaRPr lang="en-US" b="1" dirty="0"/>
              </a:p>
              <a:p>
                <a:pPr lvl="1"/>
                <a:endParaRPr lang="en-US" b="1" dirty="0"/>
              </a:p>
              <a:p>
                <a:pPr marL="0" indent="0">
                  <a:buNone/>
                </a:pPr>
                <a:endParaRPr lang="en-US" dirty="0"/>
              </a:p>
            </p:txBody>
          </p:sp>
        </mc:Choice>
        <mc:Fallback>
          <p:sp>
            <p:nvSpPr>
              <p:cNvPr id="3" name="Content Placeholder 2">
                <a:extLst>
                  <a:ext uri="{FF2B5EF4-FFF2-40B4-BE49-F238E27FC236}">
                    <a16:creationId xmlns:a16="http://schemas.microsoft.com/office/drawing/2014/main" id="{180E02AC-E989-5E17-D793-355CC5EF4961}"/>
                  </a:ext>
                </a:extLst>
              </p:cNvPr>
              <p:cNvSpPr>
                <a:spLocks noGrp="1" noRot="1" noChangeAspect="1" noMove="1" noResize="1" noEditPoints="1" noAdjustHandles="1" noChangeArrowheads="1" noChangeShapeType="1" noTextEdit="1"/>
              </p:cNvSpPr>
              <p:nvPr>
                <p:ph idx="1"/>
              </p:nvPr>
            </p:nvSpPr>
            <p:spPr>
              <a:blipFill>
                <a:blip r:embed="rId2"/>
                <a:stretch>
                  <a:fillRect l="-1086" t="-2326"/>
                </a:stretch>
              </a:blipFill>
            </p:spPr>
            <p:txBody>
              <a:bodyPr/>
              <a:lstStyle/>
              <a:p>
                <a:r>
                  <a:rPr lang="en-US">
                    <a:noFill/>
                  </a:rPr>
                  <a:t> </a:t>
                </a:r>
              </a:p>
            </p:txBody>
          </p:sp>
        </mc:Fallback>
      </mc:AlternateContent>
    </p:spTree>
    <p:extLst>
      <p:ext uri="{BB962C8B-B14F-4D97-AF65-F5344CB8AC3E}">
        <p14:creationId xmlns:p14="http://schemas.microsoft.com/office/powerpoint/2010/main" val="388831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2CBAD-23AB-0CC2-48DA-218DAB0B7E52}"/>
              </a:ext>
            </a:extLst>
          </p:cNvPr>
          <p:cNvSpPr>
            <a:spLocks noGrp="1"/>
          </p:cNvSpPr>
          <p:nvPr>
            <p:ph type="title"/>
          </p:nvPr>
        </p:nvSpPr>
        <p:spPr/>
        <p:txBody>
          <a:bodyPr/>
          <a:lstStyle/>
          <a:p>
            <a:r>
              <a:rPr lang="en-US" dirty="0"/>
              <a:t>Divide And Conquer Sorting</a:t>
            </a:r>
          </a:p>
        </p:txBody>
      </p:sp>
      <p:sp>
        <p:nvSpPr>
          <p:cNvPr id="3" name="Content Placeholder 2">
            <a:extLst>
              <a:ext uri="{FF2B5EF4-FFF2-40B4-BE49-F238E27FC236}">
                <a16:creationId xmlns:a16="http://schemas.microsoft.com/office/drawing/2014/main" id="{8209AF56-68BF-F3D5-11B8-6D7ECED34320}"/>
              </a:ext>
            </a:extLst>
          </p:cNvPr>
          <p:cNvSpPr>
            <a:spLocks noGrp="1"/>
          </p:cNvSpPr>
          <p:nvPr>
            <p:ph idx="1"/>
          </p:nvPr>
        </p:nvSpPr>
        <p:spPr/>
        <p:txBody>
          <a:bodyPr/>
          <a:lstStyle/>
          <a:p>
            <a:r>
              <a:rPr lang="en-US" dirty="0"/>
              <a:t>Divide and Conquer:</a:t>
            </a:r>
          </a:p>
          <a:p>
            <a:pPr lvl="1"/>
            <a:r>
              <a:rPr lang="en-US" dirty="0"/>
              <a:t>Recursive algorithm design technique</a:t>
            </a:r>
          </a:p>
          <a:p>
            <a:pPr lvl="1"/>
            <a:r>
              <a:rPr lang="en-US" dirty="0"/>
              <a:t>Solve a large problem by breaking it up into smaller versions of the same problem</a:t>
            </a:r>
          </a:p>
          <a:p>
            <a:endParaRPr lang="en-US" dirty="0"/>
          </a:p>
        </p:txBody>
      </p:sp>
    </p:spTree>
    <p:extLst>
      <p:ext uri="{BB962C8B-B14F-4D97-AF65-F5344CB8AC3E}">
        <p14:creationId xmlns:p14="http://schemas.microsoft.com/office/powerpoint/2010/main" val="28890080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1955E-DD45-F348-1D97-5CF0402E70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8F4BA7-CAF8-054D-D0E2-E1DD10771A0C}"/>
              </a:ext>
            </a:extLst>
          </p:cNvPr>
          <p:cNvSpPr>
            <a:spLocks noGrp="1"/>
          </p:cNvSpPr>
          <p:nvPr>
            <p:ph type="title"/>
          </p:nvPr>
        </p:nvSpPr>
        <p:spPr/>
        <p:txBody>
          <a:bodyPr/>
          <a:lstStyle/>
          <a:p>
            <a:r>
              <a:rPr lang="en-US" b="0" dirty="0"/>
              <a:t>Proving the Lower Bound</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5AEBE0A2-F4D4-755D-BD5C-C03C4A06460F}"/>
                  </a:ext>
                </a:extLst>
              </p:cNvPr>
              <p:cNvSpPr>
                <a:spLocks noGrp="1"/>
              </p:cNvSpPr>
              <p:nvPr>
                <p:ph idx="1"/>
              </p:nvPr>
            </p:nvSpPr>
            <p:spPr>
              <a:xfrm>
                <a:off x="838200" y="1825625"/>
                <a:ext cx="11353800" cy="4351338"/>
              </a:xfrm>
            </p:spPr>
            <p:txBody>
              <a:bodyPr>
                <a:normAutofit fontScale="92500"/>
              </a:bodyPr>
              <a:lstStyle/>
              <a:p>
                <a:r>
                  <a:rPr lang="en-US" b="1" dirty="0"/>
                  <a:t>Theorem: </a:t>
                </a:r>
                <a:r>
                  <a:rPr lang="en-US" dirty="0"/>
                  <a:t>Any comparison-based sorting algorithm requires </a:t>
                </a:r>
                <a14:m>
                  <m:oMath xmlns:m="http://schemas.openxmlformats.org/officeDocument/2006/math">
                    <m:r>
                      <m:rPr>
                        <m:sty m:val="p"/>
                      </m:rPr>
                      <a:rPr lang="en-US" b="0" i="0" smtClean="0">
                        <a:latin typeface="Cambria Math" panose="02040503050406030204" pitchFamily="18" charset="0"/>
                      </a:rPr>
                      <m:t>Ω</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b="1" dirty="0"/>
                  <a:t> </a:t>
                </a:r>
                <a:r>
                  <a:rPr lang="en-US" dirty="0"/>
                  <a:t>comparisons</a:t>
                </a:r>
              </a:p>
              <a:p>
                <a:r>
                  <a:rPr lang="en-US" b="1" dirty="0"/>
                  <a:t>Proof:</a:t>
                </a:r>
                <a:r>
                  <a:rPr lang="en-US" dirty="0"/>
                  <a:t> </a:t>
                </a:r>
              </a:p>
              <a:p>
                <a:pPr lvl="1"/>
                <a:r>
                  <a:rPr lang="en-US" b="1" dirty="0"/>
                  <a:t>Worst case runtime = </a:t>
                </a:r>
                <a:r>
                  <a:rPr lang="en-US" dirty="0">
                    <a:solidFill>
                      <a:srgbClr val="FF0000"/>
                    </a:solidFill>
                  </a:rPr>
                  <a:t>height of tree</a:t>
                </a:r>
                <a:endParaRPr lang="en-US" dirty="0"/>
              </a:p>
              <a:p>
                <a:pPr lvl="1"/>
                <a:r>
                  <a:rPr lang="en-US" b="1" dirty="0"/>
                  <a:t># leaves = # permutations = </a:t>
                </a:r>
                <a14:m>
                  <m:oMath xmlns:m="http://schemas.openxmlformats.org/officeDocument/2006/math">
                    <m:r>
                      <a:rPr lang="en-US" b="0" i="1" smtClean="0">
                        <a:solidFill>
                          <a:srgbClr val="FF0000"/>
                        </a:solidFill>
                        <a:latin typeface="Cambria Math" panose="02040503050406030204" pitchFamily="18" charset="0"/>
                      </a:rPr>
                      <m:t>𝑛</m:t>
                    </m:r>
                    <m:r>
                      <a:rPr lang="en-US" b="0" i="1" smtClean="0">
                        <a:solidFill>
                          <a:srgbClr val="FF0000"/>
                        </a:solidFill>
                        <a:latin typeface="Cambria Math" panose="02040503050406030204" pitchFamily="18" charset="0"/>
                      </a:rPr>
                      <m:t>!</m:t>
                    </m:r>
                  </m:oMath>
                </a14:m>
                <a:endParaRPr lang="en-US" dirty="0">
                  <a:solidFill>
                    <a:srgbClr val="FF0000"/>
                  </a:solidFill>
                </a:endParaRPr>
              </a:p>
              <a:p>
                <a:pPr lvl="1"/>
                <a:r>
                  <a:rPr lang="en-US" b="1" dirty="0"/>
                  <a:t>Depth lower bound = </a:t>
                </a:r>
                <a14:m>
                  <m:oMath xmlns:m="http://schemas.openxmlformats.org/officeDocument/2006/math">
                    <m:r>
                      <a:rPr lang="en-US" b="0" i="1" smtClean="0">
                        <a:solidFill>
                          <a:srgbClr val="FF0000"/>
                        </a:solidFill>
                        <a:latin typeface="Cambria Math" panose="02040503050406030204" pitchFamily="18" charset="0"/>
                      </a:rPr>
                      <m:t>𝑙𝑜</m:t>
                    </m:r>
                    <m:sSub>
                      <m:sSubPr>
                        <m:ctrlPr>
                          <a:rPr lang="en-US"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𝑔</m:t>
                        </m:r>
                      </m:e>
                      <m:sub>
                        <m:r>
                          <a:rPr lang="en-US" b="0" i="1" smtClean="0">
                            <a:solidFill>
                              <a:srgbClr val="FF0000"/>
                            </a:solidFill>
                            <a:latin typeface="Cambria Math" panose="02040503050406030204" pitchFamily="18" charset="0"/>
                          </a:rPr>
                          <m:t>2</m:t>
                        </m:r>
                      </m:sub>
                    </m:sSub>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𝑛</m:t>
                    </m:r>
                    <m:r>
                      <a:rPr lang="en-US" b="0" i="1" smtClean="0">
                        <a:solidFill>
                          <a:srgbClr val="FF0000"/>
                        </a:solidFill>
                        <a:latin typeface="Cambria Math" panose="02040503050406030204" pitchFamily="18" charset="0"/>
                      </a:rPr>
                      <m:t>!)</m:t>
                    </m:r>
                  </m:oMath>
                </a14:m>
                <a:endParaRPr lang="en-US" dirty="0">
                  <a:solidFill>
                    <a:srgbClr val="FF0000"/>
                  </a:solidFill>
                </a:endParaRPr>
              </a:p>
              <a:p>
                <a:pPr marL="0" indent="0">
                  <a:buNone/>
                </a:pPr>
                <a:r>
                  <a:rPr lang="en-US" b="1" dirty="0" err="1"/>
                  <a:t>Calulation</a:t>
                </a:r>
                <a:r>
                  <a:rPr lang="en-US" b="1" dirty="0"/>
                  <a:t>: </a:t>
                </a:r>
                <a14:m>
                  <m:oMath xmlns:m="http://schemas.openxmlformats.org/officeDocument/2006/math">
                    <m:func>
                      <m:funcPr>
                        <m:ctrlPr>
                          <a:rPr lang="en-US" i="1" smtClean="0">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r>
                          <a:rPr lang="en-US" i="1">
                            <a:solidFill>
                              <a:srgbClr val="FF0000"/>
                            </a:solidFill>
                            <a:latin typeface="Cambria Math" panose="02040503050406030204" pitchFamily="18" charset="0"/>
                          </a:rPr>
                          <m:t>(</m:t>
                        </m:r>
                        <m:r>
                          <a:rPr lang="en-US" i="1">
                            <a:solidFill>
                              <a:srgbClr val="FF0000"/>
                            </a:solidFill>
                            <a:latin typeface="Cambria Math" panose="02040503050406030204" pitchFamily="18" charset="0"/>
                          </a:rPr>
                          <m:t>𝑛</m:t>
                        </m:r>
                        <m:r>
                          <a:rPr lang="en-US" i="1">
                            <a:solidFill>
                              <a:srgbClr val="FF0000"/>
                            </a:solidFill>
                            <a:latin typeface="Cambria Math" panose="02040503050406030204" pitchFamily="18" charset="0"/>
                          </a:rPr>
                          <m:t>!)</m:t>
                        </m:r>
                      </m:e>
                    </m:func>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𝑛</m:t>
                            </m:r>
                          </m:e>
                        </m:d>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r>
                              <a:rPr lang="en-US" i="1">
                                <a:solidFill>
                                  <a:srgbClr val="FF0000"/>
                                </a:solidFill>
                                <a:latin typeface="Cambria Math" panose="02040503050406030204" pitchFamily="18" charset="0"/>
                              </a:rPr>
                              <m:t>(</m:t>
                            </m:r>
                            <m:r>
                              <a:rPr lang="en-US" i="1">
                                <a:solidFill>
                                  <a:srgbClr val="FF0000"/>
                                </a:solidFill>
                                <a:latin typeface="Cambria Math" panose="02040503050406030204" pitchFamily="18" charset="0"/>
                              </a:rPr>
                              <m:t>𝑛</m:t>
                            </m:r>
                            <m:r>
                              <a:rPr lang="en-US" i="1">
                                <a:solidFill>
                                  <a:srgbClr val="FF0000"/>
                                </a:solidFill>
                                <a:latin typeface="Cambria Math" panose="02040503050406030204" pitchFamily="18" charset="0"/>
                              </a:rPr>
                              <m:t>−1)</m:t>
                            </m:r>
                          </m:e>
                        </m:func>
                      </m:e>
                    </m:func>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𝑛</m:t>
                            </m:r>
                            <m:r>
                              <a:rPr lang="en-US" i="1">
                                <a:solidFill>
                                  <a:srgbClr val="FF0000"/>
                                </a:solidFill>
                                <a:latin typeface="Cambria Math" panose="02040503050406030204" pitchFamily="18" charset="0"/>
                              </a:rPr>
                              <m:t>−2</m:t>
                            </m:r>
                          </m:e>
                        </m:d>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r>
                              <a:rPr lang="en-US" i="1">
                                <a:solidFill>
                                  <a:srgbClr val="FF0000"/>
                                </a:solidFill>
                                <a:latin typeface="Cambria Math" panose="02040503050406030204" pitchFamily="18" charset="0"/>
                              </a:rPr>
                              <m:t>(1)</m:t>
                            </m:r>
                          </m:e>
                        </m:func>
                      </m:e>
                    </m:func>
                  </m:oMath>
                </a14:m>
                <a:endParaRPr lang="en-US" dirty="0">
                  <a:solidFill>
                    <a:srgbClr val="FF0000"/>
                  </a:solidFill>
                </a:endParaRPr>
              </a:p>
              <a:p>
                <a:pPr marL="0" indent="0">
                  <a:buNone/>
                </a:pPr>
                <a:r>
                  <a:rPr lang="en-US" dirty="0">
                    <a:solidFill>
                      <a:srgbClr val="FF0000"/>
                    </a:solidFill>
                  </a:rPr>
                  <a:t> </a:t>
                </a:r>
                <a14:m>
                  <m:oMath xmlns:m="http://schemas.openxmlformats.org/officeDocument/2006/math">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𝑛</m:t>
                                </m:r>
                              </m:num>
                              <m:den>
                                <m:r>
                                  <a:rPr lang="en-US" i="1">
                                    <a:solidFill>
                                      <a:srgbClr val="FF0000"/>
                                    </a:solidFill>
                                    <a:latin typeface="Cambria Math" panose="02040503050406030204" pitchFamily="18" charset="0"/>
                                  </a:rPr>
                                  <m:t>2</m:t>
                                </m:r>
                              </m:den>
                            </m:f>
                          </m:e>
                        </m:d>
                      </m:e>
                    </m:func>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𝑛</m:t>
                                </m:r>
                              </m:num>
                              <m:den>
                                <m:r>
                                  <a:rPr lang="en-US" i="1">
                                    <a:solidFill>
                                      <a:srgbClr val="FF0000"/>
                                    </a:solidFill>
                                    <a:latin typeface="Cambria Math" panose="02040503050406030204" pitchFamily="18" charset="0"/>
                                  </a:rPr>
                                  <m:t>2</m:t>
                                </m:r>
                              </m:den>
                            </m:f>
                          </m:e>
                        </m:d>
                        <m:r>
                          <a:rPr lang="en-US" i="1">
                            <a:solidFill>
                              <a:srgbClr val="FF0000"/>
                            </a:solidFill>
                            <a:latin typeface="Cambria Math" panose="02040503050406030204" pitchFamily="18" charset="0"/>
                          </a:rPr>
                          <m:t>+…+</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𝑛</m:t>
                                    </m:r>
                                  </m:num>
                                  <m:den>
                                    <m:r>
                                      <a:rPr lang="en-US" i="1">
                                        <a:solidFill>
                                          <a:srgbClr val="FF0000"/>
                                        </a:solidFill>
                                        <a:latin typeface="Cambria Math" panose="02040503050406030204" pitchFamily="18" charset="0"/>
                                      </a:rPr>
                                      <m:t>2</m:t>
                                    </m:r>
                                  </m:den>
                                </m:f>
                              </m:e>
                            </m:d>
                          </m:e>
                        </m:func>
                      </m:e>
                    </m:func>
                    <m:r>
                      <a:rPr lang="en-US" i="1">
                        <a:solidFill>
                          <a:srgbClr val="FF0000"/>
                        </a:solidFill>
                        <a:latin typeface="Cambria Math" panose="02040503050406030204" pitchFamily="18" charset="0"/>
                      </a:rPr>
                      <m:t> </m:t>
                    </m:r>
                  </m:oMath>
                </a14:m>
                <a:r>
                  <a:rPr lang="en-US" dirty="0">
                    <a:solidFill>
                      <a:srgbClr val="FF0000"/>
                    </a:solidFill>
                  </a:rPr>
                  <a:t> </a:t>
                </a:r>
                <a:r>
                  <a:rPr lang="en-US" dirty="0">
                    <a:solidFill>
                      <a:schemeClr val="accent1"/>
                    </a:solidFill>
                  </a:rPr>
                  <a:t>(only </a:t>
                </a:r>
                <a14:m>
                  <m:oMath xmlns:m="http://schemas.openxmlformats.org/officeDocument/2006/math">
                    <m:r>
                      <a:rPr lang="en-US" i="1">
                        <a:solidFill>
                          <a:schemeClr val="accent1"/>
                        </a:solidFill>
                        <a:latin typeface="Cambria Math" panose="02040503050406030204" pitchFamily="18" charset="0"/>
                      </a:rPr>
                      <m:t>𝑛</m:t>
                    </m:r>
                    <m:r>
                      <a:rPr lang="en-US" i="1">
                        <a:solidFill>
                          <a:schemeClr val="accent1"/>
                        </a:solidFill>
                        <a:latin typeface="Cambria Math" panose="02040503050406030204" pitchFamily="18" charset="0"/>
                      </a:rPr>
                      <m:t>/2</m:t>
                    </m:r>
                  </m:oMath>
                </a14:m>
                <a:r>
                  <a:rPr lang="en-US" dirty="0">
                    <a:solidFill>
                      <a:schemeClr val="accent1"/>
                    </a:solidFill>
                  </a:rPr>
                  <a:t> copies)</a:t>
                </a:r>
              </a:p>
              <a:p>
                <a:pPr marL="0" indent="0">
                  <a:buNone/>
                </a:pPr>
                <a14:m>
                  <m:oMath xmlns:m="http://schemas.openxmlformats.org/officeDocument/2006/math">
                    <m:r>
                      <a:rPr lang="en-US" i="1">
                        <a:solidFill>
                          <a:srgbClr val="FF0000"/>
                        </a:solidFill>
                        <a:latin typeface="Cambria Math" panose="02040503050406030204" pitchFamily="18" charset="0"/>
                      </a:rPr>
                      <m:t>≥</m:t>
                    </m:r>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𝑛</m:t>
                        </m:r>
                      </m:num>
                      <m:den>
                        <m:r>
                          <a:rPr lang="en-US" i="1">
                            <a:solidFill>
                              <a:srgbClr val="FF0000"/>
                            </a:solidFill>
                            <a:latin typeface="Cambria Math" panose="02040503050406030204" pitchFamily="18" charset="0"/>
                          </a:rPr>
                          <m:t>2</m:t>
                        </m:r>
                      </m:den>
                    </m:f>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f>
                              <m:fPr>
                                <m:ctrlPr>
                                  <a:rPr lang="en-US" i="1">
                                    <a:solidFill>
                                      <a:srgbClr val="FF0000"/>
                                    </a:solidFill>
                                    <a:latin typeface="Cambria Math" panose="02040503050406030204" pitchFamily="18" charset="0"/>
                                  </a:rPr>
                                </m:ctrlPr>
                              </m:fPr>
                              <m:num>
                                <m:r>
                                  <a:rPr lang="en-US" i="1">
                                    <a:solidFill>
                                      <a:srgbClr val="FF0000"/>
                                    </a:solidFill>
                                    <a:latin typeface="Cambria Math" panose="02040503050406030204" pitchFamily="18" charset="0"/>
                                  </a:rPr>
                                  <m:t>𝑛</m:t>
                                </m:r>
                              </m:num>
                              <m:den>
                                <m:r>
                                  <a:rPr lang="en-US" i="1">
                                    <a:solidFill>
                                      <a:srgbClr val="FF0000"/>
                                    </a:solidFill>
                                    <a:latin typeface="Cambria Math" panose="02040503050406030204" pitchFamily="18" charset="0"/>
                                  </a:rPr>
                                  <m:t>2</m:t>
                                </m:r>
                              </m:den>
                            </m:f>
                          </m:e>
                        </m:d>
                      </m:e>
                    </m:func>
                    <m:r>
                      <a:rPr lang="en-US" i="1">
                        <a:solidFill>
                          <a:srgbClr val="FF0000"/>
                        </a:solidFill>
                        <a:latin typeface="Cambria Math" panose="02040503050406030204" pitchFamily="18" charset="0"/>
                      </a:rPr>
                      <m:t>=</m:t>
                    </m:r>
                    <m:r>
                      <a:rPr lang="en-US" i="1">
                        <a:solidFill>
                          <a:srgbClr val="FF0000"/>
                        </a:solidFill>
                        <a:latin typeface="Cambria Math" panose="02040503050406030204" pitchFamily="18" charset="0"/>
                      </a:rPr>
                      <m:t>𝑛</m:t>
                    </m:r>
                    <m:r>
                      <a:rPr lang="en-US" i="1">
                        <a:solidFill>
                          <a:srgbClr val="FF0000"/>
                        </a:solidFill>
                        <a:latin typeface="Cambria Math" panose="02040503050406030204" pitchFamily="18" charset="0"/>
                      </a:rPr>
                      <m:t>/2(</m:t>
                    </m:r>
                    <m:func>
                      <m:funcPr>
                        <m:ctrlPr>
                          <a:rPr lang="en-US" i="1">
                            <a:solidFill>
                              <a:srgbClr val="FF0000"/>
                            </a:solidFill>
                            <a:latin typeface="Cambria Math" panose="02040503050406030204" pitchFamily="18" charset="0"/>
                          </a:rPr>
                        </m:ctrlPr>
                      </m:funcPr>
                      <m:fName>
                        <m:sSub>
                          <m:sSubPr>
                            <m:ctrlPr>
                              <a:rPr lang="en-US" i="1">
                                <a:solidFill>
                                  <a:srgbClr val="FF0000"/>
                                </a:solidFill>
                                <a:latin typeface="Cambria Math" panose="02040503050406030204" pitchFamily="18" charset="0"/>
                              </a:rPr>
                            </m:ctrlPr>
                          </m:sSubPr>
                          <m:e>
                            <m:r>
                              <m:rPr>
                                <m:sty m:val="p"/>
                              </m:rPr>
                              <a:rPr lang="en-US">
                                <a:solidFill>
                                  <a:srgbClr val="FF0000"/>
                                </a:solidFill>
                                <a:latin typeface="Cambria Math" panose="02040503050406030204" pitchFamily="18" charset="0"/>
                              </a:rPr>
                              <m:t>log</m:t>
                            </m:r>
                          </m:e>
                          <m:sub>
                            <m:r>
                              <a:rPr lang="en-US" i="1">
                                <a:solidFill>
                                  <a:srgbClr val="FF0000"/>
                                </a:solidFill>
                                <a:latin typeface="Cambria Math" panose="02040503050406030204" pitchFamily="18" charset="0"/>
                              </a:rPr>
                              <m:t>2</m:t>
                            </m:r>
                          </m:sub>
                        </m:sSub>
                      </m:fName>
                      <m:e>
                        <m:d>
                          <m:dPr>
                            <m:ctrlPr>
                              <a:rPr lang="en-US" i="1">
                                <a:solidFill>
                                  <a:srgbClr val="FF0000"/>
                                </a:solidFill>
                                <a:latin typeface="Cambria Math" panose="02040503050406030204" pitchFamily="18" charset="0"/>
                              </a:rPr>
                            </m:ctrlPr>
                          </m:dPr>
                          <m:e>
                            <m:r>
                              <a:rPr lang="en-US" i="1">
                                <a:solidFill>
                                  <a:srgbClr val="FF0000"/>
                                </a:solidFill>
                                <a:latin typeface="Cambria Math" panose="02040503050406030204" pitchFamily="18" charset="0"/>
                              </a:rPr>
                              <m:t>𝑛</m:t>
                            </m:r>
                          </m:e>
                        </m:d>
                        <m:r>
                          <a:rPr lang="en-US" i="1">
                            <a:solidFill>
                              <a:srgbClr val="FF0000"/>
                            </a:solidFill>
                            <a:latin typeface="Cambria Math" panose="02040503050406030204" pitchFamily="18" charset="0"/>
                          </a:rPr>
                          <m:t>−1)</m:t>
                        </m:r>
                      </m:e>
                    </m:func>
                    <m:r>
                      <a:rPr lang="en-US" i="1">
                        <a:solidFill>
                          <a:srgbClr val="FF0000"/>
                        </a:solidFill>
                        <a:latin typeface="Cambria Math" panose="02040503050406030204" pitchFamily="18" charset="0"/>
                      </a:rPr>
                      <m:t>=</m:t>
                    </m:r>
                    <m:r>
                      <m:rPr>
                        <m:sty m:val="p"/>
                      </m:rPr>
                      <a:rPr lang="en-US">
                        <a:solidFill>
                          <a:srgbClr val="FF0000"/>
                        </a:solidFill>
                        <a:latin typeface="Cambria Math" panose="02040503050406030204" pitchFamily="18" charset="0"/>
                      </a:rPr>
                      <m:t>Ω</m:t>
                    </m:r>
                    <m:r>
                      <a:rPr lang="en-US" i="1">
                        <a:solidFill>
                          <a:srgbClr val="FF0000"/>
                        </a:solidFill>
                        <a:latin typeface="Cambria Math" panose="02040503050406030204" pitchFamily="18" charset="0"/>
                      </a:rPr>
                      <m:t>(</m:t>
                    </m:r>
                    <m:r>
                      <a:rPr lang="en-US" i="1">
                        <a:solidFill>
                          <a:srgbClr val="FF0000"/>
                        </a:solidFill>
                        <a:latin typeface="Cambria Math" panose="02040503050406030204" pitchFamily="18" charset="0"/>
                      </a:rPr>
                      <m:t>𝑛</m:t>
                    </m:r>
                    <m:func>
                      <m:funcPr>
                        <m:ctrlPr>
                          <a:rPr lang="en-US" i="1">
                            <a:solidFill>
                              <a:srgbClr val="FF0000"/>
                            </a:solidFill>
                            <a:latin typeface="Cambria Math" panose="02040503050406030204" pitchFamily="18" charset="0"/>
                          </a:rPr>
                        </m:ctrlPr>
                      </m:funcPr>
                      <m:fName>
                        <m:r>
                          <m:rPr>
                            <m:sty m:val="p"/>
                          </m:rPr>
                          <a:rPr lang="en-US">
                            <a:solidFill>
                              <a:srgbClr val="FF0000"/>
                            </a:solidFill>
                            <a:latin typeface="Cambria Math" panose="02040503050406030204" pitchFamily="18" charset="0"/>
                          </a:rPr>
                          <m:t>log</m:t>
                        </m:r>
                      </m:fName>
                      <m:e>
                        <m:r>
                          <a:rPr lang="en-US" i="1">
                            <a:solidFill>
                              <a:srgbClr val="FF0000"/>
                            </a:solidFill>
                            <a:latin typeface="Cambria Math" panose="02040503050406030204" pitchFamily="18" charset="0"/>
                          </a:rPr>
                          <m:t>𝑛</m:t>
                        </m:r>
                        <m:r>
                          <a:rPr lang="en-US" i="1">
                            <a:solidFill>
                              <a:srgbClr val="FF0000"/>
                            </a:solidFill>
                            <a:latin typeface="Cambria Math" panose="02040503050406030204" pitchFamily="18" charset="0"/>
                          </a:rPr>
                          <m:t>)</m:t>
                        </m:r>
                      </m:e>
                    </m:func>
                  </m:oMath>
                </a14:m>
                <a:r>
                  <a:rPr lang="en-US" dirty="0">
                    <a:solidFill>
                      <a:srgbClr val="FF0000"/>
                    </a:solidFill>
                  </a:rPr>
                  <a:t> </a:t>
                </a:r>
              </a:p>
              <a:p>
                <a:pPr lvl="1"/>
                <a:endParaRPr lang="en-US" b="1" dirty="0"/>
              </a:p>
              <a:p>
                <a:pPr lvl="1"/>
                <a:endParaRPr lang="en-US" b="1" dirty="0"/>
              </a:p>
              <a:p>
                <a:pPr marL="0" indent="0">
                  <a:buNone/>
                </a:pPr>
                <a:endParaRPr lang="en-US" dirty="0"/>
              </a:p>
            </p:txBody>
          </p:sp>
        </mc:Choice>
        <mc:Fallback>
          <p:sp>
            <p:nvSpPr>
              <p:cNvPr id="3" name="Content Placeholder 2">
                <a:extLst>
                  <a:ext uri="{FF2B5EF4-FFF2-40B4-BE49-F238E27FC236}">
                    <a16:creationId xmlns:a16="http://schemas.microsoft.com/office/drawing/2014/main" id="{5AEBE0A2-F4D4-755D-BD5C-C03C4A06460F}"/>
                  </a:ext>
                </a:extLst>
              </p:cNvPr>
              <p:cNvSpPr>
                <a:spLocks noGrp="1" noRot="1" noChangeAspect="1" noMove="1" noResize="1" noEditPoints="1" noAdjustHandles="1" noChangeArrowheads="1" noChangeShapeType="1" noTextEdit="1"/>
              </p:cNvSpPr>
              <p:nvPr>
                <p:ph idx="1"/>
              </p:nvPr>
            </p:nvSpPr>
            <p:spPr>
              <a:xfrm>
                <a:off x="838200" y="1825625"/>
                <a:ext cx="11353800" cy="4351338"/>
              </a:xfrm>
              <a:blipFill>
                <a:blip r:embed="rId2"/>
                <a:stretch>
                  <a:fillRect l="-1006" t="-2035"/>
                </a:stretch>
              </a:blipFill>
            </p:spPr>
            <p:txBody>
              <a:bodyPr/>
              <a:lstStyle/>
              <a:p>
                <a:r>
                  <a:rPr lang="en-US">
                    <a:noFill/>
                  </a:rPr>
                  <a:t> </a:t>
                </a:r>
              </a:p>
            </p:txBody>
          </p:sp>
        </mc:Fallback>
      </mc:AlternateContent>
    </p:spTree>
    <p:extLst>
      <p:ext uri="{BB962C8B-B14F-4D97-AF65-F5344CB8AC3E}">
        <p14:creationId xmlns:p14="http://schemas.microsoft.com/office/powerpoint/2010/main" val="2871173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0443D-CC80-4223-4973-783A2799D5A0}"/>
              </a:ext>
            </a:extLst>
          </p:cNvPr>
          <p:cNvSpPr>
            <a:spLocks noGrp="1"/>
          </p:cNvSpPr>
          <p:nvPr>
            <p:ph type="title"/>
          </p:nvPr>
        </p:nvSpPr>
        <p:spPr/>
        <p:txBody>
          <a:bodyPr/>
          <a:lstStyle/>
          <a:p>
            <a:r>
              <a:rPr lang="en-US" dirty="0"/>
              <a:t>“Linear Time” Sorting Algorithms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14058D8-9EE1-AE68-B68A-9A002CD5EC46}"/>
                  </a:ext>
                </a:extLst>
              </p:cNvPr>
              <p:cNvSpPr>
                <a:spLocks noGrp="1"/>
              </p:cNvSpPr>
              <p:nvPr>
                <p:ph idx="1"/>
              </p:nvPr>
            </p:nvSpPr>
            <p:spPr/>
            <p:txBody>
              <a:bodyPr/>
              <a:lstStyle/>
              <a:p>
                <a:r>
                  <a:rPr lang="en-US" dirty="0"/>
                  <a:t>Useable when you are able to make additional assumptions about the contents of your list (beyond the ability to compare)</a:t>
                </a:r>
              </a:p>
              <a:p>
                <a:pPr lvl="1"/>
                <a:r>
                  <a:rPr lang="en-US" dirty="0"/>
                  <a:t>Examples:</a:t>
                </a:r>
              </a:p>
              <a:p>
                <a:pPr lvl="2"/>
                <a:r>
                  <a:rPr lang="en-US" dirty="0"/>
                  <a:t>The list contains only positive integers less than </a:t>
                </a:r>
                <a14:m>
                  <m:oMath xmlns:m="http://schemas.openxmlformats.org/officeDocument/2006/math">
                    <m:r>
                      <a:rPr lang="en-US" b="0" i="1" smtClean="0">
                        <a:latin typeface="Cambria Math" panose="02040503050406030204" pitchFamily="18" charset="0"/>
                      </a:rPr>
                      <m:t>𝑘</m:t>
                    </m:r>
                  </m:oMath>
                </a14:m>
                <a:endParaRPr lang="en-US" dirty="0"/>
              </a:p>
              <a:p>
                <a:pPr lvl="2"/>
                <a:r>
                  <a:rPr lang="en-US" dirty="0"/>
                  <a:t>The number of distinct values in the list is much smaller than the length of the list</a:t>
                </a:r>
              </a:p>
              <a:p>
                <a:r>
                  <a:rPr lang="en-US" dirty="0"/>
                  <a:t>The running time expression will always have a term other than the list’s length to account for this assumption</a:t>
                </a:r>
              </a:p>
              <a:p>
                <a:pPr lvl="1"/>
                <a:r>
                  <a:rPr lang="en-US" dirty="0"/>
                  <a:t>Examples:</a:t>
                </a:r>
              </a:p>
              <a:p>
                <a:pPr lvl="2"/>
                <a:r>
                  <a:rPr lang="en-US" dirty="0"/>
                  <a:t>Running time might be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 where </a:t>
                </a:r>
                <a14:m>
                  <m:oMath xmlns:m="http://schemas.openxmlformats.org/officeDocument/2006/math">
                    <m:r>
                      <a:rPr lang="en-US" b="0" i="1" smtClean="0">
                        <a:latin typeface="Cambria Math" panose="02040503050406030204" pitchFamily="18" charset="0"/>
                      </a:rPr>
                      <m:t>𝑘</m:t>
                    </m:r>
                  </m:oMath>
                </a14:m>
                <a:r>
                  <a:rPr lang="en-US" dirty="0"/>
                  <a:t> is the range/count of values</a:t>
                </a:r>
              </a:p>
              <a:p>
                <a:pPr lvl="1"/>
                <a:endParaRPr lang="en-US" dirty="0"/>
              </a:p>
            </p:txBody>
          </p:sp>
        </mc:Choice>
        <mc:Fallback xmlns="">
          <p:sp>
            <p:nvSpPr>
              <p:cNvPr id="3" name="Content Placeholder 2">
                <a:extLst>
                  <a:ext uri="{FF2B5EF4-FFF2-40B4-BE49-F238E27FC236}">
                    <a16:creationId xmlns:a16="http://schemas.microsoft.com/office/drawing/2014/main" id="{614058D8-9EE1-AE68-B68A-9A002CD5EC46}"/>
                  </a:ext>
                </a:extLst>
              </p:cNvPr>
              <p:cNvSpPr>
                <a:spLocks noGrp="1" noRot="1" noChangeAspect="1" noMove="1" noResize="1" noEditPoints="1" noAdjustHandles="1" noChangeArrowheads="1" noChangeShapeType="1" noTextEdit="1"/>
              </p:cNvSpPr>
              <p:nvPr>
                <p:ph idx="1"/>
              </p:nvPr>
            </p:nvSpPr>
            <p:spPr>
              <a:blipFill>
                <a:blip r:embed="rId2"/>
                <a:stretch>
                  <a:fillRect l="-1043" t="-2241" r="-1681"/>
                </a:stretch>
              </a:blipFill>
            </p:spPr>
            <p:txBody>
              <a:bodyPr/>
              <a:lstStyle/>
              <a:p>
                <a:r>
                  <a:rPr lang="en-US">
                    <a:noFill/>
                  </a:rPr>
                  <a:t> </a:t>
                </a:r>
              </a:p>
            </p:txBody>
          </p:sp>
        </mc:Fallback>
      </mc:AlternateContent>
    </p:spTree>
    <p:extLst>
      <p:ext uri="{BB962C8B-B14F-4D97-AF65-F5344CB8AC3E}">
        <p14:creationId xmlns:p14="http://schemas.microsoft.com/office/powerpoint/2010/main" val="2444117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522-A643-E0F7-0203-D79E5BF422B6}"/>
              </a:ext>
            </a:extLst>
          </p:cNvPr>
          <p:cNvSpPr>
            <a:spLocks noGrp="1"/>
          </p:cNvSpPr>
          <p:nvPr>
            <p:ph type="title"/>
          </p:nvPr>
        </p:nvSpPr>
        <p:spPr/>
        <p:txBody>
          <a:bodyPr/>
          <a:lstStyle/>
          <a:p>
            <a:r>
              <a:rPr lang="en-US" dirty="0" err="1"/>
              <a:t>BucketSort</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3E04AAD-4854-7E00-900E-93F7F0ADE080}"/>
                  </a:ext>
                </a:extLst>
              </p:cNvPr>
              <p:cNvSpPr>
                <a:spLocks noGrp="1"/>
              </p:cNvSpPr>
              <p:nvPr>
                <p:ph idx="1"/>
              </p:nvPr>
            </p:nvSpPr>
            <p:spPr/>
            <p:txBody>
              <a:bodyPr/>
              <a:lstStyle/>
              <a:p>
                <a:r>
                  <a:rPr lang="en-US" dirty="0"/>
                  <a:t>Assumes the array contains integers between </a:t>
                </a:r>
                <a14:m>
                  <m:oMath xmlns:m="http://schemas.openxmlformats.org/officeDocument/2006/math">
                    <m:r>
                      <a:rPr lang="en-US" b="0" i="1" smtClean="0">
                        <a:latin typeface="Cambria Math" panose="02040503050406030204" pitchFamily="18" charset="0"/>
                      </a:rPr>
                      <m:t>0</m:t>
                    </m:r>
                  </m:oMath>
                </a14:m>
                <a:r>
                  <a:rPr lang="en-US" dirty="0"/>
                  <a:t> and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−1</m:t>
                    </m:r>
                  </m:oMath>
                </a14:m>
                <a:r>
                  <a:rPr lang="en-US" dirty="0"/>
                  <a:t> (or some other small range)</a:t>
                </a:r>
              </a:p>
              <a:p>
                <a:r>
                  <a:rPr lang="en-US" dirty="0"/>
                  <a:t>Idea:</a:t>
                </a:r>
              </a:p>
              <a:p>
                <a:pPr lvl="1"/>
                <a:r>
                  <a:rPr lang="en-US" dirty="0"/>
                  <a:t>Use each value as an index into an array of size </a:t>
                </a:r>
                <a14:m>
                  <m:oMath xmlns:m="http://schemas.openxmlformats.org/officeDocument/2006/math">
                    <m:r>
                      <a:rPr lang="en-US" b="0" i="1" smtClean="0">
                        <a:latin typeface="Cambria Math" panose="02040503050406030204" pitchFamily="18" charset="0"/>
                      </a:rPr>
                      <m:t>𝑘</m:t>
                    </m:r>
                  </m:oMath>
                </a14:m>
                <a:endParaRPr lang="en-US" dirty="0"/>
              </a:p>
              <a:p>
                <a:pPr lvl="1"/>
                <a:r>
                  <a:rPr lang="en-US" dirty="0"/>
                  <a:t>Add the item into the “bucket” at that index (e.g. linked list)</a:t>
                </a:r>
              </a:p>
              <a:p>
                <a:pPr lvl="1"/>
                <a:r>
                  <a:rPr lang="en-US" dirty="0"/>
                  <a:t>Get sorted array by “appending” all the buckets</a:t>
                </a:r>
              </a:p>
            </p:txBody>
          </p:sp>
        </mc:Choice>
        <mc:Fallback xmlns="">
          <p:sp>
            <p:nvSpPr>
              <p:cNvPr id="3" name="Content Placeholder 2">
                <a:extLst>
                  <a:ext uri="{FF2B5EF4-FFF2-40B4-BE49-F238E27FC236}">
                    <a16:creationId xmlns:a16="http://schemas.microsoft.com/office/drawing/2014/main" id="{13E04AAD-4854-7E00-900E-93F7F0ADE080}"/>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grpSp>
        <p:nvGrpSpPr>
          <p:cNvPr id="46" name="Group 45" descr="An array of length 12 containing only the keys 0, 1, 2, and 3. In particular, the contents are:&#10;[0,2,3,0,0,1,2,1,3,0,2,0]">
            <a:extLst>
              <a:ext uri="{FF2B5EF4-FFF2-40B4-BE49-F238E27FC236}">
                <a16:creationId xmlns:a16="http://schemas.microsoft.com/office/drawing/2014/main" id="{28D2429C-A2C3-D78D-86E9-11CE8E41D125}"/>
              </a:ext>
            </a:extLst>
          </p:cNvPr>
          <p:cNvGrpSpPr/>
          <p:nvPr/>
        </p:nvGrpSpPr>
        <p:grpSpPr>
          <a:xfrm>
            <a:off x="11911" y="5514575"/>
            <a:ext cx="4386191" cy="365386"/>
            <a:chOff x="1445524" y="2895600"/>
            <a:chExt cx="6403076" cy="533400"/>
          </a:xfrm>
          <a:solidFill>
            <a:schemeClr val="bg1"/>
          </a:solidFill>
        </p:grpSpPr>
        <p:sp>
          <p:nvSpPr>
            <p:cNvPr id="47" name="Rectangle 46">
              <a:extLst>
                <a:ext uri="{FF2B5EF4-FFF2-40B4-BE49-F238E27FC236}">
                  <a16:creationId xmlns:a16="http://schemas.microsoft.com/office/drawing/2014/main" id="{C8991133-53D2-21F2-29C3-E98E7709EE01}"/>
                </a:ext>
              </a:extLst>
            </p:cNvPr>
            <p:cNvSpPr/>
            <p:nvPr/>
          </p:nvSpPr>
          <p:spPr>
            <a:xfrm>
              <a:off x="1445524"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0</a:t>
              </a:r>
            </a:p>
          </p:txBody>
        </p:sp>
        <p:sp>
          <p:nvSpPr>
            <p:cNvPr id="48" name="Rectangle 47">
              <a:extLst>
                <a:ext uri="{FF2B5EF4-FFF2-40B4-BE49-F238E27FC236}">
                  <a16:creationId xmlns:a16="http://schemas.microsoft.com/office/drawing/2014/main" id="{730D66B8-A5F7-07FF-D312-C7AC75751DF1}"/>
                </a:ext>
              </a:extLst>
            </p:cNvPr>
            <p:cNvSpPr/>
            <p:nvPr/>
          </p:nvSpPr>
          <p:spPr>
            <a:xfrm>
              <a:off x="1978924"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2</a:t>
              </a:r>
            </a:p>
          </p:txBody>
        </p:sp>
        <p:sp>
          <p:nvSpPr>
            <p:cNvPr id="49" name="Rectangle 48">
              <a:extLst>
                <a:ext uri="{FF2B5EF4-FFF2-40B4-BE49-F238E27FC236}">
                  <a16:creationId xmlns:a16="http://schemas.microsoft.com/office/drawing/2014/main" id="{5E9E219E-11BF-685D-A6D4-EF356E8C2FA7}"/>
                </a:ext>
              </a:extLst>
            </p:cNvPr>
            <p:cNvSpPr/>
            <p:nvPr/>
          </p:nvSpPr>
          <p:spPr>
            <a:xfrm>
              <a:off x="2512893"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3</a:t>
              </a:r>
            </a:p>
          </p:txBody>
        </p:sp>
        <p:sp>
          <p:nvSpPr>
            <p:cNvPr id="50" name="Rectangle 49">
              <a:extLst>
                <a:ext uri="{FF2B5EF4-FFF2-40B4-BE49-F238E27FC236}">
                  <a16:creationId xmlns:a16="http://schemas.microsoft.com/office/drawing/2014/main" id="{9D87A812-EAA0-D443-7950-C573364609A0}"/>
                </a:ext>
              </a:extLst>
            </p:cNvPr>
            <p:cNvSpPr/>
            <p:nvPr/>
          </p:nvSpPr>
          <p:spPr>
            <a:xfrm>
              <a:off x="3046293"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0</a:t>
              </a:r>
            </a:p>
          </p:txBody>
        </p:sp>
        <p:sp>
          <p:nvSpPr>
            <p:cNvPr id="51" name="Rectangle 50">
              <a:extLst>
                <a:ext uri="{FF2B5EF4-FFF2-40B4-BE49-F238E27FC236}">
                  <a16:creationId xmlns:a16="http://schemas.microsoft.com/office/drawing/2014/main" id="{F1707F78-BE73-72CA-F6DC-1515ECE148EE}"/>
                </a:ext>
              </a:extLst>
            </p:cNvPr>
            <p:cNvSpPr/>
            <p:nvPr/>
          </p:nvSpPr>
          <p:spPr>
            <a:xfrm>
              <a:off x="3579693"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0</a:t>
              </a:r>
            </a:p>
          </p:txBody>
        </p:sp>
        <p:sp>
          <p:nvSpPr>
            <p:cNvPr id="52" name="Rectangle 51">
              <a:extLst>
                <a:ext uri="{FF2B5EF4-FFF2-40B4-BE49-F238E27FC236}">
                  <a16:creationId xmlns:a16="http://schemas.microsoft.com/office/drawing/2014/main" id="{361E9614-6CC2-15BD-1F3E-2BE8C9109E3A}"/>
                </a:ext>
              </a:extLst>
            </p:cNvPr>
            <p:cNvSpPr/>
            <p:nvPr/>
          </p:nvSpPr>
          <p:spPr>
            <a:xfrm>
              <a:off x="4113662"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53" name="Rectangle 52">
              <a:extLst>
                <a:ext uri="{FF2B5EF4-FFF2-40B4-BE49-F238E27FC236}">
                  <a16:creationId xmlns:a16="http://schemas.microsoft.com/office/drawing/2014/main" id="{712D61F4-D525-E70B-DDA3-1CA9C95D238A}"/>
                </a:ext>
              </a:extLst>
            </p:cNvPr>
            <p:cNvSpPr/>
            <p:nvPr/>
          </p:nvSpPr>
          <p:spPr>
            <a:xfrm>
              <a:off x="4647062"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54" name="Rectangle 53">
              <a:extLst>
                <a:ext uri="{FF2B5EF4-FFF2-40B4-BE49-F238E27FC236}">
                  <a16:creationId xmlns:a16="http://schemas.microsoft.com/office/drawing/2014/main" id="{A9D0A8A3-E471-716C-E1E2-84F388209D08}"/>
                </a:ext>
              </a:extLst>
            </p:cNvPr>
            <p:cNvSpPr/>
            <p:nvPr/>
          </p:nvSpPr>
          <p:spPr>
            <a:xfrm>
              <a:off x="5180462"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1</a:t>
              </a:r>
            </a:p>
          </p:txBody>
        </p:sp>
        <p:sp>
          <p:nvSpPr>
            <p:cNvPr id="55" name="Rectangle 54">
              <a:extLst>
                <a:ext uri="{FF2B5EF4-FFF2-40B4-BE49-F238E27FC236}">
                  <a16:creationId xmlns:a16="http://schemas.microsoft.com/office/drawing/2014/main" id="{39E38520-A7FB-159F-9CCA-D3E7AF2DAAAB}"/>
                </a:ext>
              </a:extLst>
            </p:cNvPr>
            <p:cNvSpPr/>
            <p:nvPr/>
          </p:nvSpPr>
          <p:spPr>
            <a:xfrm>
              <a:off x="5714431"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3</a:t>
              </a:r>
            </a:p>
          </p:txBody>
        </p:sp>
        <p:sp>
          <p:nvSpPr>
            <p:cNvPr id="56" name="Rectangle 55">
              <a:extLst>
                <a:ext uri="{FF2B5EF4-FFF2-40B4-BE49-F238E27FC236}">
                  <a16:creationId xmlns:a16="http://schemas.microsoft.com/office/drawing/2014/main" id="{75A47277-D855-F580-7023-1EC9C825E2D6}"/>
                </a:ext>
              </a:extLst>
            </p:cNvPr>
            <p:cNvSpPr/>
            <p:nvPr/>
          </p:nvSpPr>
          <p:spPr>
            <a:xfrm>
              <a:off x="6247831"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sp>
          <p:nvSpPr>
            <p:cNvPr id="57" name="Rectangle 56">
              <a:extLst>
                <a:ext uri="{FF2B5EF4-FFF2-40B4-BE49-F238E27FC236}">
                  <a16:creationId xmlns:a16="http://schemas.microsoft.com/office/drawing/2014/main" id="{871D4AD6-315C-B84D-7071-065DA90CB2D5}"/>
                </a:ext>
              </a:extLst>
            </p:cNvPr>
            <p:cNvSpPr/>
            <p:nvPr/>
          </p:nvSpPr>
          <p:spPr>
            <a:xfrm>
              <a:off x="6781231"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2</a:t>
              </a:r>
            </a:p>
          </p:txBody>
        </p:sp>
        <p:sp>
          <p:nvSpPr>
            <p:cNvPr id="58" name="Rectangle 57">
              <a:extLst>
                <a:ext uri="{FF2B5EF4-FFF2-40B4-BE49-F238E27FC236}">
                  <a16:creationId xmlns:a16="http://schemas.microsoft.com/office/drawing/2014/main" id="{DD60F3EF-76FE-B40C-1312-CAA6D43CD06D}"/>
                </a:ext>
              </a:extLst>
            </p:cNvPr>
            <p:cNvSpPr/>
            <p:nvPr/>
          </p:nvSpPr>
          <p:spPr>
            <a:xfrm>
              <a:off x="7315200"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B050"/>
                  </a:solidFill>
                </a:rPr>
                <a:t>0</a:t>
              </a:r>
            </a:p>
          </p:txBody>
        </p:sp>
      </p:grpSp>
      <p:sp>
        <p:nvSpPr>
          <p:cNvPr id="72" name="Arrow: Right 71">
            <a:extLst>
              <a:ext uri="{FF2B5EF4-FFF2-40B4-BE49-F238E27FC236}">
                <a16:creationId xmlns:a16="http://schemas.microsoft.com/office/drawing/2014/main" id="{1DC3E660-9E6E-B53B-EBBB-B31CCC11C4A0}"/>
              </a:ext>
              <a:ext uri="{C183D7F6-B498-43B3-948B-1728B52AA6E4}">
                <adec:decorative xmlns:adec="http://schemas.microsoft.com/office/drawing/2017/decorative" val="1"/>
              </a:ext>
            </a:extLst>
          </p:cNvPr>
          <p:cNvSpPr/>
          <p:nvPr/>
        </p:nvSpPr>
        <p:spPr>
          <a:xfrm>
            <a:off x="4520023" y="5341155"/>
            <a:ext cx="449486" cy="7721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descr="We have one &quot;bucket&quot; per key in our array, so in this case we have buckets 0, 1, 2, and 3. To sort the first step is to insert each item into a bucket according to its sort key. In this case the bucket 0 has six 0s, bucket 1 has two 1s, bucket 2 has three 2s, and bucket 3 has two 3s.">
            <a:extLst>
              <a:ext uri="{FF2B5EF4-FFF2-40B4-BE49-F238E27FC236}">
                <a16:creationId xmlns:a16="http://schemas.microsoft.com/office/drawing/2014/main" id="{67AF8E09-4807-2868-A48C-6127E71A25DA}"/>
              </a:ext>
            </a:extLst>
          </p:cNvPr>
          <p:cNvGrpSpPr/>
          <p:nvPr/>
        </p:nvGrpSpPr>
        <p:grpSpPr>
          <a:xfrm>
            <a:off x="5029200" y="4971363"/>
            <a:ext cx="2133600" cy="1817195"/>
            <a:chOff x="4876800" y="4493526"/>
            <a:chExt cx="2133600" cy="1817195"/>
          </a:xfrm>
        </p:grpSpPr>
        <p:sp>
          <p:nvSpPr>
            <p:cNvPr id="10" name="Rectangle 9">
              <a:extLst>
                <a:ext uri="{FF2B5EF4-FFF2-40B4-BE49-F238E27FC236}">
                  <a16:creationId xmlns:a16="http://schemas.microsoft.com/office/drawing/2014/main" id="{37195B6B-8F20-1E06-FD24-55448A14BC22}"/>
                </a:ext>
              </a:extLst>
            </p:cNvPr>
            <p:cNvSpPr/>
            <p:nvPr/>
          </p:nvSpPr>
          <p:spPr>
            <a:xfrm>
              <a:off x="64770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3</a:t>
              </a:r>
            </a:p>
            <a:p>
              <a:pPr algn="ctr"/>
              <a:r>
                <a:rPr lang="en-US" dirty="0">
                  <a:solidFill>
                    <a:srgbClr val="0070C0"/>
                  </a:solidFill>
                </a:rPr>
                <a:t>3</a:t>
              </a:r>
            </a:p>
          </p:txBody>
        </p:sp>
        <p:sp>
          <p:nvSpPr>
            <p:cNvPr id="11" name="Rectangle 10">
              <a:extLst>
                <a:ext uri="{FF2B5EF4-FFF2-40B4-BE49-F238E27FC236}">
                  <a16:creationId xmlns:a16="http://schemas.microsoft.com/office/drawing/2014/main" id="{EFCDDC84-F1EE-993E-EAE5-3B0A4221D133}"/>
                </a:ext>
              </a:extLst>
            </p:cNvPr>
            <p:cNvSpPr/>
            <p:nvPr/>
          </p:nvSpPr>
          <p:spPr>
            <a:xfrm>
              <a:off x="59436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2</a:t>
              </a:r>
            </a:p>
            <a:p>
              <a:pPr algn="ctr"/>
              <a:r>
                <a:rPr lang="en-US" dirty="0">
                  <a:solidFill>
                    <a:schemeClr val="tx1"/>
                  </a:solidFill>
                </a:rPr>
                <a:t>2</a:t>
              </a:r>
            </a:p>
            <a:p>
              <a:pPr algn="ctr"/>
              <a:r>
                <a:rPr lang="en-US" dirty="0">
                  <a:solidFill>
                    <a:srgbClr val="FF0000"/>
                  </a:solidFill>
                </a:rPr>
                <a:t>2</a:t>
              </a:r>
            </a:p>
          </p:txBody>
        </p:sp>
        <p:sp>
          <p:nvSpPr>
            <p:cNvPr id="12" name="TextBox 11">
              <a:extLst>
                <a:ext uri="{FF2B5EF4-FFF2-40B4-BE49-F238E27FC236}">
                  <a16:creationId xmlns:a16="http://schemas.microsoft.com/office/drawing/2014/main" id="{BCBDC5BF-A788-9BB0-473D-1600DF77A3F1}"/>
                </a:ext>
              </a:extLst>
            </p:cNvPr>
            <p:cNvSpPr txBox="1"/>
            <p:nvPr/>
          </p:nvSpPr>
          <p:spPr>
            <a:xfrm>
              <a:off x="4992657" y="5941389"/>
              <a:ext cx="301686" cy="369332"/>
            </a:xfrm>
            <a:prstGeom prst="rect">
              <a:avLst/>
            </a:prstGeom>
            <a:noFill/>
          </p:spPr>
          <p:txBody>
            <a:bodyPr wrap="none" rtlCol="0">
              <a:spAutoFit/>
            </a:bodyPr>
            <a:lstStyle/>
            <a:p>
              <a:r>
                <a:rPr lang="en-US" dirty="0"/>
                <a:t>0</a:t>
              </a:r>
            </a:p>
          </p:txBody>
        </p:sp>
        <p:sp>
          <p:nvSpPr>
            <p:cNvPr id="13" name="TextBox 12">
              <a:extLst>
                <a:ext uri="{FF2B5EF4-FFF2-40B4-BE49-F238E27FC236}">
                  <a16:creationId xmlns:a16="http://schemas.microsoft.com/office/drawing/2014/main" id="{7FD68542-BB28-5946-6762-7C4484D3871E}"/>
                </a:ext>
              </a:extLst>
            </p:cNvPr>
            <p:cNvSpPr txBox="1"/>
            <p:nvPr/>
          </p:nvSpPr>
          <p:spPr>
            <a:xfrm>
              <a:off x="5526057" y="5941389"/>
              <a:ext cx="301686" cy="369332"/>
            </a:xfrm>
            <a:prstGeom prst="rect">
              <a:avLst/>
            </a:prstGeom>
            <a:noFill/>
          </p:spPr>
          <p:txBody>
            <a:bodyPr wrap="none" rtlCol="0">
              <a:spAutoFit/>
            </a:bodyPr>
            <a:lstStyle/>
            <a:p>
              <a:r>
                <a:rPr lang="en-US" dirty="0"/>
                <a:t>1</a:t>
              </a:r>
            </a:p>
          </p:txBody>
        </p:sp>
        <p:sp>
          <p:nvSpPr>
            <p:cNvPr id="14" name="TextBox 13">
              <a:extLst>
                <a:ext uri="{FF2B5EF4-FFF2-40B4-BE49-F238E27FC236}">
                  <a16:creationId xmlns:a16="http://schemas.microsoft.com/office/drawing/2014/main" id="{6DF4183B-2334-683F-82D4-12D377A07121}"/>
                </a:ext>
              </a:extLst>
            </p:cNvPr>
            <p:cNvSpPr txBox="1"/>
            <p:nvPr/>
          </p:nvSpPr>
          <p:spPr>
            <a:xfrm>
              <a:off x="6060026" y="5941389"/>
              <a:ext cx="301686" cy="369332"/>
            </a:xfrm>
            <a:prstGeom prst="rect">
              <a:avLst/>
            </a:prstGeom>
            <a:noFill/>
          </p:spPr>
          <p:txBody>
            <a:bodyPr wrap="none" rtlCol="0">
              <a:spAutoFit/>
            </a:bodyPr>
            <a:lstStyle/>
            <a:p>
              <a:r>
                <a:rPr lang="en-US" dirty="0"/>
                <a:t>2</a:t>
              </a:r>
            </a:p>
          </p:txBody>
        </p:sp>
        <p:sp>
          <p:nvSpPr>
            <p:cNvPr id="15" name="TextBox 14">
              <a:extLst>
                <a:ext uri="{FF2B5EF4-FFF2-40B4-BE49-F238E27FC236}">
                  <a16:creationId xmlns:a16="http://schemas.microsoft.com/office/drawing/2014/main" id="{E7C120CA-55FF-AB22-BBE5-BF9068E1A493}"/>
                </a:ext>
              </a:extLst>
            </p:cNvPr>
            <p:cNvSpPr txBox="1"/>
            <p:nvPr/>
          </p:nvSpPr>
          <p:spPr>
            <a:xfrm>
              <a:off x="6569800" y="5941389"/>
              <a:ext cx="301686" cy="369332"/>
            </a:xfrm>
            <a:prstGeom prst="rect">
              <a:avLst/>
            </a:prstGeom>
            <a:noFill/>
          </p:spPr>
          <p:txBody>
            <a:bodyPr wrap="none" rtlCol="0">
              <a:spAutoFit/>
            </a:bodyPr>
            <a:lstStyle/>
            <a:p>
              <a:r>
                <a:rPr lang="en-US" dirty="0"/>
                <a:t>3</a:t>
              </a:r>
            </a:p>
          </p:txBody>
        </p:sp>
        <p:sp>
          <p:nvSpPr>
            <p:cNvPr id="20" name="Rectangle 19">
              <a:extLst>
                <a:ext uri="{FF2B5EF4-FFF2-40B4-BE49-F238E27FC236}">
                  <a16:creationId xmlns:a16="http://schemas.microsoft.com/office/drawing/2014/main" id="{6FA4C3E8-9EFE-C9A8-7B7A-F47C950A259C}"/>
                </a:ext>
              </a:extLst>
            </p:cNvPr>
            <p:cNvSpPr/>
            <p:nvPr/>
          </p:nvSpPr>
          <p:spPr>
            <a:xfrm>
              <a:off x="54102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a:p>
              <a:pPr algn="ctr"/>
              <a:r>
                <a:rPr lang="en-US" dirty="0">
                  <a:solidFill>
                    <a:srgbClr val="FF00FF"/>
                  </a:solidFill>
                </a:rPr>
                <a:t>1</a:t>
              </a:r>
            </a:p>
          </p:txBody>
        </p:sp>
        <p:sp>
          <p:nvSpPr>
            <p:cNvPr id="21" name="Rectangle 20">
              <a:extLst>
                <a:ext uri="{FF2B5EF4-FFF2-40B4-BE49-F238E27FC236}">
                  <a16:creationId xmlns:a16="http://schemas.microsoft.com/office/drawing/2014/main" id="{0562214D-E46D-80EC-D18F-6101DF8377CD}"/>
                </a:ext>
              </a:extLst>
            </p:cNvPr>
            <p:cNvSpPr/>
            <p:nvPr/>
          </p:nvSpPr>
          <p:spPr>
            <a:xfrm>
              <a:off x="48768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AA48"/>
                  </a:solidFill>
                </a:rPr>
                <a:t>0</a:t>
              </a:r>
            </a:p>
            <a:p>
              <a:pPr algn="ctr"/>
              <a:r>
                <a:rPr lang="en-US" dirty="0">
                  <a:solidFill>
                    <a:schemeClr val="tx1"/>
                  </a:solidFill>
                </a:rPr>
                <a:t>0</a:t>
              </a:r>
            </a:p>
            <a:p>
              <a:pPr algn="ctr"/>
              <a:r>
                <a:rPr lang="en-US" dirty="0">
                  <a:solidFill>
                    <a:srgbClr val="0070C0"/>
                  </a:solidFill>
                </a:rPr>
                <a:t>0</a:t>
              </a:r>
            </a:p>
            <a:p>
              <a:pPr algn="ctr"/>
              <a:r>
                <a:rPr lang="en-US" dirty="0">
                  <a:solidFill>
                    <a:srgbClr val="FF00FF"/>
                  </a:solidFill>
                </a:rPr>
                <a:t>0</a:t>
              </a:r>
            </a:p>
            <a:p>
              <a:pPr algn="ctr"/>
              <a:r>
                <a:rPr lang="en-US" dirty="0">
                  <a:solidFill>
                    <a:srgbClr val="FF0000"/>
                  </a:solidFill>
                </a:rPr>
                <a:t>0</a:t>
              </a:r>
            </a:p>
          </p:txBody>
        </p:sp>
      </p:grpSp>
      <p:sp>
        <p:nvSpPr>
          <p:cNvPr id="73" name="Arrow: Right 72">
            <a:extLst>
              <a:ext uri="{FF2B5EF4-FFF2-40B4-BE49-F238E27FC236}">
                <a16:creationId xmlns:a16="http://schemas.microsoft.com/office/drawing/2014/main" id="{13A20324-3B66-FEF7-4AD8-FE7A0460A6BD}"/>
              </a:ext>
              <a:ext uri="{C183D7F6-B498-43B3-948B-1728B52AA6E4}">
                <adec:decorative xmlns:adec="http://schemas.microsoft.com/office/drawing/2017/decorative" val="1"/>
              </a:ext>
            </a:extLst>
          </p:cNvPr>
          <p:cNvSpPr/>
          <p:nvPr/>
        </p:nvSpPr>
        <p:spPr>
          <a:xfrm>
            <a:off x="7219147" y="5404803"/>
            <a:ext cx="449486" cy="7721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9" name="Group 58" descr="finally we empty the buckets into an output array, going in order of the buckets. Our final output will be an array of six 0s, then two 1s, then three 2s, and finally two 3s.">
            <a:extLst>
              <a:ext uri="{FF2B5EF4-FFF2-40B4-BE49-F238E27FC236}">
                <a16:creationId xmlns:a16="http://schemas.microsoft.com/office/drawing/2014/main" id="{2C37DF3F-683D-C0A4-0917-907B958B84E0}"/>
              </a:ext>
            </a:extLst>
          </p:cNvPr>
          <p:cNvGrpSpPr/>
          <p:nvPr/>
        </p:nvGrpSpPr>
        <p:grpSpPr>
          <a:xfrm>
            <a:off x="7782872" y="5527885"/>
            <a:ext cx="4386191" cy="365386"/>
            <a:chOff x="1445524" y="2895600"/>
            <a:chExt cx="6403076" cy="533400"/>
          </a:xfrm>
          <a:solidFill>
            <a:schemeClr val="bg1"/>
          </a:solidFill>
        </p:grpSpPr>
        <p:sp>
          <p:nvSpPr>
            <p:cNvPr id="60" name="Rectangle 59">
              <a:extLst>
                <a:ext uri="{FF2B5EF4-FFF2-40B4-BE49-F238E27FC236}">
                  <a16:creationId xmlns:a16="http://schemas.microsoft.com/office/drawing/2014/main" id="{168E7DD3-EF08-978F-A4CC-F110D4874DFC}"/>
                </a:ext>
              </a:extLst>
            </p:cNvPr>
            <p:cNvSpPr/>
            <p:nvPr/>
          </p:nvSpPr>
          <p:spPr>
            <a:xfrm>
              <a:off x="1445524"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0</a:t>
              </a:r>
            </a:p>
          </p:txBody>
        </p:sp>
        <p:sp>
          <p:nvSpPr>
            <p:cNvPr id="61" name="Rectangle 60">
              <a:extLst>
                <a:ext uri="{FF2B5EF4-FFF2-40B4-BE49-F238E27FC236}">
                  <a16:creationId xmlns:a16="http://schemas.microsoft.com/office/drawing/2014/main" id="{69B22446-6F01-32A0-2BB0-AEAB907E04D5}"/>
                </a:ext>
              </a:extLst>
            </p:cNvPr>
            <p:cNvSpPr/>
            <p:nvPr/>
          </p:nvSpPr>
          <p:spPr>
            <a:xfrm>
              <a:off x="1978924"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0</a:t>
              </a:r>
            </a:p>
          </p:txBody>
        </p:sp>
        <p:sp>
          <p:nvSpPr>
            <p:cNvPr id="62" name="Rectangle 61">
              <a:extLst>
                <a:ext uri="{FF2B5EF4-FFF2-40B4-BE49-F238E27FC236}">
                  <a16:creationId xmlns:a16="http://schemas.microsoft.com/office/drawing/2014/main" id="{002ABD29-384B-723C-6187-14C726F98BDC}"/>
                </a:ext>
              </a:extLst>
            </p:cNvPr>
            <p:cNvSpPr/>
            <p:nvPr/>
          </p:nvSpPr>
          <p:spPr>
            <a:xfrm>
              <a:off x="2512893"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0</a:t>
              </a:r>
              <a:endParaRPr lang="en-US" dirty="0">
                <a:solidFill>
                  <a:schemeClr val="tx1"/>
                </a:solidFill>
              </a:endParaRPr>
            </a:p>
          </p:txBody>
        </p:sp>
        <p:sp>
          <p:nvSpPr>
            <p:cNvPr id="63" name="Rectangle 62">
              <a:extLst>
                <a:ext uri="{FF2B5EF4-FFF2-40B4-BE49-F238E27FC236}">
                  <a16:creationId xmlns:a16="http://schemas.microsoft.com/office/drawing/2014/main" id="{5E9E328F-376B-9281-6918-22FBE538C2AE}"/>
                </a:ext>
              </a:extLst>
            </p:cNvPr>
            <p:cNvSpPr/>
            <p:nvPr/>
          </p:nvSpPr>
          <p:spPr>
            <a:xfrm>
              <a:off x="3046293"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sp>
          <p:nvSpPr>
            <p:cNvPr id="64" name="Rectangle 63">
              <a:extLst>
                <a:ext uri="{FF2B5EF4-FFF2-40B4-BE49-F238E27FC236}">
                  <a16:creationId xmlns:a16="http://schemas.microsoft.com/office/drawing/2014/main" id="{629300FB-CEAE-D3F3-1EEE-A6D4FA6E9460}"/>
                </a:ext>
              </a:extLst>
            </p:cNvPr>
            <p:cNvSpPr/>
            <p:nvPr/>
          </p:nvSpPr>
          <p:spPr>
            <a:xfrm>
              <a:off x="3579693"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B050"/>
                  </a:solidFill>
                </a:rPr>
                <a:t>0</a:t>
              </a:r>
              <a:endParaRPr lang="en-US" dirty="0">
                <a:solidFill>
                  <a:schemeClr val="tx1"/>
                </a:solidFill>
              </a:endParaRPr>
            </a:p>
          </p:txBody>
        </p:sp>
        <p:sp>
          <p:nvSpPr>
            <p:cNvPr id="65" name="Rectangle 64">
              <a:extLst>
                <a:ext uri="{FF2B5EF4-FFF2-40B4-BE49-F238E27FC236}">
                  <a16:creationId xmlns:a16="http://schemas.microsoft.com/office/drawing/2014/main" id="{984D1EB2-7C2B-B887-349D-881E6E9E1109}"/>
                </a:ext>
              </a:extLst>
            </p:cNvPr>
            <p:cNvSpPr/>
            <p:nvPr/>
          </p:nvSpPr>
          <p:spPr>
            <a:xfrm>
              <a:off x="4113662"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1</a:t>
              </a:r>
            </a:p>
          </p:txBody>
        </p:sp>
        <p:sp>
          <p:nvSpPr>
            <p:cNvPr id="66" name="Rectangle 65">
              <a:extLst>
                <a:ext uri="{FF2B5EF4-FFF2-40B4-BE49-F238E27FC236}">
                  <a16:creationId xmlns:a16="http://schemas.microsoft.com/office/drawing/2014/main" id="{041EB973-F099-2F63-CFFA-6B4FE1504307}"/>
                </a:ext>
              </a:extLst>
            </p:cNvPr>
            <p:cNvSpPr/>
            <p:nvPr/>
          </p:nvSpPr>
          <p:spPr>
            <a:xfrm>
              <a:off x="4647062"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67" name="Rectangle 66">
              <a:extLst>
                <a:ext uri="{FF2B5EF4-FFF2-40B4-BE49-F238E27FC236}">
                  <a16:creationId xmlns:a16="http://schemas.microsoft.com/office/drawing/2014/main" id="{D16FC5AC-9509-45B7-F650-CED6211C8830}"/>
                </a:ext>
              </a:extLst>
            </p:cNvPr>
            <p:cNvSpPr/>
            <p:nvPr/>
          </p:nvSpPr>
          <p:spPr>
            <a:xfrm>
              <a:off x="5180462"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2</a:t>
              </a:r>
              <a:endParaRPr lang="en-US" dirty="0">
                <a:solidFill>
                  <a:schemeClr val="tx1"/>
                </a:solidFill>
              </a:endParaRPr>
            </a:p>
          </p:txBody>
        </p:sp>
        <p:sp>
          <p:nvSpPr>
            <p:cNvPr id="68" name="Rectangle 67">
              <a:extLst>
                <a:ext uri="{FF2B5EF4-FFF2-40B4-BE49-F238E27FC236}">
                  <a16:creationId xmlns:a16="http://schemas.microsoft.com/office/drawing/2014/main" id="{525304CE-B1AA-C3A7-6873-7110DE44C16E}"/>
                </a:ext>
              </a:extLst>
            </p:cNvPr>
            <p:cNvSpPr/>
            <p:nvPr/>
          </p:nvSpPr>
          <p:spPr>
            <a:xfrm>
              <a:off x="5714431"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69" name="Rectangle 68">
              <a:extLst>
                <a:ext uri="{FF2B5EF4-FFF2-40B4-BE49-F238E27FC236}">
                  <a16:creationId xmlns:a16="http://schemas.microsoft.com/office/drawing/2014/main" id="{D07EFFBC-9B46-C790-EF65-9D92153F102F}"/>
                </a:ext>
              </a:extLst>
            </p:cNvPr>
            <p:cNvSpPr/>
            <p:nvPr/>
          </p:nvSpPr>
          <p:spPr>
            <a:xfrm>
              <a:off x="6247831"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FF"/>
                  </a:solidFill>
                </a:rPr>
                <a:t>2</a:t>
              </a:r>
              <a:endParaRPr lang="en-US" dirty="0">
                <a:solidFill>
                  <a:schemeClr val="tx1"/>
                </a:solidFill>
              </a:endParaRPr>
            </a:p>
          </p:txBody>
        </p:sp>
        <p:sp>
          <p:nvSpPr>
            <p:cNvPr id="70" name="Rectangle 69">
              <a:extLst>
                <a:ext uri="{FF2B5EF4-FFF2-40B4-BE49-F238E27FC236}">
                  <a16:creationId xmlns:a16="http://schemas.microsoft.com/office/drawing/2014/main" id="{3624E2DD-4DD7-4825-D30E-BEAB32059351}"/>
                </a:ext>
              </a:extLst>
            </p:cNvPr>
            <p:cNvSpPr/>
            <p:nvPr/>
          </p:nvSpPr>
          <p:spPr>
            <a:xfrm>
              <a:off x="6781231"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70C0"/>
                  </a:solidFill>
                </a:rPr>
                <a:t>3</a:t>
              </a:r>
            </a:p>
          </p:txBody>
        </p:sp>
        <p:sp>
          <p:nvSpPr>
            <p:cNvPr id="71" name="Rectangle 70">
              <a:extLst>
                <a:ext uri="{FF2B5EF4-FFF2-40B4-BE49-F238E27FC236}">
                  <a16:creationId xmlns:a16="http://schemas.microsoft.com/office/drawing/2014/main" id="{DFEDECB3-6B8A-6D9C-D63C-0945F37563C3}"/>
                </a:ext>
              </a:extLst>
            </p:cNvPr>
            <p:cNvSpPr/>
            <p:nvPr/>
          </p:nvSpPr>
          <p:spPr>
            <a:xfrm>
              <a:off x="7315200" y="2895600"/>
              <a:ext cx="533400" cy="533400"/>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3</a:t>
              </a:r>
              <a:endParaRPr lang="en-US" dirty="0">
                <a:solidFill>
                  <a:schemeClr val="tx1"/>
                </a:solidFill>
              </a:endParaRPr>
            </a:p>
          </p:txBody>
        </p:sp>
      </p:grpSp>
    </p:spTree>
    <p:extLst>
      <p:ext uri="{BB962C8B-B14F-4D97-AF65-F5344CB8AC3E}">
        <p14:creationId xmlns:p14="http://schemas.microsoft.com/office/powerpoint/2010/main" val="1731338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6691A-165A-A4B2-5211-40C5459F61AF}"/>
              </a:ext>
            </a:extLst>
          </p:cNvPr>
          <p:cNvSpPr>
            <a:spLocks noGrp="1"/>
          </p:cNvSpPr>
          <p:nvPr>
            <p:ph type="title"/>
          </p:nvPr>
        </p:nvSpPr>
        <p:spPr/>
        <p:txBody>
          <a:bodyPr/>
          <a:lstStyle/>
          <a:p>
            <a:r>
              <a:rPr lang="en-US" dirty="0" err="1"/>
              <a:t>BucketSort</a:t>
            </a:r>
            <a:r>
              <a:rPr lang="en-US" dirty="0"/>
              <a:t> Running Time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49708F3-E299-035E-25B6-51CE18AF3A43}"/>
                  </a:ext>
                </a:extLst>
              </p:cNvPr>
              <p:cNvSpPr>
                <a:spLocks noGrp="1"/>
              </p:cNvSpPr>
              <p:nvPr>
                <p:ph idx="1"/>
              </p:nvPr>
            </p:nvSpPr>
            <p:spPr/>
            <p:txBody>
              <a:bodyPr/>
              <a:lstStyle/>
              <a:p>
                <a:r>
                  <a:rPr lang="en-US" dirty="0"/>
                  <a:t>Create array of </a:t>
                </a:r>
                <a14:m>
                  <m:oMath xmlns:m="http://schemas.openxmlformats.org/officeDocument/2006/math">
                    <m:r>
                      <a:rPr lang="en-US" b="0" i="1" smtClean="0">
                        <a:latin typeface="Cambria Math" panose="02040503050406030204" pitchFamily="18" charset="0"/>
                      </a:rPr>
                      <m:t>𝑘</m:t>
                    </m:r>
                  </m:oMath>
                </a14:m>
                <a:r>
                  <a:rPr lang="en-US" dirty="0"/>
                  <a:t> buckets</a:t>
                </a:r>
              </a:p>
              <a:p>
                <a:pPr lvl="1"/>
                <a:r>
                  <a:rPr lang="en-US" dirty="0"/>
                  <a:t>Either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r>
                  <a:rPr lang="en-US" dirty="0"/>
                  <a:t> or </a:t>
                </a:r>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(1)</m:t>
                    </m:r>
                  </m:oMath>
                </a14:m>
                <a:r>
                  <a:rPr lang="en-US" dirty="0"/>
                  <a:t> depending on some things…</a:t>
                </a:r>
              </a:p>
              <a:p>
                <a:r>
                  <a:rPr lang="en-US" dirty="0"/>
                  <a:t>Insert all </a:t>
                </a:r>
                <a14:m>
                  <m:oMath xmlns:m="http://schemas.openxmlformats.org/officeDocument/2006/math">
                    <m:r>
                      <a:rPr lang="en-US" b="0" i="1" smtClean="0">
                        <a:latin typeface="Cambria Math" panose="02040503050406030204" pitchFamily="18" charset="0"/>
                      </a:rPr>
                      <m:t>𝑛</m:t>
                    </m:r>
                  </m:oMath>
                </a14:m>
                <a:r>
                  <a:rPr lang="en-US" dirty="0"/>
                  <a:t> things into buckets</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oMath>
                </a14:m>
                <a:endParaRPr lang="en-US" dirty="0"/>
              </a:p>
              <a:p>
                <a:r>
                  <a:rPr lang="en-US" dirty="0"/>
                  <a:t>Empty buckets into an array</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oMath>
                </a14:m>
                <a:endParaRPr lang="en-US" dirty="0"/>
              </a:p>
              <a:p>
                <a:r>
                  <a:rPr lang="en-US" dirty="0"/>
                  <a:t>Overall:</a:t>
                </a:r>
              </a:p>
              <a:p>
                <a:pPr lvl="1"/>
                <a14:m>
                  <m:oMath xmlns:m="http://schemas.openxmlformats.org/officeDocument/2006/math">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𝑘</m:t>
                        </m:r>
                      </m:e>
                    </m:d>
                  </m:oMath>
                </a14:m>
                <a:endParaRPr lang="en-US" dirty="0"/>
              </a:p>
              <a:p>
                <a:r>
                  <a:rPr lang="en-US" dirty="0"/>
                  <a:t>When is this better than </a:t>
                </a:r>
                <a:r>
                  <a:rPr lang="en-US" dirty="0" err="1"/>
                  <a:t>mergesort</a:t>
                </a:r>
                <a:r>
                  <a:rPr lang="en-US" dirty="0"/>
                  <a:t>?</a:t>
                </a:r>
              </a:p>
              <a:p>
                <a:pPr lvl="1"/>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849708F3-E299-035E-25B6-51CE18AF3A43}"/>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3008997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B8172-18DF-BF9D-15EE-737B44C98824}"/>
              </a:ext>
            </a:extLst>
          </p:cNvPr>
          <p:cNvSpPr>
            <a:spLocks noGrp="1"/>
          </p:cNvSpPr>
          <p:nvPr>
            <p:ph type="title"/>
          </p:nvPr>
        </p:nvSpPr>
        <p:spPr/>
        <p:txBody>
          <a:bodyPr/>
          <a:lstStyle/>
          <a:p>
            <a:r>
              <a:rPr lang="en-US" dirty="0"/>
              <a:t>Properties of </a:t>
            </a:r>
            <a:r>
              <a:rPr lang="en-US" dirty="0" err="1"/>
              <a:t>BucketSort</a:t>
            </a:r>
            <a:endParaRPr lang="en-US" dirty="0"/>
          </a:p>
        </p:txBody>
      </p:sp>
      <p:sp>
        <p:nvSpPr>
          <p:cNvPr id="3" name="Content Placeholder 2">
            <a:extLst>
              <a:ext uri="{FF2B5EF4-FFF2-40B4-BE49-F238E27FC236}">
                <a16:creationId xmlns:a16="http://schemas.microsoft.com/office/drawing/2014/main" id="{E5F1C77C-A95B-025D-AC30-3008592132B7}"/>
              </a:ext>
            </a:extLst>
          </p:cNvPr>
          <p:cNvSpPr>
            <a:spLocks noGrp="1"/>
          </p:cNvSpPr>
          <p:nvPr>
            <p:ph idx="1"/>
          </p:nvPr>
        </p:nvSpPr>
        <p:spPr/>
        <p:txBody>
          <a:bodyPr>
            <a:normAutofit/>
          </a:bodyPr>
          <a:lstStyle/>
          <a:p>
            <a:r>
              <a:rPr lang="en-US" dirty="0"/>
              <a:t>In-Place?</a:t>
            </a:r>
          </a:p>
          <a:p>
            <a:pPr lvl="1"/>
            <a:endParaRPr lang="en-US" dirty="0"/>
          </a:p>
          <a:p>
            <a:r>
              <a:rPr lang="en-US" dirty="0"/>
              <a:t>Adaptive?</a:t>
            </a:r>
          </a:p>
          <a:p>
            <a:pPr lvl="1"/>
            <a:endParaRPr lang="en-US" dirty="0"/>
          </a:p>
          <a:p>
            <a:r>
              <a:rPr lang="en-US" dirty="0"/>
              <a:t>Stable?</a:t>
            </a:r>
          </a:p>
          <a:p>
            <a:pPr lvl="1"/>
            <a:endParaRPr lang="en-US" dirty="0"/>
          </a:p>
        </p:txBody>
      </p:sp>
    </p:spTree>
    <p:extLst>
      <p:ext uri="{BB962C8B-B14F-4D97-AF65-F5344CB8AC3E}">
        <p14:creationId xmlns:p14="http://schemas.microsoft.com/office/powerpoint/2010/main" val="3028115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C32B5-46B7-3D90-0383-0456046551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576D0F-E96D-70BA-7FAC-1ABACEAC3057}"/>
              </a:ext>
            </a:extLst>
          </p:cNvPr>
          <p:cNvSpPr>
            <a:spLocks noGrp="1"/>
          </p:cNvSpPr>
          <p:nvPr>
            <p:ph type="title"/>
          </p:nvPr>
        </p:nvSpPr>
        <p:spPr/>
        <p:txBody>
          <a:bodyPr/>
          <a:lstStyle/>
          <a:p>
            <a:r>
              <a:rPr lang="en-US" dirty="0"/>
              <a:t>Properties of </a:t>
            </a:r>
            <a:r>
              <a:rPr lang="en-US" dirty="0" err="1"/>
              <a:t>BucketSort</a:t>
            </a:r>
            <a:endParaRPr lang="en-US" dirty="0"/>
          </a:p>
        </p:txBody>
      </p:sp>
      <p:sp>
        <p:nvSpPr>
          <p:cNvPr id="3" name="Content Placeholder 2">
            <a:extLst>
              <a:ext uri="{FF2B5EF4-FFF2-40B4-BE49-F238E27FC236}">
                <a16:creationId xmlns:a16="http://schemas.microsoft.com/office/drawing/2014/main" id="{97B93917-1035-3F69-0088-7456D511B7C7}"/>
              </a:ext>
            </a:extLst>
          </p:cNvPr>
          <p:cNvSpPr>
            <a:spLocks noGrp="1"/>
          </p:cNvSpPr>
          <p:nvPr>
            <p:ph idx="1"/>
          </p:nvPr>
        </p:nvSpPr>
        <p:spPr/>
        <p:txBody>
          <a:bodyPr>
            <a:normAutofit/>
          </a:bodyPr>
          <a:lstStyle/>
          <a:p>
            <a:r>
              <a:rPr lang="en-US" dirty="0"/>
              <a:t>In-Place?</a:t>
            </a:r>
          </a:p>
          <a:p>
            <a:pPr lvl="1"/>
            <a:r>
              <a:rPr lang="en-US" dirty="0"/>
              <a:t>No</a:t>
            </a:r>
          </a:p>
          <a:p>
            <a:r>
              <a:rPr lang="en-US" dirty="0"/>
              <a:t>Adaptive?</a:t>
            </a:r>
          </a:p>
          <a:p>
            <a:pPr lvl="1"/>
            <a:r>
              <a:rPr lang="en-US" dirty="0"/>
              <a:t>No</a:t>
            </a:r>
          </a:p>
          <a:p>
            <a:r>
              <a:rPr lang="en-US" dirty="0"/>
              <a:t>Stable?</a:t>
            </a:r>
          </a:p>
          <a:p>
            <a:pPr lvl="1"/>
            <a:r>
              <a:rPr lang="en-US" dirty="0"/>
              <a:t>Yes! </a:t>
            </a:r>
          </a:p>
        </p:txBody>
      </p:sp>
    </p:spTree>
    <p:extLst>
      <p:ext uri="{BB962C8B-B14F-4D97-AF65-F5344CB8AC3E}">
        <p14:creationId xmlns:p14="http://schemas.microsoft.com/office/powerpoint/2010/main" val="2141883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522-A643-E0F7-0203-D79E5BF422B6}"/>
              </a:ext>
            </a:extLst>
          </p:cNvPr>
          <p:cNvSpPr>
            <a:spLocks noGrp="1"/>
          </p:cNvSpPr>
          <p:nvPr>
            <p:ph type="title"/>
          </p:nvPr>
        </p:nvSpPr>
        <p:spPr/>
        <p:txBody>
          <a:bodyPr/>
          <a:lstStyle/>
          <a:p>
            <a:r>
              <a:rPr lang="en-US" dirty="0" err="1"/>
              <a:t>RadixSort</a:t>
            </a:r>
            <a:endParaRPr lang="en-US" dirty="0"/>
          </a:p>
        </p:txBody>
      </p:sp>
      <p:sp>
        <p:nvSpPr>
          <p:cNvPr id="3" name="Content Placeholder 2">
            <a:extLst>
              <a:ext uri="{FF2B5EF4-FFF2-40B4-BE49-F238E27FC236}">
                <a16:creationId xmlns:a16="http://schemas.microsoft.com/office/drawing/2014/main" id="{13E04AAD-4854-7E00-900E-93F7F0ADE080}"/>
              </a:ext>
            </a:extLst>
          </p:cNvPr>
          <p:cNvSpPr>
            <a:spLocks noGrp="1"/>
          </p:cNvSpPr>
          <p:nvPr>
            <p:ph idx="1"/>
          </p:nvPr>
        </p:nvSpPr>
        <p:spPr>
          <a:xfrm>
            <a:off x="503842" y="1517901"/>
            <a:ext cx="11668760" cy="4351338"/>
          </a:xfrm>
        </p:spPr>
        <p:txBody>
          <a:bodyPr/>
          <a:lstStyle/>
          <a:p>
            <a:r>
              <a:rPr lang="en-US" dirty="0"/>
              <a:t>Radix: The base of a number system</a:t>
            </a:r>
          </a:p>
          <a:p>
            <a:pPr lvl="1"/>
            <a:r>
              <a:rPr lang="en-US" dirty="0"/>
              <a:t>We’ll use base 10, most implementations will use larger bases</a:t>
            </a:r>
          </a:p>
          <a:p>
            <a:r>
              <a:rPr lang="en-US" dirty="0"/>
              <a:t>Idea: </a:t>
            </a:r>
          </a:p>
          <a:p>
            <a:pPr lvl="1"/>
            <a:r>
              <a:rPr lang="en-US" dirty="0" err="1"/>
              <a:t>BucketSort</a:t>
            </a:r>
            <a:r>
              <a:rPr lang="en-US" dirty="0"/>
              <a:t> by each digit, one at a time, from least significant to most significant</a:t>
            </a:r>
          </a:p>
        </p:txBody>
      </p:sp>
      <p:sp>
        <p:nvSpPr>
          <p:cNvPr id="31" name="TextBox 30">
            <a:extLst>
              <a:ext uri="{FF2B5EF4-FFF2-40B4-BE49-F238E27FC236}">
                <a16:creationId xmlns:a16="http://schemas.microsoft.com/office/drawing/2014/main" id="{9F143260-887A-82E5-E7F0-D8C587242AE1}"/>
              </a:ext>
            </a:extLst>
          </p:cNvPr>
          <p:cNvSpPr txBox="1"/>
          <p:nvPr/>
        </p:nvSpPr>
        <p:spPr>
          <a:xfrm>
            <a:off x="1293363" y="5249289"/>
            <a:ext cx="3184788" cy="1569660"/>
          </a:xfrm>
          <a:prstGeom prst="rect">
            <a:avLst/>
          </a:prstGeom>
          <a:noFill/>
        </p:spPr>
        <p:txBody>
          <a:bodyPr wrap="square" rtlCol="0">
            <a:spAutoFit/>
          </a:bodyPr>
          <a:lstStyle/>
          <a:p>
            <a:r>
              <a:rPr lang="en-US" sz="2400" dirty="0"/>
              <a:t>Place each element into a “bucket” according to its </a:t>
            </a:r>
            <a:r>
              <a:rPr lang="en-US" sz="2400" b="1" dirty="0"/>
              <a:t>1’s</a:t>
            </a:r>
            <a:r>
              <a:rPr lang="en-US" sz="2400" dirty="0"/>
              <a:t> place</a:t>
            </a:r>
          </a:p>
        </p:txBody>
      </p:sp>
      <p:grpSp>
        <p:nvGrpSpPr>
          <p:cNvPr id="98" name="Group 97" descr="An array of three digit numbers of length 16:&#10;[103, 801, 401, 323, 255, 823, 999, 101, 113, 901, 555, 512, 245, 800, 018, 121]">
            <a:extLst>
              <a:ext uri="{FF2B5EF4-FFF2-40B4-BE49-F238E27FC236}">
                <a16:creationId xmlns:a16="http://schemas.microsoft.com/office/drawing/2014/main" id="{30506CD8-5A21-1B48-F376-2B0346B1442F}"/>
              </a:ext>
            </a:extLst>
          </p:cNvPr>
          <p:cNvGrpSpPr/>
          <p:nvPr/>
        </p:nvGrpSpPr>
        <p:grpSpPr>
          <a:xfrm>
            <a:off x="503842" y="3666399"/>
            <a:ext cx="8561464" cy="849868"/>
            <a:chOff x="1752600" y="2743200"/>
            <a:chExt cx="8561464" cy="849868"/>
          </a:xfrm>
        </p:grpSpPr>
        <p:grpSp>
          <p:nvGrpSpPr>
            <p:cNvPr id="4" name="Group 3">
              <a:extLst>
                <a:ext uri="{FF2B5EF4-FFF2-40B4-BE49-F238E27FC236}">
                  <a16:creationId xmlns:a16="http://schemas.microsoft.com/office/drawing/2014/main" id="{668EBC18-C202-3D7E-B926-33134979DB44}"/>
                </a:ext>
              </a:extLst>
            </p:cNvPr>
            <p:cNvGrpSpPr/>
            <p:nvPr/>
          </p:nvGrpSpPr>
          <p:grpSpPr>
            <a:xfrm>
              <a:off x="1752600" y="2743200"/>
              <a:ext cx="4268338" cy="849868"/>
              <a:chOff x="2361062" y="2743200"/>
              <a:chExt cx="4268338" cy="849868"/>
            </a:xfrm>
          </p:grpSpPr>
          <p:grpSp>
            <p:nvGrpSpPr>
              <p:cNvPr id="5" name="Group 4">
                <a:extLst>
                  <a:ext uri="{FF2B5EF4-FFF2-40B4-BE49-F238E27FC236}">
                    <a16:creationId xmlns:a16="http://schemas.microsoft.com/office/drawing/2014/main" id="{B07EEFA4-C5F7-5449-AE1D-C9DCD31AEE37}"/>
                  </a:ext>
                </a:extLst>
              </p:cNvPr>
              <p:cNvGrpSpPr/>
              <p:nvPr/>
            </p:nvGrpSpPr>
            <p:grpSpPr>
              <a:xfrm>
                <a:off x="2361062" y="2743200"/>
                <a:ext cx="4268338" cy="533400"/>
                <a:chOff x="1445524" y="2971800"/>
                <a:chExt cx="4268338" cy="533400"/>
              </a:xfrm>
            </p:grpSpPr>
            <p:sp>
              <p:nvSpPr>
                <p:cNvPr id="22" name="Rectangle 21">
                  <a:extLst>
                    <a:ext uri="{FF2B5EF4-FFF2-40B4-BE49-F238E27FC236}">
                      <a16:creationId xmlns:a16="http://schemas.microsoft.com/office/drawing/2014/main" id="{B772C34B-AE61-051B-E7C0-BD7A0E92C086}"/>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103</a:t>
                  </a:r>
                </a:p>
              </p:txBody>
            </p:sp>
            <p:sp>
              <p:nvSpPr>
                <p:cNvPr id="23" name="Rectangle 22">
                  <a:extLst>
                    <a:ext uri="{FF2B5EF4-FFF2-40B4-BE49-F238E27FC236}">
                      <a16:creationId xmlns:a16="http://schemas.microsoft.com/office/drawing/2014/main" id="{FA76D77E-9B08-5B17-CAB0-434AA7692468}"/>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801</a:t>
                  </a:r>
                </a:p>
              </p:txBody>
            </p:sp>
            <p:sp>
              <p:nvSpPr>
                <p:cNvPr id="25" name="Rectangle 24">
                  <a:extLst>
                    <a:ext uri="{FF2B5EF4-FFF2-40B4-BE49-F238E27FC236}">
                      <a16:creationId xmlns:a16="http://schemas.microsoft.com/office/drawing/2014/main" id="{14E195B0-311A-9164-AE6C-6CC2E9E46C94}"/>
                    </a:ext>
                  </a:extLst>
                </p:cNvPr>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401</a:t>
                  </a:r>
                </a:p>
              </p:txBody>
            </p:sp>
            <p:sp>
              <p:nvSpPr>
                <p:cNvPr id="26" name="Rectangle 25">
                  <a:extLst>
                    <a:ext uri="{FF2B5EF4-FFF2-40B4-BE49-F238E27FC236}">
                      <a16:creationId xmlns:a16="http://schemas.microsoft.com/office/drawing/2014/main" id="{5E96D355-24F5-F191-E3B1-402061B50FD0}"/>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323</a:t>
                  </a:r>
                </a:p>
              </p:txBody>
            </p:sp>
            <p:sp>
              <p:nvSpPr>
                <p:cNvPr id="27" name="Rectangle 26">
                  <a:extLst>
                    <a:ext uri="{FF2B5EF4-FFF2-40B4-BE49-F238E27FC236}">
                      <a16:creationId xmlns:a16="http://schemas.microsoft.com/office/drawing/2014/main" id="{1B07A61B-7381-B0A9-3D0B-7C9945E1349D}"/>
                    </a:ext>
                  </a:extLst>
                </p:cNvPr>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255</a:t>
                  </a:r>
                </a:p>
              </p:txBody>
            </p:sp>
            <p:sp>
              <p:nvSpPr>
                <p:cNvPr id="28" name="Rectangle 27">
                  <a:extLst>
                    <a:ext uri="{FF2B5EF4-FFF2-40B4-BE49-F238E27FC236}">
                      <a16:creationId xmlns:a16="http://schemas.microsoft.com/office/drawing/2014/main" id="{FDB9E96C-7F87-6C59-7CAB-3D0C04C4A4B9}"/>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823</a:t>
                  </a:r>
                </a:p>
              </p:txBody>
            </p:sp>
            <p:sp>
              <p:nvSpPr>
                <p:cNvPr id="29" name="Rectangle 28">
                  <a:extLst>
                    <a:ext uri="{FF2B5EF4-FFF2-40B4-BE49-F238E27FC236}">
                      <a16:creationId xmlns:a16="http://schemas.microsoft.com/office/drawing/2014/main" id="{639CFBAD-84A8-D35F-518F-ACA2E84658C4}"/>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999</a:t>
                  </a:r>
                </a:p>
              </p:txBody>
            </p:sp>
            <p:sp>
              <p:nvSpPr>
                <p:cNvPr id="30" name="Rectangle 29">
                  <a:extLst>
                    <a:ext uri="{FF2B5EF4-FFF2-40B4-BE49-F238E27FC236}">
                      <a16:creationId xmlns:a16="http://schemas.microsoft.com/office/drawing/2014/main" id="{8D65DD80-C4D2-3900-188B-E4A300D3349C}"/>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101</a:t>
                  </a:r>
                </a:p>
              </p:txBody>
            </p:sp>
          </p:grpSp>
          <p:sp>
            <p:nvSpPr>
              <p:cNvPr id="6" name="TextBox 5">
                <a:extLst>
                  <a:ext uri="{FF2B5EF4-FFF2-40B4-BE49-F238E27FC236}">
                    <a16:creationId xmlns:a16="http://schemas.microsoft.com/office/drawing/2014/main" id="{3335E1F1-0254-0DDD-5734-F8739BDEB8E2}"/>
                  </a:ext>
                </a:extLst>
              </p:cNvPr>
              <p:cNvSpPr txBox="1"/>
              <p:nvPr/>
            </p:nvSpPr>
            <p:spPr>
              <a:xfrm>
                <a:off x="2500545" y="3223736"/>
                <a:ext cx="301686" cy="369332"/>
              </a:xfrm>
              <a:prstGeom prst="rect">
                <a:avLst/>
              </a:prstGeom>
              <a:noFill/>
            </p:spPr>
            <p:txBody>
              <a:bodyPr wrap="none" rtlCol="0">
                <a:spAutoFit/>
              </a:bodyPr>
              <a:lstStyle/>
              <a:p>
                <a:r>
                  <a:rPr lang="en-US" dirty="0">
                    <a:solidFill>
                      <a:srgbClr val="FF33CC"/>
                    </a:solidFill>
                  </a:rPr>
                  <a:t>0</a:t>
                </a:r>
              </a:p>
            </p:txBody>
          </p:sp>
          <p:sp>
            <p:nvSpPr>
              <p:cNvPr id="7" name="TextBox 6">
                <a:extLst>
                  <a:ext uri="{FF2B5EF4-FFF2-40B4-BE49-F238E27FC236}">
                    <a16:creationId xmlns:a16="http://schemas.microsoft.com/office/drawing/2014/main" id="{8738B4C1-48B3-8D43-57B3-DF798D570F2D}"/>
                  </a:ext>
                </a:extLst>
              </p:cNvPr>
              <p:cNvSpPr txBox="1"/>
              <p:nvPr/>
            </p:nvSpPr>
            <p:spPr>
              <a:xfrm>
                <a:off x="3033945" y="3223736"/>
                <a:ext cx="301686" cy="369332"/>
              </a:xfrm>
              <a:prstGeom prst="rect">
                <a:avLst/>
              </a:prstGeom>
              <a:noFill/>
            </p:spPr>
            <p:txBody>
              <a:bodyPr wrap="none" rtlCol="0">
                <a:spAutoFit/>
              </a:bodyPr>
              <a:lstStyle/>
              <a:p>
                <a:r>
                  <a:rPr lang="en-US" dirty="0">
                    <a:solidFill>
                      <a:srgbClr val="FF33CC"/>
                    </a:solidFill>
                  </a:rPr>
                  <a:t>1</a:t>
                </a:r>
              </a:p>
            </p:txBody>
          </p:sp>
          <p:sp>
            <p:nvSpPr>
              <p:cNvPr id="8" name="TextBox 7">
                <a:extLst>
                  <a:ext uri="{FF2B5EF4-FFF2-40B4-BE49-F238E27FC236}">
                    <a16:creationId xmlns:a16="http://schemas.microsoft.com/office/drawing/2014/main" id="{5BCE153C-97D2-2FDC-4F4B-FEDFBB49AE98}"/>
                  </a:ext>
                </a:extLst>
              </p:cNvPr>
              <p:cNvSpPr txBox="1"/>
              <p:nvPr/>
            </p:nvSpPr>
            <p:spPr>
              <a:xfrm>
                <a:off x="3567914" y="3223736"/>
                <a:ext cx="301686" cy="369332"/>
              </a:xfrm>
              <a:prstGeom prst="rect">
                <a:avLst/>
              </a:prstGeom>
              <a:noFill/>
            </p:spPr>
            <p:txBody>
              <a:bodyPr wrap="none" rtlCol="0">
                <a:spAutoFit/>
              </a:bodyPr>
              <a:lstStyle/>
              <a:p>
                <a:r>
                  <a:rPr lang="en-US" dirty="0">
                    <a:solidFill>
                      <a:srgbClr val="FF33CC"/>
                    </a:solidFill>
                  </a:rPr>
                  <a:t>2</a:t>
                </a:r>
              </a:p>
            </p:txBody>
          </p:sp>
          <p:sp>
            <p:nvSpPr>
              <p:cNvPr id="9" name="TextBox 8">
                <a:extLst>
                  <a:ext uri="{FF2B5EF4-FFF2-40B4-BE49-F238E27FC236}">
                    <a16:creationId xmlns:a16="http://schemas.microsoft.com/office/drawing/2014/main" id="{9C2625EF-4B40-86AC-DBF7-AEC4DBAC7920}"/>
                  </a:ext>
                </a:extLst>
              </p:cNvPr>
              <p:cNvSpPr txBox="1"/>
              <p:nvPr/>
            </p:nvSpPr>
            <p:spPr>
              <a:xfrm>
                <a:off x="4077688" y="3223736"/>
                <a:ext cx="301686" cy="369332"/>
              </a:xfrm>
              <a:prstGeom prst="rect">
                <a:avLst/>
              </a:prstGeom>
              <a:noFill/>
            </p:spPr>
            <p:txBody>
              <a:bodyPr wrap="none" rtlCol="0">
                <a:spAutoFit/>
              </a:bodyPr>
              <a:lstStyle/>
              <a:p>
                <a:r>
                  <a:rPr lang="en-US" dirty="0">
                    <a:solidFill>
                      <a:srgbClr val="FF33CC"/>
                    </a:solidFill>
                  </a:rPr>
                  <a:t>3</a:t>
                </a:r>
              </a:p>
            </p:txBody>
          </p:sp>
          <p:sp>
            <p:nvSpPr>
              <p:cNvPr id="16" name="TextBox 15">
                <a:extLst>
                  <a:ext uri="{FF2B5EF4-FFF2-40B4-BE49-F238E27FC236}">
                    <a16:creationId xmlns:a16="http://schemas.microsoft.com/office/drawing/2014/main" id="{EEC37B8A-61E0-DCA9-F6F9-F99C03E50FC5}"/>
                  </a:ext>
                </a:extLst>
              </p:cNvPr>
              <p:cNvSpPr txBox="1"/>
              <p:nvPr/>
            </p:nvSpPr>
            <p:spPr>
              <a:xfrm>
                <a:off x="4611088" y="3223158"/>
                <a:ext cx="301686" cy="369332"/>
              </a:xfrm>
              <a:prstGeom prst="rect">
                <a:avLst/>
              </a:prstGeom>
              <a:noFill/>
            </p:spPr>
            <p:txBody>
              <a:bodyPr wrap="none" rtlCol="0">
                <a:spAutoFit/>
              </a:bodyPr>
              <a:lstStyle/>
              <a:p>
                <a:r>
                  <a:rPr lang="en-US" dirty="0">
                    <a:solidFill>
                      <a:srgbClr val="FF33CC"/>
                    </a:solidFill>
                  </a:rPr>
                  <a:t>4</a:t>
                </a:r>
              </a:p>
            </p:txBody>
          </p:sp>
          <p:sp>
            <p:nvSpPr>
              <p:cNvPr id="17" name="TextBox 16">
                <a:extLst>
                  <a:ext uri="{FF2B5EF4-FFF2-40B4-BE49-F238E27FC236}">
                    <a16:creationId xmlns:a16="http://schemas.microsoft.com/office/drawing/2014/main" id="{751485CC-79A7-5233-BFC5-0C022EE87F6C}"/>
                  </a:ext>
                </a:extLst>
              </p:cNvPr>
              <p:cNvSpPr txBox="1"/>
              <p:nvPr/>
            </p:nvSpPr>
            <p:spPr>
              <a:xfrm>
                <a:off x="5110332" y="3223158"/>
                <a:ext cx="301686" cy="369332"/>
              </a:xfrm>
              <a:prstGeom prst="rect">
                <a:avLst/>
              </a:prstGeom>
              <a:noFill/>
            </p:spPr>
            <p:txBody>
              <a:bodyPr wrap="none" rtlCol="0">
                <a:spAutoFit/>
              </a:bodyPr>
              <a:lstStyle/>
              <a:p>
                <a:r>
                  <a:rPr lang="en-US" dirty="0">
                    <a:solidFill>
                      <a:srgbClr val="FF33CC"/>
                    </a:solidFill>
                  </a:rPr>
                  <a:t>5</a:t>
                </a:r>
              </a:p>
            </p:txBody>
          </p:sp>
          <p:sp>
            <p:nvSpPr>
              <p:cNvPr id="18" name="TextBox 17">
                <a:extLst>
                  <a:ext uri="{FF2B5EF4-FFF2-40B4-BE49-F238E27FC236}">
                    <a16:creationId xmlns:a16="http://schemas.microsoft.com/office/drawing/2014/main" id="{3B272925-512C-C00B-7B35-8DB56343F758}"/>
                  </a:ext>
                </a:extLst>
              </p:cNvPr>
              <p:cNvSpPr txBox="1"/>
              <p:nvPr/>
            </p:nvSpPr>
            <p:spPr>
              <a:xfrm>
                <a:off x="5702083" y="3223736"/>
                <a:ext cx="301686" cy="369332"/>
              </a:xfrm>
              <a:prstGeom prst="rect">
                <a:avLst/>
              </a:prstGeom>
              <a:noFill/>
            </p:spPr>
            <p:txBody>
              <a:bodyPr wrap="none" rtlCol="0">
                <a:spAutoFit/>
              </a:bodyPr>
              <a:lstStyle/>
              <a:p>
                <a:r>
                  <a:rPr lang="en-US" dirty="0">
                    <a:solidFill>
                      <a:srgbClr val="FF33CC"/>
                    </a:solidFill>
                  </a:rPr>
                  <a:t>6</a:t>
                </a:r>
              </a:p>
            </p:txBody>
          </p:sp>
          <p:sp>
            <p:nvSpPr>
              <p:cNvPr id="19" name="TextBox 18">
                <a:extLst>
                  <a:ext uri="{FF2B5EF4-FFF2-40B4-BE49-F238E27FC236}">
                    <a16:creationId xmlns:a16="http://schemas.microsoft.com/office/drawing/2014/main" id="{BC30E54D-BCBB-11D5-CD6E-F0AA8FE92BDD}"/>
                  </a:ext>
                </a:extLst>
              </p:cNvPr>
              <p:cNvSpPr txBox="1"/>
              <p:nvPr/>
            </p:nvSpPr>
            <p:spPr>
              <a:xfrm>
                <a:off x="6235483" y="3223158"/>
                <a:ext cx="301686" cy="369332"/>
              </a:xfrm>
              <a:prstGeom prst="rect">
                <a:avLst/>
              </a:prstGeom>
              <a:noFill/>
            </p:spPr>
            <p:txBody>
              <a:bodyPr wrap="none" rtlCol="0">
                <a:spAutoFit/>
              </a:bodyPr>
              <a:lstStyle/>
              <a:p>
                <a:r>
                  <a:rPr lang="en-US" dirty="0">
                    <a:solidFill>
                      <a:srgbClr val="FF33CC"/>
                    </a:solidFill>
                  </a:rPr>
                  <a:t>7</a:t>
                </a:r>
              </a:p>
            </p:txBody>
          </p:sp>
        </p:grpSp>
        <p:grpSp>
          <p:nvGrpSpPr>
            <p:cNvPr id="40" name="Group 39">
              <a:extLst>
                <a:ext uri="{FF2B5EF4-FFF2-40B4-BE49-F238E27FC236}">
                  <a16:creationId xmlns:a16="http://schemas.microsoft.com/office/drawing/2014/main" id="{6CAA4EA5-FE3D-8D40-0A90-42A1D5AC8ECF}"/>
                </a:ext>
              </a:extLst>
            </p:cNvPr>
            <p:cNvGrpSpPr/>
            <p:nvPr/>
          </p:nvGrpSpPr>
          <p:grpSpPr>
            <a:xfrm>
              <a:off x="6020939" y="2743200"/>
              <a:ext cx="4293125" cy="849868"/>
              <a:chOff x="2361062" y="2743200"/>
              <a:chExt cx="4293125" cy="849868"/>
            </a:xfrm>
          </p:grpSpPr>
          <p:grpSp>
            <p:nvGrpSpPr>
              <p:cNvPr id="41" name="Group 40">
                <a:extLst>
                  <a:ext uri="{FF2B5EF4-FFF2-40B4-BE49-F238E27FC236}">
                    <a16:creationId xmlns:a16="http://schemas.microsoft.com/office/drawing/2014/main" id="{F028159C-F314-68E3-297B-5DE73893EACE}"/>
                  </a:ext>
                </a:extLst>
              </p:cNvPr>
              <p:cNvGrpSpPr/>
              <p:nvPr/>
            </p:nvGrpSpPr>
            <p:grpSpPr>
              <a:xfrm>
                <a:off x="2361062" y="2743200"/>
                <a:ext cx="4268338" cy="533400"/>
                <a:chOff x="1445524" y="2971800"/>
                <a:chExt cx="4268338" cy="533400"/>
              </a:xfrm>
            </p:grpSpPr>
            <p:sp>
              <p:nvSpPr>
                <p:cNvPr id="78" name="Rectangle 77">
                  <a:extLst>
                    <a:ext uri="{FF2B5EF4-FFF2-40B4-BE49-F238E27FC236}">
                      <a16:creationId xmlns:a16="http://schemas.microsoft.com/office/drawing/2014/main" id="{A954409E-4BAF-A95F-544D-B8DF8CE93CEE}"/>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113</a:t>
                  </a:r>
                </a:p>
              </p:txBody>
            </p:sp>
            <p:sp>
              <p:nvSpPr>
                <p:cNvPr id="79" name="Rectangle 78">
                  <a:extLst>
                    <a:ext uri="{FF2B5EF4-FFF2-40B4-BE49-F238E27FC236}">
                      <a16:creationId xmlns:a16="http://schemas.microsoft.com/office/drawing/2014/main" id="{245B0D8C-0166-3B37-5CF9-01E6616C1DC7}"/>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901</a:t>
                  </a:r>
                </a:p>
              </p:txBody>
            </p:sp>
            <p:sp>
              <p:nvSpPr>
                <p:cNvPr id="80" name="Rectangle 79">
                  <a:extLst>
                    <a:ext uri="{FF2B5EF4-FFF2-40B4-BE49-F238E27FC236}">
                      <a16:creationId xmlns:a16="http://schemas.microsoft.com/office/drawing/2014/main" id="{D8757A04-74EC-52A0-17F3-20B1DEECB0C4}"/>
                    </a:ext>
                  </a:extLst>
                </p:cNvPr>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555</a:t>
                  </a:r>
                </a:p>
              </p:txBody>
            </p:sp>
            <p:sp>
              <p:nvSpPr>
                <p:cNvPr id="81" name="Rectangle 80">
                  <a:extLst>
                    <a:ext uri="{FF2B5EF4-FFF2-40B4-BE49-F238E27FC236}">
                      <a16:creationId xmlns:a16="http://schemas.microsoft.com/office/drawing/2014/main" id="{9D5D8644-3F22-4B90-4575-591E69E6DD1D}"/>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p:txBody>
            </p:sp>
            <p:sp>
              <p:nvSpPr>
                <p:cNvPr id="82" name="Rectangle 81">
                  <a:extLst>
                    <a:ext uri="{FF2B5EF4-FFF2-40B4-BE49-F238E27FC236}">
                      <a16:creationId xmlns:a16="http://schemas.microsoft.com/office/drawing/2014/main" id="{D0FB66AC-257C-A3A7-72A2-9BAA64032154}"/>
                    </a:ext>
                  </a:extLst>
                </p:cNvPr>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245</a:t>
                  </a:r>
                </a:p>
              </p:txBody>
            </p:sp>
            <p:sp>
              <p:nvSpPr>
                <p:cNvPr id="83" name="Rectangle 82">
                  <a:extLst>
                    <a:ext uri="{FF2B5EF4-FFF2-40B4-BE49-F238E27FC236}">
                      <a16:creationId xmlns:a16="http://schemas.microsoft.com/office/drawing/2014/main" id="{B64146E2-4504-A8F1-99F9-D44753821034}"/>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p:txBody>
            </p:sp>
            <p:sp>
              <p:nvSpPr>
                <p:cNvPr id="84" name="Rectangle 83">
                  <a:extLst>
                    <a:ext uri="{FF2B5EF4-FFF2-40B4-BE49-F238E27FC236}">
                      <a16:creationId xmlns:a16="http://schemas.microsoft.com/office/drawing/2014/main" id="{24994ADB-06A8-D4BC-7DB5-3CC06E91FA0C}"/>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018</a:t>
                  </a:r>
                </a:p>
              </p:txBody>
            </p:sp>
            <p:sp>
              <p:nvSpPr>
                <p:cNvPr id="85" name="Rectangle 84">
                  <a:extLst>
                    <a:ext uri="{FF2B5EF4-FFF2-40B4-BE49-F238E27FC236}">
                      <a16:creationId xmlns:a16="http://schemas.microsoft.com/office/drawing/2014/main" id="{A8740905-608B-1F49-6E88-49046DEDE13C}"/>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121</a:t>
                  </a:r>
                </a:p>
              </p:txBody>
            </p:sp>
          </p:grpSp>
          <p:sp>
            <p:nvSpPr>
              <p:cNvPr id="42" name="TextBox 41">
                <a:extLst>
                  <a:ext uri="{FF2B5EF4-FFF2-40B4-BE49-F238E27FC236}">
                    <a16:creationId xmlns:a16="http://schemas.microsoft.com/office/drawing/2014/main" id="{FA4ED3AF-CE5A-B2A9-1793-8C8C2A1B881B}"/>
                  </a:ext>
                </a:extLst>
              </p:cNvPr>
              <p:cNvSpPr txBox="1"/>
              <p:nvPr/>
            </p:nvSpPr>
            <p:spPr>
              <a:xfrm>
                <a:off x="2500545" y="3223736"/>
                <a:ext cx="301686" cy="369332"/>
              </a:xfrm>
              <a:prstGeom prst="rect">
                <a:avLst/>
              </a:prstGeom>
              <a:noFill/>
            </p:spPr>
            <p:txBody>
              <a:bodyPr wrap="none" rtlCol="0">
                <a:spAutoFit/>
              </a:bodyPr>
              <a:lstStyle/>
              <a:p>
                <a:r>
                  <a:rPr lang="en-US" dirty="0">
                    <a:solidFill>
                      <a:srgbClr val="FF33CC"/>
                    </a:solidFill>
                  </a:rPr>
                  <a:t>8</a:t>
                </a:r>
              </a:p>
            </p:txBody>
          </p:sp>
          <p:sp>
            <p:nvSpPr>
              <p:cNvPr id="43" name="TextBox 42">
                <a:extLst>
                  <a:ext uri="{FF2B5EF4-FFF2-40B4-BE49-F238E27FC236}">
                    <a16:creationId xmlns:a16="http://schemas.microsoft.com/office/drawing/2014/main" id="{000116F0-E2BC-4A94-3A2F-68B14E3D9D6D}"/>
                  </a:ext>
                </a:extLst>
              </p:cNvPr>
              <p:cNvSpPr txBox="1"/>
              <p:nvPr/>
            </p:nvSpPr>
            <p:spPr>
              <a:xfrm>
                <a:off x="3033945" y="3223736"/>
                <a:ext cx="301686" cy="369332"/>
              </a:xfrm>
              <a:prstGeom prst="rect">
                <a:avLst/>
              </a:prstGeom>
              <a:noFill/>
            </p:spPr>
            <p:txBody>
              <a:bodyPr wrap="none" rtlCol="0">
                <a:spAutoFit/>
              </a:bodyPr>
              <a:lstStyle/>
              <a:p>
                <a:r>
                  <a:rPr lang="en-US" dirty="0">
                    <a:solidFill>
                      <a:srgbClr val="FF33CC"/>
                    </a:solidFill>
                  </a:rPr>
                  <a:t>9</a:t>
                </a:r>
              </a:p>
            </p:txBody>
          </p:sp>
          <p:sp>
            <p:nvSpPr>
              <p:cNvPr id="44" name="TextBox 43">
                <a:extLst>
                  <a:ext uri="{FF2B5EF4-FFF2-40B4-BE49-F238E27FC236}">
                    <a16:creationId xmlns:a16="http://schemas.microsoft.com/office/drawing/2014/main" id="{58EB4907-B83A-178C-0854-3A1D1D6D8064}"/>
                  </a:ext>
                </a:extLst>
              </p:cNvPr>
              <p:cNvSpPr txBox="1"/>
              <p:nvPr/>
            </p:nvSpPr>
            <p:spPr>
              <a:xfrm>
                <a:off x="3567914" y="3223736"/>
                <a:ext cx="418704" cy="369332"/>
              </a:xfrm>
              <a:prstGeom prst="rect">
                <a:avLst/>
              </a:prstGeom>
              <a:noFill/>
            </p:spPr>
            <p:txBody>
              <a:bodyPr wrap="none" rtlCol="0">
                <a:spAutoFit/>
              </a:bodyPr>
              <a:lstStyle/>
              <a:p>
                <a:r>
                  <a:rPr lang="en-US" dirty="0">
                    <a:solidFill>
                      <a:srgbClr val="FF33CC"/>
                    </a:solidFill>
                  </a:rPr>
                  <a:t>10</a:t>
                </a:r>
              </a:p>
            </p:txBody>
          </p:sp>
          <p:sp>
            <p:nvSpPr>
              <p:cNvPr id="45" name="TextBox 44">
                <a:extLst>
                  <a:ext uri="{FF2B5EF4-FFF2-40B4-BE49-F238E27FC236}">
                    <a16:creationId xmlns:a16="http://schemas.microsoft.com/office/drawing/2014/main" id="{1F29C78F-1BB3-E0F4-23B0-F89C42A85941}"/>
                  </a:ext>
                </a:extLst>
              </p:cNvPr>
              <p:cNvSpPr txBox="1"/>
              <p:nvPr/>
            </p:nvSpPr>
            <p:spPr>
              <a:xfrm>
                <a:off x="4077688" y="3223736"/>
                <a:ext cx="418704" cy="369332"/>
              </a:xfrm>
              <a:prstGeom prst="rect">
                <a:avLst/>
              </a:prstGeom>
              <a:noFill/>
            </p:spPr>
            <p:txBody>
              <a:bodyPr wrap="none" rtlCol="0">
                <a:spAutoFit/>
              </a:bodyPr>
              <a:lstStyle/>
              <a:p>
                <a:r>
                  <a:rPr lang="en-US" dirty="0">
                    <a:solidFill>
                      <a:srgbClr val="FF33CC"/>
                    </a:solidFill>
                  </a:rPr>
                  <a:t>11</a:t>
                </a:r>
              </a:p>
            </p:txBody>
          </p:sp>
          <p:sp>
            <p:nvSpPr>
              <p:cNvPr id="74" name="TextBox 73">
                <a:extLst>
                  <a:ext uri="{FF2B5EF4-FFF2-40B4-BE49-F238E27FC236}">
                    <a16:creationId xmlns:a16="http://schemas.microsoft.com/office/drawing/2014/main" id="{91155CF0-8F3F-B2B6-B4CE-818EC30457F9}"/>
                  </a:ext>
                </a:extLst>
              </p:cNvPr>
              <p:cNvSpPr txBox="1"/>
              <p:nvPr/>
            </p:nvSpPr>
            <p:spPr>
              <a:xfrm>
                <a:off x="4611088" y="3223158"/>
                <a:ext cx="418704" cy="369332"/>
              </a:xfrm>
              <a:prstGeom prst="rect">
                <a:avLst/>
              </a:prstGeom>
              <a:noFill/>
            </p:spPr>
            <p:txBody>
              <a:bodyPr wrap="none" rtlCol="0">
                <a:spAutoFit/>
              </a:bodyPr>
              <a:lstStyle/>
              <a:p>
                <a:r>
                  <a:rPr lang="en-US" dirty="0">
                    <a:solidFill>
                      <a:srgbClr val="FF33CC"/>
                    </a:solidFill>
                  </a:rPr>
                  <a:t>12</a:t>
                </a:r>
              </a:p>
            </p:txBody>
          </p:sp>
          <p:sp>
            <p:nvSpPr>
              <p:cNvPr id="75" name="TextBox 74">
                <a:extLst>
                  <a:ext uri="{FF2B5EF4-FFF2-40B4-BE49-F238E27FC236}">
                    <a16:creationId xmlns:a16="http://schemas.microsoft.com/office/drawing/2014/main" id="{5ABAEC95-3AA8-1977-949A-53F10027BACC}"/>
                  </a:ext>
                </a:extLst>
              </p:cNvPr>
              <p:cNvSpPr txBox="1"/>
              <p:nvPr/>
            </p:nvSpPr>
            <p:spPr>
              <a:xfrm>
                <a:off x="5110332" y="3223158"/>
                <a:ext cx="418704" cy="369332"/>
              </a:xfrm>
              <a:prstGeom prst="rect">
                <a:avLst/>
              </a:prstGeom>
              <a:noFill/>
            </p:spPr>
            <p:txBody>
              <a:bodyPr wrap="none" rtlCol="0">
                <a:spAutoFit/>
              </a:bodyPr>
              <a:lstStyle/>
              <a:p>
                <a:r>
                  <a:rPr lang="en-US" dirty="0">
                    <a:solidFill>
                      <a:srgbClr val="FF33CC"/>
                    </a:solidFill>
                  </a:rPr>
                  <a:t>13</a:t>
                </a:r>
              </a:p>
            </p:txBody>
          </p:sp>
          <p:sp>
            <p:nvSpPr>
              <p:cNvPr id="76" name="TextBox 75">
                <a:extLst>
                  <a:ext uri="{FF2B5EF4-FFF2-40B4-BE49-F238E27FC236}">
                    <a16:creationId xmlns:a16="http://schemas.microsoft.com/office/drawing/2014/main" id="{9F7C5BDB-74C7-EEA9-FD7A-108150ED3D0B}"/>
                  </a:ext>
                </a:extLst>
              </p:cNvPr>
              <p:cNvSpPr txBox="1"/>
              <p:nvPr/>
            </p:nvSpPr>
            <p:spPr>
              <a:xfrm>
                <a:off x="5702083" y="3223736"/>
                <a:ext cx="418704" cy="369332"/>
              </a:xfrm>
              <a:prstGeom prst="rect">
                <a:avLst/>
              </a:prstGeom>
              <a:noFill/>
            </p:spPr>
            <p:txBody>
              <a:bodyPr wrap="none" rtlCol="0">
                <a:spAutoFit/>
              </a:bodyPr>
              <a:lstStyle/>
              <a:p>
                <a:r>
                  <a:rPr lang="en-US" dirty="0">
                    <a:solidFill>
                      <a:srgbClr val="FF33CC"/>
                    </a:solidFill>
                  </a:rPr>
                  <a:t>14</a:t>
                </a:r>
              </a:p>
            </p:txBody>
          </p:sp>
          <p:sp>
            <p:nvSpPr>
              <p:cNvPr id="77" name="TextBox 76">
                <a:extLst>
                  <a:ext uri="{FF2B5EF4-FFF2-40B4-BE49-F238E27FC236}">
                    <a16:creationId xmlns:a16="http://schemas.microsoft.com/office/drawing/2014/main" id="{9C38C609-4A48-7161-25E6-18F44C5174A4}"/>
                  </a:ext>
                </a:extLst>
              </p:cNvPr>
              <p:cNvSpPr txBox="1"/>
              <p:nvPr/>
            </p:nvSpPr>
            <p:spPr>
              <a:xfrm>
                <a:off x="6235483" y="3223158"/>
                <a:ext cx="418704" cy="369332"/>
              </a:xfrm>
              <a:prstGeom prst="rect">
                <a:avLst/>
              </a:prstGeom>
              <a:noFill/>
            </p:spPr>
            <p:txBody>
              <a:bodyPr wrap="none" rtlCol="0">
                <a:spAutoFit/>
              </a:bodyPr>
              <a:lstStyle/>
              <a:p>
                <a:r>
                  <a:rPr lang="en-US" dirty="0">
                    <a:solidFill>
                      <a:srgbClr val="FF33CC"/>
                    </a:solidFill>
                  </a:rPr>
                  <a:t>15</a:t>
                </a:r>
              </a:p>
            </p:txBody>
          </p:sp>
        </p:grpSp>
      </p:grpSp>
      <p:grpSp>
        <p:nvGrpSpPr>
          <p:cNvPr id="99" name="Group 98" descr="We proceed by doing a bucket sort using the least significant digit of the numbers. Because our numbers are represented in base 10, we have buckets 0 through 9, filled in as follows:&#10;bucket 0: 800&#10;bucket 1: 801, 401, 901, 121&#10;bucket 2: 512&#10;bucket 3: 103, 323, 823, 113&#10;bucket 4: empty&#10;bucket 5: 255, 555, 245&#10;bucket 6: empty&#10;bucket 7: empty&#10;bucket 8: 018&#10;bucket 9: 999">
            <a:extLst>
              <a:ext uri="{FF2B5EF4-FFF2-40B4-BE49-F238E27FC236}">
                <a16:creationId xmlns:a16="http://schemas.microsoft.com/office/drawing/2014/main" id="{C4BEB531-3711-E388-CD9E-744269DCB5F9}"/>
              </a:ext>
            </a:extLst>
          </p:cNvPr>
          <p:cNvGrpSpPr/>
          <p:nvPr/>
        </p:nvGrpSpPr>
        <p:grpSpPr>
          <a:xfrm>
            <a:off x="6096000" y="4679758"/>
            <a:ext cx="5877080" cy="2024202"/>
            <a:chOff x="4876800" y="4493526"/>
            <a:chExt cx="5334000" cy="1817195"/>
          </a:xfrm>
        </p:grpSpPr>
        <p:sp>
          <p:nvSpPr>
            <p:cNvPr id="100" name="Rectangle 99">
              <a:extLst>
                <a:ext uri="{FF2B5EF4-FFF2-40B4-BE49-F238E27FC236}">
                  <a16:creationId xmlns:a16="http://schemas.microsoft.com/office/drawing/2014/main" id="{54D98CC9-1ECA-8EC1-D4F2-F5356BD5D74D}"/>
                </a:ext>
              </a:extLst>
            </p:cNvPr>
            <p:cNvSpPr/>
            <p:nvPr/>
          </p:nvSpPr>
          <p:spPr>
            <a:xfrm>
              <a:off x="96774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999</a:t>
              </a:r>
            </a:p>
          </p:txBody>
        </p:sp>
        <p:sp>
          <p:nvSpPr>
            <p:cNvPr id="101" name="Rectangle 100">
              <a:extLst>
                <a:ext uri="{FF2B5EF4-FFF2-40B4-BE49-F238E27FC236}">
                  <a16:creationId xmlns:a16="http://schemas.microsoft.com/office/drawing/2014/main" id="{AA885E00-B68C-F785-3E08-00904AF4E605}"/>
                </a:ext>
              </a:extLst>
            </p:cNvPr>
            <p:cNvSpPr/>
            <p:nvPr/>
          </p:nvSpPr>
          <p:spPr>
            <a:xfrm>
              <a:off x="91440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018</a:t>
              </a:r>
            </a:p>
          </p:txBody>
        </p:sp>
        <p:sp>
          <p:nvSpPr>
            <p:cNvPr id="102" name="Rectangle 101">
              <a:extLst>
                <a:ext uri="{FF2B5EF4-FFF2-40B4-BE49-F238E27FC236}">
                  <a16:creationId xmlns:a16="http://schemas.microsoft.com/office/drawing/2014/main" id="{8E53BF7D-9B29-0146-38F4-473D33D31363}"/>
                </a:ext>
              </a:extLst>
            </p:cNvPr>
            <p:cNvSpPr/>
            <p:nvPr/>
          </p:nvSpPr>
          <p:spPr>
            <a:xfrm>
              <a:off x="86106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Rectangle 102">
              <a:extLst>
                <a:ext uri="{FF2B5EF4-FFF2-40B4-BE49-F238E27FC236}">
                  <a16:creationId xmlns:a16="http://schemas.microsoft.com/office/drawing/2014/main" id="{26DF8AFB-0BE2-6403-A1E2-1E8D871B2345}"/>
                </a:ext>
              </a:extLst>
            </p:cNvPr>
            <p:cNvSpPr/>
            <p:nvPr/>
          </p:nvSpPr>
          <p:spPr>
            <a:xfrm>
              <a:off x="80772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Rectangle 103">
              <a:extLst>
                <a:ext uri="{FF2B5EF4-FFF2-40B4-BE49-F238E27FC236}">
                  <a16:creationId xmlns:a16="http://schemas.microsoft.com/office/drawing/2014/main" id="{7989718A-7D33-FB9B-C348-2CC0497D6E02}"/>
                </a:ext>
              </a:extLst>
            </p:cNvPr>
            <p:cNvSpPr/>
            <p:nvPr/>
          </p:nvSpPr>
          <p:spPr>
            <a:xfrm>
              <a:off x="75438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255</a:t>
              </a:r>
            </a:p>
            <a:p>
              <a:pPr algn="ctr"/>
              <a:r>
                <a:rPr lang="en-US" dirty="0">
                  <a:solidFill>
                    <a:schemeClr val="tx1"/>
                  </a:solidFill>
                </a:rPr>
                <a:t>555</a:t>
              </a:r>
            </a:p>
            <a:p>
              <a:pPr algn="ctr"/>
              <a:r>
                <a:rPr lang="en-US" dirty="0">
                  <a:solidFill>
                    <a:schemeClr val="tx1"/>
                  </a:solidFill>
                </a:rPr>
                <a:t>245</a:t>
              </a:r>
            </a:p>
          </p:txBody>
        </p:sp>
        <p:sp>
          <p:nvSpPr>
            <p:cNvPr id="105" name="Rectangle 104">
              <a:extLst>
                <a:ext uri="{FF2B5EF4-FFF2-40B4-BE49-F238E27FC236}">
                  <a16:creationId xmlns:a16="http://schemas.microsoft.com/office/drawing/2014/main" id="{DC242C9B-09A4-6117-C57D-D24450AC01BE}"/>
                </a:ext>
              </a:extLst>
            </p:cNvPr>
            <p:cNvSpPr/>
            <p:nvPr/>
          </p:nvSpPr>
          <p:spPr>
            <a:xfrm>
              <a:off x="70104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Rectangle 105">
              <a:extLst>
                <a:ext uri="{FF2B5EF4-FFF2-40B4-BE49-F238E27FC236}">
                  <a16:creationId xmlns:a16="http://schemas.microsoft.com/office/drawing/2014/main" id="{015C1621-566D-4D9B-4062-CF55647D2ACB}"/>
                </a:ext>
              </a:extLst>
            </p:cNvPr>
            <p:cNvSpPr/>
            <p:nvPr/>
          </p:nvSpPr>
          <p:spPr>
            <a:xfrm>
              <a:off x="64770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103</a:t>
              </a:r>
            </a:p>
            <a:p>
              <a:pPr algn="ctr"/>
              <a:r>
                <a:rPr lang="en-US" dirty="0">
                  <a:solidFill>
                    <a:schemeClr val="tx1"/>
                  </a:solidFill>
                </a:rPr>
                <a:t>323</a:t>
              </a:r>
            </a:p>
            <a:p>
              <a:pPr algn="ctr"/>
              <a:r>
                <a:rPr lang="en-US" dirty="0">
                  <a:solidFill>
                    <a:schemeClr val="tx1"/>
                  </a:solidFill>
                </a:rPr>
                <a:t>823</a:t>
              </a:r>
            </a:p>
            <a:p>
              <a:pPr algn="ctr"/>
              <a:r>
                <a:rPr lang="en-US" dirty="0">
                  <a:solidFill>
                    <a:schemeClr val="tx1"/>
                  </a:solidFill>
                </a:rPr>
                <a:t>113</a:t>
              </a:r>
            </a:p>
          </p:txBody>
        </p:sp>
        <p:sp>
          <p:nvSpPr>
            <p:cNvPr id="107" name="Rectangle 106">
              <a:extLst>
                <a:ext uri="{FF2B5EF4-FFF2-40B4-BE49-F238E27FC236}">
                  <a16:creationId xmlns:a16="http://schemas.microsoft.com/office/drawing/2014/main" id="{C7A6F8BB-D41D-CFC2-3B83-378EB0BEE6B6}"/>
                </a:ext>
              </a:extLst>
            </p:cNvPr>
            <p:cNvSpPr/>
            <p:nvPr/>
          </p:nvSpPr>
          <p:spPr>
            <a:xfrm>
              <a:off x="59436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p:txBody>
        </p:sp>
        <p:sp>
          <p:nvSpPr>
            <p:cNvPr id="108" name="TextBox 107">
              <a:extLst>
                <a:ext uri="{FF2B5EF4-FFF2-40B4-BE49-F238E27FC236}">
                  <a16:creationId xmlns:a16="http://schemas.microsoft.com/office/drawing/2014/main" id="{F861BB88-9666-9EB5-3623-B2DCEF4360DA}"/>
                </a:ext>
              </a:extLst>
            </p:cNvPr>
            <p:cNvSpPr txBox="1"/>
            <p:nvPr/>
          </p:nvSpPr>
          <p:spPr>
            <a:xfrm>
              <a:off x="4992657" y="5941389"/>
              <a:ext cx="301686" cy="369332"/>
            </a:xfrm>
            <a:prstGeom prst="rect">
              <a:avLst/>
            </a:prstGeom>
            <a:noFill/>
          </p:spPr>
          <p:txBody>
            <a:bodyPr wrap="none" rtlCol="0">
              <a:spAutoFit/>
            </a:bodyPr>
            <a:lstStyle/>
            <a:p>
              <a:r>
                <a:rPr lang="en-US" dirty="0">
                  <a:solidFill>
                    <a:srgbClr val="FF33CC"/>
                  </a:solidFill>
                </a:rPr>
                <a:t>0</a:t>
              </a:r>
            </a:p>
          </p:txBody>
        </p:sp>
        <p:sp>
          <p:nvSpPr>
            <p:cNvPr id="109" name="TextBox 108">
              <a:extLst>
                <a:ext uri="{FF2B5EF4-FFF2-40B4-BE49-F238E27FC236}">
                  <a16:creationId xmlns:a16="http://schemas.microsoft.com/office/drawing/2014/main" id="{7DD2ED4B-3174-CE5F-9623-8FFD23B19965}"/>
                </a:ext>
              </a:extLst>
            </p:cNvPr>
            <p:cNvSpPr txBox="1"/>
            <p:nvPr/>
          </p:nvSpPr>
          <p:spPr>
            <a:xfrm>
              <a:off x="5526057" y="5941389"/>
              <a:ext cx="301686" cy="369332"/>
            </a:xfrm>
            <a:prstGeom prst="rect">
              <a:avLst/>
            </a:prstGeom>
            <a:noFill/>
          </p:spPr>
          <p:txBody>
            <a:bodyPr wrap="none" rtlCol="0">
              <a:spAutoFit/>
            </a:bodyPr>
            <a:lstStyle/>
            <a:p>
              <a:r>
                <a:rPr lang="en-US" dirty="0">
                  <a:solidFill>
                    <a:srgbClr val="FF33CC"/>
                  </a:solidFill>
                </a:rPr>
                <a:t>1</a:t>
              </a:r>
            </a:p>
          </p:txBody>
        </p:sp>
        <p:sp>
          <p:nvSpPr>
            <p:cNvPr id="110" name="TextBox 109">
              <a:extLst>
                <a:ext uri="{FF2B5EF4-FFF2-40B4-BE49-F238E27FC236}">
                  <a16:creationId xmlns:a16="http://schemas.microsoft.com/office/drawing/2014/main" id="{E3A5957B-0255-9C64-F7B4-05DAE01FEE43}"/>
                </a:ext>
              </a:extLst>
            </p:cNvPr>
            <p:cNvSpPr txBox="1"/>
            <p:nvPr/>
          </p:nvSpPr>
          <p:spPr>
            <a:xfrm>
              <a:off x="6060026" y="5941389"/>
              <a:ext cx="301686" cy="369332"/>
            </a:xfrm>
            <a:prstGeom prst="rect">
              <a:avLst/>
            </a:prstGeom>
            <a:noFill/>
          </p:spPr>
          <p:txBody>
            <a:bodyPr wrap="none" rtlCol="0">
              <a:spAutoFit/>
            </a:bodyPr>
            <a:lstStyle/>
            <a:p>
              <a:r>
                <a:rPr lang="en-US" dirty="0">
                  <a:solidFill>
                    <a:srgbClr val="FF33CC"/>
                  </a:solidFill>
                </a:rPr>
                <a:t>2</a:t>
              </a:r>
            </a:p>
          </p:txBody>
        </p:sp>
        <p:sp>
          <p:nvSpPr>
            <p:cNvPr id="111" name="TextBox 110">
              <a:extLst>
                <a:ext uri="{FF2B5EF4-FFF2-40B4-BE49-F238E27FC236}">
                  <a16:creationId xmlns:a16="http://schemas.microsoft.com/office/drawing/2014/main" id="{281CAD29-B3DF-A849-5CE5-4BF69DD53C73}"/>
                </a:ext>
              </a:extLst>
            </p:cNvPr>
            <p:cNvSpPr txBox="1"/>
            <p:nvPr/>
          </p:nvSpPr>
          <p:spPr>
            <a:xfrm>
              <a:off x="6569800" y="5941389"/>
              <a:ext cx="301686" cy="369332"/>
            </a:xfrm>
            <a:prstGeom prst="rect">
              <a:avLst/>
            </a:prstGeom>
            <a:noFill/>
          </p:spPr>
          <p:txBody>
            <a:bodyPr wrap="none" rtlCol="0">
              <a:spAutoFit/>
            </a:bodyPr>
            <a:lstStyle/>
            <a:p>
              <a:r>
                <a:rPr lang="en-US" dirty="0">
                  <a:solidFill>
                    <a:srgbClr val="FF33CC"/>
                  </a:solidFill>
                </a:rPr>
                <a:t>3</a:t>
              </a:r>
            </a:p>
          </p:txBody>
        </p:sp>
        <p:sp>
          <p:nvSpPr>
            <p:cNvPr id="112" name="TextBox 111">
              <a:extLst>
                <a:ext uri="{FF2B5EF4-FFF2-40B4-BE49-F238E27FC236}">
                  <a16:creationId xmlns:a16="http://schemas.microsoft.com/office/drawing/2014/main" id="{DB99E5E6-92D5-F305-7AAD-325721A03303}"/>
                </a:ext>
              </a:extLst>
            </p:cNvPr>
            <p:cNvSpPr txBox="1"/>
            <p:nvPr/>
          </p:nvSpPr>
          <p:spPr>
            <a:xfrm>
              <a:off x="7103200" y="5940811"/>
              <a:ext cx="301686" cy="369332"/>
            </a:xfrm>
            <a:prstGeom prst="rect">
              <a:avLst/>
            </a:prstGeom>
            <a:noFill/>
          </p:spPr>
          <p:txBody>
            <a:bodyPr wrap="none" rtlCol="0">
              <a:spAutoFit/>
            </a:bodyPr>
            <a:lstStyle/>
            <a:p>
              <a:r>
                <a:rPr lang="en-US" dirty="0">
                  <a:solidFill>
                    <a:srgbClr val="FF33CC"/>
                  </a:solidFill>
                </a:rPr>
                <a:t>4</a:t>
              </a:r>
            </a:p>
          </p:txBody>
        </p:sp>
        <p:sp>
          <p:nvSpPr>
            <p:cNvPr id="113" name="TextBox 112">
              <a:extLst>
                <a:ext uri="{FF2B5EF4-FFF2-40B4-BE49-F238E27FC236}">
                  <a16:creationId xmlns:a16="http://schemas.microsoft.com/office/drawing/2014/main" id="{94D8D65B-6701-8B3A-6DF6-D98B1ED9EBFF}"/>
                </a:ext>
              </a:extLst>
            </p:cNvPr>
            <p:cNvSpPr txBox="1"/>
            <p:nvPr/>
          </p:nvSpPr>
          <p:spPr>
            <a:xfrm>
              <a:off x="7602444" y="5940811"/>
              <a:ext cx="301686" cy="369332"/>
            </a:xfrm>
            <a:prstGeom prst="rect">
              <a:avLst/>
            </a:prstGeom>
            <a:noFill/>
          </p:spPr>
          <p:txBody>
            <a:bodyPr wrap="none" rtlCol="0">
              <a:spAutoFit/>
            </a:bodyPr>
            <a:lstStyle/>
            <a:p>
              <a:r>
                <a:rPr lang="en-US" dirty="0">
                  <a:solidFill>
                    <a:srgbClr val="FF33CC"/>
                  </a:solidFill>
                </a:rPr>
                <a:t>5</a:t>
              </a:r>
            </a:p>
          </p:txBody>
        </p:sp>
        <p:sp>
          <p:nvSpPr>
            <p:cNvPr id="114" name="TextBox 113">
              <a:extLst>
                <a:ext uri="{FF2B5EF4-FFF2-40B4-BE49-F238E27FC236}">
                  <a16:creationId xmlns:a16="http://schemas.microsoft.com/office/drawing/2014/main" id="{8BC08D99-04C9-E62B-494D-3A181488A7AA}"/>
                </a:ext>
              </a:extLst>
            </p:cNvPr>
            <p:cNvSpPr txBox="1"/>
            <p:nvPr/>
          </p:nvSpPr>
          <p:spPr>
            <a:xfrm>
              <a:off x="8194195" y="5941389"/>
              <a:ext cx="301686" cy="369332"/>
            </a:xfrm>
            <a:prstGeom prst="rect">
              <a:avLst/>
            </a:prstGeom>
            <a:noFill/>
          </p:spPr>
          <p:txBody>
            <a:bodyPr wrap="none" rtlCol="0">
              <a:spAutoFit/>
            </a:bodyPr>
            <a:lstStyle/>
            <a:p>
              <a:r>
                <a:rPr lang="en-US" dirty="0">
                  <a:solidFill>
                    <a:srgbClr val="FF33CC"/>
                  </a:solidFill>
                </a:rPr>
                <a:t>6</a:t>
              </a:r>
            </a:p>
          </p:txBody>
        </p:sp>
        <p:sp>
          <p:nvSpPr>
            <p:cNvPr id="115" name="TextBox 114">
              <a:extLst>
                <a:ext uri="{FF2B5EF4-FFF2-40B4-BE49-F238E27FC236}">
                  <a16:creationId xmlns:a16="http://schemas.microsoft.com/office/drawing/2014/main" id="{7F614A99-7467-E672-9DB1-AF5A3A8C5BA4}"/>
                </a:ext>
              </a:extLst>
            </p:cNvPr>
            <p:cNvSpPr txBox="1"/>
            <p:nvPr/>
          </p:nvSpPr>
          <p:spPr>
            <a:xfrm>
              <a:off x="8727595" y="5940811"/>
              <a:ext cx="301686" cy="369332"/>
            </a:xfrm>
            <a:prstGeom prst="rect">
              <a:avLst/>
            </a:prstGeom>
            <a:noFill/>
          </p:spPr>
          <p:txBody>
            <a:bodyPr wrap="none" rtlCol="0">
              <a:spAutoFit/>
            </a:bodyPr>
            <a:lstStyle/>
            <a:p>
              <a:r>
                <a:rPr lang="en-US" dirty="0">
                  <a:solidFill>
                    <a:srgbClr val="FF33CC"/>
                  </a:solidFill>
                </a:rPr>
                <a:t>7</a:t>
              </a:r>
            </a:p>
          </p:txBody>
        </p:sp>
        <p:sp>
          <p:nvSpPr>
            <p:cNvPr id="116" name="Rectangle 115">
              <a:extLst>
                <a:ext uri="{FF2B5EF4-FFF2-40B4-BE49-F238E27FC236}">
                  <a16:creationId xmlns:a16="http://schemas.microsoft.com/office/drawing/2014/main" id="{F764E1B5-6D75-87C0-89E3-5D3ABC709EDB}"/>
                </a:ext>
              </a:extLst>
            </p:cNvPr>
            <p:cNvSpPr/>
            <p:nvPr/>
          </p:nvSpPr>
          <p:spPr>
            <a:xfrm>
              <a:off x="54102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801</a:t>
              </a:r>
            </a:p>
            <a:p>
              <a:pPr algn="ctr"/>
              <a:r>
                <a:rPr lang="en-US" dirty="0">
                  <a:solidFill>
                    <a:schemeClr val="tx1"/>
                  </a:solidFill>
                </a:rPr>
                <a:t>401</a:t>
              </a:r>
            </a:p>
            <a:p>
              <a:pPr algn="ctr"/>
              <a:r>
                <a:rPr lang="en-US" dirty="0">
                  <a:solidFill>
                    <a:schemeClr val="tx1"/>
                  </a:solidFill>
                </a:rPr>
                <a:t>101</a:t>
              </a:r>
            </a:p>
            <a:p>
              <a:pPr algn="ctr"/>
              <a:r>
                <a:rPr lang="en-US" dirty="0">
                  <a:solidFill>
                    <a:schemeClr val="tx1"/>
                  </a:solidFill>
                </a:rPr>
                <a:t>901</a:t>
              </a:r>
            </a:p>
            <a:p>
              <a:pPr algn="ctr"/>
              <a:r>
                <a:rPr lang="en-US" dirty="0">
                  <a:solidFill>
                    <a:schemeClr val="tx1"/>
                  </a:solidFill>
                </a:rPr>
                <a:t>121</a:t>
              </a:r>
            </a:p>
          </p:txBody>
        </p:sp>
        <p:sp>
          <p:nvSpPr>
            <p:cNvPr id="117" name="Rectangle 116">
              <a:extLst>
                <a:ext uri="{FF2B5EF4-FFF2-40B4-BE49-F238E27FC236}">
                  <a16:creationId xmlns:a16="http://schemas.microsoft.com/office/drawing/2014/main" id="{69EB4A83-5E3A-A769-DCFB-123F8F10F4A7}"/>
                </a:ext>
              </a:extLst>
            </p:cNvPr>
            <p:cNvSpPr/>
            <p:nvPr/>
          </p:nvSpPr>
          <p:spPr>
            <a:xfrm>
              <a:off x="48768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p:txBody>
        </p:sp>
        <p:sp>
          <p:nvSpPr>
            <p:cNvPr id="118" name="TextBox 117">
              <a:extLst>
                <a:ext uri="{FF2B5EF4-FFF2-40B4-BE49-F238E27FC236}">
                  <a16:creationId xmlns:a16="http://schemas.microsoft.com/office/drawing/2014/main" id="{9C96E0C1-A550-56EC-FD72-2C4BC9F7C7F9}"/>
                </a:ext>
              </a:extLst>
            </p:cNvPr>
            <p:cNvSpPr txBox="1"/>
            <p:nvPr/>
          </p:nvSpPr>
          <p:spPr>
            <a:xfrm>
              <a:off x="9269625" y="5941389"/>
              <a:ext cx="301686" cy="369332"/>
            </a:xfrm>
            <a:prstGeom prst="rect">
              <a:avLst/>
            </a:prstGeom>
            <a:noFill/>
          </p:spPr>
          <p:txBody>
            <a:bodyPr wrap="none" rtlCol="0">
              <a:spAutoFit/>
            </a:bodyPr>
            <a:lstStyle/>
            <a:p>
              <a:r>
                <a:rPr lang="en-US" dirty="0">
                  <a:solidFill>
                    <a:srgbClr val="FF33CC"/>
                  </a:solidFill>
                </a:rPr>
                <a:t>8</a:t>
              </a:r>
            </a:p>
          </p:txBody>
        </p:sp>
        <p:sp>
          <p:nvSpPr>
            <p:cNvPr id="119" name="TextBox 118">
              <a:extLst>
                <a:ext uri="{FF2B5EF4-FFF2-40B4-BE49-F238E27FC236}">
                  <a16:creationId xmlns:a16="http://schemas.microsoft.com/office/drawing/2014/main" id="{6CBA1B4E-2801-0FFF-09AA-4BDE9E2E2705}"/>
                </a:ext>
              </a:extLst>
            </p:cNvPr>
            <p:cNvSpPr txBox="1"/>
            <p:nvPr/>
          </p:nvSpPr>
          <p:spPr>
            <a:xfrm>
              <a:off x="9811805" y="5941389"/>
              <a:ext cx="301686" cy="369332"/>
            </a:xfrm>
            <a:prstGeom prst="rect">
              <a:avLst/>
            </a:prstGeom>
            <a:noFill/>
          </p:spPr>
          <p:txBody>
            <a:bodyPr wrap="none" rtlCol="0">
              <a:spAutoFit/>
            </a:bodyPr>
            <a:lstStyle/>
            <a:p>
              <a:r>
                <a:rPr lang="en-US" dirty="0">
                  <a:solidFill>
                    <a:srgbClr val="FF33CC"/>
                  </a:solidFill>
                </a:rPr>
                <a:t>9</a:t>
              </a:r>
            </a:p>
          </p:txBody>
        </p:sp>
      </p:grpSp>
      <p:sp>
        <p:nvSpPr>
          <p:cNvPr id="120" name="Arrow: Bent-Up 119">
            <a:extLst>
              <a:ext uri="{FF2B5EF4-FFF2-40B4-BE49-F238E27FC236}">
                <a16:creationId xmlns:a16="http://schemas.microsoft.com/office/drawing/2014/main" id="{F8C1EBBC-2D29-3947-2D55-152820918DA0}"/>
              </a:ext>
              <a:ext uri="{C183D7F6-B498-43B3-948B-1728B52AA6E4}">
                <adec:decorative xmlns:adec="http://schemas.microsoft.com/office/drawing/2017/decorative" val="1"/>
              </a:ext>
            </a:extLst>
          </p:cNvPr>
          <p:cNvSpPr/>
          <p:nvPr/>
        </p:nvSpPr>
        <p:spPr>
          <a:xfrm rot="5400000">
            <a:off x="4443829" y="4592010"/>
            <a:ext cx="1128451" cy="132556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822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522-A643-E0F7-0203-D79E5BF422B6}"/>
              </a:ext>
            </a:extLst>
          </p:cNvPr>
          <p:cNvSpPr>
            <a:spLocks noGrp="1"/>
          </p:cNvSpPr>
          <p:nvPr>
            <p:ph type="title"/>
          </p:nvPr>
        </p:nvSpPr>
        <p:spPr/>
        <p:txBody>
          <a:bodyPr/>
          <a:lstStyle/>
          <a:p>
            <a:r>
              <a:rPr lang="en-US" dirty="0" err="1"/>
              <a:t>RadixSort</a:t>
            </a:r>
            <a:r>
              <a:rPr lang="en-US" dirty="0"/>
              <a:t> – Re-Bucket by 10s</a:t>
            </a:r>
          </a:p>
        </p:txBody>
      </p:sp>
      <p:sp>
        <p:nvSpPr>
          <p:cNvPr id="3" name="Content Placeholder 2">
            <a:extLst>
              <a:ext uri="{FF2B5EF4-FFF2-40B4-BE49-F238E27FC236}">
                <a16:creationId xmlns:a16="http://schemas.microsoft.com/office/drawing/2014/main" id="{13E04AAD-4854-7E00-900E-93F7F0ADE080}"/>
              </a:ext>
            </a:extLst>
          </p:cNvPr>
          <p:cNvSpPr>
            <a:spLocks noGrp="1"/>
          </p:cNvSpPr>
          <p:nvPr>
            <p:ph idx="1"/>
          </p:nvPr>
        </p:nvSpPr>
        <p:spPr>
          <a:xfrm>
            <a:off x="503842" y="1517901"/>
            <a:ext cx="11668760" cy="4351338"/>
          </a:xfrm>
        </p:spPr>
        <p:txBody>
          <a:bodyPr/>
          <a:lstStyle/>
          <a:p>
            <a:r>
              <a:rPr lang="en-US" dirty="0"/>
              <a:t>Radix: The base of a number system</a:t>
            </a:r>
          </a:p>
          <a:p>
            <a:pPr lvl="1"/>
            <a:r>
              <a:rPr lang="en-US" dirty="0"/>
              <a:t>We’ll use base 10, most implementations will use larger bases</a:t>
            </a:r>
          </a:p>
          <a:p>
            <a:r>
              <a:rPr lang="en-US" dirty="0"/>
              <a:t>Idea: </a:t>
            </a:r>
          </a:p>
          <a:p>
            <a:pPr lvl="1"/>
            <a:r>
              <a:rPr lang="en-US" dirty="0" err="1"/>
              <a:t>BucketSort</a:t>
            </a:r>
            <a:r>
              <a:rPr lang="en-US" dirty="0"/>
              <a:t> by each digit, one at a time, from least significant to most significant</a:t>
            </a:r>
          </a:p>
        </p:txBody>
      </p:sp>
      <p:sp>
        <p:nvSpPr>
          <p:cNvPr id="31" name="TextBox 30">
            <a:extLst>
              <a:ext uri="{FF2B5EF4-FFF2-40B4-BE49-F238E27FC236}">
                <a16:creationId xmlns:a16="http://schemas.microsoft.com/office/drawing/2014/main" id="{9F143260-887A-82E5-E7F0-D8C587242AE1}"/>
              </a:ext>
            </a:extLst>
          </p:cNvPr>
          <p:cNvSpPr txBox="1"/>
          <p:nvPr/>
        </p:nvSpPr>
        <p:spPr>
          <a:xfrm>
            <a:off x="1300375" y="5269074"/>
            <a:ext cx="3184788" cy="1569660"/>
          </a:xfrm>
          <a:prstGeom prst="rect">
            <a:avLst/>
          </a:prstGeom>
          <a:noFill/>
        </p:spPr>
        <p:txBody>
          <a:bodyPr wrap="square" rtlCol="0">
            <a:spAutoFit/>
          </a:bodyPr>
          <a:lstStyle/>
          <a:p>
            <a:r>
              <a:rPr lang="en-US" sz="2400" dirty="0"/>
              <a:t>Place each element into a “bucket” according to its </a:t>
            </a:r>
            <a:r>
              <a:rPr lang="en-US" sz="2400" b="1" dirty="0"/>
              <a:t>10’s</a:t>
            </a:r>
            <a:r>
              <a:rPr lang="en-US" sz="2400" dirty="0"/>
              <a:t> place</a:t>
            </a:r>
          </a:p>
        </p:txBody>
      </p:sp>
      <p:grpSp>
        <p:nvGrpSpPr>
          <p:cNvPr id="99" name="Group 98" descr="All the values bucketed by the 1s place">
            <a:extLst>
              <a:ext uri="{FF2B5EF4-FFF2-40B4-BE49-F238E27FC236}">
                <a16:creationId xmlns:a16="http://schemas.microsoft.com/office/drawing/2014/main" id="{C4BEB531-3711-E388-CD9E-744269DCB5F9}"/>
              </a:ext>
            </a:extLst>
          </p:cNvPr>
          <p:cNvGrpSpPr/>
          <p:nvPr/>
        </p:nvGrpSpPr>
        <p:grpSpPr>
          <a:xfrm>
            <a:off x="452562" y="3381872"/>
            <a:ext cx="5754600" cy="1817195"/>
            <a:chOff x="4876800" y="4493526"/>
            <a:chExt cx="5334000" cy="1817195"/>
          </a:xfrm>
        </p:grpSpPr>
        <p:sp>
          <p:nvSpPr>
            <p:cNvPr id="100" name="Rectangle 99">
              <a:extLst>
                <a:ext uri="{FF2B5EF4-FFF2-40B4-BE49-F238E27FC236}">
                  <a16:creationId xmlns:a16="http://schemas.microsoft.com/office/drawing/2014/main" id="{54D98CC9-1ECA-8EC1-D4F2-F5356BD5D74D}"/>
                </a:ext>
              </a:extLst>
            </p:cNvPr>
            <p:cNvSpPr/>
            <p:nvPr/>
          </p:nvSpPr>
          <p:spPr>
            <a:xfrm>
              <a:off x="96774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999</a:t>
              </a:r>
            </a:p>
          </p:txBody>
        </p:sp>
        <p:sp>
          <p:nvSpPr>
            <p:cNvPr id="101" name="Rectangle 100">
              <a:extLst>
                <a:ext uri="{FF2B5EF4-FFF2-40B4-BE49-F238E27FC236}">
                  <a16:creationId xmlns:a16="http://schemas.microsoft.com/office/drawing/2014/main" id="{AA885E00-B68C-F785-3E08-00904AF4E605}"/>
                </a:ext>
              </a:extLst>
            </p:cNvPr>
            <p:cNvSpPr/>
            <p:nvPr/>
          </p:nvSpPr>
          <p:spPr>
            <a:xfrm>
              <a:off x="91440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018</a:t>
              </a:r>
            </a:p>
          </p:txBody>
        </p:sp>
        <p:sp>
          <p:nvSpPr>
            <p:cNvPr id="102" name="Rectangle 101">
              <a:extLst>
                <a:ext uri="{FF2B5EF4-FFF2-40B4-BE49-F238E27FC236}">
                  <a16:creationId xmlns:a16="http://schemas.microsoft.com/office/drawing/2014/main" id="{8E53BF7D-9B29-0146-38F4-473D33D31363}"/>
                </a:ext>
              </a:extLst>
            </p:cNvPr>
            <p:cNvSpPr/>
            <p:nvPr/>
          </p:nvSpPr>
          <p:spPr>
            <a:xfrm>
              <a:off x="86106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Rectangle 102">
              <a:extLst>
                <a:ext uri="{FF2B5EF4-FFF2-40B4-BE49-F238E27FC236}">
                  <a16:creationId xmlns:a16="http://schemas.microsoft.com/office/drawing/2014/main" id="{26DF8AFB-0BE2-6403-A1E2-1E8D871B2345}"/>
                </a:ext>
              </a:extLst>
            </p:cNvPr>
            <p:cNvSpPr/>
            <p:nvPr/>
          </p:nvSpPr>
          <p:spPr>
            <a:xfrm>
              <a:off x="80772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4" name="Rectangle 103">
              <a:extLst>
                <a:ext uri="{FF2B5EF4-FFF2-40B4-BE49-F238E27FC236}">
                  <a16:creationId xmlns:a16="http://schemas.microsoft.com/office/drawing/2014/main" id="{7989718A-7D33-FB9B-C348-2CC0497D6E02}"/>
                </a:ext>
              </a:extLst>
            </p:cNvPr>
            <p:cNvSpPr/>
            <p:nvPr/>
          </p:nvSpPr>
          <p:spPr>
            <a:xfrm>
              <a:off x="75438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255</a:t>
              </a:r>
            </a:p>
            <a:p>
              <a:pPr algn="ctr"/>
              <a:r>
                <a:rPr lang="en-US" dirty="0">
                  <a:solidFill>
                    <a:schemeClr val="tx1"/>
                  </a:solidFill>
                </a:rPr>
                <a:t>555</a:t>
              </a:r>
            </a:p>
            <a:p>
              <a:pPr algn="ctr"/>
              <a:r>
                <a:rPr lang="en-US" dirty="0">
                  <a:solidFill>
                    <a:schemeClr val="tx1"/>
                  </a:solidFill>
                </a:rPr>
                <a:t>245</a:t>
              </a:r>
            </a:p>
          </p:txBody>
        </p:sp>
        <p:sp>
          <p:nvSpPr>
            <p:cNvPr id="105" name="Rectangle 104">
              <a:extLst>
                <a:ext uri="{FF2B5EF4-FFF2-40B4-BE49-F238E27FC236}">
                  <a16:creationId xmlns:a16="http://schemas.microsoft.com/office/drawing/2014/main" id="{DC242C9B-09A4-6117-C57D-D24450AC01BE}"/>
                </a:ext>
              </a:extLst>
            </p:cNvPr>
            <p:cNvSpPr/>
            <p:nvPr/>
          </p:nvSpPr>
          <p:spPr>
            <a:xfrm>
              <a:off x="70104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6" name="Rectangle 105">
              <a:extLst>
                <a:ext uri="{FF2B5EF4-FFF2-40B4-BE49-F238E27FC236}">
                  <a16:creationId xmlns:a16="http://schemas.microsoft.com/office/drawing/2014/main" id="{015C1621-566D-4D9B-4062-CF55647D2ACB}"/>
                </a:ext>
              </a:extLst>
            </p:cNvPr>
            <p:cNvSpPr/>
            <p:nvPr/>
          </p:nvSpPr>
          <p:spPr>
            <a:xfrm>
              <a:off x="64770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103</a:t>
              </a:r>
            </a:p>
            <a:p>
              <a:pPr algn="ctr"/>
              <a:r>
                <a:rPr lang="en-US" dirty="0">
                  <a:solidFill>
                    <a:schemeClr val="tx1"/>
                  </a:solidFill>
                </a:rPr>
                <a:t>323</a:t>
              </a:r>
            </a:p>
            <a:p>
              <a:pPr algn="ctr"/>
              <a:r>
                <a:rPr lang="en-US" dirty="0">
                  <a:solidFill>
                    <a:schemeClr val="tx1"/>
                  </a:solidFill>
                </a:rPr>
                <a:t>823</a:t>
              </a:r>
            </a:p>
            <a:p>
              <a:pPr algn="ctr"/>
              <a:r>
                <a:rPr lang="en-US" dirty="0">
                  <a:solidFill>
                    <a:schemeClr val="tx1"/>
                  </a:solidFill>
                </a:rPr>
                <a:t>113</a:t>
              </a:r>
            </a:p>
          </p:txBody>
        </p:sp>
        <p:sp>
          <p:nvSpPr>
            <p:cNvPr id="107" name="Rectangle 106">
              <a:extLst>
                <a:ext uri="{FF2B5EF4-FFF2-40B4-BE49-F238E27FC236}">
                  <a16:creationId xmlns:a16="http://schemas.microsoft.com/office/drawing/2014/main" id="{C7A6F8BB-D41D-CFC2-3B83-378EB0BEE6B6}"/>
                </a:ext>
              </a:extLst>
            </p:cNvPr>
            <p:cNvSpPr/>
            <p:nvPr/>
          </p:nvSpPr>
          <p:spPr>
            <a:xfrm>
              <a:off x="59436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p:txBody>
        </p:sp>
        <p:sp>
          <p:nvSpPr>
            <p:cNvPr id="108" name="TextBox 107">
              <a:extLst>
                <a:ext uri="{FF2B5EF4-FFF2-40B4-BE49-F238E27FC236}">
                  <a16:creationId xmlns:a16="http://schemas.microsoft.com/office/drawing/2014/main" id="{F861BB88-9666-9EB5-3623-B2DCEF4360DA}"/>
                </a:ext>
              </a:extLst>
            </p:cNvPr>
            <p:cNvSpPr txBox="1"/>
            <p:nvPr/>
          </p:nvSpPr>
          <p:spPr>
            <a:xfrm>
              <a:off x="4992657" y="5941389"/>
              <a:ext cx="301686" cy="369332"/>
            </a:xfrm>
            <a:prstGeom prst="rect">
              <a:avLst/>
            </a:prstGeom>
            <a:noFill/>
          </p:spPr>
          <p:txBody>
            <a:bodyPr wrap="none" rtlCol="0">
              <a:spAutoFit/>
            </a:bodyPr>
            <a:lstStyle/>
            <a:p>
              <a:r>
                <a:rPr lang="en-US" dirty="0">
                  <a:solidFill>
                    <a:srgbClr val="FF33CC"/>
                  </a:solidFill>
                </a:rPr>
                <a:t>0</a:t>
              </a:r>
            </a:p>
          </p:txBody>
        </p:sp>
        <p:sp>
          <p:nvSpPr>
            <p:cNvPr id="109" name="TextBox 108">
              <a:extLst>
                <a:ext uri="{FF2B5EF4-FFF2-40B4-BE49-F238E27FC236}">
                  <a16:creationId xmlns:a16="http://schemas.microsoft.com/office/drawing/2014/main" id="{7DD2ED4B-3174-CE5F-9623-8FFD23B19965}"/>
                </a:ext>
              </a:extLst>
            </p:cNvPr>
            <p:cNvSpPr txBox="1"/>
            <p:nvPr/>
          </p:nvSpPr>
          <p:spPr>
            <a:xfrm>
              <a:off x="5526057" y="5941389"/>
              <a:ext cx="301686" cy="369332"/>
            </a:xfrm>
            <a:prstGeom prst="rect">
              <a:avLst/>
            </a:prstGeom>
            <a:noFill/>
          </p:spPr>
          <p:txBody>
            <a:bodyPr wrap="none" rtlCol="0">
              <a:spAutoFit/>
            </a:bodyPr>
            <a:lstStyle/>
            <a:p>
              <a:r>
                <a:rPr lang="en-US" dirty="0">
                  <a:solidFill>
                    <a:srgbClr val="FF33CC"/>
                  </a:solidFill>
                </a:rPr>
                <a:t>1</a:t>
              </a:r>
            </a:p>
          </p:txBody>
        </p:sp>
        <p:sp>
          <p:nvSpPr>
            <p:cNvPr id="110" name="TextBox 109">
              <a:extLst>
                <a:ext uri="{FF2B5EF4-FFF2-40B4-BE49-F238E27FC236}">
                  <a16:creationId xmlns:a16="http://schemas.microsoft.com/office/drawing/2014/main" id="{E3A5957B-0255-9C64-F7B4-05DAE01FEE43}"/>
                </a:ext>
              </a:extLst>
            </p:cNvPr>
            <p:cNvSpPr txBox="1"/>
            <p:nvPr/>
          </p:nvSpPr>
          <p:spPr>
            <a:xfrm>
              <a:off x="6060026" y="5941389"/>
              <a:ext cx="301686" cy="369332"/>
            </a:xfrm>
            <a:prstGeom prst="rect">
              <a:avLst/>
            </a:prstGeom>
            <a:noFill/>
          </p:spPr>
          <p:txBody>
            <a:bodyPr wrap="none" rtlCol="0">
              <a:spAutoFit/>
            </a:bodyPr>
            <a:lstStyle/>
            <a:p>
              <a:r>
                <a:rPr lang="en-US" dirty="0">
                  <a:solidFill>
                    <a:srgbClr val="FF33CC"/>
                  </a:solidFill>
                </a:rPr>
                <a:t>2</a:t>
              </a:r>
            </a:p>
          </p:txBody>
        </p:sp>
        <p:sp>
          <p:nvSpPr>
            <p:cNvPr id="111" name="TextBox 110">
              <a:extLst>
                <a:ext uri="{FF2B5EF4-FFF2-40B4-BE49-F238E27FC236}">
                  <a16:creationId xmlns:a16="http://schemas.microsoft.com/office/drawing/2014/main" id="{281CAD29-B3DF-A849-5CE5-4BF69DD53C73}"/>
                </a:ext>
              </a:extLst>
            </p:cNvPr>
            <p:cNvSpPr txBox="1"/>
            <p:nvPr/>
          </p:nvSpPr>
          <p:spPr>
            <a:xfrm>
              <a:off x="6569800" y="5941389"/>
              <a:ext cx="301686" cy="369332"/>
            </a:xfrm>
            <a:prstGeom prst="rect">
              <a:avLst/>
            </a:prstGeom>
            <a:noFill/>
          </p:spPr>
          <p:txBody>
            <a:bodyPr wrap="none" rtlCol="0">
              <a:spAutoFit/>
            </a:bodyPr>
            <a:lstStyle/>
            <a:p>
              <a:r>
                <a:rPr lang="en-US" dirty="0">
                  <a:solidFill>
                    <a:srgbClr val="FF33CC"/>
                  </a:solidFill>
                </a:rPr>
                <a:t>3</a:t>
              </a:r>
            </a:p>
          </p:txBody>
        </p:sp>
        <p:sp>
          <p:nvSpPr>
            <p:cNvPr id="112" name="TextBox 111">
              <a:extLst>
                <a:ext uri="{FF2B5EF4-FFF2-40B4-BE49-F238E27FC236}">
                  <a16:creationId xmlns:a16="http://schemas.microsoft.com/office/drawing/2014/main" id="{DB99E5E6-92D5-F305-7AAD-325721A03303}"/>
                </a:ext>
              </a:extLst>
            </p:cNvPr>
            <p:cNvSpPr txBox="1"/>
            <p:nvPr/>
          </p:nvSpPr>
          <p:spPr>
            <a:xfrm>
              <a:off x="7103200" y="5940811"/>
              <a:ext cx="301686" cy="369332"/>
            </a:xfrm>
            <a:prstGeom prst="rect">
              <a:avLst/>
            </a:prstGeom>
            <a:noFill/>
          </p:spPr>
          <p:txBody>
            <a:bodyPr wrap="none" rtlCol="0">
              <a:spAutoFit/>
            </a:bodyPr>
            <a:lstStyle/>
            <a:p>
              <a:r>
                <a:rPr lang="en-US" dirty="0">
                  <a:solidFill>
                    <a:srgbClr val="FF33CC"/>
                  </a:solidFill>
                </a:rPr>
                <a:t>4</a:t>
              </a:r>
            </a:p>
          </p:txBody>
        </p:sp>
        <p:sp>
          <p:nvSpPr>
            <p:cNvPr id="113" name="TextBox 112">
              <a:extLst>
                <a:ext uri="{FF2B5EF4-FFF2-40B4-BE49-F238E27FC236}">
                  <a16:creationId xmlns:a16="http://schemas.microsoft.com/office/drawing/2014/main" id="{94D8D65B-6701-8B3A-6DF6-D98B1ED9EBFF}"/>
                </a:ext>
              </a:extLst>
            </p:cNvPr>
            <p:cNvSpPr txBox="1"/>
            <p:nvPr/>
          </p:nvSpPr>
          <p:spPr>
            <a:xfrm>
              <a:off x="7602444" y="5940811"/>
              <a:ext cx="301686" cy="369332"/>
            </a:xfrm>
            <a:prstGeom prst="rect">
              <a:avLst/>
            </a:prstGeom>
            <a:noFill/>
          </p:spPr>
          <p:txBody>
            <a:bodyPr wrap="none" rtlCol="0">
              <a:spAutoFit/>
            </a:bodyPr>
            <a:lstStyle/>
            <a:p>
              <a:r>
                <a:rPr lang="en-US" dirty="0">
                  <a:solidFill>
                    <a:srgbClr val="FF33CC"/>
                  </a:solidFill>
                </a:rPr>
                <a:t>5</a:t>
              </a:r>
            </a:p>
          </p:txBody>
        </p:sp>
        <p:sp>
          <p:nvSpPr>
            <p:cNvPr id="114" name="TextBox 113">
              <a:extLst>
                <a:ext uri="{FF2B5EF4-FFF2-40B4-BE49-F238E27FC236}">
                  <a16:creationId xmlns:a16="http://schemas.microsoft.com/office/drawing/2014/main" id="{8BC08D99-04C9-E62B-494D-3A181488A7AA}"/>
                </a:ext>
              </a:extLst>
            </p:cNvPr>
            <p:cNvSpPr txBox="1"/>
            <p:nvPr/>
          </p:nvSpPr>
          <p:spPr>
            <a:xfrm>
              <a:off x="8194195" y="5941389"/>
              <a:ext cx="301686" cy="369332"/>
            </a:xfrm>
            <a:prstGeom prst="rect">
              <a:avLst/>
            </a:prstGeom>
            <a:noFill/>
          </p:spPr>
          <p:txBody>
            <a:bodyPr wrap="none" rtlCol="0">
              <a:spAutoFit/>
            </a:bodyPr>
            <a:lstStyle/>
            <a:p>
              <a:r>
                <a:rPr lang="en-US" dirty="0">
                  <a:solidFill>
                    <a:srgbClr val="FF33CC"/>
                  </a:solidFill>
                </a:rPr>
                <a:t>6</a:t>
              </a:r>
            </a:p>
          </p:txBody>
        </p:sp>
        <p:sp>
          <p:nvSpPr>
            <p:cNvPr id="115" name="TextBox 114">
              <a:extLst>
                <a:ext uri="{FF2B5EF4-FFF2-40B4-BE49-F238E27FC236}">
                  <a16:creationId xmlns:a16="http://schemas.microsoft.com/office/drawing/2014/main" id="{7F614A99-7467-E672-9DB1-AF5A3A8C5BA4}"/>
                </a:ext>
              </a:extLst>
            </p:cNvPr>
            <p:cNvSpPr txBox="1"/>
            <p:nvPr/>
          </p:nvSpPr>
          <p:spPr>
            <a:xfrm>
              <a:off x="8727595" y="5940811"/>
              <a:ext cx="301686" cy="369332"/>
            </a:xfrm>
            <a:prstGeom prst="rect">
              <a:avLst/>
            </a:prstGeom>
            <a:noFill/>
          </p:spPr>
          <p:txBody>
            <a:bodyPr wrap="none" rtlCol="0">
              <a:spAutoFit/>
            </a:bodyPr>
            <a:lstStyle/>
            <a:p>
              <a:r>
                <a:rPr lang="en-US" dirty="0">
                  <a:solidFill>
                    <a:srgbClr val="FF33CC"/>
                  </a:solidFill>
                </a:rPr>
                <a:t>7</a:t>
              </a:r>
            </a:p>
          </p:txBody>
        </p:sp>
        <p:sp>
          <p:nvSpPr>
            <p:cNvPr id="116" name="Rectangle 115">
              <a:extLst>
                <a:ext uri="{FF2B5EF4-FFF2-40B4-BE49-F238E27FC236}">
                  <a16:creationId xmlns:a16="http://schemas.microsoft.com/office/drawing/2014/main" id="{F764E1B5-6D75-87C0-89E3-5D3ABC709EDB}"/>
                </a:ext>
              </a:extLst>
            </p:cNvPr>
            <p:cNvSpPr/>
            <p:nvPr/>
          </p:nvSpPr>
          <p:spPr>
            <a:xfrm>
              <a:off x="5410200" y="4494663"/>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801</a:t>
              </a:r>
            </a:p>
            <a:p>
              <a:pPr algn="ctr"/>
              <a:r>
                <a:rPr lang="en-US" dirty="0">
                  <a:solidFill>
                    <a:schemeClr val="tx1"/>
                  </a:solidFill>
                </a:rPr>
                <a:t>401</a:t>
              </a:r>
            </a:p>
            <a:p>
              <a:pPr algn="ctr"/>
              <a:r>
                <a:rPr lang="en-US" dirty="0">
                  <a:solidFill>
                    <a:schemeClr val="tx1"/>
                  </a:solidFill>
                </a:rPr>
                <a:t>101</a:t>
              </a:r>
            </a:p>
            <a:p>
              <a:pPr algn="ctr"/>
              <a:r>
                <a:rPr lang="en-US" dirty="0">
                  <a:solidFill>
                    <a:schemeClr val="tx1"/>
                  </a:solidFill>
                </a:rPr>
                <a:t>901</a:t>
              </a:r>
            </a:p>
            <a:p>
              <a:pPr algn="ctr"/>
              <a:r>
                <a:rPr lang="en-US" dirty="0">
                  <a:solidFill>
                    <a:schemeClr val="tx1"/>
                  </a:solidFill>
                </a:rPr>
                <a:t>121</a:t>
              </a:r>
            </a:p>
          </p:txBody>
        </p:sp>
        <p:sp>
          <p:nvSpPr>
            <p:cNvPr id="117" name="Rectangle 116">
              <a:extLst>
                <a:ext uri="{FF2B5EF4-FFF2-40B4-BE49-F238E27FC236}">
                  <a16:creationId xmlns:a16="http://schemas.microsoft.com/office/drawing/2014/main" id="{69EB4A83-5E3A-A769-DCFB-123F8F10F4A7}"/>
                </a:ext>
              </a:extLst>
            </p:cNvPr>
            <p:cNvSpPr/>
            <p:nvPr/>
          </p:nvSpPr>
          <p:spPr>
            <a:xfrm>
              <a:off x="4876800" y="4493526"/>
              <a:ext cx="533400" cy="14434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p:txBody>
        </p:sp>
        <p:sp>
          <p:nvSpPr>
            <p:cNvPr id="118" name="TextBox 117">
              <a:extLst>
                <a:ext uri="{FF2B5EF4-FFF2-40B4-BE49-F238E27FC236}">
                  <a16:creationId xmlns:a16="http://schemas.microsoft.com/office/drawing/2014/main" id="{9C96E0C1-A550-56EC-FD72-2C4BC9F7C7F9}"/>
                </a:ext>
              </a:extLst>
            </p:cNvPr>
            <p:cNvSpPr txBox="1"/>
            <p:nvPr/>
          </p:nvSpPr>
          <p:spPr>
            <a:xfrm>
              <a:off x="9269625" y="5941389"/>
              <a:ext cx="301686" cy="369332"/>
            </a:xfrm>
            <a:prstGeom prst="rect">
              <a:avLst/>
            </a:prstGeom>
            <a:noFill/>
          </p:spPr>
          <p:txBody>
            <a:bodyPr wrap="none" rtlCol="0">
              <a:spAutoFit/>
            </a:bodyPr>
            <a:lstStyle/>
            <a:p>
              <a:r>
                <a:rPr lang="en-US" dirty="0">
                  <a:solidFill>
                    <a:srgbClr val="FF33CC"/>
                  </a:solidFill>
                </a:rPr>
                <a:t>8</a:t>
              </a:r>
            </a:p>
          </p:txBody>
        </p:sp>
        <p:sp>
          <p:nvSpPr>
            <p:cNvPr id="119" name="TextBox 118">
              <a:extLst>
                <a:ext uri="{FF2B5EF4-FFF2-40B4-BE49-F238E27FC236}">
                  <a16:creationId xmlns:a16="http://schemas.microsoft.com/office/drawing/2014/main" id="{6CBA1B4E-2801-0FFF-09AA-4BDE9E2E2705}"/>
                </a:ext>
              </a:extLst>
            </p:cNvPr>
            <p:cNvSpPr txBox="1"/>
            <p:nvPr/>
          </p:nvSpPr>
          <p:spPr>
            <a:xfrm>
              <a:off x="9811805" y="5941389"/>
              <a:ext cx="301686" cy="369332"/>
            </a:xfrm>
            <a:prstGeom prst="rect">
              <a:avLst/>
            </a:prstGeom>
            <a:noFill/>
          </p:spPr>
          <p:txBody>
            <a:bodyPr wrap="none" rtlCol="0">
              <a:spAutoFit/>
            </a:bodyPr>
            <a:lstStyle/>
            <a:p>
              <a:r>
                <a:rPr lang="en-US" dirty="0">
                  <a:solidFill>
                    <a:srgbClr val="FF33CC"/>
                  </a:solidFill>
                </a:rPr>
                <a:t>9</a:t>
              </a:r>
            </a:p>
          </p:txBody>
        </p:sp>
      </p:grpSp>
      <p:sp>
        <p:nvSpPr>
          <p:cNvPr id="120" name="Arrow: Bent-Up 119">
            <a:extLst>
              <a:ext uri="{FF2B5EF4-FFF2-40B4-BE49-F238E27FC236}">
                <a16:creationId xmlns:a16="http://schemas.microsoft.com/office/drawing/2014/main" id="{F8C1EBBC-2D29-3947-2D55-152820918DA0}"/>
              </a:ext>
              <a:ext uri="{C183D7F6-B498-43B3-948B-1728B52AA6E4}">
                <adec:decorative xmlns:adec="http://schemas.microsoft.com/office/drawing/2017/decorative" val="1"/>
              </a:ext>
            </a:extLst>
          </p:cNvPr>
          <p:cNvSpPr/>
          <p:nvPr/>
        </p:nvSpPr>
        <p:spPr>
          <a:xfrm rot="5400000">
            <a:off x="4551618" y="5289479"/>
            <a:ext cx="1128451" cy="132556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descr="Next we do a bucket sort using the next least significant digit of the numbers. Because our numbers are represented in base 10, we have buckets 0 through 9, filled in as follows:&#10;bucket 0: 800, 801, 401, 101, 901, 103&#10;bucket 1: 512, 113, 018&#10;bucket 2: 121, 323, 823&#10;bucket 3: empty&#10;bucket 4: 245&#10;bucket 5: 255, 555&#10;bucket 6: empty&#10;bucket 7: empty&#10;bucket 8: empty&#10;bucket 9: 999">
            <a:extLst>
              <a:ext uri="{FF2B5EF4-FFF2-40B4-BE49-F238E27FC236}">
                <a16:creationId xmlns:a16="http://schemas.microsoft.com/office/drawing/2014/main" id="{D03E7495-E90F-2D2E-2DC8-D7DB5BFCCBEB}"/>
              </a:ext>
            </a:extLst>
          </p:cNvPr>
          <p:cNvGrpSpPr/>
          <p:nvPr/>
        </p:nvGrpSpPr>
        <p:grpSpPr>
          <a:xfrm>
            <a:off x="6315315" y="4588475"/>
            <a:ext cx="5799065" cy="2145901"/>
            <a:chOff x="4876800" y="4572000"/>
            <a:chExt cx="5334000" cy="1969595"/>
          </a:xfrm>
        </p:grpSpPr>
        <p:sp>
          <p:nvSpPr>
            <p:cNvPr id="10" name="Rectangle 9">
              <a:extLst>
                <a:ext uri="{FF2B5EF4-FFF2-40B4-BE49-F238E27FC236}">
                  <a16:creationId xmlns:a16="http://schemas.microsoft.com/office/drawing/2014/main" id="{A661D6AA-7881-F709-2A3E-E335A463EA74}"/>
                </a:ext>
              </a:extLst>
            </p:cNvPr>
            <p:cNvSpPr/>
            <p:nvPr/>
          </p:nvSpPr>
          <p:spPr>
            <a:xfrm>
              <a:off x="96774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999</a:t>
              </a:r>
            </a:p>
          </p:txBody>
        </p:sp>
        <p:sp>
          <p:nvSpPr>
            <p:cNvPr id="11" name="Rectangle 10">
              <a:extLst>
                <a:ext uri="{FF2B5EF4-FFF2-40B4-BE49-F238E27FC236}">
                  <a16:creationId xmlns:a16="http://schemas.microsoft.com/office/drawing/2014/main" id="{342CC28F-B99B-5CE7-2FB0-4AAFD47CDE15}"/>
                </a:ext>
              </a:extLst>
            </p:cNvPr>
            <p:cNvSpPr/>
            <p:nvPr/>
          </p:nvSpPr>
          <p:spPr>
            <a:xfrm>
              <a:off x="91440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Rectangle 11">
              <a:extLst>
                <a:ext uri="{FF2B5EF4-FFF2-40B4-BE49-F238E27FC236}">
                  <a16:creationId xmlns:a16="http://schemas.microsoft.com/office/drawing/2014/main" id="{B966A1E3-10C4-8F36-8163-DECE62BFF72C}"/>
                </a:ext>
              </a:extLst>
            </p:cNvPr>
            <p:cNvSpPr/>
            <p:nvPr/>
          </p:nvSpPr>
          <p:spPr>
            <a:xfrm>
              <a:off x="86106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44EFCA7D-7C8B-740A-99B9-440328E85B88}"/>
                </a:ext>
              </a:extLst>
            </p:cNvPr>
            <p:cNvSpPr/>
            <p:nvPr/>
          </p:nvSpPr>
          <p:spPr>
            <a:xfrm>
              <a:off x="80772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795C9FB0-7648-B3B8-1167-E8E5A5704B01}"/>
                </a:ext>
              </a:extLst>
            </p:cNvPr>
            <p:cNvSpPr/>
            <p:nvPr/>
          </p:nvSpPr>
          <p:spPr>
            <a:xfrm>
              <a:off x="75438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255</a:t>
              </a:r>
            </a:p>
            <a:p>
              <a:pPr algn="ctr"/>
              <a:r>
                <a:rPr lang="en-US" dirty="0">
                  <a:solidFill>
                    <a:schemeClr val="tx1"/>
                  </a:solidFill>
                </a:rPr>
                <a:t>555</a:t>
              </a:r>
            </a:p>
          </p:txBody>
        </p:sp>
        <p:sp>
          <p:nvSpPr>
            <p:cNvPr id="15" name="Rectangle 14">
              <a:extLst>
                <a:ext uri="{FF2B5EF4-FFF2-40B4-BE49-F238E27FC236}">
                  <a16:creationId xmlns:a16="http://schemas.microsoft.com/office/drawing/2014/main" id="{B88BC752-BDCA-AD13-4233-89889A8DAC63}"/>
                </a:ext>
              </a:extLst>
            </p:cNvPr>
            <p:cNvSpPr/>
            <p:nvPr/>
          </p:nvSpPr>
          <p:spPr>
            <a:xfrm>
              <a:off x="70104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245</a:t>
              </a:r>
            </a:p>
          </p:txBody>
        </p:sp>
        <p:sp>
          <p:nvSpPr>
            <p:cNvPr id="20" name="Rectangle 19">
              <a:extLst>
                <a:ext uri="{FF2B5EF4-FFF2-40B4-BE49-F238E27FC236}">
                  <a16:creationId xmlns:a16="http://schemas.microsoft.com/office/drawing/2014/main" id="{45678187-148C-0105-9D7E-192A22C6E036}"/>
                </a:ext>
              </a:extLst>
            </p:cNvPr>
            <p:cNvSpPr/>
            <p:nvPr/>
          </p:nvSpPr>
          <p:spPr>
            <a:xfrm>
              <a:off x="64770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Rectangle 20">
              <a:extLst>
                <a:ext uri="{FF2B5EF4-FFF2-40B4-BE49-F238E27FC236}">
                  <a16:creationId xmlns:a16="http://schemas.microsoft.com/office/drawing/2014/main" id="{FCEEE52B-4C01-5D72-A987-4A97F4C6D2D2}"/>
                </a:ext>
              </a:extLst>
            </p:cNvPr>
            <p:cNvSpPr/>
            <p:nvPr/>
          </p:nvSpPr>
          <p:spPr>
            <a:xfrm>
              <a:off x="59436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121</a:t>
              </a:r>
            </a:p>
            <a:p>
              <a:pPr algn="ctr"/>
              <a:r>
                <a:rPr lang="en-US" dirty="0">
                  <a:solidFill>
                    <a:schemeClr val="tx1"/>
                  </a:solidFill>
                </a:rPr>
                <a:t>323</a:t>
              </a:r>
            </a:p>
            <a:p>
              <a:pPr algn="ctr"/>
              <a:r>
                <a:rPr lang="en-US" dirty="0">
                  <a:solidFill>
                    <a:schemeClr val="tx1"/>
                  </a:solidFill>
                </a:rPr>
                <a:t>823</a:t>
              </a:r>
            </a:p>
          </p:txBody>
        </p:sp>
        <p:sp>
          <p:nvSpPr>
            <p:cNvPr id="24" name="TextBox 23">
              <a:extLst>
                <a:ext uri="{FF2B5EF4-FFF2-40B4-BE49-F238E27FC236}">
                  <a16:creationId xmlns:a16="http://schemas.microsoft.com/office/drawing/2014/main" id="{8779D00F-9272-7C1E-9D41-A93C338DF723}"/>
                </a:ext>
              </a:extLst>
            </p:cNvPr>
            <p:cNvSpPr txBox="1"/>
            <p:nvPr/>
          </p:nvSpPr>
          <p:spPr>
            <a:xfrm>
              <a:off x="4992657" y="6172263"/>
              <a:ext cx="301686" cy="369332"/>
            </a:xfrm>
            <a:prstGeom prst="rect">
              <a:avLst/>
            </a:prstGeom>
            <a:noFill/>
          </p:spPr>
          <p:txBody>
            <a:bodyPr wrap="none" rtlCol="0">
              <a:spAutoFit/>
            </a:bodyPr>
            <a:lstStyle/>
            <a:p>
              <a:r>
                <a:rPr lang="en-US" dirty="0">
                  <a:solidFill>
                    <a:srgbClr val="FF33CC"/>
                  </a:solidFill>
                </a:rPr>
                <a:t>0</a:t>
              </a:r>
            </a:p>
          </p:txBody>
        </p:sp>
        <p:sp>
          <p:nvSpPr>
            <p:cNvPr id="32" name="TextBox 31">
              <a:extLst>
                <a:ext uri="{FF2B5EF4-FFF2-40B4-BE49-F238E27FC236}">
                  <a16:creationId xmlns:a16="http://schemas.microsoft.com/office/drawing/2014/main" id="{47767DD9-39BB-8683-09BF-F85099F5390E}"/>
                </a:ext>
              </a:extLst>
            </p:cNvPr>
            <p:cNvSpPr txBox="1"/>
            <p:nvPr/>
          </p:nvSpPr>
          <p:spPr>
            <a:xfrm>
              <a:off x="5526057" y="6172263"/>
              <a:ext cx="301686" cy="369332"/>
            </a:xfrm>
            <a:prstGeom prst="rect">
              <a:avLst/>
            </a:prstGeom>
            <a:noFill/>
          </p:spPr>
          <p:txBody>
            <a:bodyPr wrap="none" rtlCol="0">
              <a:spAutoFit/>
            </a:bodyPr>
            <a:lstStyle/>
            <a:p>
              <a:r>
                <a:rPr lang="en-US" dirty="0">
                  <a:solidFill>
                    <a:srgbClr val="FF33CC"/>
                  </a:solidFill>
                </a:rPr>
                <a:t>1</a:t>
              </a:r>
            </a:p>
          </p:txBody>
        </p:sp>
        <p:sp>
          <p:nvSpPr>
            <p:cNvPr id="33" name="TextBox 32">
              <a:extLst>
                <a:ext uri="{FF2B5EF4-FFF2-40B4-BE49-F238E27FC236}">
                  <a16:creationId xmlns:a16="http://schemas.microsoft.com/office/drawing/2014/main" id="{4561B223-FD8D-5A03-DA6E-247DED224AB8}"/>
                </a:ext>
              </a:extLst>
            </p:cNvPr>
            <p:cNvSpPr txBox="1"/>
            <p:nvPr/>
          </p:nvSpPr>
          <p:spPr>
            <a:xfrm>
              <a:off x="6060026" y="6172263"/>
              <a:ext cx="301686" cy="369332"/>
            </a:xfrm>
            <a:prstGeom prst="rect">
              <a:avLst/>
            </a:prstGeom>
            <a:noFill/>
          </p:spPr>
          <p:txBody>
            <a:bodyPr wrap="none" rtlCol="0">
              <a:spAutoFit/>
            </a:bodyPr>
            <a:lstStyle/>
            <a:p>
              <a:r>
                <a:rPr lang="en-US" dirty="0">
                  <a:solidFill>
                    <a:srgbClr val="FF33CC"/>
                  </a:solidFill>
                </a:rPr>
                <a:t>2</a:t>
              </a:r>
            </a:p>
          </p:txBody>
        </p:sp>
        <p:sp>
          <p:nvSpPr>
            <p:cNvPr id="34" name="TextBox 33">
              <a:extLst>
                <a:ext uri="{FF2B5EF4-FFF2-40B4-BE49-F238E27FC236}">
                  <a16:creationId xmlns:a16="http://schemas.microsoft.com/office/drawing/2014/main" id="{D6FA6309-8B37-CE8D-E7E5-E5E79AF811D3}"/>
                </a:ext>
              </a:extLst>
            </p:cNvPr>
            <p:cNvSpPr txBox="1"/>
            <p:nvPr/>
          </p:nvSpPr>
          <p:spPr>
            <a:xfrm>
              <a:off x="6569800" y="6172263"/>
              <a:ext cx="301686" cy="369332"/>
            </a:xfrm>
            <a:prstGeom prst="rect">
              <a:avLst/>
            </a:prstGeom>
            <a:noFill/>
          </p:spPr>
          <p:txBody>
            <a:bodyPr wrap="none" rtlCol="0">
              <a:spAutoFit/>
            </a:bodyPr>
            <a:lstStyle/>
            <a:p>
              <a:r>
                <a:rPr lang="en-US" dirty="0">
                  <a:solidFill>
                    <a:srgbClr val="FF33CC"/>
                  </a:solidFill>
                </a:rPr>
                <a:t>3</a:t>
              </a:r>
            </a:p>
          </p:txBody>
        </p:sp>
        <p:sp>
          <p:nvSpPr>
            <p:cNvPr id="35" name="TextBox 34">
              <a:extLst>
                <a:ext uri="{FF2B5EF4-FFF2-40B4-BE49-F238E27FC236}">
                  <a16:creationId xmlns:a16="http://schemas.microsoft.com/office/drawing/2014/main" id="{D759F879-D7EC-6511-A722-BA8C1D510326}"/>
                </a:ext>
              </a:extLst>
            </p:cNvPr>
            <p:cNvSpPr txBox="1"/>
            <p:nvPr/>
          </p:nvSpPr>
          <p:spPr>
            <a:xfrm>
              <a:off x="7103200" y="6171685"/>
              <a:ext cx="301686" cy="369332"/>
            </a:xfrm>
            <a:prstGeom prst="rect">
              <a:avLst/>
            </a:prstGeom>
            <a:noFill/>
          </p:spPr>
          <p:txBody>
            <a:bodyPr wrap="none" rtlCol="0">
              <a:spAutoFit/>
            </a:bodyPr>
            <a:lstStyle/>
            <a:p>
              <a:r>
                <a:rPr lang="en-US" dirty="0">
                  <a:solidFill>
                    <a:srgbClr val="FF33CC"/>
                  </a:solidFill>
                </a:rPr>
                <a:t>4</a:t>
              </a:r>
            </a:p>
          </p:txBody>
        </p:sp>
        <p:sp>
          <p:nvSpPr>
            <p:cNvPr id="36" name="TextBox 35">
              <a:extLst>
                <a:ext uri="{FF2B5EF4-FFF2-40B4-BE49-F238E27FC236}">
                  <a16:creationId xmlns:a16="http://schemas.microsoft.com/office/drawing/2014/main" id="{B1D13815-BC06-EB0C-3AC3-4EEE8B2BE084}"/>
                </a:ext>
              </a:extLst>
            </p:cNvPr>
            <p:cNvSpPr txBox="1"/>
            <p:nvPr/>
          </p:nvSpPr>
          <p:spPr>
            <a:xfrm>
              <a:off x="7602444" y="6171685"/>
              <a:ext cx="301686" cy="369332"/>
            </a:xfrm>
            <a:prstGeom prst="rect">
              <a:avLst/>
            </a:prstGeom>
            <a:noFill/>
          </p:spPr>
          <p:txBody>
            <a:bodyPr wrap="none" rtlCol="0">
              <a:spAutoFit/>
            </a:bodyPr>
            <a:lstStyle/>
            <a:p>
              <a:r>
                <a:rPr lang="en-US" dirty="0">
                  <a:solidFill>
                    <a:srgbClr val="FF33CC"/>
                  </a:solidFill>
                </a:rPr>
                <a:t>5</a:t>
              </a:r>
            </a:p>
          </p:txBody>
        </p:sp>
        <p:sp>
          <p:nvSpPr>
            <p:cNvPr id="37" name="TextBox 36">
              <a:extLst>
                <a:ext uri="{FF2B5EF4-FFF2-40B4-BE49-F238E27FC236}">
                  <a16:creationId xmlns:a16="http://schemas.microsoft.com/office/drawing/2014/main" id="{D4813CA8-C813-EE49-18B2-760E4527EEAE}"/>
                </a:ext>
              </a:extLst>
            </p:cNvPr>
            <p:cNvSpPr txBox="1"/>
            <p:nvPr/>
          </p:nvSpPr>
          <p:spPr>
            <a:xfrm>
              <a:off x="8194195" y="6172263"/>
              <a:ext cx="301686" cy="369332"/>
            </a:xfrm>
            <a:prstGeom prst="rect">
              <a:avLst/>
            </a:prstGeom>
            <a:noFill/>
          </p:spPr>
          <p:txBody>
            <a:bodyPr wrap="none" rtlCol="0">
              <a:spAutoFit/>
            </a:bodyPr>
            <a:lstStyle/>
            <a:p>
              <a:r>
                <a:rPr lang="en-US" dirty="0">
                  <a:solidFill>
                    <a:srgbClr val="FF33CC"/>
                  </a:solidFill>
                </a:rPr>
                <a:t>6</a:t>
              </a:r>
            </a:p>
          </p:txBody>
        </p:sp>
        <p:sp>
          <p:nvSpPr>
            <p:cNvPr id="38" name="TextBox 37">
              <a:extLst>
                <a:ext uri="{FF2B5EF4-FFF2-40B4-BE49-F238E27FC236}">
                  <a16:creationId xmlns:a16="http://schemas.microsoft.com/office/drawing/2014/main" id="{4EFF9DF0-151C-22B5-5D2E-5DF190627837}"/>
                </a:ext>
              </a:extLst>
            </p:cNvPr>
            <p:cNvSpPr txBox="1"/>
            <p:nvPr/>
          </p:nvSpPr>
          <p:spPr>
            <a:xfrm>
              <a:off x="8727595" y="6171685"/>
              <a:ext cx="301686" cy="369332"/>
            </a:xfrm>
            <a:prstGeom prst="rect">
              <a:avLst/>
            </a:prstGeom>
            <a:noFill/>
          </p:spPr>
          <p:txBody>
            <a:bodyPr wrap="none" rtlCol="0">
              <a:spAutoFit/>
            </a:bodyPr>
            <a:lstStyle/>
            <a:p>
              <a:r>
                <a:rPr lang="en-US" dirty="0">
                  <a:solidFill>
                    <a:srgbClr val="FF33CC"/>
                  </a:solidFill>
                </a:rPr>
                <a:t>7</a:t>
              </a:r>
            </a:p>
          </p:txBody>
        </p:sp>
        <p:sp>
          <p:nvSpPr>
            <p:cNvPr id="39" name="Rectangle 38">
              <a:extLst>
                <a:ext uri="{FF2B5EF4-FFF2-40B4-BE49-F238E27FC236}">
                  <a16:creationId xmlns:a16="http://schemas.microsoft.com/office/drawing/2014/main" id="{745609D8-F348-FC00-0758-0607BF897D4D}"/>
                </a:ext>
              </a:extLst>
            </p:cNvPr>
            <p:cNvSpPr/>
            <p:nvPr/>
          </p:nvSpPr>
          <p:spPr>
            <a:xfrm>
              <a:off x="54102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a:p>
              <a:pPr algn="ctr"/>
              <a:r>
                <a:rPr lang="en-US" dirty="0">
                  <a:solidFill>
                    <a:schemeClr val="tx1"/>
                  </a:solidFill>
                </a:rPr>
                <a:t>113</a:t>
              </a:r>
            </a:p>
            <a:p>
              <a:pPr algn="ctr"/>
              <a:r>
                <a:rPr lang="en-US" dirty="0">
                  <a:solidFill>
                    <a:schemeClr val="tx1"/>
                  </a:solidFill>
                </a:rPr>
                <a:t>018</a:t>
              </a:r>
            </a:p>
          </p:txBody>
        </p:sp>
        <p:sp>
          <p:nvSpPr>
            <p:cNvPr id="46" name="Rectangle 45">
              <a:extLst>
                <a:ext uri="{FF2B5EF4-FFF2-40B4-BE49-F238E27FC236}">
                  <a16:creationId xmlns:a16="http://schemas.microsoft.com/office/drawing/2014/main" id="{38EA6627-C543-2DA1-2142-39B063E1F82B}"/>
                </a:ext>
              </a:extLst>
            </p:cNvPr>
            <p:cNvSpPr/>
            <p:nvPr/>
          </p:nvSpPr>
          <p:spPr>
            <a:xfrm>
              <a:off x="4876800" y="4574274"/>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a:p>
              <a:pPr algn="ctr"/>
              <a:r>
                <a:rPr lang="en-US" dirty="0">
                  <a:solidFill>
                    <a:schemeClr val="tx1"/>
                  </a:solidFill>
                </a:rPr>
                <a:t>801</a:t>
              </a:r>
            </a:p>
            <a:p>
              <a:pPr algn="ctr"/>
              <a:r>
                <a:rPr lang="en-US" dirty="0">
                  <a:solidFill>
                    <a:schemeClr val="tx1"/>
                  </a:solidFill>
                </a:rPr>
                <a:t>401</a:t>
              </a:r>
            </a:p>
            <a:p>
              <a:pPr algn="ctr"/>
              <a:r>
                <a:rPr lang="en-US" dirty="0">
                  <a:solidFill>
                    <a:schemeClr val="tx1"/>
                  </a:solidFill>
                </a:rPr>
                <a:t>101</a:t>
              </a:r>
            </a:p>
            <a:p>
              <a:pPr algn="ctr"/>
              <a:r>
                <a:rPr lang="en-US" dirty="0">
                  <a:solidFill>
                    <a:schemeClr val="tx1"/>
                  </a:solidFill>
                </a:rPr>
                <a:t>901</a:t>
              </a:r>
            </a:p>
            <a:p>
              <a:pPr algn="ctr"/>
              <a:r>
                <a:rPr lang="en-US" dirty="0">
                  <a:solidFill>
                    <a:schemeClr val="tx1"/>
                  </a:solidFill>
                </a:rPr>
                <a:t>103</a:t>
              </a:r>
            </a:p>
          </p:txBody>
        </p:sp>
        <p:sp>
          <p:nvSpPr>
            <p:cNvPr id="47" name="TextBox 46">
              <a:extLst>
                <a:ext uri="{FF2B5EF4-FFF2-40B4-BE49-F238E27FC236}">
                  <a16:creationId xmlns:a16="http://schemas.microsoft.com/office/drawing/2014/main" id="{D8ECA832-35E5-A9A8-F60B-961FEC7432B8}"/>
                </a:ext>
              </a:extLst>
            </p:cNvPr>
            <p:cNvSpPr txBox="1"/>
            <p:nvPr/>
          </p:nvSpPr>
          <p:spPr>
            <a:xfrm>
              <a:off x="9269625" y="6172263"/>
              <a:ext cx="301686" cy="369332"/>
            </a:xfrm>
            <a:prstGeom prst="rect">
              <a:avLst/>
            </a:prstGeom>
            <a:noFill/>
          </p:spPr>
          <p:txBody>
            <a:bodyPr wrap="none" rtlCol="0">
              <a:spAutoFit/>
            </a:bodyPr>
            <a:lstStyle/>
            <a:p>
              <a:r>
                <a:rPr lang="en-US" dirty="0">
                  <a:solidFill>
                    <a:srgbClr val="FF33CC"/>
                  </a:solidFill>
                </a:rPr>
                <a:t>8</a:t>
              </a:r>
            </a:p>
          </p:txBody>
        </p:sp>
        <p:sp>
          <p:nvSpPr>
            <p:cNvPr id="48" name="TextBox 47">
              <a:extLst>
                <a:ext uri="{FF2B5EF4-FFF2-40B4-BE49-F238E27FC236}">
                  <a16:creationId xmlns:a16="http://schemas.microsoft.com/office/drawing/2014/main" id="{9FB00CFA-F0FE-1E0A-4521-EB59CC8578C4}"/>
                </a:ext>
              </a:extLst>
            </p:cNvPr>
            <p:cNvSpPr txBox="1"/>
            <p:nvPr/>
          </p:nvSpPr>
          <p:spPr>
            <a:xfrm>
              <a:off x="9811805" y="6172263"/>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164366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522-A643-E0F7-0203-D79E5BF422B6}"/>
              </a:ext>
            </a:extLst>
          </p:cNvPr>
          <p:cNvSpPr>
            <a:spLocks noGrp="1"/>
          </p:cNvSpPr>
          <p:nvPr>
            <p:ph type="title"/>
          </p:nvPr>
        </p:nvSpPr>
        <p:spPr/>
        <p:txBody>
          <a:bodyPr/>
          <a:lstStyle/>
          <a:p>
            <a:r>
              <a:rPr lang="en-US" dirty="0" err="1"/>
              <a:t>RadixSort</a:t>
            </a:r>
            <a:r>
              <a:rPr lang="en-US" dirty="0"/>
              <a:t> – Re-Bucket by 100s</a:t>
            </a:r>
          </a:p>
        </p:txBody>
      </p:sp>
      <p:sp>
        <p:nvSpPr>
          <p:cNvPr id="3" name="Content Placeholder 2">
            <a:extLst>
              <a:ext uri="{FF2B5EF4-FFF2-40B4-BE49-F238E27FC236}">
                <a16:creationId xmlns:a16="http://schemas.microsoft.com/office/drawing/2014/main" id="{13E04AAD-4854-7E00-900E-93F7F0ADE080}"/>
              </a:ext>
            </a:extLst>
          </p:cNvPr>
          <p:cNvSpPr>
            <a:spLocks noGrp="1"/>
          </p:cNvSpPr>
          <p:nvPr>
            <p:ph idx="1"/>
          </p:nvPr>
        </p:nvSpPr>
        <p:spPr>
          <a:xfrm>
            <a:off x="503842" y="1517901"/>
            <a:ext cx="11668760" cy="4351338"/>
          </a:xfrm>
        </p:spPr>
        <p:txBody>
          <a:bodyPr/>
          <a:lstStyle/>
          <a:p>
            <a:r>
              <a:rPr lang="en-US" dirty="0"/>
              <a:t>Radix: The base of a number system</a:t>
            </a:r>
          </a:p>
          <a:p>
            <a:pPr lvl="1"/>
            <a:r>
              <a:rPr lang="en-US" dirty="0"/>
              <a:t>We’ll use base 10, most implementations will use larger bases</a:t>
            </a:r>
          </a:p>
          <a:p>
            <a:r>
              <a:rPr lang="en-US" dirty="0"/>
              <a:t>Idea: </a:t>
            </a:r>
          </a:p>
          <a:p>
            <a:pPr lvl="1"/>
            <a:r>
              <a:rPr lang="en-US" dirty="0" err="1"/>
              <a:t>BucketSort</a:t>
            </a:r>
            <a:r>
              <a:rPr lang="en-US" dirty="0"/>
              <a:t> by each digit, one at a time, from least significant to most significant</a:t>
            </a:r>
          </a:p>
        </p:txBody>
      </p:sp>
      <p:sp>
        <p:nvSpPr>
          <p:cNvPr id="31" name="TextBox 30">
            <a:extLst>
              <a:ext uri="{FF2B5EF4-FFF2-40B4-BE49-F238E27FC236}">
                <a16:creationId xmlns:a16="http://schemas.microsoft.com/office/drawing/2014/main" id="{9F143260-887A-82E5-E7F0-D8C587242AE1}"/>
              </a:ext>
            </a:extLst>
          </p:cNvPr>
          <p:cNvSpPr txBox="1"/>
          <p:nvPr/>
        </p:nvSpPr>
        <p:spPr>
          <a:xfrm>
            <a:off x="1287413" y="5340099"/>
            <a:ext cx="3184788" cy="1569660"/>
          </a:xfrm>
          <a:prstGeom prst="rect">
            <a:avLst/>
          </a:prstGeom>
          <a:noFill/>
        </p:spPr>
        <p:txBody>
          <a:bodyPr wrap="square" rtlCol="0">
            <a:spAutoFit/>
          </a:bodyPr>
          <a:lstStyle/>
          <a:p>
            <a:r>
              <a:rPr lang="en-US" sz="2400" dirty="0"/>
              <a:t>Place each element into a “bucket” according to its </a:t>
            </a:r>
            <a:r>
              <a:rPr lang="en-US" sz="2400" b="1" dirty="0"/>
              <a:t>100’s</a:t>
            </a:r>
            <a:r>
              <a:rPr lang="en-US" sz="2400" dirty="0"/>
              <a:t> place</a:t>
            </a:r>
          </a:p>
        </p:txBody>
      </p:sp>
      <p:sp>
        <p:nvSpPr>
          <p:cNvPr id="120" name="Arrow: Bent-Up 119">
            <a:extLst>
              <a:ext uri="{FF2B5EF4-FFF2-40B4-BE49-F238E27FC236}">
                <a16:creationId xmlns:a16="http://schemas.microsoft.com/office/drawing/2014/main" id="{F8C1EBBC-2D29-3947-2D55-152820918DA0}"/>
              </a:ext>
              <a:ext uri="{C183D7F6-B498-43B3-948B-1728B52AA6E4}">
                <adec:decorative xmlns:adec="http://schemas.microsoft.com/office/drawing/2017/decorative" val="1"/>
              </a:ext>
            </a:extLst>
          </p:cNvPr>
          <p:cNvSpPr/>
          <p:nvPr/>
        </p:nvSpPr>
        <p:spPr>
          <a:xfrm rot="5400000">
            <a:off x="4551618" y="5289479"/>
            <a:ext cx="1128451" cy="132556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descr="All the values bucketed by the 10s place">
            <a:extLst>
              <a:ext uri="{FF2B5EF4-FFF2-40B4-BE49-F238E27FC236}">
                <a16:creationId xmlns:a16="http://schemas.microsoft.com/office/drawing/2014/main" id="{D03E7495-E90F-2D2E-2DC8-D7DB5BFCCBEB}"/>
              </a:ext>
            </a:extLst>
          </p:cNvPr>
          <p:cNvGrpSpPr/>
          <p:nvPr/>
        </p:nvGrpSpPr>
        <p:grpSpPr>
          <a:xfrm>
            <a:off x="184189" y="3418440"/>
            <a:ext cx="5673373" cy="1969595"/>
            <a:chOff x="4876800" y="4572000"/>
            <a:chExt cx="5334000" cy="1969595"/>
          </a:xfrm>
        </p:grpSpPr>
        <p:sp>
          <p:nvSpPr>
            <p:cNvPr id="10" name="Rectangle 9">
              <a:extLst>
                <a:ext uri="{FF2B5EF4-FFF2-40B4-BE49-F238E27FC236}">
                  <a16:creationId xmlns:a16="http://schemas.microsoft.com/office/drawing/2014/main" id="{A661D6AA-7881-F709-2A3E-E335A463EA74}"/>
                </a:ext>
              </a:extLst>
            </p:cNvPr>
            <p:cNvSpPr/>
            <p:nvPr/>
          </p:nvSpPr>
          <p:spPr>
            <a:xfrm>
              <a:off x="96774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999</a:t>
              </a:r>
            </a:p>
          </p:txBody>
        </p:sp>
        <p:sp>
          <p:nvSpPr>
            <p:cNvPr id="11" name="Rectangle 10">
              <a:extLst>
                <a:ext uri="{FF2B5EF4-FFF2-40B4-BE49-F238E27FC236}">
                  <a16:creationId xmlns:a16="http://schemas.microsoft.com/office/drawing/2014/main" id="{342CC28F-B99B-5CE7-2FB0-4AAFD47CDE15}"/>
                </a:ext>
              </a:extLst>
            </p:cNvPr>
            <p:cNvSpPr/>
            <p:nvPr/>
          </p:nvSpPr>
          <p:spPr>
            <a:xfrm>
              <a:off x="91440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2" name="Rectangle 11">
              <a:extLst>
                <a:ext uri="{FF2B5EF4-FFF2-40B4-BE49-F238E27FC236}">
                  <a16:creationId xmlns:a16="http://schemas.microsoft.com/office/drawing/2014/main" id="{B966A1E3-10C4-8F36-8163-DECE62BFF72C}"/>
                </a:ext>
              </a:extLst>
            </p:cNvPr>
            <p:cNvSpPr/>
            <p:nvPr/>
          </p:nvSpPr>
          <p:spPr>
            <a:xfrm>
              <a:off x="86106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44EFCA7D-7C8B-740A-99B9-440328E85B88}"/>
                </a:ext>
              </a:extLst>
            </p:cNvPr>
            <p:cNvSpPr/>
            <p:nvPr/>
          </p:nvSpPr>
          <p:spPr>
            <a:xfrm>
              <a:off x="80772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795C9FB0-7648-B3B8-1167-E8E5A5704B01}"/>
                </a:ext>
              </a:extLst>
            </p:cNvPr>
            <p:cNvSpPr/>
            <p:nvPr/>
          </p:nvSpPr>
          <p:spPr>
            <a:xfrm>
              <a:off x="75438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255</a:t>
              </a:r>
            </a:p>
            <a:p>
              <a:pPr algn="ctr"/>
              <a:r>
                <a:rPr lang="en-US" dirty="0">
                  <a:solidFill>
                    <a:schemeClr val="tx1"/>
                  </a:solidFill>
                </a:rPr>
                <a:t>555</a:t>
              </a:r>
            </a:p>
          </p:txBody>
        </p:sp>
        <p:sp>
          <p:nvSpPr>
            <p:cNvPr id="15" name="Rectangle 14">
              <a:extLst>
                <a:ext uri="{FF2B5EF4-FFF2-40B4-BE49-F238E27FC236}">
                  <a16:creationId xmlns:a16="http://schemas.microsoft.com/office/drawing/2014/main" id="{B88BC752-BDCA-AD13-4233-89889A8DAC63}"/>
                </a:ext>
              </a:extLst>
            </p:cNvPr>
            <p:cNvSpPr/>
            <p:nvPr/>
          </p:nvSpPr>
          <p:spPr>
            <a:xfrm>
              <a:off x="70104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245</a:t>
              </a:r>
            </a:p>
          </p:txBody>
        </p:sp>
        <p:sp>
          <p:nvSpPr>
            <p:cNvPr id="20" name="Rectangle 19">
              <a:extLst>
                <a:ext uri="{FF2B5EF4-FFF2-40B4-BE49-F238E27FC236}">
                  <a16:creationId xmlns:a16="http://schemas.microsoft.com/office/drawing/2014/main" id="{45678187-148C-0105-9D7E-192A22C6E036}"/>
                </a:ext>
              </a:extLst>
            </p:cNvPr>
            <p:cNvSpPr/>
            <p:nvPr/>
          </p:nvSpPr>
          <p:spPr>
            <a:xfrm>
              <a:off x="6477000" y="4572000"/>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 name="Rectangle 20">
              <a:extLst>
                <a:ext uri="{FF2B5EF4-FFF2-40B4-BE49-F238E27FC236}">
                  <a16:creationId xmlns:a16="http://schemas.microsoft.com/office/drawing/2014/main" id="{FCEEE52B-4C01-5D72-A987-4A97F4C6D2D2}"/>
                </a:ext>
              </a:extLst>
            </p:cNvPr>
            <p:cNvSpPr/>
            <p:nvPr/>
          </p:nvSpPr>
          <p:spPr>
            <a:xfrm>
              <a:off x="59436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121</a:t>
              </a:r>
            </a:p>
            <a:p>
              <a:pPr algn="ctr"/>
              <a:r>
                <a:rPr lang="en-US" dirty="0">
                  <a:solidFill>
                    <a:schemeClr val="tx1"/>
                  </a:solidFill>
                </a:rPr>
                <a:t>323</a:t>
              </a:r>
            </a:p>
            <a:p>
              <a:pPr algn="ctr"/>
              <a:r>
                <a:rPr lang="en-US" dirty="0">
                  <a:solidFill>
                    <a:schemeClr val="tx1"/>
                  </a:solidFill>
                </a:rPr>
                <a:t>823</a:t>
              </a:r>
            </a:p>
          </p:txBody>
        </p:sp>
        <p:sp>
          <p:nvSpPr>
            <p:cNvPr id="24" name="TextBox 23">
              <a:extLst>
                <a:ext uri="{FF2B5EF4-FFF2-40B4-BE49-F238E27FC236}">
                  <a16:creationId xmlns:a16="http://schemas.microsoft.com/office/drawing/2014/main" id="{8779D00F-9272-7C1E-9D41-A93C338DF723}"/>
                </a:ext>
              </a:extLst>
            </p:cNvPr>
            <p:cNvSpPr txBox="1"/>
            <p:nvPr/>
          </p:nvSpPr>
          <p:spPr>
            <a:xfrm>
              <a:off x="4992657" y="6172263"/>
              <a:ext cx="301686" cy="369332"/>
            </a:xfrm>
            <a:prstGeom prst="rect">
              <a:avLst/>
            </a:prstGeom>
            <a:noFill/>
          </p:spPr>
          <p:txBody>
            <a:bodyPr wrap="none" rtlCol="0">
              <a:spAutoFit/>
            </a:bodyPr>
            <a:lstStyle/>
            <a:p>
              <a:r>
                <a:rPr lang="en-US" dirty="0">
                  <a:solidFill>
                    <a:srgbClr val="FF33CC"/>
                  </a:solidFill>
                </a:rPr>
                <a:t>0</a:t>
              </a:r>
            </a:p>
          </p:txBody>
        </p:sp>
        <p:sp>
          <p:nvSpPr>
            <p:cNvPr id="32" name="TextBox 31">
              <a:extLst>
                <a:ext uri="{FF2B5EF4-FFF2-40B4-BE49-F238E27FC236}">
                  <a16:creationId xmlns:a16="http://schemas.microsoft.com/office/drawing/2014/main" id="{47767DD9-39BB-8683-09BF-F85099F5390E}"/>
                </a:ext>
              </a:extLst>
            </p:cNvPr>
            <p:cNvSpPr txBox="1"/>
            <p:nvPr/>
          </p:nvSpPr>
          <p:spPr>
            <a:xfrm>
              <a:off x="5526057" y="6172263"/>
              <a:ext cx="301686" cy="369332"/>
            </a:xfrm>
            <a:prstGeom prst="rect">
              <a:avLst/>
            </a:prstGeom>
            <a:noFill/>
          </p:spPr>
          <p:txBody>
            <a:bodyPr wrap="none" rtlCol="0">
              <a:spAutoFit/>
            </a:bodyPr>
            <a:lstStyle/>
            <a:p>
              <a:r>
                <a:rPr lang="en-US" dirty="0">
                  <a:solidFill>
                    <a:srgbClr val="FF33CC"/>
                  </a:solidFill>
                </a:rPr>
                <a:t>1</a:t>
              </a:r>
            </a:p>
          </p:txBody>
        </p:sp>
        <p:sp>
          <p:nvSpPr>
            <p:cNvPr id="33" name="TextBox 32">
              <a:extLst>
                <a:ext uri="{FF2B5EF4-FFF2-40B4-BE49-F238E27FC236}">
                  <a16:creationId xmlns:a16="http://schemas.microsoft.com/office/drawing/2014/main" id="{4561B223-FD8D-5A03-DA6E-247DED224AB8}"/>
                </a:ext>
              </a:extLst>
            </p:cNvPr>
            <p:cNvSpPr txBox="1"/>
            <p:nvPr/>
          </p:nvSpPr>
          <p:spPr>
            <a:xfrm>
              <a:off x="6060026" y="6172263"/>
              <a:ext cx="301686" cy="369332"/>
            </a:xfrm>
            <a:prstGeom prst="rect">
              <a:avLst/>
            </a:prstGeom>
            <a:noFill/>
          </p:spPr>
          <p:txBody>
            <a:bodyPr wrap="none" rtlCol="0">
              <a:spAutoFit/>
            </a:bodyPr>
            <a:lstStyle/>
            <a:p>
              <a:r>
                <a:rPr lang="en-US" dirty="0">
                  <a:solidFill>
                    <a:srgbClr val="FF33CC"/>
                  </a:solidFill>
                </a:rPr>
                <a:t>2</a:t>
              </a:r>
            </a:p>
          </p:txBody>
        </p:sp>
        <p:sp>
          <p:nvSpPr>
            <p:cNvPr id="34" name="TextBox 33">
              <a:extLst>
                <a:ext uri="{FF2B5EF4-FFF2-40B4-BE49-F238E27FC236}">
                  <a16:creationId xmlns:a16="http://schemas.microsoft.com/office/drawing/2014/main" id="{D6FA6309-8B37-CE8D-E7E5-E5E79AF811D3}"/>
                </a:ext>
              </a:extLst>
            </p:cNvPr>
            <p:cNvSpPr txBox="1"/>
            <p:nvPr/>
          </p:nvSpPr>
          <p:spPr>
            <a:xfrm>
              <a:off x="6569800" y="6172263"/>
              <a:ext cx="301686" cy="369332"/>
            </a:xfrm>
            <a:prstGeom prst="rect">
              <a:avLst/>
            </a:prstGeom>
            <a:noFill/>
          </p:spPr>
          <p:txBody>
            <a:bodyPr wrap="none" rtlCol="0">
              <a:spAutoFit/>
            </a:bodyPr>
            <a:lstStyle/>
            <a:p>
              <a:r>
                <a:rPr lang="en-US" dirty="0">
                  <a:solidFill>
                    <a:srgbClr val="FF33CC"/>
                  </a:solidFill>
                </a:rPr>
                <a:t>3</a:t>
              </a:r>
            </a:p>
          </p:txBody>
        </p:sp>
        <p:sp>
          <p:nvSpPr>
            <p:cNvPr id="35" name="TextBox 34">
              <a:extLst>
                <a:ext uri="{FF2B5EF4-FFF2-40B4-BE49-F238E27FC236}">
                  <a16:creationId xmlns:a16="http://schemas.microsoft.com/office/drawing/2014/main" id="{D759F879-D7EC-6511-A722-BA8C1D510326}"/>
                </a:ext>
              </a:extLst>
            </p:cNvPr>
            <p:cNvSpPr txBox="1"/>
            <p:nvPr/>
          </p:nvSpPr>
          <p:spPr>
            <a:xfrm>
              <a:off x="7103200" y="6171685"/>
              <a:ext cx="301686" cy="369332"/>
            </a:xfrm>
            <a:prstGeom prst="rect">
              <a:avLst/>
            </a:prstGeom>
            <a:noFill/>
          </p:spPr>
          <p:txBody>
            <a:bodyPr wrap="none" rtlCol="0">
              <a:spAutoFit/>
            </a:bodyPr>
            <a:lstStyle/>
            <a:p>
              <a:r>
                <a:rPr lang="en-US" dirty="0">
                  <a:solidFill>
                    <a:srgbClr val="FF33CC"/>
                  </a:solidFill>
                </a:rPr>
                <a:t>4</a:t>
              </a:r>
            </a:p>
          </p:txBody>
        </p:sp>
        <p:sp>
          <p:nvSpPr>
            <p:cNvPr id="36" name="TextBox 35">
              <a:extLst>
                <a:ext uri="{FF2B5EF4-FFF2-40B4-BE49-F238E27FC236}">
                  <a16:creationId xmlns:a16="http://schemas.microsoft.com/office/drawing/2014/main" id="{B1D13815-BC06-EB0C-3AC3-4EEE8B2BE084}"/>
                </a:ext>
              </a:extLst>
            </p:cNvPr>
            <p:cNvSpPr txBox="1"/>
            <p:nvPr/>
          </p:nvSpPr>
          <p:spPr>
            <a:xfrm>
              <a:off x="7602444" y="6171685"/>
              <a:ext cx="301686" cy="369332"/>
            </a:xfrm>
            <a:prstGeom prst="rect">
              <a:avLst/>
            </a:prstGeom>
            <a:noFill/>
          </p:spPr>
          <p:txBody>
            <a:bodyPr wrap="none" rtlCol="0">
              <a:spAutoFit/>
            </a:bodyPr>
            <a:lstStyle/>
            <a:p>
              <a:r>
                <a:rPr lang="en-US" dirty="0">
                  <a:solidFill>
                    <a:srgbClr val="FF33CC"/>
                  </a:solidFill>
                </a:rPr>
                <a:t>5</a:t>
              </a:r>
            </a:p>
          </p:txBody>
        </p:sp>
        <p:sp>
          <p:nvSpPr>
            <p:cNvPr id="37" name="TextBox 36">
              <a:extLst>
                <a:ext uri="{FF2B5EF4-FFF2-40B4-BE49-F238E27FC236}">
                  <a16:creationId xmlns:a16="http://schemas.microsoft.com/office/drawing/2014/main" id="{D4813CA8-C813-EE49-18B2-760E4527EEAE}"/>
                </a:ext>
              </a:extLst>
            </p:cNvPr>
            <p:cNvSpPr txBox="1"/>
            <p:nvPr/>
          </p:nvSpPr>
          <p:spPr>
            <a:xfrm>
              <a:off x="8194195" y="6172263"/>
              <a:ext cx="301686" cy="369332"/>
            </a:xfrm>
            <a:prstGeom prst="rect">
              <a:avLst/>
            </a:prstGeom>
            <a:noFill/>
          </p:spPr>
          <p:txBody>
            <a:bodyPr wrap="none" rtlCol="0">
              <a:spAutoFit/>
            </a:bodyPr>
            <a:lstStyle/>
            <a:p>
              <a:r>
                <a:rPr lang="en-US" dirty="0">
                  <a:solidFill>
                    <a:srgbClr val="FF33CC"/>
                  </a:solidFill>
                </a:rPr>
                <a:t>6</a:t>
              </a:r>
            </a:p>
          </p:txBody>
        </p:sp>
        <p:sp>
          <p:nvSpPr>
            <p:cNvPr id="38" name="TextBox 37">
              <a:extLst>
                <a:ext uri="{FF2B5EF4-FFF2-40B4-BE49-F238E27FC236}">
                  <a16:creationId xmlns:a16="http://schemas.microsoft.com/office/drawing/2014/main" id="{4EFF9DF0-151C-22B5-5D2E-5DF190627837}"/>
                </a:ext>
              </a:extLst>
            </p:cNvPr>
            <p:cNvSpPr txBox="1"/>
            <p:nvPr/>
          </p:nvSpPr>
          <p:spPr>
            <a:xfrm>
              <a:off x="8727595" y="6171685"/>
              <a:ext cx="301686" cy="369332"/>
            </a:xfrm>
            <a:prstGeom prst="rect">
              <a:avLst/>
            </a:prstGeom>
            <a:noFill/>
          </p:spPr>
          <p:txBody>
            <a:bodyPr wrap="none" rtlCol="0">
              <a:spAutoFit/>
            </a:bodyPr>
            <a:lstStyle/>
            <a:p>
              <a:r>
                <a:rPr lang="en-US" dirty="0">
                  <a:solidFill>
                    <a:srgbClr val="FF33CC"/>
                  </a:solidFill>
                </a:rPr>
                <a:t>7</a:t>
              </a:r>
            </a:p>
          </p:txBody>
        </p:sp>
        <p:sp>
          <p:nvSpPr>
            <p:cNvPr id="39" name="Rectangle 38">
              <a:extLst>
                <a:ext uri="{FF2B5EF4-FFF2-40B4-BE49-F238E27FC236}">
                  <a16:creationId xmlns:a16="http://schemas.microsoft.com/office/drawing/2014/main" id="{745609D8-F348-FC00-0758-0607BF897D4D}"/>
                </a:ext>
              </a:extLst>
            </p:cNvPr>
            <p:cNvSpPr/>
            <p:nvPr/>
          </p:nvSpPr>
          <p:spPr>
            <a:xfrm>
              <a:off x="5410200" y="4573137"/>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a:p>
              <a:pPr algn="ctr"/>
              <a:r>
                <a:rPr lang="en-US" dirty="0">
                  <a:solidFill>
                    <a:schemeClr val="tx1"/>
                  </a:solidFill>
                </a:rPr>
                <a:t>113</a:t>
              </a:r>
            </a:p>
            <a:p>
              <a:pPr algn="ctr"/>
              <a:r>
                <a:rPr lang="en-US" dirty="0">
                  <a:solidFill>
                    <a:schemeClr val="tx1"/>
                  </a:solidFill>
                </a:rPr>
                <a:t>018</a:t>
              </a:r>
            </a:p>
          </p:txBody>
        </p:sp>
        <p:sp>
          <p:nvSpPr>
            <p:cNvPr id="46" name="Rectangle 45">
              <a:extLst>
                <a:ext uri="{FF2B5EF4-FFF2-40B4-BE49-F238E27FC236}">
                  <a16:creationId xmlns:a16="http://schemas.microsoft.com/office/drawing/2014/main" id="{38EA6627-C543-2DA1-2142-39B063E1F82B}"/>
                </a:ext>
              </a:extLst>
            </p:cNvPr>
            <p:cNvSpPr/>
            <p:nvPr/>
          </p:nvSpPr>
          <p:spPr>
            <a:xfrm>
              <a:off x="4876800" y="4574274"/>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a:p>
              <a:pPr algn="ctr"/>
              <a:r>
                <a:rPr lang="en-US" dirty="0">
                  <a:solidFill>
                    <a:schemeClr val="tx1"/>
                  </a:solidFill>
                </a:rPr>
                <a:t>801</a:t>
              </a:r>
            </a:p>
            <a:p>
              <a:pPr algn="ctr"/>
              <a:r>
                <a:rPr lang="en-US" dirty="0">
                  <a:solidFill>
                    <a:schemeClr val="tx1"/>
                  </a:solidFill>
                </a:rPr>
                <a:t>401</a:t>
              </a:r>
            </a:p>
            <a:p>
              <a:pPr algn="ctr"/>
              <a:r>
                <a:rPr lang="en-US" dirty="0">
                  <a:solidFill>
                    <a:schemeClr val="tx1"/>
                  </a:solidFill>
                </a:rPr>
                <a:t>101</a:t>
              </a:r>
            </a:p>
            <a:p>
              <a:pPr algn="ctr"/>
              <a:r>
                <a:rPr lang="en-US" dirty="0">
                  <a:solidFill>
                    <a:schemeClr val="tx1"/>
                  </a:solidFill>
                </a:rPr>
                <a:t>901</a:t>
              </a:r>
            </a:p>
            <a:p>
              <a:pPr algn="ctr"/>
              <a:r>
                <a:rPr lang="en-US" dirty="0">
                  <a:solidFill>
                    <a:schemeClr val="tx1"/>
                  </a:solidFill>
                </a:rPr>
                <a:t>103</a:t>
              </a:r>
            </a:p>
          </p:txBody>
        </p:sp>
        <p:sp>
          <p:nvSpPr>
            <p:cNvPr id="47" name="TextBox 46">
              <a:extLst>
                <a:ext uri="{FF2B5EF4-FFF2-40B4-BE49-F238E27FC236}">
                  <a16:creationId xmlns:a16="http://schemas.microsoft.com/office/drawing/2014/main" id="{D8ECA832-35E5-A9A8-F60B-961FEC7432B8}"/>
                </a:ext>
              </a:extLst>
            </p:cNvPr>
            <p:cNvSpPr txBox="1"/>
            <p:nvPr/>
          </p:nvSpPr>
          <p:spPr>
            <a:xfrm>
              <a:off x="9269625" y="6172263"/>
              <a:ext cx="301686" cy="369332"/>
            </a:xfrm>
            <a:prstGeom prst="rect">
              <a:avLst/>
            </a:prstGeom>
            <a:noFill/>
          </p:spPr>
          <p:txBody>
            <a:bodyPr wrap="none" rtlCol="0">
              <a:spAutoFit/>
            </a:bodyPr>
            <a:lstStyle/>
            <a:p>
              <a:r>
                <a:rPr lang="en-US" dirty="0">
                  <a:solidFill>
                    <a:srgbClr val="FF33CC"/>
                  </a:solidFill>
                </a:rPr>
                <a:t>8</a:t>
              </a:r>
            </a:p>
          </p:txBody>
        </p:sp>
        <p:sp>
          <p:nvSpPr>
            <p:cNvPr id="48" name="TextBox 47">
              <a:extLst>
                <a:ext uri="{FF2B5EF4-FFF2-40B4-BE49-F238E27FC236}">
                  <a16:creationId xmlns:a16="http://schemas.microsoft.com/office/drawing/2014/main" id="{9FB00CFA-F0FE-1E0A-4521-EB59CC8578C4}"/>
                </a:ext>
              </a:extLst>
            </p:cNvPr>
            <p:cNvSpPr txBox="1"/>
            <p:nvPr/>
          </p:nvSpPr>
          <p:spPr>
            <a:xfrm>
              <a:off x="9811805" y="6172263"/>
              <a:ext cx="301686" cy="369332"/>
            </a:xfrm>
            <a:prstGeom prst="rect">
              <a:avLst/>
            </a:prstGeom>
            <a:noFill/>
          </p:spPr>
          <p:txBody>
            <a:bodyPr wrap="none" rtlCol="0">
              <a:spAutoFit/>
            </a:bodyPr>
            <a:lstStyle/>
            <a:p>
              <a:r>
                <a:rPr lang="en-US" dirty="0">
                  <a:solidFill>
                    <a:srgbClr val="FF33CC"/>
                  </a:solidFill>
                </a:rPr>
                <a:t>9</a:t>
              </a:r>
            </a:p>
          </p:txBody>
        </p:sp>
      </p:grpSp>
      <p:grpSp>
        <p:nvGrpSpPr>
          <p:cNvPr id="42" name="Group 41" descr="Next we do a bucket sort using the next least significant digit of the numbers. Because our numbers are represented in base 10, we have buckets 0 through 9, filled in as follows:&#10;bucket 0: 018&#10;bucket 1: 101, 103, 113, 121&#10;bucket 2: 245, 255&#10;bucket 3: 323&#10;bucket 4: 401&#10;bucket 5: 512, 555&#10;bucket 6: empty&#10;bucket 7: empty&#10;bucket 8: 800, 801, 823&#10;bucket 9: 901, 999">
            <a:extLst>
              <a:ext uri="{FF2B5EF4-FFF2-40B4-BE49-F238E27FC236}">
                <a16:creationId xmlns:a16="http://schemas.microsoft.com/office/drawing/2014/main" id="{265A8A20-D2B5-DB28-F722-367EBB815E4D}"/>
              </a:ext>
            </a:extLst>
          </p:cNvPr>
          <p:cNvGrpSpPr/>
          <p:nvPr/>
        </p:nvGrpSpPr>
        <p:grpSpPr>
          <a:xfrm>
            <a:off x="6016914" y="4659805"/>
            <a:ext cx="5708049" cy="1969595"/>
            <a:chOff x="5181600" y="4659805"/>
            <a:chExt cx="5334000" cy="1969595"/>
          </a:xfrm>
        </p:grpSpPr>
        <p:sp>
          <p:nvSpPr>
            <p:cNvPr id="4" name="Rectangle 3">
              <a:extLst>
                <a:ext uri="{FF2B5EF4-FFF2-40B4-BE49-F238E27FC236}">
                  <a16:creationId xmlns:a16="http://schemas.microsoft.com/office/drawing/2014/main" id="{EF532373-E7B4-2EFC-071E-679598070FDA}"/>
                </a:ext>
              </a:extLst>
            </p:cNvPr>
            <p:cNvSpPr/>
            <p:nvPr/>
          </p:nvSpPr>
          <p:spPr>
            <a:xfrm>
              <a:off x="99822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901</a:t>
              </a:r>
            </a:p>
            <a:p>
              <a:pPr algn="ctr"/>
              <a:r>
                <a:rPr lang="en-US" dirty="0">
                  <a:solidFill>
                    <a:schemeClr val="tx1"/>
                  </a:solidFill>
                </a:rPr>
                <a:t>999</a:t>
              </a:r>
            </a:p>
          </p:txBody>
        </p:sp>
        <p:sp>
          <p:nvSpPr>
            <p:cNvPr id="5" name="Rectangle 4">
              <a:extLst>
                <a:ext uri="{FF2B5EF4-FFF2-40B4-BE49-F238E27FC236}">
                  <a16:creationId xmlns:a16="http://schemas.microsoft.com/office/drawing/2014/main" id="{59409103-ADAF-06A2-3DA9-520F41B67426}"/>
                </a:ext>
              </a:extLst>
            </p:cNvPr>
            <p:cNvSpPr/>
            <p:nvPr/>
          </p:nvSpPr>
          <p:spPr>
            <a:xfrm>
              <a:off x="94488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a:p>
              <a:pPr algn="ctr"/>
              <a:r>
                <a:rPr lang="en-US" dirty="0">
                  <a:solidFill>
                    <a:schemeClr val="tx1"/>
                  </a:solidFill>
                </a:rPr>
                <a:t>801</a:t>
              </a:r>
            </a:p>
            <a:p>
              <a:pPr algn="ctr"/>
              <a:r>
                <a:rPr lang="en-US" dirty="0">
                  <a:solidFill>
                    <a:schemeClr val="tx1"/>
                  </a:solidFill>
                </a:rPr>
                <a:t>823</a:t>
              </a:r>
            </a:p>
          </p:txBody>
        </p:sp>
        <p:sp>
          <p:nvSpPr>
            <p:cNvPr id="6" name="Rectangle 5">
              <a:extLst>
                <a:ext uri="{FF2B5EF4-FFF2-40B4-BE49-F238E27FC236}">
                  <a16:creationId xmlns:a16="http://schemas.microsoft.com/office/drawing/2014/main" id="{288D6195-37CE-2DE2-F382-E40AC4FBDE19}"/>
                </a:ext>
              </a:extLst>
            </p:cNvPr>
            <p:cNvSpPr/>
            <p:nvPr/>
          </p:nvSpPr>
          <p:spPr>
            <a:xfrm>
              <a:off x="89154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E9B8B052-6C9D-2F21-F4AF-137DC87A16BA}"/>
                </a:ext>
              </a:extLst>
            </p:cNvPr>
            <p:cNvSpPr/>
            <p:nvPr/>
          </p:nvSpPr>
          <p:spPr>
            <a:xfrm>
              <a:off x="83820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0F543091-F86D-2A7A-62E0-72FB4EED00AE}"/>
                </a:ext>
              </a:extLst>
            </p:cNvPr>
            <p:cNvSpPr/>
            <p:nvPr/>
          </p:nvSpPr>
          <p:spPr>
            <a:xfrm>
              <a:off x="78486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a:p>
              <a:pPr algn="ctr"/>
              <a:r>
                <a:rPr lang="en-US" dirty="0">
                  <a:solidFill>
                    <a:schemeClr val="tx1"/>
                  </a:solidFill>
                </a:rPr>
                <a:t>555</a:t>
              </a:r>
            </a:p>
          </p:txBody>
        </p:sp>
        <p:sp>
          <p:nvSpPr>
            <p:cNvPr id="9" name="Rectangle 8">
              <a:extLst>
                <a:ext uri="{FF2B5EF4-FFF2-40B4-BE49-F238E27FC236}">
                  <a16:creationId xmlns:a16="http://schemas.microsoft.com/office/drawing/2014/main" id="{DEC54B84-6150-A55B-306C-B25020DE0933}"/>
                </a:ext>
              </a:extLst>
            </p:cNvPr>
            <p:cNvSpPr/>
            <p:nvPr/>
          </p:nvSpPr>
          <p:spPr>
            <a:xfrm>
              <a:off x="73152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401</a:t>
              </a:r>
            </a:p>
          </p:txBody>
        </p:sp>
        <p:sp>
          <p:nvSpPr>
            <p:cNvPr id="16" name="Rectangle 15">
              <a:extLst>
                <a:ext uri="{FF2B5EF4-FFF2-40B4-BE49-F238E27FC236}">
                  <a16:creationId xmlns:a16="http://schemas.microsoft.com/office/drawing/2014/main" id="{1A7E5AF8-DF4B-8B5D-AB02-D32DC607F5ED}"/>
                </a:ext>
              </a:extLst>
            </p:cNvPr>
            <p:cNvSpPr/>
            <p:nvPr/>
          </p:nvSpPr>
          <p:spPr>
            <a:xfrm>
              <a:off x="67818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323</a:t>
              </a:r>
            </a:p>
          </p:txBody>
        </p:sp>
        <p:sp>
          <p:nvSpPr>
            <p:cNvPr id="17" name="Rectangle 16">
              <a:extLst>
                <a:ext uri="{FF2B5EF4-FFF2-40B4-BE49-F238E27FC236}">
                  <a16:creationId xmlns:a16="http://schemas.microsoft.com/office/drawing/2014/main" id="{69CA04DA-BEA9-9BAE-DFD0-5184E85AC645}"/>
                </a:ext>
              </a:extLst>
            </p:cNvPr>
            <p:cNvSpPr/>
            <p:nvPr/>
          </p:nvSpPr>
          <p:spPr>
            <a:xfrm>
              <a:off x="62484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245</a:t>
              </a:r>
            </a:p>
            <a:p>
              <a:pPr algn="ctr"/>
              <a:r>
                <a:rPr lang="en-US" dirty="0">
                  <a:solidFill>
                    <a:schemeClr val="tx1"/>
                  </a:solidFill>
                </a:rPr>
                <a:t>255</a:t>
              </a:r>
            </a:p>
          </p:txBody>
        </p:sp>
        <p:sp>
          <p:nvSpPr>
            <p:cNvPr id="18" name="TextBox 17">
              <a:extLst>
                <a:ext uri="{FF2B5EF4-FFF2-40B4-BE49-F238E27FC236}">
                  <a16:creationId xmlns:a16="http://schemas.microsoft.com/office/drawing/2014/main" id="{9F1202EA-0602-9D72-2829-CA336835836D}"/>
                </a:ext>
              </a:extLst>
            </p:cNvPr>
            <p:cNvSpPr txBox="1"/>
            <p:nvPr/>
          </p:nvSpPr>
          <p:spPr>
            <a:xfrm>
              <a:off x="5297457" y="6260068"/>
              <a:ext cx="301686" cy="369332"/>
            </a:xfrm>
            <a:prstGeom prst="rect">
              <a:avLst/>
            </a:prstGeom>
            <a:noFill/>
          </p:spPr>
          <p:txBody>
            <a:bodyPr wrap="none" rtlCol="0">
              <a:spAutoFit/>
            </a:bodyPr>
            <a:lstStyle/>
            <a:p>
              <a:r>
                <a:rPr lang="en-US" dirty="0">
                  <a:solidFill>
                    <a:srgbClr val="FF33CC"/>
                  </a:solidFill>
                </a:rPr>
                <a:t>0</a:t>
              </a:r>
            </a:p>
          </p:txBody>
        </p:sp>
        <p:sp>
          <p:nvSpPr>
            <p:cNvPr id="19" name="TextBox 18">
              <a:extLst>
                <a:ext uri="{FF2B5EF4-FFF2-40B4-BE49-F238E27FC236}">
                  <a16:creationId xmlns:a16="http://schemas.microsoft.com/office/drawing/2014/main" id="{E14CB3AD-2265-62FA-CBAC-A400A269E0EC}"/>
                </a:ext>
              </a:extLst>
            </p:cNvPr>
            <p:cNvSpPr txBox="1"/>
            <p:nvPr/>
          </p:nvSpPr>
          <p:spPr>
            <a:xfrm>
              <a:off x="5830857" y="6260068"/>
              <a:ext cx="301686" cy="369332"/>
            </a:xfrm>
            <a:prstGeom prst="rect">
              <a:avLst/>
            </a:prstGeom>
            <a:noFill/>
          </p:spPr>
          <p:txBody>
            <a:bodyPr wrap="none" rtlCol="0">
              <a:spAutoFit/>
            </a:bodyPr>
            <a:lstStyle/>
            <a:p>
              <a:r>
                <a:rPr lang="en-US" dirty="0">
                  <a:solidFill>
                    <a:srgbClr val="FF33CC"/>
                  </a:solidFill>
                </a:rPr>
                <a:t>1</a:t>
              </a:r>
            </a:p>
          </p:txBody>
        </p:sp>
        <p:sp>
          <p:nvSpPr>
            <p:cNvPr id="22" name="TextBox 21">
              <a:extLst>
                <a:ext uri="{FF2B5EF4-FFF2-40B4-BE49-F238E27FC236}">
                  <a16:creationId xmlns:a16="http://schemas.microsoft.com/office/drawing/2014/main" id="{FA289862-1676-90BB-B64A-F5E3668714B1}"/>
                </a:ext>
              </a:extLst>
            </p:cNvPr>
            <p:cNvSpPr txBox="1"/>
            <p:nvPr/>
          </p:nvSpPr>
          <p:spPr>
            <a:xfrm>
              <a:off x="6364826" y="6260068"/>
              <a:ext cx="301686" cy="369332"/>
            </a:xfrm>
            <a:prstGeom prst="rect">
              <a:avLst/>
            </a:prstGeom>
            <a:noFill/>
          </p:spPr>
          <p:txBody>
            <a:bodyPr wrap="none" rtlCol="0">
              <a:spAutoFit/>
            </a:bodyPr>
            <a:lstStyle/>
            <a:p>
              <a:r>
                <a:rPr lang="en-US" dirty="0">
                  <a:solidFill>
                    <a:srgbClr val="FF33CC"/>
                  </a:solidFill>
                </a:rPr>
                <a:t>2</a:t>
              </a:r>
            </a:p>
          </p:txBody>
        </p:sp>
        <p:sp>
          <p:nvSpPr>
            <p:cNvPr id="23" name="TextBox 22">
              <a:extLst>
                <a:ext uri="{FF2B5EF4-FFF2-40B4-BE49-F238E27FC236}">
                  <a16:creationId xmlns:a16="http://schemas.microsoft.com/office/drawing/2014/main" id="{ECD5DA25-C681-B9C5-0B11-EE530F27373E}"/>
                </a:ext>
              </a:extLst>
            </p:cNvPr>
            <p:cNvSpPr txBox="1"/>
            <p:nvPr/>
          </p:nvSpPr>
          <p:spPr>
            <a:xfrm>
              <a:off x="6874600" y="6260068"/>
              <a:ext cx="301686" cy="369332"/>
            </a:xfrm>
            <a:prstGeom prst="rect">
              <a:avLst/>
            </a:prstGeom>
            <a:noFill/>
          </p:spPr>
          <p:txBody>
            <a:bodyPr wrap="none" rtlCol="0">
              <a:spAutoFit/>
            </a:bodyPr>
            <a:lstStyle/>
            <a:p>
              <a:r>
                <a:rPr lang="en-US" dirty="0">
                  <a:solidFill>
                    <a:srgbClr val="FF33CC"/>
                  </a:solidFill>
                </a:rPr>
                <a:t>3</a:t>
              </a:r>
            </a:p>
          </p:txBody>
        </p:sp>
        <p:sp>
          <p:nvSpPr>
            <p:cNvPr id="25" name="TextBox 24">
              <a:extLst>
                <a:ext uri="{FF2B5EF4-FFF2-40B4-BE49-F238E27FC236}">
                  <a16:creationId xmlns:a16="http://schemas.microsoft.com/office/drawing/2014/main" id="{134D126E-A428-30BC-F5BE-FDB235FDBB28}"/>
                </a:ext>
              </a:extLst>
            </p:cNvPr>
            <p:cNvSpPr txBox="1"/>
            <p:nvPr/>
          </p:nvSpPr>
          <p:spPr>
            <a:xfrm>
              <a:off x="7408000" y="6259490"/>
              <a:ext cx="301686" cy="369332"/>
            </a:xfrm>
            <a:prstGeom prst="rect">
              <a:avLst/>
            </a:prstGeom>
            <a:noFill/>
          </p:spPr>
          <p:txBody>
            <a:bodyPr wrap="none" rtlCol="0">
              <a:spAutoFit/>
            </a:bodyPr>
            <a:lstStyle/>
            <a:p>
              <a:r>
                <a:rPr lang="en-US" dirty="0">
                  <a:solidFill>
                    <a:srgbClr val="FF33CC"/>
                  </a:solidFill>
                </a:rPr>
                <a:t>4</a:t>
              </a:r>
            </a:p>
          </p:txBody>
        </p:sp>
        <p:sp>
          <p:nvSpPr>
            <p:cNvPr id="26" name="TextBox 25">
              <a:extLst>
                <a:ext uri="{FF2B5EF4-FFF2-40B4-BE49-F238E27FC236}">
                  <a16:creationId xmlns:a16="http://schemas.microsoft.com/office/drawing/2014/main" id="{D60968AA-7F88-E791-E5F7-88DF4401112E}"/>
                </a:ext>
              </a:extLst>
            </p:cNvPr>
            <p:cNvSpPr txBox="1"/>
            <p:nvPr/>
          </p:nvSpPr>
          <p:spPr>
            <a:xfrm>
              <a:off x="7907244" y="6259490"/>
              <a:ext cx="301686" cy="369332"/>
            </a:xfrm>
            <a:prstGeom prst="rect">
              <a:avLst/>
            </a:prstGeom>
            <a:noFill/>
          </p:spPr>
          <p:txBody>
            <a:bodyPr wrap="none" rtlCol="0">
              <a:spAutoFit/>
            </a:bodyPr>
            <a:lstStyle/>
            <a:p>
              <a:r>
                <a:rPr lang="en-US" dirty="0">
                  <a:solidFill>
                    <a:srgbClr val="FF33CC"/>
                  </a:solidFill>
                </a:rPr>
                <a:t>5</a:t>
              </a:r>
            </a:p>
          </p:txBody>
        </p:sp>
        <p:sp>
          <p:nvSpPr>
            <p:cNvPr id="27" name="TextBox 26">
              <a:extLst>
                <a:ext uri="{FF2B5EF4-FFF2-40B4-BE49-F238E27FC236}">
                  <a16:creationId xmlns:a16="http://schemas.microsoft.com/office/drawing/2014/main" id="{B5929E61-DF41-C186-5CC6-BCCC84AE1B02}"/>
                </a:ext>
              </a:extLst>
            </p:cNvPr>
            <p:cNvSpPr txBox="1"/>
            <p:nvPr/>
          </p:nvSpPr>
          <p:spPr>
            <a:xfrm>
              <a:off x="8498995" y="6260068"/>
              <a:ext cx="301686" cy="369332"/>
            </a:xfrm>
            <a:prstGeom prst="rect">
              <a:avLst/>
            </a:prstGeom>
            <a:noFill/>
          </p:spPr>
          <p:txBody>
            <a:bodyPr wrap="none" rtlCol="0">
              <a:spAutoFit/>
            </a:bodyPr>
            <a:lstStyle/>
            <a:p>
              <a:r>
                <a:rPr lang="en-US" dirty="0">
                  <a:solidFill>
                    <a:srgbClr val="FF33CC"/>
                  </a:solidFill>
                </a:rPr>
                <a:t>6</a:t>
              </a:r>
            </a:p>
          </p:txBody>
        </p:sp>
        <p:sp>
          <p:nvSpPr>
            <p:cNvPr id="28" name="TextBox 27">
              <a:extLst>
                <a:ext uri="{FF2B5EF4-FFF2-40B4-BE49-F238E27FC236}">
                  <a16:creationId xmlns:a16="http://schemas.microsoft.com/office/drawing/2014/main" id="{56E14B2A-1E62-4CA1-FAB8-3A2E770A1080}"/>
                </a:ext>
              </a:extLst>
            </p:cNvPr>
            <p:cNvSpPr txBox="1"/>
            <p:nvPr/>
          </p:nvSpPr>
          <p:spPr>
            <a:xfrm>
              <a:off x="9032395" y="6259490"/>
              <a:ext cx="301686" cy="369332"/>
            </a:xfrm>
            <a:prstGeom prst="rect">
              <a:avLst/>
            </a:prstGeom>
            <a:noFill/>
          </p:spPr>
          <p:txBody>
            <a:bodyPr wrap="none" rtlCol="0">
              <a:spAutoFit/>
            </a:bodyPr>
            <a:lstStyle/>
            <a:p>
              <a:r>
                <a:rPr lang="en-US" dirty="0">
                  <a:solidFill>
                    <a:srgbClr val="FF33CC"/>
                  </a:solidFill>
                </a:rPr>
                <a:t>7</a:t>
              </a:r>
            </a:p>
          </p:txBody>
        </p:sp>
        <p:sp>
          <p:nvSpPr>
            <p:cNvPr id="29" name="Rectangle 28">
              <a:extLst>
                <a:ext uri="{FF2B5EF4-FFF2-40B4-BE49-F238E27FC236}">
                  <a16:creationId xmlns:a16="http://schemas.microsoft.com/office/drawing/2014/main" id="{57F70415-63E3-60D2-602A-0723249F2C7A}"/>
                </a:ext>
              </a:extLst>
            </p:cNvPr>
            <p:cNvSpPr/>
            <p:nvPr/>
          </p:nvSpPr>
          <p:spPr>
            <a:xfrm>
              <a:off x="57150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101</a:t>
              </a:r>
            </a:p>
            <a:p>
              <a:pPr algn="ctr"/>
              <a:r>
                <a:rPr lang="en-US" dirty="0">
                  <a:solidFill>
                    <a:schemeClr val="tx1"/>
                  </a:solidFill>
                </a:rPr>
                <a:t>103</a:t>
              </a:r>
            </a:p>
            <a:p>
              <a:pPr algn="ctr"/>
              <a:r>
                <a:rPr lang="en-US" dirty="0">
                  <a:solidFill>
                    <a:schemeClr val="tx1"/>
                  </a:solidFill>
                </a:rPr>
                <a:t>113</a:t>
              </a:r>
            </a:p>
            <a:p>
              <a:pPr algn="ctr"/>
              <a:r>
                <a:rPr lang="en-US" dirty="0">
                  <a:solidFill>
                    <a:schemeClr val="tx1"/>
                  </a:solidFill>
                </a:rPr>
                <a:t>121</a:t>
              </a:r>
            </a:p>
          </p:txBody>
        </p:sp>
        <p:sp>
          <p:nvSpPr>
            <p:cNvPr id="30" name="Rectangle 29">
              <a:extLst>
                <a:ext uri="{FF2B5EF4-FFF2-40B4-BE49-F238E27FC236}">
                  <a16:creationId xmlns:a16="http://schemas.microsoft.com/office/drawing/2014/main" id="{DD808591-0946-6151-BEE9-DCB1F69336F4}"/>
                </a:ext>
              </a:extLst>
            </p:cNvPr>
            <p:cNvSpPr/>
            <p:nvPr/>
          </p:nvSpPr>
          <p:spPr>
            <a:xfrm>
              <a:off x="5181600" y="4662079"/>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018</a:t>
              </a:r>
            </a:p>
          </p:txBody>
        </p:sp>
        <p:sp>
          <p:nvSpPr>
            <p:cNvPr id="40" name="TextBox 39">
              <a:extLst>
                <a:ext uri="{FF2B5EF4-FFF2-40B4-BE49-F238E27FC236}">
                  <a16:creationId xmlns:a16="http://schemas.microsoft.com/office/drawing/2014/main" id="{A55CB3EC-A71F-D8CE-A8B0-81A8F228A734}"/>
                </a:ext>
              </a:extLst>
            </p:cNvPr>
            <p:cNvSpPr txBox="1"/>
            <p:nvPr/>
          </p:nvSpPr>
          <p:spPr>
            <a:xfrm>
              <a:off x="9574425" y="6260068"/>
              <a:ext cx="301686" cy="369332"/>
            </a:xfrm>
            <a:prstGeom prst="rect">
              <a:avLst/>
            </a:prstGeom>
            <a:noFill/>
          </p:spPr>
          <p:txBody>
            <a:bodyPr wrap="none" rtlCol="0">
              <a:spAutoFit/>
            </a:bodyPr>
            <a:lstStyle/>
            <a:p>
              <a:r>
                <a:rPr lang="en-US" dirty="0">
                  <a:solidFill>
                    <a:srgbClr val="FF33CC"/>
                  </a:solidFill>
                </a:rPr>
                <a:t>8</a:t>
              </a:r>
            </a:p>
          </p:txBody>
        </p:sp>
        <p:sp>
          <p:nvSpPr>
            <p:cNvPr id="41" name="TextBox 40">
              <a:extLst>
                <a:ext uri="{FF2B5EF4-FFF2-40B4-BE49-F238E27FC236}">
                  <a16:creationId xmlns:a16="http://schemas.microsoft.com/office/drawing/2014/main" id="{D480DEBB-C234-71D7-F3E1-DA086A8B5893}"/>
                </a:ext>
              </a:extLst>
            </p:cNvPr>
            <p:cNvSpPr txBox="1"/>
            <p:nvPr/>
          </p:nvSpPr>
          <p:spPr>
            <a:xfrm>
              <a:off x="10116605" y="6260068"/>
              <a:ext cx="301686" cy="369332"/>
            </a:xfrm>
            <a:prstGeom prst="rect">
              <a:avLst/>
            </a:prstGeom>
            <a:noFill/>
          </p:spPr>
          <p:txBody>
            <a:bodyPr wrap="none" rtlCol="0">
              <a:spAutoFit/>
            </a:bodyPr>
            <a:lstStyle/>
            <a:p>
              <a:r>
                <a:rPr lang="en-US" dirty="0">
                  <a:solidFill>
                    <a:srgbClr val="FF33CC"/>
                  </a:solidFill>
                </a:rPr>
                <a:t>9</a:t>
              </a:r>
            </a:p>
          </p:txBody>
        </p:sp>
      </p:grpSp>
    </p:spTree>
    <p:extLst>
      <p:ext uri="{BB962C8B-B14F-4D97-AF65-F5344CB8AC3E}">
        <p14:creationId xmlns:p14="http://schemas.microsoft.com/office/powerpoint/2010/main" val="68232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522-A643-E0F7-0203-D79E5BF422B6}"/>
              </a:ext>
            </a:extLst>
          </p:cNvPr>
          <p:cNvSpPr>
            <a:spLocks noGrp="1"/>
          </p:cNvSpPr>
          <p:nvPr>
            <p:ph type="title"/>
          </p:nvPr>
        </p:nvSpPr>
        <p:spPr/>
        <p:txBody>
          <a:bodyPr/>
          <a:lstStyle/>
          <a:p>
            <a:r>
              <a:rPr lang="en-US" dirty="0" err="1"/>
              <a:t>RadixSort</a:t>
            </a:r>
            <a:r>
              <a:rPr lang="en-US" dirty="0"/>
              <a:t> – Empty Buckets into Output Array</a:t>
            </a:r>
          </a:p>
        </p:txBody>
      </p:sp>
      <p:sp>
        <p:nvSpPr>
          <p:cNvPr id="3" name="Content Placeholder 2">
            <a:extLst>
              <a:ext uri="{FF2B5EF4-FFF2-40B4-BE49-F238E27FC236}">
                <a16:creationId xmlns:a16="http://schemas.microsoft.com/office/drawing/2014/main" id="{13E04AAD-4854-7E00-900E-93F7F0ADE080}"/>
              </a:ext>
            </a:extLst>
          </p:cNvPr>
          <p:cNvSpPr>
            <a:spLocks noGrp="1"/>
          </p:cNvSpPr>
          <p:nvPr>
            <p:ph idx="1"/>
          </p:nvPr>
        </p:nvSpPr>
        <p:spPr>
          <a:xfrm>
            <a:off x="503842" y="1517901"/>
            <a:ext cx="11668760" cy="4351338"/>
          </a:xfrm>
        </p:spPr>
        <p:txBody>
          <a:bodyPr/>
          <a:lstStyle/>
          <a:p>
            <a:r>
              <a:rPr lang="en-US" dirty="0"/>
              <a:t>Radix: The base of a number system</a:t>
            </a:r>
          </a:p>
          <a:p>
            <a:pPr lvl="1"/>
            <a:r>
              <a:rPr lang="en-US" dirty="0"/>
              <a:t>We’ll use base 10, most implementations will use larger bases</a:t>
            </a:r>
          </a:p>
          <a:p>
            <a:r>
              <a:rPr lang="en-US" dirty="0"/>
              <a:t>Idea: </a:t>
            </a:r>
          </a:p>
          <a:p>
            <a:pPr lvl="1"/>
            <a:r>
              <a:rPr lang="en-US" dirty="0" err="1"/>
              <a:t>BucketSort</a:t>
            </a:r>
            <a:r>
              <a:rPr lang="en-US" dirty="0"/>
              <a:t> by each digit, one at a time, from least significant to most significant</a:t>
            </a:r>
          </a:p>
        </p:txBody>
      </p:sp>
      <p:sp>
        <p:nvSpPr>
          <p:cNvPr id="31" name="TextBox 30">
            <a:extLst>
              <a:ext uri="{FF2B5EF4-FFF2-40B4-BE49-F238E27FC236}">
                <a16:creationId xmlns:a16="http://schemas.microsoft.com/office/drawing/2014/main" id="{9F143260-887A-82E5-E7F0-D8C587242AE1}"/>
              </a:ext>
            </a:extLst>
          </p:cNvPr>
          <p:cNvSpPr txBox="1"/>
          <p:nvPr/>
        </p:nvSpPr>
        <p:spPr>
          <a:xfrm>
            <a:off x="7438723" y="4078344"/>
            <a:ext cx="3507868" cy="461665"/>
          </a:xfrm>
          <a:prstGeom prst="rect">
            <a:avLst/>
          </a:prstGeom>
          <a:noFill/>
        </p:spPr>
        <p:txBody>
          <a:bodyPr wrap="square" rtlCol="0">
            <a:spAutoFit/>
          </a:bodyPr>
          <a:lstStyle/>
          <a:p>
            <a:r>
              <a:rPr lang="en-US" sz="2400" dirty="0"/>
              <a:t>Convert back into an array</a:t>
            </a:r>
          </a:p>
        </p:txBody>
      </p:sp>
      <p:sp>
        <p:nvSpPr>
          <p:cNvPr id="120" name="Arrow: Bent-Up 119">
            <a:extLst>
              <a:ext uri="{FF2B5EF4-FFF2-40B4-BE49-F238E27FC236}">
                <a16:creationId xmlns:a16="http://schemas.microsoft.com/office/drawing/2014/main" id="{F8C1EBBC-2D29-3947-2D55-152820918DA0}"/>
              </a:ext>
              <a:ext uri="{C183D7F6-B498-43B3-948B-1728B52AA6E4}">
                <adec:decorative xmlns:adec="http://schemas.microsoft.com/office/drawing/2017/decorative" val="1"/>
              </a:ext>
            </a:extLst>
          </p:cNvPr>
          <p:cNvSpPr/>
          <p:nvPr/>
        </p:nvSpPr>
        <p:spPr>
          <a:xfrm flipV="1">
            <a:off x="6027125" y="3877228"/>
            <a:ext cx="1128451" cy="132556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descr="All the values bucketed by the 10s place">
            <a:extLst>
              <a:ext uri="{FF2B5EF4-FFF2-40B4-BE49-F238E27FC236}">
                <a16:creationId xmlns:a16="http://schemas.microsoft.com/office/drawing/2014/main" id="{265A8A20-D2B5-DB28-F722-367EBB815E4D}"/>
              </a:ext>
            </a:extLst>
          </p:cNvPr>
          <p:cNvGrpSpPr/>
          <p:nvPr/>
        </p:nvGrpSpPr>
        <p:grpSpPr>
          <a:xfrm>
            <a:off x="34961" y="3418440"/>
            <a:ext cx="5804020" cy="1969595"/>
            <a:chOff x="5181600" y="4659805"/>
            <a:chExt cx="5334000" cy="1969595"/>
          </a:xfrm>
        </p:grpSpPr>
        <p:sp>
          <p:nvSpPr>
            <p:cNvPr id="4" name="Rectangle 3">
              <a:extLst>
                <a:ext uri="{FF2B5EF4-FFF2-40B4-BE49-F238E27FC236}">
                  <a16:creationId xmlns:a16="http://schemas.microsoft.com/office/drawing/2014/main" id="{EF532373-E7B4-2EFC-071E-679598070FDA}"/>
                </a:ext>
              </a:extLst>
            </p:cNvPr>
            <p:cNvSpPr/>
            <p:nvPr/>
          </p:nvSpPr>
          <p:spPr>
            <a:xfrm>
              <a:off x="99822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901</a:t>
              </a:r>
            </a:p>
            <a:p>
              <a:pPr algn="ctr"/>
              <a:r>
                <a:rPr lang="en-US" dirty="0">
                  <a:solidFill>
                    <a:schemeClr val="tx1"/>
                  </a:solidFill>
                </a:rPr>
                <a:t>999</a:t>
              </a:r>
            </a:p>
          </p:txBody>
        </p:sp>
        <p:sp>
          <p:nvSpPr>
            <p:cNvPr id="5" name="Rectangle 4">
              <a:extLst>
                <a:ext uri="{FF2B5EF4-FFF2-40B4-BE49-F238E27FC236}">
                  <a16:creationId xmlns:a16="http://schemas.microsoft.com/office/drawing/2014/main" id="{59409103-ADAF-06A2-3DA9-520F41B67426}"/>
                </a:ext>
              </a:extLst>
            </p:cNvPr>
            <p:cNvSpPr/>
            <p:nvPr/>
          </p:nvSpPr>
          <p:spPr>
            <a:xfrm>
              <a:off x="94488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a:p>
              <a:pPr algn="ctr"/>
              <a:r>
                <a:rPr lang="en-US" dirty="0">
                  <a:solidFill>
                    <a:schemeClr val="tx1"/>
                  </a:solidFill>
                </a:rPr>
                <a:t>801</a:t>
              </a:r>
            </a:p>
            <a:p>
              <a:pPr algn="ctr"/>
              <a:r>
                <a:rPr lang="en-US" dirty="0">
                  <a:solidFill>
                    <a:schemeClr val="tx1"/>
                  </a:solidFill>
                </a:rPr>
                <a:t>823</a:t>
              </a:r>
            </a:p>
          </p:txBody>
        </p:sp>
        <p:sp>
          <p:nvSpPr>
            <p:cNvPr id="6" name="Rectangle 5">
              <a:extLst>
                <a:ext uri="{FF2B5EF4-FFF2-40B4-BE49-F238E27FC236}">
                  <a16:creationId xmlns:a16="http://schemas.microsoft.com/office/drawing/2014/main" id="{288D6195-37CE-2DE2-F382-E40AC4FBDE19}"/>
                </a:ext>
              </a:extLst>
            </p:cNvPr>
            <p:cNvSpPr/>
            <p:nvPr/>
          </p:nvSpPr>
          <p:spPr>
            <a:xfrm>
              <a:off x="89154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E9B8B052-6C9D-2F21-F4AF-137DC87A16BA}"/>
                </a:ext>
              </a:extLst>
            </p:cNvPr>
            <p:cNvSpPr/>
            <p:nvPr/>
          </p:nvSpPr>
          <p:spPr>
            <a:xfrm>
              <a:off x="83820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0F543091-F86D-2A7A-62E0-72FB4EED00AE}"/>
                </a:ext>
              </a:extLst>
            </p:cNvPr>
            <p:cNvSpPr/>
            <p:nvPr/>
          </p:nvSpPr>
          <p:spPr>
            <a:xfrm>
              <a:off x="78486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a:p>
              <a:pPr algn="ctr"/>
              <a:r>
                <a:rPr lang="en-US" dirty="0">
                  <a:solidFill>
                    <a:schemeClr val="tx1"/>
                  </a:solidFill>
                </a:rPr>
                <a:t>555</a:t>
              </a:r>
            </a:p>
          </p:txBody>
        </p:sp>
        <p:sp>
          <p:nvSpPr>
            <p:cNvPr id="9" name="Rectangle 8">
              <a:extLst>
                <a:ext uri="{FF2B5EF4-FFF2-40B4-BE49-F238E27FC236}">
                  <a16:creationId xmlns:a16="http://schemas.microsoft.com/office/drawing/2014/main" id="{DEC54B84-6150-A55B-306C-B25020DE0933}"/>
                </a:ext>
              </a:extLst>
            </p:cNvPr>
            <p:cNvSpPr/>
            <p:nvPr/>
          </p:nvSpPr>
          <p:spPr>
            <a:xfrm>
              <a:off x="73152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401</a:t>
              </a:r>
            </a:p>
          </p:txBody>
        </p:sp>
        <p:sp>
          <p:nvSpPr>
            <p:cNvPr id="16" name="Rectangle 15">
              <a:extLst>
                <a:ext uri="{FF2B5EF4-FFF2-40B4-BE49-F238E27FC236}">
                  <a16:creationId xmlns:a16="http://schemas.microsoft.com/office/drawing/2014/main" id="{1A7E5AF8-DF4B-8B5D-AB02-D32DC607F5ED}"/>
                </a:ext>
              </a:extLst>
            </p:cNvPr>
            <p:cNvSpPr/>
            <p:nvPr/>
          </p:nvSpPr>
          <p:spPr>
            <a:xfrm>
              <a:off x="6781800" y="4659805"/>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323</a:t>
              </a:r>
            </a:p>
          </p:txBody>
        </p:sp>
        <p:sp>
          <p:nvSpPr>
            <p:cNvPr id="17" name="Rectangle 16">
              <a:extLst>
                <a:ext uri="{FF2B5EF4-FFF2-40B4-BE49-F238E27FC236}">
                  <a16:creationId xmlns:a16="http://schemas.microsoft.com/office/drawing/2014/main" id="{69CA04DA-BEA9-9BAE-DFD0-5184E85AC645}"/>
                </a:ext>
              </a:extLst>
            </p:cNvPr>
            <p:cNvSpPr/>
            <p:nvPr/>
          </p:nvSpPr>
          <p:spPr>
            <a:xfrm>
              <a:off x="62484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245</a:t>
              </a:r>
            </a:p>
            <a:p>
              <a:pPr algn="ctr"/>
              <a:r>
                <a:rPr lang="en-US" dirty="0">
                  <a:solidFill>
                    <a:schemeClr val="tx1"/>
                  </a:solidFill>
                </a:rPr>
                <a:t>255</a:t>
              </a:r>
            </a:p>
          </p:txBody>
        </p:sp>
        <p:sp>
          <p:nvSpPr>
            <p:cNvPr id="18" name="TextBox 17">
              <a:extLst>
                <a:ext uri="{FF2B5EF4-FFF2-40B4-BE49-F238E27FC236}">
                  <a16:creationId xmlns:a16="http://schemas.microsoft.com/office/drawing/2014/main" id="{9F1202EA-0602-9D72-2829-CA336835836D}"/>
                </a:ext>
              </a:extLst>
            </p:cNvPr>
            <p:cNvSpPr txBox="1"/>
            <p:nvPr/>
          </p:nvSpPr>
          <p:spPr>
            <a:xfrm>
              <a:off x="5297457" y="6260068"/>
              <a:ext cx="301686" cy="369332"/>
            </a:xfrm>
            <a:prstGeom prst="rect">
              <a:avLst/>
            </a:prstGeom>
            <a:noFill/>
          </p:spPr>
          <p:txBody>
            <a:bodyPr wrap="none" rtlCol="0">
              <a:spAutoFit/>
            </a:bodyPr>
            <a:lstStyle/>
            <a:p>
              <a:r>
                <a:rPr lang="en-US" dirty="0">
                  <a:solidFill>
                    <a:srgbClr val="FF33CC"/>
                  </a:solidFill>
                </a:rPr>
                <a:t>0</a:t>
              </a:r>
            </a:p>
          </p:txBody>
        </p:sp>
        <p:sp>
          <p:nvSpPr>
            <p:cNvPr id="19" name="TextBox 18">
              <a:extLst>
                <a:ext uri="{FF2B5EF4-FFF2-40B4-BE49-F238E27FC236}">
                  <a16:creationId xmlns:a16="http://schemas.microsoft.com/office/drawing/2014/main" id="{E14CB3AD-2265-62FA-CBAC-A400A269E0EC}"/>
                </a:ext>
              </a:extLst>
            </p:cNvPr>
            <p:cNvSpPr txBox="1"/>
            <p:nvPr/>
          </p:nvSpPr>
          <p:spPr>
            <a:xfrm>
              <a:off x="5830857" y="6260068"/>
              <a:ext cx="301686" cy="369332"/>
            </a:xfrm>
            <a:prstGeom prst="rect">
              <a:avLst/>
            </a:prstGeom>
            <a:noFill/>
          </p:spPr>
          <p:txBody>
            <a:bodyPr wrap="none" rtlCol="0">
              <a:spAutoFit/>
            </a:bodyPr>
            <a:lstStyle/>
            <a:p>
              <a:r>
                <a:rPr lang="en-US" dirty="0">
                  <a:solidFill>
                    <a:srgbClr val="FF33CC"/>
                  </a:solidFill>
                </a:rPr>
                <a:t>1</a:t>
              </a:r>
            </a:p>
          </p:txBody>
        </p:sp>
        <p:sp>
          <p:nvSpPr>
            <p:cNvPr id="22" name="TextBox 21">
              <a:extLst>
                <a:ext uri="{FF2B5EF4-FFF2-40B4-BE49-F238E27FC236}">
                  <a16:creationId xmlns:a16="http://schemas.microsoft.com/office/drawing/2014/main" id="{FA289862-1676-90BB-B64A-F5E3668714B1}"/>
                </a:ext>
              </a:extLst>
            </p:cNvPr>
            <p:cNvSpPr txBox="1"/>
            <p:nvPr/>
          </p:nvSpPr>
          <p:spPr>
            <a:xfrm>
              <a:off x="6364826" y="6260068"/>
              <a:ext cx="301686" cy="369332"/>
            </a:xfrm>
            <a:prstGeom prst="rect">
              <a:avLst/>
            </a:prstGeom>
            <a:noFill/>
          </p:spPr>
          <p:txBody>
            <a:bodyPr wrap="none" rtlCol="0">
              <a:spAutoFit/>
            </a:bodyPr>
            <a:lstStyle/>
            <a:p>
              <a:r>
                <a:rPr lang="en-US" dirty="0">
                  <a:solidFill>
                    <a:srgbClr val="FF33CC"/>
                  </a:solidFill>
                </a:rPr>
                <a:t>2</a:t>
              </a:r>
            </a:p>
          </p:txBody>
        </p:sp>
        <p:sp>
          <p:nvSpPr>
            <p:cNvPr id="23" name="TextBox 22">
              <a:extLst>
                <a:ext uri="{FF2B5EF4-FFF2-40B4-BE49-F238E27FC236}">
                  <a16:creationId xmlns:a16="http://schemas.microsoft.com/office/drawing/2014/main" id="{ECD5DA25-C681-B9C5-0B11-EE530F27373E}"/>
                </a:ext>
              </a:extLst>
            </p:cNvPr>
            <p:cNvSpPr txBox="1"/>
            <p:nvPr/>
          </p:nvSpPr>
          <p:spPr>
            <a:xfrm>
              <a:off x="6874600" y="6260068"/>
              <a:ext cx="301686" cy="369332"/>
            </a:xfrm>
            <a:prstGeom prst="rect">
              <a:avLst/>
            </a:prstGeom>
            <a:noFill/>
          </p:spPr>
          <p:txBody>
            <a:bodyPr wrap="none" rtlCol="0">
              <a:spAutoFit/>
            </a:bodyPr>
            <a:lstStyle/>
            <a:p>
              <a:r>
                <a:rPr lang="en-US" dirty="0">
                  <a:solidFill>
                    <a:srgbClr val="FF33CC"/>
                  </a:solidFill>
                </a:rPr>
                <a:t>3</a:t>
              </a:r>
            </a:p>
          </p:txBody>
        </p:sp>
        <p:sp>
          <p:nvSpPr>
            <p:cNvPr id="25" name="TextBox 24">
              <a:extLst>
                <a:ext uri="{FF2B5EF4-FFF2-40B4-BE49-F238E27FC236}">
                  <a16:creationId xmlns:a16="http://schemas.microsoft.com/office/drawing/2014/main" id="{134D126E-A428-30BC-F5BE-FDB235FDBB28}"/>
                </a:ext>
              </a:extLst>
            </p:cNvPr>
            <p:cNvSpPr txBox="1"/>
            <p:nvPr/>
          </p:nvSpPr>
          <p:spPr>
            <a:xfrm>
              <a:off x="7408000" y="6259490"/>
              <a:ext cx="301686" cy="369332"/>
            </a:xfrm>
            <a:prstGeom prst="rect">
              <a:avLst/>
            </a:prstGeom>
            <a:noFill/>
          </p:spPr>
          <p:txBody>
            <a:bodyPr wrap="none" rtlCol="0">
              <a:spAutoFit/>
            </a:bodyPr>
            <a:lstStyle/>
            <a:p>
              <a:r>
                <a:rPr lang="en-US" dirty="0">
                  <a:solidFill>
                    <a:srgbClr val="FF33CC"/>
                  </a:solidFill>
                </a:rPr>
                <a:t>4</a:t>
              </a:r>
            </a:p>
          </p:txBody>
        </p:sp>
        <p:sp>
          <p:nvSpPr>
            <p:cNvPr id="26" name="TextBox 25">
              <a:extLst>
                <a:ext uri="{FF2B5EF4-FFF2-40B4-BE49-F238E27FC236}">
                  <a16:creationId xmlns:a16="http://schemas.microsoft.com/office/drawing/2014/main" id="{D60968AA-7F88-E791-E5F7-88DF4401112E}"/>
                </a:ext>
              </a:extLst>
            </p:cNvPr>
            <p:cNvSpPr txBox="1"/>
            <p:nvPr/>
          </p:nvSpPr>
          <p:spPr>
            <a:xfrm>
              <a:off x="7907244" y="6259490"/>
              <a:ext cx="301686" cy="369332"/>
            </a:xfrm>
            <a:prstGeom prst="rect">
              <a:avLst/>
            </a:prstGeom>
            <a:noFill/>
          </p:spPr>
          <p:txBody>
            <a:bodyPr wrap="none" rtlCol="0">
              <a:spAutoFit/>
            </a:bodyPr>
            <a:lstStyle/>
            <a:p>
              <a:r>
                <a:rPr lang="en-US" dirty="0">
                  <a:solidFill>
                    <a:srgbClr val="FF33CC"/>
                  </a:solidFill>
                </a:rPr>
                <a:t>5</a:t>
              </a:r>
            </a:p>
          </p:txBody>
        </p:sp>
        <p:sp>
          <p:nvSpPr>
            <p:cNvPr id="27" name="TextBox 26">
              <a:extLst>
                <a:ext uri="{FF2B5EF4-FFF2-40B4-BE49-F238E27FC236}">
                  <a16:creationId xmlns:a16="http://schemas.microsoft.com/office/drawing/2014/main" id="{B5929E61-DF41-C186-5CC6-BCCC84AE1B02}"/>
                </a:ext>
              </a:extLst>
            </p:cNvPr>
            <p:cNvSpPr txBox="1"/>
            <p:nvPr/>
          </p:nvSpPr>
          <p:spPr>
            <a:xfrm>
              <a:off x="8498995" y="6260068"/>
              <a:ext cx="301686" cy="369332"/>
            </a:xfrm>
            <a:prstGeom prst="rect">
              <a:avLst/>
            </a:prstGeom>
            <a:noFill/>
          </p:spPr>
          <p:txBody>
            <a:bodyPr wrap="none" rtlCol="0">
              <a:spAutoFit/>
            </a:bodyPr>
            <a:lstStyle/>
            <a:p>
              <a:r>
                <a:rPr lang="en-US" dirty="0">
                  <a:solidFill>
                    <a:srgbClr val="FF33CC"/>
                  </a:solidFill>
                </a:rPr>
                <a:t>6</a:t>
              </a:r>
            </a:p>
          </p:txBody>
        </p:sp>
        <p:sp>
          <p:nvSpPr>
            <p:cNvPr id="28" name="TextBox 27">
              <a:extLst>
                <a:ext uri="{FF2B5EF4-FFF2-40B4-BE49-F238E27FC236}">
                  <a16:creationId xmlns:a16="http://schemas.microsoft.com/office/drawing/2014/main" id="{56E14B2A-1E62-4CA1-FAB8-3A2E770A1080}"/>
                </a:ext>
              </a:extLst>
            </p:cNvPr>
            <p:cNvSpPr txBox="1"/>
            <p:nvPr/>
          </p:nvSpPr>
          <p:spPr>
            <a:xfrm>
              <a:off x="9032395" y="6259490"/>
              <a:ext cx="301686" cy="369332"/>
            </a:xfrm>
            <a:prstGeom prst="rect">
              <a:avLst/>
            </a:prstGeom>
            <a:noFill/>
          </p:spPr>
          <p:txBody>
            <a:bodyPr wrap="none" rtlCol="0">
              <a:spAutoFit/>
            </a:bodyPr>
            <a:lstStyle/>
            <a:p>
              <a:r>
                <a:rPr lang="en-US" dirty="0">
                  <a:solidFill>
                    <a:srgbClr val="FF33CC"/>
                  </a:solidFill>
                </a:rPr>
                <a:t>7</a:t>
              </a:r>
            </a:p>
          </p:txBody>
        </p:sp>
        <p:sp>
          <p:nvSpPr>
            <p:cNvPr id="29" name="Rectangle 28">
              <a:extLst>
                <a:ext uri="{FF2B5EF4-FFF2-40B4-BE49-F238E27FC236}">
                  <a16:creationId xmlns:a16="http://schemas.microsoft.com/office/drawing/2014/main" id="{57F70415-63E3-60D2-602A-0723249F2C7A}"/>
                </a:ext>
              </a:extLst>
            </p:cNvPr>
            <p:cNvSpPr/>
            <p:nvPr/>
          </p:nvSpPr>
          <p:spPr>
            <a:xfrm>
              <a:off x="5715000" y="4660942"/>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101</a:t>
              </a:r>
            </a:p>
            <a:p>
              <a:pPr algn="ctr"/>
              <a:r>
                <a:rPr lang="en-US" dirty="0">
                  <a:solidFill>
                    <a:schemeClr val="tx1"/>
                  </a:solidFill>
                </a:rPr>
                <a:t>103</a:t>
              </a:r>
            </a:p>
            <a:p>
              <a:pPr algn="ctr"/>
              <a:r>
                <a:rPr lang="en-US" dirty="0">
                  <a:solidFill>
                    <a:schemeClr val="tx1"/>
                  </a:solidFill>
                </a:rPr>
                <a:t>113</a:t>
              </a:r>
            </a:p>
            <a:p>
              <a:pPr algn="ctr"/>
              <a:r>
                <a:rPr lang="en-US" dirty="0">
                  <a:solidFill>
                    <a:schemeClr val="tx1"/>
                  </a:solidFill>
                </a:rPr>
                <a:t>121</a:t>
              </a:r>
            </a:p>
          </p:txBody>
        </p:sp>
        <p:sp>
          <p:nvSpPr>
            <p:cNvPr id="30" name="Rectangle 29">
              <a:extLst>
                <a:ext uri="{FF2B5EF4-FFF2-40B4-BE49-F238E27FC236}">
                  <a16:creationId xmlns:a16="http://schemas.microsoft.com/office/drawing/2014/main" id="{DD808591-0946-6151-BEE9-DCB1F69336F4}"/>
                </a:ext>
              </a:extLst>
            </p:cNvPr>
            <p:cNvSpPr/>
            <p:nvPr/>
          </p:nvSpPr>
          <p:spPr>
            <a:xfrm>
              <a:off x="5181600" y="4662079"/>
              <a:ext cx="533400" cy="159583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018</a:t>
              </a:r>
            </a:p>
          </p:txBody>
        </p:sp>
        <p:sp>
          <p:nvSpPr>
            <p:cNvPr id="40" name="TextBox 39">
              <a:extLst>
                <a:ext uri="{FF2B5EF4-FFF2-40B4-BE49-F238E27FC236}">
                  <a16:creationId xmlns:a16="http://schemas.microsoft.com/office/drawing/2014/main" id="{A55CB3EC-A71F-D8CE-A8B0-81A8F228A734}"/>
                </a:ext>
              </a:extLst>
            </p:cNvPr>
            <p:cNvSpPr txBox="1"/>
            <p:nvPr/>
          </p:nvSpPr>
          <p:spPr>
            <a:xfrm>
              <a:off x="9574425" y="6260068"/>
              <a:ext cx="301686" cy="369332"/>
            </a:xfrm>
            <a:prstGeom prst="rect">
              <a:avLst/>
            </a:prstGeom>
            <a:noFill/>
          </p:spPr>
          <p:txBody>
            <a:bodyPr wrap="none" rtlCol="0">
              <a:spAutoFit/>
            </a:bodyPr>
            <a:lstStyle/>
            <a:p>
              <a:r>
                <a:rPr lang="en-US" dirty="0">
                  <a:solidFill>
                    <a:srgbClr val="FF33CC"/>
                  </a:solidFill>
                </a:rPr>
                <a:t>8</a:t>
              </a:r>
            </a:p>
          </p:txBody>
        </p:sp>
        <p:sp>
          <p:nvSpPr>
            <p:cNvPr id="41" name="TextBox 40">
              <a:extLst>
                <a:ext uri="{FF2B5EF4-FFF2-40B4-BE49-F238E27FC236}">
                  <a16:creationId xmlns:a16="http://schemas.microsoft.com/office/drawing/2014/main" id="{D480DEBB-C234-71D7-F3E1-DA086A8B5893}"/>
                </a:ext>
              </a:extLst>
            </p:cNvPr>
            <p:cNvSpPr txBox="1"/>
            <p:nvPr/>
          </p:nvSpPr>
          <p:spPr>
            <a:xfrm>
              <a:off x="10116605" y="6260068"/>
              <a:ext cx="301686" cy="369332"/>
            </a:xfrm>
            <a:prstGeom prst="rect">
              <a:avLst/>
            </a:prstGeom>
            <a:noFill/>
          </p:spPr>
          <p:txBody>
            <a:bodyPr wrap="none" rtlCol="0">
              <a:spAutoFit/>
            </a:bodyPr>
            <a:lstStyle/>
            <a:p>
              <a:r>
                <a:rPr lang="en-US" dirty="0">
                  <a:solidFill>
                    <a:srgbClr val="FF33CC"/>
                  </a:solidFill>
                </a:rPr>
                <a:t>9</a:t>
              </a:r>
            </a:p>
          </p:txBody>
        </p:sp>
      </p:grpSp>
      <p:grpSp>
        <p:nvGrpSpPr>
          <p:cNvPr id="43" name="Group 42" descr="Finally we &quot;unbucket&quot; into an array like we did with bucket sort, giving the final sorted array:&#10;[018. 101. 103, 113, 121, 245, 255, 323, 401, 512, 555, 800, 801, 823, 901, 999]">
            <a:extLst>
              <a:ext uri="{FF2B5EF4-FFF2-40B4-BE49-F238E27FC236}">
                <a16:creationId xmlns:a16="http://schemas.microsoft.com/office/drawing/2014/main" id="{068934FF-C8AB-D781-D815-713828A58097}"/>
              </a:ext>
            </a:extLst>
          </p:cNvPr>
          <p:cNvGrpSpPr/>
          <p:nvPr/>
        </p:nvGrpSpPr>
        <p:grpSpPr>
          <a:xfrm>
            <a:off x="503841" y="5962559"/>
            <a:ext cx="9167283" cy="849868"/>
            <a:chOff x="1752600" y="2743200"/>
            <a:chExt cx="8561464" cy="849868"/>
          </a:xfrm>
        </p:grpSpPr>
        <p:grpSp>
          <p:nvGrpSpPr>
            <p:cNvPr id="44" name="Group 43">
              <a:extLst>
                <a:ext uri="{FF2B5EF4-FFF2-40B4-BE49-F238E27FC236}">
                  <a16:creationId xmlns:a16="http://schemas.microsoft.com/office/drawing/2014/main" id="{B6C8016D-7B0B-A436-E8B1-2B87C5834C4D}"/>
                </a:ext>
              </a:extLst>
            </p:cNvPr>
            <p:cNvGrpSpPr/>
            <p:nvPr/>
          </p:nvGrpSpPr>
          <p:grpSpPr>
            <a:xfrm>
              <a:off x="1752600" y="2743200"/>
              <a:ext cx="4268338" cy="849868"/>
              <a:chOff x="2361062" y="2743200"/>
              <a:chExt cx="4268338" cy="849868"/>
            </a:xfrm>
          </p:grpSpPr>
          <p:grpSp>
            <p:nvGrpSpPr>
              <p:cNvPr id="67" name="Group 66">
                <a:extLst>
                  <a:ext uri="{FF2B5EF4-FFF2-40B4-BE49-F238E27FC236}">
                    <a16:creationId xmlns:a16="http://schemas.microsoft.com/office/drawing/2014/main" id="{5755D94F-2867-A4B9-F6AC-E9F1886F3771}"/>
                  </a:ext>
                </a:extLst>
              </p:cNvPr>
              <p:cNvGrpSpPr/>
              <p:nvPr/>
            </p:nvGrpSpPr>
            <p:grpSpPr>
              <a:xfrm>
                <a:off x="2361062" y="2743200"/>
                <a:ext cx="4268338" cy="533400"/>
                <a:chOff x="1445524" y="2971800"/>
                <a:chExt cx="4268338" cy="533400"/>
              </a:xfrm>
            </p:grpSpPr>
            <p:sp>
              <p:nvSpPr>
                <p:cNvPr id="76" name="Rectangle 75">
                  <a:extLst>
                    <a:ext uri="{FF2B5EF4-FFF2-40B4-BE49-F238E27FC236}">
                      <a16:creationId xmlns:a16="http://schemas.microsoft.com/office/drawing/2014/main" id="{A514DDEF-0799-B04F-5B56-64D468AAAEE6}"/>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018</a:t>
                  </a:r>
                </a:p>
              </p:txBody>
            </p:sp>
            <p:sp>
              <p:nvSpPr>
                <p:cNvPr id="77" name="Rectangle 76">
                  <a:extLst>
                    <a:ext uri="{FF2B5EF4-FFF2-40B4-BE49-F238E27FC236}">
                      <a16:creationId xmlns:a16="http://schemas.microsoft.com/office/drawing/2014/main" id="{AAB3906E-2D52-9AD8-0556-772ABCB5C5D9}"/>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101</a:t>
                  </a:r>
                </a:p>
              </p:txBody>
            </p:sp>
            <p:sp>
              <p:nvSpPr>
                <p:cNvPr id="78" name="Rectangle 77">
                  <a:extLst>
                    <a:ext uri="{FF2B5EF4-FFF2-40B4-BE49-F238E27FC236}">
                      <a16:creationId xmlns:a16="http://schemas.microsoft.com/office/drawing/2014/main" id="{DF0407A3-97AC-D294-9073-A3C5C3C52C0D}"/>
                    </a:ext>
                  </a:extLst>
                </p:cNvPr>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103</a:t>
                  </a:r>
                </a:p>
              </p:txBody>
            </p:sp>
            <p:sp>
              <p:nvSpPr>
                <p:cNvPr id="79" name="Rectangle 78">
                  <a:extLst>
                    <a:ext uri="{FF2B5EF4-FFF2-40B4-BE49-F238E27FC236}">
                      <a16:creationId xmlns:a16="http://schemas.microsoft.com/office/drawing/2014/main" id="{5B1E89E9-CD9C-EDED-9F75-F613D3AB91A0}"/>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113</a:t>
                  </a:r>
                </a:p>
              </p:txBody>
            </p:sp>
            <p:sp>
              <p:nvSpPr>
                <p:cNvPr id="80" name="Rectangle 79">
                  <a:extLst>
                    <a:ext uri="{FF2B5EF4-FFF2-40B4-BE49-F238E27FC236}">
                      <a16:creationId xmlns:a16="http://schemas.microsoft.com/office/drawing/2014/main" id="{4CEFA199-8AEF-A65C-B1DF-DB1BD53B7D4B}"/>
                    </a:ext>
                  </a:extLst>
                </p:cNvPr>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121</a:t>
                  </a:r>
                </a:p>
              </p:txBody>
            </p:sp>
            <p:sp>
              <p:nvSpPr>
                <p:cNvPr id="81" name="Rectangle 80">
                  <a:extLst>
                    <a:ext uri="{FF2B5EF4-FFF2-40B4-BE49-F238E27FC236}">
                      <a16:creationId xmlns:a16="http://schemas.microsoft.com/office/drawing/2014/main" id="{72314B16-133A-0F38-E912-090D0B52981D}"/>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245</a:t>
                  </a:r>
                </a:p>
              </p:txBody>
            </p:sp>
            <p:sp>
              <p:nvSpPr>
                <p:cNvPr id="82" name="Rectangle 81">
                  <a:extLst>
                    <a:ext uri="{FF2B5EF4-FFF2-40B4-BE49-F238E27FC236}">
                      <a16:creationId xmlns:a16="http://schemas.microsoft.com/office/drawing/2014/main" id="{1F53B560-510C-CE26-6FD0-9126FC5E6EE5}"/>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255</a:t>
                  </a:r>
                </a:p>
              </p:txBody>
            </p:sp>
            <p:sp>
              <p:nvSpPr>
                <p:cNvPr id="83" name="Rectangle 82">
                  <a:extLst>
                    <a:ext uri="{FF2B5EF4-FFF2-40B4-BE49-F238E27FC236}">
                      <a16:creationId xmlns:a16="http://schemas.microsoft.com/office/drawing/2014/main" id="{96B9D8C3-45D5-97A3-0477-A8C14C88AA95}"/>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323</a:t>
                  </a:r>
                </a:p>
              </p:txBody>
            </p:sp>
          </p:grpSp>
          <p:sp>
            <p:nvSpPr>
              <p:cNvPr id="68" name="TextBox 67">
                <a:extLst>
                  <a:ext uri="{FF2B5EF4-FFF2-40B4-BE49-F238E27FC236}">
                    <a16:creationId xmlns:a16="http://schemas.microsoft.com/office/drawing/2014/main" id="{8D59D340-F86D-62B2-AE74-933A408B6C2B}"/>
                  </a:ext>
                </a:extLst>
              </p:cNvPr>
              <p:cNvSpPr txBox="1"/>
              <p:nvPr/>
            </p:nvSpPr>
            <p:spPr>
              <a:xfrm>
                <a:off x="2500545" y="3223736"/>
                <a:ext cx="301686" cy="369332"/>
              </a:xfrm>
              <a:prstGeom prst="rect">
                <a:avLst/>
              </a:prstGeom>
              <a:noFill/>
            </p:spPr>
            <p:txBody>
              <a:bodyPr wrap="none" rtlCol="0">
                <a:spAutoFit/>
              </a:bodyPr>
              <a:lstStyle/>
              <a:p>
                <a:r>
                  <a:rPr lang="en-US" dirty="0">
                    <a:solidFill>
                      <a:srgbClr val="FF33CC"/>
                    </a:solidFill>
                  </a:rPr>
                  <a:t>0</a:t>
                </a:r>
              </a:p>
            </p:txBody>
          </p:sp>
          <p:sp>
            <p:nvSpPr>
              <p:cNvPr id="69" name="TextBox 68">
                <a:extLst>
                  <a:ext uri="{FF2B5EF4-FFF2-40B4-BE49-F238E27FC236}">
                    <a16:creationId xmlns:a16="http://schemas.microsoft.com/office/drawing/2014/main" id="{14369803-FF3D-71C4-321A-534AEA695271}"/>
                  </a:ext>
                </a:extLst>
              </p:cNvPr>
              <p:cNvSpPr txBox="1"/>
              <p:nvPr/>
            </p:nvSpPr>
            <p:spPr>
              <a:xfrm>
                <a:off x="3033945" y="3223736"/>
                <a:ext cx="301686" cy="369332"/>
              </a:xfrm>
              <a:prstGeom prst="rect">
                <a:avLst/>
              </a:prstGeom>
              <a:noFill/>
            </p:spPr>
            <p:txBody>
              <a:bodyPr wrap="none" rtlCol="0">
                <a:spAutoFit/>
              </a:bodyPr>
              <a:lstStyle/>
              <a:p>
                <a:r>
                  <a:rPr lang="en-US" dirty="0">
                    <a:solidFill>
                      <a:srgbClr val="FF33CC"/>
                    </a:solidFill>
                  </a:rPr>
                  <a:t>1</a:t>
                </a:r>
              </a:p>
            </p:txBody>
          </p:sp>
          <p:sp>
            <p:nvSpPr>
              <p:cNvPr id="70" name="TextBox 69">
                <a:extLst>
                  <a:ext uri="{FF2B5EF4-FFF2-40B4-BE49-F238E27FC236}">
                    <a16:creationId xmlns:a16="http://schemas.microsoft.com/office/drawing/2014/main" id="{E8CF6890-2735-7463-9DA0-D55F9D0A85CA}"/>
                  </a:ext>
                </a:extLst>
              </p:cNvPr>
              <p:cNvSpPr txBox="1"/>
              <p:nvPr/>
            </p:nvSpPr>
            <p:spPr>
              <a:xfrm>
                <a:off x="3567914" y="3223736"/>
                <a:ext cx="301686" cy="369332"/>
              </a:xfrm>
              <a:prstGeom prst="rect">
                <a:avLst/>
              </a:prstGeom>
              <a:noFill/>
            </p:spPr>
            <p:txBody>
              <a:bodyPr wrap="none" rtlCol="0">
                <a:spAutoFit/>
              </a:bodyPr>
              <a:lstStyle/>
              <a:p>
                <a:r>
                  <a:rPr lang="en-US" dirty="0">
                    <a:solidFill>
                      <a:srgbClr val="FF33CC"/>
                    </a:solidFill>
                  </a:rPr>
                  <a:t>2</a:t>
                </a:r>
              </a:p>
            </p:txBody>
          </p:sp>
          <p:sp>
            <p:nvSpPr>
              <p:cNvPr id="71" name="TextBox 70">
                <a:extLst>
                  <a:ext uri="{FF2B5EF4-FFF2-40B4-BE49-F238E27FC236}">
                    <a16:creationId xmlns:a16="http://schemas.microsoft.com/office/drawing/2014/main" id="{3DE0E5BC-B5BB-CFC8-BC80-B3CEBD2B4439}"/>
                  </a:ext>
                </a:extLst>
              </p:cNvPr>
              <p:cNvSpPr txBox="1"/>
              <p:nvPr/>
            </p:nvSpPr>
            <p:spPr>
              <a:xfrm>
                <a:off x="4077688" y="3223736"/>
                <a:ext cx="301686" cy="369332"/>
              </a:xfrm>
              <a:prstGeom prst="rect">
                <a:avLst/>
              </a:prstGeom>
              <a:noFill/>
            </p:spPr>
            <p:txBody>
              <a:bodyPr wrap="none" rtlCol="0">
                <a:spAutoFit/>
              </a:bodyPr>
              <a:lstStyle/>
              <a:p>
                <a:r>
                  <a:rPr lang="en-US" dirty="0">
                    <a:solidFill>
                      <a:srgbClr val="FF33CC"/>
                    </a:solidFill>
                  </a:rPr>
                  <a:t>3</a:t>
                </a:r>
              </a:p>
            </p:txBody>
          </p:sp>
          <p:sp>
            <p:nvSpPr>
              <p:cNvPr id="72" name="TextBox 71">
                <a:extLst>
                  <a:ext uri="{FF2B5EF4-FFF2-40B4-BE49-F238E27FC236}">
                    <a16:creationId xmlns:a16="http://schemas.microsoft.com/office/drawing/2014/main" id="{CA6340E6-115E-DFF8-F7E4-8EBA440A3683}"/>
                  </a:ext>
                </a:extLst>
              </p:cNvPr>
              <p:cNvSpPr txBox="1"/>
              <p:nvPr/>
            </p:nvSpPr>
            <p:spPr>
              <a:xfrm>
                <a:off x="4611088" y="3223158"/>
                <a:ext cx="301686" cy="369332"/>
              </a:xfrm>
              <a:prstGeom prst="rect">
                <a:avLst/>
              </a:prstGeom>
              <a:noFill/>
            </p:spPr>
            <p:txBody>
              <a:bodyPr wrap="none" rtlCol="0">
                <a:spAutoFit/>
              </a:bodyPr>
              <a:lstStyle/>
              <a:p>
                <a:r>
                  <a:rPr lang="en-US" dirty="0">
                    <a:solidFill>
                      <a:srgbClr val="FF33CC"/>
                    </a:solidFill>
                  </a:rPr>
                  <a:t>4</a:t>
                </a:r>
              </a:p>
            </p:txBody>
          </p:sp>
          <p:sp>
            <p:nvSpPr>
              <p:cNvPr id="73" name="TextBox 72">
                <a:extLst>
                  <a:ext uri="{FF2B5EF4-FFF2-40B4-BE49-F238E27FC236}">
                    <a16:creationId xmlns:a16="http://schemas.microsoft.com/office/drawing/2014/main" id="{B8B0F7F2-8B83-8BD0-81C0-AA08A21A6314}"/>
                  </a:ext>
                </a:extLst>
              </p:cNvPr>
              <p:cNvSpPr txBox="1"/>
              <p:nvPr/>
            </p:nvSpPr>
            <p:spPr>
              <a:xfrm>
                <a:off x="5110332" y="3223158"/>
                <a:ext cx="301686" cy="369332"/>
              </a:xfrm>
              <a:prstGeom prst="rect">
                <a:avLst/>
              </a:prstGeom>
              <a:noFill/>
            </p:spPr>
            <p:txBody>
              <a:bodyPr wrap="none" rtlCol="0">
                <a:spAutoFit/>
              </a:bodyPr>
              <a:lstStyle/>
              <a:p>
                <a:r>
                  <a:rPr lang="en-US" dirty="0">
                    <a:solidFill>
                      <a:srgbClr val="FF33CC"/>
                    </a:solidFill>
                  </a:rPr>
                  <a:t>5</a:t>
                </a:r>
              </a:p>
            </p:txBody>
          </p:sp>
          <p:sp>
            <p:nvSpPr>
              <p:cNvPr id="74" name="TextBox 73">
                <a:extLst>
                  <a:ext uri="{FF2B5EF4-FFF2-40B4-BE49-F238E27FC236}">
                    <a16:creationId xmlns:a16="http://schemas.microsoft.com/office/drawing/2014/main" id="{E4B3C70A-1F9D-1759-D960-6B5816CDF9D2}"/>
                  </a:ext>
                </a:extLst>
              </p:cNvPr>
              <p:cNvSpPr txBox="1"/>
              <p:nvPr/>
            </p:nvSpPr>
            <p:spPr>
              <a:xfrm>
                <a:off x="5702083" y="3223736"/>
                <a:ext cx="301686" cy="369332"/>
              </a:xfrm>
              <a:prstGeom prst="rect">
                <a:avLst/>
              </a:prstGeom>
              <a:noFill/>
            </p:spPr>
            <p:txBody>
              <a:bodyPr wrap="none" rtlCol="0">
                <a:spAutoFit/>
              </a:bodyPr>
              <a:lstStyle/>
              <a:p>
                <a:r>
                  <a:rPr lang="en-US" dirty="0">
                    <a:solidFill>
                      <a:srgbClr val="FF33CC"/>
                    </a:solidFill>
                  </a:rPr>
                  <a:t>6</a:t>
                </a:r>
              </a:p>
            </p:txBody>
          </p:sp>
          <p:sp>
            <p:nvSpPr>
              <p:cNvPr id="75" name="TextBox 74">
                <a:extLst>
                  <a:ext uri="{FF2B5EF4-FFF2-40B4-BE49-F238E27FC236}">
                    <a16:creationId xmlns:a16="http://schemas.microsoft.com/office/drawing/2014/main" id="{0DA49A2D-6D5E-1096-7255-84F4793E32CE}"/>
                  </a:ext>
                </a:extLst>
              </p:cNvPr>
              <p:cNvSpPr txBox="1"/>
              <p:nvPr/>
            </p:nvSpPr>
            <p:spPr>
              <a:xfrm>
                <a:off x="6235483" y="3223158"/>
                <a:ext cx="301686" cy="369332"/>
              </a:xfrm>
              <a:prstGeom prst="rect">
                <a:avLst/>
              </a:prstGeom>
              <a:noFill/>
            </p:spPr>
            <p:txBody>
              <a:bodyPr wrap="none" rtlCol="0">
                <a:spAutoFit/>
              </a:bodyPr>
              <a:lstStyle/>
              <a:p>
                <a:r>
                  <a:rPr lang="en-US" dirty="0">
                    <a:solidFill>
                      <a:srgbClr val="FF33CC"/>
                    </a:solidFill>
                  </a:rPr>
                  <a:t>7</a:t>
                </a:r>
              </a:p>
            </p:txBody>
          </p:sp>
        </p:grpSp>
        <p:grpSp>
          <p:nvGrpSpPr>
            <p:cNvPr id="45" name="Group 44">
              <a:extLst>
                <a:ext uri="{FF2B5EF4-FFF2-40B4-BE49-F238E27FC236}">
                  <a16:creationId xmlns:a16="http://schemas.microsoft.com/office/drawing/2014/main" id="{0D413D70-40DF-D119-7511-B9F9F3C5A188}"/>
                </a:ext>
              </a:extLst>
            </p:cNvPr>
            <p:cNvGrpSpPr/>
            <p:nvPr/>
          </p:nvGrpSpPr>
          <p:grpSpPr>
            <a:xfrm>
              <a:off x="6020939" y="2743200"/>
              <a:ext cx="4293125" cy="849868"/>
              <a:chOff x="2361062" y="2743200"/>
              <a:chExt cx="4293125" cy="849868"/>
            </a:xfrm>
          </p:grpSpPr>
          <p:grpSp>
            <p:nvGrpSpPr>
              <p:cNvPr id="50" name="Group 49">
                <a:extLst>
                  <a:ext uri="{FF2B5EF4-FFF2-40B4-BE49-F238E27FC236}">
                    <a16:creationId xmlns:a16="http://schemas.microsoft.com/office/drawing/2014/main" id="{004D5F06-57C0-9561-8DFB-97B713327871}"/>
                  </a:ext>
                </a:extLst>
              </p:cNvPr>
              <p:cNvGrpSpPr/>
              <p:nvPr/>
            </p:nvGrpSpPr>
            <p:grpSpPr>
              <a:xfrm>
                <a:off x="2361062" y="2743200"/>
                <a:ext cx="4268338" cy="533400"/>
                <a:chOff x="1445524" y="2971800"/>
                <a:chExt cx="4268338" cy="533400"/>
              </a:xfrm>
            </p:grpSpPr>
            <p:sp>
              <p:nvSpPr>
                <p:cNvPr id="59" name="Rectangle 58">
                  <a:extLst>
                    <a:ext uri="{FF2B5EF4-FFF2-40B4-BE49-F238E27FC236}">
                      <a16:creationId xmlns:a16="http://schemas.microsoft.com/office/drawing/2014/main" id="{550AB95D-A4E6-71A1-23FE-1422E35E9DB0}"/>
                    </a:ext>
                  </a:extLst>
                </p:cNvPr>
                <p:cNvSpPr/>
                <p:nvPr/>
              </p:nvSpPr>
              <p:spPr>
                <a:xfrm>
                  <a:off x="14455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401</a:t>
                  </a:r>
                </a:p>
              </p:txBody>
            </p:sp>
            <p:sp>
              <p:nvSpPr>
                <p:cNvPr id="60" name="Rectangle 59">
                  <a:extLst>
                    <a:ext uri="{FF2B5EF4-FFF2-40B4-BE49-F238E27FC236}">
                      <a16:creationId xmlns:a16="http://schemas.microsoft.com/office/drawing/2014/main" id="{6244BB98-1673-3E2D-1F18-41CA51F31C20}"/>
                    </a:ext>
                  </a:extLst>
                </p:cNvPr>
                <p:cNvSpPr/>
                <p:nvPr/>
              </p:nvSpPr>
              <p:spPr>
                <a:xfrm>
                  <a:off x="1978924"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512</a:t>
                  </a:r>
                </a:p>
              </p:txBody>
            </p:sp>
            <p:sp>
              <p:nvSpPr>
                <p:cNvPr id="61" name="Rectangle 60">
                  <a:extLst>
                    <a:ext uri="{FF2B5EF4-FFF2-40B4-BE49-F238E27FC236}">
                      <a16:creationId xmlns:a16="http://schemas.microsoft.com/office/drawing/2014/main" id="{EF048AD2-88EF-B37F-B639-FCDFE3693E59}"/>
                    </a:ext>
                  </a:extLst>
                </p:cNvPr>
                <p:cNvSpPr/>
                <p:nvPr/>
              </p:nvSpPr>
              <p:spPr>
                <a:xfrm>
                  <a:off x="25128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555</a:t>
                  </a:r>
                </a:p>
              </p:txBody>
            </p:sp>
            <p:sp>
              <p:nvSpPr>
                <p:cNvPr id="62" name="Rectangle 61">
                  <a:extLst>
                    <a:ext uri="{FF2B5EF4-FFF2-40B4-BE49-F238E27FC236}">
                      <a16:creationId xmlns:a16="http://schemas.microsoft.com/office/drawing/2014/main" id="{999EC23D-1356-7C68-7368-D59878A983F4}"/>
                    </a:ext>
                  </a:extLst>
                </p:cNvPr>
                <p:cNvSpPr/>
                <p:nvPr/>
              </p:nvSpPr>
              <p:spPr>
                <a:xfrm>
                  <a:off x="3046293"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800</a:t>
                  </a:r>
                </a:p>
              </p:txBody>
            </p:sp>
            <p:sp>
              <p:nvSpPr>
                <p:cNvPr id="63" name="Rectangle 62">
                  <a:extLst>
                    <a:ext uri="{FF2B5EF4-FFF2-40B4-BE49-F238E27FC236}">
                      <a16:creationId xmlns:a16="http://schemas.microsoft.com/office/drawing/2014/main" id="{1497E028-C52E-675E-3CD6-CCD3F28302F7}"/>
                    </a:ext>
                  </a:extLst>
                </p:cNvPr>
                <p:cNvSpPr/>
                <p:nvPr/>
              </p:nvSpPr>
              <p:spPr>
                <a:xfrm>
                  <a:off x="3579693" y="2971800"/>
                  <a:ext cx="533400"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801</a:t>
                  </a:r>
                </a:p>
              </p:txBody>
            </p:sp>
            <p:sp>
              <p:nvSpPr>
                <p:cNvPr id="64" name="Rectangle 63">
                  <a:extLst>
                    <a:ext uri="{FF2B5EF4-FFF2-40B4-BE49-F238E27FC236}">
                      <a16:creationId xmlns:a16="http://schemas.microsoft.com/office/drawing/2014/main" id="{13F32CD9-19E1-834C-26B7-A8F3D2CEE006}"/>
                    </a:ext>
                  </a:extLst>
                </p:cNvPr>
                <p:cNvSpPr/>
                <p:nvPr/>
              </p:nvSpPr>
              <p:spPr>
                <a:xfrm>
                  <a:off x="41136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823</a:t>
                  </a:r>
                </a:p>
              </p:txBody>
            </p:sp>
            <p:sp>
              <p:nvSpPr>
                <p:cNvPr id="65" name="Rectangle 64">
                  <a:extLst>
                    <a:ext uri="{FF2B5EF4-FFF2-40B4-BE49-F238E27FC236}">
                      <a16:creationId xmlns:a16="http://schemas.microsoft.com/office/drawing/2014/main" id="{F675C80F-5B7A-BBA8-130A-B3CF5AD7FC84}"/>
                    </a:ext>
                  </a:extLst>
                </p:cNvPr>
                <p:cNvSpPr/>
                <p:nvPr/>
              </p:nvSpPr>
              <p:spPr>
                <a:xfrm>
                  <a:off x="46470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901</a:t>
                  </a:r>
                </a:p>
              </p:txBody>
            </p:sp>
            <p:sp>
              <p:nvSpPr>
                <p:cNvPr id="66" name="Rectangle 65">
                  <a:extLst>
                    <a:ext uri="{FF2B5EF4-FFF2-40B4-BE49-F238E27FC236}">
                      <a16:creationId xmlns:a16="http://schemas.microsoft.com/office/drawing/2014/main" id="{D19F6413-A167-1DFB-2A37-A3D51542BA28}"/>
                    </a:ext>
                  </a:extLst>
                </p:cNvPr>
                <p:cNvSpPr/>
                <p:nvPr/>
              </p:nvSpPr>
              <p:spPr>
                <a:xfrm>
                  <a:off x="5180462" y="29718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999</a:t>
                  </a:r>
                </a:p>
              </p:txBody>
            </p:sp>
          </p:grpSp>
          <p:sp>
            <p:nvSpPr>
              <p:cNvPr id="51" name="TextBox 50">
                <a:extLst>
                  <a:ext uri="{FF2B5EF4-FFF2-40B4-BE49-F238E27FC236}">
                    <a16:creationId xmlns:a16="http://schemas.microsoft.com/office/drawing/2014/main" id="{513F22D5-36EF-BD52-DD4A-012D7F9C3B19}"/>
                  </a:ext>
                </a:extLst>
              </p:cNvPr>
              <p:cNvSpPr txBox="1"/>
              <p:nvPr/>
            </p:nvSpPr>
            <p:spPr>
              <a:xfrm>
                <a:off x="2500545" y="3223736"/>
                <a:ext cx="301686" cy="369332"/>
              </a:xfrm>
              <a:prstGeom prst="rect">
                <a:avLst/>
              </a:prstGeom>
              <a:noFill/>
            </p:spPr>
            <p:txBody>
              <a:bodyPr wrap="none" rtlCol="0">
                <a:spAutoFit/>
              </a:bodyPr>
              <a:lstStyle/>
              <a:p>
                <a:r>
                  <a:rPr lang="en-US" dirty="0">
                    <a:solidFill>
                      <a:srgbClr val="FF33CC"/>
                    </a:solidFill>
                  </a:rPr>
                  <a:t>8</a:t>
                </a:r>
              </a:p>
            </p:txBody>
          </p:sp>
          <p:sp>
            <p:nvSpPr>
              <p:cNvPr id="52" name="TextBox 51">
                <a:extLst>
                  <a:ext uri="{FF2B5EF4-FFF2-40B4-BE49-F238E27FC236}">
                    <a16:creationId xmlns:a16="http://schemas.microsoft.com/office/drawing/2014/main" id="{D08AE7A7-92D6-4BF5-76F1-0BA807B9981D}"/>
                  </a:ext>
                </a:extLst>
              </p:cNvPr>
              <p:cNvSpPr txBox="1"/>
              <p:nvPr/>
            </p:nvSpPr>
            <p:spPr>
              <a:xfrm>
                <a:off x="3033945" y="3223736"/>
                <a:ext cx="301686" cy="369332"/>
              </a:xfrm>
              <a:prstGeom prst="rect">
                <a:avLst/>
              </a:prstGeom>
              <a:noFill/>
            </p:spPr>
            <p:txBody>
              <a:bodyPr wrap="none" rtlCol="0">
                <a:spAutoFit/>
              </a:bodyPr>
              <a:lstStyle/>
              <a:p>
                <a:r>
                  <a:rPr lang="en-US" dirty="0">
                    <a:solidFill>
                      <a:srgbClr val="FF33CC"/>
                    </a:solidFill>
                  </a:rPr>
                  <a:t>9</a:t>
                </a:r>
              </a:p>
            </p:txBody>
          </p:sp>
          <p:sp>
            <p:nvSpPr>
              <p:cNvPr id="53" name="TextBox 52">
                <a:extLst>
                  <a:ext uri="{FF2B5EF4-FFF2-40B4-BE49-F238E27FC236}">
                    <a16:creationId xmlns:a16="http://schemas.microsoft.com/office/drawing/2014/main" id="{CB441F66-DC45-EE7B-7A4B-9574148133B9}"/>
                  </a:ext>
                </a:extLst>
              </p:cNvPr>
              <p:cNvSpPr txBox="1"/>
              <p:nvPr/>
            </p:nvSpPr>
            <p:spPr>
              <a:xfrm>
                <a:off x="3567914" y="3223736"/>
                <a:ext cx="418704" cy="369332"/>
              </a:xfrm>
              <a:prstGeom prst="rect">
                <a:avLst/>
              </a:prstGeom>
              <a:noFill/>
            </p:spPr>
            <p:txBody>
              <a:bodyPr wrap="none" rtlCol="0">
                <a:spAutoFit/>
              </a:bodyPr>
              <a:lstStyle/>
              <a:p>
                <a:r>
                  <a:rPr lang="en-US" dirty="0">
                    <a:solidFill>
                      <a:srgbClr val="FF33CC"/>
                    </a:solidFill>
                  </a:rPr>
                  <a:t>10</a:t>
                </a:r>
              </a:p>
            </p:txBody>
          </p:sp>
          <p:sp>
            <p:nvSpPr>
              <p:cNvPr id="54" name="TextBox 53">
                <a:extLst>
                  <a:ext uri="{FF2B5EF4-FFF2-40B4-BE49-F238E27FC236}">
                    <a16:creationId xmlns:a16="http://schemas.microsoft.com/office/drawing/2014/main" id="{E19A5E20-A9BA-2C6A-A149-F0F458A67F9C}"/>
                  </a:ext>
                </a:extLst>
              </p:cNvPr>
              <p:cNvSpPr txBox="1"/>
              <p:nvPr/>
            </p:nvSpPr>
            <p:spPr>
              <a:xfrm>
                <a:off x="4077688" y="3223736"/>
                <a:ext cx="418704" cy="369332"/>
              </a:xfrm>
              <a:prstGeom prst="rect">
                <a:avLst/>
              </a:prstGeom>
              <a:noFill/>
            </p:spPr>
            <p:txBody>
              <a:bodyPr wrap="none" rtlCol="0">
                <a:spAutoFit/>
              </a:bodyPr>
              <a:lstStyle/>
              <a:p>
                <a:r>
                  <a:rPr lang="en-US" dirty="0">
                    <a:solidFill>
                      <a:srgbClr val="FF33CC"/>
                    </a:solidFill>
                  </a:rPr>
                  <a:t>11</a:t>
                </a:r>
              </a:p>
            </p:txBody>
          </p:sp>
          <p:sp>
            <p:nvSpPr>
              <p:cNvPr id="55" name="TextBox 54">
                <a:extLst>
                  <a:ext uri="{FF2B5EF4-FFF2-40B4-BE49-F238E27FC236}">
                    <a16:creationId xmlns:a16="http://schemas.microsoft.com/office/drawing/2014/main" id="{B419C7F8-2A62-E3D0-DAE0-473ABBD1B157}"/>
                  </a:ext>
                </a:extLst>
              </p:cNvPr>
              <p:cNvSpPr txBox="1"/>
              <p:nvPr/>
            </p:nvSpPr>
            <p:spPr>
              <a:xfrm>
                <a:off x="4611088" y="3223158"/>
                <a:ext cx="418704" cy="369332"/>
              </a:xfrm>
              <a:prstGeom prst="rect">
                <a:avLst/>
              </a:prstGeom>
              <a:noFill/>
            </p:spPr>
            <p:txBody>
              <a:bodyPr wrap="none" rtlCol="0">
                <a:spAutoFit/>
              </a:bodyPr>
              <a:lstStyle/>
              <a:p>
                <a:r>
                  <a:rPr lang="en-US" dirty="0">
                    <a:solidFill>
                      <a:srgbClr val="FF33CC"/>
                    </a:solidFill>
                  </a:rPr>
                  <a:t>12</a:t>
                </a:r>
              </a:p>
            </p:txBody>
          </p:sp>
          <p:sp>
            <p:nvSpPr>
              <p:cNvPr id="56" name="TextBox 55">
                <a:extLst>
                  <a:ext uri="{FF2B5EF4-FFF2-40B4-BE49-F238E27FC236}">
                    <a16:creationId xmlns:a16="http://schemas.microsoft.com/office/drawing/2014/main" id="{B3815E93-ACC1-5FFF-BD91-42D18964DD18}"/>
                  </a:ext>
                </a:extLst>
              </p:cNvPr>
              <p:cNvSpPr txBox="1"/>
              <p:nvPr/>
            </p:nvSpPr>
            <p:spPr>
              <a:xfrm>
                <a:off x="5110332" y="3223158"/>
                <a:ext cx="418704" cy="369332"/>
              </a:xfrm>
              <a:prstGeom prst="rect">
                <a:avLst/>
              </a:prstGeom>
              <a:noFill/>
            </p:spPr>
            <p:txBody>
              <a:bodyPr wrap="none" rtlCol="0">
                <a:spAutoFit/>
              </a:bodyPr>
              <a:lstStyle/>
              <a:p>
                <a:r>
                  <a:rPr lang="en-US" dirty="0">
                    <a:solidFill>
                      <a:srgbClr val="FF33CC"/>
                    </a:solidFill>
                  </a:rPr>
                  <a:t>13</a:t>
                </a:r>
              </a:p>
            </p:txBody>
          </p:sp>
          <p:sp>
            <p:nvSpPr>
              <p:cNvPr id="57" name="TextBox 56">
                <a:extLst>
                  <a:ext uri="{FF2B5EF4-FFF2-40B4-BE49-F238E27FC236}">
                    <a16:creationId xmlns:a16="http://schemas.microsoft.com/office/drawing/2014/main" id="{4B69515A-5AB2-AE1D-CB3B-DA3BB84E0EBD}"/>
                  </a:ext>
                </a:extLst>
              </p:cNvPr>
              <p:cNvSpPr txBox="1"/>
              <p:nvPr/>
            </p:nvSpPr>
            <p:spPr>
              <a:xfrm>
                <a:off x="5702083" y="3223736"/>
                <a:ext cx="418704" cy="369332"/>
              </a:xfrm>
              <a:prstGeom prst="rect">
                <a:avLst/>
              </a:prstGeom>
              <a:noFill/>
            </p:spPr>
            <p:txBody>
              <a:bodyPr wrap="none" rtlCol="0">
                <a:spAutoFit/>
              </a:bodyPr>
              <a:lstStyle/>
              <a:p>
                <a:r>
                  <a:rPr lang="en-US" dirty="0">
                    <a:solidFill>
                      <a:srgbClr val="FF33CC"/>
                    </a:solidFill>
                  </a:rPr>
                  <a:t>14</a:t>
                </a:r>
              </a:p>
            </p:txBody>
          </p:sp>
          <p:sp>
            <p:nvSpPr>
              <p:cNvPr id="58" name="TextBox 57">
                <a:extLst>
                  <a:ext uri="{FF2B5EF4-FFF2-40B4-BE49-F238E27FC236}">
                    <a16:creationId xmlns:a16="http://schemas.microsoft.com/office/drawing/2014/main" id="{A1D7BE6C-86B0-F51C-9E53-5ED83D0CFDAD}"/>
                  </a:ext>
                </a:extLst>
              </p:cNvPr>
              <p:cNvSpPr txBox="1"/>
              <p:nvPr/>
            </p:nvSpPr>
            <p:spPr>
              <a:xfrm>
                <a:off x="6235483" y="3223158"/>
                <a:ext cx="418704" cy="369332"/>
              </a:xfrm>
              <a:prstGeom prst="rect">
                <a:avLst/>
              </a:prstGeom>
              <a:noFill/>
            </p:spPr>
            <p:txBody>
              <a:bodyPr wrap="none" rtlCol="0">
                <a:spAutoFit/>
              </a:bodyPr>
              <a:lstStyle/>
              <a:p>
                <a:r>
                  <a:rPr lang="en-US" dirty="0">
                    <a:solidFill>
                      <a:srgbClr val="FF33CC"/>
                    </a:solidFill>
                  </a:rPr>
                  <a:t>15</a:t>
                </a:r>
              </a:p>
            </p:txBody>
          </p:sp>
        </p:grpSp>
      </p:grpSp>
    </p:spTree>
    <p:extLst>
      <p:ext uri="{BB962C8B-B14F-4D97-AF65-F5344CB8AC3E}">
        <p14:creationId xmlns:p14="http://schemas.microsoft.com/office/powerpoint/2010/main" val="1640514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444" y="-12378"/>
            <a:ext cx="5657193" cy="1325563"/>
          </a:xfrm>
        </p:spPr>
        <p:txBody>
          <a:bodyPr/>
          <a:lstStyle/>
          <a:p>
            <a:r>
              <a:rPr lang="en-US" dirty="0"/>
              <a:t>Divide and Conquer</a:t>
            </a:r>
          </a:p>
        </p:txBody>
      </p:sp>
      <p:sp>
        <p:nvSpPr>
          <p:cNvPr id="3" name="Content Placeholder 2"/>
          <p:cNvSpPr>
            <a:spLocks noGrp="1"/>
          </p:cNvSpPr>
          <p:nvPr>
            <p:ph idx="4294967295"/>
          </p:nvPr>
        </p:nvSpPr>
        <p:spPr>
          <a:xfrm>
            <a:off x="5064916" y="566057"/>
            <a:ext cx="7127084" cy="6035129"/>
          </a:xfrm>
        </p:spPr>
        <p:txBody>
          <a:bodyPr>
            <a:normAutofit/>
          </a:bodyPr>
          <a:lstStyle/>
          <a:p>
            <a:r>
              <a:rPr lang="en-US" b="1" dirty="0">
                <a:solidFill>
                  <a:srgbClr val="0070C0"/>
                </a:solidFill>
              </a:rPr>
              <a:t>Base Case</a:t>
            </a:r>
            <a:r>
              <a:rPr lang="en-US" b="1" dirty="0"/>
              <a:t>: </a:t>
            </a:r>
          </a:p>
          <a:p>
            <a:pPr lvl="1"/>
            <a:r>
              <a:rPr lang="en-US" dirty="0"/>
              <a:t>If the problem is “small” then solve directly and return</a:t>
            </a:r>
          </a:p>
          <a:p>
            <a:pPr lvl="2"/>
            <a:endParaRPr lang="en-US" sz="2600" b="1" dirty="0">
              <a:solidFill>
                <a:srgbClr val="0070C0"/>
              </a:solidFill>
            </a:endParaRPr>
          </a:p>
          <a:p>
            <a:r>
              <a:rPr lang="en-US" b="1" dirty="0">
                <a:solidFill>
                  <a:srgbClr val="0070C0"/>
                </a:solidFill>
              </a:rPr>
              <a:t>Divide</a:t>
            </a:r>
            <a:r>
              <a:rPr lang="en-US" b="1" dirty="0"/>
              <a:t>: </a:t>
            </a:r>
          </a:p>
          <a:p>
            <a:pPr lvl="1"/>
            <a:r>
              <a:rPr lang="en-US" dirty="0"/>
              <a:t>Break the problem into subproblem(s), each smaller instances</a:t>
            </a:r>
          </a:p>
          <a:p>
            <a:pPr lvl="1"/>
            <a:endParaRPr lang="en-US" sz="2600" b="1" dirty="0"/>
          </a:p>
          <a:p>
            <a:r>
              <a:rPr lang="en-US" b="1" dirty="0">
                <a:solidFill>
                  <a:srgbClr val="0070C0"/>
                </a:solidFill>
              </a:rPr>
              <a:t>Conquer</a:t>
            </a:r>
            <a:r>
              <a:rPr lang="en-US" b="1" dirty="0"/>
              <a:t>:</a:t>
            </a:r>
          </a:p>
          <a:p>
            <a:pPr lvl="1"/>
            <a:r>
              <a:rPr lang="en-US" dirty="0"/>
              <a:t>Solve subproblem(s) recursively</a:t>
            </a:r>
          </a:p>
          <a:p>
            <a:pPr lvl="1"/>
            <a:endParaRPr lang="en-US" sz="2600" dirty="0">
              <a:solidFill>
                <a:srgbClr val="FF33CC"/>
              </a:solidFill>
            </a:endParaRPr>
          </a:p>
          <a:p>
            <a:r>
              <a:rPr lang="en-US" b="1" dirty="0">
                <a:solidFill>
                  <a:srgbClr val="0070C0"/>
                </a:solidFill>
              </a:rPr>
              <a:t>Combine</a:t>
            </a:r>
            <a:r>
              <a:rPr lang="en-US" b="1" dirty="0"/>
              <a:t>:</a:t>
            </a:r>
          </a:p>
          <a:p>
            <a:pPr lvl="1"/>
            <a:r>
              <a:rPr lang="en-US" dirty="0"/>
              <a:t>Use solutions to subproblems to solve original problem</a:t>
            </a:r>
          </a:p>
        </p:txBody>
      </p:sp>
      <p:grpSp>
        <p:nvGrpSpPr>
          <p:cNvPr id="10" name="Group 9">
            <a:extLst>
              <a:ext uri="{FF2B5EF4-FFF2-40B4-BE49-F238E27FC236}">
                <a16:creationId xmlns:a16="http://schemas.microsoft.com/office/drawing/2014/main" id="{38BA7FB5-D074-ECC7-1D01-993CB6AA365C}"/>
              </a:ext>
            </a:extLst>
          </p:cNvPr>
          <p:cNvGrpSpPr/>
          <p:nvPr/>
        </p:nvGrpSpPr>
        <p:grpSpPr>
          <a:xfrm>
            <a:off x="864469" y="1476108"/>
            <a:ext cx="3489817" cy="2083521"/>
            <a:chOff x="2425848" y="3938400"/>
            <a:chExt cx="5199840" cy="2755800"/>
          </a:xfrm>
        </p:grpSpPr>
        <p:pic>
          <p:nvPicPr>
            <p:cNvPr id="4" name="Graphic 3" descr="Man with solid fill">
              <a:extLst>
                <a:ext uri="{FF2B5EF4-FFF2-40B4-BE49-F238E27FC236}">
                  <a16:creationId xmlns:a16="http://schemas.microsoft.com/office/drawing/2014/main" id="{0CC364A5-7F23-F383-C084-730EC0E0F8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261639" y="4473360"/>
              <a:ext cx="1364049" cy="1364049"/>
            </a:xfrm>
            <a:prstGeom prst="rect">
              <a:avLst/>
            </a:prstGeom>
          </p:spPr>
        </p:pic>
        <mc:AlternateContent xmlns:mc="http://schemas.openxmlformats.org/markup-compatibility/2006">
          <mc:Choice xmlns:p14="http://schemas.microsoft.com/office/powerpoint/2010/main" Requires="p14">
            <p:contentPart p14:bwMode="auto" r:id="rId3">
              <p14:nvContentPartPr>
                <p14:cNvPr id="8" name="Ink 7">
                  <a:extLst>
                    <a:ext uri="{FF2B5EF4-FFF2-40B4-BE49-F238E27FC236}">
                      <a16:creationId xmlns:a16="http://schemas.microsoft.com/office/drawing/2014/main" id="{24E650B1-61BB-86C0-5B1E-B08AFA7B20C1}"/>
                    </a:ext>
                  </a:extLst>
                </p14:cNvPr>
                <p14:cNvContentPartPr/>
                <p14:nvPr/>
              </p14:nvContentPartPr>
              <p14:xfrm>
                <a:off x="2425848" y="3938400"/>
                <a:ext cx="4224240" cy="2755800"/>
              </p14:xfrm>
            </p:contentPart>
          </mc:Choice>
          <mc:Fallback>
            <p:pic>
              <p:nvPicPr>
                <p:cNvPr id="8" name="Ink 7">
                  <a:extLst>
                    <a:ext uri="{FF2B5EF4-FFF2-40B4-BE49-F238E27FC236}">
                      <a16:creationId xmlns:a16="http://schemas.microsoft.com/office/drawing/2014/main" id="{24E650B1-61BB-86C0-5B1E-B08AFA7B20C1}"/>
                    </a:ext>
                  </a:extLst>
                </p:cNvPr>
                <p:cNvPicPr/>
                <p:nvPr/>
              </p:nvPicPr>
              <p:blipFill>
                <a:blip r:embed="rId4"/>
                <a:stretch>
                  <a:fillRect/>
                </a:stretch>
              </p:blipFill>
              <p:spPr>
                <a:xfrm>
                  <a:off x="2399027" y="3914598"/>
                  <a:ext cx="4277345" cy="2802928"/>
                </a:xfrm>
                <a:prstGeom prst="rect">
                  <a:avLst/>
                </a:prstGeom>
              </p:spPr>
            </p:pic>
          </mc:Fallback>
        </mc:AlternateContent>
      </p:grpSp>
      <p:grpSp>
        <p:nvGrpSpPr>
          <p:cNvPr id="28" name="Group 27">
            <a:extLst>
              <a:ext uri="{FF2B5EF4-FFF2-40B4-BE49-F238E27FC236}">
                <a16:creationId xmlns:a16="http://schemas.microsoft.com/office/drawing/2014/main" id="{5CF1EC86-9A75-41FB-7940-1BC1A3E8AD0E}"/>
              </a:ext>
            </a:extLst>
          </p:cNvPr>
          <p:cNvGrpSpPr/>
          <p:nvPr/>
        </p:nvGrpSpPr>
        <p:grpSpPr>
          <a:xfrm>
            <a:off x="1161143" y="3722551"/>
            <a:ext cx="3636917" cy="2731269"/>
            <a:chOff x="7087080" y="3410188"/>
            <a:chExt cx="4948744" cy="3258836"/>
          </a:xfrm>
        </p:grpSpPr>
        <p:pic>
          <p:nvPicPr>
            <p:cNvPr id="24" name="Graphic 23" descr="Man with solid fill">
              <a:extLst>
                <a:ext uri="{FF2B5EF4-FFF2-40B4-BE49-F238E27FC236}">
                  <a16:creationId xmlns:a16="http://schemas.microsoft.com/office/drawing/2014/main" id="{9E5D914A-0024-8F38-0669-81D376959D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671775" y="4878704"/>
              <a:ext cx="1364049" cy="1364049"/>
            </a:xfrm>
            <a:prstGeom prst="rect">
              <a:avLst/>
            </a:prstGeom>
          </p:spPr>
        </p:pic>
        <mc:AlternateContent xmlns:mc="http://schemas.openxmlformats.org/markup-compatibility/2006">
          <mc:Choice xmlns:p14="http://schemas.microsoft.com/office/powerpoint/2010/main" Requires="p14">
            <p:contentPart p14:bwMode="auto" r:id="rId5">
              <p14:nvContentPartPr>
                <p14:cNvPr id="25" name="Ink 24">
                  <a:extLst>
                    <a:ext uri="{FF2B5EF4-FFF2-40B4-BE49-F238E27FC236}">
                      <a16:creationId xmlns:a16="http://schemas.microsoft.com/office/drawing/2014/main" id="{ACA957CB-3730-527F-5158-DD45C4E272DC}"/>
                    </a:ext>
                  </a:extLst>
                </p14:cNvPr>
                <p14:cNvContentPartPr/>
                <p14:nvPr/>
              </p14:nvContentPartPr>
              <p14:xfrm>
                <a:off x="7087080" y="3949872"/>
                <a:ext cx="3972960" cy="2605320"/>
              </p14:xfrm>
            </p:contentPart>
          </mc:Choice>
          <mc:Fallback>
            <p:pic>
              <p:nvPicPr>
                <p:cNvPr id="25" name="Ink 24">
                  <a:extLst>
                    <a:ext uri="{FF2B5EF4-FFF2-40B4-BE49-F238E27FC236}">
                      <a16:creationId xmlns:a16="http://schemas.microsoft.com/office/drawing/2014/main" id="{ACA957CB-3730-527F-5158-DD45C4E272DC}"/>
                    </a:ext>
                  </a:extLst>
                </p:cNvPr>
                <p:cNvPicPr/>
                <p:nvPr/>
              </p:nvPicPr>
              <p:blipFill>
                <a:blip r:embed="rId6"/>
                <a:stretch>
                  <a:fillRect/>
                </a:stretch>
              </p:blipFill>
              <p:spPr>
                <a:xfrm>
                  <a:off x="7062589" y="3928397"/>
                  <a:ext cx="4021453" cy="2647840"/>
                </a:xfrm>
                <a:prstGeom prst="rect">
                  <a:avLst/>
                </a:prstGeom>
              </p:spPr>
            </p:pic>
          </mc:Fallback>
        </mc:AlternateContent>
        <p:sp>
          <p:nvSpPr>
            <p:cNvPr id="26" name="Rectangle 25">
              <a:extLst>
                <a:ext uri="{FF2B5EF4-FFF2-40B4-BE49-F238E27FC236}">
                  <a16:creationId xmlns:a16="http://schemas.microsoft.com/office/drawing/2014/main" id="{69E9D147-2D17-5C52-D9C5-E2F91ADBDF34}"/>
                </a:ext>
              </a:extLst>
            </p:cNvPr>
            <p:cNvSpPr/>
            <p:nvPr/>
          </p:nvSpPr>
          <p:spPr>
            <a:xfrm>
              <a:off x="8729473" y="3779520"/>
              <a:ext cx="1942302" cy="2889504"/>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12DD21E-888B-1467-16B0-68B011D463D1}"/>
                </a:ext>
              </a:extLst>
            </p:cNvPr>
            <p:cNvSpPr txBox="1"/>
            <p:nvPr/>
          </p:nvSpPr>
          <p:spPr>
            <a:xfrm>
              <a:off x="9582912" y="3410188"/>
              <a:ext cx="670560" cy="461665"/>
            </a:xfrm>
            <a:prstGeom prst="rect">
              <a:avLst/>
            </a:prstGeom>
            <a:noFill/>
          </p:spPr>
          <p:txBody>
            <a:bodyPr wrap="square" rtlCol="0">
              <a:spAutoFit/>
            </a:bodyPr>
            <a:lstStyle/>
            <a:p>
              <a:r>
                <a:rPr lang="en-US" sz="2400" dirty="0"/>
                <a:t>A</a:t>
              </a:r>
            </a:p>
          </p:txBody>
        </p:sp>
      </p:grpSp>
    </p:spTree>
    <p:extLst>
      <p:ext uri="{BB962C8B-B14F-4D97-AF65-F5344CB8AC3E}">
        <p14:creationId xmlns:p14="http://schemas.microsoft.com/office/powerpoint/2010/main" val="10811385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6691A-165A-A4B2-5211-40C5459F61AF}"/>
              </a:ext>
            </a:extLst>
          </p:cNvPr>
          <p:cNvSpPr>
            <a:spLocks noGrp="1"/>
          </p:cNvSpPr>
          <p:nvPr>
            <p:ph type="title"/>
          </p:nvPr>
        </p:nvSpPr>
        <p:spPr/>
        <p:txBody>
          <a:bodyPr/>
          <a:lstStyle/>
          <a:p>
            <a:r>
              <a:rPr lang="en-US" dirty="0" err="1"/>
              <a:t>RadixSort</a:t>
            </a:r>
            <a:r>
              <a:rPr lang="en-US" dirty="0"/>
              <a:t> Running Time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49708F3-E299-035E-25B6-51CE18AF3A43}"/>
                  </a:ext>
                </a:extLst>
              </p:cNvPr>
              <p:cNvSpPr>
                <a:spLocks noGrp="1"/>
              </p:cNvSpPr>
              <p:nvPr>
                <p:ph idx="1"/>
              </p:nvPr>
            </p:nvSpPr>
            <p:spPr/>
            <p:txBody>
              <a:bodyPr>
                <a:normAutofit fontScale="92500" lnSpcReduction="10000"/>
              </a:bodyPr>
              <a:lstStyle/>
              <a:p>
                <a:r>
                  <a:rPr lang="en-US" dirty="0"/>
                  <a:t>Suppose largest value is </a:t>
                </a:r>
                <a14:m>
                  <m:oMath xmlns:m="http://schemas.openxmlformats.org/officeDocument/2006/math">
                    <m:r>
                      <a:rPr lang="en-US" b="0" i="1" smtClean="0">
                        <a:latin typeface="Cambria Math" panose="02040503050406030204" pitchFamily="18" charset="0"/>
                      </a:rPr>
                      <m:t>𝑚</m:t>
                    </m:r>
                  </m:oMath>
                </a14:m>
                <a:endParaRPr lang="en-US" dirty="0"/>
              </a:p>
              <a:p>
                <a:r>
                  <a:rPr lang="en-US" dirty="0"/>
                  <a:t>Choose a radix (base of representation) </a:t>
                </a:r>
                <a14:m>
                  <m:oMath xmlns:m="http://schemas.openxmlformats.org/officeDocument/2006/math">
                    <m:r>
                      <a:rPr lang="en-US" b="0" i="1" smtClean="0">
                        <a:latin typeface="Cambria Math" panose="02040503050406030204" pitchFamily="18" charset="0"/>
                      </a:rPr>
                      <m:t>𝑏</m:t>
                    </m:r>
                  </m:oMath>
                </a14:m>
                <a:endParaRPr lang="en-US" dirty="0"/>
              </a:p>
              <a:p>
                <a:r>
                  <a:rPr lang="en-US" dirty="0" err="1"/>
                  <a:t>BucketSort</a:t>
                </a:r>
                <a:r>
                  <a:rPr lang="en-US" dirty="0"/>
                  <a:t> all </a:t>
                </a:r>
                <a14:m>
                  <m:oMath xmlns:m="http://schemas.openxmlformats.org/officeDocument/2006/math">
                    <m:r>
                      <a:rPr lang="en-US" b="0" i="1" smtClean="0">
                        <a:latin typeface="Cambria Math" panose="02040503050406030204" pitchFamily="18" charset="0"/>
                      </a:rPr>
                      <m:t>𝑛</m:t>
                    </m:r>
                  </m:oMath>
                </a14:m>
                <a:r>
                  <a:rPr lang="en-US" dirty="0"/>
                  <a:t> things using </a:t>
                </a:r>
                <a14:m>
                  <m:oMath xmlns:m="http://schemas.openxmlformats.org/officeDocument/2006/math">
                    <m:r>
                      <a:rPr lang="en-US" b="0" i="1" smtClean="0">
                        <a:latin typeface="Cambria Math" panose="02040503050406030204" pitchFamily="18" charset="0"/>
                      </a:rPr>
                      <m:t>𝑏</m:t>
                    </m:r>
                  </m:oMath>
                </a14:m>
                <a:r>
                  <a:rPr lang="en-US" dirty="0"/>
                  <a:t> buckets</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𝑏</m:t>
                    </m:r>
                    <m:r>
                      <a:rPr lang="en-US" b="0" i="1" smtClean="0">
                        <a:latin typeface="Cambria Math" panose="02040503050406030204" pitchFamily="18" charset="0"/>
                      </a:rPr>
                      <m:t>)</m:t>
                    </m:r>
                  </m:oMath>
                </a14:m>
                <a:endParaRPr lang="en-US" dirty="0"/>
              </a:p>
              <a:p>
                <a:r>
                  <a:rPr lang="en-US" dirty="0"/>
                  <a:t>Repeat once per each digit</a:t>
                </a:r>
              </a:p>
              <a:p>
                <a:pPr lvl="1"/>
                <a14:m>
                  <m:oMath xmlns:m="http://schemas.openxmlformats.org/officeDocument/2006/math">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𝑏</m:t>
                            </m:r>
                          </m:sub>
                        </m:sSub>
                      </m:fName>
                      <m:e>
                        <m:r>
                          <a:rPr lang="en-US" b="0" i="1" smtClean="0">
                            <a:latin typeface="Cambria Math" panose="02040503050406030204" pitchFamily="18" charset="0"/>
                          </a:rPr>
                          <m:t>𝑚</m:t>
                        </m:r>
                      </m:e>
                    </m:func>
                  </m:oMath>
                </a14:m>
                <a:r>
                  <a:rPr lang="en-US" dirty="0"/>
                  <a:t> iterations</a:t>
                </a:r>
              </a:p>
              <a:p>
                <a:r>
                  <a:rPr lang="en-US" dirty="0"/>
                  <a:t>Overall:</a:t>
                </a:r>
              </a:p>
              <a:p>
                <a:pPr lvl="1"/>
                <a14:m>
                  <m:oMath xmlns:m="http://schemas.openxmlformats.org/officeDocument/2006/math">
                    <m:r>
                      <m:rPr>
                        <m:sty m:val="p"/>
                      </m:rPr>
                      <a:rPr lang="en-US" b="0" i="0" smtClean="0">
                        <a:latin typeface="Cambria Math" panose="02040503050406030204" pitchFamily="18" charset="0"/>
                      </a:rPr>
                      <m:t>Θ</m:t>
                    </m:r>
                    <m:d>
                      <m:dPr>
                        <m:ctrlPr>
                          <a:rPr lang="en-US" b="0" i="1" smtClean="0">
                            <a:latin typeface="Cambria Math" panose="02040503050406030204" pitchFamily="18" charset="0"/>
                          </a:rPr>
                        </m:ctrlPr>
                      </m:dPr>
                      <m:e>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𝑏</m:t>
                                </m:r>
                              </m:sub>
                            </m:sSub>
                          </m:fName>
                          <m:e>
                            <m:r>
                              <a:rPr lang="en-US" b="0" i="1" smtClean="0">
                                <a:latin typeface="Cambria Math" panose="02040503050406030204" pitchFamily="18" charset="0"/>
                              </a:rPr>
                              <m:t>𝑚</m:t>
                            </m:r>
                          </m:e>
                        </m:func>
                        <m:r>
                          <a:rPr lang="en-US" b="0" i="1" smtClean="0">
                            <a:latin typeface="Cambria Math" panose="02040503050406030204" pitchFamily="18" charset="0"/>
                          </a:rPr>
                          <m:t>+</m:t>
                        </m:r>
                        <m:r>
                          <a:rPr lang="en-US" b="0" i="1" smtClean="0">
                            <a:latin typeface="Cambria Math" panose="02040503050406030204" pitchFamily="18" charset="0"/>
                          </a:rPr>
                          <m:t>𝑏</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𝑏</m:t>
                                </m:r>
                              </m:sub>
                            </m:sSub>
                          </m:fName>
                          <m:e>
                            <m:r>
                              <a:rPr lang="en-US" b="0" i="1" smtClean="0">
                                <a:latin typeface="Cambria Math" panose="02040503050406030204" pitchFamily="18" charset="0"/>
                              </a:rPr>
                              <m:t>𝑚</m:t>
                            </m:r>
                          </m:e>
                        </m:func>
                      </m:e>
                    </m:d>
                  </m:oMath>
                </a14:m>
                <a:endParaRPr lang="en-US" dirty="0"/>
              </a:p>
              <a:p>
                <a:r>
                  <a:rPr lang="en-US" dirty="0"/>
                  <a:t>In practice, you can select the value of </a:t>
                </a:r>
                <a14:m>
                  <m:oMath xmlns:m="http://schemas.openxmlformats.org/officeDocument/2006/math">
                    <m:r>
                      <a:rPr lang="en-US" b="0" i="1" smtClean="0">
                        <a:latin typeface="Cambria Math" panose="02040503050406030204" pitchFamily="18" charset="0"/>
                      </a:rPr>
                      <m:t>𝑏</m:t>
                    </m:r>
                  </m:oMath>
                </a14:m>
                <a:r>
                  <a:rPr lang="en-US" dirty="0"/>
                  <a:t> to optimize running time</a:t>
                </a:r>
              </a:p>
              <a:p>
                <a:r>
                  <a:rPr lang="en-US" dirty="0"/>
                  <a:t>When is this better than </a:t>
                </a:r>
                <a:r>
                  <a:rPr lang="en-US" dirty="0" err="1"/>
                  <a:t>mergesort</a:t>
                </a:r>
                <a:r>
                  <a:rPr lang="en-US" dirty="0"/>
                  <a:t>?</a:t>
                </a:r>
              </a:p>
              <a:p>
                <a:pPr lvl="1"/>
                <a:endParaRPr lang="en-US" dirty="0"/>
              </a:p>
              <a:p>
                <a:pPr marL="0" indent="0">
                  <a:buNone/>
                </a:pPr>
                <a:endParaRPr lang="en-US" dirty="0"/>
              </a:p>
            </p:txBody>
          </p:sp>
        </mc:Choice>
        <mc:Fallback>
          <p:sp>
            <p:nvSpPr>
              <p:cNvPr id="3" name="Content Placeholder 2">
                <a:extLst>
                  <a:ext uri="{FF2B5EF4-FFF2-40B4-BE49-F238E27FC236}">
                    <a16:creationId xmlns:a16="http://schemas.microsoft.com/office/drawing/2014/main" id="{849708F3-E299-035E-25B6-51CE18AF3A43}"/>
                  </a:ext>
                </a:extLst>
              </p:cNvPr>
              <p:cNvSpPr>
                <a:spLocks noGrp="1" noRot="1" noChangeAspect="1" noMove="1" noResize="1" noEditPoints="1" noAdjustHandles="1" noChangeArrowheads="1" noChangeShapeType="1" noTextEdit="1"/>
              </p:cNvSpPr>
              <p:nvPr>
                <p:ph idx="1"/>
              </p:nvPr>
            </p:nvSpPr>
            <p:spPr>
              <a:blipFill>
                <a:blip r:embed="rId2"/>
                <a:stretch>
                  <a:fillRect l="-965" t="-2616"/>
                </a:stretch>
              </a:blipFill>
            </p:spPr>
            <p:txBody>
              <a:bodyPr/>
              <a:lstStyle/>
              <a:p>
                <a:r>
                  <a:rPr lang="en-US">
                    <a:noFill/>
                  </a:rPr>
                  <a:t> </a:t>
                </a:r>
              </a:p>
            </p:txBody>
          </p:sp>
        </mc:Fallback>
      </mc:AlternateContent>
    </p:spTree>
    <p:extLst>
      <p:ext uri="{BB962C8B-B14F-4D97-AF65-F5344CB8AC3E}">
        <p14:creationId xmlns:p14="http://schemas.microsoft.com/office/powerpoint/2010/main" val="4116976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91F74-162D-4500-A8B7-B49A379D832F}"/>
              </a:ext>
            </a:extLst>
          </p:cNvPr>
          <p:cNvSpPr>
            <a:spLocks noGrp="1"/>
          </p:cNvSpPr>
          <p:nvPr>
            <p:ph type="title"/>
          </p:nvPr>
        </p:nvSpPr>
        <p:spPr/>
        <p:txBody>
          <a:bodyPr/>
          <a:lstStyle/>
          <a:p>
            <a:r>
              <a:rPr lang="en-US" dirty="0"/>
              <a:t>Merge Sort Pseudocode</a:t>
            </a:r>
          </a:p>
        </p:txBody>
      </p:sp>
      <p:sp>
        <p:nvSpPr>
          <p:cNvPr id="3" name="Content Placeholder 2">
            <a:extLst>
              <a:ext uri="{FF2B5EF4-FFF2-40B4-BE49-F238E27FC236}">
                <a16:creationId xmlns:a16="http://schemas.microsoft.com/office/drawing/2014/main" id="{4E6A96E2-1227-4225-8791-5FB9A27DA720}"/>
              </a:ext>
            </a:extLst>
          </p:cNvPr>
          <p:cNvSpPr>
            <a:spLocks noGrp="1"/>
          </p:cNvSpPr>
          <p:nvPr>
            <p:ph idx="1"/>
          </p:nvPr>
        </p:nvSpPr>
        <p:spPr>
          <a:xfrm>
            <a:off x="609600" y="1341120"/>
            <a:ext cx="10972800" cy="5516880"/>
          </a:xfrm>
        </p:spPr>
        <p:txBody>
          <a:bodyPr>
            <a:normAutofit/>
          </a:bodyPr>
          <a:lstStyle/>
          <a:p>
            <a:pPr marL="0" indent="0">
              <a:buNone/>
            </a:pPr>
            <a:r>
              <a:rPr lang="en-US" b="1" dirty="0" err="1"/>
              <a:t>mergesort</a:t>
            </a:r>
            <a:r>
              <a:rPr lang="en-US" dirty="0"/>
              <a:t>(L):</a:t>
            </a:r>
          </a:p>
          <a:p>
            <a:pPr marL="0" indent="0">
              <a:buNone/>
            </a:pPr>
            <a:r>
              <a:rPr lang="en-US" dirty="0"/>
              <a:t>	</a:t>
            </a:r>
            <a:r>
              <a:rPr lang="en-US" b="1" dirty="0" err="1"/>
              <a:t>ms_helper</a:t>
            </a:r>
            <a:r>
              <a:rPr lang="en-US" dirty="0"/>
              <a:t>(L, 0, </a:t>
            </a:r>
            <a:r>
              <a:rPr lang="en-US" dirty="0" err="1"/>
              <a:t>L.length</a:t>
            </a:r>
            <a:r>
              <a:rPr lang="en-US" dirty="0"/>
              <a:t>())</a:t>
            </a:r>
            <a:br>
              <a:rPr lang="en-US" dirty="0"/>
            </a:br>
            <a:endParaRPr lang="en-US" dirty="0"/>
          </a:p>
          <a:p>
            <a:pPr marL="0" indent="0">
              <a:buNone/>
            </a:pPr>
            <a:r>
              <a:rPr lang="en-US" b="1" dirty="0" err="1"/>
              <a:t>mshelper</a:t>
            </a:r>
            <a:r>
              <a:rPr lang="en-US" dirty="0"/>
              <a:t>(L, low, high):</a:t>
            </a:r>
          </a:p>
          <a:p>
            <a:pPr marL="0" indent="0">
              <a:buNone/>
            </a:pPr>
            <a:r>
              <a:rPr lang="en-US" dirty="0"/>
              <a:t>	IF (low == high) RETURN </a:t>
            </a:r>
            <a:r>
              <a:rPr lang="en-US" dirty="0">
                <a:solidFill>
                  <a:srgbClr val="FF0000"/>
                </a:solidFill>
              </a:rPr>
              <a:t>// Base Case</a:t>
            </a:r>
          </a:p>
          <a:p>
            <a:pPr marL="0" indent="0">
              <a:buNone/>
            </a:pPr>
            <a:r>
              <a:rPr lang="en-US" dirty="0"/>
              <a:t>	mid = (</a:t>
            </a:r>
            <a:r>
              <a:rPr lang="en-US" dirty="0" err="1"/>
              <a:t>low+high</a:t>
            </a:r>
            <a:r>
              <a:rPr lang="en-US" dirty="0"/>
              <a:t>)/2</a:t>
            </a:r>
          </a:p>
          <a:p>
            <a:pPr marL="0" indent="0">
              <a:buNone/>
            </a:pPr>
            <a:r>
              <a:rPr lang="en-US" dirty="0"/>
              <a:t>	</a:t>
            </a:r>
            <a:r>
              <a:rPr lang="en-US" b="1" dirty="0" err="1"/>
              <a:t>ms_helper</a:t>
            </a:r>
            <a:r>
              <a:rPr lang="en-US" dirty="0"/>
              <a:t>(low, mid)</a:t>
            </a:r>
          </a:p>
          <a:p>
            <a:pPr marL="0" indent="0">
              <a:buNone/>
            </a:pPr>
            <a:r>
              <a:rPr lang="en-US" dirty="0"/>
              <a:t>	</a:t>
            </a:r>
            <a:r>
              <a:rPr lang="en-US" b="1" dirty="0" err="1"/>
              <a:t>ms_helper</a:t>
            </a:r>
            <a:r>
              <a:rPr lang="en-US" dirty="0"/>
              <a:t>(mid+1, high)</a:t>
            </a:r>
          </a:p>
          <a:p>
            <a:pPr marL="0" indent="0">
              <a:buNone/>
            </a:pPr>
            <a:r>
              <a:rPr lang="en-US" dirty="0"/>
              <a:t>	</a:t>
            </a:r>
            <a:r>
              <a:rPr lang="en-US" b="1" dirty="0"/>
              <a:t>merge</a:t>
            </a:r>
            <a:r>
              <a:rPr lang="en-US" dirty="0"/>
              <a:t>(L, low, mid, high)</a:t>
            </a:r>
          </a:p>
          <a:p>
            <a:pPr marL="0" indent="0">
              <a:buNone/>
            </a:pPr>
            <a:endParaRPr lang="en-US" dirty="0"/>
          </a:p>
        </p:txBody>
      </p:sp>
    </p:spTree>
    <p:extLst>
      <p:ext uri="{BB962C8B-B14F-4D97-AF65-F5344CB8AC3E}">
        <p14:creationId xmlns:p14="http://schemas.microsoft.com/office/powerpoint/2010/main" val="1152721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E5336-958B-F73C-23DD-A712A1D03E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EBF59-DF2A-6E9B-261C-F8C2142E7F86}"/>
              </a:ext>
            </a:extLst>
          </p:cNvPr>
          <p:cNvSpPr>
            <a:spLocks noGrp="1"/>
          </p:cNvSpPr>
          <p:nvPr>
            <p:ph type="title"/>
          </p:nvPr>
        </p:nvSpPr>
        <p:spPr/>
        <p:txBody>
          <a:bodyPr/>
          <a:lstStyle/>
          <a:p>
            <a:r>
              <a:rPr lang="en-US" dirty="0"/>
              <a:t>Merge Sort Properties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7895523-78E6-BC2B-D426-8B9B63399B3D}"/>
                  </a:ext>
                </a:extLst>
              </p:cNvPr>
              <p:cNvSpPr>
                <a:spLocks noGrp="1"/>
              </p:cNvSpPr>
              <p:nvPr>
                <p:ph idx="1"/>
              </p:nvPr>
            </p:nvSpPr>
            <p:spPr/>
            <p:txBody>
              <a:bodyPr>
                <a:normAutofit fontScale="77500" lnSpcReduction="20000"/>
              </a:bodyPr>
              <a:lstStyle/>
              <a:p>
                <a:r>
                  <a:rPr lang="en-US" dirty="0"/>
                  <a:t>Worst case running time</a:t>
                </a:r>
              </a:p>
              <a:p>
                <a:pPr lvl="1"/>
                <a14:m>
                  <m:oMath xmlns:m="http://schemas.openxmlformats.org/officeDocument/2006/math">
                    <m:r>
                      <m:rPr>
                        <m:sty m:val="p"/>
                      </m:rPr>
                      <a:rPr lang="en-US" b="0" i="0" smtClean="0">
                        <a:latin typeface="Cambria Math" panose="02040503050406030204" pitchFamily="18" charset="0"/>
                      </a:rPr>
                      <m:t>Θ</m:t>
                    </m:r>
                    <m:r>
                      <a:rPr lang="en-US" b="0" i="1" smtClean="0">
                        <a:latin typeface="Cambria Math" panose="02040503050406030204" pitchFamily="18" charset="0"/>
                      </a:rPr>
                      <m:t>(</m:t>
                    </m:r>
                    <m:r>
                      <a:rPr lang="en-US" b="0" i="1" smtClean="0">
                        <a:latin typeface="Cambria Math" panose="02040503050406030204" pitchFamily="18" charset="0"/>
                      </a:rPr>
                      <m:t>𝑛</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𝑛</m:t>
                        </m:r>
                      </m:e>
                    </m:func>
                    <m:r>
                      <a:rPr lang="en-US" b="0" i="1" smtClean="0">
                        <a:latin typeface="Cambria Math" panose="02040503050406030204" pitchFamily="18" charset="0"/>
                      </a:rPr>
                      <m:t>)</m:t>
                    </m:r>
                  </m:oMath>
                </a14:m>
                <a:r>
                  <a:rPr lang="en-US" dirty="0"/>
                  <a:t> </a:t>
                </a:r>
              </a:p>
              <a:p>
                <a:r>
                  <a:rPr lang="en-US" dirty="0"/>
                  <a:t>In place:</a:t>
                </a:r>
              </a:p>
              <a:p>
                <a:pPr lvl="1"/>
                <a:r>
                  <a:rPr lang="en-US" dirty="0"/>
                  <a:t>NO!</a:t>
                </a:r>
              </a:p>
              <a:p>
                <a:pPr lvl="1"/>
                <a:r>
                  <a:rPr lang="en-US" dirty="0"/>
                  <a:t>We need a second array to merge into</a:t>
                </a:r>
              </a:p>
              <a:p>
                <a:r>
                  <a:rPr lang="en-US" dirty="0"/>
                  <a:t>Adaptive</a:t>
                </a:r>
              </a:p>
              <a:p>
                <a:pPr lvl="1"/>
                <a:r>
                  <a:rPr lang="en-US" dirty="0"/>
                  <a:t>NO!</a:t>
                </a:r>
              </a:p>
              <a:p>
                <a:pPr lvl="1"/>
                <a:r>
                  <a:rPr lang="en-US" dirty="0"/>
                  <a:t>Running time is the same regardless of original list’s order</a:t>
                </a:r>
              </a:p>
              <a:p>
                <a:r>
                  <a:rPr lang="en-US" dirty="0"/>
                  <a:t>Online</a:t>
                </a:r>
              </a:p>
              <a:p>
                <a:pPr lvl="1"/>
                <a:r>
                  <a:rPr lang="en-US" dirty="0"/>
                  <a:t>NO!</a:t>
                </a:r>
              </a:p>
              <a:p>
                <a:pPr lvl="1"/>
                <a:r>
                  <a:rPr lang="en-US" dirty="0"/>
                  <a:t>We need all elements before we can divide</a:t>
                </a:r>
              </a:p>
              <a:p>
                <a:r>
                  <a:rPr lang="en-US" dirty="0"/>
                  <a:t>Stable</a:t>
                </a:r>
              </a:p>
              <a:p>
                <a:pPr lvl="1"/>
                <a:r>
                  <a:rPr lang="en-US" dirty="0"/>
                  <a:t>YES!</a:t>
                </a:r>
              </a:p>
              <a:p>
                <a:pPr lvl="1"/>
                <a:r>
                  <a:rPr lang="en-US" dirty="0"/>
                  <a:t>When merging, and there’s a tie, choose the element from the left </a:t>
                </a:r>
              </a:p>
            </p:txBody>
          </p:sp>
        </mc:Choice>
        <mc:Fallback xmlns="">
          <p:sp>
            <p:nvSpPr>
              <p:cNvPr id="3" name="Content Placeholder 2">
                <a:extLst>
                  <a:ext uri="{FF2B5EF4-FFF2-40B4-BE49-F238E27FC236}">
                    <a16:creationId xmlns:a16="http://schemas.microsoft.com/office/drawing/2014/main" id="{A7895523-78E6-BC2B-D426-8B9B63399B3D}"/>
                  </a:ext>
                </a:extLst>
              </p:cNvPr>
              <p:cNvSpPr>
                <a:spLocks noGrp="1" noRot="1" noChangeAspect="1" noMove="1" noResize="1" noEditPoints="1" noAdjustHandles="1" noChangeArrowheads="1" noChangeShapeType="1" noTextEdit="1"/>
              </p:cNvSpPr>
              <p:nvPr>
                <p:ph idx="1"/>
              </p:nvPr>
            </p:nvSpPr>
            <p:spPr>
              <a:blipFill>
                <a:blip r:embed="rId2"/>
                <a:stretch>
                  <a:fillRect l="-696" t="-2801"/>
                </a:stretch>
              </a:blipFill>
            </p:spPr>
            <p:txBody>
              <a:bodyPr/>
              <a:lstStyle/>
              <a:p>
                <a:r>
                  <a:rPr lang="en-US">
                    <a:noFill/>
                  </a:rPr>
                  <a:t> </a:t>
                </a:r>
              </a:p>
            </p:txBody>
          </p:sp>
        </mc:Fallback>
      </mc:AlternateContent>
    </p:spTree>
    <p:extLst>
      <p:ext uri="{BB962C8B-B14F-4D97-AF65-F5344CB8AC3E}">
        <p14:creationId xmlns:p14="http://schemas.microsoft.com/office/powerpoint/2010/main" val="2549524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Quicksort Vs. </a:t>
            </a:r>
            <a:r>
              <a:rPr lang="en-US" dirty="0" err="1"/>
              <a:t>Mergesort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b="0" dirty="0"/>
                  <a:t>Like </a:t>
                </a:r>
                <a:r>
                  <a:rPr lang="en-US" b="0" dirty="0" err="1"/>
                  <a:t>Mergesort</a:t>
                </a:r>
                <a:r>
                  <a:rPr lang="en-US" b="0" dirty="0"/>
                  <a:t>:</a:t>
                </a:r>
              </a:p>
              <a:p>
                <a:pPr lvl="1"/>
                <a:r>
                  <a:rPr lang="en-US" dirty="0"/>
                  <a:t>Divide and conquer</a:t>
                </a:r>
                <a:endParaRPr lang="en-US" b="0" dirty="0"/>
              </a:p>
              <a:p>
                <a:pPr lvl="1"/>
                <a14:m>
                  <m:oMath xmlns:m="http://schemas.openxmlformats.org/officeDocument/2006/math">
                    <m:r>
                      <a:rPr lang="en-US" b="0" i="1" smtClean="0">
                        <a:latin typeface="Cambria Math"/>
                      </a:rPr>
                      <m:t>𝑂</m:t>
                    </m:r>
                    <m:r>
                      <a:rPr lang="en-US" b="0" i="1" smtClean="0">
                        <a:latin typeface="Cambria Math"/>
                      </a:rPr>
                      <m:t>(</m:t>
                    </m:r>
                    <m:r>
                      <a:rPr lang="en-US" b="0" i="1" smtClean="0">
                        <a:latin typeface="Cambria Math"/>
                      </a:rPr>
                      <m:t>𝑛</m:t>
                    </m:r>
                    <m:func>
                      <m:funcPr>
                        <m:ctrlPr>
                          <a:rPr lang="en-US" b="0" i="1" smtClean="0">
                            <a:latin typeface="Cambria Math" panose="02040503050406030204" pitchFamily="18" charset="0"/>
                          </a:rPr>
                        </m:ctrlPr>
                      </m:funcPr>
                      <m:fName>
                        <m:r>
                          <m:rPr>
                            <m:sty m:val="p"/>
                          </m:rPr>
                          <a:rPr lang="en-US" b="0" i="0" smtClean="0">
                            <a:latin typeface="Cambria Math"/>
                          </a:rPr>
                          <m:t>log</m:t>
                        </m:r>
                      </m:fName>
                      <m:e>
                        <m:r>
                          <a:rPr lang="en-US" b="0" i="1" smtClean="0">
                            <a:latin typeface="Cambria Math"/>
                          </a:rPr>
                          <m:t>𝑛</m:t>
                        </m:r>
                      </m:e>
                    </m:func>
                    <m:r>
                      <a:rPr lang="en-US" b="0" i="1" smtClean="0">
                        <a:latin typeface="Cambria Math"/>
                      </a:rPr>
                      <m:t>)</m:t>
                    </m:r>
                  </m:oMath>
                </a14:m>
                <a:r>
                  <a:rPr lang="en-US" dirty="0"/>
                  <a:t> run time (kind of…)</a:t>
                </a:r>
              </a:p>
              <a:p>
                <a:r>
                  <a:rPr lang="en-US" dirty="0"/>
                  <a:t>Unlike </a:t>
                </a:r>
                <a:r>
                  <a:rPr lang="en-US" dirty="0" err="1"/>
                  <a:t>Mergesort</a:t>
                </a:r>
                <a:r>
                  <a:rPr lang="en-US" dirty="0"/>
                  <a:t>:</a:t>
                </a:r>
              </a:p>
              <a:p>
                <a:pPr lvl="1"/>
                <a:r>
                  <a:rPr lang="en-US" dirty="0"/>
                  <a:t>Divide step is the “hard” part</a:t>
                </a:r>
              </a:p>
              <a:p>
                <a:pPr lvl="1"/>
                <a:r>
                  <a:rPr lang="en-US" i="1" dirty="0"/>
                  <a:t>Typically</a:t>
                </a:r>
                <a:r>
                  <a:rPr lang="en-US" dirty="0"/>
                  <a:t> faster than </a:t>
                </a:r>
                <a:r>
                  <a:rPr lang="en-US" dirty="0" err="1"/>
                  <a:t>Mergesort</a:t>
                </a:r>
                <a:endParaRPr lang="en-US" i="1"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Tree>
    <p:extLst>
      <p:ext uri="{BB962C8B-B14F-4D97-AF65-F5344CB8AC3E}">
        <p14:creationId xmlns:p14="http://schemas.microsoft.com/office/powerpoint/2010/main" val="170491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Quicksort Overview</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r>
                  <a:rPr lang="en-US" dirty="0"/>
                  <a:t>Idea: pick a </a:t>
                </a:r>
                <a:r>
                  <a:rPr lang="en-US" dirty="0">
                    <a:solidFill>
                      <a:srgbClr val="FF33CC"/>
                    </a:solidFill>
                  </a:rPr>
                  <a:t>pivot </a:t>
                </a:r>
                <a:r>
                  <a:rPr lang="en-US" dirty="0"/>
                  <a:t>element, recursively sort two </a:t>
                </a:r>
                <a:r>
                  <a:rPr lang="en-US" dirty="0" err="1"/>
                  <a:t>sublists</a:t>
                </a:r>
                <a:r>
                  <a:rPr lang="en-US" dirty="0"/>
                  <a:t> around that element</a:t>
                </a:r>
              </a:p>
              <a:p>
                <a:r>
                  <a:rPr lang="en-US" dirty="0">
                    <a:solidFill>
                      <a:srgbClr val="0070C0"/>
                    </a:solidFill>
                  </a:rPr>
                  <a:t>Divide: </a:t>
                </a:r>
                <a:r>
                  <a:rPr lang="en-US" dirty="0"/>
                  <a:t>select </a:t>
                </a:r>
                <a:r>
                  <a:rPr lang="en-US" dirty="0">
                    <a:solidFill>
                      <a:srgbClr val="FF33CC"/>
                    </a:solidFill>
                  </a:rPr>
                  <a:t>pivot </a:t>
                </a:r>
                <a:r>
                  <a:rPr lang="en-US" dirty="0"/>
                  <a:t>element </a:t>
                </a:r>
                <a14:m>
                  <m:oMath xmlns:m="http://schemas.openxmlformats.org/officeDocument/2006/math">
                    <m:r>
                      <a:rPr lang="en-US" b="0" i="1" smtClean="0">
                        <a:solidFill>
                          <a:srgbClr val="FF33CC"/>
                        </a:solidFill>
                        <a:latin typeface="Cambria Math"/>
                      </a:rPr>
                      <m:t>𝑝</m:t>
                    </m:r>
                  </m:oMath>
                </a14:m>
                <a:r>
                  <a:rPr lang="en-US" dirty="0"/>
                  <a:t>, </a:t>
                </a:r>
                <a:r>
                  <a:rPr lang="en-US" dirty="0">
                    <a:solidFill>
                      <a:srgbClr val="FF33CC"/>
                    </a:solidFill>
                  </a:rPr>
                  <a:t>Partition(</a:t>
                </a:r>
                <a14:m>
                  <m:oMath xmlns:m="http://schemas.openxmlformats.org/officeDocument/2006/math">
                    <m:r>
                      <a:rPr lang="en-US" i="1" dirty="0" smtClean="0">
                        <a:solidFill>
                          <a:srgbClr val="FF33CC"/>
                        </a:solidFill>
                        <a:latin typeface="Cambria Math"/>
                      </a:rPr>
                      <m:t>𝑝</m:t>
                    </m:r>
                  </m:oMath>
                </a14:m>
                <a:r>
                  <a:rPr lang="en-US" dirty="0">
                    <a:solidFill>
                      <a:srgbClr val="FF33CC"/>
                    </a:solidFill>
                  </a:rPr>
                  <a:t>)</a:t>
                </a:r>
              </a:p>
              <a:p>
                <a:r>
                  <a:rPr lang="en-US" dirty="0">
                    <a:solidFill>
                      <a:srgbClr val="0070C0"/>
                    </a:solidFill>
                  </a:rPr>
                  <a:t>Conquer: </a:t>
                </a:r>
                <a:r>
                  <a:rPr lang="en-US" dirty="0"/>
                  <a:t>recursively sort left and right </a:t>
                </a:r>
                <a:r>
                  <a:rPr lang="en-US" dirty="0" err="1"/>
                  <a:t>sublists</a:t>
                </a:r>
                <a:endParaRPr lang="en-US" dirty="0"/>
              </a:p>
              <a:p>
                <a:r>
                  <a:rPr lang="en-US" dirty="0">
                    <a:solidFill>
                      <a:srgbClr val="0070C0"/>
                    </a:solidFill>
                  </a:rPr>
                  <a:t>Combine: </a:t>
                </a:r>
                <a:r>
                  <a:rPr lang="en-US" dirty="0"/>
                  <a:t>Nothing!</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389"/>
                </a:stretch>
              </a:blipFill>
            </p:spPr>
            <p:txBody>
              <a:bodyPr/>
              <a:lstStyle/>
              <a:p>
                <a:r>
                  <a:rPr lang="en-US">
                    <a:noFill/>
                  </a:rPr>
                  <a:t> </a:t>
                </a:r>
              </a:p>
            </p:txBody>
          </p:sp>
        </mc:Fallback>
      </mc:AlternateContent>
    </p:spTree>
    <p:extLst>
      <p:ext uri="{BB962C8B-B14F-4D97-AF65-F5344CB8AC3E}">
        <p14:creationId xmlns:p14="http://schemas.microsoft.com/office/powerpoint/2010/main" val="1593612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 (Divide step)</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05000" y="1970964"/>
                <a:ext cx="6019800" cy="685800"/>
              </a:xfrm>
            </p:spPr>
            <p:txBody>
              <a:bodyPr>
                <a:normAutofit/>
              </a:bodyPr>
              <a:lstStyle/>
              <a:p>
                <a:pPr marL="0" indent="0">
                  <a:buNone/>
                </a:pPr>
                <a:r>
                  <a:rPr lang="en-US" dirty="0"/>
                  <a:t>Given: a list, </a:t>
                </a:r>
                <a:r>
                  <a:rPr lang="en-US" dirty="0">
                    <a:solidFill>
                      <a:srgbClr val="FF33CC"/>
                    </a:solidFill>
                  </a:rPr>
                  <a:t>a pivot </a:t>
                </a:r>
                <a14:m>
                  <m:oMath xmlns:m="http://schemas.openxmlformats.org/officeDocument/2006/math">
                    <m:r>
                      <a:rPr lang="en-US" b="0" i="1" smtClean="0">
                        <a:solidFill>
                          <a:srgbClr val="FF33CC"/>
                        </a:solidFill>
                        <a:latin typeface="Cambria Math"/>
                      </a:rPr>
                      <m:t>𝑝</m:t>
                    </m:r>
                  </m:oMath>
                </a14:m>
                <a:endParaRPr lang="en-US" dirty="0">
                  <a:solidFill>
                    <a:srgbClr val="FF33CC"/>
                  </a:solidFill>
                </a:endParaRPr>
              </a:p>
              <a:p>
                <a:pPr marL="0" indent="0">
                  <a:buNone/>
                </a:pPr>
                <a:endParaRPr lang="en-US" dirty="0">
                  <a:solidFill>
                    <a:srgbClr val="FF33CC"/>
                  </a:solidFill>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05000" y="1970964"/>
                <a:ext cx="6019800" cy="685800"/>
              </a:xfrm>
              <a:blipFill>
                <a:blip r:embed="rId2"/>
                <a:stretch>
                  <a:fillRect l="-2526" t="-43636"/>
                </a:stretch>
              </a:blipFill>
            </p:spPr>
            <p:txBody>
              <a:bodyPr/>
              <a:lstStyle/>
              <a:p>
                <a:r>
                  <a:rPr lang="en-US">
                    <a:noFill/>
                  </a:rPr>
                  <a:t> </a:t>
                </a:r>
              </a:p>
            </p:txBody>
          </p:sp>
        </mc:Fallback>
      </mc:AlternateContent>
      <p:sp>
        <p:nvSpPr>
          <p:cNvPr id="19" name="Content Placeholder 2"/>
          <p:cNvSpPr txBox="1">
            <a:spLocks/>
          </p:cNvSpPr>
          <p:nvPr/>
        </p:nvSpPr>
        <p:spPr>
          <a:xfrm>
            <a:off x="1905000" y="2362200"/>
            <a:ext cx="6019800" cy="68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Start: unordered list</a:t>
            </a:r>
            <a:endParaRPr lang="en-US" dirty="0">
              <a:solidFill>
                <a:srgbClr val="FF33CC"/>
              </a:solidFill>
            </a:endParaRPr>
          </a:p>
        </p:txBody>
      </p:sp>
      <p:grpSp>
        <p:nvGrpSpPr>
          <p:cNvPr id="17" name="Group 16" descr="We begin with an unordered list and a special element that we call the pivot.&#10;&#10;In this case our list is [8,5,7,3,12,10,1,2,4,9,6,11], and our pivot is the first element of the array, i.e. 8.">
            <a:extLst>
              <a:ext uri="{FF2B5EF4-FFF2-40B4-BE49-F238E27FC236}">
                <a16:creationId xmlns:a16="http://schemas.microsoft.com/office/drawing/2014/main" id="{E580BD3A-1AE5-B498-061E-78515B1BD5E7}"/>
              </a:ext>
            </a:extLst>
          </p:cNvPr>
          <p:cNvGrpSpPr/>
          <p:nvPr/>
        </p:nvGrpSpPr>
        <p:grpSpPr>
          <a:xfrm>
            <a:off x="2209800" y="3048000"/>
            <a:ext cx="6403076" cy="533400"/>
            <a:chOff x="2209800" y="3048000"/>
            <a:chExt cx="6403076" cy="533400"/>
          </a:xfrm>
        </p:grpSpPr>
        <p:sp>
          <p:nvSpPr>
            <p:cNvPr id="5" name="Rectangle 4"/>
            <p:cNvSpPr/>
            <p:nvPr/>
          </p:nvSpPr>
          <p:spPr>
            <a:xfrm>
              <a:off x="2209800" y="30480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6" name="Rectangle 5"/>
            <p:cNvSpPr/>
            <p:nvPr/>
          </p:nvSpPr>
          <p:spPr>
            <a:xfrm>
              <a:off x="2743200"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7" name="Rectangle 6"/>
            <p:cNvSpPr/>
            <p:nvPr/>
          </p:nvSpPr>
          <p:spPr>
            <a:xfrm>
              <a:off x="3277169"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8" name="Rectangle 7"/>
            <p:cNvSpPr/>
            <p:nvPr/>
          </p:nvSpPr>
          <p:spPr>
            <a:xfrm>
              <a:off x="3810569"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9" name="Rectangle 8"/>
            <p:cNvSpPr/>
            <p:nvPr/>
          </p:nvSpPr>
          <p:spPr>
            <a:xfrm>
              <a:off x="4343969"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10" name="Rectangle 9"/>
            <p:cNvSpPr/>
            <p:nvPr/>
          </p:nvSpPr>
          <p:spPr>
            <a:xfrm>
              <a:off x="4877938"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11" name="Rectangle 10"/>
            <p:cNvSpPr/>
            <p:nvPr/>
          </p:nvSpPr>
          <p:spPr>
            <a:xfrm>
              <a:off x="5411338"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12" name="Rectangle 11"/>
            <p:cNvSpPr/>
            <p:nvPr/>
          </p:nvSpPr>
          <p:spPr>
            <a:xfrm>
              <a:off x="5944738"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13" name="Rectangle 12"/>
            <p:cNvSpPr/>
            <p:nvPr/>
          </p:nvSpPr>
          <p:spPr>
            <a:xfrm>
              <a:off x="6478707"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14" name="Rectangle 13"/>
            <p:cNvSpPr/>
            <p:nvPr/>
          </p:nvSpPr>
          <p:spPr>
            <a:xfrm>
              <a:off x="7012107"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15" name="Rectangle 14"/>
            <p:cNvSpPr/>
            <p:nvPr/>
          </p:nvSpPr>
          <p:spPr>
            <a:xfrm>
              <a:off x="7545507"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16" name="Rectangle 15"/>
            <p:cNvSpPr/>
            <p:nvPr/>
          </p:nvSpPr>
          <p:spPr>
            <a:xfrm>
              <a:off x="8079476" y="3048000"/>
              <a:ext cx="533400" cy="533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mc:AlternateContent xmlns:mc="http://schemas.openxmlformats.org/markup-compatibility/2006" xmlns:a14="http://schemas.microsoft.com/office/drawing/2010/main">
        <mc:Choice Requires="a14">
          <p:sp>
            <p:nvSpPr>
              <p:cNvPr id="18" name="Content Placeholder 2"/>
              <p:cNvSpPr txBox="1">
                <a:spLocks/>
              </p:cNvSpPr>
              <p:nvPr/>
            </p:nvSpPr>
            <p:spPr>
              <a:xfrm>
                <a:off x="1941394" y="4724400"/>
                <a:ext cx="7659806" cy="6858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t>Goal: All elements</a:t>
                </a:r>
                <a:r>
                  <a:rPr lang="en-US" dirty="0">
                    <a:solidFill>
                      <a:srgbClr val="FFCC00"/>
                    </a:solidFill>
                  </a:rPr>
                  <a:t> </a:t>
                </a:r>
                <a14:m>
                  <m:oMath xmlns:m="http://schemas.openxmlformats.org/officeDocument/2006/math">
                    <m:r>
                      <a:rPr lang="en-US" i="1" dirty="0">
                        <a:solidFill>
                          <a:srgbClr val="FFC000"/>
                        </a:solidFill>
                        <a:latin typeface="Cambria Math"/>
                      </a:rPr>
                      <m:t>&lt;</m:t>
                    </m:r>
                    <m:r>
                      <a:rPr lang="en-US" i="1" dirty="0">
                        <a:solidFill>
                          <a:srgbClr val="FFC000"/>
                        </a:solidFill>
                        <a:latin typeface="Cambria Math"/>
                      </a:rPr>
                      <m:t>𝑝</m:t>
                    </m:r>
                  </m:oMath>
                </a14:m>
                <a:r>
                  <a:rPr lang="en-US" dirty="0">
                    <a:solidFill>
                      <a:srgbClr val="00B050"/>
                    </a:solidFill>
                  </a:rPr>
                  <a:t> </a:t>
                </a:r>
                <a:r>
                  <a:rPr lang="en-US" dirty="0"/>
                  <a:t>on left, all </a:t>
                </a:r>
                <a14:m>
                  <m:oMath xmlns:m="http://schemas.openxmlformats.org/officeDocument/2006/math">
                    <m:r>
                      <a:rPr lang="en-US" i="1" dirty="0">
                        <a:solidFill>
                          <a:srgbClr val="0070C0"/>
                        </a:solidFill>
                        <a:latin typeface="Cambria Math"/>
                      </a:rPr>
                      <m:t>&gt;</m:t>
                    </m:r>
                    <m:r>
                      <a:rPr lang="en-US" i="1" dirty="0">
                        <a:solidFill>
                          <a:srgbClr val="0070C0"/>
                        </a:solidFill>
                        <a:latin typeface="Cambria Math"/>
                      </a:rPr>
                      <m:t>𝑝</m:t>
                    </m:r>
                  </m:oMath>
                </a14:m>
                <a:r>
                  <a:rPr lang="en-US" dirty="0">
                    <a:solidFill>
                      <a:srgbClr val="0070C0"/>
                    </a:solidFill>
                  </a:rPr>
                  <a:t> </a:t>
                </a:r>
                <a:r>
                  <a:rPr lang="en-US" dirty="0"/>
                  <a:t>on right</a:t>
                </a:r>
                <a:endParaRPr lang="en-US" dirty="0">
                  <a:solidFill>
                    <a:srgbClr val="FF33CC"/>
                  </a:solidFill>
                </a:endParaRPr>
              </a:p>
            </p:txBody>
          </p:sp>
        </mc:Choice>
        <mc:Fallback xmlns="">
          <p:sp>
            <p:nvSpPr>
              <p:cNvPr id="18" name="Content Placeholder 2"/>
              <p:cNvSpPr txBox="1">
                <a:spLocks noRot="1" noChangeAspect="1" noMove="1" noResize="1" noEditPoints="1" noAdjustHandles="1" noChangeArrowheads="1" noChangeShapeType="1" noTextEdit="1"/>
              </p:cNvSpPr>
              <p:nvPr/>
            </p:nvSpPr>
            <p:spPr>
              <a:xfrm>
                <a:off x="1941394" y="4724400"/>
                <a:ext cx="7659806" cy="685800"/>
              </a:xfrm>
              <a:prstGeom prst="rect">
                <a:avLst/>
              </a:prstGeom>
              <a:blipFill>
                <a:blip r:embed="rId3"/>
                <a:stretch>
                  <a:fillRect l="-1821" t="-11111" b="-5556"/>
                </a:stretch>
              </a:blipFill>
            </p:spPr>
            <p:txBody>
              <a:bodyPr/>
              <a:lstStyle/>
              <a:p>
                <a:r>
                  <a:rPr lang="en-US">
                    <a:noFill/>
                  </a:rPr>
                  <a:t> </a:t>
                </a:r>
              </a:p>
            </p:txBody>
          </p:sp>
        </mc:Fallback>
      </mc:AlternateContent>
      <p:grpSp>
        <p:nvGrpSpPr>
          <p:cNvPr id="32" name="Group 31" descr="After partitioning our array should be arranged so that we have all the elements less than the pivot to the left, all elements greater than the pivot to the right, and then all elements equal to the pivot in the middle.&#10;&#10;In this case our array would be: [5,6,7,3,1,2,4,6,8,12,10,9,11]">
            <a:extLst>
              <a:ext uri="{FF2B5EF4-FFF2-40B4-BE49-F238E27FC236}">
                <a16:creationId xmlns:a16="http://schemas.microsoft.com/office/drawing/2014/main" id="{FACFE0A8-C0CE-AC1A-8707-EA80622BB262}"/>
              </a:ext>
            </a:extLst>
          </p:cNvPr>
          <p:cNvGrpSpPr/>
          <p:nvPr/>
        </p:nvGrpSpPr>
        <p:grpSpPr>
          <a:xfrm>
            <a:off x="2209800" y="5410200"/>
            <a:ext cx="6403076" cy="533400"/>
            <a:chOff x="2209800" y="5410200"/>
            <a:chExt cx="6403076" cy="533400"/>
          </a:xfrm>
        </p:grpSpPr>
        <p:sp>
          <p:nvSpPr>
            <p:cNvPr id="20" name="Rectangle 19"/>
            <p:cNvSpPr/>
            <p:nvPr/>
          </p:nvSpPr>
          <p:spPr>
            <a:xfrm>
              <a:off x="2209800"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a:t>
              </a:r>
            </a:p>
          </p:txBody>
        </p:sp>
        <p:sp>
          <p:nvSpPr>
            <p:cNvPr id="21" name="Rectangle 20"/>
            <p:cNvSpPr/>
            <p:nvPr/>
          </p:nvSpPr>
          <p:spPr>
            <a:xfrm>
              <a:off x="2743200"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7</a:t>
              </a:r>
            </a:p>
          </p:txBody>
        </p:sp>
        <p:sp>
          <p:nvSpPr>
            <p:cNvPr id="22" name="Rectangle 21"/>
            <p:cNvSpPr/>
            <p:nvPr/>
          </p:nvSpPr>
          <p:spPr>
            <a:xfrm>
              <a:off x="3277169"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3</a:t>
              </a:r>
            </a:p>
          </p:txBody>
        </p:sp>
        <p:sp>
          <p:nvSpPr>
            <p:cNvPr id="23" name="Rectangle 22"/>
            <p:cNvSpPr/>
            <p:nvPr/>
          </p:nvSpPr>
          <p:spPr>
            <a:xfrm>
              <a:off x="3810569"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4" name="Rectangle 23"/>
            <p:cNvSpPr/>
            <p:nvPr/>
          </p:nvSpPr>
          <p:spPr>
            <a:xfrm>
              <a:off x="4343969"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a:t>
              </a:r>
            </a:p>
          </p:txBody>
        </p:sp>
        <p:sp>
          <p:nvSpPr>
            <p:cNvPr id="25" name="Rectangle 24"/>
            <p:cNvSpPr/>
            <p:nvPr/>
          </p:nvSpPr>
          <p:spPr>
            <a:xfrm>
              <a:off x="4877938"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p>
          </p:txBody>
        </p:sp>
        <p:sp>
          <p:nvSpPr>
            <p:cNvPr id="26" name="Rectangle 25"/>
            <p:cNvSpPr/>
            <p:nvPr/>
          </p:nvSpPr>
          <p:spPr>
            <a:xfrm>
              <a:off x="5411338" y="5410200"/>
              <a:ext cx="533400" cy="5334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6</a:t>
              </a:r>
            </a:p>
          </p:txBody>
        </p:sp>
        <p:sp>
          <p:nvSpPr>
            <p:cNvPr id="27" name="Rectangle 26"/>
            <p:cNvSpPr/>
            <p:nvPr/>
          </p:nvSpPr>
          <p:spPr>
            <a:xfrm>
              <a:off x="5944738" y="5410200"/>
              <a:ext cx="533400" cy="533400"/>
            </a:xfrm>
            <a:prstGeom prst="rect">
              <a:avLst/>
            </a:prstGeom>
            <a:solidFill>
              <a:srgbClr val="FF7C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8</a:t>
              </a:r>
            </a:p>
          </p:txBody>
        </p:sp>
        <p:sp>
          <p:nvSpPr>
            <p:cNvPr id="28" name="Rectangle 27"/>
            <p:cNvSpPr/>
            <p:nvPr/>
          </p:nvSpPr>
          <p:spPr>
            <a:xfrm>
              <a:off x="6478707" y="54102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12</a:t>
              </a:r>
            </a:p>
          </p:txBody>
        </p:sp>
        <p:sp>
          <p:nvSpPr>
            <p:cNvPr id="29" name="Rectangle 28"/>
            <p:cNvSpPr/>
            <p:nvPr/>
          </p:nvSpPr>
          <p:spPr>
            <a:xfrm>
              <a:off x="7012107" y="54102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10</a:t>
              </a:r>
            </a:p>
          </p:txBody>
        </p:sp>
        <p:sp>
          <p:nvSpPr>
            <p:cNvPr id="30" name="Rectangle 29"/>
            <p:cNvSpPr/>
            <p:nvPr/>
          </p:nvSpPr>
          <p:spPr>
            <a:xfrm>
              <a:off x="7545507" y="54102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9</a:t>
              </a:r>
            </a:p>
          </p:txBody>
        </p:sp>
        <p:sp>
          <p:nvSpPr>
            <p:cNvPr id="31" name="Rectangle 30"/>
            <p:cNvSpPr/>
            <p:nvPr/>
          </p:nvSpPr>
          <p:spPr>
            <a:xfrm>
              <a:off x="8079476" y="5410200"/>
              <a:ext cx="533400" cy="53340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11</a:t>
              </a:r>
            </a:p>
          </p:txBody>
        </p:sp>
      </p:grpSp>
    </p:spTree>
    <p:extLst>
      <p:ext uri="{BB962C8B-B14F-4D97-AF65-F5344CB8AC3E}">
        <p14:creationId xmlns:p14="http://schemas.microsoft.com/office/powerpoint/2010/main" val="2086780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2582</Words>
  <Application>Microsoft Macintosh PowerPoint</Application>
  <PresentationFormat>Widescreen</PresentationFormat>
  <Paragraphs>844</Paragraphs>
  <Slides>40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Aptos</vt:lpstr>
      <vt:lpstr>Aptos Display</vt:lpstr>
      <vt:lpstr>Arial</vt:lpstr>
      <vt:lpstr>Calibri Light</vt:lpstr>
      <vt:lpstr>Cambria Math</vt:lpstr>
      <vt:lpstr>Office Theme</vt:lpstr>
      <vt:lpstr>CSE 332 Summer 2026 Lecture 11: Sorting 2</vt:lpstr>
      <vt:lpstr>Properties To Consider</vt:lpstr>
      <vt:lpstr>Divide And Conquer Sorting</vt:lpstr>
      <vt:lpstr>Divide and Conquer</vt:lpstr>
      <vt:lpstr>Merge Sort Pseudocode</vt:lpstr>
      <vt:lpstr>Merge Sort Properties</vt:lpstr>
      <vt:lpstr>Quicksort Vs. Mergesort</vt:lpstr>
      <vt:lpstr>Quicksort Overview</vt:lpstr>
      <vt:lpstr>Partition (Divide step)</vt:lpstr>
      <vt:lpstr>Partition Procedure (Slide 1 of 2) </vt:lpstr>
      <vt:lpstr>Partition Procedure (Slide 2 of 2) </vt:lpstr>
      <vt:lpstr>Partition – Begin Meets End (Case 1)</vt:lpstr>
      <vt:lpstr>Partition – Begin Meets End (Case 2)</vt:lpstr>
      <vt:lpstr>Partition Summary</vt:lpstr>
      <vt:lpstr>Partition Summary</vt:lpstr>
      <vt:lpstr>Conquer</vt:lpstr>
      <vt:lpstr>Quicksort Run Time (Best)</vt:lpstr>
      <vt:lpstr>Quicksort Run Time (Best)</vt:lpstr>
      <vt:lpstr>Quicksort Run Time (Worst)</vt:lpstr>
      <vt:lpstr>Quicksort Run Time (Worst)</vt:lpstr>
      <vt:lpstr>Quicksort Worst Case Tree Method</vt:lpstr>
      <vt:lpstr>Good Pivot</vt:lpstr>
      <vt:lpstr>Quick Sort Properties</vt:lpstr>
      <vt:lpstr>Quick Sort Properties</vt:lpstr>
      <vt:lpstr>O(n log n )</vt:lpstr>
      <vt:lpstr>Theorem: Ω(n log n)</vt:lpstr>
      <vt:lpstr>Proving the Lower Bound</vt:lpstr>
      <vt:lpstr>PowerPoint Presentation</vt:lpstr>
      <vt:lpstr>Proving the Lower Bound</vt:lpstr>
      <vt:lpstr>Proving the Lower Bound</vt:lpstr>
      <vt:lpstr>“Linear Time” Sorting Algorithms</vt:lpstr>
      <vt:lpstr>BucketSort</vt:lpstr>
      <vt:lpstr>BucketSort Running Time</vt:lpstr>
      <vt:lpstr>Properties of BucketSort</vt:lpstr>
      <vt:lpstr>Properties of BucketSort</vt:lpstr>
      <vt:lpstr>RadixSort</vt:lpstr>
      <vt:lpstr>RadixSort – Re-Bucket by 10s</vt:lpstr>
      <vt:lpstr>RadixSort – Re-Bucket by 100s</vt:lpstr>
      <vt:lpstr>RadixSort – Empty Buckets into Output Array</vt:lpstr>
      <vt:lpstr>RadixSort Running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Whitmeyer</dc:creator>
  <cp:lastModifiedBy>Michael Whitmeyer</cp:lastModifiedBy>
  <cp:revision>12</cp:revision>
  <dcterms:created xsi:type="dcterms:W3CDTF">2026-07-17T05:41:01Z</dcterms:created>
  <dcterms:modified xsi:type="dcterms:W3CDTF">2026-07-17T06:55:38Z</dcterms:modified>
</cp:coreProperties>
</file>