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7" r:id="rId2"/>
    <p:sldId id="556" r:id="rId3"/>
    <p:sldId id="380" r:id="rId4"/>
    <p:sldId id="381" r:id="rId5"/>
    <p:sldId id="557" r:id="rId6"/>
    <p:sldId id="500" r:id="rId7"/>
    <p:sldId id="559" r:id="rId8"/>
    <p:sldId id="558" r:id="rId9"/>
    <p:sldId id="560" r:id="rId10"/>
    <p:sldId id="543" r:id="rId11"/>
    <p:sldId id="504" r:id="rId12"/>
    <p:sldId id="552" r:id="rId13"/>
    <p:sldId id="553" r:id="rId14"/>
    <p:sldId id="506" r:id="rId15"/>
    <p:sldId id="561" r:id="rId16"/>
    <p:sldId id="507" r:id="rId17"/>
    <p:sldId id="518" r:id="rId18"/>
    <p:sldId id="519" r:id="rId19"/>
    <p:sldId id="520" r:id="rId20"/>
    <p:sldId id="521" r:id="rId21"/>
    <p:sldId id="522" r:id="rId22"/>
    <p:sldId id="523" r:id="rId23"/>
    <p:sldId id="524" r:id="rId24"/>
    <p:sldId id="525" r:id="rId25"/>
    <p:sldId id="527" r:id="rId26"/>
    <p:sldId id="528" r:id="rId27"/>
    <p:sldId id="529" r:id="rId28"/>
    <p:sldId id="530" r:id="rId29"/>
    <p:sldId id="526" r:id="rId30"/>
    <p:sldId id="554" r:id="rId31"/>
    <p:sldId id="535" r:id="rId32"/>
    <p:sldId id="368" r:id="rId33"/>
    <p:sldId id="536" r:id="rId34"/>
    <p:sldId id="537" r:id="rId35"/>
    <p:sldId id="538" r:id="rId36"/>
    <p:sldId id="386" r:id="rId37"/>
    <p:sldId id="539" r:id="rId38"/>
    <p:sldId id="384" r:id="rId39"/>
    <p:sldId id="460" r:id="rId40"/>
    <p:sldId id="56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22"/>
    <p:restoredTop sz="94613"/>
  </p:normalViewPr>
  <p:slideViewPr>
    <p:cSldViewPr snapToGrid="0">
      <p:cViewPr varScale="1">
        <p:scale>
          <a:sx n="88" d="100"/>
          <a:sy n="88" d="100"/>
        </p:scale>
        <p:origin x="176" y="8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5T05:46:28.481"/>
    </inkml:context>
    <inkml:brush xml:id="br0">
      <inkml:brushProperty name="width" value="0.1" units="cm"/>
      <inkml:brushProperty name="height" value="0.1" units="cm"/>
      <inkml:brushProperty name="color" value="#E71224"/>
    </inkml:brush>
  </inkml:definitions>
  <inkml:trace contextRef="#ctx0" brushRef="#br0">7875 2784 24575,'-48'-2'0,"-3"-8"0,-7-11 0,7-10 0,10-10 0,12-6 0,11-5 0,5-7 0,6-9 0,0 0 0,0 1 0,-5 10 0,-9 10 0,-13 5 0,-9 7 0,-4 7 0,-2 11 0,6 9 0,4 5 0,9 7 0,4 11 0,0 13 0,0 9 0,-9 9 0,-13 2 0,18-24 0,-4-2 0,-5 2 0,-2-2 0,-4-1 0,-1-1 0,-3-2 0,0 0 0,2-2 0,0 1 0,6-3 0,0 1 0,8-2 0,3-1 0,-11 10 0,18-7 0,18-2 0,17-1 0,14 0 0,5 5 0,-2 5 0,-9 8 0,-10 10 0,-5 7 0,-16 4 0,-25 0 0,1-25 0,-6-2 0,-14 1 0,-5-2 0,16-7 0,-2-1 0,0-2 0,0-1 0,0-2 0,2-1 0,-13 2 0,3-4 0,12-2 0,4-3 0,-11-10 0,21-14 0,12-13 0,7-7 0,2 4 0,2 15 0,-1 11 0,-19 7 0,-5 6 0,-7 2 0,-10 2 0,-6 4 0,-4 0-711,-3 0 0,-5 1 0,-2 2 0,-1-2 711,7 0 0,0 0 0,-1 0 0,-1-1 0,0 0 0,0 0 0,-1 0 0,0-1 0,1 0 0,2-4 0,-5 0 0,1-2 0,3-3 0,3-5-168,-4-9 1,4-5 0,5-6 167,10-4 0,5-5 0,6-4 0,9-4 0,5-5 0,5-1 0,2 0 0,4-2 0,3 1 0,2-16 0,2 2 0,1 3 0,0 3 0,2 9 0,3 3 0,3 6 0,7 3 1381,8 1 1,7 6-1382,12 1 0,6 6 0,13 4 0,4 4-51,-17 7 1,2 3 0,0 0 50,3 2 0,3 2 0,-2 1 0,0 0 0,0 0 0,1 3 0,4 3 0,1 1 0,0 2-473,-10-2 0,1 2 1,2 0-1,-1 0 473,6 3 0,0-1 0,1 1 0,1 0 0,5 1 0,0 0 0,1 1 0,0-2 0,-3 0 0,1 0 0,-1-1 0,0 1 0,-1 1 0,-1 0 0,0 0 0,0 1 0,-4 1 0,-1 0 0,0 1 0,-1 0 0,-3 1 0,1 1 0,-2 0 0,0 0-166,-2 0 0,-1 1 1,0-1-1,-2 0 166,7 4 0,-2-1 0,-3-1 0,10 5 0,-6-2 0,-17-8 0,-7 0 639,-9 3-639,-38-8 1889,-40-7-1889,17-2 0,-2-2 380,-2 1 0,2 1-380,5 0 0,3 5 0,-17 33 0,28 13 0,3 13 0,2-5 0,1 6 0,-1 3-536,2-3 0,-1 3 0,1 3 1,-2 0 535,1-7 0,-1 3 0,-1-1 0,-1 1 0,-2-1-561,3-8 0,-3-1 0,1-1 0,-3 1 0,-1-1 0,-1 0 561,-3 3 0,-2-1 0,-2 0 0,0 0 0,-3-2 0,-1-2 0,-4 0 0,-1-2 0,-2-1 0,-2-2 0,-1-2 0,-1-2 0,-2-2 0,-1-2 0,-2-2 0,0-2 0,-1-2 0,-1-3 0,2-4 0,0-1 0,-1-1 0,-1-4 0,1-2 0,0-1-311,-5-2 1,-1-2 0,1-3-1,0-2 1,4-4 310,-6-1 0,2-4 0,2-2 0,4-6-6,-3-4 1,3-5 0,8-7 5,-4-15 0,11-7 783,16-6 0,10-4-783,8 3 0,8-1 1682,8 6 1,6 1-1683,9 4 0,5 3 0,10 0 0,3 1 0,7-4 0,0-1 0,-3-1 0,-2-3 0,-6-1 0,-5-3 1060,-7-3 1,-7-1-1061,-7-3 0,-4-3 0,-4-2 0,-3-2 0,-4-3 0,-2 0 0,0-4 0,0 0 0,-1-3 0,3-1 0,3 20 0,4-1 0,3 2-241,6-3 0,5 1 0,2 3 241,3 3 0,2 2 0,2 4 0,16-9 0,2 9 0,-8 18 0,-3 8 0,6 6 0,-14 12 0,-12 0 0,-5 0 0,3-3 748,12-20-748,1-4 0,4-4 0,15-15 0,6-4-286,-9 10 0,2-1 0,1 2 286,2 2 0,0 2 0,0 4 0,-4 4 0,1 4 0,-3 6 0,8 3 0,-8 15 0,2 57 0,-56 5 0,-22 8 0,7-25 0,-5 0 0,-5 0 0,-3-2-523,0-4 0,-2-1 0,-4-1 1,-2-2-1,-2-2 523,-5-2 0,-4-2 0,-1-3 0,-2-2 0,2-3 0,2-3 0,0-4 0,-1-2 0,1-2 0,1-1 0,3-3 0,-1-1 0,2-3 0,0 0 0,2-3-144,-4-3 0,1-4 1,2 0-1,3-3 144,-1-3 0,4-3 0,4-3 359,-5-8 1,10-6-360,14 1 0,10-1 0,24-20 0,33 14 1318,-12 23 0,4 7-1318,6 13 0,1 12 346,-2 13 0,-2 9-346,-4 12 0,-5 6 0,-4 5 0,-5 1 0,-5-11 0,-4-4 0,-4 14 0,-18-36 0,-22-58 0,13-19 0,3-14 0,3 8 0,4-5 0,0-3-328,4 7 0,0-1 0,3-1 1,3-1 327,2 3 0,3 0 0,3 0 0,2 5 0,6-7 0,5 4 0,4 6 0,3 8 0,4 6 0,2 8 0,17 2 0,0 19 0,-7 22 0,-7 14 0,-6 16 0,-9 8 0,-6 10 0,-8 3 0,0-2 0,-8-3 655,-8-16 1,-8-7-656,-7-9 0,-8-12 0,-10-16 0,-3-15 0,-10-22 0,3-14-416,16 5 1,4-5-1,1-3 416,2-10 0,3-2 0,3-1 0,4 3 0,3 0 0,3 2 0,0-13 0,4 8 0,4 21 0,2 12 0,0 22 0,2 78 0,0 0 0,0 10 0,-3-9 0,-2 6 0,-3 0-325,-2-13 0,-1 1 0,-1 0 0,-4-2 325,-1-3 0,-2 0 0,-2-2 0,-3-5 0,-9 8 0,-4-4 0,-3-9 581,-14 1 0,-2-12-581,9-12 0,3-13 0,7-16 0,5-13 0,8-27 0,10-16 0,6 1 0,7-10 0,4-3-608,3 19 1,3-4-1,3-1 1,2-2-1,2 1 608,3-3 0,2-2 0,3 0 0,1 1 0,3 2 0,3 0 0,1-1 0,3 3 0,2 2 0,2 3-143,-1 5 1,3 1-1,1 4 1,1 2-1,1 3 143,5-1 0,1 3 0,0 4 0,2 4-148,-4 7 0,0 2 0,0 5 1,-1 3 147,6 2 0,-1 4 0,-3 7 0,11 8 0,-9 15 0,-11 18 0,-13 14 0,-16 16 0,-17 9 566,-7-15 1,-9 1 0,-6-2-567,1-14 0,-4-1 0,-4-2 0,-1-4 0,-16 7 0,-3-5 0,-1-6 0,4-7 0,-1-4 0,4-8 1006,-10-4 0,7-14-1006,18-14 0,6-8 741,-3-44-741,27 27 0,7 1 0,9 3 0,8 5 0,10 5 0,7 12 0,10 14 0,2 17 0,-10 12 0,-3 11 0,-3 7-260,-7 2 0,-2 4 1,-2 6-1,-3 1 260,-4-2 0,-1 3 0,-2 2 0,-1 2 0,-1-2 0,-2 4 0,0 0 0,-1 1 0,-2-1 0,-1-1 0,-1 10 0,-1-2 0,-1-1 0,-4-2-206,-3-8 1,-2-2 0,-3-2 0,-3-3 205,-5 5 0,-5-5 0,-3-5-68,-3-10 0,-4-4 1,-3-6 67,-2-6 0,-2-6 0,-2-3 0,-22-1 0,-1-9 0,20-9 0,-1-6 0,0-2 0,0-4 0,0-4 0,2-1 0,-16-14 0,4-3 0,12 2 0,6 1 0,-4-6 2182,38 21-2182,57 15 0,-4 17 0,6 11 0,-8 3 0,2 7 0,-2 5-122,4 8 1,-2 6-1,-5 6 122,-15-9 0,-2 5 0,-4 1 0,-2 1 0,-3 0 0,-1 1 0,-4 0 0,-4 0 0,-2 13 0,-5-1 0,-7-1-198,-9-3 0,-6-3 1,-7-5 197,-7-10 0,-6-5 0,-5-7 0,-7-5 0,-6-6 0,-2-9-314,11-9 0,-3-5 0,0-6 1,2-5 313,2-7 0,1-5 0,3-6 0,0-3 0,1-5 0,2-4 0,2-4 0,2-3 0,4-4 0,2-3 0,3-3 0,2 0 0,5 4 0,2-2 0,3 1 0,1 1-59,-2-9 1,3 2 0,3 3 58,-2-13 0,6 4 571,5 14 1,7 4-572,15 1 0,12 4 0,9 9 0,9 2 0,8 3-742,-6 5 1,6 0-1,3 2 1,4 1-1,2 0 742,-11 6 0,2-1 0,2 2 0,2 0 0,1 1 0,1 0 0,0 0 0,1 1-352,-3 1 0,2 0 1,0 1-1,1 0 0,-1 1 1,2 0-1,-1 0 0,0 1 1,-1 0 351,-1 1 0,0 0 0,1 0 0,-2 0 0,2 1 0,-2 0 0,-1 2 0,-1 0 0,-1 1 0,6 1 0,1 1 0,-2 1 0,-1 1 0,-3 1 0,-1 1 0,-4 1-71,16 4 0,-5 2 0,-4 2 0,-7 3 71,-4 2 0,-6 3 0,-7 3 0,-5 8 0,-12 1 0,-12 6 3430,-57-31-3430,-4-17 0,-11-8 0,16 4 0,-3-3 0,-5-1 0,-2 1 213,8 2 0,-2 1 0,-3-2 0,-1 1 0,-2 0 0,0 1-213,-1 1 0,0 1 0,-2 0 0,-1 0 0,-1 1 0,0 0 0,0 1-407,3 1 1,-1 0 0,0 2-1,-2-1 1,1 0 0,0 1 0,0 1-1,1-1 407,0 2 0,1 0 0,0 0 0,0 0 0,0 1 0,0 1 0,2-1 0,-1 0 0,-2 0 0,0 0 0,0 1 0,1-1 0,1 1 0,0-1 0,2-1-253,-1-1 0,0 1 0,1 0 1,1-1-1,3-1 0,0-1 253,-14-2 0,2 0 0,2-3 0,3-1-122,7-2 0,2-1 1,2-2-1,3-3 122,-4-8 0,5-5 0,4-5 806,8-3 1,5-4 0,3-2-807,3-3 0,4-3 0,3 0 0,2 0 0,2-1 0,3 2 0,0-23 0,2 3 1975,2 8 0,2 5-1975,2 9 0,4 3 1169,8 3 0,6 4-1169,9 3 0,7 5 448,9 2 1,3 6-449,1 6 0,-1 3 249,-10 8 1,-4 3-250,6 7 0,-34 16 0,-38 13 0,3-11 0,-5-2 0,-8 0 0,-1-3 0,0-5 0,2-7 0,-17-19 0,39-46 0,42 6 0,19-5 0,-9 23 0,6-1 0,4 1 0,1 2-526,7-2 0,4 3 0,3 1 1,0 5 525,3 1 0,3 2 0,-1 5 0,0 8 0,8 8 0,-1 9 0,-6 15 0,-9 17 0,-7 15 0,-5 8 0,-10 1 0,-5 7 0,-3 5 0,-1 2-538,-7-14 1,-1 2 0,-2 2 0,0 1 0,2 0 0,0 0 537,1 3 0,2 0 0,-1 0 0,1 1 0,2-1 0,1-2 0,1-2 0,1 1 0,1-3 0,2 0 0,1-1 0,4-3 0,6 6 0,2-2 0,3-2 0,3-3 0,3-4 0,-5-12 0,2-3 0,2-2 0,2-2 0,2-1 0,0-3 0,4 0 0,3-2 0,0-3 0,2-2 0,0-1 0,1-1 0,1-1 0,0-2 0,0-1 0,2-2 0,-1 0 0,-1 1 0,-2-3 0,0 1 0,1-1 0,-1 0 0,-2 1 0,-2 1-255,6 2 0,-2 0 1,-2 0-1,-2 4 1,-4 3 254,0 6 0,-3 1 0,-3 5 0,-7 2-223,5 15 0,-8 5 1,-9 4 222,-9 5 0,-8 5 0,-9 0 0,-7-16 0,-6 3 0,-4-2 0,-4-2-43,-6 1 0,-4-1 1,-5-2-1,-4-4 43,2-7 0,-4-2 0,-3-2 0,-2-3 0,-3-1-70,1-7 1,-3-2-1,-2-2 1,-2-1-1,-1-3 1,0-1 69,-3 0 0,-3-1 0,0-3 0,-1 0 0,-1-2 0,1 0 0,5-3 0,0 0 0,0-3 0,0 1 0,-1-1 0,1 0 0,0 0 0,-6 0 0,0-2 0,0 1 0,1-1 0,3-1 0,0-1 81,1 0 1,3-1-1,0 0 1,3-3 0,3-1-82,-14-3 0,4-2 0,9-10 329,6-13 1,15-10-330,23-11 0,15-5 883,11-8 0,10 1-883,3 5 0,4 5 1953,-1 14 1,0 7-1954,8-3 1115,-50 57-1115,-23 17 0,-16 8 0,0-3 0,-7 4 0,-4 0-559,7-5 1,-2-1 0,-3 1 0,-1-4 558,9-7 0,-1 0 0,-1-3 0,0-1 0,0-2 0,-10 1 0,0-1 0,0-4 0,1-7-236,6-7 1,-1-4 0,3-6 0,1-7 235,-10-14 0,3-12 0,7-10 0,17 0 0,5-7 0,4-6 0,3-3-485,5 1 1,4-5 0,3-2 0,2-1 0,3 1 484,0-1 0,4 1 0,1-2 0,2 1 0,2 2 0,2 3 0,1-1 0,2 3 0,1 1 0,2 3-111,2-4 1,3 3-1,1 4 1,2 4 110,7 3 0,2 5 0,1 4 883,14-5 1,3 10-884,6 12 0,5 7 0,-8 5 0,2 0 0,2-2-301,-1 3 1,1-3-1,2 0 1,0-2 300,6-2 0,2-2 0,-1-3 0,1-1 0,-12 3 0,0-2 0,1-1 0,-2-1 0,0 0 0,10-5 0,-1-3 0,-2 1 0,-3-1 466,-7 4 0,-2-2 1,-3 2-1,-1 0-466,4-3 0,-3 1 0,-4 4 258,1-2 1,-6 6-259,2 8 0,-30 73 0,-12-15 0,-6 8 0,-1 5 0,-3 2 0,-2 5 0,-3 4 0,-1 1-186,0-3 1,-1 3 0,-2 1-1,-1 1 1,-1-1 185,3-12 0,-1 1 0,-1 0 0,0-1 0,-1 0 0,-1-3 0,-2 8 0,-2-1 0,0-1 0,0-2 0,0-3-69,-4 3 1,1-2 0,-1-5 0,0-4 68,-3 0 0,1-5 0,0-7 0,-3 4 0,2-14 0,-10-21 0,25-67 0,23-7 0,13-13 0,2 22 0,5-4 0,4-2 0,2-1 128,0 8 1,1-2 0,3 0 0,2 1-1,0 1-128,3-1 0,3-1 0,0 2 0,2 1 0,-1 3 0,5-5 0,2 3 0,-2 3 0,-2 5 289,-4 5 1,0 4-1,-8 8-289,-3 3 0,-63 53 0,-29 22 0,22-20 0,-6 3 0,-2-1 0,-3 0-433,4-2 0,-3-2 1,-2 1-1,0-1 0,-1-2 433,-2-1 0,-1-1 0,-2-2 0,2-2 0,1-3 0,-6 0 0,1-3 0,2-5 0,2-3-181,-10-4 1,1-5 0,7-11 180,8-7 0,5-9 0,6-7 0,10-11 0,5-8 0,5-3 220,8 8 0,3-2 1,2-1-1,3-3-220,1-5 0,2-3 0,3 0 0,1 0 0,4 2 0,2 0 0,1 1 0,1 2 0,0 5 0,1 1 0,1 1 0,0 3 0,4-9 0,1 3 0,0 6 0,3 0 0,-2 7 2212,-6-1-2212,-35 64 326,-2 15 1,-3 8-327,-8 10 0,-1 3 0,-1 2 0,3-2 869,9-13 0,2-5-869,-6 5 0,12-21 0,0-15 0,-16-2 0,-24-2 0,13 0 0,-4 3 0,-15 3 0,-2 5-169,20-1 0,-2 0 0,1 2 169,2-1 0,-1 1 0,3 0 0,-10 3 0,4-3 0,-15-21 0,43-23 0,10-13 0,3-20 0,12-7 0,8 7 0,7-3 0,9 2-864,4 7 1,7 1 0,7 1-1,5 3 864,-5 16 0,3 0 0,5 3 0,3 2 0,1 1 0,4 3-605,-5 4 1,2 2 0,2 2 0,3 0 0,1 3 0,1 0 0,0 2 0,1 0 604,-7 4 0,-1-1 0,2 2 0,1 1 0,0 0 0,1 1 0,-1 2 0,1 0 0,0 2 0,0 1 0,3 0 0,-1 3 0,1 0 0,0 1 0,1 1 0,-1 2 0,0 0 0,0 2 0,0 0 0,-1 2 0,-2 1 0,0 1 0,0 1 0,0 0 0,0 2 0,-1 1 0,-1 0 0,0 1 0,-2 0 0,0 1 0,6 2 0,0 2 0,-1 0 0,-2 1 0,0 1 0,-2-1 0,0 2 0,-2-1-264,3 2 1,-2 0 0,-1 1 0,-1 0-1,-1-1 1,0 0 0,-3-3 263,9 4 0,-2-2 0,-1-1 0,-2-2 0,-3-4-69,17 2 1,-4-4 0,-4-8 68,-12-5 0,-2-5 0,-6-7 1007,1-14 1,-8-9-1008,-8-8 0,-7-5 2619,-3-4 0,-3 0-2619,-3 8 0,-1 2 3163,2-19-3163,-3 25 426,-2 26-426,-1 29 0,-9 40 0,-6-16 0,-6 4 0,-7 3 0,-6-2 0,-5-4 0,-5-8 0,-2-10 0,-1-8 0,4-8 0,1-4 0,-20-1 0,16-5 0,10 8 0,-11 44 0,18-12 0,-1 10 0,-1 6-847,5-3 1,-1 6-1,-1 3 1,1 5 0,0 0 846,4-6 0,-2 3 0,1 2 0,0 2 0,1 0 0,0 2 0,1 0-515,0-5 1,2 1 0,-1 2 0,1 0-1,0 0 1,1 0 0,0 1 0,1-1 514,1-1 0,1 0 0,0 0 0,0 1 0,1-1 0,1-1 0,0-1 0,2 0 0,-2 12 0,1-2 0,1 0 0,0-2 0,2-1 0,0-2-248,1 3 1,0-2 0,2-1-1,0-2 1,0-1 247,0 5 0,1-1 0,1-3 0,-1-2-103,0 9 0,0-3 0,0-4 103,0-11 0,0-3 0,0-3 1379,0 7 0,0-5-1379,0 19 4525,-5-35-4525,-13-31 2027,-16-56-2027,17 10 0,0-9 0,1-4 0,0-1 0,0-4 0,0-3 0,-1-2-467,0 3 1,0-2 0,0-2 0,-2-1 0,-1 1 466,-3-5 0,0 0 0,-2-1 0,-2 1 0,-2 1-513,3 12 0,-1 0 0,-3 0 1,-1 1-1,-1 2 0,-2 0 513,-3 2 0,-1 0 0,-3 2 0,0 2 0,-3 1 0,-1 2 0,-3 1 0,-2 3 0,-1 1 0,-2 2 0,-1 3 0,-1 1 0,-4 2 0,0 3 0,-2 1 0,-1 3 0,-1 2 0,-1 2-452,8 5 0,-3 1 0,1 3 1,-2 0-1,1 1 0,0 2 1,0 0 451,-8 0 0,0 2 0,-1 1 0,1 0 0,0 1 0,2 2 0,4 0 0,1 1 0,0 0 0,1 1 0,1 1 0,2-2-133,-2 1 0,1 0 0,1 0 0,3 0 1,2-2 132,-11 0 0,4-1 0,7-6 884,-5-5 0,14-10-884,21-13 0,14-9 0,18 3 0,12-4 0,6 1 0,10-7 0,7 1 0,5 4 380,-8 11 0,5 1 0,2 4 0,-1 2-380,2 4 0,2 2 0,0 4 0,-2 3 0,4 4 0,-2 4 0,-3 6 1948,9 9 0,-9 10-1948,-17 12 0,-7 6 555,-10 6 1,-8 3-556,-8 1 0,-7-2 0,-21 24 0,-19-21 1521,-6-14-1521,12-12 0,17-10 0,68-37 0,-1 2 0,11-5 0,4 0-684,-12 6 0,3-1 0,2-1 1,2 1-1,2 0 684,-2 0 0,3 0 0,1 0 0,1 0 0,0 1 0,0 1 0,-2 2 0,1 0 0,0 1 0,0 0 0,-2 3 0,0 1-260,3 1 1,-1 2 0,-1 1 0,-1 1-1,-2 3 260,2-1 0,-1 1 0,-3 3 0,-2 1 0,19 1 0,-8 4 0,-20 0 0,-6 6 0,1 13 0,-20 27 3159,-14 23-3159,-7-27 0,-1 0 778,-1 3 1,0 0-779,-1-4 0,2-2 0,-3 35 0,12-1 0,9-29 0,8 3 0,12 9 0,11 0-527,-3-10 1,5 1 0,5-2 526,-4-7 0,3-1 0,3-1 0,1-2-442,-5-7 1,3 0 0,0-2 0,1-1 0,-1-1 441,2-2 0,0 1 0,0-3 0,0 0 0,-1-1 0,7 0 0,1-1 0,-3-2 0,-2 0 0,5-1 0,-3-2 0,-5-1 0,-3-2 0,-6-2 0,0-1 0,-40-6 1394,-27-6-1394,-19-10 1195,14 3 1,-5-1-1196,-15-4 0,-9 0 0,2 6 0,-7 1 0,-5 2-1098,11 4 0,-2 0 0,-4 1 0,-4 0 0,-2 1 1098,10 0 0,-2 1 0,-4-1 0,-1 1 0,-1 1 0,-2 0 0,0 1 0,-2 1-452,14 1 1,-2 0-1,1 0 1,-2 1 0,-1 1-1,-1 0 1,1 1 0,-1 0-1,-1 0 1,0 1 0,1 1 451,-1 1 0,-1-1 0,0 1 0,0 1 0,-1 1 0,-1-1 0,1 1 0,-1 1 0,0 0 0,1 1 0,-1 0 0,2 0-256,2 1 1,0-1-1,0 1 1,0 1-1,0 0 1,-1 1 0,1-1-1,1 1 1,-1 0-1,2 1 1,0 0-1,1 0 1,1 0 255,-9 3 0,2 2 0,0 0 0,0 1 0,1-1 0,2 1 0,0 0 0,1-1 0,1 0 0,1 0-127,-5 1 1,1-1-1,0 1 1,2 0-1,1-1 1,3-1-1,0 0 1,5-1 126,-10 3 0,2 0 0,3-2 0,5-2 0,6-1 1042,-20 6 0,14-5-1042,15-9 3852,60-22-3852,33-15 2880,-21 11 0,2 1-2880,3-3 0,1 0 0,5-8 0,2-6 0,-7-2 0,0-5 0,2-6-141,0-3 1,1-6-1,1-3 1,1-5 140,-8 10 0,-1-4 0,3-2 0,-1-2 0,0-1 0,0-2-529,-7 11 0,0-2 0,1-2 1,-1 0-1,1-1 0,-1-1 0,-1-1 1,0 1 528,1-5 0,-1 0 0,0-1 0,0-1 0,-1-1 0,-1 1 0,-1-1 0,0 0 0,-2 1 0,-1 0 0,0-2 0,-1 1 0,0 1 0,-1-1 0,-2 1 0,1 1 0,-1-4 0,-1 0 0,0 1 0,-1 1 0,-1-1 0,-1 2 0,-1 1-286,1-6 1,-1 3-1,-1-1 1,-1 2 0,0 1-1,-1 2 286,0-2 0,-1 1 0,-1 3 0,1 2 0,-3 2-58,4-20 0,-3 4 0,-2 5 58,2-10 0,-5 9 1162,-2 25 1,-11 13-1163,-54 25 0,20 26 0,-4 13 0,-4 3 474,-1 2 0,-3 2 0,-2 4 0,-1 1-474,8-3 0,-2 1 0,0 2 0,0 1 0,3-2 0,2 0 0,0 1 0,2 0 0,2-1 0,2-1 544,-1-1 1,2-1 0,3-2 0,4 0-545,-13 17 0,22-3 0,57 9 0,13-43 0,16-10 0,5-3-527,-13-2 1,3-3 0,4-2 0,1-1 0,0 0 526,-4-1 0,2-1 0,0 0 0,1-1 0,-1 0 0,0 0 0,8-2 0,-1 1 0,0-1 0,-1 1 0,-5-2-93,1 0 0,-2-1 0,-5 1 0,-2 6 93,19 5 0,-12 12 1172,-20 14 0,-11 10-1172,-11 13 0,-10 8 0,-6 14 0,-6 2 0,-6-2 0,-6-2 0,-1-7 0,-4-6 82,0-12 0,0-5-82,-9 11 3339,17-24-3339,32-27 0,17-11 0,11-4 0,-5 4 0,4-1 0,2 1 2,8 1 1,1-1 0,0 3-3,-4 0 0,0 3 0,-4 6 0,5 10 0,-7 10 0,-15 10 0,-9 7 0,-9 8 0,-8 4 0,-2 3 0,-2 0 0,-2-8 0,0-1 0,0 22 0,-5-20 519,-8-18-519,-4-15 0,-2-11 0,6-11 0,15-24 0,14-6 0,6-9 0,3-5 0,4-7 0,1-3-608,-6 13 0,0-4 0,1-1 0,0-2 1,-1-2 607,-1 3 0,0-4 0,0 0 0,-1 0 0,0-2 0,-1 0 0,-1-1 0,0-1 0,-2 0 0,0-2 0,-1 2 0,-1 0 0,3-10 0,-3-1 0,0 0 0,0 3 0,-1 0 0,-3 8 0,-1 0 0,1 2 0,-2 2 0,0 1-92,4-19 1,0 3 0,-1 6 91,3-9 0,2 11 0,-5 28 0,4 7 0,27 6 0,19 19 0,-19 15 0,6 9 0,-1 1 0,-4 4 0,-1 2 0,0 1 0,-1-4 0,-1 0 0,-3-1 1495,4 12 1,-8-15-1496,-13-55 322,3-20-322,2-10 0,-1 16 0,-3 27 0,2 14 0,-1 12 0,-4 14 0,-7 32 0,-9-1 0,-2 10 0,-1 0 0,-1 5 0,-2 6-581,-2-3 0,-1 3 0,-2 4 1,0-1 580,1-11 0,0 1 0,-1 1 0,-1-1 0,1 0 0,-4 15 0,0-1 0,-1-1 0,1-1-153,-1-11 1,1-2 0,-1-1-1,2-4 153,-1-1 0,2-3 0,-1-4 0,-1 8 0,1-7 0,0 3 0,6-21 0,2-9 2246,2 10-2246,9 37 0,1-3 0,1 9 0,-1-6 0,-1 4 0,1 4-294,-2-12 1,-1 1-1,0 2 1,-1-1 293,-2 4 0,1 0 0,-3-1 0,-2-1 0,-4-4 0,-1-2 0,-3-1 0,-4-3-223,-6 9 0,-5-2 1,-4-7 222,-5-7 0,-5-5 0,-4-7 0,-9-7 0,-4-7 0,-3-8 0,-3-6 0,-2-8 0,0-9-371,11-6 1,-1-7-1,1-4 1,2-4 370,-2-6 0,2-5 0,1-4 0,2-2 0,3-4 0,3-4 0,1-1 0,2 1 0,2 0 0,2 0 0,1 1 0,0 4-100,-2-5 0,-1 2 0,-1 7 100,0 9 0,-2 5 0,-4 5 0,-8 5 0,-4 7 0,-3 5-169,4 3 1,-3 3-1,-2 4 1,-2 0 168,1 3 0,-1 0 0,-3 3 0,0 1 0,0-1-325,7 0 0,0 1 1,-1 1-1,-1-1 0,1 2 1,0-2 324,1 1 0,-1 0 0,0 0 0,0-1 0,2 1 0,-1-2 0,-6 2 0,0-1 0,2 0 0,0-2 0,3-3 77,-6-2 0,3-2 0,1-4 1,3-6-78,-10-10 0,5-7 0,6-11 0,10-13 0,8-10 0,9-7 0,13 4 0,7-6 0,5-4 0,6 1-295,3 9 1,4-2-1,4 0 1,3 0 0,2 1 294,4-1 0,4 0 0,2 1 0,2 2 0,2 3 0,-1 5 0,2 3 0,2 1 0,0 3 0,0 3 405,3 0 1,0 4-1,0 3 1,-3 4-406,20-14 0,-6 12 2610,4 10-2610,-30 25 1091,-16 6-1091,-18 7 2472,-24 7-2472,-28-1 150,26-11 1,0-1-151,-23-2 0,33-39 0,45-17 0,24-13 0,-7 15 0,6-4 0,5-3 0,3 0-666,-8 10 0,3-1 0,1-2 0,3 2 0,0 0 0,1 1 666,-5 6 0,2 0 0,0 1 0,1 0 0,0 2 0,1 1 0,0 2 0,4-1 0,2 0 0,0 2 0,0 3 0,-1 2 0,-3 2-134,12-2 1,0 3-1,-4 3 1,-4 7 133,-1 5 0,-3 4 0,-7 9 0,1 11 0,-12 10 0,-19 47 0,-16-30 0,-6 1 0,-4-3 0,-5-3 3866,-24 19-3866,-1-18 664,5-16-664,5-12 0,-9-7 0,-10-6 0,-3-8 0,10-1 0,21-1 0,23 11 0,31 30 0,-1 4 0,4 8 0,-1-2 0,4 3 0,1 1-433,8 7 1,3 1 0,2 0 432,-10-12 0,2 0 0,0-1 0,4-1-601,5 1 0,4-2 0,1-1 0,1-3 601,-7-6 0,1-2 0,1-1 0,1 0 0,0-3 0,1-1 0,1 0 0,1-3 0,-2 0 0,2-1 0,-3-2 0,1-1 0,0-1 0,-1-1 0,-3-2-232,5-1 0,-1-1 0,-2-1 0,-4-2 232,4 1 0,-4-2 0,-3 0 0,4 1 0,-6-2 0,7-2 1072,-18-9-1072,16-20 0,-9 6 0,5-1 0,11-6 0,5 1 624,-15 9 1,2 2 0,0 1-625,-1 3 0,1 1 0,-1 3 0,16-2 0,-2 5 550,-10 2 0,-5 4-550,16 2 0,-31 2 0,-47 0 0,-19 0 0,-12 0 0,-2-2 0,-4-1 0,-4-3-574,2-3 1,-4-3-1,-1-2 1,-1-4 573,9 0 0,-1-3 0,0-1 0,1-3 0,1-2 0,1-2 0,0-2 0,3-3 0,0-1 0,3-3-234,-8-10 1,3-5-1,4 0 1,3-2 233,9 5 0,2-2 0,4 0 0,3 1-70,0-9 1,3 1 0,5 2 69,1-13 0,9 6 0,13 20 0,8 8 0,32-8 2145,13 25-2145,-4 14 1618,-24 40-1618,-34 6 0,-12 8 0,-5-5 0,-4 2 0,-4 0-222,-6 8 1,-4 0 0,-2-2 221,-4-2 0,-2-2 0,0-5 0,8-8 0,0-3 0,2-4 0,-3 3 0,5-6 0,-3-1 0,25-27 0,8-10 0,3 1 0,-17 41 0,-1 7 0,-4 10 0,-7 6 0,2-5 0,-6 5 0,-3 4 0,-3 2 0,-2 3 0,-2-2-652,5-7 0,-2 0 1,-2 2-1,-1 0 1,-1 1-1,-3 1 1,0 0-1,0 0 1,-2-1 651,8-8 0,-2 1 0,-1-1 0,-1 2 0,-1-2 0,1 2 0,-2-1 0,0 0 0,0 0 0,-1-2 0,1 1 0,0-2 0,-2 0 0,1 1 0,-1-1 0,-1 0 0,0-1 0,0 0 0,0-1 0,0 0 0,0-1 0,0-1 0,1-1 0,0-2 0,-4 3 0,0-2 0,0 1 0,0-2 0,0-2 0,0 0 0,1-1 0,1-1 0,0-2 0,1 0-260,-9 6 0,0-2 0,1-1 0,0-2 0,2-1 0,3-2 0,2-2 260,-17 6 0,5-3 0,3-4 0,4-2 0,6-3 0,4-3 0,8-6 0,-4-8 0,74-32 0,7 2 0,9 0 0,-2 4 0,5 2 0,4 2 930,-1 3 0,3 1 1,4 3-1,0 1-930,-8 3 0,1 0 0,1 1 0,1 2 0,0 2 0,1 1 0,0 0 0,0 3 0,0 1 0,0 1 0,0 2 0,-1 2 0,1 0 0,-2 2 0,-2 2 300,8 4 1,-3 3 0,-2 2 0,-2 2-301,8 9 0,-4 4 0,-5 1 0,-10-2 0,-3 1 0,-7 0 0,-1 9 0,-11-2 0,-20 18 0,-52-42 0,0-49 0,-5-26 0,25 17 0,-1-8 0,-1-4 0,2-5 0,0-3-382,5 4 0,0-6 0,2-2 0,0-3 0,1-2 0,0-1 0,2 0 382,1 2 0,1-3 0,0-1 0,2-1 0,0-1 0,2 1 0,-1-2 0,2 1 0,2 6 0,1 0 0,0-1 0,1-1 0,1 1 0,0 0 0,1 0 0,1 1 0,1 2 0,-2-11 0,3 0 0,0 1 0,1 1 0,1 2 0,0 1 0,2 4 13,0-8 1,1 3 0,1 2 0,2 3 0,-1 4-14,4-14 0,0 6 0,4 12 0,3 15 0,2 12 0,11 11 0,-8 16 0,-8-11 5026,-10-50-5026,-2 3 0,0-7 0,1 9 0,0-4 0,-1-1 193,0-6 1,1-3-1,0 3-193,1 8 0,0 2 0,2 5 0,4-12 0,7 11 0,12 17 0,9 15 0,23 21 0,12 21 0,-18 3 0,3 7 0,2 6 0,1 2-588,-5-2 0,1 2 1,0 4-1,0 1 1,0 2 587,-7-5 0,-1 2 0,2 1 0,-2 2 0,-1-1 0,-1 0 0,5 7 0,-1 0 0,0 0 0,-4 0 0,-1-1-229,1 3 0,-2-2 1,-3 1-1,-1-3 229,3 10 0,-2-1 0,-3-3 273,4 11 0,-5-5-273,-8-14 0,-3-6 0,11 13 0,-3-21 2875,1-14-2875,8-3 1111,9 1-1111,-16-5 0,1 3 0,11 5 0,2 5 0,9 6 0,1 5-352,-11-1 1,1 4-1,0 2 352,2 6 0,0 4 0,-3 3 0,-1 3 0,-3 2 0,-1 3 0,-13-12 0,0 2 0,-2 1 0,-2 2-384,-2 0 1,-3 1 0,0 1 0,-1 1 383,2 4 0,-2 0 0,0 0 0,1 1 0,2 3 0,1 0 0,0-1 0,1 0 0,1 1 0,1-2 0,1 1 0,1-2 0,1-2 0,3 0 0,0-2 0,1-1 0,-1-3 0,0-1 0,1-1 0,-1-3 0,8 11 0,0-3 0,-1-4 0,-5-8 0,-1-2 0,-3-3 0,3 4 0,-4-3 0,8 14 0,-18-14 971,-33-2-971,-17-16 0,-11-5 0,-4-4 0,-6-2 0,-5-1-391,0-3 1,-4 0-1,-3-2 1,-2-2 390,5-5 0,-2 0 0,-2-4 0,0-1 0,1-2 0,0 0 0,0-3 0,0-1 0,1-2 0,2-1 0,4 1 0,2-2 0,0 0 0,3-1 0,2-1-131,-2-3 1,2-2-1,4 1 1,2 0 130,0 2 0,4 1 0,1 2 0,-16-3 0,-3 4 0,11 8 0,-3 3 0,-3 2 0,1 1 0,-2 1 0,-2 1 0,-3 1-531,3-1 1,-3 1 0,-2 0 0,0 1-1,-1-1 531,8 2 0,-2-1 0,1 1 0,-1 0 0,0 0 0,1 1 0,-12-1 0,1 1 0,-1 1 0,1 0 0,2 0-262,4-1 1,0 1-1,2 0 1,1 0-1,2-1 262,-3 2 0,2-1 0,3 1 0,1-2 785,-5 1 0,5-1 1,4 0-786,2-2 0,7-3 472,3-11-472,31-27 0,28 5 0,15-3 0,8 1 0,8-1 0,6 2 72,-14 10 1,2 1-1,4 1 1,0 1 0,2 1-73,5-1 0,3 3 0,2 0 0,-1 2 0,-1 2 0,-4 1 0,1 2 0,-1 1 0,-2 1 0,-2 3 509,17 0 1,-3 2-1,-6 8-509,5 13 0,-15 15 0,-25 17 0,-16 10 0,-16-4 0,-11 4 0,-6 0-520,-2-6 0,-6 2 0,-5-2 0,-5-2 520,-1-6 0,-5-2 0,-4-2 0,-2-2 0,-3-3-521,2-4 0,-2-3 0,-3-1 0,-2-2 0,-1-2 0,1-3 521,4-3 0,0-2 0,-2-1 0,0-2 0,0-2 0,1-1 0,0-1 0,-6-2 0,0-1 0,1-2 0,0-3 0,2-1 0,3-3 211,-3-2 0,2-3 0,2-2 0,2-3 0,5-3-211,-14-10 0,6-5 0,10-4 40,4-17 1,15-4-41,18 3 0,16 0 906,21 7 0,13 8-906,11 4 0,6 7 1937,1 8 0,0 7-1937,-13 6 0,-5 10 1326,3 43-1326,-49 5 0,-19 7 0,-9-3 0,-12 4 0,-5-2-631,13-15 0,-3-1 0,-2-1 0,-4-1 1,-1-2 630,0-4 0,-4-2 0,-2-2 0,0-1 0,-2-2 0,1-1 0,0-1 0,-2-1 0,-1-1 0,2-3 0,-1-3 0,1-5 0,-5-2 0,-2-4 0,2-4 0,2-6 0,2-6-453,4-4 0,1-5 0,2-6 0,4-5 0,6-6 453,3-10 0,6-9 0,4-5 0,3-5 0,5-2 0,5 8 0,3-4 0,2-2 0,3-2 0,3-3 0,2 1 0,2-1-524,3 8 1,1 0 0,3-3 0,1 0 0,3 0 0,0-1 0,3 1 0,0-1 0,1 1 523,1 2 0,1 0 0,1 0 0,2 0 0,1-1 0,1 2 0,1-1 0,1 0 0,1 2 0,1 0 0,1 1 0,2 0 0,1 0 0,0 1 0,3 1 0,0 0 0,-1 1 0,3 1 0,0 2 0,-1 1 0,3-2 0,1 1 0,1 2 0,0 1 0,1 1 0,0 1 0,1 3 0,0-1 0,-1 4-275,7-7 0,0 3 1,0 1-1,0 2 1,1 3-1,0 2 1,0 2 274,3 1 0,1 2 0,0 2 0,0 3 0,1 2 0,-1 3 47,6 0 1,2 5 0,-1 2 0,0 2 0,0 2-48,-1 1 0,0 1 0,0 3 0,-1 3 0,0 3 0,0 4 0,-1 3 0,0 2 0,-1 5 0,-2 2 105,9 7 1,-1 5 0,-3 4-1,-3 5-105,-4 3 0,-2 6 0,-3 4 0,-4 2 0,-4 1 0,-2 4 0,-4 2 0,-4 0 1337,0 8 0,-4 2 0,-5-4-1337,2 14 0,-7-9 1494,-10-20 0,-4-7-1494,-16 1 2404,-7-25-2404,-5-11 1794,11-5-1794,22 1 191,31-1-191,5 9 0,7 8 0,-4 5 0,3 5 0,3 5-652,-1 4 1,2 5-1,1 4 1,1 1 651,-7-2 0,0 2 0,0 1 0,1 1 0,0 2 0,0 2 0,2 1 0,-2 1 0,2 1 0,-2-1 0,0-2 0,1 0 0,-1 0 0,-1-1 0,0-1 0,4 4 0,-1-2 0,-1-1 0,-2-2-83,6 7 1,-2-2-1,-5-4 83,2 4 0,-7-5 0,0 9 0,-27-26 0,-7-12 0,-5-6 2570,-1-4-2570,-9-5 284,-42-1-284,12-2 0,-7 0 0,-6 0 0,2 0 0,-4 0 0,-4 0 0,-2 0 0,-3 1-734,6-2 1,-2 1-1,-3 0 1,-1 0-1,-1 0 1,0 0 0,0 1 733,5-1 0,-1 1 0,0 1 0,-2-1 0,2 1 0,0-1 0,-1 1 0,2 0 0,-6-1 0,0 2 0,0-2 0,1 1 0,1 1 0,1-1 0,3 0-210,-9 2 0,1-1 1,3 1-1,4 0 1,2-1 209,-7 4 0,5-1 0,7-2 0,-1-1 0,21-8 0,67-34 0,14 12 0,15-2 0,8-1-587,-21 9 1,3 0 0,4-2 0,2 1 0,1 0 0,1 0 586,-7 4 0,2-1 0,1 1 0,2 0 0,-1 0 0,1 0 0,0 2 0,0-1 0,0 2 0,1 0 0,0 0 0,1 1 0,-2 1 0,1 0 0,-1 0 0,0 2 222,2-1 0,0 1 1,0 1-1,-1 1 0,-1 0 1,-2 1-1,-1 1-222,8 1 0,-2 0 0,-1 0 0,-4 3 0,-2 1 290,13 1 1,-5 2-1,-6 4-290,2 4 0,-10 10 0,-1 30 0,-25 22 4309,-18 4-4309,-11-37 0,-5-1 1456,-7-1 0,-3-3-1456,-4-3 0,-1-3 25,-1-2 1,1-2-26,-16 15 0,9 0 0,2 13 0,3 14 0,14-25 0,0 3 0,0 5 0,1 0 0,0 1 0,-1 0 0,2-2 0,-1-3 0,2-6 0,0-2 0,-3 13 0,4-18 0,8-18 0,0-7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5T05:47:26.184"/>
    </inkml:context>
    <inkml:brush xml:id="br0">
      <inkml:brushProperty name="width" value="0.1" units="cm"/>
      <inkml:brushProperty name="height" value="0.1" units="cm"/>
      <inkml:brushProperty name="color" value="#E71224"/>
    </inkml:brush>
  </inkml:definitions>
  <inkml:trace contextRef="#ctx0" brushRef="#br0">8110 3988 24575,'-22'0'0,"-5"0"0,-8 0 0,-5 0 0,-4 0 0,-15 0 0,-6 0 0,-1 0 0,7 0 0,16 0 0,10 0 0,5 2 0,4 0 0,4 1 0,2-1 0,2-2 0,0 0 0,0 0 0,0-2 0,-5-5 0,-8-11 0,-12-9 0,-7-5 0,0 1 0,4 4 0,10 7 0,6 5 0,9 6 0,3 4 0,6 0 0,3 1 0,2-2 0,-1 1 0,0-1 0,-1-1 0,-1-1 0,1 0 0,-2 0 0,-2 2 0,1-3 0,0-7 0,-6-35 0,1 4 0,-2-7 0,-7-20 0,-4-7-410,4 11 0,-2-4 1,0 1 409,0 2 0,0 0 0,1 3 0,3 9 0,2 2 0,0 3 0,-4-10 0,3 11 0,-3 4 0,7 24 0,-5 13 0,-16 8 0,1 3 0,-6 2 0,-17 0 0,-6 1 0,14 1 0,-4 0 0,-1 1 241,-2 0 1,-1-1 0,1 1-242,3 0 0,2-1 0,1 0 0,-17 1 0,3-3 0,15-4 0,4-6 0,5-10 0,5-7 0,4-12 0,7-8 0,3-16 0,5-6 0,3-9 0,5-1 0,4 3 0,6 3 0,6 8 0,8 5 0,8 16 0,7 9 252,8 10 0,5 9-252,6 12 0,-1 12 0,-7 12 0,-6 10 0,-13 9 0,-12 6 0,-17 12 0,-16 1 0,-16 1 0,-10-5 0,10-20 0,-3-4 0,-1-3 0,-2-3 0,-2-4 0,1-5 0,-21 0 0,2-12 0,4-15 0,3-13 0,5-18 0,6-11 0,5-13 0,9-5 0,7-7 0,9 0 0,6 8 0,10 5 0,17 12 0,12 8 0,17 9 0,11 12 0,-6 13 0,4 7 0,1 10-490,10 12 1,1 12 0,-5 11 489,-15 1 0,-2 9 0,-3 5 0,-4 4-487,-7-2 0,-3 4 1,-3 3-1,-1 2 0,-3 1 487,-2 5 0,-2 2 0,-3 2 0,-1-1 0,-1 0 0,-3-3 0,0-1 0,-1 0 0,-3-1 0,-1-2-276,-3 9 1,-1 0 0,-3-4 0,-2-3 275,-5 10 0,-3-4 0,-5-6-82,-1-13 0,-3-4 0,-4-6 82,-20 7 0,-4-13 588,1-13 0,0-9-588,4-8 0,2-5 1204,6-2 1,4-4-1205,-10-4 1339,31-2-1339,47 37 0,8 22 0,7 16 0,-18-21 0,2 5 0,0 3 0,-1 2-429,4 11 1,0 4 0,0 2 0,-3 0 428,-2 1 0,-3 2 0,-1-1 0,-3-3 0,-4-11 0,-1 0 0,-3-3 0,0-3 0,-2 6 0,-1-4 0,-2-6 0,-2 2 0,-2-9 0,-5-3 0,-12-50 0,-9-57 0,7 0 0,1-9 0,3 11 0,1-3 0,4-3 447,5-5 1,5-3 0,5 2-448,3 6 0,4 2 0,7 6 0,5 9 0,7 7 0,3 7 0,6 6 0,4 7 0,0 13 0,2 17 0,1 12 0,-2 10 0,4 18 0,-2 12 0,-5 6-514,-11-8 1,-4 5-1,-2 3 1,-2 1 513,-1 5 0,-3 3 0,-1 1 0,-3-2 0,-2-6 0,-4-1 0,0-2 0,-3-2-47,1 6 1,-3-2-1,-5-4 47,-7 16 0,-11-7 0,-17-17 0,-13-10 0,0-18 0,-8-8 0,-3-2-371,3-4 1,-4-3 0,-1-2-1,-1-3 371,-4-3 0,-1-4 0,1-2 0,0-6 0,1-4 0,1-3 0,1-5 0,3-3-77,-8-10 0,3-6 0,6-4 77,11-2 0,5-6 0,5 0 613,7 4 0,4-1 0,4 2-613,0-14 0,7 1 70,4 3 1,9 2-71,10 3 0,10 2 821,12 3 1,8 5-822,10 5 0,3 5 489,2 7 1,-2 9-490,-13 14 0,-6 10 0,-1 31 0,-54 36 0,-10-26 0,-11-2 0,-14-1 0,-9-5-345,8-14 1,-5-4 0,-1-5 344,-3-4 0,-2-6 0,0-6 0,1-6 0,1-7 0,3-7 0,1-7 0,4-6 0,5-8 0,7-3 0,5-6 0,6-4 0,5-5 0,6-4 0,3 0 0,4-1 0,4 0 0,3 1 0,5 4 0,3 0 0,2 3 0,6-17 0,5 6 0,2 17 0,3 8 0,18-6 0,-4 28 0,-12 12 1033,-10 4-1033,-5-1 0,-5-10 0,-7-17 0,-7-21 0,-1-18 0,4-8 0,10 2 0,30 10 0,0 36 0,7 4 0,9 6 0,4 5 0,5 3 0,0 5 0,-9 3 0,-4 2 0,14 3 0,-24 2 0,-16 2 0,-7-3 0,1-10 0,5-15 0,10-12 0,16 0 0,2 10 0,-4 9 0,-14 8 0,-16-1 0,-4-9 0,-8-9 0,-10-12 0,-13-6 0,-17-3 0,-11 1 0,24 25 0,-2 3 0,-7 3 0,-3 3 0,-7 3 0,-4 4 0,-11 2 0,-6 2 0,14 2 0,-5 1 0,-1 0-477,-7 0 0,-3 0 1,1 0 476,15 0 0,-1-1 0,0 1 0,0 1 0,0 0 0,-1 0 0,0 0 0,1 1 0,3 0 0,0 1 0,1-1 0,0 1 0,-15 2 0,1 1 0,2 0-128,5 1 0,1 0 0,2 1 128,-16 2 0,5 1 0,14 0 0,3-1 0,12-1 0,3 0 0,-17 4 0,20-5 1401,17-5-1401,7-2 413,4 0-413,-4 3 0,-4 0 0,-16 12 0,-15 3 0,-14 6 0,25-12 0,-1-1 0,-4 0 0,-1-1 0,-3 1 0,0-1 0,-3-2 0,1-1 0,2 0 0,2-2 0,-26-1 0,22-1 0,21-7 0,15 0 0,10 1 0,9 6 0,-2 0 0,3 2 0,-8-2 0,-13-2 0,-29-10 0,-2-14 0,-6-7 0,-9-7 0,-1-4 0,-1-2 0,2-2 0,9 6 0,5 4 0,-4 2 0,20 16 0,12 9 0,10 0 0,14-1 0,12-2 0,10-2 0,0 1 0,-13-6 0,-18-10 0,-24-30 0,5 12 0,-1-5 0,-2-19 0,1-6-259,9 15 1,1-2-1,2-2 259,2-3 0,3-2 0,1 1 0,3 3 0,3-1 0,3 4 0,10-18 0,12 8 0,10 15 0,10 16 0,10 18 0,3 18 0,4 19 0,-4 19 0,-21 5 0,-4 10 0,-4 6-264,-3 9 0,-6 6 0,-2 1 264,-4-1 0,-3 1 0,-3-3 0,-4-8 0,-2-2 0,-6-5 372,-10 1 0,-10-10-372,-11-16 0,-9-12 0,-14-16 0,-6-17 0,13-8 0,-1-10 0,2-5-511,-2-11 1,2-7 0,2-4 510,11 7 0,3-4 0,1-2 0,2-1 0,3 2 0,3-2 0,3 2 0,0 1-4,-1-10 0,4 3 0,2 4 4,-1-14 0,4 9 760,7-3-760,13 42 0,22 39 0,28 34 0,-18-2 0,2 9 0,-9-6 0,-1 4 0,0 2 388,0 2 1,-1 2 0,-2-1-389,-2-1 0,-1-1 0,-2-2 6,4 11 1,-3-9-7,6 1 0,-16-96 0,-12-19 0,-3-13 0,0 10 0,-1-4 0,0-2 0,0-2 0,0-2 0,0 4 0,0-15 0,0 9 0,0 24 0,0 14 0,0 26 428,-5 86-428,-8-6 0,-6 7 0,1-15 0,-4 1 0,-5 1-361,-2-9 0,-4-1 0,-3 0 1,-3-4 360,-3-1 0,-3-3 0,-3-3 0,-1-2 0,-4-4 0,-2-3 0,-2-3 0,-1-3 0,-2-3 0,-1-2 0,-1-4 0,2-5 0,-14-2 0,2-4 0,2-6-163,4-3 1,3-6 0,3-1 162,-11-9 0,9-6 0,19 1 0,7 0 0,-1-9 0,24 31 0,13 54 0,9 6 0,7 8 0,0-3 0,4 6 0,2 2-216,1-3 0,3 3 0,1 1 0,1 1 216,-2-10 0,2 1 0,0 1 0,0-1 0,1-1 0,0 0 0,-1 0 0,2-1 0,-2-1 0,2 0 0,4 8 0,0 0 0,0-2 0,-1-3 47,4 4 1,0-2-1,-1-6-47,8 7 0,0-10 0,-3-17 0,2-8 0,9-13 0,5-8 0,-1-4 0,4-4 0,5 0-528,-2-1 0,4-1 0,2 1 0,1 0 528,-9-1 0,2 1 0,1 0 0,-1 2 0,1 4 0,1 2 0,2 2 0,-2 4 0,0 1 0,-3 4 0,-5 3 0,0 1 0,-3 4 0,-1 3 0,-3 4 103,5 12 0,-4 6 0,-3 4 0,-4 2-103,-4 3 0,-3 3 0,-3 1 0,-4 0 0,-6-4 0,-2-1 0,-4 0 0,0-1 56,1 11 0,-3-3 1,-2-2-57,1 11 0,-4-5 0,-8-18 0,-9-4 0,-18-12 0,-13-5 0,-24-3 0,-12-8 0,10-7 0,-3-4 0,-2-3 302,12-5 0,0-1 0,-2-3 0,3-2-302,-13-3 0,2-1 0,2-4 0,14-1 0,1 0 0,5-3 871,-3-3 1,6 0-872,-3-1 145,22 20-145,9 17 0,-3 13 0,-7 8 1087,-9-4-1087,-16-11 0,-13-12 0,-6-14 0,30-10 0,0-8 0,-1-14 0,3-10 0,1-16 0,4-9 0,11 10 0,1-5 0,4 0-292,1-6 1,3-3 0,3 1 291,1 0 0,2 0 0,1 2 0,1 4 0,1 0 0,2 4 0,1-15 0,1 4 0,-1 13 0,2 2 0,0 9 0,-1 1 0,0-8 0,-1-4 0,-3 7 0,-2-3 0,0-3-525,0-16 0,-1-4 1,0-3 524,1 12 0,0-2 0,-1-2 0,2 1 0,-1 0 0,0 0 0,0 1 0,1 3 0,2-10 0,0 3 0,1 6 402,1-5 0,1 11-402,8 3 0,6 84 0,-6 19 0,-5 13 0,-1-4 0,-1 7 0,-1 2-239,0 11 1,-1 3 0,-3 0 238,-2-2 0,-3 2 0,-3-3 0,-1-5 0,-1-2 0,-5-5 791,-11 16 0,-5-7-791,-3-14 0,-3-7 0,3-13 0,-1-6 0,-28 5 0,18-20 0,17-25 777,21-39-777,36-26 0,2 33 0,8 3 0,9 5 0,5 7 0,2 11 0,0 11 0,-7 10 0,-5 11 0,-9 12 0,-5 6 0,-8 6 0,-5 2 0,5 39 0,-15-24 0,-10-29 0,-8-27 0,-9-60 0,9-13 0,4-16 0,5 26 0,0-6 0,2-4 0,4 0-500,1 5 1,1-1 0,3-2-1,1 0 1,2 2 499,3-2 0,1 0 0,2 1 0,2 1 0,2 2 0,7-11 0,3 2 0,2 2 0,2 7-155,0 10 1,1 4-1,0 4 1,0 2 154,4-1 0,-1 3 0,-2 5 0,4 1 0,-5 8 0,-3 10 0,-28 15 0,-14-6 2411,-5-8-2411,0-10 704,7-4-704,5 5 0,13 2 0,23 8 0,26 4 0,-20 10 0,3 2 0,-2 0 0,-1 2 0,30-1 0,-22 3 0,-21-6 0,-26-43 0,-10 0 0,-2-8 0,0 4 0,0-4 0,1-3-187,-1-7 1,1-3 0,2 2 186,1 4 0,3 2 0,1 3 0,-1-17 0,2 7 0,3 21 0,0 6 0,6-8 0,13 26 0,10 16 0,6 4 559,-5 4-559,-11-3 0,-8-6 0,-2-5 0,-1-2 0,3 3 0,6 5 0,0 4 0,-1 8 0,-16 13 0,-54 29 0,2-11 0,-9 0 0,9-7 0,-5 1 0,-2-1-392,5-5 0,-1 1 0,-2-1 1,1 0 391,1-2 0,0 0 0,1-1 0,-1 0 0,2-1 0,-1 1 0,1-1 0,1 0-120,-12 4 0,2 1 0,3-2 120,-11 7 0,6-1 0,12-5 0,5 0 0,-8 10 0,27-12 0,19-11 1537,18-5-1537,35 46 0,-13-1 0,4 13 0,2 5-493,-9-15 1,3 4 0,-1 4 0,1 0 0,0 1 492,3 6 0,0 4 0,0 0 0,0 1 0,-1-1 0,0 0 0,-1 1 0,-1 1 0,0-3 0,-2-2-347,2 6 0,-2-2 0,0-3 0,-1 0 347,-5-7 0,1-2 0,-1-2 0,-1 0-90,5 12 0,-1-2 0,-1-5 90,6 10 0,1-7 0,-4-14 0,4-8 0,2-11 0,3-6 1291,10-5 1,3-2-1292,8 2 0,0-2 793,2 0 0,-2 0-793,-8-1 0,-5 1 340,15 18-340,-30 3 0,-20 11 0,-23-13 0,-11 2 0,-20 10 0,-13-3 0,13-20 0,-6-1 0,-3-1 0,-2-2-531,-9 2 0,-3-2 1,-3-1-1,0-2 531,13-5 0,-1-1 0,0-2 0,0 0 0,0-1 0,-9 2 0,-1-1 0,3 0 0,2-2-16,-1 1 1,2-1 0,5-2 15,-7 2 0,8-2 0,-5-1 0,39-9 0,18 0 0,27 17 2117,0 22-2117,13 33 26,-25-29 0,-3 2-26,-1-2 0,-3-2 0,-1 31 0,-20-19 0,-17-7 0,-18-5 0,-10-6 0,0-4 0,-1 0 0,27-13 0,-3-1 0,-8 5 0,-3 1 0,-10 5 0,-3 1 0,13-9 0,0 0 0,-2-1 0,1 1 0,-2-1 0,1 0 0,-19 4 0,3-4 0,13-5 0,4-4 0,-12-1 0,34-21 0,21-20 0,26-27 0,0 22 0,6 0 0,8-2 0,5 1 0,12 1 0,5 1 0,-7 11 0,3 2 0,2 0-376,6-1 0,4 1 1,1 1 375,6 2 0,3 1 0,-2 1 0,1 2 0,-1 1 0,-1 3 0,-12 4 0,-1 1 0,-3 1 0,12 1 0,-8 1 0,14 0 0,-34 4 0,-22-2 0,-13-9 0,-10-12 1127,-3-13-1127,0-9 0,6-9 0,6-3 0,15 0 0,28-1 0,-7 29 0,7 5 0,15-1 0,6 4-235,-15 8 0,2 2 0,2 2 235,3 2 0,1 1 0,1 2 0,2-1 0,0 3 0,0 0 0,3 1 0,1 1 0,0-1 0,0 1 0,0 0 0,2 0-473,0 0 0,2 0 0,2 0 473,-14 1 0,2 0 0,0 1 0,-1 0 0,1 0 0,-2 1 0,0 0 0,1 0 0,2 2 0,-1 0 0,2 2 0,-1 0 0,2 0 0,1 3 0,0-1 0,-1 0 0,-1 1 0,-1 1 0,-1 0 0,1-1 0,-1 1 0,0 0 0,-1 0 0,-2-1 0,13 1 0,-3 1 0,-2-2-50,-8-2 0,-4-1 0,-2-1 50,14-1 0,-4-2 0,-9-1 0,-3 0 0,24-2 649,-25-2-649,-21 0 1457,-15 0-1457,-9-1 168,-6 0-168,1-20 0,-13-49 0,-4 8 0,-6-12-987,3 12 1,-3-7-1,-4-4 1,0-5 986,8 21 0,-1-4 0,-1-1 0,-1-4 0,0 0 0,-1-3 0,-1 0-595,3 4 1,-2-1 0,1-2-1,-2-1 1,0-2 0,0 1 0,0-2-1,0-1 1,0 1 594,0 0 0,1-1 0,0-1 0,-2 0 0,2-1 0,-1-1 0,0 1 0,2 0 0,-2 2 0,1 0 0,0-4 0,-1 2 0,1-1 0,0 0 0,1 1 0,-1 1 0,1 2 0,0 1 0,1 1-210,-4-9 1,0 2 0,1 1 0,1 2-1,0 2 1,2 3 0,1 4 209,-6-20 0,3 5 0,2 5 0,2 10 0,-5-11 0,7 12 0,3 2 2319,31 60-2319,36 55 0,-9-4 0,4 7 0,-9-9 0,2 3 0,-1 0 0,-1 2 0,0 0 0,-3 0 0,8 11 0,-5-3 2879,-12-15 0,-3-6-2879,-1 0 2683,-12-41-2683,-5-36 0,12-25 0,7 30 0,9 4 0,15 3 0,10 9 0,-6 11 0,4 5 0,2 7-323,7 6 0,1 9 0,0 5 323,-3 5 0,-2 4 0,-4 6 0,-5 4 0,-4 3 0,-6 4 0,-10-2 0,-3 1 0,-7 0 0,1 9 0,-11-1 0,-11-7 0,-11-5 0,-20-6 0,-12-7 0,-19-5 0,-7-7-223,14-10 1,-2-3-1,0-5 223,-3-7 0,0-6 0,5-5 0,-15-13 0,9-7 468,15 0 0,10-2-468,5-24 0,89 31 0,8 22 0,10 13 0,-9 5 0,4 6 0,0 5-413,-10 0 0,2 5 1,0 2-1,-3 3 413,-4 2 0,-1 3 0,-2 2 0,-3 3 0,6 12 0,-4 4 0,-6 1 178,-8-7 1,-4 1 0,-5 0-179,-2 18 0,-7-1 0,-7-4 0,-7-3 0,-8-8 0,-6-5 0,-7-5 0,-5-5 0,-33 10 1700,-15-23-1700,-2-17 116,9-22-116,18-15 0,22-12 0,53-11 0,12 24 0,13 4 0,-5 7 0,5 2 0,3 3-290,7-1 0,2 2 1,0 3 289,-6 0 0,-1 3 0,-4 3 0,12 5 0,-8 9 0,-21 4 0,-7 7 0,2 41 0,-21 15 0,-19-8 0,-18-11 0,-17-24 869,-17-19-869,-7-24 0,2-26 0,16-19 0,19-4 0,32 16 0,49 17 0,-10 21 0,4 8 0,9 4 0,-1 7 0,0 5 0,-4 6 0,-14 0 0,-6 3 0,10 22 0,-21-20 0,14-18 0,26-10 0,-21-5 0,4 0 0,3-1 0,-2 6 0,-9 15 0,-5 11 0,-9 10 0,-6 9 0,-7 16 0,-7 7 0,-4-16 0,-4 3 0,-4-1-190,-2-2 1,-3 1 0,-3-1 189,-2 4 0,-3-2 0,-2-1 0,0-5 0,-2-3 0,-1-1 0,-13 12 0,-2-5 0,3-12 0,1-8 0,3-10 0,0-6 0,-24 6 0,19-17 0,19-8 0,29-1 568,28 0-568,24 0 0,10 14 0,-9 24 0,-20 29 0,-26-25 0,-9 4 0,-6-3 0,-9 0 0,-9-6 0,-6-4 0,-8-7 0,-3-5 0,-6-7 0,1-5 0,-27 0 0,25-13 0,22-14 0,54-18 0,11 14 0,10 2 0,-4 5 0,6 3 0,1 2-344,11 0 1,4 2 0,-2 7 343,-2 8 0,-1 6 0,-3 6 0,-7 4 0,-4 7 0,-5 5-126,-7 6 0,-5 6 0,-5 2 126,-6 5 0,-4 3 0,-3 0 0,0 21 0,-4 0 0,-5-6 0,-3-2 0,-3-10 0,-6-4 0,-7-7 0,-8-3 0,-9-6 0,-8-7 0,-17-4 0,-6-9 0,-10-2 0,-3-10 0,22-8 0,-1-6 0,1-5 0,-19-13 0,7-10 505,12-7 0,8-7-505,11-3 0,7-3 199,11 9 0,6 3-199,13-19 0,16 27 0,6 22 0,-2 18 0,-11 15 0,-19 12 0,-30 10 0,-1-20 0,-6-3 0,-19 0 0,-7-5 0,13-5 0,-4-4 0,0-6-554,-10-11 0,-2-8 0,1-9 554,14-2 0,0-6 0,1-5 0,2-3-480,-1-6 1,3-7 0,1-1 0,4-4 479,2-5 0,2-1 0,4-3 0,4 0 0,5 7 0,4-1 0,4 1 0,2 0-179,-1-12 0,4 0 0,8 3 179,7 5 0,7 3 0,5 2 0,4 7 0,5 2 0,1 3 0,15-17 0,3 6 0,0 9 0,-2 6 722,-11 8 1,-3 2-723,9-29 2019,-5-11-2019,-16 27 0,-2-3 0,3-13 0,-1-5 0,-2 15 0,-1-3 0,1 1 0,-1-3 0,1 0 0,1 1 0,0 3 0,1 1 0,1 2 0,6-15 0,3 5 326,-1 16 0,5 7-326,0 7 0,2 6 0,36-12 0,-1 10 0,-8 7 0,-14 1 0,-17-5 0,-11-12 0,-8-21 0,-3 17 0,1-5 0,2-13 0,2-4 0,4-11 0,2-1 0,3-2 0,2 1 0,0 9 0,1 3 0,-3 15 0,2 7 0,14-13 0,-2 28 0,10 20 0,4 11 0,2 19 0,-4 16 0,-14 9 0,-12 0 0,-12-16 0,-11-12 0,-13-27 0,-20-44 0,11 6 0,-2-6 0,5 6 0,-1-4 0,-1-1-312,-6-9 0,-3-1 1,-3 3 311,-2-1 0,-5 3 0,-3 4 0,-3 5 0,-4 4 0,-4 7 0,-5 6 0,-4 6 0,-1 7 0,-1 5 0,1 8 0,-1 0 0,7 3 0,0 1 0,3 1 0,-17 1 0,10 1 0,23 1 0,9 5 0,2 22 0,27 31 0,17-14 0,9 6 0,10 15 0,7 4-416,-4-12 1,3 3 0,1 0 415,4 5 0,0 2 0,-2 2 0,-10-17 0,-1 2 0,-2 1 0,-1 1 0,-3 3 0,0 1 0,-3-1 0,-2 2 0,-2-2 0,-3 1 0,-1-1 0,-1 1 0,0 20 0,-1 0 0,-3-2 0,-1-6 0,-2-2 0,-1-3 259,-1-9 1,0-1 0,0-3-260,0 18 0,0-4 0,-1-9 0,2-1 0,4-2 0,4 0 0,7 2 0,5-1 0,11 2 0,6 0 0,7-1 0,3-3 0,1-2 0,0-5 0,-6-8 0,-2-2 649,-11-9 0,-2-1-649,7 23 104,-21-3-104,-13 3 0,-21 2 0,-25-6 0,-20-15 0,25-20 0,-2-8 0,-3-10 0,1-12 0,-1-16 0,4-11 0,0-14 0,5-9 0,13 15 0,3-3 0,3 0 0,-5-21 0,4 1 0,4 9 0,1 4 0,1 11 0,0 3 0,-10-29 0,-4 8 0,0 5 0,11 24 0,1-2 0,0-1 0,2-1 0,2-3 0,1-1 0,3 2 0,1-1 0,1-29 0,4 6 0,0 15 0,2 13 0,0 10 0,0 7 0,-1 5 0,-1-1 0,0 1 0,0 0 0,0 0 0,0-1 0,-3 4 0,-13 4 0,-28 5 0,9 5 0,-4 1 0,-12 0 0,-2-2 0,-8-1 0,-2 1 0,2-1 0,2-2 0,4-1 0,1 0 0,3-1 0,1 0 0,0 2 0,-1-1 0,-8 2 0,-3 0 0,15 2 0,-3 2 0,-1-1-527,-14 0 0,-3 1 0,-1 0 527,11 0 0,0 0 0,-3 0 0,0 0 0,-3 1 0,0 0 0,-2 1 0,2 0 0,-1 0 0,0 1 0,0 0 0,3 1 0,-11 0 0,4 0 0,2 0 0,11 0 0,2 1 0,5-2 0,-4 0 0,8 0 0,0 0 0,33 0 0,14 2 0,-2-3 1581,-15 0-1581,-24 3 0,0 1 0,-7 1 0,-15 3 0,-4 0 0,18-1 0,-3-1 0,1 0 0,-5-1 0,-1 0 0,1-1 0,2-2 0,0-1 0,1-1 0,-20 1 0,2-2 0,9-2 0,5 0 0,14-2 0,4 0 0,-2-3 0,27 1 0,17-19 0,4-13 0,3-12 0,-2 0 0,1-7 0,-1-6-607,0-4 0,-2-6 1,0-3-1,-1-2 607,0 9 0,-1-2 0,-1-1 0,0 0 0,-2-1 0,-1-1 0,-1-1 0,-1 0 0,-2 1 0,-4 2 0,-4-12 0,-2 0 0,-5 5 0,-6 7-298,-6 15 0,-5 5 0,-4 6 0,-4 5 298,-5 6 0,-6 4 0,-2 7 0,-1 5 0,-5 6 0,-2 7 0,-1 4 0,0 2 0,0 2 0,0 3 0,0 1 0,2 3 0,-13 1 0,3 3 0,2 1 0,10-1 0,3 1 0,2-1 0,-6 4 0,7-4 0,-10-4 0,38-33 0,40-38 1133,4 18 1,3-2-1134,3-1 0,0 2 1352,20-19-1352,-21 36 0,-16 61 0,-4 24 0,-3 15 0,1-4 0,-1 6 0,-1 4-508,-1-7 0,-2 3 0,0 2 0,-1 0 508,0 4 0,-1 2 0,0 0 0,1-2 0,-2-7 0,1 1 0,0-1 0,-1-2 0,1-3 0,-1-1 0,2-1 0,1-1-279,2 12 1,2-2 0,8-2 278,8-4 0,5-2 0,9-3 0,9 0 0,8-4 0,7-2-538,-2-12 1,6-3 0,3-1-1,2-1 538,-9-6 0,3-2 0,0 1 0,1-1 0,-1 0 0,0 1 0,1 0 0,-1-1 0,1 1 0,-3 1 0,-2 0 0,0 0 0,-2 1 0,-2-1 0,-1 3-243,3 5 1,-3 2 0,-1 2 0,-4 0 242,7 12 0,-4 2 0,-5 0 0,-9-10 0,-5 1 0,-3 0 798,3 16 1,-7-2-799,-6-13 0,-4-1 381,-4-10 1,-2-3-382,-1 25 2342,-4-19-2342,-4-20 1284,-4-12-1284,1-26 0,3-22 0,18-18 0,40-3 0,-8 34 0,7 6 0,14 4 0,2 10 0,3 12 0,-1 10 0,-11 11 0,-5 8 0,-9 5 0,-9 4 0,-9-1 0,-5 0 0,1 18 0,-13-28 0,-9-19 0,-1-13 0,10-27 0,13 8 0,21-10 0,12 23 0,8 23 0,-4 24 0,-33-15 0,-3 4 0,-2 4 0,-4 2 0,-5-1 0,-3-1 0,2 35 0,-18-4 0,-21-14 0,-26-10 0,17-29 0,-3-5 0,-3-2 0,-1-4 0,3-2 0,1-3 0,-22-7 0,18-2 0,20 1 0,9 3 0,5 6 0,-1 21 0,-8 26 0,-7 25 0,11-29 0,-1 2 0,0-1 0,1-1 0,1 1 0,1 0 0,2-2 0,1 0 0,-2 38 0,7-14 0,4-18 0,9-12 0,15-11 0,22-10 0,-10-11 0,5-3 0,9-2 0,4-1 0,9-1 0,2 0 0,4 0 0,1 0 0,-6 0 0,-2 0 0,-5-1 0,-3 2 0,-10 1 0,-2 1 0,23 12 0,-11 11 0,-16 5 0,-10-2 0,-11-7 0,-8-6 0,-5 0 0,-17 4 0,-26 8 0,3-12 0,-5-2 0,-15 1 0,-5-1 0,-10-2 0,-2-1-167,22-2 1,-1-1 0,0 0 166,-1 3 0,0-1 0,1 0 0,2 3 0,1 0 0,1 0 0,-22 8 0,4 0 0,5-1 0,3-2 0,6-2 0,3-4 0,9-3 0,3-4 0,-13 0 0,22-15 0,17-8 499,9-6-499,1 2 0,-11 9 0,-18 13 0,-33 12 0,14-4 0,-5-1 0,-15 0 0,-5-1-440,11-3 0,-3 0 1,-1-2 439,-4 0 0,-1-1 0,0-1 0,3 0 0,0-1 0,2-2 0,6 0 0,3-2 0,5-1 0,-7-6 0,7-3 0,15 0 0,6-2 0,-9-24 0,17-11 0,9-27 0,6 21 0,-1-5 0,-2-13 0,-2-6 109,2 19 0,0-1 0,-2-3-109,-2-4 0,-1-3 0,0 0 0,0-3 0,1 0 0,-1 1 0,0 3 0,1 0 0,2 2 0,1 8 0,2 3 0,2 2 0,0-8 0,1 6 0,0-13 0,5 43 0,-6 31 0,-9 21 0,-9 8 992,-7 1-992,3-11 0,13-11 0,27-18 0,22-5 0,12-3 0,5 2 0,6-1 0,3 1-415,-5 2 0,2 2 0,3 0 0,0 1 415,6 1 0,3 0 0,-1 2 0,0 2 0,-3 0 0,-1 2 0,0 1 0,-3 1-89,8 2 0,-2 0 0,-3 2 89,14 1 0,-6 2 0,-24 1 0,-6 2 0,6 10 0,-21-1 0,-13-7 1637,-2-6-1637,-2-3 290,9-1-290,38 0 0,-7-2 0,7-3 0,-5 1 0,2-2 0,2 0-252,8-4 0,2 0 0,0 0 252,-2-1 0,-2 0 0,-1 0 0,-6 2 0,-2-1 0,-3 3 0,6-2 0,-5 4 0,9 1 0,-27 4 0,-16 0 0,-9 0 0,-12-5 756,-10-4-756,-29-3 0,8 6 0,-6 2 0,-19 1 0,-6 2 0,9 1 0,-3 3 0,-3-2-509,-5 2 1,-2-2 0,-1 2 508,14-1 0,0-1 0,-1 2 0,1-2 0,1 1 0,0 0 0,1-1 0,1 0 0,-12-2 0,2-2 0,2 0 0,10-1 0,2-1 0,4 0 0,-6-4 0,6-1 0,-13-10 0,25 5 0,14 5 0,5 1 1525,2 4-1525,-7-2 0,-8-11 0,-13-19 0,15 3 0,-1-5 0,-2-15 0,1-7 0,9 12 0,1-4 0,0-1-249,1-6 0,0-2 0,1-1 249,2-2 0,0-1 0,1 2 0,0 4 0,1 1 0,0 3 0,-4-16 0,0 8 0,4 16 0,-1 8 0,-7-2 0,4 27 0,-3 12 0,-12 6 747,-10 7-747,-8 1 0,4-1 0,10-6 0,12-21 0,15-24 0,5-24 0,6-8 0,0 16 0,0 26 0,0 26 0,0 32 0,0 2 0,0 13 0,0-18 0,0-8 0,0-5 0,8 1 0,18 20 0,19 24 0,-15-15 0,0 3 0,2 6 0,-2 1 0,-3 1 0,-4-1 0,-2-1 0,-4 0 0,-5-5 0,-2-1 0,1 31 0,-7-19 0,-4-20 0,-2-19 0,-4-9 0,-3-21 0,0-30 0,3-25 0,4 24 0,2 0 0,16-37 0,20 16 0,17 22 0,10 22 0,-2 21 0,-1 36 0,-25 3 0,-2 9 0,6 15 0,0 6-226,-10-16 0,-1 3 0,1 0 226,1 3 0,1 0 0,-1-1 0,-1-3 0,-1-1 0,-1-2 0,11 20 0,-2-3 0,-5-14 0,-3-6 0,13 20 0,-15-27 0,-13-21 0,-10-11 678,-8-6-678,-1 0 0,24 44 0,7-1 0,6 7 0,0 0 0,4 4 0,0 4-322,-5-9 1,2 3 0,-1 1 0,-1 0 321,7 15 0,-1-1 0,-4-1 0,-5-7 0,-3-2 0,-3-2 0,0 6 0,-6-7 0,-1 20 0,-9-30 0,-2-15 0,3-2 0,5-1 1285,5 6-1285,5 2 0,5 3 0,6-4 0,5-2 0,7-3 0,0-7 0,-5-5 0,-9-7 0,-18-6 0,-15-3 0,-7-1 0,-7-3 0,8 0 0,42 8 0,14 0 0,11 1 0,3 1 0,8 0 0,3 1 0,-17-4 0,3 2 0,2-2 0,1 2 0,0-2-523,4 1 1,0-1-1,2 0 1,-1 1 0,-1-2 522,0 0 0,1 0 0,-1 0 0,-1 0 0,-1-2 0,8 1 0,0-2 0,-3 0 0,-2 0-156,5-1 1,-2 0 0,-5-1 155,11-1 0,-9 0 0,-23 0 0,-7 0 0,-1 0 0,-27 0 0,-14 0 2544,-10 0-2544,-3 0 534,1 0-534,5 0 0,5-2 0,15-3 0,27-13 0,4 3 0,6-1 0,22-7 0,8 1-630,-9 4 0,5 1 0,2 0 630,-10 3 0,3 1 0,0 1 0,1 0 0,3 1 0,1 0 0,0 1 0,-1 0 0,-3 1 0,0 1 0,-1 0 0,-2 1-141,9-3 1,-3 1-1,-4-1 141,-12 4 0,-3-2 0,-5 1 0,4-2 0,-6 1 0,8-5 0,-27 7 0,-15-1 1847,-8-1-1847,-1-5 465,0-32-465,0-22 0,0-10 0,0 6 0,0 31 0,0 14 0,-1 11 0,-4 2 0,-7-6 0,-9-10 0,-4-12 0,0-16 0,7-11 0,13 22 0,1-4 0,3-6 0,4-2 0,2 1 0,6 2 0,0 4 0,3 4 0,15-14 0,-5 28 0,-10 20 0,-25 23 0,-42 24 0,4-10 0,-7 1 0,8-7 0,-4 0 0,-1-2-241,-6-1 0,-1-1 0,0-8 241,1-8 0,-1-7 0,3-8 0,2-8 0,4-8 0,2-7 0,5-10 0,2-8 0,6-4-469,4-9 1,5-6 0,3 0 468,5 4 0,4 0 0,2 0 0,4 8 0,2 1 0,2 2 0,1-15 0,4 7 0,8 15 0,3 5 0,5 10 0,4 4 0,22-16 671,-2 16-671,-18 10 1457,-20-7-1457,-25-27 0,-1 10 0,-4-6 0,5 9 0,-1-2 0,1-4-483,-4-11 0,2-4 1,0-4 482,6 10 0,2-2 0,0-2 0,2-1 0,1 2 0,1-1 0,0 0 0,2 0 0,-2-18 0,1 1 0,3 4 0,2 13 0,1 4 0,3 5 0,-1 1 0,2 8 0,5-15 0,11 36 0,8 19 0,8 21 1448,1 16-1448,-8 4 0,-6 1 0,-5-16 0,-6-12 0,2-20 0,6-30 0,9-32 0,-6 22 0,2-3 0,2-7 0,1 1 0,0 2 0,1 3 0,-4 8 0,0 4 0,10-16 0,-12 33 0,-7 11 0,-5-8 0,-6-32 0,-11 2 0,-8-6 0,3 11 0,-4-2 0,0-2-138,-5-4 0,-2-1 0,-1 2 138,1 5 0,-1 0 0,2 4 0,-1-6 0,2 5 0,-5-12 0,21 36 0,11 18 0,34 9 0,3 10 0,7 7 0,0 4 0,3 5 0,1 5-263,-4 1 0,2 5 0,-1 3 0,-2 2 263,-2 3 0,-2 2 0,-2 1 0,-2 1 0,3 13 0,-3 1 0,-8 0 0,-3 17 0,-18-5 0,-20-18 0,-12-7 0,-11-4 0,-9-7 0,-7-5 0,-6-8 0,-3-4 0,-3-9 0,8-8 0,1-9 733,5-9 0,5-10-733,4-12 0,8-10 0,8-11 0,9-7 0,2-5 0,13-3 0,18-7 0,17 3-437,2 23 0,10 3 1,5 6 436,9 1 0,6 5 0,2 5 0,-13 10 0,2 1 0,0 4 0,-1 5 0,12 1 0,-2 8 0,-4 7 0,11 15 0,-10 14 0,-13 12 0,-11 11 0,-12 12 0,-9 8 0,-6 0 0,-6 0 0,-5-6 0,-6-4 0,-4-14 0,-7-5 0,-26 18 0,-19-23 655,24-28 0,-3-4-655,-2-4 0,-1-4 0,-3-5 0,1-5 0,4-5 0,2-4 0,-17-19 0,24 3 0,31 10 0,34 12 0,34 19 0,-20 15 0,0 12 0,4 18 0,-3 12-381,-15-10 0,-2 4 0,-2 4 381,-1 9 0,-3 3 0,-1 1 0,-2 1 0,-2 1 0,-2-1 0,-2 0 0,-2 0 0,-2-1 0,-3-4 0,-2-1 0,-2-2-23,-2-8 1,-2-2 0,-2-3 22,-6 17 0,-4-6 0,-2-16 0,-2-5 0,-17 15 0,7-25 0,12-14 1138,8-3-1138,4 17 72,1 29-72,0-20 0,0 2 0,0 8 0,0 1 0,0-3 0,0-2 0,0-7 0,0-3 0,-4 24 0,-7-14 0,-7-11 0,-5-6 0,3-5 0,5-9 0,7-10 0,3-9 0,1-5 0,0 0 0,-4 3 0,-1 0 0,-5 0 0,3 0 0,2 2 0,2 19 0,5 19 0,1 4 0,1 5 0,1 11 0,-2 0 0,1-1 0,-4-3 0,-3-5 0,-5-6 0,-25 2 0,-11-21 0,-1-12 0,15-8 0,13-9 0,11-9 0,7-9 0,3-7 0,12 4 0,11 10 0,11 9 0,8 5 0,1 0 0,-3 2 0,-6 2 0,-9 1 0,-13 1 0,-19-2 0,-19-2 0,-19-9 0,-9-6 0,3-1 0,8 3 0,10 6 0,3 5 0,-1 0 0,-2 0 0,-3 3 0,-1 0 0,6 0 0,5 0 0,4-3 0,-1 0 0,-3 0 0,-4 0 0,0 0 0,-3 0 0,2 0 0,3 0 0,4 0 0,4 0 0,3 0 0,-2 2 0,-3 1 0,-3 2 0,-7 0 0,-13-1 0,-11-3 0,-11-1 0,-7 0 0,1 0 0,35 0 0,-1 0 0,0 0 0,0 0 0,-3 0 0,-2 1 0,1 2 0,0-1 0,1 1 0,1 0 0,-32 6 0,20-1 0,16-4 0,-10-2 0,6-1 0,-5-2 0,-20 1 0,-6 0-224,13 0 0,-4 0 0,2 0 224,3 0 0,1 0 0,3 0 0,-10 1 0,6-2 0,-9 1 0,47-2 0,3-1 0,-12 2 0,-12 1 0,-11 0 0,-2 1 0,-8 0 0,-6 1 0,-2 0-655,4-2 1,-3 2 0,-2 0 0,-1-1 0,-1 0 654,8 0 0,-2 1 0,-1-1 0,1-1 0,-1 1 0,2-1 0,3 0 0,-1-1 0,1 1 0,1-1 0,3-1 0,2 0-55,-9-2 0,5-1 1,1 0-1,3-1 55,-7 0 0,4-2 0,4 1 0,-5-4 0,8 2 0,-8 2 0,34-1 0,7-4 3228,-29-22-3228,9 4 0,-4-4 0,-9-5 0,0-3 467,2-5 0,6-2-467,11 7 0,8 1 0,14-18 0,45 12 0,27 22 0,-24 15 0,1 3 0,31 0 0,-19 7 0,-12 1 0,-15-3 0,-10-36 0,-9-4 0,-3-9 0,-1-26 0,-1-8-296,0 16 0,0-4 0,1 1 296,-2 1 0,2 0 0,-1 2 0,2 9 0,0 1 0,1 4 0,3-6 0,4 7 0,15-8 0,6 35 0,1 17 0,-12 20 0,-12 22 888,-30 20-888,-4-19 0,-6-3 0,-10-1 0,-5-6 0,-7-4 0,-1-6 0,6-9 0,3-7 0,7-9 0,5-9 0,8-8 0,7-8 0,6-13 0,7-7 0,6-7 0,8-5 0,11-9 0,8-1-298,-3 22 1,3 0 0,1 0 297,4 0 0,1 1 0,0 2 0,-1 2 0,-1 0 0,-1 2 0,4-12 0,-2 1 0,-9 12 0,-3 2 0,5-32 0,-12 6 0,-6 4 0,-5 11 892,2 19-892,7 26 0,13 32 0,13 26 0,8 14 0,-20-23 0,-2 2 0,-1-1 0,-4 2 0,-2 10 0,-1 6 0,-1 9 0,-3 4 0,0 11 0,-1 4 0,-1-23 0,-1-1 0,2 0 0,6 24 0,1-3 0,4-2 0,4-3 0,6-7 0,3-3 0,5 1 0,5 0 0,-12-22 0,2 0 0,1 1-138,3 1 1,1 0-1,0-1 138,-2-2 0,0-1 0,0-2 0,11 15 0,-3-3 0,-10-10 0,-3-1 0,5 18 0,-17-2 0,-17 3 0,-26 8 0,2-32 0,-5-5 206,-7-1 1,-3-4-207,1-4 0,-1-5 0,-24 5 0,18-7 0,18-6 0,11-1 0,11-2 0,18-3 0,27 2 0,30 6 0,-25 0 0,0 4 0,0 5 0,-3 7 0,-4 10 0,-6 5 0,-7 9 0,-5 3 0,-5 7 0,-5 1 0,-4-1 0,-3-1 0,-6-7 0,-4-3 0,-3-5 0,-3-5 0,-18 19 0,0-13 0,7-15 0,7-5 0,5-5 0,6-3 0,4 0 0,1 0 0,0 0 0,2 3 0,2 5 0,4 0 0,-1 3 0,-2-2 0,-3-5 0,-5 3 0,-10 0 0,-16 1 0,-17-2 0,-7-5 0,5-3 0,12-6 0,14 0 0,9-1 0,7 2 0,3 5 0,2 5 0,-1 0 0,-2 4 0,-6 2 0,-14-2 0,-14 1 0,-20 1 0,20-13 0,-1-3 0,-7 0 0,1-2 0,-2-3 0,0-1 0,5-5 0,2-3 0,-24-20 0,14-28 0,28 9 0,2-8 0,-2-12 0,2-5 0,0-7 0,2-1 0,2-1 0,2 1 0,2 7 0,3 3 0,4 6 0,2 2 0,1 6 0,1 1 0,4 5 0,0 2 0,9-34 0,3 20 0,1 20 0,-9 17 0,-13 6 0,-18 2 0,-10 1 0,-4 0 0,9-1 0,15-3 0,9-10 0,8-17 0,11-13 0,13-12 0,10 2 0,4 11 0,-6 11 0,-9 15 0,-7 6 0,-2 0 0,2-3 0,3-6 0,12-6 0,14-2 0,11 2 0,7 10 0,-4 10 0,-7 9 0,-10 7 0,-5 1 0,-1 0 0,-5 2 0,-4 2 0,-9 3 0,-10 1 0,-3-1 0,-5 1 0,-2-2 0,-1 2 0,0-1 0,0-3 0,0-1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4270B6-307B-4A41-978E-B8922E4E5BBF}" type="datetimeFigureOut">
              <a:rPr lang="en-US" smtClean="0"/>
              <a:t>7/14/26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7F3DC2-6235-A645-9F90-4AC3AB5D13F7}" type="slidenum">
              <a:rPr lang="en-US" smtClean="0"/>
              <a:t>‹#›</a:t>
            </a:fld>
            <a:endParaRPr lang="en-US"/>
          </a:p>
        </p:txBody>
      </p:sp>
    </p:spTree>
    <p:extLst>
      <p:ext uri="{BB962C8B-B14F-4D97-AF65-F5344CB8AC3E}">
        <p14:creationId xmlns:p14="http://schemas.microsoft.com/office/powerpoint/2010/main" val="352377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D97389-0441-4D4C-B013-3AC3B336705E}" type="slidenum">
              <a:rPr lang="en-US" smtClean="0"/>
              <a:t>1</a:t>
            </a:fld>
            <a:endParaRPr lang="en-US"/>
          </a:p>
        </p:txBody>
      </p:sp>
    </p:spTree>
    <p:extLst>
      <p:ext uri="{BB962C8B-B14F-4D97-AF65-F5344CB8AC3E}">
        <p14:creationId xmlns:p14="http://schemas.microsoft.com/office/powerpoint/2010/main" val="3432767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A738E-EBE3-1A5B-338F-F40FE4A642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5697AD-53EA-7287-B7C2-110D65759C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1B2438-B1C3-87AF-4523-4048BF731EEF}"/>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5" name="Footer Placeholder 4">
            <a:extLst>
              <a:ext uri="{FF2B5EF4-FFF2-40B4-BE49-F238E27FC236}">
                <a16:creationId xmlns:a16="http://schemas.microsoft.com/office/drawing/2014/main" id="{1F352A08-2948-6026-4A81-9B1B94FA9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2FC25-3F75-1ED4-B898-CB5D589D8E57}"/>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381293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05244-F986-7F1C-4E82-EE351185BD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4AB1DA-7D92-70E8-D2B2-4D9F198270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A231C7-43C4-016D-5F6F-986B56A05374}"/>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5" name="Footer Placeholder 4">
            <a:extLst>
              <a:ext uri="{FF2B5EF4-FFF2-40B4-BE49-F238E27FC236}">
                <a16:creationId xmlns:a16="http://schemas.microsoft.com/office/drawing/2014/main" id="{217F5624-37D7-B4A0-2B07-85CD8001B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F3AA6A-51FD-1ECC-F37B-AF1138ED065C}"/>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211618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91D7AD-FD34-99B5-3404-8AC76906D8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DA43C-24F7-99E6-7F84-499E25B0F9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DD01CC-8609-35F4-DDE4-30040D402809}"/>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5" name="Footer Placeholder 4">
            <a:extLst>
              <a:ext uri="{FF2B5EF4-FFF2-40B4-BE49-F238E27FC236}">
                <a16:creationId xmlns:a16="http://schemas.microsoft.com/office/drawing/2014/main" id="{9628BEE6-8C0D-FCA3-9145-CED80DF443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6B305E-CA5A-F22F-E089-CFC1331F5522}"/>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2234792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FADBB-4908-FE82-7011-AE62CB3C39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4A5435-4BBC-AC52-F41B-CC06F31351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49B5CC-E2A1-3FE1-4F24-62E03E93F376}"/>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5" name="Footer Placeholder 4">
            <a:extLst>
              <a:ext uri="{FF2B5EF4-FFF2-40B4-BE49-F238E27FC236}">
                <a16:creationId xmlns:a16="http://schemas.microsoft.com/office/drawing/2014/main" id="{2CEF3132-28B6-0D46-C48A-D97032B9F8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577F2E-BD01-C21F-A569-382ABFEB1C89}"/>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636343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40410-6C24-3875-B14D-44BD272A25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A9AFCE-369F-4FDF-29B5-25D3665C15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7619C7-20EF-5985-2CE4-6101315D434B}"/>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5" name="Footer Placeholder 4">
            <a:extLst>
              <a:ext uri="{FF2B5EF4-FFF2-40B4-BE49-F238E27FC236}">
                <a16:creationId xmlns:a16="http://schemas.microsoft.com/office/drawing/2014/main" id="{300F12F6-8082-169E-AEF8-3B77FBA850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4F6798-C95E-4E61-B8B4-B4D575F40D00}"/>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297129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BCADC-02C7-30AB-2F8E-A5D3173EBE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D268E3-20CE-BF8E-B928-6228FA33D0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80F648-9EFB-44B5-6C47-6860EF4F97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91216F-0E7C-BEA8-7D44-71F342A34F43}"/>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6" name="Footer Placeholder 5">
            <a:extLst>
              <a:ext uri="{FF2B5EF4-FFF2-40B4-BE49-F238E27FC236}">
                <a16:creationId xmlns:a16="http://schemas.microsoft.com/office/drawing/2014/main" id="{4751F760-9DD5-D7E0-6581-3F971E2892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2A5265-0653-0BB3-51A5-71A3A13BE9B0}"/>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3550792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52F2F-15C2-1B01-2579-41BF508A65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2EA1A2-696C-7F63-3499-6DB1BED196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3266E7-792D-9D31-F698-FC33D540F0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5D1CDB-EA68-3C93-0D41-0AF1343CB7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152DA8-7A49-821A-7C8B-8E8A349F41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ED22C2-7046-B2F1-276E-7CF8C703B92B}"/>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8" name="Footer Placeholder 7">
            <a:extLst>
              <a:ext uri="{FF2B5EF4-FFF2-40B4-BE49-F238E27FC236}">
                <a16:creationId xmlns:a16="http://schemas.microsoft.com/office/drawing/2014/main" id="{54F04532-D37E-B866-8C47-2EA4DADC38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0DDAE9-13D9-0F9B-5A82-1531E60E9863}"/>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15196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00EB-6CA1-A701-D7AC-D073ABC712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B25386-D14A-B255-9BF7-EA8008590515}"/>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4" name="Footer Placeholder 3">
            <a:extLst>
              <a:ext uri="{FF2B5EF4-FFF2-40B4-BE49-F238E27FC236}">
                <a16:creationId xmlns:a16="http://schemas.microsoft.com/office/drawing/2014/main" id="{1363D418-6C6E-EF2C-2F2C-68ED46CE86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471E22-38B1-52EA-10D0-541440C8387D}"/>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2279929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CCEA6-E0DF-965C-458F-1B23E169A245}"/>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3" name="Footer Placeholder 2">
            <a:extLst>
              <a:ext uri="{FF2B5EF4-FFF2-40B4-BE49-F238E27FC236}">
                <a16:creationId xmlns:a16="http://schemas.microsoft.com/office/drawing/2014/main" id="{5252DA19-211D-BE05-D742-11C0571DF3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DE0FC4-6B07-0DDA-1C5B-CD716ED72FF2}"/>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1477989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98918-C8DB-6293-97DB-CA8522763E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88321A-77EE-AEF0-E8CB-E672B3C69B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050043-4F9A-7980-215C-C0ED68BF2A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4D57D9-C514-A8DC-64B6-1310F46BEDB9}"/>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6" name="Footer Placeholder 5">
            <a:extLst>
              <a:ext uri="{FF2B5EF4-FFF2-40B4-BE49-F238E27FC236}">
                <a16:creationId xmlns:a16="http://schemas.microsoft.com/office/drawing/2014/main" id="{01CE3EDB-62E3-25F4-4E62-736038E2C9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232451-F122-8DAE-26C1-5F1D1BF0E2EA}"/>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177071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053BE-20BB-DC36-E076-72B55C1FD9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B9B2CD-FDF7-9C31-5CFD-321339C8BA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2E4215-9653-6BE2-0B5A-78F24FB8CF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82715E-98D5-9541-16AE-A335A4F4F383}"/>
              </a:ext>
            </a:extLst>
          </p:cNvPr>
          <p:cNvSpPr>
            <a:spLocks noGrp="1"/>
          </p:cNvSpPr>
          <p:nvPr>
            <p:ph type="dt" sz="half" idx="10"/>
          </p:nvPr>
        </p:nvSpPr>
        <p:spPr/>
        <p:txBody>
          <a:bodyPr/>
          <a:lstStyle/>
          <a:p>
            <a:fld id="{5FC32658-F4A6-3E4E-A8AF-3E1D7BB45654}" type="datetimeFigureOut">
              <a:rPr lang="en-US" smtClean="0"/>
              <a:t>7/14/26</a:t>
            </a:fld>
            <a:endParaRPr lang="en-US"/>
          </a:p>
        </p:txBody>
      </p:sp>
      <p:sp>
        <p:nvSpPr>
          <p:cNvPr id="6" name="Footer Placeholder 5">
            <a:extLst>
              <a:ext uri="{FF2B5EF4-FFF2-40B4-BE49-F238E27FC236}">
                <a16:creationId xmlns:a16="http://schemas.microsoft.com/office/drawing/2014/main" id="{6BE0AF65-6C65-BAF0-F89E-A5F3F93E5D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89EF1F-2B47-417C-C3FE-A02CF71D8488}"/>
              </a:ext>
            </a:extLst>
          </p:cNvPr>
          <p:cNvSpPr>
            <a:spLocks noGrp="1"/>
          </p:cNvSpPr>
          <p:nvPr>
            <p:ph type="sldNum" sz="quarter" idx="12"/>
          </p:nvPr>
        </p:nvSpPr>
        <p:spPr/>
        <p:txBody>
          <a:bodyPr/>
          <a:lstStyle/>
          <a:p>
            <a:fld id="{0DB8CB1C-EDD3-D84D-9AFE-E2413A917A31}" type="slidenum">
              <a:rPr lang="en-US" smtClean="0"/>
              <a:t>‹#›</a:t>
            </a:fld>
            <a:endParaRPr lang="en-US"/>
          </a:p>
        </p:txBody>
      </p:sp>
    </p:spTree>
    <p:extLst>
      <p:ext uri="{BB962C8B-B14F-4D97-AF65-F5344CB8AC3E}">
        <p14:creationId xmlns:p14="http://schemas.microsoft.com/office/powerpoint/2010/main" val="3445862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FC948C-871E-0140-4F57-EE03F552DD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08CEBC-53FD-D0F7-C4DF-B7B73F555F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D0A500-787C-7531-3748-876A771F6C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C32658-F4A6-3E4E-A8AF-3E1D7BB45654}" type="datetimeFigureOut">
              <a:rPr lang="en-US" smtClean="0"/>
              <a:t>7/14/26</a:t>
            </a:fld>
            <a:endParaRPr lang="en-US"/>
          </a:p>
        </p:txBody>
      </p:sp>
      <p:sp>
        <p:nvSpPr>
          <p:cNvPr id="5" name="Footer Placeholder 4">
            <a:extLst>
              <a:ext uri="{FF2B5EF4-FFF2-40B4-BE49-F238E27FC236}">
                <a16:creationId xmlns:a16="http://schemas.microsoft.com/office/drawing/2014/main" id="{5008D9A7-E8D2-2FEF-DF26-A43D5B10E3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8B710C0-7B8F-4B39-4764-3BA867416C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B8CB1C-EDD3-D84D-9AFE-E2413A917A31}" type="slidenum">
              <a:rPr lang="en-US" smtClean="0"/>
              <a:t>‹#›</a:t>
            </a:fld>
            <a:endParaRPr lang="en-US"/>
          </a:p>
        </p:txBody>
      </p:sp>
    </p:spTree>
    <p:extLst>
      <p:ext uri="{BB962C8B-B14F-4D97-AF65-F5344CB8AC3E}">
        <p14:creationId xmlns:p14="http://schemas.microsoft.com/office/powerpoint/2010/main" val="3820064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uw.edu/332"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7.sv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customXml" Target="../ink/ink2.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7.png"/><Relationship Id="rId7" Type="http://schemas.openxmlformats.org/officeDocument/2006/relationships/image" Target="../media/image91.png"/><Relationship Id="rId12" Type="http://schemas.openxmlformats.org/officeDocument/2006/relationships/image" Target="../media/image13.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90.png"/><Relationship Id="rId5" Type="http://schemas.openxmlformats.org/officeDocument/2006/relationships/image" Target="../media/image90.png"/><Relationship Id="rId10" Type="http://schemas.openxmlformats.org/officeDocument/2006/relationships/image" Target="../media/image12.png"/><Relationship Id="rId4" Type="http://schemas.openxmlformats.org/officeDocument/2006/relationships/image" Target="../media/image86.png"/><Relationship Id="rId9"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18" Type="http://schemas.openxmlformats.org/officeDocument/2006/relationships/image" Target="../media/image76.png"/><Relationship Id="rId26" Type="http://schemas.openxmlformats.org/officeDocument/2006/relationships/image" Target="../media/image84.png"/><Relationship Id="rId3" Type="http://schemas.openxmlformats.org/officeDocument/2006/relationships/image" Target="../media/image61.png"/><Relationship Id="rId21" Type="http://schemas.openxmlformats.org/officeDocument/2006/relationships/image" Target="../media/image79.png"/><Relationship Id="rId7" Type="http://schemas.openxmlformats.org/officeDocument/2006/relationships/image" Target="../media/image650.png"/><Relationship Id="rId12" Type="http://schemas.openxmlformats.org/officeDocument/2006/relationships/image" Target="../media/image70.png"/><Relationship Id="rId17" Type="http://schemas.openxmlformats.org/officeDocument/2006/relationships/image" Target="../media/image75.png"/><Relationship Id="rId25" Type="http://schemas.openxmlformats.org/officeDocument/2006/relationships/image" Target="../media/image83.png"/><Relationship Id="rId2" Type="http://schemas.openxmlformats.org/officeDocument/2006/relationships/image" Target="../media/image60.png"/><Relationship Id="rId16" Type="http://schemas.openxmlformats.org/officeDocument/2006/relationships/image" Target="../media/image74.png"/><Relationship Id="rId20" Type="http://schemas.openxmlformats.org/officeDocument/2006/relationships/image" Target="../media/image78.png"/><Relationship Id="rId29"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64.png"/><Relationship Id="rId11" Type="http://schemas.openxmlformats.org/officeDocument/2006/relationships/image" Target="../media/image69.png"/><Relationship Id="rId24" Type="http://schemas.openxmlformats.org/officeDocument/2006/relationships/image" Target="../media/image82.png"/><Relationship Id="rId5" Type="http://schemas.openxmlformats.org/officeDocument/2006/relationships/image" Target="../media/image63.png"/><Relationship Id="rId15" Type="http://schemas.openxmlformats.org/officeDocument/2006/relationships/image" Target="../media/image73.png"/><Relationship Id="rId23" Type="http://schemas.openxmlformats.org/officeDocument/2006/relationships/image" Target="../media/image81.png"/><Relationship Id="rId28" Type="http://schemas.openxmlformats.org/officeDocument/2006/relationships/image" Target="../media/image170.png"/><Relationship Id="rId10" Type="http://schemas.openxmlformats.org/officeDocument/2006/relationships/image" Target="../media/image68.png"/><Relationship Id="rId19" Type="http://schemas.openxmlformats.org/officeDocument/2006/relationships/image" Target="../media/image77.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 Id="rId22" Type="http://schemas.openxmlformats.org/officeDocument/2006/relationships/image" Target="../media/image80.png"/><Relationship Id="rId27" Type="http://schemas.openxmlformats.org/officeDocument/2006/relationships/image" Target="../media/image85.png"/><Relationship Id="rId30"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p:txBody>
          <a:bodyPr>
            <a:normAutofit/>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CSE 332 Summer 2026</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Lecture 10: Sorting</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3"/>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0E331-20F3-CCA9-529D-FE34B4D8C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F9BF5-3D98-FDB3-0536-F52EC51AEA50}"/>
              </a:ext>
            </a:extLst>
          </p:cNvPr>
          <p:cNvSpPr>
            <a:spLocks noGrp="1"/>
          </p:cNvSpPr>
          <p:nvPr>
            <p:ph type="title"/>
          </p:nvPr>
        </p:nvSpPr>
        <p:spPr/>
        <p:txBody>
          <a:bodyPr/>
          <a:lstStyle/>
          <a:p>
            <a:r>
              <a:rPr lang="en-US" dirty="0"/>
              <a:t>Insertion Sort - Summary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3098659-16A5-7134-405A-EC34150F6932}"/>
                  </a:ext>
                </a:extLst>
              </p:cNvPr>
              <p:cNvSpPr>
                <a:spLocks noGrp="1"/>
              </p:cNvSpPr>
              <p:nvPr>
                <p:ph idx="1"/>
              </p:nvPr>
            </p:nvSpPr>
            <p:spPr>
              <a:xfrm>
                <a:off x="838200" y="1402187"/>
                <a:ext cx="11252200" cy="2516669"/>
              </a:xfrm>
            </p:spPr>
            <p:txBody>
              <a:bodyPr>
                <a:normAutofit fontScale="92500" lnSpcReduction="10000"/>
              </a:bodyPr>
              <a:lstStyle/>
              <a:p>
                <a:r>
                  <a:rPr lang="en-US" dirty="0"/>
                  <a:t>If the items at index </a:t>
                </a:r>
                <a14:m>
                  <m:oMath xmlns:m="http://schemas.openxmlformats.org/officeDocument/2006/math">
                    <m:r>
                      <a:rPr lang="en-US" b="0" i="1" smtClean="0">
                        <a:latin typeface="Cambria Math" panose="02040503050406030204" pitchFamily="18" charset="0"/>
                      </a:rPr>
                      <m:t>0</m:t>
                    </m:r>
                  </m:oMath>
                </a14:m>
                <a:r>
                  <a:rPr lang="en-US" dirty="0"/>
                  <a:t> and </a:t>
                </a:r>
                <a14:m>
                  <m:oMath xmlns:m="http://schemas.openxmlformats.org/officeDocument/2006/math">
                    <m:r>
                      <a:rPr lang="en-US" b="0" i="1" smtClean="0">
                        <a:latin typeface="Cambria Math" panose="02040503050406030204" pitchFamily="18" charset="0"/>
                      </a:rPr>
                      <m:t>1</m:t>
                    </m:r>
                  </m:oMath>
                </a14:m>
                <a:r>
                  <a:rPr lang="en-US" dirty="0"/>
                  <a:t> are out of order, swap them</a:t>
                </a:r>
              </a:p>
              <a:p>
                <a:r>
                  <a:rPr lang="en-US" dirty="0"/>
                  <a:t>Keep swapping the item at index </a:t>
                </a:r>
                <a14:m>
                  <m:oMath xmlns:m="http://schemas.openxmlformats.org/officeDocument/2006/math">
                    <m:r>
                      <a:rPr lang="en-US" b="0" i="1" smtClean="0">
                        <a:latin typeface="Cambria Math" panose="02040503050406030204" pitchFamily="18" charset="0"/>
                      </a:rPr>
                      <m:t>2</m:t>
                    </m:r>
                  </m:oMath>
                </a14:m>
                <a:r>
                  <a:rPr lang="en-US" dirty="0"/>
                  <a:t> with the thing to its left as long as the left thing is larger</a:t>
                </a:r>
              </a:p>
              <a:p>
                <a:r>
                  <a:rPr lang="en-US" dirty="0"/>
                  <a:t>…</a:t>
                </a:r>
              </a:p>
              <a:p>
                <a:r>
                  <a:rPr lang="en-US" dirty="0"/>
                  <a:t>Keep swapping the item at index </a:t>
                </a:r>
                <a14:m>
                  <m:oMath xmlns:m="http://schemas.openxmlformats.org/officeDocument/2006/math">
                    <m:r>
                      <a:rPr lang="en-US" b="0" i="1" smtClean="0">
                        <a:latin typeface="Cambria Math" panose="02040503050406030204" pitchFamily="18" charset="0"/>
                      </a:rPr>
                      <m:t>𝑖</m:t>
                    </m:r>
                  </m:oMath>
                </a14:m>
                <a:r>
                  <a:rPr lang="en-US" dirty="0"/>
                  <a:t> with the thing to its left as long as the left thing is larger</a:t>
                </a:r>
              </a:p>
              <a:p>
                <a:endParaRPr lang="en-US" dirty="0"/>
              </a:p>
              <a:p>
                <a:endParaRPr lang="en-US" dirty="0"/>
              </a:p>
            </p:txBody>
          </p:sp>
        </mc:Choice>
        <mc:Fallback>
          <p:sp>
            <p:nvSpPr>
              <p:cNvPr id="3" name="Content Placeholder 2">
                <a:extLst>
                  <a:ext uri="{FF2B5EF4-FFF2-40B4-BE49-F238E27FC236}">
                    <a16:creationId xmlns:a16="http://schemas.microsoft.com/office/drawing/2014/main" id="{23098659-16A5-7134-405A-EC34150F6932}"/>
                  </a:ext>
                </a:extLst>
              </p:cNvPr>
              <p:cNvSpPr>
                <a:spLocks noGrp="1" noRot="1" noChangeAspect="1" noMove="1" noResize="1" noEditPoints="1" noAdjustHandles="1" noChangeArrowheads="1" noChangeShapeType="1" noTextEdit="1"/>
              </p:cNvSpPr>
              <p:nvPr>
                <p:ph idx="1"/>
              </p:nvPr>
            </p:nvSpPr>
            <p:spPr>
              <a:xfrm>
                <a:off x="838200" y="1402187"/>
                <a:ext cx="11252200" cy="2516669"/>
              </a:xfrm>
              <a:blipFill>
                <a:blip r:embed="rId2"/>
                <a:stretch>
                  <a:fillRect l="-903" t="-5025" b="-100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C71AE98B-8F51-8F57-6316-76142E05001A}"/>
                  </a:ext>
                </a:extLst>
              </p:cNvPr>
              <p:cNvSpPr txBox="1"/>
              <p:nvPr/>
            </p:nvSpPr>
            <p:spPr>
              <a:xfrm>
                <a:off x="5857966" y="4033948"/>
                <a:ext cx="4434840" cy="1421864"/>
              </a:xfrm>
              <a:prstGeom prst="rect">
                <a:avLst/>
              </a:prstGeom>
              <a:noFill/>
            </p:spPr>
            <p:txBody>
              <a:bodyPr wrap="square" rtlCol="0">
                <a:spAutoFit/>
              </a:bodyPr>
              <a:lstStyle/>
              <a:p>
                <a:r>
                  <a:rPr lang="en-US" sz="2800" dirty="0"/>
                  <a:t>Running Time:</a:t>
                </a:r>
              </a:p>
              <a:p>
                <a:r>
                  <a:rPr lang="en-US" sz="2800" dirty="0"/>
                  <a:t>	Worst Case: </a:t>
                </a:r>
                <a14:m>
                  <m:oMath xmlns:m="http://schemas.openxmlformats.org/officeDocument/2006/math">
                    <m:r>
                      <m:rPr>
                        <m:sty m:val="p"/>
                      </m:rPr>
                      <a:rPr lang="en-US" sz="2800" b="0" i="0" smtClean="0">
                        <a:latin typeface="Cambria Math" panose="02040503050406030204" pitchFamily="18" charset="0"/>
                      </a:rPr>
                      <m:t>Θ</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𝑛</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m:t>
                    </m:r>
                  </m:oMath>
                </a14:m>
                <a:endParaRPr lang="en-US" sz="2800" dirty="0"/>
              </a:p>
              <a:p>
                <a:r>
                  <a:rPr lang="en-US" sz="2800" dirty="0"/>
                  <a:t>	Best Case: </a:t>
                </a:r>
                <a14:m>
                  <m:oMath xmlns:m="http://schemas.openxmlformats.org/officeDocument/2006/math">
                    <m:r>
                      <m:rPr>
                        <m:sty m:val="p"/>
                      </m:rPr>
                      <a:rPr lang="en-US" sz="2800" b="0" i="0" smtClean="0">
                        <a:latin typeface="Cambria Math" panose="02040503050406030204" pitchFamily="18" charset="0"/>
                      </a:rPr>
                      <m:t>Θ</m:t>
                    </m:r>
                    <m:r>
                      <a:rPr lang="en-US" sz="2800" b="0" i="1" smtClean="0">
                        <a:latin typeface="Cambria Math" panose="02040503050406030204" pitchFamily="18" charset="0"/>
                      </a:rPr>
                      <m:t>(</m:t>
                    </m:r>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endParaRPr lang="en-US" sz="2800" dirty="0"/>
              </a:p>
            </p:txBody>
          </p:sp>
        </mc:Choice>
        <mc:Fallback>
          <p:sp>
            <p:nvSpPr>
              <p:cNvPr id="40" name="TextBox 39">
                <a:extLst>
                  <a:ext uri="{FF2B5EF4-FFF2-40B4-BE49-F238E27FC236}">
                    <a16:creationId xmlns:a16="http://schemas.microsoft.com/office/drawing/2014/main" id="{C71AE98B-8F51-8F57-6316-76142E05001A}"/>
                  </a:ext>
                </a:extLst>
              </p:cNvPr>
              <p:cNvSpPr txBox="1">
                <a:spLocks noRot="1" noChangeAspect="1" noMove="1" noResize="1" noEditPoints="1" noAdjustHandles="1" noChangeArrowheads="1" noChangeShapeType="1" noTextEdit="1"/>
              </p:cNvSpPr>
              <p:nvPr/>
            </p:nvSpPr>
            <p:spPr>
              <a:xfrm>
                <a:off x="5857966" y="4033948"/>
                <a:ext cx="4434840" cy="1421864"/>
              </a:xfrm>
              <a:prstGeom prst="rect">
                <a:avLst/>
              </a:prstGeom>
              <a:blipFill>
                <a:blip r:embed="rId3"/>
                <a:stretch>
                  <a:fillRect l="-2857" t="-4425" b="-8850"/>
                </a:stretch>
              </a:blipFill>
            </p:spPr>
            <p:txBody>
              <a:bodyPr/>
              <a:lstStyle/>
              <a:p>
                <a:r>
                  <a:rPr lang="en-US">
                    <a:noFill/>
                  </a:rPr>
                  <a:t> </a:t>
                </a:r>
              </a:p>
            </p:txBody>
          </p:sp>
        </mc:Fallback>
      </mc:AlternateContent>
    </p:spTree>
    <p:extLst>
      <p:ext uri="{BB962C8B-B14F-4D97-AF65-F5344CB8AC3E}">
        <p14:creationId xmlns:p14="http://schemas.microsoft.com/office/powerpoint/2010/main" val="2876122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2E9-3F02-2CFB-F8A1-0798247A535B}"/>
              </a:ext>
            </a:extLst>
          </p:cNvPr>
          <p:cNvSpPr>
            <a:spLocks noGrp="1"/>
          </p:cNvSpPr>
          <p:nvPr>
            <p:ph type="title"/>
          </p:nvPr>
        </p:nvSpPr>
        <p:spPr/>
        <p:txBody>
          <a:bodyPr/>
          <a:lstStyle/>
          <a:p>
            <a:r>
              <a:rPr lang="en-US" dirty="0"/>
              <a:t>Aside: Bubble Sort – we won’t cover it</a:t>
            </a:r>
          </a:p>
        </p:txBody>
      </p:sp>
      <p:sp>
        <p:nvSpPr>
          <p:cNvPr id="43" name="Rectangle 42">
            <a:extLst>
              <a:ext uri="{FF2B5EF4-FFF2-40B4-BE49-F238E27FC236}">
                <a16:creationId xmlns:a16="http://schemas.microsoft.com/office/drawing/2014/main" id="{21552B0C-C8EA-5FE1-FACD-42E9A140A7A4}"/>
              </a:ext>
            </a:extLst>
          </p:cNvPr>
          <p:cNvSpPr/>
          <p:nvPr/>
        </p:nvSpPr>
        <p:spPr>
          <a:xfrm>
            <a:off x="1691640" y="2680236"/>
            <a:ext cx="4989550" cy="2308324"/>
          </a:xfrm>
          <a:prstGeom prst="rect">
            <a:avLst/>
          </a:prstGeom>
        </p:spPr>
        <p:txBody>
          <a:bodyPr wrap="square">
            <a:spAutoFit/>
          </a:bodyPr>
          <a:lstStyle/>
          <a:p>
            <a:r>
              <a:rPr lang="en-US" sz="2400" dirty="0"/>
              <a:t>"the bubble sort seems to have nothing to recommend it, except a catchy name and the fact that it leads to some interesting theoretical problems” –Donald Knuth, The Art of Computer Programming</a:t>
            </a:r>
          </a:p>
        </p:txBody>
      </p:sp>
      <p:pic>
        <p:nvPicPr>
          <p:cNvPr id="44" name="Picture 2" descr="Donald Knuth">
            <a:extLst>
              <a:ext uri="{FF2B5EF4-FFF2-40B4-BE49-F238E27FC236}">
                <a16:creationId xmlns:a16="http://schemas.microsoft.com/office/drawing/2014/main" id="{652CD0CD-4B59-39AA-30BC-4349CC77346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7516" y="2733677"/>
            <a:ext cx="3382324" cy="2254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15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FD131-B6AD-4797-71B9-76C7B83BC230}"/>
              </a:ext>
            </a:extLst>
          </p:cNvPr>
          <p:cNvSpPr>
            <a:spLocks noGrp="1"/>
          </p:cNvSpPr>
          <p:nvPr>
            <p:ph type="title"/>
          </p:nvPr>
        </p:nvSpPr>
        <p:spPr/>
        <p:txBody>
          <a:bodyPr/>
          <a:lstStyle/>
          <a:p>
            <a:r>
              <a:rPr lang="en-US" dirty="0"/>
              <a:t>Properties To Consider</a:t>
            </a:r>
          </a:p>
        </p:txBody>
      </p:sp>
      <p:sp>
        <p:nvSpPr>
          <p:cNvPr id="3" name="Content Placeholder 2">
            <a:extLst>
              <a:ext uri="{FF2B5EF4-FFF2-40B4-BE49-F238E27FC236}">
                <a16:creationId xmlns:a16="http://schemas.microsoft.com/office/drawing/2014/main" id="{D967E843-DAF3-ACD6-1133-A963D3179356}"/>
              </a:ext>
            </a:extLst>
          </p:cNvPr>
          <p:cNvSpPr>
            <a:spLocks noGrp="1"/>
          </p:cNvSpPr>
          <p:nvPr>
            <p:ph idx="1"/>
          </p:nvPr>
        </p:nvSpPr>
        <p:spPr/>
        <p:txBody>
          <a:bodyPr>
            <a:normAutofit fontScale="92500" lnSpcReduction="20000"/>
          </a:bodyPr>
          <a:lstStyle/>
          <a:p>
            <a:r>
              <a:rPr lang="en-US" b="1" dirty="0"/>
              <a:t>Worst case running time</a:t>
            </a:r>
          </a:p>
          <a:p>
            <a:r>
              <a:rPr lang="en-US" b="1" dirty="0"/>
              <a:t>In place</a:t>
            </a:r>
            <a:r>
              <a:rPr lang="en-US" dirty="0"/>
              <a:t>:</a:t>
            </a:r>
          </a:p>
          <a:p>
            <a:pPr lvl="1"/>
            <a:r>
              <a:rPr lang="en-US" dirty="0"/>
              <a:t>We only need to use the pre-existing array to do sorting</a:t>
            </a:r>
          </a:p>
          <a:p>
            <a:pPr lvl="1"/>
            <a:r>
              <a:rPr lang="en-US" dirty="0"/>
              <a:t>Constant extra space (only some additional variables needed)</a:t>
            </a:r>
            <a:endParaRPr lang="en-US" i="1" dirty="0"/>
          </a:p>
          <a:p>
            <a:r>
              <a:rPr lang="en-US" b="1" dirty="0"/>
              <a:t>Adaptive</a:t>
            </a:r>
          </a:p>
          <a:p>
            <a:pPr lvl="1"/>
            <a:r>
              <a:rPr lang="en-US" dirty="0"/>
              <a:t>The running improves as the given list is closer to being sorted</a:t>
            </a:r>
          </a:p>
          <a:p>
            <a:pPr lvl="1"/>
            <a:r>
              <a:rPr lang="en-US" dirty="0"/>
              <a:t>It should be linear time for a pre-sorted list, and nearly linear time if the list is nearly sorted</a:t>
            </a:r>
            <a:endParaRPr lang="en-US" i="1" dirty="0"/>
          </a:p>
          <a:p>
            <a:r>
              <a:rPr lang="en-US" b="1" dirty="0"/>
              <a:t>Online</a:t>
            </a:r>
          </a:p>
          <a:p>
            <a:pPr lvl="1"/>
            <a:r>
              <a:rPr lang="en-US" dirty="0"/>
              <a:t>We can start sorting before we have the entire list.</a:t>
            </a:r>
            <a:endParaRPr lang="en-US" i="1" dirty="0"/>
          </a:p>
          <a:p>
            <a:r>
              <a:rPr lang="en-US" b="1" dirty="0"/>
              <a:t>Stable</a:t>
            </a:r>
          </a:p>
          <a:p>
            <a:pPr lvl="1"/>
            <a:r>
              <a:rPr lang="en-US" dirty="0"/>
              <a:t>“Tied” elements keep their original order</a:t>
            </a:r>
          </a:p>
        </p:txBody>
      </p:sp>
    </p:spTree>
    <p:extLst>
      <p:ext uri="{BB962C8B-B14F-4D97-AF65-F5344CB8AC3E}">
        <p14:creationId xmlns:p14="http://schemas.microsoft.com/office/powerpoint/2010/main" val="1046029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A7D81-E83E-4101-AE7B-9F885ADCC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A1484-1489-FC49-6FD1-C2465CF55550}"/>
              </a:ext>
            </a:extLst>
          </p:cNvPr>
          <p:cNvSpPr>
            <a:spLocks noGrp="1"/>
          </p:cNvSpPr>
          <p:nvPr>
            <p:ph type="title"/>
          </p:nvPr>
        </p:nvSpPr>
        <p:spPr/>
        <p:txBody>
          <a:bodyPr/>
          <a:lstStyle/>
          <a:p>
            <a:r>
              <a:rPr lang="en-US" dirty="0"/>
              <a:t>Insertion Sort Properties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B441E72-D19A-7868-69B4-389BCD14F012}"/>
                  </a:ext>
                </a:extLst>
              </p:cNvPr>
              <p:cNvSpPr>
                <a:spLocks noGrp="1"/>
              </p:cNvSpPr>
              <p:nvPr>
                <p:ph idx="1"/>
              </p:nvPr>
            </p:nvSpPr>
            <p:spPr/>
            <p:txBody>
              <a:bodyPr>
                <a:normAutofit fontScale="70000" lnSpcReduction="20000"/>
              </a:bodyPr>
              <a:lstStyle/>
              <a:p>
                <a:r>
                  <a:rPr lang="en-US" dirty="0"/>
                  <a:t>Worst case running time</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endParaRPr lang="en-US" dirty="0"/>
              </a:p>
              <a:p>
                <a:pPr lvl="1"/>
                <a:r>
                  <a:rPr lang="en-US" dirty="0"/>
                  <a:t>With VERY small constants! (No faster way of sorting a list of </a:t>
                </a:r>
                <a14:m>
                  <m:oMath xmlns:m="http://schemas.openxmlformats.org/officeDocument/2006/math">
                    <m:r>
                      <a:rPr lang="en-US" b="0" i="1" smtClean="0">
                        <a:latin typeface="Cambria Math" panose="02040503050406030204" pitchFamily="18" charset="0"/>
                      </a:rPr>
                      <m:t>≤50</m:t>
                    </m:r>
                  </m:oMath>
                </a14:m>
                <a:r>
                  <a:rPr lang="en-US" dirty="0"/>
                  <a:t>ish elements!)</a:t>
                </a:r>
              </a:p>
              <a:p>
                <a:r>
                  <a:rPr lang="en-US" dirty="0"/>
                  <a:t>In place:</a:t>
                </a:r>
              </a:p>
              <a:p>
                <a:pPr lvl="1"/>
                <a:r>
                  <a:rPr lang="en-US" dirty="0"/>
                  <a:t>YES!</a:t>
                </a:r>
              </a:p>
              <a:p>
                <a:pPr lvl="1"/>
                <a:r>
                  <a:rPr lang="en-US" dirty="0"/>
                  <a:t>We only swap items within the given array</a:t>
                </a:r>
              </a:p>
              <a:p>
                <a:r>
                  <a:rPr lang="en-US" dirty="0"/>
                  <a:t>Adaptive</a:t>
                </a:r>
              </a:p>
              <a:p>
                <a:pPr lvl="1"/>
                <a:r>
                  <a:rPr lang="en-US" dirty="0"/>
                  <a:t>YES!</a:t>
                </a:r>
              </a:p>
              <a:p>
                <a:pPr lvl="1"/>
                <a:r>
                  <a:rPr lang="en-US" dirty="0"/>
                  <a:t>The only elements that move are the elements that are out of position</a:t>
                </a:r>
                <a:endParaRPr lang="en-US" i="1" dirty="0"/>
              </a:p>
              <a:p>
                <a:r>
                  <a:rPr lang="en-US" dirty="0"/>
                  <a:t>Online</a:t>
                </a:r>
              </a:p>
              <a:p>
                <a:pPr lvl="1"/>
                <a:r>
                  <a:rPr lang="en-US" dirty="0"/>
                  <a:t>Yes!</a:t>
                </a:r>
              </a:p>
              <a:p>
                <a:pPr lvl="1"/>
                <a:r>
                  <a:rPr lang="en-US" dirty="0"/>
                  <a:t>Each time an item arrives, “insert” it into the sorted prefix</a:t>
                </a:r>
                <a:endParaRPr lang="en-US" i="1" dirty="0"/>
              </a:p>
              <a:p>
                <a:r>
                  <a:rPr lang="en-US" dirty="0"/>
                  <a:t>Stable</a:t>
                </a:r>
              </a:p>
              <a:p>
                <a:pPr lvl="1"/>
                <a:r>
                  <a:rPr lang="en-US" dirty="0"/>
                  <a:t>YES!</a:t>
                </a:r>
              </a:p>
              <a:p>
                <a:pPr lvl="1"/>
                <a:r>
                  <a:rPr lang="en-US" dirty="0"/>
                  <a:t>If the item we’re inserting has a tie with its left neighbor, don’t swap</a:t>
                </a:r>
              </a:p>
            </p:txBody>
          </p:sp>
        </mc:Choice>
        <mc:Fallback xmlns="">
          <p:sp>
            <p:nvSpPr>
              <p:cNvPr id="3" name="Content Placeholder 2">
                <a:extLst>
                  <a:ext uri="{FF2B5EF4-FFF2-40B4-BE49-F238E27FC236}">
                    <a16:creationId xmlns:a16="http://schemas.microsoft.com/office/drawing/2014/main" id="{BB441E72-D19A-7868-69B4-389BCD14F012}"/>
                  </a:ext>
                </a:extLst>
              </p:cNvPr>
              <p:cNvSpPr>
                <a:spLocks noGrp="1" noRot="1" noChangeAspect="1" noMove="1" noResize="1" noEditPoints="1" noAdjustHandles="1" noChangeArrowheads="1" noChangeShapeType="1" noTextEdit="1"/>
              </p:cNvSpPr>
              <p:nvPr>
                <p:ph idx="1"/>
              </p:nvPr>
            </p:nvSpPr>
            <p:spPr>
              <a:blipFill>
                <a:blip r:embed="rId2"/>
                <a:stretch>
                  <a:fillRect l="-522" t="-2521"/>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E33C4516-4AF2-ACBE-1D0E-F9F07B51C141}"/>
              </a:ext>
            </a:extLst>
          </p:cNvPr>
          <p:cNvSpPr txBox="1"/>
          <p:nvPr/>
        </p:nvSpPr>
        <p:spPr>
          <a:xfrm>
            <a:off x="8547653" y="1078637"/>
            <a:ext cx="3369365" cy="923330"/>
          </a:xfrm>
          <a:prstGeom prst="rect">
            <a:avLst/>
          </a:prstGeom>
          <a:noFill/>
          <a:ln>
            <a:solidFill>
              <a:schemeClr val="tx1"/>
            </a:solidFill>
          </a:ln>
        </p:spPr>
        <p:txBody>
          <a:bodyPr wrap="square" rtlCol="0">
            <a:spAutoFit/>
          </a:bodyPr>
          <a:lstStyle/>
          <a:p>
            <a:r>
              <a:rPr lang="en-US" b="1" dirty="0"/>
              <a:t>Summary: </a:t>
            </a:r>
            <a:r>
              <a:rPr lang="en-US" dirty="0"/>
              <a:t>except for its asymptotic running time, it has everything you might want!</a:t>
            </a:r>
          </a:p>
        </p:txBody>
      </p:sp>
    </p:spTree>
    <p:extLst>
      <p:ext uri="{BB962C8B-B14F-4D97-AF65-F5344CB8AC3E}">
        <p14:creationId xmlns:p14="http://schemas.microsoft.com/office/powerpoint/2010/main" val="1771351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Heap Sort</a:t>
            </a:r>
          </a:p>
        </p:txBody>
      </p:sp>
      <p:sp>
        <p:nvSpPr>
          <p:cNvPr id="3" name="Content Placeholder 2"/>
          <p:cNvSpPr>
            <a:spLocks noGrp="1"/>
          </p:cNvSpPr>
          <p:nvPr>
            <p:ph idx="1"/>
          </p:nvPr>
        </p:nvSpPr>
        <p:spPr>
          <a:xfrm>
            <a:off x="1981200" y="1351280"/>
            <a:ext cx="8229600" cy="1066800"/>
          </a:xfrm>
        </p:spPr>
        <p:txBody>
          <a:bodyPr>
            <a:normAutofit fontScale="92500"/>
          </a:bodyPr>
          <a:lstStyle/>
          <a:p>
            <a:r>
              <a:rPr lang="en-US" dirty="0">
                <a:solidFill>
                  <a:schemeClr val="accent1"/>
                </a:solidFill>
              </a:rPr>
              <a:t>Idea</a:t>
            </a:r>
            <a:r>
              <a:rPr lang="en-US" dirty="0"/>
              <a:t>: Build a </a:t>
            </a:r>
            <a:r>
              <a:rPr lang="en-US" dirty="0" err="1"/>
              <a:t>maxHeap</a:t>
            </a:r>
            <a:r>
              <a:rPr lang="en-US" dirty="0"/>
              <a:t>, repeatedly extract the max element from the heap to build sorted list Right-to-Left</a:t>
            </a:r>
            <a:endParaRPr lang="en-US" dirty="0">
              <a:solidFill>
                <a:srgbClr val="FF33CC"/>
              </a:solidFill>
            </a:endParaRPr>
          </a:p>
        </p:txBody>
      </p:sp>
      <p:sp>
        <p:nvSpPr>
          <p:cNvPr id="28" name="TextBox 27"/>
          <p:cNvSpPr txBox="1"/>
          <p:nvPr/>
        </p:nvSpPr>
        <p:spPr>
          <a:xfrm>
            <a:off x="1025232" y="3167225"/>
            <a:ext cx="2209800" cy="1569660"/>
          </a:xfrm>
          <a:prstGeom prst="rect">
            <a:avLst/>
          </a:prstGeom>
          <a:noFill/>
        </p:spPr>
        <p:txBody>
          <a:bodyPr wrap="square" rtlCol="0">
            <a:spAutoFit/>
          </a:bodyPr>
          <a:lstStyle/>
          <a:p>
            <a:r>
              <a:rPr lang="en-US" sz="2400" dirty="0">
                <a:solidFill>
                  <a:srgbClr val="0070C0"/>
                </a:solidFill>
              </a:rPr>
              <a:t>Max Heap Property</a:t>
            </a:r>
            <a:r>
              <a:rPr lang="en-US" sz="2400" dirty="0"/>
              <a:t>: Each node is larger than its children</a:t>
            </a:r>
          </a:p>
        </p:txBody>
      </p:sp>
      <p:grpSp>
        <p:nvGrpSpPr>
          <p:cNvPr id="6" name="Group 5" descr="A max heap containing 10 items, making for a binary tree of 4 levels. The last level has 3 nodes in it. The nodes are as follows:&#10;&#10;- The root node is 10&#10;- the left child of 10 is 9, the right child is 6&#10;- the left child of 9 is 8, the right child is 7&#10;- the left child of 6 is 5, the right child is 2&#10;- the left child of 8 is 4, the right child is 1&#10;- the left child of 7 is 3, it has no right child&#10;- nodes 5, 2, 4, 1, and 3 are all leaves">
            <a:extLst>
              <a:ext uri="{FF2B5EF4-FFF2-40B4-BE49-F238E27FC236}">
                <a16:creationId xmlns:a16="http://schemas.microsoft.com/office/drawing/2014/main" id="{36747D5A-4D0B-D1DD-615A-B5239E5AC7F4}"/>
              </a:ext>
            </a:extLst>
          </p:cNvPr>
          <p:cNvGrpSpPr/>
          <p:nvPr/>
        </p:nvGrpSpPr>
        <p:grpSpPr>
          <a:xfrm>
            <a:off x="3235032" y="2288754"/>
            <a:ext cx="6934200" cy="3326602"/>
            <a:chOff x="2590801" y="3347010"/>
            <a:chExt cx="6934200" cy="3326602"/>
          </a:xfrm>
        </p:grpSpPr>
        <p:sp>
          <p:nvSpPr>
            <p:cNvPr id="5" name="Oval 4"/>
            <p:cNvSpPr/>
            <p:nvPr/>
          </p:nvSpPr>
          <p:spPr>
            <a:xfrm>
              <a:off x="5996855" y="33470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9" name="Oval 98"/>
            <p:cNvSpPr/>
            <p:nvPr/>
          </p:nvSpPr>
          <p:spPr>
            <a:xfrm>
              <a:off x="4191001" y="402194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00" name="Oval 99"/>
            <p:cNvSpPr/>
            <p:nvPr/>
          </p:nvSpPr>
          <p:spPr>
            <a:xfrm>
              <a:off x="7858499" y="399357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7231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2" name="Oval 101"/>
            <p:cNvSpPr/>
            <p:nvPr/>
          </p:nvSpPr>
          <p:spPr>
            <a:xfrm>
              <a:off x="5211206" y="476502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6" name="Oval 105"/>
            <p:cNvSpPr/>
            <p:nvPr/>
          </p:nvSpPr>
          <p:spPr>
            <a:xfrm>
              <a:off x="3733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7" name="Oval 106"/>
            <p:cNvSpPr/>
            <p:nvPr/>
          </p:nvSpPr>
          <p:spPr>
            <a:xfrm>
              <a:off x="4648201" y="567452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7" name="Straight Connector 6"/>
            <p:cNvCxnSpPr>
              <a:stCxn id="5" idx="2"/>
              <a:endCxn id="99" idx="7"/>
            </p:cNvCxnSpPr>
            <p:nvPr/>
          </p:nvCxnSpPr>
          <p:spPr>
            <a:xfrm flipH="1">
              <a:off x="4778310" y="369104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69104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60925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60925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31047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31047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107" idx="0"/>
              <a:endCxn id="102" idx="3"/>
            </p:cNvCxnSpPr>
            <p:nvPr/>
          </p:nvCxnSpPr>
          <p:spPr>
            <a:xfrm flipV="1">
              <a:off x="4992240" y="5352338"/>
              <a:ext cx="319733" cy="322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58088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58088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8" name="TextBox 127"/>
            <p:cNvSpPr txBox="1"/>
            <p:nvPr/>
          </p:nvSpPr>
          <p:spPr>
            <a:xfrm>
              <a:off x="6190049" y="405639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71675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65635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41124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35233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44856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36972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30428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p:cNvSpPr txBox="1"/>
            <p:nvPr/>
          </p:nvSpPr>
          <p:spPr>
            <a:xfrm>
              <a:off x="3920467" y="6304280"/>
              <a:ext cx="301686" cy="369332"/>
            </a:xfrm>
            <a:prstGeom prst="rect">
              <a:avLst/>
            </a:prstGeom>
            <a:noFill/>
          </p:spPr>
          <p:txBody>
            <a:bodyPr wrap="none" rtlCol="0">
              <a:spAutoFit/>
            </a:bodyPr>
            <a:lstStyle/>
            <a:p>
              <a:r>
                <a:rPr lang="en-US" dirty="0">
                  <a:solidFill>
                    <a:srgbClr val="FF33CC"/>
                  </a:solidFill>
                </a:rPr>
                <a:t>8</a:t>
              </a:r>
            </a:p>
          </p:txBody>
        </p:sp>
        <p:sp>
          <p:nvSpPr>
            <p:cNvPr id="137" name="TextBox 136"/>
            <p:cNvSpPr txBox="1"/>
            <p:nvPr/>
          </p:nvSpPr>
          <p:spPr>
            <a:xfrm>
              <a:off x="4842600" y="6304280"/>
              <a:ext cx="301686" cy="369332"/>
            </a:xfrm>
            <a:prstGeom prst="rect">
              <a:avLst/>
            </a:prstGeom>
            <a:noFill/>
          </p:spPr>
          <p:txBody>
            <a:bodyPr wrap="none" rtlCol="0">
              <a:spAutoFit/>
            </a:bodyPr>
            <a:lstStyle/>
            <a:p>
              <a:r>
                <a:rPr lang="en-US" dirty="0">
                  <a:solidFill>
                    <a:srgbClr val="FF33CC"/>
                  </a:solidFill>
                </a:rPr>
                <a:t>9</a:t>
              </a:r>
            </a:p>
          </p:txBody>
        </p:sp>
      </p:grpSp>
      <p:grpSp>
        <p:nvGrpSpPr>
          <p:cNvPr id="8" name="Group 7" descr="The given heap represented as an array. The items in the heap appear in the array beginning with index 0, and so the array has length 9 and contains 9 items. The order of the items follows a level-order traversal of the heap (which matches the order that the nodes' positions would have been created while adding).&#10;&#10;The array is populated as follows:&#10;index 0: 10&#10;index 1: 9&#10;index 2: 6&#10;index 3: 8&#10;index 4: 7&#10;index 5: 5&#10;index 6: 2&#10;index 7: 4&#10;index 8: 1&#10;index 9: 3">
            <a:extLst>
              <a:ext uri="{FF2B5EF4-FFF2-40B4-BE49-F238E27FC236}">
                <a16:creationId xmlns:a16="http://schemas.microsoft.com/office/drawing/2014/main" id="{91F7744C-2E21-A764-AA23-BCCE31B45F0D}"/>
              </a:ext>
            </a:extLst>
          </p:cNvPr>
          <p:cNvGrpSpPr/>
          <p:nvPr/>
        </p:nvGrpSpPr>
        <p:grpSpPr>
          <a:xfrm>
            <a:off x="3658928" y="5752972"/>
            <a:ext cx="5336453" cy="934004"/>
            <a:chOff x="2937459" y="2430742"/>
            <a:chExt cx="5336453" cy="934004"/>
          </a:xfrm>
        </p:grpSpPr>
        <p:grpSp>
          <p:nvGrpSpPr>
            <p:cNvPr id="27" name="Group 26"/>
            <p:cNvGrpSpPr/>
            <p:nvPr/>
          </p:nvGrpSpPr>
          <p:grpSpPr>
            <a:xfrm>
              <a:off x="2937459" y="2430742"/>
              <a:ext cx="5336453" cy="537341"/>
              <a:chOff x="1978924" y="2722180"/>
              <a:chExt cx="5336453" cy="537341"/>
            </a:xfrm>
          </p:grpSpPr>
          <p:grpSp>
            <p:nvGrpSpPr>
              <p:cNvPr id="86" name="Group 85"/>
              <p:cNvGrpSpPr/>
              <p:nvPr/>
            </p:nvGrpSpPr>
            <p:grpSpPr>
              <a:xfrm>
                <a:off x="1978924" y="2726121"/>
                <a:ext cx="4802307" cy="533400"/>
                <a:chOff x="1978924" y="2971800"/>
                <a:chExt cx="4802307" cy="533400"/>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89" name="Rectangle 88"/>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p:cNvSpPr/>
              <p:nvPr/>
            </p:nvSpPr>
            <p:spPr>
              <a:xfrm>
                <a:off x="6781977" y="2722180"/>
                <a:ext cx="533400" cy="53291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grpSp>
        <p:sp>
          <p:nvSpPr>
            <p:cNvPr id="29" name="TextBox 28"/>
            <p:cNvSpPr txBox="1"/>
            <p:nvPr/>
          </p:nvSpPr>
          <p:spPr>
            <a:xfrm>
              <a:off x="3085381" y="299541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99541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99541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99541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99541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99541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99541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99541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99541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995414"/>
              <a:ext cx="301686" cy="369332"/>
            </a:xfrm>
            <a:prstGeom prst="rect">
              <a:avLst/>
            </a:prstGeom>
            <a:noFill/>
          </p:spPr>
          <p:txBody>
            <a:bodyPr wrap="none" rtlCol="0">
              <a:spAutoFit/>
            </a:bodyPr>
            <a:lstStyle/>
            <a:p>
              <a:r>
                <a:rPr lang="en-US" dirty="0">
                  <a:solidFill>
                    <a:srgbClr val="FF33CC"/>
                  </a:solidFill>
                </a:rPr>
                <a:t>9</a:t>
              </a:r>
            </a:p>
          </p:txBody>
        </p:sp>
      </p:grpSp>
    </p:spTree>
    <p:extLst>
      <p:ext uri="{BB962C8B-B14F-4D97-AF65-F5344CB8AC3E}">
        <p14:creationId xmlns:p14="http://schemas.microsoft.com/office/powerpoint/2010/main" val="2188088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2C029-E528-0F03-08DA-EC67707CC3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C3FC2-156A-2139-EE7B-81A8471D7EA3}"/>
              </a:ext>
            </a:extLst>
          </p:cNvPr>
          <p:cNvSpPr>
            <a:spLocks noGrp="1"/>
          </p:cNvSpPr>
          <p:nvPr>
            <p:ph type="title"/>
          </p:nvPr>
        </p:nvSpPr>
        <p:spPr/>
        <p:txBody>
          <a:bodyPr/>
          <a:lstStyle/>
          <a:p>
            <a:r>
              <a:rPr lang="en-US" dirty="0"/>
              <a:t>Heap Sort (Example)</a:t>
            </a:r>
          </a:p>
        </p:txBody>
      </p:sp>
      <p:sp>
        <p:nvSpPr>
          <p:cNvPr id="3" name="Content Placeholder 2">
            <a:extLst>
              <a:ext uri="{FF2B5EF4-FFF2-40B4-BE49-F238E27FC236}">
                <a16:creationId xmlns:a16="http://schemas.microsoft.com/office/drawing/2014/main" id="{C5F62A60-0D5F-7E5D-210D-366F84A10E5C}"/>
              </a:ext>
            </a:extLst>
          </p:cNvPr>
          <p:cNvSpPr>
            <a:spLocks noGrp="1"/>
          </p:cNvSpPr>
          <p:nvPr>
            <p:ph idx="1"/>
          </p:nvPr>
        </p:nvSpPr>
        <p:spPr>
          <a:xfrm>
            <a:off x="1981200" y="1351280"/>
            <a:ext cx="8229600" cy="1066800"/>
          </a:xfrm>
        </p:spPr>
        <p:txBody>
          <a:bodyPr>
            <a:normAutofit fontScale="92500"/>
          </a:bodyPr>
          <a:lstStyle/>
          <a:p>
            <a:r>
              <a:rPr lang="en-US" dirty="0">
                <a:solidFill>
                  <a:schemeClr val="accent1"/>
                </a:solidFill>
              </a:rPr>
              <a:t>Idea</a:t>
            </a:r>
            <a:r>
              <a:rPr lang="en-US" dirty="0"/>
              <a:t>: Build a </a:t>
            </a:r>
            <a:r>
              <a:rPr lang="en-US" dirty="0" err="1"/>
              <a:t>maxHeap</a:t>
            </a:r>
            <a:r>
              <a:rPr lang="en-US" dirty="0"/>
              <a:t>, repeatedly extract the max element from the heap to build sorted list Right-to-Left</a:t>
            </a:r>
            <a:endParaRPr lang="en-US" dirty="0">
              <a:solidFill>
                <a:srgbClr val="FF33CC"/>
              </a:solidFill>
            </a:endParaRPr>
          </a:p>
        </p:txBody>
      </p:sp>
      <p:sp>
        <p:nvSpPr>
          <p:cNvPr id="28" name="TextBox 27">
            <a:extLst>
              <a:ext uri="{FF2B5EF4-FFF2-40B4-BE49-F238E27FC236}">
                <a16:creationId xmlns:a16="http://schemas.microsoft.com/office/drawing/2014/main" id="{E92E4CEF-1E92-D2D6-5F09-8B8996BDE8E3}"/>
              </a:ext>
            </a:extLst>
          </p:cNvPr>
          <p:cNvSpPr txBox="1"/>
          <p:nvPr/>
        </p:nvSpPr>
        <p:spPr>
          <a:xfrm>
            <a:off x="1025232" y="3167225"/>
            <a:ext cx="2209800" cy="1569660"/>
          </a:xfrm>
          <a:prstGeom prst="rect">
            <a:avLst/>
          </a:prstGeom>
          <a:noFill/>
        </p:spPr>
        <p:txBody>
          <a:bodyPr wrap="square" rtlCol="0">
            <a:spAutoFit/>
          </a:bodyPr>
          <a:lstStyle/>
          <a:p>
            <a:r>
              <a:rPr lang="en-US" sz="2400" dirty="0">
                <a:solidFill>
                  <a:srgbClr val="0070C0"/>
                </a:solidFill>
              </a:rPr>
              <a:t>Max Heap Property</a:t>
            </a:r>
            <a:r>
              <a:rPr lang="en-US" sz="2400" dirty="0"/>
              <a:t>: Each node is larger than its children</a:t>
            </a:r>
          </a:p>
        </p:txBody>
      </p:sp>
      <p:grpSp>
        <p:nvGrpSpPr>
          <p:cNvPr id="6" name="Group 5" descr="A max heap containing 10 items, making for a binary tree of 4 levels. The last level has 3 nodes in it. The nodes are as follows:&#10;&#10;- The root node is 10&#10;- the left child of 10 is 9, the right child is 6&#10;- the left child of 9 is 8, the right child is 7&#10;- the left child of 6 is 5, the right child is 2&#10;- the left child of 8 is 4, the right child is 1&#10;- the left child of 7 is 3, it has no right child&#10;- nodes 5, 2, 4, 1, and 3 are all leaves">
            <a:extLst>
              <a:ext uri="{FF2B5EF4-FFF2-40B4-BE49-F238E27FC236}">
                <a16:creationId xmlns:a16="http://schemas.microsoft.com/office/drawing/2014/main" id="{4427987A-55E3-5493-7734-1F53AE868D15}"/>
              </a:ext>
            </a:extLst>
          </p:cNvPr>
          <p:cNvGrpSpPr/>
          <p:nvPr/>
        </p:nvGrpSpPr>
        <p:grpSpPr>
          <a:xfrm>
            <a:off x="3235032" y="2288754"/>
            <a:ext cx="6934200" cy="3326602"/>
            <a:chOff x="2590801" y="3347010"/>
            <a:chExt cx="6934200" cy="3326602"/>
          </a:xfrm>
        </p:grpSpPr>
        <p:sp>
          <p:nvSpPr>
            <p:cNvPr id="5" name="Oval 4">
              <a:extLst>
                <a:ext uri="{FF2B5EF4-FFF2-40B4-BE49-F238E27FC236}">
                  <a16:creationId xmlns:a16="http://schemas.microsoft.com/office/drawing/2014/main" id="{AAF12DFA-DFDB-699D-A2D4-65C3DBD4597B}"/>
                </a:ext>
              </a:extLst>
            </p:cNvPr>
            <p:cNvSpPr/>
            <p:nvPr/>
          </p:nvSpPr>
          <p:spPr>
            <a:xfrm>
              <a:off x="5996855" y="33470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9" name="Oval 98">
              <a:extLst>
                <a:ext uri="{FF2B5EF4-FFF2-40B4-BE49-F238E27FC236}">
                  <a16:creationId xmlns:a16="http://schemas.microsoft.com/office/drawing/2014/main" id="{D5C86E45-171D-B695-4332-BE30A6CA87EB}"/>
                </a:ext>
              </a:extLst>
            </p:cNvPr>
            <p:cNvSpPr/>
            <p:nvPr/>
          </p:nvSpPr>
          <p:spPr>
            <a:xfrm>
              <a:off x="4191001" y="402194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00" name="Oval 99">
              <a:extLst>
                <a:ext uri="{FF2B5EF4-FFF2-40B4-BE49-F238E27FC236}">
                  <a16:creationId xmlns:a16="http://schemas.microsoft.com/office/drawing/2014/main" id="{60A65023-BD9C-E5A8-7DC2-97232EA81D74}"/>
                </a:ext>
              </a:extLst>
            </p:cNvPr>
            <p:cNvSpPr/>
            <p:nvPr/>
          </p:nvSpPr>
          <p:spPr>
            <a:xfrm>
              <a:off x="7858499" y="399357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a:extLst>
                <a:ext uri="{FF2B5EF4-FFF2-40B4-BE49-F238E27FC236}">
                  <a16:creationId xmlns:a16="http://schemas.microsoft.com/office/drawing/2014/main" id="{CE033F84-8F0E-6F7C-3F02-5BD97AA791CA}"/>
                </a:ext>
              </a:extLst>
            </p:cNvPr>
            <p:cNvSpPr/>
            <p:nvPr/>
          </p:nvSpPr>
          <p:spPr>
            <a:xfrm>
              <a:off x="3200401" y="47231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2" name="Oval 101">
              <a:extLst>
                <a:ext uri="{FF2B5EF4-FFF2-40B4-BE49-F238E27FC236}">
                  <a16:creationId xmlns:a16="http://schemas.microsoft.com/office/drawing/2014/main" id="{E4CA5710-7761-79AA-4E64-75DE81A71D26}"/>
                </a:ext>
              </a:extLst>
            </p:cNvPr>
            <p:cNvSpPr/>
            <p:nvPr/>
          </p:nvSpPr>
          <p:spPr>
            <a:xfrm>
              <a:off x="5211206" y="476502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a:extLst>
                <a:ext uri="{FF2B5EF4-FFF2-40B4-BE49-F238E27FC236}">
                  <a16:creationId xmlns:a16="http://schemas.microsoft.com/office/drawing/2014/main" id="{8C9A65AD-AD32-A1DC-A4DF-34DD00DD7978}"/>
                </a:ext>
              </a:extLst>
            </p:cNvPr>
            <p:cNvSpPr/>
            <p:nvPr/>
          </p:nvSpPr>
          <p:spPr>
            <a:xfrm>
              <a:off x="6934201"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a:extLst>
                <a:ext uri="{FF2B5EF4-FFF2-40B4-BE49-F238E27FC236}">
                  <a16:creationId xmlns:a16="http://schemas.microsoft.com/office/drawing/2014/main" id="{56D71B4A-DF4F-B479-3D00-08232FDABC14}"/>
                </a:ext>
              </a:extLst>
            </p:cNvPr>
            <p:cNvSpPr/>
            <p:nvPr/>
          </p:nvSpPr>
          <p:spPr>
            <a:xfrm>
              <a:off x="8836924"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a:extLst>
                <a:ext uri="{FF2B5EF4-FFF2-40B4-BE49-F238E27FC236}">
                  <a16:creationId xmlns:a16="http://schemas.microsoft.com/office/drawing/2014/main" id="{5B5D4A2B-DF3F-769F-407B-BEE0324B089F}"/>
                </a:ext>
              </a:extLst>
            </p:cNvPr>
            <p:cNvSpPr/>
            <p:nvPr/>
          </p:nvSpPr>
          <p:spPr>
            <a:xfrm>
              <a:off x="2590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6" name="Oval 105">
              <a:extLst>
                <a:ext uri="{FF2B5EF4-FFF2-40B4-BE49-F238E27FC236}">
                  <a16:creationId xmlns:a16="http://schemas.microsoft.com/office/drawing/2014/main" id="{9CA67041-7983-60C3-676A-7C98A82BFBF8}"/>
                </a:ext>
              </a:extLst>
            </p:cNvPr>
            <p:cNvSpPr/>
            <p:nvPr/>
          </p:nvSpPr>
          <p:spPr>
            <a:xfrm>
              <a:off x="3733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7" name="Oval 106">
              <a:extLst>
                <a:ext uri="{FF2B5EF4-FFF2-40B4-BE49-F238E27FC236}">
                  <a16:creationId xmlns:a16="http://schemas.microsoft.com/office/drawing/2014/main" id="{F021BC32-BE53-AEBE-6E15-50683EAF488B}"/>
                </a:ext>
              </a:extLst>
            </p:cNvPr>
            <p:cNvSpPr/>
            <p:nvPr/>
          </p:nvSpPr>
          <p:spPr>
            <a:xfrm>
              <a:off x="4648201" y="567452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7" name="Straight Connector 6">
              <a:extLst>
                <a:ext uri="{FF2B5EF4-FFF2-40B4-BE49-F238E27FC236}">
                  <a16:creationId xmlns:a16="http://schemas.microsoft.com/office/drawing/2014/main" id="{505DE2C1-0D30-4AA5-34B5-8A46C6BB46F9}"/>
                </a:ext>
              </a:extLst>
            </p:cNvPr>
            <p:cNvCxnSpPr>
              <a:stCxn id="5" idx="2"/>
              <a:endCxn id="99" idx="7"/>
            </p:cNvCxnSpPr>
            <p:nvPr/>
          </p:nvCxnSpPr>
          <p:spPr>
            <a:xfrm flipH="1">
              <a:off x="4778310" y="369104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818975C-CB2C-1BF3-3529-AC2A60719819}"/>
                </a:ext>
              </a:extLst>
            </p:cNvPr>
            <p:cNvCxnSpPr>
              <a:stCxn id="5" idx="6"/>
              <a:endCxn id="100" idx="1"/>
            </p:cNvCxnSpPr>
            <p:nvPr/>
          </p:nvCxnSpPr>
          <p:spPr>
            <a:xfrm>
              <a:off x="6684931" y="369104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DDB2099-0631-1AE4-778A-06ED0330AE6B}"/>
                </a:ext>
              </a:extLst>
            </p:cNvPr>
            <p:cNvCxnSpPr>
              <a:stCxn id="102" idx="1"/>
              <a:endCxn id="99" idx="5"/>
            </p:cNvCxnSpPr>
            <p:nvPr/>
          </p:nvCxnSpPr>
          <p:spPr>
            <a:xfrm flipH="1" flipV="1">
              <a:off x="4778310" y="460925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157C6CE-274B-9474-2680-A85398D5AD5E}"/>
                </a:ext>
              </a:extLst>
            </p:cNvPr>
            <p:cNvCxnSpPr>
              <a:stCxn id="101" idx="7"/>
              <a:endCxn id="99" idx="3"/>
            </p:cNvCxnSpPr>
            <p:nvPr/>
          </p:nvCxnSpPr>
          <p:spPr>
            <a:xfrm flipV="1">
              <a:off x="3787711" y="460925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5CD014B-D8AC-775A-594F-E1E221E29141}"/>
                </a:ext>
              </a:extLst>
            </p:cNvPr>
            <p:cNvCxnSpPr>
              <a:stCxn id="106" idx="0"/>
              <a:endCxn id="101" idx="5"/>
            </p:cNvCxnSpPr>
            <p:nvPr/>
          </p:nvCxnSpPr>
          <p:spPr>
            <a:xfrm flipH="1" flipV="1">
              <a:off x="3787711" y="531047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7EE20E4-8A05-8D82-D3FC-1368E047EB57}"/>
                </a:ext>
              </a:extLst>
            </p:cNvPr>
            <p:cNvCxnSpPr>
              <a:stCxn id="105" idx="0"/>
              <a:endCxn id="101" idx="3"/>
            </p:cNvCxnSpPr>
            <p:nvPr/>
          </p:nvCxnSpPr>
          <p:spPr>
            <a:xfrm flipV="1">
              <a:off x="2934839" y="531047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11DFC83-A2D5-6EA7-D476-10A5D695D4C0}"/>
                </a:ext>
              </a:extLst>
            </p:cNvPr>
            <p:cNvCxnSpPr>
              <a:stCxn id="107" idx="0"/>
              <a:endCxn id="102" idx="3"/>
            </p:cNvCxnSpPr>
            <p:nvPr/>
          </p:nvCxnSpPr>
          <p:spPr>
            <a:xfrm flipV="1">
              <a:off x="4992240" y="5352338"/>
              <a:ext cx="319733" cy="322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1ADFD23C-89FF-79E9-32C0-2D283DE3CFE6}"/>
                </a:ext>
              </a:extLst>
            </p:cNvPr>
            <p:cNvCxnSpPr>
              <a:stCxn id="103" idx="7"/>
              <a:endCxn id="100" idx="3"/>
            </p:cNvCxnSpPr>
            <p:nvPr/>
          </p:nvCxnSpPr>
          <p:spPr>
            <a:xfrm flipV="1">
              <a:off x="7521511" y="458088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3699ED4-1AC9-029C-C966-367C1CAEB9B6}"/>
                </a:ext>
              </a:extLst>
            </p:cNvPr>
            <p:cNvCxnSpPr>
              <a:stCxn id="104" idx="1"/>
              <a:endCxn id="100" idx="5"/>
            </p:cNvCxnSpPr>
            <p:nvPr/>
          </p:nvCxnSpPr>
          <p:spPr>
            <a:xfrm flipH="1" flipV="1">
              <a:off x="8445808" y="458088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EEDDDED1-FC25-F48E-5EFB-687F26FBE96C}"/>
                </a:ext>
              </a:extLst>
            </p:cNvPr>
            <p:cNvSpPr txBox="1"/>
            <p:nvPr/>
          </p:nvSpPr>
          <p:spPr>
            <a:xfrm>
              <a:off x="6190049" y="405639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a:extLst>
                <a:ext uri="{FF2B5EF4-FFF2-40B4-BE49-F238E27FC236}">
                  <a16:creationId xmlns:a16="http://schemas.microsoft.com/office/drawing/2014/main" id="{60DCB7A0-36EF-AC36-FA9C-CA93CCB02D48}"/>
                </a:ext>
              </a:extLst>
            </p:cNvPr>
            <p:cNvSpPr txBox="1"/>
            <p:nvPr/>
          </p:nvSpPr>
          <p:spPr>
            <a:xfrm>
              <a:off x="4384195" y="471675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a:extLst>
                <a:ext uri="{FF2B5EF4-FFF2-40B4-BE49-F238E27FC236}">
                  <a16:creationId xmlns:a16="http://schemas.microsoft.com/office/drawing/2014/main" id="{B0557F78-9945-B6C3-48B1-BC73C686C49E}"/>
                </a:ext>
              </a:extLst>
            </p:cNvPr>
            <p:cNvSpPr txBox="1"/>
            <p:nvPr/>
          </p:nvSpPr>
          <p:spPr>
            <a:xfrm>
              <a:off x="8051693" y="465635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a:extLst>
                <a:ext uri="{FF2B5EF4-FFF2-40B4-BE49-F238E27FC236}">
                  <a16:creationId xmlns:a16="http://schemas.microsoft.com/office/drawing/2014/main" id="{2B03D040-A210-FE12-5B08-C71368826EF4}"/>
                </a:ext>
              </a:extLst>
            </p:cNvPr>
            <p:cNvSpPr txBox="1"/>
            <p:nvPr/>
          </p:nvSpPr>
          <p:spPr>
            <a:xfrm>
              <a:off x="3352081" y="541124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a:extLst>
                <a:ext uri="{FF2B5EF4-FFF2-40B4-BE49-F238E27FC236}">
                  <a16:creationId xmlns:a16="http://schemas.microsoft.com/office/drawing/2014/main" id="{5F23663C-4FA9-6DA9-89E7-8DDF377C7326}"/>
                </a:ext>
              </a:extLst>
            </p:cNvPr>
            <p:cNvSpPr txBox="1"/>
            <p:nvPr/>
          </p:nvSpPr>
          <p:spPr>
            <a:xfrm>
              <a:off x="7122005" y="535233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a:extLst>
                <a:ext uri="{FF2B5EF4-FFF2-40B4-BE49-F238E27FC236}">
                  <a16:creationId xmlns:a16="http://schemas.microsoft.com/office/drawing/2014/main" id="{9815A717-C269-9408-1307-5E8E95DB459C}"/>
                </a:ext>
              </a:extLst>
            </p:cNvPr>
            <p:cNvSpPr txBox="1"/>
            <p:nvPr/>
          </p:nvSpPr>
          <p:spPr>
            <a:xfrm>
              <a:off x="5404400" y="544856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a:extLst>
                <a:ext uri="{FF2B5EF4-FFF2-40B4-BE49-F238E27FC236}">
                  <a16:creationId xmlns:a16="http://schemas.microsoft.com/office/drawing/2014/main" id="{F2BF7A25-785B-BEF1-C713-29F7E52456A2}"/>
                </a:ext>
              </a:extLst>
            </p:cNvPr>
            <p:cNvSpPr txBox="1"/>
            <p:nvPr/>
          </p:nvSpPr>
          <p:spPr>
            <a:xfrm>
              <a:off x="9030118" y="536972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a:extLst>
                <a:ext uri="{FF2B5EF4-FFF2-40B4-BE49-F238E27FC236}">
                  <a16:creationId xmlns:a16="http://schemas.microsoft.com/office/drawing/2014/main" id="{BC408F18-9F69-3E7E-6D57-063A81DF2553}"/>
                </a:ext>
              </a:extLst>
            </p:cNvPr>
            <p:cNvSpPr txBox="1"/>
            <p:nvPr/>
          </p:nvSpPr>
          <p:spPr>
            <a:xfrm>
              <a:off x="2783996" y="630428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a:extLst>
                <a:ext uri="{FF2B5EF4-FFF2-40B4-BE49-F238E27FC236}">
                  <a16:creationId xmlns:a16="http://schemas.microsoft.com/office/drawing/2014/main" id="{EE16D552-4104-B826-FA22-249AE56F1D8E}"/>
                </a:ext>
              </a:extLst>
            </p:cNvPr>
            <p:cNvSpPr txBox="1"/>
            <p:nvPr/>
          </p:nvSpPr>
          <p:spPr>
            <a:xfrm>
              <a:off x="3920467" y="6304280"/>
              <a:ext cx="301686" cy="369332"/>
            </a:xfrm>
            <a:prstGeom prst="rect">
              <a:avLst/>
            </a:prstGeom>
            <a:noFill/>
          </p:spPr>
          <p:txBody>
            <a:bodyPr wrap="none" rtlCol="0">
              <a:spAutoFit/>
            </a:bodyPr>
            <a:lstStyle/>
            <a:p>
              <a:r>
                <a:rPr lang="en-US" dirty="0">
                  <a:solidFill>
                    <a:srgbClr val="FF33CC"/>
                  </a:solidFill>
                </a:rPr>
                <a:t>8</a:t>
              </a:r>
            </a:p>
          </p:txBody>
        </p:sp>
        <p:sp>
          <p:nvSpPr>
            <p:cNvPr id="137" name="TextBox 136">
              <a:extLst>
                <a:ext uri="{FF2B5EF4-FFF2-40B4-BE49-F238E27FC236}">
                  <a16:creationId xmlns:a16="http://schemas.microsoft.com/office/drawing/2014/main" id="{830ECCAC-9440-974C-68F7-FC4D31434EBB}"/>
                </a:ext>
              </a:extLst>
            </p:cNvPr>
            <p:cNvSpPr txBox="1"/>
            <p:nvPr/>
          </p:nvSpPr>
          <p:spPr>
            <a:xfrm>
              <a:off x="4842600" y="6304280"/>
              <a:ext cx="301686" cy="369332"/>
            </a:xfrm>
            <a:prstGeom prst="rect">
              <a:avLst/>
            </a:prstGeom>
            <a:noFill/>
          </p:spPr>
          <p:txBody>
            <a:bodyPr wrap="none" rtlCol="0">
              <a:spAutoFit/>
            </a:bodyPr>
            <a:lstStyle/>
            <a:p>
              <a:r>
                <a:rPr lang="en-US" dirty="0">
                  <a:solidFill>
                    <a:srgbClr val="FF33CC"/>
                  </a:solidFill>
                </a:rPr>
                <a:t>9</a:t>
              </a:r>
            </a:p>
          </p:txBody>
        </p:sp>
      </p:grpSp>
      <p:grpSp>
        <p:nvGrpSpPr>
          <p:cNvPr id="8" name="Group 7" descr="The given heap represented as an array. The items in the heap appear in the array beginning with index 0, and so the array has length 9 and contains 9 items. The order of the items follows a level-order traversal of the heap (which matches the order that the nodes' positions would have been created while adding).&#10;&#10;The array is populated as follows:&#10;index 0: 10&#10;index 1: 9&#10;index 2: 6&#10;index 3: 8&#10;index 4: 7&#10;index 5: 5&#10;index 6: 2&#10;index 7: 4&#10;index 8: 1&#10;index 9: 3">
            <a:extLst>
              <a:ext uri="{FF2B5EF4-FFF2-40B4-BE49-F238E27FC236}">
                <a16:creationId xmlns:a16="http://schemas.microsoft.com/office/drawing/2014/main" id="{36AD6E90-3D92-7F80-F2A6-361A9CDAC36F}"/>
              </a:ext>
            </a:extLst>
          </p:cNvPr>
          <p:cNvGrpSpPr/>
          <p:nvPr/>
        </p:nvGrpSpPr>
        <p:grpSpPr>
          <a:xfrm>
            <a:off x="3658928" y="5752972"/>
            <a:ext cx="5336453" cy="934004"/>
            <a:chOff x="2937459" y="2430742"/>
            <a:chExt cx="5336453" cy="934004"/>
          </a:xfrm>
        </p:grpSpPr>
        <p:grpSp>
          <p:nvGrpSpPr>
            <p:cNvPr id="27" name="Group 26">
              <a:extLst>
                <a:ext uri="{FF2B5EF4-FFF2-40B4-BE49-F238E27FC236}">
                  <a16:creationId xmlns:a16="http://schemas.microsoft.com/office/drawing/2014/main" id="{DDD4772D-1B7B-5089-00AA-C5CE93410D11}"/>
                </a:ext>
              </a:extLst>
            </p:cNvPr>
            <p:cNvGrpSpPr/>
            <p:nvPr/>
          </p:nvGrpSpPr>
          <p:grpSpPr>
            <a:xfrm>
              <a:off x="2937459" y="2430742"/>
              <a:ext cx="5336453" cy="537341"/>
              <a:chOff x="1978924" y="2722180"/>
              <a:chExt cx="5336453" cy="537341"/>
            </a:xfrm>
          </p:grpSpPr>
          <p:grpSp>
            <p:nvGrpSpPr>
              <p:cNvPr id="86" name="Group 85">
                <a:extLst>
                  <a:ext uri="{FF2B5EF4-FFF2-40B4-BE49-F238E27FC236}">
                    <a16:creationId xmlns:a16="http://schemas.microsoft.com/office/drawing/2014/main" id="{7CC88DB2-DCCF-2656-4F21-6C287CB20070}"/>
                  </a:ext>
                </a:extLst>
              </p:cNvPr>
              <p:cNvGrpSpPr/>
              <p:nvPr/>
            </p:nvGrpSpPr>
            <p:grpSpPr>
              <a:xfrm>
                <a:off x="1978924" y="2726121"/>
                <a:ext cx="4802307" cy="533400"/>
                <a:chOff x="1978924" y="2971800"/>
                <a:chExt cx="4802307" cy="533400"/>
              </a:xfrm>
            </p:grpSpPr>
            <p:sp>
              <p:nvSpPr>
                <p:cNvPr id="88" name="Rectangle 87">
                  <a:extLst>
                    <a:ext uri="{FF2B5EF4-FFF2-40B4-BE49-F238E27FC236}">
                      <a16:creationId xmlns:a16="http://schemas.microsoft.com/office/drawing/2014/main" id="{2E666D3F-BB62-26CE-F3FC-4E6071A6FB6B}"/>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89" name="Rectangle 88">
                  <a:extLst>
                    <a:ext uri="{FF2B5EF4-FFF2-40B4-BE49-F238E27FC236}">
                      <a16:creationId xmlns:a16="http://schemas.microsoft.com/office/drawing/2014/main" id="{2CF60348-727E-BCC2-ECC8-FACF199E74BC}"/>
                    </a:ext>
                  </a:extLst>
                </p:cNvPr>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0" name="Rectangle 89">
                  <a:extLst>
                    <a:ext uri="{FF2B5EF4-FFF2-40B4-BE49-F238E27FC236}">
                      <a16:creationId xmlns:a16="http://schemas.microsoft.com/office/drawing/2014/main" id="{FA0A16CB-A7D9-D60C-7EB0-8F1A2C82B29F}"/>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a:extLst>
                    <a:ext uri="{FF2B5EF4-FFF2-40B4-BE49-F238E27FC236}">
                      <a16:creationId xmlns:a16="http://schemas.microsoft.com/office/drawing/2014/main" id="{E7C797C1-A75F-DEBF-DF03-627AAF6C7772}"/>
                    </a:ext>
                  </a:extLst>
                </p:cNvPr>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2" name="Rectangle 91">
                  <a:extLst>
                    <a:ext uri="{FF2B5EF4-FFF2-40B4-BE49-F238E27FC236}">
                      <a16:creationId xmlns:a16="http://schemas.microsoft.com/office/drawing/2014/main" id="{877A6AF5-B274-1823-9A2F-B4F560237D90}"/>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a:extLst>
                    <a:ext uri="{FF2B5EF4-FFF2-40B4-BE49-F238E27FC236}">
                      <a16:creationId xmlns:a16="http://schemas.microsoft.com/office/drawing/2014/main" id="{348803B8-6DC1-DB74-BB53-B0CC86478D54}"/>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a:extLst>
                    <a:ext uri="{FF2B5EF4-FFF2-40B4-BE49-F238E27FC236}">
                      <a16:creationId xmlns:a16="http://schemas.microsoft.com/office/drawing/2014/main" id="{2973F69A-4C4E-D5AE-CA59-DFD78DDF04DE}"/>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a:extLst>
                    <a:ext uri="{FF2B5EF4-FFF2-40B4-BE49-F238E27FC236}">
                      <a16:creationId xmlns:a16="http://schemas.microsoft.com/office/drawing/2014/main" id="{114B5B82-1D1A-29E8-D266-2A2D197F99AF}"/>
                    </a:ext>
                  </a:extLst>
                </p:cNvPr>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6" name="Rectangle 95">
                  <a:extLst>
                    <a:ext uri="{FF2B5EF4-FFF2-40B4-BE49-F238E27FC236}">
                      <a16:creationId xmlns:a16="http://schemas.microsoft.com/office/drawing/2014/main" id="{B4DB5750-14B7-698F-247C-4C18F29F8554}"/>
                    </a:ext>
                  </a:extLst>
                </p:cNvPr>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a:extLst>
                  <a:ext uri="{FF2B5EF4-FFF2-40B4-BE49-F238E27FC236}">
                    <a16:creationId xmlns:a16="http://schemas.microsoft.com/office/drawing/2014/main" id="{0E2695EC-AB1F-CFA1-2D7E-3F9DBFCC4703}"/>
                  </a:ext>
                </a:extLst>
              </p:cNvPr>
              <p:cNvSpPr/>
              <p:nvPr/>
            </p:nvSpPr>
            <p:spPr>
              <a:xfrm>
                <a:off x="6781977" y="2722180"/>
                <a:ext cx="533400" cy="53291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grpSp>
        <p:sp>
          <p:nvSpPr>
            <p:cNvPr id="29" name="TextBox 28">
              <a:extLst>
                <a:ext uri="{FF2B5EF4-FFF2-40B4-BE49-F238E27FC236}">
                  <a16:creationId xmlns:a16="http://schemas.microsoft.com/office/drawing/2014/main" id="{0BAF23B8-6A1D-0DBC-36A5-8BC2BCF17874}"/>
                </a:ext>
              </a:extLst>
            </p:cNvPr>
            <p:cNvSpPr txBox="1"/>
            <p:nvPr/>
          </p:nvSpPr>
          <p:spPr>
            <a:xfrm>
              <a:off x="3085381" y="299541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a:extLst>
                <a:ext uri="{FF2B5EF4-FFF2-40B4-BE49-F238E27FC236}">
                  <a16:creationId xmlns:a16="http://schemas.microsoft.com/office/drawing/2014/main" id="{A6B25A01-C608-1720-FC7C-D68ABA012822}"/>
                </a:ext>
              </a:extLst>
            </p:cNvPr>
            <p:cNvSpPr txBox="1"/>
            <p:nvPr/>
          </p:nvSpPr>
          <p:spPr>
            <a:xfrm>
              <a:off x="3618781" y="299541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a:extLst>
                <a:ext uri="{FF2B5EF4-FFF2-40B4-BE49-F238E27FC236}">
                  <a16:creationId xmlns:a16="http://schemas.microsoft.com/office/drawing/2014/main" id="{F9E573DB-79EA-0B96-45D1-A7BBACDC9037}"/>
                </a:ext>
              </a:extLst>
            </p:cNvPr>
            <p:cNvSpPr txBox="1"/>
            <p:nvPr/>
          </p:nvSpPr>
          <p:spPr>
            <a:xfrm>
              <a:off x="4152750" y="299541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a:extLst>
                <a:ext uri="{FF2B5EF4-FFF2-40B4-BE49-F238E27FC236}">
                  <a16:creationId xmlns:a16="http://schemas.microsoft.com/office/drawing/2014/main" id="{E01417BA-67CC-7E2E-EC83-691171AB450A}"/>
                </a:ext>
              </a:extLst>
            </p:cNvPr>
            <p:cNvSpPr txBox="1"/>
            <p:nvPr/>
          </p:nvSpPr>
          <p:spPr>
            <a:xfrm>
              <a:off x="4686150" y="299541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a:extLst>
                <a:ext uri="{FF2B5EF4-FFF2-40B4-BE49-F238E27FC236}">
                  <a16:creationId xmlns:a16="http://schemas.microsoft.com/office/drawing/2014/main" id="{05A8D06E-4C46-9C0B-280B-35D523BDD482}"/>
                </a:ext>
              </a:extLst>
            </p:cNvPr>
            <p:cNvSpPr txBox="1"/>
            <p:nvPr/>
          </p:nvSpPr>
          <p:spPr>
            <a:xfrm>
              <a:off x="5217138" y="299541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a:extLst>
                <a:ext uri="{FF2B5EF4-FFF2-40B4-BE49-F238E27FC236}">
                  <a16:creationId xmlns:a16="http://schemas.microsoft.com/office/drawing/2014/main" id="{31C6D3EE-2773-4B55-5266-E6CA75F40DE5}"/>
                </a:ext>
              </a:extLst>
            </p:cNvPr>
            <p:cNvSpPr txBox="1"/>
            <p:nvPr/>
          </p:nvSpPr>
          <p:spPr>
            <a:xfrm>
              <a:off x="5695168" y="299541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a:extLst>
                <a:ext uri="{FF2B5EF4-FFF2-40B4-BE49-F238E27FC236}">
                  <a16:creationId xmlns:a16="http://schemas.microsoft.com/office/drawing/2014/main" id="{40EDE6EB-918F-9E66-AE88-DEB5855E24E5}"/>
                </a:ext>
              </a:extLst>
            </p:cNvPr>
            <p:cNvSpPr txBox="1"/>
            <p:nvPr/>
          </p:nvSpPr>
          <p:spPr>
            <a:xfrm>
              <a:off x="6286919" y="299541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a:extLst>
                <a:ext uri="{FF2B5EF4-FFF2-40B4-BE49-F238E27FC236}">
                  <a16:creationId xmlns:a16="http://schemas.microsoft.com/office/drawing/2014/main" id="{6861C9BB-06CC-47CA-18BC-1832713EE94E}"/>
                </a:ext>
              </a:extLst>
            </p:cNvPr>
            <p:cNvSpPr txBox="1"/>
            <p:nvPr/>
          </p:nvSpPr>
          <p:spPr>
            <a:xfrm>
              <a:off x="6820319" y="299541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a:extLst>
                <a:ext uri="{FF2B5EF4-FFF2-40B4-BE49-F238E27FC236}">
                  <a16:creationId xmlns:a16="http://schemas.microsoft.com/office/drawing/2014/main" id="{8464D969-2081-BB60-E6A6-3604DC1E4C75}"/>
                </a:ext>
              </a:extLst>
            </p:cNvPr>
            <p:cNvSpPr txBox="1"/>
            <p:nvPr/>
          </p:nvSpPr>
          <p:spPr>
            <a:xfrm>
              <a:off x="7354288" y="299541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a:extLst>
                <a:ext uri="{FF2B5EF4-FFF2-40B4-BE49-F238E27FC236}">
                  <a16:creationId xmlns:a16="http://schemas.microsoft.com/office/drawing/2014/main" id="{854D01D9-CC08-C1D4-A13B-DC0347CAD63E}"/>
                </a:ext>
              </a:extLst>
            </p:cNvPr>
            <p:cNvSpPr txBox="1"/>
            <p:nvPr/>
          </p:nvSpPr>
          <p:spPr>
            <a:xfrm>
              <a:off x="7887688" y="2995414"/>
              <a:ext cx="301686" cy="369332"/>
            </a:xfrm>
            <a:prstGeom prst="rect">
              <a:avLst/>
            </a:prstGeom>
            <a:noFill/>
          </p:spPr>
          <p:txBody>
            <a:bodyPr wrap="none" rtlCol="0">
              <a:spAutoFit/>
            </a:bodyPr>
            <a:lstStyle/>
            <a:p>
              <a:r>
                <a:rPr lang="en-US" dirty="0">
                  <a:solidFill>
                    <a:srgbClr val="FF33CC"/>
                  </a:solidFill>
                </a:rPr>
                <a:t>9</a:t>
              </a:r>
            </a:p>
          </p:txBody>
        </p:sp>
      </p:grpSp>
    </p:spTree>
    <p:extLst>
      <p:ext uri="{BB962C8B-B14F-4D97-AF65-F5344CB8AC3E}">
        <p14:creationId xmlns:p14="http://schemas.microsoft.com/office/powerpoint/2010/main" val="1055226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Heap Sort (First Extract)</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Remove the Max element (i.e. the root) from the Heap: </a:t>
            </a:r>
            <a:r>
              <a:rPr lang="en-US" dirty="0"/>
              <a:t>replace with last element, call </a:t>
            </a:r>
            <a:r>
              <a:rPr lang="en-US" dirty="0" err="1"/>
              <a:t>percolateDown</a:t>
            </a:r>
            <a:r>
              <a:rPr lang="en-US" dirty="0"/>
              <a:t>(root)</a:t>
            </a:r>
          </a:p>
        </p:txBody>
      </p:sp>
      <p:grpSp>
        <p:nvGrpSpPr>
          <p:cNvPr id="8" name="Group 7" descr="To do heap sort we will repeatedly call extract. This being a max heap, extracting results in the largest item being removed. To remove that item we replace the root with the last item in the heap.&#10;&#10;At this stage the heap contains 9 items, but will violate the heap property until percolation has finished. The nodes are as follows:&#10;&#10;- The root node is 3&#10;- the left child of 3 is 9, the right child is 6&#10;- the left child of 9 is 8, the right child is 7&#10;- the left child of 6 is 5, the right child is 2&#10;- the left child of 8 is 4, the right child is 1&#10;- nodes 7, 5, 2, 4, and 1 are all leaves">
            <a:extLst>
              <a:ext uri="{FF2B5EF4-FFF2-40B4-BE49-F238E27FC236}">
                <a16:creationId xmlns:a16="http://schemas.microsoft.com/office/drawing/2014/main" id="{D392C832-9BD6-CB78-880D-2CE5BF46D8BB}"/>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6" name="Oval 105"/>
            <p:cNvSpPr/>
            <p:nvPr/>
          </p:nvSpPr>
          <p:spPr>
            <a:xfrm>
              <a:off x="3733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19433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41"/>
              <a:chOff x="1978924" y="2722180"/>
              <a:chExt cx="5336453" cy="537341"/>
            </a:xfrm>
          </p:grpSpPr>
          <p:grpSp>
            <p:nvGrpSpPr>
              <p:cNvPr id="86" name="Group 85"/>
              <p:cNvGrpSpPr/>
              <p:nvPr/>
            </p:nvGrpSpPr>
            <p:grpSpPr>
              <a:xfrm>
                <a:off x="1978924" y="2726121"/>
                <a:ext cx="4802307" cy="533400"/>
                <a:chOff x="1978924" y="2971800"/>
                <a:chExt cx="4802307" cy="533400"/>
              </a:xfrm>
            </p:grpSpPr>
            <p:sp>
              <p:nvSpPr>
                <p:cNvPr id="88" name="Rectangle 87"/>
                <p:cNvSpPr/>
                <p:nvPr/>
              </p:nvSpPr>
              <p:spPr>
                <a:xfrm>
                  <a:off x="1978924" y="29718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89" name="Rectangle 88"/>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p:cNvSpPr/>
              <p:nvPr/>
            </p:nvSpPr>
            <p:spPr>
              <a:xfrm>
                <a:off x="6781977" y="272218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p:cNvSpPr txBox="1"/>
            <p:nvPr/>
          </p:nvSpPr>
          <p:spPr>
            <a:xfrm>
              <a:off x="3920467" y="6188140"/>
              <a:ext cx="301686" cy="369332"/>
            </a:xfrm>
            <a:prstGeom prst="rect">
              <a:avLst/>
            </a:prstGeom>
            <a:noFill/>
          </p:spPr>
          <p:txBody>
            <a:bodyPr wrap="none" rtlCol="0">
              <a:spAutoFit/>
            </a:bodyPr>
            <a:lstStyle/>
            <a:p>
              <a:r>
                <a:rPr lang="en-US" dirty="0">
                  <a:solidFill>
                    <a:srgbClr val="FF33CC"/>
                  </a:solidFill>
                </a:rPr>
                <a:t>8</a:t>
              </a:r>
            </a:p>
          </p:txBody>
        </p:sp>
      </p:grpSp>
      <p:sp>
        <p:nvSpPr>
          <p:cNvPr id="6" name="TextBox 5">
            <a:extLst>
              <a:ext uri="{FF2B5EF4-FFF2-40B4-BE49-F238E27FC236}">
                <a16:creationId xmlns:a16="http://schemas.microsoft.com/office/drawing/2014/main" id="{B7422C48-DC7C-5741-9E37-ED6814CC556B}"/>
              </a:ext>
            </a:extLst>
          </p:cNvPr>
          <p:cNvSpPr txBox="1"/>
          <p:nvPr/>
        </p:nvSpPr>
        <p:spPr>
          <a:xfrm>
            <a:off x="4851087" y="5726340"/>
            <a:ext cx="6660193" cy="1200329"/>
          </a:xfrm>
          <a:prstGeom prst="rect">
            <a:avLst/>
          </a:prstGeom>
          <a:noFill/>
        </p:spPr>
        <p:txBody>
          <a:bodyPr wrap="square" rtlCol="0">
            <a:spAutoFit/>
          </a:bodyPr>
          <a:lstStyle/>
          <a:p>
            <a:r>
              <a:rPr lang="en-US" sz="2400" dirty="0">
                <a:solidFill>
                  <a:srgbClr val="0070C0"/>
                </a:solidFill>
              </a:rPr>
              <a:t>Percolate Down(</a:t>
            </a:r>
            <a:r>
              <a:rPr lang="en-US" sz="2400" dirty="0">
                <a:solidFill>
                  <a:srgbClr val="FF0000"/>
                </a:solidFill>
              </a:rPr>
              <a:t>node</a:t>
            </a:r>
            <a:r>
              <a:rPr lang="en-US" sz="2400" dirty="0">
                <a:solidFill>
                  <a:srgbClr val="0070C0"/>
                </a:solidFill>
              </a:rPr>
              <a:t>)</a:t>
            </a:r>
            <a:r>
              <a:rPr lang="en-US" sz="2400" dirty="0"/>
              <a:t>: if </a:t>
            </a:r>
            <a:r>
              <a:rPr lang="en-US" sz="2400" dirty="0">
                <a:solidFill>
                  <a:srgbClr val="FF0000"/>
                </a:solidFill>
              </a:rPr>
              <a:t>node</a:t>
            </a:r>
            <a:r>
              <a:rPr lang="en-US" sz="2400" dirty="0"/>
              <a:t> satisfies heap property, done. Else swap with largest child and repeat on that subtree</a:t>
            </a:r>
          </a:p>
        </p:txBody>
      </p:sp>
    </p:spTree>
    <p:extLst>
      <p:ext uri="{BB962C8B-B14F-4D97-AF65-F5344CB8AC3E}">
        <p14:creationId xmlns:p14="http://schemas.microsoft.com/office/powerpoint/2010/main" val="2982381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Heap Sort (Percolate Down, Swap 1)</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Remove the Max element (i.e. the root) from the Heap: </a:t>
            </a:r>
            <a:r>
              <a:rPr lang="en-US" dirty="0"/>
              <a:t>replace with last element, call </a:t>
            </a:r>
            <a:r>
              <a:rPr lang="en-US" dirty="0" err="1"/>
              <a:t>percolateDown</a:t>
            </a:r>
            <a:r>
              <a:rPr lang="en-US" dirty="0"/>
              <a:t>(root)</a:t>
            </a:r>
          </a:p>
        </p:txBody>
      </p:sp>
      <p:grpSp>
        <p:nvGrpSpPr>
          <p:cNvPr id="8" name="Group 7" descr="Because 3 is smaller than its children, we swap with the larger child (in this case 9, its left child).&#10;&#10;Because percolation is still not complete, it may still violate the heap property. The nodes are as follows:&#10;&#10;- The root node is 9&#10;- the left child of 9 is 3, the right child is 6&#10;- the left child of 3 is 8, the right child is 7&#10;- the left child of 6 is 5, the right child is 2&#10;- the left child of 8 is 4, the right child is 1&#10;- nodes 7, 5, 2, 4, and 1 are all leaves">
            <a:extLst>
              <a:ext uri="{FF2B5EF4-FFF2-40B4-BE49-F238E27FC236}">
                <a16:creationId xmlns:a16="http://schemas.microsoft.com/office/drawing/2014/main" id="{F0B839F6-52B4-E2F4-85FE-33D6D63020C3}"/>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9" name="Oval 98"/>
            <p:cNvSpPr/>
            <p:nvPr/>
          </p:nvSpPr>
          <p:spPr>
            <a:xfrm>
              <a:off x="4191001" y="3915748"/>
              <a:ext cx="688077" cy="688077"/>
            </a:xfrm>
            <a:prstGeom prst="ellipse">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6" name="Oval 105"/>
            <p:cNvSpPr/>
            <p:nvPr/>
          </p:nvSpPr>
          <p:spPr>
            <a:xfrm>
              <a:off x="3733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7" name="Straight Connector 6"/>
            <p:cNvCxnSpPr>
              <a:stCxn id="5" idx="2"/>
              <a:endCxn id="99" idx="7"/>
            </p:cNvCxnSpPr>
            <p:nvPr/>
          </p:nvCxnSpPr>
          <p:spPr>
            <a:xfrm flipH="1">
              <a:off x="4778311" y="3574909"/>
              <a:ext cx="1218544" cy="4416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1" y="4503058"/>
              <a:ext cx="533662" cy="2465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503058"/>
              <a:ext cx="504057" cy="2047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19433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41"/>
              <a:chOff x="1978924" y="2722180"/>
              <a:chExt cx="5336453" cy="537341"/>
            </a:xfrm>
          </p:grpSpPr>
          <p:grpSp>
            <p:nvGrpSpPr>
              <p:cNvPr id="86" name="Group 85"/>
              <p:cNvGrpSpPr/>
              <p:nvPr/>
            </p:nvGrpSpPr>
            <p:grpSpPr>
              <a:xfrm>
                <a:off x="1978924" y="2726121"/>
                <a:ext cx="4802307" cy="533400"/>
                <a:chOff x="1978924" y="2971800"/>
                <a:chExt cx="4802307" cy="533400"/>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89" name="Rectangle 88"/>
                <p:cNvSpPr/>
                <p:nvPr/>
              </p:nvSpPr>
              <p:spPr>
                <a:xfrm>
                  <a:off x="2512893" y="29718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p:cNvSpPr/>
              <p:nvPr/>
            </p:nvSpPr>
            <p:spPr>
              <a:xfrm>
                <a:off x="6781977" y="272218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p:cNvSpPr txBox="1"/>
            <p:nvPr/>
          </p:nvSpPr>
          <p:spPr>
            <a:xfrm>
              <a:off x="3920467" y="6188140"/>
              <a:ext cx="301686" cy="369332"/>
            </a:xfrm>
            <a:prstGeom prst="rect">
              <a:avLst/>
            </a:prstGeom>
            <a:noFill/>
          </p:spPr>
          <p:txBody>
            <a:bodyPr wrap="none" rtlCol="0">
              <a:spAutoFit/>
            </a:bodyPr>
            <a:lstStyle/>
            <a:p>
              <a:r>
                <a:rPr lang="en-US" dirty="0">
                  <a:solidFill>
                    <a:srgbClr val="FF33CC"/>
                  </a:solidFill>
                </a:rPr>
                <a:t>8</a:t>
              </a:r>
            </a:p>
          </p:txBody>
        </p:sp>
      </p:grpSp>
      <p:sp>
        <p:nvSpPr>
          <p:cNvPr id="6" name="TextBox 5">
            <a:extLst>
              <a:ext uri="{FF2B5EF4-FFF2-40B4-BE49-F238E27FC236}">
                <a16:creationId xmlns:a16="http://schemas.microsoft.com/office/drawing/2014/main" id="{B7422C48-DC7C-5741-9E37-ED6814CC556B}"/>
              </a:ext>
            </a:extLst>
          </p:cNvPr>
          <p:cNvSpPr txBox="1"/>
          <p:nvPr/>
        </p:nvSpPr>
        <p:spPr>
          <a:xfrm>
            <a:off x="4851087" y="5726340"/>
            <a:ext cx="6660193" cy="1200329"/>
          </a:xfrm>
          <a:prstGeom prst="rect">
            <a:avLst/>
          </a:prstGeom>
          <a:noFill/>
        </p:spPr>
        <p:txBody>
          <a:bodyPr wrap="square" rtlCol="0">
            <a:spAutoFit/>
          </a:bodyPr>
          <a:lstStyle/>
          <a:p>
            <a:r>
              <a:rPr lang="en-US" sz="2400" dirty="0">
                <a:solidFill>
                  <a:srgbClr val="0070C0"/>
                </a:solidFill>
              </a:rPr>
              <a:t>Percolate Down(</a:t>
            </a:r>
            <a:r>
              <a:rPr lang="en-US" sz="2400" dirty="0">
                <a:solidFill>
                  <a:srgbClr val="FF0000"/>
                </a:solidFill>
              </a:rPr>
              <a:t>node</a:t>
            </a:r>
            <a:r>
              <a:rPr lang="en-US" sz="2400" dirty="0">
                <a:solidFill>
                  <a:srgbClr val="0070C0"/>
                </a:solidFill>
              </a:rPr>
              <a:t>)</a:t>
            </a:r>
            <a:r>
              <a:rPr lang="en-US" sz="2400" dirty="0"/>
              <a:t>: if </a:t>
            </a:r>
            <a:r>
              <a:rPr lang="en-US" sz="2400" dirty="0">
                <a:solidFill>
                  <a:srgbClr val="FF0000"/>
                </a:solidFill>
              </a:rPr>
              <a:t>node</a:t>
            </a:r>
            <a:r>
              <a:rPr lang="en-US" sz="2400" dirty="0"/>
              <a:t> satisfies heap property, done. Else swap with largest child and repeat on that subtree</a:t>
            </a:r>
          </a:p>
        </p:txBody>
      </p:sp>
    </p:spTree>
    <p:extLst>
      <p:ext uri="{BB962C8B-B14F-4D97-AF65-F5344CB8AC3E}">
        <p14:creationId xmlns:p14="http://schemas.microsoft.com/office/powerpoint/2010/main" val="1748079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Heap Sort (Percolate Down, Swap 2)</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Remove the Max element (i.e. the root) from the Heap: </a:t>
            </a:r>
            <a:r>
              <a:rPr lang="en-US" dirty="0"/>
              <a:t>replace with last element, call </a:t>
            </a:r>
            <a:r>
              <a:rPr lang="en-US" dirty="0" err="1"/>
              <a:t>percolateDown</a:t>
            </a:r>
            <a:r>
              <a:rPr lang="en-US" dirty="0"/>
              <a:t>(root)</a:t>
            </a:r>
          </a:p>
        </p:txBody>
      </p:sp>
      <p:grpSp>
        <p:nvGrpSpPr>
          <p:cNvPr id="8" name="Group 7" descr="Because 3 is smaller than its children, we swap with the larger child (in this case 8, its left child).&#10;&#10;Because percolation is still not complete, it may still violate the heap property. The nodes are as follows:&#10;&#10;- The root node is 9&#10;- the left child of 9 is 8, the right child is 6&#10;- the left child of 8 is 3, the right child is 7&#10;- the left child of 6 is 5, the right child is 2&#10;- the left child of 3 is 4, the right child is 1&#10;- nodes 7, 5, 2, 4, and 1 are all leaves">
            <a:extLst>
              <a:ext uri="{FF2B5EF4-FFF2-40B4-BE49-F238E27FC236}">
                <a16:creationId xmlns:a16="http://schemas.microsoft.com/office/drawing/2014/main" id="{21242C99-13FB-AAD5-B76E-D7FC8AF83DCA}"/>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6" name="Oval 105"/>
            <p:cNvSpPr/>
            <p:nvPr/>
          </p:nvSpPr>
          <p:spPr>
            <a:xfrm>
              <a:off x="3733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19433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41"/>
              <a:chOff x="1978924" y="2722180"/>
              <a:chExt cx="5336453" cy="537341"/>
            </a:xfrm>
          </p:grpSpPr>
          <p:grpSp>
            <p:nvGrpSpPr>
              <p:cNvPr id="86" name="Group 85"/>
              <p:cNvGrpSpPr/>
              <p:nvPr/>
            </p:nvGrpSpPr>
            <p:grpSpPr>
              <a:xfrm>
                <a:off x="1978924" y="2726121"/>
                <a:ext cx="4802307" cy="533400"/>
                <a:chOff x="1978924" y="2971800"/>
                <a:chExt cx="4802307" cy="533400"/>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89" name="Rectangle 88"/>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p:cNvSpPr/>
              <p:nvPr/>
            </p:nvSpPr>
            <p:spPr>
              <a:xfrm>
                <a:off x="6781977" y="272218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p:cNvSpPr txBox="1"/>
            <p:nvPr/>
          </p:nvSpPr>
          <p:spPr>
            <a:xfrm>
              <a:off x="3920467" y="6188140"/>
              <a:ext cx="301686" cy="369332"/>
            </a:xfrm>
            <a:prstGeom prst="rect">
              <a:avLst/>
            </a:prstGeom>
            <a:noFill/>
          </p:spPr>
          <p:txBody>
            <a:bodyPr wrap="none" rtlCol="0">
              <a:spAutoFit/>
            </a:bodyPr>
            <a:lstStyle/>
            <a:p>
              <a:r>
                <a:rPr lang="en-US" dirty="0">
                  <a:solidFill>
                    <a:srgbClr val="FF33CC"/>
                  </a:solidFill>
                </a:rPr>
                <a:t>8</a:t>
              </a:r>
            </a:p>
          </p:txBody>
        </p:sp>
      </p:grpSp>
      <p:sp>
        <p:nvSpPr>
          <p:cNvPr id="6" name="TextBox 5">
            <a:extLst>
              <a:ext uri="{FF2B5EF4-FFF2-40B4-BE49-F238E27FC236}">
                <a16:creationId xmlns:a16="http://schemas.microsoft.com/office/drawing/2014/main" id="{B7422C48-DC7C-5741-9E37-ED6814CC556B}"/>
              </a:ext>
            </a:extLst>
          </p:cNvPr>
          <p:cNvSpPr txBox="1"/>
          <p:nvPr/>
        </p:nvSpPr>
        <p:spPr>
          <a:xfrm>
            <a:off x="4851087" y="5726340"/>
            <a:ext cx="6660193" cy="1200329"/>
          </a:xfrm>
          <a:prstGeom prst="rect">
            <a:avLst/>
          </a:prstGeom>
          <a:noFill/>
        </p:spPr>
        <p:txBody>
          <a:bodyPr wrap="square" rtlCol="0">
            <a:spAutoFit/>
          </a:bodyPr>
          <a:lstStyle/>
          <a:p>
            <a:r>
              <a:rPr lang="en-US" sz="2400" dirty="0">
                <a:solidFill>
                  <a:srgbClr val="0070C0"/>
                </a:solidFill>
              </a:rPr>
              <a:t>Percolate Down(</a:t>
            </a:r>
            <a:r>
              <a:rPr lang="en-US" sz="2400" dirty="0">
                <a:solidFill>
                  <a:srgbClr val="FF0000"/>
                </a:solidFill>
              </a:rPr>
              <a:t>node</a:t>
            </a:r>
            <a:r>
              <a:rPr lang="en-US" sz="2400" dirty="0">
                <a:solidFill>
                  <a:srgbClr val="0070C0"/>
                </a:solidFill>
              </a:rPr>
              <a:t>)</a:t>
            </a:r>
            <a:r>
              <a:rPr lang="en-US" sz="2400" dirty="0"/>
              <a:t>: if </a:t>
            </a:r>
            <a:r>
              <a:rPr lang="en-US" sz="2400" dirty="0">
                <a:solidFill>
                  <a:srgbClr val="FF0000"/>
                </a:solidFill>
              </a:rPr>
              <a:t>node</a:t>
            </a:r>
            <a:r>
              <a:rPr lang="en-US" sz="2400" dirty="0"/>
              <a:t> satisfies heap property, done. Else swap with largest child and repeat on that subtree</a:t>
            </a:r>
          </a:p>
        </p:txBody>
      </p:sp>
    </p:spTree>
    <p:extLst>
      <p:ext uri="{BB962C8B-B14F-4D97-AF65-F5344CB8AC3E}">
        <p14:creationId xmlns:p14="http://schemas.microsoft.com/office/powerpoint/2010/main" val="134794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Heap Sort (Percolate Down, Swap 3)</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Remove the Max element (i.e. the root) from the Heap: </a:t>
            </a:r>
            <a:r>
              <a:rPr lang="en-US" dirty="0"/>
              <a:t>replace with last element, call </a:t>
            </a:r>
            <a:r>
              <a:rPr lang="en-US" dirty="0" err="1"/>
              <a:t>percolateDown</a:t>
            </a:r>
            <a:r>
              <a:rPr lang="en-US" dirty="0"/>
              <a:t>(root)</a:t>
            </a:r>
          </a:p>
        </p:txBody>
      </p:sp>
      <p:grpSp>
        <p:nvGrpSpPr>
          <p:cNvPr id="8" name="Group 7" descr="Because 3 is smaller than one of its children, we swap with the larger child (in this case 4, its left child).&#10;&#10;At this point 3 is a leaf, and so percolation is finished. The final nodes are as follows:&#10;&#10;- The root node is 9&#10;- the left child of 9 is 8, the right child is 6&#10;- the left child of 8 is 4, the right child is 7&#10;- the left child of 6 is 5, the right child is 2&#10;- the left child of 4 is 3, the right child is 1&#10;- nodes 7, 5, 2, 3, and 1 are all leaves">
            <a:extLst>
              <a:ext uri="{FF2B5EF4-FFF2-40B4-BE49-F238E27FC236}">
                <a16:creationId xmlns:a16="http://schemas.microsoft.com/office/drawing/2014/main" id="{34BD948F-17B7-692A-4F63-B8011524339B}"/>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6" name="Oval 105"/>
            <p:cNvSpPr/>
            <p:nvPr/>
          </p:nvSpPr>
          <p:spPr>
            <a:xfrm>
              <a:off x="3733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19433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41"/>
              <a:chOff x="1978924" y="2722180"/>
              <a:chExt cx="5336453" cy="537341"/>
            </a:xfrm>
          </p:grpSpPr>
          <p:grpSp>
            <p:nvGrpSpPr>
              <p:cNvPr id="86" name="Group 85"/>
              <p:cNvGrpSpPr/>
              <p:nvPr/>
            </p:nvGrpSpPr>
            <p:grpSpPr>
              <a:xfrm>
                <a:off x="1978924" y="2726121"/>
                <a:ext cx="4802307" cy="533400"/>
                <a:chOff x="1978924" y="2971800"/>
                <a:chExt cx="4802307" cy="533400"/>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89" name="Rectangle 88"/>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431" y="29718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p:cNvSpPr/>
              <p:nvPr/>
            </p:nvSpPr>
            <p:spPr>
              <a:xfrm>
                <a:off x="6781977" y="272218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p:cNvSpPr txBox="1"/>
            <p:nvPr/>
          </p:nvSpPr>
          <p:spPr>
            <a:xfrm>
              <a:off x="3920467" y="6188140"/>
              <a:ext cx="301686" cy="369332"/>
            </a:xfrm>
            <a:prstGeom prst="rect">
              <a:avLst/>
            </a:prstGeom>
            <a:noFill/>
          </p:spPr>
          <p:txBody>
            <a:bodyPr wrap="none" rtlCol="0">
              <a:spAutoFit/>
            </a:bodyPr>
            <a:lstStyle/>
            <a:p>
              <a:r>
                <a:rPr lang="en-US" dirty="0">
                  <a:solidFill>
                    <a:srgbClr val="FF33CC"/>
                  </a:solidFill>
                </a:rPr>
                <a:t>8</a:t>
              </a:r>
            </a:p>
          </p:txBody>
        </p:sp>
      </p:grpSp>
      <p:sp>
        <p:nvSpPr>
          <p:cNvPr id="6" name="TextBox 5">
            <a:extLst>
              <a:ext uri="{FF2B5EF4-FFF2-40B4-BE49-F238E27FC236}">
                <a16:creationId xmlns:a16="http://schemas.microsoft.com/office/drawing/2014/main" id="{B7422C48-DC7C-5741-9E37-ED6814CC556B}"/>
              </a:ext>
            </a:extLst>
          </p:cNvPr>
          <p:cNvSpPr txBox="1"/>
          <p:nvPr/>
        </p:nvSpPr>
        <p:spPr>
          <a:xfrm>
            <a:off x="4851087" y="5726340"/>
            <a:ext cx="6660193" cy="1200329"/>
          </a:xfrm>
          <a:prstGeom prst="rect">
            <a:avLst/>
          </a:prstGeom>
          <a:noFill/>
        </p:spPr>
        <p:txBody>
          <a:bodyPr wrap="square" rtlCol="0">
            <a:spAutoFit/>
          </a:bodyPr>
          <a:lstStyle/>
          <a:p>
            <a:r>
              <a:rPr lang="en-US" sz="2400" dirty="0">
                <a:solidFill>
                  <a:srgbClr val="0070C0"/>
                </a:solidFill>
              </a:rPr>
              <a:t>Percolate Down(</a:t>
            </a:r>
            <a:r>
              <a:rPr lang="en-US" sz="2400" dirty="0">
                <a:solidFill>
                  <a:srgbClr val="FF0000"/>
                </a:solidFill>
              </a:rPr>
              <a:t>node</a:t>
            </a:r>
            <a:r>
              <a:rPr lang="en-US" sz="2400" dirty="0">
                <a:solidFill>
                  <a:srgbClr val="0070C0"/>
                </a:solidFill>
              </a:rPr>
              <a:t>)</a:t>
            </a:r>
            <a:r>
              <a:rPr lang="en-US" sz="2400" dirty="0"/>
              <a:t>: if </a:t>
            </a:r>
            <a:r>
              <a:rPr lang="en-US" sz="2400" dirty="0">
                <a:solidFill>
                  <a:srgbClr val="FF0000"/>
                </a:solidFill>
              </a:rPr>
              <a:t>node</a:t>
            </a:r>
            <a:r>
              <a:rPr lang="en-US" sz="2400" dirty="0"/>
              <a:t> satisfies heap property, done. Else swap with largest child and repeat on that subtree</a:t>
            </a:r>
          </a:p>
        </p:txBody>
      </p:sp>
    </p:spTree>
    <p:extLst>
      <p:ext uri="{BB962C8B-B14F-4D97-AF65-F5344CB8AC3E}">
        <p14:creationId xmlns:p14="http://schemas.microsoft.com/office/powerpoint/2010/main" val="1293279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709C-781C-D297-9372-53DA0D578A2B}"/>
              </a:ext>
            </a:extLst>
          </p:cNvPr>
          <p:cNvSpPr>
            <a:spLocks noGrp="1"/>
          </p:cNvSpPr>
          <p:nvPr>
            <p:ph type="title"/>
          </p:nvPr>
        </p:nvSpPr>
        <p:spPr/>
        <p:txBody>
          <a:bodyPr/>
          <a:lstStyle/>
          <a:p>
            <a:r>
              <a:rPr lang="en-US" dirty="0"/>
              <a:t>Sorting</a:t>
            </a:r>
          </a:p>
        </p:txBody>
      </p:sp>
      <p:sp>
        <p:nvSpPr>
          <p:cNvPr id="3" name="Content Placeholder 2">
            <a:extLst>
              <a:ext uri="{FF2B5EF4-FFF2-40B4-BE49-F238E27FC236}">
                <a16:creationId xmlns:a16="http://schemas.microsoft.com/office/drawing/2014/main" id="{4E38053D-A29E-D195-3C93-CF56E1479635}"/>
              </a:ext>
            </a:extLst>
          </p:cNvPr>
          <p:cNvSpPr>
            <a:spLocks noGrp="1"/>
          </p:cNvSpPr>
          <p:nvPr>
            <p:ph idx="1"/>
          </p:nvPr>
        </p:nvSpPr>
        <p:spPr/>
        <p:txBody>
          <a:bodyPr/>
          <a:lstStyle/>
          <a:p>
            <a:r>
              <a:rPr lang="en-US" dirty="0"/>
              <a:t>Rearrangement of items into some defined sequence</a:t>
            </a:r>
          </a:p>
          <a:p>
            <a:pPr lvl="1"/>
            <a:r>
              <a:rPr lang="en-US" dirty="0"/>
              <a:t>Usually: reordering a list from smallest to largest according to some metric</a:t>
            </a:r>
          </a:p>
          <a:p>
            <a:r>
              <a:rPr lang="en-US" dirty="0"/>
              <a:t>Why sort things?</a:t>
            </a:r>
          </a:p>
          <a:p>
            <a:pPr lvl="1"/>
            <a:r>
              <a:rPr lang="en-US" dirty="0"/>
              <a:t>Enable things like binary search</a:t>
            </a:r>
          </a:p>
          <a:p>
            <a:pPr lvl="2"/>
            <a:r>
              <a:rPr lang="en-US" dirty="0"/>
              <a:t>It makes some algorithms faster</a:t>
            </a:r>
          </a:p>
          <a:p>
            <a:pPr lvl="1"/>
            <a:r>
              <a:rPr lang="en-US" dirty="0"/>
              <a:t>Nicer for human algorithms too</a:t>
            </a:r>
          </a:p>
          <a:p>
            <a:pPr lvl="1"/>
            <a:r>
              <a:rPr lang="en-US" dirty="0"/>
              <a:t>Data organization</a:t>
            </a:r>
          </a:p>
          <a:p>
            <a:pPr lvl="1"/>
            <a:endParaRPr lang="en-US" dirty="0"/>
          </a:p>
        </p:txBody>
      </p:sp>
    </p:spTree>
    <p:extLst>
      <p:ext uri="{BB962C8B-B14F-4D97-AF65-F5344CB8AC3E}">
        <p14:creationId xmlns:p14="http://schemas.microsoft.com/office/powerpoint/2010/main" val="670589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2E9-3F02-2CFB-F8A1-0798247A535B}"/>
              </a:ext>
            </a:extLst>
          </p:cNvPr>
          <p:cNvSpPr>
            <a:spLocks noGrp="1"/>
          </p:cNvSpPr>
          <p:nvPr>
            <p:ph type="title"/>
          </p:nvPr>
        </p:nvSpPr>
        <p:spPr/>
        <p:txBody>
          <a:bodyPr/>
          <a:lstStyle/>
          <a:p>
            <a:r>
              <a:rPr lang="en-US" dirty="0"/>
              <a:t>Heap Sort - Summary</a:t>
            </a:r>
          </a:p>
        </p:txBody>
      </p:sp>
      <p:sp>
        <p:nvSpPr>
          <p:cNvPr id="3" name="Content Placeholder 2">
            <a:extLst>
              <a:ext uri="{FF2B5EF4-FFF2-40B4-BE49-F238E27FC236}">
                <a16:creationId xmlns:a16="http://schemas.microsoft.com/office/drawing/2014/main" id="{475C29A1-5CF0-19FF-2850-9349F3E580DF}"/>
              </a:ext>
            </a:extLst>
          </p:cNvPr>
          <p:cNvSpPr>
            <a:spLocks noGrp="1"/>
          </p:cNvSpPr>
          <p:nvPr>
            <p:ph idx="1"/>
          </p:nvPr>
        </p:nvSpPr>
        <p:spPr>
          <a:xfrm>
            <a:off x="838200" y="1402188"/>
            <a:ext cx="11252200" cy="2026812"/>
          </a:xfrm>
        </p:spPr>
        <p:txBody>
          <a:bodyPr>
            <a:normAutofit/>
          </a:bodyPr>
          <a:lstStyle/>
          <a:p>
            <a:r>
              <a:rPr lang="en-US" dirty="0"/>
              <a:t>Build a max heap</a:t>
            </a:r>
          </a:p>
          <a:p>
            <a:r>
              <a:rPr lang="en-US" dirty="0"/>
              <a:t>Call extract</a:t>
            </a:r>
          </a:p>
          <a:p>
            <a:r>
              <a:rPr lang="en-US" dirty="0"/>
              <a:t>Put that at the end of the array</a:t>
            </a:r>
          </a:p>
          <a:p>
            <a:r>
              <a:rPr lang="en-US" dirty="0"/>
              <a:t>Repeat!</a:t>
            </a:r>
          </a:p>
          <a:p>
            <a:endParaRPr lang="en-US" dirty="0"/>
          </a:p>
          <a:p>
            <a:endParaRPr lang="en-US" dirty="0"/>
          </a:p>
        </p:txBody>
      </p:sp>
      <p:sp>
        <p:nvSpPr>
          <p:cNvPr id="4" name="TextBox 3">
            <a:extLst>
              <a:ext uri="{FF2B5EF4-FFF2-40B4-BE49-F238E27FC236}">
                <a16:creationId xmlns:a16="http://schemas.microsoft.com/office/drawing/2014/main" id="{400B9305-5813-9997-7771-B7BC37A4B988}"/>
              </a:ext>
            </a:extLst>
          </p:cNvPr>
          <p:cNvSpPr txBox="1"/>
          <p:nvPr/>
        </p:nvSpPr>
        <p:spPr>
          <a:xfrm>
            <a:off x="299720" y="3978484"/>
            <a:ext cx="4434840" cy="1477328"/>
          </a:xfrm>
          <a:prstGeom prst="rect">
            <a:avLst/>
          </a:prstGeom>
          <a:noFill/>
        </p:spPr>
        <p:txBody>
          <a:bodyPr wrap="square" rtlCol="0">
            <a:spAutoFit/>
          </a:bodyPr>
          <a:lstStyle/>
          <a:p>
            <a:r>
              <a:rPr lang="en-US" dirty="0" err="1"/>
              <a:t>myHeap</a:t>
            </a:r>
            <a:r>
              <a:rPr lang="en-US" dirty="0"/>
              <a:t> = </a:t>
            </a:r>
            <a:r>
              <a:rPr lang="en-US" dirty="0" err="1"/>
              <a:t>buildMaxHeap</a:t>
            </a:r>
            <a:r>
              <a:rPr lang="en-US" dirty="0"/>
              <a:t>(a);</a:t>
            </a:r>
          </a:p>
          <a:p>
            <a:r>
              <a:rPr lang="en-US" dirty="0"/>
              <a:t>for (int </a:t>
            </a:r>
            <a:r>
              <a:rPr lang="en-US" dirty="0" err="1"/>
              <a:t>i</a:t>
            </a:r>
            <a:r>
              <a:rPr lang="en-US" dirty="0"/>
              <a:t> = a.length-1; </a:t>
            </a:r>
            <a:r>
              <a:rPr lang="en-US" dirty="0" err="1"/>
              <a:t>i</a:t>
            </a:r>
            <a:r>
              <a:rPr lang="en-US" dirty="0"/>
              <a:t>&gt;=0; </a:t>
            </a:r>
            <a:r>
              <a:rPr lang="en-US" dirty="0" err="1"/>
              <a:t>i</a:t>
            </a:r>
            <a:r>
              <a:rPr lang="en-US" dirty="0"/>
              <a:t>--){</a:t>
            </a:r>
          </a:p>
          <a:p>
            <a:r>
              <a:rPr lang="en-US" dirty="0"/>
              <a:t>        item = </a:t>
            </a:r>
            <a:r>
              <a:rPr lang="en-US" dirty="0" err="1"/>
              <a:t>myHeap.extract</a:t>
            </a:r>
            <a:r>
              <a:rPr lang="en-US" dirty="0"/>
              <a:t>();</a:t>
            </a:r>
          </a:p>
          <a:p>
            <a:r>
              <a:rPr lang="en-US" dirty="0"/>
              <a:t>        a[</a:t>
            </a:r>
            <a:r>
              <a:rPr lang="en-US" dirty="0" err="1"/>
              <a:t>i</a:t>
            </a:r>
            <a:r>
              <a:rPr lang="en-US" dirty="0"/>
              <a:t>] = item;</a:t>
            </a:r>
          </a:p>
          <a:p>
            <a:r>
              <a:rPr lang="en-US" dirty="0"/>
              <a:t>} </a:t>
            </a:r>
          </a:p>
        </p:txBody>
      </p:sp>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83DF0B3D-6CCD-BDBB-6693-F8DD5945C5AE}"/>
                  </a:ext>
                </a:extLst>
              </p:cNvPr>
              <p:cNvSpPr txBox="1"/>
              <p:nvPr/>
            </p:nvSpPr>
            <p:spPr>
              <a:xfrm>
                <a:off x="5500914" y="4024650"/>
                <a:ext cx="5024120" cy="1384995"/>
              </a:xfrm>
              <a:prstGeom prst="rect">
                <a:avLst/>
              </a:prstGeom>
              <a:noFill/>
            </p:spPr>
            <p:txBody>
              <a:bodyPr wrap="square" rtlCol="0">
                <a:spAutoFit/>
              </a:bodyPr>
              <a:lstStyle/>
              <a:p>
                <a:r>
                  <a:rPr lang="en-US" sz="2800" dirty="0"/>
                  <a:t>Running Time:</a:t>
                </a:r>
              </a:p>
              <a:p>
                <a:r>
                  <a:rPr lang="en-US" sz="2800" dirty="0"/>
                  <a:t>	Worst Case: </a:t>
                </a:r>
                <a14:m>
                  <m:oMath xmlns:m="http://schemas.openxmlformats.org/officeDocument/2006/math">
                    <m:r>
                      <m:rPr>
                        <m:sty m:val="p"/>
                      </m:rPr>
                      <a:rPr lang="en-US" sz="2800" b="0" i="0" smtClean="0">
                        <a:latin typeface="Cambria Math" panose="02040503050406030204" pitchFamily="18" charset="0"/>
                      </a:rPr>
                      <m:t>Θ</m:t>
                    </m:r>
                    <m:r>
                      <a:rPr lang="en-US" sz="2800" b="0" i="1" smtClean="0">
                        <a:latin typeface="Cambria Math" panose="02040503050406030204" pitchFamily="18" charset="0"/>
                      </a:rPr>
                      <m:t>(</m:t>
                    </m:r>
                    <m:r>
                      <a:rPr lang="en-US" sz="2800" b="0" i="1" smtClean="0">
                        <a:latin typeface="Cambria Math" panose="02040503050406030204" pitchFamily="18" charset="0"/>
                      </a:rPr>
                      <m:t>𝑛</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log</m:t>
                        </m:r>
                      </m:fName>
                      <m:e>
                        <m:r>
                          <a:rPr lang="en-US" sz="2800" b="0" i="1" smtClean="0">
                            <a:latin typeface="Cambria Math" panose="02040503050406030204" pitchFamily="18" charset="0"/>
                          </a:rPr>
                          <m:t>𝑛</m:t>
                        </m:r>
                      </m:e>
                    </m:func>
                    <m:r>
                      <a:rPr lang="en-US" sz="2800" b="0" i="1" smtClean="0">
                        <a:latin typeface="Cambria Math" panose="02040503050406030204" pitchFamily="18" charset="0"/>
                      </a:rPr>
                      <m:t>)</m:t>
                    </m:r>
                  </m:oMath>
                </a14:m>
                <a:endParaRPr lang="en-US" sz="2800" dirty="0"/>
              </a:p>
              <a:p>
                <a:r>
                  <a:rPr lang="en-US" sz="2800" dirty="0"/>
                  <a:t>	Best Case: </a:t>
                </a:r>
                <a14:m>
                  <m:oMath xmlns:m="http://schemas.openxmlformats.org/officeDocument/2006/math">
                    <m:r>
                      <m:rPr>
                        <m:sty m:val="p"/>
                      </m:rPr>
                      <a:rPr lang="en-US" sz="2800" b="0" i="0" smtClean="0">
                        <a:latin typeface="Cambria Math" panose="02040503050406030204" pitchFamily="18" charset="0"/>
                      </a:rPr>
                      <m:t>Θ</m:t>
                    </m:r>
                    <m:r>
                      <a:rPr lang="en-US" sz="2800" b="0" i="1" smtClean="0">
                        <a:latin typeface="Cambria Math" panose="02040503050406030204" pitchFamily="18" charset="0"/>
                      </a:rPr>
                      <m:t>(</m:t>
                    </m:r>
                    <m:r>
                      <a:rPr lang="en-US" sz="2800" b="0" i="1" smtClean="0">
                        <a:latin typeface="Cambria Math" panose="02040503050406030204" pitchFamily="18" charset="0"/>
                      </a:rPr>
                      <m:t>𝑛</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log</m:t>
                        </m:r>
                      </m:fName>
                      <m:e>
                        <m:r>
                          <a:rPr lang="en-US" sz="2800" b="0" i="1" smtClean="0">
                            <a:latin typeface="Cambria Math" panose="02040503050406030204" pitchFamily="18" charset="0"/>
                          </a:rPr>
                          <m:t>𝑛</m:t>
                        </m:r>
                      </m:e>
                    </m:func>
                    <m:r>
                      <a:rPr lang="en-US" sz="2800" b="0" i="1" smtClean="0">
                        <a:latin typeface="Cambria Math" panose="02040503050406030204" pitchFamily="18" charset="0"/>
                      </a:rPr>
                      <m:t>)</m:t>
                    </m:r>
                  </m:oMath>
                </a14:m>
                <a:endParaRPr lang="en-US" sz="2800" dirty="0"/>
              </a:p>
            </p:txBody>
          </p:sp>
        </mc:Choice>
        <mc:Fallback>
          <p:sp>
            <p:nvSpPr>
              <p:cNvPr id="40" name="TextBox 39">
                <a:extLst>
                  <a:ext uri="{FF2B5EF4-FFF2-40B4-BE49-F238E27FC236}">
                    <a16:creationId xmlns:a16="http://schemas.microsoft.com/office/drawing/2014/main" id="{83DF0B3D-6CCD-BDBB-6693-F8DD5945C5AE}"/>
                  </a:ext>
                </a:extLst>
              </p:cNvPr>
              <p:cNvSpPr txBox="1">
                <a:spLocks noRot="1" noChangeAspect="1" noMove="1" noResize="1" noEditPoints="1" noAdjustHandles="1" noChangeArrowheads="1" noChangeShapeType="1" noTextEdit="1"/>
              </p:cNvSpPr>
              <p:nvPr/>
            </p:nvSpPr>
            <p:spPr>
              <a:xfrm>
                <a:off x="5500914" y="4024650"/>
                <a:ext cx="5024120" cy="1384995"/>
              </a:xfrm>
              <a:prstGeom prst="rect">
                <a:avLst/>
              </a:prstGeom>
              <a:blipFill>
                <a:blip r:embed="rId2"/>
                <a:stretch>
                  <a:fillRect l="-2519" t="-3636" b="-11818"/>
                </a:stretch>
              </a:blipFill>
            </p:spPr>
            <p:txBody>
              <a:bodyPr/>
              <a:lstStyle/>
              <a:p>
                <a:r>
                  <a:rPr lang="en-US">
                    <a:noFill/>
                  </a:rPr>
                  <a:t> </a:t>
                </a:r>
              </a:p>
            </p:txBody>
          </p:sp>
        </mc:Fallback>
      </mc:AlternateContent>
    </p:spTree>
    <p:extLst>
      <p:ext uri="{BB962C8B-B14F-4D97-AF65-F5344CB8AC3E}">
        <p14:creationId xmlns:p14="http://schemas.microsoft.com/office/powerpoint/2010/main" val="4204801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22811-03DA-EEF2-696E-79B19FD826B2}"/>
              </a:ext>
            </a:extLst>
          </p:cNvPr>
          <p:cNvSpPr>
            <a:spLocks noGrp="1"/>
          </p:cNvSpPr>
          <p:nvPr>
            <p:ph type="title"/>
          </p:nvPr>
        </p:nvSpPr>
        <p:spPr/>
        <p:txBody>
          <a:bodyPr/>
          <a:lstStyle/>
          <a:p>
            <a:r>
              <a:rPr lang="en-US" dirty="0"/>
              <a:t>“In Place” Sorting Algorithm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4B60587-5F27-0865-429E-8AA3C8FC4069}"/>
                  </a:ext>
                </a:extLst>
              </p:cNvPr>
              <p:cNvSpPr>
                <a:spLocks noGrp="1"/>
              </p:cNvSpPr>
              <p:nvPr>
                <p:ph idx="1"/>
              </p:nvPr>
            </p:nvSpPr>
            <p:spPr/>
            <p:txBody>
              <a:bodyPr/>
              <a:lstStyle/>
              <a:p>
                <a:r>
                  <a:rPr lang="en-US" dirty="0"/>
                  <a:t>A sorting algorithm which requires no extra data structures</a:t>
                </a:r>
              </a:p>
              <a:p>
                <a:r>
                  <a:rPr lang="en-US" dirty="0"/>
                  <a:t>Idea: It sorts items just by swapping things in the same array given</a:t>
                </a:r>
              </a:p>
              <a:p>
                <a:r>
                  <a:rPr lang="en-US" dirty="0"/>
                  <a:t>Definition: it only uses </a:t>
                </a:r>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(1)</m:t>
                    </m:r>
                  </m:oMath>
                </a14:m>
                <a:r>
                  <a:rPr lang="en-US" dirty="0"/>
                  <a:t> extra space</a:t>
                </a:r>
              </a:p>
              <a:p>
                <a:pPr marL="0" indent="0">
                  <a:buNone/>
                </a:pPr>
                <a:endParaRPr lang="en-US" dirty="0"/>
              </a:p>
              <a:p>
                <a:r>
                  <a:rPr lang="en-US" dirty="0"/>
                  <a:t>Insertion sort: In Place!</a:t>
                </a:r>
              </a:p>
              <a:p>
                <a:r>
                  <a:rPr lang="en-US" dirty="0"/>
                  <a:t>Heap sort: Not In Place!</a:t>
                </a:r>
              </a:p>
              <a:p>
                <a:pPr lvl="1"/>
                <a:r>
                  <a:rPr lang="en-US" dirty="0"/>
                  <a:t>But we can fix that!</a:t>
                </a:r>
              </a:p>
              <a:p>
                <a:endParaRPr lang="en-US" dirty="0"/>
              </a:p>
            </p:txBody>
          </p:sp>
        </mc:Choice>
        <mc:Fallback xmlns="">
          <p:sp>
            <p:nvSpPr>
              <p:cNvPr id="3" name="Content Placeholder 2">
                <a:extLst>
                  <a:ext uri="{FF2B5EF4-FFF2-40B4-BE49-F238E27FC236}">
                    <a16:creationId xmlns:a16="http://schemas.microsoft.com/office/drawing/2014/main" id="{54B60587-5F27-0865-429E-8AA3C8FC4069}"/>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148656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Place Heap Sort</a:t>
            </a:r>
          </a:p>
        </p:txBody>
      </p:sp>
      <p:sp>
        <p:nvSpPr>
          <p:cNvPr id="3" name="Content Placeholder 2"/>
          <p:cNvSpPr>
            <a:spLocks noGrp="1"/>
          </p:cNvSpPr>
          <p:nvPr>
            <p:ph idx="1"/>
          </p:nvPr>
        </p:nvSpPr>
        <p:spPr>
          <a:xfrm>
            <a:off x="1981200" y="1351280"/>
            <a:ext cx="8229600" cy="1066800"/>
          </a:xfrm>
        </p:spPr>
        <p:txBody>
          <a:bodyPr>
            <a:normAutofit fontScale="85000" lnSpcReduction="10000"/>
          </a:bodyPr>
          <a:lstStyle/>
          <a:p>
            <a:r>
              <a:rPr lang="en-US" dirty="0">
                <a:solidFill>
                  <a:schemeClr val="accent1"/>
                </a:solidFill>
              </a:rPr>
              <a:t>Idea</a:t>
            </a:r>
            <a:r>
              <a:rPr lang="en-US" dirty="0"/>
              <a:t>: Insert all items into a max heap, extract the largest one-by-one to fill sorted list from end to beginning, all the while the heap and sorted list share the same array</a:t>
            </a:r>
            <a:endParaRPr lang="en-US" dirty="0">
              <a:solidFill>
                <a:srgbClr val="FF33CC"/>
              </a:solidFill>
            </a:endParaRPr>
          </a:p>
        </p:txBody>
      </p:sp>
      <p:grpSp>
        <p:nvGrpSpPr>
          <p:cNvPr id="71" name="Group 70" descr="We start by taking the array we intend to sort and converting it into a max heap.">
            <a:extLst>
              <a:ext uri="{FF2B5EF4-FFF2-40B4-BE49-F238E27FC236}">
                <a16:creationId xmlns:a16="http://schemas.microsoft.com/office/drawing/2014/main" id="{2405C08B-3826-B6C4-DB57-76C3151E1794}"/>
              </a:ext>
            </a:extLst>
          </p:cNvPr>
          <p:cNvGrpSpPr/>
          <p:nvPr/>
        </p:nvGrpSpPr>
        <p:grpSpPr>
          <a:xfrm>
            <a:off x="380122" y="2408529"/>
            <a:ext cx="4417942" cy="3557462"/>
            <a:chOff x="380122" y="2408529"/>
            <a:chExt cx="4417942" cy="3557462"/>
          </a:xfrm>
        </p:grpSpPr>
        <p:grpSp>
          <p:nvGrpSpPr>
            <p:cNvPr id="8" name="Group 7">
              <a:extLst>
                <a:ext uri="{FF2B5EF4-FFF2-40B4-BE49-F238E27FC236}">
                  <a16:creationId xmlns:a16="http://schemas.microsoft.com/office/drawing/2014/main" id="{414306A4-62E2-E4A0-A89B-3E594DBB20ED}"/>
                </a:ext>
              </a:extLst>
            </p:cNvPr>
            <p:cNvGrpSpPr/>
            <p:nvPr/>
          </p:nvGrpSpPr>
          <p:grpSpPr>
            <a:xfrm>
              <a:off x="380122" y="3213003"/>
              <a:ext cx="4417942" cy="2752988"/>
              <a:chOff x="2590801" y="2418080"/>
              <a:chExt cx="6934200" cy="4320966"/>
            </a:xfrm>
          </p:grpSpPr>
          <p:sp>
            <p:nvSpPr>
              <p:cNvPr id="5" name="Oval 4"/>
              <p:cNvSpPr/>
              <p:nvPr/>
            </p:nvSpPr>
            <p:spPr>
              <a:xfrm>
                <a:off x="5924835" y="3347010"/>
                <a:ext cx="760098"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10</a:t>
                </a:r>
              </a:p>
            </p:txBody>
          </p:sp>
          <p:sp>
            <p:nvSpPr>
              <p:cNvPr id="99" name="Oval 98"/>
              <p:cNvSpPr/>
              <p:nvPr/>
            </p:nvSpPr>
            <p:spPr>
              <a:xfrm>
                <a:off x="4191001" y="402194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100" name="Oval 99"/>
              <p:cNvSpPr/>
              <p:nvPr/>
            </p:nvSpPr>
            <p:spPr>
              <a:xfrm>
                <a:off x="7858499" y="399357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101" name="Oval 100"/>
              <p:cNvSpPr/>
              <p:nvPr/>
            </p:nvSpPr>
            <p:spPr>
              <a:xfrm>
                <a:off x="3200401" y="47231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02" name="Oval 101"/>
              <p:cNvSpPr/>
              <p:nvPr/>
            </p:nvSpPr>
            <p:spPr>
              <a:xfrm>
                <a:off x="5211206" y="476502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sp>
            <p:nvSpPr>
              <p:cNvPr id="103" name="Oval 102"/>
              <p:cNvSpPr/>
              <p:nvPr/>
            </p:nvSpPr>
            <p:spPr>
              <a:xfrm>
                <a:off x="6934201"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104" name="Oval 103"/>
              <p:cNvSpPr/>
              <p:nvPr/>
            </p:nvSpPr>
            <p:spPr>
              <a:xfrm>
                <a:off x="8836924"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105" name="Oval 104"/>
              <p:cNvSpPr/>
              <p:nvPr/>
            </p:nvSpPr>
            <p:spPr>
              <a:xfrm>
                <a:off x="2590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106" name="Oval 105"/>
              <p:cNvSpPr/>
              <p:nvPr/>
            </p:nvSpPr>
            <p:spPr>
              <a:xfrm>
                <a:off x="3733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sp>
            <p:nvSpPr>
              <p:cNvPr id="107" name="Oval 106"/>
              <p:cNvSpPr/>
              <p:nvPr/>
            </p:nvSpPr>
            <p:spPr>
              <a:xfrm>
                <a:off x="4648201" y="567452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cxnSp>
            <p:nvCxnSpPr>
              <p:cNvPr id="7" name="Straight Connector 6"/>
              <p:cNvCxnSpPr>
                <a:cxnSpLocks/>
                <a:stCxn id="5" idx="2"/>
                <a:endCxn id="99" idx="7"/>
              </p:cNvCxnSpPr>
              <p:nvPr/>
            </p:nvCxnSpPr>
            <p:spPr>
              <a:xfrm flipH="1">
                <a:off x="4778312" y="3691049"/>
                <a:ext cx="1146522" cy="4316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cxnSpLocks/>
                <a:stCxn id="5" idx="6"/>
                <a:endCxn id="100" idx="1"/>
              </p:cNvCxnSpPr>
              <p:nvPr/>
            </p:nvCxnSpPr>
            <p:spPr>
              <a:xfrm>
                <a:off x="6684933" y="3691049"/>
                <a:ext cx="1274332"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60925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60925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31047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31047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107" idx="0"/>
                <a:endCxn id="102" idx="3"/>
              </p:cNvCxnSpPr>
              <p:nvPr/>
            </p:nvCxnSpPr>
            <p:spPr>
              <a:xfrm flipV="1">
                <a:off x="4992240" y="5352338"/>
                <a:ext cx="319733" cy="322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58088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58088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418080"/>
                <a:ext cx="5336453" cy="537341"/>
                <a:chOff x="1978924" y="2722180"/>
                <a:chExt cx="5336453" cy="537341"/>
              </a:xfrm>
            </p:grpSpPr>
            <p:grpSp>
              <p:nvGrpSpPr>
                <p:cNvPr id="86" name="Group 85"/>
                <p:cNvGrpSpPr/>
                <p:nvPr/>
              </p:nvGrpSpPr>
              <p:grpSpPr>
                <a:xfrm>
                  <a:off x="1978924" y="2726121"/>
                  <a:ext cx="4802307" cy="533400"/>
                  <a:chOff x="1978924" y="2971800"/>
                  <a:chExt cx="4802307" cy="533400"/>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10</a:t>
                    </a:r>
                  </a:p>
                </p:txBody>
              </p:sp>
              <p:sp>
                <p:nvSpPr>
                  <p:cNvPr id="89" name="Rectangle 88"/>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91" name="Rectangle 90"/>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95" name="Rectangle 94"/>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grpSp>
            <p:sp>
              <p:nvSpPr>
                <p:cNvPr id="116" name="Rectangle 115"/>
                <p:cNvSpPr/>
                <p:nvPr/>
              </p:nvSpPr>
              <p:spPr>
                <a:xfrm>
                  <a:off x="6781977" y="272218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grpSp>
          <p:sp>
            <p:nvSpPr>
              <p:cNvPr id="29" name="TextBox 28"/>
              <p:cNvSpPr txBox="1"/>
              <p:nvPr/>
            </p:nvSpPr>
            <p:spPr>
              <a:xfrm>
                <a:off x="3085382" y="2995414"/>
                <a:ext cx="413129" cy="434765"/>
              </a:xfrm>
              <a:prstGeom prst="rect">
                <a:avLst/>
              </a:prstGeom>
              <a:noFill/>
            </p:spPr>
            <p:txBody>
              <a:bodyPr wrap="none" rtlCol="0">
                <a:spAutoFit/>
              </a:bodyPr>
              <a:lstStyle/>
              <a:p>
                <a:r>
                  <a:rPr lang="en-US" sz="1200" dirty="0">
                    <a:solidFill>
                      <a:srgbClr val="FF33CC"/>
                    </a:solidFill>
                  </a:rPr>
                  <a:t>0</a:t>
                </a:r>
              </a:p>
            </p:txBody>
          </p:sp>
          <p:sp>
            <p:nvSpPr>
              <p:cNvPr id="118" name="TextBox 117"/>
              <p:cNvSpPr txBox="1"/>
              <p:nvPr/>
            </p:nvSpPr>
            <p:spPr>
              <a:xfrm>
                <a:off x="3618781" y="2995414"/>
                <a:ext cx="413129" cy="434765"/>
              </a:xfrm>
              <a:prstGeom prst="rect">
                <a:avLst/>
              </a:prstGeom>
              <a:noFill/>
            </p:spPr>
            <p:txBody>
              <a:bodyPr wrap="none" rtlCol="0">
                <a:spAutoFit/>
              </a:bodyPr>
              <a:lstStyle/>
              <a:p>
                <a:r>
                  <a:rPr lang="en-US" sz="1200" dirty="0">
                    <a:solidFill>
                      <a:srgbClr val="FF33CC"/>
                    </a:solidFill>
                  </a:rPr>
                  <a:t>1</a:t>
                </a:r>
              </a:p>
            </p:txBody>
          </p:sp>
          <p:sp>
            <p:nvSpPr>
              <p:cNvPr id="119" name="TextBox 118"/>
              <p:cNvSpPr txBox="1"/>
              <p:nvPr/>
            </p:nvSpPr>
            <p:spPr>
              <a:xfrm>
                <a:off x="4152749" y="2995414"/>
                <a:ext cx="413129" cy="434765"/>
              </a:xfrm>
              <a:prstGeom prst="rect">
                <a:avLst/>
              </a:prstGeom>
              <a:noFill/>
            </p:spPr>
            <p:txBody>
              <a:bodyPr wrap="none" rtlCol="0">
                <a:spAutoFit/>
              </a:bodyPr>
              <a:lstStyle/>
              <a:p>
                <a:r>
                  <a:rPr lang="en-US" sz="1200" dirty="0">
                    <a:solidFill>
                      <a:srgbClr val="FF33CC"/>
                    </a:solidFill>
                  </a:rPr>
                  <a:t>2</a:t>
                </a:r>
              </a:p>
            </p:txBody>
          </p:sp>
          <p:sp>
            <p:nvSpPr>
              <p:cNvPr id="120" name="TextBox 119"/>
              <p:cNvSpPr txBox="1"/>
              <p:nvPr/>
            </p:nvSpPr>
            <p:spPr>
              <a:xfrm>
                <a:off x="4686150" y="2995414"/>
                <a:ext cx="413129" cy="434765"/>
              </a:xfrm>
              <a:prstGeom prst="rect">
                <a:avLst/>
              </a:prstGeom>
              <a:noFill/>
            </p:spPr>
            <p:txBody>
              <a:bodyPr wrap="none" rtlCol="0">
                <a:spAutoFit/>
              </a:bodyPr>
              <a:lstStyle/>
              <a:p>
                <a:r>
                  <a:rPr lang="en-US" sz="1200" dirty="0">
                    <a:solidFill>
                      <a:srgbClr val="FF33CC"/>
                    </a:solidFill>
                  </a:rPr>
                  <a:t>3</a:t>
                </a:r>
              </a:p>
            </p:txBody>
          </p:sp>
          <p:sp>
            <p:nvSpPr>
              <p:cNvPr id="121" name="TextBox 120"/>
              <p:cNvSpPr txBox="1"/>
              <p:nvPr/>
            </p:nvSpPr>
            <p:spPr>
              <a:xfrm>
                <a:off x="5217139" y="2995414"/>
                <a:ext cx="413129" cy="434765"/>
              </a:xfrm>
              <a:prstGeom prst="rect">
                <a:avLst/>
              </a:prstGeom>
              <a:noFill/>
            </p:spPr>
            <p:txBody>
              <a:bodyPr wrap="none" rtlCol="0">
                <a:spAutoFit/>
              </a:bodyPr>
              <a:lstStyle/>
              <a:p>
                <a:r>
                  <a:rPr lang="en-US" sz="1200" dirty="0">
                    <a:solidFill>
                      <a:srgbClr val="FF33CC"/>
                    </a:solidFill>
                  </a:rPr>
                  <a:t>4</a:t>
                </a:r>
              </a:p>
            </p:txBody>
          </p:sp>
          <p:sp>
            <p:nvSpPr>
              <p:cNvPr id="122" name="TextBox 121"/>
              <p:cNvSpPr txBox="1"/>
              <p:nvPr/>
            </p:nvSpPr>
            <p:spPr>
              <a:xfrm>
                <a:off x="5695169" y="2995414"/>
                <a:ext cx="413129" cy="434765"/>
              </a:xfrm>
              <a:prstGeom prst="rect">
                <a:avLst/>
              </a:prstGeom>
              <a:noFill/>
            </p:spPr>
            <p:txBody>
              <a:bodyPr wrap="none" rtlCol="0">
                <a:spAutoFit/>
              </a:bodyPr>
              <a:lstStyle/>
              <a:p>
                <a:r>
                  <a:rPr lang="en-US" sz="1200" dirty="0">
                    <a:solidFill>
                      <a:srgbClr val="FF33CC"/>
                    </a:solidFill>
                  </a:rPr>
                  <a:t>5</a:t>
                </a:r>
              </a:p>
            </p:txBody>
          </p:sp>
          <p:sp>
            <p:nvSpPr>
              <p:cNvPr id="123" name="TextBox 122"/>
              <p:cNvSpPr txBox="1"/>
              <p:nvPr/>
            </p:nvSpPr>
            <p:spPr>
              <a:xfrm>
                <a:off x="6286919" y="2995414"/>
                <a:ext cx="413129" cy="434765"/>
              </a:xfrm>
              <a:prstGeom prst="rect">
                <a:avLst/>
              </a:prstGeom>
              <a:noFill/>
            </p:spPr>
            <p:txBody>
              <a:bodyPr wrap="none" rtlCol="0">
                <a:spAutoFit/>
              </a:bodyPr>
              <a:lstStyle/>
              <a:p>
                <a:r>
                  <a:rPr lang="en-US" sz="1200" dirty="0">
                    <a:solidFill>
                      <a:srgbClr val="FF33CC"/>
                    </a:solidFill>
                  </a:rPr>
                  <a:t>6</a:t>
                </a:r>
              </a:p>
            </p:txBody>
          </p:sp>
          <p:sp>
            <p:nvSpPr>
              <p:cNvPr id="124" name="TextBox 123"/>
              <p:cNvSpPr txBox="1"/>
              <p:nvPr/>
            </p:nvSpPr>
            <p:spPr>
              <a:xfrm>
                <a:off x="6820318" y="2995414"/>
                <a:ext cx="413129" cy="434765"/>
              </a:xfrm>
              <a:prstGeom prst="rect">
                <a:avLst/>
              </a:prstGeom>
              <a:noFill/>
            </p:spPr>
            <p:txBody>
              <a:bodyPr wrap="none" rtlCol="0">
                <a:spAutoFit/>
              </a:bodyPr>
              <a:lstStyle/>
              <a:p>
                <a:r>
                  <a:rPr lang="en-US" sz="1200" dirty="0">
                    <a:solidFill>
                      <a:srgbClr val="FF33CC"/>
                    </a:solidFill>
                  </a:rPr>
                  <a:t>7</a:t>
                </a:r>
              </a:p>
            </p:txBody>
          </p:sp>
          <p:sp>
            <p:nvSpPr>
              <p:cNvPr id="125" name="TextBox 124"/>
              <p:cNvSpPr txBox="1"/>
              <p:nvPr/>
            </p:nvSpPr>
            <p:spPr>
              <a:xfrm>
                <a:off x="7354289" y="2995414"/>
                <a:ext cx="413129" cy="434765"/>
              </a:xfrm>
              <a:prstGeom prst="rect">
                <a:avLst/>
              </a:prstGeom>
              <a:noFill/>
            </p:spPr>
            <p:txBody>
              <a:bodyPr wrap="none" rtlCol="0">
                <a:spAutoFit/>
              </a:bodyPr>
              <a:lstStyle/>
              <a:p>
                <a:r>
                  <a:rPr lang="en-US" sz="1200" dirty="0">
                    <a:solidFill>
                      <a:srgbClr val="FF33CC"/>
                    </a:solidFill>
                  </a:rPr>
                  <a:t>8</a:t>
                </a:r>
              </a:p>
            </p:txBody>
          </p:sp>
          <p:sp>
            <p:nvSpPr>
              <p:cNvPr id="126" name="TextBox 125"/>
              <p:cNvSpPr txBox="1"/>
              <p:nvPr/>
            </p:nvSpPr>
            <p:spPr>
              <a:xfrm>
                <a:off x="7887687" y="2995414"/>
                <a:ext cx="413129" cy="434765"/>
              </a:xfrm>
              <a:prstGeom prst="rect">
                <a:avLst/>
              </a:prstGeom>
              <a:noFill/>
            </p:spPr>
            <p:txBody>
              <a:bodyPr wrap="none" rtlCol="0">
                <a:spAutoFit/>
              </a:bodyPr>
              <a:lstStyle/>
              <a:p>
                <a:r>
                  <a:rPr lang="en-US" sz="1200" dirty="0">
                    <a:solidFill>
                      <a:srgbClr val="FF33CC"/>
                    </a:solidFill>
                  </a:rPr>
                  <a:t>9</a:t>
                </a:r>
              </a:p>
            </p:txBody>
          </p:sp>
          <p:sp>
            <p:nvSpPr>
              <p:cNvPr id="128" name="TextBox 127"/>
              <p:cNvSpPr txBox="1"/>
              <p:nvPr/>
            </p:nvSpPr>
            <p:spPr>
              <a:xfrm>
                <a:off x="6190050" y="4056396"/>
                <a:ext cx="413129" cy="434765"/>
              </a:xfrm>
              <a:prstGeom prst="rect">
                <a:avLst/>
              </a:prstGeom>
              <a:noFill/>
            </p:spPr>
            <p:txBody>
              <a:bodyPr wrap="none" rtlCol="0">
                <a:spAutoFit/>
              </a:bodyPr>
              <a:lstStyle/>
              <a:p>
                <a:r>
                  <a:rPr lang="en-US" sz="1200" dirty="0">
                    <a:solidFill>
                      <a:srgbClr val="FF33CC"/>
                    </a:solidFill>
                  </a:rPr>
                  <a:t>0</a:t>
                </a:r>
              </a:p>
            </p:txBody>
          </p:sp>
          <p:sp>
            <p:nvSpPr>
              <p:cNvPr id="129" name="TextBox 128"/>
              <p:cNvSpPr txBox="1"/>
              <p:nvPr/>
            </p:nvSpPr>
            <p:spPr>
              <a:xfrm>
                <a:off x="4384196" y="4716751"/>
                <a:ext cx="413129" cy="434765"/>
              </a:xfrm>
              <a:prstGeom prst="rect">
                <a:avLst/>
              </a:prstGeom>
              <a:noFill/>
            </p:spPr>
            <p:txBody>
              <a:bodyPr wrap="none" rtlCol="0">
                <a:spAutoFit/>
              </a:bodyPr>
              <a:lstStyle/>
              <a:p>
                <a:r>
                  <a:rPr lang="en-US" sz="1200" dirty="0">
                    <a:solidFill>
                      <a:srgbClr val="FF33CC"/>
                    </a:solidFill>
                  </a:rPr>
                  <a:t>1</a:t>
                </a:r>
              </a:p>
            </p:txBody>
          </p:sp>
          <p:sp>
            <p:nvSpPr>
              <p:cNvPr id="130" name="TextBox 129"/>
              <p:cNvSpPr txBox="1"/>
              <p:nvPr/>
            </p:nvSpPr>
            <p:spPr>
              <a:xfrm>
                <a:off x="8051692" y="4656356"/>
                <a:ext cx="413129" cy="434765"/>
              </a:xfrm>
              <a:prstGeom prst="rect">
                <a:avLst/>
              </a:prstGeom>
              <a:noFill/>
            </p:spPr>
            <p:txBody>
              <a:bodyPr wrap="none" rtlCol="0">
                <a:spAutoFit/>
              </a:bodyPr>
              <a:lstStyle/>
              <a:p>
                <a:r>
                  <a:rPr lang="en-US" sz="1200" dirty="0">
                    <a:solidFill>
                      <a:srgbClr val="FF33CC"/>
                    </a:solidFill>
                  </a:rPr>
                  <a:t>2</a:t>
                </a:r>
              </a:p>
            </p:txBody>
          </p:sp>
          <p:sp>
            <p:nvSpPr>
              <p:cNvPr id="131" name="TextBox 130"/>
              <p:cNvSpPr txBox="1"/>
              <p:nvPr/>
            </p:nvSpPr>
            <p:spPr>
              <a:xfrm>
                <a:off x="3352080" y="5411239"/>
                <a:ext cx="413129" cy="434765"/>
              </a:xfrm>
              <a:prstGeom prst="rect">
                <a:avLst/>
              </a:prstGeom>
              <a:noFill/>
            </p:spPr>
            <p:txBody>
              <a:bodyPr wrap="none" rtlCol="0">
                <a:spAutoFit/>
              </a:bodyPr>
              <a:lstStyle/>
              <a:p>
                <a:r>
                  <a:rPr lang="en-US" sz="1200" dirty="0">
                    <a:solidFill>
                      <a:srgbClr val="FF33CC"/>
                    </a:solidFill>
                  </a:rPr>
                  <a:t>3</a:t>
                </a:r>
              </a:p>
            </p:txBody>
          </p:sp>
          <p:sp>
            <p:nvSpPr>
              <p:cNvPr id="132" name="TextBox 131"/>
              <p:cNvSpPr txBox="1"/>
              <p:nvPr/>
            </p:nvSpPr>
            <p:spPr>
              <a:xfrm>
                <a:off x="7122005" y="5352336"/>
                <a:ext cx="413129" cy="434765"/>
              </a:xfrm>
              <a:prstGeom prst="rect">
                <a:avLst/>
              </a:prstGeom>
              <a:noFill/>
            </p:spPr>
            <p:txBody>
              <a:bodyPr wrap="none" rtlCol="0">
                <a:spAutoFit/>
              </a:bodyPr>
              <a:lstStyle/>
              <a:p>
                <a:r>
                  <a:rPr lang="en-US" sz="1200" dirty="0">
                    <a:solidFill>
                      <a:srgbClr val="FF33CC"/>
                    </a:solidFill>
                  </a:rPr>
                  <a:t>5</a:t>
                </a:r>
              </a:p>
            </p:txBody>
          </p:sp>
          <p:sp>
            <p:nvSpPr>
              <p:cNvPr id="133" name="TextBox 132"/>
              <p:cNvSpPr txBox="1"/>
              <p:nvPr/>
            </p:nvSpPr>
            <p:spPr>
              <a:xfrm>
                <a:off x="5404398" y="5448563"/>
                <a:ext cx="413129" cy="434765"/>
              </a:xfrm>
              <a:prstGeom prst="rect">
                <a:avLst/>
              </a:prstGeom>
              <a:noFill/>
            </p:spPr>
            <p:txBody>
              <a:bodyPr wrap="none" rtlCol="0">
                <a:spAutoFit/>
              </a:bodyPr>
              <a:lstStyle/>
              <a:p>
                <a:r>
                  <a:rPr lang="en-US" sz="1200" dirty="0">
                    <a:solidFill>
                      <a:srgbClr val="FF33CC"/>
                    </a:solidFill>
                  </a:rPr>
                  <a:t>4</a:t>
                </a:r>
              </a:p>
            </p:txBody>
          </p:sp>
          <p:sp>
            <p:nvSpPr>
              <p:cNvPr id="134" name="TextBox 133"/>
              <p:cNvSpPr txBox="1"/>
              <p:nvPr/>
            </p:nvSpPr>
            <p:spPr>
              <a:xfrm>
                <a:off x="9030117" y="5369726"/>
                <a:ext cx="413129" cy="434765"/>
              </a:xfrm>
              <a:prstGeom prst="rect">
                <a:avLst/>
              </a:prstGeom>
              <a:noFill/>
            </p:spPr>
            <p:txBody>
              <a:bodyPr wrap="none" rtlCol="0">
                <a:spAutoFit/>
              </a:bodyPr>
              <a:lstStyle/>
              <a:p>
                <a:r>
                  <a:rPr lang="en-US" sz="1200" dirty="0">
                    <a:solidFill>
                      <a:srgbClr val="FF33CC"/>
                    </a:solidFill>
                  </a:rPr>
                  <a:t>6</a:t>
                </a:r>
              </a:p>
            </p:txBody>
          </p:sp>
          <p:sp>
            <p:nvSpPr>
              <p:cNvPr id="135" name="TextBox 134"/>
              <p:cNvSpPr txBox="1"/>
              <p:nvPr/>
            </p:nvSpPr>
            <p:spPr>
              <a:xfrm>
                <a:off x="2783996" y="6304281"/>
                <a:ext cx="413129" cy="434765"/>
              </a:xfrm>
              <a:prstGeom prst="rect">
                <a:avLst/>
              </a:prstGeom>
              <a:noFill/>
            </p:spPr>
            <p:txBody>
              <a:bodyPr wrap="none" rtlCol="0">
                <a:spAutoFit/>
              </a:bodyPr>
              <a:lstStyle/>
              <a:p>
                <a:r>
                  <a:rPr lang="en-US" sz="1200" dirty="0">
                    <a:solidFill>
                      <a:srgbClr val="FF33CC"/>
                    </a:solidFill>
                  </a:rPr>
                  <a:t>7</a:t>
                </a:r>
              </a:p>
            </p:txBody>
          </p:sp>
          <p:sp>
            <p:nvSpPr>
              <p:cNvPr id="136" name="TextBox 135"/>
              <p:cNvSpPr txBox="1"/>
              <p:nvPr/>
            </p:nvSpPr>
            <p:spPr>
              <a:xfrm>
                <a:off x="3920466" y="6304279"/>
                <a:ext cx="413129" cy="434765"/>
              </a:xfrm>
              <a:prstGeom prst="rect">
                <a:avLst/>
              </a:prstGeom>
              <a:noFill/>
            </p:spPr>
            <p:txBody>
              <a:bodyPr wrap="none" rtlCol="0">
                <a:spAutoFit/>
              </a:bodyPr>
              <a:lstStyle/>
              <a:p>
                <a:r>
                  <a:rPr lang="en-US" sz="1200" dirty="0">
                    <a:solidFill>
                      <a:srgbClr val="FF33CC"/>
                    </a:solidFill>
                  </a:rPr>
                  <a:t>8</a:t>
                </a:r>
              </a:p>
            </p:txBody>
          </p:sp>
          <p:sp>
            <p:nvSpPr>
              <p:cNvPr id="137" name="TextBox 136"/>
              <p:cNvSpPr txBox="1"/>
              <p:nvPr/>
            </p:nvSpPr>
            <p:spPr>
              <a:xfrm>
                <a:off x="4842600" y="6304279"/>
                <a:ext cx="413129" cy="434765"/>
              </a:xfrm>
              <a:prstGeom prst="rect">
                <a:avLst/>
              </a:prstGeom>
              <a:noFill/>
            </p:spPr>
            <p:txBody>
              <a:bodyPr wrap="none" rtlCol="0">
                <a:spAutoFit/>
              </a:bodyPr>
              <a:lstStyle/>
              <a:p>
                <a:r>
                  <a:rPr lang="en-US" sz="1200" dirty="0">
                    <a:solidFill>
                      <a:srgbClr val="FF33CC"/>
                    </a:solidFill>
                  </a:rPr>
                  <a:t>9</a:t>
                </a:r>
              </a:p>
            </p:txBody>
          </p:sp>
        </p:grpSp>
        <p:sp>
          <p:nvSpPr>
            <p:cNvPr id="65" name="TextBox 64">
              <a:extLst>
                <a:ext uri="{FF2B5EF4-FFF2-40B4-BE49-F238E27FC236}">
                  <a16:creationId xmlns:a16="http://schemas.microsoft.com/office/drawing/2014/main" id="{6DD63706-E4C7-47FF-ED63-DD7FF7C2E1EB}"/>
                </a:ext>
              </a:extLst>
            </p:cNvPr>
            <p:cNvSpPr txBox="1"/>
            <p:nvPr/>
          </p:nvSpPr>
          <p:spPr>
            <a:xfrm>
              <a:off x="1987288" y="2408529"/>
              <a:ext cx="694485" cy="369332"/>
            </a:xfrm>
            <a:prstGeom prst="rect">
              <a:avLst/>
            </a:prstGeom>
            <a:noFill/>
          </p:spPr>
          <p:txBody>
            <a:bodyPr wrap="square" rtlCol="0">
              <a:spAutoFit/>
            </a:bodyPr>
            <a:lstStyle/>
            <a:p>
              <a:r>
                <a:rPr lang="en-US" dirty="0">
                  <a:solidFill>
                    <a:srgbClr val="FF0000"/>
                  </a:solidFill>
                </a:rPr>
                <a:t>Heap</a:t>
              </a:r>
            </a:p>
          </p:txBody>
        </p:sp>
        <p:sp>
          <p:nvSpPr>
            <p:cNvPr id="68" name="Right Brace 67">
              <a:extLst>
                <a:ext uri="{FF2B5EF4-FFF2-40B4-BE49-F238E27FC236}">
                  <a16:creationId xmlns:a16="http://schemas.microsoft.com/office/drawing/2014/main" id="{66512D7B-3625-F093-3949-30A12B2F620E}"/>
                </a:ext>
              </a:extLst>
            </p:cNvPr>
            <p:cNvSpPr/>
            <p:nvPr/>
          </p:nvSpPr>
          <p:spPr>
            <a:xfrm rot="16200000">
              <a:off x="2090104" y="1271918"/>
              <a:ext cx="457048" cy="338850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73" name="Arrow: Right 72" descr="Next we do an extract operation to remove the maximum element.">
            <a:extLst>
              <a:ext uri="{FF2B5EF4-FFF2-40B4-BE49-F238E27FC236}">
                <a16:creationId xmlns:a16="http://schemas.microsoft.com/office/drawing/2014/main" id="{7B9E2525-2BF4-02E1-2C72-BE75BB2F21FE}"/>
              </a:ext>
            </a:extLst>
          </p:cNvPr>
          <p:cNvSpPr/>
          <p:nvPr/>
        </p:nvSpPr>
        <p:spPr>
          <a:xfrm>
            <a:off x="5018567" y="3429000"/>
            <a:ext cx="1403498" cy="50504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descr="After extracting the maximum element, the last index of the array is no longer needed for storing the heap, and therefore that index can be re-purposed for storing the sorted list. The largest element that had just been removed will be placed in the last index of the array.">
            <a:extLst>
              <a:ext uri="{FF2B5EF4-FFF2-40B4-BE49-F238E27FC236}">
                <a16:creationId xmlns:a16="http://schemas.microsoft.com/office/drawing/2014/main" id="{7E0A75CC-9038-251C-139C-C6227A2A8436}"/>
              </a:ext>
            </a:extLst>
          </p:cNvPr>
          <p:cNvGrpSpPr/>
          <p:nvPr/>
        </p:nvGrpSpPr>
        <p:grpSpPr>
          <a:xfrm>
            <a:off x="6985704" y="2378931"/>
            <a:ext cx="4417942" cy="3531374"/>
            <a:chOff x="6964437" y="2378931"/>
            <a:chExt cx="4417942" cy="3531374"/>
          </a:xfrm>
        </p:grpSpPr>
        <p:grpSp>
          <p:nvGrpSpPr>
            <p:cNvPr id="11" name="Group 10">
              <a:extLst>
                <a:ext uri="{FF2B5EF4-FFF2-40B4-BE49-F238E27FC236}">
                  <a16:creationId xmlns:a16="http://schemas.microsoft.com/office/drawing/2014/main" id="{A1ACB18C-8EBA-F394-7C4B-8AE53F4DABC4}"/>
                </a:ext>
              </a:extLst>
            </p:cNvPr>
            <p:cNvGrpSpPr/>
            <p:nvPr/>
          </p:nvGrpSpPr>
          <p:grpSpPr>
            <a:xfrm>
              <a:off x="6964437" y="3157317"/>
              <a:ext cx="4417942" cy="2752988"/>
              <a:chOff x="2590801" y="2418080"/>
              <a:chExt cx="6934200" cy="4320966"/>
            </a:xfrm>
          </p:grpSpPr>
          <p:sp>
            <p:nvSpPr>
              <p:cNvPr id="12" name="Oval 11">
                <a:extLst>
                  <a:ext uri="{FF2B5EF4-FFF2-40B4-BE49-F238E27FC236}">
                    <a16:creationId xmlns:a16="http://schemas.microsoft.com/office/drawing/2014/main" id="{D0C7F5CC-2D3D-6DFE-E428-31636A26B54A}"/>
                  </a:ext>
                </a:extLst>
              </p:cNvPr>
              <p:cNvSpPr/>
              <p:nvPr/>
            </p:nvSpPr>
            <p:spPr>
              <a:xfrm>
                <a:off x="5924835" y="3347010"/>
                <a:ext cx="760098"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13" name="Oval 12">
                <a:extLst>
                  <a:ext uri="{FF2B5EF4-FFF2-40B4-BE49-F238E27FC236}">
                    <a16:creationId xmlns:a16="http://schemas.microsoft.com/office/drawing/2014/main" id="{35D2D37B-C9E5-70C8-0979-F5FED467C3AA}"/>
                  </a:ext>
                </a:extLst>
              </p:cNvPr>
              <p:cNvSpPr/>
              <p:nvPr/>
            </p:nvSpPr>
            <p:spPr>
              <a:xfrm>
                <a:off x="4191001" y="402194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4" name="Oval 13">
                <a:extLst>
                  <a:ext uri="{FF2B5EF4-FFF2-40B4-BE49-F238E27FC236}">
                    <a16:creationId xmlns:a16="http://schemas.microsoft.com/office/drawing/2014/main" id="{A196F1F2-37AA-5FB4-E3AF-9285E5EBF27B}"/>
                  </a:ext>
                </a:extLst>
              </p:cNvPr>
              <p:cNvSpPr/>
              <p:nvPr/>
            </p:nvSpPr>
            <p:spPr>
              <a:xfrm>
                <a:off x="7858499" y="399357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15" name="Oval 14">
                <a:extLst>
                  <a:ext uri="{FF2B5EF4-FFF2-40B4-BE49-F238E27FC236}">
                    <a16:creationId xmlns:a16="http://schemas.microsoft.com/office/drawing/2014/main" id="{2BAA04FC-C894-AE2B-C419-87F798CE5BBF}"/>
                  </a:ext>
                </a:extLst>
              </p:cNvPr>
              <p:cNvSpPr/>
              <p:nvPr/>
            </p:nvSpPr>
            <p:spPr>
              <a:xfrm>
                <a:off x="3200401" y="47231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16" name="Oval 15">
                <a:extLst>
                  <a:ext uri="{FF2B5EF4-FFF2-40B4-BE49-F238E27FC236}">
                    <a16:creationId xmlns:a16="http://schemas.microsoft.com/office/drawing/2014/main" id="{7C29E24A-55CC-817A-A92B-8EC4DAECF297}"/>
                  </a:ext>
                </a:extLst>
              </p:cNvPr>
              <p:cNvSpPr/>
              <p:nvPr/>
            </p:nvSpPr>
            <p:spPr>
              <a:xfrm>
                <a:off x="5211206" y="476502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sp>
            <p:nvSpPr>
              <p:cNvPr id="17" name="Oval 16">
                <a:extLst>
                  <a:ext uri="{FF2B5EF4-FFF2-40B4-BE49-F238E27FC236}">
                    <a16:creationId xmlns:a16="http://schemas.microsoft.com/office/drawing/2014/main" id="{7D32DB29-597C-C80A-6537-D2135DFBC3D6}"/>
                  </a:ext>
                </a:extLst>
              </p:cNvPr>
              <p:cNvSpPr/>
              <p:nvPr/>
            </p:nvSpPr>
            <p:spPr>
              <a:xfrm>
                <a:off x="6934201"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18" name="Oval 17">
                <a:extLst>
                  <a:ext uri="{FF2B5EF4-FFF2-40B4-BE49-F238E27FC236}">
                    <a16:creationId xmlns:a16="http://schemas.microsoft.com/office/drawing/2014/main" id="{EE9E7431-D099-82A0-5F58-592D9FEF909E}"/>
                  </a:ext>
                </a:extLst>
              </p:cNvPr>
              <p:cNvSpPr/>
              <p:nvPr/>
            </p:nvSpPr>
            <p:spPr>
              <a:xfrm>
                <a:off x="8836924" y="468165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19" name="Oval 18">
                <a:extLst>
                  <a:ext uri="{FF2B5EF4-FFF2-40B4-BE49-F238E27FC236}">
                    <a16:creationId xmlns:a16="http://schemas.microsoft.com/office/drawing/2014/main" id="{265DE8E9-77A6-52AB-4AD9-049748D9482F}"/>
                  </a:ext>
                </a:extLst>
              </p:cNvPr>
              <p:cNvSpPr/>
              <p:nvPr/>
            </p:nvSpPr>
            <p:spPr>
              <a:xfrm>
                <a:off x="2590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sp>
            <p:nvSpPr>
              <p:cNvPr id="20" name="Oval 19">
                <a:extLst>
                  <a:ext uri="{FF2B5EF4-FFF2-40B4-BE49-F238E27FC236}">
                    <a16:creationId xmlns:a16="http://schemas.microsoft.com/office/drawing/2014/main" id="{03F84E96-FEFA-CA6A-BDA9-5374E270A188}"/>
                  </a:ext>
                </a:extLst>
              </p:cNvPr>
              <p:cNvSpPr/>
              <p:nvPr/>
            </p:nvSpPr>
            <p:spPr>
              <a:xfrm>
                <a:off x="3733801" y="56924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cxnSp>
            <p:nvCxnSpPr>
              <p:cNvPr id="22" name="Straight Connector 21">
                <a:extLst>
                  <a:ext uri="{FF2B5EF4-FFF2-40B4-BE49-F238E27FC236}">
                    <a16:creationId xmlns:a16="http://schemas.microsoft.com/office/drawing/2014/main" id="{3F3227B8-1A4E-F63C-F4AA-A2CBC17ABC6F}"/>
                  </a:ext>
                </a:extLst>
              </p:cNvPr>
              <p:cNvCxnSpPr>
                <a:cxnSpLocks/>
                <a:stCxn id="12" idx="2"/>
                <a:endCxn id="13" idx="7"/>
              </p:cNvCxnSpPr>
              <p:nvPr/>
            </p:nvCxnSpPr>
            <p:spPr>
              <a:xfrm flipH="1">
                <a:off x="4778312" y="3691049"/>
                <a:ext cx="1146522" cy="4316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DC4C8B0-ADC1-1480-EFAE-91E55D6B043C}"/>
                  </a:ext>
                </a:extLst>
              </p:cNvPr>
              <p:cNvCxnSpPr>
                <a:cxnSpLocks/>
                <a:stCxn id="12" idx="6"/>
                <a:endCxn id="14" idx="1"/>
              </p:cNvCxnSpPr>
              <p:nvPr/>
            </p:nvCxnSpPr>
            <p:spPr>
              <a:xfrm>
                <a:off x="6684933" y="3691049"/>
                <a:ext cx="1274332"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2D7D012-16BC-A00F-6F34-B8E8A574D4B6}"/>
                  </a:ext>
                </a:extLst>
              </p:cNvPr>
              <p:cNvCxnSpPr>
                <a:stCxn id="16" idx="1"/>
                <a:endCxn id="13" idx="5"/>
              </p:cNvCxnSpPr>
              <p:nvPr/>
            </p:nvCxnSpPr>
            <p:spPr>
              <a:xfrm flipH="1" flipV="1">
                <a:off x="4778310" y="460925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7FEB7A2-337C-DAB8-33DC-8CC6611A2834}"/>
                  </a:ext>
                </a:extLst>
              </p:cNvPr>
              <p:cNvCxnSpPr>
                <a:stCxn id="15" idx="7"/>
                <a:endCxn id="13" idx="3"/>
              </p:cNvCxnSpPr>
              <p:nvPr/>
            </p:nvCxnSpPr>
            <p:spPr>
              <a:xfrm flipV="1">
                <a:off x="3787711" y="460925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4D23D4A-E177-4F93-C998-B6DACFFD29D1}"/>
                  </a:ext>
                </a:extLst>
              </p:cNvPr>
              <p:cNvCxnSpPr>
                <a:stCxn id="20" idx="0"/>
                <a:endCxn id="15" idx="5"/>
              </p:cNvCxnSpPr>
              <p:nvPr/>
            </p:nvCxnSpPr>
            <p:spPr>
              <a:xfrm flipH="1" flipV="1">
                <a:off x="3787711" y="531047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3664EA3-9B8D-131F-60A9-5C08B8B9B095}"/>
                  </a:ext>
                </a:extLst>
              </p:cNvPr>
              <p:cNvCxnSpPr>
                <a:stCxn id="19" idx="0"/>
                <a:endCxn id="15" idx="3"/>
              </p:cNvCxnSpPr>
              <p:nvPr/>
            </p:nvCxnSpPr>
            <p:spPr>
              <a:xfrm flipV="1">
                <a:off x="2934839" y="531047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348FE74-1B64-CC6A-677C-9BA94601384C}"/>
                  </a:ext>
                </a:extLst>
              </p:cNvPr>
              <p:cNvCxnSpPr>
                <a:stCxn id="17" idx="7"/>
                <a:endCxn id="14" idx="3"/>
              </p:cNvCxnSpPr>
              <p:nvPr/>
            </p:nvCxnSpPr>
            <p:spPr>
              <a:xfrm flipV="1">
                <a:off x="7521511" y="458088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3E913D6-ACF5-193D-DA69-35EEBD3D94AD}"/>
                  </a:ext>
                </a:extLst>
              </p:cNvPr>
              <p:cNvCxnSpPr>
                <a:stCxn id="18" idx="1"/>
                <a:endCxn id="14" idx="5"/>
              </p:cNvCxnSpPr>
              <p:nvPr/>
            </p:nvCxnSpPr>
            <p:spPr>
              <a:xfrm flipH="1" flipV="1">
                <a:off x="8445808" y="458088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D9A0E39A-7B72-BD17-A398-9088BF8071F5}"/>
                  </a:ext>
                </a:extLst>
              </p:cNvPr>
              <p:cNvGrpSpPr/>
              <p:nvPr/>
            </p:nvGrpSpPr>
            <p:grpSpPr>
              <a:xfrm>
                <a:off x="2964445" y="2418080"/>
                <a:ext cx="5336453" cy="537341"/>
                <a:chOff x="1978924" y="2722180"/>
                <a:chExt cx="5336453" cy="537341"/>
              </a:xfrm>
            </p:grpSpPr>
            <p:grpSp>
              <p:nvGrpSpPr>
                <p:cNvPr id="54" name="Group 53">
                  <a:extLst>
                    <a:ext uri="{FF2B5EF4-FFF2-40B4-BE49-F238E27FC236}">
                      <a16:creationId xmlns:a16="http://schemas.microsoft.com/office/drawing/2014/main" id="{552B4387-1547-2B2F-F2E9-D207C97E9356}"/>
                    </a:ext>
                  </a:extLst>
                </p:cNvPr>
                <p:cNvGrpSpPr/>
                <p:nvPr/>
              </p:nvGrpSpPr>
              <p:grpSpPr>
                <a:xfrm>
                  <a:off x="1978924" y="2726121"/>
                  <a:ext cx="4802307" cy="533400"/>
                  <a:chOff x="1978924" y="2971800"/>
                  <a:chExt cx="4802307" cy="533400"/>
                </a:xfrm>
              </p:grpSpPr>
              <p:sp>
                <p:nvSpPr>
                  <p:cNvPr id="56" name="Rectangle 55">
                    <a:extLst>
                      <a:ext uri="{FF2B5EF4-FFF2-40B4-BE49-F238E27FC236}">
                        <a16:creationId xmlns:a16="http://schemas.microsoft.com/office/drawing/2014/main" id="{DE97FB2A-3FA2-2255-C93F-10DD4DE72FBF}"/>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57" name="Rectangle 56">
                    <a:extLst>
                      <a:ext uri="{FF2B5EF4-FFF2-40B4-BE49-F238E27FC236}">
                        <a16:creationId xmlns:a16="http://schemas.microsoft.com/office/drawing/2014/main" id="{CAACF8C0-7994-CE15-D529-492BED6ABFA6}"/>
                      </a:ext>
                    </a:extLst>
                  </p:cNvPr>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58" name="Rectangle 57">
                    <a:extLst>
                      <a:ext uri="{FF2B5EF4-FFF2-40B4-BE49-F238E27FC236}">
                        <a16:creationId xmlns:a16="http://schemas.microsoft.com/office/drawing/2014/main" id="{D456A2AF-3FF2-9B49-4718-F3960221C05A}"/>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59" name="Rectangle 58">
                    <a:extLst>
                      <a:ext uri="{FF2B5EF4-FFF2-40B4-BE49-F238E27FC236}">
                        <a16:creationId xmlns:a16="http://schemas.microsoft.com/office/drawing/2014/main" id="{BCBFEA4C-3F52-89F4-0B7A-40CB7576F169}"/>
                      </a:ext>
                    </a:extLst>
                  </p:cNvPr>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60" name="Rectangle 59">
                    <a:extLst>
                      <a:ext uri="{FF2B5EF4-FFF2-40B4-BE49-F238E27FC236}">
                        <a16:creationId xmlns:a16="http://schemas.microsoft.com/office/drawing/2014/main" id="{3E51530B-4109-B0CE-84F8-1D6103B8D6BE}"/>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sp>
                <p:nvSpPr>
                  <p:cNvPr id="61" name="Rectangle 60">
                    <a:extLst>
                      <a:ext uri="{FF2B5EF4-FFF2-40B4-BE49-F238E27FC236}">
                        <a16:creationId xmlns:a16="http://schemas.microsoft.com/office/drawing/2014/main" id="{4840CFBD-067B-5D87-6819-DC9E49DAB281}"/>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62" name="Rectangle 61">
                    <a:extLst>
                      <a:ext uri="{FF2B5EF4-FFF2-40B4-BE49-F238E27FC236}">
                        <a16:creationId xmlns:a16="http://schemas.microsoft.com/office/drawing/2014/main" id="{71FA7172-5784-5D42-EA38-8A92B040FD80}"/>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63" name="Rectangle 62">
                    <a:extLst>
                      <a:ext uri="{FF2B5EF4-FFF2-40B4-BE49-F238E27FC236}">
                        <a16:creationId xmlns:a16="http://schemas.microsoft.com/office/drawing/2014/main" id="{6DA5FD9A-2B8D-DF20-81BF-BD99CE559654}"/>
                      </a:ext>
                    </a:extLst>
                  </p:cNvPr>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sp>
                <p:nvSpPr>
                  <p:cNvPr id="64" name="Rectangle 63">
                    <a:extLst>
                      <a:ext uri="{FF2B5EF4-FFF2-40B4-BE49-F238E27FC236}">
                        <a16:creationId xmlns:a16="http://schemas.microsoft.com/office/drawing/2014/main" id="{A4D0632F-796E-3E46-BF35-29D81A70B16E}"/>
                      </a:ext>
                    </a:extLst>
                  </p:cNvPr>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grpSp>
            <p:sp>
              <p:nvSpPr>
                <p:cNvPr id="55" name="Rectangle 54">
                  <a:extLst>
                    <a:ext uri="{FF2B5EF4-FFF2-40B4-BE49-F238E27FC236}">
                      <a16:creationId xmlns:a16="http://schemas.microsoft.com/office/drawing/2014/main" id="{F1605C14-DDBA-84C6-6917-FA29FD0009E3}"/>
                    </a:ext>
                  </a:extLst>
                </p:cNvPr>
                <p:cNvSpPr/>
                <p:nvPr/>
              </p:nvSpPr>
              <p:spPr>
                <a:xfrm>
                  <a:off x="6781977" y="272218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10</a:t>
                  </a:r>
                </a:p>
              </p:txBody>
            </p:sp>
          </p:grpSp>
          <p:sp>
            <p:nvSpPr>
              <p:cNvPr id="34" name="TextBox 33">
                <a:extLst>
                  <a:ext uri="{FF2B5EF4-FFF2-40B4-BE49-F238E27FC236}">
                    <a16:creationId xmlns:a16="http://schemas.microsoft.com/office/drawing/2014/main" id="{E17277F6-E70C-8DBE-E629-4B3B665596BF}"/>
                  </a:ext>
                </a:extLst>
              </p:cNvPr>
              <p:cNvSpPr txBox="1"/>
              <p:nvPr/>
            </p:nvSpPr>
            <p:spPr>
              <a:xfrm>
                <a:off x="3085382" y="2995414"/>
                <a:ext cx="413129" cy="434765"/>
              </a:xfrm>
              <a:prstGeom prst="rect">
                <a:avLst/>
              </a:prstGeom>
              <a:noFill/>
            </p:spPr>
            <p:txBody>
              <a:bodyPr wrap="none" rtlCol="0">
                <a:spAutoFit/>
              </a:bodyPr>
              <a:lstStyle/>
              <a:p>
                <a:r>
                  <a:rPr lang="en-US" sz="1200" dirty="0">
                    <a:solidFill>
                      <a:srgbClr val="FF33CC"/>
                    </a:solidFill>
                  </a:rPr>
                  <a:t>0</a:t>
                </a:r>
              </a:p>
            </p:txBody>
          </p:sp>
          <p:sp>
            <p:nvSpPr>
              <p:cNvPr id="35" name="TextBox 34">
                <a:extLst>
                  <a:ext uri="{FF2B5EF4-FFF2-40B4-BE49-F238E27FC236}">
                    <a16:creationId xmlns:a16="http://schemas.microsoft.com/office/drawing/2014/main" id="{4A774463-628E-AA63-B226-C8E9E0CAC509}"/>
                  </a:ext>
                </a:extLst>
              </p:cNvPr>
              <p:cNvSpPr txBox="1"/>
              <p:nvPr/>
            </p:nvSpPr>
            <p:spPr>
              <a:xfrm>
                <a:off x="3618781" y="2995414"/>
                <a:ext cx="413129" cy="434765"/>
              </a:xfrm>
              <a:prstGeom prst="rect">
                <a:avLst/>
              </a:prstGeom>
              <a:noFill/>
            </p:spPr>
            <p:txBody>
              <a:bodyPr wrap="none" rtlCol="0">
                <a:spAutoFit/>
              </a:bodyPr>
              <a:lstStyle/>
              <a:p>
                <a:r>
                  <a:rPr lang="en-US" sz="1200" dirty="0">
                    <a:solidFill>
                      <a:srgbClr val="FF33CC"/>
                    </a:solidFill>
                  </a:rPr>
                  <a:t>1</a:t>
                </a:r>
              </a:p>
            </p:txBody>
          </p:sp>
          <p:sp>
            <p:nvSpPr>
              <p:cNvPr id="36" name="TextBox 35">
                <a:extLst>
                  <a:ext uri="{FF2B5EF4-FFF2-40B4-BE49-F238E27FC236}">
                    <a16:creationId xmlns:a16="http://schemas.microsoft.com/office/drawing/2014/main" id="{452DFE88-BBB1-2345-759B-E85F3BBE72E4}"/>
                  </a:ext>
                </a:extLst>
              </p:cNvPr>
              <p:cNvSpPr txBox="1"/>
              <p:nvPr/>
            </p:nvSpPr>
            <p:spPr>
              <a:xfrm>
                <a:off x="4152749" y="2995414"/>
                <a:ext cx="413129" cy="434765"/>
              </a:xfrm>
              <a:prstGeom prst="rect">
                <a:avLst/>
              </a:prstGeom>
              <a:noFill/>
            </p:spPr>
            <p:txBody>
              <a:bodyPr wrap="none" rtlCol="0">
                <a:spAutoFit/>
              </a:bodyPr>
              <a:lstStyle/>
              <a:p>
                <a:r>
                  <a:rPr lang="en-US" sz="1200" dirty="0">
                    <a:solidFill>
                      <a:srgbClr val="FF33CC"/>
                    </a:solidFill>
                  </a:rPr>
                  <a:t>2</a:t>
                </a:r>
              </a:p>
            </p:txBody>
          </p:sp>
          <p:sp>
            <p:nvSpPr>
              <p:cNvPr id="37" name="TextBox 36">
                <a:extLst>
                  <a:ext uri="{FF2B5EF4-FFF2-40B4-BE49-F238E27FC236}">
                    <a16:creationId xmlns:a16="http://schemas.microsoft.com/office/drawing/2014/main" id="{FD8BAB23-0E7B-DE2C-89BA-3DAD03590C54}"/>
                  </a:ext>
                </a:extLst>
              </p:cNvPr>
              <p:cNvSpPr txBox="1"/>
              <p:nvPr/>
            </p:nvSpPr>
            <p:spPr>
              <a:xfrm>
                <a:off x="4686150" y="2995414"/>
                <a:ext cx="413129" cy="434765"/>
              </a:xfrm>
              <a:prstGeom prst="rect">
                <a:avLst/>
              </a:prstGeom>
              <a:noFill/>
            </p:spPr>
            <p:txBody>
              <a:bodyPr wrap="none" rtlCol="0">
                <a:spAutoFit/>
              </a:bodyPr>
              <a:lstStyle/>
              <a:p>
                <a:r>
                  <a:rPr lang="en-US" sz="1200" dirty="0">
                    <a:solidFill>
                      <a:srgbClr val="FF33CC"/>
                    </a:solidFill>
                  </a:rPr>
                  <a:t>3</a:t>
                </a:r>
              </a:p>
            </p:txBody>
          </p:sp>
          <p:sp>
            <p:nvSpPr>
              <p:cNvPr id="38" name="TextBox 37">
                <a:extLst>
                  <a:ext uri="{FF2B5EF4-FFF2-40B4-BE49-F238E27FC236}">
                    <a16:creationId xmlns:a16="http://schemas.microsoft.com/office/drawing/2014/main" id="{BB72E5C7-F3B4-80DB-6B1F-315E6A525F51}"/>
                  </a:ext>
                </a:extLst>
              </p:cNvPr>
              <p:cNvSpPr txBox="1"/>
              <p:nvPr/>
            </p:nvSpPr>
            <p:spPr>
              <a:xfrm>
                <a:off x="5217139" y="2995414"/>
                <a:ext cx="413129" cy="434765"/>
              </a:xfrm>
              <a:prstGeom prst="rect">
                <a:avLst/>
              </a:prstGeom>
              <a:noFill/>
            </p:spPr>
            <p:txBody>
              <a:bodyPr wrap="none" rtlCol="0">
                <a:spAutoFit/>
              </a:bodyPr>
              <a:lstStyle/>
              <a:p>
                <a:r>
                  <a:rPr lang="en-US" sz="1200" dirty="0">
                    <a:solidFill>
                      <a:srgbClr val="FF33CC"/>
                    </a:solidFill>
                  </a:rPr>
                  <a:t>4</a:t>
                </a:r>
              </a:p>
            </p:txBody>
          </p:sp>
          <p:sp>
            <p:nvSpPr>
              <p:cNvPr id="39" name="TextBox 38">
                <a:extLst>
                  <a:ext uri="{FF2B5EF4-FFF2-40B4-BE49-F238E27FC236}">
                    <a16:creationId xmlns:a16="http://schemas.microsoft.com/office/drawing/2014/main" id="{62FC80B0-F523-9F59-E405-BA7CE264BF5B}"/>
                  </a:ext>
                </a:extLst>
              </p:cNvPr>
              <p:cNvSpPr txBox="1"/>
              <p:nvPr/>
            </p:nvSpPr>
            <p:spPr>
              <a:xfrm>
                <a:off x="5695169" y="2995414"/>
                <a:ext cx="413129" cy="434765"/>
              </a:xfrm>
              <a:prstGeom prst="rect">
                <a:avLst/>
              </a:prstGeom>
              <a:noFill/>
            </p:spPr>
            <p:txBody>
              <a:bodyPr wrap="none" rtlCol="0">
                <a:spAutoFit/>
              </a:bodyPr>
              <a:lstStyle/>
              <a:p>
                <a:r>
                  <a:rPr lang="en-US" sz="1200" dirty="0">
                    <a:solidFill>
                      <a:srgbClr val="FF33CC"/>
                    </a:solidFill>
                  </a:rPr>
                  <a:t>5</a:t>
                </a:r>
              </a:p>
            </p:txBody>
          </p:sp>
          <p:sp>
            <p:nvSpPr>
              <p:cNvPr id="40" name="TextBox 39">
                <a:extLst>
                  <a:ext uri="{FF2B5EF4-FFF2-40B4-BE49-F238E27FC236}">
                    <a16:creationId xmlns:a16="http://schemas.microsoft.com/office/drawing/2014/main" id="{06BF85BF-D706-3DB5-98C5-3C797281537F}"/>
                  </a:ext>
                </a:extLst>
              </p:cNvPr>
              <p:cNvSpPr txBox="1"/>
              <p:nvPr/>
            </p:nvSpPr>
            <p:spPr>
              <a:xfrm>
                <a:off x="6286919" y="2995414"/>
                <a:ext cx="413129" cy="434765"/>
              </a:xfrm>
              <a:prstGeom prst="rect">
                <a:avLst/>
              </a:prstGeom>
              <a:noFill/>
            </p:spPr>
            <p:txBody>
              <a:bodyPr wrap="none" rtlCol="0">
                <a:spAutoFit/>
              </a:bodyPr>
              <a:lstStyle/>
              <a:p>
                <a:r>
                  <a:rPr lang="en-US" sz="1200" dirty="0">
                    <a:solidFill>
                      <a:srgbClr val="FF33CC"/>
                    </a:solidFill>
                  </a:rPr>
                  <a:t>6</a:t>
                </a:r>
              </a:p>
            </p:txBody>
          </p:sp>
          <p:sp>
            <p:nvSpPr>
              <p:cNvPr id="41" name="TextBox 40">
                <a:extLst>
                  <a:ext uri="{FF2B5EF4-FFF2-40B4-BE49-F238E27FC236}">
                    <a16:creationId xmlns:a16="http://schemas.microsoft.com/office/drawing/2014/main" id="{7697A18F-B36C-4212-210C-EBA1390E56E2}"/>
                  </a:ext>
                </a:extLst>
              </p:cNvPr>
              <p:cNvSpPr txBox="1"/>
              <p:nvPr/>
            </p:nvSpPr>
            <p:spPr>
              <a:xfrm>
                <a:off x="6820318" y="2995414"/>
                <a:ext cx="413129" cy="434765"/>
              </a:xfrm>
              <a:prstGeom prst="rect">
                <a:avLst/>
              </a:prstGeom>
              <a:noFill/>
            </p:spPr>
            <p:txBody>
              <a:bodyPr wrap="none" rtlCol="0">
                <a:spAutoFit/>
              </a:bodyPr>
              <a:lstStyle/>
              <a:p>
                <a:r>
                  <a:rPr lang="en-US" sz="1200" dirty="0">
                    <a:solidFill>
                      <a:srgbClr val="FF33CC"/>
                    </a:solidFill>
                  </a:rPr>
                  <a:t>7</a:t>
                </a:r>
              </a:p>
            </p:txBody>
          </p:sp>
          <p:sp>
            <p:nvSpPr>
              <p:cNvPr id="42" name="TextBox 41">
                <a:extLst>
                  <a:ext uri="{FF2B5EF4-FFF2-40B4-BE49-F238E27FC236}">
                    <a16:creationId xmlns:a16="http://schemas.microsoft.com/office/drawing/2014/main" id="{89DE0472-C5E3-CC33-73F0-1799262E47A6}"/>
                  </a:ext>
                </a:extLst>
              </p:cNvPr>
              <p:cNvSpPr txBox="1"/>
              <p:nvPr/>
            </p:nvSpPr>
            <p:spPr>
              <a:xfrm>
                <a:off x="7354289" y="2995414"/>
                <a:ext cx="413129" cy="434765"/>
              </a:xfrm>
              <a:prstGeom prst="rect">
                <a:avLst/>
              </a:prstGeom>
              <a:noFill/>
            </p:spPr>
            <p:txBody>
              <a:bodyPr wrap="none" rtlCol="0">
                <a:spAutoFit/>
              </a:bodyPr>
              <a:lstStyle/>
              <a:p>
                <a:r>
                  <a:rPr lang="en-US" sz="1200" dirty="0">
                    <a:solidFill>
                      <a:srgbClr val="FF33CC"/>
                    </a:solidFill>
                  </a:rPr>
                  <a:t>8</a:t>
                </a:r>
              </a:p>
            </p:txBody>
          </p:sp>
          <p:sp>
            <p:nvSpPr>
              <p:cNvPr id="43" name="TextBox 42">
                <a:extLst>
                  <a:ext uri="{FF2B5EF4-FFF2-40B4-BE49-F238E27FC236}">
                    <a16:creationId xmlns:a16="http://schemas.microsoft.com/office/drawing/2014/main" id="{4B118120-EA97-9D98-699D-6153C1B522AD}"/>
                  </a:ext>
                </a:extLst>
              </p:cNvPr>
              <p:cNvSpPr txBox="1"/>
              <p:nvPr/>
            </p:nvSpPr>
            <p:spPr>
              <a:xfrm>
                <a:off x="7887687" y="2995414"/>
                <a:ext cx="413129" cy="434765"/>
              </a:xfrm>
              <a:prstGeom prst="rect">
                <a:avLst/>
              </a:prstGeom>
              <a:noFill/>
            </p:spPr>
            <p:txBody>
              <a:bodyPr wrap="none" rtlCol="0">
                <a:spAutoFit/>
              </a:bodyPr>
              <a:lstStyle/>
              <a:p>
                <a:r>
                  <a:rPr lang="en-US" sz="1200" dirty="0">
                    <a:solidFill>
                      <a:srgbClr val="FF33CC"/>
                    </a:solidFill>
                  </a:rPr>
                  <a:t>9</a:t>
                </a:r>
              </a:p>
            </p:txBody>
          </p:sp>
          <p:sp>
            <p:nvSpPr>
              <p:cNvPr id="44" name="TextBox 43">
                <a:extLst>
                  <a:ext uri="{FF2B5EF4-FFF2-40B4-BE49-F238E27FC236}">
                    <a16:creationId xmlns:a16="http://schemas.microsoft.com/office/drawing/2014/main" id="{C22003BA-361B-DFAE-BE45-E133579DDA57}"/>
                  </a:ext>
                </a:extLst>
              </p:cNvPr>
              <p:cNvSpPr txBox="1"/>
              <p:nvPr/>
            </p:nvSpPr>
            <p:spPr>
              <a:xfrm>
                <a:off x="6190050" y="4056396"/>
                <a:ext cx="413129" cy="434765"/>
              </a:xfrm>
              <a:prstGeom prst="rect">
                <a:avLst/>
              </a:prstGeom>
              <a:noFill/>
            </p:spPr>
            <p:txBody>
              <a:bodyPr wrap="none" rtlCol="0">
                <a:spAutoFit/>
              </a:bodyPr>
              <a:lstStyle/>
              <a:p>
                <a:r>
                  <a:rPr lang="en-US" sz="1200" dirty="0">
                    <a:solidFill>
                      <a:srgbClr val="FF33CC"/>
                    </a:solidFill>
                  </a:rPr>
                  <a:t>0</a:t>
                </a:r>
              </a:p>
            </p:txBody>
          </p:sp>
          <p:sp>
            <p:nvSpPr>
              <p:cNvPr id="45" name="TextBox 44">
                <a:extLst>
                  <a:ext uri="{FF2B5EF4-FFF2-40B4-BE49-F238E27FC236}">
                    <a16:creationId xmlns:a16="http://schemas.microsoft.com/office/drawing/2014/main" id="{4B364F45-CF16-84A3-6B9A-18AF57A766F3}"/>
                  </a:ext>
                </a:extLst>
              </p:cNvPr>
              <p:cNvSpPr txBox="1"/>
              <p:nvPr/>
            </p:nvSpPr>
            <p:spPr>
              <a:xfrm>
                <a:off x="4384196" y="4716751"/>
                <a:ext cx="413129" cy="434765"/>
              </a:xfrm>
              <a:prstGeom prst="rect">
                <a:avLst/>
              </a:prstGeom>
              <a:noFill/>
            </p:spPr>
            <p:txBody>
              <a:bodyPr wrap="none" rtlCol="0">
                <a:spAutoFit/>
              </a:bodyPr>
              <a:lstStyle/>
              <a:p>
                <a:r>
                  <a:rPr lang="en-US" sz="1200" dirty="0">
                    <a:solidFill>
                      <a:srgbClr val="FF33CC"/>
                    </a:solidFill>
                  </a:rPr>
                  <a:t>1</a:t>
                </a:r>
              </a:p>
            </p:txBody>
          </p:sp>
          <p:sp>
            <p:nvSpPr>
              <p:cNvPr id="46" name="TextBox 45">
                <a:extLst>
                  <a:ext uri="{FF2B5EF4-FFF2-40B4-BE49-F238E27FC236}">
                    <a16:creationId xmlns:a16="http://schemas.microsoft.com/office/drawing/2014/main" id="{1B448C4E-F946-0FEB-0ED1-1FFD4640B8DD}"/>
                  </a:ext>
                </a:extLst>
              </p:cNvPr>
              <p:cNvSpPr txBox="1"/>
              <p:nvPr/>
            </p:nvSpPr>
            <p:spPr>
              <a:xfrm>
                <a:off x="8051692" y="4656356"/>
                <a:ext cx="413129" cy="434765"/>
              </a:xfrm>
              <a:prstGeom prst="rect">
                <a:avLst/>
              </a:prstGeom>
              <a:noFill/>
            </p:spPr>
            <p:txBody>
              <a:bodyPr wrap="none" rtlCol="0">
                <a:spAutoFit/>
              </a:bodyPr>
              <a:lstStyle/>
              <a:p>
                <a:r>
                  <a:rPr lang="en-US" sz="1200" dirty="0">
                    <a:solidFill>
                      <a:srgbClr val="FF33CC"/>
                    </a:solidFill>
                  </a:rPr>
                  <a:t>2</a:t>
                </a:r>
              </a:p>
            </p:txBody>
          </p:sp>
          <p:sp>
            <p:nvSpPr>
              <p:cNvPr id="47" name="TextBox 46">
                <a:extLst>
                  <a:ext uri="{FF2B5EF4-FFF2-40B4-BE49-F238E27FC236}">
                    <a16:creationId xmlns:a16="http://schemas.microsoft.com/office/drawing/2014/main" id="{B1E1FD5F-D0B8-7D4F-FCD9-89F229219430}"/>
                  </a:ext>
                </a:extLst>
              </p:cNvPr>
              <p:cNvSpPr txBox="1"/>
              <p:nvPr/>
            </p:nvSpPr>
            <p:spPr>
              <a:xfrm>
                <a:off x="3352080" y="5411239"/>
                <a:ext cx="413129" cy="434765"/>
              </a:xfrm>
              <a:prstGeom prst="rect">
                <a:avLst/>
              </a:prstGeom>
              <a:noFill/>
            </p:spPr>
            <p:txBody>
              <a:bodyPr wrap="none" rtlCol="0">
                <a:spAutoFit/>
              </a:bodyPr>
              <a:lstStyle/>
              <a:p>
                <a:r>
                  <a:rPr lang="en-US" sz="1200" dirty="0">
                    <a:solidFill>
                      <a:srgbClr val="FF33CC"/>
                    </a:solidFill>
                  </a:rPr>
                  <a:t>3</a:t>
                </a:r>
              </a:p>
            </p:txBody>
          </p:sp>
          <p:sp>
            <p:nvSpPr>
              <p:cNvPr id="48" name="TextBox 47">
                <a:extLst>
                  <a:ext uri="{FF2B5EF4-FFF2-40B4-BE49-F238E27FC236}">
                    <a16:creationId xmlns:a16="http://schemas.microsoft.com/office/drawing/2014/main" id="{41841F3E-C89B-F72E-5C0A-ED1C5AA9D0A0}"/>
                  </a:ext>
                </a:extLst>
              </p:cNvPr>
              <p:cNvSpPr txBox="1"/>
              <p:nvPr/>
            </p:nvSpPr>
            <p:spPr>
              <a:xfrm>
                <a:off x="7122005" y="5352336"/>
                <a:ext cx="413129" cy="434765"/>
              </a:xfrm>
              <a:prstGeom prst="rect">
                <a:avLst/>
              </a:prstGeom>
              <a:noFill/>
            </p:spPr>
            <p:txBody>
              <a:bodyPr wrap="none" rtlCol="0">
                <a:spAutoFit/>
              </a:bodyPr>
              <a:lstStyle/>
              <a:p>
                <a:r>
                  <a:rPr lang="en-US" sz="1200" dirty="0">
                    <a:solidFill>
                      <a:srgbClr val="FF33CC"/>
                    </a:solidFill>
                  </a:rPr>
                  <a:t>5</a:t>
                </a:r>
              </a:p>
            </p:txBody>
          </p:sp>
          <p:sp>
            <p:nvSpPr>
              <p:cNvPr id="49" name="TextBox 48">
                <a:extLst>
                  <a:ext uri="{FF2B5EF4-FFF2-40B4-BE49-F238E27FC236}">
                    <a16:creationId xmlns:a16="http://schemas.microsoft.com/office/drawing/2014/main" id="{2DFED3D8-FF3A-5BDE-A591-CDD28933DFAA}"/>
                  </a:ext>
                </a:extLst>
              </p:cNvPr>
              <p:cNvSpPr txBox="1"/>
              <p:nvPr/>
            </p:nvSpPr>
            <p:spPr>
              <a:xfrm>
                <a:off x="5404398" y="5448563"/>
                <a:ext cx="413129" cy="434765"/>
              </a:xfrm>
              <a:prstGeom prst="rect">
                <a:avLst/>
              </a:prstGeom>
              <a:noFill/>
            </p:spPr>
            <p:txBody>
              <a:bodyPr wrap="none" rtlCol="0">
                <a:spAutoFit/>
              </a:bodyPr>
              <a:lstStyle/>
              <a:p>
                <a:r>
                  <a:rPr lang="en-US" sz="1200" dirty="0">
                    <a:solidFill>
                      <a:srgbClr val="FF33CC"/>
                    </a:solidFill>
                  </a:rPr>
                  <a:t>4</a:t>
                </a:r>
              </a:p>
            </p:txBody>
          </p:sp>
          <p:sp>
            <p:nvSpPr>
              <p:cNvPr id="50" name="TextBox 49">
                <a:extLst>
                  <a:ext uri="{FF2B5EF4-FFF2-40B4-BE49-F238E27FC236}">
                    <a16:creationId xmlns:a16="http://schemas.microsoft.com/office/drawing/2014/main" id="{60DEB543-6549-44F3-60BF-CFC8AE8247D6}"/>
                  </a:ext>
                </a:extLst>
              </p:cNvPr>
              <p:cNvSpPr txBox="1"/>
              <p:nvPr/>
            </p:nvSpPr>
            <p:spPr>
              <a:xfrm>
                <a:off x="9030117" y="5369726"/>
                <a:ext cx="413129" cy="434765"/>
              </a:xfrm>
              <a:prstGeom prst="rect">
                <a:avLst/>
              </a:prstGeom>
              <a:noFill/>
            </p:spPr>
            <p:txBody>
              <a:bodyPr wrap="none" rtlCol="0">
                <a:spAutoFit/>
              </a:bodyPr>
              <a:lstStyle/>
              <a:p>
                <a:r>
                  <a:rPr lang="en-US" sz="1200" dirty="0">
                    <a:solidFill>
                      <a:srgbClr val="FF33CC"/>
                    </a:solidFill>
                  </a:rPr>
                  <a:t>6</a:t>
                </a:r>
              </a:p>
            </p:txBody>
          </p:sp>
          <p:sp>
            <p:nvSpPr>
              <p:cNvPr id="51" name="TextBox 50">
                <a:extLst>
                  <a:ext uri="{FF2B5EF4-FFF2-40B4-BE49-F238E27FC236}">
                    <a16:creationId xmlns:a16="http://schemas.microsoft.com/office/drawing/2014/main" id="{2BE9B435-8621-6410-EAE5-9CE7D51A2F6D}"/>
                  </a:ext>
                </a:extLst>
              </p:cNvPr>
              <p:cNvSpPr txBox="1"/>
              <p:nvPr/>
            </p:nvSpPr>
            <p:spPr>
              <a:xfrm>
                <a:off x="2783996" y="6304281"/>
                <a:ext cx="413129" cy="434765"/>
              </a:xfrm>
              <a:prstGeom prst="rect">
                <a:avLst/>
              </a:prstGeom>
              <a:noFill/>
            </p:spPr>
            <p:txBody>
              <a:bodyPr wrap="none" rtlCol="0">
                <a:spAutoFit/>
              </a:bodyPr>
              <a:lstStyle/>
              <a:p>
                <a:r>
                  <a:rPr lang="en-US" sz="1200" dirty="0">
                    <a:solidFill>
                      <a:srgbClr val="FF33CC"/>
                    </a:solidFill>
                  </a:rPr>
                  <a:t>7</a:t>
                </a:r>
              </a:p>
            </p:txBody>
          </p:sp>
          <p:sp>
            <p:nvSpPr>
              <p:cNvPr id="52" name="TextBox 51">
                <a:extLst>
                  <a:ext uri="{FF2B5EF4-FFF2-40B4-BE49-F238E27FC236}">
                    <a16:creationId xmlns:a16="http://schemas.microsoft.com/office/drawing/2014/main" id="{4B8B478B-0642-6F9E-F5D8-6EAA309EAA43}"/>
                  </a:ext>
                </a:extLst>
              </p:cNvPr>
              <p:cNvSpPr txBox="1"/>
              <p:nvPr/>
            </p:nvSpPr>
            <p:spPr>
              <a:xfrm>
                <a:off x="3920466" y="6304279"/>
                <a:ext cx="413129" cy="434765"/>
              </a:xfrm>
              <a:prstGeom prst="rect">
                <a:avLst/>
              </a:prstGeom>
              <a:noFill/>
            </p:spPr>
            <p:txBody>
              <a:bodyPr wrap="none" rtlCol="0">
                <a:spAutoFit/>
              </a:bodyPr>
              <a:lstStyle/>
              <a:p>
                <a:r>
                  <a:rPr lang="en-US" sz="1200" dirty="0">
                    <a:solidFill>
                      <a:srgbClr val="FF33CC"/>
                    </a:solidFill>
                  </a:rPr>
                  <a:t>8</a:t>
                </a:r>
              </a:p>
            </p:txBody>
          </p:sp>
        </p:grpSp>
        <p:sp>
          <p:nvSpPr>
            <p:cNvPr id="66" name="Right Brace 65">
              <a:extLst>
                <a:ext uri="{FF2B5EF4-FFF2-40B4-BE49-F238E27FC236}">
                  <a16:creationId xmlns:a16="http://schemas.microsoft.com/office/drawing/2014/main" id="{7B324513-4F3B-B80A-F7EE-DCA5111F7561}"/>
                </a:ext>
              </a:extLst>
            </p:cNvPr>
            <p:cNvSpPr/>
            <p:nvPr/>
          </p:nvSpPr>
          <p:spPr>
            <a:xfrm rot="16200000">
              <a:off x="8501462" y="1415536"/>
              <a:ext cx="457048" cy="302945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7" name="TextBox 66">
              <a:extLst>
                <a:ext uri="{FF2B5EF4-FFF2-40B4-BE49-F238E27FC236}">
                  <a16:creationId xmlns:a16="http://schemas.microsoft.com/office/drawing/2014/main" id="{C3569489-02CD-EDF2-4552-AF3D07F3E76B}"/>
                </a:ext>
              </a:extLst>
            </p:cNvPr>
            <p:cNvSpPr txBox="1"/>
            <p:nvPr/>
          </p:nvSpPr>
          <p:spPr>
            <a:xfrm>
              <a:off x="8398311" y="2378931"/>
              <a:ext cx="694485" cy="369332"/>
            </a:xfrm>
            <a:prstGeom prst="rect">
              <a:avLst/>
            </a:prstGeom>
            <a:noFill/>
          </p:spPr>
          <p:txBody>
            <a:bodyPr wrap="square" rtlCol="0">
              <a:spAutoFit/>
            </a:bodyPr>
            <a:lstStyle/>
            <a:p>
              <a:r>
                <a:rPr lang="en-US" dirty="0">
                  <a:solidFill>
                    <a:srgbClr val="FF0000"/>
                  </a:solidFill>
                </a:rPr>
                <a:t>Heap</a:t>
              </a:r>
            </a:p>
          </p:txBody>
        </p:sp>
        <p:sp>
          <p:nvSpPr>
            <p:cNvPr id="69" name="Right Brace 68">
              <a:extLst>
                <a:ext uri="{FF2B5EF4-FFF2-40B4-BE49-F238E27FC236}">
                  <a16:creationId xmlns:a16="http://schemas.microsoft.com/office/drawing/2014/main" id="{E17F7E06-93F6-7352-63B2-C2A554B11510}"/>
                </a:ext>
              </a:extLst>
            </p:cNvPr>
            <p:cNvSpPr/>
            <p:nvPr/>
          </p:nvSpPr>
          <p:spPr>
            <a:xfrm rot="16200000">
              <a:off x="10199097" y="2778486"/>
              <a:ext cx="457048" cy="303549"/>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TextBox 69">
              <a:extLst>
                <a:ext uri="{FF2B5EF4-FFF2-40B4-BE49-F238E27FC236}">
                  <a16:creationId xmlns:a16="http://schemas.microsoft.com/office/drawing/2014/main" id="{7219EF8B-6B6F-8007-2291-D7C9BC07536D}"/>
                </a:ext>
              </a:extLst>
            </p:cNvPr>
            <p:cNvSpPr txBox="1"/>
            <p:nvPr/>
          </p:nvSpPr>
          <p:spPr>
            <a:xfrm>
              <a:off x="10145437" y="2400210"/>
              <a:ext cx="694485" cy="369332"/>
            </a:xfrm>
            <a:prstGeom prst="rect">
              <a:avLst/>
            </a:prstGeom>
            <a:noFill/>
          </p:spPr>
          <p:txBody>
            <a:bodyPr wrap="square" rtlCol="0">
              <a:spAutoFit/>
            </a:bodyPr>
            <a:lstStyle/>
            <a:p>
              <a:r>
                <a:rPr lang="en-US" dirty="0">
                  <a:solidFill>
                    <a:srgbClr val="FF0000"/>
                  </a:solidFill>
                </a:rPr>
                <a:t>List</a:t>
              </a:r>
            </a:p>
          </p:txBody>
        </p:sp>
      </p:grpSp>
    </p:spTree>
    <p:extLst>
      <p:ext uri="{BB962C8B-B14F-4D97-AF65-F5344CB8AC3E}">
        <p14:creationId xmlns:p14="http://schemas.microsoft.com/office/powerpoint/2010/main" val="143153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Place Heap Sort (First Extract)</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Idea</a:t>
            </a:r>
            <a:r>
              <a:rPr lang="en-US" dirty="0"/>
              <a:t>: When extracting an element from the heap, swap it with the last item of the heap then “pretend” the heap is one item shorter</a:t>
            </a:r>
            <a:endParaRPr lang="en-US" dirty="0">
              <a:solidFill>
                <a:srgbClr val="FF33CC"/>
              </a:solidFill>
            </a:endParaRPr>
          </a:p>
        </p:txBody>
      </p:sp>
      <p:grpSp>
        <p:nvGrpSpPr>
          <p:cNvPr id="6" name="Group 5" descr="When we extract, the last item moves to the root of the tree. At this point, the last index of the array being used to store the heap is available, so the value extracted can be moved into that position (which the heap operations ignore because it is not considered part of the heap).">
            <a:extLst>
              <a:ext uri="{FF2B5EF4-FFF2-40B4-BE49-F238E27FC236}">
                <a16:creationId xmlns:a16="http://schemas.microsoft.com/office/drawing/2014/main" id="{04B54EDF-6979-38FF-474A-69A1E8F5D4B7}"/>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6" name="Oval 105"/>
            <p:cNvSpPr/>
            <p:nvPr/>
          </p:nvSpPr>
          <p:spPr>
            <a:xfrm>
              <a:off x="3733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19433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41"/>
              <a:chOff x="1978924" y="2722180"/>
              <a:chExt cx="5336453" cy="537341"/>
            </a:xfrm>
          </p:grpSpPr>
          <p:grpSp>
            <p:nvGrpSpPr>
              <p:cNvPr id="86" name="Group 85"/>
              <p:cNvGrpSpPr/>
              <p:nvPr/>
            </p:nvGrpSpPr>
            <p:grpSpPr>
              <a:xfrm>
                <a:off x="1978924" y="2726121"/>
                <a:ext cx="4802307" cy="533400"/>
                <a:chOff x="1978924" y="2971800"/>
                <a:chExt cx="4802307" cy="533400"/>
              </a:xfrm>
            </p:grpSpPr>
            <p:sp>
              <p:nvSpPr>
                <p:cNvPr id="88" name="Rectangle 87"/>
                <p:cNvSpPr/>
                <p:nvPr/>
              </p:nvSpPr>
              <p:spPr>
                <a:xfrm>
                  <a:off x="1978924" y="29718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89" name="Rectangle 88"/>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p:cNvSpPr/>
              <p:nvPr/>
            </p:nvSpPr>
            <p:spPr>
              <a:xfrm>
                <a:off x="6781977" y="272218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p:cNvSpPr txBox="1"/>
            <p:nvPr/>
          </p:nvSpPr>
          <p:spPr>
            <a:xfrm>
              <a:off x="3920467" y="6188140"/>
              <a:ext cx="301686" cy="369332"/>
            </a:xfrm>
            <a:prstGeom prst="rect">
              <a:avLst/>
            </a:prstGeom>
            <a:noFill/>
          </p:spPr>
          <p:txBody>
            <a:bodyPr wrap="none" rtlCol="0">
              <a:spAutoFit/>
            </a:bodyPr>
            <a:lstStyle/>
            <a:p>
              <a:r>
                <a:rPr lang="en-US" dirty="0">
                  <a:solidFill>
                    <a:srgbClr val="FF33CC"/>
                  </a:solidFill>
                </a:rPr>
                <a:t>8</a:t>
              </a:r>
            </a:p>
          </p:txBody>
        </p:sp>
      </p:grpSp>
    </p:spTree>
    <p:extLst>
      <p:ext uri="{BB962C8B-B14F-4D97-AF65-F5344CB8AC3E}">
        <p14:creationId xmlns:p14="http://schemas.microsoft.com/office/powerpoint/2010/main" val="655676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Place Heap Sort (First Percolate Down)</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Idea</a:t>
            </a:r>
            <a:r>
              <a:rPr lang="en-US" dirty="0"/>
              <a:t>: When extracting an element from the heap, swap it with the last item of the heap then “pretend” the heap is one item shorter</a:t>
            </a:r>
            <a:endParaRPr lang="en-US" dirty="0">
              <a:solidFill>
                <a:srgbClr val="FF33CC"/>
              </a:solidFill>
            </a:endParaRPr>
          </a:p>
        </p:txBody>
      </p:sp>
      <p:grpSp>
        <p:nvGrpSpPr>
          <p:cNvPr id="6" name="Group 5" descr="Next we percolate down from the root to repair the heap property.">
            <a:extLst>
              <a:ext uri="{FF2B5EF4-FFF2-40B4-BE49-F238E27FC236}">
                <a16:creationId xmlns:a16="http://schemas.microsoft.com/office/drawing/2014/main" id="{935C841E-331F-60AF-A13F-2FDD9AC26218}"/>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6" name="Oval 105"/>
            <p:cNvSpPr/>
            <p:nvPr/>
          </p:nvSpPr>
          <p:spPr>
            <a:xfrm>
              <a:off x="3733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06" idx="0"/>
              <a:endCxn id="101" idx="5"/>
            </p:cNvCxnSpPr>
            <p:nvPr/>
          </p:nvCxnSpPr>
          <p:spPr>
            <a:xfrm flipH="1" flipV="1">
              <a:off x="3787711" y="519433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54"/>
              <a:chOff x="1978924" y="2722180"/>
              <a:chExt cx="5336453" cy="537354"/>
            </a:xfrm>
          </p:grpSpPr>
          <p:grpSp>
            <p:nvGrpSpPr>
              <p:cNvPr id="86" name="Group 85"/>
              <p:cNvGrpSpPr/>
              <p:nvPr/>
            </p:nvGrpSpPr>
            <p:grpSpPr>
              <a:xfrm>
                <a:off x="1978924" y="2726121"/>
                <a:ext cx="4802307" cy="533413"/>
                <a:chOff x="1978924" y="2971800"/>
                <a:chExt cx="4802307" cy="533413"/>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89" name="Rectangle 88"/>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520" y="2971813"/>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6" name="Rectangle 95"/>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116" name="Rectangle 115"/>
              <p:cNvSpPr/>
              <p:nvPr/>
            </p:nvSpPr>
            <p:spPr>
              <a:xfrm>
                <a:off x="6781977" y="272218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sp>
          <p:nvSpPr>
            <p:cNvPr id="136" name="TextBox 135"/>
            <p:cNvSpPr txBox="1"/>
            <p:nvPr/>
          </p:nvSpPr>
          <p:spPr>
            <a:xfrm>
              <a:off x="3920467" y="6188140"/>
              <a:ext cx="301686" cy="369332"/>
            </a:xfrm>
            <a:prstGeom prst="rect">
              <a:avLst/>
            </a:prstGeom>
            <a:noFill/>
          </p:spPr>
          <p:txBody>
            <a:bodyPr wrap="none" rtlCol="0">
              <a:spAutoFit/>
            </a:bodyPr>
            <a:lstStyle/>
            <a:p>
              <a:r>
                <a:rPr lang="en-US" dirty="0">
                  <a:solidFill>
                    <a:srgbClr val="FF33CC"/>
                  </a:solidFill>
                </a:rPr>
                <a:t>8</a:t>
              </a:r>
            </a:p>
          </p:txBody>
        </p:sp>
      </p:grpSp>
    </p:spTree>
    <p:extLst>
      <p:ext uri="{BB962C8B-B14F-4D97-AF65-F5344CB8AC3E}">
        <p14:creationId xmlns:p14="http://schemas.microsoft.com/office/powerpoint/2010/main" val="82712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Place Heap Sort (Second Extract)</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Idea</a:t>
            </a:r>
            <a:r>
              <a:rPr lang="en-US" dirty="0"/>
              <a:t>: When extracting an element from the heap, swap it with the last item of the heap then “pretend” the heap is one item shorter</a:t>
            </a:r>
            <a:endParaRPr lang="en-US" dirty="0">
              <a:solidFill>
                <a:srgbClr val="FF33CC"/>
              </a:solidFill>
            </a:endParaRPr>
          </a:p>
        </p:txBody>
      </p:sp>
      <p:grpSp>
        <p:nvGrpSpPr>
          <p:cNvPr id="6" name="Group 5" descr="Now we extract again, removing the largest item, moving it to the freed-up index in the array.">
            <a:extLst>
              <a:ext uri="{FF2B5EF4-FFF2-40B4-BE49-F238E27FC236}">
                <a16:creationId xmlns:a16="http://schemas.microsoft.com/office/drawing/2014/main" id="{1E5D55D4-5E0E-5C66-1D76-E5D0B0A92360}"/>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54"/>
              <a:chOff x="1978924" y="2722180"/>
              <a:chExt cx="5336453" cy="537354"/>
            </a:xfrm>
          </p:grpSpPr>
          <p:grpSp>
            <p:nvGrpSpPr>
              <p:cNvPr id="86" name="Group 85"/>
              <p:cNvGrpSpPr/>
              <p:nvPr/>
            </p:nvGrpSpPr>
            <p:grpSpPr>
              <a:xfrm>
                <a:off x="1978924" y="2726121"/>
                <a:ext cx="4802307" cy="533413"/>
                <a:chOff x="1978924" y="2971800"/>
                <a:chExt cx="4802307" cy="533413"/>
              </a:xfrm>
            </p:grpSpPr>
            <p:sp>
              <p:nvSpPr>
                <p:cNvPr id="88" name="Rectangle 87"/>
                <p:cNvSpPr/>
                <p:nvPr/>
              </p:nvSpPr>
              <p:spPr>
                <a:xfrm>
                  <a:off x="1978924" y="29718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9" name="Rectangle 88"/>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520" y="2971813"/>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6" name="Rectangle 95"/>
                <p:cNvSpPr/>
                <p:nvPr/>
              </p:nvSpPr>
              <p:spPr>
                <a:xfrm>
                  <a:off x="6247831" y="297180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116" name="Rectangle 115"/>
              <p:cNvSpPr/>
              <p:nvPr/>
            </p:nvSpPr>
            <p:spPr>
              <a:xfrm>
                <a:off x="6781977" y="272218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grpSp>
    </p:spTree>
    <p:extLst>
      <p:ext uri="{BB962C8B-B14F-4D97-AF65-F5344CB8AC3E}">
        <p14:creationId xmlns:p14="http://schemas.microsoft.com/office/powerpoint/2010/main" val="1232951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Place Heap Sort (Second Percolate Down)</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Idea</a:t>
            </a:r>
            <a:r>
              <a:rPr lang="en-US" dirty="0"/>
              <a:t>: When extracting an element from the heap, swap it with the last item of the heap then “pretend” the heap is one item shorter</a:t>
            </a:r>
            <a:endParaRPr lang="en-US" dirty="0">
              <a:solidFill>
                <a:srgbClr val="FF33CC"/>
              </a:solidFill>
            </a:endParaRPr>
          </a:p>
        </p:txBody>
      </p:sp>
      <p:grpSp>
        <p:nvGrpSpPr>
          <p:cNvPr id="6" name="Group 5" descr="Next we percolate down from the root to repair the heap property.">
            <a:extLst>
              <a:ext uri="{FF2B5EF4-FFF2-40B4-BE49-F238E27FC236}">
                <a16:creationId xmlns:a16="http://schemas.microsoft.com/office/drawing/2014/main" id="{9C3D8AAF-0192-6CAE-27A9-97F54044BAF1}"/>
              </a:ext>
            </a:extLst>
          </p:cNvPr>
          <p:cNvGrpSpPr/>
          <p:nvPr/>
        </p:nvGrpSpPr>
        <p:grpSpPr>
          <a:xfrm>
            <a:off x="2590801" y="2357121"/>
            <a:ext cx="6934200" cy="4200351"/>
            <a:chOff x="2590801" y="2357121"/>
            <a:chExt cx="6934200" cy="4200351"/>
          </a:xfrm>
        </p:grpSpPr>
        <p:sp>
          <p:nvSpPr>
            <p:cNvPr id="5" name="Oval 4"/>
            <p:cNvSpPr/>
            <p:nvPr/>
          </p:nvSpPr>
          <p:spPr>
            <a:xfrm>
              <a:off x="5996855" y="32308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Oval 104"/>
            <p:cNvSpPr/>
            <p:nvPr/>
          </p:nvSpPr>
          <p:spPr>
            <a:xfrm>
              <a:off x="2590801" y="557626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5" idx="0"/>
              <a:endCxn id="101" idx="3"/>
            </p:cNvCxnSpPr>
            <p:nvPr/>
          </p:nvCxnSpPr>
          <p:spPr>
            <a:xfrm flipV="1">
              <a:off x="2934839" y="519433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54"/>
              <a:chOff x="1978924" y="2722180"/>
              <a:chExt cx="5336453" cy="537354"/>
            </a:xfrm>
          </p:grpSpPr>
          <p:grpSp>
            <p:nvGrpSpPr>
              <p:cNvPr id="86" name="Group 85"/>
              <p:cNvGrpSpPr/>
              <p:nvPr/>
            </p:nvGrpSpPr>
            <p:grpSpPr>
              <a:xfrm>
                <a:off x="1978924" y="2726121"/>
                <a:ext cx="4802307" cy="533413"/>
                <a:chOff x="1978924" y="2971800"/>
                <a:chExt cx="4802307" cy="533413"/>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9" name="Rectangle 88"/>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520" y="2971813"/>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6" name="Rectangle 95"/>
                <p:cNvSpPr/>
                <p:nvPr/>
              </p:nvSpPr>
              <p:spPr>
                <a:xfrm>
                  <a:off x="6247831" y="297180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116" name="Rectangle 115"/>
              <p:cNvSpPr/>
              <p:nvPr/>
            </p:nvSpPr>
            <p:spPr>
              <a:xfrm>
                <a:off x="6781977" y="272218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sp>
          <p:nvSpPr>
            <p:cNvPr id="135" name="TextBox 134"/>
            <p:cNvSpPr txBox="1"/>
            <p:nvPr/>
          </p:nvSpPr>
          <p:spPr>
            <a:xfrm>
              <a:off x="2783996" y="6188140"/>
              <a:ext cx="301686" cy="369332"/>
            </a:xfrm>
            <a:prstGeom prst="rect">
              <a:avLst/>
            </a:prstGeom>
            <a:noFill/>
          </p:spPr>
          <p:txBody>
            <a:bodyPr wrap="none" rtlCol="0">
              <a:spAutoFit/>
            </a:bodyPr>
            <a:lstStyle/>
            <a:p>
              <a:r>
                <a:rPr lang="en-US" dirty="0">
                  <a:solidFill>
                    <a:srgbClr val="FF33CC"/>
                  </a:solidFill>
                </a:rPr>
                <a:t>7</a:t>
              </a:r>
            </a:p>
          </p:txBody>
        </p:sp>
      </p:grpSp>
    </p:spTree>
    <p:extLst>
      <p:ext uri="{BB962C8B-B14F-4D97-AF65-F5344CB8AC3E}">
        <p14:creationId xmlns:p14="http://schemas.microsoft.com/office/powerpoint/2010/main" val="487229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Place Heap Sort (Third Extract)</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Idea</a:t>
            </a:r>
            <a:r>
              <a:rPr lang="en-US" dirty="0"/>
              <a:t>: When extracting an element from the heap, swap it with the last item of the heap then “pretend” the heap is one item shorter</a:t>
            </a:r>
            <a:endParaRPr lang="en-US" dirty="0">
              <a:solidFill>
                <a:srgbClr val="FF33CC"/>
              </a:solidFill>
            </a:endParaRPr>
          </a:p>
        </p:txBody>
      </p:sp>
      <p:grpSp>
        <p:nvGrpSpPr>
          <p:cNvPr id="6" name="Group 5" descr="Now we extract again, removing the largest item, moving it to the freed-up index in the array.">
            <a:extLst>
              <a:ext uri="{FF2B5EF4-FFF2-40B4-BE49-F238E27FC236}">
                <a16:creationId xmlns:a16="http://schemas.microsoft.com/office/drawing/2014/main" id="{9FBBFED5-BDCA-6FC4-1D8E-94C57769DE62}"/>
              </a:ext>
            </a:extLst>
          </p:cNvPr>
          <p:cNvGrpSpPr/>
          <p:nvPr/>
        </p:nvGrpSpPr>
        <p:grpSpPr>
          <a:xfrm>
            <a:off x="2964445" y="2357121"/>
            <a:ext cx="6560556" cy="3344633"/>
            <a:chOff x="2964445" y="2357121"/>
            <a:chExt cx="6560556" cy="3344633"/>
          </a:xfrm>
        </p:grpSpPr>
        <p:sp>
          <p:nvSpPr>
            <p:cNvPr id="5" name="Oval 4"/>
            <p:cNvSpPr/>
            <p:nvPr/>
          </p:nvSpPr>
          <p:spPr>
            <a:xfrm>
              <a:off x="5996855" y="3230870"/>
              <a:ext cx="688077" cy="688077"/>
            </a:xfrm>
            <a:prstGeom prst="ellipse">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54"/>
              <a:chOff x="1978924" y="2722180"/>
              <a:chExt cx="5336453" cy="537354"/>
            </a:xfrm>
          </p:grpSpPr>
          <p:grpSp>
            <p:nvGrpSpPr>
              <p:cNvPr id="86" name="Group 85"/>
              <p:cNvGrpSpPr/>
              <p:nvPr/>
            </p:nvGrpSpPr>
            <p:grpSpPr>
              <a:xfrm>
                <a:off x="1978924" y="2726121"/>
                <a:ext cx="4802307" cy="533413"/>
                <a:chOff x="1978924" y="2971800"/>
                <a:chExt cx="4802307" cy="533413"/>
              </a:xfrm>
            </p:grpSpPr>
            <p:sp>
              <p:nvSpPr>
                <p:cNvPr id="88" name="Rectangle 87"/>
                <p:cNvSpPr/>
                <p:nvPr/>
              </p:nvSpPr>
              <p:spPr>
                <a:xfrm>
                  <a:off x="1978924" y="29718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89" name="Rectangle 88"/>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520" y="2971813"/>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6" name="Rectangle 95"/>
                <p:cNvSpPr/>
                <p:nvPr/>
              </p:nvSpPr>
              <p:spPr>
                <a:xfrm>
                  <a:off x="6247831" y="297180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116" name="Rectangle 115"/>
              <p:cNvSpPr/>
              <p:nvPr/>
            </p:nvSpPr>
            <p:spPr>
              <a:xfrm>
                <a:off x="6781977" y="272218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grpSp>
    </p:spTree>
    <p:extLst>
      <p:ext uri="{BB962C8B-B14F-4D97-AF65-F5344CB8AC3E}">
        <p14:creationId xmlns:p14="http://schemas.microsoft.com/office/powerpoint/2010/main" val="3395819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Place Heap Sort (Third Percolate Down)</a:t>
            </a:r>
          </a:p>
        </p:txBody>
      </p:sp>
      <p:sp>
        <p:nvSpPr>
          <p:cNvPr id="3" name="Content Placeholder 2"/>
          <p:cNvSpPr>
            <a:spLocks noGrp="1"/>
          </p:cNvSpPr>
          <p:nvPr>
            <p:ph idx="1"/>
          </p:nvPr>
        </p:nvSpPr>
        <p:spPr>
          <a:xfrm>
            <a:off x="1981200" y="1214121"/>
            <a:ext cx="8458200" cy="1219201"/>
          </a:xfrm>
        </p:spPr>
        <p:txBody>
          <a:bodyPr>
            <a:normAutofit lnSpcReduction="10000"/>
          </a:bodyPr>
          <a:lstStyle/>
          <a:p>
            <a:r>
              <a:rPr lang="en-US" dirty="0">
                <a:solidFill>
                  <a:schemeClr val="accent1"/>
                </a:solidFill>
              </a:rPr>
              <a:t>Idea</a:t>
            </a:r>
            <a:r>
              <a:rPr lang="en-US" dirty="0"/>
              <a:t>: When extracting an element from the heap, swap it with the last item of the heap then “pretend” the heap is one item shorter</a:t>
            </a:r>
            <a:endParaRPr lang="en-US" dirty="0">
              <a:solidFill>
                <a:srgbClr val="FF33CC"/>
              </a:solidFill>
            </a:endParaRPr>
          </a:p>
        </p:txBody>
      </p:sp>
      <p:grpSp>
        <p:nvGrpSpPr>
          <p:cNvPr id="6" name="Group 5" descr="Next we percolate down from the root to repair the heap property.">
            <a:extLst>
              <a:ext uri="{FF2B5EF4-FFF2-40B4-BE49-F238E27FC236}">
                <a16:creationId xmlns:a16="http://schemas.microsoft.com/office/drawing/2014/main" id="{D6471605-609F-309D-337B-395E48B87A74}"/>
              </a:ext>
            </a:extLst>
          </p:cNvPr>
          <p:cNvGrpSpPr/>
          <p:nvPr/>
        </p:nvGrpSpPr>
        <p:grpSpPr>
          <a:xfrm>
            <a:off x="2964445" y="2357121"/>
            <a:ext cx="6560556" cy="3344633"/>
            <a:chOff x="2964445" y="2357121"/>
            <a:chExt cx="6560556" cy="3344633"/>
          </a:xfrm>
        </p:grpSpPr>
        <p:sp>
          <p:nvSpPr>
            <p:cNvPr id="5" name="Oval 4"/>
            <p:cNvSpPr/>
            <p:nvPr/>
          </p:nvSpPr>
          <p:spPr>
            <a:xfrm>
              <a:off x="5996855" y="32308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9" name="Oval 98"/>
            <p:cNvSpPr/>
            <p:nvPr/>
          </p:nvSpPr>
          <p:spPr>
            <a:xfrm>
              <a:off x="4191001" y="3905809"/>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0" name="Oval 99"/>
            <p:cNvSpPr/>
            <p:nvPr/>
          </p:nvSpPr>
          <p:spPr>
            <a:xfrm>
              <a:off x="7858499" y="387743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1" name="Oval 100"/>
            <p:cNvSpPr/>
            <p:nvPr/>
          </p:nvSpPr>
          <p:spPr>
            <a:xfrm>
              <a:off x="3200401" y="460702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2" name="Oval 101"/>
            <p:cNvSpPr/>
            <p:nvPr/>
          </p:nvSpPr>
          <p:spPr>
            <a:xfrm>
              <a:off x="5211206" y="464888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3" name="Oval 102"/>
            <p:cNvSpPr/>
            <p:nvPr/>
          </p:nvSpPr>
          <p:spPr>
            <a:xfrm>
              <a:off x="6934201"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4" name="Oval 103"/>
            <p:cNvSpPr/>
            <p:nvPr/>
          </p:nvSpPr>
          <p:spPr>
            <a:xfrm>
              <a:off x="8836924" y="456551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7" name="Straight Connector 6"/>
            <p:cNvCxnSpPr>
              <a:stCxn id="5" idx="2"/>
              <a:endCxn id="99" idx="7"/>
            </p:cNvCxnSpPr>
            <p:nvPr/>
          </p:nvCxnSpPr>
          <p:spPr>
            <a:xfrm flipH="1">
              <a:off x="4778310" y="3574909"/>
              <a:ext cx="1218544" cy="43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5" idx="6"/>
              <a:endCxn id="100" idx="1"/>
            </p:cNvCxnSpPr>
            <p:nvPr/>
          </p:nvCxnSpPr>
          <p:spPr>
            <a:xfrm>
              <a:off x="6684931" y="3574909"/>
              <a:ext cx="1274334" cy="403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02" idx="1"/>
              <a:endCxn id="99" idx="5"/>
            </p:cNvCxnSpPr>
            <p:nvPr/>
          </p:nvCxnSpPr>
          <p:spPr>
            <a:xfrm flipH="1" flipV="1">
              <a:off x="4778310" y="449311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01" idx="7"/>
              <a:endCxn id="99" idx="3"/>
            </p:cNvCxnSpPr>
            <p:nvPr/>
          </p:nvCxnSpPr>
          <p:spPr>
            <a:xfrm flipV="1">
              <a:off x="3787711" y="449311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03" idx="7"/>
              <a:endCxn id="100" idx="3"/>
            </p:cNvCxnSpPr>
            <p:nvPr/>
          </p:nvCxnSpPr>
          <p:spPr>
            <a:xfrm flipV="1">
              <a:off x="7521511" y="446474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04" idx="1"/>
              <a:endCxn id="100" idx="5"/>
            </p:cNvCxnSpPr>
            <p:nvPr/>
          </p:nvCxnSpPr>
          <p:spPr>
            <a:xfrm flipH="1" flipV="1">
              <a:off x="8445808" y="446474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2964445" y="2357121"/>
              <a:ext cx="5336453" cy="537354"/>
              <a:chOff x="1978924" y="2722180"/>
              <a:chExt cx="5336453" cy="537354"/>
            </a:xfrm>
          </p:grpSpPr>
          <p:grpSp>
            <p:nvGrpSpPr>
              <p:cNvPr id="86" name="Group 85"/>
              <p:cNvGrpSpPr/>
              <p:nvPr/>
            </p:nvGrpSpPr>
            <p:grpSpPr>
              <a:xfrm>
                <a:off x="1978924" y="2726121"/>
                <a:ext cx="4802307" cy="533413"/>
                <a:chOff x="1978924" y="2971800"/>
                <a:chExt cx="4802307" cy="533413"/>
              </a:xfrm>
            </p:grpSpPr>
            <p:sp>
              <p:nvSpPr>
                <p:cNvPr id="88" name="Rectangle 87"/>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89" name="Rectangle 88"/>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0" name="Rectangle 89"/>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1" name="Rectangle 90"/>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2" name="Rectangle 91"/>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3" name="Rectangle 92"/>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4" name="Rectangle 93"/>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5" name="Rectangle 94"/>
                <p:cNvSpPr/>
                <p:nvPr/>
              </p:nvSpPr>
              <p:spPr>
                <a:xfrm>
                  <a:off x="5714520" y="2971813"/>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6" name="Rectangle 95"/>
                <p:cNvSpPr/>
                <p:nvPr/>
              </p:nvSpPr>
              <p:spPr>
                <a:xfrm>
                  <a:off x="6247831" y="297180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116" name="Rectangle 115"/>
              <p:cNvSpPr/>
              <p:nvPr/>
            </p:nvSpPr>
            <p:spPr>
              <a:xfrm>
                <a:off x="6781977" y="2722180"/>
                <a:ext cx="533400" cy="5334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sp>
          <p:nvSpPr>
            <p:cNvPr id="29" name="TextBox 28"/>
            <p:cNvSpPr txBox="1"/>
            <p:nvPr/>
          </p:nvSpPr>
          <p:spPr>
            <a:xfrm>
              <a:off x="3085381" y="2879274"/>
              <a:ext cx="301686" cy="369332"/>
            </a:xfrm>
            <a:prstGeom prst="rect">
              <a:avLst/>
            </a:prstGeom>
            <a:noFill/>
          </p:spPr>
          <p:txBody>
            <a:bodyPr wrap="none" rtlCol="0">
              <a:spAutoFit/>
            </a:bodyPr>
            <a:lstStyle/>
            <a:p>
              <a:r>
                <a:rPr lang="en-US" dirty="0">
                  <a:solidFill>
                    <a:srgbClr val="FF33CC"/>
                  </a:solidFill>
                </a:rPr>
                <a:t>0</a:t>
              </a:r>
            </a:p>
          </p:txBody>
        </p:sp>
        <p:sp>
          <p:nvSpPr>
            <p:cNvPr id="118" name="TextBox 117"/>
            <p:cNvSpPr txBox="1"/>
            <p:nvPr/>
          </p:nvSpPr>
          <p:spPr>
            <a:xfrm>
              <a:off x="3618781" y="2879274"/>
              <a:ext cx="301686" cy="369332"/>
            </a:xfrm>
            <a:prstGeom prst="rect">
              <a:avLst/>
            </a:prstGeom>
            <a:noFill/>
          </p:spPr>
          <p:txBody>
            <a:bodyPr wrap="none" rtlCol="0">
              <a:spAutoFit/>
            </a:bodyPr>
            <a:lstStyle/>
            <a:p>
              <a:r>
                <a:rPr lang="en-US" dirty="0">
                  <a:solidFill>
                    <a:srgbClr val="FF33CC"/>
                  </a:solidFill>
                </a:rPr>
                <a:t>1</a:t>
              </a:r>
            </a:p>
          </p:txBody>
        </p:sp>
        <p:sp>
          <p:nvSpPr>
            <p:cNvPr id="119" name="TextBox 118"/>
            <p:cNvSpPr txBox="1"/>
            <p:nvPr/>
          </p:nvSpPr>
          <p:spPr>
            <a:xfrm>
              <a:off x="4152750" y="2879274"/>
              <a:ext cx="301686" cy="369332"/>
            </a:xfrm>
            <a:prstGeom prst="rect">
              <a:avLst/>
            </a:prstGeom>
            <a:noFill/>
          </p:spPr>
          <p:txBody>
            <a:bodyPr wrap="none" rtlCol="0">
              <a:spAutoFit/>
            </a:bodyPr>
            <a:lstStyle/>
            <a:p>
              <a:r>
                <a:rPr lang="en-US" dirty="0">
                  <a:solidFill>
                    <a:srgbClr val="FF33CC"/>
                  </a:solidFill>
                </a:rPr>
                <a:t>2</a:t>
              </a:r>
            </a:p>
          </p:txBody>
        </p:sp>
        <p:sp>
          <p:nvSpPr>
            <p:cNvPr id="120" name="TextBox 119"/>
            <p:cNvSpPr txBox="1"/>
            <p:nvPr/>
          </p:nvSpPr>
          <p:spPr>
            <a:xfrm>
              <a:off x="4686150" y="2879274"/>
              <a:ext cx="301686" cy="369332"/>
            </a:xfrm>
            <a:prstGeom prst="rect">
              <a:avLst/>
            </a:prstGeom>
            <a:noFill/>
          </p:spPr>
          <p:txBody>
            <a:bodyPr wrap="none" rtlCol="0">
              <a:spAutoFit/>
            </a:bodyPr>
            <a:lstStyle/>
            <a:p>
              <a:r>
                <a:rPr lang="en-US" dirty="0">
                  <a:solidFill>
                    <a:srgbClr val="FF33CC"/>
                  </a:solidFill>
                </a:rPr>
                <a:t>3</a:t>
              </a:r>
            </a:p>
          </p:txBody>
        </p:sp>
        <p:sp>
          <p:nvSpPr>
            <p:cNvPr id="121" name="TextBox 120"/>
            <p:cNvSpPr txBox="1"/>
            <p:nvPr/>
          </p:nvSpPr>
          <p:spPr>
            <a:xfrm>
              <a:off x="5217138" y="2879274"/>
              <a:ext cx="301686" cy="369332"/>
            </a:xfrm>
            <a:prstGeom prst="rect">
              <a:avLst/>
            </a:prstGeom>
            <a:noFill/>
          </p:spPr>
          <p:txBody>
            <a:bodyPr wrap="none" rtlCol="0">
              <a:spAutoFit/>
            </a:bodyPr>
            <a:lstStyle/>
            <a:p>
              <a:r>
                <a:rPr lang="en-US" dirty="0">
                  <a:solidFill>
                    <a:srgbClr val="FF33CC"/>
                  </a:solidFill>
                </a:rPr>
                <a:t>4</a:t>
              </a:r>
            </a:p>
          </p:txBody>
        </p:sp>
        <p:sp>
          <p:nvSpPr>
            <p:cNvPr id="122" name="TextBox 121"/>
            <p:cNvSpPr txBox="1"/>
            <p:nvPr/>
          </p:nvSpPr>
          <p:spPr>
            <a:xfrm>
              <a:off x="5695168" y="2879274"/>
              <a:ext cx="301686" cy="369332"/>
            </a:xfrm>
            <a:prstGeom prst="rect">
              <a:avLst/>
            </a:prstGeom>
            <a:noFill/>
          </p:spPr>
          <p:txBody>
            <a:bodyPr wrap="none" rtlCol="0">
              <a:spAutoFit/>
            </a:bodyPr>
            <a:lstStyle/>
            <a:p>
              <a:r>
                <a:rPr lang="en-US" dirty="0">
                  <a:solidFill>
                    <a:srgbClr val="FF33CC"/>
                  </a:solidFill>
                </a:rPr>
                <a:t>5</a:t>
              </a:r>
            </a:p>
          </p:txBody>
        </p:sp>
        <p:sp>
          <p:nvSpPr>
            <p:cNvPr id="123" name="TextBox 122"/>
            <p:cNvSpPr txBox="1"/>
            <p:nvPr/>
          </p:nvSpPr>
          <p:spPr>
            <a:xfrm>
              <a:off x="6286919" y="2879274"/>
              <a:ext cx="301686" cy="369332"/>
            </a:xfrm>
            <a:prstGeom prst="rect">
              <a:avLst/>
            </a:prstGeom>
            <a:noFill/>
          </p:spPr>
          <p:txBody>
            <a:bodyPr wrap="none" rtlCol="0">
              <a:spAutoFit/>
            </a:bodyPr>
            <a:lstStyle/>
            <a:p>
              <a:r>
                <a:rPr lang="en-US" dirty="0">
                  <a:solidFill>
                    <a:srgbClr val="FF33CC"/>
                  </a:solidFill>
                </a:rPr>
                <a:t>6</a:t>
              </a:r>
            </a:p>
          </p:txBody>
        </p:sp>
        <p:sp>
          <p:nvSpPr>
            <p:cNvPr id="124" name="TextBox 123"/>
            <p:cNvSpPr txBox="1"/>
            <p:nvPr/>
          </p:nvSpPr>
          <p:spPr>
            <a:xfrm>
              <a:off x="6820319" y="2879274"/>
              <a:ext cx="301686" cy="369332"/>
            </a:xfrm>
            <a:prstGeom prst="rect">
              <a:avLst/>
            </a:prstGeom>
            <a:noFill/>
          </p:spPr>
          <p:txBody>
            <a:bodyPr wrap="none" rtlCol="0">
              <a:spAutoFit/>
            </a:bodyPr>
            <a:lstStyle/>
            <a:p>
              <a:r>
                <a:rPr lang="en-US" dirty="0">
                  <a:solidFill>
                    <a:srgbClr val="FF33CC"/>
                  </a:solidFill>
                </a:rPr>
                <a:t>7</a:t>
              </a:r>
            </a:p>
          </p:txBody>
        </p:sp>
        <p:sp>
          <p:nvSpPr>
            <p:cNvPr id="125" name="TextBox 124"/>
            <p:cNvSpPr txBox="1"/>
            <p:nvPr/>
          </p:nvSpPr>
          <p:spPr>
            <a:xfrm>
              <a:off x="7354288" y="2879274"/>
              <a:ext cx="301686" cy="369332"/>
            </a:xfrm>
            <a:prstGeom prst="rect">
              <a:avLst/>
            </a:prstGeom>
            <a:noFill/>
          </p:spPr>
          <p:txBody>
            <a:bodyPr wrap="none" rtlCol="0">
              <a:spAutoFit/>
            </a:bodyPr>
            <a:lstStyle/>
            <a:p>
              <a:r>
                <a:rPr lang="en-US" dirty="0">
                  <a:solidFill>
                    <a:srgbClr val="FF33CC"/>
                  </a:solidFill>
                </a:rPr>
                <a:t>8</a:t>
              </a:r>
            </a:p>
          </p:txBody>
        </p:sp>
        <p:sp>
          <p:nvSpPr>
            <p:cNvPr id="126" name="TextBox 125"/>
            <p:cNvSpPr txBox="1"/>
            <p:nvPr/>
          </p:nvSpPr>
          <p:spPr>
            <a:xfrm>
              <a:off x="7887688" y="2879274"/>
              <a:ext cx="301686" cy="369332"/>
            </a:xfrm>
            <a:prstGeom prst="rect">
              <a:avLst/>
            </a:prstGeom>
            <a:noFill/>
          </p:spPr>
          <p:txBody>
            <a:bodyPr wrap="none" rtlCol="0">
              <a:spAutoFit/>
            </a:bodyPr>
            <a:lstStyle/>
            <a:p>
              <a:r>
                <a:rPr lang="en-US" dirty="0">
                  <a:solidFill>
                    <a:srgbClr val="FF33CC"/>
                  </a:solidFill>
                </a:rPr>
                <a:t>9</a:t>
              </a:r>
            </a:p>
          </p:txBody>
        </p:sp>
        <p:sp>
          <p:nvSpPr>
            <p:cNvPr id="128" name="TextBox 127"/>
            <p:cNvSpPr txBox="1"/>
            <p:nvPr/>
          </p:nvSpPr>
          <p:spPr>
            <a:xfrm>
              <a:off x="6190049" y="3940256"/>
              <a:ext cx="301686" cy="369332"/>
            </a:xfrm>
            <a:prstGeom prst="rect">
              <a:avLst/>
            </a:prstGeom>
            <a:noFill/>
          </p:spPr>
          <p:txBody>
            <a:bodyPr wrap="none" rtlCol="0">
              <a:spAutoFit/>
            </a:bodyPr>
            <a:lstStyle/>
            <a:p>
              <a:r>
                <a:rPr lang="en-US" dirty="0">
                  <a:solidFill>
                    <a:srgbClr val="FF33CC"/>
                  </a:solidFill>
                </a:rPr>
                <a:t>0</a:t>
              </a:r>
            </a:p>
          </p:txBody>
        </p:sp>
        <p:sp>
          <p:nvSpPr>
            <p:cNvPr id="129" name="TextBox 128"/>
            <p:cNvSpPr txBox="1"/>
            <p:nvPr/>
          </p:nvSpPr>
          <p:spPr>
            <a:xfrm>
              <a:off x="4384195" y="4600611"/>
              <a:ext cx="301686" cy="369332"/>
            </a:xfrm>
            <a:prstGeom prst="rect">
              <a:avLst/>
            </a:prstGeom>
            <a:noFill/>
          </p:spPr>
          <p:txBody>
            <a:bodyPr wrap="none" rtlCol="0">
              <a:spAutoFit/>
            </a:bodyPr>
            <a:lstStyle/>
            <a:p>
              <a:r>
                <a:rPr lang="en-US" dirty="0">
                  <a:solidFill>
                    <a:srgbClr val="FF33CC"/>
                  </a:solidFill>
                </a:rPr>
                <a:t>1</a:t>
              </a:r>
            </a:p>
          </p:txBody>
        </p:sp>
        <p:sp>
          <p:nvSpPr>
            <p:cNvPr id="130" name="TextBox 129"/>
            <p:cNvSpPr txBox="1"/>
            <p:nvPr/>
          </p:nvSpPr>
          <p:spPr>
            <a:xfrm>
              <a:off x="8051693" y="4540215"/>
              <a:ext cx="301686" cy="369332"/>
            </a:xfrm>
            <a:prstGeom prst="rect">
              <a:avLst/>
            </a:prstGeom>
            <a:noFill/>
          </p:spPr>
          <p:txBody>
            <a:bodyPr wrap="none" rtlCol="0">
              <a:spAutoFit/>
            </a:bodyPr>
            <a:lstStyle/>
            <a:p>
              <a:r>
                <a:rPr lang="en-US" dirty="0">
                  <a:solidFill>
                    <a:srgbClr val="FF33CC"/>
                  </a:solidFill>
                </a:rPr>
                <a:t>2</a:t>
              </a:r>
            </a:p>
          </p:txBody>
        </p:sp>
        <p:sp>
          <p:nvSpPr>
            <p:cNvPr id="131" name="TextBox 130"/>
            <p:cNvSpPr txBox="1"/>
            <p:nvPr/>
          </p:nvSpPr>
          <p:spPr>
            <a:xfrm>
              <a:off x="3352081" y="5295100"/>
              <a:ext cx="301686" cy="369332"/>
            </a:xfrm>
            <a:prstGeom prst="rect">
              <a:avLst/>
            </a:prstGeom>
            <a:noFill/>
          </p:spPr>
          <p:txBody>
            <a:bodyPr wrap="none" rtlCol="0">
              <a:spAutoFit/>
            </a:bodyPr>
            <a:lstStyle/>
            <a:p>
              <a:r>
                <a:rPr lang="en-US" dirty="0">
                  <a:solidFill>
                    <a:srgbClr val="FF33CC"/>
                  </a:solidFill>
                </a:rPr>
                <a:t>3</a:t>
              </a:r>
            </a:p>
          </p:txBody>
        </p:sp>
        <p:sp>
          <p:nvSpPr>
            <p:cNvPr id="132" name="TextBox 131"/>
            <p:cNvSpPr txBox="1"/>
            <p:nvPr/>
          </p:nvSpPr>
          <p:spPr>
            <a:xfrm>
              <a:off x="7122005" y="5236197"/>
              <a:ext cx="301686" cy="369332"/>
            </a:xfrm>
            <a:prstGeom prst="rect">
              <a:avLst/>
            </a:prstGeom>
            <a:noFill/>
          </p:spPr>
          <p:txBody>
            <a:bodyPr wrap="none" rtlCol="0">
              <a:spAutoFit/>
            </a:bodyPr>
            <a:lstStyle/>
            <a:p>
              <a:r>
                <a:rPr lang="en-US" dirty="0">
                  <a:solidFill>
                    <a:srgbClr val="FF33CC"/>
                  </a:solidFill>
                </a:rPr>
                <a:t>5</a:t>
              </a:r>
            </a:p>
          </p:txBody>
        </p:sp>
        <p:sp>
          <p:nvSpPr>
            <p:cNvPr id="133" name="TextBox 132"/>
            <p:cNvSpPr txBox="1"/>
            <p:nvPr/>
          </p:nvSpPr>
          <p:spPr>
            <a:xfrm>
              <a:off x="5404400" y="5332422"/>
              <a:ext cx="301686" cy="369332"/>
            </a:xfrm>
            <a:prstGeom prst="rect">
              <a:avLst/>
            </a:prstGeom>
            <a:noFill/>
          </p:spPr>
          <p:txBody>
            <a:bodyPr wrap="none" rtlCol="0">
              <a:spAutoFit/>
            </a:bodyPr>
            <a:lstStyle/>
            <a:p>
              <a:r>
                <a:rPr lang="en-US" dirty="0">
                  <a:solidFill>
                    <a:srgbClr val="FF33CC"/>
                  </a:solidFill>
                </a:rPr>
                <a:t>4</a:t>
              </a:r>
            </a:p>
          </p:txBody>
        </p:sp>
        <p:sp>
          <p:nvSpPr>
            <p:cNvPr id="134" name="TextBox 133"/>
            <p:cNvSpPr txBox="1"/>
            <p:nvPr/>
          </p:nvSpPr>
          <p:spPr>
            <a:xfrm>
              <a:off x="9030118" y="5253586"/>
              <a:ext cx="301686" cy="369332"/>
            </a:xfrm>
            <a:prstGeom prst="rect">
              <a:avLst/>
            </a:prstGeom>
            <a:noFill/>
          </p:spPr>
          <p:txBody>
            <a:bodyPr wrap="none" rtlCol="0">
              <a:spAutoFit/>
            </a:bodyPr>
            <a:lstStyle/>
            <a:p>
              <a:r>
                <a:rPr lang="en-US" dirty="0">
                  <a:solidFill>
                    <a:srgbClr val="FF33CC"/>
                  </a:solidFill>
                </a:rPr>
                <a:t>6</a:t>
              </a:r>
            </a:p>
          </p:txBody>
        </p:sp>
      </p:grpSp>
    </p:spTree>
    <p:extLst>
      <p:ext uri="{BB962C8B-B14F-4D97-AF65-F5344CB8AC3E}">
        <p14:creationId xmlns:p14="http://schemas.microsoft.com/office/powerpoint/2010/main" val="3734682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2E9-3F02-2CFB-F8A1-0798247A535B}"/>
              </a:ext>
            </a:extLst>
          </p:cNvPr>
          <p:cNvSpPr>
            <a:spLocks noGrp="1"/>
          </p:cNvSpPr>
          <p:nvPr>
            <p:ph type="title"/>
          </p:nvPr>
        </p:nvSpPr>
        <p:spPr/>
        <p:txBody>
          <a:bodyPr/>
          <a:lstStyle/>
          <a:p>
            <a:r>
              <a:rPr lang="en-US" dirty="0"/>
              <a:t>In Place Heap Sort - Summary</a:t>
            </a:r>
          </a:p>
        </p:txBody>
      </p:sp>
      <p:sp>
        <p:nvSpPr>
          <p:cNvPr id="3" name="Content Placeholder 2">
            <a:extLst>
              <a:ext uri="{FF2B5EF4-FFF2-40B4-BE49-F238E27FC236}">
                <a16:creationId xmlns:a16="http://schemas.microsoft.com/office/drawing/2014/main" id="{475C29A1-5CF0-19FF-2850-9349F3E580DF}"/>
              </a:ext>
            </a:extLst>
          </p:cNvPr>
          <p:cNvSpPr>
            <a:spLocks noGrp="1"/>
          </p:cNvSpPr>
          <p:nvPr>
            <p:ph idx="1"/>
          </p:nvPr>
        </p:nvSpPr>
        <p:spPr>
          <a:xfrm>
            <a:off x="838200" y="1402188"/>
            <a:ext cx="11252200" cy="1678693"/>
          </a:xfrm>
        </p:spPr>
        <p:txBody>
          <a:bodyPr>
            <a:normAutofit/>
          </a:bodyPr>
          <a:lstStyle/>
          <a:p>
            <a:r>
              <a:rPr lang="en-US" dirty="0"/>
              <a:t>Build a heap using the same array (Floyd’s build heap algorithm works)</a:t>
            </a:r>
          </a:p>
          <a:p>
            <a:r>
              <a:rPr lang="en-US" dirty="0"/>
              <a:t>Call extract</a:t>
            </a:r>
          </a:p>
          <a:p>
            <a:r>
              <a:rPr lang="en-US" dirty="0"/>
              <a:t>Put that at the end of the array</a:t>
            </a:r>
          </a:p>
          <a:p>
            <a:endParaRPr lang="en-US" dirty="0"/>
          </a:p>
          <a:p>
            <a:endParaRPr lang="en-US" dirty="0"/>
          </a:p>
        </p:txBody>
      </p:sp>
      <p:sp>
        <p:nvSpPr>
          <p:cNvPr id="4" name="TextBox 3">
            <a:extLst>
              <a:ext uri="{FF2B5EF4-FFF2-40B4-BE49-F238E27FC236}">
                <a16:creationId xmlns:a16="http://schemas.microsoft.com/office/drawing/2014/main" id="{400B9305-5813-9997-7771-B7BC37A4B988}"/>
              </a:ext>
            </a:extLst>
          </p:cNvPr>
          <p:cNvSpPr txBox="1"/>
          <p:nvPr/>
        </p:nvSpPr>
        <p:spPr>
          <a:xfrm>
            <a:off x="299720" y="3273374"/>
            <a:ext cx="4434840" cy="2031325"/>
          </a:xfrm>
          <a:prstGeom prst="rect">
            <a:avLst/>
          </a:prstGeom>
          <a:noFill/>
        </p:spPr>
        <p:txBody>
          <a:bodyPr wrap="square" rtlCol="0">
            <a:spAutoFit/>
          </a:bodyPr>
          <a:lstStyle/>
          <a:p>
            <a:r>
              <a:rPr lang="en-US" dirty="0" err="1"/>
              <a:t>buildHeap</a:t>
            </a:r>
            <a:r>
              <a:rPr lang="en-US" dirty="0"/>
              <a:t>(a);</a:t>
            </a:r>
          </a:p>
          <a:p>
            <a:r>
              <a:rPr lang="en-US" dirty="0"/>
              <a:t>for (int </a:t>
            </a:r>
            <a:r>
              <a:rPr lang="en-US" dirty="0" err="1"/>
              <a:t>i</a:t>
            </a:r>
            <a:r>
              <a:rPr lang="en-US" dirty="0"/>
              <a:t> = a.length-1; </a:t>
            </a:r>
            <a:r>
              <a:rPr lang="en-US" dirty="0" err="1"/>
              <a:t>i</a:t>
            </a:r>
            <a:r>
              <a:rPr lang="en-US" dirty="0"/>
              <a:t>&gt;=0; </a:t>
            </a:r>
            <a:r>
              <a:rPr lang="en-US" dirty="0" err="1"/>
              <a:t>i</a:t>
            </a:r>
            <a:r>
              <a:rPr lang="en-US" dirty="0"/>
              <a:t>--){</a:t>
            </a:r>
          </a:p>
          <a:p>
            <a:r>
              <a:rPr lang="en-US" dirty="0"/>
              <a:t>        temp=a[</a:t>
            </a:r>
            <a:r>
              <a:rPr lang="en-US" dirty="0" err="1"/>
              <a:t>i</a:t>
            </a:r>
            <a:r>
              <a:rPr lang="en-US" dirty="0"/>
              <a:t>]</a:t>
            </a:r>
          </a:p>
          <a:p>
            <a:r>
              <a:rPr lang="en-US" dirty="0"/>
              <a:t>        a[</a:t>
            </a:r>
            <a:r>
              <a:rPr lang="en-US" dirty="0" err="1"/>
              <a:t>i</a:t>
            </a:r>
            <a:r>
              <a:rPr lang="en-US" dirty="0"/>
              <a:t>] = a[0];</a:t>
            </a:r>
          </a:p>
          <a:p>
            <a:r>
              <a:rPr lang="en-US" dirty="0"/>
              <a:t>        a[0] = temp;</a:t>
            </a:r>
          </a:p>
          <a:p>
            <a:r>
              <a:rPr lang="en-US" dirty="0"/>
              <a:t>        </a:t>
            </a:r>
            <a:r>
              <a:rPr lang="en-US" dirty="0" err="1"/>
              <a:t>percolateDown</a:t>
            </a:r>
            <a:r>
              <a:rPr lang="en-US" dirty="0"/>
              <a:t>(0);</a:t>
            </a:r>
          </a:p>
          <a:p>
            <a:r>
              <a:rPr lang="en-US" dirty="0"/>
              <a:t>} </a:t>
            </a: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83DF0B3D-6CCD-BDBB-6693-F8DD5945C5AE}"/>
                  </a:ext>
                </a:extLst>
              </p:cNvPr>
              <p:cNvSpPr txBox="1"/>
              <p:nvPr/>
            </p:nvSpPr>
            <p:spPr>
              <a:xfrm>
                <a:off x="5872480" y="3244334"/>
                <a:ext cx="4434840" cy="1384995"/>
              </a:xfrm>
              <a:prstGeom prst="rect">
                <a:avLst/>
              </a:prstGeom>
              <a:noFill/>
            </p:spPr>
            <p:txBody>
              <a:bodyPr wrap="square" rtlCol="0">
                <a:spAutoFit/>
              </a:bodyPr>
              <a:lstStyle/>
              <a:p>
                <a:r>
                  <a:rPr lang="en-US" sz="2800" dirty="0"/>
                  <a:t>Running Time:</a:t>
                </a:r>
              </a:p>
              <a:p>
                <a:r>
                  <a:rPr lang="en-US" sz="2800" dirty="0"/>
                  <a:t>	Worst Case: </a:t>
                </a:r>
                <a14:m>
                  <m:oMath xmlns:m="http://schemas.openxmlformats.org/officeDocument/2006/math">
                    <m:r>
                      <m:rPr>
                        <m:sty m:val="p"/>
                      </m:rPr>
                      <a:rPr lang="en-US" sz="2800" b="0" i="0" smtClean="0">
                        <a:latin typeface="Cambria Math" panose="02040503050406030204" pitchFamily="18" charset="0"/>
                      </a:rPr>
                      <m:t>Θ</m:t>
                    </m:r>
                    <m:r>
                      <a:rPr lang="en-US" sz="2800" b="0" i="1" smtClean="0">
                        <a:latin typeface="Cambria Math" panose="02040503050406030204" pitchFamily="18" charset="0"/>
                      </a:rPr>
                      <m:t>(</m:t>
                    </m:r>
                    <m:r>
                      <a:rPr lang="en-US" sz="2800" b="0" i="1" smtClean="0">
                        <a:latin typeface="Cambria Math" panose="02040503050406030204" pitchFamily="18" charset="0"/>
                      </a:rPr>
                      <m:t>𝑛</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log</m:t>
                        </m:r>
                      </m:fName>
                      <m:e>
                        <m:r>
                          <a:rPr lang="en-US" sz="2800" b="0" i="1" smtClean="0">
                            <a:latin typeface="Cambria Math" panose="02040503050406030204" pitchFamily="18" charset="0"/>
                          </a:rPr>
                          <m:t>𝑛</m:t>
                        </m:r>
                      </m:e>
                    </m:func>
                    <m:r>
                      <a:rPr lang="en-US" sz="2800" b="0" i="1" smtClean="0">
                        <a:latin typeface="Cambria Math" panose="02040503050406030204" pitchFamily="18" charset="0"/>
                      </a:rPr>
                      <m:t>)</m:t>
                    </m:r>
                  </m:oMath>
                </a14:m>
                <a:endParaRPr lang="en-US" sz="2800" dirty="0"/>
              </a:p>
              <a:p>
                <a:r>
                  <a:rPr lang="en-US" sz="2800" dirty="0"/>
                  <a:t>	Best Case: </a:t>
                </a:r>
                <a14:m>
                  <m:oMath xmlns:m="http://schemas.openxmlformats.org/officeDocument/2006/math">
                    <m:r>
                      <m:rPr>
                        <m:sty m:val="p"/>
                      </m:rPr>
                      <a:rPr lang="en-US" sz="2800" b="0" i="0" smtClean="0">
                        <a:latin typeface="Cambria Math" panose="02040503050406030204" pitchFamily="18" charset="0"/>
                      </a:rPr>
                      <m:t>Θ</m:t>
                    </m:r>
                    <m:r>
                      <a:rPr lang="en-US" sz="2800" b="0" i="1" smtClean="0">
                        <a:latin typeface="Cambria Math" panose="02040503050406030204" pitchFamily="18" charset="0"/>
                      </a:rPr>
                      <m:t>(</m:t>
                    </m:r>
                    <m:r>
                      <a:rPr lang="en-US" sz="2800" b="0" i="1" smtClean="0">
                        <a:latin typeface="Cambria Math" panose="02040503050406030204" pitchFamily="18" charset="0"/>
                      </a:rPr>
                      <m:t>𝑛</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log</m:t>
                        </m:r>
                      </m:fName>
                      <m:e>
                        <m:r>
                          <a:rPr lang="en-US" sz="2800" b="0" i="1" smtClean="0">
                            <a:latin typeface="Cambria Math" panose="02040503050406030204" pitchFamily="18" charset="0"/>
                          </a:rPr>
                          <m:t>𝑛</m:t>
                        </m:r>
                      </m:e>
                    </m:func>
                    <m:r>
                      <a:rPr lang="en-US" sz="2800" b="0" i="1" smtClean="0">
                        <a:latin typeface="Cambria Math" panose="02040503050406030204" pitchFamily="18" charset="0"/>
                      </a:rPr>
                      <m:t>)</m:t>
                    </m:r>
                  </m:oMath>
                </a14:m>
                <a:endParaRPr lang="en-US" sz="2800" dirty="0"/>
              </a:p>
            </p:txBody>
          </p:sp>
        </mc:Choice>
        <mc:Fallback xmlns="">
          <p:sp>
            <p:nvSpPr>
              <p:cNvPr id="40" name="TextBox 39">
                <a:extLst>
                  <a:ext uri="{FF2B5EF4-FFF2-40B4-BE49-F238E27FC236}">
                    <a16:creationId xmlns:a16="http://schemas.microsoft.com/office/drawing/2014/main" id="{83DF0B3D-6CCD-BDBB-6693-F8DD5945C5AE}"/>
                  </a:ext>
                </a:extLst>
              </p:cNvPr>
              <p:cNvSpPr txBox="1">
                <a:spLocks noRot="1" noChangeAspect="1" noMove="1" noResize="1" noEditPoints="1" noAdjustHandles="1" noChangeArrowheads="1" noChangeShapeType="1" noTextEdit="1"/>
              </p:cNvSpPr>
              <p:nvPr/>
            </p:nvSpPr>
            <p:spPr>
              <a:xfrm>
                <a:off x="5872480" y="3244334"/>
                <a:ext cx="4434840" cy="1384995"/>
              </a:xfrm>
              <a:prstGeom prst="rect">
                <a:avLst/>
              </a:prstGeom>
              <a:blipFill>
                <a:blip r:embed="rId2"/>
                <a:stretch>
                  <a:fillRect l="-2747" t="-3965" b="-11894"/>
                </a:stretch>
              </a:blipFill>
            </p:spPr>
            <p:txBody>
              <a:bodyPr/>
              <a:lstStyle/>
              <a:p>
                <a:r>
                  <a:rPr lang="en-US">
                    <a:noFill/>
                  </a:rPr>
                  <a:t> </a:t>
                </a:r>
              </a:p>
            </p:txBody>
          </p:sp>
        </mc:Fallback>
      </mc:AlternateContent>
    </p:spTree>
    <p:extLst>
      <p:ext uri="{BB962C8B-B14F-4D97-AF65-F5344CB8AC3E}">
        <p14:creationId xmlns:p14="http://schemas.microsoft.com/office/powerpoint/2010/main" val="1457515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64773-CFEA-E666-64D3-5AF21662F599}"/>
              </a:ext>
            </a:extLst>
          </p:cNvPr>
          <p:cNvSpPr>
            <a:spLocks noGrp="1"/>
          </p:cNvSpPr>
          <p:nvPr>
            <p:ph type="title"/>
          </p:nvPr>
        </p:nvSpPr>
        <p:spPr/>
        <p:txBody>
          <a:bodyPr/>
          <a:lstStyle/>
          <a:p>
            <a:r>
              <a:rPr lang="en-US" dirty="0"/>
              <a:t>Sorting Algorithm: Formal Definition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5397537-824A-CCF1-8509-24B111BE4C91}"/>
                  </a:ext>
                </a:extLst>
              </p:cNvPr>
              <p:cNvSpPr>
                <a:spLocks noGrp="1"/>
              </p:cNvSpPr>
              <p:nvPr>
                <p:ph idx="1"/>
              </p:nvPr>
            </p:nvSpPr>
            <p:spPr/>
            <p:txBody>
              <a:bodyPr/>
              <a:lstStyle/>
              <a:p>
                <a:r>
                  <a:rPr lang="en-US" dirty="0"/>
                  <a:t>Input:</a:t>
                </a:r>
              </a:p>
              <a:p>
                <a:pPr lvl="1"/>
                <a:r>
                  <a:rPr lang="en-US" dirty="0"/>
                  <a:t>An array </a:t>
                </a:r>
                <a14:m>
                  <m:oMath xmlns:m="http://schemas.openxmlformats.org/officeDocument/2006/math">
                    <m:r>
                      <a:rPr lang="en-US" b="0" i="1" smtClean="0">
                        <a:latin typeface="Cambria Math" panose="02040503050406030204" pitchFamily="18" charset="0"/>
                      </a:rPr>
                      <m:t>𝐴</m:t>
                    </m:r>
                  </m:oMath>
                </a14:m>
                <a:r>
                  <a:rPr lang="en-US" dirty="0"/>
                  <a:t> of items</a:t>
                </a:r>
              </a:p>
              <a:p>
                <a:pPr lvl="1"/>
                <a:r>
                  <a:rPr lang="en-US" dirty="0"/>
                  <a:t>A comparison function for these items</a:t>
                </a:r>
              </a:p>
              <a:p>
                <a:pPr lvl="2"/>
                <a:r>
                  <a:rPr lang="en-US" dirty="0"/>
                  <a:t>Given two items </a:t>
                </a:r>
                <a14:m>
                  <m:oMath xmlns:m="http://schemas.openxmlformats.org/officeDocument/2006/math">
                    <m:r>
                      <a:rPr lang="en-US" b="0" i="1" smtClean="0">
                        <a:latin typeface="Cambria Math" panose="02040503050406030204" pitchFamily="18" charset="0"/>
                      </a:rPr>
                      <m:t>𝑥</m:t>
                    </m:r>
                  </m:oMath>
                </a14:m>
                <a:r>
                  <a:rPr lang="en-US" dirty="0"/>
                  <a:t> and </a:t>
                </a:r>
                <a14:m>
                  <m:oMath xmlns:m="http://schemas.openxmlformats.org/officeDocument/2006/math">
                    <m:r>
                      <a:rPr lang="en-US" b="0" i="1" smtClean="0">
                        <a:latin typeface="Cambria Math" panose="02040503050406030204" pitchFamily="18" charset="0"/>
                      </a:rPr>
                      <m:t>𝑦</m:t>
                    </m:r>
                  </m:oMath>
                </a14:m>
                <a:r>
                  <a:rPr lang="en-US" dirty="0"/>
                  <a:t>, we can determine whether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&lt;</m:t>
                    </m:r>
                    <m:r>
                      <a:rPr lang="en-US" b="0" i="1" smtClean="0">
                        <a:latin typeface="Cambria Math" panose="02040503050406030204" pitchFamily="18" charset="0"/>
                      </a:rPr>
                      <m:t>𝑦</m:t>
                    </m:r>
                  </m:oMath>
                </a14:m>
                <a:r>
                  <a:rPr lang="en-US" dirty="0"/>
                  <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&gt;</m:t>
                    </m:r>
                    <m:r>
                      <a:rPr lang="en-US" b="0" i="1" smtClean="0">
                        <a:latin typeface="Cambria Math" panose="02040503050406030204" pitchFamily="18" charset="0"/>
                      </a:rPr>
                      <m:t>𝑦</m:t>
                    </m:r>
                  </m:oMath>
                </a14:m>
                <a:r>
                  <a:rPr lang="en-US" dirty="0"/>
                  <a:t>, or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oMath>
                </a14:m>
                <a:endParaRPr lang="en-US" dirty="0"/>
              </a:p>
              <a:p>
                <a:r>
                  <a:rPr lang="en-US" dirty="0"/>
                  <a:t>Output:</a:t>
                </a:r>
              </a:p>
              <a:p>
                <a:pPr lvl="1"/>
                <a:r>
                  <a:rPr lang="en-US" dirty="0"/>
                  <a:t>A permutation of </a:t>
                </a:r>
                <a14:m>
                  <m:oMath xmlns:m="http://schemas.openxmlformats.org/officeDocument/2006/math">
                    <m:r>
                      <a:rPr lang="en-US" b="0" i="1" smtClean="0">
                        <a:latin typeface="Cambria Math" panose="02040503050406030204" pitchFamily="18" charset="0"/>
                      </a:rPr>
                      <m:t>𝐴</m:t>
                    </m:r>
                  </m:oMath>
                </a14:m>
                <a:r>
                  <a:rPr lang="en-US" dirty="0"/>
                  <a:t>, call it </a:t>
                </a:r>
                <a14:m>
                  <m:oMath xmlns:m="http://schemas.openxmlformats.org/officeDocument/2006/math">
                    <m:r>
                      <a:rPr lang="en-US" b="0" i="1" smtClean="0">
                        <a:latin typeface="Cambria Math" panose="02040503050406030204" pitchFamily="18" charset="0"/>
                      </a:rPr>
                      <m:t>𝐵</m:t>
                    </m:r>
                  </m:oMath>
                </a14:m>
                <a:r>
                  <a:rPr lang="en-US" dirty="0"/>
                  <a:t>, such that if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oMath>
                </a14:m>
                <a:r>
                  <a:rPr lang="en-US" dirty="0"/>
                  <a:t> then</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𝐵</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oMath>
                </a14:m>
                <a:endParaRPr lang="en-US" dirty="0"/>
              </a:p>
              <a:p>
                <a:pPr lvl="2"/>
                <a:r>
                  <a:rPr lang="en-US" dirty="0"/>
                  <a:t>Permutation: a sequence of the same items but perhaps in a different order</a:t>
                </a:r>
              </a:p>
            </p:txBody>
          </p:sp>
        </mc:Choice>
        <mc:Fallback>
          <p:sp>
            <p:nvSpPr>
              <p:cNvPr id="3" name="Content Placeholder 2">
                <a:extLst>
                  <a:ext uri="{FF2B5EF4-FFF2-40B4-BE49-F238E27FC236}">
                    <a16:creationId xmlns:a16="http://schemas.microsoft.com/office/drawing/2014/main" id="{35397537-824A-CCF1-8509-24B111BE4C91}"/>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2039934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BA937-A589-3551-E3A7-A1FA08C51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30710-F381-09BF-BFE1-CB00A4D77130}"/>
              </a:ext>
            </a:extLst>
          </p:cNvPr>
          <p:cNvSpPr>
            <a:spLocks noGrp="1"/>
          </p:cNvSpPr>
          <p:nvPr>
            <p:ph type="title"/>
          </p:nvPr>
        </p:nvSpPr>
        <p:spPr/>
        <p:txBody>
          <a:bodyPr/>
          <a:lstStyle/>
          <a:p>
            <a:r>
              <a:rPr lang="en-US" dirty="0"/>
              <a:t>Heap Sort Properties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3409E51-0D62-934E-3CFF-F309D80249AF}"/>
                  </a:ext>
                </a:extLst>
              </p:cNvPr>
              <p:cNvSpPr>
                <a:spLocks noGrp="1"/>
              </p:cNvSpPr>
              <p:nvPr>
                <p:ph idx="1"/>
              </p:nvPr>
            </p:nvSpPr>
            <p:spPr/>
            <p:txBody>
              <a:bodyPr>
                <a:normAutofit fontScale="77500" lnSpcReduction="20000"/>
              </a:bodyPr>
              <a:lstStyle/>
              <a:p>
                <a:r>
                  <a:rPr lang="en-US" dirty="0"/>
                  <a:t>Worst case running time</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dirty="0"/>
                  <a:t> </a:t>
                </a:r>
              </a:p>
              <a:p>
                <a:r>
                  <a:rPr lang="en-US" dirty="0"/>
                  <a:t>In place:</a:t>
                </a:r>
              </a:p>
              <a:p>
                <a:pPr lvl="1"/>
                <a:r>
                  <a:rPr lang="en-US" dirty="0"/>
                  <a:t>YES!</a:t>
                </a:r>
              </a:p>
              <a:p>
                <a:pPr lvl="1"/>
                <a:r>
                  <a:rPr lang="en-US" dirty="0"/>
                  <a:t>We only swap items within the given array</a:t>
                </a:r>
              </a:p>
              <a:p>
                <a:r>
                  <a:rPr lang="en-US" dirty="0"/>
                  <a:t>Adaptive</a:t>
                </a:r>
              </a:p>
              <a:p>
                <a:pPr lvl="1"/>
                <a:r>
                  <a:rPr lang="en-US" dirty="0"/>
                  <a:t>NO!</a:t>
                </a:r>
              </a:p>
              <a:p>
                <a:pPr lvl="1"/>
                <a:r>
                  <a:rPr lang="en-US" dirty="0"/>
                  <a:t>Running time is the same regardless of original list’s order</a:t>
                </a:r>
              </a:p>
              <a:p>
                <a:r>
                  <a:rPr lang="en-US" dirty="0"/>
                  <a:t>Online</a:t>
                </a:r>
              </a:p>
              <a:p>
                <a:pPr lvl="1"/>
                <a:r>
                  <a:rPr lang="en-US" dirty="0"/>
                  <a:t>NO!</a:t>
                </a:r>
              </a:p>
              <a:p>
                <a:pPr lvl="1"/>
                <a:r>
                  <a:rPr lang="en-US" dirty="0"/>
                  <a:t>We need all elements in the heap before we can start extracting</a:t>
                </a:r>
              </a:p>
              <a:p>
                <a:r>
                  <a:rPr lang="en-US" dirty="0"/>
                  <a:t>Stable</a:t>
                </a:r>
              </a:p>
              <a:p>
                <a:pPr lvl="1"/>
                <a:r>
                  <a:rPr lang="en-US" dirty="0"/>
                  <a:t>NO!</a:t>
                </a:r>
              </a:p>
              <a:p>
                <a:pPr lvl="1"/>
                <a:r>
                  <a:rPr lang="en-US" dirty="0"/>
                  <a:t>Question on Exercise 6</a:t>
                </a:r>
              </a:p>
            </p:txBody>
          </p:sp>
        </mc:Choice>
        <mc:Fallback xmlns="">
          <p:sp>
            <p:nvSpPr>
              <p:cNvPr id="3" name="Content Placeholder 2">
                <a:extLst>
                  <a:ext uri="{FF2B5EF4-FFF2-40B4-BE49-F238E27FC236}">
                    <a16:creationId xmlns:a16="http://schemas.microsoft.com/office/drawing/2014/main" id="{43409E51-0D62-934E-3CFF-F309D80249AF}"/>
                  </a:ext>
                </a:extLst>
              </p:cNvPr>
              <p:cNvSpPr>
                <a:spLocks noGrp="1" noRot="1" noChangeAspect="1" noMove="1" noResize="1" noEditPoints="1" noAdjustHandles="1" noChangeArrowheads="1" noChangeShapeType="1" noTextEdit="1"/>
              </p:cNvSpPr>
              <p:nvPr>
                <p:ph idx="1"/>
              </p:nvPr>
            </p:nvSpPr>
            <p:spPr>
              <a:blipFill>
                <a:blip r:embed="rId2"/>
                <a:stretch>
                  <a:fillRect l="-696" t="-2801"/>
                </a:stretch>
              </a:blipFill>
            </p:spPr>
            <p:txBody>
              <a:bodyPr/>
              <a:lstStyle/>
              <a:p>
                <a:r>
                  <a:rPr lang="en-US">
                    <a:noFill/>
                  </a:rPr>
                  <a:t> </a:t>
                </a:r>
              </a:p>
            </p:txBody>
          </p:sp>
        </mc:Fallback>
      </mc:AlternateContent>
    </p:spTree>
    <p:extLst>
      <p:ext uri="{BB962C8B-B14F-4D97-AF65-F5344CB8AC3E}">
        <p14:creationId xmlns:p14="http://schemas.microsoft.com/office/powerpoint/2010/main" val="2628269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2CBAD-23AB-0CC2-48DA-218DAB0B7E52}"/>
              </a:ext>
            </a:extLst>
          </p:cNvPr>
          <p:cNvSpPr>
            <a:spLocks noGrp="1"/>
          </p:cNvSpPr>
          <p:nvPr>
            <p:ph type="title"/>
          </p:nvPr>
        </p:nvSpPr>
        <p:spPr/>
        <p:txBody>
          <a:bodyPr/>
          <a:lstStyle/>
          <a:p>
            <a:r>
              <a:rPr lang="en-US" dirty="0"/>
              <a:t>Divide And Conquer Sorting</a:t>
            </a:r>
          </a:p>
        </p:txBody>
      </p:sp>
      <p:sp>
        <p:nvSpPr>
          <p:cNvPr id="3" name="Content Placeholder 2">
            <a:extLst>
              <a:ext uri="{FF2B5EF4-FFF2-40B4-BE49-F238E27FC236}">
                <a16:creationId xmlns:a16="http://schemas.microsoft.com/office/drawing/2014/main" id="{8209AF56-68BF-F3D5-11B8-6D7ECED34320}"/>
              </a:ext>
            </a:extLst>
          </p:cNvPr>
          <p:cNvSpPr>
            <a:spLocks noGrp="1"/>
          </p:cNvSpPr>
          <p:nvPr>
            <p:ph idx="1"/>
          </p:nvPr>
        </p:nvSpPr>
        <p:spPr/>
        <p:txBody>
          <a:bodyPr/>
          <a:lstStyle/>
          <a:p>
            <a:r>
              <a:rPr lang="en-US" dirty="0"/>
              <a:t>Divide and Conquer:</a:t>
            </a:r>
          </a:p>
          <a:p>
            <a:pPr lvl="1"/>
            <a:r>
              <a:rPr lang="en-US" dirty="0"/>
              <a:t>Recursive algorithm design technique</a:t>
            </a:r>
          </a:p>
          <a:p>
            <a:pPr lvl="1"/>
            <a:r>
              <a:rPr lang="en-US" dirty="0"/>
              <a:t>Solve a large problem by breaking it up into smaller versions of the same problem</a:t>
            </a:r>
          </a:p>
          <a:p>
            <a:endParaRPr lang="en-US" dirty="0"/>
          </a:p>
        </p:txBody>
      </p:sp>
    </p:spTree>
    <p:extLst>
      <p:ext uri="{BB962C8B-B14F-4D97-AF65-F5344CB8AC3E}">
        <p14:creationId xmlns:p14="http://schemas.microsoft.com/office/powerpoint/2010/main" val="2889008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444" y="-12378"/>
            <a:ext cx="5657193" cy="1325563"/>
          </a:xfrm>
        </p:spPr>
        <p:txBody>
          <a:bodyPr/>
          <a:lstStyle/>
          <a:p>
            <a:r>
              <a:rPr lang="en-US" dirty="0"/>
              <a:t>Divide and Conquer</a:t>
            </a:r>
          </a:p>
        </p:txBody>
      </p:sp>
      <p:sp>
        <p:nvSpPr>
          <p:cNvPr id="3" name="Content Placeholder 2"/>
          <p:cNvSpPr>
            <a:spLocks noGrp="1"/>
          </p:cNvSpPr>
          <p:nvPr>
            <p:ph idx="4294967295"/>
          </p:nvPr>
        </p:nvSpPr>
        <p:spPr>
          <a:xfrm>
            <a:off x="5064916" y="566057"/>
            <a:ext cx="7127084" cy="6035129"/>
          </a:xfrm>
        </p:spPr>
        <p:txBody>
          <a:bodyPr>
            <a:normAutofit/>
          </a:bodyPr>
          <a:lstStyle/>
          <a:p>
            <a:r>
              <a:rPr lang="en-US" b="1" dirty="0">
                <a:solidFill>
                  <a:srgbClr val="0070C0"/>
                </a:solidFill>
              </a:rPr>
              <a:t>Base Case</a:t>
            </a:r>
            <a:r>
              <a:rPr lang="en-US" b="1" dirty="0"/>
              <a:t>: </a:t>
            </a:r>
          </a:p>
          <a:p>
            <a:pPr lvl="1"/>
            <a:r>
              <a:rPr lang="en-US" dirty="0"/>
              <a:t>If the problem is “small” then solve directly and return</a:t>
            </a:r>
          </a:p>
          <a:p>
            <a:pPr lvl="2"/>
            <a:endParaRPr lang="en-US" sz="2600" b="1" dirty="0">
              <a:solidFill>
                <a:srgbClr val="0070C0"/>
              </a:solidFill>
            </a:endParaRPr>
          </a:p>
          <a:p>
            <a:r>
              <a:rPr lang="en-US" b="1" dirty="0">
                <a:solidFill>
                  <a:srgbClr val="0070C0"/>
                </a:solidFill>
              </a:rPr>
              <a:t>Divide</a:t>
            </a:r>
            <a:r>
              <a:rPr lang="en-US" b="1" dirty="0"/>
              <a:t>: </a:t>
            </a:r>
          </a:p>
          <a:p>
            <a:pPr lvl="1"/>
            <a:r>
              <a:rPr lang="en-US" dirty="0"/>
              <a:t>Break the problem into subproblem(s), each smaller instances</a:t>
            </a:r>
          </a:p>
          <a:p>
            <a:pPr lvl="1"/>
            <a:endParaRPr lang="en-US" sz="2600" b="1" dirty="0"/>
          </a:p>
          <a:p>
            <a:r>
              <a:rPr lang="en-US" b="1" dirty="0">
                <a:solidFill>
                  <a:srgbClr val="0070C0"/>
                </a:solidFill>
              </a:rPr>
              <a:t>Conquer</a:t>
            </a:r>
            <a:r>
              <a:rPr lang="en-US" b="1" dirty="0"/>
              <a:t>:</a:t>
            </a:r>
          </a:p>
          <a:p>
            <a:pPr lvl="1"/>
            <a:r>
              <a:rPr lang="en-US" dirty="0"/>
              <a:t>Solve subproblem(s) recursively</a:t>
            </a:r>
          </a:p>
          <a:p>
            <a:pPr lvl="1"/>
            <a:endParaRPr lang="en-US" sz="2600" dirty="0">
              <a:solidFill>
                <a:srgbClr val="FF33CC"/>
              </a:solidFill>
            </a:endParaRPr>
          </a:p>
          <a:p>
            <a:r>
              <a:rPr lang="en-US" b="1" dirty="0">
                <a:solidFill>
                  <a:srgbClr val="0070C0"/>
                </a:solidFill>
              </a:rPr>
              <a:t>Combine</a:t>
            </a:r>
            <a:r>
              <a:rPr lang="en-US" b="1" dirty="0"/>
              <a:t>:</a:t>
            </a:r>
          </a:p>
          <a:p>
            <a:pPr lvl="1"/>
            <a:r>
              <a:rPr lang="en-US" dirty="0"/>
              <a:t>Use solutions to subproblems to solve original problem</a:t>
            </a:r>
          </a:p>
        </p:txBody>
      </p:sp>
      <p:grpSp>
        <p:nvGrpSpPr>
          <p:cNvPr id="10" name="Group 9">
            <a:extLst>
              <a:ext uri="{FF2B5EF4-FFF2-40B4-BE49-F238E27FC236}">
                <a16:creationId xmlns:a16="http://schemas.microsoft.com/office/drawing/2014/main" id="{38BA7FB5-D074-ECC7-1D01-993CB6AA365C}"/>
              </a:ext>
            </a:extLst>
          </p:cNvPr>
          <p:cNvGrpSpPr/>
          <p:nvPr/>
        </p:nvGrpSpPr>
        <p:grpSpPr>
          <a:xfrm>
            <a:off x="864469" y="1476108"/>
            <a:ext cx="3489817" cy="2083521"/>
            <a:chOff x="2425848" y="3938400"/>
            <a:chExt cx="5199840" cy="2755800"/>
          </a:xfrm>
        </p:grpSpPr>
        <p:pic>
          <p:nvPicPr>
            <p:cNvPr id="4" name="Graphic 3" descr="Man with solid fill">
              <a:extLst>
                <a:ext uri="{FF2B5EF4-FFF2-40B4-BE49-F238E27FC236}">
                  <a16:creationId xmlns:a16="http://schemas.microsoft.com/office/drawing/2014/main" id="{0CC364A5-7F23-F383-C084-730EC0E0F84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61639" y="4473360"/>
              <a:ext cx="1364049" cy="1364049"/>
            </a:xfrm>
            <a:prstGeom prst="rect">
              <a:avLst/>
            </a:prstGeom>
          </p:spPr>
        </p:pic>
        <mc:AlternateContent xmlns:mc="http://schemas.openxmlformats.org/markup-compatibility/2006">
          <mc:Choice xmlns:p14="http://schemas.microsoft.com/office/powerpoint/2010/main" Requires="p14">
            <p:contentPart p14:bwMode="auto" r:id="rId3">
              <p14:nvContentPartPr>
                <p14:cNvPr id="8" name="Ink 7">
                  <a:extLst>
                    <a:ext uri="{FF2B5EF4-FFF2-40B4-BE49-F238E27FC236}">
                      <a16:creationId xmlns:a16="http://schemas.microsoft.com/office/drawing/2014/main" id="{24E650B1-61BB-86C0-5B1E-B08AFA7B20C1}"/>
                    </a:ext>
                  </a:extLst>
                </p14:cNvPr>
                <p14:cNvContentPartPr/>
                <p14:nvPr/>
              </p14:nvContentPartPr>
              <p14:xfrm>
                <a:off x="2425848" y="3938400"/>
                <a:ext cx="4224240" cy="2755800"/>
              </p14:xfrm>
            </p:contentPart>
          </mc:Choice>
          <mc:Fallback>
            <p:pic>
              <p:nvPicPr>
                <p:cNvPr id="8" name="Ink 7">
                  <a:extLst>
                    <a:ext uri="{FF2B5EF4-FFF2-40B4-BE49-F238E27FC236}">
                      <a16:creationId xmlns:a16="http://schemas.microsoft.com/office/drawing/2014/main" id="{24E650B1-61BB-86C0-5B1E-B08AFA7B20C1}"/>
                    </a:ext>
                  </a:extLst>
                </p:cNvPr>
                <p:cNvPicPr/>
                <p:nvPr/>
              </p:nvPicPr>
              <p:blipFill>
                <a:blip r:embed="rId4"/>
                <a:stretch>
                  <a:fillRect/>
                </a:stretch>
              </p:blipFill>
              <p:spPr>
                <a:xfrm>
                  <a:off x="2399027" y="3914598"/>
                  <a:ext cx="4277345" cy="2802928"/>
                </a:xfrm>
                <a:prstGeom prst="rect">
                  <a:avLst/>
                </a:prstGeom>
              </p:spPr>
            </p:pic>
          </mc:Fallback>
        </mc:AlternateContent>
      </p:grpSp>
      <p:grpSp>
        <p:nvGrpSpPr>
          <p:cNvPr id="28" name="Group 27">
            <a:extLst>
              <a:ext uri="{FF2B5EF4-FFF2-40B4-BE49-F238E27FC236}">
                <a16:creationId xmlns:a16="http://schemas.microsoft.com/office/drawing/2014/main" id="{5CF1EC86-9A75-41FB-7940-1BC1A3E8AD0E}"/>
              </a:ext>
            </a:extLst>
          </p:cNvPr>
          <p:cNvGrpSpPr/>
          <p:nvPr/>
        </p:nvGrpSpPr>
        <p:grpSpPr>
          <a:xfrm>
            <a:off x="1161143" y="3722551"/>
            <a:ext cx="3636917" cy="2731269"/>
            <a:chOff x="7087080" y="3410188"/>
            <a:chExt cx="4948744" cy="3258836"/>
          </a:xfrm>
        </p:grpSpPr>
        <p:pic>
          <p:nvPicPr>
            <p:cNvPr id="24" name="Graphic 23" descr="Man with solid fill">
              <a:extLst>
                <a:ext uri="{FF2B5EF4-FFF2-40B4-BE49-F238E27FC236}">
                  <a16:creationId xmlns:a16="http://schemas.microsoft.com/office/drawing/2014/main" id="{9E5D914A-0024-8F38-0669-81D376959D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671775" y="4878704"/>
              <a:ext cx="1364049" cy="1364049"/>
            </a:xfrm>
            <a:prstGeom prst="rect">
              <a:avLst/>
            </a:prstGeom>
          </p:spPr>
        </p:pic>
        <mc:AlternateContent xmlns:mc="http://schemas.openxmlformats.org/markup-compatibility/2006">
          <mc:Choice xmlns:p14="http://schemas.microsoft.com/office/powerpoint/2010/main" Requires="p14">
            <p:contentPart p14:bwMode="auto" r:id="rId5">
              <p14:nvContentPartPr>
                <p14:cNvPr id="25" name="Ink 24">
                  <a:extLst>
                    <a:ext uri="{FF2B5EF4-FFF2-40B4-BE49-F238E27FC236}">
                      <a16:creationId xmlns:a16="http://schemas.microsoft.com/office/drawing/2014/main" id="{ACA957CB-3730-527F-5158-DD45C4E272DC}"/>
                    </a:ext>
                  </a:extLst>
                </p14:cNvPr>
                <p14:cNvContentPartPr/>
                <p14:nvPr/>
              </p14:nvContentPartPr>
              <p14:xfrm>
                <a:off x="7087080" y="3949872"/>
                <a:ext cx="3972960" cy="2605320"/>
              </p14:xfrm>
            </p:contentPart>
          </mc:Choice>
          <mc:Fallback>
            <p:pic>
              <p:nvPicPr>
                <p:cNvPr id="25" name="Ink 24">
                  <a:extLst>
                    <a:ext uri="{FF2B5EF4-FFF2-40B4-BE49-F238E27FC236}">
                      <a16:creationId xmlns:a16="http://schemas.microsoft.com/office/drawing/2014/main" id="{ACA957CB-3730-527F-5158-DD45C4E272DC}"/>
                    </a:ext>
                  </a:extLst>
                </p:cNvPr>
                <p:cNvPicPr/>
                <p:nvPr/>
              </p:nvPicPr>
              <p:blipFill>
                <a:blip r:embed="rId6"/>
                <a:stretch>
                  <a:fillRect/>
                </a:stretch>
              </p:blipFill>
              <p:spPr>
                <a:xfrm>
                  <a:off x="7062589" y="3928397"/>
                  <a:ext cx="4021453" cy="2647840"/>
                </a:xfrm>
                <a:prstGeom prst="rect">
                  <a:avLst/>
                </a:prstGeom>
              </p:spPr>
            </p:pic>
          </mc:Fallback>
        </mc:AlternateContent>
        <p:sp>
          <p:nvSpPr>
            <p:cNvPr id="26" name="Rectangle 25">
              <a:extLst>
                <a:ext uri="{FF2B5EF4-FFF2-40B4-BE49-F238E27FC236}">
                  <a16:creationId xmlns:a16="http://schemas.microsoft.com/office/drawing/2014/main" id="{69E9D147-2D17-5C52-D9C5-E2F91ADBDF34}"/>
                </a:ext>
              </a:extLst>
            </p:cNvPr>
            <p:cNvSpPr/>
            <p:nvPr/>
          </p:nvSpPr>
          <p:spPr>
            <a:xfrm>
              <a:off x="8729473" y="3779520"/>
              <a:ext cx="1942302" cy="2889504"/>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A12DD21E-888B-1467-16B0-68B011D463D1}"/>
                </a:ext>
              </a:extLst>
            </p:cNvPr>
            <p:cNvSpPr txBox="1"/>
            <p:nvPr/>
          </p:nvSpPr>
          <p:spPr>
            <a:xfrm>
              <a:off x="9582912" y="3410188"/>
              <a:ext cx="670560" cy="461665"/>
            </a:xfrm>
            <a:prstGeom prst="rect">
              <a:avLst/>
            </a:prstGeom>
            <a:noFill/>
          </p:spPr>
          <p:txBody>
            <a:bodyPr wrap="square" rtlCol="0">
              <a:spAutoFit/>
            </a:bodyPr>
            <a:lstStyle/>
            <a:p>
              <a:r>
                <a:rPr lang="en-US" sz="2400" dirty="0"/>
                <a:t>A</a:t>
              </a:r>
            </a:p>
          </p:txBody>
        </p:sp>
      </p:grpSp>
    </p:spTree>
    <p:extLst>
      <p:ext uri="{BB962C8B-B14F-4D97-AF65-F5344CB8AC3E}">
        <p14:creationId xmlns:p14="http://schemas.microsoft.com/office/powerpoint/2010/main" val="10811385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4294967295"/>
          </p:nvPr>
        </p:nvSpPr>
        <p:spPr>
          <a:xfrm>
            <a:off x="2519680" y="1298448"/>
            <a:ext cx="9601200" cy="5257800"/>
          </a:xfrm>
        </p:spPr>
        <p:txBody>
          <a:bodyPr>
            <a:normAutofit/>
          </a:bodyPr>
          <a:lstStyle/>
          <a:p>
            <a:r>
              <a:rPr lang="en-US" b="1" dirty="0">
                <a:solidFill>
                  <a:srgbClr val="0070C0"/>
                </a:solidFill>
              </a:rPr>
              <a:t>Base Case</a:t>
            </a:r>
            <a:r>
              <a:rPr lang="en-US" b="1" dirty="0"/>
              <a:t>: </a:t>
            </a:r>
          </a:p>
          <a:p>
            <a:pPr lvl="1"/>
            <a:r>
              <a:rPr lang="en-US" dirty="0"/>
              <a:t>If the list is of length 1 or 0, it’s already sorted, so just return it</a:t>
            </a:r>
          </a:p>
          <a:p>
            <a:pPr lvl="2"/>
            <a:endParaRPr lang="en-US" sz="2600" b="1" dirty="0">
              <a:solidFill>
                <a:srgbClr val="0070C0"/>
              </a:solidFill>
            </a:endParaRPr>
          </a:p>
          <a:p>
            <a:r>
              <a:rPr lang="en-US" b="1" dirty="0">
                <a:solidFill>
                  <a:srgbClr val="0070C0"/>
                </a:solidFill>
              </a:rPr>
              <a:t>Divide</a:t>
            </a:r>
            <a:r>
              <a:rPr lang="en-US" b="1" dirty="0"/>
              <a:t>: </a:t>
            </a:r>
          </a:p>
          <a:p>
            <a:pPr lvl="1"/>
            <a:r>
              <a:rPr lang="en-US" dirty="0"/>
              <a:t>Split the list into two “sublists” of (roughly) equal length</a:t>
            </a:r>
          </a:p>
          <a:p>
            <a:pPr lvl="1"/>
            <a:endParaRPr lang="en-US" sz="2600" b="1" dirty="0"/>
          </a:p>
          <a:p>
            <a:r>
              <a:rPr lang="en-US" b="1" dirty="0">
                <a:solidFill>
                  <a:srgbClr val="0070C0"/>
                </a:solidFill>
              </a:rPr>
              <a:t>Conquer</a:t>
            </a:r>
            <a:r>
              <a:rPr lang="en-US" b="1" dirty="0"/>
              <a:t>:</a:t>
            </a:r>
          </a:p>
          <a:p>
            <a:pPr lvl="1"/>
            <a:r>
              <a:rPr lang="en-US" dirty="0"/>
              <a:t>Sort both lists recursively</a:t>
            </a:r>
          </a:p>
          <a:p>
            <a:pPr lvl="1"/>
            <a:endParaRPr lang="en-US" sz="2600" dirty="0">
              <a:solidFill>
                <a:srgbClr val="FF33CC"/>
              </a:solidFill>
            </a:endParaRPr>
          </a:p>
          <a:p>
            <a:r>
              <a:rPr lang="en-US" b="1" dirty="0">
                <a:solidFill>
                  <a:srgbClr val="0070C0"/>
                </a:solidFill>
              </a:rPr>
              <a:t>Combine</a:t>
            </a:r>
            <a:r>
              <a:rPr lang="en-US" b="1" dirty="0"/>
              <a:t>:</a:t>
            </a:r>
          </a:p>
          <a:p>
            <a:pPr lvl="1"/>
            <a:r>
              <a:rPr lang="en-US" b="1" dirty="0"/>
              <a:t>Merge</a:t>
            </a:r>
            <a:r>
              <a:rPr lang="en-US" dirty="0"/>
              <a:t> sorted sublists into one sorted list</a:t>
            </a:r>
          </a:p>
        </p:txBody>
      </p:sp>
      <p:grpSp>
        <p:nvGrpSpPr>
          <p:cNvPr id="509" name="Group 508" descr="Our objective is to sort an array. For this example, the array is [5,8,2,9,4,1].">
            <a:extLst>
              <a:ext uri="{FF2B5EF4-FFF2-40B4-BE49-F238E27FC236}">
                <a16:creationId xmlns:a16="http://schemas.microsoft.com/office/drawing/2014/main" id="{A512511D-0BF2-1BD4-61D9-99C53A707F13}"/>
              </a:ext>
            </a:extLst>
          </p:cNvPr>
          <p:cNvGrpSpPr/>
          <p:nvPr/>
        </p:nvGrpSpPr>
        <p:grpSpPr>
          <a:xfrm>
            <a:off x="8068310" y="455867"/>
            <a:ext cx="2258060" cy="375920"/>
            <a:chOff x="7967980" y="4321811"/>
            <a:chExt cx="2258060" cy="375920"/>
          </a:xfrm>
        </p:grpSpPr>
        <p:sp>
          <p:nvSpPr>
            <p:cNvPr id="510" name="Rectangle 509">
              <a:extLst>
                <a:ext uri="{FF2B5EF4-FFF2-40B4-BE49-F238E27FC236}">
                  <a16:creationId xmlns:a16="http://schemas.microsoft.com/office/drawing/2014/main" id="{3DCBBB31-B027-E237-6E8F-A785199E188A}"/>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11" name="Rectangle 510">
              <a:extLst>
                <a:ext uri="{FF2B5EF4-FFF2-40B4-BE49-F238E27FC236}">
                  <a16:creationId xmlns:a16="http://schemas.microsoft.com/office/drawing/2014/main" id="{E3D01A99-515F-0FD5-8557-F5A51BEBD9F8}"/>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74" name="Rectangle 73">
              <a:extLst>
                <a:ext uri="{FF2B5EF4-FFF2-40B4-BE49-F238E27FC236}">
                  <a16:creationId xmlns:a16="http://schemas.microsoft.com/office/drawing/2014/main" id="{D712EC17-6C8B-82E7-112A-93F08E4569EA}"/>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5" name="Rectangle 74">
              <a:extLst>
                <a:ext uri="{FF2B5EF4-FFF2-40B4-BE49-F238E27FC236}">
                  <a16:creationId xmlns:a16="http://schemas.microsoft.com/office/drawing/2014/main" id="{7C62145E-972E-AA98-83BB-11990B5B0A19}"/>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6" name="Rectangle 75">
              <a:extLst>
                <a:ext uri="{FF2B5EF4-FFF2-40B4-BE49-F238E27FC236}">
                  <a16:creationId xmlns:a16="http://schemas.microsoft.com/office/drawing/2014/main" id="{D5C88493-7B69-E58E-EAEA-116212C7C254}"/>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77" name="Rectangle 76">
              <a:extLst>
                <a:ext uri="{FF2B5EF4-FFF2-40B4-BE49-F238E27FC236}">
                  <a16:creationId xmlns:a16="http://schemas.microsoft.com/office/drawing/2014/main" id="{7C9C7CE3-7A1C-CF03-CF1E-E5762740CEDA}"/>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sp>
        <p:nvSpPr>
          <p:cNvPr id="492" name="Rectangle 491" descr="In the case that there is 0 or 1 element left we don't need to do anything else, since that sequence is already sorted.">
            <a:extLst>
              <a:ext uri="{FF2B5EF4-FFF2-40B4-BE49-F238E27FC236}">
                <a16:creationId xmlns:a16="http://schemas.microsoft.com/office/drawing/2014/main" id="{FA6038B4-F05D-6F20-8BFC-3AC6EC6FC6E8}"/>
              </a:ext>
            </a:extLst>
          </p:cNvPr>
          <p:cNvSpPr/>
          <p:nvPr/>
        </p:nvSpPr>
        <p:spPr>
          <a:xfrm>
            <a:off x="581660" y="1502728"/>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grpSp>
        <p:nvGrpSpPr>
          <p:cNvPr id="508" name="Group 507" descr="If we have 2 or more items left, split the array in half.&#10;&#10;For this example, the two half arrays will be [5,8,2] and [9,4,1].">
            <a:extLst>
              <a:ext uri="{FF2B5EF4-FFF2-40B4-BE49-F238E27FC236}">
                <a16:creationId xmlns:a16="http://schemas.microsoft.com/office/drawing/2014/main" id="{435895E0-AEA0-0940-5D39-646A13B54670}"/>
              </a:ext>
            </a:extLst>
          </p:cNvPr>
          <p:cNvGrpSpPr/>
          <p:nvPr/>
        </p:nvGrpSpPr>
        <p:grpSpPr>
          <a:xfrm>
            <a:off x="143510" y="2620011"/>
            <a:ext cx="2359660" cy="375920"/>
            <a:chOff x="7866380" y="4321811"/>
            <a:chExt cx="2359660" cy="375920"/>
          </a:xfrm>
        </p:grpSpPr>
        <p:sp>
          <p:nvSpPr>
            <p:cNvPr id="502" name="Rectangle 501">
              <a:extLst>
                <a:ext uri="{FF2B5EF4-FFF2-40B4-BE49-F238E27FC236}">
                  <a16:creationId xmlns:a16="http://schemas.microsoft.com/office/drawing/2014/main" id="{1AC0146F-1215-033B-474C-1202CBB1382F}"/>
                </a:ext>
              </a:extLst>
            </p:cNvPr>
            <p:cNvSpPr/>
            <p:nvPr/>
          </p:nvSpPr>
          <p:spPr>
            <a:xfrm>
              <a:off x="78663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03" name="Rectangle 502">
              <a:extLst>
                <a:ext uri="{FF2B5EF4-FFF2-40B4-BE49-F238E27FC236}">
                  <a16:creationId xmlns:a16="http://schemas.microsoft.com/office/drawing/2014/main" id="{6161B0BF-F025-0B80-A6D8-62CD5002CD1C}"/>
                </a:ext>
              </a:extLst>
            </p:cNvPr>
            <p:cNvSpPr/>
            <p:nvPr/>
          </p:nvSpPr>
          <p:spPr>
            <a:xfrm>
              <a:off x="82423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04" name="Rectangle 503">
              <a:extLst>
                <a:ext uri="{FF2B5EF4-FFF2-40B4-BE49-F238E27FC236}">
                  <a16:creationId xmlns:a16="http://schemas.microsoft.com/office/drawing/2014/main" id="{7E43537C-9288-ABDA-EB6D-AEE370B64291}"/>
                </a:ext>
              </a:extLst>
            </p:cNvPr>
            <p:cNvSpPr/>
            <p:nvPr/>
          </p:nvSpPr>
          <p:spPr>
            <a:xfrm>
              <a:off x="86207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505" name="Rectangle 504">
              <a:extLst>
                <a:ext uri="{FF2B5EF4-FFF2-40B4-BE49-F238E27FC236}">
                  <a16:creationId xmlns:a16="http://schemas.microsoft.com/office/drawing/2014/main" id="{F761104C-7C02-2944-984D-8E55BD055701}"/>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06" name="Rectangle 505">
              <a:extLst>
                <a:ext uri="{FF2B5EF4-FFF2-40B4-BE49-F238E27FC236}">
                  <a16:creationId xmlns:a16="http://schemas.microsoft.com/office/drawing/2014/main" id="{C59D95F4-292C-4129-52CD-0D6A35C64D9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507" name="Rectangle 506">
              <a:extLst>
                <a:ext uri="{FF2B5EF4-FFF2-40B4-BE49-F238E27FC236}">
                  <a16:creationId xmlns:a16="http://schemas.microsoft.com/office/drawing/2014/main" id="{F84B0681-6C9C-F58D-E1FF-80DFEFD8C581}"/>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grpSp>
        <p:nvGrpSpPr>
          <p:cNvPr id="78" name="Group 77" descr="Recursively sort each of the halves. This gives us the two arrays [2,5,8] and [1,4,9]">
            <a:extLst>
              <a:ext uri="{FF2B5EF4-FFF2-40B4-BE49-F238E27FC236}">
                <a16:creationId xmlns:a16="http://schemas.microsoft.com/office/drawing/2014/main" id="{B9E74BD3-16BD-405D-B960-A8F2C73ADA12}"/>
              </a:ext>
            </a:extLst>
          </p:cNvPr>
          <p:cNvGrpSpPr/>
          <p:nvPr/>
        </p:nvGrpSpPr>
        <p:grpSpPr>
          <a:xfrm>
            <a:off x="143510" y="3929254"/>
            <a:ext cx="2359660" cy="375920"/>
            <a:chOff x="7866380" y="4321811"/>
            <a:chExt cx="2359660" cy="375920"/>
          </a:xfrm>
        </p:grpSpPr>
        <p:sp>
          <p:nvSpPr>
            <p:cNvPr id="79" name="Rectangle 78">
              <a:extLst>
                <a:ext uri="{FF2B5EF4-FFF2-40B4-BE49-F238E27FC236}">
                  <a16:creationId xmlns:a16="http://schemas.microsoft.com/office/drawing/2014/main" id="{0EC224A1-B18F-E6A5-748F-A75B1F455D67}"/>
                </a:ext>
              </a:extLst>
            </p:cNvPr>
            <p:cNvSpPr/>
            <p:nvPr/>
          </p:nvSpPr>
          <p:spPr>
            <a:xfrm>
              <a:off x="78663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0" name="Rectangle 79">
              <a:extLst>
                <a:ext uri="{FF2B5EF4-FFF2-40B4-BE49-F238E27FC236}">
                  <a16:creationId xmlns:a16="http://schemas.microsoft.com/office/drawing/2014/main" id="{78CEEEE7-FC40-57CE-4C6B-E3C2648A6C3D}"/>
                </a:ext>
              </a:extLst>
            </p:cNvPr>
            <p:cNvSpPr/>
            <p:nvPr/>
          </p:nvSpPr>
          <p:spPr>
            <a:xfrm>
              <a:off x="82423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1" name="Rectangle 80">
              <a:extLst>
                <a:ext uri="{FF2B5EF4-FFF2-40B4-BE49-F238E27FC236}">
                  <a16:creationId xmlns:a16="http://schemas.microsoft.com/office/drawing/2014/main" id="{24FE4E47-C824-4651-08D3-308F39FAFA47}"/>
                </a:ext>
              </a:extLst>
            </p:cNvPr>
            <p:cNvSpPr/>
            <p:nvPr/>
          </p:nvSpPr>
          <p:spPr>
            <a:xfrm>
              <a:off x="86207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82" name="Rectangle 81">
              <a:extLst>
                <a:ext uri="{FF2B5EF4-FFF2-40B4-BE49-F238E27FC236}">
                  <a16:creationId xmlns:a16="http://schemas.microsoft.com/office/drawing/2014/main" id="{74962A4A-98DB-B15A-FE92-B6E41220439F}"/>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3" name="Rectangle 82">
              <a:extLst>
                <a:ext uri="{FF2B5EF4-FFF2-40B4-BE49-F238E27FC236}">
                  <a16:creationId xmlns:a16="http://schemas.microsoft.com/office/drawing/2014/main" id="{326CC13B-3743-C67D-1189-37D1268C051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84" name="Rectangle 83">
              <a:extLst>
                <a:ext uri="{FF2B5EF4-FFF2-40B4-BE49-F238E27FC236}">
                  <a16:creationId xmlns:a16="http://schemas.microsoft.com/office/drawing/2014/main" id="{940576FB-AFD1-4D3B-05F0-A0B70A599B74}"/>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grpSp>
        <p:nvGrpSpPr>
          <p:cNvPr id="4" name="Group 3" descr="To get our final sorted list we merge together the two sorted half lists. To do this we compare the first values from each of the half list, removing the smaller of the two and adding it to a combined list. Repeat until all elements have been removed from one list.">
            <a:extLst>
              <a:ext uri="{FF2B5EF4-FFF2-40B4-BE49-F238E27FC236}">
                <a16:creationId xmlns:a16="http://schemas.microsoft.com/office/drawing/2014/main" id="{9E5B2C66-6C4B-8D6D-2F5A-7F20E1C109E9}"/>
              </a:ext>
            </a:extLst>
          </p:cNvPr>
          <p:cNvGrpSpPr/>
          <p:nvPr/>
        </p:nvGrpSpPr>
        <p:grpSpPr>
          <a:xfrm>
            <a:off x="142240" y="5252911"/>
            <a:ext cx="2359660" cy="1197991"/>
            <a:chOff x="142240" y="5252911"/>
            <a:chExt cx="2359660" cy="1197991"/>
          </a:xfrm>
        </p:grpSpPr>
        <p:grpSp>
          <p:nvGrpSpPr>
            <p:cNvPr id="85" name="Group 84">
              <a:extLst>
                <a:ext uri="{FF2B5EF4-FFF2-40B4-BE49-F238E27FC236}">
                  <a16:creationId xmlns:a16="http://schemas.microsoft.com/office/drawing/2014/main" id="{5405945E-100C-6B39-5FD1-BBBE0566368B}"/>
                </a:ext>
              </a:extLst>
            </p:cNvPr>
            <p:cNvGrpSpPr/>
            <p:nvPr/>
          </p:nvGrpSpPr>
          <p:grpSpPr>
            <a:xfrm>
              <a:off x="143510" y="6074982"/>
              <a:ext cx="2258060" cy="375920"/>
              <a:chOff x="7967980" y="4321811"/>
              <a:chExt cx="2258060" cy="375920"/>
            </a:xfrm>
          </p:grpSpPr>
          <p:sp>
            <p:nvSpPr>
              <p:cNvPr id="86" name="Rectangle 85">
                <a:extLst>
                  <a:ext uri="{FF2B5EF4-FFF2-40B4-BE49-F238E27FC236}">
                    <a16:creationId xmlns:a16="http://schemas.microsoft.com/office/drawing/2014/main" id="{0F3690BB-76CB-BAFE-26B3-260B537AE2DA}"/>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7" name="Rectangle 86">
                <a:extLst>
                  <a:ext uri="{FF2B5EF4-FFF2-40B4-BE49-F238E27FC236}">
                    <a16:creationId xmlns:a16="http://schemas.microsoft.com/office/drawing/2014/main" id="{423CC625-C6EE-939F-59C6-8FDBF827024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8" name="Rectangle 87">
                <a:extLst>
                  <a:ext uri="{FF2B5EF4-FFF2-40B4-BE49-F238E27FC236}">
                    <a16:creationId xmlns:a16="http://schemas.microsoft.com/office/drawing/2014/main" id="{0B4D7055-02F7-A906-4A01-24889BAD292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89" name="Rectangle 88">
                <a:extLst>
                  <a:ext uri="{FF2B5EF4-FFF2-40B4-BE49-F238E27FC236}">
                    <a16:creationId xmlns:a16="http://schemas.microsoft.com/office/drawing/2014/main" id="{96CC5D9E-F542-E42E-4C24-9E7DC23692CD}"/>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0" name="Rectangle 89">
                <a:extLst>
                  <a:ext uri="{FF2B5EF4-FFF2-40B4-BE49-F238E27FC236}">
                    <a16:creationId xmlns:a16="http://schemas.microsoft.com/office/drawing/2014/main" id="{40B29DFD-1138-7F9E-DB14-8EC859E21220}"/>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1" name="Rectangle 90">
                <a:extLst>
                  <a:ext uri="{FF2B5EF4-FFF2-40B4-BE49-F238E27FC236}">
                    <a16:creationId xmlns:a16="http://schemas.microsoft.com/office/drawing/2014/main" id="{C1A2089A-AFB5-4C8F-9B13-2BCC0A93AEAB}"/>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cxnSp>
          <p:nvCxnSpPr>
            <p:cNvPr id="95" name="Straight Arrow Connector 94">
              <a:extLst>
                <a:ext uri="{FF2B5EF4-FFF2-40B4-BE49-F238E27FC236}">
                  <a16:creationId xmlns:a16="http://schemas.microsoft.com/office/drawing/2014/main" id="{39760A4B-C884-D45E-2DBC-75690FDA2811}"/>
                </a:ext>
              </a:extLst>
            </p:cNvPr>
            <p:cNvCxnSpPr>
              <a:cxnSpLocks/>
              <a:stCxn id="101" idx="2"/>
              <a:endCxn id="86" idx="0"/>
            </p:cNvCxnSpPr>
            <p:nvPr/>
          </p:nvCxnSpPr>
          <p:spPr>
            <a:xfrm flipH="1">
              <a:off x="331470" y="5628831"/>
              <a:ext cx="123063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DBA8329B-B184-BF44-2E73-57E81568BE4A}"/>
                </a:ext>
              </a:extLst>
            </p:cNvPr>
            <p:cNvGrpSpPr/>
            <p:nvPr/>
          </p:nvGrpSpPr>
          <p:grpSpPr>
            <a:xfrm>
              <a:off x="142240" y="5252911"/>
              <a:ext cx="2359660" cy="375920"/>
              <a:chOff x="7866380" y="4321811"/>
              <a:chExt cx="2359660" cy="375920"/>
            </a:xfrm>
          </p:grpSpPr>
          <p:sp>
            <p:nvSpPr>
              <p:cNvPr id="97" name="Rectangle 96">
                <a:extLst>
                  <a:ext uri="{FF2B5EF4-FFF2-40B4-BE49-F238E27FC236}">
                    <a16:creationId xmlns:a16="http://schemas.microsoft.com/office/drawing/2014/main" id="{F79926A6-DCE4-B48F-A5CB-5F011A4C0C72}"/>
                  </a:ext>
                </a:extLst>
              </p:cNvPr>
              <p:cNvSpPr/>
              <p:nvPr/>
            </p:nvSpPr>
            <p:spPr>
              <a:xfrm>
                <a:off x="78663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9" name="Rectangle 98">
                <a:extLst>
                  <a:ext uri="{FF2B5EF4-FFF2-40B4-BE49-F238E27FC236}">
                    <a16:creationId xmlns:a16="http://schemas.microsoft.com/office/drawing/2014/main" id="{5D879902-45E2-374E-6352-92BEFC1772DA}"/>
                  </a:ext>
                </a:extLst>
              </p:cNvPr>
              <p:cNvSpPr/>
              <p:nvPr/>
            </p:nvSpPr>
            <p:spPr>
              <a:xfrm>
                <a:off x="82423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0" name="Rectangle 99">
                <a:extLst>
                  <a:ext uri="{FF2B5EF4-FFF2-40B4-BE49-F238E27FC236}">
                    <a16:creationId xmlns:a16="http://schemas.microsoft.com/office/drawing/2014/main" id="{CAAC80FF-CC9B-8C57-D4EB-B9F52B08CF79}"/>
                  </a:ext>
                </a:extLst>
              </p:cNvPr>
              <p:cNvSpPr/>
              <p:nvPr/>
            </p:nvSpPr>
            <p:spPr>
              <a:xfrm>
                <a:off x="86207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01" name="Rectangle 100">
                <a:extLst>
                  <a:ext uri="{FF2B5EF4-FFF2-40B4-BE49-F238E27FC236}">
                    <a16:creationId xmlns:a16="http://schemas.microsoft.com/office/drawing/2014/main" id="{9F991359-E10F-1CEE-641D-4D6B0901C70B}"/>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2" name="Rectangle 101">
                <a:extLst>
                  <a:ext uri="{FF2B5EF4-FFF2-40B4-BE49-F238E27FC236}">
                    <a16:creationId xmlns:a16="http://schemas.microsoft.com/office/drawing/2014/main" id="{DC042204-CC9B-292C-960C-FB3A9E83AD73}"/>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3" name="Rectangle 102">
                <a:extLst>
                  <a:ext uri="{FF2B5EF4-FFF2-40B4-BE49-F238E27FC236}">
                    <a16:creationId xmlns:a16="http://schemas.microsoft.com/office/drawing/2014/main" id="{2038750F-0C93-3541-CBB6-23133514AD7D}"/>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cxnSp>
          <p:nvCxnSpPr>
            <p:cNvPr id="106" name="Straight Arrow Connector 105">
              <a:extLst>
                <a:ext uri="{FF2B5EF4-FFF2-40B4-BE49-F238E27FC236}">
                  <a16:creationId xmlns:a16="http://schemas.microsoft.com/office/drawing/2014/main" id="{402132B9-9C9F-E2DC-3604-45581B49A1B6}"/>
                </a:ext>
              </a:extLst>
            </p:cNvPr>
            <p:cNvCxnSpPr>
              <a:cxnSpLocks/>
              <a:stCxn id="97" idx="2"/>
              <a:endCxn id="87" idx="0"/>
            </p:cNvCxnSpPr>
            <p:nvPr/>
          </p:nvCxnSpPr>
          <p:spPr>
            <a:xfrm>
              <a:off x="330200" y="5628831"/>
              <a:ext cx="37719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B8AB2DD9-25E5-A2C3-5B30-1A2098D2A7B5}"/>
                </a:ext>
              </a:extLst>
            </p:cNvPr>
            <p:cNvCxnSpPr>
              <a:cxnSpLocks/>
              <a:stCxn id="102" idx="2"/>
              <a:endCxn id="88" idx="0"/>
            </p:cNvCxnSpPr>
            <p:nvPr/>
          </p:nvCxnSpPr>
          <p:spPr>
            <a:xfrm flipH="1">
              <a:off x="1085850" y="5628831"/>
              <a:ext cx="85217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A64C6B2E-65E1-999F-AE4C-0C9B90029F04}"/>
                </a:ext>
              </a:extLst>
            </p:cNvPr>
            <p:cNvCxnSpPr>
              <a:cxnSpLocks/>
              <a:stCxn id="99" idx="2"/>
              <a:endCxn id="89" idx="0"/>
            </p:cNvCxnSpPr>
            <p:nvPr/>
          </p:nvCxnSpPr>
          <p:spPr>
            <a:xfrm>
              <a:off x="706120" y="5628831"/>
              <a:ext cx="75565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7BF20938-E610-9740-E5E4-C2A73A8D0BB5}"/>
                </a:ext>
              </a:extLst>
            </p:cNvPr>
            <p:cNvCxnSpPr>
              <a:cxnSpLocks/>
              <a:stCxn id="100" idx="2"/>
              <a:endCxn id="90" idx="0"/>
            </p:cNvCxnSpPr>
            <p:nvPr/>
          </p:nvCxnSpPr>
          <p:spPr>
            <a:xfrm>
              <a:off x="1084580" y="5628831"/>
              <a:ext cx="75311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8660D801-269E-358E-2F73-D1FECEE60AAA}"/>
                </a:ext>
              </a:extLst>
            </p:cNvPr>
            <p:cNvCxnSpPr>
              <a:cxnSpLocks/>
              <a:stCxn id="103" idx="2"/>
              <a:endCxn id="91" idx="0"/>
            </p:cNvCxnSpPr>
            <p:nvPr/>
          </p:nvCxnSpPr>
          <p:spPr>
            <a:xfrm flipH="1">
              <a:off x="2213610" y="5628831"/>
              <a:ext cx="100330" cy="4461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25342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2CBAD-23AB-0CC2-48DA-218DAB0B7E52}"/>
              </a:ext>
            </a:extLst>
          </p:cNvPr>
          <p:cNvSpPr>
            <a:spLocks noGrp="1"/>
          </p:cNvSpPr>
          <p:nvPr>
            <p:ph type="title"/>
          </p:nvPr>
        </p:nvSpPr>
        <p:spPr/>
        <p:txBody>
          <a:bodyPr/>
          <a:lstStyle/>
          <a:p>
            <a:r>
              <a:rPr lang="en-US" dirty="0"/>
              <a:t>Merge Sort In Action!</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DDF2872-D1C3-4B08-E3E4-EF8CAF741EAB}"/>
                  </a:ext>
                </a:extLst>
              </p:cNvPr>
              <p:cNvSpPr txBox="1"/>
              <p:nvPr/>
            </p:nvSpPr>
            <p:spPr>
              <a:xfrm>
                <a:off x="362391" y="1533228"/>
                <a:ext cx="5430520" cy="400110"/>
              </a:xfrm>
              <a:prstGeom prst="rect">
                <a:avLst/>
              </a:prstGeom>
              <a:noFill/>
            </p:spPr>
            <p:txBody>
              <a:bodyPr wrap="square" rtlCol="0">
                <a:spAutoFit/>
              </a:bodyPr>
              <a:lstStyle/>
              <a:p>
                <a:r>
                  <a:rPr lang="en-US" sz="2000" dirty="0"/>
                  <a:t>Sort between indices </a:t>
                </a:r>
                <a14:m>
                  <m:oMath xmlns:m="http://schemas.openxmlformats.org/officeDocument/2006/math">
                    <m:r>
                      <a:rPr lang="en-US" sz="2000" i="1" dirty="0" smtClean="0">
                        <a:solidFill>
                          <a:srgbClr val="FF00FF"/>
                        </a:solidFill>
                        <a:latin typeface="Cambria Math" panose="02040503050406030204" pitchFamily="18" charset="0"/>
                      </a:rPr>
                      <m:t>𝑙𝑜𝑤</m:t>
                    </m:r>
                  </m:oMath>
                </a14:m>
                <a:r>
                  <a:rPr lang="en-US" sz="2000" dirty="0"/>
                  <a:t> and </a:t>
                </a:r>
                <a14:m>
                  <m:oMath xmlns:m="http://schemas.openxmlformats.org/officeDocument/2006/math">
                    <m:r>
                      <a:rPr lang="en-US" sz="2000" i="1" dirty="0" smtClean="0">
                        <a:solidFill>
                          <a:srgbClr val="FF00FF"/>
                        </a:solidFill>
                        <a:latin typeface="Cambria Math" panose="02040503050406030204" pitchFamily="18" charset="0"/>
                      </a:rPr>
                      <m:t>h𝑖𝑔h</m:t>
                    </m:r>
                  </m:oMath>
                </a14:m>
                <a:r>
                  <a:rPr lang="en-US" sz="2000" dirty="0"/>
                  <a:t> </a:t>
                </a:r>
              </a:p>
            </p:txBody>
          </p:sp>
        </mc:Choice>
        <mc:Fallback xmlns="">
          <p:sp>
            <p:nvSpPr>
              <p:cNvPr id="22" name="TextBox 21">
                <a:extLst>
                  <a:ext uri="{FF2B5EF4-FFF2-40B4-BE49-F238E27FC236}">
                    <a16:creationId xmlns:a16="http://schemas.microsoft.com/office/drawing/2014/main" id="{2DDF2872-D1C3-4B08-E3E4-EF8CAF741EAB}"/>
                  </a:ext>
                </a:extLst>
              </p:cNvPr>
              <p:cNvSpPr txBox="1">
                <a:spLocks noRot="1" noChangeAspect="1" noMove="1" noResize="1" noEditPoints="1" noAdjustHandles="1" noChangeArrowheads="1" noChangeShapeType="1" noTextEdit="1"/>
              </p:cNvSpPr>
              <p:nvPr/>
            </p:nvSpPr>
            <p:spPr>
              <a:xfrm>
                <a:off x="362391" y="1533228"/>
                <a:ext cx="5430520" cy="400110"/>
              </a:xfrm>
              <a:prstGeom prst="rect">
                <a:avLst/>
              </a:prstGeom>
              <a:blipFill>
                <a:blip r:embed="rId2"/>
                <a:stretch>
                  <a:fillRect l="-1122" t="-9231" b="-27692"/>
                </a:stretch>
              </a:blipFill>
            </p:spPr>
            <p:txBody>
              <a:bodyPr/>
              <a:lstStyle/>
              <a:p>
                <a:r>
                  <a:rPr lang="en-US">
                    <a:noFill/>
                  </a:rPr>
                  <a:t> </a:t>
                </a:r>
              </a:p>
            </p:txBody>
          </p:sp>
        </mc:Fallback>
      </mc:AlternateContent>
      <p:grpSp>
        <p:nvGrpSpPr>
          <p:cNvPr id="3" name="Group 2" descr="We are sorting the list [5,8,2,9,4,1,3,7]&#10;&#10;Initially low refers to index 0 and high refers to 8">
            <a:extLst>
              <a:ext uri="{FF2B5EF4-FFF2-40B4-BE49-F238E27FC236}">
                <a16:creationId xmlns:a16="http://schemas.microsoft.com/office/drawing/2014/main" id="{8C1DE985-A47B-CFA9-B61D-5A1ED88E2C57}"/>
              </a:ext>
            </a:extLst>
          </p:cNvPr>
          <p:cNvGrpSpPr/>
          <p:nvPr/>
        </p:nvGrpSpPr>
        <p:grpSpPr>
          <a:xfrm>
            <a:off x="2804160" y="2056448"/>
            <a:ext cx="5935214" cy="1125955"/>
            <a:chOff x="2804160" y="2056448"/>
            <a:chExt cx="5935214" cy="1125955"/>
          </a:xfrm>
        </p:grpSpPr>
        <p:grpSp>
          <p:nvGrpSpPr>
            <p:cNvPr id="21" name="Group 20">
              <a:extLst>
                <a:ext uri="{FF2B5EF4-FFF2-40B4-BE49-F238E27FC236}">
                  <a16:creationId xmlns:a16="http://schemas.microsoft.com/office/drawing/2014/main" id="{A14DCCF6-BB83-4EE3-BC80-0BFBFF244782}"/>
                </a:ext>
              </a:extLst>
            </p:cNvPr>
            <p:cNvGrpSpPr/>
            <p:nvPr/>
          </p:nvGrpSpPr>
          <p:grpSpPr>
            <a:xfrm>
              <a:off x="2876550" y="2056448"/>
              <a:ext cx="5862824" cy="732853"/>
              <a:chOff x="641350" y="2386266"/>
              <a:chExt cx="5862824" cy="732853"/>
            </a:xfrm>
          </p:grpSpPr>
          <p:sp>
            <p:nvSpPr>
              <p:cNvPr id="7" name="Rectangle 6">
                <a:extLst>
                  <a:ext uri="{FF2B5EF4-FFF2-40B4-BE49-F238E27FC236}">
                    <a16:creationId xmlns:a16="http://schemas.microsoft.com/office/drawing/2014/main" id="{B888C230-FD3C-EA40-210A-BFFCADEDCFB4}"/>
                  </a:ext>
                </a:extLst>
              </p:cNvPr>
              <p:cNvSpPr/>
              <p:nvPr/>
            </p:nvSpPr>
            <p:spPr>
              <a:xfrm>
                <a:off x="641350"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 name="Rectangle 7">
                <a:extLst>
                  <a:ext uri="{FF2B5EF4-FFF2-40B4-BE49-F238E27FC236}">
                    <a16:creationId xmlns:a16="http://schemas.microsoft.com/office/drawing/2014/main" id="{488F41F6-3204-607E-164A-DCA6BA90C383}"/>
                  </a:ext>
                </a:extLst>
              </p:cNvPr>
              <p:cNvSpPr/>
              <p:nvPr/>
            </p:nvSpPr>
            <p:spPr>
              <a:xfrm>
                <a:off x="1374203"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 name="Rectangle 8">
                <a:extLst>
                  <a:ext uri="{FF2B5EF4-FFF2-40B4-BE49-F238E27FC236}">
                    <a16:creationId xmlns:a16="http://schemas.microsoft.com/office/drawing/2014/main" id="{F7076EE9-0D45-1598-39E4-88A91E3187FC}"/>
                  </a:ext>
                </a:extLst>
              </p:cNvPr>
              <p:cNvSpPr/>
              <p:nvPr/>
            </p:nvSpPr>
            <p:spPr>
              <a:xfrm>
                <a:off x="2107056"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 name="Rectangle 9">
                <a:extLst>
                  <a:ext uri="{FF2B5EF4-FFF2-40B4-BE49-F238E27FC236}">
                    <a16:creationId xmlns:a16="http://schemas.microsoft.com/office/drawing/2014/main" id="{E2F75015-E664-CC9C-4594-D28BA01E463F}"/>
                  </a:ext>
                </a:extLst>
              </p:cNvPr>
              <p:cNvSpPr/>
              <p:nvPr/>
            </p:nvSpPr>
            <p:spPr>
              <a:xfrm>
                <a:off x="2839909"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1" name="Rectangle 10">
                <a:extLst>
                  <a:ext uri="{FF2B5EF4-FFF2-40B4-BE49-F238E27FC236}">
                    <a16:creationId xmlns:a16="http://schemas.microsoft.com/office/drawing/2014/main" id="{9E7EF827-6599-548F-5C3D-8292DB144B00}"/>
                  </a:ext>
                </a:extLst>
              </p:cNvPr>
              <p:cNvSpPr/>
              <p:nvPr/>
            </p:nvSpPr>
            <p:spPr>
              <a:xfrm>
                <a:off x="3572762"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2" name="Rectangle 11">
                <a:extLst>
                  <a:ext uri="{FF2B5EF4-FFF2-40B4-BE49-F238E27FC236}">
                    <a16:creationId xmlns:a16="http://schemas.microsoft.com/office/drawing/2014/main" id="{7B9FB8D4-ECC1-E1AB-E075-8F7CCE064CB4}"/>
                  </a:ext>
                </a:extLst>
              </p:cNvPr>
              <p:cNvSpPr/>
              <p:nvPr/>
            </p:nvSpPr>
            <p:spPr>
              <a:xfrm>
                <a:off x="4305615"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9" name="Rectangle 18">
                <a:extLst>
                  <a:ext uri="{FF2B5EF4-FFF2-40B4-BE49-F238E27FC236}">
                    <a16:creationId xmlns:a16="http://schemas.microsoft.com/office/drawing/2014/main" id="{1BB24EE8-88B6-5BE1-2240-D58005BAE911}"/>
                  </a:ext>
                </a:extLst>
              </p:cNvPr>
              <p:cNvSpPr/>
              <p:nvPr/>
            </p:nvSpPr>
            <p:spPr>
              <a:xfrm>
                <a:off x="5038468"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0" name="Rectangle 19">
                <a:extLst>
                  <a:ext uri="{FF2B5EF4-FFF2-40B4-BE49-F238E27FC236}">
                    <a16:creationId xmlns:a16="http://schemas.microsoft.com/office/drawing/2014/main" id="{F096B498-5386-7132-97CB-04CACDCC3646}"/>
                  </a:ext>
                </a:extLst>
              </p:cNvPr>
              <p:cNvSpPr/>
              <p:nvPr/>
            </p:nvSpPr>
            <p:spPr>
              <a:xfrm>
                <a:off x="5771321"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gr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7DCC280-7CB1-97D9-0F00-51561B65C832}"/>
                    </a:ext>
                  </a:extLst>
                </p:cNvPr>
                <p:cNvSpPr txBox="1"/>
                <p:nvPr/>
              </p:nvSpPr>
              <p:spPr>
                <a:xfrm>
                  <a:off x="2804160" y="2813071"/>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dirty="0" smtClean="0">
                            <a:solidFill>
                              <a:srgbClr val="FF00FF"/>
                            </a:solidFill>
                            <a:latin typeface="Cambria Math" panose="02040503050406030204" pitchFamily="18" charset="0"/>
                          </a:rPr>
                          <m:t>𝑙𝑜𝑤</m:t>
                        </m:r>
                      </m:oMath>
                    </m:oMathPara>
                  </a14:m>
                  <a:endParaRPr lang="en-US" dirty="0"/>
                </a:p>
              </p:txBody>
            </p:sp>
          </mc:Choice>
          <mc:Fallback xmlns="">
            <p:sp>
              <p:nvSpPr>
                <p:cNvPr id="24" name="TextBox 23">
                  <a:extLst>
                    <a:ext uri="{FF2B5EF4-FFF2-40B4-BE49-F238E27FC236}">
                      <a16:creationId xmlns:a16="http://schemas.microsoft.com/office/drawing/2014/main" id="{A7DCC280-7CB1-97D9-0F00-51561B65C832}"/>
                    </a:ext>
                  </a:extLst>
                </p:cNvPr>
                <p:cNvSpPr txBox="1">
                  <a:spLocks noRot="1" noChangeAspect="1" noMove="1" noResize="1" noEditPoints="1" noAdjustHandles="1" noChangeArrowheads="1" noChangeShapeType="1" noTextEdit="1"/>
                </p:cNvSpPr>
                <p:nvPr/>
              </p:nvSpPr>
              <p:spPr>
                <a:xfrm>
                  <a:off x="2804160" y="2813071"/>
                  <a:ext cx="732853"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E47521F1-C529-BCFD-8388-55369777A507}"/>
                    </a:ext>
                  </a:extLst>
                </p:cNvPr>
                <p:cNvSpPr txBox="1"/>
                <p:nvPr/>
              </p:nvSpPr>
              <p:spPr>
                <a:xfrm>
                  <a:off x="8006520" y="2789301"/>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dirty="0" smtClean="0">
                            <a:solidFill>
                              <a:srgbClr val="FF00FF"/>
                            </a:solidFill>
                            <a:latin typeface="Cambria Math" panose="02040503050406030204" pitchFamily="18" charset="0"/>
                          </a:rPr>
                          <m:t>h𝑖𝑔h</m:t>
                        </m:r>
                      </m:oMath>
                    </m:oMathPara>
                  </a14:m>
                  <a:endParaRPr lang="en-US" dirty="0"/>
                </a:p>
              </p:txBody>
            </p:sp>
          </mc:Choice>
          <mc:Fallback xmlns="">
            <p:sp>
              <p:nvSpPr>
                <p:cNvPr id="25" name="TextBox 24">
                  <a:extLst>
                    <a:ext uri="{FF2B5EF4-FFF2-40B4-BE49-F238E27FC236}">
                      <a16:creationId xmlns:a16="http://schemas.microsoft.com/office/drawing/2014/main" id="{E47521F1-C529-BCFD-8388-55369777A507}"/>
                    </a:ext>
                  </a:extLst>
                </p:cNvPr>
                <p:cNvSpPr txBox="1">
                  <a:spLocks noRot="1" noChangeAspect="1" noMove="1" noResize="1" noEditPoints="1" noAdjustHandles="1" noChangeArrowheads="1" noChangeShapeType="1" noTextEdit="1"/>
                </p:cNvSpPr>
                <p:nvPr/>
              </p:nvSpPr>
              <p:spPr>
                <a:xfrm>
                  <a:off x="8006520" y="2789301"/>
                  <a:ext cx="732853" cy="369332"/>
                </a:xfrm>
                <a:prstGeom prst="rect">
                  <a:avLst/>
                </a:prstGeom>
                <a:blipFill>
                  <a:blip r:embed="rId4"/>
                  <a:stretch>
                    <a:fillRect b="-1333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388C347-A8D8-2303-74DB-E7D69034D8A2}"/>
                  </a:ext>
                </a:extLst>
              </p:cNvPr>
              <p:cNvSpPr txBox="1"/>
              <p:nvPr/>
            </p:nvSpPr>
            <p:spPr>
              <a:xfrm>
                <a:off x="312257" y="3142831"/>
                <a:ext cx="8852729" cy="400110"/>
              </a:xfrm>
              <a:prstGeom prst="rect">
                <a:avLst/>
              </a:prstGeom>
              <a:noFill/>
            </p:spPr>
            <p:txBody>
              <a:bodyPr wrap="square" rtlCol="0">
                <a:spAutoFit/>
              </a:bodyPr>
              <a:lstStyle/>
              <a:p>
                <a:r>
                  <a:rPr lang="en-US" sz="2000" dirty="0"/>
                  <a:t>Base Case: if </a:t>
                </a:r>
                <a14:m>
                  <m:oMath xmlns:m="http://schemas.openxmlformats.org/officeDocument/2006/math">
                    <m:r>
                      <a:rPr lang="en-US" sz="2000" i="1" dirty="0" smtClean="0">
                        <a:solidFill>
                          <a:srgbClr val="FF00FF"/>
                        </a:solidFill>
                        <a:latin typeface="Cambria Math" panose="02040503050406030204" pitchFamily="18" charset="0"/>
                      </a:rPr>
                      <m:t>𝑙𝑜𝑤</m:t>
                    </m:r>
                  </m:oMath>
                </a14:m>
                <a:r>
                  <a:rPr lang="en-US" sz="2000" dirty="0"/>
                  <a:t> == </a:t>
                </a:r>
                <a14:m>
                  <m:oMath xmlns:m="http://schemas.openxmlformats.org/officeDocument/2006/math">
                    <m:r>
                      <a:rPr lang="en-US" sz="2000" b="0" i="1" dirty="0" smtClean="0">
                        <a:solidFill>
                          <a:srgbClr val="FF00FF"/>
                        </a:solidFill>
                        <a:latin typeface="Cambria Math" panose="02040503050406030204" pitchFamily="18" charset="0"/>
                      </a:rPr>
                      <m:t>h𝑖𝑔h</m:t>
                    </m:r>
                  </m:oMath>
                </a14:m>
                <a:r>
                  <a:rPr lang="en-US" sz="2000" dirty="0"/>
                  <a:t> then that range is already sorted!</a:t>
                </a:r>
              </a:p>
            </p:txBody>
          </p:sp>
        </mc:Choice>
        <mc:Fallback xmlns="">
          <p:sp>
            <p:nvSpPr>
              <p:cNvPr id="27" name="TextBox 26">
                <a:extLst>
                  <a:ext uri="{FF2B5EF4-FFF2-40B4-BE49-F238E27FC236}">
                    <a16:creationId xmlns:a16="http://schemas.microsoft.com/office/drawing/2014/main" id="{5388C347-A8D8-2303-74DB-E7D69034D8A2}"/>
                  </a:ext>
                </a:extLst>
              </p:cNvPr>
              <p:cNvSpPr txBox="1">
                <a:spLocks noRot="1" noChangeAspect="1" noMove="1" noResize="1" noEditPoints="1" noAdjustHandles="1" noChangeArrowheads="1" noChangeShapeType="1" noTextEdit="1"/>
              </p:cNvSpPr>
              <p:nvPr/>
            </p:nvSpPr>
            <p:spPr>
              <a:xfrm>
                <a:off x="312257" y="3142831"/>
                <a:ext cx="8852729" cy="400110"/>
              </a:xfrm>
              <a:prstGeom prst="rect">
                <a:avLst/>
              </a:prstGeom>
              <a:blipFill>
                <a:blip r:embed="rId5"/>
                <a:stretch>
                  <a:fillRect l="-689" t="-9231" b="-2769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503BBCFA-D348-D5DC-E24C-572F4975723A}"/>
                  </a:ext>
                </a:extLst>
              </p:cNvPr>
              <p:cNvSpPr txBox="1"/>
              <p:nvPr/>
            </p:nvSpPr>
            <p:spPr>
              <a:xfrm>
                <a:off x="312257" y="3539659"/>
                <a:ext cx="10991410" cy="552972"/>
              </a:xfrm>
              <a:prstGeom prst="rect">
                <a:avLst/>
              </a:prstGeom>
              <a:noFill/>
            </p:spPr>
            <p:txBody>
              <a:bodyPr wrap="square" rtlCol="0">
                <a:spAutoFit/>
              </a:bodyPr>
              <a:lstStyle/>
              <a:p>
                <a:r>
                  <a:rPr lang="en-US" sz="2000" dirty="0"/>
                  <a:t>Divide and Conquer: Otherwise call </a:t>
                </a:r>
                <a:r>
                  <a:rPr lang="en-US" sz="2000" b="1" dirty="0" err="1"/>
                  <a:t>mergesort</a:t>
                </a:r>
                <a:r>
                  <a:rPr lang="en-US" sz="2000" dirty="0"/>
                  <a:t> on ranges </a:t>
                </a:r>
                <a14:m>
                  <m:oMath xmlns:m="http://schemas.openxmlformats.org/officeDocument/2006/math">
                    <m:d>
                      <m:dPr>
                        <m:ctrlPr>
                          <a:rPr lang="en-US" sz="2000" b="0" i="1" smtClean="0">
                            <a:solidFill>
                              <a:srgbClr val="FF00FF"/>
                            </a:solidFill>
                            <a:latin typeface="Cambria Math" panose="02040503050406030204" pitchFamily="18" charset="0"/>
                          </a:rPr>
                        </m:ctrlPr>
                      </m:dPr>
                      <m:e>
                        <m:r>
                          <a:rPr lang="en-US" sz="2000" b="0" i="1" smtClean="0">
                            <a:solidFill>
                              <a:srgbClr val="FF00FF"/>
                            </a:solidFill>
                            <a:latin typeface="Cambria Math" panose="02040503050406030204" pitchFamily="18" charset="0"/>
                          </a:rPr>
                          <m:t>𝑙𝑜𝑤</m:t>
                        </m:r>
                        <m:r>
                          <a:rPr lang="en-US" sz="2000" b="0" i="1" smtClean="0">
                            <a:solidFill>
                              <a:srgbClr val="FF00FF"/>
                            </a:solidFill>
                            <a:latin typeface="Cambria Math" panose="02040503050406030204" pitchFamily="18" charset="0"/>
                          </a:rPr>
                          <m:t>,</m:t>
                        </m:r>
                        <m:f>
                          <m:fPr>
                            <m:ctrlPr>
                              <a:rPr lang="en-US" sz="2000" b="0" i="1" smtClean="0">
                                <a:solidFill>
                                  <a:srgbClr val="FF00FF"/>
                                </a:solidFill>
                                <a:latin typeface="Cambria Math" panose="02040503050406030204" pitchFamily="18" charset="0"/>
                              </a:rPr>
                            </m:ctrlPr>
                          </m:fPr>
                          <m:num>
                            <m:r>
                              <a:rPr lang="en-US" sz="2000" b="0" i="1" smtClean="0">
                                <a:solidFill>
                                  <a:srgbClr val="FF00FF"/>
                                </a:solidFill>
                                <a:latin typeface="Cambria Math" panose="02040503050406030204" pitchFamily="18" charset="0"/>
                              </a:rPr>
                              <m:t>𝑙𝑜𝑤</m:t>
                            </m:r>
                            <m:r>
                              <a:rPr lang="en-US" sz="2000" b="0" i="1" smtClean="0">
                                <a:solidFill>
                                  <a:srgbClr val="FF00FF"/>
                                </a:solidFill>
                                <a:latin typeface="Cambria Math" panose="02040503050406030204" pitchFamily="18" charset="0"/>
                              </a:rPr>
                              <m:t>+</m:t>
                            </m:r>
                            <m:r>
                              <a:rPr lang="en-US" sz="2000" b="0" i="1" smtClean="0">
                                <a:solidFill>
                                  <a:srgbClr val="FF00FF"/>
                                </a:solidFill>
                                <a:latin typeface="Cambria Math" panose="02040503050406030204" pitchFamily="18" charset="0"/>
                              </a:rPr>
                              <m:t>h𝑖𝑔h</m:t>
                            </m:r>
                          </m:num>
                          <m:den>
                            <m:r>
                              <a:rPr lang="en-US" sz="2000" b="0" i="1" smtClean="0">
                                <a:solidFill>
                                  <a:srgbClr val="FF00FF"/>
                                </a:solidFill>
                                <a:latin typeface="Cambria Math" panose="02040503050406030204" pitchFamily="18" charset="0"/>
                              </a:rPr>
                              <m:t>2</m:t>
                            </m:r>
                          </m:den>
                        </m:f>
                      </m:e>
                    </m:d>
                  </m:oMath>
                </a14:m>
                <a:r>
                  <a:rPr lang="en-US" sz="2000" dirty="0"/>
                  <a:t> and </a:t>
                </a:r>
                <a14:m>
                  <m:oMath xmlns:m="http://schemas.openxmlformats.org/officeDocument/2006/math">
                    <m:d>
                      <m:dPr>
                        <m:ctrlPr>
                          <a:rPr lang="en-US" sz="2000" i="1">
                            <a:solidFill>
                              <a:srgbClr val="FF00FF"/>
                            </a:solidFill>
                            <a:latin typeface="Cambria Math" panose="02040503050406030204" pitchFamily="18" charset="0"/>
                          </a:rPr>
                        </m:ctrlPr>
                      </m:dPr>
                      <m:e>
                        <m:f>
                          <m:fPr>
                            <m:ctrlPr>
                              <a:rPr lang="en-US" sz="2000" i="1">
                                <a:solidFill>
                                  <a:srgbClr val="FF00FF"/>
                                </a:solidFill>
                                <a:latin typeface="Cambria Math" panose="02040503050406030204" pitchFamily="18" charset="0"/>
                              </a:rPr>
                            </m:ctrlPr>
                          </m:fPr>
                          <m:num>
                            <m:r>
                              <a:rPr lang="en-US" sz="2000" i="1">
                                <a:solidFill>
                                  <a:srgbClr val="FF00FF"/>
                                </a:solidFill>
                                <a:latin typeface="Cambria Math" panose="02040503050406030204" pitchFamily="18" charset="0"/>
                              </a:rPr>
                              <m:t>𝑙𝑜𝑤</m:t>
                            </m:r>
                            <m:r>
                              <a:rPr lang="en-US" sz="2000" i="1">
                                <a:solidFill>
                                  <a:srgbClr val="FF00FF"/>
                                </a:solidFill>
                                <a:latin typeface="Cambria Math" panose="02040503050406030204" pitchFamily="18" charset="0"/>
                              </a:rPr>
                              <m:t>+</m:t>
                            </m:r>
                            <m:r>
                              <a:rPr lang="en-US" sz="2000" i="1">
                                <a:solidFill>
                                  <a:srgbClr val="FF00FF"/>
                                </a:solidFill>
                                <a:latin typeface="Cambria Math" panose="02040503050406030204" pitchFamily="18" charset="0"/>
                              </a:rPr>
                              <m:t>h𝑖𝑔h</m:t>
                            </m:r>
                          </m:num>
                          <m:den>
                            <m:r>
                              <a:rPr lang="en-US" sz="2000" i="1">
                                <a:solidFill>
                                  <a:srgbClr val="FF00FF"/>
                                </a:solidFill>
                                <a:latin typeface="Cambria Math" panose="02040503050406030204" pitchFamily="18" charset="0"/>
                              </a:rPr>
                              <m:t>2</m:t>
                            </m:r>
                          </m:den>
                        </m:f>
                        <m:r>
                          <a:rPr lang="en-US" sz="2000" b="0" i="1" smtClean="0">
                            <a:solidFill>
                              <a:srgbClr val="FF00FF"/>
                            </a:solidFill>
                            <a:latin typeface="Cambria Math" panose="02040503050406030204" pitchFamily="18" charset="0"/>
                          </a:rPr>
                          <m:t>+1, </m:t>
                        </m:r>
                        <m:r>
                          <a:rPr lang="en-US" sz="2000" b="0" i="1" smtClean="0">
                            <a:solidFill>
                              <a:srgbClr val="FF00FF"/>
                            </a:solidFill>
                            <a:latin typeface="Cambria Math" panose="02040503050406030204" pitchFamily="18" charset="0"/>
                          </a:rPr>
                          <m:t>h𝑖𝑔h</m:t>
                        </m:r>
                      </m:e>
                    </m:d>
                  </m:oMath>
                </a14:m>
                <a:endParaRPr lang="en-US" sz="2000" dirty="0"/>
              </a:p>
            </p:txBody>
          </p:sp>
        </mc:Choice>
        <mc:Fallback>
          <p:sp>
            <p:nvSpPr>
              <p:cNvPr id="28" name="TextBox 27">
                <a:extLst>
                  <a:ext uri="{FF2B5EF4-FFF2-40B4-BE49-F238E27FC236}">
                    <a16:creationId xmlns:a16="http://schemas.microsoft.com/office/drawing/2014/main" id="{503BBCFA-D348-D5DC-E24C-572F4975723A}"/>
                  </a:ext>
                </a:extLst>
              </p:cNvPr>
              <p:cNvSpPr txBox="1">
                <a:spLocks noRot="1" noChangeAspect="1" noMove="1" noResize="1" noEditPoints="1" noAdjustHandles="1" noChangeArrowheads="1" noChangeShapeType="1" noTextEdit="1"/>
              </p:cNvSpPr>
              <p:nvPr/>
            </p:nvSpPr>
            <p:spPr>
              <a:xfrm>
                <a:off x="312257" y="3539659"/>
                <a:ext cx="10991410" cy="552972"/>
              </a:xfrm>
              <a:prstGeom prst="rect">
                <a:avLst/>
              </a:prstGeom>
              <a:blipFill>
                <a:blip r:embed="rId6"/>
                <a:stretch>
                  <a:fillRect l="-577" b="-6667"/>
                </a:stretch>
              </a:blipFill>
            </p:spPr>
            <p:txBody>
              <a:bodyPr/>
              <a:lstStyle/>
              <a:p>
                <a:r>
                  <a:rPr lang="en-US">
                    <a:noFill/>
                  </a:rPr>
                  <a:t> </a:t>
                </a:r>
              </a:p>
            </p:txBody>
          </p:sp>
        </mc:Fallback>
      </mc:AlternateContent>
      <p:grpSp>
        <p:nvGrpSpPr>
          <p:cNvPr id="4" name="Group 3" descr="To divide we split the array into two halves by calculating the midpoint between low and high, which is (low+high)/2. Our two half arrays are then the indices from low to (low+high)/2 and then from (low+high)/2 +1 up to high. We recursively sort those two half arrays.">
            <a:extLst>
              <a:ext uri="{FF2B5EF4-FFF2-40B4-BE49-F238E27FC236}">
                <a16:creationId xmlns:a16="http://schemas.microsoft.com/office/drawing/2014/main" id="{80DE510C-DD88-EA71-8A37-6C8BB68BE54A}"/>
              </a:ext>
            </a:extLst>
          </p:cNvPr>
          <p:cNvGrpSpPr/>
          <p:nvPr/>
        </p:nvGrpSpPr>
        <p:grpSpPr>
          <a:xfrm>
            <a:off x="2580640" y="4002150"/>
            <a:ext cx="5935214" cy="1504570"/>
            <a:chOff x="2580640" y="4002150"/>
            <a:chExt cx="5935214" cy="1504570"/>
          </a:xfrm>
        </p:grpSpPr>
        <p:grpSp>
          <p:nvGrpSpPr>
            <p:cNvPr id="29" name="Group 28">
              <a:extLst>
                <a:ext uri="{FF2B5EF4-FFF2-40B4-BE49-F238E27FC236}">
                  <a16:creationId xmlns:a16="http://schemas.microsoft.com/office/drawing/2014/main" id="{3D3C4954-18C7-146E-6B7E-0D9D212CA13A}"/>
                </a:ext>
              </a:extLst>
            </p:cNvPr>
            <p:cNvGrpSpPr/>
            <p:nvPr/>
          </p:nvGrpSpPr>
          <p:grpSpPr>
            <a:xfrm>
              <a:off x="2653030" y="4199677"/>
              <a:ext cx="5862824" cy="732853"/>
              <a:chOff x="641350" y="2386266"/>
              <a:chExt cx="5862824" cy="732853"/>
            </a:xfrm>
          </p:grpSpPr>
          <p:sp>
            <p:nvSpPr>
              <p:cNvPr id="30" name="Rectangle 29">
                <a:extLst>
                  <a:ext uri="{FF2B5EF4-FFF2-40B4-BE49-F238E27FC236}">
                    <a16:creationId xmlns:a16="http://schemas.microsoft.com/office/drawing/2014/main" id="{263E3FFF-3C3A-E76C-6E22-3C2489A65651}"/>
                  </a:ext>
                </a:extLst>
              </p:cNvPr>
              <p:cNvSpPr/>
              <p:nvPr/>
            </p:nvSpPr>
            <p:spPr>
              <a:xfrm>
                <a:off x="641350"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31" name="Rectangle 30">
                <a:extLst>
                  <a:ext uri="{FF2B5EF4-FFF2-40B4-BE49-F238E27FC236}">
                    <a16:creationId xmlns:a16="http://schemas.microsoft.com/office/drawing/2014/main" id="{B4AB53C9-518C-D320-CF21-4B4CD17CFE26}"/>
                  </a:ext>
                </a:extLst>
              </p:cNvPr>
              <p:cNvSpPr/>
              <p:nvPr/>
            </p:nvSpPr>
            <p:spPr>
              <a:xfrm>
                <a:off x="1374203"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2" name="Rectangle 31">
                <a:extLst>
                  <a:ext uri="{FF2B5EF4-FFF2-40B4-BE49-F238E27FC236}">
                    <a16:creationId xmlns:a16="http://schemas.microsoft.com/office/drawing/2014/main" id="{ED232457-E7F3-9FA4-E6AF-0C289F508761}"/>
                  </a:ext>
                </a:extLst>
              </p:cNvPr>
              <p:cNvSpPr/>
              <p:nvPr/>
            </p:nvSpPr>
            <p:spPr>
              <a:xfrm>
                <a:off x="2107056"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3" name="Rectangle 32">
                <a:extLst>
                  <a:ext uri="{FF2B5EF4-FFF2-40B4-BE49-F238E27FC236}">
                    <a16:creationId xmlns:a16="http://schemas.microsoft.com/office/drawing/2014/main" id="{83C181DA-77E2-6D0D-BF2D-D935A61F7614}"/>
                  </a:ext>
                </a:extLst>
              </p:cNvPr>
              <p:cNvSpPr/>
              <p:nvPr/>
            </p:nvSpPr>
            <p:spPr>
              <a:xfrm>
                <a:off x="2839909"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4" name="Rectangle 33">
                <a:extLst>
                  <a:ext uri="{FF2B5EF4-FFF2-40B4-BE49-F238E27FC236}">
                    <a16:creationId xmlns:a16="http://schemas.microsoft.com/office/drawing/2014/main" id="{531CBE20-1325-540C-60C6-0FE22059A639}"/>
                  </a:ext>
                </a:extLst>
              </p:cNvPr>
              <p:cNvSpPr/>
              <p:nvPr/>
            </p:nvSpPr>
            <p:spPr>
              <a:xfrm>
                <a:off x="3572762"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5" name="Rectangle 34">
                <a:extLst>
                  <a:ext uri="{FF2B5EF4-FFF2-40B4-BE49-F238E27FC236}">
                    <a16:creationId xmlns:a16="http://schemas.microsoft.com/office/drawing/2014/main" id="{7A68CC84-471E-C966-DB8A-1C5F1B77A5AB}"/>
                  </a:ext>
                </a:extLst>
              </p:cNvPr>
              <p:cNvSpPr/>
              <p:nvPr/>
            </p:nvSpPr>
            <p:spPr>
              <a:xfrm>
                <a:off x="4305615"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6" name="Rectangle 35">
                <a:extLst>
                  <a:ext uri="{FF2B5EF4-FFF2-40B4-BE49-F238E27FC236}">
                    <a16:creationId xmlns:a16="http://schemas.microsoft.com/office/drawing/2014/main" id="{FB6BC1D1-46F1-7544-E4DA-77766CBBE52A}"/>
                  </a:ext>
                </a:extLst>
              </p:cNvPr>
              <p:cNvSpPr/>
              <p:nvPr/>
            </p:nvSpPr>
            <p:spPr>
              <a:xfrm>
                <a:off x="5038468"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7" name="Rectangle 36">
                <a:extLst>
                  <a:ext uri="{FF2B5EF4-FFF2-40B4-BE49-F238E27FC236}">
                    <a16:creationId xmlns:a16="http://schemas.microsoft.com/office/drawing/2014/main" id="{E03EE08D-8601-013B-E0A7-546F75941260}"/>
                  </a:ext>
                </a:extLst>
              </p:cNvPr>
              <p:cNvSpPr/>
              <p:nvPr/>
            </p:nvSpPr>
            <p:spPr>
              <a:xfrm>
                <a:off x="5771321"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gr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E18A966C-DFAE-60B7-7FC7-6C2EF91E948A}"/>
                    </a:ext>
                  </a:extLst>
                </p:cNvPr>
                <p:cNvSpPr txBox="1"/>
                <p:nvPr/>
              </p:nvSpPr>
              <p:spPr>
                <a:xfrm>
                  <a:off x="2580640" y="4956300"/>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dirty="0" smtClean="0">
                            <a:solidFill>
                              <a:srgbClr val="FF00FF"/>
                            </a:solidFill>
                            <a:latin typeface="Cambria Math" panose="02040503050406030204" pitchFamily="18" charset="0"/>
                          </a:rPr>
                          <m:t>𝑙𝑜𝑤</m:t>
                        </m:r>
                      </m:oMath>
                    </m:oMathPara>
                  </a14:m>
                  <a:endParaRPr lang="en-US" dirty="0"/>
                </a:p>
              </p:txBody>
            </p:sp>
          </mc:Choice>
          <mc:Fallback xmlns="">
            <p:sp>
              <p:nvSpPr>
                <p:cNvPr id="38" name="TextBox 37">
                  <a:extLst>
                    <a:ext uri="{FF2B5EF4-FFF2-40B4-BE49-F238E27FC236}">
                      <a16:creationId xmlns:a16="http://schemas.microsoft.com/office/drawing/2014/main" id="{E18A966C-DFAE-60B7-7FC7-6C2EF91E948A}"/>
                    </a:ext>
                  </a:extLst>
                </p:cNvPr>
                <p:cNvSpPr txBox="1">
                  <a:spLocks noRot="1" noChangeAspect="1" noMove="1" noResize="1" noEditPoints="1" noAdjustHandles="1" noChangeArrowheads="1" noChangeShapeType="1" noTextEdit="1"/>
                </p:cNvSpPr>
                <p:nvPr/>
              </p:nvSpPr>
              <p:spPr>
                <a:xfrm>
                  <a:off x="2580640" y="4956300"/>
                  <a:ext cx="732853"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A7609C9-9931-85A8-6C36-CFBE3621FB43}"/>
                    </a:ext>
                  </a:extLst>
                </p:cNvPr>
                <p:cNvSpPr txBox="1"/>
                <p:nvPr/>
              </p:nvSpPr>
              <p:spPr>
                <a:xfrm>
                  <a:off x="7783000" y="4932530"/>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dirty="0" smtClean="0">
                            <a:solidFill>
                              <a:srgbClr val="FF00FF"/>
                            </a:solidFill>
                            <a:latin typeface="Cambria Math" panose="02040503050406030204" pitchFamily="18" charset="0"/>
                          </a:rPr>
                          <m:t>h𝑖𝑔h</m:t>
                        </m:r>
                      </m:oMath>
                    </m:oMathPara>
                  </a14:m>
                  <a:endParaRPr lang="en-US" dirty="0"/>
                </a:p>
              </p:txBody>
            </p:sp>
          </mc:Choice>
          <mc:Fallback xmlns="">
            <p:sp>
              <p:nvSpPr>
                <p:cNvPr id="39" name="TextBox 38">
                  <a:extLst>
                    <a:ext uri="{FF2B5EF4-FFF2-40B4-BE49-F238E27FC236}">
                      <a16:creationId xmlns:a16="http://schemas.microsoft.com/office/drawing/2014/main" id="{DA7609C9-9931-85A8-6C36-CFBE3621FB43}"/>
                    </a:ext>
                  </a:extLst>
                </p:cNvPr>
                <p:cNvSpPr txBox="1">
                  <a:spLocks noRot="1" noChangeAspect="1" noMove="1" noResize="1" noEditPoints="1" noAdjustHandles="1" noChangeArrowheads="1" noChangeShapeType="1" noTextEdit="1"/>
                </p:cNvSpPr>
                <p:nvPr/>
              </p:nvSpPr>
              <p:spPr>
                <a:xfrm>
                  <a:off x="7783000" y="4932530"/>
                  <a:ext cx="732853" cy="369332"/>
                </a:xfrm>
                <a:prstGeom prst="rect">
                  <a:avLst/>
                </a:prstGeom>
                <a:blipFill>
                  <a:blip r:embed="rId8"/>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E13CD170-F635-085C-F3DC-D237BF24ED6B}"/>
                    </a:ext>
                  </a:extLst>
                </p:cNvPr>
                <p:cNvSpPr txBox="1"/>
                <p:nvPr/>
              </p:nvSpPr>
              <p:spPr>
                <a:xfrm>
                  <a:off x="4288632" y="4969652"/>
                  <a:ext cx="1497305" cy="4999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1400" b="0" i="1" smtClean="0">
                                <a:solidFill>
                                  <a:srgbClr val="FF00FF"/>
                                </a:solidFill>
                                <a:latin typeface="Cambria Math" panose="02040503050406030204" pitchFamily="18" charset="0"/>
                              </a:rPr>
                            </m:ctrlPr>
                          </m:fPr>
                          <m:num>
                            <m:r>
                              <a:rPr lang="en-US" sz="1400" b="0" i="1" smtClean="0">
                                <a:solidFill>
                                  <a:srgbClr val="FF00FF"/>
                                </a:solidFill>
                                <a:latin typeface="Cambria Math" panose="02040503050406030204" pitchFamily="18" charset="0"/>
                              </a:rPr>
                              <m:t>𝑙𝑜𝑤</m:t>
                            </m:r>
                            <m:r>
                              <a:rPr lang="en-US" sz="1400" b="0" i="1" smtClean="0">
                                <a:solidFill>
                                  <a:srgbClr val="FF00FF"/>
                                </a:solidFill>
                                <a:latin typeface="Cambria Math" panose="02040503050406030204" pitchFamily="18" charset="0"/>
                              </a:rPr>
                              <m:t>+</m:t>
                            </m:r>
                            <m:r>
                              <a:rPr lang="en-US" sz="1400" b="0" i="1" smtClean="0">
                                <a:solidFill>
                                  <a:srgbClr val="FF00FF"/>
                                </a:solidFill>
                                <a:latin typeface="Cambria Math" panose="02040503050406030204" pitchFamily="18" charset="0"/>
                              </a:rPr>
                              <m:t>h𝑖𝑔h</m:t>
                            </m:r>
                          </m:num>
                          <m:den>
                            <m:r>
                              <a:rPr lang="en-US" sz="1400" b="0" i="1" smtClean="0">
                                <a:solidFill>
                                  <a:srgbClr val="FF00FF"/>
                                </a:solidFill>
                                <a:latin typeface="Cambria Math" panose="02040503050406030204" pitchFamily="18" charset="0"/>
                              </a:rPr>
                              <m:t>2</m:t>
                            </m:r>
                          </m:den>
                        </m:f>
                      </m:oMath>
                    </m:oMathPara>
                  </a14:m>
                  <a:endParaRPr lang="en-US" sz="1400" dirty="0"/>
                </a:p>
              </p:txBody>
            </p:sp>
          </mc:Choice>
          <mc:Fallback xmlns="">
            <p:sp>
              <p:nvSpPr>
                <p:cNvPr id="41" name="TextBox 40">
                  <a:extLst>
                    <a:ext uri="{FF2B5EF4-FFF2-40B4-BE49-F238E27FC236}">
                      <a16:creationId xmlns:a16="http://schemas.microsoft.com/office/drawing/2014/main" id="{E13CD170-F635-085C-F3DC-D237BF24ED6B}"/>
                    </a:ext>
                  </a:extLst>
                </p:cNvPr>
                <p:cNvSpPr txBox="1">
                  <a:spLocks noRot="1" noChangeAspect="1" noMove="1" noResize="1" noEditPoints="1" noAdjustHandles="1" noChangeArrowheads="1" noChangeShapeType="1" noTextEdit="1"/>
                </p:cNvSpPr>
                <p:nvPr/>
              </p:nvSpPr>
              <p:spPr>
                <a:xfrm>
                  <a:off x="4288632" y="4969652"/>
                  <a:ext cx="1497305" cy="499945"/>
                </a:xfrm>
                <a:prstGeom prst="rect">
                  <a:avLst/>
                </a:prstGeom>
                <a:blipFill>
                  <a:blip r:embed="rId9"/>
                  <a:stretch>
                    <a:fillRect b="-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A62BA5EF-5185-5588-EB46-795E3436CCC9}"/>
                    </a:ext>
                  </a:extLst>
                </p:cNvPr>
                <p:cNvSpPr txBox="1"/>
                <p:nvPr/>
              </p:nvSpPr>
              <p:spPr>
                <a:xfrm>
                  <a:off x="5525770" y="5006774"/>
                  <a:ext cx="1497305" cy="4999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1400" b="0" i="1" smtClean="0">
                                <a:solidFill>
                                  <a:srgbClr val="FF00FF"/>
                                </a:solidFill>
                                <a:latin typeface="Cambria Math" panose="02040503050406030204" pitchFamily="18" charset="0"/>
                              </a:rPr>
                            </m:ctrlPr>
                          </m:fPr>
                          <m:num>
                            <m:r>
                              <a:rPr lang="en-US" sz="1400" b="0" i="1" smtClean="0">
                                <a:solidFill>
                                  <a:srgbClr val="FF00FF"/>
                                </a:solidFill>
                                <a:latin typeface="Cambria Math" panose="02040503050406030204" pitchFamily="18" charset="0"/>
                              </a:rPr>
                              <m:t>𝑙𝑜𝑤</m:t>
                            </m:r>
                            <m:r>
                              <a:rPr lang="en-US" sz="1400" b="0" i="1" smtClean="0">
                                <a:solidFill>
                                  <a:srgbClr val="FF00FF"/>
                                </a:solidFill>
                                <a:latin typeface="Cambria Math" panose="02040503050406030204" pitchFamily="18" charset="0"/>
                              </a:rPr>
                              <m:t>+</m:t>
                            </m:r>
                            <m:r>
                              <a:rPr lang="en-US" sz="1400" b="0" i="1" smtClean="0">
                                <a:solidFill>
                                  <a:srgbClr val="FF00FF"/>
                                </a:solidFill>
                                <a:latin typeface="Cambria Math" panose="02040503050406030204" pitchFamily="18" charset="0"/>
                              </a:rPr>
                              <m:t>h𝑖𝑔h</m:t>
                            </m:r>
                          </m:num>
                          <m:den>
                            <m:r>
                              <a:rPr lang="en-US" sz="1400" b="0" i="1" smtClean="0">
                                <a:solidFill>
                                  <a:srgbClr val="FF00FF"/>
                                </a:solidFill>
                                <a:latin typeface="Cambria Math" panose="02040503050406030204" pitchFamily="18" charset="0"/>
                              </a:rPr>
                              <m:t>2</m:t>
                            </m:r>
                          </m:den>
                        </m:f>
                        <m:r>
                          <a:rPr lang="en-US" sz="1400" b="0" i="1" smtClean="0">
                            <a:solidFill>
                              <a:srgbClr val="FF00FF"/>
                            </a:solidFill>
                            <a:latin typeface="Cambria Math" panose="02040503050406030204" pitchFamily="18" charset="0"/>
                          </a:rPr>
                          <m:t>+1</m:t>
                        </m:r>
                      </m:oMath>
                    </m:oMathPara>
                  </a14:m>
                  <a:endParaRPr lang="en-US" sz="1400" dirty="0"/>
                </a:p>
              </p:txBody>
            </p:sp>
          </mc:Choice>
          <mc:Fallback xmlns="">
            <p:sp>
              <p:nvSpPr>
                <p:cNvPr id="42" name="TextBox 41">
                  <a:extLst>
                    <a:ext uri="{FF2B5EF4-FFF2-40B4-BE49-F238E27FC236}">
                      <a16:creationId xmlns:a16="http://schemas.microsoft.com/office/drawing/2014/main" id="{A62BA5EF-5185-5588-EB46-795E3436CCC9}"/>
                    </a:ext>
                  </a:extLst>
                </p:cNvPr>
                <p:cNvSpPr txBox="1">
                  <a:spLocks noRot="1" noChangeAspect="1" noMove="1" noResize="1" noEditPoints="1" noAdjustHandles="1" noChangeArrowheads="1" noChangeShapeType="1" noTextEdit="1"/>
                </p:cNvSpPr>
                <p:nvPr/>
              </p:nvSpPr>
              <p:spPr>
                <a:xfrm>
                  <a:off x="5525770" y="5006774"/>
                  <a:ext cx="1497305" cy="499945"/>
                </a:xfrm>
                <a:prstGeom prst="rect">
                  <a:avLst/>
                </a:prstGeom>
                <a:blipFill>
                  <a:blip r:embed="rId10"/>
                  <a:stretch>
                    <a:fillRect b="-2439"/>
                  </a:stretch>
                </a:blipFill>
              </p:spPr>
              <p:txBody>
                <a:bodyPr/>
                <a:lstStyle/>
                <a:p>
                  <a:r>
                    <a:rPr lang="en-US">
                      <a:noFill/>
                    </a:rPr>
                    <a:t> </a:t>
                  </a:r>
                </a:p>
              </p:txBody>
            </p:sp>
          </mc:Fallback>
        </mc:AlternateContent>
        <p:cxnSp>
          <p:nvCxnSpPr>
            <p:cNvPr id="44" name="Straight Connector 43">
              <a:extLst>
                <a:ext uri="{FF2B5EF4-FFF2-40B4-BE49-F238E27FC236}">
                  <a16:creationId xmlns:a16="http://schemas.microsoft.com/office/drawing/2014/main" id="{6FF4245F-E847-1743-85A7-9C67FC224BB0}"/>
                </a:ext>
              </a:extLst>
            </p:cNvPr>
            <p:cNvCxnSpPr>
              <a:cxnSpLocks/>
            </p:cNvCxnSpPr>
            <p:nvPr/>
          </p:nvCxnSpPr>
          <p:spPr>
            <a:xfrm>
              <a:off x="5584442" y="4002150"/>
              <a:ext cx="0" cy="150457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60EC4A69-2D89-1F59-AFFB-70237FE3AA78}"/>
                  </a:ext>
                </a:extLst>
              </p:cNvPr>
              <p:cNvSpPr txBox="1"/>
              <p:nvPr/>
            </p:nvSpPr>
            <p:spPr>
              <a:xfrm>
                <a:off x="2580640" y="6428722"/>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dirty="0" smtClean="0">
                          <a:solidFill>
                            <a:srgbClr val="FF00FF"/>
                          </a:solidFill>
                          <a:latin typeface="Cambria Math" panose="02040503050406030204" pitchFamily="18" charset="0"/>
                        </a:rPr>
                        <m:t>𝑙𝑜𝑤</m:t>
                      </m:r>
                    </m:oMath>
                  </m:oMathPara>
                </a14:m>
                <a:endParaRPr lang="en-US" dirty="0"/>
              </a:p>
            </p:txBody>
          </p:sp>
        </mc:Choice>
        <mc:Fallback xmlns="">
          <p:sp>
            <p:nvSpPr>
              <p:cNvPr id="56" name="TextBox 55">
                <a:extLst>
                  <a:ext uri="{FF2B5EF4-FFF2-40B4-BE49-F238E27FC236}">
                    <a16:creationId xmlns:a16="http://schemas.microsoft.com/office/drawing/2014/main" id="{60EC4A69-2D89-1F59-AFFB-70237FE3AA78}"/>
                  </a:ext>
                </a:extLst>
              </p:cNvPr>
              <p:cNvSpPr txBox="1">
                <a:spLocks noRot="1" noChangeAspect="1" noMove="1" noResize="1" noEditPoints="1" noAdjustHandles="1" noChangeArrowheads="1" noChangeShapeType="1" noTextEdit="1"/>
              </p:cNvSpPr>
              <p:nvPr/>
            </p:nvSpPr>
            <p:spPr>
              <a:xfrm>
                <a:off x="2580640" y="6428722"/>
                <a:ext cx="732853" cy="369332"/>
              </a:xfrm>
              <a:prstGeom prst="rect">
                <a:avLst/>
              </a:prstGeom>
              <a:blipFill>
                <a:blip r:embed="rId11"/>
                <a:stretch>
                  <a:fillRect/>
                </a:stretch>
              </a:blipFill>
            </p:spPr>
            <p:txBody>
              <a:bodyPr/>
              <a:lstStyle/>
              <a:p>
                <a:r>
                  <a:rPr lang="en-US">
                    <a:noFill/>
                  </a:rPr>
                  <a:t> </a:t>
                </a:r>
              </a:p>
            </p:txBody>
          </p:sp>
        </mc:Fallback>
      </mc:AlternateContent>
      <p:grpSp>
        <p:nvGrpSpPr>
          <p:cNvPr id="5" name="Group 4" descr="After the recursive conquer steps we have each half-list sorted, but the range from low to high is not yet sorted.">
            <a:extLst>
              <a:ext uri="{FF2B5EF4-FFF2-40B4-BE49-F238E27FC236}">
                <a16:creationId xmlns:a16="http://schemas.microsoft.com/office/drawing/2014/main" id="{BB35499D-AF7E-3F2A-37A7-7F960A761D9F}"/>
              </a:ext>
            </a:extLst>
          </p:cNvPr>
          <p:cNvGrpSpPr/>
          <p:nvPr/>
        </p:nvGrpSpPr>
        <p:grpSpPr>
          <a:xfrm>
            <a:off x="2653030" y="5672099"/>
            <a:ext cx="5862824" cy="1102185"/>
            <a:chOff x="2653030" y="5672099"/>
            <a:chExt cx="5862824" cy="1102185"/>
          </a:xfrm>
        </p:grpSpPr>
        <p:grpSp>
          <p:nvGrpSpPr>
            <p:cNvPr id="47" name="Group 46">
              <a:extLst>
                <a:ext uri="{FF2B5EF4-FFF2-40B4-BE49-F238E27FC236}">
                  <a16:creationId xmlns:a16="http://schemas.microsoft.com/office/drawing/2014/main" id="{8A963E52-A4AF-852A-B21B-7A42B4E5386D}"/>
                </a:ext>
              </a:extLst>
            </p:cNvPr>
            <p:cNvGrpSpPr/>
            <p:nvPr/>
          </p:nvGrpSpPr>
          <p:grpSpPr>
            <a:xfrm>
              <a:off x="2653030" y="5672099"/>
              <a:ext cx="5862824" cy="732853"/>
              <a:chOff x="641350" y="2386266"/>
              <a:chExt cx="5862824" cy="732853"/>
            </a:xfrm>
          </p:grpSpPr>
          <p:sp>
            <p:nvSpPr>
              <p:cNvPr id="48" name="Rectangle 47">
                <a:extLst>
                  <a:ext uri="{FF2B5EF4-FFF2-40B4-BE49-F238E27FC236}">
                    <a16:creationId xmlns:a16="http://schemas.microsoft.com/office/drawing/2014/main" id="{13B02481-CF61-EF96-5453-7FB12E7F13A4}"/>
                  </a:ext>
                </a:extLst>
              </p:cNvPr>
              <p:cNvSpPr/>
              <p:nvPr/>
            </p:nvSpPr>
            <p:spPr>
              <a:xfrm>
                <a:off x="641350"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49" name="Rectangle 48">
                <a:extLst>
                  <a:ext uri="{FF2B5EF4-FFF2-40B4-BE49-F238E27FC236}">
                    <a16:creationId xmlns:a16="http://schemas.microsoft.com/office/drawing/2014/main" id="{DBFBB41E-AADC-E1A6-BE95-E0C85FDAB6B1}"/>
                  </a:ext>
                </a:extLst>
              </p:cNvPr>
              <p:cNvSpPr/>
              <p:nvPr/>
            </p:nvSpPr>
            <p:spPr>
              <a:xfrm>
                <a:off x="1374203"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0" name="Rectangle 49">
                <a:extLst>
                  <a:ext uri="{FF2B5EF4-FFF2-40B4-BE49-F238E27FC236}">
                    <a16:creationId xmlns:a16="http://schemas.microsoft.com/office/drawing/2014/main" id="{AB7869A1-7679-DE17-3E60-8B50A6C4B0A2}"/>
                  </a:ext>
                </a:extLst>
              </p:cNvPr>
              <p:cNvSpPr/>
              <p:nvPr/>
            </p:nvSpPr>
            <p:spPr>
              <a:xfrm>
                <a:off x="2107056"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1" name="Rectangle 50">
                <a:extLst>
                  <a:ext uri="{FF2B5EF4-FFF2-40B4-BE49-F238E27FC236}">
                    <a16:creationId xmlns:a16="http://schemas.microsoft.com/office/drawing/2014/main" id="{DE04867C-4660-98C8-256D-C98F0EC9A427}"/>
                  </a:ext>
                </a:extLst>
              </p:cNvPr>
              <p:cNvSpPr/>
              <p:nvPr/>
            </p:nvSpPr>
            <p:spPr>
              <a:xfrm>
                <a:off x="2839909"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Rectangle 51">
                <a:extLst>
                  <a:ext uri="{FF2B5EF4-FFF2-40B4-BE49-F238E27FC236}">
                    <a16:creationId xmlns:a16="http://schemas.microsoft.com/office/drawing/2014/main" id="{5952717D-A7A0-6046-1A59-D0F84BB09A6B}"/>
                  </a:ext>
                </a:extLst>
              </p:cNvPr>
              <p:cNvSpPr/>
              <p:nvPr/>
            </p:nvSpPr>
            <p:spPr>
              <a:xfrm>
                <a:off x="3572762"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3" name="Rectangle 52">
                <a:extLst>
                  <a:ext uri="{FF2B5EF4-FFF2-40B4-BE49-F238E27FC236}">
                    <a16:creationId xmlns:a16="http://schemas.microsoft.com/office/drawing/2014/main" id="{62E4CCB4-9A64-FBB8-098E-EB736A9DC5E9}"/>
                  </a:ext>
                </a:extLst>
              </p:cNvPr>
              <p:cNvSpPr/>
              <p:nvPr/>
            </p:nvSpPr>
            <p:spPr>
              <a:xfrm>
                <a:off x="4305615"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4" name="Rectangle 53">
                <a:extLst>
                  <a:ext uri="{FF2B5EF4-FFF2-40B4-BE49-F238E27FC236}">
                    <a16:creationId xmlns:a16="http://schemas.microsoft.com/office/drawing/2014/main" id="{8C588CFB-6886-B3E4-F149-27A460466F7A}"/>
                  </a:ext>
                </a:extLst>
              </p:cNvPr>
              <p:cNvSpPr/>
              <p:nvPr/>
            </p:nvSpPr>
            <p:spPr>
              <a:xfrm>
                <a:off x="5038468"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55" name="Rectangle 54">
                <a:extLst>
                  <a:ext uri="{FF2B5EF4-FFF2-40B4-BE49-F238E27FC236}">
                    <a16:creationId xmlns:a16="http://schemas.microsoft.com/office/drawing/2014/main" id="{23A6B9B3-683B-B245-2120-B6C97C6C0119}"/>
                  </a:ext>
                </a:extLst>
              </p:cNvPr>
              <p:cNvSpPr/>
              <p:nvPr/>
            </p:nvSpPr>
            <p:spPr>
              <a:xfrm>
                <a:off x="5771321"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grp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FC0B620E-FD13-DE0C-5024-743EEDDADFCD}"/>
                    </a:ext>
                  </a:extLst>
                </p:cNvPr>
                <p:cNvSpPr txBox="1"/>
                <p:nvPr/>
              </p:nvSpPr>
              <p:spPr>
                <a:xfrm>
                  <a:off x="7783000" y="6404952"/>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dirty="0" smtClean="0">
                            <a:solidFill>
                              <a:srgbClr val="FF00FF"/>
                            </a:solidFill>
                            <a:latin typeface="Cambria Math" panose="02040503050406030204" pitchFamily="18" charset="0"/>
                          </a:rPr>
                          <m:t>h𝑖𝑔h</m:t>
                        </m:r>
                      </m:oMath>
                    </m:oMathPara>
                  </a14:m>
                  <a:endParaRPr lang="en-US" dirty="0"/>
                </a:p>
              </p:txBody>
            </p:sp>
          </mc:Choice>
          <mc:Fallback xmlns="">
            <p:sp>
              <p:nvSpPr>
                <p:cNvPr id="57" name="TextBox 56">
                  <a:extLst>
                    <a:ext uri="{FF2B5EF4-FFF2-40B4-BE49-F238E27FC236}">
                      <a16:creationId xmlns:a16="http://schemas.microsoft.com/office/drawing/2014/main" id="{FC0B620E-FD13-DE0C-5024-743EEDDADFCD}"/>
                    </a:ext>
                  </a:extLst>
                </p:cNvPr>
                <p:cNvSpPr txBox="1">
                  <a:spLocks noRot="1" noChangeAspect="1" noMove="1" noResize="1" noEditPoints="1" noAdjustHandles="1" noChangeArrowheads="1" noChangeShapeType="1" noTextEdit="1"/>
                </p:cNvSpPr>
                <p:nvPr/>
              </p:nvSpPr>
              <p:spPr>
                <a:xfrm>
                  <a:off x="7783000" y="6404952"/>
                  <a:ext cx="732853" cy="369332"/>
                </a:xfrm>
                <a:prstGeom prst="rect">
                  <a:avLst/>
                </a:prstGeom>
                <a:blipFill>
                  <a:blip r:embed="rId12"/>
                  <a:stretch>
                    <a:fillRect b="-13333"/>
                  </a:stretch>
                </a:blipFill>
              </p:spPr>
              <p:txBody>
                <a:bodyPr/>
                <a:lstStyle/>
                <a:p>
                  <a:r>
                    <a:rPr lang="en-US">
                      <a:noFill/>
                    </a:rPr>
                    <a:t> </a:t>
                  </a:r>
                </a:p>
              </p:txBody>
            </p:sp>
          </mc:Fallback>
        </mc:AlternateContent>
      </p:grpSp>
      <p:sp>
        <p:nvSpPr>
          <p:cNvPr id="61" name="TextBox 60">
            <a:extLst>
              <a:ext uri="{FF2B5EF4-FFF2-40B4-BE49-F238E27FC236}">
                <a16:creationId xmlns:a16="http://schemas.microsoft.com/office/drawing/2014/main" id="{014B858A-911D-26ED-6F2B-0FF5014A4F19}"/>
              </a:ext>
            </a:extLst>
          </p:cNvPr>
          <p:cNvSpPr txBox="1"/>
          <p:nvPr/>
        </p:nvSpPr>
        <p:spPr>
          <a:xfrm>
            <a:off x="312257" y="5763351"/>
            <a:ext cx="10991410" cy="400110"/>
          </a:xfrm>
          <a:prstGeom prst="rect">
            <a:avLst/>
          </a:prstGeom>
          <a:noFill/>
        </p:spPr>
        <p:txBody>
          <a:bodyPr wrap="square" rtlCol="0">
            <a:spAutoFit/>
          </a:bodyPr>
          <a:lstStyle/>
          <a:p>
            <a:r>
              <a:rPr lang="en-US" sz="2000" dirty="0"/>
              <a:t>After Recursion:</a:t>
            </a:r>
          </a:p>
        </p:txBody>
      </p:sp>
    </p:spTree>
    <p:extLst>
      <p:ext uri="{BB962C8B-B14F-4D97-AF65-F5344CB8AC3E}">
        <p14:creationId xmlns:p14="http://schemas.microsoft.com/office/powerpoint/2010/main" val="26321363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F328-04B6-E91F-1000-0492DC56A084}"/>
              </a:ext>
            </a:extLst>
          </p:cNvPr>
          <p:cNvSpPr>
            <a:spLocks noGrp="1"/>
          </p:cNvSpPr>
          <p:nvPr>
            <p:ph type="title"/>
          </p:nvPr>
        </p:nvSpPr>
        <p:spPr/>
        <p:txBody>
          <a:bodyPr/>
          <a:lstStyle/>
          <a:p>
            <a:r>
              <a:rPr lang="en-US" dirty="0"/>
              <a:t>Merge (the combine part)</a:t>
            </a:r>
          </a:p>
        </p:txBody>
      </p:sp>
      <p:sp>
        <p:nvSpPr>
          <p:cNvPr id="30" name="TextBox 29">
            <a:extLst>
              <a:ext uri="{FF2B5EF4-FFF2-40B4-BE49-F238E27FC236}">
                <a16:creationId xmlns:a16="http://schemas.microsoft.com/office/drawing/2014/main" id="{1C40C5B3-F308-4ACC-3D1F-6D7C299211BC}"/>
              </a:ext>
            </a:extLst>
          </p:cNvPr>
          <p:cNvSpPr txBox="1"/>
          <p:nvPr/>
        </p:nvSpPr>
        <p:spPr>
          <a:xfrm>
            <a:off x="2892575" y="1443857"/>
            <a:ext cx="7672070" cy="1323439"/>
          </a:xfrm>
          <a:prstGeom prst="rect">
            <a:avLst/>
          </a:prstGeom>
          <a:noFill/>
        </p:spPr>
        <p:txBody>
          <a:bodyPr wrap="square" rtlCol="0">
            <a:spAutoFit/>
          </a:bodyPr>
          <a:lstStyle/>
          <a:p>
            <a:r>
              <a:rPr lang="en-US" sz="2000" dirty="0"/>
              <a:t>Create a </a:t>
            </a:r>
            <a:r>
              <a:rPr lang="en-US" sz="2000" dirty="0">
                <a:solidFill>
                  <a:schemeClr val="accent2">
                    <a:lumMod val="75000"/>
                  </a:schemeClr>
                </a:solidFill>
              </a:rPr>
              <a:t>new array to merge into</a:t>
            </a:r>
            <a:r>
              <a:rPr lang="en-US" sz="2000" dirty="0"/>
              <a:t>, and 3 pointers/indices:</a:t>
            </a:r>
          </a:p>
          <a:p>
            <a:pPr marL="342900" indent="-342900">
              <a:buFont typeface="Arial" panose="020B0604020202020204" pitchFamily="34" charset="0"/>
              <a:buChar char="•"/>
            </a:pPr>
            <a:r>
              <a:rPr lang="en-US" sz="2000" dirty="0" err="1">
                <a:solidFill>
                  <a:schemeClr val="accent1">
                    <a:lumMod val="75000"/>
                  </a:schemeClr>
                </a:solidFill>
              </a:rPr>
              <a:t>L_next</a:t>
            </a:r>
            <a:r>
              <a:rPr lang="en-US" sz="2000" dirty="0"/>
              <a:t>: the smallest “unmerged” thing on the left</a:t>
            </a:r>
          </a:p>
          <a:p>
            <a:pPr marL="342900" indent="-342900">
              <a:buFont typeface="Arial" panose="020B0604020202020204" pitchFamily="34" charset="0"/>
              <a:buChar char="•"/>
            </a:pPr>
            <a:r>
              <a:rPr lang="en-US" sz="2000" dirty="0" err="1">
                <a:solidFill>
                  <a:schemeClr val="accent1">
                    <a:lumMod val="75000"/>
                  </a:schemeClr>
                </a:solidFill>
              </a:rPr>
              <a:t>R_next</a:t>
            </a:r>
            <a:r>
              <a:rPr lang="en-US" sz="2000" dirty="0"/>
              <a:t>: the smallest “unmerged” thing on the right</a:t>
            </a:r>
          </a:p>
          <a:p>
            <a:pPr marL="342900" indent="-342900">
              <a:buFont typeface="Arial" panose="020B0604020202020204" pitchFamily="34" charset="0"/>
              <a:buChar char="•"/>
            </a:pPr>
            <a:r>
              <a:rPr lang="en-US" sz="2000" dirty="0" err="1">
                <a:solidFill>
                  <a:schemeClr val="accent1">
                    <a:lumMod val="75000"/>
                  </a:schemeClr>
                </a:solidFill>
              </a:rPr>
              <a:t>M_next</a:t>
            </a:r>
            <a:r>
              <a:rPr lang="en-US" sz="2000" dirty="0"/>
              <a:t>: where the next smallest thing goes in the merged array</a:t>
            </a:r>
          </a:p>
        </p:txBody>
      </p:sp>
      <p:sp>
        <p:nvSpPr>
          <p:cNvPr id="31" name="TextBox 30">
            <a:extLst>
              <a:ext uri="{FF2B5EF4-FFF2-40B4-BE49-F238E27FC236}">
                <a16:creationId xmlns:a16="http://schemas.microsoft.com/office/drawing/2014/main" id="{15073BD5-9BD6-6F1A-701B-4FB3D2049E9F}"/>
              </a:ext>
            </a:extLst>
          </p:cNvPr>
          <p:cNvSpPr txBox="1"/>
          <p:nvPr/>
        </p:nvSpPr>
        <p:spPr>
          <a:xfrm>
            <a:off x="2843272" y="2921711"/>
            <a:ext cx="6959600" cy="707886"/>
          </a:xfrm>
          <a:prstGeom prst="rect">
            <a:avLst/>
          </a:prstGeom>
          <a:noFill/>
        </p:spPr>
        <p:txBody>
          <a:bodyPr wrap="square" rtlCol="0">
            <a:spAutoFit/>
          </a:bodyPr>
          <a:lstStyle/>
          <a:p>
            <a:r>
              <a:rPr lang="en-US" sz="2000" dirty="0"/>
              <a:t>One-by-one: put the smallest of </a:t>
            </a:r>
            <a:r>
              <a:rPr lang="en-US" sz="2000" dirty="0" err="1">
                <a:solidFill>
                  <a:schemeClr val="accent1">
                    <a:lumMod val="75000"/>
                  </a:schemeClr>
                </a:solidFill>
              </a:rPr>
              <a:t>L_next</a:t>
            </a:r>
            <a:r>
              <a:rPr lang="en-US" sz="2000" dirty="0">
                <a:solidFill>
                  <a:schemeClr val="accent1">
                    <a:lumMod val="75000"/>
                  </a:schemeClr>
                </a:solidFill>
              </a:rPr>
              <a:t> </a:t>
            </a:r>
            <a:r>
              <a:rPr lang="en-US" sz="2000" dirty="0"/>
              <a:t>and </a:t>
            </a:r>
            <a:r>
              <a:rPr lang="en-US" sz="2000" dirty="0" err="1">
                <a:solidFill>
                  <a:schemeClr val="accent1">
                    <a:lumMod val="75000"/>
                  </a:schemeClr>
                </a:solidFill>
              </a:rPr>
              <a:t>R_next</a:t>
            </a:r>
            <a:r>
              <a:rPr lang="en-US" sz="2000" dirty="0">
                <a:solidFill>
                  <a:schemeClr val="accent1">
                    <a:lumMod val="75000"/>
                  </a:schemeClr>
                </a:solidFill>
              </a:rPr>
              <a:t> </a:t>
            </a:r>
            <a:r>
              <a:rPr lang="en-US" sz="2000" dirty="0"/>
              <a:t>into </a:t>
            </a:r>
            <a:r>
              <a:rPr lang="en-US" sz="2000" dirty="0" err="1">
                <a:solidFill>
                  <a:schemeClr val="accent1">
                    <a:lumMod val="75000"/>
                  </a:schemeClr>
                </a:solidFill>
              </a:rPr>
              <a:t>M_next</a:t>
            </a:r>
            <a:r>
              <a:rPr lang="en-US" sz="2000" dirty="0"/>
              <a:t>, then advance both </a:t>
            </a:r>
            <a:r>
              <a:rPr lang="en-US" sz="2000" dirty="0" err="1">
                <a:solidFill>
                  <a:schemeClr val="accent1">
                    <a:lumMod val="75000"/>
                  </a:schemeClr>
                </a:solidFill>
              </a:rPr>
              <a:t>M_next</a:t>
            </a:r>
            <a:r>
              <a:rPr lang="en-US" sz="2000" dirty="0">
                <a:solidFill>
                  <a:schemeClr val="accent1">
                    <a:lumMod val="75000"/>
                  </a:schemeClr>
                </a:solidFill>
              </a:rPr>
              <a:t> </a:t>
            </a:r>
            <a:r>
              <a:rPr lang="en-US" sz="2000" dirty="0"/>
              <a:t>and whichever of</a:t>
            </a:r>
            <a:r>
              <a:rPr lang="en-US" sz="2000" dirty="0">
                <a:solidFill>
                  <a:schemeClr val="accent1">
                    <a:lumMod val="75000"/>
                  </a:schemeClr>
                </a:solidFill>
              </a:rPr>
              <a:t> L/R </a:t>
            </a:r>
            <a:r>
              <a:rPr lang="en-US" sz="2000" dirty="0"/>
              <a:t>was used.</a:t>
            </a:r>
          </a:p>
        </p:txBody>
      </p:sp>
      <p:grpSp>
        <p:nvGrpSpPr>
          <p:cNvPr id="3" name="Group 2" descr="We now have the list [2,5,8,9,1,3,4,7], which came from sorting our two half lists (being [2,5,8,9] and [1,3,4,7]).&#10;&#10;Our objective now is to combine the two half lists together into one merged list that is sorted.">
            <a:extLst>
              <a:ext uri="{FF2B5EF4-FFF2-40B4-BE49-F238E27FC236}">
                <a16:creationId xmlns:a16="http://schemas.microsoft.com/office/drawing/2014/main" id="{DC8722CB-A3DB-DFC2-3448-411C692DB69D}"/>
              </a:ext>
            </a:extLst>
          </p:cNvPr>
          <p:cNvGrpSpPr/>
          <p:nvPr/>
        </p:nvGrpSpPr>
        <p:grpSpPr>
          <a:xfrm>
            <a:off x="3295343" y="3951750"/>
            <a:ext cx="5935214" cy="1232798"/>
            <a:chOff x="2885440" y="1516659"/>
            <a:chExt cx="5935214" cy="1232798"/>
          </a:xfrm>
        </p:grpSpPr>
        <p:grpSp>
          <p:nvGrpSpPr>
            <p:cNvPr id="5" name="Group 4">
              <a:extLst>
                <a:ext uri="{FF2B5EF4-FFF2-40B4-BE49-F238E27FC236}">
                  <a16:creationId xmlns:a16="http://schemas.microsoft.com/office/drawing/2014/main" id="{38FF776E-9504-C0D2-67B4-434D98EAE99C}"/>
                </a:ext>
              </a:extLst>
            </p:cNvPr>
            <p:cNvGrpSpPr/>
            <p:nvPr/>
          </p:nvGrpSpPr>
          <p:grpSpPr>
            <a:xfrm>
              <a:off x="2957830" y="1516659"/>
              <a:ext cx="5862824" cy="732853"/>
              <a:chOff x="641350" y="2386266"/>
              <a:chExt cx="5862824" cy="732853"/>
            </a:xfrm>
          </p:grpSpPr>
          <p:sp>
            <p:nvSpPr>
              <p:cNvPr id="6" name="Rectangle 5">
                <a:extLst>
                  <a:ext uri="{FF2B5EF4-FFF2-40B4-BE49-F238E27FC236}">
                    <a16:creationId xmlns:a16="http://schemas.microsoft.com/office/drawing/2014/main" id="{116EB25A-86A2-872F-96C0-79FF2C7F32DE}"/>
                  </a:ext>
                </a:extLst>
              </p:cNvPr>
              <p:cNvSpPr/>
              <p:nvPr/>
            </p:nvSpPr>
            <p:spPr>
              <a:xfrm>
                <a:off x="641350"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Rectangle 6">
                <a:extLst>
                  <a:ext uri="{FF2B5EF4-FFF2-40B4-BE49-F238E27FC236}">
                    <a16:creationId xmlns:a16="http://schemas.microsoft.com/office/drawing/2014/main" id="{90142F12-2080-CB61-8D64-C197A6CB325F}"/>
                  </a:ext>
                </a:extLst>
              </p:cNvPr>
              <p:cNvSpPr/>
              <p:nvPr/>
            </p:nvSpPr>
            <p:spPr>
              <a:xfrm>
                <a:off x="1374203"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 name="Rectangle 7">
                <a:extLst>
                  <a:ext uri="{FF2B5EF4-FFF2-40B4-BE49-F238E27FC236}">
                    <a16:creationId xmlns:a16="http://schemas.microsoft.com/office/drawing/2014/main" id="{192AFA11-63FF-C162-E977-EAE405F3B96B}"/>
                  </a:ext>
                </a:extLst>
              </p:cNvPr>
              <p:cNvSpPr/>
              <p:nvPr/>
            </p:nvSpPr>
            <p:spPr>
              <a:xfrm>
                <a:off x="2107056"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 name="Rectangle 8">
                <a:extLst>
                  <a:ext uri="{FF2B5EF4-FFF2-40B4-BE49-F238E27FC236}">
                    <a16:creationId xmlns:a16="http://schemas.microsoft.com/office/drawing/2014/main" id="{487859EA-E4DB-A2C3-44F9-06E320A84017}"/>
                  </a:ext>
                </a:extLst>
              </p:cNvPr>
              <p:cNvSpPr/>
              <p:nvPr/>
            </p:nvSpPr>
            <p:spPr>
              <a:xfrm>
                <a:off x="2839909"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0" name="Rectangle 9">
                <a:extLst>
                  <a:ext uri="{FF2B5EF4-FFF2-40B4-BE49-F238E27FC236}">
                    <a16:creationId xmlns:a16="http://schemas.microsoft.com/office/drawing/2014/main" id="{792363DB-D76A-72A7-ABE8-0D90E1ACB543}"/>
                  </a:ext>
                </a:extLst>
              </p:cNvPr>
              <p:cNvSpPr/>
              <p:nvPr/>
            </p:nvSpPr>
            <p:spPr>
              <a:xfrm>
                <a:off x="3572762"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1" name="Rectangle 10">
                <a:extLst>
                  <a:ext uri="{FF2B5EF4-FFF2-40B4-BE49-F238E27FC236}">
                    <a16:creationId xmlns:a16="http://schemas.microsoft.com/office/drawing/2014/main" id="{0CCD79CE-539B-7DD5-551C-9E0EE3379200}"/>
                  </a:ext>
                </a:extLst>
              </p:cNvPr>
              <p:cNvSpPr/>
              <p:nvPr/>
            </p:nvSpPr>
            <p:spPr>
              <a:xfrm>
                <a:off x="4305615"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2" name="Rectangle 11">
                <a:extLst>
                  <a:ext uri="{FF2B5EF4-FFF2-40B4-BE49-F238E27FC236}">
                    <a16:creationId xmlns:a16="http://schemas.microsoft.com/office/drawing/2014/main" id="{48963F99-4075-ED57-903C-7E402901C503}"/>
                  </a:ext>
                </a:extLst>
              </p:cNvPr>
              <p:cNvSpPr/>
              <p:nvPr/>
            </p:nvSpPr>
            <p:spPr>
              <a:xfrm>
                <a:off x="5038468"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3" name="Rectangle 12">
                <a:extLst>
                  <a:ext uri="{FF2B5EF4-FFF2-40B4-BE49-F238E27FC236}">
                    <a16:creationId xmlns:a16="http://schemas.microsoft.com/office/drawing/2014/main" id="{CEB90353-0F02-1988-D3A5-C06BC70A33DC}"/>
                  </a:ext>
                </a:extLst>
              </p:cNvPr>
              <p:cNvSpPr/>
              <p:nvPr/>
            </p:nvSpPr>
            <p:spPr>
              <a:xfrm>
                <a:off x="5771321" y="2386266"/>
                <a:ext cx="732853" cy="73285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gr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FBBA4A9-E429-B6AF-1D45-8B0C2ECC9465}"/>
                    </a:ext>
                  </a:extLst>
                </p:cNvPr>
                <p:cNvSpPr txBox="1"/>
                <p:nvPr/>
              </p:nvSpPr>
              <p:spPr>
                <a:xfrm>
                  <a:off x="2885440" y="2273282"/>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dirty="0" smtClean="0">
                            <a:solidFill>
                              <a:srgbClr val="FF00FF"/>
                            </a:solidFill>
                            <a:latin typeface="Cambria Math" panose="02040503050406030204" pitchFamily="18" charset="0"/>
                          </a:rPr>
                          <m:t>𝑙𝑜𝑤</m:t>
                        </m:r>
                      </m:oMath>
                    </m:oMathPara>
                  </a14:m>
                  <a:endParaRPr lang="en-US" dirty="0"/>
                </a:p>
              </p:txBody>
            </p:sp>
          </mc:Choice>
          <mc:Fallback xmlns="">
            <p:sp>
              <p:nvSpPr>
                <p:cNvPr id="14" name="TextBox 13">
                  <a:extLst>
                    <a:ext uri="{FF2B5EF4-FFF2-40B4-BE49-F238E27FC236}">
                      <a16:creationId xmlns:a16="http://schemas.microsoft.com/office/drawing/2014/main" id="{2FBBA4A9-E429-B6AF-1D45-8B0C2ECC9465}"/>
                    </a:ext>
                  </a:extLst>
                </p:cNvPr>
                <p:cNvSpPr txBox="1">
                  <a:spLocks noRot="1" noChangeAspect="1" noMove="1" noResize="1" noEditPoints="1" noAdjustHandles="1" noChangeArrowheads="1" noChangeShapeType="1" noTextEdit="1"/>
                </p:cNvSpPr>
                <p:nvPr/>
              </p:nvSpPr>
              <p:spPr>
                <a:xfrm>
                  <a:off x="2885440" y="2273282"/>
                  <a:ext cx="732853" cy="369332"/>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B3BBD60-3406-5A08-6A23-DC9783E22C44}"/>
                    </a:ext>
                  </a:extLst>
                </p:cNvPr>
                <p:cNvSpPr txBox="1"/>
                <p:nvPr/>
              </p:nvSpPr>
              <p:spPr>
                <a:xfrm>
                  <a:off x="8087800" y="2249512"/>
                  <a:ext cx="73285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dirty="0" smtClean="0">
                            <a:solidFill>
                              <a:srgbClr val="FF00FF"/>
                            </a:solidFill>
                            <a:latin typeface="Cambria Math" panose="02040503050406030204" pitchFamily="18" charset="0"/>
                          </a:rPr>
                          <m:t>h𝑖𝑔h</m:t>
                        </m:r>
                      </m:oMath>
                    </m:oMathPara>
                  </a14:m>
                  <a:endParaRPr lang="en-US" dirty="0"/>
                </a:p>
              </p:txBody>
            </p:sp>
          </mc:Choice>
          <mc:Fallback xmlns="">
            <p:sp>
              <p:nvSpPr>
                <p:cNvPr id="15" name="TextBox 14">
                  <a:extLst>
                    <a:ext uri="{FF2B5EF4-FFF2-40B4-BE49-F238E27FC236}">
                      <a16:creationId xmlns:a16="http://schemas.microsoft.com/office/drawing/2014/main" id="{8B3BBD60-3406-5A08-6A23-DC9783E22C44}"/>
                    </a:ext>
                  </a:extLst>
                </p:cNvPr>
                <p:cNvSpPr txBox="1">
                  <a:spLocks noRot="1" noChangeAspect="1" noMove="1" noResize="1" noEditPoints="1" noAdjustHandles="1" noChangeArrowheads="1" noChangeShapeType="1" noTextEdit="1"/>
                </p:cNvSpPr>
                <p:nvPr/>
              </p:nvSpPr>
              <p:spPr>
                <a:xfrm>
                  <a:off x="8087800" y="2249512"/>
                  <a:ext cx="732853" cy="369332"/>
                </a:xfrm>
                <a:prstGeom prst="rect">
                  <a:avLst/>
                </a:prstGeom>
                <a:blipFill>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EABE936E-3286-77C7-957F-5423C8F6B9EE}"/>
                    </a:ext>
                  </a:extLst>
                </p:cNvPr>
                <p:cNvSpPr txBox="1"/>
                <p:nvPr/>
              </p:nvSpPr>
              <p:spPr>
                <a:xfrm>
                  <a:off x="4726924" y="2249512"/>
                  <a:ext cx="1497305" cy="4999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1400" b="0" i="1" smtClean="0">
                                <a:solidFill>
                                  <a:srgbClr val="FF00FF"/>
                                </a:solidFill>
                                <a:latin typeface="Cambria Math" panose="02040503050406030204" pitchFamily="18" charset="0"/>
                              </a:rPr>
                            </m:ctrlPr>
                          </m:fPr>
                          <m:num>
                            <m:r>
                              <a:rPr lang="en-US" sz="1400" b="0" i="1" smtClean="0">
                                <a:solidFill>
                                  <a:srgbClr val="FF00FF"/>
                                </a:solidFill>
                                <a:latin typeface="Cambria Math" panose="02040503050406030204" pitchFamily="18" charset="0"/>
                              </a:rPr>
                              <m:t>𝑙𝑜𝑤</m:t>
                            </m:r>
                            <m:r>
                              <a:rPr lang="en-US" sz="1400" b="0" i="1" smtClean="0">
                                <a:solidFill>
                                  <a:srgbClr val="FF00FF"/>
                                </a:solidFill>
                                <a:latin typeface="Cambria Math" panose="02040503050406030204" pitchFamily="18" charset="0"/>
                              </a:rPr>
                              <m:t>+</m:t>
                            </m:r>
                            <m:r>
                              <a:rPr lang="en-US" sz="1400" b="0" i="1" smtClean="0">
                                <a:solidFill>
                                  <a:srgbClr val="FF00FF"/>
                                </a:solidFill>
                                <a:latin typeface="Cambria Math" panose="02040503050406030204" pitchFamily="18" charset="0"/>
                              </a:rPr>
                              <m:t>h𝑖𝑔h</m:t>
                            </m:r>
                          </m:num>
                          <m:den>
                            <m:r>
                              <a:rPr lang="en-US" sz="1400" b="0" i="1" smtClean="0">
                                <a:solidFill>
                                  <a:srgbClr val="FF00FF"/>
                                </a:solidFill>
                                <a:latin typeface="Cambria Math" panose="02040503050406030204" pitchFamily="18" charset="0"/>
                              </a:rPr>
                              <m:t>2</m:t>
                            </m:r>
                          </m:den>
                        </m:f>
                      </m:oMath>
                    </m:oMathPara>
                  </a14:m>
                  <a:endParaRPr lang="en-US" sz="1400" dirty="0"/>
                </a:p>
              </p:txBody>
            </p:sp>
          </mc:Choice>
          <mc:Fallback xmlns="">
            <p:sp>
              <p:nvSpPr>
                <p:cNvPr id="25" name="TextBox 24">
                  <a:extLst>
                    <a:ext uri="{FF2B5EF4-FFF2-40B4-BE49-F238E27FC236}">
                      <a16:creationId xmlns:a16="http://schemas.microsoft.com/office/drawing/2014/main" id="{EABE936E-3286-77C7-957F-5423C8F6B9EE}"/>
                    </a:ext>
                  </a:extLst>
                </p:cNvPr>
                <p:cNvSpPr txBox="1">
                  <a:spLocks noRot="1" noChangeAspect="1" noMove="1" noResize="1" noEditPoints="1" noAdjustHandles="1" noChangeArrowheads="1" noChangeShapeType="1" noTextEdit="1"/>
                </p:cNvSpPr>
                <p:nvPr/>
              </p:nvSpPr>
              <p:spPr>
                <a:xfrm>
                  <a:off x="4726924" y="2249512"/>
                  <a:ext cx="1497305" cy="499945"/>
                </a:xfrm>
                <a:prstGeom prst="rect">
                  <a:avLst/>
                </a:prstGeom>
                <a:blipFill>
                  <a:blip r:embed="rId4"/>
                  <a:stretch>
                    <a:fillRect b="-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F992678-C5BD-5105-91BC-B0DCB98849B8}"/>
                    </a:ext>
                  </a:extLst>
                </p:cNvPr>
                <p:cNvSpPr txBox="1"/>
                <p:nvPr/>
              </p:nvSpPr>
              <p:spPr>
                <a:xfrm>
                  <a:off x="5842003" y="2249511"/>
                  <a:ext cx="1497305" cy="4999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1400" b="0" i="1" smtClean="0">
                                <a:solidFill>
                                  <a:srgbClr val="FF00FF"/>
                                </a:solidFill>
                                <a:latin typeface="Cambria Math" panose="02040503050406030204" pitchFamily="18" charset="0"/>
                              </a:rPr>
                            </m:ctrlPr>
                          </m:fPr>
                          <m:num>
                            <m:r>
                              <a:rPr lang="en-US" sz="1400" b="0" i="1" smtClean="0">
                                <a:solidFill>
                                  <a:srgbClr val="FF00FF"/>
                                </a:solidFill>
                                <a:latin typeface="Cambria Math" panose="02040503050406030204" pitchFamily="18" charset="0"/>
                              </a:rPr>
                              <m:t>𝑙𝑜𝑤</m:t>
                            </m:r>
                            <m:r>
                              <a:rPr lang="en-US" sz="1400" b="0" i="1" smtClean="0">
                                <a:solidFill>
                                  <a:srgbClr val="FF00FF"/>
                                </a:solidFill>
                                <a:latin typeface="Cambria Math" panose="02040503050406030204" pitchFamily="18" charset="0"/>
                              </a:rPr>
                              <m:t>+</m:t>
                            </m:r>
                            <m:r>
                              <a:rPr lang="en-US" sz="1400" b="0" i="1" smtClean="0">
                                <a:solidFill>
                                  <a:srgbClr val="FF00FF"/>
                                </a:solidFill>
                                <a:latin typeface="Cambria Math" panose="02040503050406030204" pitchFamily="18" charset="0"/>
                              </a:rPr>
                              <m:t>h𝑖𝑔h</m:t>
                            </m:r>
                          </m:num>
                          <m:den>
                            <m:r>
                              <a:rPr lang="en-US" sz="1400" b="0" i="1" smtClean="0">
                                <a:solidFill>
                                  <a:srgbClr val="FF00FF"/>
                                </a:solidFill>
                                <a:latin typeface="Cambria Math" panose="02040503050406030204" pitchFamily="18" charset="0"/>
                              </a:rPr>
                              <m:t>2</m:t>
                            </m:r>
                          </m:den>
                        </m:f>
                        <m:r>
                          <a:rPr lang="en-US" sz="1400" b="0" i="1" smtClean="0">
                            <a:solidFill>
                              <a:srgbClr val="FF00FF"/>
                            </a:solidFill>
                            <a:latin typeface="Cambria Math" panose="02040503050406030204" pitchFamily="18" charset="0"/>
                          </a:rPr>
                          <m:t>+1</m:t>
                        </m:r>
                      </m:oMath>
                    </m:oMathPara>
                  </a14:m>
                  <a:endParaRPr lang="en-US" sz="1400" dirty="0"/>
                </a:p>
              </p:txBody>
            </p:sp>
          </mc:Choice>
          <mc:Fallback xmlns="">
            <p:sp>
              <p:nvSpPr>
                <p:cNvPr id="26" name="TextBox 25">
                  <a:extLst>
                    <a:ext uri="{FF2B5EF4-FFF2-40B4-BE49-F238E27FC236}">
                      <a16:creationId xmlns:a16="http://schemas.microsoft.com/office/drawing/2014/main" id="{FF992678-C5BD-5105-91BC-B0DCB98849B8}"/>
                    </a:ext>
                  </a:extLst>
                </p:cNvPr>
                <p:cNvSpPr txBox="1">
                  <a:spLocks noRot="1" noChangeAspect="1" noMove="1" noResize="1" noEditPoints="1" noAdjustHandles="1" noChangeArrowheads="1" noChangeShapeType="1" noTextEdit="1"/>
                </p:cNvSpPr>
                <p:nvPr/>
              </p:nvSpPr>
              <p:spPr>
                <a:xfrm>
                  <a:off x="5842003" y="2249511"/>
                  <a:ext cx="1497305" cy="499945"/>
                </a:xfrm>
                <a:prstGeom prst="rect">
                  <a:avLst/>
                </a:prstGeom>
                <a:blipFill>
                  <a:blip r:embed="rId5"/>
                  <a:stretch>
                    <a:fillRect b="-2439"/>
                  </a:stretch>
                </a:blipFill>
              </p:spPr>
              <p:txBody>
                <a:bodyPr/>
                <a:lstStyle/>
                <a:p>
                  <a:r>
                    <a:rPr lang="en-US">
                      <a:noFill/>
                    </a:rPr>
                    <a:t> </a:t>
                  </a:r>
                </a:p>
              </p:txBody>
            </p:sp>
          </mc:Fallback>
        </mc:AlternateContent>
      </p:grpSp>
      <p:grpSp>
        <p:nvGrpSpPr>
          <p:cNvPr id="16" name="Group 15" descr="We will have an empty array that we add each element into while merging.">
            <a:extLst>
              <a:ext uri="{FF2B5EF4-FFF2-40B4-BE49-F238E27FC236}">
                <a16:creationId xmlns:a16="http://schemas.microsoft.com/office/drawing/2014/main" id="{E7CA0072-DA42-358D-2313-C589B2C2A62B}"/>
              </a:ext>
            </a:extLst>
          </p:cNvPr>
          <p:cNvGrpSpPr/>
          <p:nvPr/>
        </p:nvGrpSpPr>
        <p:grpSpPr>
          <a:xfrm>
            <a:off x="3367733" y="5450988"/>
            <a:ext cx="5862824" cy="732853"/>
            <a:chOff x="641350" y="2386266"/>
            <a:chExt cx="5862824" cy="732853"/>
          </a:xfrm>
          <a:solidFill>
            <a:schemeClr val="accent4">
              <a:lumMod val="20000"/>
              <a:lumOff val="80000"/>
            </a:schemeClr>
          </a:solidFill>
        </p:grpSpPr>
        <p:sp>
          <p:nvSpPr>
            <p:cNvPr id="17" name="Rectangle 16">
              <a:extLst>
                <a:ext uri="{FF2B5EF4-FFF2-40B4-BE49-F238E27FC236}">
                  <a16:creationId xmlns:a16="http://schemas.microsoft.com/office/drawing/2014/main" id="{4C85D454-719B-702F-2281-4A10415E7000}"/>
                </a:ext>
              </a:extLst>
            </p:cNvPr>
            <p:cNvSpPr/>
            <p:nvPr/>
          </p:nvSpPr>
          <p:spPr>
            <a:xfrm>
              <a:off x="641350"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Rectangle 17">
              <a:extLst>
                <a:ext uri="{FF2B5EF4-FFF2-40B4-BE49-F238E27FC236}">
                  <a16:creationId xmlns:a16="http://schemas.microsoft.com/office/drawing/2014/main" id="{1EEF5804-408E-6879-D613-7044DEA0BF49}"/>
                </a:ext>
              </a:extLst>
            </p:cNvPr>
            <p:cNvSpPr/>
            <p:nvPr/>
          </p:nvSpPr>
          <p:spPr>
            <a:xfrm>
              <a:off x="1374203"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Rectangle 18">
              <a:extLst>
                <a:ext uri="{FF2B5EF4-FFF2-40B4-BE49-F238E27FC236}">
                  <a16:creationId xmlns:a16="http://schemas.microsoft.com/office/drawing/2014/main" id="{73D21588-F912-24DA-B6A5-5E6B9C42EEE5}"/>
                </a:ext>
              </a:extLst>
            </p:cNvPr>
            <p:cNvSpPr/>
            <p:nvPr/>
          </p:nvSpPr>
          <p:spPr>
            <a:xfrm>
              <a:off x="2107056"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Rectangle 19">
              <a:extLst>
                <a:ext uri="{FF2B5EF4-FFF2-40B4-BE49-F238E27FC236}">
                  <a16:creationId xmlns:a16="http://schemas.microsoft.com/office/drawing/2014/main" id="{08C151A5-A2A2-1312-39BF-4FADA5F73B47}"/>
                </a:ext>
              </a:extLst>
            </p:cNvPr>
            <p:cNvSpPr/>
            <p:nvPr/>
          </p:nvSpPr>
          <p:spPr>
            <a:xfrm>
              <a:off x="2839909"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Rectangle 20">
              <a:extLst>
                <a:ext uri="{FF2B5EF4-FFF2-40B4-BE49-F238E27FC236}">
                  <a16:creationId xmlns:a16="http://schemas.microsoft.com/office/drawing/2014/main" id="{C7B5ADAB-0AAF-740B-A52A-771577FB164D}"/>
                </a:ext>
              </a:extLst>
            </p:cNvPr>
            <p:cNvSpPr/>
            <p:nvPr/>
          </p:nvSpPr>
          <p:spPr>
            <a:xfrm>
              <a:off x="3572762"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Rectangle 21">
              <a:extLst>
                <a:ext uri="{FF2B5EF4-FFF2-40B4-BE49-F238E27FC236}">
                  <a16:creationId xmlns:a16="http://schemas.microsoft.com/office/drawing/2014/main" id="{243AD86E-0BE4-0ED4-ABD9-55F9BA416BC8}"/>
                </a:ext>
              </a:extLst>
            </p:cNvPr>
            <p:cNvSpPr/>
            <p:nvPr/>
          </p:nvSpPr>
          <p:spPr>
            <a:xfrm>
              <a:off x="4305615"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Rectangle 22">
              <a:extLst>
                <a:ext uri="{FF2B5EF4-FFF2-40B4-BE49-F238E27FC236}">
                  <a16:creationId xmlns:a16="http://schemas.microsoft.com/office/drawing/2014/main" id="{B93FE899-1FCC-9493-9EA2-45ABB23DF07B}"/>
                </a:ext>
              </a:extLst>
            </p:cNvPr>
            <p:cNvSpPr/>
            <p:nvPr/>
          </p:nvSpPr>
          <p:spPr>
            <a:xfrm>
              <a:off x="5038468"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Rectangle 23">
              <a:extLst>
                <a:ext uri="{FF2B5EF4-FFF2-40B4-BE49-F238E27FC236}">
                  <a16:creationId xmlns:a16="http://schemas.microsoft.com/office/drawing/2014/main" id="{7B47FEB0-46B7-71E2-6A76-89C06FCA5695}"/>
                </a:ext>
              </a:extLst>
            </p:cNvPr>
            <p:cNvSpPr/>
            <p:nvPr/>
          </p:nvSpPr>
          <p:spPr>
            <a:xfrm>
              <a:off x="5771321" y="2386266"/>
              <a:ext cx="732853" cy="732853"/>
            </a:xfrm>
            <a:prstGeom prst="rect">
              <a:avLst/>
            </a:prstGeom>
            <a:grp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4" name="Group 3" descr="To merge our lists we begin with a variable L_next which is initially set to be the index low, and a variable R_next which is initially set to be the index (low+high)/2 +1 (i.e. the first index of the second half-list).">
            <a:extLst>
              <a:ext uri="{FF2B5EF4-FFF2-40B4-BE49-F238E27FC236}">
                <a16:creationId xmlns:a16="http://schemas.microsoft.com/office/drawing/2014/main" id="{10407E64-57E5-6C11-C5D4-455C306D2F6E}"/>
              </a:ext>
            </a:extLst>
          </p:cNvPr>
          <p:cNvGrpSpPr/>
          <p:nvPr/>
        </p:nvGrpSpPr>
        <p:grpSpPr>
          <a:xfrm>
            <a:off x="2656590" y="4623198"/>
            <a:ext cx="4065950" cy="447040"/>
            <a:chOff x="2246687" y="2188107"/>
            <a:chExt cx="4065950" cy="447040"/>
          </a:xfrm>
        </p:grpSpPr>
        <p:sp>
          <p:nvSpPr>
            <p:cNvPr id="27" name="Arrow: Right 26" descr="To merge our lists we begin with variable L_next which is initially set to be the index low.">
              <a:extLst>
                <a:ext uri="{FF2B5EF4-FFF2-40B4-BE49-F238E27FC236}">
                  <a16:creationId xmlns:a16="http://schemas.microsoft.com/office/drawing/2014/main" id="{C4B62DBB-53B8-EA2D-12CE-AAFE2075A980}"/>
                </a:ext>
              </a:extLst>
            </p:cNvPr>
            <p:cNvSpPr/>
            <p:nvPr/>
          </p:nvSpPr>
          <p:spPr>
            <a:xfrm rot="18941864">
              <a:off x="2246687" y="2188107"/>
              <a:ext cx="1055420" cy="447040"/>
            </a:xfrm>
            <a:prstGeom prst="rightArrow">
              <a:avLst/>
            </a:prstGeom>
            <a:solidFill>
              <a:schemeClr val="accent5">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 next</a:t>
              </a:r>
            </a:p>
          </p:txBody>
        </p:sp>
        <p:sp>
          <p:nvSpPr>
            <p:cNvPr id="28" name="Arrow: Right 27">
              <a:extLst>
                <a:ext uri="{FF2B5EF4-FFF2-40B4-BE49-F238E27FC236}">
                  <a16:creationId xmlns:a16="http://schemas.microsoft.com/office/drawing/2014/main" id="{F1982206-BF5B-A2CF-DE7D-8C5F945BC8DA}"/>
                </a:ext>
              </a:extLst>
            </p:cNvPr>
            <p:cNvSpPr/>
            <p:nvPr/>
          </p:nvSpPr>
          <p:spPr>
            <a:xfrm rot="18941864">
              <a:off x="5257217" y="2188107"/>
              <a:ext cx="1055420" cy="447040"/>
            </a:xfrm>
            <a:prstGeom prst="rightArrow">
              <a:avLst/>
            </a:prstGeom>
            <a:solidFill>
              <a:schemeClr val="accent5">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 next</a:t>
              </a:r>
            </a:p>
          </p:txBody>
        </p:sp>
      </p:grpSp>
      <p:sp>
        <p:nvSpPr>
          <p:cNvPr id="29" name="Arrow: Right 28" descr="We have a variable M_next which is initially the index low, and it keeps track of the next available index in the merged array.">
            <a:extLst>
              <a:ext uri="{FF2B5EF4-FFF2-40B4-BE49-F238E27FC236}">
                <a16:creationId xmlns:a16="http://schemas.microsoft.com/office/drawing/2014/main" id="{866399B5-9CA7-FF10-921D-A115ADA6102E}"/>
              </a:ext>
            </a:extLst>
          </p:cNvPr>
          <p:cNvSpPr/>
          <p:nvPr/>
        </p:nvSpPr>
        <p:spPr>
          <a:xfrm rot="18941864">
            <a:off x="2628791" y="6198889"/>
            <a:ext cx="1055420" cy="447040"/>
          </a:xfrm>
          <a:prstGeom prst="rightArrow">
            <a:avLst/>
          </a:prstGeom>
          <a:solidFill>
            <a:schemeClr val="accent5">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 next</a:t>
            </a:r>
          </a:p>
        </p:txBody>
      </p:sp>
    </p:spTree>
    <p:extLst>
      <p:ext uri="{BB962C8B-B14F-4D97-AF65-F5344CB8AC3E}">
        <p14:creationId xmlns:p14="http://schemas.microsoft.com/office/powerpoint/2010/main" val="3519188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91F74-162D-4500-A8B7-B49A379D832F}"/>
              </a:ext>
            </a:extLst>
          </p:cNvPr>
          <p:cNvSpPr>
            <a:spLocks noGrp="1"/>
          </p:cNvSpPr>
          <p:nvPr>
            <p:ph type="title"/>
          </p:nvPr>
        </p:nvSpPr>
        <p:spPr/>
        <p:txBody>
          <a:bodyPr/>
          <a:lstStyle/>
          <a:p>
            <a:r>
              <a:rPr lang="en-US" dirty="0"/>
              <a:t>Merge Sort Pseudocode</a:t>
            </a:r>
          </a:p>
        </p:txBody>
      </p:sp>
      <p:sp>
        <p:nvSpPr>
          <p:cNvPr id="3" name="Content Placeholder 2">
            <a:extLst>
              <a:ext uri="{FF2B5EF4-FFF2-40B4-BE49-F238E27FC236}">
                <a16:creationId xmlns:a16="http://schemas.microsoft.com/office/drawing/2014/main" id="{4E6A96E2-1227-4225-8791-5FB9A27DA720}"/>
              </a:ext>
            </a:extLst>
          </p:cNvPr>
          <p:cNvSpPr>
            <a:spLocks noGrp="1"/>
          </p:cNvSpPr>
          <p:nvPr>
            <p:ph idx="1"/>
          </p:nvPr>
        </p:nvSpPr>
        <p:spPr>
          <a:xfrm>
            <a:off x="609600" y="1341120"/>
            <a:ext cx="10972800" cy="5516880"/>
          </a:xfrm>
        </p:spPr>
        <p:txBody>
          <a:bodyPr>
            <a:normAutofit/>
          </a:bodyPr>
          <a:lstStyle/>
          <a:p>
            <a:pPr marL="0" indent="0">
              <a:buNone/>
            </a:pPr>
            <a:r>
              <a:rPr lang="en-US" b="1" dirty="0" err="1"/>
              <a:t>mergesort</a:t>
            </a:r>
            <a:r>
              <a:rPr lang="en-US" dirty="0"/>
              <a:t>(L):</a:t>
            </a:r>
          </a:p>
          <a:p>
            <a:pPr marL="0" indent="0">
              <a:buNone/>
            </a:pPr>
            <a:r>
              <a:rPr lang="en-US" dirty="0"/>
              <a:t>	</a:t>
            </a:r>
            <a:r>
              <a:rPr lang="en-US" b="1" dirty="0" err="1"/>
              <a:t>ms_helper</a:t>
            </a:r>
            <a:r>
              <a:rPr lang="en-US" dirty="0"/>
              <a:t>(L, 0, </a:t>
            </a:r>
            <a:r>
              <a:rPr lang="en-US" dirty="0" err="1"/>
              <a:t>L.length</a:t>
            </a:r>
            <a:r>
              <a:rPr lang="en-US" dirty="0"/>
              <a:t>())</a:t>
            </a:r>
            <a:br>
              <a:rPr lang="en-US" dirty="0"/>
            </a:br>
            <a:endParaRPr lang="en-US" dirty="0"/>
          </a:p>
          <a:p>
            <a:pPr marL="0" indent="0">
              <a:buNone/>
            </a:pPr>
            <a:r>
              <a:rPr lang="en-US" b="1" dirty="0" err="1"/>
              <a:t>mshelper</a:t>
            </a:r>
            <a:r>
              <a:rPr lang="en-US" dirty="0"/>
              <a:t>(L, low, high):</a:t>
            </a:r>
          </a:p>
          <a:p>
            <a:pPr marL="0" indent="0">
              <a:buNone/>
            </a:pPr>
            <a:r>
              <a:rPr lang="en-US" dirty="0"/>
              <a:t>	IF (low == high) RETURN </a:t>
            </a:r>
            <a:r>
              <a:rPr lang="en-US" dirty="0">
                <a:solidFill>
                  <a:srgbClr val="FF0000"/>
                </a:solidFill>
              </a:rPr>
              <a:t>// Base Case</a:t>
            </a:r>
          </a:p>
          <a:p>
            <a:pPr marL="0" indent="0">
              <a:buNone/>
            </a:pPr>
            <a:r>
              <a:rPr lang="en-US" dirty="0"/>
              <a:t>	mid = (</a:t>
            </a:r>
            <a:r>
              <a:rPr lang="en-US" dirty="0" err="1"/>
              <a:t>low+high</a:t>
            </a:r>
            <a:r>
              <a:rPr lang="en-US" dirty="0"/>
              <a:t>)/2</a:t>
            </a:r>
          </a:p>
          <a:p>
            <a:pPr marL="0" indent="0">
              <a:buNone/>
            </a:pPr>
            <a:r>
              <a:rPr lang="en-US" dirty="0"/>
              <a:t>	</a:t>
            </a:r>
            <a:r>
              <a:rPr lang="en-US" b="1" dirty="0" err="1"/>
              <a:t>ms_helper</a:t>
            </a:r>
            <a:r>
              <a:rPr lang="en-US" dirty="0"/>
              <a:t>(low, mid)</a:t>
            </a:r>
          </a:p>
          <a:p>
            <a:pPr marL="0" indent="0">
              <a:buNone/>
            </a:pPr>
            <a:r>
              <a:rPr lang="en-US" dirty="0"/>
              <a:t>	</a:t>
            </a:r>
            <a:r>
              <a:rPr lang="en-US" b="1" dirty="0" err="1"/>
              <a:t>ms_helper</a:t>
            </a:r>
            <a:r>
              <a:rPr lang="en-US" dirty="0"/>
              <a:t>(mid+1, high)</a:t>
            </a:r>
          </a:p>
          <a:p>
            <a:pPr marL="0" indent="0">
              <a:buNone/>
            </a:pPr>
            <a:r>
              <a:rPr lang="en-US" dirty="0"/>
              <a:t>	</a:t>
            </a:r>
            <a:r>
              <a:rPr lang="en-US" b="1" dirty="0"/>
              <a:t>merge</a:t>
            </a:r>
            <a:r>
              <a:rPr lang="en-US" dirty="0"/>
              <a:t>(L, low, mid, high)</a:t>
            </a:r>
          </a:p>
          <a:p>
            <a:pPr marL="0" indent="0">
              <a:buNone/>
            </a:pPr>
            <a:endParaRPr lang="en-US" dirty="0"/>
          </a:p>
        </p:txBody>
      </p:sp>
    </p:spTree>
    <p:extLst>
      <p:ext uri="{BB962C8B-B14F-4D97-AF65-F5344CB8AC3E}">
        <p14:creationId xmlns:p14="http://schemas.microsoft.com/office/powerpoint/2010/main" val="1152721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055B0-6D93-98AC-8022-6107AB6DD55F}"/>
              </a:ext>
            </a:extLst>
          </p:cNvPr>
          <p:cNvSpPr>
            <a:spLocks noGrp="1"/>
          </p:cNvSpPr>
          <p:nvPr>
            <p:ph type="title"/>
          </p:nvPr>
        </p:nvSpPr>
        <p:spPr>
          <a:xfrm>
            <a:off x="838200" y="-356235"/>
            <a:ext cx="10515600" cy="1325563"/>
          </a:xfrm>
        </p:spPr>
        <p:txBody>
          <a:bodyPr/>
          <a:lstStyle/>
          <a:p>
            <a:r>
              <a:rPr lang="en-US" dirty="0"/>
              <a:t>Merge Pseudocode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EFFCFEC-8CB0-8275-D534-1D938B3AD188}"/>
                  </a:ext>
                </a:extLst>
              </p:cNvPr>
              <p:cNvSpPr>
                <a:spLocks noGrp="1"/>
              </p:cNvSpPr>
              <p:nvPr>
                <p:ph idx="1"/>
              </p:nvPr>
            </p:nvSpPr>
            <p:spPr>
              <a:xfrm>
                <a:off x="838200" y="589280"/>
                <a:ext cx="10515600" cy="6268720"/>
              </a:xfrm>
            </p:spPr>
            <p:txBody>
              <a:bodyPr>
                <a:normAutofit fontScale="92500"/>
              </a:bodyPr>
              <a:lstStyle/>
              <a:p>
                <a:pPr marL="0" indent="0">
                  <a:buNone/>
                </a:pPr>
                <a:r>
                  <a:rPr lang="en-US" b="1" dirty="0"/>
                  <a:t>merge</a:t>
                </a:r>
                <a:r>
                  <a:rPr lang="en-US" dirty="0"/>
                  <a:t>(L, low, mid, high):</a:t>
                </a:r>
              </a:p>
              <a:p>
                <a:pPr marL="0" indent="0">
                  <a:buNone/>
                </a:pPr>
                <a:r>
                  <a:rPr lang="en-US" dirty="0"/>
                  <a:t>	merged = new int[high-low+1] </a:t>
                </a:r>
                <a:r>
                  <a:rPr lang="en-US" dirty="0">
                    <a:solidFill>
                      <a:srgbClr val="FF0000"/>
                    </a:solidFill>
                  </a:rPr>
                  <a:t>// or whatever type is in L</a:t>
                </a:r>
              </a:p>
              <a:p>
                <a:pPr marL="0" indent="0">
                  <a:buNone/>
                </a:pPr>
                <a:r>
                  <a:rPr lang="en-US" dirty="0"/>
                  <a:t>	LET </a:t>
                </a:r>
                <a:r>
                  <a:rPr lang="en-US" dirty="0" err="1"/>
                  <a:t>l_next</a:t>
                </a:r>
                <a:r>
                  <a:rPr lang="en-US" dirty="0"/>
                  <a:t> = low, </a:t>
                </a:r>
                <a:r>
                  <a:rPr lang="en-US" dirty="0" err="1"/>
                  <a:t>r_next</a:t>
                </a:r>
                <a:r>
                  <a:rPr lang="en-US" dirty="0"/>
                  <a:t> = mid, </a:t>
                </a:r>
                <a:r>
                  <a:rPr lang="en-US" dirty="0" err="1"/>
                  <a:t>m_next</a:t>
                </a:r>
                <a:r>
                  <a:rPr lang="en-US" dirty="0"/>
                  <a:t> = 0</a:t>
                </a:r>
              </a:p>
              <a:p>
                <a:pPr marL="0" indent="0">
                  <a:buNone/>
                </a:pPr>
                <a:r>
                  <a:rPr lang="en-US" dirty="0"/>
                  <a:t>	WHILE (</a:t>
                </a:r>
                <a:r>
                  <a:rPr lang="en-US" dirty="0" err="1"/>
                  <a:t>l_next</a:t>
                </a:r>
                <a:r>
                  <a:rPr lang="en-US" dirty="0"/>
                  <a:t> &lt;= mid AND </a:t>
                </a:r>
                <a:r>
                  <a:rPr lang="en-US" dirty="0" err="1"/>
                  <a:t>r_next</a:t>
                </a:r>
                <a:r>
                  <a:rPr lang="en-US" dirty="0"/>
                  <a:t> &lt;= high):</a:t>
                </a:r>
              </a:p>
              <a:p>
                <a:pPr marL="0" indent="0">
                  <a:buNone/>
                </a:pPr>
                <a:r>
                  <a:rPr lang="en-US" dirty="0"/>
                  <a:t>		IF (L[</a:t>
                </a:r>
                <a:r>
                  <a:rPr lang="en-US" dirty="0" err="1"/>
                  <a:t>l_next</a:t>
                </a:r>
                <a:r>
                  <a:rPr lang="en-US" dirty="0"/>
                  <a:t>] &lt;= L[</a:t>
                </a:r>
                <a:r>
                  <a:rPr lang="en-US" dirty="0" err="1"/>
                  <a:t>r_next</a:t>
                </a:r>
                <a:r>
                  <a:rPr lang="en-US" dirty="0"/>
                  <a:t>]):</a:t>
                </a:r>
              </a:p>
              <a:p>
                <a:pPr marL="0" indent="0">
                  <a:buNone/>
                </a:pPr>
                <a:r>
                  <a:rPr lang="en-US" dirty="0"/>
                  <a:t>			merged[</a:t>
                </a:r>
                <a:r>
                  <a:rPr lang="en-US" dirty="0" err="1"/>
                  <a:t>m_next</a:t>
                </a:r>
                <a:r>
                  <a:rPr lang="en-US" dirty="0"/>
                  <a:t>] = L[</a:t>
                </a:r>
                <a:r>
                  <a:rPr lang="en-US" dirty="0" err="1"/>
                  <a:t>l_next</a:t>
                </a:r>
                <a:r>
                  <a:rPr lang="en-US" dirty="0"/>
                  <a:t>]</a:t>
                </a:r>
              </a:p>
              <a:p>
                <a:pPr marL="0" indent="0">
                  <a:buNone/>
                </a:pPr>
                <a:r>
                  <a:rPr lang="en-US" dirty="0"/>
                  <a:t>			increment </a:t>
                </a:r>
                <a:r>
                  <a:rPr lang="en-US" dirty="0" err="1"/>
                  <a:t>l_next</a:t>
                </a:r>
                <a:r>
                  <a:rPr lang="en-US" dirty="0"/>
                  <a:t> and </a:t>
                </a:r>
                <a:r>
                  <a:rPr lang="en-US" dirty="0" err="1"/>
                  <a:t>m_next</a:t>
                </a:r>
                <a:endParaRPr lang="en-US" dirty="0"/>
              </a:p>
              <a:p>
                <a:pPr marL="0" indent="0">
                  <a:buNone/>
                </a:pPr>
                <a:r>
                  <a:rPr lang="en-US" dirty="0"/>
                  <a:t>		ELSE:</a:t>
                </a:r>
              </a:p>
              <a:p>
                <a:pPr marL="0" indent="0">
                  <a:buNone/>
                </a:pPr>
                <a:r>
                  <a:rPr lang="en-US" dirty="0"/>
                  <a:t>			merged[</a:t>
                </a:r>
                <a:r>
                  <a:rPr lang="en-US" dirty="0" err="1"/>
                  <a:t>m_next</a:t>
                </a:r>
                <a:r>
                  <a:rPr lang="en-US" dirty="0"/>
                  <a:t>] = L[</a:t>
                </a:r>
                <a:r>
                  <a:rPr lang="en-US" dirty="0" err="1"/>
                  <a:t>r_next</a:t>
                </a:r>
                <a:r>
                  <a:rPr lang="en-US" dirty="0"/>
                  <a:t>]</a:t>
                </a:r>
              </a:p>
              <a:p>
                <a:pPr marL="0" indent="0">
                  <a:buNone/>
                </a:pPr>
                <a:r>
                  <a:rPr lang="en-US" dirty="0"/>
                  <a:t>			increment </a:t>
                </a:r>
                <a:r>
                  <a:rPr lang="en-US" dirty="0" err="1"/>
                  <a:t>r_next</a:t>
                </a:r>
                <a:r>
                  <a:rPr lang="en-US" dirty="0"/>
                  <a:t> and </a:t>
                </a:r>
                <a:r>
                  <a:rPr lang="en-US" dirty="0" err="1"/>
                  <a:t>m_next</a:t>
                </a:r>
                <a:endParaRPr lang="en-US" dirty="0"/>
              </a:p>
              <a:p>
                <a:pPr marL="0" indent="0">
                  <a:buNone/>
                </a:pPr>
                <a:r>
                  <a:rPr lang="en-US" dirty="0"/>
                  <a:t>	WHILE (</a:t>
                </a:r>
                <a:r>
                  <a:rPr lang="en-US" dirty="0" err="1"/>
                  <a:t>l_next</a:t>
                </a:r>
                <a:r>
                  <a:rPr lang="en-US" dirty="0"/>
                  <a:t> &lt;= mid): merged[</a:t>
                </a:r>
                <a:r>
                  <a:rPr lang="en-US" dirty="0" err="1"/>
                  <a:t>m_next</a:t>
                </a:r>
                <a:r>
                  <a:rPr lang="en-US" dirty="0"/>
                  <a:t>] = L[</a:t>
                </a:r>
                <a:r>
                  <a:rPr lang="en-US" dirty="0" err="1"/>
                  <a:t>l_next</a:t>
                </a:r>
                <a:r>
                  <a:rPr lang="en-US" dirty="0"/>
                  <a:t>], increment</a:t>
                </a:r>
              </a:p>
              <a:p>
                <a:pPr marL="0" indent="0">
                  <a:buNone/>
                </a:pPr>
                <a:r>
                  <a:rPr lang="en-US" dirty="0"/>
                  <a:t>	WHILE (</a:t>
                </a:r>
                <a:r>
                  <a:rPr lang="en-US" dirty="0" err="1"/>
                  <a:t>r_next</a:t>
                </a:r>
                <a:r>
                  <a:rPr lang="en-US" dirty="0"/>
                  <a:t> &lt;= high): merged[</a:t>
                </a:r>
                <a:r>
                  <a:rPr lang="en-US" dirty="0" err="1"/>
                  <a:t>m_next</a:t>
                </a:r>
                <a:r>
                  <a:rPr lang="en-US" dirty="0"/>
                  <a:t>] = L[</a:t>
                </a:r>
                <a:r>
                  <a:rPr lang="en-US" dirty="0" err="1"/>
                  <a:t>r_next</a:t>
                </a:r>
                <a:r>
                  <a:rPr lang="en-US" dirty="0"/>
                  <a:t>], increment</a:t>
                </a:r>
              </a:p>
              <a:p>
                <a:pPr marL="0" indent="0">
                  <a:buNone/>
                </a:pPr>
                <a:r>
                  <a:rPr lang="en-US" dirty="0"/>
                  <a:t>	FOR(</a:t>
                </a:r>
                <a:r>
                  <a:rPr lang="en-US" dirty="0" err="1"/>
                  <a:t>i</a:t>
                </a:r>
                <a:r>
                  <a:rPr lang="en-US" dirty="0"/>
                  <a:t>=0; </a:t>
                </a:r>
                <a:r>
                  <a:rPr lang="en-US" dirty="0" err="1"/>
                  <a:t>i</a:t>
                </a:r>
                <a14:m>
                  <m:oMath xmlns:m="http://schemas.openxmlformats.org/officeDocument/2006/math">
                    <m:r>
                      <a:rPr lang="en-US" b="0" i="1" smtClean="0">
                        <a:latin typeface="Cambria Math" panose="02040503050406030204" pitchFamily="18" charset="0"/>
                      </a:rPr>
                      <m:t>≤</m:t>
                    </m:r>
                  </m:oMath>
                </a14:m>
                <a:r>
                  <a:rPr lang="en-US" dirty="0" err="1"/>
                  <a:t>merged.length</a:t>
                </a:r>
                <a:r>
                  <a:rPr lang="en-US" dirty="0"/>
                  <a:t>; </a:t>
                </a:r>
                <a:r>
                  <a:rPr lang="en-US" dirty="0" err="1"/>
                  <a:t>i</a:t>
                </a:r>
                <a:r>
                  <a:rPr lang="en-US" dirty="0"/>
                  <a:t>++): L[</a:t>
                </a:r>
                <a:r>
                  <a:rPr lang="en-US" dirty="0" err="1"/>
                  <a:t>i+low</a:t>
                </a:r>
                <a:r>
                  <a:rPr lang="en-US" dirty="0"/>
                  <a:t>] = merged[</a:t>
                </a:r>
                <a:r>
                  <a:rPr lang="en-US" dirty="0" err="1"/>
                  <a:t>i</a:t>
                </a:r>
                <a:r>
                  <a:rPr lang="en-US" dirty="0"/>
                  <a:t>]</a:t>
                </a:r>
              </a:p>
              <a:p>
                <a:pPr marL="0" indent="0">
                  <a:buNone/>
                </a:pPr>
                <a:endParaRPr lang="en-US" dirty="0"/>
              </a:p>
            </p:txBody>
          </p:sp>
        </mc:Choice>
        <mc:Fallback>
          <p:sp>
            <p:nvSpPr>
              <p:cNvPr id="3" name="Content Placeholder 2">
                <a:extLst>
                  <a:ext uri="{FF2B5EF4-FFF2-40B4-BE49-F238E27FC236}">
                    <a16:creationId xmlns:a16="http://schemas.microsoft.com/office/drawing/2014/main" id="{CEFFCFEC-8CB0-8275-D534-1D938B3AD188}"/>
                  </a:ext>
                </a:extLst>
              </p:cNvPr>
              <p:cNvSpPr>
                <a:spLocks noGrp="1" noRot="1" noChangeAspect="1" noMove="1" noResize="1" noEditPoints="1" noAdjustHandles="1" noChangeArrowheads="1" noChangeShapeType="1" noTextEdit="1"/>
              </p:cNvSpPr>
              <p:nvPr>
                <p:ph idx="1"/>
              </p:nvPr>
            </p:nvSpPr>
            <p:spPr>
              <a:xfrm>
                <a:off x="838200" y="589280"/>
                <a:ext cx="10515600" cy="6268720"/>
              </a:xfrm>
              <a:blipFill>
                <a:blip r:embed="rId2"/>
                <a:stretch>
                  <a:fillRect l="-1086" t="-1619" b="-2227"/>
                </a:stretch>
              </a:blipFill>
            </p:spPr>
            <p:txBody>
              <a:bodyPr/>
              <a:lstStyle/>
              <a:p>
                <a:r>
                  <a:rPr lang="en-US">
                    <a:noFill/>
                  </a:rPr>
                  <a:t> </a:t>
                </a:r>
              </a:p>
            </p:txBody>
          </p:sp>
        </mc:Fallback>
      </mc:AlternateContent>
    </p:spTree>
    <p:extLst>
      <p:ext uri="{BB962C8B-B14F-4D97-AF65-F5344CB8AC3E}">
        <p14:creationId xmlns:p14="http://schemas.microsoft.com/office/powerpoint/2010/main" val="2080148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Analyzing Merge Sort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600" y="1524000"/>
                <a:ext cx="10972800" cy="5105399"/>
              </a:xfrm>
            </p:spPr>
            <p:txBody>
              <a:bodyPr>
                <a:normAutofit fontScale="92500" lnSpcReduction="10000"/>
              </a:bodyPr>
              <a:lstStyle/>
              <a:p>
                <a:pPr marL="514350" indent="-514350">
                  <a:buFont typeface="+mj-lt"/>
                  <a:buAutoNum type="arabicPeriod"/>
                </a:pPr>
                <a:r>
                  <a:rPr lang="en-US" dirty="0"/>
                  <a:t>Identify time required to Divide and Combine</a:t>
                </a:r>
              </a:p>
              <a:p>
                <a:pPr marL="514350" indent="-514350">
                  <a:buFont typeface="+mj-lt"/>
                  <a:buAutoNum type="arabicPeriod"/>
                </a:pPr>
                <a:r>
                  <a:rPr lang="en-US" dirty="0"/>
                  <a:t>Identify all subproblems and their sizes</a:t>
                </a:r>
              </a:p>
              <a:p>
                <a:pPr marL="514350" indent="-514350">
                  <a:buFont typeface="+mj-lt"/>
                  <a:buAutoNum type="arabicPeriod"/>
                </a:pPr>
                <a:r>
                  <a:rPr lang="en-US" dirty="0"/>
                  <a:t>Use recurrence relation to express recursive running time</a:t>
                </a:r>
              </a:p>
              <a:p>
                <a:pPr marL="514350" indent="-514350">
                  <a:buFont typeface="+mj-lt"/>
                  <a:buAutoNum type="arabicPeriod"/>
                </a:pPr>
                <a:r>
                  <a:rPr lang="en-US" dirty="0"/>
                  <a:t>Solve and express running time asymptotically</a:t>
                </a:r>
              </a:p>
              <a:p>
                <a:pPr marL="514350" indent="-514350">
                  <a:buFont typeface="+mj-lt"/>
                  <a:buAutoNum type="arabicPeriod"/>
                </a:pPr>
                <a:endParaRPr lang="en-US" dirty="0"/>
              </a:p>
              <a:p>
                <a:pPr>
                  <a:spcBef>
                    <a:spcPts val="648"/>
                  </a:spcBef>
                </a:pPr>
                <a:r>
                  <a:rPr lang="en-US" b="1" dirty="0">
                    <a:solidFill>
                      <a:srgbClr val="0070C0"/>
                    </a:solidFill>
                  </a:rPr>
                  <a:t>Divide</a:t>
                </a:r>
                <a:r>
                  <a:rPr lang="en-US" b="1" dirty="0"/>
                  <a:t>: </a:t>
                </a:r>
                <a14:m>
                  <m:oMath xmlns:m="http://schemas.openxmlformats.org/officeDocument/2006/math">
                    <m:r>
                      <a:rPr lang="en-US" b="0" i="1" dirty="0" smtClean="0">
                        <a:latin typeface="Cambria Math" panose="02040503050406030204" pitchFamily="18" charset="0"/>
                      </a:rPr>
                      <m:t>0</m:t>
                    </m:r>
                  </m:oMath>
                </a14:m>
                <a:r>
                  <a:rPr lang="en-US" dirty="0"/>
                  <a:t> comparisons </a:t>
                </a:r>
              </a:p>
              <a:p>
                <a:pPr>
                  <a:spcBef>
                    <a:spcPts val="648"/>
                  </a:spcBef>
                </a:pPr>
                <a:r>
                  <a:rPr lang="en-US" b="1" dirty="0">
                    <a:solidFill>
                      <a:srgbClr val="0070C0"/>
                    </a:solidFill>
                  </a:rPr>
                  <a:t>Conquer</a:t>
                </a:r>
                <a:r>
                  <a:rPr lang="en-US" b="1" dirty="0"/>
                  <a:t>: </a:t>
                </a:r>
                <a:r>
                  <a:rPr lang="en-US" dirty="0"/>
                  <a:t>recursively sort two lists of size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oMath>
                </a14:m>
                <a:endParaRPr lang="en-US" b="1" dirty="0"/>
              </a:p>
              <a:p>
                <a:pPr>
                  <a:spcBef>
                    <a:spcPts val="648"/>
                  </a:spcBef>
                </a:pPr>
                <a:r>
                  <a:rPr lang="en-US" b="1" dirty="0">
                    <a:solidFill>
                      <a:srgbClr val="0070C0"/>
                    </a:solidFill>
                  </a:rPr>
                  <a:t>Combine</a:t>
                </a:r>
                <a:r>
                  <a:rPr lang="en-US" b="1" dirty="0"/>
                  <a:t>: </a:t>
                </a:r>
                <a14:m>
                  <m:oMath xmlns:m="http://schemas.openxmlformats.org/officeDocument/2006/math">
                    <m:r>
                      <a:rPr lang="en-US" b="0" i="1" smtClean="0">
                        <a:latin typeface="Cambria Math" panose="02040503050406030204" pitchFamily="18" charset="0"/>
                      </a:rPr>
                      <m:t>𝑛</m:t>
                    </m:r>
                  </m:oMath>
                </a14:m>
                <a:r>
                  <a:rPr lang="en-US" dirty="0"/>
                  <a:t> comparisons</a:t>
                </a:r>
              </a:p>
              <a:p>
                <a:pPr>
                  <a:spcBef>
                    <a:spcPts val="648"/>
                  </a:spcBef>
                </a:pPr>
                <a:r>
                  <a:rPr lang="en-US" b="1" dirty="0"/>
                  <a:t>Recurrence: </a:t>
                </a:r>
                <a:endParaRPr lang="en-US" b="0" i="1" dirty="0">
                  <a:latin typeface="Cambria Math"/>
                </a:endParaRPr>
              </a:p>
              <a:p>
                <a:pPr marL="457200" lvl="1" indent="0">
                  <a:buNone/>
                </a:pPr>
                <a14:m>
                  <m:oMath xmlns:m="http://schemas.openxmlformats.org/officeDocument/2006/math">
                    <m:r>
                      <a:rPr lang="en-US" b="0" i="1" smtClean="0">
                        <a:latin typeface="Cambria Math"/>
                      </a:rPr>
                      <m:t>𝑇</m:t>
                    </m:r>
                    <m:d>
                      <m:dPr>
                        <m:ctrlPr>
                          <a:rPr lang="en-US" i="1" smtClean="0">
                            <a:latin typeface="Cambria Math" panose="02040503050406030204" pitchFamily="18" charset="0"/>
                          </a:rPr>
                        </m:ctrlPr>
                      </m:dPr>
                      <m:e>
                        <m:r>
                          <a:rPr lang="en-US" b="0" i="1" smtClean="0">
                            <a:latin typeface="Cambria Math"/>
                          </a:rPr>
                          <m:t>𝑛</m:t>
                        </m:r>
                      </m:e>
                    </m:d>
                    <m:r>
                      <a:rPr lang="en-US" b="0" i="1" smtClean="0">
                        <a:latin typeface="Cambria Math"/>
                      </a:rPr>
                      <m:t>=</m:t>
                    </m:r>
                    <m:r>
                      <a:rPr lang="en-US" b="0" i="1" smtClean="0">
                        <a:latin typeface="Cambria Math" panose="02040503050406030204" pitchFamily="18" charset="0"/>
                      </a:rPr>
                      <m:t>0</m:t>
                    </m:r>
                    <m:r>
                      <a:rPr lang="en-US" b="0" i="1" smtClean="0">
                        <a:latin typeface="Cambria Math"/>
                      </a:rPr>
                      <m:t>+</m:t>
                    </m:r>
                    <m:r>
                      <a:rPr lang="en-US" b="0" i="1" smtClean="0">
                        <a:latin typeface="Cambria Math" panose="02040503050406030204" pitchFamily="18" charset="0"/>
                      </a:rPr>
                      <m:t>𝑇</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r>
                      <a:rPr lang="en-US" b="0" i="1" smtClean="0">
                        <a:latin typeface="Cambria Math" panose="02040503050406030204" pitchFamily="18" charset="0"/>
                      </a:rPr>
                      <m:t>𝑇</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r>
                      <a:rPr lang="en-US" b="0" i="1" smtClean="0">
                        <a:latin typeface="Cambria Math"/>
                      </a:rPr>
                      <m:t>+</m:t>
                    </m:r>
                    <m:r>
                      <a:rPr lang="en-US" b="0" i="1" smtClean="0">
                        <a:latin typeface="Cambria Math" panose="02040503050406030204" pitchFamily="18" charset="0"/>
                      </a:rPr>
                      <m:t>𝑛</m:t>
                    </m:r>
                  </m:oMath>
                </a14:m>
                <a:r>
                  <a:rPr lang="en-US" dirty="0"/>
                  <a:t> 	</a:t>
                </a:r>
              </a:p>
              <a:p>
                <a:pPr marL="457200" lvl="1" indent="0">
                  <a:buNone/>
                </a:pPr>
                <a14:m>
                  <m:oMath xmlns:m="http://schemas.openxmlformats.org/officeDocument/2006/math">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)=2</m:t>
                    </m:r>
                    <m:r>
                      <a:rPr lang="en-US" b="0" i="1" smtClean="0">
                        <a:latin typeface="Cambria Math" panose="02040503050406030204" pitchFamily="18" charset="0"/>
                      </a:rPr>
                      <m:t>𝑇</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r>
                      <a:rPr lang="en-US" b="0" i="1" smtClean="0">
                        <a:latin typeface="Cambria Math" panose="02040503050406030204" pitchFamily="18" charset="0"/>
                      </a:rPr>
                      <m:t>𝑛</m:t>
                    </m:r>
                  </m:oMath>
                </a14:m>
                <a:r>
                  <a:rPr lang="en-US" dirty="0"/>
                  <a:t>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600" y="1524000"/>
                <a:ext cx="10972800" cy="5105399"/>
              </a:xfrm>
              <a:blipFill>
                <a:blip r:embed="rId2"/>
                <a:stretch>
                  <a:fillRect l="-1000" t="-2509"/>
                </a:stretch>
              </a:blipFill>
            </p:spPr>
            <p:txBody>
              <a:bodyPr/>
              <a:lstStyle/>
              <a:p>
                <a:r>
                  <a:rPr lang="en-US">
                    <a:noFill/>
                  </a:rPr>
                  <a:t> </a:t>
                </a:r>
              </a:p>
            </p:txBody>
          </p:sp>
        </mc:Fallback>
      </mc:AlternateContent>
    </p:spTree>
    <p:extLst>
      <p:ext uri="{BB962C8B-B14F-4D97-AF65-F5344CB8AC3E}">
        <p14:creationId xmlns:p14="http://schemas.microsoft.com/office/powerpoint/2010/main" val="13156965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838200" y="226901"/>
                <a:ext cx="10515600" cy="1152020"/>
              </a:xfrm>
            </p:spPr>
            <p:txBody>
              <a:bodyPr/>
              <a:lstStyle/>
              <a:p>
                <a:r>
                  <a:rPr lang="en-US" dirty="0"/>
                  <a:t>Tree Method </a:t>
                </a:r>
                <a14:m>
                  <m:oMath xmlns:m="http://schemas.openxmlformats.org/officeDocument/2006/math">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=2</m:t>
                    </m:r>
                    <m:r>
                      <a:rPr lang="en-US" b="0" i="1" smtClean="0">
                        <a:latin typeface="Cambria Math" panose="02040503050406030204" pitchFamily="18" charset="0"/>
                      </a:rPr>
                      <m:t>𝑇</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r>
                      <a:rPr lang="en-US" b="0" i="1" smtClean="0">
                        <a:latin typeface="Cambria Math" panose="02040503050406030204" pitchFamily="18" charset="0"/>
                      </a:rPr>
                      <m:t>𝑛</m:t>
                    </m:r>
                  </m:oMath>
                </a14:m>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838200" y="226901"/>
                <a:ext cx="10515600" cy="1152020"/>
              </a:xfrm>
              <a:blipFill>
                <a:blip r:embed="rId2"/>
                <a:stretch>
                  <a:fillRect l="-2377" b="-6349"/>
                </a:stretch>
              </a:blipFill>
            </p:spPr>
            <p:txBody>
              <a:bodyPr/>
              <a:lstStyle/>
              <a:p>
                <a:r>
                  <a:rPr lang="en-US">
                    <a:noFill/>
                  </a:rPr>
                  <a:t> </a:t>
                </a:r>
              </a:p>
            </p:txBody>
          </p:sp>
        </mc:Fallback>
      </mc:AlternateContent>
    </p:spTree>
    <p:extLst>
      <p:ext uri="{BB962C8B-B14F-4D97-AF65-F5344CB8AC3E}">
        <p14:creationId xmlns:p14="http://schemas.microsoft.com/office/powerpoint/2010/main" val="2539101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50236-5662-84E4-1E2C-8131ADED1E5A}"/>
              </a:ext>
            </a:extLst>
          </p:cNvPr>
          <p:cNvSpPr>
            <a:spLocks noGrp="1"/>
          </p:cNvSpPr>
          <p:nvPr>
            <p:ph type="title"/>
          </p:nvPr>
        </p:nvSpPr>
        <p:spPr/>
        <p:txBody>
          <a:bodyPr/>
          <a:lstStyle/>
          <a:p>
            <a:r>
              <a:rPr lang="en-US" dirty="0"/>
              <a:t>Sorting “Landscape”</a:t>
            </a:r>
          </a:p>
        </p:txBody>
      </p:sp>
      <p:sp>
        <p:nvSpPr>
          <p:cNvPr id="3" name="Content Placeholder 2">
            <a:extLst>
              <a:ext uri="{FF2B5EF4-FFF2-40B4-BE49-F238E27FC236}">
                <a16:creationId xmlns:a16="http://schemas.microsoft.com/office/drawing/2014/main" id="{C4887EE2-0B7B-E6D3-DAF0-140E12D6FB63}"/>
              </a:ext>
            </a:extLst>
          </p:cNvPr>
          <p:cNvSpPr>
            <a:spLocks noGrp="1"/>
          </p:cNvSpPr>
          <p:nvPr>
            <p:ph idx="1"/>
          </p:nvPr>
        </p:nvSpPr>
        <p:spPr/>
        <p:txBody>
          <a:bodyPr/>
          <a:lstStyle/>
          <a:p>
            <a:r>
              <a:rPr lang="en-US" dirty="0"/>
              <a:t>There is no singular best algorithm for sorting</a:t>
            </a:r>
          </a:p>
          <a:p>
            <a:r>
              <a:rPr lang="en-US" dirty="0"/>
              <a:t>Some are faster, some are slower</a:t>
            </a:r>
          </a:p>
          <a:p>
            <a:r>
              <a:rPr lang="en-US" dirty="0"/>
              <a:t>Some use more memory, some use less</a:t>
            </a:r>
          </a:p>
          <a:p>
            <a:r>
              <a:rPr lang="en-US" dirty="0"/>
              <a:t>Some are super fast if your data satisfies assumptions</a:t>
            </a:r>
          </a:p>
          <a:p>
            <a:r>
              <a:rPr lang="en-US" dirty="0"/>
              <a:t>Some have other special properties that make them valuable</a:t>
            </a:r>
          </a:p>
          <a:p>
            <a:r>
              <a:rPr lang="en-US" dirty="0"/>
              <a:t>No sorting algorithm can have only all the “best” attributes</a:t>
            </a:r>
          </a:p>
        </p:txBody>
      </p:sp>
    </p:spTree>
    <p:extLst>
      <p:ext uri="{BB962C8B-B14F-4D97-AF65-F5344CB8AC3E}">
        <p14:creationId xmlns:p14="http://schemas.microsoft.com/office/powerpoint/2010/main" val="34692532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5034E-FD88-4BB1-2DFC-D203BE4F035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F25C862-E009-567F-B440-4F2CE5DD0D06}"/>
                  </a:ext>
                </a:extLst>
              </p:cNvPr>
              <p:cNvSpPr>
                <a:spLocks noGrp="1"/>
              </p:cNvSpPr>
              <p:nvPr>
                <p:ph type="title"/>
              </p:nvPr>
            </p:nvSpPr>
            <p:spPr>
              <a:xfrm>
                <a:off x="838200" y="226901"/>
                <a:ext cx="10515600" cy="1152020"/>
              </a:xfrm>
            </p:spPr>
            <p:txBody>
              <a:bodyPr/>
              <a:lstStyle/>
              <a:p>
                <a:r>
                  <a:rPr lang="en-US" dirty="0"/>
                  <a:t>Tree Method </a:t>
                </a:r>
                <a14:m>
                  <m:oMath xmlns:m="http://schemas.openxmlformats.org/officeDocument/2006/math">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=2</m:t>
                    </m:r>
                    <m:r>
                      <a:rPr lang="en-US" b="0" i="1" smtClean="0">
                        <a:latin typeface="Cambria Math" panose="02040503050406030204" pitchFamily="18" charset="0"/>
                      </a:rPr>
                      <m:t>𝑇</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r>
                      <a:rPr lang="en-US" b="0" i="1" smtClean="0">
                        <a:latin typeface="Cambria Math" panose="02040503050406030204" pitchFamily="18" charset="0"/>
                      </a:rPr>
                      <m:t>𝑛</m:t>
                    </m:r>
                  </m:oMath>
                </a14:m>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838200" y="226901"/>
                <a:ext cx="10515600" cy="1152020"/>
              </a:xfrm>
              <a:blipFill>
                <a:blip r:embed="rId2"/>
                <a:stretch>
                  <a:fillRect l="-2377" b="-634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3E69BFFC-FCDD-8A00-90C8-055D2D645847}"/>
              </a:ext>
              <a:ext uri="{C183D7F6-B498-43B3-948B-1728B52AA6E4}">
                <adec:decorative xmlns:adec="http://schemas.microsoft.com/office/drawing/2017/decorative" val="1"/>
              </a:ext>
            </a:extLst>
          </p:cNvPr>
          <p:cNvSpPr/>
          <p:nvPr/>
        </p:nvSpPr>
        <p:spPr>
          <a:xfrm>
            <a:off x="198471" y="1473992"/>
            <a:ext cx="2602580" cy="6397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Red box represents a problem instance</a:t>
            </a:r>
          </a:p>
        </p:txBody>
      </p:sp>
      <p:sp>
        <p:nvSpPr>
          <p:cNvPr id="3" name="Rectangle 2">
            <a:extLst>
              <a:ext uri="{FF2B5EF4-FFF2-40B4-BE49-F238E27FC236}">
                <a16:creationId xmlns:a16="http://schemas.microsoft.com/office/drawing/2014/main" id="{E574FE0E-425A-E958-58DD-AD5F1942D7CD}"/>
              </a:ext>
              <a:ext uri="{C183D7F6-B498-43B3-948B-1728B52AA6E4}">
                <adec:decorative xmlns:adec="http://schemas.microsoft.com/office/drawing/2017/decorative" val="1"/>
              </a:ext>
            </a:extLst>
          </p:cNvPr>
          <p:cNvSpPr/>
          <p:nvPr/>
        </p:nvSpPr>
        <p:spPr>
          <a:xfrm>
            <a:off x="84143" y="2182904"/>
            <a:ext cx="2716908" cy="811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Blue value next to each box represents time spent at that level of recursion</a:t>
            </a:r>
          </a:p>
        </p:txBody>
      </p:sp>
      <p:grpSp>
        <p:nvGrpSpPr>
          <p:cNvPr id="5" name="Group 4" descr="A picture of the recursion for the given recurrence relation. We have one box per stack frame in the recursion. Each box is labelled inside with a value that represents the size of the input for that stack frame. Outside each box is labelled with the amount of (non-recursive) work done by that box (in this case it matches the size of the box).&#10;&#10;Each box has an arrow pointing to two boxes with a smaller input (specifically each is half the size) to represent the larger box recursively invoking the algorithm twice with smaller inputs.">
            <a:extLst>
              <a:ext uri="{FF2B5EF4-FFF2-40B4-BE49-F238E27FC236}">
                <a16:creationId xmlns:a16="http://schemas.microsoft.com/office/drawing/2014/main" id="{18FDACF1-6B72-BBEC-2BB9-A3985F9490FC}"/>
              </a:ext>
            </a:extLst>
          </p:cNvPr>
          <p:cNvGrpSpPr/>
          <p:nvPr/>
        </p:nvGrpSpPr>
        <p:grpSpPr>
          <a:xfrm>
            <a:off x="1312850" y="1751469"/>
            <a:ext cx="7080190" cy="3693910"/>
            <a:chOff x="1295400" y="1992868"/>
            <a:chExt cx="7080190" cy="3693910"/>
          </a:xfrm>
        </p:grpSpPr>
        <mc:AlternateContent xmlns:mc="http://schemas.openxmlformats.org/markup-compatibility/2006" xmlns:a14="http://schemas.microsoft.com/office/drawing/2010/main">
          <mc:Choice Requires="a14">
            <p:sp>
              <p:nvSpPr>
                <p:cNvPr id="44" name="Text Box 41">
                  <a:extLst>
                    <a:ext uri="{FF2B5EF4-FFF2-40B4-BE49-F238E27FC236}">
                      <a16:creationId xmlns:a16="http://schemas.microsoft.com/office/drawing/2014/main" id="{6D08EF4E-327C-6916-0C5F-D01A5FAE7CFF}"/>
                    </a:ext>
                  </a:extLst>
                </p:cNvPr>
                <p:cNvSpPr txBox="1">
                  <a:spLocks noChangeArrowheads="1"/>
                </p:cNvSpPr>
                <p:nvPr/>
              </p:nvSpPr>
              <p:spPr bwMode="auto">
                <a:xfrm>
                  <a:off x="4381500" y="2133600"/>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dirty="0">
                            <a:latin typeface="Cambria Math"/>
                          </a:rPr>
                          <m:t>𝑛</m:t>
                        </m:r>
                      </m:oMath>
                    </m:oMathPara>
                  </a14:m>
                  <a:endParaRPr lang="en-US" sz="2800" dirty="0"/>
                </a:p>
              </p:txBody>
            </p:sp>
          </mc:Choice>
          <mc:Fallback xmlns="">
            <p:sp>
              <p:nvSpPr>
                <p:cNvPr id="44" name="Text Box 41"/>
                <p:cNvSpPr txBox="1">
                  <a:spLocks noRot="1" noChangeAspect="1" noMove="1" noResize="1" noEditPoints="1" noAdjustHandles="1" noChangeArrowheads="1" noChangeShapeType="1" noTextEdit="1"/>
                </p:cNvSpPr>
                <p:nvPr/>
              </p:nvSpPr>
              <p:spPr bwMode="auto">
                <a:xfrm>
                  <a:off x="4381500" y="2133600"/>
                  <a:ext cx="1333500" cy="457200"/>
                </a:xfrm>
                <a:prstGeom prst="rect">
                  <a:avLst/>
                </a:prstGeom>
                <a:blipFill>
                  <a:blip r:embed="rId3"/>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 Box 41">
                  <a:extLst>
                    <a:ext uri="{FF2B5EF4-FFF2-40B4-BE49-F238E27FC236}">
                      <a16:creationId xmlns:a16="http://schemas.microsoft.com/office/drawing/2014/main" id="{3EF64789-0EBA-F72E-53FC-B025DCE608E9}"/>
                    </a:ext>
                  </a:extLst>
                </p:cNvPr>
                <p:cNvSpPr txBox="1">
                  <a:spLocks noChangeArrowheads="1"/>
                </p:cNvSpPr>
                <p:nvPr/>
              </p:nvSpPr>
              <p:spPr bwMode="auto">
                <a:xfrm>
                  <a:off x="2690604" y="3028252"/>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f>
                          <m:fPr>
                            <m:type m:val="lin"/>
                            <m:ctrlPr>
                              <a:rPr lang="en-US" sz="2800" i="1">
                                <a:latin typeface="Cambria Math" panose="02040503050406030204" pitchFamily="18" charset="0"/>
                              </a:rPr>
                            </m:ctrlPr>
                          </m:fPr>
                          <m:num>
                            <m:r>
                              <a:rPr lang="en-US" sz="2800" i="1">
                                <a:latin typeface="Cambria Math"/>
                              </a:rPr>
                              <m:t>𝑛</m:t>
                            </m:r>
                          </m:num>
                          <m:den>
                            <m:r>
                              <a:rPr lang="en-US" sz="2800" i="1">
                                <a:latin typeface="Cambria Math"/>
                              </a:rPr>
                              <m:t>2</m:t>
                            </m:r>
                          </m:den>
                        </m:f>
                      </m:oMath>
                    </m:oMathPara>
                  </a14:m>
                  <a:endParaRPr lang="en-US" sz="2800" dirty="0"/>
                </a:p>
              </p:txBody>
            </p:sp>
          </mc:Choice>
          <mc:Fallback xmlns="">
            <p:sp>
              <p:nvSpPr>
                <p:cNvPr id="47" name="Text Box 41"/>
                <p:cNvSpPr txBox="1">
                  <a:spLocks noRot="1" noChangeAspect="1" noMove="1" noResize="1" noEditPoints="1" noAdjustHandles="1" noChangeArrowheads="1" noChangeShapeType="1" noTextEdit="1"/>
                </p:cNvSpPr>
                <p:nvPr/>
              </p:nvSpPr>
              <p:spPr bwMode="auto">
                <a:xfrm>
                  <a:off x="2690604" y="3028252"/>
                  <a:ext cx="1333500" cy="457200"/>
                </a:xfrm>
                <a:prstGeom prst="rect">
                  <a:avLst/>
                </a:prstGeom>
                <a:blipFill>
                  <a:blip r:embed="rId4"/>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 Box 41">
                  <a:extLst>
                    <a:ext uri="{FF2B5EF4-FFF2-40B4-BE49-F238E27FC236}">
                      <a16:creationId xmlns:a16="http://schemas.microsoft.com/office/drawing/2014/main" id="{8D938769-B366-D257-4DEC-72E7E414A56F}"/>
                    </a:ext>
                  </a:extLst>
                </p:cNvPr>
                <p:cNvSpPr txBox="1">
                  <a:spLocks noChangeArrowheads="1"/>
                </p:cNvSpPr>
                <p:nvPr/>
              </p:nvSpPr>
              <p:spPr bwMode="auto">
                <a:xfrm>
                  <a:off x="5981700" y="3028252"/>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f>
                          <m:fPr>
                            <m:type m:val="lin"/>
                            <m:ctrlPr>
                              <a:rPr lang="en-US" sz="2800" i="1">
                                <a:latin typeface="Cambria Math" panose="02040503050406030204" pitchFamily="18" charset="0"/>
                              </a:rPr>
                            </m:ctrlPr>
                          </m:fPr>
                          <m:num>
                            <m:r>
                              <a:rPr lang="en-US" sz="2800" i="1">
                                <a:latin typeface="Cambria Math"/>
                              </a:rPr>
                              <m:t>𝑛</m:t>
                            </m:r>
                          </m:num>
                          <m:den>
                            <m:r>
                              <a:rPr lang="en-US" sz="2800" i="1">
                                <a:latin typeface="Cambria Math"/>
                              </a:rPr>
                              <m:t>2</m:t>
                            </m:r>
                          </m:den>
                        </m:f>
                      </m:oMath>
                    </m:oMathPara>
                  </a14:m>
                  <a:endParaRPr lang="en-US" sz="2800" dirty="0"/>
                </a:p>
              </p:txBody>
            </p:sp>
          </mc:Choice>
          <mc:Fallback xmlns="">
            <p:sp>
              <p:nvSpPr>
                <p:cNvPr id="48" name="Text Box 41"/>
                <p:cNvSpPr txBox="1">
                  <a:spLocks noRot="1" noChangeAspect="1" noMove="1" noResize="1" noEditPoints="1" noAdjustHandles="1" noChangeArrowheads="1" noChangeShapeType="1" noTextEdit="1"/>
                </p:cNvSpPr>
                <p:nvPr/>
              </p:nvSpPr>
              <p:spPr bwMode="auto">
                <a:xfrm>
                  <a:off x="5981700" y="3028252"/>
                  <a:ext cx="1333500" cy="457200"/>
                </a:xfrm>
                <a:prstGeom prst="rect">
                  <a:avLst/>
                </a:prstGeom>
                <a:blipFill>
                  <a:blip r:embed="rId5"/>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 Box 41">
                  <a:extLst>
                    <a:ext uri="{FF2B5EF4-FFF2-40B4-BE49-F238E27FC236}">
                      <a16:creationId xmlns:a16="http://schemas.microsoft.com/office/drawing/2014/main" id="{1F343240-AAEF-4BD5-2A97-65799D1FCAC3}"/>
                    </a:ext>
                  </a:extLst>
                </p:cNvPr>
                <p:cNvSpPr txBox="1">
                  <a:spLocks noChangeArrowheads="1"/>
                </p:cNvSpPr>
                <p:nvPr/>
              </p:nvSpPr>
              <p:spPr bwMode="auto">
                <a:xfrm>
                  <a:off x="1573880" y="3834326"/>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f>
                          <m:fPr>
                            <m:type m:val="lin"/>
                            <m:ctrlPr>
                              <a:rPr lang="en-US" sz="2800" i="1">
                                <a:latin typeface="Cambria Math" panose="02040503050406030204" pitchFamily="18" charset="0"/>
                              </a:rPr>
                            </m:ctrlPr>
                          </m:fPr>
                          <m:num>
                            <m:r>
                              <a:rPr lang="en-US" sz="2800" i="1">
                                <a:latin typeface="Cambria Math"/>
                              </a:rPr>
                              <m:t>𝑛</m:t>
                            </m:r>
                          </m:num>
                          <m:den>
                            <m:r>
                              <a:rPr lang="en-US" sz="2800" i="1">
                                <a:latin typeface="Cambria Math"/>
                              </a:rPr>
                              <m:t>4</m:t>
                            </m:r>
                          </m:den>
                        </m:f>
                      </m:oMath>
                    </m:oMathPara>
                  </a14:m>
                  <a:endParaRPr lang="en-US" sz="2800" dirty="0"/>
                </a:p>
              </p:txBody>
            </p:sp>
          </mc:Choice>
          <mc:Fallback xmlns="">
            <p:sp>
              <p:nvSpPr>
                <p:cNvPr id="49" name="Text Box 41"/>
                <p:cNvSpPr txBox="1">
                  <a:spLocks noRot="1" noChangeAspect="1" noMove="1" noResize="1" noEditPoints="1" noAdjustHandles="1" noChangeArrowheads="1" noChangeShapeType="1" noTextEdit="1"/>
                </p:cNvSpPr>
                <p:nvPr/>
              </p:nvSpPr>
              <p:spPr bwMode="auto">
                <a:xfrm>
                  <a:off x="1573880" y="3834326"/>
                  <a:ext cx="1333500" cy="457200"/>
                </a:xfrm>
                <a:prstGeom prst="rect">
                  <a:avLst/>
                </a:prstGeom>
                <a:blipFill>
                  <a:blip r:embed="rId6"/>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 Box 41">
                  <a:extLst>
                    <a:ext uri="{FF2B5EF4-FFF2-40B4-BE49-F238E27FC236}">
                      <a16:creationId xmlns:a16="http://schemas.microsoft.com/office/drawing/2014/main" id="{CE41CA5A-1091-6477-28E3-35C4CE6C84F0}"/>
                    </a:ext>
                  </a:extLst>
                </p:cNvPr>
                <p:cNvSpPr txBox="1">
                  <a:spLocks noChangeArrowheads="1"/>
                </p:cNvSpPr>
                <p:nvPr/>
              </p:nvSpPr>
              <p:spPr bwMode="auto">
                <a:xfrm>
                  <a:off x="3314700" y="3834326"/>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f>
                          <m:fPr>
                            <m:type m:val="lin"/>
                            <m:ctrlPr>
                              <a:rPr lang="en-US" sz="2800" i="1">
                                <a:latin typeface="Cambria Math" panose="02040503050406030204" pitchFamily="18" charset="0"/>
                              </a:rPr>
                            </m:ctrlPr>
                          </m:fPr>
                          <m:num>
                            <m:r>
                              <a:rPr lang="en-US" sz="2800" i="1">
                                <a:latin typeface="Cambria Math"/>
                              </a:rPr>
                              <m:t>𝑛</m:t>
                            </m:r>
                          </m:num>
                          <m:den>
                            <m:r>
                              <a:rPr lang="en-US" sz="2800" i="1">
                                <a:latin typeface="Cambria Math"/>
                              </a:rPr>
                              <m:t>4</m:t>
                            </m:r>
                          </m:den>
                        </m:f>
                      </m:oMath>
                    </m:oMathPara>
                  </a14:m>
                  <a:endParaRPr lang="en-US" sz="2800" dirty="0"/>
                </a:p>
              </p:txBody>
            </p:sp>
          </mc:Choice>
          <mc:Fallback xmlns="">
            <p:sp>
              <p:nvSpPr>
                <p:cNvPr id="50" name="Text Box 41"/>
                <p:cNvSpPr txBox="1">
                  <a:spLocks noRot="1" noChangeAspect="1" noMove="1" noResize="1" noEditPoints="1" noAdjustHandles="1" noChangeArrowheads="1" noChangeShapeType="1" noTextEdit="1"/>
                </p:cNvSpPr>
                <p:nvPr/>
              </p:nvSpPr>
              <p:spPr bwMode="auto">
                <a:xfrm>
                  <a:off x="3314700" y="3834326"/>
                  <a:ext cx="1333500" cy="457200"/>
                </a:xfrm>
                <a:prstGeom prst="rect">
                  <a:avLst/>
                </a:prstGeom>
                <a:blipFill>
                  <a:blip r:embed="rId7"/>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 Box 41">
                  <a:extLst>
                    <a:ext uri="{FF2B5EF4-FFF2-40B4-BE49-F238E27FC236}">
                      <a16:creationId xmlns:a16="http://schemas.microsoft.com/office/drawing/2014/main" id="{84DDA039-D260-9AF8-58BF-A325CF61C23D}"/>
                    </a:ext>
                  </a:extLst>
                </p:cNvPr>
                <p:cNvSpPr txBox="1">
                  <a:spLocks noChangeArrowheads="1"/>
                </p:cNvSpPr>
                <p:nvPr/>
              </p:nvSpPr>
              <p:spPr bwMode="auto">
                <a:xfrm>
                  <a:off x="5181600" y="3832376"/>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f>
                          <m:fPr>
                            <m:type m:val="lin"/>
                            <m:ctrlPr>
                              <a:rPr lang="en-US" sz="2800" i="1">
                                <a:latin typeface="Cambria Math" panose="02040503050406030204" pitchFamily="18" charset="0"/>
                              </a:rPr>
                            </m:ctrlPr>
                          </m:fPr>
                          <m:num>
                            <m:r>
                              <a:rPr lang="en-US" sz="2800" i="1">
                                <a:latin typeface="Cambria Math"/>
                              </a:rPr>
                              <m:t>𝑛</m:t>
                            </m:r>
                          </m:num>
                          <m:den>
                            <m:r>
                              <a:rPr lang="en-US" sz="2800" i="1">
                                <a:latin typeface="Cambria Math"/>
                              </a:rPr>
                              <m:t>4</m:t>
                            </m:r>
                          </m:den>
                        </m:f>
                      </m:oMath>
                    </m:oMathPara>
                  </a14:m>
                  <a:endParaRPr lang="en-US" sz="2800" dirty="0"/>
                </a:p>
              </p:txBody>
            </p:sp>
          </mc:Choice>
          <mc:Fallback xmlns="">
            <p:sp>
              <p:nvSpPr>
                <p:cNvPr id="51" name="Text Box 41"/>
                <p:cNvSpPr txBox="1">
                  <a:spLocks noRot="1" noChangeAspect="1" noMove="1" noResize="1" noEditPoints="1" noAdjustHandles="1" noChangeArrowheads="1" noChangeShapeType="1" noTextEdit="1"/>
                </p:cNvSpPr>
                <p:nvPr/>
              </p:nvSpPr>
              <p:spPr bwMode="auto">
                <a:xfrm>
                  <a:off x="5181600" y="3832376"/>
                  <a:ext cx="1333500" cy="457200"/>
                </a:xfrm>
                <a:prstGeom prst="rect">
                  <a:avLst/>
                </a:prstGeom>
                <a:blipFill>
                  <a:blip r:embed="rId8"/>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 Box 41">
                  <a:extLst>
                    <a:ext uri="{FF2B5EF4-FFF2-40B4-BE49-F238E27FC236}">
                      <a16:creationId xmlns:a16="http://schemas.microsoft.com/office/drawing/2014/main" id="{F0DC6803-0AC5-4C62-7C74-4B41B2D09329}"/>
                    </a:ext>
                  </a:extLst>
                </p:cNvPr>
                <p:cNvSpPr txBox="1">
                  <a:spLocks noChangeArrowheads="1"/>
                </p:cNvSpPr>
                <p:nvPr/>
              </p:nvSpPr>
              <p:spPr bwMode="auto">
                <a:xfrm>
                  <a:off x="6743700" y="3834326"/>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f>
                          <m:fPr>
                            <m:type m:val="lin"/>
                            <m:ctrlPr>
                              <a:rPr lang="en-US" sz="2800" i="1">
                                <a:latin typeface="Cambria Math" panose="02040503050406030204" pitchFamily="18" charset="0"/>
                              </a:rPr>
                            </m:ctrlPr>
                          </m:fPr>
                          <m:num>
                            <m:r>
                              <a:rPr lang="en-US" sz="2800" i="1">
                                <a:latin typeface="Cambria Math"/>
                              </a:rPr>
                              <m:t>𝑛</m:t>
                            </m:r>
                          </m:num>
                          <m:den>
                            <m:r>
                              <a:rPr lang="en-US" sz="2800" i="1">
                                <a:latin typeface="Cambria Math"/>
                              </a:rPr>
                              <m:t>4</m:t>
                            </m:r>
                          </m:den>
                        </m:f>
                      </m:oMath>
                    </m:oMathPara>
                  </a14:m>
                  <a:endParaRPr lang="en-US" sz="2800" dirty="0"/>
                </a:p>
              </p:txBody>
            </p:sp>
          </mc:Choice>
          <mc:Fallback xmlns="">
            <p:sp>
              <p:nvSpPr>
                <p:cNvPr id="52" name="Text Box 41"/>
                <p:cNvSpPr txBox="1">
                  <a:spLocks noRot="1" noChangeAspect="1" noMove="1" noResize="1" noEditPoints="1" noAdjustHandles="1" noChangeArrowheads="1" noChangeShapeType="1" noTextEdit="1"/>
                </p:cNvSpPr>
                <p:nvPr/>
              </p:nvSpPr>
              <p:spPr bwMode="auto">
                <a:xfrm>
                  <a:off x="6743700" y="3834326"/>
                  <a:ext cx="1333500" cy="457200"/>
                </a:xfrm>
                <a:prstGeom prst="rect">
                  <a:avLst/>
                </a:prstGeom>
                <a:blipFill>
                  <a:blip r:embed="rId9"/>
                  <a:stretch>
                    <a:fillRect/>
                  </a:stretch>
                </a:blipFill>
                <a:ln w="9525">
                  <a:solidFill>
                    <a:srgbClr val="FF0000"/>
                  </a:solidFill>
                  <a:miter lim="800000"/>
                  <a:headEnd/>
                  <a:tailEnd/>
                </a:ln>
              </p:spPr>
              <p:txBody>
                <a:bodyPr/>
                <a:lstStyle/>
                <a:p>
                  <a:r>
                    <a:rPr lang="en-US">
                      <a:noFill/>
                    </a:rPr>
                    <a:t> </a:t>
                  </a:r>
                </a:p>
              </p:txBody>
            </p:sp>
          </mc:Fallback>
        </mc:AlternateContent>
        <p:sp>
          <p:nvSpPr>
            <p:cNvPr id="53" name="Rectangle 52">
              <a:extLst>
                <a:ext uri="{FF2B5EF4-FFF2-40B4-BE49-F238E27FC236}">
                  <a16:creationId xmlns:a16="http://schemas.microsoft.com/office/drawing/2014/main" id="{2FED431B-5416-F97B-7586-6EE5835C178F}"/>
                </a:ext>
              </a:extLst>
            </p:cNvPr>
            <p:cNvSpPr/>
            <p:nvPr/>
          </p:nvSpPr>
          <p:spPr>
            <a:xfrm rot="16200000">
              <a:off x="2018785" y="4281268"/>
              <a:ext cx="574196" cy="769441"/>
            </a:xfrm>
            <a:prstGeom prst="rect">
              <a:avLst/>
            </a:prstGeom>
          </p:spPr>
          <p:txBody>
            <a:bodyPr wrap="none">
              <a:spAutoFit/>
            </a:bodyPr>
            <a:lstStyle/>
            <a:p>
              <a:r>
                <a:rPr lang="en-US" sz="4400" dirty="0"/>
                <a:t>…</a:t>
              </a:r>
            </a:p>
          </p:txBody>
        </p:sp>
        <p:sp>
          <p:nvSpPr>
            <p:cNvPr id="54" name="Rectangle 53">
              <a:extLst>
                <a:ext uri="{FF2B5EF4-FFF2-40B4-BE49-F238E27FC236}">
                  <a16:creationId xmlns:a16="http://schemas.microsoft.com/office/drawing/2014/main" id="{4C08045B-8B22-EAF2-423D-D64034DEC7BA}"/>
                </a:ext>
              </a:extLst>
            </p:cNvPr>
            <p:cNvSpPr/>
            <p:nvPr/>
          </p:nvSpPr>
          <p:spPr>
            <a:xfrm rot="16200000">
              <a:off x="3694351" y="4308283"/>
              <a:ext cx="574196" cy="769441"/>
            </a:xfrm>
            <a:prstGeom prst="rect">
              <a:avLst/>
            </a:prstGeom>
          </p:spPr>
          <p:txBody>
            <a:bodyPr wrap="none">
              <a:spAutoFit/>
            </a:bodyPr>
            <a:lstStyle/>
            <a:p>
              <a:r>
                <a:rPr lang="en-US" sz="4400" dirty="0"/>
                <a:t>…</a:t>
              </a:r>
            </a:p>
          </p:txBody>
        </p:sp>
        <p:sp>
          <p:nvSpPr>
            <p:cNvPr id="55" name="Rectangle 54">
              <a:extLst>
                <a:ext uri="{FF2B5EF4-FFF2-40B4-BE49-F238E27FC236}">
                  <a16:creationId xmlns:a16="http://schemas.microsoft.com/office/drawing/2014/main" id="{F821B35F-8423-8DC4-6E74-C18D2C9D89D1}"/>
                </a:ext>
              </a:extLst>
            </p:cNvPr>
            <p:cNvSpPr/>
            <p:nvPr/>
          </p:nvSpPr>
          <p:spPr>
            <a:xfrm rot="16200000">
              <a:off x="5637451" y="4308283"/>
              <a:ext cx="574196" cy="769441"/>
            </a:xfrm>
            <a:prstGeom prst="rect">
              <a:avLst/>
            </a:prstGeom>
          </p:spPr>
          <p:txBody>
            <a:bodyPr wrap="none">
              <a:spAutoFit/>
            </a:bodyPr>
            <a:lstStyle/>
            <a:p>
              <a:r>
                <a:rPr lang="en-US" sz="4400" dirty="0"/>
                <a:t>…</a:t>
              </a:r>
            </a:p>
          </p:txBody>
        </p:sp>
        <p:sp>
          <p:nvSpPr>
            <p:cNvPr id="56" name="Rectangle 55">
              <a:extLst>
                <a:ext uri="{FF2B5EF4-FFF2-40B4-BE49-F238E27FC236}">
                  <a16:creationId xmlns:a16="http://schemas.microsoft.com/office/drawing/2014/main" id="{CFE897CA-C8E9-3C5A-9C3D-154C3098D954}"/>
                </a:ext>
              </a:extLst>
            </p:cNvPr>
            <p:cNvSpPr/>
            <p:nvPr/>
          </p:nvSpPr>
          <p:spPr>
            <a:xfrm rot="16200000">
              <a:off x="7123351" y="4335298"/>
              <a:ext cx="574196" cy="769441"/>
            </a:xfrm>
            <a:prstGeom prst="rect">
              <a:avLst/>
            </a:prstGeom>
          </p:spPr>
          <p:txBody>
            <a:bodyPr wrap="none">
              <a:spAutoFit/>
            </a:bodyPr>
            <a:lstStyle/>
            <a:p>
              <a:r>
                <a:rPr lang="en-US" sz="4400" dirty="0"/>
                <a:t>…</a:t>
              </a:r>
            </a:p>
          </p:txBody>
        </p:sp>
        <mc:AlternateContent xmlns:mc="http://schemas.openxmlformats.org/markup-compatibility/2006" xmlns:a14="http://schemas.microsoft.com/office/drawing/2010/main">
          <mc:Choice Requires="a14">
            <p:sp>
              <p:nvSpPr>
                <p:cNvPr id="57" name="Text Box 41">
                  <a:extLst>
                    <a:ext uri="{FF2B5EF4-FFF2-40B4-BE49-F238E27FC236}">
                      <a16:creationId xmlns:a16="http://schemas.microsoft.com/office/drawing/2014/main" id="{9373EAF3-37E9-85C4-BDEB-2E8738DD3D67}"/>
                    </a:ext>
                  </a:extLst>
                </p:cNvPr>
                <p:cNvSpPr txBox="1">
                  <a:spLocks noChangeArrowheads="1"/>
                </p:cNvSpPr>
                <p:nvPr/>
              </p:nvSpPr>
              <p:spPr bwMode="auto">
                <a:xfrm>
                  <a:off x="1295400" y="5226656"/>
                  <a:ext cx="71663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a:latin typeface="Cambria Math"/>
                          </a:rPr>
                          <m:t>1</m:t>
                        </m:r>
                      </m:oMath>
                    </m:oMathPara>
                  </a14:m>
                  <a:endParaRPr lang="en-US" sz="2800" dirty="0"/>
                </a:p>
              </p:txBody>
            </p:sp>
          </mc:Choice>
          <mc:Fallback xmlns="">
            <p:sp>
              <p:nvSpPr>
                <p:cNvPr id="57" name="Text Box 41"/>
                <p:cNvSpPr txBox="1">
                  <a:spLocks noRot="1" noChangeAspect="1" noMove="1" noResize="1" noEditPoints="1" noAdjustHandles="1" noChangeArrowheads="1" noChangeShapeType="1" noTextEdit="1"/>
                </p:cNvSpPr>
                <p:nvPr/>
              </p:nvSpPr>
              <p:spPr bwMode="auto">
                <a:xfrm>
                  <a:off x="1295400" y="5226656"/>
                  <a:ext cx="716630" cy="457200"/>
                </a:xfrm>
                <a:prstGeom prst="rect">
                  <a:avLst/>
                </a:prstGeom>
                <a:blipFill>
                  <a:blip r:embed="rId10"/>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 Box 41">
                  <a:extLst>
                    <a:ext uri="{FF2B5EF4-FFF2-40B4-BE49-F238E27FC236}">
                      <a16:creationId xmlns:a16="http://schemas.microsoft.com/office/drawing/2014/main" id="{F1EB5360-DBE1-1616-72AF-761B210F6068}"/>
                    </a:ext>
                  </a:extLst>
                </p:cNvPr>
                <p:cNvSpPr txBox="1">
                  <a:spLocks noChangeArrowheads="1"/>
                </p:cNvSpPr>
                <p:nvPr/>
              </p:nvSpPr>
              <p:spPr bwMode="auto">
                <a:xfrm>
                  <a:off x="2286000" y="5229577"/>
                  <a:ext cx="71663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a:latin typeface="Cambria Math"/>
                          </a:rPr>
                          <m:t>1</m:t>
                        </m:r>
                      </m:oMath>
                    </m:oMathPara>
                  </a14:m>
                  <a:endParaRPr lang="en-US" sz="2800" dirty="0"/>
                </a:p>
              </p:txBody>
            </p:sp>
          </mc:Choice>
          <mc:Fallback xmlns="">
            <p:sp>
              <p:nvSpPr>
                <p:cNvPr id="58" name="Text Box 41"/>
                <p:cNvSpPr txBox="1">
                  <a:spLocks noRot="1" noChangeAspect="1" noMove="1" noResize="1" noEditPoints="1" noAdjustHandles="1" noChangeArrowheads="1" noChangeShapeType="1" noTextEdit="1"/>
                </p:cNvSpPr>
                <p:nvPr/>
              </p:nvSpPr>
              <p:spPr bwMode="auto">
                <a:xfrm>
                  <a:off x="2286000" y="5229577"/>
                  <a:ext cx="716630" cy="457200"/>
                </a:xfrm>
                <a:prstGeom prst="rect">
                  <a:avLst/>
                </a:prstGeom>
                <a:blipFill>
                  <a:blip r:embed="rId11"/>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 Box 41">
                  <a:extLst>
                    <a:ext uri="{FF2B5EF4-FFF2-40B4-BE49-F238E27FC236}">
                      <a16:creationId xmlns:a16="http://schemas.microsoft.com/office/drawing/2014/main" id="{47D831D2-AB85-75B0-EB7F-60833905245E}"/>
                    </a:ext>
                  </a:extLst>
                </p:cNvPr>
                <p:cNvSpPr txBox="1">
                  <a:spLocks noChangeArrowheads="1"/>
                </p:cNvSpPr>
                <p:nvPr/>
              </p:nvSpPr>
              <p:spPr bwMode="auto">
                <a:xfrm>
                  <a:off x="3201319" y="5229577"/>
                  <a:ext cx="71663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a:latin typeface="Cambria Math"/>
                          </a:rPr>
                          <m:t>1</m:t>
                        </m:r>
                      </m:oMath>
                    </m:oMathPara>
                  </a14:m>
                  <a:endParaRPr lang="en-US" sz="2800" dirty="0"/>
                </a:p>
              </p:txBody>
            </p:sp>
          </mc:Choice>
          <mc:Fallback xmlns="">
            <p:sp>
              <p:nvSpPr>
                <p:cNvPr id="59" name="Text Box 41"/>
                <p:cNvSpPr txBox="1">
                  <a:spLocks noRot="1" noChangeAspect="1" noMove="1" noResize="1" noEditPoints="1" noAdjustHandles="1" noChangeArrowheads="1" noChangeShapeType="1" noTextEdit="1"/>
                </p:cNvSpPr>
                <p:nvPr/>
              </p:nvSpPr>
              <p:spPr bwMode="auto">
                <a:xfrm>
                  <a:off x="3201319" y="5229577"/>
                  <a:ext cx="716630" cy="457200"/>
                </a:xfrm>
                <a:prstGeom prst="rect">
                  <a:avLst/>
                </a:prstGeom>
                <a:blipFill>
                  <a:blip r:embed="rId12"/>
                  <a:stretch>
                    <a:fillRect/>
                  </a:stretch>
                </a:blipFill>
                <a:ln w="9525">
                  <a:solidFill>
                    <a:srgbClr val="FF0000"/>
                  </a:solidFill>
                  <a:miter lim="800000"/>
                  <a:headEnd/>
                  <a:tailEnd/>
                </a:ln>
              </p:spPr>
              <p:txBody>
                <a:bodyPr/>
                <a:lstStyle/>
                <a:p>
                  <a:r>
                    <a:rPr lang="en-US">
                      <a:noFill/>
                    </a:rPr>
                    <a:t> </a:t>
                  </a:r>
                </a:p>
              </p:txBody>
            </p:sp>
          </mc:Fallback>
        </mc:AlternateContent>
        <p:sp>
          <p:nvSpPr>
            <p:cNvPr id="60" name="Rectangle 59">
              <a:extLst>
                <a:ext uri="{FF2B5EF4-FFF2-40B4-BE49-F238E27FC236}">
                  <a16:creationId xmlns:a16="http://schemas.microsoft.com/office/drawing/2014/main" id="{8F18D5E9-889A-AC81-D7A2-5D833F7026EA}"/>
                </a:ext>
              </a:extLst>
            </p:cNvPr>
            <p:cNvSpPr/>
            <p:nvPr/>
          </p:nvSpPr>
          <p:spPr>
            <a:xfrm>
              <a:off x="4133849" y="4917337"/>
              <a:ext cx="574196" cy="769441"/>
            </a:xfrm>
            <a:prstGeom prst="rect">
              <a:avLst/>
            </a:prstGeom>
          </p:spPr>
          <p:txBody>
            <a:bodyPr wrap="none">
              <a:spAutoFit/>
            </a:bodyPr>
            <a:lstStyle/>
            <a:p>
              <a:r>
                <a:rPr lang="en-US" sz="4400" dirty="0"/>
                <a:t>…</a:t>
              </a:r>
            </a:p>
          </p:txBody>
        </p:sp>
        <mc:AlternateContent xmlns:mc="http://schemas.openxmlformats.org/markup-compatibility/2006" xmlns:a14="http://schemas.microsoft.com/office/drawing/2010/main">
          <mc:Choice Requires="a14">
            <p:sp>
              <p:nvSpPr>
                <p:cNvPr id="61" name="Text Box 41">
                  <a:extLst>
                    <a:ext uri="{FF2B5EF4-FFF2-40B4-BE49-F238E27FC236}">
                      <a16:creationId xmlns:a16="http://schemas.microsoft.com/office/drawing/2014/main" id="{1D05C66D-6178-9D77-7299-81B8F274B70C}"/>
                    </a:ext>
                  </a:extLst>
                </p:cNvPr>
                <p:cNvSpPr txBox="1">
                  <a:spLocks noChangeArrowheads="1"/>
                </p:cNvSpPr>
                <p:nvPr/>
              </p:nvSpPr>
              <p:spPr bwMode="auto">
                <a:xfrm>
                  <a:off x="5348411" y="5226656"/>
                  <a:ext cx="71663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a:latin typeface="Cambria Math"/>
                          </a:rPr>
                          <m:t>1</m:t>
                        </m:r>
                      </m:oMath>
                    </m:oMathPara>
                  </a14:m>
                  <a:endParaRPr lang="en-US" sz="2800" dirty="0"/>
                </a:p>
              </p:txBody>
            </p:sp>
          </mc:Choice>
          <mc:Fallback xmlns="">
            <p:sp>
              <p:nvSpPr>
                <p:cNvPr id="61" name="Text Box 41"/>
                <p:cNvSpPr txBox="1">
                  <a:spLocks noRot="1" noChangeAspect="1" noMove="1" noResize="1" noEditPoints="1" noAdjustHandles="1" noChangeArrowheads="1" noChangeShapeType="1" noTextEdit="1"/>
                </p:cNvSpPr>
                <p:nvPr/>
              </p:nvSpPr>
              <p:spPr bwMode="auto">
                <a:xfrm>
                  <a:off x="5348411" y="5226656"/>
                  <a:ext cx="716630" cy="457200"/>
                </a:xfrm>
                <a:prstGeom prst="rect">
                  <a:avLst/>
                </a:prstGeom>
                <a:blipFill>
                  <a:blip r:embed="rId13"/>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 Box 41">
                  <a:extLst>
                    <a:ext uri="{FF2B5EF4-FFF2-40B4-BE49-F238E27FC236}">
                      <a16:creationId xmlns:a16="http://schemas.microsoft.com/office/drawing/2014/main" id="{38F5AA17-9857-1499-F128-F586B9D2B595}"/>
                    </a:ext>
                  </a:extLst>
                </p:cNvPr>
                <p:cNvSpPr txBox="1">
                  <a:spLocks noChangeArrowheads="1"/>
                </p:cNvSpPr>
                <p:nvPr/>
              </p:nvSpPr>
              <p:spPr bwMode="auto">
                <a:xfrm>
                  <a:off x="6324600" y="5229577"/>
                  <a:ext cx="71663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a:latin typeface="Cambria Math"/>
                          </a:rPr>
                          <m:t>1</m:t>
                        </m:r>
                      </m:oMath>
                    </m:oMathPara>
                  </a14:m>
                  <a:endParaRPr lang="en-US" sz="2800" dirty="0"/>
                </a:p>
              </p:txBody>
            </p:sp>
          </mc:Choice>
          <mc:Fallback xmlns="">
            <p:sp>
              <p:nvSpPr>
                <p:cNvPr id="62" name="Text Box 41"/>
                <p:cNvSpPr txBox="1">
                  <a:spLocks noRot="1" noChangeAspect="1" noMove="1" noResize="1" noEditPoints="1" noAdjustHandles="1" noChangeArrowheads="1" noChangeShapeType="1" noTextEdit="1"/>
                </p:cNvSpPr>
                <p:nvPr/>
              </p:nvSpPr>
              <p:spPr bwMode="auto">
                <a:xfrm>
                  <a:off x="6324600" y="5229577"/>
                  <a:ext cx="716630" cy="457200"/>
                </a:xfrm>
                <a:prstGeom prst="rect">
                  <a:avLst/>
                </a:prstGeom>
                <a:blipFill>
                  <a:blip r:embed="rId14"/>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Text Box 41">
                  <a:extLst>
                    <a:ext uri="{FF2B5EF4-FFF2-40B4-BE49-F238E27FC236}">
                      <a16:creationId xmlns:a16="http://schemas.microsoft.com/office/drawing/2014/main" id="{0381361A-506D-FAE3-EA72-C5B2841DE9F4}"/>
                    </a:ext>
                  </a:extLst>
                </p:cNvPr>
                <p:cNvSpPr txBox="1">
                  <a:spLocks noChangeArrowheads="1"/>
                </p:cNvSpPr>
                <p:nvPr/>
              </p:nvSpPr>
              <p:spPr bwMode="auto">
                <a:xfrm>
                  <a:off x="7201056" y="5229577"/>
                  <a:ext cx="71663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a:latin typeface="Cambria Math"/>
                          </a:rPr>
                          <m:t>1</m:t>
                        </m:r>
                      </m:oMath>
                    </m:oMathPara>
                  </a14:m>
                  <a:endParaRPr lang="en-US" sz="2800" dirty="0"/>
                </a:p>
              </p:txBody>
            </p:sp>
          </mc:Choice>
          <mc:Fallback xmlns="">
            <p:sp>
              <p:nvSpPr>
                <p:cNvPr id="63" name="Text Box 41"/>
                <p:cNvSpPr txBox="1">
                  <a:spLocks noRot="1" noChangeAspect="1" noMove="1" noResize="1" noEditPoints="1" noAdjustHandles="1" noChangeArrowheads="1" noChangeShapeType="1" noTextEdit="1"/>
                </p:cNvSpPr>
                <p:nvPr/>
              </p:nvSpPr>
              <p:spPr bwMode="auto">
                <a:xfrm>
                  <a:off x="7201056" y="5229577"/>
                  <a:ext cx="716630" cy="457200"/>
                </a:xfrm>
                <a:prstGeom prst="rect">
                  <a:avLst/>
                </a:prstGeom>
                <a:blipFill>
                  <a:blip r:embed="rId15"/>
                  <a:stretch>
                    <a:fillRect/>
                  </a:stretch>
                </a:blipFill>
                <a:ln w="9525">
                  <a:solidFill>
                    <a:srgbClr val="FF0000"/>
                  </a:solidFill>
                  <a:miter lim="800000"/>
                  <a:headEnd/>
                  <a:tailEnd/>
                </a:ln>
              </p:spPr>
              <p:txBody>
                <a:bodyPr/>
                <a:lstStyle/>
                <a:p>
                  <a:r>
                    <a:rPr lang="en-US">
                      <a:noFill/>
                    </a:rPr>
                    <a:t> </a:t>
                  </a:r>
                </a:p>
              </p:txBody>
            </p:sp>
          </mc:Fallback>
        </mc:AlternateContent>
        <p:cxnSp>
          <p:nvCxnSpPr>
            <p:cNvPr id="65" name="Straight Connector 64">
              <a:extLst>
                <a:ext uri="{FF2B5EF4-FFF2-40B4-BE49-F238E27FC236}">
                  <a16:creationId xmlns:a16="http://schemas.microsoft.com/office/drawing/2014/main" id="{621FF9B5-439D-7AD1-CBC4-81215964A35A}"/>
                </a:ext>
              </a:extLst>
            </p:cNvPr>
            <p:cNvCxnSpPr>
              <a:stCxn id="44" idx="2"/>
              <a:endCxn id="47" idx="0"/>
            </p:cNvCxnSpPr>
            <p:nvPr/>
          </p:nvCxnSpPr>
          <p:spPr>
            <a:xfrm flipH="1">
              <a:off x="3357354" y="2590800"/>
              <a:ext cx="1690896" cy="437452"/>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96FFC75-CEA3-B757-402E-77E72BEFB764}"/>
                </a:ext>
              </a:extLst>
            </p:cNvPr>
            <p:cNvCxnSpPr>
              <a:stCxn id="44" idx="2"/>
              <a:endCxn id="48" idx="0"/>
            </p:cNvCxnSpPr>
            <p:nvPr/>
          </p:nvCxnSpPr>
          <p:spPr>
            <a:xfrm>
              <a:off x="5048250" y="2590800"/>
              <a:ext cx="1600200" cy="437452"/>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3AC474F-1AFE-C4C7-D93E-C03719070526}"/>
                </a:ext>
              </a:extLst>
            </p:cNvPr>
            <p:cNvCxnSpPr>
              <a:stCxn id="47" idx="2"/>
              <a:endCxn id="49" idx="0"/>
            </p:cNvCxnSpPr>
            <p:nvPr/>
          </p:nvCxnSpPr>
          <p:spPr>
            <a:xfrm flipH="1">
              <a:off x="2240630" y="3485452"/>
              <a:ext cx="1116724" cy="348874"/>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7756F23B-80B3-4670-A59C-734117E3B93A}"/>
                </a:ext>
              </a:extLst>
            </p:cNvPr>
            <p:cNvCxnSpPr>
              <a:stCxn id="47" idx="2"/>
              <a:endCxn id="50" idx="0"/>
            </p:cNvCxnSpPr>
            <p:nvPr/>
          </p:nvCxnSpPr>
          <p:spPr>
            <a:xfrm>
              <a:off x="3357354" y="3485452"/>
              <a:ext cx="624096" cy="348874"/>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B9432E6-33C2-FD0B-4D20-971C7CC13FF6}"/>
                </a:ext>
              </a:extLst>
            </p:cNvPr>
            <p:cNvCxnSpPr>
              <a:stCxn id="48" idx="2"/>
              <a:endCxn id="51" idx="0"/>
            </p:cNvCxnSpPr>
            <p:nvPr/>
          </p:nvCxnSpPr>
          <p:spPr>
            <a:xfrm flipH="1">
              <a:off x="5848350" y="3485452"/>
              <a:ext cx="800100" cy="346924"/>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4D54010-9DE8-1CB4-E333-C93B73229D27}"/>
                </a:ext>
              </a:extLst>
            </p:cNvPr>
            <p:cNvCxnSpPr>
              <a:stCxn id="48" idx="2"/>
              <a:endCxn id="52" idx="0"/>
            </p:cNvCxnSpPr>
            <p:nvPr/>
          </p:nvCxnSpPr>
          <p:spPr>
            <a:xfrm>
              <a:off x="6648450" y="3485452"/>
              <a:ext cx="762000" cy="348874"/>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DA1107B-4574-8170-13EA-A224DE5536C1}"/>
                </a:ext>
              </a:extLst>
            </p:cNvPr>
            <p:cNvCxnSpPr/>
            <p:nvPr/>
          </p:nvCxnSpPr>
          <p:spPr>
            <a:xfrm>
              <a:off x="7486650" y="4291526"/>
              <a:ext cx="499546" cy="339268"/>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D35100F-B2C5-262B-821C-24B3E03081AC}"/>
                </a:ext>
              </a:extLst>
            </p:cNvPr>
            <p:cNvCxnSpPr>
              <a:stCxn id="52" idx="2"/>
            </p:cNvCxnSpPr>
            <p:nvPr/>
          </p:nvCxnSpPr>
          <p:spPr>
            <a:xfrm flipH="1">
              <a:off x="7143432" y="4291526"/>
              <a:ext cx="267019" cy="339268"/>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9ABD874-B009-6FAC-59E4-D8BCD60C3ABD}"/>
                </a:ext>
              </a:extLst>
            </p:cNvPr>
            <p:cNvCxnSpPr>
              <a:stCxn id="51" idx="2"/>
            </p:cNvCxnSpPr>
            <p:nvPr/>
          </p:nvCxnSpPr>
          <p:spPr>
            <a:xfrm>
              <a:off x="5848351" y="4289576"/>
              <a:ext cx="499545" cy="320454"/>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0C79D80-8C10-B598-3274-877189F9C696}"/>
                </a:ext>
              </a:extLst>
            </p:cNvPr>
            <p:cNvCxnSpPr>
              <a:stCxn id="51" idx="2"/>
            </p:cNvCxnSpPr>
            <p:nvPr/>
          </p:nvCxnSpPr>
          <p:spPr>
            <a:xfrm flipH="1">
              <a:off x="5581332" y="4289576"/>
              <a:ext cx="267019" cy="320454"/>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D605712-FEB7-DF36-9B75-7BE56C2EB847}"/>
                </a:ext>
              </a:extLst>
            </p:cNvPr>
            <p:cNvCxnSpPr>
              <a:stCxn id="50" idx="2"/>
            </p:cNvCxnSpPr>
            <p:nvPr/>
          </p:nvCxnSpPr>
          <p:spPr>
            <a:xfrm>
              <a:off x="3981450" y="4291526"/>
              <a:ext cx="526860" cy="313382"/>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69677FA-5FCE-B619-A61E-A580717B23AF}"/>
                </a:ext>
              </a:extLst>
            </p:cNvPr>
            <p:cNvCxnSpPr>
              <a:stCxn id="50" idx="2"/>
            </p:cNvCxnSpPr>
            <p:nvPr/>
          </p:nvCxnSpPr>
          <p:spPr>
            <a:xfrm flipH="1">
              <a:off x="3741748" y="4291526"/>
              <a:ext cx="239703" cy="313382"/>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BAE0E50A-E60C-E24C-424D-263152C05BCF}"/>
                </a:ext>
              </a:extLst>
            </p:cNvPr>
            <p:cNvCxnSpPr>
              <a:stCxn id="49" idx="2"/>
            </p:cNvCxnSpPr>
            <p:nvPr/>
          </p:nvCxnSpPr>
          <p:spPr>
            <a:xfrm>
              <a:off x="2240631" y="4291527"/>
              <a:ext cx="474963" cy="308485"/>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477FBB-6D01-ACA2-EEC7-C19A29E43DB3}"/>
                </a:ext>
              </a:extLst>
            </p:cNvPr>
            <p:cNvCxnSpPr>
              <a:stCxn id="49" idx="2"/>
            </p:cNvCxnSpPr>
            <p:nvPr/>
          </p:nvCxnSpPr>
          <p:spPr>
            <a:xfrm flipH="1">
              <a:off x="1949032" y="4291527"/>
              <a:ext cx="291599" cy="308485"/>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4F1E41D6-D4C2-F0F0-3694-1D8E3161F720}"/>
                    </a:ext>
                  </a:extLst>
                </p:cNvPr>
                <p:cNvSpPr txBox="1"/>
                <p:nvPr/>
              </p:nvSpPr>
              <p:spPr>
                <a:xfrm>
                  <a:off x="5668215" y="1992868"/>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70C0"/>
                            </a:solidFill>
                            <a:latin typeface="Cambria Math" panose="02040503050406030204" pitchFamily="18" charset="0"/>
                          </a:rPr>
                          <m:t>𝑛</m:t>
                        </m:r>
                      </m:oMath>
                    </m:oMathPara>
                  </a14:m>
                  <a:endParaRPr lang="en-US" dirty="0">
                    <a:solidFill>
                      <a:srgbClr val="0070C0"/>
                    </a:solidFill>
                  </a:endParaRPr>
                </a:p>
              </p:txBody>
            </p:sp>
          </mc:Choice>
          <mc:Fallback xmlns="">
            <p:sp>
              <p:nvSpPr>
                <p:cNvPr id="64" name="TextBox 63"/>
                <p:cNvSpPr txBox="1">
                  <a:spLocks noRot="1" noChangeAspect="1" noMove="1" noResize="1" noEditPoints="1" noAdjustHandles="1" noChangeArrowheads="1" noChangeShapeType="1" noTextEdit="1"/>
                </p:cNvSpPr>
                <p:nvPr/>
              </p:nvSpPr>
              <p:spPr>
                <a:xfrm>
                  <a:off x="5668215" y="1992868"/>
                  <a:ext cx="374590" cy="369332"/>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0162B55A-75CA-14EB-4950-E86D11DCB0A0}"/>
                    </a:ext>
                  </a:extLst>
                </p:cNvPr>
                <p:cNvSpPr txBox="1"/>
                <p:nvPr/>
              </p:nvSpPr>
              <p:spPr>
                <a:xfrm>
                  <a:off x="3962400" y="2940302"/>
                  <a:ext cx="374590" cy="5648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solidFill>
                                  <a:srgbClr val="0070C0"/>
                                </a:solidFill>
                                <a:latin typeface="Cambria Math" panose="02040503050406030204" pitchFamily="18" charset="0"/>
                              </a:rPr>
                            </m:ctrlPr>
                          </m:fPr>
                          <m:num>
                            <m:r>
                              <a:rPr lang="en-US" b="0" i="1" smtClean="0">
                                <a:solidFill>
                                  <a:srgbClr val="0070C0"/>
                                </a:solidFill>
                                <a:latin typeface="Cambria Math" panose="02040503050406030204" pitchFamily="18" charset="0"/>
                              </a:rPr>
                              <m:t>𝑛</m:t>
                            </m:r>
                          </m:num>
                          <m:den>
                            <m:r>
                              <a:rPr lang="en-US" b="0" i="1" smtClean="0">
                                <a:solidFill>
                                  <a:srgbClr val="0070C0"/>
                                </a:solidFill>
                                <a:latin typeface="Cambria Math" panose="02040503050406030204" pitchFamily="18" charset="0"/>
                              </a:rPr>
                              <m:t>2</m:t>
                            </m:r>
                          </m:den>
                        </m:f>
                      </m:oMath>
                    </m:oMathPara>
                  </a14:m>
                  <a:endParaRPr lang="en-US" dirty="0">
                    <a:solidFill>
                      <a:srgbClr val="0070C0"/>
                    </a:solidFill>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3962400" y="2940302"/>
                  <a:ext cx="374590" cy="564898"/>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05C7D2D3-EFFF-BC7D-9490-82F994291031}"/>
                    </a:ext>
                  </a:extLst>
                </p:cNvPr>
                <p:cNvSpPr txBox="1"/>
                <p:nvPr/>
              </p:nvSpPr>
              <p:spPr>
                <a:xfrm>
                  <a:off x="7246374" y="2974403"/>
                  <a:ext cx="374590" cy="5648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solidFill>
                                  <a:srgbClr val="0070C0"/>
                                </a:solidFill>
                                <a:latin typeface="Cambria Math" panose="02040503050406030204" pitchFamily="18" charset="0"/>
                              </a:rPr>
                            </m:ctrlPr>
                          </m:fPr>
                          <m:num>
                            <m:r>
                              <a:rPr lang="en-US" b="0" i="1" smtClean="0">
                                <a:solidFill>
                                  <a:srgbClr val="0070C0"/>
                                </a:solidFill>
                                <a:latin typeface="Cambria Math" panose="02040503050406030204" pitchFamily="18" charset="0"/>
                              </a:rPr>
                              <m:t>𝑛</m:t>
                            </m:r>
                          </m:num>
                          <m:den>
                            <m:r>
                              <a:rPr lang="en-US" b="0" i="1" smtClean="0">
                                <a:solidFill>
                                  <a:srgbClr val="0070C0"/>
                                </a:solidFill>
                                <a:latin typeface="Cambria Math" panose="02040503050406030204" pitchFamily="18" charset="0"/>
                              </a:rPr>
                              <m:t>2</m:t>
                            </m:r>
                          </m:den>
                        </m:f>
                      </m:oMath>
                    </m:oMathPara>
                  </a14:m>
                  <a:endParaRPr lang="en-US" dirty="0">
                    <a:solidFill>
                      <a:srgbClr val="0070C0"/>
                    </a:solidFill>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7246374" y="2974403"/>
                  <a:ext cx="374590" cy="564898"/>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06425C9D-9A75-4A01-E1C6-12D3523328E7}"/>
                    </a:ext>
                  </a:extLst>
                </p:cNvPr>
                <p:cNvSpPr txBox="1"/>
                <p:nvPr/>
              </p:nvSpPr>
              <p:spPr>
                <a:xfrm>
                  <a:off x="2819400" y="3778527"/>
                  <a:ext cx="374590" cy="5648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solidFill>
                                  <a:srgbClr val="0070C0"/>
                                </a:solidFill>
                                <a:latin typeface="Cambria Math" panose="02040503050406030204" pitchFamily="18" charset="0"/>
                              </a:rPr>
                            </m:ctrlPr>
                          </m:fPr>
                          <m:num>
                            <m:r>
                              <a:rPr lang="en-US" b="0" i="1" smtClean="0">
                                <a:solidFill>
                                  <a:srgbClr val="0070C0"/>
                                </a:solidFill>
                                <a:latin typeface="Cambria Math" panose="02040503050406030204" pitchFamily="18" charset="0"/>
                              </a:rPr>
                              <m:t>𝑛</m:t>
                            </m:r>
                          </m:num>
                          <m:den>
                            <m:r>
                              <a:rPr lang="en-US" b="0" i="1" smtClean="0">
                                <a:solidFill>
                                  <a:srgbClr val="0070C0"/>
                                </a:solidFill>
                                <a:latin typeface="Cambria Math" panose="02040503050406030204" pitchFamily="18" charset="0"/>
                              </a:rPr>
                              <m:t>4</m:t>
                            </m:r>
                          </m:den>
                        </m:f>
                      </m:oMath>
                    </m:oMathPara>
                  </a14:m>
                  <a:endParaRPr lang="en-US" dirty="0">
                    <a:solidFill>
                      <a:srgbClr val="0070C0"/>
                    </a:solidFill>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2819400" y="3778527"/>
                  <a:ext cx="374590" cy="564898"/>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810B37E7-14B5-ACDF-772A-D8E29856837C}"/>
                    </a:ext>
                  </a:extLst>
                </p:cNvPr>
                <p:cNvSpPr txBox="1"/>
                <p:nvPr/>
              </p:nvSpPr>
              <p:spPr>
                <a:xfrm>
                  <a:off x="4639597" y="3774093"/>
                  <a:ext cx="374590" cy="5648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solidFill>
                                  <a:srgbClr val="0070C0"/>
                                </a:solidFill>
                                <a:latin typeface="Cambria Math" panose="02040503050406030204" pitchFamily="18" charset="0"/>
                              </a:rPr>
                            </m:ctrlPr>
                          </m:fPr>
                          <m:num>
                            <m:r>
                              <a:rPr lang="en-US" b="0" i="1" smtClean="0">
                                <a:solidFill>
                                  <a:srgbClr val="0070C0"/>
                                </a:solidFill>
                                <a:latin typeface="Cambria Math" panose="02040503050406030204" pitchFamily="18" charset="0"/>
                              </a:rPr>
                              <m:t>𝑛</m:t>
                            </m:r>
                          </m:num>
                          <m:den>
                            <m:r>
                              <a:rPr lang="en-US" b="0" i="1" smtClean="0">
                                <a:solidFill>
                                  <a:srgbClr val="0070C0"/>
                                </a:solidFill>
                                <a:latin typeface="Cambria Math" panose="02040503050406030204" pitchFamily="18" charset="0"/>
                              </a:rPr>
                              <m:t>4</m:t>
                            </m:r>
                          </m:den>
                        </m:f>
                      </m:oMath>
                    </m:oMathPara>
                  </a14:m>
                  <a:endParaRPr lang="en-US" dirty="0">
                    <a:solidFill>
                      <a:srgbClr val="0070C0"/>
                    </a:solidFill>
                  </a:endParaRPr>
                </a:p>
              </p:txBody>
            </p:sp>
          </mc:Choice>
          <mc:Fallback xmlns="">
            <p:sp>
              <p:nvSpPr>
                <p:cNvPr id="70" name="TextBox 69"/>
                <p:cNvSpPr txBox="1">
                  <a:spLocks noRot="1" noChangeAspect="1" noMove="1" noResize="1" noEditPoints="1" noAdjustHandles="1" noChangeArrowheads="1" noChangeShapeType="1" noTextEdit="1"/>
                </p:cNvSpPr>
                <p:nvPr/>
              </p:nvSpPr>
              <p:spPr>
                <a:xfrm>
                  <a:off x="4639597" y="3774093"/>
                  <a:ext cx="374590" cy="564898"/>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CD182906-E5D1-8B8F-24B6-0247213A3F7C}"/>
                    </a:ext>
                  </a:extLst>
                </p:cNvPr>
                <p:cNvSpPr txBox="1"/>
                <p:nvPr/>
              </p:nvSpPr>
              <p:spPr>
                <a:xfrm>
                  <a:off x="6432433" y="3783622"/>
                  <a:ext cx="374590" cy="5648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solidFill>
                                  <a:srgbClr val="0070C0"/>
                                </a:solidFill>
                                <a:latin typeface="Cambria Math" panose="02040503050406030204" pitchFamily="18" charset="0"/>
                              </a:rPr>
                            </m:ctrlPr>
                          </m:fPr>
                          <m:num>
                            <m:r>
                              <a:rPr lang="en-US" b="0" i="1" smtClean="0">
                                <a:solidFill>
                                  <a:srgbClr val="0070C0"/>
                                </a:solidFill>
                                <a:latin typeface="Cambria Math" panose="02040503050406030204" pitchFamily="18" charset="0"/>
                              </a:rPr>
                              <m:t>𝑛</m:t>
                            </m:r>
                          </m:num>
                          <m:den>
                            <m:r>
                              <a:rPr lang="en-US" b="0" i="1" smtClean="0">
                                <a:solidFill>
                                  <a:srgbClr val="0070C0"/>
                                </a:solidFill>
                                <a:latin typeface="Cambria Math" panose="02040503050406030204" pitchFamily="18" charset="0"/>
                              </a:rPr>
                              <m:t>4</m:t>
                            </m:r>
                          </m:den>
                        </m:f>
                      </m:oMath>
                    </m:oMathPara>
                  </a14:m>
                  <a:endParaRPr lang="en-US" b="0" dirty="0">
                    <a:solidFill>
                      <a:srgbClr val="0070C0"/>
                    </a:solidFill>
                  </a:endParaRPr>
                </a:p>
              </p:txBody>
            </p:sp>
          </mc:Choice>
          <mc:Fallback xmlns="">
            <p:sp>
              <p:nvSpPr>
                <p:cNvPr id="71" name="TextBox 70"/>
                <p:cNvSpPr txBox="1">
                  <a:spLocks noRot="1" noChangeAspect="1" noMove="1" noResize="1" noEditPoints="1" noAdjustHandles="1" noChangeArrowheads="1" noChangeShapeType="1" noTextEdit="1"/>
                </p:cNvSpPr>
                <p:nvPr/>
              </p:nvSpPr>
              <p:spPr>
                <a:xfrm>
                  <a:off x="6432433" y="3783622"/>
                  <a:ext cx="374590" cy="564898"/>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FB07FDDD-455A-6B42-5BDA-997517D8241F}"/>
                    </a:ext>
                  </a:extLst>
                </p:cNvPr>
                <p:cNvSpPr txBox="1"/>
                <p:nvPr/>
              </p:nvSpPr>
              <p:spPr>
                <a:xfrm>
                  <a:off x="8001000" y="3779188"/>
                  <a:ext cx="374590" cy="5648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solidFill>
                                  <a:srgbClr val="0070C0"/>
                                </a:solidFill>
                                <a:latin typeface="Cambria Math" panose="02040503050406030204" pitchFamily="18" charset="0"/>
                              </a:rPr>
                            </m:ctrlPr>
                          </m:fPr>
                          <m:num>
                            <m:r>
                              <a:rPr lang="en-US" b="0" i="1" smtClean="0">
                                <a:solidFill>
                                  <a:srgbClr val="0070C0"/>
                                </a:solidFill>
                                <a:latin typeface="Cambria Math" panose="02040503050406030204" pitchFamily="18" charset="0"/>
                              </a:rPr>
                              <m:t>𝑛</m:t>
                            </m:r>
                          </m:num>
                          <m:den>
                            <m:r>
                              <a:rPr lang="en-US" b="0" i="1" smtClean="0">
                                <a:solidFill>
                                  <a:srgbClr val="0070C0"/>
                                </a:solidFill>
                                <a:latin typeface="Cambria Math" panose="02040503050406030204" pitchFamily="18" charset="0"/>
                              </a:rPr>
                              <m:t>4</m:t>
                            </m:r>
                          </m:den>
                        </m:f>
                      </m:oMath>
                    </m:oMathPara>
                  </a14:m>
                  <a:endParaRPr lang="en-US" dirty="0">
                    <a:solidFill>
                      <a:srgbClr val="0070C0"/>
                    </a:solidFill>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8001000" y="3779188"/>
                  <a:ext cx="374590" cy="564898"/>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DF4B9D67-DFCF-E409-E2FE-47BDCCCF5206}"/>
                    </a:ext>
                  </a:extLst>
                </p:cNvPr>
                <p:cNvSpPr txBox="1"/>
                <p:nvPr/>
              </p:nvSpPr>
              <p:spPr>
                <a:xfrm>
                  <a:off x="1905000" y="5105400"/>
                  <a:ext cx="3658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srgbClr val="0070C0"/>
                            </a:solidFill>
                            <a:latin typeface="Cambria Math"/>
                          </a:rPr>
                          <m:t>1</m:t>
                        </m:r>
                      </m:oMath>
                    </m:oMathPara>
                  </a14:m>
                  <a:endParaRPr lang="en-US" dirty="0">
                    <a:solidFill>
                      <a:srgbClr val="0070C0"/>
                    </a:solidFill>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1905000" y="5105400"/>
                  <a:ext cx="365806" cy="369332"/>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519C47B0-B3C2-262F-0C92-0A5DA182D894}"/>
                    </a:ext>
                  </a:extLst>
                </p:cNvPr>
                <p:cNvSpPr txBox="1"/>
                <p:nvPr/>
              </p:nvSpPr>
              <p:spPr>
                <a:xfrm>
                  <a:off x="2907380" y="5105400"/>
                  <a:ext cx="3658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srgbClr val="0070C0"/>
                            </a:solidFill>
                            <a:latin typeface="Cambria Math"/>
                          </a:rPr>
                          <m:t>1</m:t>
                        </m:r>
                      </m:oMath>
                    </m:oMathPara>
                  </a14:m>
                  <a:endParaRPr lang="en-US" dirty="0">
                    <a:solidFill>
                      <a:srgbClr val="0070C0"/>
                    </a:solidFill>
                  </a:endParaRPr>
                </a:p>
              </p:txBody>
            </p:sp>
          </mc:Choice>
          <mc:Fallback xmlns="">
            <p:sp>
              <p:nvSpPr>
                <p:cNvPr id="75" name="TextBox 74"/>
                <p:cNvSpPr txBox="1">
                  <a:spLocks noRot="1" noChangeAspect="1" noMove="1" noResize="1" noEditPoints="1" noAdjustHandles="1" noChangeArrowheads="1" noChangeShapeType="1" noTextEdit="1"/>
                </p:cNvSpPr>
                <p:nvPr/>
              </p:nvSpPr>
              <p:spPr>
                <a:xfrm>
                  <a:off x="2907380" y="5105400"/>
                  <a:ext cx="365806" cy="369332"/>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9FEA9E74-60EC-060D-0CB3-2289996D071E}"/>
                    </a:ext>
                  </a:extLst>
                </p:cNvPr>
                <p:cNvSpPr txBox="1"/>
                <p:nvPr/>
              </p:nvSpPr>
              <p:spPr>
                <a:xfrm>
                  <a:off x="3821292" y="5105400"/>
                  <a:ext cx="3658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srgbClr val="0070C0"/>
                            </a:solidFill>
                            <a:latin typeface="Cambria Math"/>
                          </a:rPr>
                          <m:t>1</m:t>
                        </m:r>
                      </m:oMath>
                    </m:oMathPara>
                  </a14:m>
                  <a:endParaRPr lang="en-US" dirty="0">
                    <a:solidFill>
                      <a:srgbClr val="0070C0"/>
                    </a:solidFill>
                  </a:endParaRPr>
                </a:p>
              </p:txBody>
            </p:sp>
          </mc:Choice>
          <mc:Fallback xmlns="">
            <p:sp>
              <p:nvSpPr>
                <p:cNvPr id="77" name="TextBox 76"/>
                <p:cNvSpPr txBox="1">
                  <a:spLocks noRot="1" noChangeAspect="1" noMove="1" noResize="1" noEditPoints="1" noAdjustHandles="1" noChangeArrowheads="1" noChangeShapeType="1" noTextEdit="1"/>
                </p:cNvSpPr>
                <p:nvPr/>
              </p:nvSpPr>
              <p:spPr>
                <a:xfrm>
                  <a:off x="3821292" y="5105400"/>
                  <a:ext cx="365806" cy="369332"/>
                </a:xfrm>
                <a:prstGeom prst="rect">
                  <a:avLst/>
                </a:prstGeom>
                <a:blipFill>
                  <a:blip r:embed="rId2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2D9DD911-41AE-9A19-8CA6-E16512D09DEE}"/>
                    </a:ext>
                  </a:extLst>
                </p:cNvPr>
                <p:cNvSpPr txBox="1"/>
                <p:nvPr/>
              </p:nvSpPr>
              <p:spPr>
                <a:xfrm>
                  <a:off x="5958794" y="5117390"/>
                  <a:ext cx="3658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srgbClr val="0070C0"/>
                            </a:solidFill>
                            <a:latin typeface="Cambria Math"/>
                          </a:rPr>
                          <m:t>1</m:t>
                        </m:r>
                      </m:oMath>
                    </m:oMathPara>
                  </a14:m>
                  <a:endParaRPr lang="en-US" dirty="0">
                    <a:solidFill>
                      <a:srgbClr val="0070C0"/>
                    </a:solidFill>
                  </a:endParaRPr>
                </a:p>
              </p:txBody>
            </p:sp>
          </mc:Choice>
          <mc:Fallback xmlns="">
            <p:sp>
              <p:nvSpPr>
                <p:cNvPr id="78" name="TextBox 77"/>
                <p:cNvSpPr txBox="1">
                  <a:spLocks noRot="1" noChangeAspect="1" noMove="1" noResize="1" noEditPoints="1" noAdjustHandles="1" noChangeArrowheads="1" noChangeShapeType="1" noTextEdit="1"/>
                </p:cNvSpPr>
                <p:nvPr/>
              </p:nvSpPr>
              <p:spPr>
                <a:xfrm>
                  <a:off x="5958794" y="5117390"/>
                  <a:ext cx="365806" cy="369332"/>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48113DBB-6187-7DE0-A83F-995B3A95C901}"/>
                    </a:ext>
                  </a:extLst>
                </p:cNvPr>
                <p:cNvSpPr txBox="1"/>
                <p:nvPr/>
              </p:nvSpPr>
              <p:spPr>
                <a:xfrm>
                  <a:off x="6949394" y="5117390"/>
                  <a:ext cx="3658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srgbClr val="0070C0"/>
                            </a:solidFill>
                            <a:latin typeface="Cambria Math"/>
                          </a:rPr>
                          <m:t>1</m:t>
                        </m:r>
                      </m:oMath>
                    </m:oMathPara>
                  </a14:m>
                  <a:endParaRPr lang="en-US" dirty="0">
                    <a:solidFill>
                      <a:srgbClr val="0070C0"/>
                    </a:solidFill>
                  </a:endParaRPr>
                </a:p>
              </p:txBody>
            </p:sp>
          </mc:Choice>
          <mc:Fallback xmlns="">
            <p:sp>
              <p:nvSpPr>
                <p:cNvPr id="80" name="TextBox 79"/>
                <p:cNvSpPr txBox="1">
                  <a:spLocks noRot="1" noChangeAspect="1" noMove="1" noResize="1" noEditPoints="1" noAdjustHandles="1" noChangeArrowheads="1" noChangeShapeType="1" noTextEdit="1"/>
                </p:cNvSpPr>
                <p:nvPr/>
              </p:nvSpPr>
              <p:spPr>
                <a:xfrm>
                  <a:off x="6949394" y="5117390"/>
                  <a:ext cx="365806" cy="369332"/>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6BCD42B5-188E-AFD2-0B6A-28A9B6E6FBD1}"/>
                    </a:ext>
                  </a:extLst>
                </p:cNvPr>
                <p:cNvSpPr txBox="1"/>
                <p:nvPr/>
              </p:nvSpPr>
              <p:spPr>
                <a:xfrm>
                  <a:off x="7863794" y="5117390"/>
                  <a:ext cx="3658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srgbClr val="0070C0"/>
                            </a:solidFill>
                            <a:latin typeface="Cambria Math"/>
                          </a:rPr>
                          <m:t>1</m:t>
                        </m:r>
                      </m:oMath>
                    </m:oMathPara>
                  </a14:m>
                  <a:endParaRPr lang="en-US" dirty="0">
                    <a:solidFill>
                      <a:srgbClr val="0070C0"/>
                    </a:solidFill>
                  </a:endParaRPr>
                </a:p>
              </p:txBody>
            </p:sp>
          </mc:Choice>
          <mc:Fallback xmlns="">
            <p:sp>
              <p:nvSpPr>
                <p:cNvPr id="81" name="TextBox 80"/>
                <p:cNvSpPr txBox="1">
                  <a:spLocks noRot="1" noChangeAspect="1" noMove="1" noResize="1" noEditPoints="1" noAdjustHandles="1" noChangeArrowheads="1" noChangeShapeType="1" noTextEdit="1"/>
                </p:cNvSpPr>
                <p:nvPr/>
              </p:nvSpPr>
              <p:spPr>
                <a:xfrm>
                  <a:off x="7863794" y="5117390"/>
                  <a:ext cx="365806" cy="369332"/>
                </a:xfrm>
                <a:prstGeom prst="rect">
                  <a:avLst/>
                </a:prstGeom>
                <a:blipFill>
                  <a:blip r:embed="rId27"/>
                  <a:stretch>
                    <a:fillRect/>
                  </a:stretch>
                </a:blipFill>
              </p:spPr>
              <p:txBody>
                <a:bodyPr/>
                <a:lstStyle/>
                <a:p>
                  <a:r>
                    <a:rPr lang="en-US">
                      <a:noFill/>
                    </a:rPr>
                    <a:t> </a:t>
                  </a:r>
                </a:p>
              </p:txBody>
            </p:sp>
          </mc:Fallback>
        </mc:AlternateContent>
      </p:grpSp>
      <p:sp>
        <p:nvSpPr>
          <p:cNvPr id="42" name="Left Brace 41" descr="Because we need to make log_2(n) recursive calls before reaching a base case, the height of this chain of stackframes is log_2(n).">
            <a:extLst>
              <a:ext uri="{FF2B5EF4-FFF2-40B4-BE49-F238E27FC236}">
                <a16:creationId xmlns:a16="http://schemas.microsoft.com/office/drawing/2014/main" id="{E03814EB-AC7F-6352-8E08-F197D3BAD4AB}"/>
              </a:ext>
            </a:extLst>
          </p:cNvPr>
          <p:cNvSpPr/>
          <p:nvPr/>
        </p:nvSpPr>
        <p:spPr>
          <a:xfrm flipH="1" flipV="1">
            <a:off x="8619126" y="1926189"/>
            <a:ext cx="250372" cy="3553177"/>
          </a:xfrm>
          <a:prstGeom prst="leftBrace">
            <a:avLst>
              <a:gd name="adj1" fmla="val 83199"/>
              <a:gd name="adj2" fmla="val 49631"/>
            </a:avLst>
          </a:prstGeom>
          <a:ln w="19050">
            <a:solidFill>
              <a:srgbClr val="FF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41" name="Text Box 2">
                <a:extLst>
                  <a:ext uri="{FF2B5EF4-FFF2-40B4-BE49-F238E27FC236}">
                    <a16:creationId xmlns:a16="http://schemas.microsoft.com/office/drawing/2014/main" id="{24E30B3A-873C-D743-0C1C-08E9DD08707D}"/>
                  </a:ext>
                </a:extLst>
              </p:cNvPr>
              <p:cNvSpPr txBox="1">
                <a:spLocks noChangeArrowheads="1"/>
              </p:cNvSpPr>
              <p:nvPr/>
            </p:nvSpPr>
            <p:spPr bwMode="auto">
              <a:xfrm>
                <a:off x="9266034" y="1745788"/>
                <a:ext cx="2807035" cy="505395"/>
              </a:xfrm>
              <a:prstGeom prst="rect">
                <a:avLst/>
              </a:prstGeom>
              <a:noFill/>
              <a:ln w="9525">
                <a:noFill/>
                <a:miter lim="800000"/>
                <a:headEnd/>
                <a:tailEnd/>
              </a:ln>
            </p:spPr>
            <p:txBody>
              <a:bodyPr wrap="square">
                <a:spAutoFit/>
              </a:bodyPr>
              <a:lstStyle/>
              <a:p>
                <a:pPr algn="ctr"/>
                <a:r>
                  <a:rPr lang="en-US" sz="2600" dirty="0">
                    <a:latin typeface="Symbol" pitchFamily="18" charset="2"/>
                  </a:rPr>
                  <a:t>Þ </a:t>
                </a:r>
                <a14:m>
                  <m:oMath xmlns:m="http://schemas.openxmlformats.org/officeDocument/2006/math">
                    <m:r>
                      <a:rPr lang="en-US" sz="2600" b="0" i="1" smtClean="0">
                        <a:solidFill>
                          <a:srgbClr val="0070C0"/>
                        </a:solidFill>
                        <a:latin typeface="Cambria Math" panose="02040503050406030204" pitchFamily="18" charset="0"/>
                      </a:rPr>
                      <m:t>𝑛</m:t>
                    </m:r>
                  </m:oMath>
                </a14:m>
                <a:r>
                  <a:rPr lang="en-US" sz="2600" dirty="0">
                    <a:solidFill>
                      <a:srgbClr val="FF0000"/>
                    </a:solidFill>
                  </a:rPr>
                  <a:t> </a:t>
                </a:r>
                <a:r>
                  <a:rPr lang="en-US" sz="2600" dirty="0"/>
                  <a:t>work per level</a:t>
                </a:r>
              </a:p>
            </p:txBody>
          </p:sp>
        </mc:Choice>
        <mc:Fallback xmlns="">
          <p:sp>
            <p:nvSpPr>
              <p:cNvPr id="41" name="Text Box 2"/>
              <p:cNvSpPr txBox="1">
                <a:spLocks noRot="1" noChangeAspect="1" noMove="1" noResize="1" noEditPoints="1" noAdjustHandles="1" noChangeArrowheads="1" noChangeShapeType="1" noTextEdit="1"/>
              </p:cNvSpPr>
              <p:nvPr/>
            </p:nvSpPr>
            <p:spPr bwMode="auto">
              <a:xfrm>
                <a:off x="9266034" y="1745788"/>
                <a:ext cx="2807035" cy="505395"/>
              </a:xfrm>
              <a:prstGeom prst="rect">
                <a:avLst/>
              </a:prstGeom>
              <a:blipFill>
                <a:blip r:embed="rId28"/>
                <a:stretch>
                  <a:fillRect l="-3043" t="-13253" r="-3043" b="-28916"/>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 Box 2">
                <a:extLst>
                  <a:ext uri="{FF2B5EF4-FFF2-40B4-BE49-F238E27FC236}">
                    <a16:creationId xmlns:a16="http://schemas.microsoft.com/office/drawing/2014/main" id="{58AF15E3-8DAE-880B-0B37-EE6BAB34DC28}"/>
                  </a:ext>
                </a:extLst>
              </p:cNvPr>
              <p:cNvSpPr txBox="1">
                <a:spLocks noChangeArrowheads="1"/>
              </p:cNvSpPr>
              <p:nvPr/>
            </p:nvSpPr>
            <p:spPr bwMode="auto">
              <a:xfrm>
                <a:off x="8935966" y="3244053"/>
                <a:ext cx="2312388" cy="954107"/>
              </a:xfrm>
              <a:prstGeom prst="rect">
                <a:avLst/>
              </a:prstGeom>
              <a:noFill/>
              <a:ln w="9525">
                <a:noFill/>
                <a:miter lim="800000"/>
                <a:headEnd/>
                <a:tailEnd/>
              </a:ln>
            </p:spPr>
            <p:txBody>
              <a:bodyPr wrap="square">
                <a:spAutoFit/>
              </a:bodyPr>
              <a:lstStyle/>
              <a:p>
                <a:pPr algn="ctr"/>
                <a14:m>
                  <m:oMath xmlns:m="http://schemas.openxmlformats.org/officeDocument/2006/math">
                    <m:sSub>
                      <m:sSubPr>
                        <m:ctrlPr>
                          <a:rPr lang="en-US" sz="2800" i="1" dirty="0">
                            <a:solidFill>
                              <a:srgbClr val="FF00FF"/>
                            </a:solidFill>
                            <a:latin typeface="Cambria Math" panose="02040503050406030204" pitchFamily="18" charset="0"/>
                          </a:rPr>
                        </m:ctrlPr>
                      </m:sSubPr>
                      <m:e>
                        <m:r>
                          <m:rPr>
                            <m:sty m:val="p"/>
                          </m:rPr>
                          <a:rPr lang="en-US" sz="2800" dirty="0">
                            <a:solidFill>
                              <a:srgbClr val="FF00FF"/>
                            </a:solidFill>
                            <a:latin typeface="Cambria Math"/>
                          </a:rPr>
                          <m:t>log</m:t>
                        </m:r>
                      </m:e>
                      <m:sub>
                        <m:r>
                          <a:rPr lang="en-US" sz="2800" i="1" dirty="0">
                            <a:solidFill>
                              <a:srgbClr val="FF00FF"/>
                            </a:solidFill>
                            <a:latin typeface="Cambria Math"/>
                          </a:rPr>
                          <m:t>2</m:t>
                        </m:r>
                      </m:sub>
                    </m:sSub>
                    <m:r>
                      <a:rPr lang="en-US" sz="2800" i="1" dirty="0">
                        <a:solidFill>
                          <a:srgbClr val="FF00FF"/>
                        </a:solidFill>
                        <a:latin typeface="Cambria Math"/>
                      </a:rPr>
                      <m:t>⁡</m:t>
                    </m:r>
                    <m:r>
                      <a:rPr lang="en-US" sz="2800" i="1" dirty="0">
                        <a:solidFill>
                          <a:srgbClr val="FF00FF"/>
                        </a:solidFill>
                        <a:latin typeface="Cambria Math"/>
                      </a:rPr>
                      <m:t>𝑛</m:t>
                    </m:r>
                  </m:oMath>
                </a14:m>
                <a:r>
                  <a:rPr lang="en-US" sz="2800" dirty="0">
                    <a:solidFill>
                      <a:srgbClr val="FF00FF"/>
                    </a:solidFill>
                  </a:rPr>
                  <a:t> </a:t>
                </a:r>
                <a:r>
                  <a:rPr lang="en-US" sz="2800" dirty="0"/>
                  <a:t>levels</a:t>
                </a:r>
              </a:p>
              <a:p>
                <a:pPr algn="ctr"/>
                <a:r>
                  <a:rPr lang="en-US" sz="2800" dirty="0"/>
                  <a:t>of recursion</a:t>
                </a:r>
              </a:p>
            </p:txBody>
          </p:sp>
        </mc:Choice>
        <mc:Fallback xmlns="">
          <p:sp>
            <p:nvSpPr>
              <p:cNvPr id="43" name="Text Box 2"/>
              <p:cNvSpPr txBox="1">
                <a:spLocks noRot="1" noChangeAspect="1" noMove="1" noResize="1" noEditPoints="1" noAdjustHandles="1" noChangeArrowheads="1" noChangeShapeType="1" noTextEdit="1"/>
              </p:cNvSpPr>
              <p:nvPr/>
            </p:nvSpPr>
            <p:spPr bwMode="auto">
              <a:xfrm>
                <a:off x="8935966" y="3244053"/>
                <a:ext cx="2312388" cy="954107"/>
              </a:xfrm>
              <a:prstGeom prst="rect">
                <a:avLst/>
              </a:prstGeom>
              <a:blipFill>
                <a:blip r:embed="rId29"/>
                <a:stretch>
                  <a:fillRect t="-5732" b="-17197"/>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CC6D0ECD-EDFD-B996-8659-C037ABFF5C08}"/>
                  </a:ext>
                </a:extLst>
              </p:cNvPr>
              <p:cNvSpPr/>
              <p:nvPr/>
            </p:nvSpPr>
            <p:spPr>
              <a:xfrm>
                <a:off x="6665900" y="5533535"/>
                <a:ext cx="5484531" cy="1324465"/>
              </a:xfrm>
              <a:prstGeom prst="rect">
                <a:avLst/>
              </a:prstGeom>
            </p:spPr>
            <p:txBody>
              <a:bodyPr wrap="square">
                <a:spAutoFit/>
              </a:bodyPr>
              <a:lstStyle/>
              <a:p>
                <a:pPr lvl="1"/>
                <a14:m>
                  <m:oMathPara xmlns:m="http://schemas.openxmlformats.org/officeDocument/2006/math">
                    <m:oMathParaPr>
                      <m:jc m:val="centerGroup"/>
                    </m:oMathParaPr>
                    <m:oMath xmlns:m="http://schemas.openxmlformats.org/officeDocument/2006/math">
                      <m:r>
                        <a:rPr lang="en-US" sz="2800" i="1" smtClean="0">
                          <a:latin typeface="Cambria Math"/>
                        </a:rPr>
                        <m:t>𝑇</m:t>
                      </m:r>
                      <m:d>
                        <m:dPr>
                          <m:ctrlPr>
                            <a:rPr lang="en-US" sz="2800" i="1">
                              <a:latin typeface="Cambria Math" panose="02040503050406030204" pitchFamily="18" charset="0"/>
                            </a:rPr>
                          </m:ctrlPr>
                        </m:dPr>
                        <m:e>
                          <m:r>
                            <a:rPr lang="en-US" sz="2800" i="1">
                              <a:latin typeface="Cambria Math"/>
                            </a:rPr>
                            <m:t>𝑛</m:t>
                          </m:r>
                        </m:e>
                      </m:d>
                      <m:r>
                        <a:rPr lang="en-US" sz="2800" i="1">
                          <a:latin typeface="Cambria Math"/>
                        </a:rPr>
                        <m:t>=</m:t>
                      </m:r>
                      <m:nary>
                        <m:naryPr>
                          <m:chr m:val="∑"/>
                          <m:ctrlPr>
                            <a:rPr lang="en-US" sz="2800" i="1">
                              <a:latin typeface="Cambria Math" panose="02040503050406030204" pitchFamily="18" charset="0"/>
                            </a:rPr>
                          </m:ctrlPr>
                        </m:naryPr>
                        <m:sub>
                          <m:r>
                            <m:rPr>
                              <m:brk m:alnAt="23"/>
                            </m:rPr>
                            <a:rPr lang="en-US" sz="2800" i="1">
                              <a:latin typeface="Cambria Math"/>
                            </a:rPr>
                            <m:t>𝑖</m:t>
                          </m:r>
                          <m:r>
                            <a:rPr lang="en-US" sz="2800" i="1">
                              <a:latin typeface="Cambria Math"/>
                            </a:rPr>
                            <m:t>=</m:t>
                          </m:r>
                          <m:r>
                            <a:rPr lang="en-US" sz="2800" b="0" i="1" smtClean="0">
                              <a:latin typeface="Cambria Math" panose="02040503050406030204" pitchFamily="18" charset="0"/>
                            </a:rPr>
                            <m:t>0</m:t>
                          </m:r>
                        </m:sub>
                        <m:sup>
                          <m:func>
                            <m:funcPr>
                              <m:ctrlPr>
                                <a:rPr lang="en-US" sz="2800" i="1">
                                  <a:latin typeface="Cambria Math" panose="02040503050406030204" pitchFamily="18" charset="0"/>
                                </a:rPr>
                              </m:ctrlPr>
                            </m:funcPr>
                            <m:fName>
                              <m:sSub>
                                <m:sSubPr>
                                  <m:ctrlPr>
                                    <a:rPr lang="en-US" sz="2800" i="1">
                                      <a:latin typeface="Cambria Math" panose="02040503050406030204" pitchFamily="18" charset="0"/>
                                    </a:rPr>
                                  </m:ctrlPr>
                                </m:sSubPr>
                                <m:e>
                                  <m:r>
                                    <m:rPr>
                                      <m:sty m:val="p"/>
                                    </m:rPr>
                                    <a:rPr lang="en-US" sz="2800">
                                      <a:latin typeface="Cambria Math"/>
                                    </a:rPr>
                                    <m:t>log</m:t>
                                  </m:r>
                                </m:e>
                                <m:sub>
                                  <m:r>
                                    <a:rPr lang="en-US" sz="2800">
                                      <a:latin typeface="Cambria Math"/>
                                    </a:rPr>
                                    <m:t>2</m:t>
                                  </m:r>
                                </m:sub>
                              </m:sSub>
                            </m:fName>
                            <m:e>
                              <m:r>
                                <a:rPr lang="en-US" sz="2800" i="1">
                                  <a:latin typeface="Cambria Math"/>
                                </a:rPr>
                                <m:t>𝑛</m:t>
                              </m:r>
                            </m:e>
                          </m:func>
                        </m:sup>
                        <m:e>
                          <m:r>
                            <a:rPr lang="en-US" sz="2800" b="0" i="1" smtClean="0">
                              <a:latin typeface="Cambria Math" panose="02040503050406030204" pitchFamily="18" charset="0"/>
                            </a:rPr>
                            <m:t>𝑛</m:t>
                          </m:r>
                        </m:e>
                      </m:nary>
                      <m:r>
                        <a:rPr lang="en-US" sz="2800" b="0" i="1" smtClean="0">
                          <a:latin typeface="Cambria Math" panose="02040503050406030204" pitchFamily="18" charset="0"/>
                        </a:rPr>
                        <m:t>=</m:t>
                      </m:r>
                      <m:r>
                        <m:rPr>
                          <m:sty m:val="p"/>
                        </m:rPr>
                        <a:rPr lang="en-US" sz="2800" b="0" i="0" smtClean="0">
                          <a:latin typeface="Cambria Math" panose="02040503050406030204" pitchFamily="18" charset="0"/>
                        </a:rPr>
                        <m:t>Θ</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𝑛</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log</m:t>
                              </m:r>
                            </m:fName>
                            <m:e>
                              <m:r>
                                <a:rPr lang="en-US" sz="2800" b="0" i="1" smtClean="0">
                                  <a:latin typeface="Cambria Math" panose="02040503050406030204" pitchFamily="18" charset="0"/>
                                </a:rPr>
                                <m:t>𝑛</m:t>
                              </m:r>
                            </m:e>
                          </m:func>
                        </m:e>
                      </m:d>
                    </m:oMath>
                  </m:oMathPara>
                </a14:m>
                <a:endParaRPr lang="en-US" sz="2800" dirty="0"/>
              </a:p>
            </p:txBody>
          </p:sp>
        </mc:Choice>
        <mc:Fallback xmlns="">
          <p:sp>
            <p:nvSpPr>
              <p:cNvPr id="46" name="Rectangle 45"/>
              <p:cNvSpPr>
                <a:spLocks noRot="1" noChangeAspect="1" noMove="1" noResize="1" noEditPoints="1" noAdjustHandles="1" noChangeArrowheads="1" noChangeShapeType="1" noTextEdit="1"/>
              </p:cNvSpPr>
              <p:nvPr/>
            </p:nvSpPr>
            <p:spPr>
              <a:xfrm>
                <a:off x="6665900" y="5533535"/>
                <a:ext cx="5484531" cy="1324465"/>
              </a:xfrm>
              <a:prstGeom prst="rect">
                <a:avLst/>
              </a:prstGeom>
              <a:blipFill>
                <a:blip r:embed="rId3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18987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FFC31-98E0-BA2F-2499-0B786ED0EB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033DF-7E9B-46BB-304B-146BFB236F10}"/>
              </a:ext>
            </a:extLst>
          </p:cNvPr>
          <p:cNvSpPr>
            <a:spLocks noGrp="1"/>
          </p:cNvSpPr>
          <p:nvPr>
            <p:ph type="title"/>
          </p:nvPr>
        </p:nvSpPr>
        <p:spPr/>
        <p:txBody>
          <a:bodyPr/>
          <a:lstStyle/>
          <a:p>
            <a:r>
              <a:rPr lang="en-US" dirty="0"/>
              <a:t>Insertion Sort</a:t>
            </a:r>
          </a:p>
        </p:txBody>
      </p:sp>
      <p:sp>
        <p:nvSpPr>
          <p:cNvPr id="3" name="Content Placeholder 2">
            <a:extLst>
              <a:ext uri="{FF2B5EF4-FFF2-40B4-BE49-F238E27FC236}">
                <a16:creationId xmlns:a16="http://schemas.microsoft.com/office/drawing/2014/main" id="{86F84FC0-044C-50DD-6851-54B62A654258}"/>
              </a:ext>
            </a:extLst>
          </p:cNvPr>
          <p:cNvSpPr>
            <a:spLocks noGrp="1"/>
          </p:cNvSpPr>
          <p:nvPr>
            <p:ph idx="1"/>
          </p:nvPr>
        </p:nvSpPr>
        <p:spPr>
          <a:xfrm>
            <a:off x="1981200" y="1600201"/>
            <a:ext cx="8229600" cy="1066800"/>
          </a:xfrm>
        </p:spPr>
        <p:txBody>
          <a:bodyPr/>
          <a:lstStyle/>
          <a:p>
            <a:r>
              <a:rPr lang="en-US" dirty="0"/>
              <a:t>Idea: Maintain a </a:t>
            </a:r>
            <a:r>
              <a:rPr lang="en-US" dirty="0">
                <a:solidFill>
                  <a:srgbClr val="FF0000"/>
                </a:solidFill>
              </a:rPr>
              <a:t>sorted list prefix</a:t>
            </a:r>
            <a:r>
              <a:rPr lang="en-US" dirty="0"/>
              <a:t>, extend that prefix by “inserting” the </a:t>
            </a:r>
            <a:r>
              <a:rPr lang="en-US" dirty="0">
                <a:solidFill>
                  <a:schemeClr val="accent1"/>
                </a:solidFill>
              </a:rPr>
              <a:t>next element</a:t>
            </a:r>
          </a:p>
        </p:txBody>
      </p:sp>
      <p:grpSp>
        <p:nvGrpSpPr>
          <p:cNvPr id="5" name="Group 4" descr="A partially-sorted array. Indices 0 through 5 are in sorted order (ascending), and we call this the &quot;sorted prefix&quot; of the array. The next step is to extend the length of the sorted prefix by placing index 6 in the right place.&#10;&#10;We do that by comparing that item with the item immediately before it in the array. If the new item is smaller, we swap it with the value to its left and continue. If larger then we are done with inserting that new item.&#10;&#10;In this case, the new item at index 6 is 9 and the item at index 5 is 12. ">
            <a:extLst>
              <a:ext uri="{FF2B5EF4-FFF2-40B4-BE49-F238E27FC236}">
                <a16:creationId xmlns:a16="http://schemas.microsoft.com/office/drawing/2014/main" id="{4AE31B7C-DED4-4EDA-5EF1-2874886A27F3}"/>
              </a:ext>
            </a:extLst>
          </p:cNvPr>
          <p:cNvGrpSpPr/>
          <p:nvPr/>
        </p:nvGrpSpPr>
        <p:grpSpPr>
          <a:xfrm>
            <a:off x="2855224" y="2678668"/>
            <a:ext cx="6403076" cy="1283732"/>
            <a:chOff x="2855224" y="2678668"/>
            <a:chExt cx="6403076" cy="1283732"/>
          </a:xfrm>
        </p:grpSpPr>
        <p:grpSp>
          <p:nvGrpSpPr>
            <p:cNvPr id="30" name="Group 29">
              <a:extLst>
                <a:ext uri="{FF2B5EF4-FFF2-40B4-BE49-F238E27FC236}">
                  <a16:creationId xmlns:a16="http://schemas.microsoft.com/office/drawing/2014/main" id="{8DAEED33-34A9-2EA2-5403-DC4635BFD86F}"/>
                </a:ext>
              </a:extLst>
            </p:cNvPr>
            <p:cNvGrpSpPr/>
            <p:nvPr/>
          </p:nvGrpSpPr>
          <p:grpSpPr>
            <a:xfrm>
              <a:off x="2855224" y="3429000"/>
              <a:ext cx="6403076" cy="533400"/>
              <a:chOff x="1064524" y="3429000"/>
              <a:chExt cx="6403076" cy="533400"/>
            </a:xfrm>
          </p:grpSpPr>
          <p:sp>
            <p:nvSpPr>
              <p:cNvPr id="31" name="Rectangle 30">
                <a:extLst>
                  <a:ext uri="{FF2B5EF4-FFF2-40B4-BE49-F238E27FC236}">
                    <a16:creationId xmlns:a16="http://schemas.microsoft.com/office/drawing/2014/main" id="{8C1B2D32-495A-C905-3386-2CC9032AF27B}"/>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2" name="Rectangle 31">
                <a:extLst>
                  <a:ext uri="{FF2B5EF4-FFF2-40B4-BE49-F238E27FC236}">
                    <a16:creationId xmlns:a16="http://schemas.microsoft.com/office/drawing/2014/main" id="{45B382DB-B1AF-1C8D-8BC3-A211DD5A75B1}"/>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33" name="Rectangle 32">
                <a:extLst>
                  <a:ext uri="{FF2B5EF4-FFF2-40B4-BE49-F238E27FC236}">
                    <a16:creationId xmlns:a16="http://schemas.microsoft.com/office/drawing/2014/main" id="{8598DAE8-E25E-5000-5BDF-C7031E559570}"/>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4" name="Rectangle 33">
                <a:extLst>
                  <a:ext uri="{FF2B5EF4-FFF2-40B4-BE49-F238E27FC236}">
                    <a16:creationId xmlns:a16="http://schemas.microsoft.com/office/drawing/2014/main" id="{C311C1F4-5165-F797-F7AF-92764EA68608}"/>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5" name="Rectangle 34">
                <a:extLst>
                  <a:ext uri="{FF2B5EF4-FFF2-40B4-BE49-F238E27FC236}">
                    <a16:creationId xmlns:a16="http://schemas.microsoft.com/office/drawing/2014/main" id="{DE2AF31D-4E6E-BD95-A091-5C472E632929}"/>
                  </a:ext>
                </a:extLst>
              </p:cNvPr>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Rectangle 35">
                <a:extLst>
                  <a:ext uri="{FF2B5EF4-FFF2-40B4-BE49-F238E27FC236}">
                    <a16:creationId xmlns:a16="http://schemas.microsoft.com/office/drawing/2014/main" id="{0522799C-AD7D-4A12-5B85-01CEC14E6E08}"/>
                  </a:ext>
                </a:extLst>
              </p:cNvPr>
              <p:cNvSpPr/>
              <p:nvPr/>
            </p:nvSpPr>
            <p:spPr>
              <a:xfrm>
                <a:off x="37326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37" name="Rectangle 36">
                <a:extLst>
                  <a:ext uri="{FF2B5EF4-FFF2-40B4-BE49-F238E27FC236}">
                    <a16:creationId xmlns:a16="http://schemas.microsoft.com/office/drawing/2014/main" id="{A4214D77-51B0-F76F-A3AB-7D3DB03EB561}"/>
                  </a:ext>
                </a:extLst>
              </p:cNvPr>
              <p:cNvSpPr/>
              <p:nvPr/>
            </p:nvSpPr>
            <p:spPr>
              <a:xfrm>
                <a:off x="4266062"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8" name="Rectangle 37">
                <a:extLst>
                  <a:ext uri="{FF2B5EF4-FFF2-40B4-BE49-F238E27FC236}">
                    <a16:creationId xmlns:a16="http://schemas.microsoft.com/office/drawing/2014/main" id="{C586AD89-F601-5DEF-F67E-1BA27D8B8AB2}"/>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9" name="Rectangle 38">
                <a:extLst>
                  <a:ext uri="{FF2B5EF4-FFF2-40B4-BE49-F238E27FC236}">
                    <a16:creationId xmlns:a16="http://schemas.microsoft.com/office/drawing/2014/main" id="{A1BF184E-B6D1-A367-6447-DE7E012B7693}"/>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40" name="Rectangle 39">
                <a:extLst>
                  <a:ext uri="{FF2B5EF4-FFF2-40B4-BE49-F238E27FC236}">
                    <a16:creationId xmlns:a16="http://schemas.microsoft.com/office/drawing/2014/main" id="{FF5E82F6-DCB2-78E8-3B66-B1212C582A59}"/>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1" name="Rectangle 40">
                <a:extLst>
                  <a:ext uri="{FF2B5EF4-FFF2-40B4-BE49-F238E27FC236}">
                    <a16:creationId xmlns:a16="http://schemas.microsoft.com/office/drawing/2014/main" id="{4A108C8A-59EE-69C4-C25B-159C8B58745B}"/>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2" name="Rectangle 41">
                <a:extLst>
                  <a:ext uri="{FF2B5EF4-FFF2-40B4-BE49-F238E27FC236}">
                    <a16:creationId xmlns:a16="http://schemas.microsoft.com/office/drawing/2014/main" id="{8131E006-4CC5-60E8-99BE-8FC921499ED4}"/>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44" name="TextBox 43">
              <a:extLst>
                <a:ext uri="{FF2B5EF4-FFF2-40B4-BE49-F238E27FC236}">
                  <a16:creationId xmlns:a16="http://schemas.microsoft.com/office/drawing/2014/main" id="{C735A50A-FA48-6B57-EE98-5FA91B48DB0F}"/>
                </a:ext>
              </a:extLst>
            </p:cNvPr>
            <p:cNvSpPr txBox="1"/>
            <p:nvPr/>
          </p:nvSpPr>
          <p:spPr>
            <a:xfrm>
              <a:off x="3761508" y="2678668"/>
              <a:ext cx="1388970" cy="369332"/>
            </a:xfrm>
            <a:prstGeom prst="rect">
              <a:avLst/>
            </a:prstGeom>
            <a:noFill/>
          </p:spPr>
          <p:txBody>
            <a:bodyPr wrap="none" rtlCol="0">
              <a:spAutoFit/>
            </a:bodyPr>
            <a:lstStyle/>
            <a:p>
              <a:r>
                <a:rPr lang="en-US" dirty="0">
                  <a:solidFill>
                    <a:srgbClr val="FF0000"/>
                  </a:solidFill>
                </a:rPr>
                <a:t>Sorted Prefix</a:t>
              </a:r>
            </a:p>
          </p:txBody>
        </p:sp>
        <p:sp>
          <p:nvSpPr>
            <p:cNvPr id="84" name="Right Brace 83">
              <a:extLst>
                <a:ext uri="{FF2B5EF4-FFF2-40B4-BE49-F238E27FC236}">
                  <a16:creationId xmlns:a16="http://schemas.microsoft.com/office/drawing/2014/main" id="{37165A3E-956E-BB62-0A0A-828D210F1021}"/>
                </a:ext>
              </a:extLst>
            </p:cNvPr>
            <p:cNvSpPr/>
            <p:nvPr/>
          </p:nvSpPr>
          <p:spPr>
            <a:xfrm rot="16200000">
              <a:off x="4227393" y="1599631"/>
              <a:ext cx="457200" cy="320153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469873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a:xfrm>
            <a:off x="1981200" y="1600201"/>
            <a:ext cx="8229600" cy="1066800"/>
          </a:xfrm>
        </p:spPr>
        <p:txBody>
          <a:bodyPr/>
          <a:lstStyle/>
          <a:p>
            <a:r>
              <a:rPr lang="en-US" dirty="0"/>
              <a:t>Idea: Maintain a </a:t>
            </a:r>
            <a:r>
              <a:rPr lang="en-US" dirty="0">
                <a:solidFill>
                  <a:srgbClr val="FF0000"/>
                </a:solidFill>
              </a:rPr>
              <a:t>sorted list prefix</a:t>
            </a:r>
            <a:r>
              <a:rPr lang="en-US" dirty="0"/>
              <a:t>, extend that prefix by “inserting” the </a:t>
            </a:r>
            <a:r>
              <a:rPr lang="en-US" dirty="0">
                <a:solidFill>
                  <a:schemeClr val="accent1"/>
                </a:solidFill>
              </a:rPr>
              <a:t>next element</a:t>
            </a:r>
          </a:p>
        </p:txBody>
      </p:sp>
      <p:grpSp>
        <p:nvGrpSpPr>
          <p:cNvPr id="5" name="Group 4" descr="A partially-sorted array. Indices 0 through 5 are in sorted order (ascending), and we call this the &quot;sorted prefix&quot; of the array. The next step is to extend the length of the sorted prefix by placing index 6 in the right place.&#10;&#10;We do that by comparing that item with the item immediately before it in the array. If the new item is smaller, we swap it with the value to its left and continue. If larger then we are done with inserting that new item.&#10;&#10;In this case, the new item at index 6 is 9 and the item at index 5 is 12. ">
            <a:extLst>
              <a:ext uri="{FF2B5EF4-FFF2-40B4-BE49-F238E27FC236}">
                <a16:creationId xmlns:a16="http://schemas.microsoft.com/office/drawing/2014/main" id="{EE922EF1-E50C-6B91-FADC-0E8729A431BF}"/>
              </a:ext>
            </a:extLst>
          </p:cNvPr>
          <p:cNvGrpSpPr/>
          <p:nvPr/>
        </p:nvGrpSpPr>
        <p:grpSpPr>
          <a:xfrm>
            <a:off x="2855224" y="2678668"/>
            <a:ext cx="6403076" cy="1283732"/>
            <a:chOff x="2855224" y="2678668"/>
            <a:chExt cx="6403076" cy="1283732"/>
          </a:xfrm>
        </p:grpSpPr>
        <p:grpSp>
          <p:nvGrpSpPr>
            <p:cNvPr id="30" name="Group 29"/>
            <p:cNvGrpSpPr/>
            <p:nvPr/>
          </p:nvGrpSpPr>
          <p:grpSpPr>
            <a:xfrm>
              <a:off x="2855224" y="3429000"/>
              <a:ext cx="6403076" cy="533400"/>
              <a:chOff x="1064524" y="3429000"/>
              <a:chExt cx="6403076" cy="533400"/>
            </a:xfrm>
          </p:grpSpPr>
          <p:sp>
            <p:nvSpPr>
              <p:cNvPr id="31" name="Rectangle 30"/>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2" name="Rectangle 31"/>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33" name="Rectangle 32"/>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4" name="Rectangle 33"/>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5" name="Rectangle 34"/>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Rectangle 35"/>
              <p:cNvSpPr/>
              <p:nvPr/>
            </p:nvSpPr>
            <p:spPr>
              <a:xfrm>
                <a:off x="37326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37" name="Rectangle 36"/>
              <p:cNvSpPr/>
              <p:nvPr/>
            </p:nvSpPr>
            <p:spPr>
              <a:xfrm>
                <a:off x="4266062"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8" name="Rectangle 37"/>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9" name="Rectangle 38"/>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40" name="Rectangle 39"/>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1" name="Rectangle 40"/>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2" name="Rectangle 41"/>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44" name="TextBox 43"/>
            <p:cNvSpPr txBox="1"/>
            <p:nvPr/>
          </p:nvSpPr>
          <p:spPr>
            <a:xfrm>
              <a:off x="3761508" y="2678668"/>
              <a:ext cx="1388970" cy="369332"/>
            </a:xfrm>
            <a:prstGeom prst="rect">
              <a:avLst/>
            </a:prstGeom>
            <a:noFill/>
          </p:spPr>
          <p:txBody>
            <a:bodyPr wrap="none" rtlCol="0">
              <a:spAutoFit/>
            </a:bodyPr>
            <a:lstStyle/>
            <a:p>
              <a:r>
                <a:rPr lang="en-US" dirty="0">
                  <a:solidFill>
                    <a:srgbClr val="FF0000"/>
                  </a:solidFill>
                </a:rPr>
                <a:t>Sorted Prefix</a:t>
              </a:r>
            </a:p>
          </p:txBody>
        </p:sp>
        <p:sp>
          <p:nvSpPr>
            <p:cNvPr id="84" name="Right Brace 83"/>
            <p:cNvSpPr/>
            <p:nvPr/>
          </p:nvSpPr>
          <p:spPr>
            <a:xfrm rot="16200000">
              <a:off x="4227393" y="1599631"/>
              <a:ext cx="457200" cy="320153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45" name="Group 44" descr="Because 9 is smaller than 12, we swap the values so that 9 is now at index 5 and 12 is at index 6.&#10;&#10;Next we compare 9 with the item at index 4, in this case that value is 10."/>
          <p:cNvGrpSpPr/>
          <p:nvPr/>
        </p:nvGrpSpPr>
        <p:grpSpPr>
          <a:xfrm>
            <a:off x="2855224" y="4114800"/>
            <a:ext cx="6403076" cy="533400"/>
            <a:chOff x="1064524" y="3429000"/>
            <a:chExt cx="6403076" cy="533400"/>
          </a:xfrm>
        </p:grpSpPr>
        <p:sp>
          <p:nvSpPr>
            <p:cNvPr id="46" name="Rectangle 45"/>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47" name="Rectangle 46"/>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8" name="Rectangle 47"/>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49" name="Rectangle 48"/>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0" name="Rectangle 49"/>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1" name="Rectangle 50"/>
            <p:cNvSpPr/>
            <p:nvPr/>
          </p:nvSpPr>
          <p:spPr>
            <a:xfrm>
              <a:off x="3732662"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Rectangle 51"/>
            <p:cNvSpPr/>
            <p:nvPr/>
          </p:nvSpPr>
          <p:spPr>
            <a:xfrm>
              <a:off x="42660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53" name="Rectangle 52"/>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54" name="Rectangle 53"/>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55" name="Rectangle 54"/>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56" name="Rectangle 55"/>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7" name="Rectangle 56"/>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Tree>
    <p:extLst>
      <p:ext uri="{BB962C8B-B14F-4D97-AF65-F5344CB8AC3E}">
        <p14:creationId xmlns:p14="http://schemas.microsoft.com/office/powerpoint/2010/main" val="4040783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1ECE5-3F66-0D5F-CBE8-18DD2B225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B5CA64-B136-13E0-61B1-C3ECAE960BF5}"/>
              </a:ext>
            </a:extLst>
          </p:cNvPr>
          <p:cNvSpPr>
            <a:spLocks noGrp="1"/>
          </p:cNvSpPr>
          <p:nvPr>
            <p:ph type="title"/>
          </p:nvPr>
        </p:nvSpPr>
        <p:spPr/>
        <p:txBody>
          <a:bodyPr/>
          <a:lstStyle/>
          <a:p>
            <a:r>
              <a:rPr lang="en-US" dirty="0"/>
              <a:t>Insertion Sort</a:t>
            </a:r>
          </a:p>
        </p:txBody>
      </p:sp>
      <p:sp>
        <p:nvSpPr>
          <p:cNvPr id="3" name="Content Placeholder 2">
            <a:extLst>
              <a:ext uri="{FF2B5EF4-FFF2-40B4-BE49-F238E27FC236}">
                <a16:creationId xmlns:a16="http://schemas.microsoft.com/office/drawing/2014/main" id="{936E0423-F71B-AA05-D244-2A8A958B148A}"/>
              </a:ext>
            </a:extLst>
          </p:cNvPr>
          <p:cNvSpPr>
            <a:spLocks noGrp="1"/>
          </p:cNvSpPr>
          <p:nvPr>
            <p:ph idx="1"/>
          </p:nvPr>
        </p:nvSpPr>
        <p:spPr>
          <a:xfrm>
            <a:off x="1981200" y="1600201"/>
            <a:ext cx="8229600" cy="1066800"/>
          </a:xfrm>
        </p:spPr>
        <p:txBody>
          <a:bodyPr/>
          <a:lstStyle/>
          <a:p>
            <a:r>
              <a:rPr lang="en-US" dirty="0"/>
              <a:t>Idea: Maintain a </a:t>
            </a:r>
            <a:r>
              <a:rPr lang="en-US" dirty="0">
                <a:solidFill>
                  <a:srgbClr val="FF0000"/>
                </a:solidFill>
              </a:rPr>
              <a:t>sorted list prefix</a:t>
            </a:r>
            <a:r>
              <a:rPr lang="en-US" dirty="0"/>
              <a:t>, extend that prefix by “inserting” the </a:t>
            </a:r>
            <a:r>
              <a:rPr lang="en-US" dirty="0">
                <a:solidFill>
                  <a:schemeClr val="accent1"/>
                </a:solidFill>
              </a:rPr>
              <a:t>next element</a:t>
            </a:r>
          </a:p>
        </p:txBody>
      </p:sp>
      <p:grpSp>
        <p:nvGrpSpPr>
          <p:cNvPr id="5" name="Group 4" descr="A partially-sorted array. Indices 0 through 5 are in sorted order (ascending), and we call this the &quot;sorted prefix&quot; of the array. The next step is to extend the length of the sorted prefix by placing index 6 in the right place.&#10;&#10;We do that by comparing that item with the item immediately before it in the array. If the new item is smaller, we swap it with the value to its left and continue. If larger then we are done with inserting that new item.&#10;&#10;In this case, the new item at index 6 is 9 and the item at index 5 is 12. ">
            <a:extLst>
              <a:ext uri="{FF2B5EF4-FFF2-40B4-BE49-F238E27FC236}">
                <a16:creationId xmlns:a16="http://schemas.microsoft.com/office/drawing/2014/main" id="{FC6A5FBC-4C46-171A-D35D-1857A9FD88D9}"/>
              </a:ext>
            </a:extLst>
          </p:cNvPr>
          <p:cNvGrpSpPr/>
          <p:nvPr/>
        </p:nvGrpSpPr>
        <p:grpSpPr>
          <a:xfrm>
            <a:off x="2855224" y="2678668"/>
            <a:ext cx="6403076" cy="1283732"/>
            <a:chOff x="2855224" y="2678668"/>
            <a:chExt cx="6403076" cy="1283732"/>
          </a:xfrm>
        </p:grpSpPr>
        <p:grpSp>
          <p:nvGrpSpPr>
            <p:cNvPr id="30" name="Group 29">
              <a:extLst>
                <a:ext uri="{FF2B5EF4-FFF2-40B4-BE49-F238E27FC236}">
                  <a16:creationId xmlns:a16="http://schemas.microsoft.com/office/drawing/2014/main" id="{824DD814-0923-1DAD-ACF6-5253F7398EE9}"/>
                </a:ext>
              </a:extLst>
            </p:cNvPr>
            <p:cNvGrpSpPr/>
            <p:nvPr/>
          </p:nvGrpSpPr>
          <p:grpSpPr>
            <a:xfrm>
              <a:off x="2855224" y="3429000"/>
              <a:ext cx="6403076" cy="533400"/>
              <a:chOff x="1064524" y="3429000"/>
              <a:chExt cx="6403076" cy="533400"/>
            </a:xfrm>
          </p:grpSpPr>
          <p:sp>
            <p:nvSpPr>
              <p:cNvPr id="31" name="Rectangle 30">
                <a:extLst>
                  <a:ext uri="{FF2B5EF4-FFF2-40B4-BE49-F238E27FC236}">
                    <a16:creationId xmlns:a16="http://schemas.microsoft.com/office/drawing/2014/main" id="{FA1D63E8-4DB9-4E9C-474A-A3BAFD2EA7F6}"/>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2" name="Rectangle 31">
                <a:extLst>
                  <a:ext uri="{FF2B5EF4-FFF2-40B4-BE49-F238E27FC236}">
                    <a16:creationId xmlns:a16="http://schemas.microsoft.com/office/drawing/2014/main" id="{7D67F233-4264-165B-6474-2D644C4340F0}"/>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33" name="Rectangle 32">
                <a:extLst>
                  <a:ext uri="{FF2B5EF4-FFF2-40B4-BE49-F238E27FC236}">
                    <a16:creationId xmlns:a16="http://schemas.microsoft.com/office/drawing/2014/main" id="{9B93E0D3-629B-1759-5C3E-875B1C0B3179}"/>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4" name="Rectangle 33">
                <a:extLst>
                  <a:ext uri="{FF2B5EF4-FFF2-40B4-BE49-F238E27FC236}">
                    <a16:creationId xmlns:a16="http://schemas.microsoft.com/office/drawing/2014/main" id="{69A5C152-DD37-D3BC-2830-B80A6EC3B09B}"/>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5" name="Rectangle 34">
                <a:extLst>
                  <a:ext uri="{FF2B5EF4-FFF2-40B4-BE49-F238E27FC236}">
                    <a16:creationId xmlns:a16="http://schemas.microsoft.com/office/drawing/2014/main" id="{C37A50C7-DF13-9AB5-1551-C20D433D4BAB}"/>
                  </a:ext>
                </a:extLst>
              </p:cNvPr>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Rectangle 35">
                <a:extLst>
                  <a:ext uri="{FF2B5EF4-FFF2-40B4-BE49-F238E27FC236}">
                    <a16:creationId xmlns:a16="http://schemas.microsoft.com/office/drawing/2014/main" id="{A97F1E88-3AC3-65F3-79D9-CE6800A5D9BD}"/>
                  </a:ext>
                </a:extLst>
              </p:cNvPr>
              <p:cNvSpPr/>
              <p:nvPr/>
            </p:nvSpPr>
            <p:spPr>
              <a:xfrm>
                <a:off x="37326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37" name="Rectangle 36">
                <a:extLst>
                  <a:ext uri="{FF2B5EF4-FFF2-40B4-BE49-F238E27FC236}">
                    <a16:creationId xmlns:a16="http://schemas.microsoft.com/office/drawing/2014/main" id="{2BBC1207-2E44-7D2A-42E9-4F1308C5CA2B}"/>
                  </a:ext>
                </a:extLst>
              </p:cNvPr>
              <p:cNvSpPr/>
              <p:nvPr/>
            </p:nvSpPr>
            <p:spPr>
              <a:xfrm>
                <a:off x="4266062"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8" name="Rectangle 37">
                <a:extLst>
                  <a:ext uri="{FF2B5EF4-FFF2-40B4-BE49-F238E27FC236}">
                    <a16:creationId xmlns:a16="http://schemas.microsoft.com/office/drawing/2014/main" id="{D31BC20A-4304-B288-00F9-9FF588B6FAC9}"/>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9" name="Rectangle 38">
                <a:extLst>
                  <a:ext uri="{FF2B5EF4-FFF2-40B4-BE49-F238E27FC236}">
                    <a16:creationId xmlns:a16="http://schemas.microsoft.com/office/drawing/2014/main" id="{0A01994C-1E5F-356F-3109-C914D8F7798E}"/>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40" name="Rectangle 39">
                <a:extLst>
                  <a:ext uri="{FF2B5EF4-FFF2-40B4-BE49-F238E27FC236}">
                    <a16:creationId xmlns:a16="http://schemas.microsoft.com/office/drawing/2014/main" id="{265E4A27-4EAC-BA26-D257-629C68E721D3}"/>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1" name="Rectangle 40">
                <a:extLst>
                  <a:ext uri="{FF2B5EF4-FFF2-40B4-BE49-F238E27FC236}">
                    <a16:creationId xmlns:a16="http://schemas.microsoft.com/office/drawing/2014/main" id="{15C90612-211E-2FCE-9962-D0B84E6968FB}"/>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2" name="Rectangle 41">
                <a:extLst>
                  <a:ext uri="{FF2B5EF4-FFF2-40B4-BE49-F238E27FC236}">
                    <a16:creationId xmlns:a16="http://schemas.microsoft.com/office/drawing/2014/main" id="{A87E3CCD-77E5-9CB6-5190-67F369B90166}"/>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44" name="TextBox 43">
              <a:extLst>
                <a:ext uri="{FF2B5EF4-FFF2-40B4-BE49-F238E27FC236}">
                  <a16:creationId xmlns:a16="http://schemas.microsoft.com/office/drawing/2014/main" id="{4BCCB308-419B-2393-0BFF-412E015A78F6}"/>
                </a:ext>
              </a:extLst>
            </p:cNvPr>
            <p:cNvSpPr txBox="1"/>
            <p:nvPr/>
          </p:nvSpPr>
          <p:spPr>
            <a:xfrm>
              <a:off x="3761508" y="2678668"/>
              <a:ext cx="1388970" cy="369332"/>
            </a:xfrm>
            <a:prstGeom prst="rect">
              <a:avLst/>
            </a:prstGeom>
            <a:noFill/>
          </p:spPr>
          <p:txBody>
            <a:bodyPr wrap="none" rtlCol="0">
              <a:spAutoFit/>
            </a:bodyPr>
            <a:lstStyle/>
            <a:p>
              <a:r>
                <a:rPr lang="en-US" dirty="0">
                  <a:solidFill>
                    <a:srgbClr val="FF0000"/>
                  </a:solidFill>
                </a:rPr>
                <a:t>Sorted Prefix</a:t>
              </a:r>
            </a:p>
          </p:txBody>
        </p:sp>
        <p:sp>
          <p:nvSpPr>
            <p:cNvPr id="84" name="Right Brace 83">
              <a:extLst>
                <a:ext uri="{FF2B5EF4-FFF2-40B4-BE49-F238E27FC236}">
                  <a16:creationId xmlns:a16="http://schemas.microsoft.com/office/drawing/2014/main" id="{08B254FA-C7DB-986C-9DB8-A64F0BC4A19B}"/>
                </a:ext>
              </a:extLst>
            </p:cNvPr>
            <p:cNvSpPr/>
            <p:nvPr/>
          </p:nvSpPr>
          <p:spPr>
            <a:xfrm rot="16200000">
              <a:off x="4227393" y="1599631"/>
              <a:ext cx="457200" cy="320153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45" name="Group 44" descr="Because 9 is smaller than 12, we swap the values so that 9 is now at index 5 and 12 is at index 6.&#10;&#10;Next we compare 9 with the item at index 4, in this case that value is 10.">
            <a:extLst>
              <a:ext uri="{FF2B5EF4-FFF2-40B4-BE49-F238E27FC236}">
                <a16:creationId xmlns:a16="http://schemas.microsoft.com/office/drawing/2014/main" id="{ABA8CF59-ED46-1D84-C432-2F7CFF4972CB}"/>
              </a:ext>
            </a:extLst>
          </p:cNvPr>
          <p:cNvGrpSpPr/>
          <p:nvPr/>
        </p:nvGrpSpPr>
        <p:grpSpPr>
          <a:xfrm>
            <a:off x="2855224" y="4114800"/>
            <a:ext cx="6403076" cy="533400"/>
            <a:chOff x="1064524" y="3429000"/>
            <a:chExt cx="6403076" cy="533400"/>
          </a:xfrm>
        </p:grpSpPr>
        <p:sp>
          <p:nvSpPr>
            <p:cNvPr id="46" name="Rectangle 45">
              <a:extLst>
                <a:ext uri="{FF2B5EF4-FFF2-40B4-BE49-F238E27FC236}">
                  <a16:creationId xmlns:a16="http://schemas.microsoft.com/office/drawing/2014/main" id="{F70CB28E-1871-E52F-E1B8-3F8DD42CB288}"/>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47" name="Rectangle 46">
              <a:extLst>
                <a:ext uri="{FF2B5EF4-FFF2-40B4-BE49-F238E27FC236}">
                  <a16:creationId xmlns:a16="http://schemas.microsoft.com/office/drawing/2014/main" id="{E7F5FCB5-1ACC-3297-BAA2-21FC7901694A}"/>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8" name="Rectangle 47">
              <a:extLst>
                <a:ext uri="{FF2B5EF4-FFF2-40B4-BE49-F238E27FC236}">
                  <a16:creationId xmlns:a16="http://schemas.microsoft.com/office/drawing/2014/main" id="{9EE3E930-9D7A-17AC-6771-96B620C71D17}"/>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49" name="Rectangle 48">
              <a:extLst>
                <a:ext uri="{FF2B5EF4-FFF2-40B4-BE49-F238E27FC236}">
                  <a16:creationId xmlns:a16="http://schemas.microsoft.com/office/drawing/2014/main" id="{A754502F-4714-9DED-3BF1-F4E64B8A6BD0}"/>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0" name="Rectangle 49">
              <a:extLst>
                <a:ext uri="{FF2B5EF4-FFF2-40B4-BE49-F238E27FC236}">
                  <a16:creationId xmlns:a16="http://schemas.microsoft.com/office/drawing/2014/main" id="{D4E48B0E-67CB-1BA3-39AF-F6F2CB8B118C}"/>
                </a:ext>
              </a:extLst>
            </p:cNvPr>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1" name="Rectangle 50">
              <a:extLst>
                <a:ext uri="{FF2B5EF4-FFF2-40B4-BE49-F238E27FC236}">
                  <a16:creationId xmlns:a16="http://schemas.microsoft.com/office/drawing/2014/main" id="{F29074EF-E933-74BA-ACA3-17CBC7EF66C4}"/>
                </a:ext>
              </a:extLst>
            </p:cNvPr>
            <p:cNvSpPr/>
            <p:nvPr/>
          </p:nvSpPr>
          <p:spPr>
            <a:xfrm>
              <a:off x="3732662"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Rectangle 51">
              <a:extLst>
                <a:ext uri="{FF2B5EF4-FFF2-40B4-BE49-F238E27FC236}">
                  <a16:creationId xmlns:a16="http://schemas.microsoft.com/office/drawing/2014/main" id="{47B46A75-4066-90E5-9EBE-BDAC9E1E4906}"/>
                </a:ext>
              </a:extLst>
            </p:cNvPr>
            <p:cNvSpPr/>
            <p:nvPr/>
          </p:nvSpPr>
          <p:spPr>
            <a:xfrm>
              <a:off x="42660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53" name="Rectangle 52">
              <a:extLst>
                <a:ext uri="{FF2B5EF4-FFF2-40B4-BE49-F238E27FC236}">
                  <a16:creationId xmlns:a16="http://schemas.microsoft.com/office/drawing/2014/main" id="{C951E5E6-83CF-AC6E-9787-564444365A61}"/>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54" name="Rectangle 53">
              <a:extLst>
                <a:ext uri="{FF2B5EF4-FFF2-40B4-BE49-F238E27FC236}">
                  <a16:creationId xmlns:a16="http://schemas.microsoft.com/office/drawing/2014/main" id="{E88C592B-BB7E-949A-88EF-BF366903F54A}"/>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55" name="Rectangle 54">
              <a:extLst>
                <a:ext uri="{FF2B5EF4-FFF2-40B4-BE49-F238E27FC236}">
                  <a16:creationId xmlns:a16="http://schemas.microsoft.com/office/drawing/2014/main" id="{136ACF53-666C-A1C6-027D-202EF1D8CD75}"/>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56" name="Rectangle 55">
              <a:extLst>
                <a:ext uri="{FF2B5EF4-FFF2-40B4-BE49-F238E27FC236}">
                  <a16:creationId xmlns:a16="http://schemas.microsoft.com/office/drawing/2014/main" id="{D313FA50-6D9B-1B9B-78F5-3D1FE08A227A}"/>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7" name="Rectangle 56">
              <a:extLst>
                <a:ext uri="{FF2B5EF4-FFF2-40B4-BE49-F238E27FC236}">
                  <a16:creationId xmlns:a16="http://schemas.microsoft.com/office/drawing/2014/main" id="{7FC9C403-4BC5-D5A7-355B-53F260F712AB}"/>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grpSp>
        <p:nvGrpSpPr>
          <p:cNvPr id="58" name="Group 57" descr="Because 9 is smaller than 14, we swap the values so that 9 is now at index 4 and 10 is at index 5.&#10;&#10;Next we compare 9 with the item at index 3, in this case that value is 8.">
            <a:extLst>
              <a:ext uri="{FF2B5EF4-FFF2-40B4-BE49-F238E27FC236}">
                <a16:creationId xmlns:a16="http://schemas.microsoft.com/office/drawing/2014/main" id="{0669D619-7F90-F779-AEE2-67CD4AF86F2B}"/>
              </a:ext>
            </a:extLst>
          </p:cNvPr>
          <p:cNvGrpSpPr/>
          <p:nvPr/>
        </p:nvGrpSpPr>
        <p:grpSpPr>
          <a:xfrm>
            <a:off x="2855224" y="4800600"/>
            <a:ext cx="6403076" cy="533400"/>
            <a:chOff x="1064524" y="3429000"/>
            <a:chExt cx="6403076" cy="533400"/>
          </a:xfrm>
        </p:grpSpPr>
        <p:sp>
          <p:nvSpPr>
            <p:cNvPr id="59" name="Rectangle 58">
              <a:extLst>
                <a:ext uri="{FF2B5EF4-FFF2-40B4-BE49-F238E27FC236}">
                  <a16:creationId xmlns:a16="http://schemas.microsoft.com/office/drawing/2014/main" id="{D2D40F1D-5258-5F74-FDF6-12C9C532E0BD}"/>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60" name="Rectangle 59">
              <a:extLst>
                <a:ext uri="{FF2B5EF4-FFF2-40B4-BE49-F238E27FC236}">
                  <a16:creationId xmlns:a16="http://schemas.microsoft.com/office/drawing/2014/main" id="{CD31E757-FB2E-09CD-1DFD-333C024C3E46}"/>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1" name="Rectangle 60">
              <a:extLst>
                <a:ext uri="{FF2B5EF4-FFF2-40B4-BE49-F238E27FC236}">
                  <a16:creationId xmlns:a16="http://schemas.microsoft.com/office/drawing/2014/main" id="{CE8ABADE-F9FB-EF8B-B708-053ECDB78846}"/>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2" name="Rectangle 61">
              <a:extLst>
                <a:ext uri="{FF2B5EF4-FFF2-40B4-BE49-F238E27FC236}">
                  <a16:creationId xmlns:a16="http://schemas.microsoft.com/office/drawing/2014/main" id="{233C50A1-9412-48CD-B685-69EBCF031C06}"/>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3" name="Rectangle 62">
              <a:extLst>
                <a:ext uri="{FF2B5EF4-FFF2-40B4-BE49-F238E27FC236}">
                  <a16:creationId xmlns:a16="http://schemas.microsoft.com/office/drawing/2014/main" id="{6B70F62B-A94E-09CF-40B2-03B2BEFC633B}"/>
                </a:ext>
              </a:extLst>
            </p:cNvPr>
            <p:cNvSpPr/>
            <p:nvPr/>
          </p:nvSpPr>
          <p:spPr>
            <a:xfrm>
              <a:off x="3198693"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64" name="Rectangle 63">
              <a:extLst>
                <a:ext uri="{FF2B5EF4-FFF2-40B4-BE49-F238E27FC236}">
                  <a16:creationId xmlns:a16="http://schemas.microsoft.com/office/drawing/2014/main" id="{64834D36-8FEC-3863-709A-EE9E5A5FAFD1}"/>
                </a:ext>
              </a:extLst>
            </p:cNvPr>
            <p:cNvSpPr/>
            <p:nvPr/>
          </p:nvSpPr>
          <p:spPr>
            <a:xfrm>
              <a:off x="37326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5" name="Rectangle 64">
              <a:extLst>
                <a:ext uri="{FF2B5EF4-FFF2-40B4-BE49-F238E27FC236}">
                  <a16:creationId xmlns:a16="http://schemas.microsoft.com/office/drawing/2014/main" id="{CA2DB428-795B-FA11-FDC7-DAA4FCC9CAB2}"/>
                </a:ext>
              </a:extLst>
            </p:cNvPr>
            <p:cNvSpPr/>
            <p:nvPr/>
          </p:nvSpPr>
          <p:spPr>
            <a:xfrm>
              <a:off x="42660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66" name="Rectangle 65">
              <a:extLst>
                <a:ext uri="{FF2B5EF4-FFF2-40B4-BE49-F238E27FC236}">
                  <a16:creationId xmlns:a16="http://schemas.microsoft.com/office/drawing/2014/main" id="{E8F1F465-8CF9-4239-59B2-70F19195F9B6}"/>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7" name="Rectangle 66">
              <a:extLst>
                <a:ext uri="{FF2B5EF4-FFF2-40B4-BE49-F238E27FC236}">
                  <a16:creationId xmlns:a16="http://schemas.microsoft.com/office/drawing/2014/main" id="{F3368B8B-F3A2-69B7-D418-8BE339BA0161}"/>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68" name="Rectangle 67">
              <a:extLst>
                <a:ext uri="{FF2B5EF4-FFF2-40B4-BE49-F238E27FC236}">
                  <a16:creationId xmlns:a16="http://schemas.microsoft.com/office/drawing/2014/main" id="{7EE0D3D2-2E2D-938B-F558-C175ACB06F54}"/>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9" name="Rectangle 68">
              <a:extLst>
                <a:ext uri="{FF2B5EF4-FFF2-40B4-BE49-F238E27FC236}">
                  <a16:creationId xmlns:a16="http://schemas.microsoft.com/office/drawing/2014/main" id="{FA55FB5D-71FA-359B-C126-AAAC87C011B9}"/>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70" name="Rectangle 69">
              <a:extLst>
                <a:ext uri="{FF2B5EF4-FFF2-40B4-BE49-F238E27FC236}">
                  <a16:creationId xmlns:a16="http://schemas.microsoft.com/office/drawing/2014/main" id="{8125FA9F-36B7-6853-3585-702E5E25A1FC}"/>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Tree>
    <p:extLst>
      <p:ext uri="{BB962C8B-B14F-4D97-AF65-F5344CB8AC3E}">
        <p14:creationId xmlns:p14="http://schemas.microsoft.com/office/powerpoint/2010/main" val="1427024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4D49F-FE06-0290-87B0-B86B2F9CF6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A19FF-8DCA-6A87-BF13-CBE87CD2C8D3}"/>
              </a:ext>
            </a:extLst>
          </p:cNvPr>
          <p:cNvSpPr>
            <a:spLocks noGrp="1"/>
          </p:cNvSpPr>
          <p:nvPr>
            <p:ph type="title"/>
          </p:nvPr>
        </p:nvSpPr>
        <p:spPr/>
        <p:txBody>
          <a:bodyPr/>
          <a:lstStyle/>
          <a:p>
            <a:r>
              <a:rPr lang="en-US" dirty="0"/>
              <a:t>Insertion Sort</a:t>
            </a:r>
          </a:p>
        </p:txBody>
      </p:sp>
      <p:sp>
        <p:nvSpPr>
          <p:cNvPr id="3" name="Content Placeholder 2">
            <a:extLst>
              <a:ext uri="{FF2B5EF4-FFF2-40B4-BE49-F238E27FC236}">
                <a16:creationId xmlns:a16="http://schemas.microsoft.com/office/drawing/2014/main" id="{D57D9235-CF56-19A6-6C22-46CF488908C7}"/>
              </a:ext>
            </a:extLst>
          </p:cNvPr>
          <p:cNvSpPr>
            <a:spLocks noGrp="1"/>
          </p:cNvSpPr>
          <p:nvPr>
            <p:ph idx="1"/>
          </p:nvPr>
        </p:nvSpPr>
        <p:spPr>
          <a:xfrm>
            <a:off x="1981200" y="1600201"/>
            <a:ext cx="8229600" cy="1066800"/>
          </a:xfrm>
        </p:spPr>
        <p:txBody>
          <a:bodyPr/>
          <a:lstStyle/>
          <a:p>
            <a:r>
              <a:rPr lang="en-US" dirty="0"/>
              <a:t>Idea: Maintain a </a:t>
            </a:r>
            <a:r>
              <a:rPr lang="en-US" dirty="0">
                <a:solidFill>
                  <a:srgbClr val="FF0000"/>
                </a:solidFill>
              </a:rPr>
              <a:t>sorted list prefix</a:t>
            </a:r>
            <a:r>
              <a:rPr lang="en-US" dirty="0"/>
              <a:t>, extend that prefix by “inserting” the </a:t>
            </a:r>
            <a:r>
              <a:rPr lang="en-US" dirty="0">
                <a:solidFill>
                  <a:schemeClr val="accent1"/>
                </a:solidFill>
              </a:rPr>
              <a:t>next element</a:t>
            </a:r>
          </a:p>
        </p:txBody>
      </p:sp>
      <p:grpSp>
        <p:nvGrpSpPr>
          <p:cNvPr id="5" name="Group 4" descr="A partially-sorted array. Indices 0 through 5 are in sorted order (ascending), and we call this the &quot;sorted prefix&quot; of the array. The next step is to extend the length of the sorted prefix by placing index 6 in the right place.&#10;&#10;We do that by comparing that item with the item immediately before it in the array. If the new item is smaller, we swap it with the value to its left and continue. If larger then we are done with inserting that new item.&#10;&#10;In this case, the new item at index 6 is 9 and the item at index 5 is 12. ">
            <a:extLst>
              <a:ext uri="{FF2B5EF4-FFF2-40B4-BE49-F238E27FC236}">
                <a16:creationId xmlns:a16="http://schemas.microsoft.com/office/drawing/2014/main" id="{1C7C968B-A62E-212E-6940-37AACF6304F4}"/>
              </a:ext>
            </a:extLst>
          </p:cNvPr>
          <p:cNvGrpSpPr/>
          <p:nvPr/>
        </p:nvGrpSpPr>
        <p:grpSpPr>
          <a:xfrm>
            <a:off x="2855224" y="2678668"/>
            <a:ext cx="6403076" cy="1283732"/>
            <a:chOff x="2855224" y="2678668"/>
            <a:chExt cx="6403076" cy="1283732"/>
          </a:xfrm>
        </p:grpSpPr>
        <p:grpSp>
          <p:nvGrpSpPr>
            <p:cNvPr id="30" name="Group 29">
              <a:extLst>
                <a:ext uri="{FF2B5EF4-FFF2-40B4-BE49-F238E27FC236}">
                  <a16:creationId xmlns:a16="http://schemas.microsoft.com/office/drawing/2014/main" id="{65E95C98-EB3E-29BB-4F7C-28EA4B2D3415}"/>
                </a:ext>
              </a:extLst>
            </p:cNvPr>
            <p:cNvGrpSpPr/>
            <p:nvPr/>
          </p:nvGrpSpPr>
          <p:grpSpPr>
            <a:xfrm>
              <a:off x="2855224" y="3429000"/>
              <a:ext cx="6403076" cy="533400"/>
              <a:chOff x="1064524" y="3429000"/>
              <a:chExt cx="6403076" cy="533400"/>
            </a:xfrm>
          </p:grpSpPr>
          <p:sp>
            <p:nvSpPr>
              <p:cNvPr id="31" name="Rectangle 30">
                <a:extLst>
                  <a:ext uri="{FF2B5EF4-FFF2-40B4-BE49-F238E27FC236}">
                    <a16:creationId xmlns:a16="http://schemas.microsoft.com/office/drawing/2014/main" id="{FB84E8B7-6755-27C9-249A-8CAE4330EB36}"/>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2" name="Rectangle 31">
                <a:extLst>
                  <a:ext uri="{FF2B5EF4-FFF2-40B4-BE49-F238E27FC236}">
                    <a16:creationId xmlns:a16="http://schemas.microsoft.com/office/drawing/2014/main" id="{7F31B420-C318-97C9-A60C-FD16BF295239}"/>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33" name="Rectangle 32">
                <a:extLst>
                  <a:ext uri="{FF2B5EF4-FFF2-40B4-BE49-F238E27FC236}">
                    <a16:creationId xmlns:a16="http://schemas.microsoft.com/office/drawing/2014/main" id="{4C2423C6-E27E-501A-C6EE-4ED1EEED04B8}"/>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4" name="Rectangle 33">
                <a:extLst>
                  <a:ext uri="{FF2B5EF4-FFF2-40B4-BE49-F238E27FC236}">
                    <a16:creationId xmlns:a16="http://schemas.microsoft.com/office/drawing/2014/main" id="{801F4918-5FD0-4928-0668-7F2B5140F5D7}"/>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5" name="Rectangle 34">
                <a:extLst>
                  <a:ext uri="{FF2B5EF4-FFF2-40B4-BE49-F238E27FC236}">
                    <a16:creationId xmlns:a16="http://schemas.microsoft.com/office/drawing/2014/main" id="{5943439A-875D-292A-215C-584EFF32D665}"/>
                  </a:ext>
                </a:extLst>
              </p:cNvPr>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Rectangle 35">
                <a:extLst>
                  <a:ext uri="{FF2B5EF4-FFF2-40B4-BE49-F238E27FC236}">
                    <a16:creationId xmlns:a16="http://schemas.microsoft.com/office/drawing/2014/main" id="{35340A56-AEEA-B951-52D8-954023442392}"/>
                  </a:ext>
                </a:extLst>
              </p:cNvPr>
              <p:cNvSpPr/>
              <p:nvPr/>
            </p:nvSpPr>
            <p:spPr>
              <a:xfrm>
                <a:off x="37326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37" name="Rectangle 36">
                <a:extLst>
                  <a:ext uri="{FF2B5EF4-FFF2-40B4-BE49-F238E27FC236}">
                    <a16:creationId xmlns:a16="http://schemas.microsoft.com/office/drawing/2014/main" id="{E4004328-BF47-E415-17F9-6F720CEBA299}"/>
                  </a:ext>
                </a:extLst>
              </p:cNvPr>
              <p:cNvSpPr/>
              <p:nvPr/>
            </p:nvSpPr>
            <p:spPr>
              <a:xfrm>
                <a:off x="4266062"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8" name="Rectangle 37">
                <a:extLst>
                  <a:ext uri="{FF2B5EF4-FFF2-40B4-BE49-F238E27FC236}">
                    <a16:creationId xmlns:a16="http://schemas.microsoft.com/office/drawing/2014/main" id="{F6D3173C-E0B0-9DDD-F62D-29B7FC306505}"/>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9" name="Rectangle 38">
                <a:extLst>
                  <a:ext uri="{FF2B5EF4-FFF2-40B4-BE49-F238E27FC236}">
                    <a16:creationId xmlns:a16="http://schemas.microsoft.com/office/drawing/2014/main" id="{D0230A12-2DCA-2E7C-9030-FAD6D9074D4D}"/>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40" name="Rectangle 39">
                <a:extLst>
                  <a:ext uri="{FF2B5EF4-FFF2-40B4-BE49-F238E27FC236}">
                    <a16:creationId xmlns:a16="http://schemas.microsoft.com/office/drawing/2014/main" id="{7513E9AB-909E-AEDE-E63B-6E47A046CBAA}"/>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1" name="Rectangle 40">
                <a:extLst>
                  <a:ext uri="{FF2B5EF4-FFF2-40B4-BE49-F238E27FC236}">
                    <a16:creationId xmlns:a16="http://schemas.microsoft.com/office/drawing/2014/main" id="{BA43A3C6-29F4-4F77-D88E-D28CAEE8742F}"/>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2" name="Rectangle 41">
                <a:extLst>
                  <a:ext uri="{FF2B5EF4-FFF2-40B4-BE49-F238E27FC236}">
                    <a16:creationId xmlns:a16="http://schemas.microsoft.com/office/drawing/2014/main" id="{95F7B7C1-9C91-3287-1EBA-204C9F9C0E51}"/>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44" name="TextBox 43">
              <a:extLst>
                <a:ext uri="{FF2B5EF4-FFF2-40B4-BE49-F238E27FC236}">
                  <a16:creationId xmlns:a16="http://schemas.microsoft.com/office/drawing/2014/main" id="{EA1E9756-BB5C-032A-FAD6-E30679467866}"/>
                </a:ext>
              </a:extLst>
            </p:cNvPr>
            <p:cNvSpPr txBox="1"/>
            <p:nvPr/>
          </p:nvSpPr>
          <p:spPr>
            <a:xfrm>
              <a:off x="3761508" y="2678668"/>
              <a:ext cx="1388970" cy="369332"/>
            </a:xfrm>
            <a:prstGeom prst="rect">
              <a:avLst/>
            </a:prstGeom>
            <a:noFill/>
          </p:spPr>
          <p:txBody>
            <a:bodyPr wrap="none" rtlCol="0">
              <a:spAutoFit/>
            </a:bodyPr>
            <a:lstStyle/>
            <a:p>
              <a:r>
                <a:rPr lang="en-US" dirty="0">
                  <a:solidFill>
                    <a:srgbClr val="FF0000"/>
                  </a:solidFill>
                </a:rPr>
                <a:t>Sorted Prefix</a:t>
              </a:r>
            </a:p>
          </p:txBody>
        </p:sp>
        <p:sp>
          <p:nvSpPr>
            <p:cNvPr id="84" name="Right Brace 83">
              <a:extLst>
                <a:ext uri="{FF2B5EF4-FFF2-40B4-BE49-F238E27FC236}">
                  <a16:creationId xmlns:a16="http://schemas.microsoft.com/office/drawing/2014/main" id="{1FEC90C2-1A1C-D1D9-32AC-D48C06489A3E}"/>
                </a:ext>
              </a:extLst>
            </p:cNvPr>
            <p:cNvSpPr/>
            <p:nvPr/>
          </p:nvSpPr>
          <p:spPr>
            <a:xfrm rot="16200000">
              <a:off x="4227393" y="1599631"/>
              <a:ext cx="457200" cy="320153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45" name="Group 44" descr="Because 9 is smaller than 12, we swap the values so that 9 is now at index 5 and 12 is at index 6.&#10;&#10;Next we compare 9 with the item at index 4, in this case that value is 10.">
            <a:extLst>
              <a:ext uri="{FF2B5EF4-FFF2-40B4-BE49-F238E27FC236}">
                <a16:creationId xmlns:a16="http://schemas.microsoft.com/office/drawing/2014/main" id="{52C9C56B-FCC3-979E-C444-B3626CA0A3A1}"/>
              </a:ext>
            </a:extLst>
          </p:cNvPr>
          <p:cNvGrpSpPr/>
          <p:nvPr/>
        </p:nvGrpSpPr>
        <p:grpSpPr>
          <a:xfrm>
            <a:off x="2855224" y="4114800"/>
            <a:ext cx="6403076" cy="533400"/>
            <a:chOff x="1064524" y="3429000"/>
            <a:chExt cx="6403076" cy="533400"/>
          </a:xfrm>
        </p:grpSpPr>
        <p:sp>
          <p:nvSpPr>
            <p:cNvPr id="46" name="Rectangle 45">
              <a:extLst>
                <a:ext uri="{FF2B5EF4-FFF2-40B4-BE49-F238E27FC236}">
                  <a16:creationId xmlns:a16="http://schemas.microsoft.com/office/drawing/2014/main" id="{B357A214-F7EA-1D76-C8C8-E788F3E4486A}"/>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47" name="Rectangle 46">
              <a:extLst>
                <a:ext uri="{FF2B5EF4-FFF2-40B4-BE49-F238E27FC236}">
                  <a16:creationId xmlns:a16="http://schemas.microsoft.com/office/drawing/2014/main" id="{1D6D3B0E-47A3-4FEE-C392-C27D979593AA}"/>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8" name="Rectangle 47">
              <a:extLst>
                <a:ext uri="{FF2B5EF4-FFF2-40B4-BE49-F238E27FC236}">
                  <a16:creationId xmlns:a16="http://schemas.microsoft.com/office/drawing/2014/main" id="{D01D5EE0-F6E4-CCE5-3674-16F0D863DAD6}"/>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49" name="Rectangle 48">
              <a:extLst>
                <a:ext uri="{FF2B5EF4-FFF2-40B4-BE49-F238E27FC236}">
                  <a16:creationId xmlns:a16="http://schemas.microsoft.com/office/drawing/2014/main" id="{6C3AA9EA-3E80-B7CF-7ED7-6C81812773B5}"/>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0" name="Rectangle 49">
              <a:extLst>
                <a:ext uri="{FF2B5EF4-FFF2-40B4-BE49-F238E27FC236}">
                  <a16:creationId xmlns:a16="http://schemas.microsoft.com/office/drawing/2014/main" id="{47270A9B-C3D3-63C8-D79B-74B6BFB23357}"/>
                </a:ext>
              </a:extLst>
            </p:cNvPr>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1" name="Rectangle 50">
              <a:extLst>
                <a:ext uri="{FF2B5EF4-FFF2-40B4-BE49-F238E27FC236}">
                  <a16:creationId xmlns:a16="http://schemas.microsoft.com/office/drawing/2014/main" id="{075032D2-EDD9-EB46-29DC-1E881E6F41EB}"/>
                </a:ext>
              </a:extLst>
            </p:cNvPr>
            <p:cNvSpPr/>
            <p:nvPr/>
          </p:nvSpPr>
          <p:spPr>
            <a:xfrm>
              <a:off x="3732662"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Rectangle 51">
              <a:extLst>
                <a:ext uri="{FF2B5EF4-FFF2-40B4-BE49-F238E27FC236}">
                  <a16:creationId xmlns:a16="http://schemas.microsoft.com/office/drawing/2014/main" id="{E001795C-E879-B06A-FF1C-78AA9AD151B6}"/>
                </a:ext>
              </a:extLst>
            </p:cNvPr>
            <p:cNvSpPr/>
            <p:nvPr/>
          </p:nvSpPr>
          <p:spPr>
            <a:xfrm>
              <a:off x="42660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53" name="Rectangle 52">
              <a:extLst>
                <a:ext uri="{FF2B5EF4-FFF2-40B4-BE49-F238E27FC236}">
                  <a16:creationId xmlns:a16="http://schemas.microsoft.com/office/drawing/2014/main" id="{C72DE49E-BFF5-2C3A-E882-F61BD3506FC7}"/>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54" name="Rectangle 53">
              <a:extLst>
                <a:ext uri="{FF2B5EF4-FFF2-40B4-BE49-F238E27FC236}">
                  <a16:creationId xmlns:a16="http://schemas.microsoft.com/office/drawing/2014/main" id="{C02EF807-1844-DB23-DFB3-E8A8696CC198}"/>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55" name="Rectangle 54">
              <a:extLst>
                <a:ext uri="{FF2B5EF4-FFF2-40B4-BE49-F238E27FC236}">
                  <a16:creationId xmlns:a16="http://schemas.microsoft.com/office/drawing/2014/main" id="{1C106606-3F95-2F37-1DB1-B8C34D56EFB7}"/>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56" name="Rectangle 55">
              <a:extLst>
                <a:ext uri="{FF2B5EF4-FFF2-40B4-BE49-F238E27FC236}">
                  <a16:creationId xmlns:a16="http://schemas.microsoft.com/office/drawing/2014/main" id="{D36AAB9D-2263-AAE5-29F4-77C6DB0B7B15}"/>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7" name="Rectangle 56">
              <a:extLst>
                <a:ext uri="{FF2B5EF4-FFF2-40B4-BE49-F238E27FC236}">
                  <a16:creationId xmlns:a16="http://schemas.microsoft.com/office/drawing/2014/main" id="{AEDAABEF-30EC-A37D-3362-1F82DC6DCBFC}"/>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grpSp>
        <p:nvGrpSpPr>
          <p:cNvPr id="58" name="Group 57" descr="Because 9 is smaller than 14, we swap the values so that 9 is now at index 4 and 10 is at index 5.&#10;&#10;Next we compare 9 with the item at index 3, in this case that value is 8.">
            <a:extLst>
              <a:ext uri="{FF2B5EF4-FFF2-40B4-BE49-F238E27FC236}">
                <a16:creationId xmlns:a16="http://schemas.microsoft.com/office/drawing/2014/main" id="{4A4699FB-2FEE-F5A2-09D7-041355299A9E}"/>
              </a:ext>
            </a:extLst>
          </p:cNvPr>
          <p:cNvGrpSpPr/>
          <p:nvPr/>
        </p:nvGrpSpPr>
        <p:grpSpPr>
          <a:xfrm>
            <a:off x="2855224" y="4800600"/>
            <a:ext cx="6403076" cy="533400"/>
            <a:chOff x="1064524" y="3429000"/>
            <a:chExt cx="6403076" cy="533400"/>
          </a:xfrm>
        </p:grpSpPr>
        <p:sp>
          <p:nvSpPr>
            <p:cNvPr id="59" name="Rectangle 58">
              <a:extLst>
                <a:ext uri="{FF2B5EF4-FFF2-40B4-BE49-F238E27FC236}">
                  <a16:creationId xmlns:a16="http://schemas.microsoft.com/office/drawing/2014/main" id="{69533E55-70F5-7D0A-6928-742433A1085F}"/>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60" name="Rectangle 59">
              <a:extLst>
                <a:ext uri="{FF2B5EF4-FFF2-40B4-BE49-F238E27FC236}">
                  <a16:creationId xmlns:a16="http://schemas.microsoft.com/office/drawing/2014/main" id="{6AC97DBA-CFB5-240C-998A-CCE323DF0ED1}"/>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1" name="Rectangle 60">
              <a:extLst>
                <a:ext uri="{FF2B5EF4-FFF2-40B4-BE49-F238E27FC236}">
                  <a16:creationId xmlns:a16="http://schemas.microsoft.com/office/drawing/2014/main" id="{E3495418-4A5E-2655-0C0A-62744B7BF794}"/>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2" name="Rectangle 61">
              <a:extLst>
                <a:ext uri="{FF2B5EF4-FFF2-40B4-BE49-F238E27FC236}">
                  <a16:creationId xmlns:a16="http://schemas.microsoft.com/office/drawing/2014/main" id="{D338637D-8DFD-4439-0A77-0AF8146AB5A0}"/>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3" name="Rectangle 62">
              <a:extLst>
                <a:ext uri="{FF2B5EF4-FFF2-40B4-BE49-F238E27FC236}">
                  <a16:creationId xmlns:a16="http://schemas.microsoft.com/office/drawing/2014/main" id="{6FC2D169-CD8D-E0CA-8D22-564E3E1732DE}"/>
                </a:ext>
              </a:extLst>
            </p:cNvPr>
            <p:cNvSpPr/>
            <p:nvPr/>
          </p:nvSpPr>
          <p:spPr>
            <a:xfrm>
              <a:off x="3198693" y="3429000"/>
              <a:ext cx="533400" cy="533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64" name="Rectangle 63">
              <a:extLst>
                <a:ext uri="{FF2B5EF4-FFF2-40B4-BE49-F238E27FC236}">
                  <a16:creationId xmlns:a16="http://schemas.microsoft.com/office/drawing/2014/main" id="{D34D9C6A-C634-4FBC-F05B-D286FE908A5D}"/>
                </a:ext>
              </a:extLst>
            </p:cNvPr>
            <p:cNvSpPr/>
            <p:nvPr/>
          </p:nvSpPr>
          <p:spPr>
            <a:xfrm>
              <a:off x="37326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5" name="Rectangle 64">
              <a:extLst>
                <a:ext uri="{FF2B5EF4-FFF2-40B4-BE49-F238E27FC236}">
                  <a16:creationId xmlns:a16="http://schemas.microsoft.com/office/drawing/2014/main" id="{72291E6C-3A76-AB18-F632-10CB14DE8BF3}"/>
                </a:ext>
              </a:extLst>
            </p:cNvPr>
            <p:cNvSpPr/>
            <p:nvPr/>
          </p:nvSpPr>
          <p:spPr>
            <a:xfrm>
              <a:off x="42660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66" name="Rectangle 65">
              <a:extLst>
                <a:ext uri="{FF2B5EF4-FFF2-40B4-BE49-F238E27FC236}">
                  <a16:creationId xmlns:a16="http://schemas.microsoft.com/office/drawing/2014/main" id="{F976E883-6B65-664C-2835-D51919EAA95F}"/>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7" name="Rectangle 66">
              <a:extLst>
                <a:ext uri="{FF2B5EF4-FFF2-40B4-BE49-F238E27FC236}">
                  <a16:creationId xmlns:a16="http://schemas.microsoft.com/office/drawing/2014/main" id="{1035F7CC-C4BD-62A5-5FF8-AA095C3DB9EB}"/>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68" name="Rectangle 67">
              <a:extLst>
                <a:ext uri="{FF2B5EF4-FFF2-40B4-BE49-F238E27FC236}">
                  <a16:creationId xmlns:a16="http://schemas.microsoft.com/office/drawing/2014/main" id="{898EB595-FA97-F033-D224-99362BE809C1}"/>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9" name="Rectangle 68">
              <a:extLst>
                <a:ext uri="{FF2B5EF4-FFF2-40B4-BE49-F238E27FC236}">
                  <a16:creationId xmlns:a16="http://schemas.microsoft.com/office/drawing/2014/main" id="{C9DCE44F-CDA5-244D-B9E6-D143569F230D}"/>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70" name="Rectangle 69">
              <a:extLst>
                <a:ext uri="{FF2B5EF4-FFF2-40B4-BE49-F238E27FC236}">
                  <a16:creationId xmlns:a16="http://schemas.microsoft.com/office/drawing/2014/main" id="{2F1C92B6-386F-44BE-F1AA-4F542B4DE087}"/>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grpSp>
        <p:nvGrpSpPr>
          <p:cNvPr id="6" name="Group 5" descr="Because 9 is greater than or equal to 8 we do not swap the values, and now the sorted prefix has been extended by 1 index.&#10;">
            <a:extLst>
              <a:ext uri="{FF2B5EF4-FFF2-40B4-BE49-F238E27FC236}">
                <a16:creationId xmlns:a16="http://schemas.microsoft.com/office/drawing/2014/main" id="{B858BDB1-B60D-C32C-36C3-135702C94B77}"/>
              </a:ext>
            </a:extLst>
          </p:cNvPr>
          <p:cNvGrpSpPr/>
          <p:nvPr/>
        </p:nvGrpSpPr>
        <p:grpSpPr>
          <a:xfrm>
            <a:off x="2855224" y="5421868"/>
            <a:ext cx="6403076" cy="1283732"/>
            <a:chOff x="2855224" y="5421868"/>
            <a:chExt cx="6403076" cy="1283732"/>
          </a:xfrm>
        </p:grpSpPr>
        <p:sp>
          <p:nvSpPr>
            <p:cNvPr id="43" name="Right Brace 42">
              <a:extLst>
                <a:ext uri="{FF2B5EF4-FFF2-40B4-BE49-F238E27FC236}">
                  <a16:creationId xmlns:a16="http://schemas.microsoft.com/office/drawing/2014/main" id="{05D35A01-C15E-4833-5AAA-EFA02F1E451D}"/>
                </a:ext>
              </a:extLst>
            </p:cNvPr>
            <p:cNvSpPr/>
            <p:nvPr/>
          </p:nvSpPr>
          <p:spPr>
            <a:xfrm rot="16200000">
              <a:off x="4494093" y="4076131"/>
              <a:ext cx="457200" cy="373493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71" name="Group 70">
              <a:extLst>
                <a:ext uri="{FF2B5EF4-FFF2-40B4-BE49-F238E27FC236}">
                  <a16:creationId xmlns:a16="http://schemas.microsoft.com/office/drawing/2014/main" id="{D8CC53DE-FA22-FE6F-4516-8C534CF74FA3}"/>
                </a:ext>
              </a:extLst>
            </p:cNvPr>
            <p:cNvGrpSpPr/>
            <p:nvPr/>
          </p:nvGrpSpPr>
          <p:grpSpPr>
            <a:xfrm>
              <a:off x="2855224" y="6172200"/>
              <a:ext cx="6403076" cy="533400"/>
              <a:chOff x="1064524" y="3429000"/>
              <a:chExt cx="6403076" cy="533400"/>
            </a:xfrm>
          </p:grpSpPr>
          <p:sp>
            <p:nvSpPr>
              <p:cNvPr id="72" name="Rectangle 71">
                <a:extLst>
                  <a:ext uri="{FF2B5EF4-FFF2-40B4-BE49-F238E27FC236}">
                    <a16:creationId xmlns:a16="http://schemas.microsoft.com/office/drawing/2014/main" id="{CA200FC7-6EBA-E5C4-A4FA-962B47860A4F}"/>
                  </a:ext>
                </a:extLst>
              </p:cNvPr>
              <p:cNvSpPr/>
              <p:nvPr/>
            </p:nvSpPr>
            <p:spPr>
              <a:xfrm>
                <a:off x="10645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3" name="Rectangle 72">
                <a:extLst>
                  <a:ext uri="{FF2B5EF4-FFF2-40B4-BE49-F238E27FC236}">
                    <a16:creationId xmlns:a16="http://schemas.microsoft.com/office/drawing/2014/main" id="{FB7DB2EF-41F0-EF7F-08D6-4AC0DA720625}"/>
                  </a:ext>
                </a:extLst>
              </p:cNvPr>
              <p:cNvSpPr/>
              <p:nvPr/>
            </p:nvSpPr>
            <p:spPr>
              <a:xfrm>
                <a:off x="1597924"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4" name="Rectangle 73">
                <a:extLst>
                  <a:ext uri="{FF2B5EF4-FFF2-40B4-BE49-F238E27FC236}">
                    <a16:creationId xmlns:a16="http://schemas.microsoft.com/office/drawing/2014/main" id="{C3E7E612-7E6A-721A-8A83-EE4D5068DC5A}"/>
                  </a:ext>
                </a:extLst>
              </p:cNvPr>
              <p:cNvSpPr/>
              <p:nvPr/>
            </p:nvSpPr>
            <p:spPr>
              <a:xfrm>
                <a:off x="21318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75" name="Rectangle 74">
                <a:extLst>
                  <a:ext uri="{FF2B5EF4-FFF2-40B4-BE49-F238E27FC236}">
                    <a16:creationId xmlns:a16="http://schemas.microsoft.com/office/drawing/2014/main" id="{1DD3E6DF-ABAB-3E78-70DA-C4EB784B9568}"/>
                  </a:ext>
                </a:extLst>
              </p:cNvPr>
              <p:cNvSpPr/>
              <p:nvPr/>
            </p:nvSpPr>
            <p:spPr>
              <a:xfrm>
                <a:off x="26652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76" name="Rectangle 75">
                <a:extLst>
                  <a:ext uri="{FF2B5EF4-FFF2-40B4-BE49-F238E27FC236}">
                    <a16:creationId xmlns:a16="http://schemas.microsoft.com/office/drawing/2014/main" id="{08634B70-46EF-5AB5-1FDD-A8EB59C5129D}"/>
                  </a:ext>
                </a:extLst>
              </p:cNvPr>
              <p:cNvSpPr/>
              <p:nvPr/>
            </p:nvSpPr>
            <p:spPr>
              <a:xfrm>
                <a:off x="3198693"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7" name="Rectangle 76">
                <a:extLst>
                  <a:ext uri="{FF2B5EF4-FFF2-40B4-BE49-F238E27FC236}">
                    <a16:creationId xmlns:a16="http://schemas.microsoft.com/office/drawing/2014/main" id="{EE936D14-490C-2BDB-0F1F-20037902DD35}"/>
                  </a:ext>
                </a:extLst>
              </p:cNvPr>
              <p:cNvSpPr/>
              <p:nvPr/>
            </p:nvSpPr>
            <p:spPr>
              <a:xfrm>
                <a:off x="37326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78" name="Rectangle 77">
                <a:extLst>
                  <a:ext uri="{FF2B5EF4-FFF2-40B4-BE49-F238E27FC236}">
                    <a16:creationId xmlns:a16="http://schemas.microsoft.com/office/drawing/2014/main" id="{01674860-760B-E767-0B2F-9F23A4D62622}"/>
                  </a:ext>
                </a:extLst>
              </p:cNvPr>
              <p:cNvSpPr/>
              <p:nvPr/>
            </p:nvSpPr>
            <p:spPr>
              <a:xfrm>
                <a:off x="4266062" y="3429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79" name="Rectangle 78">
                <a:extLst>
                  <a:ext uri="{FF2B5EF4-FFF2-40B4-BE49-F238E27FC236}">
                    <a16:creationId xmlns:a16="http://schemas.microsoft.com/office/drawing/2014/main" id="{37BEC7AA-4465-6C8D-5327-3374D1595ABE}"/>
                  </a:ext>
                </a:extLst>
              </p:cNvPr>
              <p:cNvSpPr/>
              <p:nvPr/>
            </p:nvSpPr>
            <p:spPr>
              <a:xfrm>
                <a:off x="4799462"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0" name="Rectangle 79">
                <a:extLst>
                  <a:ext uri="{FF2B5EF4-FFF2-40B4-BE49-F238E27FC236}">
                    <a16:creationId xmlns:a16="http://schemas.microsoft.com/office/drawing/2014/main" id="{277D8340-0435-570B-F051-6A9C71D67059}"/>
                  </a:ext>
                </a:extLst>
              </p:cNvPr>
              <p:cNvSpPr/>
              <p:nvPr/>
            </p:nvSpPr>
            <p:spPr>
              <a:xfrm>
                <a:off x="53334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81" name="Rectangle 80">
                <a:extLst>
                  <a:ext uri="{FF2B5EF4-FFF2-40B4-BE49-F238E27FC236}">
                    <a16:creationId xmlns:a16="http://schemas.microsoft.com/office/drawing/2014/main" id="{F2EC93B7-5477-7C15-89EF-85050DB4CD77}"/>
                  </a:ext>
                </a:extLst>
              </p:cNvPr>
              <p:cNvSpPr/>
              <p:nvPr/>
            </p:nvSpPr>
            <p:spPr>
              <a:xfrm>
                <a:off x="58668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2" name="Rectangle 81">
                <a:extLst>
                  <a:ext uri="{FF2B5EF4-FFF2-40B4-BE49-F238E27FC236}">
                    <a16:creationId xmlns:a16="http://schemas.microsoft.com/office/drawing/2014/main" id="{DA0F7B6F-0ED1-E271-6A25-33FFFFD28066}"/>
                  </a:ext>
                </a:extLst>
              </p:cNvPr>
              <p:cNvSpPr/>
              <p:nvPr/>
            </p:nvSpPr>
            <p:spPr>
              <a:xfrm>
                <a:off x="6400231"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3" name="Rectangle 82">
                <a:extLst>
                  <a:ext uri="{FF2B5EF4-FFF2-40B4-BE49-F238E27FC236}">
                    <a16:creationId xmlns:a16="http://schemas.microsoft.com/office/drawing/2014/main" id="{74CF10E0-00E6-45D0-232D-CF6FB83F6276}"/>
                  </a:ext>
                </a:extLst>
              </p:cNvPr>
              <p:cNvSpPr/>
              <p:nvPr/>
            </p:nvSpPr>
            <p:spPr>
              <a:xfrm>
                <a:off x="6934200" y="3429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85" name="TextBox 84">
              <a:extLst>
                <a:ext uri="{FF2B5EF4-FFF2-40B4-BE49-F238E27FC236}">
                  <a16:creationId xmlns:a16="http://schemas.microsoft.com/office/drawing/2014/main" id="{AAFC6452-7FB0-B539-4F5B-1EACDD2B03DB}"/>
                </a:ext>
              </a:extLst>
            </p:cNvPr>
            <p:cNvSpPr txBox="1"/>
            <p:nvPr/>
          </p:nvSpPr>
          <p:spPr>
            <a:xfrm>
              <a:off x="4028208" y="5421868"/>
              <a:ext cx="1388970" cy="369332"/>
            </a:xfrm>
            <a:prstGeom prst="rect">
              <a:avLst/>
            </a:prstGeom>
            <a:noFill/>
          </p:spPr>
          <p:txBody>
            <a:bodyPr wrap="none" rtlCol="0">
              <a:spAutoFit/>
            </a:bodyPr>
            <a:lstStyle/>
            <a:p>
              <a:r>
                <a:rPr lang="en-US" dirty="0">
                  <a:solidFill>
                    <a:srgbClr val="FF0000"/>
                  </a:solidFill>
                </a:rPr>
                <a:t>Sorted Prefix</a:t>
              </a:r>
            </a:p>
          </p:txBody>
        </p:sp>
      </p:grpSp>
    </p:spTree>
    <p:extLst>
      <p:ext uri="{BB962C8B-B14F-4D97-AF65-F5344CB8AC3E}">
        <p14:creationId xmlns:p14="http://schemas.microsoft.com/office/powerpoint/2010/main" val="3446567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B9330-B2F5-97E3-5EDB-7797D5E75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5588E-4461-2B60-8A30-65BB7295F2D7}"/>
              </a:ext>
            </a:extLst>
          </p:cNvPr>
          <p:cNvSpPr>
            <a:spLocks noGrp="1"/>
          </p:cNvSpPr>
          <p:nvPr>
            <p:ph type="title"/>
          </p:nvPr>
        </p:nvSpPr>
        <p:spPr/>
        <p:txBody>
          <a:bodyPr/>
          <a:lstStyle/>
          <a:p>
            <a:r>
              <a:rPr lang="en-US" dirty="0"/>
              <a:t>Insertion Sort - Summary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AEE1020-E939-2921-2E0F-2079069B6A76}"/>
                  </a:ext>
                </a:extLst>
              </p:cNvPr>
              <p:cNvSpPr>
                <a:spLocks noGrp="1"/>
              </p:cNvSpPr>
              <p:nvPr>
                <p:ph idx="1"/>
              </p:nvPr>
            </p:nvSpPr>
            <p:spPr>
              <a:xfrm>
                <a:off x="838200" y="1402188"/>
                <a:ext cx="11252200" cy="2560212"/>
              </a:xfrm>
            </p:spPr>
            <p:txBody>
              <a:bodyPr>
                <a:normAutofit fontScale="92500" lnSpcReduction="10000"/>
              </a:bodyPr>
              <a:lstStyle/>
              <a:p>
                <a:r>
                  <a:rPr lang="en-US" dirty="0"/>
                  <a:t>If the items at index </a:t>
                </a:r>
                <a14:m>
                  <m:oMath xmlns:m="http://schemas.openxmlformats.org/officeDocument/2006/math">
                    <m:r>
                      <a:rPr lang="en-US" b="0" i="1" smtClean="0">
                        <a:latin typeface="Cambria Math" panose="02040503050406030204" pitchFamily="18" charset="0"/>
                      </a:rPr>
                      <m:t>0</m:t>
                    </m:r>
                  </m:oMath>
                </a14:m>
                <a:r>
                  <a:rPr lang="en-US" dirty="0"/>
                  <a:t> and </a:t>
                </a:r>
                <a14:m>
                  <m:oMath xmlns:m="http://schemas.openxmlformats.org/officeDocument/2006/math">
                    <m:r>
                      <a:rPr lang="en-US" b="0" i="1" smtClean="0">
                        <a:latin typeface="Cambria Math" panose="02040503050406030204" pitchFamily="18" charset="0"/>
                      </a:rPr>
                      <m:t>1</m:t>
                    </m:r>
                  </m:oMath>
                </a14:m>
                <a:r>
                  <a:rPr lang="en-US" dirty="0"/>
                  <a:t> are out of order, swap them</a:t>
                </a:r>
              </a:p>
              <a:p>
                <a:r>
                  <a:rPr lang="en-US" dirty="0"/>
                  <a:t>Keep swapping the item at index </a:t>
                </a:r>
                <a14:m>
                  <m:oMath xmlns:m="http://schemas.openxmlformats.org/officeDocument/2006/math">
                    <m:r>
                      <a:rPr lang="en-US" b="0" i="1" smtClean="0">
                        <a:latin typeface="Cambria Math" panose="02040503050406030204" pitchFamily="18" charset="0"/>
                      </a:rPr>
                      <m:t>2</m:t>
                    </m:r>
                  </m:oMath>
                </a14:m>
                <a:r>
                  <a:rPr lang="en-US" dirty="0"/>
                  <a:t> with the thing to its left as long as the left thing is larger</a:t>
                </a:r>
              </a:p>
              <a:p>
                <a:r>
                  <a:rPr lang="en-US" dirty="0"/>
                  <a:t>…</a:t>
                </a:r>
              </a:p>
              <a:p>
                <a:r>
                  <a:rPr lang="en-US" dirty="0"/>
                  <a:t>Keep swapping the item at index </a:t>
                </a:r>
                <a14:m>
                  <m:oMath xmlns:m="http://schemas.openxmlformats.org/officeDocument/2006/math">
                    <m:r>
                      <a:rPr lang="en-US" b="0" i="1" smtClean="0">
                        <a:latin typeface="Cambria Math" panose="02040503050406030204" pitchFamily="18" charset="0"/>
                      </a:rPr>
                      <m:t>𝑖</m:t>
                    </m:r>
                  </m:oMath>
                </a14:m>
                <a:r>
                  <a:rPr lang="en-US" dirty="0"/>
                  <a:t> with the thing to its left as long as the left thing is larger</a:t>
                </a:r>
              </a:p>
              <a:p>
                <a:endParaRPr lang="en-US" dirty="0"/>
              </a:p>
              <a:p>
                <a:endParaRPr lang="en-US" dirty="0"/>
              </a:p>
            </p:txBody>
          </p:sp>
        </mc:Choice>
        <mc:Fallback>
          <p:sp>
            <p:nvSpPr>
              <p:cNvPr id="3" name="Content Placeholder 2">
                <a:extLst>
                  <a:ext uri="{FF2B5EF4-FFF2-40B4-BE49-F238E27FC236}">
                    <a16:creationId xmlns:a16="http://schemas.microsoft.com/office/drawing/2014/main" id="{AAEE1020-E939-2921-2E0F-2079069B6A76}"/>
                  </a:ext>
                </a:extLst>
              </p:cNvPr>
              <p:cNvSpPr>
                <a:spLocks noGrp="1" noRot="1" noChangeAspect="1" noMove="1" noResize="1" noEditPoints="1" noAdjustHandles="1" noChangeArrowheads="1" noChangeShapeType="1" noTextEdit="1"/>
              </p:cNvSpPr>
              <p:nvPr>
                <p:ph idx="1"/>
              </p:nvPr>
            </p:nvSpPr>
            <p:spPr>
              <a:xfrm>
                <a:off x="838200" y="1402188"/>
                <a:ext cx="11252200" cy="2560212"/>
              </a:xfrm>
              <a:blipFill>
                <a:blip r:embed="rId2"/>
                <a:stretch>
                  <a:fillRect l="-903" t="-4950"/>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7F47AA26-C214-20F4-1B41-87CAE8EE5466}"/>
              </a:ext>
            </a:extLst>
          </p:cNvPr>
          <p:cNvSpPr txBox="1"/>
          <p:nvPr/>
        </p:nvSpPr>
        <p:spPr>
          <a:xfrm>
            <a:off x="6220823" y="4117944"/>
            <a:ext cx="4434840" cy="1384995"/>
          </a:xfrm>
          <a:prstGeom prst="rect">
            <a:avLst/>
          </a:prstGeom>
          <a:noFill/>
        </p:spPr>
        <p:txBody>
          <a:bodyPr wrap="square" rtlCol="0">
            <a:spAutoFit/>
          </a:bodyPr>
          <a:lstStyle/>
          <a:p>
            <a:r>
              <a:rPr lang="en-US" sz="2800" b="1" dirty="0"/>
              <a:t>Running Time?</a:t>
            </a:r>
          </a:p>
          <a:p>
            <a:r>
              <a:rPr lang="en-US" sz="2800" dirty="0"/>
              <a:t>	Worst Case:</a:t>
            </a:r>
          </a:p>
          <a:p>
            <a:r>
              <a:rPr lang="en-US" sz="2800" dirty="0"/>
              <a:t>	Best Case:</a:t>
            </a:r>
          </a:p>
        </p:txBody>
      </p:sp>
    </p:spTree>
    <p:extLst>
      <p:ext uri="{BB962C8B-B14F-4D97-AF65-F5344CB8AC3E}">
        <p14:creationId xmlns:p14="http://schemas.microsoft.com/office/powerpoint/2010/main" val="10049315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410</TotalTime>
  <Words>3000</Words>
  <Application>Microsoft Macintosh PowerPoint</Application>
  <PresentationFormat>Widescreen</PresentationFormat>
  <Paragraphs>1006</Paragraphs>
  <Slides>40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Aptos</vt:lpstr>
      <vt:lpstr>Aptos Display</vt:lpstr>
      <vt:lpstr>Arial</vt:lpstr>
      <vt:lpstr>Calibri Light</vt:lpstr>
      <vt:lpstr>Cambria Math</vt:lpstr>
      <vt:lpstr>Symbol</vt:lpstr>
      <vt:lpstr>Office Theme</vt:lpstr>
      <vt:lpstr>CSE 332 Summer 2026 Lecture 10: Sorting</vt:lpstr>
      <vt:lpstr>Sorting</vt:lpstr>
      <vt:lpstr>Sorting Algorithm: Formal Definition</vt:lpstr>
      <vt:lpstr>Sorting “Landscape”</vt:lpstr>
      <vt:lpstr>Insertion Sort</vt:lpstr>
      <vt:lpstr>Insertion Sort</vt:lpstr>
      <vt:lpstr>Insertion Sort</vt:lpstr>
      <vt:lpstr>Insertion Sort</vt:lpstr>
      <vt:lpstr>Insertion Sort - Summary</vt:lpstr>
      <vt:lpstr>Insertion Sort - Summary</vt:lpstr>
      <vt:lpstr>Aside: Bubble Sort – we won’t cover it</vt:lpstr>
      <vt:lpstr>Properties To Consider</vt:lpstr>
      <vt:lpstr>Insertion Sort Properties</vt:lpstr>
      <vt:lpstr>Heap Sort</vt:lpstr>
      <vt:lpstr>Heap Sort (Example)</vt:lpstr>
      <vt:lpstr>Heap Sort (First Extract)</vt:lpstr>
      <vt:lpstr>Heap Sort (Percolate Down, Swap 1)</vt:lpstr>
      <vt:lpstr>Heap Sort (Percolate Down, Swap 2)</vt:lpstr>
      <vt:lpstr>Heap Sort (Percolate Down, Swap 3)</vt:lpstr>
      <vt:lpstr>Heap Sort - Summary</vt:lpstr>
      <vt:lpstr>“In Place” Sorting Algorithm</vt:lpstr>
      <vt:lpstr>In Place Heap Sort</vt:lpstr>
      <vt:lpstr>In Place Heap Sort (First Extract)</vt:lpstr>
      <vt:lpstr>In Place Heap Sort (First Percolate Down)</vt:lpstr>
      <vt:lpstr>In Place Heap Sort (Second Extract)</vt:lpstr>
      <vt:lpstr>In Place Heap Sort (Second Percolate Down)</vt:lpstr>
      <vt:lpstr>In Place Heap Sort (Third Extract)</vt:lpstr>
      <vt:lpstr>In Place Heap Sort (Third Percolate Down)</vt:lpstr>
      <vt:lpstr>In Place Heap Sort - Summary</vt:lpstr>
      <vt:lpstr>Heap Sort Properties</vt:lpstr>
      <vt:lpstr>Divide And Conquer Sorting</vt:lpstr>
      <vt:lpstr>Divide and Conquer</vt:lpstr>
      <vt:lpstr>Merge Sort</vt:lpstr>
      <vt:lpstr>Merge Sort In Action!</vt:lpstr>
      <vt:lpstr>Merge (the combine part)</vt:lpstr>
      <vt:lpstr>Merge Sort Pseudocode</vt:lpstr>
      <vt:lpstr>Merge Pseudocode</vt:lpstr>
      <vt:lpstr>Analyzing Merge Sort</vt:lpstr>
      <vt:lpstr>Tree Method T(n)=2T(n/2)+n</vt:lpstr>
      <vt:lpstr>Tree Method T(n)=2T(n/2)+n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Whitmeyer</dc:creator>
  <cp:lastModifiedBy>Michael Whitmeyer</cp:lastModifiedBy>
  <cp:revision>10</cp:revision>
  <dcterms:created xsi:type="dcterms:W3CDTF">2026-07-14T23:18:47Z</dcterms:created>
  <dcterms:modified xsi:type="dcterms:W3CDTF">2026-07-15T06:09:05Z</dcterms:modified>
</cp:coreProperties>
</file>