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6"/>
  </p:notesMasterIdLst>
  <p:sldIdLst>
    <p:sldId id="256" r:id="rId2"/>
    <p:sldId id="478" r:id="rId3"/>
    <p:sldId id="479" r:id="rId4"/>
    <p:sldId id="480" r:id="rId5"/>
    <p:sldId id="287" r:id="rId6"/>
    <p:sldId id="481" r:id="rId7"/>
    <p:sldId id="288" r:id="rId8"/>
    <p:sldId id="482" r:id="rId9"/>
    <p:sldId id="483" r:id="rId10"/>
    <p:sldId id="468" r:id="rId11"/>
    <p:sldId id="484" r:id="rId12"/>
    <p:sldId id="469" r:id="rId13"/>
    <p:sldId id="291" r:id="rId14"/>
    <p:sldId id="292" r:id="rId15"/>
    <p:sldId id="293" r:id="rId16"/>
    <p:sldId id="470" r:id="rId17"/>
    <p:sldId id="485" r:id="rId18"/>
    <p:sldId id="471" r:id="rId19"/>
    <p:sldId id="295" r:id="rId20"/>
    <p:sldId id="296" r:id="rId21"/>
    <p:sldId id="297" r:id="rId22"/>
    <p:sldId id="472" r:id="rId23"/>
    <p:sldId id="486" r:id="rId24"/>
    <p:sldId id="487" r:id="rId25"/>
    <p:sldId id="488" r:id="rId26"/>
    <p:sldId id="301" r:id="rId27"/>
    <p:sldId id="473" r:id="rId28"/>
    <p:sldId id="302" r:id="rId29"/>
    <p:sldId id="474" r:id="rId30"/>
    <p:sldId id="303" r:id="rId31"/>
    <p:sldId id="475" r:id="rId32"/>
    <p:sldId id="305" r:id="rId33"/>
    <p:sldId id="476" r:id="rId34"/>
    <p:sldId id="477" r:id="rId35"/>
  </p:sldIdLst>
  <p:sldSz cx="12192000" cy="6858000"/>
  <p:notesSz cx="6858000" cy="9144000"/>
  <p:embeddedFontLst>
    <p:embeddedFont>
      <p:font typeface="Cambria Math" panose="02040503050406030204" pitchFamily="18" charset="0"/>
      <p:regular r:id="rId37"/>
    </p:embeddedFont>
    <p:embeddedFont>
      <p:font typeface="Consolas" panose="020B0609020204030204" pitchFamily="49" charset="0"/>
      <p:regular r:id="rId38"/>
      <p:bold r:id="rId39"/>
      <p:italic r:id="rId40"/>
      <p:boldItalic r:id="rId4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CB46A9-AC64-2107-0D04-23C3E6A0A637}" name="Sarah Brunelle" initials="SB" userId="S::sarah.bland@TNC.ORG::0841f992-6401-4fcf-8797-7495e84da30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8585"/>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01" autoAdjust="0"/>
  </p:normalViewPr>
  <p:slideViewPr>
    <p:cSldViewPr snapToGrid="0">
      <p:cViewPr varScale="1">
        <p:scale>
          <a:sx n="58" d="100"/>
          <a:sy n="58" d="100"/>
        </p:scale>
        <p:origin x="72" y="3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3.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font" Target="fonts/font4.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2.fntdata"/><Relationship Id="rId46" Type="http://schemas.microsoft.com/office/2018/10/relationships/authors" Target="authors.xml"/><Relationship Id="rId20" Type="http://schemas.openxmlformats.org/officeDocument/2006/relationships/slide" Target="slides/slide19.xml"/><Relationship Id="rId41"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0D1F59-0C63-44D8-BE72-2266A9516CA1}" type="datetimeFigureOut">
              <a:rPr lang="en-US" smtClean="0"/>
              <a:t>4/16/2026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9C3430-04EA-4E2B-840E-2DAFF95C6F71}" type="slidenum">
              <a:rPr lang="en-US" smtClean="0"/>
              <a:t>‹#›</a:t>
            </a:fld>
            <a:endParaRPr lang="en-US"/>
          </a:p>
        </p:txBody>
      </p:sp>
    </p:spTree>
    <p:extLst>
      <p:ext uri="{BB962C8B-B14F-4D97-AF65-F5344CB8AC3E}">
        <p14:creationId xmlns:p14="http://schemas.microsoft.com/office/powerpoint/2010/main" val="2212231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1DCF-5FA9-3BBE-A6DC-4C4767E77E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7D8AAD4-9F4E-2546-4A20-345BE6926F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B68BC9-B242-D863-6297-36224D351B7D}"/>
              </a:ext>
            </a:extLst>
          </p:cNvPr>
          <p:cNvSpPr>
            <a:spLocks noGrp="1"/>
          </p:cNvSpPr>
          <p:nvPr>
            <p:ph type="dt" sz="half" idx="10"/>
          </p:nvPr>
        </p:nvSpPr>
        <p:spPr/>
        <p:txBody>
          <a:bodyPr/>
          <a:lstStyle/>
          <a:p>
            <a:fld id="{2DB93FBE-67AC-4C5C-B62E-CFFDEAF9BE53}" type="datetimeFigureOut">
              <a:rPr lang="en-US" smtClean="0"/>
              <a:t>4/16/2026</a:t>
            </a:fld>
            <a:endParaRPr lang="en-US"/>
          </a:p>
        </p:txBody>
      </p:sp>
      <p:sp>
        <p:nvSpPr>
          <p:cNvPr id="5" name="Footer Placeholder 4">
            <a:extLst>
              <a:ext uri="{FF2B5EF4-FFF2-40B4-BE49-F238E27FC236}">
                <a16:creationId xmlns:a16="http://schemas.microsoft.com/office/drawing/2014/main" id="{7B6D43E7-A090-881E-D908-BB9CC53DD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2DFBC9-B9F9-85A6-26A1-9D7E515D0331}"/>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54309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24705-3181-4743-BF72-E5B55E6278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D9669D-6765-7CD2-C040-D4C5E44BAB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E5E7B0-5065-8FAA-2D02-01DC4905B366}"/>
              </a:ext>
            </a:extLst>
          </p:cNvPr>
          <p:cNvSpPr>
            <a:spLocks noGrp="1"/>
          </p:cNvSpPr>
          <p:nvPr>
            <p:ph type="dt" sz="half" idx="10"/>
          </p:nvPr>
        </p:nvSpPr>
        <p:spPr/>
        <p:txBody>
          <a:bodyPr/>
          <a:lstStyle/>
          <a:p>
            <a:fld id="{2DB93FBE-67AC-4C5C-B62E-CFFDEAF9BE53}" type="datetimeFigureOut">
              <a:rPr lang="en-US" smtClean="0"/>
              <a:t>4/16/2026</a:t>
            </a:fld>
            <a:endParaRPr lang="en-US"/>
          </a:p>
        </p:txBody>
      </p:sp>
      <p:sp>
        <p:nvSpPr>
          <p:cNvPr id="5" name="Footer Placeholder 4">
            <a:extLst>
              <a:ext uri="{FF2B5EF4-FFF2-40B4-BE49-F238E27FC236}">
                <a16:creationId xmlns:a16="http://schemas.microsoft.com/office/drawing/2014/main" id="{CA487F4E-481E-5CA4-5AC0-EF15EBAF8D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05C81A-1EC7-F85E-A5DB-0F7CA62EC0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3653172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F8F565-D4D2-A972-147D-1A41777B26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8813695-1D6C-4A4F-7F94-13466638117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AEB8A-EA17-E1E1-8CD3-B7AF8E3F2803}"/>
              </a:ext>
            </a:extLst>
          </p:cNvPr>
          <p:cNvSpPr>
            <a:spLocks noGrp="1"/>
          </p:cNvSpPr>
          <p:nvPr>
            <p:ph type="dt" sz="half" idx="10"/>
          </p:nvPr>
        </p:nvSpPr>
        <p:spPr/>
        <p:txBody>
          <a:bodyPr/>
          <a:lstStyle/>
          <a:p>
            <a:fld id="{2DB93FBE-67AC-4C5C-B62E-CFFDEAF9BE53}" type="datetimeFigureOut">
              <a:rPr lang="en-US" smtClean="0"/>
              <a:t>4/16/2026</a:t>
            </a:fld>
            <a:endParaRPr lang="en-US"/>
          </a:p>
        </p:txBody>
      </p:sp>
      <p:sp>
        <p:nvSpPr>
          <p:cNvPr id="5" name="Footer Placeholder 4">
            <a:extLst>
              <a:ext uri="{FF2B5EF4-FFF2-40B4-BE49-F238E27FC236}">
                <a16:creationId xmlns:a16="http://schemas.microsoft.com/office/drawing/2014/main" id="{AB6AF905-A88D-ED4C-DD07-098840D4AB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1A03B8-DD10-B6B6-6B59-3EB669F377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787887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BB011-50E5-247E-0EB3-D47C59C4FF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A71371-A022-A3A5-E49C-D2CCEC4E25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8F92F8-B436-FF4B-567C-6CF9F3F68596}"/>
              </a:ext>
            </a:extLst>
          </p:cNvPr>
          <p:cNvSpPr>
            <a:spLocks noGrp="1"/>
          </p:cNvSpPr>
          <p:nvPr>
            <p:ph type="dt" sz="half" idx="10"/>
          </p:nvPr>
        </p:nvSpPr>
        <p:spPr/>
        <p:txBody>
          <a:bodyPr/>
          <a:lstStyle/>
          <a:p>
            <a:fld id="{2DB93FBE-67AC-4C5C-B62E-CFFDEAF9BE53}" type="datetimeFigureOut">
              <a:rPr lang="en-US" smtClean="0"/>
              <a:t>4/16/2026</a:t>
            </a:fld>
            <a:endParaRPr lang="en-US"/>
          </a:p>
        </p:txBody>
      </p:sp>
      <p:sp>
        <p:nvSpPr>
          <p:cNvPr id="5" name="Footer Placeholder 4">
            <a:extLst>
              <a:ext uri="{FF2B5EF4-FFF2-40B4-BE49-F238E27FC236}">
                <a16:creationId xmlns:a16="http://schemas.microsoft.com/office/drawing/2014/main" id="{09C755B9-83BE-E117-954F-A47925F5BF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E45716-8D01-8E2F-8276-3A903E607C10}"/>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31678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264CF-1BBA-680C-4F96-017144A15A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89E9BE-1B28-C587-A2C5-253ECF74E1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3E3E68-CE19-CACB-1EDD-351F4F9C9466}"/>
              </a:ext>
            </a:extLst>
          </p:cNvPr>
          <p:cNvSpPr>
            <a:spLocks noGrp="1"/>
          </p:cNvSpPr>
          <p:nvPr>
            <p:ph type="dt" sz="half" idx="10"/>
          </p:nvPr>
        </p:nvSpPr>
        <p:spPr/>
        <p:txBody>
          <a:bodyPr/>
          <a:lstStyle/>
          <a:p>
            <a:fld id="{2DB93FBE-67AC-4C5C-B62E-CFFDEAF9BE53}" type="datetimeFigureOut">
              <a:rPr lang="en-US" smtClean="0"/>
              <a:t>4/16/2026</a:t>
            </a:fld>
            <a:endParaRPr lang="en-US"/>
          </a:p>
        </p:txBody>
      </p:sp>
      <p:sp>
        <p:nvSpPr>
          <p:cNvPr id="5" name="Footer Placeholder 4">
            <a:extLst>
              <a:ext uri="{FF2B5EF4-FFF2-40B4-BE49-F238E27FC236}">
                <a16:creationId xmlns:a16="http://schemas.microsoft.com/office/drawing/2014/main" id="{5DE49855-AB14-5CF9-EE88-AB42D1DF4D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DE2C96-8A85-4C99-39A1-9B9DB31D7A5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177264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89EEC-003E-DFFB-2D04-A2E70FE13D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BFE0F4-58A0-D6D9-6AAC-CD97965C20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7E4C68-9C36-2696-B323-CF0642D6DB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9713B3-5A96-0F1A-CFE7-8563FD24B87E}"/>
              </a:ext>
            </a:extLst>
          </p:cNvPr>
          <p:cNvSpPr>
            <a:spLocks noGrp="1"/>
          </p:cNvSpPr>
          <p:nvPr>
            <p:ph type="dt" sz="half" idx="10"/>
          </p:nvPr>
        </p:nvSpPr>
        <p:spPr/>
        <p:txBody>
          <a:bodyPr/>
          <a:lstStyle/>
          <a:p>
            <a:fld id="{2DB93FBE-67AC-4C5C-B62E-CFFDEAF9BE53}" type="datetimeFigureOut">
              <a:rPr lang="en-US" smtClean="0"/>
              <a:t>4/16/2026</a:t>
            </a:fld>
            <a:endParaRPr lang="en-US"/>
          </a:p>
        </p:txBody>
      </p:sp>
      <p:sp>
        <p:nvSpPr>
          <p:cNvPr id="6" name="Footer Placeholder 5">
            <a:extLst>
              <a:ext uri="{FF2B5EF4-FFF2-40B4-BE49-F238E27FC236}">
                <a16:creationId xmlns:a16="http://schemas.microsoft.com/office/drawing/2014/main" id="{818D724B-C264-2548-CAFF-305FE7D37B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193A13-EBDF-17F2-DF34-5BA3D79328AA}"/>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65914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19F2D-6C68-B3F6-3BC7-2A9EE6BE2B4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32A2B36-9CB6-0E61-D14F-48AD642FCA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551B63-A4A2-BD66-BF76-72528E69BA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EF4911-72D8-7120-897F-434F05D8DA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354135-3D54-9447-778A-86081F0473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7F52A4A-AE91-8A3A-8DE2-74205F39FDCF}"/>
              </a:ext>
            </a:extLst>
          </p:cNvPr>
          <p:cNvSpPr>
            <a:spLocks noGrp="1"/>
          </p:cNvSpPr>
          <p:nvPr>
            <p:ph type="dt" sz="half" idx="10"/>
          </p:nvPr>
        </p:nvSpPr>
        <p:spPr/>
        <p:txBody>
          <a:bodyPr/>
          <a:lstStyle/>
          <a:p>
            <a:fld id="{2DB93FBE-67AC-4C5C-B62E-CFFDEAF9BE53}" type="datetimeFigureOut">
              <a:rPr lang="en-US" smtClean="0"/>
              <a:t>4/16/2026</a:t>
            </a:fld>
            <a:endParaRPr lang="en-US"/>
          </a:p>
        </p:txBody>
      </p:sp>
      <p:sp>
        <p:nvSpPr>
          <p:cNvPr id="8" name="Footer Placeholder 7">
            <a:extLst>
              <a:ext uri="{FF2B5EF4-FFF2-40B4-BE49-F238E27FC236}">
                <a16:creationId xmlns:a16="http://schemas.microsoft.com/office/drawing/2014/main" id="{38FC667D-AA9E-21BF-66F2-755D86E708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8E628E-2723-30DA-D22D-BFF79CE056C7}"/>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419737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41984-7865-CBC1-7E39-27325050C70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341811-B828-6912-5458-2BC9266D21E5}"/>
              </a:ext>
            </a:extLst>
          </p:cNvPr>
          <p:cNvSpPr>
            <a:spLocks noGrp="1"/>
          </p:cNvSpPr>
          <p:nvPr>
            <p:ph type="dt" sz="half" idx="10"/>
          </p:nvPr>
        </p:nvSpPr>
        <p:spPr/>
        <p:txBody>
          <a:bodyPr/>
          <a:lstStyle/>
          <a:p>
            <a:fld id="{2DB93FBE-67AC-4C5C-B62E-CFFDEAF9BE53}" type="datetimeFigureOut">
              <a:rPr lang="en-US" smtClean="0"/>
              <a:t>4/16/2026</a:t>
            </a:fld>
            <a:endParaRPr lang="en-US"/>
          </a:p>
        </p:txBody>
      </p:sp>
      <p:sp>
        <p:nvSpPr>
          <p:cNvPr id="4" name="Footer Placeholder 3">
            <a:extLst>
              <a:ext uri="{FF2B5EF4-FFF2-40B4-BE49-F238E27FC236}">
                <a16:creationId xmlns:a16="http://schemas.microsoft.com/office/drawing/2014/main" id="{DA1DF831-0A64-24F5-806E-B3EBA55914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EFD212-56D6-B7F8-FC27-BC4BF7386DD8}"/>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149963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903B13-E121-53F2-65F9-41E383C574E5}"/>
              </a:ext>
            </a:extLst>
          </p:cNvPr>
          <p:cNvSpPr>
            <a:spLocks noGrp="1"/>
          </p:cNvSpPr>
          <p:nvPr>
            <p:ph type="dt" sz="half" idx="10"/>
          </p:nvPr>
        </p:nvSpPr>
        <p:spPr/>
        <p:txBody>
          <a:bodyPr/>
          <a:lstStyle/>
          <a:p>
            <a:fld id="{2DB93FBE-67AC-4C5C-B62E-CFFDEAF9BE53}" type="datetimeFigureOut">
              <a:rPr lang="en-US" smtClean="0"/>
              <a:t>4/16/2026</a:t>
            </a:fld>
            <a:endParaRPr lang="en-US"/>
          </a:p>
        </p:txBody>
      </p:sp>
      <p:sp>
        <p:nvSpPr>
          <p:cNvPr id="3" name="Footer Placeholder 2">
            <a:extLst>
              <a:ext uri="{FF2B5EF4-FFF2-40B4-BE49-F238E27FC236}">
                <a16:creationId xmlns:a16="http://schemas.microsoft.com/office/drawing/2014/main" id="{D2814793-9D7D-32F8-795A-31644DBAB3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D76B231-FE15-2561-B700-2506AC71310D}"/>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856356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B5398-EEBA-42F4-3948-4DF36A153E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E000E0-12D7-545A-0B4A-64A8B51A9F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585510-3798-210C-EC55-29C449719B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E698E8-2EE7-873D-A608-9A260F5DDDE7}"/>
              </a:ext>
            </a:extLst>
          </p:cNvPr>
          <p:cNvSpPr>
            <a:spLocks noGrp="1"/>
          </p:cNvSpPr>
          <p:nvPr>
            <p:ph type="dt" sz="half" idx="10"/>
          </p:nvPr>
        </p:nvSpPr>
        <p:spPr/>
        <p:txBody>
          <a:bodyPr/>
          <a:lstStyle/>
          <a:p>
            <a:fld id="{2DB93FBE-67AC-4C5C-B62E-CFFDEAF9BE53}" type="datetimeFigureOut">
              <a:rPr lang="en-US" smtClean="0"/>
              <a:t>4/16/2026</a:t>
            </a:fld>
            <a:endParaRPr lang="en-US"/>
          </a:p>
        </p:txBody>
      </p:sp>
      <p:sp>
        <p:nvSpPr>
          <p:cNvPr id="6" name="Footer Placeholder 5">
            <a:extLst>
              <a:ext uri="{FF2B5EF4-FFF2-40B4-BE49-F238E27FC236}">
                <a16:creationId xmlns:a16="http://schemas.microsoft.com/office/drawing/2014/main" id="{F8D5F347-CF7A-10E6-8DC6-FA1E5DB6DB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5E452D-F82A-718F-94C2-C889F622E54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162156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E1DDD-DB8D-6429-4235-465780A7B8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42B9E5-6756-3695-C94E-93A464783E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A170C60-CA85-5E67-14F6-3176093E55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325D70-D5F0-5123-66A9-63D9B82E929A}"/>
              </a:ext>
            </a:extLst>
          </p:cNvPr>
          <p:cNvSpPr>
            <a:spLocks noGrp="1"/>
          </p:cNvSpPr>
          <p:nvPr>
            <p:ph type="dt" sz="half" idx="10"/>
          </p:nvPr>
        </p:nvSpPr>
        <p:spPr/>
        <p:txBody>
          <a:bodyPr/>
          <a:lstStyle/>
          <a:p>
            <a:fld id="{2DB93FBE-67AC-4C5C-B62E-CFFDEAF9BE53}" type="datetimeFigureOut">
              <a:rPr lang="en-US" smtClean="0"/>
              <a:t>4/16/2026</a:t>
            </a:fld>
            <a:endParaRPr lang="en-US"/>
          </a:p>
        </p:txBody>
      </p:sp>
      <p:sp>
        <p:nvSpPr>
          <p:cNvPr id="6" name="Footer Placeholder 5">
            <a:extLst>
              <a:ext uri="{FF2B5EF4-FFF2-40B4-BE49-F238E27FC236}">
                <a16:creationId xmlns:a16="http://schemas.microsoft.com/office/drawing/2014/main" id="{E977B62A-8600-7CE9-095E-82CDE4E176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8F328-EF42-0E10-9C29-12A53381D4AB}"/>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405340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BC2B57-F2EC-C92D-BAFA-C36FE7F31C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0AE8E8-3549-4143-3C3F-38529FA553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2DEB0-3161-B686-27DF-345950BFF0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B93FBE-67AC-4C5C-B62E-CFFDEAF9BE53}" type="datetimeFigureOut">
              <a:rPr lang="en-US" smtClean="0"/>
              <a:t>4/16/2026</a:t>
            </a:fld>
            <a:endParaRPr lang="en-US"/>
          </a:p>
        </p:txBody>
      </p:sp>
      <p:sp>
        <p:nvSpPr>
          <p:cNvPr id="5" name="Footer Placeholder 4">
            <a:extLst>
              <a:ext uri="{FF2B5EF4-FFF2-40B4-BE49-F238E27FC236}">
                <a16:creationId xmlns:a16="http://schemas.microsoft.com/office/drawing/2014/main" id="{B7B5E12D-E358-B346-0620-4D8545C52B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B1C4BA-D22A-5462-8F71-6F616DC8FA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4D5A7D-FFFE-410B-BEE5-702232F4B148}" type="slidenum">
              <a:rPr lang="en-US" smtClean="0"/>
              <a:t>‹#›</a:t>
            </a:fld>
            <a:endParaRPr lang="en-US"/>
          </a:p>
        </p:txBody>
      </p:sp>
    </p:spTree>
    <p:extLst>
      <p:ext uri="{BB962C8B-B14F-4D97-AF65-F5344CB8AC3E}">
        <p14:creationId xmlns:p14="http://schemas.microsoft.com/office/powerpoint/2010/main" val="3096507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w.edu/33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3" Type="http://schemas.openxmlformats.org/officeDocument/2006/relationships/image" Target="../media/image124.png"/><Relationship Id="rId18" Type="http://schemas.openxmlformats.org/officeDocument/2006/relationships/image" Target="../media/image170.png"/><Relationship Id="rId8" Type="http://schemas.openxmlformats.org/officeDocument/2006/relationships/image" Target="../media/image710.png"/><Relationship Id="rId3" Type="http://schemas.openxmlformats.org/officeDocument/2006/relationships/image" Target="../media/image210.png"/><Relationship Id="rId21" Type="http://schemas.openxmlformats.org/officeDocument/2006/relationships/image" Target="../media/image4.png"/><Relationship Id="rId12" Type="http://schemas.openxmlformats.org/officeDocument/2006/relationships/image" Target="../media/image1110.png"/><Relationship Id="rId17" Type="http://schemas.openxmlformats.org/officeDocument/2006/relationships/image" Target="../media/image160.png"/><Relationship Id="rId7" Type="http://schemas.openxmlformats.org/officeDocument/2006/relationships/image" Target="../media/image610.png"/><Relationship Id="rId2" Type="http://schemas.openxmlformats.org/officeDocument/2006/relationships/image" Target="../media/image2.png"/><Relationship Id="rId16" Type="http://schemas.openxmlformats.org/officeDocument/2006/relationships/image" Target="../media/image150.png"/><Relationship Id="rId20" Type="http://schemas.openxmlformats.org/officeDocument/2006/relationships/image" Target="../media/image3.png"/><Relationship Id="rId1" Type="http://schemas.openxmlformats.org/officeDocument/2006/relationships/slideLayout" Target="../slideLayouts/slideLayout2.xml"/><Relationship Id="rId11" Type="http://schemas.openxmlformats.org/officeDocument/2006/relationships/image" Target="../media/image1010.png"/><Relationship Id="rId6" Type="http://schemas.openxmlformats.org/officeDocument/2006/relationships/image" Target="../media/image510.png"/><Relationship Id="rId24" Type="http://schemas.openxmlformats.org/officeDocument/2006/relationships/image" Target="../media/image7.png"/><Relationship Id="rId15" Type="http://schemas.openxmlformats.org/officeDocument/2006/relationships/image" Target="../media/image140.png"/><Relationship Id="rId5" Type="http://schemas.openxmlformats.org/officeDocument/2006/relationships/image" Target="../media/image410.png"/><Relationship Id="rId23" Type="http://schemas.openxmlformats.org/officeDocument/2006/relationships/image" Target="../media/image6.png"/><Relationship Id="rId10" Type="http://schemas.openxmlformats.org/officeDocument/2006/relationships/image" Target="../media/image910.png"/><Relationship Id="rId19" Type="http://schemas.openxmlformats.org/officeDocument/2006/relationships/image" Target="../media/image180.png"/><Relationship Id="rId9" Type="http://schemas.openxmlformats.org/officeDocument/2006/relationships/image" Target="../media/image810.png"/><Relationship Id="rId14" Type="http://schemas.openxmlformats.org/officeDocument/2006/relationships/image" Target="../media/image130.png"/><Relationship Id="rId4" Type="http://schemas.openxmlformats.org/officeDocument/2006/relationships/image" Target="../media/image310.png"/><Relationship Id="rId22" Type="http://schemas.openxmlformats.org/officeDocument/2006/relationships/image" Target="../media/image5.png"/></Relationships>
</file>

<file path=ppt/slides/_rels/slide16.xml.rels><?xml version="1.0" encoding="UTF-8" standalone="yes"?>
<Relationships xmlns="http://schemas.openxmlformats.org/package/2006/relationships"><Relationship Id="rId13" Type="http://schemas.openxmlformats.org/officeDocument/2006/relationships/image" Target="../media/image124.png"/><Relationship Id="rId18" Type="http://schemas.openxmlformats.org/officeDocument/2006/relationships/image" Target="../media/image170.png"/><Relationship Id="rId8" Type="http://schemas.openxmlformats.org/officeDocument/2006/relationships/image" Target="../media/image710.png"/><Relationship Id="rId3" Type="http://schemas.openxmlformats.org/officeDocument/2006/relationships/image" Target="../media/image210.png"/><Relationship Id="rId21" Type="http://schemas.openxmlformats.org/officeDocument/2006/relationships/image" Target="../media/image4.png"/><Relationship Id="rId12" Type="http://schemas.openxmlformats.org/officeDocument/2006/relationships/image" Target="../media/image1110.png"/><Relationship Id="rId17" Type="http://schemas.openxmlformats.org/officeDocument/2006/relationships/image" Target="../media/image160.png"/><Relationship Id="rId7" Type="http://schemas.openxmlformats.org/officeDocument/2006/relationships/image" Target="../media/image610.png"/><Relationship Id="rId2" Type="http://schemas.openxmlformats.org/officeDocument/2006/relationships/image" Target="../media/image8.png"/><Relationship Id="rId16" Type="http://schemas.openxmlformats.org/officeDocument/2006/relationships/image" Target="../media/image150.png"/><Relationship Id="rId20" Type="http://schemas.openxmlformats.org/officeDocument/2006/relationships/image" Target="../media/image3.png"/><Relationship Id="rId1" Type="http://schemas.openxmlformats.org/officeDocument/2006/relationships/slideLayout" Target="../slideLayouts/slideLayout2.xml"/><Relationship Id="rId11" Type="http://schemas.openxmlformats.org/officeDocument/2006/relationships/image" Target="../media/image1010.png"/><Relationship Id="rId6" Type="http://schemas.openxmlformats.org/officeDocument/2006/relationships/image" Target="../media/image510.png"/><Relationship Id="rId24" Type="http://schemas.openxmlformats.org/officeDocument/2006/relationships/image" Target="../media/image7.png"/><Relationship Id="rId15" Type="http://schemas.openxmlformats.org/officeDocument/2006/relationships/image" Target="../media/image140.png"/><Relationship Id="rId5" Type="http://schemas.openxmlformats.org/officeDocument/2006/relationships/image" Target="../media/image410.png"/><Relationship Id="rId23" Type="http://schemas.openxmlformats.org/officeDocument/2006/relationships/image" Target="../media/image6.png"/><Relationship Id="rId10" Type="http://schemas.openxmlformats.org/officeDocument/2006/relationships/image" Target="../media/image910.png"/><Relationship Id="rId19" Type="http://schemas.openxmlformats.org/officeDocument/2006/relationships/image" Target="../media/image180.png"/><Relationship Id="rId9" Type="http://schemas.openxmlformats.org/officeDocument/2006/relationships/image" Target="../media/image810.png"/><Relationship Id="rId14" Type="http://schemas.openxmlformats.org/officeDocument/2006/relationships/image" Target="../media/image130.png"/><Relationship Id="rId4" Type="http://schemas.openxmlformats.org/officeDocument/2006/relationships/image" Target="../media/image310.png"/><Relationship Id="rId22"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29.png"/><Relationship Id="rId13" Type="http://schemas.openxmlformats.org/officeDocument/2006/relationships/image" Target="../media/image14.png"/><Relationship Id="rId18" Type="http://schemas.openxmlformats.org/officeDocument/2006/relationships/image" Target="../media/image34.png"/><Relationship Id="rId3" Type="http://schemas.openxmlformats.org/officeDocument/2006/relationships/image" Target="../media/image240.png"/><Relationship Id="rId21" Type="http://schemas.openxmlformats.org/officeDocument/2006/relationships/image" Target="../media/image37.png"/><Relationship Id="rId7" Type="http://schemas.openxmlformats.org/officeDocument/2006/relationships/image" Target="../media/image28.png"/><Relationship Id="rId12" Type="http://schemas.openxmlformats.org/officeDocument/2006/relationships/image" Target="../media/image13.png"/><Relationship Id="rId17" Type="http://schemas.openxmlformats.org/officeDocument/2006/relationships/image" Target="../media/image33.png"/><Relationship Id="rId2" Type="http://schemas.openxmlformats.org/officeDocument/2006/relationships/image" Target="../media/image10.png"/><Relationship Id="rId16" Type="http://schemas.openxmlformats.org/officeDocument/2006/relationships/image" Target="../media/image32.png"/><Relationship Id="rId20" Type="http://schemas.openxmlformats.org/officeDocument/2006/relationships/image" Target="../media/image36.png"/><Relationship Id="rId1" Type="http://schemas.openxmlformats.org/officeDocument/2006/relationships/slideLayout" Target="../slideLayouts/slideLayout2.xml"/><Relationship Id="rId6" Type="http://schemas.openxmlformats.org/officeDocument/2006/relationships/image" Target="../media/image27.png"/><Relationship Id="rId11" Type="http://schemas.openxmlformats.org/officeDocument/2006/relationships/image" Target="../media/image12.png"/><Relationship Id="rId24" Type="http://schemas.openxmlformats.org/officeDocument/2006/relationships/image" Target="../media/image40.png"/><Relationship Id="rId5" Type="http://schemas.openxmlformats.org/officeDocument/2006/relationships/image" Target="../media/image260.png"/><Relationship Id="rId15" Type="http://schemas.openxmlformats.org/officeDocument/2006/relationships/image" Target="../media/image31.png"/><Relationship Id="rId23" Type="http://schemas.openxmlformats.org/officeDocument/2006/relationships/image" Target="../media/image39.png"/><Relationship Id="rId10" Type="http://schemas.openxmlformats.org/officeDocument/2006/relationships/image" Target="../media/image11.png"/><Relationship Id="rId19" Type="http://schemas.openxmlformats.org/officeDocument/2006/relationships/image" Target="../media/image35.png"/><Relationship Id="rId4" Type="http://schemas.openxmlformats.org/officeDocument/2006/relationships/image" Target="../media/image250.png"/><Relationship Id="rId9" Type="http://schemas.openxmlformats.org/officeDocument/2006/relationships/image" Target="../media/image9.png"/><Relationship Id="rId14" Type="http://schemas.openxmlformats.org/officeDocument/2006/relationships/image" Target="../media/image30.png"/><Relationship Id="rId22" Type="http://schemas.openxmlformats.org/officeDocument/2006/relationships/image" Target="../media/image38.png"/></Relationships>
</file>

<file path=ppt/slides/_rels/slide22.xml.rels><?xml version="1.0" encoding="UTF-8" standalone="yes"?>
<Relationships xmlns="http://schemas.openxmlformats.org/package/2006/relationships"><Relationship Id="rId8" Type="http://schemas.openxmlformats.org/officeDocument/2006/relationships/image" Target="../media/image29.png"/><Relationship Id="rId13" Type="http://schemas.openxmlformats.org/officeDocument/2006/relationships/image" Target="../media/image14.png"/><Relationship Id="rId18" Type="http://schemas.openxmlformats.org/officeDocument/2006/relationships/image" Target="../media/image34.png"/><Relationship Id="rId3" Type="http://schemas.openxmlformats.org/officeDocument/2006/relationships/image" Target="../media/image240.png"/><Relationship Id="rId21" Type="http://schemas.openxmlformats.org/officeDocument/2006/relationships/image" Target="../media/image37.png"/><Relationship Id="rId7" Type="http://schemas.openxmlformats.org/officeDocument/2006/relationships/image" Target="../media/image28.png"/><Relationship Id="rId12" Type="http://schemas.openxmlformats.org/officeDocument/2006/relationships/image" Target="../media/image13.png"/><Relationship Id="rId17" Type="http://schemas.openxmlformats.org/officeDocument/2006/relationships/image" Target="../media/image33.png"/><Relationship Id="rId16" Type="http://schemas.openxmlformats.org/officeDocument/2006/relationships/image" Target="../media/image32.png"/><Relationship Id="rId20" Type="http://schemas.openxmlformats.org/officeDocument/2006/relationships/image" Target="../media/image36.png"/><Relationship Id="rId1" Type="http://schemas.openxmlformats.org/officeDocument/2006/relationships/slideLayout" Target="../slideLayouts/slideLayout2.xml"/><Relationship Id="rId6" Type="http://schemas.openxmlformats.org/officeDocument/2006/relationships/image" Target="../media/image27.png"/><Relationship Id="rId11" Type="http://schemas.openxmlformats.org/officeDocument/2006/relationships/image" Target="../media/image12.png"/><Relationship Id="rId24" Type="http://schemas.openxmlformats.org/officeDocument/2006/relationships/image" Target="../media/image40.png"/><Relationship Id="rId5" Type="http://schemas.openxmlformats.org/officeDocument/2006/relationships/image" Target="../media/image260.png"/><Relationship Id="rId15" Type="http://schemas.openxmlformats.org/officeDocument/2006/relationships/image" Target="../media/image31.png"/><Relationship Id="rId23" Type="http://schemas.openxmlformats.org/officeDocument/2006/relationships/image" Target="../media/image39.png"/><Relationship Id="rId10" Type="http://schemas.openxmlformats.org/officeDocument/2006/relationships/image" Target="../media/image11.png"/><Relationship Id="rId19" Type="http://schemas.openxmlformats.org/officeDocument/2006/relationships/image" Target="../media/image35.png"/><Relationship Id="rId4" Type="http://schemas.openxmlformats.org/officeDocument/2006/relationships/image" Target="../media/image250.png"/><Relationship Id="rId9" Type="http://schemas.openxmlformats.org/officeDocument/2006/relationships/image" Target="../media/image9.png"/><Relationship Id="rId14" Type="http://schemas.openxmlformats.org/officeDocument/2006/relationships/image" Target="../media/image30.png"/><Relationship Id="rId22" Type="http://schemas.openxmlformats.org/officeDocument/2006/relationships/image" Target="../media/image38.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3" Type="http://schemas.openxmlformats.org/officeDocument/2006/relationships/image" Target="../media/image56.png"/><Relationship Id="rId18" Type="http://schemas.openxmlformats.org/officeDocument/2006/relationships/image" Target="../media/image15.png"/><Relationship Id="rId26" Type="http://schemas.openxmlformats.org/officeDocument/2006/relationships/image" Target="../media/image68.png"/><Relationship Id="rId39" Type="http://schemas.openxmlformats.org/officeDocument/2006/relationships/image" Target="../media/image80.png"/><Relationship Id="rId21" Type="http://schemas.openxmlformats.org/officeDocument/2006/relationships/image" Target="../media/image63.png"/><Relationship Id="rId34" Type="http://schemas.openxmlformats.org/officeDocument/2006/relationships/image" Target="../media/image75.png"/><Relationship Id="rId42" Type="http://schemas.openxmlformats.org/officeDocument/2006/relationships/image" Target="../media/image83.png"/><Relationship Id="rId47" Type="http://schemas.openxmlformats.org/officeDocument/2006/relationships/image" Target="../media/image88.png"/><Relationship Id="rId7" Type="http://schemas.openxmlformats.org/officeDocument/2006/relationships/image" Target="../media/image50.png"/><Relationship Id="rId2" Type="http://schemas.openxmlformats.org/officeDocument/2006/relationships/image" Target="../media/image115.png"/><Relationship Id="rId16" Type="http://schemas.openxmlformats.org/officeDocument/2006/relationships/image" Target="../media/image59.png"/><Relationship Id="rId29" Type="http://schemas.openxmlformats.org/officeDocument/2006/relationships/image" Target="../media/image71.png"/><Relationship Id="rId1" Type="http://schemas.openxmlformats.org/officeDocument/2006/relationships/slideLayout" Target="../slideLayouts/slideLayout2.xml"/><Relationship Id="rId6" Type="http://schemas.openxmlformats.org/officeDocument/2006/relationships/image" Target="../media/image49.png"/><Relationship Id="rId11" Type="http://schemas.openxmlformats.org/officeDocument/2006/relationships/image" Target="../media/image54.png"/><Relationship Id="rId24" Type="http://schemas.openxmlformats.org/officeDocument/2006/relationships/image" Target="../media/image66.png"/><Relationship Id="rId32" Type="http://schemas.openxmlformats.org/officeDocument/2006/relationships/image" Target="../media/image74.png"/><Relationship Id="rId37" Type="http://schemas.openxmlformats.org/officeDocument/2006/relationships/image" Target="../media/image78.png"/><Relationship Id="rId40" Type="http://schemas.openxmlformats.org/officeDocument/2006/relationships/image" Target="../media/image81.png"/><Relationship Id="rId45" Type="http://schemas.openxmlformats.org/officeDocument/2006/relationships/image" Target="../media/image86.png"/><Relationship Id="rId5" Type="http://schemas.openxmlformats.org/officeDocument/2006/relationships/image" Target="../media/image48.png"/><Relationship Id="rId15" Type="http://schemas.openxmlformats.org/officeDocument/2006/relationships/image" Target="../media/image58.png"/><Relationship Id="rId23" Type="http://schemas.openxmlformats.org/officeDocument/2006/relationships/image" Target="../media/image65.png"/><Relationship Id="rId28" Type="http://schemas.openxmlformats.org/officeDocument/2006/relationships/image" Target="../media/image70.png"/><Relationship Id="rId36" Type="http://schemas.openxmlformats.org/officeDocument/2006/relationships/image" Target="../media/image77.png"/><Relationship Id="rId10" Type="http://schemas.openxmlformats.org/officeDocument/2006/relationships/image" Target="../media/image53.png"/><Relationship Id="rId19" Type="http://schemas.openxmlformats.org/officeDocument/2006/relationships/image" Target="../media/image61.png"/><Relationship Id="rId31" Type="http://schemas.openxmlformats.org/officeDocument/2006/relationships/image" Target="../media/image73.png"/><Relationship Id="rId44" Type="http://schemas.openxmlformats.org/officeDocument/2006/relationships/image" Target="../media/image17.png"/><Relationship Id="rId4" Type="http://schemas.openxmlformats.org/officeDocument/2006/relationships/image" Target="../media/image47.png"/><Relationship Id="rId9" Type="http://schemas.openxmlformats.org/officeDocument/2006/relationships/image" Target="../media/image52.png"/><Relationship Id="rId14" Type="http://schemas.openxmlformats.org/officeDocument/2006/relationships/image" Target="../media/image57.png"/><Relationship Id="rId22" Type="http://schemas.openxmlformats.org/officeDocument/2006/relationships/image" Target="../media/image64.png"/><Relationship Id="rId27" Type="http://schemas.openxmlformats.org/officeDocument/2006/relationships/image" Target="../media/image69.png"/><Relationship Id="rId30" Type="http://schemas.openxmlformats.org/officeDocument/2006/relationships/image" Target="../media/image72.png"/><Relationship Id="rId35" Type="http://schemas.openxmlformats.org/officeDocument/2006/relationships/image" Target="../media/image76.png"/><Relationship Id="rId43" Type="http://schemas.openxmlformats.org/officeDocument/2006/relationships/image" Target="../media/image84.png"/><Relationship Id="rId8" Type="http://schemas.openxmlformats.org/officeDocument/2006/relationships/image" Target="../media/image51.png"/><Relationship Id="rId12" Type="http://schemas.openxmlformats.org/officeDocument/2006/relationships/image" Target="../media/image55.png"/><Relationship Id="rId17" Type="http://schemas.openxmlformats.org/officeDocument/2006/relationships/image" Target="../media/image60.png"/><Relationship Id="rId25" Type="http://schemas.openxmlformats.org/officeDocument/2006/relationships/image" Target="../media/image67.png"/><Relationship Id="rId33" Type="http://schemas.openxmlformats.org/officeDocument/2006/relationships/image" Target="../media/image16.png"/><Relationship Id="rId38" Type="http://schemas.openxmlformats.org/officeDocument/2006/relationships/image" Target="../media/image79.png"/><Relationship Id="rId46" Type="http://schemas.openxmlformats.org/officeDocument/2006/relationships/image" Target="../media/image87.png"/><Relationship Id="rId20" Type="http://schemas.openxmlformats.org/officeDocument/2006/relationships/image" Target="../media/image62.png"/><Relationship Id="rId41" Type="http://schemas.openxmlformats.org/officeDocument/2006/relationships/image" Target="../media/image82.png"/></Relationships>
</file>

<file path=ppt/slides/_rels/slide27.xml.rels><?xml version="1.0" encoding="UTF-8" standalone="yes"?>
<Relationships xmlns="http://schemas.openxmlformats.org/package/2006/relationships"><Relationship Id="rId13" Type="http://schemas.openxmlformats.org/officeDocument/2006/relationships/image" Target="../media/image56.png"/><Relationship Id="rId18" Type="http://schemas.openxmlformats.org/officeDocument/2006/relationships/image" Target="../media/image15.png"/><Relationship Id="rId26" Type="http://schemas.openxmlformats.org/officeDocument/2006/relationships/image" Target="../media/image68.png"/><Relationship Id="rId39" Type="http://schemas.openxmlformats.org/officeDocument/2006/relationships/image" Target="../media/image80.png"/><Relationship Id="rId21" Type="http://schemas.openxmlformats.org/officeDocument/2006/relationships/image" Target="../media/image63.png"/><Relationship Id="rId34" Type="http://schemas.openxmlformats.org/officeDocument/2006/relationships/image" Target="../media/image75.png"/><Relationship Id="rId42" Type="http://schemas.openxmlformats.org/officeDocument/2006/relationships/image" Target="../media/image83.png"/><Relationship Id="rId47" Type="http://schemas.openxmlformats.org/officeDocument/2006/relationships/image" Target="../media/image88.png"/><Relationship Id="rId7" Type="http://schemas.openxmlformats.org/officeDocument/2006/relationships/image" Target="../media/image50.png"/><Relationship Id="rId16" Type="http://schemas.openxmlformats.org/officeDocument/2006/relationships/image" Target="../media/image59.png"/><Relationship Id="rId29" Type="http://schemas.openxmlformats.org/officeDocument/2006/relationships/image" Target="../media/image71.png"/><Relationship Id="rId1" Type="http://schemas.openxmlformats.org/officeDocument/2006/relationships/slideLayout" Target="../slideLayouts/slideLayout2.xml"/><Relationship Id="rId6" Type="http://schemas.openxmlformats.org/officeDocument/2006/relationships/image" Target="../media/image49.png"/><Relationship Id="rId11" Type="http://schemas.openxmlformats.org/officeDocument/2006/relationships/image" Target="../media/image54.png"/><Relationship Id="rId24" Type="http://schemas.openxmlformats.org/officeDocument/2006/relationships/image" Target="../media/image66.png"/><Relationship Id="rId32" Type="http://schemas.openxmlformats.org/officeDocument/2006/relationships/image" Target="../media/image74.png"/><Relationship Id="rId37" Type="http://schemas.openxmlformats.org/officeDocument/2006/relationships/image" Target="../media/image78.png"/><Relationship Id="rId40" Type="http://schemas.openxmlformats.org/officeDocument/2006/relationships/image" Target="../media/image81.png"/><Relationship Id="rId45" Type="http://schemas.openxmlformats.org/officeDocument/2006/relationships/image" Target="../media/image86.png"/><Relationship Id="rId5" Type="http://schemas.openxmlformats.org/officeDocument/2006/relationships/image" Target="../media/image48.png"/><Relationship Id="rId15" Type="http://schemas.openxmlformats.org/officeDocument/2006/relationships/image" Target="../media/image58.png"/><Relationship Id="rId23" Type="http://schemas.openxmlformats.org/officeDocument/2006/relationships/image" Target="../media/image65.png"/><Relationship Id="rId28" Type="http://schemas.openxmlformats.org/officeDocument/2006/relationships/image" Target="../media/image70.png"/><Relationship Id="rId36" Type="http://schemas.openxmlformats.org/officeDocument/2006/relationships/image" Target="../media/image77.png"/><Relationship Id="rId10" Type="http://schemas.openxmlformats.org/officeDocument/2006/relationships/image" Target="../media/image53.png"/><Relationship Id="rId19" Type="http://schemas.openxmlformats.org/officeDocument/2006/relationships/image" Target="../media/image61.png"/><Relationship Id="rId31" Type="http://schemas.openxmlformats.org/officeDocument/2006/relationships/image" Target="../media/image73.png"/><Relationship Id="rId44" Type="http://schemas.openxmlformats.org/officeDocument/2006/relationships/image" Target="../media/image17.png"/><Relationship Id="rId4" Type="http://schemas.openxmlformats.org/officeDocument/2006/relationships/image" Target="../media/image47.png"/><Relationship Id="rId9" Type="http://schemas.openxmlformats.org/officeDocument/2006/relationships/image" Target="../media/image52.png"/><Relationship Id="rId14" Type="http://schemas.openxmlformats.org/officeDocument/2006/relationships/image" Target="../media/image57.png"/><Relationship Id="rId22" Type="http://schemas.openxmlformats.org/officeDocument/2006/relationships/image" Target="../media/image64.png"/><Relationship Id="rId27" Type="http://schemas.openxmlformats.org/officeDocument/2006/relationships/image" Target="../media/image69.png"/><Relationship Id="rId30" Type="http://schemas.openxmlformats.org/officeDocument/2006/relationships/image" Target="../media/image72.png"/><Relationship Id="rId35" Type="http://schemas.openxmlformats.org/officeDocument/2006/relationships/image" Target="../media/image76.png"/><Relationship Id="rId43" Type="http://schemas.openxmlformats.org/officeDocument/2006/relationships/image" Target="../media/image84.png"/><Relationship Id="rId8" Type="http://schemas.openxmlformats.org/officeDocument/2006/relationships/image" Target="../media/image51.png"/><Relationship Id="rId12" Type="http://schemas.openxmlformats.org/officeDocument/2006/relationships/image" Target="../media/image55.png"/><Relationship Id="rId17" Type="http://schemas.openxmlformats.org/officeDocument/2006/relationships/image" Target="../media/image60.png"/><Relationship Id="rId25" Type="http://schemas.openxmlformats.org/officeDocument/2006/relationships/image" Target="../media/image67.png"/><Relationship Id="rId33" Type="http://schemas.openxmlformats.org/officeDocument/2006/relationships/image" Target="../media/image16.png"/><Relationship Id="rId38" Type="http://schemas.openxmlformats.org/officeDocument/2006/relationships/image" Target="../media/image79.png"/><Relationship Id="rId46" Type="http://schemas.openxmlformats.org/officeDocument/2006/relationships/image" Target="../media/image87.png"/><Relationship Id="rId20" Type="http://schemas.openxmlformats.org/officeDocument/2006/relationships/image" Target="../media/image62.png"/><Relationship Id="rId41" Type="http://schemas.openxmlformats.org/officeDocument/2006/relationships/image" Target="../media/image82.png"/></Relationships>
</file>

<file path=ppt/slides/_rels/slide28.xml.rels><?xml version="1.0" encoding="UTF-8" standalone="yes"?>
<Relationships xmlns="http://schemas.openxmlformats.org/package/2006/relationships"><Relationship Id="rId13" Type="http://schemas.openxmlformats.org/officeDocument/2006/relationships/image" Target="../media/image100.png"/><Relationship Id="rId18" Type="http://schemas.openxmlformats.org/officeDocument/2006/relationships/image" Target="../media/image18.png"/><Relationship Id="rId39" Type="http://schemas.openxmlformats.org/officeDocument/2006/relationships/image" Target="../media/image20.png"/><Relationship Id="rId26" Type="http://schemas.openxmlformats.org/officeDocument/2006/relationships/image" Target="../media/image83.png"/><Relationship Id="rId34" Type="http://schemas.openxmlformats.org/officeDocument/2006/relationships/image" Target="../media/image110.png"/><Relationship Id="rId42" Type="http://schemas.openxmlformats.org/officeDocument/2006/relationships/image" Target="../media/image118.png"/><Relationship Id="rId47" Type="http://schemas.openxmlformats.org/officeDocument/2006/relationships/image" Target="../media/image19.png"/><Relationship Id="rId21" Type="http://schemas.openxmlformats.org/officeDocument/2006/relationships/image" Target="../media/image78.png"/><Relationship Id="rId7" Type="http://schemas.openxmlformats.org/officeDocument/2006/relationships/image" Target="../media/image94.png"/><Relationship Id="rId2" Type="http://schemas.openxmlformats.org/officeDocument/2006/relationships/image" Target="../media/image123.png"/><Relationship Id="rId16" Type="http://schemas.openxmlformats.org/officeDocument/2006/relationships/image" Target="../media/image103.png"/><Relationship Id="rId29" Type="http://schemas.openxmlformats.org/officeDocument/2006/relationships/image" Target="../media/image86.png"/><Relationship Id="rId1" Type="http://schemas.openxmlformats.org/officeDocument/2006/relationships/slideLayout" Target="../slideLayouts/slideLayout2.xml"/><Relationship Id="rId6" Type="http://schemas.openxmlformats.org/officeDocument/2006/relationships/image" Target="../media/image93.png"/><Relationship Id="rId11" Type="http://schemas.openxmlformats.org/officeDocument/2006/relationships/image" Target="../media/image98.png"/><Relationship Id="rId37" Type="http://schemas.openxmlformats.org/officeDocument/2006/relationships/image" Target="../media/image113.png"/><Relationship Id="rId40" Type="http://schemas.openxmlformats.org/officeDocument/2006/relationships/image" Target="../media/image116.png"/><Relationship Id="rId45" Type="http://schemas.openxmlformats.org/officeDocument/2006/relationships/image" Target="../media/image121.png"/><Relationship Id="rId24" Type="http://schemas.openxmlformats.org/officeDocument/2006/relationships/image" Target="../media/image106.png"/><Relationship Id="rId5" Type="http://schemas.openxmlformats.org/officeDocument/2006/relationships/image" Target="../media/image92.png"/><Relationship Id="rId15" Type="http://schemas.openxmlformats.org/officeDocument/2006/relationships/image" Target="../media/image102.png"/><Relationship Id="rId36" Type="http://schemas.openxmlformats.org/officeDocument/2006/relationships/image" Target="../media/image112.png"/><Relationship Id="rId23" Type="http://schemas.openxmlformats.org/officeDocument/2006/relationships/image" Target="../media/image80.png"/><Relationship Id="rId28" Type="http://schemas.openxmlformats.org/officeDocument/2006/relationships/image" Target="../media/image107.png"/><Relationship Id="rId10" Type="http://schemas.openxmlformats.org/officeDocument/2006/relationships/image" Target="../media/image97.png"/><Relationship Id="rId44" Type="http://schemas.openxmlformats.org/officeDocument/2006/relationships/image" Target="../media/image120.png"/><Relationship Id="rId19" Type="http://schemas.openxmlformats.org/officeDocument/2006/relationships/image" Target="../media/image76.png"/><Relationship Id="rId31" Type="http://schemas.openxmlformats.org/officeDocument/2006/relationships/image" Target="../media/image88.png"/><Relationship Id="rId4" Type="http://schemas.openxmlformats.org/officeDocument/2006/relationships/image" Target="../media/image91.png"/><Relationship Id="rId9" Type="http://schemas.openxmlformats.org/officeDocument/2006/relationships/image" Target="../media/image96.png"/><Relationship Id="rId14" Type="http://schemas.openxmlformats.org/officeDocument/2006/relationships/image" Target="../media/image101.png"/><Relationship Id="rId35" Type="http://schemas.openxmlformats.org/officeDocument/2006/relationships/image" Target="../media/image111.png"/><Relationship Id="rId43" Type="http://schemas.openxmlformats.org/officeDocument/2006/relationships/image" Target="../media/image119.png"/><Relationship Id="rId48" Type="http://schemas.openxmlformats.org/officeDocument/2006/relationships/image" Target="../media/image75.png"/><Relationship Id="rId22" Type="http://schemas.openxmlformats.org/officeDocument/2006/relationships/image" Target="../media/image105.png"/><Relationship Id="rId27" Type="http://schemas.openxmlformats.org/officeDocument/2006/relationships/image" Target="../media/image84.png"/><Relationship Id="rId30" Type="http://schemas.openxmlformats.org/officeDocument/2006/relationships/image" Target="../media/image87.png"/><Relationship Id="rId8" Type="http://schemas.openxmlformats.org/officeDocument/2006/relationships/image" Target="../media/image95.png"/><Relationship Id="rId12" Type="http://schemas.openxmlformats.org/officeDocument/2006/relationships/image" Target="../media/image99.png"/><Relationship Id="rId17" Type="http://schemas.openxmlformats.org/officeDocument/2006/relationships/image" Target="../media/image104.png"/><Relationship Id="rId33" Type="http://schemas.openxmlformats.org/officeDocument/2006/relationships/image" Target="../media/image109.png"/><Relationship Id="rId38" Type="http://schemas.openxmlformats.org/officeDocument/2006/relationships/image" Target="../media/image114.png"/><Relationship Id="rId46" Type="http://schemas.openxmlformats.org/officeDocument/2006/relationships/image" Target="../media/image122.png"/><Relationship Id="rId25" Type="http://schemas.openxmlformats.org/officeDocument/2006/relationships/image" Target="../media/image82.png"/><Relationship Id="rId41" Type="http://schemas.openxmlformats.org/officeDocument/2006/relationships/image" Target="../media/image117.png"/><Relationship Id="rId20" Type="http://schemas.openxmlformats.org/officeDocument/2006/relationships/image" Target="../media/image77.png"/></Relationships>
</file>

<file path=ppt/slides/_rels/slide29.xml.rels><?xml version="1.0" encoding="UTF-8" standalone="yes"?>
<Relationships xmlns="http://schemas.openxmlformats.org/package/2006/relationships"><Relationship Id="rId13" Type="http://schemas.openxmlformats.org/officeDocument/2006/relationships/image" Target="../media/image100.png"/><Relationship Id="rId18" Type="http://schemas.openxmlformats.org/officeDocument/2006/relationships/image" Target="../media/image18.png"/><Relationship Id="rId39" Type="http://schemas.openxmlformats.org/officeDocument/2006/relationships/image" Target="../media/image20.png"/><Relationship Id="rId26" Type="http://schemas.openxmlformats.org/officeDocument/2006/relationships/image" Target="../media/image83.png"/><Relationship Id="rId34" Type="http://schemas.openxmlformats.org/officeDocument/2006/relationships/image" Target="../media/image110.png"/><Relationship Id="rId42" Type="http://schemas.openxmlformats.org/officeDocument/2006/relationships/image" Target="../media/image118.png"/><Relationship Id="rId47" Type="http://schemas.openxmlformats.org/officeDocument/2006/relationships/image" Target="../media/image19.png"/><Relationship Id="rId21" Type="http://schemas.openxmlformats.org/officeDocument/2006/relationships/image" Target="../media/image78.png"/><Relationship Id="rId7" Type="http://schemas.openxmlformats.org/officeDocument/2006/relationships/image" Target="../media/image94.png"/><Relationship Id="rId16" Type="http://schemas.openxmlformats.org/officeDocument/2006/relationships/image" Target="../media/image103.png"/><Relationship Id="rId29" Type="http://schemas.openxmlformats.org/officeDocument/2006/relationships/image" Target="../media/image86.png"/><Relationship Id="rId1" Type="http://schemas.openxmlformats.org/officeDocument/2006/relationships/slideLayout" Target="../slideLayouts/slideLayout2.xml"/><Relationship Id="rId6" Type="http://schemas.openxmlformats.org/officeDocument/2006/relationships/image" Target="../media/image93.png"/><Relationship Id="rId11" Type="http://schemas.openxmlformats.org/officeDocument/2006/relationships/image" Target="../media/image98.png"/><Relationship Id="rId37" Type="http://schemas.openxmlformats.org/officeDocument/2006/relationships/image" Target="../media/image113.png"/><Relationship Id="rId40" Type="http://schemas.openxmlformats.org/officeDocument/2006/relationships/image" Target="../media/image116.png"/><Relationship Id="rId45" Type="http://schemas.openxmlformats.org/officeDocument/2006/relationships/image" Target="../media/image121.png"/><Relationship Id="rId24" Type="http://schemas.openxmlformats.org/officeDocument/2006/relationships/image" Target="../media/image106.png"/><Relationship Id="rId5" Type="http://schemas.openxmlformats.org/officeDocument/2006/relationships/image" Target="../media/image92.png"/><Relationship Id="rId15" Type="http://schemas.openxmlformats.org/officeDocument/2006/relationships/image" Target="../media/image102.png"/><Relationship Id="rId36" Type="http://schemas.openxmlformats.org/officeDocument/2006/relationships/image" Target="../media/image112.png"/><Relationship Id="rId23" Type="http://schemas.openxmlformats.org/officeDocument/2006/relationships/image" Target="../media/image80.png"/><Relationship Id="rId28" Type="http://schemas.openxmlformats.org/officeDocument/2006/relationships/image" Target="../media/image107.png"/><Relationship Id="rId10" Type="http://schemas.openxmlformats.org/officeDocument/2006/relationships/image" Target="../media/image97.png"/><Relationship Id="rId44" Type="http://schemas.openxmlformats.org/officeDocument/2006/relationships/image" Target="../media/image120.png"/><Relationship Id="rId19" Type="http://schemas.openxmlformats.org/officeDocument/2006/relationships/image" Target="../media/image76.png"/><Relationship Id="rId31" Type="http://schemas.openxmlformats.org/officeDocument/2006/relationships/image" Target="../media/image88.png"/><Relationship Id="rId4" Type="http://schemas.openxmlformats.org/officeDocument/2006/relationships/image" Target="../media/image91.png"/><Relationship Id="rId9" Type="http://schemas.openxmlformats.org/officeDocument/2006/relationships/image" Target="../media/image96.png"/><Relationship Id="rId14" Type="http://schemas.openxmlformats.org/officeDocument/2006/relationships/image" Target="../media/image101.png"/><Relationship Id="rId35" Type="http://schemas.openxmlformats.org/officeDocument/2006/relationships/image" Target="../media/image111.png"/><Relationship Id="rId43" Type="http://schemas.openxmlformats.org/officeDocument/2006/relationships/image" Target="../media/image119.png"/><Relationship Id="rId48" Type="http://schemas.openxmlformats.org/officeDocument/2006/relationships/image" Target="../media/image75.png"/><Relationship Id="rId22" Type="http://schemas.openxmlformats.org/officeDocument/2006/relationships/image" Target="../media/image105.png"/><Relationship Id="rId27" Type="http://schemas.openxmlformats.org/officeDocument/2006/relationships/image" Target="../media/image84.png"/><Relationship Id="rId30" Type="http://schemas.openxmlformats.org/officeDocument/2006/relationships/image" Target="../media/image87.png"/><Relationship Id="rId8" Type="http://schemas.openxmlformats.org/officeDocument/2006/relationships/image" Target="../media/image95.png"/><Relationship Id="rId12" Type="http://schemas.openxmlformats.org/officeDocument/2006/relationships/image" Target="../media/image99.png"/><Relationship Id="rId17" Type="http://schemas.openxmlformats.org/officeDocument/2006/relationships/image" Target="../media/image104.png"/><Relationship Id="rId33" Type="http://schemas.openxmlformats.org/officeDocument/2006/relationships/image" Target="../media/image109.png"/><Relationship Id="rId38" Type="http://schemas.openxmlformats.org/officeDocument/2006/relationships/image" Target="../media/image114.png"/><Relationship Id="rId46" Type="http://schemas.openxmlformats.org/officeDocument/2006/relationships/image" Target="../media/image122.png"/><Relationship Id="rId25" Type="http://schemas.openxmlformats.org/officeDocument/2006/relationships/image" Target="../media/image82.png"/><Relationship Id="rId41" Type="http://schemas.openxmlformats.org/officeDocument/2006/relationships/image" Target="../media/image117.png"/><Relationship Id="rId20" Type="http://schemas.openxmlformats.org/officeDocument/2006/relationships/image" Target="../media/image77.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p:txBody>
          <a:bodyPr>
            <a:normAutofit/>
          </a:bodyPr>
          <a:lstStyle/>
          <a:p>
            <a:r>
              <a:rPr lang="en-US" dirty="0"/>
              <a:t>CSE 332 Spring 2026</a:t>
            </a:r>
            <a:br>
              <a:rPr lang="en-US" dirty="0"/>
            </a:br>
            <a:r>
              <a:rPr lang="en-US" dirty="0"/>
              <a:t>Lecture 9: AVL Trees pt. 2</a:t>
            </a:r>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2"/>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46F52-940E-3CF6-DCEC-9BFF1F447E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CF5B5E-908E-2E9A-81E0-629FBD96AFB7}"/>
              </a:ext>
            </a:extLst>
          </p:cNvPr>
          <p:cNvSpPr>
            <a:spLocks noGrp="1"/>
          </p:cNvSpPr>
          <p:nvPr>
            <p:ph type="title"/>
          </p:nvPr>
        </p:nvSpPr>
        <p:spPr/>
        <p:txBody>
          <a:bodyPr/>
          <a:lstStyle/>
          <a:p>
            <a:r>
              <a:rPr lang="en-US" dirty="0"/>
              <a:t>Insert 10 (After)</a:t>
            </a:r>
          </a:p>
        </p:txBody>
      </p:sp>
      <p:sp>
        <p:nvSpPr>
          <p:cNvPr id="8" name="TextBox 7">
            <a:extLst>
              <a:ext uri="{FF2B5EF4-FFF2-40B4-BE49-F238E27FC236}">
                <a16:creationId xmlns:a16="http://schemas.microsoft.com/office/drawing/2014/main" id="{608C5A5E-CFE5-8495-192C-D33E941ECDC1}"/>
              </a:ext>
            </a:extLst>
          </p:cNvPr>
          <p:cNvSpPr txBox="1"/>
          <p:nvPr/>
        </p:nvSpPr>
        <p:spPr>
          <a:xfrm>
            <a:off x="259619" y="1502479"/>
            <a:ext cx="4088033" cy="3785652"/>
          </a:xfrm>
          <a:prstGeom prst="rect">
            <a:avLst/>
          </a:prstGeom>
          <a:noFill/>
        </p:spPr>
        <p:txBody>
          <a:bodyPr wrap="square" rtlCol="0">
            <a:spAutoFit/>
          </a:bodyPr>
          <a:lstStyle/>
          <a:p>
            <a:r>
              <a:rPr lang="en-US" sz="2400" dirty="0">
                <a:solidFill>
                  <a:srgbClr val="C00000"/>
                </a:solidFill>
              </a:rPr>
              <a:t>Is the tree still balanced?</a:t>
            </a:r>
          </a:p>
          <a:p>
            <a:endParaRPr lang="en-US" sz="2400" dirty="0">
              <a:solidFill>
                <a:srgbClr val="C00000"/>
              </a:solidFill>
            </a:endParaRPr>
          </a:p>
          <a:p>
            <a:r>
              <a:rPr lang="en-US" sz="2400" dirty="0">
                <a:solidFill>
                  <a:srgbClr val="C00000"/>
                </a:solidFill>
              </a:rPr>
              <a:t>To confirm we only need to check nodes in the path from root to the new node</a:t>
            </a:r>
          </a:p>
          <a:p>
            <a:endParaRPr lang="en-US" sz="2400" dirty="0">
              <a:solidFill>
                <a:srgbClr val="C00000"/>
              </a:solidFill>
            </a:endParaRPr>
          </a:p>
          <a:p>
            <a:r>
              <a:rPr lang="en-US" sz="2400" dirty="0">
                <a:solidFill>
                  <a:srgbClr val="C00000"/>
                </a:solidFill>
              </a:rPr>
              <a:t>Why? We assume the tree was balanced before the insert, so unchanged subtrees cannot be unbalanced.</a:t>
            </a:r>
          </a:p>
        </p:txBody>
      </p:sp>
      <p:grpSp>
        <p:nvGrpSpPr>
          <p:cNvPr id="3" name="Group 2" descr="We first follow the BST insert procedure, so 10 goes to the right of 9 and the left of 11 to become the left child of 11.&#10;&#10;Now we need to check if the tree is still balanced. To do this we only need to check nodes on the path to the newly-added node, meaning 11 (10's parent) and 9 (11's parent and the overall root). The left subtree of 11 has height 0, as does the right subtree. The left subtree of 9 has height 2 and the right subtree has height 1. Since no nodes on the path to 10 are unbalanced, the tree is still balanced.">
            <a:extLst>
              <a:ext uri="{FF2B5EF4-FFF2-40B4-BE49-F238E27FC236}">
                <a16:creationId xmlns:a16="http://schemas.microsoft.com/office/drawing/2014/main" id="{F1980CB6-BACD-831F-DEE9-90705351D25C}"/>
              </a:ext>
            </a:extLst>
          </p:cNvPr>
          <p:cNvGrpSpPr/>
          <p:nvPr/>
        </p:nvGrpSpPr>
        <p:grpSpPr>
          <a:xfrm>
            <a:off x="4342023" y="1731966"/>
            <a:ext cx="5614439" cy="3078434"/>
            <a:chOff x="4342023" y="1731966"/>
            <a:chExt cx="5614439" cy="3078434"/>
          </a:xfrm>
        </p:grpSpPr>
        <p:sp>
          <p:nvSpPr>
            <p:cNvPr id="24" name="Oval 23">
              <a:extLst>
                <a:ext uri="{FF2B5EF4-FFF2-40B4-BE49-F238E27FC236}">
                  <a16:creationId xmlns:a16="http://schemas.microsoft.com/office/drawing/2014/main" id="{711FD81B-FA7A-8DA2-5D7B-C665E4CCB281}"/>
                </a:ext>
              </a:extLst>
            </p:cNvPr>
            <p:cNvSpPr/>
            <p:nvPr/>
          </p:nvSpPr>
          <p:spPr>
            <a:xfrm>
              <a:off x="7564477" y="3377512"/>
              <a:ext cx="612511" cy="612511"/>
            </a:xfrm>
            <a:prstGeom prst="ellipse">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grpSp>
          <p:nvGrpSpPr>
            <p:cNvPr id="25" name="Group 24">
              <a:extLst>
                <a:ext uri="{FF2B5EF4-FFF2-40B4-BE49-F238E27FC236}">
                  <a16:creationId xmlns:a16="http://schemas.microsoft.com/office/drawing/2014/main" id="{9C1E3274-51BB-E66B-0CD7-27B350D10D99}"/>
                </a:ext>
              </a:extLst>
            </p:cNvPr>
            <p:cNvGrpSpPr/>
            <p:nvPr/>
          </p:nvGrpSpPr>
          <p:grpSpPr>
            <a:xfrm>
              <a:off x="4342023" y="2047599"/>
              <a:ext cx="5126504" cy="2762801"/>
              <a:chOff x="8079280" y="365125"/>
              <a:chExt cx="5126504" cy="2762801"/>
            </a:xfrm>
          </p:grpSpPr>
          <p:grpSp>
            <p:nvGrpSpPr>
              <p:cNvPr id="26" name="Group 25">
                <a:extLst>
                  <a:ext uri="{FF2B5EF4-FFF2-40B4-BE49-F238E27FC236}">
                    <a16:creationId xmlns:a16="http://schemas.microsoft.com/office/drawing/2014/main" id="{D0F659C4-8E8B-EA36-7FFE-45FFBFF7F56C}"/>
                  </a:ext>
                </a:extLst>
              </p:cNvPr>
              <p:cNvGrpSpPr/>
              <p:nvPr/>
            </p:nvGrpSpPr>
            <p:grpSpPr>
              <a:xfrm>
                <a:off x="8079280" y="365125"/>
                <a:ext cx="5126504" cy="2762801"/>
                <a:chOff x="5413263" y="1203158"/>
                <a:chExt cx="5126504" cy="2762801"/>
              </a:xfrm>
            </p:grpSpPr>
            <p:grpSp>
              <p:nvGrpSpPr>
                <p:cNvPr id="31" name="Group 30">
                  <a:extLst>
                    <a:ext uri="{FF2B5EF4-FFF2-40B4-BE49-F238E27FC236}">
                      <a16:creationId xmlns:a16="http://schemas.microsoft.com/office/drawing/2014/main" id="{3901272D-3C57-6E7E-0A73-099B05260DF4}"/>
                    </a:ext>
                  </a:extLst>
                </p:cNvPr>
                <p:cNvGrpSpPr/>
                <p:nvPr/>
              </p:nvGrpSpPr>
              <p:grpSpPr>
                <a:xfrm>
                  <a:off x="5413263" y="1203158"/>
                  <a:ext cx="5126504" cy="2762801"/>
                  <a:chOff x="131609" y="2379747"/>
                  <a:chExt cx="5126504" cy="2762801"/>
                </a:xfrm>
              </p:grpSpPr>
              <p:sp>
                <p:nvSpPr>
                  <p:cNvPr id="34" name="Oval 33">
                    <a:extLst>
                      <a:ext uri="{FF2B5EF4-FFF2-40B4-BE49-F238E27FC236}">
                        <a16:creationId xmlns:a16="http://schemas.microsoft.com/office/drawing/2014/main" id="{20DD643D-8074-4CD7-3561-D30C508340AB}"/>
                      </a:ext>
                    </a:extLst>
                  </p:cNvPr>
                  <p:cNvSpPr/>
                  <p:nvPr/>
                </p:nvSpPr>
                <p:spPr>
                  <a:xfrm>
                    <a:off x="2259363" y="2379747"/>
                    <a:ext cx="612511" cy="612511"/>
                  </a:xfrm>
                  <a:prstGeom prst="ellipse">
                    <a:avLst/>
                  </a:prstGeom>
                  <a:solidFill>
                    <a:srgbClr val="FF858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35" name="Oval 34">
                    <a:extLst>
                      <a:ext uri="{FF2B5EF4-FFF2-40B4-BE49-F238E27FC236}">
                        <a16:creationId xmlns:a16="http://schemas.microsoft.com/office/drawing/2014/main" id="{43117EDA-6C26-7232-22DA-913A8DCB0D0A}"/>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36" name="Oval 35">
                    <a:extLst>
                      <a:ext uri="{FF2B5EF4-FFF2-40B4-BE49-F238E27FC236}">
                        <a16:creationId xmlns:a16="http://schemas.microsoft.com/office/drawing/2014/main" id="{9138A1F0-BBD3-C707-C3CC-F2421A9D206E}"/>
                      </a:ext>
                    </a:extLst>
                  </p:cNvPr>
                  <p:cNvSpPr/>
                  <p:nvPr/>
                </p:nvSpPr>
                <p:spPr>
                  <a:xfrm>
                    <a:off x="4033091" y="3007475"/>
                    <a:ext cx="612511" cy="612511"/>
                  </a:xfrm>
                  <a:prstGeom prst="ellipse">
                    <a:avLst/>
                  </a:prstGeom>
                  <a:solidFill>
                    <a:srgbClr val="FF858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37" name="Oval 36">
                    <a:extLst>
                      <a:ext uri="{FF2B5EF4-FFF2-40B4-BE49-F238E27FC236}">
                        <a16:creationId xmlns:a16="http://schemas.microsoft.com/office/drawing/2014/main" id="{D6BC7139-AFF8-9F8C-DAB4-CC2A33200DBD}"/>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38" name="Oval 37">
                    <a:extLst>
                      <a:ext uri="{FF2B5EF4-FFF2-40B4-BE49-F238E27FC236}">
                        <a16:creationId xmlns:a16="http://schemas.microsoft.com/office/drawing/2014/main" id="{6901981B-4A40-D690-F49C-49B97B730D6E}"/>
                      </a:ext>
                    </a:extLst>
                  </p:cNvPr>
                  <p:cNvSpPr/>
                  <p:nvPr/>
                </p:nvSpPr>
                <p:spPr>
                  <a:xfrm>
                    <a:off x="464560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39" name="Oval 38">
                    <a:extLst>
                      <a:ext uri="{FF2B5EF4-FFF2-40B4-BE49-F238E27FC236}">
                        <a16:creationId xmlns:a16="http://schemas.microsoft.com/office/drawing/2014/main" id="{FA723CE6-2573-8F11-E9F8-DA5A69251555}"/>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40" name="Straight Connector 39">
                    <a:extLst>
                      <a:ext uri="{FF2B5EF4-FFF2-40B4-BE49-F238E27FC236}">
                        <a16:creationId xmlns:a16="http://schemas.microsoft.com/office/drawing/2014/main" id="{FF82F5A7-3B6A-9253-847C-E93128F2C738}"/>
                      </a:ext>
                    </a:extLst>
                  </p:cNvPr>
                  <p:cNvCxnSpPr>
                    <a:cxnSpLocks/>
                    <a:stCxn id="34" idx="3"/>
                    <a:endCxn id="35"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BA2747B6-2890-3F25-A4CD-28DB7C57621B}"/>
                      </a:ext>
                    </a:extLst>
                  </p:cNvPr>
                  <p:cNvCxnSpPr>
                    <a:cxnSpLocks/>
                    <a:stCxn id="34" idx="5"/>
                    <a:endCxn id="36" idx="1"/>
                  </p:cNvCxnSpPr>
                  <p:nvPr/>
                </p:nvCxnSpPr>
                <p:spPr>
                  <a:xfrm>
                    <a:off x="2782174" y="2902558"/>
                    <a:ext cx="134061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9CA8864D-982B-6EB2-1432-A89DAD59894C}"/>
                      </a:ext>
                    </a:extLst>
                  </p:cNvPr>
                  <p:cNvCxnSpPr>
                    <a:stCxn id="37" idx="7"/>
                    <a:endCxn id="35"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D34001AB-C974-4F95-9D1E-A9C16EB0926D}"/>
                      </a:ext>
                    </a:extLst>
                  </p:cNvPr>
                  <p:cNvCxnSpPr>
                    <a:cxnSpLocks/>
                    <a:stCxn id="39" idx="7"/>
                    <a:endCxn id="37"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938CAE1-D8F3-D13D-5594-C68FE536B16E}"/>
                      </a:ext>
                    </a:extLst>
                  </p:cNvPr>
                  <p:cNvCxnSpPr>
                    <a:stCxn id="38" idx="1"/>
                    <a:endCxn id="36" idx="5"/>
                  </p:cNvCxnSpPr>
                  <p:nvPr/>
                </p:nvCxnSpPr>
                <p:spPr>
                  <a:xfrm flipH="1" flipV="1">
                    <a:off x="455590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 name="Oval 31">
                  <a:extLst>
                    <a:ext uri="{FF2B5EF4-FFF2-40B4-BE49-F238E27FC236}">
                      <a16:creationId xmlns:a16="http://schemas.microsoft.com/office/drawing/2014/main" id="{1814BCFE-AA3F-F010-2BB1-D8D17F9DC387}"/>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33" name="Straight Connector 32">
                  <a:extLst>
                    <a:ext uri="{FF2B5EF4-FFF2-40B4-BE49-F238E27FC236}">
                      <a16:creationId xmlns:a16="http://schemas.microsoft.com/office/drawing/2014/main" id="{E3B2D1C1-3DE2-3821-E50F-9BECF811CE6F}"/>
                    </a:ext>
                  </a:extLst>
                </p:cNvPr>
                <p:cNvCxnSpPr>
                  <a:cxnSpLocks/>
                  <a:stCxn id="32" idx="1"/>
                  <a:endCxn id="35"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Oval 26">
                <a:extLst>
                  <a:ext uri="{FF2B5EF4-FFF2-40B4-BE49-F238E27FC236}">
                    <a16:creationId xmlns:a16="http://schemas.microsoft.com/office/drawing/2014/main" id="{F66D0AD8-F69D-C8C3-237B-BB1AD5515A81}"/>
                  </a:ext>
                </a:extLst>
              </p:cNvPr>
              <p:cNvSpPr/>
              <p:nvPr/>
            </p:nvSpPr>
            <p:spPr>
              <a:xfrm>
                <a:off x="945647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8" name="Oval 27">
                <a:extLst>
                  <a:ext uri="{FF2B5EF4-FFF2-40B4-BE49-F238E27FC236}">
                    <a16:creationId xmlns:a16="http://schemas.microsoft.com/office/drawing/2014/main" id="{C10B2189-9130-1957-B824-54401AD83335}"/>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29" name="Straight Connector 28">
                <a:extLst>
                  <a:ext uri="{FF2B5EF4-FFF2-40B4-BE49-F238E27FC236}">
                    <a16:creationId xmlns:a16="http://schemas.microsoft.com/office/drawing/2014/main" id="{446064FE-7CB9-49D7-3A1C-A9FE8B49895F}"/>
                  </a:ext>
                </a:extLst>
              </p:cNvPr>
              <p:cNvCxnSpPr>
                <a:cxnSpLocks/>
                <a:stCxn id="27" idx="1"/>
                <a:endCxn id="37" idx="5"/>
              </p:cNvCxnSpPr>
              <p:nvPr/>
            </p:nvCxnSpPr>
            <p:spPr>
              <a:xfrm flipH="1" flipV="1">
                <a:off x="9290834" y="2307549"/>
                <a:ext cx="2553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C21176D-8989-3FE7-5CB7-58A513589E3D}"/>
                  </a:ext>
                </a:extLst>
              </p:cNvPr>
              <p:cNvCxnSpPr>
                <a:cxnSpLocks/>
                <a:stCxn id="28" idx="1"/>
                <a:endCxn id="32"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 name="Straight Connector 4">
              <a:extLst>
                <a:ext uri="{FF2B5EF4-FFF2-40B4-BE49-F238E27FC236}">
                  <a16:creationId xmlns:a16="http://schemas.microsoft.com/office/drawing/2014/main" id="{60438343-5867-64D7-946C-EF86DF480B35}"/>
                </a:ext>
              </a:extLst>
            </p:cNvPr>
            <p:cNvCxnSpPr>
              <a:cxnSpLocks/>
              <a:stCxn id="24" idx="7"/>
              <a:endCxn id="36" idx="3"/>
            </p:cNvCxnSpPr>
            <p:nvPr/>
          </p:nvCxnSpPr>
          <p:spPr>
            <a:xfrm flipV="1">
              <a:off x="8087288" y="3198138"/>
              <a:ext cx="245917" cy="2690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12FEE5C8-2DE7-8238-2F56-0A734A5B0AB9}"/>
                </a:ext>
              </a:extLst>
            </p:cNvPr>
            <p:cNvSpPr txBox="1"/>
            <p:nvPr/>
          </p:nvSpPr>
          <p:spPr>
            <a:xfrm>
              <a:off x="7095701" y="3065527"/>
              <a:ext cx="1100446" cy="369332"/>
            </a:xfrm>
            <a:prstGeom prst="rect">
              <a:avLst/>
            </a:prstGeom>
            <a:noFill/>
          </p:spPr>
          <p:txBody>
            <a:bodyPr wrap="square" rtlCol="0">
              <a:spAutoFit/>
            </a:bodyPr>
            <a:lstStyle/>
            <a:p>
              <a:r>
                <a:rPr lang="en-US" dirty="0">
                  <a:solidFill>
                    <a:srgbClr val="C00000"/>
                  </a:solidFill>
                </a:rPr>
                <a:t>Height=0</a:t>
              </a:r>
            </a:p>
          </p:txBody>
        </p:sp>
        <p:sp>
          <p:nvSpPr>
            <p:cNvPr id="10" name="TextBox 9">
              <a:extLst>
                <a:ext uri="{FF2B5EF4-FFF2-40B4-BE49-F238E27FC236}">
                  <a16:creationId xmlns:a16="http://schemas.microsoft.com/office/drawing/2014/main" id="{99C49CDD-8BAA-6EAA-9BFF-D0457B03EA09}"/>
                </a:ext>
              </a:extLst>
            </p:cNvPr>
            <p:cNvSpPr txBox="1"/>
            <p:nvPr/>
          </p:nvSpPr>
          <p:spPr>
            <a:xfrm>
              <a:off x="8856016" y="3018113"/>
              <a:ext cx="1100446" cy="369332"/>
            </a:xfrm>
            <a:prstGeom prst="rect">
              <a:avLst/>
            </a:prstGeom>
            <a:noFill/>
          </p:spPr>
          <p:txBody>
            <a:bodyPr wrap="square" rtlCol="0">
              <a:spAutoFit/>
            </a:bodyPr>
            <a:lstStyle/>
            <a:p>
              <a:r>
                <a:rPr lang="en-US" dirty="0">
                  <a:solidFill>
                    <a:srgbClr val="C00000"/>
                  </a:solidFill>
                </a:rPr>
                <a:t>Height=0</a:t>
              </a:r>
            </a:p>
          </p:txBody>
        </p:sp>
        <p:sp>
          <p:nvSpPr>
            <p:cNvPr id="11" name="TextBox 10">
              <a:extLst>
                <a:ext uri="{FF2B5EF4-FFF2-40B4-BE49-F238E27FC236}">
                  <a16:creationId xmlns:a16="http://schemas.microsoft.com/office/drawing/2014/main" id="{B0C168B7-7F9F-4731-D091-CD61BBA36FEB}"/>
                </a:ext>
              </a:extLst>
            </p:cNvPr>
            <p:cNvSpPr txBox="1"/>
            <p:nvPr/>
          </p:nvSpPr>
          <p:spPr>
            <a:xfrm>
              <a:off x="8044388" y="2367840"/>
              <a:ext cx="1100446" cy="369332"/>
            </a:xfrm>
            <a:prstGeom prst="rect">
              <a:avLst/>
            </a:prstGeom>
            <a:noFill/>
          </p:spPr>
          <p:txBody>
            <a:bodyPr wrap="square" rtlCol="0">
              <a:spAutoFit/>
            </a:bodyPr>
            <a:lstStyle/>
            <a:p>
              <a:r>
                <a:rPr lang="en-US" dirty="0">
                  <a:solidFill>
                    <a:srgbClr val="C00000"/>
                  </a:solidFill>
                </a:rPr>
                <a:t>Height=1</a:t>
              </a:r>
            </a:p>
          </p:txBody>
        </p:sp>
        <p:sp>
          <p:nvSpPr>
            <p:cNvPr id="12" name="TextBox 11">
              <a:extLst>
                <a:ext uri="{FF2B5EF4-FFF2-40B4-BE49-F238E27FC236}">
                  <a16:creationId xmlns:a16="http://schemas.microsoft.com/office/drawing/2014/main" id="{1294D255-B0DA-B88A-41E1-7FAD320FDE57}"/>
                </a:ext>
              </a:extLst>
            </p:cNvPr>
            <p:cNvSpPr txBox="1"/>
            <p:nvPr/>
          </p:nvSpPr>
          <p:spPr>
            <a:xfrm>
              <a:off x="5294096" y="2409464"/>
              <a:ext cx="1100446" cy="369332"/>
            </a:xfrm>
            <a:prstGeom prst="rect">
              <a:avLst/>
            </a:prstGeom>
            <a:noFill/>
          </p:spPr>
          <p:txBody>
            <a:bodyPr wrap="square" rtlCol="0">
              <a:spAutoFit/>
            </a:bodyPr>
            <a:lstStyle/>
            <a:p>
              <a:r>
                <a:rPr lang="en-US" dirty="0">
                  <a:solidFill>
                    <a:srgbClr val="C00000"/>
                  </a:solidFill>
                </a:rPr>
                <a:t>Height=2</a:t>
              </a:r>
            </a:p>
          </p:txBody>
        </p:sp>
        <p:sp>
          <p:nvSpPr>
            <p:cNvPr id="13" name="TextBox 12">
              <a:extLst>
                <a:ext uri="{FF2B5EF4-FFF2-40B4-BE49-F238E27FC236}">
                  <a16:creationId xmlns:a16="http://schemas.microsoft.com/office/drawing/2014/main" id="{DB5A20FD-F08B-B5C7-027F-1E4C8F9E3F77}"/>
                </a:ext>
              </a:extLst>
            </p:cNvPr>
            <p:cNvSpPr txBox="1"/>
            <p:nvPr/>
          </p:nvSpPr>
          <p:spPr>
            <a:xfrm>
              <a:off x="6289297" y="1731966"/>
              <a:ext cx="1100446" cy="369332"/>
            </a:xfrm>
            <a:prstGeom prst="rect">
              <a:avLst/>
            </a:prstGeom>
            <a:noFill/>
          </p:spPr>
          <p:txBody>
            <a:bodyPr wrap="square" rtlCol="0">
              <a:spAutoFit/>
            </a:bodyPr>
            <a:lstStyle/>
            <a:p>
              <a:r>
                <a:rPr lang="en-US" dirty="0">
                  <a:solidFill>
                    <a:srgbClr val="C00000"/>
                  </a:solidFill>
                </a:rPr>
                <a:t>Height=3</a:t>
              </a:r>
            </a:p>
          </p:txBody>
        </p:sp>
      </p:grpSp>
    </p:spTree>
    <p:extLst>
      <p:ext uri="{BB962C8B-B14F-4D97-AF65-F5344CB8AC3E}">
        <p14:creationId xmlns:p14="http://schemas.microsoft.com/office/powerpoint/2010/main" val="20744051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47B19-4175-0B62-7DF1-3B6AEAC370A2}"/>
              </a:ext>
            </a:extLst>
          </p:cNvPr>
          <p:cNvSpPr>
            <a:spLocks noGrp="1"/>
          </p:cNvSpPr>
          <p:nvPr>
            <p:ph type="title"/>
          </p:nvPr>
        </p:nvSpPr>
        <p:spPr/>
        <p:txBody>
          <a:bodyPr/>
          <a:lstStyle/>
          <a:p>
            <a:r>
              <a:rPr lang="en-US" dirty="0"/>
              <a:t>Insert Example (Insert -1)</a:t>
            </a:r>
          </a:p>
        </p:txBody>
      </p:sp>
      <p:grpSp>
        <p:nvGrpSpPr>
          <p:cNvPr id="4" name="Group 3" descr="An AVL tree that is structured as follows:&#10;&#10;root: 9, with left child 3 and right child 11&#10;3: left child is 1, right child is 6&#10;1: left child is 0, right child is 2&#10;0: has no children&#10;2: has no children&#10;6: has no left child, right child is 7&#10;7: has no children&#10;11: it has no left child, right child is 16&#10;16: has no children">
            <a:extLst>
              <a:ext uri="{FF2B5EF4-FFF2-40B4-BE49-F238E27FC236}">
                <a16:creationId xmlns:a16="http://schemas.microsoft.com/office/drawing/2014/main" id="{6EA20C27-94E3-EF82-B066-C6C9318383F2}"/>
              </a:ext>
            </a:extLst>
          </p:cNvPr>
          <p:cNvGrpSpPr/>
          <p:nvPr/>
        </p:nvGrpSpPr>
        <p:grpSpPr>
          <a:xfrm>
            <a:off x="3102503" y="2972159"/>
            <a:ext cx="4036614" cy="2762801"/>
            <a:chOff x="8079280" y="365125"/>
            <a:chExt cx="4036614" cy="2762801"/>
          </a:xfrm>
        </p:grpSpPr>
        <p:grpSp>
          <p:nvGrpSpPr>
            <p:cNvPr id="5" name="Group 4">
              <a:extLst>
                <a:ext uri="{FF2B5EF4-FFF2-40B4-BE49-F238E27FC236}">
                  <a16:creationId xmlns:a16="http://schemas.microsoft.com/office/drawing/2014/main" id="{8B51145B-4143-BFCB-7640-8FD8DDFF7D48}"/>
                </a:ext>
              </a:extLst>
            </p:cNvPr>
            <p:cNvGrpSpPr/>
            <p:nvPr/>
          </p:nvGrpSpPr>
          <p:grpSpPr>
            <a:xfrm>
              <a:off x="8079280" y="365125"/>
              <a:ext cx="4036614" cy="2762801"/>
              <a:chOff x="5413263" y="1203158"/>
              <a:chExt cx="4036614" cy="2762801"/>
            </a:xfrm>
          </p:grpSpPr>
          <p:grpSp>
            <p:nvGrpSpPr>
              <p:cNvPr id="10" name="Group 9">
                <a:extLst>
                  <a:ext uri="{FF2B5EF4-FFF2-40B4-BE49-F238E27FC236}">
                    <a16:creationId xmlns:a16="http://schemas.microsoft.com/office/drawing/2014/main" id="{92A3938F-B46C-93BC-ED09-2F255984F827}"/>
                  </a:ext>
                </a:extLst>
              </p:cNvPr>
              <p:cNvGrpSpPr/>
              <p:nvPr/>
            </p:nvGrpSpPr>
            <p:grpSpPr>
              <a:xfrm>
                <a:off x="5413263" y="1203158"/>
                <a:ext cx="4036614" cy="2762801"/>
                <a:chOff x="131609" y="2379747"/>
                <a:chExt cx="4036614" cy="2762801"/>
              </a:xfrm>
            </p:grpSpPr>
            <p:sp>
              <p:nvSpPr>
                <p:cNvPr id="13" name="Oval 12">
                  <a:extLst>
                    <a:ext uri="{FF2B5EF4-FFF2-40B4-BE49-F238E27FC236}">
                      <a16:creationId xmlns:a16="http://schemas.microsoft.com/office/drawing/2014/main" id="{B7675288-6037-34B7-9E5C-D6D7949784B4}"/>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4" name="Oval 13">
                  <a:extLst>
                    <a:ext uri="{FF2B5EF4-FFF2-40B4-BE49-F238E27FC236}">
                      <a16:creationId xmlns:a16="http://schemas.microsoft.com/office/drawing/2014/main" id="{B704ECC7-9CA7-1E83-E3A9-2656F12C935F}"/>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5" name="Oval 14">
                  <a:extLst>
                    <a:ext uri="{FF2B5EF4-FFF2-40B4-BE49-F238E27FC236}">
                      <a16:creationId xmlns:a16="http://schemas.microsoft.com/office/drawing/2014/main" id="{B20E0282-7434-FCEC-F4C6-75332C51EE8D}"/>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6" name="Oval 15">
                  <a:extLst>
                    <a:ext uri="{FF2B5EF4-FFF2-40B4-BE49-F238E27FC236}">
                      <a16:creationId xmlns:a16="http://schemas.microsoft.com/office/drawing/2014/main" id="{06EAA6EF-5E4C-14CF-6468-FF1412C45416}"/>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7" name="Oval 16">
                  <a:extLst>
                    <a:ext uri="{FF2B5EF4-FFF2-40B4-BE49-F238E27FC236}">
                      <a16:creationId xmlns:a16="http://schemas.microsoft.com/office/drawing/2014/main" id="{8648D38D-39F5-CD24-C125-A3F92C192133}"/>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18" name="Oval 17">
                  <a:extLst>
                    <a:ext uri="{FF2B5EF4-FFF2-40B4-BE49-F238E27FC236}">
                      <a16:creationId xmlns:a16="http://schemas.microsoft.com/office/drawing/2014/main" id="{9B5CC251-E35B-0E4A-E608-C8D59CFA39BA}"/>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19" name="Straight Connector 18">
                  <a:extLst>
                    <a:ext uri="{FF2B5EF4-FFF2-40B4-BE49-F238E27FC236}">
                      <a16:creationId xmlns:a16="http://schemas.microsoft.com/office/drawing/2014/main" id="{257813C4-9171-1F70-AB27-FB5B3EBADCFE}"/>
                    </a:ext>
                  </a:extLst>
                </p:cNvPr>
                <p:cNvCxnSpPr>
                  <a:cxnSpLocks/>
                  <a:stCxn id="13" idx="3"/>
                  <a:endCxn id="1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81CB6E9-1646-FA1B-F36F-61E19B529632}"/>
                    </a:ext>
                  </a:extLst>
                </p:cNvPr>
                <p:cNvCxnSpPr>
                  <a:cxnSpLocks/>
                  <a:stCxn id="13" idx="5"/>
                  <a:endCxn id="1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4BECAB9-FB3B-AF93-8D29-10B949671677}"/>
                    </a:ext>
                  </a:extLst>
                </p:cNvPr>
                <p:cNvCxnSpPr>
                  <a:stCxn id="16" idx="7"/>
                  <a:endCxn id="1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FE59C21-08AC-00A0-4ADA-A7361360A9F3}"/>
                    </a:ext>
                  </a:extLst>
                </p:cNvPr>
                <p:cNvCxnSpPr>
                  <a:cxnSpLocks/>
                  <a:stCxn id="18" idx="7"/>
                  <a:endCxn id="1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2642F43-8430-EC8F-D864-873EE7842B1A}"/>
                    </a:ext>
                  </a:extLst>
                </p:cNvPr>
                <p:cNvCxnSpPr>
                  <a:stCxn id="17" idx="1"/>
                  <a:endCxn id="1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79DD00EA-A418-BE18-C681-27FFFB3C4A1E}"/>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12" name="Straight Connector 11">
                <a:extLst>
                  <a:ext uri="{FF2B5EF4-FFF2-40B4-BE49-F238E27FC236}">
                    <a16:creationId xmlns:a16="http://schemas.microsoft.com/office/drawing/2014/main" id="{0A12A2BC-B31E-4941-BFBF-ADA0D02D45AF}"/>
                  </a:ext>
                </a:extLst>
              </p:cNvPr>
              <p:cNvCxnSpPr>
                <a:cxnSpLocks/>
                <a:stCxn id="11" idx="1"/>
                <a:endCxn id="1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Oval 5">
              <a:extLst>
                <a:ext uri="{FF2B5EF4-FFF2-40B4-BE49-F238E27FC236}">
                  <a16:creationId xmlns:a16="http://schemas.microsoft.com/office/drawing/2014/main" id="{1A19C799-DA8A-2F26-DC27-7578D35C4651}"/>
                </a:ext>
              </a:extLst>
            </p:cNvPr>
            <p:cNvSpPr/>
            <p:nvPr/>
          </p:nvSpPr>
          <p:spPr>
            <a:xfrm>
              <a:off x="945647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7" name="Oval 6">
              <a:extLst>
                <a:ext uri="{FF2B5EF4-FFF2-40B4-BE49-F238E27FC236}">
                  <a16:creationId xmlns:a16="http://schemas.microsoft.com/office/drawing/2014/main" id="{0328692A-BCEB-ADDA-8859-370CE004120D}"/>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8" name="Straight Connector 7">
              <a:extLst>
                <a:ext uri="{FF2B5EF4-FFF2-40B4-BE49-F238E27FC236}">
                  <a16:creationId xmlns:a16="http://schemas.microsoft.com/office/drawing/2014/main" id="{FC1A7374-71FD-FD69-A95F-94455213B14E}"/>
                </a:ext>
              </a:extLst>
            </p:cNvPr>
            <p:cNvCxnSpPr>
              <a:cxnSpLocks/>
              <a:stCxn id="6" idx="1"/>
              <a:endCxn id="16" idx="5"/>
            </p:cNvCxnSpPr>
            <p:nvPr/>
          </p:nvCxnSpPr>
          <p:spPr>
            <a:xfrm flipH="1" flipV="1">
              <a:off x="9290834" y="2307549"/>
              <a:ext cx="2553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FA6DE27-BF70-6AE9-235C-E0A675DF8B03}"/>
                </a:ext>
              </a:extLst>
            </p:cNvPr>
            <p:cNvCxnSpPr>
              <a:cxnSpLocks/>
              <a:stCxn id="7" idx="1"/>
              <a:endCxn id="11"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Oval 23" descr="We will insert a new key-value pair with the key -1 into the AVL tree">
            <a:extLst>
              <a:ext uri="{FF2B5EF4-FFF2-40B4-BE49-F238E27FC236}">
                <a16:creationId xmlns:a16="http://schemas.microsoft.com/office/drawing/2014/main" id="{343823FD-4399-AFC7-649D-4594D6C04EC3}"/>
              </a:ext>
            </a:extLst>
          </p:cNvPr>
          <p:cNvSpPr/>
          <p:nvPr/>
        </p:nvSpPr>
        <p:spPr>
          <a:xfrm>
            <a:off x="6436906" y="183681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Tree>
    <p:extLst>
      <p:ext uri="{BB962C8B-B14F-4D97-AF65-F5344CB8AC3E}">
        <p14:creationId xmlns:p14="http://schemas.microsoft.com/office/powerpoint/2010/main" val="36243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47E70-D17D-D866-00C4-3E471D6D77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6DC1B1-1EDA-0D70-620F-76D7F0DEA0E1}"/>
              </a:ext>
            </a:extLst>
          </p:cNvPr>
          <p:cNvSpPr>
            <a:spLocks noGrp="1"/>
          </p:cNvSpPr>
          <p:nvPr>
            <p:ph type="title"/>
          </p:nvPr>
        </p:nvSpPr>
        <p:spPr/>
        <p:txBody>
          <a:bodyPr/>
          <a:lstStyle/>
          <a:p>
            <a:r>
              <a:rPr lang="en-US" dirty="0"/>
              <a:t>Insert -1, BST Insert Step</a:t>
            </a:r>
          </a:p>
        </p:txBody>
      </p:sp>
      <p:sp>
        <p:nvSpPr>
          <p:cNvPr id="37" name="TextBox 36">
            <a:extLst>
              <a:ext uri="{FF2B5EF4-FFF2-40B4-BE49-F238E27FC236}">
                <a16:creationId xmlns:a16="http://schemas.microsoft.com/office/drawing/2014/main" id="{ABEDCD3C-CAEA-96E7-4ED8-19D9CCCE6513}"/>
              </a:ext>
            </a:extLst>
          </p:cNvPr>
          <p:cNvSpPr txBox="1"/>
          <p:nvPr/>
        </p:nvSpPr>
        <p:spPr>
          <a:xfrm>
            <a:off x="259619" y="1234628"/>
            <a:ext cx="4088033" cy="2677656"/>
          </a:xfrm>
          <a:prstGeom prst="rect">
            <a:avLst/>
          </a:prstGeom>
          <a:noFill/>
        </p:spPr>
        <p:txBody>
          <a:bodyPr wrap="square" rtlCol="0">
            <a:spAutoFit/>
          </a:bodyPr>
          <a:lstStyle/>
          <a:p>
            <a:r>
              <a:rPr lang="en-US" sz="2400" dirty="0">
                <a:solidFill>
                  <a:srgbClr val="C00000"/>
                </a:solidFill>
              </a:rPr>
              <a:t>Not Balanced!</a:t>
            </a:r>
          </a:p>
          <a:p>
            <a:r>
              <a:rPr lang="en-US" sz="2400" dirty="0">
                <a:solidFill>
                  <a:srgbClr val="C00000"/>
                </a:solidFill>
              </a:rPr>
              <a:t>Node 9 is the “problem node” Left and right children of node 9 are different by 2.</a:t>
            </a:r>
          </a:p>
          <a:p>
            <a:endParaRPr lang="en-US" sz="2400" dirty="0">
              <a:solidFill>
                <a:srgbClr val="C00000"/>
              </a:solidFill>
            </a:endParaRPr>
          </a:p>
          <a:p>
            <a:r>
              <a:rPr lang="en-US" sz="2400" dirty="0">
                <a:solidFill>
                  <a:srgbClr val="C00000"/>
                </a:solidFill>
              </a:rPr>
              <a:t>Idea: “shorten” the left subtree, “lengthen” the right</a:t>
            </a:r>
          </a:p>
        </p:txBody>
      </p:sp>
      <p:grpSp>
        <p:nvGrpSpPr>
          <p:cNvPr id="25" name="Group 24" descr="We first follow the BST insert procedure, so -1 goes to the left of 9, to the left of 3, to the left of 1, and to the left of 0. It finally becomes the new left child of 0.&#10;&#10;Now we need to check if the tree is still balanced by checking if any nodes on the path to -1 are problem nodes. The left subtree of 0 has height 0, the right subtree has height -1. The left subtree of 1 has height 1 and the right subtree has height 0. The left subtree of 3 has height 2, the right subtree has height 1. The left subtree of 9 has height 3, the right subtree has height 1. Because the heights of 9's subtrees differ by two, the tree is not balanced. Since 9 is the deepest such node, we call it the &quot;problem node&quot;. Our next task is to modify the tree so that it becomes balanced.">
            <a:extLst>
              <a:ext uri="{FF2B5EF4-FFF2-40B4-BE49-F238E27FC236}">
                <a16:creationId xmlns:a16="http://schemas.microsoft.com/office/drawing/2014/main" id="{466D9E9A-809A-66BF-87FA-83FA11D3DD45}"/>
              </a:ext>
            </a:extLst>
          </p:cNvPr>
          <p:cNvGrpSpPr/>
          <p:nvPr/>
        </p:nvGrpSpPr>
        <p:grpSpPr>
          <a:xfrm>
            <a:off x="3106619" y="1731966"/>
            <a:ext cx="5272018" cy="3813977"/>
            <a:chOff x="3106619" y="1731966"/>
            <a:chExt cx="5272018" cy="3813977"/>
          </a:xfrm>
        </p:grpSpPr>
        <p:grpSp>
          <p:nvGrpSpPr>
            <p:cNvPr id="4" name="Group 3">
              <a:extLst>
                <a:ext uri="{FF2B5EF4-FFF2-40B4-BE49-F238E27FC236}">
                  <a16:creationId xmlns:a16="http://schemas.microsoft.com/office/drawing/2014/main" id="{8E84D685-3C5A-DFCC-FD9E-A3557DEAD208}"/>
                </a:ext>
              </a:extLst>
            </p:cNvPr>
            <p:cNvGrpSpPr/>
            <p:nvPr/>
          </p:nvGrpSpPr>
          <p:grpSpPr>
            <a:xfrm>
              <a:off x="4342023" y="2047599"/>
              <a:ext cx="4036614" cy="2762801"/>
              <a:chOff x="8079280" y="365125"/>
              <a:chExt cx="4036614" cy="2762801"/>
            </a:xfrm>
          </p:grpSpPr>
          <p:grpSp>
            <p:nvGrpSpPr>
              <p:cNvPr id="5" name="Group 4">
                <a:extLst>
                  <a:ext uri="{FF2B5EF4-FFF2-40B4-BE49-F238E27FC236}">
                    <a16:creationId xmlns:a16="http://schemas.microsoft.com/office/drawing/2014/main" id="{51B81EF1-4EE0-0E4F-AA0B-4E646FD70BB1}"/>
                  </a:ext>
                </a:extLst>
              </p:cNvPr>
              <p:cNvGrpSpPr/>
              <p:nvPr/>
            </p:nvGrpSpPr>
            <p:grpSpPr>
              <a:xfrm>
                <a:off x="8079280" y="365125"/>
                <a:ext cx="4036614" cy="2762801"/>
                <a:chOff x="5413263" y="1203158"/>
                <a:chExt cx="4036614" cy="2762801"/>
              </a:xfrm>
            </p:grpSpPr>
            <p:grpSp>
              <p:nvGrpSpPr>
                <p:cNvPr id="10" name="Group 9">
                  <a:extLst>
                    <a:ext uri="{FF2B5EF4-FFF2-40B4-BE49-F238E27FC236}">
                      <a16:creationId xmlns:a16="http://schemas.microsoft.com/office/drawing/2014/main" id="{E316C8A5-E614-A18D-1E31-2A8C6ACB2022}"/>
                    </a:ext>
                  </a:extLst>
                </p:cNvPr>
                <p:cNvGrpSpPr/>
                <p:nvPr/>
              </p:nvGrpSpPr>
              <p:grpSpPr>
                <a:xfrm>
                  <a:off x="5413263" y="1203158"/>
                  <a:ext cx="4036614" cy="2762801"/>
                  <a:chOff x="131609" y="2379747"/>
                  <a:chExt cx="4036614" cy="2762801"/>
                </a:xfrm>
              </p:grpSpPr>
              <p:sp>
                <p:nvSpPr>
                  <p:cNvPr id="13" name="Oval 12">
                    <a:extLst>
                      <a:ext uri="{FF2B5EF4-FFF2-40B4-BE49-F238E27FC236}">
                        <a16:creationId xmlns:a16="http://schemas.microsoft.com/office/drawing/2014/main" id="{061506BA-81D6-87FC-45BC-BAE68D7D9831}"/>
                      </a:ext>
                    </a:extLst>
                  </p:cNvPr>
                  <p:cNvSpPr/>
                  <p:nvPr/>
                </p:nvSpPr>
                <p:spPr>
                  <a:xfrm>
                    <a:off x="2259363" y="2379747"/>
                    <a:ext cx="612511" cy="612511"/>
                  </a:xfrm>
                  <a:prstGeom prst="ellipse">
                    <a:avLst/>
                  </a:prstGeom>
                  <a:solidFill>
                    <a:srgbClr val="FF858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4" name="Oval 13">
                    <a:extLst>
                      <a:ext uri="{FF2B5EF4-FFF2-40B4-BE49-F238E27FC236}">
                        <a16:creationId xmlns:a16="http://schemas.microsoft.com/office/drawing/2014/main" id="{35DD679B-FF3B-8732-AEF2-84DE62180D45}"/>
                      </a:ext>
                    </a:extLst>
                  </p:cNvPr>
                  <p:cNvSpPr/>
                  <p:nvPr/>
                </p:nvSpPr>
                <p:spPr>
                  <a:xfrm>
                    <a:off x="1556072" y="3043035"/>
                    <a:ext cx="612511" cy="612511"/>
                  </a:xfrm>
                  <a:prstGeom prst="ellipse">
                    <a:avLst/>
                  </a:prstGeom>
                  <a:solidFill>
                    <a:srgbClr val="FF858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5" name="Oval 14">
                    <a:extLst>
                      <a:ext uri="{FF2B5EF4-FFF2-40B4-BE49-F238E27FC236}">
                        <a16:creationId xmlns:a16="http://schemas.microsoft.com/office/drawing/2014/main" id="{4E1CD13F-89E0-9E46-50B0-5C78B75D3B4F}"/>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6" name="Oval 15">
                    <a:extLst>
                      <a:ext uri="{FF2B5EF4-FFF2-40B4-BE49-F238E27FC236}">
                        <a16:creationId xmlns:a16="http://schemas.microsoft.com/office/drawing/2014/main" id="{B3E01904-EB60-AC2B-3718-3B153B59DDC1}"/>
                      </a:ext>
                    </a:extLst>
                  </p:cNvPr>
                  <p:cNvSpPr/>
                  <p:nvPr/>
                </p:nvSpPr>
                <p:spPr>
                  <a:xfrm>
                    <a:off x="820352" y="3799360"/>
                    <a:ext cx="612511" cy="612511"/>
                  </a:xfrm>
                  <a:prstGeom prst="ellipse">
                    <a:avLst/>
                  </a:prstGeom>
                  <a:solidFill>
                    <a:srgbClr val="FF858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7" name="Oval 16">
                    <a:extLst>
                      <a:ext uri="{FF2B5EF4-FFF2-40B4-BE49-F238E27FC236}">
                        <a16:creationId xmlns:a16="http://schemas.microsoft.com/office/drawing/2014/main" id="{45141C11-7AD8-BB59-4DB0-0E765428FD3B}"/>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18" name="Oval 17">
                    <a:extLst>
                      <a:ext uri="{FF2B5EF4-FFF2-40B4-BE49-F238E27FC236}">
                        <a16:creationId xmlns:a16="http://schemas.microsoft.com/office/drawing/2014/main" id="{D8329FA6-0339-F61B-DDAF-5A9D59A0873E}"/>
                      </a:ext>
                    </a:extLst>
                  </p:cNvPr>
                  <p:cNvSpPr/>
                  <p:nvPr/>
                </p:nvSpPr>
                <p:spPr>
                  <a:xfrm>
                    <a:off x="131609" y="4530037"/>
                    <a:ext cx="612511" cy="612511"/>
                  </a:xfrm>
                  <a:prstGeom prst="ellipse">
                    <a:avLst/>
                  </a:prstGeom>
                  <a:solidFill>
                    <a:srgbClr val="FF858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19" name="Straight Connector 18">
                    <a:extLst>
                      <a:ext uri="{FF2B5EF4-FFF2-40B4-BE49-F238E27FC236}">
                        <a16:creationId xmlns:a16="http://schemas.microsoft.com/office/drawing/2014/main" id="{F64737FC-CEAB-3214-DD78-CC6BCFC54324}"/>
                      </a:ext>
                    </a:extLst>
                  </p:cNvPr>
                  <p:cNvCxnSpPr>
                    <a:cxnSpLocks/>
                    <a:stCxn id="13" idx="3"/>
                    <a:endCxn id="1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8CFC023-ED33-8A4F-B8B0-6B0CA03D9F1C}"/>
                      </a:ext>
                    </a:extLst>
                  </p:cNvPr>
                  <p:cNvCxnSpPr>
                    <a:cxnSpLocks/>
                    <a:stCxn id="13" idx="5"/>
                    <a:endCxn id="1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8C331F5-5F4C-BB24-525E-A01A22B8E7AA}"/>
                      </a:ext>
                    </a:extLst>
                  </p:cNvPr>
                  <p:cNvCxnSpPr>
                    <a:stCxn id="16" idx="7"/>
                    <a:endCxn id="1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B67B905-8023-F4DA-728A-79D29976BD60}"/>
                      </a:ext>
                    </a:extLst>
                  </p:cNvPr>
                  <p:cNvCxnSpPr>
                    <a:cxnSpLocks/>
                    <a:stCxn id="18" idx="7"/>
                    <a:endCxn id="1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896D9D5-326A-A4BB-7667-615AA5AAB5C2}"/>
                      </a:ext>
                    </a:extLst>
                  </p:cNvPr>
                  <p:cNvCxnSpPr>
                    <a:stCxn id="17" idx="1"/>
                    <a:endCxn id="1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A2678937-A9CA-611A-BA0E-95190A5E32D2}"/>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12" name="Straight Connector 11">
                  <a:extLst>
                    <a:ext uri="{FF2B5EF4-FFF2-40B4-BE49-F238E27FC236}">
                      <a16:creationId xmlns:a16="http://schemas.microsoft.com/office/drawing/2014/main" id="{7E1FAB65-F1B6-348E-55ED-A0E8D10D552A}"/>
                    </a:ext>
                  </a:extLst>
                </p:cNvPr>
                <p:cNvCxnSpPr>
                  <a:cxnSpLocks/>
                  <a:stCxn id="11" idx="1"/>
                  <a:endCxn id="1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Oval 5">
                <a:extLst>
                  <a:ext uri="{FF2B5EF4-FFF2-40B4-BE49-F238E27FC236}">
                    <a16:creationId xmlns:a16="http://schemas.microsoft.com/office/drawing/2014/main" id="{3FBF0446-4C38-A40C-3183-60278E0FF1D4}"/>
                  </a:ext>
                </a:extLst>
              </p:cNvPr>
              <p:cNvSpPr/>
              <p:nvPr/>
            </p:nvSpPr>
            <p:spPr>
              <a:xfrm>
                <a:off x="945647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7" name="Oval 6">
                <a:extLst>
                  <a:ext uri="{FF2B5EF4-FFF2-40B4-BE49-F238E27FC236}">
                    <a16:creationId xmlns:a16="http://schemas.microsoft.com/office/drawing/2014/main" id="{2CBDBC95-030A-0967-275E-FA96BAC19171}"/>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8" name="Straight Connector 7">
                <a:extLst>
                  <a:ext uri="{FF2B5EF4-FFF2-40B4-BE49-F238E27FC236}">
                    <a16:creationId xmlns:a16="http://schemas.microsoft.com/office/drawing/2014/main" id="{E266925F-FE5F-28BB-28D6-6B571E3311D0}"/>
                  </a:ext>
                </a:extLst>
              </p:cNvPr>
              <p:cNvCxnSpPr>
                <a:cxnSpLocks/>
                <a:stCxn id="6" idx="1"/>
                <a:endCxn id="16" idx="5"/>
              </p:cNvCxnSpPr>
              <p:nvPr/>
            </p:nvCxnSpPr>
            <p:spPr>
              <a:xfrm flipH="1" flipV="1">
                <a:off x="9290834" y="2307549"/>
                <a:ext cx="2553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88F8956-7450-19A6-4D80-97EEE76B123B}"/>
                  </a:ext>
                </a:extLst>
              </p:cNvPr>
              <p:cNvCxnSpPr>
                <a:cxnSpLocks/>
                <a:stCxn id="7" idx="1"/>
                <a:endCxn id="11"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Oval 23">
              <a:extLst>
                <a:ext uri="{FF2B5EF4-FFF2-40B4-BE49-F238E27FC236}">
                  <a16:creationId xmlns:a16="http://schemas.microsoft.com/office/drawing/2014/main" id="{D171A023-2013-7C28-1E00-3DBBCC975D23}"/>
                </a:ext>
              </a:extLst>
            </p:cNvPr>
            <p:cNvSpPr/>
            <p:nvPr/>
          </p:nvSpPr>
          <p:spPr>
            <a:xfrm>
              <a:off x="3640992" y="4933432"/>
              <a:ext cx="612511" cy="612511"/>
            </a:xfrm>
            <a:prstGeom prst="ellipse">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cxnSp>
          <p:nvCxnSpPr>
            <p:cNvPr id="3" name="Straight Connector 2">
              <a:extLst>
                <a:ext uri="{FF2B5EF4-FFF2-40B4-BE49-F238E27FC236}">
                  <a16:creationId xmlns:a16="http://schemas.microsoft.com/office/drawing/2014/main" id="{36A3E766-CFE4-84E6-AB9C-83F80789E291}"/>
                </a:ext>
              </a:extLst>
            </p:cNvPr>
            <p:cNvCxnSpPr>
              <a:cxnSpLocks/>
              <a:stCxn id="24" idx="7"/>
              <a:endCxn id="18" idx="3"/>
            </p:cNvCxnSpPr>
            <p:nvPr/>
          </p:nvCxnSpPr>
          <p:spPr>
            <a:xfrm flipV="1">
              <a:off x="4163803" y="4720700"/>
              <a:ext cx="267920" cy="3024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58540CE8-BA79-6BA3-00AA-FDDA8B62CB62}"/>
                </a:ext>
              </a:extLst>
            </p:cNvPr>
            <p:cNvSpPr txBox="1"/>
            <p:nvPr/>
          </p:nvSpPr>
          <p:spPr>
            <a:xfrm>
              <a:off x="6289297" y="1731966"/>
              <a:ext cx="1100446" cy="369332"/>
            </a:xfrm>
            <a:prstGeom prst="rect">
              <a:avLst/>
            </a:prstGeom>
            <a:noFill/>
          </p:spPr>
          <p:txBody>
            <a:bodyPr wrap="square" rtlCol="0">
              <a:spAutoFit/>
            </a:bodyPr>
            <a:lstStyle/>
            <a:p>
              <a:r>
                <a:rPr lang="en-US" dirty="0">
                  <a:solidFill>
                    <a:srgbClr val="C00000"/>
                  </a:solidFill>
                </a:rPr>
                <a:t>Height=4</a:t>
              </a:r>
            </a:p>
          </p:txBody>
        </p:sp>
        <p:sp>
          <p:nvSpPr>
            <p:cNvPr id="29" name="TextBox 28">
              <a:extLst>
                <a:ext uri="{FF2B5EF4-FFF2-40B4-BE49-F238E27FC236}">
                  <a16:creationId xmlns:a16="http://schemas.microsoft.com/office/drawing/2014/main" id="{C176F824-BBAC-6C0F-E3D5-B57911FC92B3}"/>
                </a:ext>
              </a:extLst>
            </p:cNvPr>
            <p:cNvSpPr txBox="1"/>
            <p:nvPr/>
          </p:nvSpPr>
          <p:spPr>
            <a:xfrm>
              <a:off x="7178520" y="2376429"/>
              <a:ext cx="1100446" cy="369332"/>
            </a:xfrm>
            <a:prstGeom prst="rect">
              <a:avLst/>
            </a:prstGeom>
            <a:noFill/>
          </p:spPr>
          <p:txBody>
            <a:bodyPr wrap="square" rtlCol="0">
              <a:spAutoFit/>
            </a:bodyPr>
            <a:lstStyle/>
            <a:p>
              <a:r>
                <a:rPr lang="en-US" dirty="0">
                  <a:solidFill>
                    <a:srgbClr val="C00000"/>
                  </a:solidFill>
                </a:rPr>
                <a:t>Height=1</a:t>
              </a:r>
            </a:p>
          </p:txBody>
        </p:sp>
        <p:sp>
          <p:nvSpPr>
            <p:cNvPr id="30" name="TextBox 29">
              <a:extLst>
                <a:ext uri="{FF2B5EF4-FFF2-40B4-BE49-F238E27FC236}">
                  <a16:creationId xmlns:a16="http://schemas.microsoft.com/office/drawing/2014/main" id="{257CD296-D7EC-7DA8-8ACA-BC84E4848A70}"/>
                </a:ext>
              </a:extLst>
            </p:cNvPr>
            <p:cNvSpPr txBox="1"/>
            <p:nvPr/>
          </p:nvSpPr>
          <p:spPr>
            <a:xfrm>
              <a:off x="5337021" y="2395254"/>
              <a:ext cx="1100446" cy="369332"/>
            </a:xfrm>
            <a:prstGeom prst="rect">
              <a:avLst/>
            </a:prstGeom>
            <a:noFill/>
          </p:spPr>
          <p:txBody>
            <a:bodyPr wrap="square" rtlCol="0">
              <a:spAutoFit/>
            </a:bodyPr>
            <a:lstStyle/>
            <a:p>
              <a:r>
                <a:rPr lang="en-US" dirty="0">
                  <a:solidFill>
                    <a:srgbClr val="C00000"/>
                  </a:solidFill>
                </a:rPr>
                <a:t>Height=3</a:t>
              </a:r>
            </a:p>
          </p:txBody>
        </p:sp>
        <p:sp>
          <p:nvSpPr>
            <p:cNvPr id="31" name="TextBox 30">
              <a:extLst>
                <a:ext uri="{FF2B5EF4-FFF2-40B4-BE49-F238E27FC236}">
                  <a16:creationId xmlns:a16="http://schemas.microsoft.com/office/drawing/2014/main" id="{24ECBC2C-2970-795B-91B6-169C34DA8757}"/>
                </a:ext>
              </a:extLst>
            </p:cNvPr>
            <p:cNvSpPr txBox="1"/>
            <p:nvPr/>
          </p:nvSpPr>
          <p:spPr>
            <a:xfrm>
              <a:off x="4559586" y="3127394"/>
              <a:ext cx="1100446" cy="369332"/>
            </a:xfrm>
            <a:prstGeom prst="rect">
              <a:avLst/>
            </a:prstGeom>
            <a:noFill/>
          </p:spPr>
          <p:txBody>
            <a:bodyPr wrap="square" rtlCol="0">
              <a:spAutoFit/>
            </a:bodyPr>
            <a:lstStyle/>
            <a:p>
              <a:r>
                <a:rPr lang="en-US" dirty="0">
                  <a:solidFill>
                    <a:srgbClr val="C00000"/>
                  </a:solidFill>
                </a:rPr>
                <a:t>Height=2</a:t>
              </a:r>
            </a:p>
          </p:txBody>
        </p:sp>
        <p:sp>
          <p:nvSpPr>
            <p:cNvPr id="32" name="TextBox 31">
              <a:extLst>
                <a:ext uri="{FF2B5EF4-FFF2-40B4-BE49-F238E27FC236}">
                  <a16:creationId xmlns:a16="http://schemas.microsoft.com/office/drawing/2014/main" id="{89B12F48-5858-EC57-6EE8-47A3FCCAEA98}"/>
                </a:ext>
              </a:extLst>
            </p:cNvPr>
            <p:cNvSpPr txBox="1"/>
            <p:nvPr/>
          </p:nvSpPr>
          <p:spPr>
            <a:xfrm>
              <a:off x="3783339" y="3859534"/>
              <a:ext cx="1100446" cy="369332"/>
            </a:xfrm>
            <a:prstGeom prst="rect">
              <a:avLst/>
            </a:prstGeom>
            <a:noFill/>
          </p:spPr>
          <p:txBody>
            <a:bodyPr wrap="square" rtlCol="0">
              <a:spAutoFit/>
            </a:bodyPr>
            <a:lstStyle/>
            <a:p>
              <a:r>
                <a:rPr lang="en-US" dirty="0">
                  <a:solidFill>
                    <a:srgbClr val="C00000"/>
                  </a:solidFill>
                </a:rPr>
                <a:t>Height=1</a:t>
              </a:r>
            </a:p>
          </p:txBody>
        </p:sp>
        <p:sp>
          <p:nvSpPr>
            <p:cNvPr id="33" name="TextBox 32">
              <a:extLst>
                <a:ext uri="{FF2B5EF4-FFF2-40B4-BE49-F238E27FC236}">
                  <a16:creationId xmlns:a16="http://schemas.microsoft.com/office/drawing/2014/main" id="{5B9644E3-29DB-59A7-4081-9BDBE45A6ECD}"/>
                </a:ext>
              </a:extLst>
            </p:cNvPr>
            <p:cNvSpPr txBox="1"/>
            <p:nvPr/>
          </p:nvSpPr>
          <p:spPr>
            <a:xfrm>
              <a:off x="3106619" y="4591674"/>
              <a:ext cx="1100446" cy="369332"/>
            </a:xfrm>
            <a:prstGeom prst="rect">
              <a:avLst/>
            </a:prstGeom>
            <a:noFill/>
          </p:spPr>
          <p:txBody>
            <a:bodyPr wrap="square" rtlCol="0">
              <a:spAutoFit/>
            </a:bodyPr>
            <a:lstStyle/>
            <a:p>
              <a:r>
                <a:rPr lang="en-US" dirty="0">
                  <a:solidFill>
                    <a:srgbClr val="C00000"/>
                  </a:solidFill>
                </a:rPr>
                <a:t>Height=0</a:t>
              </a:r>
            </a:p>
          </p:txBody>
        </p:sp>
        <p:sp>
          <p:nvSpPr>
            <p:cNvPr id="34" name="TextBox 33">
              <a:extLst>
                <a:ext uri="{FF2B5EF4-FFF2-40B4-BE49-F238E27FC236}">
                  <a16:creationId xmlns:a16="http://schemas.microsoft.com/office/drawing/2014/main" id="{B47BE476-CA4B-6452-C11B-6276E8BFBA8E}"/>
                </a:ext>
              </a:extLst>
            </p:cNvPr>
            <p:cNvSpPr txBox="1"/>
            <p:nvPr/>
          </p:nvSpPr>
          <p:spPr>
            <a:xfrm>
              <a:off x="4431722" y="4961006"/>
              <a:ext cx="1228309" cy="369332"/>
            </a:xfrm>
            <a:prstGeom prst="rect">
              <a:avLst/>
            </a:prstGeom>
            <a:noFill/>
          </p:spPr>
          <p:txBody>
            <a:bodyPr wrap="square" rtlCol="0">
              <a:spAutoFit/>
            </a:bodyPr>
            <a:lstStyle/>
            <a:p>
              <a:r>
                <a:rPr lang="en-US" dirty="0">
                  <a:solidFill>
                    <a:srgbClr val="C00000"/>
                  </a:solidFill>
                </a:rPr>
                <a:t>Height=-1</a:t>
              </a:r>
            </a:p>
          </p:txBody>
        </p:sp>
        <p:sp>
          <p:nvSpPr>
            <p:cNvPr id="35" name="TextBox 34">
              <a:extLst>
                <a:ext uri="{FF2B5EF4-FFF2-40B4-BE49-F238E27FC236}">
                  <a16:creationId xmlns:a16="http://schemas.microsoft.com/office/drawing/2014/main" id="{3AB4967E-9FA1-355A-E304-2DFFE063FCE2}"/>
                </a:ext>
              </a:extLst>
            </p:cNvPr>
            <p:cNvSpPr txBox="1"/>
            <p:nvPr/>
          </p:nvSpPr>
          <p:spPr>
            <a:xfrm>
              <a:off x="5675586" y="3905381"/>
              <a:ext cx="1100446" cy="369332"/>
            </a:xfrm>
            <a:prstGeom prst="rect">
              <a:avLst/>
            </a:prstGeom>
            <a:noFill/>
          </p:spPr>
          <p:txBody>
            <a:bodyPr wrap="square" rtlCol="0">
              <a:spAutoFit/>
            </a:bodyPr>
            <a:lstStyle/>
            <a:p>
              <a:r>
                <a:rPr lang="en-US" dirty="0">
                  <a:solidFill>
                    <a:srgbClr val="C00000"/>
                  </a:solidFill>
                </a:rPr>
                <a:t>Height=0</a:t>
              </a:r>
            </a:p>
          </p:txBody>
        </p:sp>
        <p:sp>
          <p:nvSpPr>
            <p:cNvPr id="36" name="TextBox 35">
              <a:extLst>
                <a:ext uri="{FF2B5EF4-FFF2-40B4-BE49-F238E27FC236}">
                  <a16:creationId xmlns:a16="http://schemas.microsoft.com/office/drawing/2014/main" id="{E1AC04C0-7D22-0594-C2D3-51E504D49A04}"/>
                </a:ext>
              </a:extLst>
            </p:cNvPr>
            <p:cNvSpPr txBox="1"/>
            <p:nvPr/>
          </p:nvSpPr>
          <p:spPr>
            <a:xfrm>
              <a:off x="6373640" y="3113055"/>
              <a:ext cx="1100446" cy="369332"/>
            </a:xfrm>
            <a:prstGeom prst="rect">
              <a:avLst/>
            </a:prstGeom>
            <a:noFill/>
          </p:spPr>
          <p:txBody>
            <a:bodyPr wrap="square" rtlCol="0">
              <a:spAutoFit/>
            </a:bodyPr>
            <a:lstStyle/>
            <a:p>
              <a:r>
                <a:rPr lang="en-US" dirty="0">
                  <a:solidFill>
                    <a:srgbClr val="C00000"/>
                  </a:solidFill>
                </a:rPr>
                <a:t>Height=1</a:t>
              </a:r>
            </a:p>
          </p:txBody>
        </p:sp>
      </p:grpSp>
    </p:spTree>
    <p:extLst>
      <p:ext uri="{BB962C8B-B14F-4D97-AF65-F5344CB8AC3E}">
        <p14:creationId xmlns:p14="http://schemas.microsoft.com/office/powerpoint/2010/main" val="1897570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47B19-4175-0B62-7DF1-3B6AEAC370A2}"/>
              </a:ext>
            </a:extLst>
          </p:cNvPr>
          <p:cNvSpPr>
            <a:spLocks noGrp="1"/>
          </p:cNvSpPr>
          <p:nvPr>
            <p:ph type="title"/>
          </p:nvPr>
        </p:nvSpPr>
        <p:spPr/>
        <p:txBody>
          <a:bodyPr/>
          <a:lstStyle/>
          <a:p>
            <a:r>
              <a:rPr lang="en-US" dirty="0"/>
              <a:t>Right Rotation</a:t>
            </a:r>
          </a:p>
        </p:txBody>
      </p:sp>
      <p:grpSp>
        <p:nvGrpSpPr>
          <p:cNvPr id="7" name="Group 6" descr="To balance the tree we will manipulate it so that the left subtree from 9's current position gets lifted up, while the right subtree gets dropped down. Since the left subtree has greater height than the right, this will have the effect of balancing the tree.&#10;&#10;We call this a right rotation.">
            <a:extLst>
              <a:ext uri="{FF2B5EF4-FFF2-40B4-BE49-F238E27FC236}">
                <a16:creationId xmlns:a16="http://schemas.microsoft.com/office/drawing/2014/main" id="{4D21F59C-74E0-8015-134D-B8F3F30F3E64}"/>
              </a:ext>
            </a:extLst>
          </p:cNvPr>
          <p:cNvGrpSpPr/>
          <p:nvPr/>
        </p:nvGrpSpPr>
        <p:grpSpPr>
          <a:xfrm>
            <a:off x="3634272" y="1025131"/>
            <a:ext cx="4744365" cy="4516789"/>
            <a:chOff x="3634272" y="1025131"/>
            <a:chExt cx="4744365" cy="4516789"/>
          </a:xfrm>
        </p:grpSpPr>
        <p:grpSp>
          <p:nvGrpSpPr>
            <p:cNvPr id="31" name="Group 30">
              <a:extLst>
                <a:ext uri="{FF2B5EF4-FFF2-40B4-BE49-F238E27FC236}">
                  <a16:creationId xmlns:a16="http://schemas.microsoft.com/office/drawing/2014/main" id="{66733F92-11CD-5111-7D00-6232BBC3E73A}"/>
                </a:ext>
              </a:extLst>
            </p:cNvPr>
            <p:cNvGrpSpPr/>
            <p:nvPr/>
          </p:nvGrpSpPr>
          <p:grpSpPr>
            <a:xfrm>
              <a:off x="4342023" y="2047599"/>
              <a:ext cx="4036614" cy="2762801"/>
              <a:chOff x="8079280" y="365125"/>
              <a:chExt cx="4036614" cy="2762801"/>
            </a:xfrm>
          </p:grpSpPr>
          <p:grpSp>
            <p:nvGrpSpPr>
              <p:cNvPr id="32" name="Group 31">
                <a:extLst>
                  <a:ext uri="{FF2B5EF4-FFF2-40B4-BE49-F238E27FC236}">
                    <a16:creationId xmlns:a16="http://schemas.microsoft.com/office/drawing/2014/main" id="{FD2AF4A6-4D89-1783-6181-E32934CFF5AC}"/>
                  </a:ext>
                </a:extLst>
              </p:cNvPr>
              <p:cNvGrpSpPr/>
              <p:nvPr/>
            </p:nvGrpSpPr>
            <p:grpSpPr>
              <a:xfrm>
                <a:off x="8079280" y="365125"/>
                <a:ext cx="4036614" cy="2762801"/>
                <a:chOff x="5413263" y="1203158"/>
                <a:chExt cx="4036614" cy="2762801"/>
              </a:xfrm>
            </p:grpSpPr>
            <p:grpSp>
              <p:nvGrpSpPr>
                <p:cNvPr id="37" name="Group 36">
                  <a:extLst>
                    <a:ext uri="{FF2B5EF4-FFF2-40B4-BE49-F238E27FC236}">
                      <a16:creationId xmlns:a16="http://schemas.microsoft.com/office/drawing/2014/main" id="{33C35221-1551-0D95-4C4E-31EB65B01FA1}"/>
                    </a:ext>
                  </a:extLst>
                </p:cNvPr>
                <p:cNvGrpSpPr/>
                <p:nvPr/>
              </p:nvGrpSpPr>
              <p:grpSpPr>
                <a:xfrm>
                  <a:off x="5413263" y="1203158"/>
                  <a:ext cx="4036614" cy="2762801"/>
                  <a:chOff x="131609" y="2379747"/>
                  <a:chExt cx="4036614" cy="2762801"/>
                </a:xfrm>
              </p:grpSpPr>
              <p:sp>
                <p:nvSpPr>
                  <p:cNvPr id="40" name="Oval 39">
                    <a:extLst>
                      <a:ext uri="{FF2B5EF4-FFF2-40B4-BE49-F238E27FC236}">
                        <a16:creationId xmlns:a16="http://schemas.microsoft.com/office/drawing/2014/main" id="{14D850BE-CEF1-9E8A-F61D-6A75E110BF83}"/>
                      </a:ext>
                    </a:extLst>
                  </p:cNvPr>
                  <p:cNvSpPr/>
                  <p:nvPr/>
                </p:nvSpPr>
                <p:spPr>
                  <a:xfrm>
                    <a:off x="2259363" y="2379747"/>
                    <a:ext cx="612511" cy="612511"/>
                  </a:xfrm>
                  <a:prstGeom prst="ellipse">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41" name="Oval 40">
                    <a:extLst>
                      <a:ext uri="{FF2B5EF4-FFF2-40B4-BE49-F238E27FC236}">
                        <a16:creationId xmlns:a16="http://schemas.microsoft.com/office/drawing/2014/main" id="{BC64D0A1-366D-B24D-FF5C-8FCE0550DE07}"/>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42" name="Oval 41">
                    <a:extLst>
                      <a:ext uri="{FF2B5EF4-FFF2-40B4-BE49-F238E27FC236}">
                        <a16:creationId xmlns:a16="http://schemas.microsoft.com/office/drawing/2014/main" id="{D267B3C8-CF39-D972-D499-9B466E3823DE}"/>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43" name="Oval 42">
                    <a:extLst>
                      <a:ext uri="{FF2B5EF4-FFF2-40B4-BE49-F238E27FC236}">
                        <a16:creationId xmlns:a16="http://schemas.microsoft.com/office/drawing/2014/main" id="{BC524C98-F5EC-5235-543A-3DE282D01080}"/>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44" name="Oval 43">
                    <a:extLst>
                      <a:ext uri="{FF2B5EF4-FFF2-40B4-BE49-F238E27FC236}">
                        <a16:creationId xmlns:a16="http://schemas.microsoft.com/office/drawing/2014/main" id="{6627DA89-CC89-5735-2F3D-1D6FDB0871B1}"/>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45" name="Oval 44">
                    <a:extLst>
                      <a:ext uri="{FF2B5EF4-FFF2-40B4-BE49-F238E27FC236}">
                        <a16:creationId xmlns:a16="http://schemas.microsoft.com/office/drawing/2014/main" id="{6D11AC06-F107-E470-6719-E5EF9432BECC}"/>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46" name="Straight Connector 45">
                    <a:extLst>
                      <a:ext uri="{FF2B5EF4-FFF2-40B4-BE49-F238E27FC236}">
                        <a16:creationId xmlns:a16="http://schemas.microsoft.com/office/drawing/2014/main" id="{194ECF9E-B94A-29E8-FF3E-B4E8FB25E852}"/>
                      </a:ext>
                    </a:extLst>
                  </p:cNvPr>
                  <p:cNvCxnSpPr>
                    <a:cxnSpLocks/>
                    <a:stCxn id="40" idx="3"/>
                    <a:endCxn id="41"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786165BC-A4F3-4267-136E-7BD1A73A2C6D}"/>
                      </a:ext>
                    </a:extLst>
                  </p:cNvPr>
                  <p:cNvCxnSpPr>
                    <a:cxnSpLocks/>
                    <a:stCxn id="40" idx="5"/>
                    <a:endCxn id="42"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26B6B665-BDEE-47DB-3C75-935F780313D8}"/>
                      </a:ext>
                    </a:extLst>
                  </p:cNvPr>
                  <p:cNvCxnSpPr>
                    <a:stCxn id="43" idx="7"/>
                    <a:endCxn id="41"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9D852F46-B979-52F6-E71D-FAF66FE1C2D6}"/>
                      </a:ext>
                    </a:extLst>
                  </p:cNvPr>
                  <p:cNvCxnSpPr>
                    <a:cxnSpLocks/>
                    <a:stCxn id="45" idx="7"/>
                    <a:endCxn id="43"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C5382030-36B7-D8B2-23CF-5E65197EE9CC}"/>
                      </a:ext>
                    </a:extLst>
                  </p:cNvPr>
                  <p:cNvCxnSpPr>
                    <a:stCxn id="44" idx="1"/>
                    <a:endCxn id="42"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8" name="Oval 37">
                  <a:extLst>
                    <a:ext uri="{FF2B5EF4-FFF2-40B4-BE49-F238E27FC236}">
                      <a16:creationId xmlns:a16="http://schemas.microsoft.com/office/drawing/2014/main" id="{BDC1F8CA-D134-02B9-8C5E-5669AEFDE40A}"/>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39" name="Straight Connector 38">
                  <a:extLst>
                    <a:ext uri="{FF2B5EF4-FFF2-40B4-BE49-F238E27FC236}">
                      <a16:creationId xmlns:a16="http://schemas.microsoft.com/office/drawing/2014/main" id="{CED3D65B-D98F-3587-4AE2-40AAC38105E7}"/>
                    </a:ext>
                  </a:extLst>
                </p:cNvPr>
                <p:cNvCxnSpPr>
                  <a:cxnSpLocks/>
                  <a:stCxn id="38" idx="1"/>
                  <a:endCxn id="41"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3" name="Oval 32">
                <a:extLst>
                  <a:ext uri="{FF2B5EF4-FFF2-40B4-BE49-F238E27FC236}">
                    <a16:creationId xmlns:a16="http://schemas.microsoft.com/office/drawing/2014/main" id="{EA47DF7D-077F-F394-C67E-662BC972EC19}"/>
                  </a:ext>
                </a:extLst>
              </p:cNvPr>
              <p:cNvSpPr/>
              <p:nvPr/>
            </p:nvSpPr>
            <p:spPr>
              <a:xfrm>
                <a:off x="945647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34" name="Oval 33">
                <a:extLst>
                  <a:ext uri="{FF2B5EF4-FFF2-40B4-BE49-F238E27FC236}">
                    <a16:creationId xmlns:a16="http://schemas.microsoft.com/office/drawing/2014/main" id="{292400DA-713E-E427-658F-8DA98C8225CE}"/>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35" name="Straight Connector 34">
                <a:extLst>
                  <a:ext uri="{FF2B5EF4-FFF2-40B4-BE49-F238E27FC236}">
                    <a16:creationId xmlns:a16="http://schemas.microsoft.com/office/drawing/2014/main" id="{FCB30EAD-7061-219B-8773-2928FEFF31F6}"/>
                  </a:ext>
                </a:extLst>
              </p:cNvPr>
              <p:cNvCxnSpPr>
                <a:cxnSpLocks/>
                <a:stCxn id="33" idx="1"/>
                <a:endCxn id="43" idx="5"/>
              </p:cNvCxnSpPr>
              <p:nvPr/>
            </p:nvCxnSpPr>
            <p:spPr>
              <a:xfrm flipH="1" flipV="1">
                <a:off x="9290834" y="2307549"/>
                <a:ext cx="2553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68AFBD25-F6C3-4DFD-B3CE-0BF40BF4A6B2}"/>
                  </a:ext>
                </a:extLst>
              </p:cNvPr>
              <p:cNvCxnSpPr>
                <a:cxnSpLocks/>
                <a:stCxn id="34" idx="1"/>
                <a:endCxn id="38"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 name="Group 5">
              <a:extLst>
                <a:ext uri="{FF2B5EF4-FFF2-40B4-BE49-F238E27FC236}">
                  <a16:creationId xmlns:a16="http://schemas.microsoft.com/office/drawing/2014/main" id="{FC9F66D2-0D12-6C9C-4A26-2809492EDCBF}"/>
                </a:ext>
              </a:extLst>
            </p:cNvPr>
            <p:cNvGrpSpPr/>
            <p:nvPr/>
          </p:nvGrpSpPr>
          <p:grpSpPr>
            <a:xfrm>
              <a:off x="3634272" y="1025131"/>
              <a:ext cx="3976653" cy="4516789"/>
              <a:chOff x="3634272" y="1025131"/>
              <a:chExt cx="3976653" cy="4516789"/>
            </a:xfrm>
          </p:grpSpPr>
          <p:sp>
            <p:nvSpPr>
              <p:cNvPr id="3" name="Oval 2">
                <a:extLst>
                  <a:ext uri="{FF2B5EF4-FFF2-40B4-BE49-F238E27FC236}">
                    <a16:creationId xmlns:a16="http://schemas.microsoft.com/office/drawing/2014/main" id="{F186EDC3-E416-05CF-9067-F30AA73EF314}"/>
                  </a:ext>
                </a:extLst>
              </p:cNvPr>
              <p:cNvSpPr/>
              <p:nvPr/>
            </p:nvSpPr>
            <p:spPr>
              <a:xfrm>
                <a:off x="3634272" y="492940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cxnSp>
            <p:nvCxnSpPr>
              <p:cNvPr id="25" name="Straight Connector 24">
                <a:extLst>
                  <a:ext uri="{FF2B5EF4-FFF2-40B4-BE49-F238E27FC236}">
                    <a16:creationId xmlns:a16="http://schemas.microsoft.com/office/drawing/2014/main" id="{05DDBCDF-B0E8-9E3D-618B-C5949394660A}"/>
                  </a:ext>
                </a:extLst>
              </p:cNvPr>
              <p:cNvCxnSpPr>
                <a:cxnSpLocks/>
                <a:stCxn id="3" idx="7"/>
                <a:endCxn id="45" idx="3"/>
              </p:cNvCxnSpPr>
              <p:nvPr/>
            </p:nvCxnSpPr>
            <p:spPr>
              <a:xfrm flipV="1">
                <a:off x="4157083" y="4720700"/>
                <a:ext cx="274640" cy="29840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Arrow: Circular 28">
                <a:extLst>
                  <a:ext uri="{FF2B5EF4-FFF2-40B4-BE49-F238E27FC236}">
                    <a16:creationId xmlns:a16="http://schemas.microsoft.com/office/drawing/2014/main" id="{2DFE5A13-2615-2C1A-4922-C60FF284B30E}"/>
                  </a:ext>
                </a:extLst>
              </p:cNvPr>
              <p:cNvSpPr/>
              <p:nvPr/>
            </p:nvSpPr>
            <p:spPr>
              <a:xfrm>
                <a:off x="5691768" y="1025131"/>
                <a:ext cx="1919157" cy="1919157"/>
              </a:xfrm>
              <a:prstGeom prst="circular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TextBox 3">
                <a:extLst>
                  <a:ext uri="{FF2B5EF4-FFF2-40B4-BE49-F238E27FC236}">
                    <a16:creationId xmlns:a16="http://schemas.microsoft.com/office/drawing/2014/main" id="{2935FEF3-F674-260A-FAF7-FCA2C2A5EF54}"/>
                  </a:ext>
                </a:extLst>
              </p:cNvPr>
              <p:cNvSpPr txBox="1"/>
              <p:nvPr/>
            </p:nvSpPr>
            <p:spPr>
              <a:xfrm>
                <a:off x="5337021" y="2395254"/>
                <a:ext cx="1100446" cy="369332"/>
              </a:xfrm>
              <a:prstGeom prst="rect">
                <a:avLst/>
              </a:prstGeom>
              <a:noFill/>
            </p:spPr>
            <p:txBody>
              <a:bodyPr wrap="square" rtlCol="0">
                <a:spAutoFit/>
              </a:bodyPr>
              <a:lstStyle/>
              <a:p>
                <a:r>
                  <a:rPr lang="en-US" dirty="0">
                    <a:solidFill>
                      <a:srgbClr val="C00000"/>
                    </a:solidFill>
                  </a:rPr>
                  <a:t>Height=3</a:t>
                </a:r>
              </a:p>
            </p:txBody>
          </p:sp>
        </p:grpSp>
        <p:sp>
          <p:nvSpPr>
            <p:cNvPr id="5" name="TextBox 4">
              <a:extLst>
                <a:ext uri="{FF2B5EF4-FFF2-40B4-BE49-F238E27FC236}">
                  <a16:creationId xmlns:a16="http://schemas.microsoft.com/office/drawing/2014/main" id="{3612BBBE-77ED-6466-47E4-E36D59B76F26}"/>
                </a:ext>
              </a:extLst>
            </p:cNvPr>
            <p:cNvSpPr txBox="1"/>
            <p:nvPr/>
          </p:nvSpPr>
          <p:spPr>
            <a:xfrm>
              <a:off x="7151968" y="2390638"/>
              <a:ext cx="1100446" cy="369332"/>
            </a:xfrm>
            <a:prstGeom prst="rect">
              <a:avLst/>
            </a:prstGeom>
            <a:noFill/>
          </p:spPr>
          <p:txBody>
            <a:bodyPr wrap="square" rtlCol="0">
              <a:spAutoFit/>
            </a:bodyPr>
            <a:lstStyle/>
            <a:p>
              <a:r>
                <a:rPr lang="en-US" dirty="0">
                  <a:solidFill>
                    <a:srgbClr val="C00000"/>
                  </a:solidFill>
                </a:rPr>
                <a:t>Height=1</a:t>
              </a:r>
            </a:p>
          </p:txBody>
        </p:sp>
      </p:grpSp>
      <p:sp>
        <p:nvSpPr>
          <p:cNvPr id="30" name="TextBox 29">
            <a:extLst>
              <a:ext uri="{FF2B5EF4-FFF2-40B4-BE49-F238E27FC236}">
                <a16:creationId xmlns:a16="http://schemas.microsoft.com/office/drawing/2014/main" id="{7648F3C6-8527-ECD6-3799-58D47DA49C8A}"/>
              </a:ext>
            </a:extLst>
          </p:cNvPr>
          <p:cNvSpPr txBox="1"/>
          <p:nvPr/>
        </p:nvSpPr>
        <p:spPr>
          <a:xfrm>
            <a:off x="7445333" y="663181"/>
            <a:ext cx="4780348" cy="923330"/>
          </a:xfrm>
          <a:prstGeom prst="rect">
            <a:avLst/>
          </a:prstGeom>
          <a:noFill/>
        </p:spPr>
        <p:txBody>
          <a:bodyPr wrap="none" rtlCol="0">
            <a:spAutoFit/>
          </a:bodyPr>
          <a:lstStyle/>
          <a:p>
            <a:r>
              <a:rPr lang="en-US" dirty="0">
                <a:solidFill>
                  <a:srgbClr val="FF0000"/>
                </a:solidFill>
              </a:rPr>
              <a:t>Solution: </a:t>
            </a:r>
          </a:p>
          <a:p>
            <a:r>
              <a:rPr lang="en-US" dirty="0">
                <a:solidFill>
                  <a:srgbClr val="FF0000"/>
                </a:solidFill>
              </a:rPr>
              <a:t>Take the subtree starting with the problem node,</a:t>
            </a:r>
          </a:p>
          <a:p>
            <a:r>
              <a:rPr lang="en-US" dirty="0">
                <a:solidFill>
                  <a:srgbClr val="FF0000"/>
                </a:solidFill>
              </a:rPr>
              <a:t>“Rotate” that tree to the right</a:t>
            </a:r>
          </a:p>
        </p:txBody>
      </p:sp>
    </p:spTree>
    <p:extLst>
      <p:ext uri="{BB962C8B-B14F-4D97-AF65-F5344CB8AC3E}">
        <p14:creationId xmlns:p14="http://schemas.microsoft.com/office/powerpoint/2010/main" val="879924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47B19-4175-0B62-7DF1-3B6AEAC370A2}"/>
              </a:ext>
            </a:extLst>
          </p:cNvPr>
          <p:cNvSpPr>
            <a:spLocks noGrp="1"/>
          </p:cNvSpPr>
          <p:nvPr>
            <p:ph type="title"/>
          </p:nvPr>
        </p:nvSpPr>
        <p:spPr/>
        <p:txBody>
          <a:bodyPr/>
          <a:lstStyle/>
          <a:p>
            <a:r>
              <a:rPr lang="en-US" dirty="0"/>
              <a:t>After the Right Rotation, Balanced!</a:t>
            </a:r>
          </a:p>
        </p:txBody>
      </p:sp>
      <p:grpSp>
        <p:nvGrpSpPr>
          <p:cNvPr id="44" name="Group 43" descr="After rotation the node 3 (previously 9's left child) becomes the new root, 9 (previously the root) becomes 3's right child, and 6 (previously 3's right child) becomes 9's left child. Overall, the final tree is structured as follows:&#10;&#10;root: 3, with left child 1 and right child 9&#10;1: left child is 0, right child is 2&#10;0: left child is -1&#10;2: has no children&#10;9: left child is 6, right child is 11&#10;6: has no left child, right child is 7&#10;7: has no children&#10;11: it has no left child, right child is 16&#10;16: has no children">
            <a:extLst>
              <a:ext uri="{FF2B5EF4-FFF2-40B4-BE49-F238E27FC236}">
                <a16:creationId xmlns:a16="http://schemas.microsoft.com/office/drawing/2014/main" id="{7CBF398B-D693-21E7-2857-72DF6C3B913F}"/>
              </a:ext>
            </a:extLst>
          </p:cNvPr>
          <p:cNvGrpSpPr/>
          <p:nvPr/>
        </p:nvGrpSpPr>
        <p:grpSpPr>
          <a:xfrm>
            <a:off x="3580150" y="2052895"/>
            <a:ext cx="5435080" cy="2786840"/>
            <a:chOff x="3580150" y="2052895"/>
            <a:chExt cx="5435080" cy="2786840"/>
          </a:xfrm>
        </p:grpSpPr>
        <p:sp>
          <p:nvSpPr>
            <p:cNvPr id="3" name="TextBox 2">
              <a:extLst>
                <a:ext uri="{FF2B5EF4-FFF2-40B4-BE49-F238E27FC236}">
                  <a16:creationId xmlns:a16="http://schemas.microsoft.com/office/drawing/2014/main" id="{902BE693-5C0B-82A9-1244-AA550969F22A}"/>
                </a:ext>
              </a:extLst>
            </p:cNvPr>
            <p:cNvSpPr txBox="1"/>
            <p:nvPr/>
          </p:nvSpPr>
          <p:spPr>
            <a:xfrm>
              <a:off x="4605823" y="2467076"/>
              <a:ext cx="1100446" cy="369332"/>
            </a:xfrm>
            <a:prstGeom prst="rect">
              <a:avLst/>
            </a:prstGeom>
            <a:noFill/>
          </p:spPr>
          <p:txBody>
            <a:bodyPr wrap="square" rtlCol="0">
              <a:spAutoFit/>
            </a:bodyPr>
            <a:lstStyle/>
            <a:p>
              <a:r>
                <a:rPr lang="en-US" dirty="0">
                  <a:solidFill>
                    <a:srgbClr val="C00000"/>
                  </a:solidFill>
                </a:rPr>
                <a:t>Height=2</a:t>
              </a:r>
            </a:p>
          </p:txBody>
        </p:sp>
        <p:sp>
          <p:nvSpPr>
            <p:cNvPr id="4" name="TextBox 3">
              <a:extLst>
                <a:ext uri="{FF2B5EF4-FFF2-40B4-BE49-F238E27FC236}">
                  <a16:creationId xmlns:a16="http://schemas.microsoft.com/office/drawing/2014/main" id="{25E5EE67-720F-9860-1328-5A83BD762D1E}"/>
                </a:ext>
              </a:extLst>
            </p:cNvPr>
            <p:cNvSpPr txBox="1"/>
            <p:nvPr/>
          </p:nvSpPr>
          <p:spPr>
            <a:xfrm>
              <a:off x="7074742" y="2359534"/>
              <a:ext cx="1100446" cy="369332"/>
            </a:xfrm>
            <a:prstGeom prst="rect">
              <a:avLst/>
            </a:prstGeom>
            <a:noFill/>
          </p:spPr>
          <p:txBody>
            <a:bodyPr wrap="square" rtlCol="0">
              <a:spAutoFit/>
            </a:bodyPr>
            <a:lstStyle/>
            <a:p>
              <a:r>
                <a:rPr lang="en-US" dirty="0">
                  <a:solidFill>
                    <a:srgbClr val="C00000"/>
                  </a:solidFill>
                </a:rPr>
                <a:t>Height=2</a:t>
              </a:r>
            </a:p>
          </p:txBody>
        </p:sp>
        <p:grpSp>
          <p:nvGrpSpPr>
            <p:cNvPr id="5" name="Group 4" descr="After rotation the node 3 (previously 9's left child) becomes the new root, 9 (previously the root) becomes 3's right child, and 6 (previously 3's right child) becomes 9's left child. Overall, the final tree is structured as follows:&#10;&#10;root: 3, with left child 1 and right child 9&#10;1: left child is 0, right child is 2&#10;0: left child is -1&#10;2: has no children&#10;9: left child is 6, right child is 11&#10;6: has no left child, right child is 7&#10;7: has no children&#10;11: it has no left child, right child is 16&#10;16: has no children">
              <a:extLst>
                <a:ext uri="{FF2B5EF4-FFF2-40B4-BE49-F238E27FC236}">
                  <a16:creationId xmlns:a16="http://schemas.microsoft.com/office/drawing/2014/main" id="{C998AF2D-B8EF-4FBF-E3A3-08849738D55E}"/>
                </a:ext>
              </a:extLst>
            </p:cNvPr>
            <p:cNvGrpSpPr/>
            <p:nvPr/>
          </p:nvGrpSpPr>
          <p:grpSpPr>
            <a:xfrm>
              <a:off x="3580150" y="2052895"/>
              <a:ext cx="5435080" cy="2786840"/>
              <a:chOff x="3580150" y="2052895"/>
              <a:chExt cx="5435080" cy="2786840"/>
            </a:xfrm>
          </p:grpSpPr>
          <p:sp>
            <p:nvSpPr>
              <p:cNvPr id="6" name="Oval 5">
                <a:extLst>
                  <a:ext uri="{FF2B5EF4-FFF2-40B4-BE49-F238E27FC236}">
                    <a16:creationId xmlns:a16="http://schemas.microsoft.com/office/drawing/2014/main" id="{143685EF-41A1-C1A1-3A0A-D90330E55043}"/>
                  </a:ext>
                </a:extLst>
              </p:cNvPr>
              <p:cNvSpPr/>
              <p:nvPr/>
            </p:nvSpPr>
            <p:spPr>
              <a:xfrm>
                <a:off x="3580150" y="4227224"/>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cxnSp>
            <p:nvCxnSpPr>
              <p:cNvPr id="7" name="Straight Connector 6">
                <a:extLst>
                  <a:ext uri="{FF2B5EF4-FFF2-40B4-BE49-F238E27FC236}">
                    <a16:creationId xmlns:a16="http://schemas.microsoft.com/office/drawing/2014/main" id="{C15D3743-9C8D-7CEB-ACBB-2F399BD24653}"/>
                  </a:ext>
                </a:extLst>
              </p:cNvPr>
              <p:cNvCxnSpPr>
                <a:cxnSpLocks/>
                <a:stCxn id="6" idx="7"/>
                <a:endCxn id="12" idx="3"/>
              </p:cNvCxnSpPr>
              <p:nvPr/>
            </p:nvCxnSpPr>
            <p:spPr>
              <a:xfrm flipV="1">
                <a:off x="4102961" y="4018515"/>
                <a:ext cx="274640" cy="29840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B1250959-8E99-6966-F963-BAA05653DDA5}"/>
                  </a:ext>
                </a:extLst>
              </p:cNvPr>
              <p:cNvSpPr/>
              <p:nvPr/>
            </p:nvSpPr>
            <p:spPr>
              <a:xfrm>
                <a:off x="5922824" y="205289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9" name="Oval 8">
                <a:extLst>
                  <a:ext uri="{FF2B5EF4-FFF2-40B4-BE49-F238E27FC236}">
                    <a16:creationId xmlns:a16="http://schemas.microsoft.com/office/drawing/2014/main" id="{11FDE89D-E20D-70FB-53D3-3E18FA707DCE}"/>
                  </a:ext>
                </a:extLst>
              </p:cNvPr>
              <p:cNvSpPr/>
              <p:nvPr/>
            </p:nvSpPr>
            <p:spPr>
              <a:xfrm>
                <a:off x="7153615" y="267532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0" name="Oval 9">
                <a:extLst>
                  <a:ext uri="{FF2B5EF4-FFF2-40B4-BE49-F238E27FC236}">
                    <a16:creationId xmlns:a16="http://schemas.microsoft.com/office/drawing/2014/main" id="{70D8A17D-C7C5-5EB3-7551-0A0308B51646}"/>
                  </a:ext>
                </a:extLst>
              </p:cNvPr>
              <p:cNvSpPr/>
              <p:nvPr/>
            </p:nvSpPr>
            <p:spPr>
              <a:xfrm>
                <a:off x="4976644" y="276502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1" name="Oval 10">
                <a:extLst>
                  <a:ext uri="{FF2B5EF4-FFF2-40B4-BE49-F238E27FC236}">
                    <a16:creationId xmlns:a16="http://schemas.microsoft.com/office/drawing/2014/main" id="{4EC5B958-E4D6-293F-1304-F6578728BB38}"/>
                  </a:ext>
                </a:extLst>
              </p:cNvPr>
              <p:cNvSpPr/>
              <p:nvPr/>
            </p:nvSpPr>
            <p:spPr>
              <a:xfrm>
                <a:off x="7766126" y="336540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2" name="Oval 11">
                <a:extLst>
                  <a:ext uri="{FF2B5EF4-FFF2-40B4-BE49-F238E27FC236}">
                    <a16:creationId xmlns:a16="http://schemas.microsoft.com/office/drawing/2014/main" id="{A9547BEC-3EDD-AB7E-92D5-1C728C4F47F4}"/>
                  </a:ext>
                </a:extLst>
              </p:cNvPr>
              <p:cNvSpPr/>
              <p:nvPr/>
            </p:nvSpPr>
            <p:spPr>
              <a:xfrm>
                <a:off x="4287901" y="3495704"/>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13" name="Straight Connector 12">
                <a:extLst>
                  <a:ext uri="{FF2B5EF4-FFF2-40B4-BE49-F238E27FC236}">
                    <a16:creationId xmlns:a16="http://schemas.microsoft.com/office/drawing/2014/main" id="{D04606F6-7F29-37C4-FECC-1A9006FF6669}"/>
                  </a:ext>
                </a:extLst>
              </p:cNvPr>
              <p:cNvCxnSpPr>
                <a:cxnSpLocks/>
                <a:stCxn id="8" idx="3"/>
                <a:endCxn id="10" idx="7"/>
              </p:cNvCxnSpPr>
              <p:nvPr/>
            </p:nvCxnSpPr>
            <p:spPr>
              <a:xfrm flipH="1">
                <a:off x="5499455" y="2575706"/>
                <a:ext cx="513069" cy="2790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8303DD9-0FDF-AB5A-BEE9-7E9299BBA5EE}"/>
                  </a:ext>
                </a:extLst>
              </p:cNvPr>
              <p:cNvCxnSpPr>
                <a:cxnSpLocks/>
                <a:stCxn id="8" idx="5"/>
                <a:endCxn id="9" idx="1"/>
              </p:cNvCxnSpPr>
              <p:nvPr/>
            </p:nvCxnSpPr>
            <p:spPr>
              <a:xfrm>
                <a:off x="6445635" y="2575706"/>
                <a:ext cx="797680" cy="1893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BD1352A-0BEF-F5FD-C5EB-25497543FC3F}"/>
                  </a:ext>
                </a:extLst>
              </p:cNvPr>
              <p:cNvCxnSpPr>
                <a:cxnSpLocks/>
                <a:stCxn id="12" idx="7"/>
                <a:endCxn id="10" idx="3"/>
              </p:cNvCxnSpPr>
              <p:nvPr/>
            </p:nvCxnSpPr>
            <p:spPr>
              <a:xfrm flipV="1">
                <a:off x="4810712" y="3287838"/>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B7EA120-29AD-C897-6C70-BF418B22615B}"/>
                  </a:ext>
                </a:extLst>
              </p:cNvPr>
              <p:cNvCxnSpPr>
                <a:stCxn id="11" idx="1"/>
                <a:endCxn id="9" idx="5"/>
              </p:cNvCxnSpPr>
              <p:nvPr/>
            </p:nvCxnSpPr>
            <p:spPr>
              <a:xfrm flipH="1" flipV="1">
                <a:off x="7676426" y="3198138"/>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Oval 16">
                <a:extLst>
                  <a:ext uri="{FF2B5EF4-FFF2-40B4-BE49-F238E27FC236}">
                    <a16:creationId xmlns:a16="http://schemas.microsoft.com/office/drawing/2014/main" id="{CF547058-C66B-B184-0940-929345BB36D3}"/>
                  </a:ext>
                </a:extLst>
              </p:cNvPr>
              <p:cNvSpPr/>
              <p:nvPr/>
            </p:nvSpPr>
            <p:spPr>
              <a:xfrm>
                <a:off x="6460050" y="336466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18" name="Straight Connector 17">
                <a:extLst>
                  <a:ext uri="{FF2B5EF4-FFF2-40B4-BE49-F238E27FC236}">
                    <a16:creationId xmlns:a16="http://schemas.microsoft.com/office/drawing/2014/main" id="{39B46A1A-82EA-42C0-209C-D34ED0ADD90A}"/>
                  </a:ext>
                </a:extLst>
              </p:cNvPr>
              <p:cNvCxnSpPr>
                <a:cxnSpLocks/>
                <a:stCxn id="17" idx="7"/>
                <a:endCxn id="9" idx="3"/>
              </p:cNvCxnSpPr>
              <p:nvPr/>
            </p:nvCxnSpPr>
            <p:spPr>
              <a:xfrm flipV="1">
                <a:off x="6982861" y="3198138"/>
                <a:ext cx="260454" cy="25622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B91A5D5A-B10B-E5AA-E494-E2DFFF2DE054}"/>
                  </a:ext>
                </a:extLst>
              </p:cNvPr>
              <p:cNvSpPr/>
              <p:nvPr/>
            </p:nvSpPr>
            <p:spPr>
              <a:xfrm>
                <a:off x="5665098" y="349040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0" name="Oval 19">
                <a:extLst>
                  <a:ext uri="{FF2B5EF4-FFF2-40B4-BE49-F238E27FC236}">
                    <a16:creationId xmlns:a16="http://schemas.microsoft.com/office/drawing/2014/main" id="{F77AC3DF-ADB2-B9E4-77BB-A26FE6571DC5}"/>
                  </a:ext>
                </a:extLst>
              </p:cNvPr>
              <p:cNvSpPr/>
              <p:nvPr/>
            </p:nvSpPr>
            <p:spPr>
              <a:xfrm>
                <a:off x="7139078" y="419259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21" name="Straight Connector 20">
                <a:extLst>
                  <a:ext uri="{FF2B5EF4-FFF2-40B4-BE49-F238E27FC236}">
                    <a16:creationId xmlns:a16="http://schemas.microsoft.com/office/drawing/2014/main" id="{53F775FF-294A-2A32-ACB8-BBC4C12DDB99}"/>
                  </a:ext>
                </a:extLst>
              </p:cNvPr>
              <p:cNvCxnSpPr>
                <a:cxnSpLocks/>
                <a:stCxn id="19" idx="1"/>
                <a:endCxn id="10" idx="5"/>
              </p:cNvCxnSpPr>
              <p:nvPr/>
            </p:nvCxnSpPr>
            <p:spPr>
              <a:xfrm flipH="1" flipV="1">
                <a:off x="5499455" y="3287838"/>
                <a:ext cx="2553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21D7F2D4-1AE7-FA00-3F9C-C4CD8F927A77}"/>
                  </a:ext>
                </a:extLst>
              </p:cNvPr>
              <p:cNvCxnSpPr>
                <a:cxnSpLocks/>
                <a:stCxn id="20" idx="1"/>
                <a:endCxn id="17" idx="5"/>
              </p:cNvCxnSpPr>
              <p:nvPr/>
            </p:nvCxnSpPr>
            <p:spPr>
              <a:xfrm flipH="1" flipV="1">
                <a:off x="6982861" y="3887476"/>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64D004B9-F124-DA5A-4618-467B7D734F48}"/>
                  </a:ext>
                </a:extLst>
              </p:cNvPr>
              <p:cNvSpPr/>
              <p:nvPr/>
            </p:nvSpPr>
            <p:spPr>
              <a:xfrm>
                <a:off x="8402719" y="4192592"/>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cxnSp>
            <p:nvCxnSpPr>
              <p:cNvPr id="25" name="Straight Connector 24">
                <a:extLst>
                  <a:ext uri="{FF2B5EF4-FFF2-40B4-BE49-F238E27FC236}">
                    <a16:creationId xmlns:a16="http://schemas.microsoft.com/office/drawing/2014/main" id="{29303912-6311-F65C-3DDE-3FADD2D529DA}"/>
                  </a:ext>
                </a:extLst>
              </p:cNvPr>
              <p:cNvCxnSpPr>
                <a:cxnSpLocks/>
                <a:stCxn id="11" idx="5"/>
                <a:endCxn id="23" idx="1"/>
              </p:cNvCxnSpPr>
              <p:nvPr/>
            </p:nvCxnSpPr>
            <p:spPr>
              <a:xfrm>
                <a:off x="8288937" y="3888218"/>
                <a:ext cx="203482" cy="3940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24465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049B8-F2AC-70F1-15D5-9EA626BAF1C7}"/>
              </a:ext>
            </a:extLst>
          </p:cNvPr>
          <p:cNvSpPr>
            <a:spLocks noGrp="1"/>
          </p:cNvSpPr>
          <p:nvPr>
            <p:ph type="title"/>
          </p:nvPr>
        </p:nvSpPr>
        <p:spPr/>
        <p:txBody>
          <a:bodyPr/>
          <a:lstStyle/>
          <a:p>
            <a:r>
              <a:rPr lang="en-US" dirty="0"/>
              <a:t>Right Rotation - Definition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519795C-1329-ACD8-8C3E-651F647C000B}"/>
                  </a:ext>
                </a:extLst>
              </p:cNvPr>
              <p:cNvSpPr>
                <a:spLocks noGrp="1"/>
              </p:cNvSpPr>
              <p:nvPr>
                <p:ph idx="1"/>
              </p:nvPr>
            </p:nvSpPr>
            <p:spPr>
              <a:xfrm>
                <a:off x="822720" y="1334280"/>
                <a:ext cx="10515600" cy="4351338"/>
              </a:xfrm>
            </p:spPr>
            <p:txBody>
              <a:bodyPr/>
              <a:lstStyle/>
              <a:p>
                <a:r>
                  <a:rPr lang="en-US" dirty="0"/>
                  <a:t>We just inserted </a:t>
                </a:r>
                <a14:m>
                  <m:oMath xmlns:m="http://schemas.openxmlformats.org/officeDocument/2006/math">
                    <m:r>
                      <a:rPr lang="en-US" b="0" i="1" smtClean="0">
                        <a:latin typeface="Cambria Math" panose="02040503050406030204" pitchFamily="18" charset="0"/>
                      </a:rPr>
                      <m:t>𝑐</m:t>
                    </m:r>
                  </m:oMath>
                </a14:m>
                <a:r>
                  <a:rPr lang="en-US" dirty="0"/>
                  <a:t>, node </a:t>
                </a:r>
                <a14:m>
                  <m:oMath xmlns:m="http://schemas.openxmlformats.org/officeDocument/2006/math">
                    <m:r>
                      <a:rPr lang="en-US" b="0" i="1" smtClean="0">
                        <a:latin typeface="Cambria Math" panose="02040503050406030204" pitchFamily="18" charset="0"/>
                      </a:rPr>
                      <m:t>𝑎</m:t>
                    </m:r>
                  </m:oMath>
                </a14:m>
                <a:r>
                  <a:rPr lang="en-US" dirty="0"/>
                  <a:t> is the deepest “problem” node</a:t>
                </a:r>
              </a:p>
              <a:p>
                <a:r>
                  <a:rPr lang="en-US" dirty="0"/>
                  <a:t>Make the left child the new root</a:t>
                </a:r>
              </a:p>
              <a:p>
                <a:r>
                  <a:rPr lang="en-US" dirty="0"/>
                  <a:t>Make the old root the right child of the new</a:t>
                </a:r>
              </a:p>
              <a:p>
                <a:r>
                  <a:rPr lang="en-US" dirty="0"/>
                  <a:t>Make the new root’s right subtree the old root’s left subtree</a:t>
                </a:r>
              </a:p>
            </p:txBody>
          </p:sp>
        </mc:Choice>
        <mc:Fallback xmlns="">
          <p:sp>
            <p:nvSpPr>
              <p:cNvPr id="3" name="Content Placeholder 2">
                <a:extLst>
                  <a:ext uri="{FF2B5EF4-FFF2-40B4-BE49-F238E27FC236}">
                    <a16:creationId xmlns:a16="http://schemas.microsoft.com/office/drawing/2014/main" id="{0519795C-1329-ACD8-8C3E-651F647C000B}"/>
                  </a:ext>
                </a:extLst>
              </p:cNvPr>
              <p:cNvSpPr>
                <a:spLocks noGrp="1" noRot="1" noChangeAspect="1" noMove="1" noResize="1" noEditPoints="1" noAdjustHandles="1" noChangeArrowheads="1" noChangeShapeType="1" noTextEdit="1"/>
              </p:cNvSpPr>
              <p:nvPr>
                <p:ph idx="1"/>
              </p:nvPr>
            </p:nvSpPr>
            <p:spPr>
              <a:xfrm>
                <a:off x="822720" y="1334280"/>
                <a:ext cx="10515600" cy="4351338"/>
              </a:xfrm>
              <a:blipFill>
                <a:blip r:embed="rId2"/>
                <a:stretch>
                  <a:fillRect l="-1043" t="-2381"/>
                </a:stretch>
              </a:blipFill>
            </p:spPr>
            <p:txBody>
              <a:bodyPr/>
              <a:lstStyle/>
              <a:p>
                <a:r>
                  <a:rPr lang="en-US">
                    <a:noFill/>
                  </a:rPr>
                  <a:t> </a:t>
                </a:r>
              </a:p>
            </p:txBody>
          </p:sp>
        </mc:Fallback>
      </mc:AlternateContent>
      <p:grpSp>
        <p:nvGrpSpPr>
          <p:cNvPr id="11" name="Group 10" descr="An illustration of a right rotation. This is the before image.&#10;&#10;Initially, the problem node is labeled a. Its left subtree is rooted at a node labeled b, and it has a height of h+2. Its right subtree is labeled z and has a height of h. The left subtree of b is labeled x and has height h+1. The right subtree of b is labeled y and has a height of h. The node a is the problem node because it is the deepest node whose left and right subtree heights differ by more than 1.">
            <a:extLst>
              <a:ext uri="{FF2B5EF4-FFF2-40B4-BE49-F238E27FC236}">
                <a16:creationId xmlns:a16="http://schemas.microsoft.com/office/drawing/2014/main" id="{113BF118-F3B3-D85D-1127-882F46ADEECC}"/>
              </a:ext>
            </a:extLst>
          </p:cNvPr>
          <p:cNvGrpSpPr/>
          <p:nvPr/>
        </p:nvGrpSpPr>
        <p:grpSpPr>
          <a:xfrm>
            <a:off x="726067" y="3306616"/>
            <a:ext cx="3585521" cy="3546164"/>
            <a:chOff x="726067" y="3306616"/>
            <a:chExt cx="3585521" cy="3546164"/>
          </a:xfrm>
        </p:grpSpPr>
        <p:grpSp>
          <p:nvGrpSpPr>
            <p:cNvPr id="71" name="Group 70">
              <a:extLst>
                <a:ext uri="{FF2B5EF4-FFF2-40B4-BE49-F238E27FC236}">
                  <a16:creationId xmlns:a16="http://schemas.microsoft.com/office/drawing/2014/main" id="{8ECBA3C8-A102-5ECE-C2C8-45E18D336C3D}"/>
                </a:ext>
              </a:extLst>
            </p:cNvPr>
            <p:cNvGrpSpPr/>
            <p:nvPr/>
          </p:nvGrpSpPr>
          <p:grpSpPr>
            <a:xfrm>
              <a:off x="726067" y="3438938"/>
              <a:ext cx="3585521" cy="3413842"/>
              <a:chOff x="726067" y="3227705"/>
              <a:chExt cx="3585521" cy="3413842"/>
            </a:xfrm>
          </p:grpSpPr>
          <p:grpSp>
            <p:nvGrpSpPr>
              <p:cNvPr id="32" name="Group 31">
                <a:extLst>
                  <a:ext uri="{FF2B5EF4-FFF2-40B4-BE49-F238E27FC236}">
                    <a16:creationId xmlns:a16="http://schemas.microsoft.com/office/drawing/2014/main" id="{2FDCD005-FB82-BD66-A847-A2A9C4AA4C48}"/>
                  </a:ext>
                </a:extLst>
              </p:cNvPr>
              <p:cNvGrpSpPr/>
              <p:nvPr/>
            </p:nvGrpSpPr>
            <p:grpSpPr>
              <a:xfrm>
                <a:off x="726067" y="3344160"/>
                <a:ext cx="3585521" cy="3297387"/>
                <a:chOff x="7048051" y="131613"/>
                <a:chExt cx="3585521" cy="3297387"/>
              </a:xfrm>
            </p:grpSpPr>
            <mc:AlternateContent xmlns:mc="http://schemas.openxmlformats.org/markup-compatibility/2006" xmlns:a14="http://schemas.microsoft.com/office/drawing/2010/main">
              <mc:Choice Requires="a14">
                <p:sp>
                  <p:nvSpPr>
                    <p:cNvPr id="4" name="Oval 3">
                      <a:extLst>
                        <a:ext uri="{FF2B5EF4-FFF2-40B4-BE49-F238E27FC236}">
                          <a16:creationId xmlns:a16="http://schemas.microsoft.com/office/drawing/2014/main" id="{C1579C2A-B914-DA18-E033-AA17F1B05F5E}"/>
                        </a:ext>
                      </a:extLst>
                    </p:cNvPr>
                    <p:cNvSpPr/>
                    <p:nvPr/>
                  </p:nvSpPr>
                  <p:spPr>
                    <a:xfrm>
                      <a:off x="8817298" y="13161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4" name="Oval 3">
                      <a:extLst>
                        <a:ext uri="{FF2B5EF4-FFF2-40B4-BE49-F238E27FC236}">
                          <a16:creationId xmlns:a16="http://schemas.microsoft.com/office/drawing/2014/main" id="{C1579C2A-B914-DA18-E033-AA17F1B05F5E}"/>
                        </a:ext>
                      </a:extLst>
                    </p:cNvPr>
                    <p:cNvSpPr>
                      <a:spLocks noRot="1" noChangeAspect="1" noMove="1" noResize="1" noEditPoints="1" noAdjustHandles="1" noChangeArrowheads="1" noChangeShapeType="1" noTextEdit="1"/>
                    </p:cNvSpPr>
                    <p:nvPr/>
                  </p:nvSpPr>
                  <p:spPr>
                    <a:xfrm>
                      <a:off x="8817298" y="131613"/>
                      <a:ext cx="612511" cy="612511"/>
                    </a:xfrm>
                    <a:prstGeom prst="ellipse">
                      <a:avLst/>
                    </a:prstGeom>
                    <a:blipFill>
                      <a:blip r:embed="rId9"/>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Isosceles Triangle 4">
                      <a:extLst>
                        <a:ext uri="{FF2B5EF4-FFF2-40B4-BE49-F238E27FC236}">
                          <a16:creationId xmlns:a16="http://schemas.microsoft.com/office/drawing/2014/main" id="{3C646EC5-C30F-BAB9-3C02-53BCFBF85885}"/>
                        </a:ext>
                      </a:extLst>
                    </p:cNvPr>
                    <p:cNvSpPr/>
                    <p:nvPr/>
                  </p:nvSpPr>
                  <p:spPr>
                    <a:xfrm>
                      <a:off x="7214210" y="1568449"/>
                      <a:ext cx="1084977" cy="979594"/>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𝑥</m:t>
                            </m:r>
                          </m:oMath>
                        </m:oMathPara>
                      </a14:m>
                      <a:endParaRPr lang="en-US" dirty="0"/>
                    </a:p>
                  </p:txBody>
                </p:sp>
              </mc:Choice>
              <mc:Fallback xmlns="">
                <p:sp>
                  <p:nvSpPr>
                    <p:cNvPr id="5" name="Isosceles Triangle 4">
                      <a:extLst>
                        <a:ext uri="{FF2B5EF4-FFF2-40B4-BE49-F238E27FC236}">
                          <a16:creationId xmlns:a16="http://schemas.microsoft.com/office/drawing/2014/main" id="{3C646EC5-C30F-BAB9-3C02-53BCFBF85885}"/>
                        </a:ext>
                      </a:extLst>
                    </p:cNvPr>
                    <p:cNvSpPr>
                      <a:spLocks noRot="1" noChangeAspect="1" noMove="1" noResize="1" noEditPoints="1" noAdjustHandles="1" noChangeArrowheads="1" noChangeShapeType="1" noTextEdit="1"/>
                    </p:cNvSpPr>
                    <p:nvPr/>
                  </p:nvSpPr>
                  <p:spPr>
                    <a:xfrm>
                      <a:off x="7214210" y="1568449"/>
                      <a:ext cx="1084977" cy="979594"/>
                    </a:xfrm>
                    <a:prstGeom prst="triangle">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Oval 5">
                      <a:extLst>
                        <a:ext uri="{FF2B5EF4-FFF2-40B4-BE49-F238E27FC236}">
                          <a16:creationId xmlns:a16="http://schemas.microsoft.com/office/drawing/2014/main" id="{4FE3B610-E75F-1020-CCA6-40C1B56408F0}"/>
                        </a:ext>
                      </a:extLst>
                    </p:cNvPr>
                    <p:cNvSpPr/>
                    <p:nvPr/>
                  </p:nvSpPr>
                  <p:spPr>
                    <a:xfrm>
                      <a:off x="7992931" y="77239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6" name="Oval 5">
                      <a:extLst>
                        <a:ext uri="{FF2B5EF4-FFF2-40B4-BE49-F238E27FC236}">
                          <a16:creationId xmlns:a16="http://schemas.microsoft.com/office/drawing/2014/main" id="{4FE3B610-E75F-1020-CCA6-40C1B56408F0}"/>
                        </a:ext>
                      </a:extLst>
                    </p:cNvPr>
                    <p:cNvSpPr>
                      <a:spLocks noRot="1" noChangeAspect="1" noMove="1" noResize="1" noEditPoints="1" noAdjustHandles="1" noChangeArrowheads="1" noChangeShapeType="1" noTextEdit="1"/>
                    </p:cNvSpPr>
                    <p:nvPr/>
                  </p:nvSpPr>
                  <p:spPr>
                    <a:xfrm>
                      <a:off x="7992931" y="772396"/>
                      <a:ext cx="612511" cy="612511"/>
                    </a:xfrm>
                    <a:prstGeom prst="ellipse">
                      <a:avLst/>
                    </a:prstGeom>
                    <a:blipFill>
                      <a:blip r:embed="rId11"/>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Isosceles Triangle 6">
                      <a:extLst>
                        <a:ext uri="{FF2B5EF4-FFF2-40B4-BE49-F238E27FC236}">
                          <a16:creationId xmlns:a16="http://schemas.microsoft.com/office/drawing/2014/main" id="{3626D707-C34E-9327-B26E-2872891541EE}"/>
                        </a:ext>
                      </a:extLst>
                    </p:cNvPr>
                    <p:cNvSpPr/>
                    <p:nvPr/>
                  </p:nvSpPr>
                  <p:spPr>
                    <a:xfrm>
                      <a:off x="8345520" y="1568449"/>
                      <a:ext cx="1084977" cy="979594"/>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7" name="Isosceles Triangle 6">
                      <a:extLst>
                        <a:ext uri="{FF2B5EF4-FFF2-40B4-BE49-F238E27FC236}">
                          <a16:creationId xmlns:a16="http://schemas.microsoft.com/office/drawing/2014/main" id="{3626D707-C34E-9327-B26E-2872891541EE}"/>
                        </a:ext>
                      </a:extLst>
                    </p:cNvPr>
                    <p:cNvSpPr>
                      <a:spLocks noRot="1" noChangeAspect="1" noMove="1" noResize="1" noEditPoints="1" noAdjustHandles="1" noChangeArrowheads="1" noChangeShapeType="1" noTextEdit="1"/>
                    </p:cNvSpPr>
                    <p:nvPr/>
                  </p:nvSpPr>
                  <p:spPr>
                    <a:xfrm>
                      <a:off x="8345520" y="1568449"/>
                      <a:ext cx="1084977" cy="979594"/>
                    </a:xfrm>
                    <a:prstGeom prst="triangle">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Isosceles Triangle 7">
                      <a:extLst>
                        <a:ext uri="{FF2B5EF4-FFF2-40B4-BE49-F238E27FC236}">
                          <a16:creationId xmlns:a16="http://schemas.microsoft.com/office/drawing/2014/main" id="{1F4E81E5-66F7-19E2-D095-BE6AA12C1AC1}"/>
                        </a:ext>
                      </a:extLst>
                    </p:cNvPr>
                    <p:cNvSpPr/>
                    <p:nvPr/>
                  </p:nvSpPr>
                  <p:spPr>
                    <a:xfrm>
                      <a:off x="9548595" y="758260"/>
                      <a:ext cx="1084977" cy="979594"/>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8" name="Isosceles Triangle 7">
                      <a:extLst>
                        <a:ext uri="{FF2B5EF4-FFF2-40B4-BE49-F238E27FC236}">
                          <a16:creationId xmlns:a16="http://schemas.microsoft.com/office/drawing/2014/main" id="{1F4E81E5-66F7-19E2-D095-BE6AA12C1AC1}"/>
                        </a:ext>
                      </a:extLst>
                    </p:cNvPr>
                    <p:cNvSpPr>
                      <a:spLocks noRot="1" noChangeAspect="1" noMove="1" noResize="1" noEditPoints="1" noAdjustHandles="1" noChangeArrowheads="1" noChangeShapeType="1" noTextEdit="1"/>
                    </p:cNvSpPr>
                    <p:nvPr/>
                  </p:nvSpPr>
                  <p:spPr>
                    <a:xfrm>
                      <a:off x="9548595" y="758260"/>
                      <a:ext cx="1084977" cy="979594"/>
                    </a:xfrm>
                    <a:prstGeom prst="triangle">
                      <a:avLst/>
                    </a:prstGeom>
                    <a:blipFill>
                      <a:blip r:embed="rId13"/>
                      <a:stretch>
                        <a:fillRect/>
                      </a:stretch>
                    </a:blipFill>
                  </p:spPr>
                  <p:txBody>
                    <a:bodyPr/>
                    <a:lstStyle/>
                    <a:p>
                      <a:r>
                        <a:rPr lang="en-US">
                          <a:noFill/>
                        </a:rPr>
                        <a:t> </a:t>
                      </a:r>
                    </a:p>
                  </p:txBody>
                </p:sp>
              </mc:Fallback>
            </mc:AlternateContent>
            <p:cxnSp>
              <p:nvCxnSpPr>
                <p:cNvPr id="9" name="Straight Connector 8">
                  <a:extLst>
                    <a:ext uri="{FF2B5EF4-FFF2-40B4-BE49-F238E27FC236}">
                      <a16:creationId xmlns:a16="http://schemas.microsoft.com/office/drawing/2014/main" id="{7B7B1586-83AD-014F-F29B-ED7281AEF95D}"/>
                    </a:ext>
                  </a:extLst>
                </p:cNvPr>
                <p:cNvCxnSpPr>
                  <a:cxnSpLocks/>
                  <a:stCxn id="6" idx="3"/>
                  <a:endCxn id="5" idx="0"/>
                </p:cNvCxnSpPr>
                <p:nvPr/>
              </p:nvCxnSpPr>
              <p:spPr>
                <a:xfrm flipH="1">
                  <a:off x="7756699" y="1295207"/>
                  <a:ext cx="325932" cy="2732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1A6ADD7-48CD-EBB0-0667-39AD6203B8F4}"/>
                    </a:ext>
                  </a:extLst>
                </p:cNvPr>
                <p:cNvCxnSpPr>
                  <a:cxnSpLocks/>
                  <a:stCxn id="6" idx="5"/>
                  <a:endCxn id="7" idx="0"/>
                </p:cNvCxnSpPr>
                <p:nvPr/>
              </p:nvCxnSpPr>
              <p:spPr>
                <a:xfrm>
                  <a:off x="8515742" y="1295207"/>
                  <a:ext cx="372267" cy="2732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A816D49-A49E-3DD3-C079-EE0D995FB3A7}"/>
                    </a:ext>
                  </a:extLst>
                </p:cNvPr>
                <p:cNvCxnSpPr>
                  <a:cxnSpLocks/>
                  <a:stCxn id="6" idx="7"/>
                  <a:endCxn id="4" idx="3"/>
                </p:cNvCxnSpPr>
                <p:nvPr/>
              </p:nvCxnSpPr>
              <p:spPr>
                <a:xfrm flipV="1">
                  <a:off x="8515742" y="654424"/>
                  <a:ext cx="391256"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B6498DDE-3587-8F96-6A1C-4AB53C4EC313}"/>
                    </a:ext>
                  </a:extLst>
                </p:cNvPr>
                <p:cNvCxnSpPr>
                  <a:cxnSpLocks/>
                  <a:stCxn id="8" idx="0"/>
                  <a:endCxn id="4" idx="5"/>
                </p:cNvCxnSpPr>
                <p:nvPr/>
              </p:nvCxnSpPr>
              <p:spPr>
                <a:xfrm flipH="1" flipV="1">
                  <a:off x="9340109" y="654424"/>
                  <a:ext cx="750975" cy="1038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Oval 26">
                      <a:extLst>
                        <a:ext uri="{FF2B5EF4-FFF2-40B4-BE49-F238E27FC236}">
                          <a16:creationId xmlns:a16="http://schemas.microsoft.com/office/drawing/2014/main" id="{239CFFC8-CF26-D2AD-E672-09061A5048B0}"/>
                        </a:ext>
                      </a:extLst>
                    </p:cNvPr>
                    <p:cNvSpPr/>
                    <p:nvPr/>
                  </p:nvSpPr>
                  <p:spPr>
                    <a:xfrm>
                      <a:off x="7048051" y="281648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27" name="Oval 26">
                      <a:extLst>
                        <a:ext uri="{FF2B5EF4-FFF2-40B4-BE49-F238E27FC236}">
                          <a16:creationId xmlns:a16="http://schemas.microsoft.com/office/drawing/2014/main" id="{239CFFC8-CF26-D2AD-E672-09061A5048B0}"/>
                        </a:ext>
                      </a:extLst>
                    </p:cNvPr>
                    <p:cNvSpPr>
                      <a:spLocks noRot="1" noChangeAspect="1" noMove="1" noResize="1" noEditPoints="1" noAdjustHandles="1" noChangeArrowheads="1" noChangeShapeType="1" noTextEdit="1"/>
                    </p:cNvSpPr>
                    <p:nvPr/>
                  </p:nvSpPr>
                  <p:spPr>
                    <a:xfrm>
                      <a:off x="7048051" y="2816489"/>
                      <a:ext cx="612511" cy="612511"/>
                    </a:xfrm>
                    <a:prstGeom prst="ellipse">
                      <a:avLst/>
                    </a:prstGeom>
                    <a:blipFill>
                      <a:blip r:embed="rId14"/>
                      <a:stretch>
                        <a:fillRect/>
                      </a:stretch>
                    </a:blipFill>
                    <a:ln>
                      <a:solidFill>
                        <a:schemeClr val="tx1"/>
                      </a:solidFill>
                    </a:ln>
                  </p:spPr>
                  <p:txBody>
                    <a:bodyPr/>
                    <a:lstStyle/>
                    <a:p>
                      <a:r>
                        <a:rPr lang="en-US">
                          <a:noFill/>
                        </a:rPr>
                        <a:t> </a:t>
                      </a:r>
                    </a:p>
                  </p:txBody>
                </p:sp>
              </mc:Fallback>
            </mc:AlternateContent>
            <p:cxnSp>
              <p:nvCxnSpPr>
                <p:cNvPr id="28" name="Straight Connector 27">
                  <a:extLst>
                    <a:ext uri="{FF2B5EF4-FFF2-40B4-BE49-F238E27FC236}">
                      <a16:creationId xmlns:a16="http://schemas.microsoft.com/office/drawing/2014/main" id="{0E83608A-477E-6324-E54F-86966C47F633}"/>
                    </a:ext>
                  </a:extLst>
                </p:cNvPr>
                <p:cNvCxnSpPr>
                  <a:cxnSpLocks/>
                  <a:stCxn id="27" idx="0"/>
                </p:cNvCxnSpPr>
                <p:nvPr/>
              </p:nvCxnSpPr>
              <p:spPr>
                <a:xfrm flipH="1" flipV="1">
                  <a:off x="7354306" y="2548043"/>
                  <a:ext cx="1" cy="2684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66" name="TextBox 65">
                    <a:extLst>
                      <a:ext uri="{FF2B5EF4-FFF2-40B4-BE49-F238E27FC236}">
                        <a16:creationId xmlns:a16="http://schemas.microsoft.com/office/drawing/2014/main" id="{3150729F-C8ED-BB5F-9CEB-CF399CB6A872}"/>
                      </a:ext>
                    </a:extLst>
                  </p:cNvPr>
                  <p:cNvSpPr txBox="1"/>
                  <p:nvPr/>
                </p:nvSpPr>
                <p:spPr>
                  <a:xfrm>
                    <a:off x="735435" y="4595206"/>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66" name="TextBox 65">
                    <a:extLst>
                      <a:ext uri="{FF2B5EF4-FFF2-40B4-BE49-F238E27FC236}">
                        <a16:creationId xmlns:a16="http://schemas.microsoft.com/office/drawing/2014/main" id="{3150729F-C8ED-BB5F-9CEB-CF399CB6A872}"/>
                      </a:ext>
                    </a:extLst>
                  </p:cNvPr>
                  <p:cNvSpPr txBox="1">
                    <a:spLocks noRot="1" noChangeAspect="1" noMove="1" noResize="1" noEditPoints="1" noAdjustHandles="1" noChangeArrowheads="1" noChangeShapeType="1" noTextEdit="1"/>
                  </p:cNvSpPr>
                  <p:nvPr/>
                </p:nvSpPr>
                <p:spPr>
                  <a:xfrm>
                    <a:off x="735435" y="4595206"/>
                    <a:ext cx="773738" cy="369332"/>
                  </a:xfrm>
                  <a:prstGeom prst="rect">
                    <a:avLst/>
                  </a:prstGeom>
                  <a:blipFill>
                    <a:blip r:embed="rId1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7" name="TextBox 66">
                    <a:extLst>
                      <a:ext uri="{FF2B5EF4-FFF2-40B4-BE49-F238E27FC236}">
                        <a16:creationId xmlns:a16="http://schemas.microsoft.com/office/drawing/2014/main" id="{18CD5917-6748-AFE6-4CA8-6A26740C5DD1}"/>
                      </a:ext>
                    </a:extLst>
                  </p:cNvPr>
                  <p:cNvSpPr txBox="1"/>
                  <p:nvPr/>
                </p:nvSpPr>
                <p:spPr>
                  <a:xfrm>
                    <a:off x="2172271" y="4638800"/>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67" name="TextBox 66">
                    <a:extLst>
                      <a:ext uri="{FF2B5EF4-FFF2-40B4-BE49-F238E27FC236}">
                        <a16:creationId xmlns:a16="http://schemas.microsoft.com/office/drawing/2014/main" id="{18CD5917-6748-AFE6-4CA8-6A26740C5DD1}"/>
                      </a:ext>
                    </a:extLst>
                  </p:cNvPr>
                  <p:cNvSpPr txBox="1">
                    <a:spLocks noRot="1" noChangeAspect="1" noMove="1" noResize="1" noEditPoints="1" noAdjustHandles="1" noChangeArrowheads="1" noChangeShapeType="1" noTextEdit="1"/>
                  </p:cNvSpPr>
                  <p:nvPr/>
                </p:nvSpPr>
                <p:spPr>
                  <a:xfrm>
                    <a:off x="2172271" y="4638800"/>
                    <a:ext cx="369781" cy="369332"/>
                  </a:xfrm>
                  <a:prstGeom prst="rect">
                    <a:avLst/>
                  </a:prstGeom>
                  <a:blipFill>
                    <a:blip r:embed="rId1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8" name="TextBox 67">
                    <a:extLst>
                      <a:ext uri="{FF2B5EF4-FFF2-40B4-BE49-F238E27FC236}">
                        <a16:creationId xmlns:a16="http://schemas.microsoft.com/office/drawing/2014/main" id="{6FFBE299-FED8-D1B2-BD66-101DA35B695A}"/>
                      </a:ext>
                    </a:extLst>
                  </p:cNvPr>
                  <p:cNvSpPr txBox="1"/>
                  <p:nvPr/>
                </p:nvSpPr>
                <p:spPr>
                  <a:xfrm>
                    <a:off x="1157833" y="378614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68" name="TextBox 67">
                    <a:extLst>
                      <a:ext uri="{FF2B5EF4-FFF2-40B4-BE49-F238E27FC236}">
                        <a16:creationId xmlns:a16="http://schemas.microsoft.com/office/drawing/2014/main" id="{6FFBE299-FED8-D1B2-BD66-101DA35B695A}"/>
                      </a:ext>
                    </a:extLst>
                  </p:cNvPr>
                  <p:cNvSpPr txBox="1">
                    <a:spLocks noRot="1" noChangeAspect="1" noMove="1" noResize="1" noEditPoints="1" noAdjustHandles="1" noChangeArrowheads="1" noChangeShapeType="1" noTextEdit="1"/>
                  </p:cNvSpPr>
                  <p:nvPr/>
                </p:nvSpPr>
                <p:spPr>
                  <a:xfrm>
                    <a:off x="1157833" y="3786141"/>
                    <a:ext cx="773738" cy="369332"/>
                  </a:xfrm>
                  <a:prstGeom prst="rect">
                    <a:avLst/>
                  </a:prstGeom>
                  <a:blipFill>
                    <a:blip r:embed="rId1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9" name="TextBox 68">
                    <a:extLst>
                      <a:ext uri="{FF2B5EF4-FFF2-40B4-BE49-F238E27FC236}">
                        <a16:creationId xmlns:a16="http://schemas.microsoft.com/office/drawing/2014/main" id="{113857C4-4F9F-E95E-044D-F1A4FA7A55E8}"/>
                      </a:ext>
                    </a:extLst>
                  </p:cNvPr>
                  <p:cNvSpPr txBox="1"/>
                  <p:nvPr/>
                </p:nvSpPr>
                <p:spPr>
                  <a:xfrm>
                    <a:off x="1835210" y="3227705"/>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xmlns="">
              <p:sp>
                <p:nvSpPr>
                  <p:cNvPr id="69" name="TextBox 68">
                    <a:extLst>
                      <a:ext uri="{FF2B5EF4-FFF2-40B4-BE49-F238E27FC236}">
                        <a16:creationId xmlns:a16="http://schemas.microsoft.com/office/drawing/2014/main" id="{113857C4-4F9F-E95E-044D-F1A4FA7A55E8}"/>
                      </a:ext>
                    </a:extLst>
                  </p:cNvPr>
                  <p:cNvSpPr txBox="1">
                    <a:spLocks noRot="1" noChangeAspect="1" noMove="1" noResize="1" noEditPoints="1" noAdjustHandles="1" noChangeArrowheads="1" noChangeShapeType="1" noTextEdit="1"/>
                  </p:cNvSpPr>
                  <p:nvPr/>
                </p:nvSpPr>
                <p:spPr>
                  <a:xfrm>
                    <a:off x="1835210" y="3227705"/>
                    <a:ext cx="773738" cy="369332"/>
                  </a:xfrm>
                  <a:prstGeom prst="rect">
                    <a:avLst/>
                  </a:prstGeom>
                  <a:blipFill>
                    <a:blip r:embed="rId1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0" name="TextBox 69">
                    <a:extLst>
                      <a:ext uri="{FF2B5EF4-FFF2-40B4-BE49-F238E27FC236}">
                        <a16:creationId xmlns:a16="http://schemas.microsoft.com/office/drawing/2014/main" id="{3305BF72-9FFD-DF53-8C7C-A4B213E38B05}"/>
                      </a:ext>
                    </a:extLst>
                  </p:cNvPr>
                  <p:cNvSpPr txBox="1"/>
                  <p:nvPr/>
                </p:nvSpPr>
                <p:spPr>
                  <a:xfrm>
                    <a:off x="3343276" y="3879162"/>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70" name="TextBox 69">
                    <a:extLst>
                      <a:ext uri="{FF2B5EF4-FFF2-40B4-BE49-F238E27FC236}">
                        <a16:creationId xmlns:a16="http://schemas.microsoft.com/office/drawing/2014/main" id="{3305BF72-9FFD-DF53-8C7C-A4B213E38B05}"/>
                      </a:ext>
                    </a:extLst>
                  </p:cNvPr>
                  <p:cNvSpPr txBox="1">
                    <a:spLocks noRot="1" noChangeAspect="1" noMove="1" noResize="1" noEditPoints="1" noAdjustHandles="1" noChangeArrowheads="1" noChangeShapeType="1" noTextEdit="1"/>
                  </p:cNvSpPr>
                  <p:nvPr/>
                </p:nvSpPr>
                <p:spPr>
                  <a:xfrm>
                    <a:off x="3343276" y="3879162"/>
                    <a:ext cx="369781" cy="369332"/>
                  </a:xfrm>
                  <a:prstGeom prst="rect">
                    <a:avLst/>
                  </a:prstGeom>
                  <a:blipFill>
                    <a:blip r:embed="rId19"/>
                    <a:stretch>
                      <a:fillRect/>
                    </a:stretch>
                  </a:blipFill>
                </p:spPr>
                <p:txBody>
                  <a:bodyPr/>
                  <a:lstStyle/>
                  <a:p>
                    <a:r>
                      <a:rPr lang="en-US">
                        <a:noFill/>
                      </a:rPr>
                      <a:t> </a:t>
                    </a:r>
                  </a:p>
                </p:txBody>
              </p:sp>
            </mc:Fallback>
          </mc:AlternateContent>
        </p:grpSp>
        <p:cxnSp>
          <p:nvCxnSpPr>
            <p:cNvPr id="10" name="Straight Connector 9">
              <a:extLst>
                <a:ext uri="{FF2B5EF4-FFF2-40B4-BE49-F238E27FC236}">
                  <a16:creationId xmlns:a16="http://schemas.microsoft.com/office/drawing/2014/main" id="{F3D8A0BC-99DD-A525-FF55-BF07C66E8E1F}"/>
                </a:ext>
              </a:extLst>
            </p:cNvPr>
            <p:cNvCxnSpPr>
              <a:cxnSpLocks/>
              <a:stCxn id="4" idx="0"/>
            </p:cNvCxnSpPr>
            <p:nvPr/>
          </p:nvCxnSpPr>
          <p:spPr>
            <a:xfrm flipV="1">
              <a:off x="2801570" y="3306616"/>
              <a:ext cx="0" cy="248777"/>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4" name="Arrow: Right 63" descr="Now we perform the right rotation which lifts the left subtree and lowers the right subtree. It does this by making b the new root, a the left child of b, and subtree y the left subtree of a.">
            <a:extLst>
              <a:ext uri="{FF2B5EF4-FFF2-40B4-BE49-F238E27FC236}">
                <a16:creationId xmlns:a16="http://schemas.microsoft.com/office/drawing/2014/main" id="{88549AC5-13F6-C0FF-FEBC-7A399516549C}"/>
              </a:ext>
            </a:extLst>
          </p:cNvPr>
          <p:cNvSpPr/>
          <p:nvPr/>
        </p:nvSpPr>
        <p:spPr>
          <a:xfrm>
            <a:off x="5315019" y="4410070"/>
            <a:ext cx="1531002"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Right Rotation</a:t>
            </a:r>
          </a:p>
        </p:txBody>
      </p:sp>
      <p:grpSp>
        <p:nvGrpSpPr>
          <p:cNvPr id="12" name="Group 11" descr="An illustration of a right rotation. This is the after image.&#10;&#10;After performing a right rotation the node b becomes the root of the tree. The right child of b is the node a (the former root), and the left child of b is unchanged. The left subtree of a is y (the former right subtree of b), and the right subtree of a is unchanged. Because x has height h+1 and y and z had height h, both subtrees of b now have height h+1, making the tree balanced.">
            <a:extLst>
              <a:ext uri="{FF2B5EF4-FFF2-40B4-BE49-F238E27FC236}">
                <a16:creationId xmlns:a16="http://schemas.microsoft.com/office/drawing/2014/main" id="{84232B4C-4E6B-BF79-0647-5806F7070993}"/>
              </a:ext>
            </a:extLst>
          </p:cNvPr>
          <p:cNvGrpSpPr/>
          <p:nvPr/>
        </p:nvGrpSpPr>
        <p:grpSpPr>
          <a:xfrm>
            <a:off x="7493545" y="3306616"/>
            <a:ext cx="3471088" cy="2739296"/>
            <a:chOff x="7493545" y="3306616"/>
            <a:chExt cx="3471088" cy="2739296"/>
          </a:xfrm>
        </p:grpSpPr>
        <p:grpSp>
          <p:nvGrpSpPr>
            <p:cNvPr id="33" name="Group 32">
              <a:extLst>
                <a:ext uri="{FF2B5EF4-FFF2-40B4-BE49-F238E27FC236}">
                  <a16:creationId xmlns:a16="http://schemas.microsoft.com/office/drawing/2014/main" id="{F7EE3BEE-6549-5A90-A178-CB843F41D093}"/>
                </a:ext>
              </a:extLst>
            </p:cNvPr>
            <p:cNvGrpSpPr/>
            <p:nvPr/>
          </p:nvGrpSpPr>
          <p:grpSpPr>
            <a:xfrm>
              <a:off x="7578756" y="3549819"/>
              <a:ext cx="3385877" cy="2496093"/>
              <a:chOff x="7175930" y="136853"/>
              <a:chExt cx="3385877" cy="2496093"/>
            </a:xfrm>
          </p:grpSpPr>
          <mc:AlternateContent xmlns:mc="http://schemas.openxmlformats.org/markup-compatibility/2006" xmlns:a14="http://schemas.microsoft.com/office/drawing/2010/main">
            <mc:Choice Requires="a14">
              <p:sp>
                <p:nvSpPr>
                  <p:cNvPr id="34" name="Oval 33">
                    <a:extLst>
                      <a:ext uri="{FF2B5EF4-FFF2-40B4-BE49-F238E27FC236}">
                        <a16:creationId xmlns:a16="http://schemas.microsoft.com/office/drawing/2014/main" id="{45E7A0E4-A69B-B4AE-ACE7-EB5C89E52040}"/>
                      </a:ext>
                    </a:extLst>
                  </p:cNvPr>
                  <p:cNvSpPr/>
                  <p:nvPr/>
                </p:nvSpPr>
                <p:spPr>
                  <a:xfrm>
                    <a:off x="9124241" y="77239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34" name="Oval 33">
                    <a:extLst>
                      <a:ext uri="{FF2B5EF4-FFF2-40B4-BE49-F238E27FC236}">
                        <a16:creationId xmlns:a16="http://schemas.microsoft.com/office/drawing/2014/main" id="{45E7A0E4-A69B-B4AE-ACE7-EB5C89E52040}"/>
                      </a:ext>
                    </a:extLst>
                  </p:cNvPr>
                  <p:cNvSpPr>
                    <a:spLocks noRot="1" noChangeAspect="1" noMove="1" noResize="1" noEditPoints="1" noAdjustHandles="1" noChangeArrowheads="1" noChangeShapeType="1" noTextEdit="1"/>
                  </p:cNvSpPr>
                  <p:nvPr/>
                </p:nvSpPr>
                <p:spPr>
                  <a:xfrm>
                    <a:off x="9124241" y="772395"/>
                    <a:ext cx="612511" cy="612511"/>
                  </a:xfrm>
                  <a:prstGeom prst="ellipse">
                    <a:avLst/>
                  </a:prstGeom>
                  <a:blipFill>
                    <a:blip r:embed="rId3"/>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Isosceles Triangle 34">
                    <a:extLst>
                      <a:ext uri="{FF2B5EF4-FFF2-40B4-BE49-F238E27FC236}">
                        <a16:creationId xmlns:a16="http://schemas.microsoft.com/office/drawing/2014/main" id="{EF1554DF-5FD8-FE91-0B86-80799DED6758}"/>
                      </a:ext>
                    </a:extLst>
                  </p:cNvPr>
                  <p:cNvSpPr/>
                  <p:nvPr/>
                </p:nvSpPr>
                <p:spPr>
                  <a:xfrm>
                    <a:off x="7342089" y="772395"/>
                    <a:ext cx="1084977" cy="979594"/>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𝑥</m:t>
                          </m:r>
                        </m:oMath>
                      </m:oMathPara>
                    </a14:m>
                    <a:endParaRPr lang="en-US" dirty="0"/>
                  </a:p>
                </p:txBody>
              </p:sp>
            </mc:Choice>
            <mc:Fallback xmlns="">
              <p:sp>
                <p:nvSpPr>
                  <p:cNvPr id="35" name="Isosceles Triangle 34">
                    <a:extLst>
                      <a:ext uri="{FF2B5EF4-FFF2-40B4-BE49-F238E27FC236}">
                        <a16:creationId xmlns:a16="http://schemas.microsoft.com/office/drawing/2014/main" id="{EF1554DF-5FD8-FE91-0B86-80799DED6758}"/>
                      </a:ext>
                    </a:extLst>
                  </p:cNvPr>
                  <p:cNvSpPr>
                    <a:spLocks noRot="1" noChangeAspect="1" noMove="1" noResize="1" noEditPoints="1" noAdjustHandles="1" noChangeArrowheads="1" noChangeShapeType="1" noTextEdit="1"/>
                  </p:cNvSpPr>
                  <p:nvPr/>
                </p:nvSpPr>
                <p:spPr>
                  <a:xfrm>
                    <a:off x="7342089" y="772395"/>
                    <a:ext cx="1084977" cy="979594"/>
                  </a:xfrm>
                  <a:prstGeom prst="triangle">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Oval 35">
                    <a:extLst>
                      <a:ext uri="{FF2B5EF4-FFF2-40B4-BE49-F238E27FC236}">
                        <a16:creationId xmlns:a16="http://schemas.microsoft.com/office/drawing/2014/main" id="{21653A17-97F6-3907-7154-1E08B77D7E3B}"/>
                      </a:ext>
                    </a:extLst>
                  </p:cNvPr>
                  <p:cNvSpPr/>
                  <p:nvPr/>
                </p:nvSpPr>
                <p:spPr>
                  <a:xfrm>
                    <a:off x="8428629" y="13685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36" name="Oval 35">
                    <a:extLst>
                      <a:ext uri="{FF2B5EF4-FFF2-40B4-BE49-F238E27FC236}">
                        <a16:creationId xmlns:a16="http://schemas.microsoft.com/office/drawing/2014/main" id="{21653A17-97F6-3907-7154-1E08B77D7E3B}"/>
                      </a:ext>
                    </a:extLst>
                  </p:cNvPr>
                  <p:cNvSpPr>
                    <a:spLocks noRot="1" noChangeAspect="1" noMove="1" noResize="1" noEditPoints="1" noAdjustHandles="1" noChangeArrowheads="1" noChangeShapeType="1" noTextEdit="1"/>
                  </p:cNvSpPr>
                  <p:nvPr/>
                </p:nvSpPr>
                <p:spPr>
                  <a:xfrm>
                    <a:off x="8428629" y="136853"/>
                    <a:ext cx="612511" cy="612511"/>
                  </a:xfrm>
                  <a:prstGeom prst="ellipse">
                    <a:avLst/>
                  </a:prstGeom>
                  <a:blipFill>
                    <a:blip r:embed="rId5"/>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7" name="Isosceles Triangle 36">
                    <a:extLst>
                      <a:ext uri="{FF2B5EF4-FFF2-40B4-BE49-F238E27FC236}">
                        <a16:creationId xmlns:a16="http://schemas.microsoft.com/office/drawing/2014/main" id="{99A0256F-8391-2976-BCFB-9053B00E322A}"/>
                      </a:ext>
                    </a:extLst>
                  </p:cNvPr>
                  <p:cNvSpPr/>
                  <p:nvPr/>
                </p:nvSpPr>
                <p:spPr>
                  <a:xfrm>
                    <a:off x="8345520" y="1578929"/>
                    <a:ext cx="1084977" cy="979594"/>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37" name="Isosceles Triangle 36">
                    <a:extLst>
                      <a:ext uri="{FF2B5EF4-FFF2-40B4-BE49-F238E27FC236}">
                        <a16:creationId xmlns:a16="http://schemas.microsoft.com/office/drawing/2014/main" id="{99A0256F-8391-2976-BCFB-9053B00E322A}"/>
                      </a:ext>
                    </a:extLst>
                  </p:cNvPr>
                  <p:cNvSpPr>
                    <a:spLocks noRot="1" noChangeAspect="1" noMove="1" noResize="1" noEditPoints="1" noAdjustHandles="1" noChangeArrowheads="1" noChangeShapeType="1" noTextEdit="1"/>
                  </p:cNvSpPr>
                  <p:nvPr/>
                </p:nvSpPr>
                <p:spPr>
                  <a:xfrm>
                    <a:off x="8345520" y="1578929"/>
                    <a:ext cx="1084977" cy="979594"/>
                  </a:xfrm>
                  <a:prstGeom prst="triangle">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8" name="Isosceles Triangle 37">
                    <a:extLst>
                      <a:ext uri="{FF2B5EF4-FFF2-40B4-BE49-F238E27FC236}">
                        <a16:creationId xmlns:a16="http://schemas.microsoft.com/office/drawing/2014/main" id="{C8ABD725-951D-1EF5-BC3F-7698AB03ED12}"/>
                      </a:ext>
                    </a:extLst>
                  </p:cNvPr>
                  <p:cNvSpPr/>
                  <p:nvPr/>
                </p:nvSpPr>
                <p:spPr>
                  <a:xfrm>
                    <a:off x="9476830" y="1586367"/>
                    <a:ext cx="1084977" cy="979594"/>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38" name="Isosceles Triangle 37">
                    <a:extLst>
                      <a:ext uri="{FF2B5EF4-FFF2-40B4-BE49-F238E27FC236}">
                        <a16:creationId xmlns:a16="http://schemas.microsoft.com/office/drawing/2014/main" id="{C8ABD725-951D-1EF5-BC3F-7698AB03ED12}"/>
                      </a:ext>
                    </a:extLst>
                  </p:cNvPr>
                  <p:cNvSpPr>
                    <a:spLocks noRot="1" noChangeAspect="1" noMove="1" noResize="1" noEditPoints="1" noAdjustHandles="1" noChangeArrowheads="1" noChangeShapeType="1" noTextEdit="1"/>
                  </p:cNvSpPr>
                  <p:nvPr/>
                </p:nvSpPr>
                <p:spPr>
                  <a:xfrm>
                    <a:off x="9476830" y="1586367"/>
                    <a:ext cx="1084977" cy="979594"/>
                  </a:xfrm>
                  <a:prstGeom prst="triangle">
                    <a:avLst/>
                  </a:prstGeom>
                  <a:blipFill>
                    <a:blip r:embed="rId7"/>
                    <a:stretch>
                      <a:fillRect/>
                    </a:stretch>
                  </a:blipFill>
                </p:spPr>
                <p:txBody>
                  <a:bodyPr/>
                  <a:lstStyle/>
                  <a:p>
                    <a:r>
                      <a:rPr lang="en-US">
                        <a:noFill/>
                      </a:rPr>
                      <a:t> </a:t>
                    </a:r>
                  </a:p>
                </p:txBody>
              </p:sp>
            </mc:Fallback>
          </mc:AlternateContent>
          <p:cxnSp>
            <p:nvCxnSpPr>
              <p:cNvPr id="39" name="Straight Connector 38">
                <a:extLst>
                  <a:ext uri="{FF2B5EF4-FFF2-40B4-BE49-F238E27FC236}">
                    <a16:creationId xmlns:a16="http://schemas.microsoft.com/office/drawing/2014/main" id="{E962564D-E372-F50C-5980-C112EF7ECA4D}"/>
                  </a:ext>
                </a:extLst>
              </p:cNvPr>
              <p:cNvCxnSpPr>
                <a:cxnSpLocks/>
                <a:stCxn id="36" idx="3"/>
                <a:endCxn id="35" idx="0"/>
              </p:cNvCxnSpPr>
              <p:nvPr/>
            </p:nvCxnSpPr>
            <p:spPr>
              <a:xfrm flipH="1">
                <a:off x="7884578" y="659664"/>
                <a:ext cx="633751" cy="1127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9A738FD-1682-5EB7-685E-AE958F861694}"/>
                  </a:ext>
                </a:extLst>
              </p:cNvPr>
              <p:cNvCxnSpPr>
                <a:cxnSpLocks/>
                <a:stCxn id="34" idx="3"/>
                <a:endCxn id="37" idx="0"/>
              </p:cNvCxnSpPr>
              <p:nvPr/>
            </p:nvCxnSpPr>
            <p:spPr>
              <a:xfrm flipH="1">
                <a:off x="8888009" y="1295206"/>
                <a:ext cx="325932" cy="28372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469BC999-CE86-9682-91DC-E9C0F86021D7}"/>
                  </a:ext>
                </a:extLst>
              </p:cNvPr>
              <p:cNvCxnSpPr>
                <a:cxnSpLocks/>
                <a:stCxn id="36" idx="5"/>
                <a:endCxn id="34" idx="1"/>
              </p:cNvCxnSpPr>
              <p:nvPr/>
            </p:nvCxnSpPr>
            <p:spPr>
              <a:xfrm>
                <a:off x="8951440" y="659664"/>
                <a:ext cx="262501" cy="2024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1A19D79-2582-DF96-4EE4-A322DE8F4EFA}"/>
                  </a:ext>
                </a:extLst>
              </p:cNvPr>
              <p:cNvCxnSpPr>
                <a:cxnSpLocks/>
                <a:stCxn id="38" idx="0"/>
                <a:endCxn id="34" idx="5"/>
              </p:cNvCxnSpPr>
              <p:nvPr/>
            </p:nvCxnSpPr>
            <p:spPr>
              <a:xfrm flipH="1" flipV="1">
                <a:off x="9647052" y="1295206"/>
                <a:ext cx="372267" cy="2911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3" name="Oval 42">
                    <a:extLst>
                      <a:ext uri="{FF2B5EF4-FFF2-40B4-BE49-F238E27FC236}">
                        <a16:creationId xmlns:a16="http://schemas.microsoft.com/office/drawing/2014/main" id="{0CFD8699-FE14-3065-4767-9AEE33B862FF}"/>
                      </a:ext>
                    </a:extLst>
                  </p:cNvPr>
                  <p:cNvSpPr/>
                  <p:nvPr/>
                </p:nvSpPr>
                <p:spPr>
                  <a:xfrm>
                    <a:off x="7175930" y="202043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43" name="Oval 42">
                    <a:extLst>
                      <a:ext uri="{FF2B5EF4-FFF2-40B4-BE49-F238E27FC236}">
                        <a16:creationId xmlns:a16="http://schemas.microsoft.com/office/drawing/2014/main" id="{0CFD8699-FE14-3065-4767-9AEE33B862FF}"/>
                      </a:ext>
                    </a:extLst>
                  </p:cNvPr>
                  <p:cNvSpPr>
                    <a:spLocks noRot="1" noChangeAspect="1" noMove="1" noResize="1" noEditPoints="1" noAdjustHandles="1" noChangeArrowheads="1" noChangeShapeType="1" noTextEdit="1"/>
                  </p:cNvSpPr>
                  <p:nvPr/>
                </p:nvSpPr>
                <p:spPr>
                  <a:xfrm>
                    <a:off x="7175930" y="2020435"/>
                    <a:ext cx="612511" cy="612511"/>
                  </a:xfrm>
                  <a:prstGeom prst="ellipse">
                    <a:avLst/>
                  </a:prstGeom>
                  <a:blipFill>
                    <a:blip r:embed="rId8"/>
                    <a:stretch>
                      <a:fillRect/>
                    </a:stretch>
                  </a:blipFill>
                  <a:ln>
                    <a:solidFill>
                      <a:schemeClr val="tx1"/>
                    </a:solidFill>
                  </a:ln>
                </p:spPr>
                <p:txBody>
                  <a:bodyPr/>
                  <a:lstStyle/>
                  <a:p>
                    <a:r>
                      <a:rPr lang="en-US">
                        <a:noFill/>
                      </a:rPr>
                      <a:t> </a:t>
                    </a:r>
                  </a:p>
                </p:txBody>
              </p:sp>
            </mc:Fallback>
          </mc:AlternateContent>
          <p:cxnSp>
            <p:nvCxnSpPr>
              <p:cNvPr id="44" name="Straight Connector 43">
                <a:extLst>
                  <a:ext uri="{FF2B5EF4-FFF2-40B4-BE49-F238E27FC236}">
                    <a16:creationId xmlns:a16="http://schemas.microsoft.com/office/drawing/2014/main" id="{5946C4ED-4422-1E95-01CC-240395B3A549}"/>
                  </a:ext>
                </a:extLst>
              </p:cNvPr>
              <p:cNvCxnSpPr>
                <a:cxnSpLocks/>
                <a:stCxn id="43" idx="0"/>
              </p:cNvCxnSpPr>
              <p:nvPr/>
            </p:nvCxnSpPr>
            <p:spPr>
              <a:xfrm flipH="1" flipV="1">
                <a:off x="7482185" y="1751989"/>
                <a:ext cx="1" cy="2684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72" name="TextBox 71">
                  <a:extLst>
                    <a:ext uri="{FF2B5EF4-FFF2-40B4-BE49-F238E27FC236}">
                      <a16:creationId xmlns:a16="http://schemas.microsoft.com/office/drawing/2014/main" id="{8FB41DCC-41DB-D581-B281-F635D03CF8ED}"/>
                    </a:ext>
                  </a:extLst>
                </p:cNvPr>
                <p:cNvSpPr txBox="1"/>
                <p:nvPr/>
              </p:nvSpPr>
              <p:spPr>
                <a:xfrm>
                  <a:off x="7493545" y="4095067"/>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p:sp>
              <p:nvSpPr>
                <p:cNvPr id="72" name="TextBox 71">
                  <a:extLst>
                    <a:ext uri="{FF2B5EF4-FFF2-40B4-BE49-F238E27FC236}">
                      <a16:creationId xmlns:a16="http://schemas.microsoft.com/office/drawing/2014/main" id="{8FB41DCC-41DB-D581-B281-F635D03CF8ED}"/>
                    </a:ext>
                  </a:extLst>
                </p:cNvPr>
                <p:cNvSpPr txBox="1">
                  <a:spLocks noRot="1" noChangeAspect="1" noMove="1" noResize="1" noEditPoints="1" noAdjustHandles="1" noChangeArrowheads="1" noChangeShapeType="1" noTextEdit="1"/>
                </p:cNvSpPr>
                <p:nvPr/>
              </p:nvSpPr>
              <p:spPr>
                <a:xfrm>
                  <a:off x="7493545" y="4095067"/>
                  <a:ext cx="773738" cy="369332"/>
                </a:xfrm>
                <a:prstGeom prst="rect">
                  <a:avLst/>
                </a:prstGeom>
                <a:blipFill>
                  <a:blip r:embed="rId20"/>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3" name="TextBox 72">
                  <a:extLst>
                    <a:ext uri="{FF2B5EF4-FFF2-40B4-BE49-F238E27FC236}">
                      <a16:creationId xmlns:a16="http://schemas.microsoft.com/office/drawing/2014/main" id="{DD7BB27A-42A5-BE9A-F1FF-42EABAE1A987}"/>
                    </a:ext>
                  </a:extLst>
                </p:cNvPr>
                <p:cNvSpPr txBox="1"/>
                <p:nvPr/>
              </p:nvSpPr>
              <p:spPr>
                <a:xfrm>
                  <a:off x="8903142" y="4217250"/>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p:sp>
              <p:nvSpPr>
                <p:cNvPr id="73" name="TextBox 72">
                  <a:extLst>
                    <a:ext uri="{FF2B5EF4-FFF2-40B4-BE49-F238E27FC236}">
                      <a16:creationId xmlns:a16="http://schemas.microsoft.com/office/drawing/2014/main" id="{DD7BB27A-42A5-BE9A-F1FF-42EABAE1A987}"/>
                    </a:ext>
                  </a:extLst>
                </p:cNvPr>
                <p:cNvSpPr txBox="1">
                  <a:spLocks noRot="1" noChangeAspect="1" noMove="1" noResize="1" noEditPoints="1" noAdjustHandles="1" noChangeArrowheads="1" noChangeShapeType="1" noTextEdit="1"/>
                </p:cNvSpPr>
                <p:nvPr/>
              </p:nvSpPr>
              <p:spPr>
                <a:xfrm>
                  <a:off x="8903142" y="4217250"/>
                  <a:ext cx="773738" cy="369332"/>
                </a:xfrm>
                <a:prstGeom prst="rect">
                  <a:avLst/>
                </a:prstGeom>
                <a:blipFill>
                  <a:blip r:embed="rId21"/>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4" name="TextBox 73">
                  <a:extLst>
                    <a:ext uri="{FF2B5EF4-FFF2-40B4-BE49-F238E27FC236}">
                      <a16:creationId xmlns:a16="http://schemas.microsoft.com/office/drawing/2014/main" id="{B62FD0DC-BCE5-FBBA-1AFF-5D9EBF1AE5F1}"/>
                    </a:ext>
                  </a:extLst>
                </p:cNvPr>
                <p:cNvSpPr txBox="1"/>
                <p:nvPr/>
              </p:nvSpPr>
              <p:spPr>
                <a:xfrm>
                  <a:off x="8197681" y="3414882"/>
                  <a:ext cx="77373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p:sp>
              <p:nvSpPr>
                <p:cNvPr id="74" name="TextBox 73">
                  <a:extLst>
                    <a:ext uri="{FF2B5EF4-FFF2-40B4-BE49-F238E27FC236}">
                      <a16:creationId xmlns:a16="http://schemas.microsoft.com/office/drawing/2014/main" id="{B62FD0DC-BCE5-FBBA-1AFF-5D9EBF1AE5F1}"/>
                    </a:ext>
                  </a:extLst>
                </p:cNvPr>
                <p:cNvSpPr txBox="1">
                  <a:spLocks noRot="1" noChangeAspect="1" noMove="1" noResize="1" noEditPoints="1" noAdjustHandles="1" noChangeArrowheads="1" noChangeShapeType="1" noTextEdit="1"/>
                </p:cNvSpPr>
                <p:nvPr/>
              </p:nvSpPr>
              <p:spPr>
                <a:xfrm>
                  <a:off x="8197681" y="3414882"/>
                  <a:ext cx="773737" cy="369332"/>
                </a:xfrm>
                <a:prstGeom prst="rect">
                  <a:avLst/>
                </a:prstGeom>
                <a:blipFill>
                  <a:blip r:embed="rId22"/>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5" name="TextBox 74">
                  <a:extLst>
                    <a:ext uri="{FF2B5EF4-FFF2-40B4-BE49-F238E27FC236}">
                      <a16:creationId xmlns:a16="http://schemas.microsoft.com/office/drawing/2014/main" id="{C14EBFC5-1ACD-0DA1-DFC1-D0673D9497BA}"/>
                    </a:ext>
                  </a:extLst>
                </p:cNvPr>
                <p:cNvSpPr txBox="1"/>
                <p:nvPr/>
              </p:nvSpPr>
              <p:spPr>
                <a:xfrm>
                  <a:off x="8967387" y="4830916"/>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p:sp>
              <p:nvSpPr>
                <p:cNvPr id="75" name="TextBox 74">
                  <a:extLst>
                    <a:ext uri="{FF2B5EF4-FFF2-40B4-BE49-F238E27FC236}">
                      <a16:creationId xmlns:a16="http://schemas.microsoft.com/office/drawing/2014/main" id="{C14EBFC5-1ACD-0DA1-DFC1-D0673D9497BA}"/>
                    </a:ext>
                  </a:extLst>
                </p:cNvPr>
                <p:cNvSpPr txBox="1">
                  <a:spLocks noRot="1" noChangeAspect="1" noMove="1" noResize="1" noEditPoints="1" noAdjustHandles="1" noChangeArrowheads="1" noChangeShapeType="1" noTextEdit="1"/>
                </p:cNvSpPr>
                <p:nvPr/>
              </p:nvSpPr>
              <p:spPr>
                <a:xfrm>
                  <a:off x="8967387" y="4830916"/>
                  <a:ext cx="369781" cy="369332"/>
                </a:xfrm>
                <a:prstGeom prst="rect">
                  <a:avLst/>
                </a:prstGeom>
                <a:blipFill>
                  <a:blip r:embed="rId2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6" name="TextBox 75">
                  <a:extLst>
                    <a:ext uri="{FF2B5EF4-FFF2-40B4-BE49-F238E27FC236}">
                      <a16:creationId xmlns:a16="http://schemas.microsoft.com/office/drawing/2014/main" id="{77634E40-271E-6922-B9EA-EFC82ADE55EC}"/>
                    </a:ext>
                  </a:extLst>
                </p:cNvPr>
                <p:cNvSpPr txBox="1"/>
                <p:nvPr/>
              </p:nvSpPr>
              <p:spPr>
                <a:xfrm>
                  <a:off x="10038951" y="4830916"/>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p:sp>
              <p:nvSpPr>
                <p:cNvPr id="76" name="TextBox 75">
                  <a:extLst>
                    <a:ext uri="{FF2B5EF4-FFF2-40B4-BE49-F238E27FC236}">
                      <a16:creationId xmlns:a16="http://schemas.microsoft.com/office/drawing/2014/main" id="{77634E40-271E-6922-B9EA-EFC82ADE55EC}"/>
                    </a:ext>
                  </a:extLst>
                </p:cNvPr>
                <p:cNvSpPr txBox="1">
                  <a:spLocks noRot="1" noChangeAspect="1" noMove="1" noResize="1" noEditPoints="1" noAdjustHandles="1" noChangeArrowheads="1" noChangeShapeType="1" noTextEdit="1"/>
                </p:cNvSpPr>
                <p:nvPr/>
              </p:nvSpPr>
              <p:spPr>
                <a:xfrm>
                  <a:off x="10038951" y="4830916"/>
                  <a:ext cx="369781" cy="369332"/>
                </a:xfrm>
                <a:prstGeom prst="rect">
                  <a:avLst/>
                </a:prstGeom>
                <a:blipFill>
                  <a:blip r:embed="rId24"/>
                  <a:stretch>
                    <a:fillRect/>
                  </a:stretch>
                </a:blipFill>
              </p:spPr>
              <p:txBody>
                <a:bodyPr/>
                <a:lstStyle/>
                <a:p>
                  <a:r>
                    <a:rPr lang="en-US">
                      <a:noFill/>
                    </a:rPr>
                    <a:t> </a:t>
                  </a:r>
                </a:p>
              </p:txBody>
            </p:sp>
          </mc:Fallback>
        </mc:AlternateContent>
        <p:cxnSp>
          <p:nvCxnSpPr>
            <p:cNvPr id="15" name="Straight Connector 14">
              <a:extLst>
                <a:ext uri="{FF2B5EF4-FFF2-40B4-BE49-F238E27FC236}">
                  <a16:creationId xmlns:a16="http://schemas.microsoft.com/office/drawing/2014/main" id="{9A90FAE4-8945-885A-FA99-43E388C6C473}"/>
                </a:ext>
              </a:extLst>
            </p:cNvPr>
            <p:cNvCxnSpPr>
              <a:cxnSpLocks/>
              <a:stCxn id="36" idx="0"/>
            </p:cNvCxnSpPr>
            <p:nvPr/>
          </p:nvCxnSpPr>
          <p:spPr>
            <a:xfrm flipV="1">
              <a:off x="9137711" y="3306616"/>
              <a:ext cx="0" cy="243203"/>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78197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02DD5E-9DDB-5763-6B4C-9F1EFEFA16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28FEE1-4BE2-B8DE-244F-76CF1114BB80}"/>
              </a:ext>
            </a:extLst>
          </p:cNvPr>
          <p:cNvSpPr>
            <a:spLocks noGrp="1"/>
          </p:cNvSpPr>
          <p:nvPr>
            <p:ph type="title"/>
          </p:nvPr>
        </p:nvSpPr>
        <p:spPr/>
        <p:txBody>
          <a:bodyPr/>
          <a:lstStyle/>
          <a:p>
            <a:r>
              <a:rPr lang="en-US" dirty="0"/>
              <a:t>Right Rotation - Implementation</a:t>
            </a:r>
          </a:p>
        </p:txBody>
      </p:sp>
      <p:sp>
        <p:nvSpPr>
          <p:cNvPr id="3" name="Content Placeholder 2">
            <a:extLst>
              <a:ext uri="{FF2B5EF4-FFF2-40B4-BE49-F238E27FC236}">
                <a16:creationId xmlns:a16="http://schemas.microsoft.com/office/drawing/2014/main" id="{59714722-1D4D-3B59-1B6A-B7AFE1C007B1}"/>
              </a:ext>
            </a:extLst>
          </p:cNvPr>
          <p:cNvSpPr>
            <a:spLocks noGrp="1"/>
          </p:cNvSpPr>
          <p:nvPr>
            <p:ph idx="1"/>
          </p:nvPr>
        </p:nvSpPr>
        <p:spPr>
          <a:xfrm>
            <a:off x="822720" y="1334280"/>
            <a:ext cx="10515600" cy="4351338"/>
          </a:xfrm>
        </p:spPr>
        <p:txBody>
          <a:bodyPr/>
          <a:lstStyle/>
          <a:p>
            <a:pPr marL="0" indent="0">
              <a:buNone/>
            </a:pPr>
            <a:r>
              <a:rPr lang="en-US" sz="2400" dirty="0">
                <a:latin typeface="Consolas" panose="020B0609020204030204" pitchFamily="49" charset="0"/>
              </a:rPr>
              <a:t>b=</a:t>
            </a:r>
            <a:r>
              <a:rPr lang="en-US" sz="2400" dirty="0" err="1">
                <a:latin typeface="Consolas" panose="020B0609020204030204" pitchFamily="49" charset="0"/>
              </a:rPr>
              <a:t>a.left</a:t>
            </a:r>
            <a:endParaRPr lang="en-US" sz="2400" dirty="0">
              <a:latin typeface="Consolas" panose="020B0609020204030204" pitchFamily="49" charset="0"/>
            </a:endParaRPr>
          </a:p>
          <a:p>
            <a:pPr marL="0" indent="0">
              <a:buNone/>
            </a:pPr>
            <a:r>
              <a:rPr lang="en-US" sz="2400" dirty="0" err="1">
                <a:latin typeface="Consolas" panose="020B0609020204030204" pitchFamily="49" charset="0"/>
              </a:rPr>
              <a:t>a.left</a:t>
            </a:r>
            <a:r>
              <a:rPr lang="en-US" sz="2400" dirty="0">
                <a:latin typeface="Consolas" panose="020B0609020204030204" pitchFamily="49" charset="0"/>
              </a:rPr>
              <a:t>=</a:t>
            </a:r>
            <a:r>
              <a:rPr lang="en-US" sz="2400" dirty="0" err="1">
                <a:latin typeface="Consolas" panose="020B0609020204030204" pitchFamily="49" charset="0"/>
              </a:rPr>
              <a:t>b.right</a:t>
            </a:r>
            <a:endParaRPr lang="en-US" sz="2400" dirty="0">
              <a:latin typeface="Consolas" panose="020B0609020204030204" pitchFamily="49" charset="0"/>
            </a:endParaRPr>
          </a:p>
          <a:p>
            <a:pPr marL="0" indent="0">
              <a:buNone/>
            </a:pPr>
            <a:r>
              <a:rPr lang="en-US" sz="2400" dirty="0" err="1">
                <a:latin typeface="Consolas" panose="020B0609020204030204" pitchFamily="49" charset="0"/>
              </a:rPr>
              <a:t>b.right</a:t>
            </a:r>
            <a:r>
              <a:rPr lang="en-US" sz="2400" dirty="0">
                <a:latin typeface="Consolas" panose="020B0609020204030204" pitchFamily="49" charset="0"/>
              </a:rPr>
              <a:t>=a</a:t>
            </a:r>
          </a:p>
          <a:p>
            <a:pPr marL="0" indent="0">
              <a:buNone/>
            </a:pPr>
            <a:r>
              <a:rPr lang="en-US" sz="2400" dirty="0">
                <a:latin typeface="Consolas" panose="020B0609020204030204" pitchFamily="49" charset="0"/>
              </a:rPr>
              <a:t>return b</a:t>
            </a:r>
            <a:endParaRPr lang="en-US" dirty="0">
              <a:latin typeface="Consolas" panose="020B0609020204030204" pitchFamily="49" charset="0"/>
            </a:endParaRP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35972530-5EA9-0DF7-C5E6-E3DB88C96AE9}"/>
                  </a:ext>
                </a:extLst>
              </p:cNvPr>
              <p:cNvSpPr txBox="1"/>
              <p:nvPr/>
            </p:nvSpPr>
            <p:spPr>
              <a:xfrm>
                <a:off x="4470400" y="1952606"/>
                <a:ext cx="2028119" cy="369332"/>
              </a:xfrm>
              <a:prstGeom prst="rect">
                <a:avLst/>
              </a:prstGeom>
              <a:noFill/>
            </p:spPr>
            <p:txBody>
              <a:bodyPr wrap="none" rtlCol="0">
                <a:spAutoFit/>
              </a:bodyPr>
              <a:lstStyle/>
              <a:p>
                <a:r>
                  <a:rPr lang="en-US" dirty="0">
                    <a:solidFill>
                      <a:srgbClr val="C00000"/>
                    </a:solidFill>
                  </a:rPr>
                  <a:t>Running time: </a:t>
                </a:r>
                <a14:m>
                  <m:oMath xmlns:m="http://schemas.openxmlformats.org/officeDocument/2006/math">
                    <m:r>
                      <m:rPr>
                        <m:sty m:val="p"/>
                      </m:rPr>
                      <a:rPr lang="en-US" b="0" i="0" smtClean="0">
                        <a:solidFill>
                          <a:srgbClr val="C00000"/>
                        </a:solidFill>
                        <a:latin typeface="Cambria Math" panose="02040503050406030204" pitchFamily="18" charset="0"/>
                      </a:rPr>
                      <m:t>Θ</m:t>
                    </m:r>
                    <m:r>
                      <a:rPr lang="en-US" b="0" i="1" smtClean="0">
                        <a:solidFill>
                          <a:srgbClr val="C00000"/>
                        </a:solidFill>
                        <a:latin typeface="Cambria Math" panose="02040503050406030204" pitchFamily="18" charset="0"/>
                      </a:rPr>
                      <m:t>(1)</m:t>
                    </m:r>
                  </m:oMath>
                </a14:m>
                <a:endParaRPr lang="en-US" dirty="0">
                  <a:solidFill>
                    <a:srgbClr val="C00000"/>
                  </a:solidFill>
                </a:endParaRPr>
              </a:p>
            </p:txBody>
          </p:sp>
        </mc:Choice>
        <mc:Fallback xmlns="">
          <p:sp>
            <p:nvSpPr>
              <p:cNvPr id="10" name="TextBox 9">
                <a:extLst>
                  <a:ext uri="{FF2B5EF4-FFF2-40B4-BE49-F238E27FC236}">
                    <a16:creationId xmlns:a16="http://schemas.microsoft.com/office/drawing/2014/main" id="{35972530-5EA9-0DF7-C5E6-E3DB88C96AE9}"/>
                  </a:ext>
                </a:extLst>
              </p:cNvPr>
              <p:cNvSpPr txBox="1">
                <a:spLocks noRot="1" noChangeAspect="1" noMove="1" noResize="1" noEditPoints="1" noAdjustHandles="1" noChangeArrowheads="1" noChangeShapeType="1" noTextEdit="1"/>
              </p:cNvSpPr>
              <p:nvPr/>
            </p:nvSpPr>
            <p:spPr>
              <a:xfrm>
                <a:off x="4470400" y="1952606"/>
                <a:ext cx="2028119" cy="369332"/>
              </a:xfrm>
              <a:prstGeom prst="rect">
                <a:avLst/>
              </a:prstGeom>
              <a:blipFill>
                <a:blip r:embed="rId2"/>
                <a:stretch>
                  <a:fillRect l="-2402" t="-8197" b="-24590"/>
                </a:stretch>
              </a:blipFill>
            </p:spPr>
            <p:txBody>
              <a:bodyPr/>
              <a:lstStyle/>
              <a:p>
                <a:r>
                  <a:rPr lang="en-US">
                    <a:noFill/>
                  </a:rPr>
                  <a:t> </a:t>
                </a:r>
              </a:p>
            </p:txBody>
          </p:sp>
        </mc:Fallback>
      </mc:AlternateContent>
      <p:grpSp>
        <p:nvGrpSpPr>
          <p:cNvPr id="85" name="Group 84" descr="An illustration of a right rotation. This is the before image.&#10;&#10;Initially, the problem node is labeled a. Its left subtree is rooted at a node labeled b, and it has a height of h+2. Its right subtree is labeled z and has a height of h. The left subtree of b is labeled x and has height h+1. The right subtree of b is labeled y and has a height of h. The node a is the problem node because it is the deepest node whose left and right subtree heights differ by more than 1.">
            <a:extLst>
              <a:ext uri="{FF2B5EF4-FFF2-40B4-BE49-F238E27FC236}">
                <a16:creationId xmlns:a16="http://schemas.microsoft.com/office/drawing/2014/main" id="{31106208-77BD-0669-3FAE-44F295FC3F25}"/>
              </a:ext>
            </a:extLst>
          </p:cNvPr>
          <p:cNvGrpSpPr/>
          <p:nvPr/>
        </p:nvGrpSpPr>
        <p:grpSpPr>
          <a:xfrm>
            <a:off x="726067" y="3306616"/>
            <a:ext cx="3585521" cy="3546164"/>
            <a:chOff x="726067" y="3306616"/>
            <a:chExt cx="3585521" cy="3546164"/>
          </a:xfrm>
        </p:grpSpPr>
        <p:grpSp>
          <p:nvGrpSpPr>
            <p:cNvPr id="86" name="Group 85">
              <a:extLst>
                <a:ext uri="{FF2B5EF4-FFF2-40B4-BE49-F238E27FC236}">
                  <a16:creationId xmlns:a16="http://schemas.microsoft.com/office/drawing/2014/main" id="{646D3FF5-E57E-1888-27EE-F285B4AF12D6}"/>
                </a:ext>
              </a:extLst>
            </p:cNvPr>
            <p:cNvGrpSpPr/>
            <p:nvPr/>
          </p:nvGrpSpPr>
          <p:grpSpPr>
            <a:xfrm>
              <a:off x="726067" y="3438938"/>
              <a:ext cx="3585521" cy="3413842"/>
              <a:chOff x="726067" y="3227705"/>
              <a:chExt cx="3585521" cy="3413842"/>
            </a:xfrm>
          </p:grpSpPr>
          <p:grpSp>
            <p:nvGrpSpPr>
              <p:cNvPr id="88" name="Group 87">
                <a:extLst>
                  <a:ext uri="{FF2B5EF4-FFF2-40B4-BE49-F238E27FC236}">
                    <a16:creationId xmlns:a16="http://schemas.microsoft.com/office/drawing/2014/main" id="{A4134E68-A2E7-7D5C-EE84-73827B319E5A}"/>
                  </a:ext>
                </a:extLst>
              </p:cNvPr>
              <p:cNvGrpSpPr/>
              <p:nvPr/>
            </p:nvGrpSpPr>
            <p:grpSpPr>
              <a:xfrm>
                <a:off x="726067" y="3344160"/>
                <a:ext cx="3585521" cy="3297387"/>
                <a:chOff x="7048051" y="131613"/>
                <a:chExt cx="3585521" cy="3297387"/>
              </a:xfrm>
            </p:grpSpPr>
            <mc:AlternateContent xmlns:mc="http://schemas.openxmlformats.org/markup-compatibility/2006" xmlns:a14="http://schemas.microsoft.com/office/drawing/2010/main">
              <mc:Choice Requires="a14">
                <p:sp>
                  <p:nvSpPr>
                    <p:cNvPr id="94" name="Oval 93">
                      <a:extLst>
                        <a:ext uri="{FF2B5EF4-FFF2-40B4-BE49-F238E27FC236}">
                          <a16:creationId xmlns:a16="http://schemas.microsoft.com/office/drawing/2014/main" id="{AC200B98-C663-4133-47ED-4F3D6C0636E3}"/>
                        </a:ext>
                      </a:extLst>
                    </p:cNvPr>
                    <p:cNvSpPr/>
                    <p:nvPr/>
                  </p:nvSpPr>
                  <p:spPr>
                    <a:xfrm>
                      <a:off x="8817298" y="13161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4" name="Oval 3">
                      <a:extLst>
                        <a:ext uri="{FF2B5EF4-FFF2-40B4-BE49-F238E27FC236}">
                          <a16:creationId xmlns:a16="http://schemas.microsoft.com/office/drawing/2014/main" id="{C1579C2A-B914-DA18-E033-AA17F1B05F5E}"/>
                        </a:ext>
                      </a:extLst>
                    </p:cNvPr>
                    <p:cNvSpPr>
                      <a:spLocks noRot="1" noChangeAspect="1" noMove="1" noResize="1" noEditPoints="1" noAdjustHandles="1" noChangeArrowheads="1" noChangeShapeType="1" noTextEdit="1"/>
                    </p:cNvSpPr>
                    <p:nvPr/>
                  </p:nvSpPr>
                  <p:spPr>
                    <a:xfrm>
                      <a:off x="8817298" y="131613"/>
                      <a:ext cx="612511" cy="612511"/>
                    </a:xfrm>
                    <a:prstGeom prst="ellipse">
                      <a:avLst/>
                    </a:prstGeom>
                    <a:blipFill>
                      <a:blip r:embed="rId9"/>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5" name="Isosceles Triangle 94">
                      <a:extLst>
                        <a:ext uri="{FF2B5EF4-FFF2-40B4-BE49-F238E27FC236}">
                          <a16:creationId xmlns:a16="http://schemas.microsoft.com/office/drawing/2014/main" id="{40CB18AB-C4EC-933D-AE58-2D160812D0C6}"/>
                        </a:ext>
                      </a:extLst>
                    </p:cNvPr>
                    <p:cNvSpPr/>
                    <p:nvPr/>
                  </p:nvSpPr>
                  <p:spPr>
                    <a:xfrm>
                      <a:off x="7214210" y="1568449"/>
                      <a:ext cx="1084977" cy="979594"/>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𝑥</m:t>
                            </m:r>
                          </m:oMath>
                        </m:oMathPara>
                      </a14:m>
                      <a:endParaRPr lang="en-US" dirty="0"/>
                    </a:p>
                  </p:txBody>
                </p:sp>
              </mc:Choice>
              <mc:Fallback xmlns="">
                <p:sp>
                  <p:nvSpPr>
                    <p:cNvPr id="5" name="Isosceles Triangle 4">
                      <a:extLst>
                        <a:ext uri="{FF2B5EF4-FFF2-40B4-BE49-F238E27FC236}">
                          <a16:creationId xmlns:a16="http://schemas.microsoft.com/office/drawing/2014/main" id="{3C646EC5-C30F-BAB9-3C02-53BCFBF85885}"/>
                        </a:ext>
                      </a:extLst>
                    </p:cNvPr>
                    <p:cNvSpPr>
                      <a:spLocks noRot="1" noChangeAspect="1" noMove="1" noResize="1" noEditPoints="1" noAdjustHandles="1" noChangeArrowheads="1" noChangeShapeType="1" noTextEdit="1"/>
                    </p:cNvSpPr>
                    <p:nvPr/>
                  </p:nvSpPr>
                  <p:spPr>
                    <a:xfrm>
                      <a:off x="7214210" y="1568449"/>
                      <a:ext cx="1084977" cy="979594"/>
                    </a:xfrm>
                    <a:prstGeom prst="triangle">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6" name="Oval 95">
                      <a:extLst>
                        <a:ext uri="{FF2B5EF4-FFF2-40B4-BE49-F238E27FC236}">
                          <a16:creationId xmlns:a16="http://schemas.microsoft.com/office/drawing/2014/main" id="{9DD9ED4B-71DE-2335-EBE3-4786A851F096}"/>
                        </a:ext>
                      </a:extLst>
                    </p:cNvPr>
                    <p:cNvSpPr/>
                    <p:nvPr/>
                  </p:nvSpPr>
                  <p:spPr>
                    <a:xfrm>
                      <a:off x="7992931" y="77239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6" name="Oval 5">
                      <a:extLst>
                        <a:ext uri="{FF2B5EF4-FFF2-40B4-BE49-F238E27FC236}">
                          <a16:creationId xmlns:a16="http://schemas.microsoft.com/office/drawing/2014/main" id="{4FE3B610-E75F-1020-CCA6-40C1B56408F0}"/>
                        </a:ext>
                      </a:extLst>
                    </p:cNvPr>
                    <p:cNvSpPr>
                      <a:spLocks noRot="1" noChangeAspect="1" noMove="1" noResize="1" noEditPoints="1" noAdjustHandles="1" noChangeArrowheads="1" noChangeShapeType="1" noTextEdit="1"/>
                    </p:cNvSpPr>
                    <p:nvPr/>
                  </p:nvSpPr>
                  <p:spPr>
                    <a:xfrm>
                      <a:off x="7992931" y="772396"/>
                      <a:ext cx="612511" cy="612511"/>
                    </a:xfrm>
                    <a:prstGeom prst="ellipse">
                      <a:avLst/>
                    </a:prstGeom>
                    <a:blipFill>
                      <a:blip r:embed="rId11"/>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7" name="Isosceles Triangle 96">
                      <a:extLst>
                        <a:ext uri="{FF2B5EF4-FFF2-40B4-BE49-F238E27FC236}">
                          <a16:creationId xmlns:a16="http://schemas.microsoft.com/office/drawing/2014/main" id="{B829C3E5-1AC9-B51F-F209-2F7D73ED3846}"/>
                        </a:ext>
                      </a:extLst>
                    </p:cNvPr>
                    <p:cNvSpPr/>
                    <p:nvPr/>
                  </p:nvSpPr>
                  <p:spPr>
                    <a:xfrm>
                      <a:off x="8345520" y="1568449"/>
                      <a:ext cx="1084977" cy="979594"/>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7" name="Isosceles Triangle 6">
                      <a:extLst>
                        <a:ext uri="{FF2B5EF4-FFF2-40B4-BE49-F238E27FC236}">
                          <a16:creationId xmlns:a16="http://schemas.microsoft.com/office/drawing/2014/main" id="{3626D707-C34E-9327-B26E-2872891541EE}"/>
                        </a:ext>
                      </a:extLst>
                    </p:cNvPr>
                    <p:cNvSpPr>
                      <a:spLocks noRot="1" noChangeAspect="1" noMove="1" noResize="1" noEditPoints="1" noAdjustHandles="1" noChangeArrowheads="1" noChangeShapeType="1" noTextEdit="1"/>
                    </p:cNvSpPr>
                    <p:nvPr/>
                  </p:nvSpPr>
                  <p:spPr>
                    <a:xfrm>
                      <a:off x="8345520" y="1568449"/>
                      <a:ext cx="1084977" cy="979594"/>
                    </a:xfrm>
                    <a:prstGeom prst="triangle">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8" name="Isosceles Triangle 97">
                      <a:extLst>
                        <a:ext uri="{FF2B5EF4-FFF2-40B4-BE49-F238E27FC236}">
                          <a16:creationId xmlns:a16="http://schemas.microsoft.com/office/drawing/2014/main" id="{464C3C3F-27A8-7EE5-0F3D-1390C1A11B29}"/>
                        </a:ext>
                      </a:extLst>
                    </p:cNvPr>
                    <p:cNvSpPr/>
                    <p:nvPr/>
                  </p:nvSpPr>
                  <p:spPr>
                    <a:xfrm>
                      <a:off x="9548595" y="758260"/>
                      <a:ext cx="1084977" cy="979594"/>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8" name="Isosceles Triangle 7">
                      <a:extLst>
                        <a:ext uri="{FF2B5EF4-FFF2-40B4-BE49-F238E27FC236}">
                          <a16:creationId xmlns:a16="http://schemas.microsoft.com/office/drawing/2014/main" id="{1F4E81E5-66F7-19E2-D095-BE6AA12C1AC1}"/>
                        </a:ext>
                      </a:extLst>
                    </p:cNvPr>
                    <p:cNvSpPr>
                      <a:spLocks noRot="1" noChangeAspect="1" noMove="1" noResize="1" noEditPoints="1" noAdjustHandles="1" noChangeArrowheads="1" noChangeShapeType="1" noTextEdit="1"/>
                    </p:cNvSpPr>
                    <p:nvPr/>
                  </p:nvSpPr>
                  <p:spPr>
                    <a:xfrm>
                      <a:off x="9548595" y="758260"/>
                      <a:ext cx="1084977" cy="979594"/>
                    </a:xfrm>
                    <a:prstGeom prst="triangle">
                      <a:avLst/>
                    </a:prstGeom>
                    <a:blipFill>
                      <a:blip r:embed="rId13"/>
                      <a:stretch>
                        <a:fillRect/>
                      </a:stretch>
                    </a:blipFill>
                  </p:spPr>
                  <p:txBody>
                    <a:bodyPr/>
                    <a:lstStyle/>
                    <a:p>
                      <a:r>
                        <a:rPr lang="en-US">
                          <a:noFill/>
                        </a:rPr>
                        <a:t> </a:t>
                      </a:r>
                    </a:p>
                  </p:txBody>
                </p:sp>
              </mc:Fallback>
            </mc:AlternateContent>
            <p:cxnSp>
              <p:nvCxnSpPr>
                <p:cNvPr id="99" name="Straight Connector 98">
                  <a:extLst>
                    <a:ext uri="{FF2B5EF4-FFF2-40B4-BE49-F238E27FC236}">
                      <a16:creationId xmlns:a16="http://schemas.microsoft.com/office/drawing/2014/main" id="{86F5E38F-3C58-9F82-590E-B2EEC889450F}"/>
                    </a:ext>
                  </a:extLst>
                </p:cNvPr>
                <p:cNvCxnSpPr>
                  <a:cxnSpLocks/>
                  <a:stCxn id="96" idx="3"/>
                  <a:endCxn id="95" idx="0"/>
                </p:cNvCxnSpPr>
                <p:nvPr/>
              </p:nvCxnSpPr>
              <p:spPr>
                <a:xfrm flipH="1">
                  <a:off x="7756699" y="1295207"/>
                  <a:ext cx="325932" cy="2732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23F13750-24DB-588F-F29C-B5A3744BD0C4}"/>
                    </a:ext>
                  </a:extLst>
                </p:cNvPr>
                <p:cNvCxnSpPr>
                  <a:cxnSpLocks/>
                  <a:stCxn id="96" idx="5"/>
                  <a:endCxn id="97" idx="0"/>
                </p:cNvCxnSpPr>
                <p:nvPr/>
              </p:nvCxnSpPr>
              <p:spPr>
                <a:xfrm>
                  <a:off x="8515742" y="1295207"/>
                  <a:ext cx="372267" cy="2732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9CEE2322-36C9-35BE-5826-ABC8427E3844}"/>
                    </a:ext>
                  </a:extLst>
                </p:cNvPr>
                <p:cNvCxnSpPr>
                  <a:cxnSpLocks/>
                  <a:stCxn id="96" idx="7"/>
                  <a:endCxn id="94" idx="3"/>
                </p:cNvCxnSpPr>
                <p:nvPr/>
              </p:nvCxnSpPr>
              <p:spPr>
                <a:xfrm flipV="1">
                  <a:off x="8515742" y="654424"/>
                  <a:ext cx="391256"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434A0A55-7CBB-F59A-8C26-E5A5038787AC}"/>
                    </a:ext>
                  </a:extLst>
                </p:cNvPr>
                <p:cNvCxnSpPr>
                  <a:cxnSpLocks/>
                  <a:stCxn id="98" idx="0"/>
                  <a:endCxn id="94" idx="5"/>
                </p:cNvCxnSpPr>
                <p:nvPr/>
              </p:nvCxnSpPr>
              <p:spPr>
                <a:xfrm flipH="1" flipV="1">
                  <a:off x="9340109" y="654424"/>
                  <a:ext cx="750975" cy="1038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3" name="Oval 102">
                      <a:extLst>
                        <a:ext uri="{FF2B5EF4-FFF2-40B4-BE49-F238E27FC236}">
                          <a16:creationId xmlns:a16="http://schemas.microsoft.com/office/drawing/2014/main" id="{495CA7BC-9F93-122B-2F26-1149525188A9}"/>
                        </a:ext>
                      </a:extLst>
                    </p:cNvPr>
                    <p:cNvSpPr/>
                    <p:nvPr/>
                  </p:nvSpPr>
                  <p:spPr>
                    <a:xfrm>
                      <a:off x="7048051" y="281648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27" name="Oval 26">
                      <a:extLst>
                        <a:ext uri="{FF2B5EF4-FFF2-40B4-BE49-F238E27FC236}">
                          <a16:creationId xmlns:a16="http://schemas.microsoft.com/office/drawing/2014/main" id="{239CFFC8-CF26-D2AD-E672-09061A5048B0}"/>
                        </a:ext>
                      </a:extLst>
                    </p:cNvPr>
                    <p:cNvSpPr>
                      <a:spLocks noRot="1" noChangeAspect="1" noMove="1" noResize="1" noEditPoints="1" noAdjustHandles="1" noChangeArrowheads="1" noChangeShapeType="1" noTextEdit="1"/>
                    </p:cNvSpPr>
                    <p:nvPr/>
                  </p:nvSpPr>
                  <p:spPr>
                    <a:xfrm>
                      <a:off x="7048051" y="2816489"/>
                      <a:ext cx="612511" cy="612511"/>
                    </a:xfrm>
                    <a:prstGeom prst="ellipse">
                      <a:avLst/>
                    </a:prstGeom>
                    <a:blipFill>
                      <a:blip r:embed="rId14"/>
                      <a:stretch>
                        <a:fillRect/>
                      </a:stretch>
                    </a:blipFill>
                    <a:ln>
                      <a:solidFill>
                        <a:schemeClr val="tx1"/>
                      </a:solidFill>
                    </a:ln>
                  </p:spPr>
                  <p:txBody>
                    <a:bodyPr/>
                    <a:lstStyle/>
                    <a:p>
                      <a:r>
                        <a:rPr lang="en-US">
                          <a:noFill/>
                        </a:rPr>
                        <a:t> </a:t>
                      </a:r>
                    </a:p>
                  </p:txBody>
                </p:sp>
              </mc:Fallback>
            </mc:AlternateContent>
            <p:cxnSp>
              <p:nvCxnSpPr>
                <p:cNvPr id="104" name="Straight Connector 103">
                  <a:extLst>
                    <a:ext uri="{FF2B5EF4-FFF2-40B4-BE49-F238E27FC236}">
                      <a16:creationId xmlns:a16="http://schemas.microsoft.com/office/drawing/2014/main" id="{8EBE21AD-EC25-CD2A-2DEE-30F930CC1FED}"/>
                    </a:ext>
                  </a:extLst>
                </p:cNvPr>
                <p:cNvCxnSpPr>
                  <a:cxnSpLocks/>
                  <a:stCxn id="103" idx="0"/>
                </p:cNvCxnSpPr>
                <p:nvPr/>
              </p:nvCxnSpPr>
              <p:spPr>
                <a:xfrm flipH="1" flipV="1">
                  <a:off x="7354306" y="2548043"/>
                  <a:ext cx="1" cy="2684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89" name="TextBox 88">
                    <a:extLst>
                      <a:ext uri="{FF2B5EF4-FFF2-40B4-BE49-F238E27FC236}">
                        <a16:creationId xmlns:a16="http://schemas.microsoft.com/office/drawing/2014/main" id="{0EB992CA-10C8-D875-EF4C-A5B04CE4A7AB}"/>
                      </a:ext>
                    </a:extLst>
                  </p:cNvPr>
                  <p:cNvSpPr txBox="1"/>
                  <p:nvPr/>
                </p:nvSpPr>
                <p:spPr>
                  <a:xfrm>
                    <a:off x="735435" y="4595206"/>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66" name="TextBox 65">
                    <a:extLst>
                      <a:ext uri="{FF2B5EF4-FFF2-40B4-BE49-F238E27FC236}">
                        <a16:creationId xmlns:a16="http://schemas.microsoft.com/office/drawing/2014/main" id="{3150729F-C8ED-BB5F-9CEB-CF399CB6A872}"/>
                      </a:ext>
                    </a:extLst>
                  </p:cNvPr>
                  <p:cNvSpPr txBox="1">
                    <a:spLocks noRot="1" noChangeAspect="1" noMove="1" noResize="1" noEditPoints="1" noAdjustHandles="1" noChangeArrowheads="1" noChangeShapeType="1" noTextEdit="1"/>
                  </p:cNvSpPr>
                  <p:nvPr/>
                </p:nvSpPr>
                <p:spPr>
                  <a:xfrm>
                    <a:off x="735435" y="4595206"/>
                    <a:ext cx="773738" cy="369332"/>
                  </a:xfrm>
                  <a:prstGeom prst="rect">
                    <a:avLst/>
                  </a:prstGeom>
                  <a:blipFill>
                    <a:blip r:embed="rId1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0" name="TextBox 89">
                    <a:extLst>
                      <a:ext uri="{FF2B5EF4-FFF2-40B4-BE49-F238E27FC236}">
                        <a16:creationId xmlns:a16="http://schemas.microsoft.com/office/drawing/2014/main" id="{5E23BFEB-FE34-2F6F-FC42-A67ACA1B666A}"/>
                      </a:ext>
                    </a:extLst>
                  </p:cNvPr>
                  <p:cNvSpPr txBox="1"/>
                  <p:nvPr/>
                </p:nvSpPr>
                <p:spPr>
                  <a:xfrm>
                    <a:off x="2172271" y="4638800"/>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67" name="TextBox 66">
                    <a:extLst>
                      <a:ext uri="{FF2B5EF4-FFF2-40B4-BE49-F238E27FC236}">
                        <a16:creationId xmlns:a16="http://schemas.microsoft.com/office/drawing/2014/main" id="{18CD5917-6748-AFE6-4CA8-6A26740C5DD1}"/>
                      </a:ext>
                    </a:extLst>
                  </p:cNvPr>
                  <p:cNvSpPr txBox="1">
                    <a:spLocks noRot="1" noChangeAspect="1" noMove="1" noResize="1" noEditPoints="1" noAdjustHandles="1" noChangeArrowheads="1" noChangeShapeType="1" noTextEdit="1"/>
                  </p:cNvSpPr>
                  <p:nvPr/>
                </p:nvSpPr>
                <p:spPr>
                  <a:xfrm>
                    <a:off x="2172271" y="4638800"/>
                    <a:ext cx="369781" cy="369332"/>
                  </a:xfrm>
                  <a:prstGeom prst="rect">
                    <a:avLst/>
                  </a:prstGeom>
                  <a:blipFill>
                    <a:blip r:embed="rId1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1" name="TextBox 90">
                    <a:extLst>
                      <a:ext uri="{FF2B5EF4-FFF2-40B4-BE49-F238E27FC236}">
                        <a16:creationId xmlns:a16="http://schemas.microsoft.com/office/drawing/2014/main" id="{944E057B-6345-8146-0D20-B54A2B330009}"/>
                      </a:ext>
                    </a:extLst>
                  </p:cNvPr>
                  <p:cNvSpPr txBox="1"/>
                  <p:nvPr/>
                </p:nvSpPr>
                <p:spPr>
                  <a:xfrm>
                    <a:off x="1157833" y="378614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68" name="TextBox 67">
                    <a:extLst>
                      <a:ext uri="{FF2B5EF4-FFF2-40B4-BE49-F238E27FC236}">
                        <a16:creationId xmlns:a16="http://schemas.microsoft.com/office/drawing/2014/main" id="{6FFBE299-FED8-D1B2-BD66-101DA35B695A}"/>
                      </a:ext>
                    </a:extLst>
                  </p:cNvPr>
                  <p:cNvSpPr txBox="1">
                    <a:spLocks noRot="1" noChangeAspect="1" noMove="1" noResize="1" noEditPoints="1" noAdjustHandles="1" noChangeArrowheads="1" noChangeShapeType="1" noTextEdit="1"/>
                  </p:cNvSpPr>
                  <p:nvPr/>
                </p:nvSpPr>
                <p:spPr>
                  <a:xfrm>
                    <a:off x="1157833" y="3786141"/>
                    <a:ext cx="773738" cy="369332"/>
                  </a:xfrm>
                  <a:prstGeom prst="rect">
                    <a:avLst/>
                  </a:prstGeom>
                  <a:blipFill>
                    <a:blip r:embed="rId1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2" name="TextBox 91">
                    <a:extLst>
                      <a:ext uri="{FF2B5EF4-FFF2-40B4-BE49-F238E27FC236}">
                        <a16:creationId xmlns:a16="http://schemas.microsoft.com/office/drawing/2014/main" id="{1E76FFB8-22C7-98BE-5C70-8CE79816A529}"/>
                      </a:ext>
                    </a:extLst>
                  </p:cNvPr>
                  <p:cNvSpPr txBox="1"/>
                  <p:nvPr/>
                </p:nvSpPr>
                <p:spPr>
                  <a:xfrm>
                    <a:off x="1835210" y="3227705"/>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xmlns="">
              <p:sp>
                <p:nvSpPr>
                  <p:cNvPr id="69" name="TextBox 68">
                    <a:extLst>
                      <a:ext uri="{FF2B5EF4-FFF2-40B4-BE49-F238E27FC236}">
                        <a16:creationId xmlns:a16="http://schemas.microsoft.com/office/drawing/2014/main" id="{113857C4-4F9F-E95E-044D-F1A4FA7A55E8}"/>
                      </a:ext>
                    </a:extLst>
                  </p:cNvPr>
                  <p:cNvSpPr txBox="1">
                    <a:spLocks noRot="1" noChangeAspect="1" noMove="1" noResize="1" noEditPoints="1" noAdjustHandles="1" noChangeArrowheads="1" noChangeShapeType="1" noTextEdit="1"/>
                  </p:cNvSpPr>
                  <p:nvPr/>
                </p:nvSpPr>
                <p:spPr>
                  <a:xfrm>
                    <a:off x="1835210" y="3227705"/>
                    <a:ext cx="773738" cy="369332"/>
                  </a:xfrm>
                  <a:prstGeom prst="rect">
                    <a:avLst/>
                  </a:prstGeom>
                  <a:blipFill>
                    <a:blip r:embed="rId1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3" name="TextBox 92">
                    <a:extLst>
                      <a:ext uri="{FF2B5EF4-FFF2-40B4-BE49-F238E27FC236}">
                        <a16:creationId xmlns:a16="http://schemas.microsoft.com/office/drawing/2014/main" id="{F1A84CA6-E32A-31FD-5275-1F6392FAF71F}"/>
                      </a:ext>
                    </a:extLst>
                  </p:cNvPr>
                  <p:cNvSpPr txBox="1"/>
                  <p:nvPr/>
                </p:nvSpPr>
                <p:spPr>
                  <a:xfrm>
                    <a:off x="3343276" y="3879162"/>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70" name="TextBox 69">
                    <a:extLst>
                      <a:ext uri="{FF2B5EF4-FFF2-40B4-BE49-F238E27FC236}">
                        <a16:creationId xmlns:a16="http://schemas.microsoft.com/office/drawing/2014/main" id="{3305BF72-9FFD-DF53-8C7C-A4B213E38B05}"/>
                      </a:ext>
                    </a:extLst>
                  </p:cNvPr>
                  <p:cNvSpPr txBox="1">
                    <a:spLocks noRot="1" noChangeAspect="1" noMove="1" noResize="1" noEditPoints="1" noAdjustHandles="1" noChangeArrowheads="1" noChangeShapeType="1" noTextEdit="1"/>
                  </p:cNvSpPr>
                  <p:nvPr/>
                </p:nvSpPr>
                <p:spPr>
                  <a:xfrm>
                    <a:off x="3343276" y="3879162"/>
                    <a:ext cx="369781" cy="369332"/>
                  </a:xfrm>
                  <a:prstGeom prst="rect">
                    <a:avLst/>
                  </a:prstGeom>
                  <a:blipFill>
                    <a:blip r:embed="rId19"/>
                    <a:stretch>
                      <a:fillRect/>
                    </a:stretch>
                  </a:blipFill>
                </p:spPr>
                <p:txBody>
                  <a:bodyPr/>
                  <a:lstStyle/>
                  <a:p>
                    <a:r>
                      <a:rPr lang="en-US">
                        <a:noFill/>
                      </a:rPr>
                      <a:t> </a:t>
                    </a:r>
                  </a:p>
                </p:txBody>
              </p:sp>
            </mc:Fallback>
          </mc:AlternateContent>
        </p:grpSp>
        <p:cxnSp>
          <p:nvCxnSpPr>
            <p:cNvPr id="87" name="Straight Connector 86">
              <a:extLst>
                <a:ext uri="{FF2B5EF4-FFF2-40B4-BE49-F238E27FC236}">
                  <a16:creationId xmlns:a16="http://schemas.microsoft.com/office/drawing/2014/main" id="{DFADE733-1A50-9505-B31B-E176BE4EC130}"/>
                </a:ext>
              </a:extLst>
            </p:cNvPr>
            <p:cNvCxnSpPr>
              <a:cxnSpLocks/>
              <a:stCxn id="94" idx="0"/>
            </p:cNvCxnSpPr>
            <p:nvPr/>
          </p:nvCxnSpPr>
          <p:spPr>
            <a:xfrm flipV="1">
              <a:off x="2801570" y="3306616"/>
              <a:ext cx="0" cy="248777"/>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4" name="Arrow: Right 83" descr="Now we perform the right rotation which lifts the left subtree and lowers the right subtree. It does this by making b the new root, a the left child of b, and subtree y the left subtree of a.">
            <a:extLst>
              <a:ext uri="{FF2B5EF4-FFF2-40B4-BE49-F238E27FC236}">
                <a16:creationId xmlns:a16="http://schemas.microsoft.com/office/drawing/2014/main" id="{52AEDDDD-A26D-3E87-0A63-D922C3BF58F6}"/>
              </a:ext>
            </a:extLst>
          </p:cNvPr>
          <p:cNvSpPr/>
          <p:nvPr/>
        </p:nvSpPr>
        <p:spPr>
          <a:xfrm>
            <a:off x="5315019" y="4410070"/>
            <a:ext cx="1531002"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Right Rotation</a:t>
            </a:r>
          </a:p>
        </p:txBody>
      </p:sp>
      <p:grpSp>
        <p:nvGrpSpPr>
          <p:cNvPr id="105" name="Group 104" descr="An illustration of a right rotation. This is the after image.&#10;&#10;After performing a right rotation the node b becomes the root of the tree. The right child of b is the node a (the former root), and the left child of b is unchanged. The left subtree of a is y (the former right subtree of b), and the right subtree of a is unchanged. Because x has height h+1 and y and z had height h, both subtrees of b now have height h+1, making the tree balanced.">
            <a:extLst>
              <a:ext uri="{FF2B5EF4-FFF2-40B4-BE49-F238E27FC236}">
                <a16:creationId xmlns:a16="http://schemas.microsoft.com/office/drawing/2014/main" id="{65E4E0AE-4059-D15A-076E-E5A813A081FF}"/>
              </a:ext>
            </a:extLst>
          </p:cNvPr>
          <p:cNvGrpSpPr/>
          <p:nvPr/>
        </p:nvGrpSpPr>
        <p:grpSpPr>
          <a:xfrm>
            <a:off x="7493545" y="3306616"/>
            <a:ext cx="3471088" cy="2739296"/>
            <a:chOff x="7493545" y="3306616"/>
            <a:chExt cx="3471088" cy="2739296"/>
          </a:xfrm>
        </p:grpSpPr>
        <p:grpSp>
          <p:nvGrpSpPr>
            <p:cNvPr id="106" name="Group 105">
              <a:extLst>
                <a:ext uri="{FF2B5EF4-FFF2-40B4-BE49-F238E27FC236}">
                  <a16:creationId xmlns:a16="http://schemas.microsoft.com/office/drawing/2014/main" id="{57451028-98ED-965F-FEFD-6F167B148027}"/>
                </a:ext>
              </a:extLst>
            </p:cNvPr>
            <p:cNvGrpSpPr/>
            <p:nvPr/>
          </p:nvGrpSpPr>
          <p:grpSpPr>
            <a:xfrm>
              <a:off x="7578756" y="3549819"/>
              <a:ext cx="3385877" cy="2496093"/>
              <a:chOff x="7175930" y="136853"/>
              <a:chExt cx="3385877" cy="2496093"/>
            </a:xfrm>
          </p:grpSpPr>
          <mc:AlternateContent xmlns:mc="http://schemas.openxmlformats.org/markup-compatibility/2006" xmlns:a14="http://schemas.microsoft.com/office/drawing/2010/main">
            <mc:Choice Requires="a14">
              <p:sp>
                <p:nvSpPr>
                  <p:cNvPr id="113" name="Oval 112">
                    <a:extLst>
                      <a:ext uri="{FF2B5EF4-FFF2-40B4-BE49-F238E27FC236}">
                        <a16:creationId xmlns:a16="http://schemas.microsoft.com/office/drawing/2014/main" id="{1FD86378-5891-1765-6F88-1417B59FB0B9}"/>
                      </a:ext>
                    </a:extLst>
                  </p:cNvPr>
                  <p:cNvSpPr/>
                  <p:nvPr/>
                </p:nvSpPr>
                <p:spPr>
                  <a:xfrm>
                    <a:off x="9124241" y="77239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34" name="Oval 33">
                    <a:extLst>
                      <a:ext uri="{FF2B5EF4-FFF2-40B4-BE49-F238E27FC236}">
                        <a16:creationId xmlns:a16="http://schemas.microsoft.com/office/drawing/2014/main" id="{45E7A0E4-A69B-B4AE-ACE7-EB5C89E52040}"/>
                      </a:ext>
                    </a:extLst>
                  </p:cNvPr>
                  <p:cNvSpPr>
                    <a:spLocks noRot="1" noChangeAspect="1" noMove="1" noResize="1" noEditPoints="1" noAdjustHandles="1" noChangeArrowheads="1" noChangeShapeType="1" noTextEdit="1"/>
                  </p:cNvSpPr>
                  <p:nvPr/>
                </p:nvSpPr>
                <p:spPr>
                  <a:xfrm>
                    <a:off x="9124241" y="772395"/>
                    <a:ext cx="612511" cy="612511"/>
                  </a:xfrm>
                  <a:prstGeom prst="ellipse">
                    <a:avLst/>
                  </a:prstGeom>
                  <a:blipFill>
                    <a:blip r:embed="rId3"/>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4" name="Isosceles Triangle 113">
                    <a:extLst>
                      <a:ext uri="{FF2B5EF4-FFF2-40B4-BE49-F238E27FC236}">
                        <a16:creationId xmlns:a16="http://schemas.microsoft.com/office/drawing/2014/main" id="{0C752A74-B091-B496-39D8-FC6D9C71E3D5}"/>
                      </a:ext>
                    </a:extLst>
                  </p:cNvPr>
                  <p:cNvSpPr/>
                  <p:nvPr/>
                </p:nvSpPr>
                <p:spPr>
                  <a:xfrm>
                    <a:off x="7342089" y="772395"/>
                    <a:ext cx="1084977" cy="979594"/>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𝑥</m:t>
                          </m:r>
                        </m:oMath>
                      </m:oMathPara>
                    </a14:m>
                    <a:endParaRPr lang="en-US" dirty="0"/>
                  </a:p>
                </p:txBody>
              </p:sp>
            </mc:Choice>
            <mc:Fallback xmlns="">
              <p:sp>
                <p:nvSpPr>
                  <p:cNvPr id="35" name="Isosceles Triangle 34">
                    <a:extLst>
                      <a:ext uri="{FF2B5EF4-FFF2-40B4-BE49-F238E27FC236}">
                        <a16:creationId xmlns:a16="http://schemas.microsoft.com/office/drawing/2014/main" id="{EF1554DF-5FD8-FE91-0B86-80799DED6758}"/>
                      </a:ext>
                    </a:extLst>
                  </p:cNvPr>
                  <p:cNvSpPr>
                    <a:spLocks noRot="1" noChangeAspect="1" noMove="1" noResize="1" noEditPoints="1" noAdjustHandles="1" noChangeArrowheads="1" noChangeShapeType="1" noTextEdit="1"/>
                  </p:cNvSpPr>
                  <p:nvPr/>
                </p:nvSpPr>
                <p:spPr>
                  <a:xfrm>
                    <a:off x="7342089" y="772395"/>
                    <a:ext cx="1084977" cy="979594"/>
                  </a:xfrm>
                  <a:prstGeom prst="triangle">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5" name="Oval 114">
                    <a:extLst>
                      <a:ext uri="{FF2B5EF4-FFF2-40B4-BE49-F238E27FC236}">
                        <a16:creationId xmlns:a16="http://schemas.microsoft.com/office/drawing/2014/main" id="{F99DAF11-CFF1-8E51-5DBC-DA6CDF8A650B}"/>
                      </a:ext>
                    </a:extLst>
                  </p:cNvPr>
                  <p:cNvSpPr/>
                  <p:nvPr/>
                </p:nvSpPr>
                <p:spPr>
                  <a:xfrm>
                    <a:off x="8428629" y="13685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36" name="Oval 35">
                    <a:extLst>
                      <a:ext uri="{FF2B5EF4-FFF2-40B4-BE49-F238E27FC236}">
                        <a16:creationId xmlns:a16="http://schemas.microsoft.com/office/drawing/2014/main" id="{21653A17-97F6-3907-7154-1E08B77D7E3B}"/>
                      </a:ext>
                    </a:extLst>
                  </p:cNvPr>
                  <p:cNvSpPr>
                    <a:spLocks noRot="1" noChangeAspect="1" noMove="1" noResize="1" noEditPoints="1" noAdjustHandles="1" noChangeArrowheads="1" noChangeShapeType="1" noTextEdit="1"/>
                  </p:cNvSpPr>
                  <p:nvPr/>
                </p:nvSpPr>
                <p:spPr>
                  <a:xfrm>
                    <a:off x="8428629" y="136853"/>
                    <a:ext cx="612511" cy="612511"/>
                  </a:xfrm>
                  <a:prstGeom prst="ellipse">
                    <a:avLst/>
                  </a:prstGeom>
                  <a:blipFill>
                    <a:blip r:embed="rId5"/>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6" name="Isosceles Triangle 115">
                    <a:extLst>
                      <a:ext uri="{FF2B5EF4-FFF2-40B4-BE49-F238E27FC236}">
                        <a16:creationId xmlns:a16="http://schemas.microsoft.com/office/drawing/2014/main" id="{C7C40C11-C83C-B7FD-3C31-CA2BA7D37130}"/>
                      </a:ext>
                    </a:extLst>
                  </p:cNvPr>
                  <p:cNvSpPr/>
                  <p:nvPr/>
                </p:nvSpPr>
                <p:spPr>
                  <a:xfrm>
                    <a:off x="8345520" y="1578929"/>
                    <a:ext cx="1084977" cy="979594"/>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37" name="Isosceles Triangle 36">
                    <a:extLst>
                      <a:ext uri="{FF2B5EF4-FFF2-40B4-BE49-F238E27FC236}">
                        <a16:creationId xmlns:a16="http://schemas.microsoft.com/office/drawing/2014/main" id="{99A0256F-8391-2976-BCFB-9053B00E322A}"/>
                      </a:ext>
                    </a:extLst>
                  </p:cNvPr>
                  <p:cNvSpPr>
                    <a:spLocks noRot="1" noChangeAspect="1" noMove="1" noResize="1" noEditPoints="1" noAdjustHandles="1" noChangeArrowheads="1" noChangeShapeType="1" noTextEdit="1"/>
                  </p:cNvSpPr>
                  <p:nvPr/>
                </p:nvSpPr>
                <p:spPr>
                  <a:xfrm>
                    <a:off x="8345520" y="1578929"/>
                    <a:ext cx="1084977" cy="979594"/>
                  </a:xfrm>
                  <a:prstGeom prst="triangle">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7" name="Isosceles Triangle 116">
                    <a:extLst>
                      <a:ext uri="{FF2B5EF4-FFF2-40B4-BE49-F238E27FC236}">
                        <a16:creationId xmlns:a16="http://schemas.microsoft.com/office/drawing/2014/main" id="{2B36680D-8AE4-4D55-0E83-7D27C127BBBE}"/>
                      </a:ext>
                    </a:extLst>
                  </p:cNvPr>
                  <p:cNvSpPr/>
                  <p:nvPr/>
                </p:nvSpPr>
                <p:spPr>
                  <a:xfrm>
                    <a:off x="9476830" y="1586367"/>
                    <a:ext cx="1084977" cy="979594"/>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38" name="Isosceles Triangle 37">
                    <a:extLst>
                      <a:ext uri="{FF2B5EF4-FFF2-40B4-BE49-F238E27FC236}">
                        <a16:creationId xmlns:a16="http://schemas.microsoft.com/office/drawing/2014/main" id="{C8ABD725-951D-1EF5-BC3F-7698AB03ED12}"/>
                      </a:ext>
                    </a:extLst>
                  </p:cNvPr>
                  <p:cNvSpPr>
                    <a:spLocks noRot="1" noChangeAspect="1" noMove="1" noResize="1" noEditPoints="1" noAdjustHandles="1" noChangeArrowheads="1" noChangeShapeType="1" noTextEdit="1"/>
                  </p:cNvSpPr>
                  <p:nvPr/>
                </p:nvSpPr>
                <p:spPr>
                  <a:xfrm>
                    <a:off x="9476830" y="1586367"/>
                    <a:ext cx="1084977" cy="979594"/>
                  </a:xfrm>
                  <a:prstGeom prst="triangle">
                    <a:avLst/>
                  </a:prstGeom>
                  <a:blipFill>
                    <a:blip r:embed="rId7"/>
                    <a:stretch>
                      <a:fillRect/>
                    </a:stretch>
                  </a:blipFill>
                </p:spPr>
                <p:txBody>
                  <a:bodyPr/>
                  <a:lstStyle/>
                  <a:p>
                    <a:r>
                      <a:rPr lang="en-US">
                        <a:noFill/>
                      </a:rPr>
                      <a:t> </a:t>
                    </a:r>
                  </a:p>
                </p:txBody>
              </p:sp>
            </mc:Fallback>
          </mc:AlternateContent>
          <p:cxnSp>
            <p:nvCxnSpPr>
              <p:cNvPr id="118" name="Straight Connector 117">
                <a:extLst>
                  <a:ext uri="{FF2B5EF4-FFF2-40B4-BE49-F238E27FC236}">
                    <a16:creationId xmlns:a16="http://schemas.microsoft.com/office/drawing/2014/main" id="{602358FF-C8D2-F125-3CD6-378EBC8223A6}"/>
                  </a:ext>
                </a:extLst>
              </p:cNvPr>
              <p:cNvCxnSpPr>
                <a:cxnSpLocks/>
                <a:stCxn id="115" idx="3"/>
                <a:endCxn id="114" idx="0"/>
              </p:cNvCxnSpPr>
              <p:nvPr/>
            </p:nvCxnSpPr>
            <p:spPr>
              <a:xfrm flipH="1">
                <a:off x="7884578" y="659664"/>
                <a:ext cx="633751" cy="1127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C752E38A-F6DD-847C-F851-4D4B5989E57D}"/>
                  </a:ext>
                </a:extLst>
              </p:cNvPr>
              <p:cNvCxnSpPr>
                <a:cxnSpLocks/>
                <a:stCxn id="113" idx="3"/>
                <a:endCxn id="116" idx="0"/>
              </p:cNvCxnSpPr>
              <p:nvPr/>
            </p:nvCxnSpPr>
            <p:spPr>
              <a:xfrm flipH="1">
                <a:off x="8888009" y="1295206"/>
                <a:ext cx="325932" cy="28372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7A3F2A19-2AC2-CE56-2212-C1C2CD9D0281}"/>
                  </a:ext>
                </a:extLst>
              </p:cNvPr>
              <p:cNvCxnSpPr>
                <a:cxnSpLocks/>
                <a:stCxn id="115" idx="5"/>
                <a:endCxn id="113" idx="1"/>
              </p:cNvCxnSpPr>
              <p:nvPr/>
            </p:nvCxnSpPr>
            <p:spPr>
              <a:xfrm>
                <a:off x="8951440" y="659664"/>
                <a:ext cx="262501" cy="2024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9571C1C4-88EC-79F0-EE4D-7EBD9E8F69D2}"/>
                  </a:ext>
                </a:extLst>
              </p:cNvPr>
              <p:cNvCxnSpPr>
                <a:cxnSpLocks/>
                <a:stCxn id="117" idx="0"/>
                <a:endCxn id="113" idx="5"/>
              </p:cNvCxnSpPr>
              <p:nvPr/>
            </p:nvCxnSpPr>
            <p:spPr>
              <a:xfrm flipH="1" flipV="1">
                <a:off x="9647052" y="1295206"/>
                <a:ext cx="372267" cy="2911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22" name="Oval 121">
                    <a:extLst>
                      <a:ext uri="{FF2B5EF4-FFF2-40B4-BE49-F238E27FC236}">
                        <a16:creationId xmlns:a16="http://schemas.microsoft.com/office/drawing/2014/main" id="{3B46A4CB-307E-F3A2-A4FF-DAA9FA6B2825}"/>
                      </a:ext>
                    </a:extLst>
                  </p:cNvPr>
                  <p:cNvSpPr/>
                  <p:nvPr/>
                </p:nvSpPr>
                <p:spPr>
                  <a:xfrm>
                    <a:off x="7175930" y="202043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43" name="Oval 42">
                    <a:extLst>
                      <a:ext uri="{FF2B5EF4-FFF2-40B4-BE49-F238E27FC236}">
                        <a16:creationId xmlns:a16="http://schemas.microsoft.com/office/drawing/2014/main" id="{0CFD8699-FE14-3065-4767-9AEE33B862FF}"/>
                      </a:ext>
                    </a:extLst>
                  </p:cNvPr>
                  <p:cNvSpPr>
                    <a:spLocks noRot="1" noChangeAspect="1" noMove="1" noResize="1" noEditPoints="1" noAdjustHandles="1" noChangeArrowheads="1" noChangeShapeType="1" noTextEdit="1"/>
                  </p:cNvSpPr>
                  <p:nvPr/>
                </p:nvSpPr>
                <p:spPr>
                  <a:xfrm>
                    <a:off x="7175930" y="2020435"/>
                    <a:ext cx="612511" cy="612511"/>
                  </a:xfrm>
                  <a:prstGeom prst="ellipse">
                    <a:avLst/>
                  </a:prstGeom>
                  <a:blipFill>
                    <a:blip r:embed="rId8"/>
                    <a:stretch>
                      <a:fillRect/>
                    </a:stretch>
                  </a:blipFill>
                  <a:ln>
                    <a:solidFill>
                      <a:schemeClr val="tx1"/>
                    </a:solidFill>
                  </a:ln>
                </p:spPr>
                <p:txBody>
                  <a:bodyPr/>
                  <a:lstStyle/>
                  <a:p>
                    <a:r>
                      <a:rPr lang="en-US">
                        <a:noFill/>
                      </a:rPr>
                      <a:t> </a:t>
                    </a:r>
                  </a:p>
                </p:txBody>
              </p:sp>
            </mc:Fallback>
          </mc:AlternateContent>
          <p:cxnSp>
            <p:nvCxnSpPr>
              <p:cNvPr id="123" name="Straight Connector 122">
                <a:extLst>
                  <a:ext uri="{FF2B5EF4-FFF2-40B4-BE49-F238E27FC236}">
                    <a16:creationId xmlns:a16="http://schemas.microsoft.com/office/drawing/2014/main" id="{5831C26E-CDDE-130B-F903-459179B5855D}"/>
                  </a:ext>
                </a:extLst>
              </p:cNvPr>
              <p:cNvCxnSpPr>
                <a:cxnSpLocks/>
                <a:stCxn id="122" idx="0"/>
              </p:cNvCxnSpPr>
              <p:nvPr/>
            </p:nvCxnSpPr>
            <p:spPr>
              <a:xfrm flipH="1" flipV="1">
                <a:off x="7482185" y="1751989"/>
                <a:ext cx="1" cy="2684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107" name="TextBox 106">
                  <a:extLst>
                    <a:ext uri="{FF2B5EF4-FFF2-40B4-BE49-F238E27FC236}">
                      <a16:creationId xmlns:a16="http://schemas.microsoft.com/office/drawing/2014/main" id="{991B79BA-277E-4FE7-CD87-1B378BEDA217}"/>
                    </a:ext>
                  </a:extLst>
                </p:cNvPr>
                <p:cNvSpPr txBox="1"/>
                <p:nvPr/>
              </p:nvSpPr>
              <p:spPr>
                <a:xfrm>
                  <a:off x="7493545" y="4095067"/>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p:sp>
              <p:nvSpPr>
                <p:cNvPr id="107" name="TextBox 106">
                  <a:extLst>
                    <a:ext uri="{FF2B5EF4-FFF2-40B4-BE49-F238E27FC236}">
                      <a16:creationId xmlns:a16="http://schemas.microsoft.com/office/drawing/2014/main" id="{991B79BA-277E-4FE7-CD87-1B378BEDA217}"/>
                    </a:ext>
                  </a:extLst>
                </p:cNvPr>
                <p:cNvSpPr txBox="1">
                  <a:spLocks noRot="1" noChangeAspect="1" noMove="1" noResize="1" noEditPoints="1" noAdjustHandles="1" noChangeArrowheads="1" noChangeShapeType="1" noTextEdit="1"/>
                </p:cNvSpPr>
                <p:nvPr/>
              </p:nvSpPr>
              <p:spPr>
                <a:xfrm>
                  <a:off x="7493545" y="4095067"/>
                  <a:ext cx="773738" cy="369332"/>
                </a:xfrm>
                <a:prstGeom prst="rect">
                  <a:avLst/>
                </a:prstGeom>
                <a:blipFill>
                  <a:blip r:embed="rId20"/>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08" name="TextBox 107">
                  <a:extLst>
                    <a:ext uri="{FF2B5EF4-FFF2-40B4-BE49-F238E27FC236}">
                      <a16:creationId xmlns:a16="http://schemas.microsoft.com/office/drawing/2014/main" id="{36308CB1-8188-71CB-EF86-D645D33E4036}"/>
                    </a:ext>
                  </a:extLst>
                </p:cNvPr>
                <p:cNvSpPr txBox="1"/>
                <p:nvPr/>
              </p:nvSpPr>
              <p:spPr>
                <a:xfrm>
                  <a:off x="8903142" y="4217250"/>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p:sp>
              <p:nvSpPr>
                <p:cNvPr id="108" name="TextBox 107">
                  <a:extLst>
                    <a:ext uri="{FF2B5EF4-FFF2-40B4-BE49-F238E27FC236}">
                      <a16:creationId xmlns:a16="http://schemas.microsoft.com/office/drawing/2014/main" id="{36308CB1-8188-71CB-EF86-D645D33E4036}"/>
                    </a:ext>
                  </a:extLst>
                </p:cNvPr>
                <p:cNvSpPr txBox="1">
                  <a:spLocks noRot="1" noChangeAspect="1" noMove="1" noResize="1" noEditPoints="1" noAdjustHandles="1" noChangeArrowheads="1" noChangeShapeType="1" noTextEdit="1"/>
                </p:cNvSpPr>
                <p:nvPr/>
              </p:nvSpPr>
              <p:spPr>
                <a:xfrm>
                  <a:off x="8903142" y="4217250"/>
                  <a:ext cx="773738" cy="369332"/>
                </a:xfrm>
                <a:prstGeom prst="rect">
                  <a:avLst/>
                </a:prstGeom>
                <a:blipFill>
                  <a:blip r:embed="rId21"/>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09" name="TextBox 108">
                  <a:extLst>
                    <a:ext uri="{FF2B5EF4-FFF2-40B4-BE49-F238E27FC236}">
                      <a16:creationId xmlns:a16="http://schemas.microsoft.com/office/drawing/2014/main" id="{8A63CA90-F1D7-3031-A9DA-142C6FB942FD}"/>
                    </a:ext>
                  </a:extLst>
                </p:cNvPr>
                <p:cNvSpPr txBox="1"/>
                <p:nvPr/>
              </p:nvSpPr>
              <p:spPr>
                <a:xfrm>
                  <a:off x="8197681" y="3414882"/>
                  <a:ext cx="77373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p:sp>
              <p:nvSpPr>
                <p:cNvPr id="109" name="TextBox 108">
                  <a:extLst>
                    <a:ext uri="{FF2B5EF4-FFF2-40B4-BE49-F238E27FC236}">
                      <a16:creationId xmlns:a16="http://schemas.microsoft.com/office/drawing/2014/main" id="{8A63CA90-F1D7-3031-A9DA-142C6FB942FD}"/>
                    </a:ext>
                  </a:extLst>
                </p:cNvPr>
                <p:cNvSpPr txBox="1">
                  <a:spLocks noRot="1" noChangeAspect="1" noMove="1" noResize="1" noEditPoints="1" noAdjustHandles="1" noChangeArrowheads="1" noChangeShapeType="1" noTextEdit="1"/>
                </p:cNvSpPr>
                <p:nvPr/>
              </p:nvSpPr>
              <p:spPr>
                <a:xfrm>
                  <a:off x="8197681" y="3414882"/>
                  <a:ext cx="773737" cy="369332"/>
                </a:xfrm>
                <a:prstGeom prst="rect">
                  <a:avLst/>
                </a:prstGeom>
                <a:blipFill>
                  <a:blip r:embed="rId22"/>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10" name="TextBox 109">
                  <a:extLst>
                    <a:ext uri="{FF2B5EF4-FFF2-40B4-BE49-F238E27FC236}">
                      <a16:creationId xmlns:a16="http://schemas.microsoft.com/office/drawing/2014/main" id="{B8B151ED-9D0F-33D6-5D94-88B7D0E8FBB3}"/>
                    </a:ext>
                  </a:extLst>
                </p:cNvPr>
                <p:cNvSpPr txBox="1"/>
                <p:nvPr/>
              </p:nvSpPr>
              <p:spPr>
                <a:xfrm>
                  <a:off x="8967387" y="4830916"/>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p:sp>
              <p:nvSpPr>
                <p:cNvPr id="110" name="TextBox 109">
                  <a:extLst>
                    <a:ext uri="{FF2B5EF4-FFF2-40B4-BE49-F238E27FC236}">
                      <a16:creationId xmlns:a16="http://schemas.microsoft.com/office/drawing/2014/main" id="{B8B151ED-9D0F-33D6-5D94-88B7D0E8FBB3}"/>
                    </a:ext>
                  </a:extLst>
                </p:cNvPr>
                <p:cNvSpPr txBox="1">
                  <a:spLocks noRot="1" noChangeAspect="1" noMove="1" noResize="1" noEditPoints="1" noAdjustHandles="1" noChangeArrowheads="1" noChangeShapeType="1" noTextEdit="1"/>
                </p:cNvSpPr>
                <p:nvPr/>
              </p:nvSpPr>
              <p:spPr>
                <a:xfrm>
                  <a:off x="8967387" y="4830916"/>
                  <a:ext cx="369781" cy="369332"/>
                </a:xfrm>
                <a:prstGeom prst="rect">
                  <a:avLst/>
                </a:prstGeom>
                <a:blipFill>
                  <a:blip r:embed="rId2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11" name="TextBox 110">
                  <a:extLst>
                    <a:ext uri="{FF2B5EF4-FFF2-40B4-BE49-F238E27FC236}">
                      <a16:creationId xmlns:a16="http://schemas.microsoft.com/office/drawing/2014/main" id="{C31299FB-1847-D7D7-C19D-EBCFFCFF438F}"/>
                    </a:ext>
                  </a:extLst>
                </p:cNvPr>
                <p:cNvSpPr txBox="1"/>
                <p:nvPr/>
              </p:nvSpPr>
              <p:spPr>
                <a:xfrm>
                  <a:off x="10038951" y="4830916"/>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p:sp>
              <p:nvSpPr>
                <p:cNvPr id="111" name="TextBox 110">
                  <a:extLst>
                    <a:ext uri="{FF2B5EF4-FFF2-40B4-BE49-F238E27FC236}">
                      <a16:creationId xmlns:a16="http://schemas.microsoft.com/office/drawing/2014/main" id="{C31299FB-1847-D7D7-C19D-EBCFFCFF438F}"/>
                    </a:ext>
                  </a:extLst>
                </p:cNvPr>
                <p:cNvSpPr txBox="1">
                  <a:spLocks noRot="1" noChangeAspect="1" noMove="1" noResize="1" noEditPoints="1" noAdjustHandles="1" noChangeArrowheads="1" noChangeShapeType="1" noTextEdit="1"/>
                </p:cNvSpPr>
                <p:nvPr/>
              </p:nvSpPr>
              <p:spPr>
                <a:xfrm>
                  <a:off x="10038951" y="4830916"/>
                  <a:ext cx="369781" cy="369332"/>
                </a:xfrm>
                <a:prstGeom prst="rect">
                  <a:avLst/>
                </a:prstGeom>
                <a:blipFill>
                  <a:blip r:embed="rId24"/>
                  <a:stretch>
                    <a:fillRect/>
                  </a:stretch>
                </a:blipFill>
              </p:spPr>
              <p:txBody>
                <a:bodyPr/>
                <a:lstStyle/>
                <a:p>
                  <a:r>
                    <a:rPr lang="en-US">
                      <a:noFill/>
                    </a:rPr>
                    <a:t> </a:t>
                  </a:r>
                </a:p>
              </p:txBody>
            </p:sp>
          </mc:Fallback>
        </mc:AlternateContent>
        <p:cxnSp>
          <p:nvCxnSpPr>
            <p:cNvPr id="112" name="Straight Connector 111">
              <a:extLst>
                <a:ext uri="{FF2B5EF4-FFF2-40B4-BE49-F238E27FC236}">
                  <a16:creationId xmlns:a16="http://schemas.microsoft.com/office/drawing/2014/main" id="{28313CB0-82DC-3974-7082-C9FB801823C3}"/>
                </a:ext>
              </a:extLst>
            </p:cNvPr>
            <p:cNvCxnSpPr>
              <a:cxnSpLocks/>
              <a:stCxn id="115" idx="0"/>
            </p:cNvCxnSpPr>
            <p:nvPr/>
          </p:nvCxnSpPr>
          <p:spPr>
            <a:xfrm flipV="1">
              <a:off x="9137711" y="3306616"/>
              <a:ext cx="0" cy="243203"/>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59479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47B19-4175-0B62-7DF1-3B6AEAC370A2}"/>
              </a:ext>
            </a:extLst>
          </p:cNvPr>
          <p:cNvSpPr>
            <a:spLocks noGrp="1"/>
          </p:cNvSpPr>
          <p:nvPr>
            <p:ph type="title"/>
          </p:nvPr>
        </p:nvSpPr>
        <p:spPr/>
        <p:txBody>
          <a:bodyPr/>
          <a:lstStyle/>
          <a:p>
            <a:r>
              <a:rPr lang="en-US" dirty="0"/>
              <a:t>Insert Example (Insert 20)</a:t>
            </a:r>
          </a:p>
        </p:txBody>
      </p:sp>
      <p:sp>
        <p:nvSpPr>
          <p:cNvPr id="24" name="Oval 23" descr="We will insert a new key-value pair with the key -1 into the AVL tree">
            <a:extLst>
              <a:ext uri="{FF2B5EF4-FFF2-40B4-BE49-F238E27FC236}">
                <a16:creationId xmlns:a16="http://schemas.microsoft.com/office/drawing/2014/main" id="{343823FD-4399-AFC7-649D-4594D6C04EC3}"/>
              </a:ext>
            </a:extLst>
          </p:cNvPr>
          <p:cNvSpPr/>
          <p:nvPr/>
        </p:nvSpPr>
        <p:spPr>
          <a:xfrm>
            <a:off x="2433594" y="2404631"/>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20</a:t>
            </a:r>
          </a:p>
        </p:txBody>
      </p:sp>
      <p:grpSp>
        <p:nvGrpSpPr>
          <p:cNvPr id="44" name="Group 43" descr="An AVL tree that is structured as follows:&#10;&#10;root: 9, with left child 3 and right child 11&#10;3: left child is 1, right child is 6&#10;1: left child is 0, right child is 2&#10;0: has no children&#10;2: has no children&#10;6: has no children&#10;11: left child is 10, right child is 16&#10;16: has no left child, right child is 18&#10;18: has no children">
            <a:extLst>
              <a:ext uri="{FF2B5EF4-FFF2-40B4-BE49-F238E27FC236}">
                <a16:creationId xmlns:a16="http://schemas.microsoft.com/office/drawing/2014/main" id="{132446E4-9138-A2A4-E19E-29B53DF03839}"/>
              </a:ext>
            </a:extLst>
          </p:cNvPr>
          <p:cNvGrpSpPr/>
          <p:nvPr/>
        </p:nvGrpSpPr>
        <p:grpSpPr>
          <a:xfrm>
            <a:off x="4230263" y="2047599"/>
            <a:ext cx="4670290" cy="2762801"/>
            <a:chOff x="4230263" y="2047599"/>
            <a:chExt cx="4670290" cy="2762801"/>
          </a:xfrm>
        </p:grpSpPr>
        <p:grpSp>
          <p:nvGrpSpPr>
            <p:cNvPr id="30" name="Group 29">
              <a:extLst>
                <a:ext uri="{FF2B5EF4-FFF2-40B4-BE49-F238E27FC236}">
                  <a16:creationId xmlns:a16="http://schemas.microsoft.com/office/drawing/2014/main" id="{7CBD8AE1-725E-4680-44A4-75821DD1C63E}"/>
                </a:ext>
              </a:extLst>
            </p:cNvPr>
            <p:cNvGrpSpPr/>
            <p:nvPr/>
          </p:nvGrpSpPr>
          <p:grpSpPr>
            <a:xfrm>
              <a:off x="4230263" y="2047599"/>
              <a:ext cx="4670290" cy="2762801"/>
              <a:chOff x="4342023" y="2047599"/>
              <a:chExt cx="4670290" cy="2762801"/>
            </a:xfrm>
          </p:grpSpPr>
          <p:grpSp>
            <p:nvGrpSpPr>
              <p:cNvPr id="4" name="Group 3">
                <a:extLst>
                  <a:ext uri="{FF2B5EF4-FFF2-40B4-BE49-F238E27FC236}">
                    <a16:creationId xmlns:a16="http://schemas.microsoft.com/office/drawing/2014/main" id="{6EA20C27-94E3-EF82-B066-C6C9318383F2}"/>
                  </a:ext>
                </a:extLst>
              </p:cNvPr>
              <p:cNvGrpSpPr/>
              <p:nvPr/>
            </p:nvGrpSpPr>
            <p:grpSpPr>
              <a:xfrm>
                <a:off x="4342023" y="2047599"/>
                <a:ext cx="4036614" cy="2762801"/>
                <a:chOff x="8079280" y="365125"/>
                <a:chExt cx="4036614" cy="2762801"/>
              </a:xfrm>
            </p:grpSpPr>
            <p:grpSp>
              <p:nvGrpSpPr>
                <p:cNvPr id="5" name="Group 4">
                  <a:extLst>
                    <a:ext uri="{FF2B5EF4-FFF2-40B4-BE49-F238E27FC236}">
                      <a16:creationId xmlns:a16="http://schemas.microsoft.com/office/drawing/2014/main" id="{8B51145B-4143-BFCB-7640-8FD8DDFF7D48}"/>
                    </a:ext>
                  </a:extLst>
                </p:cNvPr>
                <p:cNvGrpSpPr/>
                <p:nvPr/>
              </p:nvGrpSpPr>
              <p:grpSpPr>
                <a:xfrm>
                  <a:off x="8079280" y="365125"/>
                  <a:ext cx="4036614" cy="2762801"/>
                  <a:chOff x="5413263" y="1203158"/>
                  <a:chExt cx="4036614" cy="2762801"/>
                </a:xfrm>
              </p:grpSpPr>
              <p:grpSp>
                <p:nvGrpSpPr>
                  <p:cNvPr id="10" name="Group 9">
                    <a:extLst>
                      <a:ext uri="{FF2B5EF4-FFF2-40B4-BE49-F238E27FC236}">
                        <a16:creationId xmlns:a16="http://schemas.microsoft.com/office/drawing/2014/main" id="{92A3938F-B46C-93BC-ED09-2F255984F827}"/>
                      </a:ext>
                    </a:extLst>
                  </p:cNvPr>
                  <p:cNvGrpSpPr/>
                  <p:nvPr/>
                </p:nvGrpSpPr>
                <p:grpSpPr>
                  <a:xfrm>
                    <a:off x="5413263" y="1203158"/>
                    <a:ext cx="4036614" cy="2762801"/>
                    <a:chOff x="131609" y="2379747"/>
                    <a:chExt cx="4036614" cy="2762801"/>
                  </a:xfrm>
                </p:grpSpPr>
                <p:sp>
                  <p:nvSpPr>
                    <p:cNvPr id="13" name="Oval 12">
                      <a:extLst>
                        <a:ext uri="{FF2B5EF4-FFF2-40B4-BE49-F238E27FC236}">
                          <a16:creationId xmlns:a16="http://schemas.microsoft.com/office/drawing/2014/main" id="{B7675288-6037-34B7-9E5C-D6D7949784B4}"/>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4" name="Oval 13">
                      <a:extLst>
                        <a:ext uri="{FF2B5EF4-FFF2-40B4-BE49-F238E27FC236}">
                          <a16:creationId xmlns:a16="http://schemas.microsoft.com/office/drawing/2014/main" id="{B704ECC7-9CA7-1E83-E3A9-2656F12C935F}"/>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5" name="Oval 14">
                      <a:extLst>
                        <a:ext uri="{FF2B5EF4-FFF2-40B4-BE49-F238E27FC236}">
                          <a16:creationId xmlns:a16="http://schemas.microsoft.com/office/drawing/2014/main" id="{B20E0282-7434-FCEC-F4C6-75332C51EE8D}"/>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6" name="Oval 15">
                      <a:extLst>
                        <a:ext uri="{FF2B5EF4-FFF2-40B4-BE49-F238E27FC236}">
                          <a16:creationId xmlns:a16="http://schemas.microsoft.com/office/drawing/2014/main" id="{06EAA6EF-5E4C-14CF-6468-FF1412C45416}"/>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7" name="Oval 16">
                      <a:extLst>
                        <a:ext uri="{FF2B5EF4-FFF2-40B4-BE49-F238E27FC236}">
                          <a16:creationId xmlns:a16="http://schemas.microsoft.com/office/drawing/2014/main" id="{8648D38D-39F5-CD24-C125-A3F92C192133}"/>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18" name="Oval 17">
                      <a:extLst>
                        <a:ext uri="{FF2B5EF4-FFF2-40B4-BE49-F238E27FC236}">
                          <a16:creationId xmlns:a16="http://schemas.microsoft.com/office/drawing/2014/main" id="{9B5CC251-E35B-0E4A-E608-C8D59CFA39BA}"/>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19" name="Straight Connector 18">
                      <a:extLst>
                        <a:ext uri="{FF2B5EF4-FFF2-40B4-BE49-F238E27FC236}">
                          <a16:creationId xmlns:a16="http://schemas.microsoft.com/office/drawing/2014/main" id="{257813C4-9171-1F70-AB27-FB5B3EBADCFE}"/>
                        </a:ext>
                      </a:extLst>
                    </p:cNvPr>
                    <p:cNvCxnSpPr>
                      <a:cxnSpLocks/>
                      <a:stCxn id="13" idx="3"/>
                      <a:endCxn id="1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81CB6E9-1646-FA1B-F36F-61E19B529632}"/>
                        </a:ext>
                      </a:extLst>
                    </p:cNvPr>
                    <p:cNvCxnSpPr>
                      <a:cxnSpLocks/>
                      <a:stCxn id="13" idx="5"/>
                      <a:endCxn id="1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4BECAB9-FB3B-AF93-8D29-10B949671677}"/>
                        </a:ext>
                      </a:extLst>
                    </p:cNvPr>
                    <p:cNvCxnSpPr>
                      <a:stCxn id="16" idx="7"/>
                      <a:endCxn id="1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FE59C21-08AC-00A0-4ADA-A7361360A9F3}"/>
                        </a:ext>
                      </a:extLst>
                    </p:cNvPr>
                    <p:cNvCxnSpPr>
                      <a:cxnSpLocks/>
                      <a:stCxn id="18" idx="7"/>
                      <a:endCxn id="1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2642F43-8430-EC8F-D864-873EE7842B1A}"/>
                        </a:ext>
                      </a:extLst>
                    </p:cNvPr>
                    <p:cNvCxnSpPr>
                      <a:stCxn id="17" idx="1"/>
                      <a:endCxn id="1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79DD00EA-A418-BE18-C681-27FFFB3C4A1E}"/>
                      </a:ext>
                    </a:extLst>
                  </p:cNvPr>
                  <p:cNvSpPr/>
                  <p:nvPr/>
                </p:nvSpPr>
                <p:spPr>
                  <a:xfrm>
                    <a:off x="7232429" y="2607299"/>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12" name="Straight Connector 11">
                    <a:extLst>
                      <a:ext uri="{FF2B5EF4-FFF2-40B4-BE49-F238E27FC236}">
                        <a16:creationId xmlns:a16="http://schemas.microsoft.com/office/drawing/2014/main" id="{0A12A2BC-B31E-4941-BFBF-ADA0D02D45AF}"/>
                      </a:ext>
                    </a:extLst>
                  </p:cNvPr>
                  <p:cNvCxnSpPr>
                    <a:cxnSpLocks/>
                    <a:stCxn id="11" idx="0"/>
                    <a:endCxn id="14" idx="5"/>
                  </p:cNvCxnSpPr>
                  <p:nvPr/>
                </p:nvCxnSpPr>
                <p:spPr>
                  <a:xfrm flipH="1" flipV="1">
                    <a:off x="7360537" y="2389257"/>
                    <a:ext cx="178148" cy="2180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Oval 5">
                  <a:extLst>
                    <a:ext uri="{FF2B5EF4-FFF2-40B4-BE49-F238E27FC236}">
                      <a16:creationId xmlns:a16="http://schemas.microsoft.com/office/drawing/2014/main" id="{1A19C799-DA8A-2F26-DC27-7578D35C4651}"/>
                    </a:ext>
                  </a:extLst>
                </p:cNvPr>
                <p:cNvSpPr/>
                <p:nvPr/>
              </p:nvSpPr>
              <p:spPr>
                <a:xfrm>
                  <a:off x="950727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cxnSp>
              <p:nvCxnSpPr>
                <p:cNvPr id="8" name="Straight Connector 7">
                  <a:extLst>
                    <a:ext uri="{FF2B5EF4-FFF2-40B4-BE49-F238E27FC236}">
                      <a16:creationId xmlns:a16="http://schemas.microsoft.com/office/drawing/2014/main" id="{FC1A7374-71FD-FD69-A95F-94455213B14E}"/>
                    </a:ext>
                  </a:extLst>
                </p:cNvPr>
                <p:cNvCxnSpPr>
                  <a:cxnSpLocks/>
                  <a:stCxn id="6" idx="1"/>
                  <a:endCxn id="16" idx="5"/>
                </p:cNvCxnSpPr>
                <p:nvPr/>
              </p:nvCxnSpPr>
              <p:spPr>
                <a:xfrm flipH="1" flipV="1">
                  <a:off x="9290834" y="2307549"/>
                  <a:ext cx="3061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Oval 2">
                <a:extLst>
                  <a:ext uri="{FF2B5EF4-FFF2-40B4-BE49-F238E27FC236}">
                    <a16:creationId xmlns:a16="http://schemas.microsoft.com/office/drawing/2014/main" id="{6493EE81-79AC-DE68-9A1F-CDA7EA42D76A}"/>
                  </a:ext>
                </a:extLst>
              </p:cNvPr>
              <p:cNvSpPr/>
              <p:nvPr/>
            </p:nvSpPr>
            <p:spPr>
              <a:xfrm>
                <a:off x="8399802" y="419259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18</a:t>
                </a:r>
              </a:p>
            </p:txBody>
          </p:sp>
          <p:cxnSp>
            <p:nvCxnSpPr>
              <p:cNvPr id="25" name="Straight Connector 24">
                <a:extLst>
                  <a:ext uri="{FF2B5EF4-FFF2-40B4-BE49-F238E27FC236}">
                    <a16:creationId xmlns:a16="http://schemas.microsoft.com/office/drawing/2014/main" id="{A6F75729-F65E-C4F4-74CB-2513D6DBF1FD}"/>
                  </a:ext>
                </a:extLst>
              </p:cNvPr>
              <p:cNvCxnSpPr>
                <a:cxnSpLocks/>
                <a:stCxn id="3" idx="1"/>
                <a:endCxn id="17" idx="5"/>
              </p:cNvCxnSpPr>
              <p:nvPr/>
            </p:nvCxnSpPr>
            <p:spPr>
              <a:xfrm flipH="1" flipV="1">
                <a:off x="8288937" y="3888218"/>
                <a:ext cx="200565" cy="3940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0" name="Oval 39">
              <a:extLst>
                <a:ext uri="{FF2B5EF4-FFF2-40B4-BE49-F238E27FC236}">
                  <a16:creationId xmlns:a16="http://schemas.microsoft.com/office/drawing/2014/main" id="{AFBF94FE-1225-CB32-42BB-5EC453023FB8}"/>
                </a:ext>
              </a:extLst>
            </p:cNvPr>
            <p:cNvSpPr/>
            <p:nvPr/>
          </p:nvSpPr>
          <p:spPr>
            <a:xfrm>
              <a:off x="6703340" y="3467212"/>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cxnSp>
          <p:nvCxnSpPr>
            <p:cNvPr id="41" name="Straight Connector 40">
              <a:extLst>
                <a:ext uri="{FF2B5EF4-FFF2-40B4-BE49-F238E27FC236}">
                  <a16:creationId xmlns:a16="http://schemas.microsoft.com/office/drawing/2014/main" id="{0A5FFC1A-2EDE-F427-E8D4-554C6D0317D9}"/>
                </a:ext>
              </a:extLst>
            </p:cNvPr>
            <p:cNvCxnSpPr>
              <a:cxnSpLocks/>
              <a:stCxn id="40" idx="0"/>
              <a:endCxn id="15" idx="3"/>
            </p:cNvCxnSpPr>
            <p:nvPr/>
          </p:nvCxnSpPr>
          <p:spPr>
            <a:xfrm flipV="1">
              <a:off x="7009596" y="3198138"/>
              <a:ext cx="121959" cy="2690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230487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E975C-AF4A-3794-CC20-26FA0C6755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3512B8-A062-FE15-CEA4-2B6FCE83C053}"/>
              </a:ext>
            </a:extLst>
          </p:cNvPr>
          <p:cNvSpPr>
            <a:spLocks noGrp="1"/>
          </p:cNvSpPr>
          <p:nvPr>
            <p:ph type="title"/>
          </p:nvPr>
        </p:nvSpPr>
        <p:spPr/>
        <p:txBody>
          <a:bodyPr/>
          <a:lstStyle/>
          <a:p>
            <a:r>
              <a:rPr lang="en-US" dirty="0"/>
              <a:t>Not Balanced! Multiple Problem Nodes</a:t>
            </a:r>
          </a:p>
        </p:txBody>
      </p:sp>
      <p:sp>
        <p:nvSpPr>
          <p:cNvPr id="15" name="TextBox 14">
            <a:extLst>
              <a:ext uri="{FF2B5EF4-FFF2-40B4-BE49-F238E27FC236}">
                <a16:creationId xmlns:a16="http://schemas.microsoft.com/office/drawing/2014/main" id="{153A8FCC-C022-0FBA-46CC-2BFE81A7B256}"/>
              </a:ext>
            </a:extLst>
          </p:cNvPr>
          <p:cNvSpPr txBox="1"/>
          <p:nvPr/>
        </p:nvSpPr>
        <p:spPr>
          <a:xfrm>
            <a:off x="259619" y="1502479"/>
            <a:ext cx="4088033" cy="3046988"/>
          </a:xfrm>
          <a:prstGeom prst="rect">
            <a:avLst/>
          </a:prstGeom>
          <a:noFill/>
        </p:spPr>
        <p:txBody>
          <a:bodyPr wrap="square" rtlCol="0">
            <a:spAutoFit/>
          </a:bodyPr>
          <a:lstStyle/>
          <a:p>
            <a:r>
              <a:rPr lang="en-US" sz="2400" dirty="0">
                <a:solidFill>
                  <a:srgbClr val="C00000"/>
                </a:solidFill>
              </a:rPr>
              <a:t>Here, nodes 11 and 16 are problem nodes.</a:t>
            </a:r>
          </a:p>
          <a:p>
            <a:endParaRPr lang="en-US" sz="2400" dirty="0">
              <a:solidFill>
                <a:srgbClr val="C00000"/>
              </a:solidFill>
            </a:endParaRPr>
          </a:p>
          <a:p>
            <a:r>
              <a:rPr lang="en-US" sz="2400" dirty="0">
                <a:solidFill>
                  <a:srgbClr val="C00000"/>
                </a:solidFill>
              </a:rPr>
              <a:t>There may be multiple places where we can do a rotation to rebalance the tree, but the </a:t>
            </a:r>
            <a:r>
              <a:rPr lang="en-US" sz="2400" i="1" dirty="0">
                <a:solidFill>
                  <a:srgbClr val="C00000"/>
                </a:solidFill>
              </a:rPr>
              <a:t>deepest</a:t>
            </a:r>
            <a:r>
              <a:rPr lang="en-US" sz="2400" dirty="0">
                <a:solidFill>
                  <a:srgbClr val="C00000"/>
                </a:solidFill>
              </a:rPr>
              <a:t> problem node </a:t>
            </a:r>
            <a:r>
              <a:rPr lang="en-US" sz="2400" i="1" dirty="0">
                <a:solidFill>
                  <a:srgbClr val="C00000"/>
                </a:solidFill>
              </a:rPr>
              <a:t>always</a:t>
            </a:r>
            <a:r>
              <a:rPr lang="en-US" sz="2400" dirty="0">
                <a:solidFill>
                  <a:srgbClr val="C00000"/>
                </a:solidFill>
              </a:rPr>
              <a:t> </a:t>
            </a:r>
            <a:r>
              <a:rPr lang="en-US" sz="2400" i="1" dirty="0">
                <a:solidFill>
                  <a:srgbClr val="C00000"/>
                </a:solidFill>
              </a:rPr>
              <a:t>works</a:t>
            </a:r>
            <a:r>
              <a:rPr lang="en-US" sz="2400" dirty="0">
                <a:solidFill>
                  <a:srgbClr val="C00000"/>
                </a:solidFill>
              </a:rPr>
              <a:t>!</a:t>
            </a:r>
          </a:p>
        </p:txBody>
      </p:sp>
      <p:grpSp>
        <p:nvGrpSpPr>
          <p:cNvPr id="5" name="Group 4" descr="We first follow the BST insert procedure, so 20 goes to the right of 9, to the right of 11, to the right of 16, and to the right of 18. It finally becomes the new right child of 18.&#10;&#10;Now we need to check if the tree is still balanced. The left subtree of 18 has height -1, the right subtree has height 0. The left subtree of 16 has height -1 and the right subtree has height 1. The left subtree of 11 has height 0, the right subtree has height 2. The left subtree of 9 has height 2, the right subtree has height 3.&#10;Because the heights of 16's and 11's subtrees differ by two, the tree is not balanced. Since 16 is the deepest such node, we call it the &quot;problem node&quot;. Our next task is to modify the tree so that it becomes balanced.">
            <a:extLst>
              <a:ext uri="{FF2B5EF4-FFF2-40B4-BE49-F238E27FC236}">
                <a16:creationId xmlns:a16="http://schemas.microsoft.com/office/drawing/2014/main" id="{9B60BD44-CBE7-A0C5-4B2A-0B9711027322}"/>
              </a:ext>
            </a:extLst>
          </p:cNvPr>
          <p:cNvGrpSpPr/>
          <p:nvPr/>
        </p:nvGrpSpPr>
        <p:grpSpPr>
          <a:xfrm>
            <a:off x="4230263" y="2047599"/>
            <a:ext cx="5901673" cy="3370016"/>
            <a:chOff x="4230263" y="2047599"/>
            <a:chExt cx="5901673" cy="3370016"/>
          </a:xfrm>
        </p:grpSpPr>
        <p:sp>
          <p:nvSpPr>
            <p:cNvPr id="52" name="Oval 51">
              <a:extLst>
                <a:ext uri="{FF2B5EF4-FFF2-40B4-BE49-F238E27FC236}">
                  <a16:creationId xmlns:a16="http://schemas.microsoft.com/office/drawing/2014/main" id="{CC6BE4D5-0370-F814-34E5-541254CE74FA}"/>
                </a:ext>
              </a:extLst>
            </p:cNvPr>
            <p:cNvSpPr/>
            <p:nvPr/>
          </p:nvSpPr>
          <p:spPr>
            <a:xfrm>
              <a:off x="8900553" y="4805104"/>
              <a:ext cx="612511" cy="612511"/>
            </a:xfrm>
            <a:prstGeom prst="ellipse">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20</a:t>
              </a:r>
            </a:p>
          </p:txBody>
        </p:sp>
        <p:cxnSp>
          <p:nvCxnSpPr>
            <p:cNvPr id="53" name="Straight Connector 52">
              <a:extLst>
                <a:ext uri="{FF2B5EF4-FFF2-40B4-BE49-F238E27FC236}">
                  <a16:creationId xmlns:a16="http://schemas.microsoft.com/office/drawing/2014/main" id="{8F38D423-2ABD-0CBD-F4B8-8D0AC4709727}"/>
                </a:ext>
              </a:extLst>
            </p:cNvPr>
            <p:cNvCxnSpPr>
              <a:cxnSpLocks/>
              <a:stCxn id="52" idx="1"/>
              <a:endCxn id="111" idx="5"/>
            </p:cNvCxnSpPr>
            <p:nvPr/>
          </p:nvCxnSpPr>
          <p:spPr>
            <a:xfrm flipH="1" flipV="1">
              <a:off x="8810853" y="4715404"/>
              <a:ext cx="179400" cy="1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6" name="Group 105">
              <a:extLst>
                <a:ext uri="{FF2B5EF4-FFF2-40B4-BE49-F238E27FC236}">
                  <a16:creationId xmlns:a16="http://schemas.microsoft.com/office/drawing/2014/main" id="{00EB00F8-0AFA-F1D2-E66F-14FB6A634D9B}"/>
                </a:ext>
              </a:extLst>
            </p:cNvPr>
            <p:cNvGrpSpPr/>
            <p:nvPr/>
          </p:nvGrpSpPr>
          <p:grpSpPr>
            <a:xfrm>
              <a:off x="4230263" y="2047599"/>
              <a:ext cx="4670290" cy="2762801"/>
              <a:chOff x="4230263" y="2047599"/>
              <a:chExt cx="4670290" cy="2762801"/>
            </a:xfrm>
          </p:grpSpPr>
          <p:grpSp>
            <p:nvGrpSpPr>
              <p:cNvPr id="107" name="Group 106">
                <a:extLst>
                  <a:ext uri="{FF2B5EF4-FFF2-40B4-BE49-F238E27FC236}">
                    <a16:creationId xmlns:a16="http://schemas.microsoft.com/office/drawing/2014/main" id="{96057CE5-B195-D590-8B7C-8CC282296003}"/>
                  </a:ext>
                </a:extLst>
              </p:cNvPr>
              <p:cNvGrpSpPr/>
              <p:nvPr/>
            </p:nvGrpSpPr>
            <p:grpSpPr>
              <a:xfrm>
                <a:off x="4230263" y="2047599"/>
                <a:ext cx="4670290" cy="2762801"/>
                <a:chOff x="4342023" y="2047599"/>
                <a:chExt cx="4670290" cy="2762801"/>
              </a:xfrm>
            </p:grpSpPr>
            <p:grpSp>
              <p:nvGrpSpPr>
                <p:cNvPr id="110" name="Group 109">
                  <a:extLst>
                    <a:ext uri="{FF2B5EF4-FFF2-40B4-BE49-F238E27FC236}">
                      <a16:creationId xmlns:a16="http://schemas.microsoft.com/office/drawing/2014/main" id="{CC05EFE9-6C11-17F6-8387-93824927E6C5}"/>
                    </a:ext>
                  </a:extLst>
                </p:cNvPr>
                <p:cNvGrpSpPr/>
                <p:nvPr/>
              </p:nvGrpSpPr>
              <p:grpSpPr>
                <a:xfrm>
                  <a:off x="4342023" y="2047599"/>
                  <a:ext cx="4036614" cy="2762801"/>
                  <a:chOff x="8079280" y="365125"/>
                  <a:chExt cx="4036614" cy="2762801"/>
                </a:xfrm>
              </p:grpSpPr>
              <p:grpSp>
                <p:nvGrpSpPr>
                  <p:cNvPr id="113" name="Group 112">
                    <a:extLst>
                      <a:ext uri="{FF2B5EF4-FFF2-40B4-BE49-F238E27FC236}">
                        <a16:creationId xmlns:a16="http://schemas.microsoft.com/office/drawing/2014/main" id="{48120A3A-0824-C12D-492C-E1F18DBCBD6F}"/>
                      </a:ext>
                    </a:extLst>
                  </p:cNvPr>
                  <p:cNvGrpSpPr/>
                  <p:nvPr/>
                </p:nvGrpSpPr>
                <p:grpSpPr>
                  <a:xfrm>
                    <a:off x="8079280" y="365125"/>
                    <a:ext cx="4036614" cy="2762801"/>
                    <a:chOff x="5413263" y="1203158"/>
                    <a:chExt cx="4036614" cy="2762801"/>
                  </a:xfrm>
                </p:grpSpPr>
                <p:grpSp>
                  <p:nvGrpSpPr>
                    <p:cNvPr id="116" name="Group 115">
                      <a:extLst>
                        <a:ext uri="{FF2B5EF4-FFF2-40B4-BE49-F238E27FC236}">
                          <a16:creationId xmlns:a16="http://schemas.microsoft.com/office/drawing/2014/main" id="{189BA9FB-C568-E774-5C63-1D5243FA5A50}"/>
                        </a:ext>
                      </a:extLst>
                    </p:cNvPr>
                    <p:cNvGrpSpPr/>
                    <p:nvPr/>
                  </p:nvGrpSpPr>
                  <p:grpSpPr>
                    <a:xfrm>
                      <a:off x="5413263" y="1203158"/>
                      <a:ext cx="4036614" cy="2762801"/>
                      <a:chOff x="131609" y="2379747"/>
                      <a:chExt cx="4036614" cy="2762801"/>
                    </a:xfrm>
                  </p:grpSpPr>
                  <p:sp>
                    <p:nvSpPr>
                      <p:cNvPr id="119" name="Oval 118">
                        <a:extLst>
                          <a:ext uri="{FF2B5EF4-FFF2-40B4-BE49-F238E27FC236}">
                            <a16:creationId xmlns:a16="http://schemas.microsoft.com/office/drawing/2014/main" id="{57E33089-1AB5-1CD2-7F91-BF0EB25950C3}"/>
                          </a:ext>
                        </a:extLst>
                      </p:cNvPr>
                      <p:cNvSpPr/>
                      <p:nvPr/>
                    </p:nvSpPr>
                    <p:spPr>
                      <a:xfrm>
                        <a:off x="2259363" y="2379747"/>
                        <a:ext cx="612511" cy="612511"/>
                      </a:xfrm>
                      <a:prstGeom prst="ellipse">
                        <a:avLst/>
                      </a:prstGeom>
                      <a:solidFill>
                        <a:srgbClr val="FF858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20" name="Oval 119">
                        <a:extLst>
                          <a:ext uri="{FF2B5EF4-FFF2-40B4-BE49-F238E27FC236}">
                            <a16:creationId xmlns:a16="http://schemas.microsoft.com/office/drawing/2014/main" id="{F5AAE3A8-4B1F-B808-6068-A182D93E201A}"/>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21" name="Oval 120">
                        <a:extLst>
                          <a:ext uri="{FF2B5EF4-FFF2-40B4-BE49-F238E27FC236}">
                            <a16:creationId xmlns:a16="http://schemas.microsoft.com/office/drawing/2014/main" id="{4C2BBAC8-2D94-61AC-D507-83AF25DCFB4C}"/>
                          </a:ext>
                        </a:extLst>
                      </p:cNvPr>
                      <p:cNvSpPr/>
                      <p:nvPr/>
                    </p:nvSpPr>
                    <p:spPr>
                      <a:xfrm>
                        <a:off x="2943201" y="3007475"/>
                        <a:ext cx="612511" cy="612511"/>
                      </a:xfrm>
                      <a:prstGeom prst="ellipse">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22" name="Oval 121">
                        <a:extLst>
                          <a:ext uri="{FF2B5EF4-FFF2-40B4-BE49-F238E27FC236}">
                            <a16:creationId xmlns:a16="http://schemas.microsoft.com/office/drawing/2014/main" id="{AEA5E017-FB04-D53C-D68E-9870663B18CA}"/>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23" name="Oval 122">
                        <a:extLst>
                          <a:ext uri="{FF2B5EF4-FFF2-40B4-BE49-F238E27FC236}">
                            <a16:creationId xmlns:a16="http://schemas.microsoft.com/office/drawing/2014/main" id="{516F3E11-EF89-5B94-63B8-166D10CC0CD9}"/>
                          </a:ext>
                        </a:extLst>
                      </p:cNvPr>
                      <p:cNvSpPr/>
                      <p:nvPr/>
                    </p:nvSpPr>
                    <p:spPr>
                      <a:xfrm>
                        <a:off x="3555712" y="3697555"/>
                        <a:ext cx="612511" cy="612511"/>
                      </a:xfrm>
                      <a:prstGeom prst="ellipse">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124" name="Oval 123">
                        <a:extLst>
                          <a:ext uri="{FF2B5EF4-FFF2-40B4-BE49-F238E27FC236}">
                            <a16:creationId xmlns:a16="http://schemas.microsoft.com/office/drawing/2014/main" id="{5B23585B-8AD5-64DD-198B-48EA5FEC2A85}"/>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125" name="Straight Connector 124">
                        <a:extLst>
                          <a:ext uri="{FF2B5EF4-FFF2-40B4-BE49-F238E27FC236}">
                            <a16:creationId xmlns:a16="http://schemas.microsoft.com/office/drawing/2014/main" id="{C8989D81-9679-CDA4-5FEF-C17E7C08E05F}"/>
                          </a:ext>
                        </a:extLst>
                      </p:cNvPr>
                      <p:cNvCxnSpPr>
                        <a:cxnSpLocks/>
                        <a:stCxn id="119" idx="3"/>
                        <a:endCxn id="120"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1A508C7E-8FCD-3B51-E6D2-907DF4BD7F24}"/>
                          </a:ext>
                        </a:extLst>
                      </p:cNvPr>
                      <p:cNvCxnSpPr>
                        <a:cxnSpLocks/>
                        <a:stCxn id="119" idx="5"/>
                        <a:endCxn id="121"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D5A7AEC3-9F8A-EB17-79DB-8D7CB4ADD2BB}"/>
                          </a:ext>
                        </a:extLst>
                      </p:cNvPr>
                      <p:cNvCxnSpPr>
                        <a:stCxn id="122" idx="7"/>
                        <a:endCxn id="120"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FF5FF3EC-6510-1951-CBDE-85DD5F832B16}"/>
                          </a:ext>
                        </a:extLst>
                      </p:cNvPr>
                      <p:cNvCxnSpPr>
                        <a:cxnSpLocks/>
                        <a:stCxn id="124" idx="7"/>
                        <a:endCxn id="122"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DD690D51-722E-76C9-9971-424D071C19A7}"/>
                          </a:ext>
                        </a:extLst>
                      </p:cNvPr>
                      <p:cNvCxnSpPr>
                        <a:stCxn id="123" idx="1"/>
                        <a:endCxn id="121"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7" name="Oval 116">
                      <a:extLst>
                        <a:ext uri="{FF2B5EF4-FFF2-40B4-BE49-F238E27FC236}">
                          <a16:creationId xmlns:a16="http://schemas.microsoft.com/office/drawing/2014/main" id="{ADA2723D-480A-2C58-5488-3C8AC507E2CC}"/>
                        </a:ext>
                      </a:extLst>
                    </p:cNvPr>
                    <p:cNvSpPr/>
                    <p:nvPr/>
                  </p:nvSpPr>
                  <p:spPr>
                    <a:xfrm>
                      <a:off x="7232429" y="2607299"/>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118" name="Straight Connector 117">
                      <a:extLst>
                        <a:ext uri="{FF2B5EF4-FFF2-40B4-BE49-F238E27FC236}">
                          <a16:creationId xmlns:a16="http://schemas.microsoft.com/office/drawing/2014/main" id="{4E73F34D-46CD-AA2F-96A4-247276312068}"/>
                        </a:ext>
                      </a:extLst>
                    </p:cNvPr>
                    <p:cNvCxnSpPr>
                      <a:cxnSpLocks/>
                      <a:stCxn id="117" idx="0"/>
                      <a:endCxn id="120" idx="5"/>
                    </p:cNvCxnSpPr>
                    <p:nvPr/>
                  </p:nvCxnSpPr>
                  <p:spPr>
                    <a:xfrm flipH="1" flipV="1">
                      <a:off x="7360537" y="2389257"/>
                      <a:ext cx="178148" cy="2180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4" name="Oval 113">
                    <a:extLst>
                      <a:ext uri="{FF2B5EF4-FFF2-40B4-BE49-F238E27FC236}">
                        <a16:creationId xmlns:a16="http://schemas.microsoft.com/office/drawing/2014/main" id="{6DEACC50-E555-1571-4BAF-47772BEAFD0C}"/>
                      </a:ext>
                    </a:extLst>
                  </p:cNvPr>
                  <p:cNvSpPr/>
                  <p:nvPr/>
                </p:nvSpPr>
                <p:spPr>
                  <a:xfrm>
                    <a:off x="950727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cxnSp>
                <p:nvCxnSpPr>
                  <p:cNvPr id="115" name="Straight Connector 114">
                    <a:extLst>
                      <a:ext uri="{FF2B5EF4-FFF2-40B4-BE49-F238E27FC236}">
                        <a16:creationId xmlns:a16="http://schemas.microsoft.com/office/drawing/2014/main" id="{DD29B1B7-9B5D-302C-CB36-06804A04BCEF}"/>
                      </a:ext>
                    </a:extLst>
                  </p:cNvPr>
                  <p:cNvCxnSpPr>
                    <a:cxnSpLocks/>
                    <a:stCxn id="114" idx="1"/>
                    <a:endCxn id="122" idx="5"/>
                  </p:cNvCxnSpPr>
                  <p:nvPr/>
                </p:nvCxnSpPr>
                <p:spPr>
                  <a:xfrm flipH="1" flipV="1">
                    <a:off x="9290834" y="2307549"/>
                    <a:ext cx="3061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1" name="Oval 110">
                  <a:extLst>
                    <a:ext uri="{FF2B5EF4-FFF2-40B4-BE49-F238E27FC236}">
                      <a16:creationId xmlns:a16="http://schemas.microsoft.com/office/drawing/2014/main" id="{7F59179B-37B9-D130-FE12-542CCDC3D10D}"/>
                    </a:ext>
                  </a:extLst>
                </p:cNvPr>
                <p:cNvSpPr/>
                <p:nvPr/>
              </p:nvSpPr>
              <p:spPr>
                <a:xfrm>
                  <a:off x="8399802" y="4192593"/>
                  <a:ext cx="612511" cy="612511"/>
                </a:xfrm>
                <a:prstGeom prst="ellipse">
                  <a:avLst/>
                </a:prstGeom>
                <a:solidFill>
                  <a:srgbClr val="FF858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18</a:t>
                  </a:r>
                </a:p>
              </p:txBody>
            </p:sp>
            <p:cxnSp>
              <p:nvCxnSpPr>
                <p:cNvPr id="112" name="Straight Connector 111">
                  <a:extLst>
                    <a:ext uri="{FF2B5EF4-FFF2-40B4-BE49-F238E27FC236}">
                      <a16:creationId xmlns:a16="http://schemas.microsoft.com/office/drawing/2014/main" id="{B94BFF33-AF4E-51DA-410C-77704CC8A9D8}"/>
                    </a:ext>
                  </a:extLst>
                </p:cNvPr>
                <p:cNvCxnSpPr>
                  <a:cxnSpLocks/>
                  <a:stCxn id="111" idx="1"/>
                  <a:endCxn id="123" idx="5"/>
                </p:cNvCxnSpPr>
                <p:nvPr/>
              </p:nvCxnSpPr>
              <p:spPr>
                <a:xfrm flipH="1" flipV="1">
                  <a:off x="8288937" y="3888218"/>
                  <a:ext cx="200565" cy="3940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8" name="Oval 107">
                <a:extLst>
                  <a:ext uri="{FF2B5EF4-FFF2-40B4-BE49-F238E27FC236}">
                    <a16:creationId xmlns:a16="http://schemas.microsoft.com/office/drawing/2014/main" id="{C607C7A6-7997-7982-F31F-D89C787968FE}"/>
                  </a:ext>
                </a:extLst>
              </p:cNvPr>
              <p:cNvSpPr/>
              <p:nvPr/>
            </p:nvSpPr>
            <p:spPr>
              <a:xfrm>
                <a:off x="6703340" y="3467212"/>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cxnSp>
            <p:nvCxnSpPr>
              <p:cNvPr id="109" name="Straight Connector 108">
                <a:extLst>
                  <a:ext uri="{FF2B5EF4-FFF2-40B4-BE49-F238E27FC236}">
                    <a16:creationId xmlns:a16="http://schemas.microsoft.com/office/drawing/2014/main" id="{ADAB1C9E-1961-181D-7C71-A59171318E86}"/>
                  </a:ext>
                </a:extLst>
              </p:cNvPr>
              <p:cNvCxnSpPr>
                <a:cxnSpLocks/>
                <a:stCxn id="108" idx="0"/>
                <a:endCxn id="121" idx="3"/>
              </p:cNvCxnSpPr>
              <p:nvPr/>
            </p:nvCxnSpPr>
            <p:spPr>
              <a:xfrm flipV="1">
                <a:off x="7009596" y="3198138"/>
                <a:ext cx="121959" cy="2690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C5101F83-EFA2-1B38-8F0B-4FEFB92F61D6}"/>
                </a:ext>
              </a:extLst>
            </p:cNvPr>
            <p:cNvSpPr txBox="1"/>
            <p:nvPr/>
          </p:nvSpPr>
          <p:spPr>
            <a:xfrm>
              <a:off x="9031490" y="4498848"/>
              <a:ext cx="1100446" cy="369332"/>
            </a:xfrm>
            <a:prstGeom prst="rect">
              <a:avLst/>
            </a:prstGeom>
            <a:noFill/>
          </p:spPr>
          <p:txBody>
            <a:bodyPr wrap="square" rtlCol="0">
              <a:spAutoFit/>
            </a:bodyPr>
            <a:lstStyle/>
            <a:p>
              <a:r>
                <a:rPr lang="en-US" dirty="0">
                  <a:solidFill>
                    <a:srgbClr val="C00000"/>
                  </a:solidFill>
                </a:rPr>
                <a:t>Height=0</a:t>
              </a:r>
            </a:p>
          </p:txBody>
        </p:sp>
        <p:sp>
          <p:nvSpPr>
            <p:cNvPr id="4" name="TextBox 3">
              <a:extLst>
                <a:ext uri="{FF2B5EF4-FFF2-40B4-BE49-F238E27FC236}">
                  <a16:creationId xmlns:a16="http://schemas.microsoft.com/office/drawing/2014/main" id="{95FDA166-F4DA-538C-2157-BEA4D20340C3}"/>
                </a:ext>
              </a:extLst>
            </p:cNvPr>
            <p:cNvSpPr txBox="1"/>
            <p:nvPr/>
          </p:nvSpPr>
          <p:spPr>
            <a:xfrm>
              <a:off x="7074742" y="2410904"/>
              <a:ext cx="1100446" cy="369332"/>
            </a:xfrm>
            <a:prstGeom prst="rect">
              <a:avLst/>
            </a:prstGeom>
            <a:noFill/>
          </p:spPr>
          <p:txBody>
            <a:bodyPr wrap="square" rtlCol="0">
              <a:spAutoFit/>
            </a:bodyPr>
            <a:lstStyle/>
            <a:p>
              <a:r>
                <a:rPr lang="en-US" dirty="0">
                  <a:solidFill>
                    <a:srgbClr val="C00000"/>
                  </a:solidFill>
                </a:rPr>
                <a:t>Height=3</a:t>
              </a:r>
            </a:p>
          </p:txBody>
        </p:sp>
        <p:sp>
          <p:nvSpPr>
            <p:cNvPr id="7" name="TextBox 6">
              <a:extLst>
                <a:ext uri="{FF2B5EF4-FFF2-40B4-BE49-F238E27FC236}">
                  <a16:creationId xmlns:a16="http://schemas.microsoft.com/office/drawing/2014/main" id="{EE8C0801-6B7E-0A88-D8FB-F217BBB5DB23}"/>
                </a:ext>
              </a:extLst>
            </p:cNvPr>
            <p:cNvSpPr txBox="1"/>
            <p:nvPr/>
          </p:nvSpPr>
          <p:spPr>
            <a:xfrm>
              <a:off x="8415799" y="3918227"/>
              <a:ext cx="1100446" cy="369332"/>
            </a:xfrm>
            <a:prstGeom prst="rect">
              <a:avLst/>
            </a:prstGeom>
            <a:noFill/>
          </p:spPr>
          <p:txBody>
            <a:bodyPr wrap="square" rtlCol="0">
              <a:spAutoFit/>
            </a:bodyPr>
            <a:lstStyle/>
            <a:p>
              <a:r>
                <a:rPr lang="en-US" dirty="0">
                  <a:solidFill>
                    <a:srgbClr val="C00000"/>
                  </a:solidFill>
                </a:rPr>
                <a:t>Height=1</a:t>
              </a:r>
            </a:p>
          </p:txBody>
        </p:sp>
        <p:sp>
          <p:nvSpPr>
            <p:cNvPr id="8" name="TextBox 7">
              <a:extLst>
                <a:ext uri="{FF2B5EF4-FFF2-40B4-BE49-F238E27FC236}">
                  <a16:creationId xmlns:a16="http://schemas.microsoft.com/office/drawing/2014/main" id="{4B7D8E44-7EB4-A33A-F9EA-8B108F2418CA}"/>
                </a:ext>
              </a:extLst>
            </p:cNvPr>
            <p:cNvSpPr txBox="1"/>
            <p:nvPr/>
          </p:nvSpPr>
          <p:spPr>
            <a:xfrm>
              <a:off x="7815393" y="3091041"/>
              <a:ext cx="1100446" cy="369332"/>
            </a:xfrm>
            <a:prstGeom prst="rect">
              <a:avLst/>
            </a:prstGeom>
            <a:noFill/>
          </p:spPr>
          <p:txBody>
            <a:bodyPr wrap="square" rtlCol="0">
              <a:spAutoFit/>
            </a:bodyPr>
            <a:lstStyle/>
            <a:p>
              <a:r>
                <a:rPr lang="en-US" dirty="0">
                  <a:solidFill>
                    <a:srgbClr val="C00000"/>
                  </a:solidFill>
                </a:rPr>
                <a:t>Height=2</a:t>
              </a:r>
            </a:p>
          </p:txBody>
        </p:sp>
        <p:sp>
          <p:nvSpPr>
            <p:cNvPr id="9" name="TextBox 8">
              <a:extLst>
                <a:ext uri="{FF2B5EF4-FFF2-40B4-BE49-F238E27FC236}">
                  <a16:creationId xmlns:a16="http://schemas.microsoft.com/office/drawing/2014/main" id="{E29F935D-8FCB-C9C6-6084-E90B32462174}"/>
                </a:ext>
              </a:extLst>
            </p:cNvPr>
            <p:cNvSpPr txBox="1"/>
            <p:nvPr/>
          </p:nvSpPr>
          <p:spPr>
            <a:xfrm>
              <a:off x="5194203" y="2382407"/>
              <a:ext cx="1100446" cy="369332"/>
            </a:xfrm>
            <a:prstGeom prst="rect">
              <a:avLst/>
            </a:prstGeom>
            <a:noFill/>
          </p:spPr>
          <p:txBody>
            <a:bodyPr wrap="square" rtlCol="0">
              <a:spAutoFit/>
            </a:bodyPr>
            <a:lstStyle/>
            <a:p>
              <a:r>
                <a:rPr lang="en-US" dirty="0">
                  <a:solidFill>
                    <a:srgbClr val="C00000"/>
                  </a:solidFill>
                </a:rPr>
                <a:t>Height=2</a:t>
              </a:r>
            </a:p>
          </p:txBody>
        </p:sp>
        <p:sp>
          <p:nvSpPr>
            <p:cNvPr id="10" name="TextBox 9">
              <a:extLst>
                <a:ext uri="{FF2B5EF4-FFF2-40B4-BE49-F238E27FC236}">
                  <a16:creationId xmlns:a16="http://schemas.microsoft.com/office/drawing/2014/main" id="{D4AE2EA8-E504-9092-55E4-8046D8FA47CF}"/>
                </a:ext>
              </a:extLst>
            </p:cNvPr>
            <p:cNvSpPr txBox="1"/>
            <p:nvPr/>
          </p:nvSpPr>
          <p:spPr>
            <a:xfrm>
              <a:off x="7086257" y="4062326"/>
              <a:ext cx="1100446" cy="369332"/>
            </a:xfrm>
            <a:prstGeom prst="rect">
              <a:avLst/>
            </a:prstGeom>
            <a:noFill/>
          </p:spPr>
          <p:txBody>
            <a:bodyPr wrap="square" rtlCol="0">
              <a:spAutoFit/>
            </a:bodyPr>
            <a:lstStyle/>
            <a:p>
              <a:r>
                <a:rPr lang="en-US" dirty="0">
                  <a:solidFill>
                    <a:srgbClr val="C00000"/>
                  </a:solidFill>
                </a:rPr>
                <a:t>Height=-1</a:t>
              </a:r>
            </a:p>
          </p:txBody>
        </p:sp>
        <p:sp>
          <p:nvSpPr>
            <p:cNvPr id="11" name="TextBox 10">
              <a:extLst>
                <a:ext uri="{FF2B5EF4-FFF2-40B4-BE49-F238E27FC236}">
                  <a16:creationId xmlns:a16="http://schemas.microsoft.com/office/drawing/2014/main" id="{30270DE6-FAD8-CFC0-2460-A3C812CA98ED}"/>
                </a:ext>
              </a:extLst>
            </p:cNvPr>
            <p:cNvSpPr txBox="1"/>
            <p:nvPr/>
          </p:nvSpPr>
          <p:spPr>
            <a:xfrm>
              <a:off x="6380767" y="3182752"/>
              <a:ext cx="1100446" cy="369332"/>
            </a:xfrm>
            <a:prstGeom prst="rect">
              <a:avLst/>
            </a:prstGeom>
            <a:noFill/>
          </p:spPr>
          <p:txBody>
            <a:bodyPr wrap="square" rtlCol="0">
              <a:spAutoFit/>
            </a:bodyPr>
            <a:lstStyle/>
            <a:p>
              <a:r>
                <a:rPr lang="en-US" dirty="0">
                  <a:solidFill>
                    <a:srgbClr val="C00000"/>
                  </a:solidFill>
                </a:rPr>
                <a:t>Height=0</a:t>
              </a:r>
            </a:p>
          </p:txBody>
        </p:sp>
        <p:sp>
          <p:nvSpPr>
            <p:cNvPr id="12" name="TextBox 11">
              <a:extLst>
                <a:ext uri="{FF2B5EF4-FFF2-40B4-BE49-F238E27FC236}">
                  <a16:creationId xmlns:a16="http://schemas.microsoft.com/office/drawing/2014/main" id="{D8480E21-267E-1AD5-8880-CB90A23E9D3E}"/>
                </a:ext>
              </a:extLst>
            </p:cNvPr>
            <p:cNvSpPr txBox="1"/>
            <p:nvPr/>
          </p:nvSpPr>
          <p:spPr>
            <a:xfrm>
              <a:off x="7869054" y="4982247"/>
              <a:ext cx="1100446" cy="369332"/>
            </a:xfrm>
            <a:prstGeom prst="rect">
              <a:avLst/>
            </a:prstGeom>
            <a:noFill/>
          </p:spPr>
          <p:txBody>
            <a:bodyPr wrap="square" rtlCol="0">
              <a:spAutoFit/>
            </a:bodyPr>
            <a:lstStyle/>
            <a:p>
              <a:r>
                <a:rPr lang="en-US" dirty="0">
                  <a:solidFill>
                    <a:srgbClr val="C00000"/>
                  </a:solidFill>
                </a:rPr>
                <a:t>Height=-1</a:t>
              </a:r>
            </a:p>
          </p:txBody>
        </p:sp>
      </p:grpSp>
    </p:spTree>
    <p:extLst>
      <p:ext uri="{BB962C8B-B14F-4D97-AF65-F5344CB8AC3E}">
        <p14:creationId xmlns:p14="http://schemas.microsoft.com/office/powerpoint/2010/main" val="31554826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47B19-4175-0B62-7DF1-3B6AEAC370A2}"/>
              </a:ext>
            </a:extLst>
          </p:cNvPr>
          <p:cNvSpPr>
            <a:spLocks noGrp="1"/>
          </p:cNvSpPr>
          <p:nvPr>
            <p:ph type="title"/>
          </p:nvPr>
        </p:nvSpPr>
        <p:spPr/>
        <p:txBody>
          <a:bodyPr/>
          <a:lstStyle/>
          <a:p>
            <a:r>
              <a:rPr lang="en-US" dirty="0"/>
              <a:t>Left Rotation</a:t>
            </a:r>
          </a:p>
        </p:txBody>
      </p:sp>
      <p:grpSp>
        <p:nvGrpSpPr>
          <p:cNvPr id="5" name="Group 4" descr="To balance the tree we will manipulate it so that the right subtree from 16's current position gets lifted up, while the left subtree gets dropped down. Since the right subtree has greater height than the left, this will have the effect of balancing the tree.&#10;&#10;We call this a left rotation.">
            <a:extLst>
              <a:ext uri="{FF2B5EF4-FFF2-40B4-BE49-F238E27FC236}">
                <a16:creationId xmlns:a16="http://schemas.microsoft.com/office/drawing/2014/main" id="{E998AE0B-E54A-8F62-6109-FA747323702F}"/>
              </a:ext>
            </a:extLst>
          </p:cNvPr>
          <p:cNvGrpSpPr/>
          <p:nvPr/>
        </p:nvGrpSpPr>
        <p:grpSpPr>
          <a:xfrm>
            <a:off x="4230263" y="2047599"/>
            <a:ext cx="5285982" cy="3370016"/>
            <a:chOff x="4230263" y="2047599"/>
            <a:chExt cx="5285982" cy="3370016"/>
          </a:xfrm>
        </p:grpSpPr>
        <p:sp>
          <p:nvSpPr>
            <p:cNvPr id="52" name="Oval 51">
              <a:extLst>
                <a:ext uri="{FF2B5EF4-FFF2-40B4-BE49-F238E27FC236}">
                  <a16:creationId xmlns:a16="http://schemas.microsoft.com/office/drawing/2014/main" id="{E10B0969-2DC8-E369-208A-DA6169430CAA}"/>
                </a:ext>
              </a:extLst>
            </p:cNvPr>
            <p:cNvSpPr/>
            <p:nvPr/>
          </p:nvSpPr>
          <p:spPr>
            <a:xfrm>
              <a:off x="8900553" y="4805104"/>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20</a:t>
              </a:r>
            </a:p>
          </p:txBody>
        </p:sp>
        <p:cxnSp>
          <p:nvCxnSpPr>
            <p:cNvPr id="53" name="Straight Connector 52">
              <a:extLst>
                <a:ext uri="{FF2B5EF4-FFF2-40B4-BE49-F238E27FC236}">
                  <a16:creationId xmlns:a16="http://schemas.microsoft.com/office/drawing/2014/main" id="{FBF52FE1-BD1F-28E9-967F-5676B0189442}"/>
                </a:ext>
              </a:extLst>
            </p:cNvPr>
            <p:cNvCxnSpPr>
              <a:cxnSpLocks/>
              <a:stCxn id="52" idx="1"/>
              <a:endCxn id="111" idx="5"/>
            </p:cNvCxnSpPr>
            <p:nvPr/>
          </p:nvCxnSpPr>
          <p:spPr>
            <a:xfrm flipH="1" flipV="1">
              <a:off x="8810853" y="4715404"/>
              <a:ext cx="179400" cy="1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6" name="Group 105">
              <a:extLst>
                <a:ext uri="{FF2B5EF4-FFF2-40B4-BE49-F238E27FC236}">
                  <a16:creationId xmlns:a16="http://schemas.microsoft.com/office/drawing/2014/main" id="{231B4431-1959-3D11-4655-89732DFF56CB}"/>
                </a:ext>
              </a:extLst>
            </p:cNvPr>
            <p:cNvGrpSpPr/>
            <p:nvPr/>
          </p:nvGrpSpPr>
          <p:grpSpPr>
            <a:xfrm>
              <a:off x="4230263" y="2047599"/>
              <a:ext cx="4670290" cy="2762801"/>
              <a:chOff x="4230263" y="2047599"/>
              <a:chExt cx="4670290" cy="2762801"/>
            </a:xfrm>
          </p:grpSpPr>
          <p:grpSp>
            <p:nvGrpSpPr>
              <p:cNvPr id="107" name="Group 106">
                <a:extLst>
                  <a:ext uri="{FF2B5EF4-FFF2-40B4-BE49-F238E27FC236}">
                    <a16:creationId xmlns:a16="http://schemas.microsoft.com/office/drawing/2014/main" id="{1896F7C7-534A-BA83-2083-347AFDB97A18}"/>
                  </a:ext>
                </a:extLst>
              </p:cNvPr>
              <p:cNvGrpSpPr/>
              <p:nvPr/>
            </p:nvGrpSpPr>
            <p:grpSpPr>
              <a:xfrm>
                <a:off x="4230263" y="2047599"/>
                <a:ext cx="4670290" cy="2762801"/>
                <a:chOff x="4342023" y="2047599"/>
                <a:chExt cx="4670290" cy="2762801"/>
              </a:xfrm>
            </p:grpSpPr>
            <p:grpSp>
              <p:nvGrpSpPr>
                <p:cNvPr id="110" name="Group 109">
                  <a:extLst>
                    <a:ext uri="{FF2B5EF4-FFF2-40B4-BE49-F238E27FC236}">
                      <a16:creationId xmlns:a16="http://schemas.microsoft.com/office/drawing/2014/main" id="{5A1733A1-39DF-181D-8445-504416FEB180}"/>
                    </a:ext>
                  </a:extLst>
                </p:cNvPr>
                <p:cNvGrpSpPr/>
                <p:nvPr/>
              </p:nvGrpSpPr>
              <p:grpSpPr>
                <a:xfrm>
                  <a:off x="4342023" y="2047599"/>
                  <a:ext cx="4036614" cy="2762801"/>
                  <a:chOff x="8079280" y="365125"/>
                  <a:chExt cx="4036614" cy="2762801"/>
                </a:xfrm>
              </p:grpSpPr>
              <p:grpSp>
                <p:nvGrpSpPr>
                  <p:cNvPr id="113" name="Group 112">
                    <a:extLst>
                      <a:ext uri="{FF2B5EF4-FFF2-40B4-BE49-F238E27FC236}">
                        <a16:creationId xmlns:a16="http://schemas.microsoft.com/office/drawing/2014/main" id="{722102BA-7EB1-3CC8-6B87-3FCB4314BAE3}"/>
                      </a:ext>
                    </a:extLst>
                  </p:cNvPr>
                  <p:cNvGrpSpPr/>
                  <p:nvPr/>
                </p:nvGrpSpPr>
                <p:grpSpPr>
                  <a:xfrm>
                    <a:off x="8079280" y="365125"/>
                    <a:ext cx="4036614" cy="2762801"/>
                    <a:chOff x="5413263" y="1203158"/>
                    <a:chExt cx="4036614" cy="2762801"/>
                  </a:xfrm>
                </p:grpSpPr>
                <p:grpSp>
                  <p:nvGrpSpPr>
                    <p:cNvPr id="116" name="Group 115">
                      <a:extLst>
                        <a:ext uri="{FF2B5EF4-FFF2-40B4-BE49-F238E27FC236}">
                          <a16:creationId xmlns:a16="http://schemas.microsoft.com/office/drawing/2014/main" id="{40FE6087-5C60-8EFC-C759-F31170E270EB}"/>
                        </a:ext>
                      </a:extLst>
                    </p:cNvPr>
                    <p:cNvGrpSpPr/>
                    <p:nvPr/>
                  </p:nvGrpSpPr>
                  <p:grpSpPr>
                    <a:xfrm>
                      <a:off x="5413263" y="1203158"/>
                      <a:ext cx="4036614" cy="2762801"/>
                      <a:chOff x="131609" y="2379747"/>
                      <a:chExt cx="4036614" cy="2762801"/>
                    </a:xfrm>
                  </p:grpSpPr>
                  <p:sp>
                    <p:nvSpPr>
                      <p:cNvPr id="119" name="Oval 118">
                        <a:extLst>
                          <a:ext uri="{FF2B5EF4-FFF2-40B4-BE49-F238E27FC236}">
                            <a16:creationId xmlns:a16="http://schemas.microsoft.com/office/drawing/2014/main" id="{81A86D9D-A8BC-BEBB-ACF9-27675DAB402B}"/>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20" name="Oval 119">
                        <a:extLst>
                          <a:ext uri="{FF2B5EF4-FFF2-40B4-BE49-F238E27FC236}">
                            <a16:creationId xmlns:a16="http://schemas.microsoft.com/office/drawing/2014/main" id="{A57F424B-C58D-2697-834B-452478446D99}"/>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21" name="Oval 120">
                        <a:extLst>
                          <a:ext uri="{FF2B5EF4-FFF2-40B4-BE49-F238E27FC236}">
                            <a16:creationId xmlns:a16="http://schemas.microsoft.com/office/drawing/2014/main" id="{EFCBFD94-EE5F-3AF9-39E0-B4B10543E883}"/>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22" name="Oval 121">
                        <a:extLst>
                          <a:ext uri="{FF2B5EF4-FFF2-40B4-BE49-F238E27FC236}">
                            <a16:creationId xmlns:a16="http://schemas.microsoft.com/office/drawing/2014/main" id="{D3A23E20-3CB0-87BC-0099-DC459E7A00D1}"/>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23" name="Oval 122">
                        <a:extLst>
                          <a:ext uri="{FF2B5EF4-FFF2-40B4-BE49-F238E27FC236}">
                            <a16:creationId xmlns:a16="http://schemas.microsoft.com/office/drawing/2014/main" id="{8DD9A857-00C8-54C7-1978-1A88523D9CA5}"/>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124" name="Oval 123">
                        <a:extLst>
                          <a:ext uri="{FF2B5EF4-FFF2-40B4-BE49-F238E27FC236}">
                            <a16:creationId xmlns:a16="http://schemas.microsoft.com/office/drawing/2014/main" id="{53A96E6E-A6B1-7011-C366-6002F1661992}"/>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125" name="Straight Connector 124">
                        <a:extLst>
                          <a:ext uri="{FF2B5EF4-FFF2-40B4-BE49-F238E27FC236}">
                            <a16:creationId xmlns:a16="http://schemas.microsoft.com/office/drawing/2014/main" id="{2671A4FC-C97C-8D2A-9E81-C0F57BD1E072}"/>
                          </a:ext>
                        </a:extLst>
                      </p:cNvPr>
                      <p:cNvCxnSpPr>
                        <a:cxnSpLocks/>
                        <a:stCxn id="119" idx="3"/>
                        <a:endCxn id="120"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18E43C2C-053B-2FFA-A3C0-95EF3D43DEEA}"/>
                          </a:ext>
                        </a:extLst>
                      </p:cNvPr>
                      <p:cNvCxnSpPr>
                        <a:cxnSpLocks/>
                        <a:stCxn id="119" idx="5"/>
                        <a:endCxn id="121"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D4483605-8E24-A998-E0BA-7F7BC322B54D}"/>
                          </a:ext>
                        </a:extLst>
                      </p:cNvPr>
                      <p:cNvCxnSpPr>
                        <a:stCxn id="122" idx="7"/>
                        <a:endCxn id="120"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17EA3640-F0AB-3515-A0ED-7F01750FF9CF}"/>
                          </a:ext>
                        </a:extLst>
                      </p:cNvPr>
                      <p:cNvCxnSpPr>
                        <a:cxnSpLocks/>
                        <a:stCxn id="124" idx="7"/>
                        <a:endCxn id="122"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543CC303-32F1-6884-6C24-F7F185458274}"/>
                          </a:ext>
                        </a:extLst>
                      </p:cNvPr>
                      <p:cNvCxnSpPr>
                        <a:stCxn id="123" idx="1"/>
                        <a:endCxn id="121"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7" name="Oval 116">
                      <a:extLst>
                        <a:ext uri="{FF2B5EF4-FFF2-40B4-BE49-F238E27FC236}">
                          <a16:creationId xmlns:a16="http://schemas.microsoft.com/office/drawing/2014/main" id="{8BA96AB7-84DA-A8F0-5521-204310BFF733}"/>
                        </a:ext>
                      </a:extLst>
                    </p:cNvPr>
                    <p:cNvSpPr/>
                    <p:nvPr/>
                  </p:nvSpPr>
                  <p:spPr>
                    <a:xfrm>
                      <a:off x="7232429" y="2607299"/>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118" name="Straight Connector 117">
                      <a:extLst>
                        <a:ext uri="{FF2B5EF4-FFF2-40B4-BE49-F238E27FC236}">
                          <a16:creationId xmlns:a16="http://schemas.microsoft.com/office/drawing/2014/main" id="{ECAA481E-776D-9B89-B8FD-403378272D14}"/>
                        </a:ext>
                      </a:extLst>
                    </p:cNvPr>
                    <p:cNvCxnSpPr>
                      <a:cxnSpLocks/>
                      <a:stCxn id="117" idx="0"/>
                      <a:endCxn id="120" idx="5"/>
                    </p:cNvCxnSpPr>
                    <p:nvPr/>
                  </p:nvCxnSpPr>
                  <p:spPr>
                    <a:xfrm flipH="1" flipV="1">
                      <a:off x="7360537" y="2389257"/>
                      <a:ext cx="178148" cy="2180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4" name="Oval 113">
                    <a:extLst>
                      <a:ext uri="{FF2B5EF4-FFF2-40B4-BE49-F238E27FC236}">
                        <a16:creationId xmlns:a16="http://schemas.microsoft.com/office/drawing/2014/main" id="{A3302FBF-673C-34CF-7EC7-65E7FC047B38}"/>
                      </a:ext>
                    </a:extLst>
                  </p:cNvPr>
                  <p:cNvSpPr/>
                  <p:nvPr/>
                </p:nvSpPr>
                <p:spPr>
                  <a:xfrm>
                    <a:off x="950727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cxnSp>
                <p:nvCxnSpPr>
                  <p:cNvPr id="115" name="Straight Connector 114">
                    <a:extLst>
                      <a:ext uri="{FF2B5EF4-FFF2-40B4-BE49-F238E27FC236}">
                        <a16:creationId xmlns:a16="http://schemas.microsoft.com/office/drawing/2014/main" id="{92304523-CC16-84B8-325C-4329D7B2AF56}"/>
                      </a:ext>
                    </a:extLst>
                  </p:cNvPr>
                  <p:cNvCxnSpPr>
                    <a:cxnSpLocks/>
                    <a:stCxn id="114" idx="1"/>
                    <a:endCxn id="122" idx="5"/>
                  </p:cNvCxnSpPr>
                  <p:nvPr/>
                </p:nvCxnSpPr>
                <p:spPr>
                  <a:xfrm flipH="1" flipV="1">
                    <a:off x="9290834" y="2307549"/>
                    <a:ext cx="3061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1" name="Oval 110">
                  <a:extLst>
                    <a:ext uri="{FF2B5EF4-FFF2-40B4-BE49-F238E27FC236}">
                      <a16:creationId xmlns:a16="http://schemas.microsoft.com/office/drawing/2014/main" id="{F99CA63D-421D-0FEC-0398-481D99062410}"/>
                    </a:ext>
                  </a:extLst>
                </p:cNvPr>
                <p:cNvSpPr/>
                <p:nvPr/>
              </p:nvSpPr>
              <p:spPr>
                <a:xfrm>
                  <a:off x="8399802" y="419259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18</a:t>
                  </a:r>
                </a:p>
              </p:txBody>
            </p:sp>
            <p:cxnSp>
              <p:nvCxnSpPr>
                <p:cNvPr id="112" name="Straight Connector 111">
                  <a:extLst>
                    <a:ext uri="{FF2B5EF4-FFF2-40B4-BE49-F238E27FC236}">
                      <a16:creationId xmlns:a16="http://schemas.microsoft.com/office/drawing/2014/main" id="{9562526B-32DD-4639-8BFB-3BE6AD2C2AF6}"/>
                    </a:ext>
                  </a:extLst>
                </p:cNvPr>
                <p:cNvCxnSpPr>
                  <a:cxnSpLocks/>
                  <a:stCxn id="111" idx="1"/>
                  <a:endCxn id="123" idx="5"/>
                </p:cNvCxnSpPr>
                <p:nvPr/>
              </p:nvCxnSpPr>
              <p:spPr>
                <a:xfrm flipH="1" flipV="1">
                  <a:off x="8288937" y="3888218"/>
                  <a:ext cx="200565" cy="3940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8" name="Oval 107">
                <a:extLst>
                  <a:ext uri="{FF2B5EF4-FFF2-40B4-BE49-F238E27FC236}">
                    <a16:creationId xmlns:a16="http://schemas.microsoft.com/office/drawing/2014/main" id="{EC321388-EEEE-EAFE-94E4-295071FEF5FB}"/>
                  </a:ext>
                </a:extLst>
              </p:cNvPr>
              <p:cNvSpPr/>
              <p:nvPr/>
            </p:nvSpPr>
            <p:spPr>
              <a:xfrm>
                <a:off x="6703340" y="3467212"/>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cxnSp>
            <p:nvCxnSpPr>
              <p:cNvPr id="109" name="Straight Connector 108">
                <a:extLst>
                  <a:ext uri="{FF2B5EF4-FFF2-40B4-BE49-F238E27FC236}">
                    <a16:creationId xmlns:a16="http://schemas.microsoft.com/office/drawing/2014/main" id="{A7C393D2-AA50-0F70-D168-B8CB09AF8565}"/>
                  </a:ext>
                </a:extLst>
              </p:cNvPr>
              <p:cNvCxnSpPr>
                <a:cxnSpLocks/>
                <a:stCxn id="108" idx="0"/>
                <a:endCxn id="121" idx="3"/>
              </p:cNvCxnSpPr>
              <p:nvPr/>
            </p:nvCxnSpPr>
            <p:spPr>
              <a:xfrm flipV="1">
                <a:off x="7009596" y="3198138"/>
                <a:ext cx="121959" cy="2690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9" name="Arrow: Circular 28">
              <a:extLst>
                <a:ext uri="{FF2B5EF4-FFF2-40B4-BE49-F238E27FC236}">
                  <a16:creationId xmlns:a16="http://schemas.microsoft.com/office/drawing/2014/main" id="{2DFE5A13-2615-2C1A-4922-C60FF284B30E}"/>
                </a:ext>
              </a:extLst>
            </p:cNvPr>
            <p:cNvSpPr/>
            <p:nvPr/>
          </p:nvSpPr>
          <p:spPr>
            <a:xfrm flipH="1">
              <a:off x="7187861" y="2924063"/>
              <a:ext cx="1639005" cy="1919157"/>
            </a:xfrm>
            <a:prstGeom prst="circularArrow">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TextBox 2">
              <a:extLst>
                <a:ext uri="{FF2B5EF4-FFF2-40B4-BE49-F238E27FC236}">
                  <a16:creationId xmlns:a16="http://schemas.microsoft.com/office/drawing/2014/main" id="{52A30ECD-B9C9-E93F-1139-AF0403EEE33F}"/>
                </a:ext>
              </a:extLst>
            </p:cNvPr>
            <p:cNvSpPr txBox="1"/>
            <p:nvPr/>
          </p:nvSpPr>
          <p:spPr>
            <a:xfrm>
              <a:off x="8415799" y="3918227"/>
              <a:ext cx="1100446" cy="369332"/>
            </a:xfrm>
            <a:prstGeom prst="rect">
              <a:avLst/>
            </a:prstGeom>
            <a:noFill/>
          </p:spPr>
          <p:txBody>
            <a:bodyPr wrap="square" rtlCol="0">
              <a:spAutoFit/>
            </a:bodyPr>
            <a:lstStyle/>
            <a:p>
              <a:r>
                <a:rPr lang="en-US" dirty="0">
                  <a:solidFill>
                    <a:srgbClr val="C00000"/>
                  </a:solidFill>
                </a:rPr>
                <a:t>Height=1</a:t>
              </a:r>
            </a:p>
          </p:txBody>
        </p:sp>
        <p:sp>
          <p:nvSpPr>
            <p:cNvPr id="4" name="TextBox 3">
              <a:extLst>
                <a:ext uri="{FF2B5EF4-FFF2-40B4-BE49-F238E27FC236}">
                  <a16:creationId xmlns:a16="http://schemas.microsoft.com/office/drawing/2014/main" id="{878B8008-9A6D-428A-5A9E-1D4F6C3150A5}"/>
                </a:ext>
              </a:extLst>
            </p:cNvPr>
            <p:cNvSpPr txBox="1"/>
            <p:nvPr/>
          </p:nvSpPr>
          <p:spPr>
            <a:xfrm>
              <a:off x="7021299" y="4157292"/>
              <a:ext cx="1100446" cy="369332"/>
            </a:xfrm>
            <a:prstGeom prst="rect">
              <a:avLst/>
            </a:prstGeom>
            <a:noFill/>
          </p:spPr>
          <p:txBody>
            <a:bodyPr wrap="square" rtlCol="0">
              <a:spAutoFit/>
            </a:bodyPr>
            <a:lstStyle/>
            <a:p>
              <a:r>
                <a:rPr lang="en-US" dirty="0">
                  <a:solidFill>
                    <a:srgbClr val="C00000"/>
                  </a:solidFill>
                </a:rPr>
                <a:t>Height=-1</a:t>
              </a:r>
            </a:p>
          </p:txBody>
        </p:sp>
      </p:grpSp>
      <p:sp>
        <p:nvSpPr>
          <p:cNvPr id="30" name="TextBox 29">
            <a:extLst>
              <a:ext uri="{FF2B5EF4-FFF2-40B4-BE49-F238E27FC236}">
                <a16:creationId xmlns:a16="http://schemas.microsoft.com/office/drawing/2014/main" id="{7648F3C6-8527-ECD6-3799-58D47DA49C8A}"/>
              </a:ext>
            </a:extLst>
          </p:cNvPr>
          <p:cNvSpPr txBox="1"/>
          <p:nvPr/>
        </p:nvSpPr>
        <p:spPr>
          <a:xfrm>
            <a:off x="7348110" y="1696358"/>
            <a:ext cx="4984542" cy="923330"/>
          </a:xfrm>
          <a:prstGeom prst="rect">
            <a:avLst/>
          </a:prstGeom>
          <a:noFill/>
        </p:spPr>
        <p:txBody>
          <a:bodyPr wrap="square" rtlCol="0">
            <a:spAutoFit/>
          </a:bodyPr>
          <a:lstStyle/>
          <a:p>
            <a:r>
              <a:rPr lang="en-US" dirty="0">
                <a:solidFill>
                  <a:srgbClr val="FF0000"/>
                </a:solidFill>
              </a:rPr>
              <a:t>Solution: </a:t>
            </a:r>
          </a:p>
          <a:p>
            <a:r>
              <a:rPr lang="en-US" dirty="0">
                <a:solidFill>
                  <a:srgbClr val="FF0000"/>
                </a:solidFill>
              </a:rPr>
              <a:t>Take the subtree starting with the problem node,</a:t>
            </a:r>
          </a:p>
          <a:p>
            <a:r>
              <a:rPr lang="en-US" dirty="0">
                <a:solidFill>
                  <a:srgbClr val="FF0000"/>
                </a:solidFill>
              </a:rPr>
              <a:t>“Rotate” that tree to the left</a:t>
            </a:r>
          </a:p>
        </p:txBody>
      </p:sp>
    </p:spTree>
    <p:extLst>
      <p:ext uri="{BB962C8B-B14F-4D97-AF65-F5344CB8AC3E}">
        <p14:creationId xmlns:p14="http://schemas.microsoft.com/office/powerpoint/2010/main" val="2945533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3AD86-1571-D6FB-228A-8B563D15EC58}"/>
              </a:ext>
            </a:extLst>
          </p:cNvPr>
          <p:cNvSpPr>
            <a:spLocks noGrp="1"/>
          </p:cNvSpPr>
          <p:nvPr>
            <p:ph type="title"/>
          </p:nvPr>
        </p:nvSpPr>
        <p:spPr/>
        <p:txBody>
          <a:bodyPr/>
          <a:lstStyle/>
          <a:p>
            <a:r>
              <a:rPr lang="en-US" dirty="0"/>
              <a:t>Dictionary (Map) ADT</a:t>
            </a:r>
          </a:p>
        </p:txBody>
      </p:sp>
      <p:sp>
        <p:nvSpPr>
          <p:cNvPr id="3" name="Content Placeholder 2">
            <a:extLst>
              <a:ext uri="{FF2B5EF4-FFF2-40B4-BE49-F238E27FC236}">
                <a16:creationId xmlns:a16="http://schemas.microsoft.com/office/drawing/2014/main" id="{FE9F7E85-C0B2-0941-5469-FBEF3EEEF3D9}"/>
              </a:ext>
            </a:extLst>
          </p:cNvPr>
          <p:cNvSpPr>
            <a:spLocks noGrp="1"/>
          </p:cNvSpPr>
          <p:nvPr>
            <p:ph idx="1"/>
          </p:nvPr>
        </p:nvSpPr>
        <p:spPr/>
        <p:txBody>
          <a:bodyPr>
            <a:normAutofit lnSpcReduction="10000"/>
          </a:bodyPr>
          <a:lstStyle/>
          <a:p>
            <a:r>
              <a:rPr lang="en-US" dirty="0"/>
              <a:t>Contents:</a:t>
            </a:r>
          </a:p>
          <a:p>
            <a:pPr lvl="1"/>
            <a:r>
              <a:rPr lang="en-US" dirty="0"/>
              <a:t>Sets of </a:t>
            </a:r>
            <a:r>
              <a:rPr lang="en-US" dirty="0" err="1"/>
              <a:t>key+value</a:t>
            </a:r>
            <a:r>
              <a:rPr lang="en-US" dirty="0"/>
              <a:t> pairs</a:t>
            </a:r>
          </a:p>
          <a:p>
            <a:pPr lvl="1"/>
            <a:r>
              <a:rPr lang="en-US" dirty="0"/>
              <a:t>Keys must be comparable</a:t>
            </a:r>
          </a:p>
          <a:p>
            <a:r>
              <a:rPr lang="en-US" dirty="0"/>
              <a:t>Operations:</a:t>
            </a:r>
          </a:p>
          <a:p>
            <a:pPr lvl="1"/>
            <a:r>
              <a:rPr lang="en-US" dirty="0"/>
              <a:t>insert(key, value)</a:t>
            </a:r>
          </a:p>
          <a:p>
            <a:pPr lvl="2"/>
            <a:r>
              <a:rPr lang="en-US" dirty="0"/>
              <a:t>Adds the (</a:t>
            </a:r>
            <a:r>
              <a:rPr lang="en-US" dirty="0" err="1"/>
              <a:t>key,value</a:t>
            </a:r>
            <a:r>
              <a:rPr lang="en-US" dirty="0"/>
              <a:t>) pair into the dictionary</a:t>
            </a:r>
          </a:p>
          <a:p>
            <a:pPr lvl="2"/>
            <a:r>
              <a:rPr lang="en-US" dirty="0"/>
              <a:t>If the key already has a value, overwrite the old value</a:t>
            </a:r>
          </a:p>
          <a:p>
            <a:pPr lvl="3"/>
            <a:r>
              <a:rPr lang="en-US" dirty="0"/>
              <a:t>Consequence: Keys cannot be repeated</a:t>
            </a:r>
          </a:p>
          <a:p>
            <a:pPr lvl="1"/>
            <a:r>
              <a:rPr lang="en-US" dirty="0"/>
              <a:t>find(key)</a:t>
            </a:r>
          </a:p>
          <a:p>
            <a:pPr lvl="2"/>
            <a:r>
              <a:rPr lang="en-US" dirty="0"/>
              <a:t>Returns the value associated with the given key</a:t>
            </a:r>
          </a:p>
          <a:p>
            <a:pPr lvl="1"/>
            <a:r>
              <a:rPr lang="en-US" dirty="0"/>
              <a:t>delete(key)</a:t>
            </a:r>
          </a:p>
          <a:p>
            <a:pPr lvl="2"/>
            <a:r>
              <a:rPr lang="en-US" dirty="0"/>
              <a:t>Remove the key (and its associated value)</a:t>
            </a:r>
          </a:p>
        </p:txBody>
      </p:sp>
    </p:spTree>
    <p:extLst>
      <p:ext uri="{BB962C8B-B14F-4D97-AF65-F5344CB8AC3E}">
        <p14:creationId xmlns:p14="http://schemas.microsoft.com/office/powerpoint/2010/main" val="35854467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47B19-4175-0B62-7DF1-3B6AEAC370A2}"/>
              </a:ext>
            </a:extLst>
          </p:cNvPr>
          <p:cNvSpPr>
            <a:spLocks noGrp="1"/>
          </p:cNvSpPr>
          <p:nvPr>
            <p:ph type="title"/>
          </p:nvPr>
        </p:nvSpPr>
        <p:spPr/>
        <p:txBody>
          <a:bodyPr/>
          <a:lstStyle/>
          <a:p>
            <a:r>
              <a:rPr lang="en-US" dirty="0"/>
              <a:t>After the Left Rotation, Balanced!</a:t>
            </a:r>
          </a:p>
        </p:txBody>
      </p:sp>
      <p:grpSp>
        <p:nvGrpSpPr>
          <p:cNvPr id="31" name="Group 30" descr="After rotation the node 18 (previously 16's right child) becomes the new right child of 11, 16 (previously the right child of 11) becomes 18's left child. Overall, the final tree is structured as follows:&#10;&#10;root: 9, with left child 3 and right child 11&#10;3: left child is 1, right child is 6&#10;1: left child is 0, right child is 2&#10;0: has no children&#10;2: has no children&#10;6: has no children&#10;11: left child is 10, right child is 18&#10;18: left child is 16, right child is 20&#10;16: has no children&#10;20: has no children">
            <a:extLst>
              <a:ext uri="{FF2B5EF4-FFF2-40B4-BE49-F238E27FC236}">
                <a16:creationId xmlns:a16="http://schemas.microsoft.com/office/drawing/2014/main" id="{570134D4-AE2A-63B3-7B74-87F47B981666}"/>
              </a:ext>
            </a:extLst>
          </p:cNvPr>
          <p:cNvGrpSpPr/>
          <p:nvPr/>
        </p:nvGrpSpPr>
        <p:grpSpPr>
          <a:xfrm>
            <a:off x="4230263" y="2047599"/>
            <a:ext cx="5285982" cy="2762801"/>
            <a:chOff x="4230263" y="2047599"/>
            <a:chExt cx="5285982" cy="2762801"/>
          </a:xfrm>
        </p:grpSpPr>
        <p:grpSp>
          <p:nvGrpSpPr>
            <p:cNvPr id="3" name="Group 2">
              <a:extLst>
                <a:ext uri="{FF2B5EF4-FFF2-40B4-BE49-F238E27FC236}">
                  <a16:creationId xmlns:a16="http://schemas.microsoft.com/office/drawing/2014/main" id="{20588142-BA3E-214A-5F91-4641F9260F24}"/>
                </a:ext>
              </a:extLst>
            </p:cNvPr>
            <p:cNvGrpSpPr/>
            <p:nvPr/>
          </p:nvGrpSpPr>
          <p:grpSpPr>
            <a:xfrm>
              <a:off x="4230263" y="2047599"/>
              <a:ext cx="4670290" cy="2762801"/>
              <a:chOff x="4230263" y="2047599"/>
              <a:chExt cx="4670290" cy="2762801"/>
            </a:xfrm>
          </p:grpSpPr>
          <p:grpSp>
            <p:nvGrpSpPr>
              <p:cNvPr id="4" name="Group 3">
                <a:extLst>
                  <a:ext uri="{FF2B5EF4-FFF2-40B4-BE49-F238E27FC236}">
                    <a16:creationId xmlns:a16="http://schemas.microsoft.com/office/drawing/2014/main" id="{95A2B72C-3787-FADF-273F-8EFDEB4113C1}"/>
                  </a:ext>
                </a:extLst>
              </p:cNvPr>
              <p:cNvGrpSpPr/>
              <p:nvPr/>
            </p:nvGrpSpPr>
            <p:grpSpPr>
              <a:xfrm>
                <a:off x="4230263" y="2047599"/>
                <a:ext cx="4670290" cy="2762801"/>
                <a:chOff x="4342023" y="2047599"/>
                <a:chExt cx="4670290" cy="2762801"/>
              </a:xfrm>
            </p:grpSpPr>
            <p:grpSp>
              <p:nvGrpSpPr>
                <p:cNvPr id="7" name="Group 6">
                  <a:extLst>
                    <a:ext uri="{FF2B5EF4-FFF2-40B4-BE49-F238E27FC236}">
                      <a16:creationId xmlns:a16="http://schemas.microsoft.com/office/drawing/2014/main" id="{340ACB14-EB47-703E-DD87-A3F1F2D8DD59}"/>
                    </a:ext>
                  </a:extLst>
                </p:cNvPr>
                <p:cNvGrpSpPr/>
                <p:nvPr/>
              </p:nvGrpSpPr>
              <p:grpSpPr>
                <a:xfrm>
                  <a:off x="4342023" y="2047599"/>
                  <a:ext cx="4036614" cy="2762801"/>
                  <a:chOff x="8079280" y="365125"/>
                  <a:chExt cx="4036614" cy="2762801"/>
                </a:xfrm>
              </p:grpSpPr>
              <p:grpSp>
                <p:nvGrpSpPr>
                  <p:cNvPr id="10" name="Group 9">
                    <a:extLst>
                      <a:ext uri="{FF2B5EF4-FFF2-40B4-BE49-F238E27FC236}">
                        <a16:creationId xmlns:a16="http://schemas.microsoft.com/office/drawing/2014/main" id="{FCCAEE77-93ED-0577-3519-0BE15EA2B58A}"/>
                      </a:ext>
                    </a:extLst>
                  </p:cNvPr>
                  <p:cNvGrpSpPr/>
                  <p:nvPr/>
                </p:nvGrpSpPr>
                <p:grpSpPr>
                  <a:xfrm>
                    <a:off x="8079280" y="365125"/>
                    <a:ext cx="4036614" cy="2762801"/>
                    <a:chOff x="5413263" y="1203158"/>
                    <a:chExt cx="4036614" cy="2762801"/>
                  </a:xfrm>
                </p:grpSpPr>
                <p:grpSp>
                  <p:nvGrpSpPr>
                    <p:cNvPr id="13" name="Group 12">
                      <a:extLst>
                        <a:ext uri="{FF2B5EF4-FFF2-40B4-BE49-F238E27FC236}">
                          <a16:creationId xmlns:a16="http://schemas.microsoft.com/office/drawing/2014/main" id="{7CB93A83-875B-9031-7072-EAA750E4F3BA}"/>
                        </a:ext>
                      </a:extLst>
                    </p:cNvPr>
                    <p:cNvGrpSpPr/>
                    <p:nvPr/>
                  </p:nvGrpSpPr>
                  <p:grpSpPr>
                    <a:xfrm>
                      <a:off x="5413263" y="1203158"/>
                      <a:ext cx="4036614" cy="2762801"/>
                      <a:chOff x="131609" y="2379747"/>
                      <a:chExt cx="4036614" cy="2762801"/>
                    </a:xfrm>
                  </p:grpSpPr>
                  <p:sp>
                    <p:nvSpPr>
                      <p:cNvPr id="16" name="Oval 15">
                        <a:extLst>
                          <a:ext uri="{FF2B5EF4-FFF2-40B4-BE49-F238E27FC236}">
                            <a16:creationId xmlns:a16="http://schemas.microsoft.com/office/drawing/2014/main" id="{2DA4BADD-BD84-1D65-6F34-911460C26042}"/>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7" name="Oval 16">
                        <a:extLst>
                          <a:ext uri="{FF2B5EF4-FFF2-40B4-BE49-F238E27FC236}">
                            <a16:creationId xmlns:a16="http://schemas.microsoft.com/office/drawing/2014/main" id="{F6628CEA-2BED-8F15-29D4-04C515C3C7F4}"/>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8" name="Oval 17">
                        <a:extLst>
                          <a:ext uri="{FF2B5EF4-FFF2-40B4-BE49-F238E27FC236}">
                            <a16:creationId xmlns:a16="http://schemas.microsoft.com/office/drawing/2014/main" id="{D82CEA20-3D90-9CDB-6145-EE3D68EC429F}"/>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19" name="Oval 18">
                        <a:extLst>
                          <a:ext uri="{FF2B5EF4-FFF2-40B4-BE49-F238E27FC236}">
                            <a16:creationId xmlns:a16="http://schemas.microsoft.com/office/drawing/2014/main" id="{C71173B0-3AC1-D397-A5F8-45A759F359C3}"/>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20" name="Oval 19">
                        <a:extLst>
                          <a:ext uri="{FF2B5EF4-FFF2-40B4-BE49-F238E27FC236}">
                            <a16:creationId xmlns:a16="http://schemas.microsoft.com/office/drawing/2014/main" id="{E533412E-9EAE-77B6-2680-1BB250C02CFC}"/>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18</a:t>
                        </a:r>
                      </a:p>
                    </p:txBody>
                  </p:sp>
                  <p:sp>
                    <p:nvSpPr>
                      <p:cNvPr id="21" name="Oval 20">
                        <a:extLst>
                          <a:ext uri="{FF2B5EF4-FFF2-40B4-BE49-F238E27FC236}">
                            <a16:creationId xmlns:a16="http://schemas.microsoft.com/office/drawing/2014/main" id="{F6653EAB-CF92-DEBF-F06A-D237E8EABB6C}"/>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22" name="Straight Connector 21">
                        <a:extLst>
                          <a:ext uri="{FF2B5EF4-FFF2-40B4-BE49-F238E27FC236}">
                            <a16:creationId xmlns:a16="http://schemas.microsoft.com/office/drawing/2014/main" id="{E8FBF119-F10A-E70F-C0C1-02D1344DA65F}"/>
                          </a:ext>
                        </a:extLst>
                      </p:cNvPr>
                      <p:cNvCxnSpPr>
                        <a:cxnSpLocks/>
                        <a:stCxn id="16" idx="3"/>
                        <a:endCxn id="17"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957BD4C3-36E7-353E-BB50-27F28FA99852}"/>
                          </a:ext>
                        </a:extLst>
                      </p:cNvPr>
                      <p:cNvCxnSpPr>
                        <a:cxnSpLocks/>
                        <a:stCxn id="16" idx="5"/>
                        <a:endCxn id="18"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4D0C602-88EC-28E1-0AEB-C7FCBFBF1429}"/>
                          </a:ext>
                        </a:extLst>
                      </p:cNvPr>
                      <p:cNvCxnSpPr>
                        <a:stCxn id="19" idx="7"/>
                        <a:endCxn id="17"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3BFD3E6-80D7-C7DF-7AD5-855E06F45B88}"/>
                          </a:ext>
                        </a:extLst>
                      </p:cNvPr>
                      <p:cNvCxnSpPr>
                        <a:cxnSpLocks/>
                        <a:stCxn id="21" idx="7"/>
                        <a:endCxn id="19"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86E39809-0AB7-8376-C608-D4413B311DE4}"/>
                          </a:ext>
                        </a:extLst>
                      </p:cNvPr>
                      <p:cNvCxnSpPr>
                        <a:stCxn id="20" idx="1"/>
                        <a:endCxn id="18"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Oval 13">
                      <a:extLst>
                        <a:ext uri="{FF2B5EF4-FFF2-40B4-BE49-F238E27FC236}">
                          <a16:creationId xmlns:a16="http://schemas.microsoft.com/office/drawing/2014/main" id="{B529E4C8-B415-7106-BF86-FEF8E6D36950}"/>
                        </a:ext>
                      </a:extLst>
                    </p:cNvPr>
                    <p:cNvSpPr/>
                    <p:nvPr/>
                  </p:nvSpPr>
                  <p:spPr>
                    <a:xfrm>
                      <a:off x="7232429" y="2607299"/>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15" name="Straight Connector 14">
                      <a:extLst>
                        <a:ext uri="{FF2B5EF4-FFF2-40B4-BE49-F238E27FC236}">
                          <a16:creationId xmlns:a16="http://schemas.microsoft.com/office/drawing/2014/main" id="{EF2EE05A-0721-4CAF-3B48-766628E89B24}"/>
                        </a:ext>
                      </a:extLst>
                    </p:cNvPr>
                    <p:cNvCxnSpPr>
                      <a:cxnSpLocks/>
                      <a:stCxn id="14" idx="0"/>
                      <a:endCxn id="17" idx="5"/>
                    </p:cNvCxnSpPr>
                    <p:nvPr/>
                  </p:nvCxnSpPr>
                  <p:spPr>
                    <a:xfrm flipH="1" flipV="1">
                      <a:off x="7360537" y="2389257"/>
                      <a:ext cx="178148" cy="2180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E61B257E-2ABA-7A4A-4B7F-B3C6FBFBB6C5}"/>
                      </a:ext>
                    </a:extLst>
                  </p:cNvPr>
                  <p:cNvSpPr/>
                  <p:nvPr/>
                </p:nvSpPr>
                <p:spPr>
                  <a:xfrm>
                    <a:off x="950727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cxnSp>
                <p:nvCxnSpPr>
                  <p:cNvPr id="12" name="Straight Connector 11">
                    <a:extLst>
                      <a:ext uri="{FF2B5EF4-FFF2-40B4-BE49-F238E27FC236}">
                        <a16:creationId xmlns:a16="http://schemas.microsoft.com/office/drawing/2014/main" id="{20E128ED-F352-D598-5852-55CCCA74DB6D}"/>
                      </a:ext>
                    </a:extLst>
                  </p:cNvPr>
                  <p:cNvCxnSpPr>
                    <a:cxnSpLocks/>
                    <a:stCxn id="11" idx="1"/>
                    <a:endCxn id="19" idx="5"/>
                  </p:cNvCxnSpPr>
                  <p:nvPr/>
                </p:nvCxnSpPr>
                <p:spPr>
                  <a:xfrm flipH="1" flipV="1">
                    <a:off x="9290834" y="2307549"/>
                    <a:ext cx="3061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C70EDA9A-0F72-9D02-B87D-BB7B1AE1D91E}"/>
                    </a:ext>
                  </a:extLst>
                </p:cNvPr>
                <p:cNvSpPr/>
                <p:nvPr/>
              </p:nvSpPr>
              <p:spPr>
                <a:xfrm>
                  <a:off x="8399802" y="419259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20</a:t>
                  </a:r>
                </a:p>
              </p:txBody>
            </p:sp>
            <p:cxnSp>
              <p:nvCxnSpPr>
                <p:cNvPr id="9" name="Straight Connector 8">
                  <a:extLst>
                    <a:ext uri="{FF2B5EF4-FFF2-40B4-BE49-F238E27FC236}">
                      <a16:creationId xmlns:a16="http://schemas.microsoft.com/office/drawing/2014/main" id="{9CF606FF-5AFD-CD0E-72DD-0FDCC5448A87}"/>
                    </a:ext>
                  </a:extLst>
                </p:cNvPr>
                <p:cNvCxnSpPr>
                  <a:cxnSpLocks/>
                  <a:stCxn id="8" idx="1"/>
                  <a:endCxn id="20" idx="5"/>
                </p:cNvCxnSpPr>
                <p:nvPr/>
              </p:nvCxnSpPr>
              <p:spPr>
                <a:xfrm flipH="1" flipV="1">
                  <a:off x="8288937" y="3888218"/>
                  <a:ext cx="200565" cy="3940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 name="Oval 4">
                <a:extLst>
                  <a:ext uri="{FF2B5EF4-FFF2-40B4-BE49-F238E27FC236}">
                    <a16:creationId xmlns:a16="http://schemas.microsoft.com/office/drawing/2014/main" id="{3B0842E4-0F10-4833-6EED-5DA6E1A35AEE}"/>
                  </a:ext>
                </a:extLst>
              </p:cNvPr>
              <p:cNvSpPr/>
              <p:nvPr/>
            </p:nvSpPr>
            <p:spPr>
              <a:xfrm>
                <a:off x="6703340" y="3467212"/>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cxnSp>
            <p:nvCxnSpPr>
              <p:cNvPr id="6" name="Straight Connector 5">
                <a:extLst>
                  <a:ext uri="{FF2B5EF4-FFF2-40B4-BE49-F238E27FC236}">
                    <a16:creationId xmlns:a16="http://schemas.microsoft.com/office/drawing/2014/main" id="{DA352AA8-ED33-0160-5DBE-E55F432391BF}"/>
                  </a:ext>
                </a:extLst>
              </p:cNvPr>
              <p:cNvCxnSpPr>
                <a:cxnSpLocks/>
                <a:stCxn id="5" idx="0"/>
                <a:endCxn id="18" idx="3"/>
              </p:cNvCxnSpPr>
              <p:nvPr/>
            </p:nvCxnSpPr>
            <p:spPr>
              <a:xfrm flipV="1">
                <a:off x="7009596" y="3198138"/>
                <a:ext cx="121959" cy="2690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Oval 26">
              <a:extLst>
                <a:ext uri="{FF2B5EF4-FFF2-40B4-BE49-F238E27FC236}">
                  <a16:creationId xmlns:a16="http://schemas.microsoft.com/office/drawing/2014/main" id="{F840B66A-9063-6327-AA78-D06A587F2ED7}"/>
                </a:ext>
              </a:extLst>
            </p:cNvPr>
            <p:cNvSpPr/>
            <p:nvPr/>
          </p:nvSpPr>
          <p:spPr>
            <a:xfrm>
              <a:off x="7348110" y="4192593"/>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cxnSp>
          <p:nvCxnSpPr>
            <p:cNvPr id="28" name="Straight Connector 27">
              <a:extLst>
                <a:ext uri="{FF2B5EF4-FFF2-40B4-BE49-F238E27FC236}">
                  <a16:creationId xmlns:a16="http://schemas.microsoft.com/office/drawing/2014/main" id="{862B4773-3E77-95DD-3111-2661C2B0A23A}"/>
                </a:ext>
              </a:extLst>
            </p:cNvPr>
            <p:cNvCxnSpPr>
              <a:cxnSpLocks/>
              <a:stCxn id="27" idx="0"/>
            </p:cNvCxnSpPr>
            <p:nvPr/>
          </p:nvCxnSpPr>
          <p:spPr>
            <a:xfrm flipV="1">
              <a:off x="7654366" y="3923519"/>
              <a:ext cx="121959" cy="2690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AC7FAD8A-4271-DD99-C85D-0A3ABB65DE91}"/>
                </a:ext>
              </a:extLst>
            </p:cNvPr>
            <p:cNvSpPr txBox="1"/>
            <p:nvPr/>
          </p:nvSpPr>
          <p:spPr>
            <a:xfrm>
              <a:off x="8415799" y="3918227"/>
              <a:ext cx="1100446" cy="369332"/>
            </a:xfrm>
            <a:prstGeom prst="rect">
              <a:avLst/>
            </a:prstGeom>
            <a:noFill/>
          </p:spPr>
          <p:txBody>
            <a:bodyPr wrap="square" rtlCol="0">
              <a:spAutoFit/>
            </a:bodyPr>
            <a:lstStyle/>
            <a:p>
              <a:r>
                <a:rPr lang="en-US" dirty="0">
                  <a:solidFill>
                    <a:srgbClr val="C00000"/>
                  </a:solidFill>
                </a:rPr>
                <a:t>Height=0</a:t>
              </a:r>
            </a:p>
          </p:txBody>
        </p:sp>
        <p:sp>
          <p:nvSpPr>
            <p:cNvPr id="30" name="TextBox 29">
              <a:extLst>
                <a:ext uri="{FF2B5EF4-FFF2-40B4-BE49-F238E27FC236}">
                  <a16:creationId xmlns:a16="http://schemas.microsoft.com/office/drawing/2014/main" id="{02CC039B-237F-758D-C8CD-88BFD9B4DD1C}"/>
                </a:ext>
              </a:extLst>
            </p:cNvPr>
            <p:cNvSpPr txBox="1"/>
            <p:nvPr/>
          </p:nvSpPr>
          <p:spPr>
            <a:xfrm>
              <a:off x="6920325" y="3935624"/>
              <a:ext cx="1100446" cy="369332"/>
            </a:xfrm>
            <a:prstGeom prst="rect">
              <a:avLst/>
            </a:prstGeom>
            <a:noFill/>
          </p:spPr>
          <p:txBody>
            <a:bodyPr wrap="square" rtlCol="0">
              <a:spAutoFit/>
            </a:bodyPr>
            <a:lstStyle/>
            <a:p>
              <a:r>
                <a:rPr lang="en-US" dirty="0">
                  <a:solidFill>
                    <a:srgbClr val="C00000"/>
                  </a:solidFill>
                </a:rPr>
                <a:t>Height=0</a:t>
              </a:r>
            </a:p>
          </p:txBody>
        </p:sp>
      </p:grpSp>
    </p:spTree>
    <p:extLst>
      <p:ext uri="{BB962C8B-B14F-4D97-AF65-F5344CB8AC3E}">
        <p14:creationId xmlns:p14="http://schemas.microsoft.com/office/powerpoint/2010/main" val="28249944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049B8-F2AC-70F1-15D5-9EA626BAF1C7}"/>
              </a:ext>
            </a:extLst>
          </p:cNvPr>
          <p:cNvSpPr>
            <a:spLocks noGrp="1"/>
          </p:cNvSpPr>
          <p:nvPr>
            <p:ph type="title"/>
          </p:nvPr>
        </p:nvSpPr>
        <p:spPr/>
        <p:txBody>
          <a:bodyPr/>
          <a:lstStyle/>
          <a:p>
            <a:r>
              <a:rPr lang="en-US" dirty="0"/>
              <a:t>Left Rotation - Definition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519795C-1329-ACD8-8C3E-651F647C000B}"/>
                  </a:ext>
                </a:extLst>
              </p:cNvPr>
              <p:cNvSpPr>
                <a:spLocks noGrp="1"/>
              </p:cNvSpPr>
              <p:nvPr>
                <p:ph idx="1"/>
              </p:nvPr>
            </p:nvSpPr>
            <p:spPr>
              <a:xfrm>
                <a:off x="838200" y="1280160"/>
                <a:ext cx="10515600" cy="4896803"/>
              </a:xfrm>
            </p:spPr>
            <p:txBody>
              <a:bodyPr/>
              <a:lstStyle/>
              <a:p>
                <a:r>
                  <a:rPr lang="en-US" dirty="0"/>
                  <a:t>We just inserted </a:t>
                </a:r>
                <a14:m>
                  <m:oMath xmlns:m="http://schemas.openxmlformats.org/officeDocument/2006/math">
                    <m:r>
                      <a:rPr lang="en-US" i="1">
                        <a:latin typeface="Cambria Math" panose="02040503050406030204" pitchFamily="18" charset="0"/>
                      </a:rPr>
                      <m:t>𝑐</m:t>
                    </m:r>
                  </m:oMath>
                </a14:m>
                <a:r>
                  <a:rPr lang="en-US" dirty="0"/>
                  <a:t>, node </a:t>
                </a:r>
                <a14:m>
                  <m:oMath xmlns:m="http://schemas.openxmlformats.org/officeDocument/2006/math">
                    <m:r>
                      <a:rPr lang="en-US" i="1">
                        <a:latin typeface="Cambria Math" panose="02040503050406030204" pitchFamily="18" charset="0"/>
                      </a:rPr>
                      <m:t>𝑎</m:t>
                    </m:r>
                  </m:oMath>
                </a14:m>
                <a:r>
                  <a:rPr lang="en-US" dirty="0"/>
                  <a:t> is the deepest “problem” node</a:t>
                </a:r>
              </a:p>
              <a:p>
                <a:r>
                  <a:rPr lang="en-US" dirty="0"/>
                  <a:t>Make the right child the new root</a:t>
                </a:r>
              </a:p>
              <a:p>
                <a:r>
                  <a:rPr lang="en-US" dirty="0"/>
                  <a:t>Make the old root the left child of the new</a:t>
                </a:r>
              </a:p>
              <a:p>
                <a:r>
                  <a:rPr lang="en-US" dirty="0"/>
                  <a:t>Make the new root’s left subtree the old root’s right subtree</a:t>
                </a:r>
              </a:p>
            </p:txBody>
          </p:sp>
        </mc:Choice>
        <mc:Fallback xmlns="">
          <p:sp>
            <p:nvSpPr>
              <p:cNvPr id="3" name="Content Placeholder 2">
                <a:extLst>
                  <a:ext uri="{FF2B5EF4-FFF2-40B4-BE49-F238E27FC236}">
                    <a16:creationId xmlns:a16="http://schemas.microsoft.com/office/drawing/2014/main" id="{0519795C-1329-ACD8-8C3E-651F647C000B}"/>
                  </a:ext>
                </a:extLst>
              </p:cNvPr>
              <p:cNvSpPr>
                <a:spLocks noGrp="1" noRot="1" noChangeAspect="1" noMove="1" noResize="1" noEditPoints="1" noAdjustHandles="1" noChangeArrowheads="1" noChangeShapeType="1" noTextEdit="1"/>
              </p:cNvSpPr>
              <p:nvPr>
                <p:ph idx="1"/>
              </p:nvPr>
            </p:nvSpPr>
            <p:spPr>
              <a:xfrm>
                <a:off x="838200" y="1280160"/>
                <a:ext cx="10515600" cy="4896803"/>
              </a:xfrm>
              <a:blipFill>
                <a:blip r:embed="rId2"/>
                <a:stretch>
                  <a:fillRect l="-1043" t="-1993"/>
                </a:stretch>
              </a:blipFill>
            </p:spPr>
            <p:txBody>
              <a:bodyPr/>
              <a:lstStyle/>
              <a:p>
                <a:r>
                  <a:rPr lang="en-US">
                    <a:noFill/>
                  </a:rPr>
                  <a:t> </a:t>
                </a:r>
              </a:p>
            </p:txBody>
          </p:sp>
        </mc:Fallback>
      </mc:AlternateContent>
      <p:grpSp>
        <p:nvGrpSpPr>
          <p:cNvPr id="11" name="Group 10" descr="An illustration of a left rotation. This is the before image.&#10;&#10;Initially, the problem node is labeled a.  Its left subtree is labeled x and has a height of h. Its right subtree is rooted at a node labeled b, and it has a height of h+2. The left subtree of b is labeled y and has height h. The right subtree of b is labeled z and has a height of h+1. The node a is the problem node because it is the deepest node whose left and right subtree heights differ by more than 1.">
            <a:extLst>
              <a:ext uri="{FF2B5EF4-FFF2-40B4-BE49-F238E27FC236}">
                <a16:creationId xmlns:a16="http://schemas.microsoft.com/office/drawing/2014/main" id="{C5D3154A-A7AB-36A0-D6C4-2EAF93AC1B0B}"/>
              </a:ext>
            </a:extLst>
          </p:cNvPr>
          <p:cNvGrpSpPr/>
          <p:nvPr/>
        </p:nvGrpSpPr>
        <p:grpSpPr>
          <a:xfrm>
            <a:off x="1617721" y="3335744"/>
            <a:ext cx="3289741" cy="3489139"/>
            <a:chOff x="1617721" y="3335744"/>
            <a:chExt cx="3289741" cy="3489139"/>
          </a:xfrm>
        </p:grpSpPr>
        <p:grpSp>
          <p:nvGrpSpPr>
            <p:cNvPr id="33" name="Group 32">
              <a:extLst>
                <a:ext uri="{FF2B5EF4-FFF2-40B4-BE49-F238E27FC236}">
                  <a16:creationId xmlns:a16="http://schemas.microsoft.com/office/drawing/2014/main" id="{F7EE3BEE-6549-5A90-A178-CB843F41D093}"/>
                </a:ext>
              </a:extLst>
            </p:cNvPr>
            <p:cNvGrpSpPr/>
            <p:nvPr/>
          </p:nvGrpSpPr>
          <p:grpSpPr>
            <a:xfrm>
              <a:off x="1617721" y="3522256"/>
              <a:ext cx="3289741" cy="3302627"/>
              <a:chOff x="7342089" y="136853"/>
              <a:chExt cx="3289741" cy="3302627"/>
            </a:xfrm>
          </p:grpSpPr>
          <mc:AlternateContent xmlns:mc="http://schemas.openxmlformats.org/markup-compatibility/2006" xmlns:a14="http://schemas.microsoft.com/office/drawing/2010/main">
            <mc:Choice Requires="a14">
              <p:sp>
                <p:nvSpPr>
                  <p:cNvPr id="34" name="Oval 33">
                    <a:extLst>
                      <a:ext uri="{FF2B5EF4-FFF2-40B4-BE49-F238E27FC236}">
                        <a16:creationId xmlns:a16="http://schemas.microsoft.com/office/drawing/2014/main" id="{45E7A0E4-A69B-B4AE-ACE7-EB5C89E52040}"/>
                      </a:ext>
                    </a:extLst>
                  </p:cNvPr>
                  <p:cNvSpPr/>
                  <p:nvPr/>
                </p:nvSpPr>
                <p:spPr>
                  <a:xfrm>
                    <a:off x="9124241" y="77239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34" name="Oval 33">
                    <a:extLst>
                      <a:ext uri="{FF2B5EF4-FFF2-40B4-BE49-F238E27FC236}">
                        <a16:creationId xmlns:a16="http://schemas.microsoft.com/office/drawing/2014/main" id="{45E7A0E4-A69B-B4AE-ACE7-EB5C89E52040}"/>
                      </a:ext>
                    </a:extLst>
                  </p:cNvPr>
                  <p:cNvSpPr>
                    <a:spLocks noRot="1" noChangeAspect="1" noMove="1" noResize="1" noEditPoints="1" noAdjustHandles="1" noChangeArrowheads="1" noChangeShapeType="1" noTextEdit="1"/>
                  </p:cNvSpPr>
                  <p:nvPr/>
                </p:nvSpPr>
                <p:spPr>
                  <a:xfrm>
                    <a:off x="9124241" y="772395"/>
                    <a:ext cx="612511" cy="612511"/>
                  </a:xfrm>
                  <a:prstGeom prst="ellipse">
                    <a:avLst/>
                  </a:prstGeom>
                  <a:blipFill>
                    <a:blip r:embed="rId3"/>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Isosceles Triangle 34">
                    <a:extLst>
                      <a:ext uri="{FF2B5EF4-FFF2-40B4-BE49-F238E27FC236}">
                        <a16:creationId xmlns:a16="http://schemas.microsoft.com/office/drawing/2014/main" id="{EF1554DF-5FD8-FE91-0B86-80799DED6758}"/>
                      </a:ext>
                    </a:extLst>
                  </p:cNvPr>
                  <p:cNvSpPr/>
                  <p:nvPr/>
                </p:nvSpPr>
                <p:spPr>
                  <a:xfrm>
                    <a:off x="7342089" y="772395"/>
                    <a:ext cx="1084977" cy="979594"/>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𝑥</m:t>
                          </m:r>
                        </m:oMath>
                      </m:oMathPara>
                    </a14:m>
                    <a:endParaRPr lang="en-US" dirty="0"/>
                  </a:p>
                </p:txBody>
              </p:sp>
            </mc:Choice>
            <mc:Fallback xmlns="">
              <p:sp>
                <p:nvSpPr>
                  <p:cNvPr id="35" name="Isosceles Triangle 34">
                    <a:extLst>
                      <a:ext uri="{FF2B5EF4-FFF2-40B4-BE49-F238E27FC236}">
                        <a16:creationId xmlns:a16="http://schemas.microsoft.com/office/drawing/2014/main" id="{EF1554DF-5FD8-FE91-0B86-80799DED6758}"/>
                      </a:ext>
                    </a:extLst>
                  </p:cNvPr>
                  <p:cNvSpPr>
                    <a:spLocks noRot="1" noChangeAspect="1" noMove="1" noResize="1" noEditPoints="1" noAdjustHandles="1" noChangeArrowheads="1" noChangeShapeType="1" noTextEdit="1"/>
                  </p:cNvSpPr>
                  <p:nvPr/>
                </p:nvSpPr>
                <p:spPr>
                  <a:xfrm>
                    <a:off x="7342089" y="772395"/>
                    <a:ext cx="1084977" cy="979594"/>
                  </a:xfrm>
                  <a:prstGeom prst="triangle">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Oval 35">
                    <a:extLst>
                      <a:ext uri="{FF2B5EF4-FFF2-40B4-BE49-F238E27FC236}">
                        <a16:creationId xmlns:a16="http://schemas.microsoft.com/office/drawing/2014/main" id="{21653A17-97F6-3907-7154-1E08B77D7E3B}"/>
                      </a:ext>
                    </a:extLst>
                  </p:cNvPr>
                  <p:cNvSpPr/>
                  <p:nvPr/>
                </p:nvSpPr>
                <p:spPr>
                  <a:xfrm>
                    <a:off x="8428629" y="13685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36" name="Oval 35">
                    <a:extLst>
                      <a:ext uri="{FF2B5EF4-FFF2-40B4-BE49-F238E27FC236}">
                        <a16:creationId xmlns:a16="http://schemas.microsoft.com/office/drawing/2014/main" id="{21653A17-97F6-3907-7154-1E08B77D7E3B}"/>
                      </a:ext>
                    </a:extLst>
                  </p:cNvPr>
                  <p:cNvSpPr>
                    <a:spLocks noRot="1" noChangeAspect="1" noMove="1" noResize="1" noEditPoints="1" noAdjustHandles="1" noChangeArrowheads="1" noChangeShapeType="1" noTextEdit="1"/>
                  </p:cNvSpPr>
                  <p:nvPr/>
                </p:nvSpPr>
                <p:spPr>
                  <a:xfrm>
                    <a:off x="8428629" y="136853"/>
                    <a:ext cx="612511" cy="612511"/>
                  </a:xfrm>
                  <a:prstGeom prst="ellipse">
                    <a:avLst/>
                  </a:prstGeom>
                  <a:blipFill>
                    <a:blip r:embed="rId5"/>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7" name="Isosceles Triangle 36">
                    <a:extLst>
                      <a:ext uri="{FF2B5EF4-FFF2-40B4-BE49-F238E27FC236}">
                        <a16:creationId xmlns:a16="http://schemas.microsoft.com/office/drawing/2014/main" id="{99A0256F-8391-2976-BCFB-9053B00E322A}"/>
                      </a:ext>
                    </a:extLst>
                  </p:cNvPr>
                  <p:cNvSpPr/>
                  <p:nvPr/>
                </p:nvSpPr>
                <p:spPr>
                  <a:xfrm>
                    <a:off x="8345520" y="1578929"/>
                    <a:ext cx="1084977" cy="979594"/>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37" name="Isosceles Triangle 36">
                    <a:extLst>
                      <a:ext uri="{FF2B5EF4-FFF2-40B4-BE49-F238E27FC236}">
                        <a16:creationId xmlns:a16="http://schemas.microsoft.com/office/drawing/2014/main" id="{99A0256F-8391-2976-BCFB-9053B00E322A}"/>
                      </a:ext>
                    </a:extLst>
                  </p:cNvPr>
                  <p:cNvSpPr>
                    <a:spLocks noRot="1" noChangeAspect="1" noMove="1" noResize="1" noEditPoints="1" noAdjustHandles="1" noChangeArrowheads="1" noChangeShapeType="1" noTextEdit="1"/>
                  </p:cNvSpPr>
                  <p:nvPr/>
                </p:nvSpPr>
                <p:spPr>
                  <a:xfrm>
                    <a:off x="8345520" y="1578929"/>
                    <a:ext cx="1084977" cy="979594"/>
                  </a:xfrm>
                  <a:prstGeom prst="triangle">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8" name="Isosceles Triangle 37">
                    <a:extLst>
                      <a:ext uri="{FF2B5EF4-FFF2-40B4-BE49-F238E27FC236}">
                        <a16:creationId xmlns:a16="http://schemas.microsoft.com/office/drawing/2014/main" id="{C8ABD725-951D-1EF5-BC3F-7698AB03ED12}"/>
                      </a:ext>
                    </a:extLst>
                  </p:cNvPr>
                  <p:cNvSpPr/>
                  <p:nvPr/>
                </p:nvSpPr>
                <p:spPr>
                  <a:xfrm>
                    <a:off x="9476830" y="1586367"/>
                    <a:ext cx="1084977" cy="979594"/>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38" name="Isosceles Triangle 37">
                    <a:extLst>
                      <a:ext uri="{FF2B5EF4-FFF2-40B4-BE49-F238E27FC236}">
                        <a16:creationId xmlns:a16="http://schemas.microsoft.com/office/drawing/2014/main" id="{C8ABD725-951D-1EF5-BC3F-7698AB03ED12}"/>
                      </a:ext>
                    </a:extLst>
                  </p:cNvPr>
                  <p:cNvSpPr>
                    <a:spLocks noRot="1" noChangeAspect="1" noMove="1" noResize="1" noEditPoints="1" noAdjustHandles="1" noChangeArrowheads="1" noChangeShapeType="1" noTextEdit="1"/>
                  </p:cNvSpPr>
                  <p:nvPr/>
                </p:nvSpPr>
                <p:spPr>
                  <a:xfrm>
                    <a:off x="9476830" y="1586367"/>
                    <a:ext cx="1084977" cy="979594"/>
                  </a:xfrm>
                  <a:prstGeom prst="triangle">
                    <a:avLst/>
                  </a:prstGeom>
                  <a:blipFill>
                    <a:blip r:embed="rId7"/>
                    <a:stretch>
                      <a:fillRect/>
                    </a:stretch>
                  </a:blipFill>
                </p:spPr>
                <p:txBody>
                  <a:bodyPr/>
                  <a:lstStyle/>
                  <a:p>
                    <a:r>
                      <a:rPr lang="en-US">
                        <a:noFill/>
                      </a:rPr>
                      <a:t> </a:t>
                    </a:r>
                  </a:p>
                </p:txBody>
              </p:sp>
            </mc:Fallback>
          </mc:AlternateContent>
          <p:cxnSp>
            <p:nvCxnSpPr>
              <p:cNvPr id="39" name="Straight Connector 38">
                <a:extLst>
                  <a:ext uri="{FF2B5EF4-FFF2-40B4-BE49-F238E27FC236}">
                    <a16:creationId xmlns:a16="http://schemas.microsoft.com/office/drawing/2014/main" id="{E962564D-E372-F50C-5980-C112EF7ECA4D}"/>
                  </a:ext>
                </a:extLst>
              </p:cNvPr>
              <p:cNvCxnSpPr>
                <a:cxnSpLocks/>
                <a:stCxn id="36" idx="3"/>
                <a:endCxn id="35" idx="0"/>
              </p:cNvCxnSpPr>
              <p:nvPr/>
            </p:nvCxnSpPr>
            <p:spPr>
              <a:xfrm flipH="1">
                <a:off x="7884578" y="659664"/>
                <a:ext cx="633751" cy="1127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9A738FD-1682-5EB7-685E-AE958F861694}"/>
                  </a:ext>
                </a:extLst>
              </p:cNvPr>
              <p:cNvCxnSpPr>
                <a:cxnSpLocks/>
                <a:stCxn id="34" idx="3"/>
                <a:endCxn id="37" idx="0"/>
              </p:cNvCxnSpPr>
              <p:nvPr/>
            </p:nvCxnSpPr>
            <p:spPr>
              <a:xfrm flipH="1">
                <a:off x="8888009" y="1295206"/>
                <a:ext cx="325932" cy="28372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469BC999-CE86-9682-91DC-E9C0F86021D7}"/>
                  </a:ext>
                </a:extLst>
              </p:cNvPr>
              <p:cNvCxnSpPr>
                <a:cxnSpLocks/>
                <a:stCxn id="36" idx="5"/>
                <a:endCxn id="34" idx="1"/>
              </p:cNvCxnSpPr>
              <p:nvPr/>
            </p:nvCxnSpPr>
            <p:spPr>
              <a:xfrm>
                <a:off x="8951440" y="659664"/>
                <a:ext cx="262501" cy="2024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1A19D79-2582-DF96-4EE4-A322DE8F4EFA}"/>
                  </a:ext>
                </a:extLst>
              </p:cNvPr>
              <p:cNvCxnSpPr>
                <a:cxnSpLocks/>
                <a:stCxn id="38" idx="0"/>
                <a:endCxn id="34" idx="5"/>
              </p:cNvCxnSpPr>
              <p:nvPr/>
            </p:nvCxnSpPr>
            <p:spPr>
              <a:xfrm flipH="1" flipV="1">
                <a:off x="9647052" y="1295206"/>
                <a:ext cx="372267" cy="2911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3" name="Oval 42">
                    <a:extLst>
                      <a:ext uri="{FF2B5EF4-FFF2-40B4-BE49-F238E27FC236}">
                        <a16:creationId xmlns:a16="http://schemas.microsoft.com/office/drawing/2014/main" id="{0CFD8699-FE14-3065-4767-9AEE33B862FF}"/>
                      </a:ext>
                    </a:extLst>
                  </p:cNvPr>
                  <p:cNvSpPr/>
                  <p:nvPr/>
                </p:nvSpPr>
                <p:spPr>
                  <a:xfrm>
                    <a:off x="10019319" y="282696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43" name="Oval 42">
                    <a:extLst>
                      <a:ext uri="{FF2B5EF4-FFF2-40B4-BE49-F238E27FC236}">
                        <a16:creationId xmlns:a16="http://schemas.microsoft.com/office/drawing/2014/main" id="{0CFD8699-FE14-3065-4767-9AEE33B862FF}"/>
                      </a:ext>
                    </a:extLst>
                  </p:cNvPr>
                  <p:cNvSpPr>
                    <a:spLocks noRot="1" noChangeAspect="1" noMove="1" noResize="1" noEditPoints="1" noAdjustHandles="1" noChangeArrowheads="1" noChangeShapeType="1" noTextEdit="1"/>
                  </p:cNvSpPr>
                  <p:nvPr/>
                </p:nvSpPr>
                <p:spPr>
                  <a:xfrm>
                    <a:off x="10019319" y="2826969"/>
                    <a:ext cx="612511" cy="612511"/>
                  </a:xfrm>
                  <a:prstGeom prst="ellipse">
                    <a:avLst/>
                  </a:prstGeom>
                  <a:blipFill>
                    <a:blip r:embed="rId8"/>
                    <a:stretch>
                      <a:fillRect/>
                    </a:stretch>
                  </a:blipFill>
                  <a:ln>
                    <a:solidFill>
                      <a:schemeClr val="tx1"/>
                    </a:solidFill>
                  </a:ln>
                </p:spPr>
                <p:txBody>
                  <a:bodyPr/>
                  <a:lstStyle/>
                  <a:p>
                    <a:r>
                      <a:rPr lang="en-US">
                        <a:noFill/>
                      </a:rPr>
                      <a:t> </a:t>
                    </a:r>
                  </a:p>
                </p:txBody>
              </p:sp>
            </mc:Fallback>
          </mc:AlternateContent>
          <p:cxnSp>
            <p:nvCxnSpPr>
              <p:cNvPr id="44" name="Straight Connector 43">
                <a:extLst>
                  <a:ext uri="{FF2B5EF4-FFF2-40B4-BE49-F238E27FC236}">
                    <a16:creationId xmlns:a16="http://schemas.microsoft.com/office/drawing/2014/main" id="{5946C4ED-4422-1E95-01CC-240395B3A549}"/>
                  </a:ext>
                </a:extLst>
              </p:cNvPr>
              <p:cNvCxnSpPr>
                <a:cxnSpLocks/>
                <a:stCxn id="43" idx="0"/>
              </p:cNvCxnSpPr>
              <p:nvPr/>
            </p:nvCxnSpPr>
            <p:spPr>
              <a:xfrm flipH="1" flipV="1">
                <a:off x="10325574" y="2558523"/>
                <a:ext cx="1" cy="2684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72" name="TextBox 71">
                  <a:extLst>
                    <a:ext uri="{FF2B5EF4-FFF2-40B4-BE49-F238E27FC236}">
                      <a16:creationId xmlns:a16="http://schemas.microsoft.com/office/drawing/2014/main" id="{8FB41DCC-41DB-D581-B281-F635D03CF8ED}"/>
                    </a:ext>
                  </a:extLst>
                </p:cNvPr>
                <p:cNvSpPr txBox="1"/>
                <p:nvPr/>
              </p:nvSpPr>
              <p:spPr>
                <a:xfrm>
                  <a:off x="1780247" y="3937443"/>
                  <a:ext cx="45837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p:sp>
              <p:nvSpPr>
                <p:cNvPr id="72" name="TextBox 71">
                  <a:extLst>
                    <a:ext uri="{FF2B5EF4-FFF2-40B4-BE49-F238E27FC236}">
                      <a16:creationId xmlns:a16="http://schemas.microsoft.com/office/drawing/2014/main" id="{8FB41DCC-41DB-D581-B281-F635D03CF8ED}"/>
                    </a:ext>
                  </a:extLst>
                </p:cNvPr>
                <p:cNvSpPr txBox="1">
                  <a:spLocks noRot="1" noChangeAspect="1" noMove="1" noResize="1" noEditPoints="1" noAdjustHandles="1" noChangeArrowheads="1" noChangeShapeType="1" noTextEdit="1"/>
                </p:cNvSpPr>
                <p:nvPr/>
              </p:nvSpPr>
              <p:spPr>
                <a:xfrm>
                  <a:off x="1780247" y="3937443"/>
                  <a:ext cx="458370"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3" name="TextBox 72">
                  <a:extLst>
                    <a:ext uri="{FF2B5EF4-FFF2-40B4-BE49-F238E27FC236}">
                      <a16:creationId xmlns:a16="http://schemas.microsoft.com/office/drawing/2014/main" id="{DD7BB27A-42A5-BE9A-F1FF-42EABAE1A987}"/>
                    </a:ext>
                  </a:extLst>
                </p:cNvPr>
                <p:cNvSpPr txBox="1"/>
                <p:nvPr/>
              </p:nvSpPr>
              <p:spPr>
                <a:xfrm>
                  <a:off x="2775405" y="4157987"/>
                  <a:ext cx="77373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p:sp>
              <p:nvSpPr>
                <p:cNvPr id="73" name="TextBox 72">
                  <a:extLst>
                    <a:ext uri="{FF2B5EF4-FFF2-40B4-BE49-F238E27FC236}">
                      <a16:creationId xmlns:a16="http://schemas.microsoft.com/office/drawing/2014/main" id="{DD7BB27A-42A5-BE9A-F1FF-42EABAE1A987}"/>
                    </a:ext>
                  </a:extLst>
                </p:cNvPr>
                <p:cNvSpPr txBox="1">
                  <a:spLocks noRot="1" noChangeAspect="1" noMove="1" noResize="1" noEditPoints="1" noAdjustHandles="1" noChangeArrowheads="1" noChangeShapeType="1" noTextEdit="1"/>
                </p:cNvSpPr>
                <p:nvPr/>
              </p:nvSpPr>
              <p:spPr>
                <a:xfrm>
                  <a:off x="2775405" y="4157987"/>
                  <a:ext cx="773737"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4" name="TextBox 73">
                  <a:extLst>
                    <a:ext uri="{FF2B5EF4-FFF2-40B4-BE49-F238E27FC236}">
                      <a16:creationId xmlns:a16="http://schemas.microsoft.com/office/drawing/2014/main" id="{B62FD0DC-BCE5-FBBA-1AFF-5D9EBF1AE5F1}"/>
                    </a:ext>
                  </a:extLst>
                </p:cNvPr>
                <p:cNvSpPr txBox="1"/>
                <p:nvPr/>
              </p:nvSpPr>
              <p:spPr>
                <a:xfrm>
                  <a:off x="2070487" y="3387319"/>
                  <a:ext cx="77373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p:sp>
              <p:nvSpPr>
                <p:cNvPr id="74" name="TextBox 73">
                  <a:extLst>
                    <a:ext uri="{FF2B5EF4-FFF2-40B4-BE49-F238E27FC236}">
                      <a16:creationId xmlns:a16="http://schemas.microsoft.com/office/drawing/2014/main" id="{B62FD0DC-BCE5-FBBA-1AFF-5D9EBF1AE5F1}"/>
                    </a:ext>
                  </a:extLst>
                </p:cNvPr>
                <p:cNvSpPr txBox="1">
                  <a:spLocks noRot="1" noChangeAspect="1" noMove="1" noResize="1" noEditPoints="1" noAdjustHandles="1" noChangeArrowheads="1" noChangeShapeType="1" noTextEdit="1"/>
                </p:cNvSpPr>
                <p:nvPr/>
              </p:nvSpPr>
              <p:spPr>
                <a:xfrm>
                  <a:off x="2070487" y="3387319"/>
                  <a:ext cx="773737" cy="3693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5" name="TextBox 74">
                  <a:extLst>
                    <a:ext uri="{FF2B5EF4-FFF2-40B4-BE49-F238E27FC236}">
                      <a16:creationId xmlns:a16="http://schemas.microsoft.com/office/drawing/2014/main" id="{C14EBFC5-1ACD-0DA1-DFC1-D0673D9497BA}"/>
                    </a:ext>
                  </a:extLst>
                </p:cNvPr>
                <p:cNvSpPr txBox="1"/>
                <p:nvPr/>
              </p:nvSpPr>
              <p:spPr>
                <a:xfrm>
                  <a:off x="2840193" y="4803353"/>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p:sp>
              <p:nvSpPr>
                <p:cNvPr id="75" name="TextBox 74">
                  <a:extLst>
                    <a:ext uri="{FF2B5EF4-FFF2-40B4-BE49-F238E27FC236}">
                      <a16:creationId xmlns:a16="http://schemas.microsoft.com/office/drawing/2014/main" id="{C14EBFC5-1ACD-0DA1-DFC1-D0673D9497BA}"/>
                    </a:ext>
                  </a:extLst>
                </p:cNvPr>
                <p:cNvSpPr txBox="1">
                  <a:spLocks noRot="1" noChangeAspect="1" noMove="1" noResize="1" noEditPoints="1" noAdjustHandles="1" noChangeArrowheads="1" noChangeShapeType="1" noTextEdit="1"/>
                </p:cNvSpPr>
                <p:nvPr/>
              </p:nvSpPr>
              <p:spPr>
                <a:xfrm>
                  <a:off x="2840193" y="4803353"/>
                  <a:ext cx="369781" cy="369332"/>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6" name="TextBox 75">
                  <a:extLst>
                    <a:ext uri="{FF2B5EF4-FFF2-40B4-BE49-F238E27FC236}">
                      <a16:creationId xmlns:a16="http://schemas.microsoft.com/office/drawing/2014/main" id="{77634E40-271E-6922-B9EA-EFC82ADE55EC}"/>
                    </a:ext>
                  </a:extLst>
                </p:cNvPr>
                <p:cNvSpPr txBox="1"/>
                <p:nvPr/>
              </p:nvSpPr>
              <p:spPr>
                <a:xfrm>
                  <a:off x="3635693" y="4822513"/>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p:sp>
              <p:nvSpPr>
                <p:cNvPr id="76" name="TextBox 75">
                  <a:extLst>
                    <a:ext uri="{FF2B5EF4-FFF2-40B4-BE49-F238E27FC236}">
                      <a16:creationId xmlns:a16="http://schemas.microsoft.com/office/drawing/2014/main" id="{77634E40-271E-6922-B9EA-EFC82ADE55EC}"/>
                    </a:ext>
                  </a:extLst>
                </p:cNvPr>
                <p:cNvSpPr txBox="1">
                  <a:spLocks noRot="1" noChangeAspect="1" noMove="1" noResize="1" noEditPoints="1" noAdjustHandles="1" noChangeArrowheads="1" noChangeShapeType="1" noTextEdit="1"/>
                </p:cNvSpPr>
                <p:nvPr/>
              </p:nvSpPr>
              <p:spPr>
                <a:xfrm>
                  <a:off x="3635693" y="4822513"/>
                  <a:ext cx="773738" cy="369332"/>
                </a:xfrm>
                <a:prstGeom prst="rect">
                  <a:avLst/>
                </a:prstGeom>
                <a:blipFill>
                  <a:blip r:embed="rId13"/>
                  <a:stretch>
                    <a:fillRect/>
                  </a:stretch>
                </a:blipFill>
              </p:spPr>
              <p:txBody>
                <a:bodyPr/>
                <a:lstStyle/>
                <a:p>
                  <a:r>
                    <a:rPr lang="en-US">
                      <a:noFill/>
                    </a:rPr>
                    <a:t> </a:t>
                  </a:r>
                </a:p>
              </p:txBody>
            </p:sp>
          </mc:Fallback>
        </mc:AlternateContent>
        <p:cxnSp>
          <p:nvCxnSpPr>
            <p:cNvPr id="10" name="Straight Connector 9">
              <a:extLst>
                <a:ext uri="{FF2B5EF4-FFF2-40B4-BE49-F238E27FC236}">
                  <a16:creationId xmlns:a16="http://schemas.microsoft.com/office/drawing/2014/main" id="{B706AB19-E53E-6F64-8011-31193B62EB52}"/>
                </a:ext>
              </a:extLst>
            </p:cNvPr>
            <p:cNvCxnSpPr>
              <a:cxnSpLocks/>
              <a:stCxn id="36" idx="0"/>
            </p:cNvCxnSpPr>
            <p:nvPr/>
          </p:nvCxnSpPr>
          <p:spPr>
            <a:xfrm flipV="1">
              <a:off x="3010517" y="3335744"/>
              <a:ext cx="0" cy="186512"/>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4" name="Arrow: Right 63" descr="Now we perform the left rotation which lifts the right subtree and lowers the left subtree. It does this by making b the new root, a the right child of b, and subtree y the right subtree of a.">
            <a:extLst>
              <a:ext uri="{FF2B5EF4-FFF2-40B4-BE49-F238E27FC236}">
                <a16:creationId xmlns:a16="http://schemas.microsoft.com/office/drawing/2014/main" id="{88549AC5-13F6-C0FF-FEBC-7A399516549C}"/>
              </a:ext>
            </a:extLst>
          </p:cNvPr>
          <p:cNvSpPr/>
          <p:nvPr/>
        </p:nvSpPr>
        <p:spPr>
          <a:xfrm>
            <a:off x="5315019" y="4291198"/>
            <a:ext cx="1531002"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Left Rotation</a:t>
            </a:r>
          </a:p>
        </p:txBody>
      </p:sp>
      <p:grpSp>
        <p:nvGrpSpPr>
          <p:cNvPr id="12" name="Group 11" descr="An illustration of a left rotation. This is the after image.&#10;&#10;After performing a left rotation the node b becomes the root of the tree. The left child of b is the node a (the former root), and the right child of b is unchanged. The right subtree of a is y (the former left subtree of b), and the left subtree of a is unchanged. Because z has height h+1 and x and y had height h, both subtrees of b now have height h+1, making the tree balanced.">
            <a:extLst>
              <a:ext uri="{FF2B5EF4-FFF2-40B4-BE49-F238E27FC236}">
                <a16:creationId xmlns:a16="http://schemas.microsoft.com/office/drawing/2014/main" id="{A1174DB8-61D2-7F5B-BC0C-17E9548B7704}"/>
              </a:ext>
            </a:extLst>
          </p:cNvPr>
          <p:cNvGrpSpPr/>
          <p:nvPr/>
        </p:nvGrpSpPr>
        <p:grpSpPr>
          <a:xfrm>
            <a:off x="7628306" y="3335744"/>
            <a:ext cx="3527516" cy="2673470"/>
            <a:chOff x="7628306" y="3335744"/>
            <a:chExt cx="3527516" cy="2673470"/>
          </a:xfrm>
        </p:grpSpPr>
        <p:grpSp>
          <p:nvGrpSpPr>
            <p:cNvPr id="71" name="Group 70">
              <a:extLst>
                <a:ext uri="{FF2B5EF4-FFF2-40B4-BE49-F238E27FC236}">
                  <a16:creationId xmlns:a16="http://schemas.microsoft.com/office/drawing/2014/main" id="{8ECBA3C8-A102-5ECE-C2C8-45E18D336C3D}"/>
                </a:ext>
              </a:extLst>
            </p:cNvPr>
            <p:cNvGrpSpPr/>
            <p:nvPr/>
          </p:nvGrpSpPr>
          <p:grpSpPr>
            <a:xfrm>
              <a:off x="7628306" y="3393143"/>
              <a:ext cx="3527516" cy="2616071"/>
              <a:chOff x="892226" y="3227705"/>
              <a:chExt cx="3527516" cy="2616071"/>
            </a:xfrm>
          </p:grpSpPr>
          <p:grpSp>
            <p:nvGrpSpPr>
              <p:cNvPr id="32" name="Group 31">
                <a:extLst>
                  <a:ext uri="{FF2B5EF4-FFF2-40B4-BE49-F238E27FC236}">
                    <a16:creationId xmlns:a16="http://schemas.microsoft.com/office/drawing/2014/main" id="{2FDCD005-FB82-BD66-A847-A2A9C4AA4C48}"/>
                  </a:ext>
                </a:extLst>
              </p:cNvPr>
              <p:cNvGrpSpPr/>
              <p:nvPr/>
            </p:nvGrpSpPr>
            <p:grpSpPr>
              <a:xfrm>
                <a:off x="892226" y="3344160"/>
                <a:ext cx="3527516" cy="2499616"/>
                <a:chOff x="7214210" y="131613"/>
                <a:chExt cx="3527516" cy="2499616"/>
              </a:xfrm>
            </p:grpSpPr>
            <mc:AlternateContent xmlns:mc="http://schemas.openxmlformats.org/markup-compatibility/2006" xmlns:a14="http://schemas.microsoft.com/office/drawing/2010/main">
              <mc:Choice Requires="a14">
                <p:sp>
                  <p:nvSpPr>
                    <p:cNvPr id="4" name="Oval 3">
                      <a:extLst>
                        <a:ext uri="{FF2B5EF4-FFF2-40B4-BE49-F238E27FC236}">
                          <a16:creationId xmlns:a16="http://schemas.microsoft.com/office/drawing/2014/main" id="{C1579C2A-B914-DA18-E033-AA17F1B05F5E}"/>
                        </a:ext>
                      </a:extLst>
                    </p:cNvPr>
                    <p:cNvSpPr/>
                    <p:nvPr/>
                  </p:nvSpPr>
                  <p:spPr>
                    <a:xfrm>
                      <a:off x="8817298" y="13161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4" name="Oval 3">
                      <a:extLst>
                        <a:ext uri="{FF2B5EF4-FFF2-40B4-BE49-F238E27FC236}">
                          <a16:creationId xmlns:a16="http://schemas.microsoft.com/office/drawing/2014/main" id="{C1579C2A-B914-DA18-E033-AA17F1B05F5E}"/>
                        </a:ext>
                      </a:extLst>
                    </p:cNvPr>
                    <p:cNvSpPr>
                      <a:spLocks noRot="1" noChangeAspect="1" noMove="1" noResize="1" noEditPoints="1" noAdjustHandles="1" noChangeArrowheads="1" noChangeShapeType="1" noTextEdit="1"/>
                    </p:cNvSpPr>
                    <p:nvPr/>
                  </p:nvSpPr>
                  <p:spPr>
                    <a:xfrm>
                      <a:off x="8817298" y="131613"/>
                      <a:ext cx="612511" cy="612511"/>
                    </a:xfrm>
                    <a:prstGeom prst="ellipse">
                      <a:avLst/>
                    </a:prstGeom>
                    <a:blipFill>
                      <a:blip r:embed="rId1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Isosceles Triangle 4">
                      <a:extLst>
                        <a:ext uri="{FF2B5EF4-FFF2-40B4-BE49-F238E27FC236}">
                          <a16:creationId xmlns:a16="http://schemas.microsoft.com/office/drawing/2014/main" id="{3C646EC5-C30F-BAB9-3C02-53BCFBF85885}"/>
                        </a:ext>
                      </a:extLst>
                    </p:cNvPr>
                    <p:cNvSpPr/>
                    <p:nvPr/>
                  </p:nvSpPr>
                  <p:spPr>
                    <a:xfrm>
                      <a:off x="7214210" y="1568449"/>
                      <a:ext cx="1084977" cy="979594"/>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𝑥</m:t>
                            </m:r>
                          </m:oMath>
                        </m:oMathPara>
                      </a14:m>
                      <a:endParaRPr lang="en-US" dirty="0"/>
                    </a:p>
                  </p:txBody>
                </p:sp>
              </mc:Choice>
              <mc:Fallback xmlns="">
                <p:sp>
                  <p:nvSpPr>
                    <p:cNvPr id="5" name="Isosceles Triangle 4">
                      <a:extLst>
                        <a:ext uri="{FF2B5EF4-FFF2-40B4-BE49-F238E27FC236}">
                          <a16:creationId xmlns:a16="http://schemas.microsoft.com/office/drawing/2014/main" id="{3C646EC5-C30F-BAB9-3C02-53BCFBF85885}"/>
                        </a:ext>
                      </a:extLst>
                    </p:cNvPr>
                    <p:cNvSpPr>
                      <a:spLocks noRot="1" noChangeAspect="1" noMove="1" noResize="1" noEditPoints="1" noAdjustHandles="1" noChangeArrowheads="1" noChangeShapeType="1" noTextEdit="1"/>
                    </p:cNvSpPr>
                    <p:nvPr/>
                  </p:nvSpPr>
                  <p:spPr>
                    <a:xfrm>
                      <a:off x="7214210" y="1568449"/>
                      <a:ext cx="1084977" cy="979594"/>
                    </a:xfrm>
                    <a:prstGeom prst="triangle">
                      <a:avLst/>
                    </a:prstGeom>
                    <a:blipFill>
                      <a:blip r:embed="rId1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Oval 5">
                      <a:extLst>
                        <a:ext uri="{FF2B5EF4-FFF2-40B4-BE49-F238E27FC236}">
                          <a16:creationId xmlns:a16="http://schemas.microsoft.com/office/drawing/2014/main" id="{4FE3B610-E75F-1020-CCA6-40C1B56408F0}"/>
                        </a:ext>
                      </a:extLst>
                    </p:cNvPr>
                    <p:cNvSpPr/>
                    <p:nvPr/>
                  </p:nvSpPr>
                  <p:spPr>
                    <a:xfrm>
                      <a:off x="7992931" y="77239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6" name="Oval 5">
                      <a:extLst>
                        <a:ext uri="{FF2B5EF4-FFF2-40B4-BE49-F238E27FC236}">
                          <a16:creationId xmlns:a16="http://schemas.microsoft.com/office/drawing/2014/main" id="{4FE3B610-E75F-1020-CCA6-40C1B56408F0}"/>
                        </a:ext>
                      </a:extLst>
                    </p:cNvPr>
                    <p:cNvSpPr>
                      <a:spLocks noRot="1" noChangeAspect="1" noMove="1" noResize="1" noEditPoints="1" noAdjustHandles="1" noChangeArrowheads="1" noChangeShapeType="1" noTextEdit="1"/>
                    </p:cNvSpPr>
                    <p:nvPr/>
                  </p:nvSpPr>
                  <p:spPr>
                    <a:xfrm>
                      <a:off x="7992931" y="772396"/>
                      <a:ext cx="612511" cy="612511"/>
                    </a:xfrm>
                    <a:prstGeom prst="ellipse">
                      <a:avLst/>
                    </a:prstGeom>
                    <a:blipFill>
                      <a:blip r:embed="rId16"/>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Isosceles Triangle 6">
                      <a:extLst>
                        <a:ext uri="{FF2B5EF4-FFF2-40B4-BE49-F238E27FC236}">
                          <a16:creationId xmlns:a16="http://schemas.microsoft.com/office/drawing/2014/main" id="{3626D707-C34E-9327-B26E-2872891541EE}"/>
                        </a:ext>
                      </a:extLst>
                    </p:cNvPr>
                    <p:cNvSpPr/>
                    <p:nvPr/>
                  </p:nvSpPr>
                  <p:spPr>
                    <a:xfrm>
                      <a:off x="8345520" y="1568449"/>
                      <a:ext cx="1084977" cy="979594"/>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7" name="Isosceles Triangle 6">
                      <a:extLst>
                        <a:ext uri="{FF2B5EF4-FFF2-40B4-BE49-F238E27FC236}">
                          <a16:creationId xmlns:a16="http://schemas.microsoft.com/office/drawing/2014/main" id="{3626D707-C34E-9327-B26E-2872891541EE}"/>
                        </a:ext>
                      </a:extLst>
                    </p:cNvPr>
                    <p:cNvSpPr>
                      <a:spLocks noRot="1" noChangeAspect="1" noMove="1" noResize="1" noEditPoints="1" noAdjustHandles="1" noChangeArrowheads="1" noChangeShapeType="1" noTextEdit="1"/>
                    </p:cNvSpPr>
                    <p:nvPr/>
                  </p:nvSpPr>
                  <p:spPr>
                    <a:xfrm>
                      <a:off x="8345520" y="1568449"/>
                      <a:ext cx="1084977" cy="979594"/>
                    </a:xfrm>
                    <a:prstGeom prst="triangle">
                      <a:avLst/>
                    </a:prstGeom>
                    <a:blipFill>
                      <a:blip r:embed="rId1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Isosceles Triangle 7">
                      <a:extLst>
                        <a:ext uri="{FF2B5EF4-FFF2-40B4-BE49-F238E27FC236}">
                          <a16:creationId xmlns:a16="http://schemas.microsoft.com/office/drawing/2014/main" id="{1F4E81E5-66F7-19E2-D095-BE6AA12C1AC1}"/>
                        </a:ext>
                      </a:extLst>
                    </p:cNvPr>
                    <p:cNvSpPr/>
                    <p:nvPr/>
                  </p:nvSpPr>
                  <p:spPr>
                    <a:xfrm>
                      <a:off x="9548595" y="758260"/>
                      <a:ext cx="1084977" cy="979594"/>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8" name="Isosceles Triangle 7">
                      <a:extLst>
                        <a:ext uri="{FF2B5EF4-FFF2-40B4-BE49-F238E27FC236}">
                          <a16:creationId xmlns:a16="http://schemas.microsoft.com/office/drawing/2014/main" id="{1F4E81E5-66F7-19E2-D095-BE6AA12C1AC1}"/>
                        </a:ext>
                      </a:extLst>
                    </p:cNvPr>
                    <p:cNvSpPr>
                      <a:spLocks noRot="1" noChangeAspect="1" noMove="1" noResize="1" noEditPoints="1" noAdjustHandles="1" noChangeArrowheads="1" noChangeShapeType="1" noTextEdit="1"/>
                    </p:cNvSpPr>
                    <p:nvPr/>
                  </p:nvSpPr>
                  <p:spPr>
                    <a:xfrm>
                      <a:off x="9548595" y="758260"/>
                      <a:ext cx="1084977" cy="979594"/>
                    </a:xfrm>
                    <a:prstGeom prst="triangle">
                      <a:avLst/>
                    </a:prstGeom>
                    <a:blipFill>
                      <a:blip r:embed="rId18"/>
                      <a:stretch>
                        <a:fillRect/>
                      </a:stretch>
                    </a:blipFill>
                  </p:spPr>
                  <p:txBody>
                    <a:bodyPr/>
                    <a:lstStyle/>
                    <a:p>
                      <a:r>
                        <a:rPr lang="en-US">
                          <a:noFill/>
                        </a:rPr>
                        <a:t> </a:t>
                      </a:r>
                    </a:p>
                  </p:txBody>
                </p:sp>
              </mc:Fallback>
            </mc:AlternateContent>
            <p:cxnSp>
              <p:nvCxnSpPr>
                <p:cNvPr id="9" name="Straight Connector 8">
                  <a:extLst>
                    <a:ext uri="{FF2B5EF4-FFF2-40B4-BE49-F238E27FC236}">
                      <a16:creationId xmlns:a16="http://schemas.microsoft.com/office/drawing/2014/main" id="{7B7B1586-83AD-014F-F29B-ED7281AEF95D}"/>
                    </a:ext>
                  </a:extLst>
                </p:cNvPr>
                <p:cNvCxnSpPr>
                  <a:cxnSpLocks/>
                  <a:stCxn id="6" idx="3"/>
                  <a:endCxn id="5" idx="0"/>
                </p:cNvCxnSpPr>
                <p:nvPr/>
              </p:nvCxnSpPr>
              <p:spPr>
                <a:xfrm flipH="1">
                  <a:off x="7756699" y="1295207"/>
                  <a:ext cx="325932" cy="2732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1A6ADD7-48CD-EBB0-0667-39AD6203B8F4}"/>
                    </a:ext>
                  </a:extLst>
                </p:cNvPr>
                <p:cNvCxnSpPr>
                  <a:cxnSpLocks/>
                  <a:stCxn id="6" idx="5"/>
                  <a:endCxn id="7" idx="0"/>
                </p:cNvCxnSpPr>
                <p:nvPr/>
              </p:nvCxnSpPr>
              <p:spPr>
                <a:xfrm>
                  <a:off x="8515742" y="1295207"/>
                  <a:ext cx="372267" cy="2732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A816D49-A49E-3DD3-C079-EE0D995FB3A7}"/>
                    </a:ext>
                  </a:extLst>
                </p:cNvPr>
                <p:cNvCxnSpPr>
                  <a:cxnSpLocks/>
                  <a:stCxn id="6" idx="7"/>
                  <a:endCxn id="4" idx="3"/>
                </p:cNvCxnSpPr>
                <p:nvPr/>
              </p:nvCxnSpPr>
              <p:spPr>
                <a:xfrm flipV="1">
                  <a:off x="8515742" y="654424"/>
                  <a:ext cx="391256"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B6498DDE-3587-8F96-6A1C-4AB53C4EC313}"/>
                    </a:ext>
                  </a:extLst>
                </p:cNvPr>
                <p:cNvCxnSpPr>
                  <a:cxnSpLocks/>
                  <a:stCxn id="8" idx="0"/>
                  <a:endCxn id="4" idx="5"/>
                </p:cNvCxnSpPr>
                <p:nvPr/>
              </p:nvCxnSpPr>
              <p:spPr>
                <a:xfrm flipH="1" flipV="1">
                  <a:off x="9340109" y="654424"/>
                  <a:ext cx="750975" cy="1038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Oval 26">
                      <a:extLst>
                        <a:ext uri="{FF2B5EF4-FFF2-40B4-BE49-F238E27FC236}">
                          <a16:creationId xmlns:a16="http://schemas.microsoft.com/office/drawing/2014/main" id="{239CFFC8-CF26-D2AD-E672-09061A5048B0}"/>
                        </a:ext>
                      </a:extLst>
                    </p:cNvPr>
                    <p:cNvSpPr/>
                    <p:nvPr/>
                  </p:nvSpPr>
                  <p:spPr>
                    <a:xfrm>
                      <a:off x="10129215" y="2018718"/>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27" name="Oval 26">
                      <a:extLst>
                        <a:ext uri="{FF2B5EF4-FFF2-40B4-BE49-F238E27FC236}">
                          <a16:creationId xmlns:a16="http://schemas.microsoft.com/office/drawing/2014/main" id="{239CFFC8-CF26-D2AD-E672-09061A5048B0}"/>
                        </a:ext>
                      </a:extLst>
                    </p:cNvPr>
                    <p:cNvSpPr>
                      <a:spLocks noRot="1" noChangeAspect="1" noMove="1" noResize="1" noEditPoints="1" noAdjustHandles="1" noChangeArrowheads="1" noChangeShapeType="1" noTextEdit="1"/>
                    </p:cNvSpPr>
                    <p:nvPr/>
                  </p:nvSpPr>
                  <p:spPr>
                    <a:xfrm>
                      <a:off x="10129215" y="2018718"/>
                      <a:ext cx="612511" cy="612511"/>
                    </a:xfrm>
                    <a:prstGeom prst="ellipse">
                      <a:avLst/>
                    </a:prstGeom>
                    <a:blipFill>
                      <a:blip r:embed="rId19"/>
                      <a:stretch>
                        <a:fillRect/>
                      </a:stretch>
                    </a:blipFill>
                    <a:ln>
                      <a:solidFill>
                        <a:schemeClr val="tx1"/>
                      </a:solidFill>
                    </a:ln>
                  </p:spPr>
                  <p:txBody>
                    <a:bodyPr/>
                    <a:lstStyle/>
                    <a:p>
                      <a:r>
                        <a:rPr lang="en-US">
                          <a:noFill/>
                        </a:rPr>
                        <a:t> </a:t>
                      </a:r>
                    </a:p>
                  </p:txBody>
                </p:sp>
              </mc:Fallback>
            </mc:AlternateContent>
            <p:cxnSp>
              <p:nvCxnSpPr>
                <p:cNvPr id="28" name="Straight Connector 27">
                  <a:extLst>
                    <a:ext uri="{FF2B5EF4-FFF2-40B4-BE49-F238E27FC236}">
                      <a16:creationId xmlns:a16="http://schemas.microsoft.com/office/drawing/2014/main" id="{0E83608A-477E-6324-E54F-86966C47F633}"/>
                    </a:ext>
                  </a:extLst>
                </p:cNvPr>
                <p:cNvCxnSpPr>
                  <a:cxnSpLocks/>
                  <a:stCxn id="27" idx="0"/>
                </p:cNvCxnSpPr>
                <p:nvPr/>
              </p:nvCxnSpPr>
              <p:spPr>
                <a:xfrm flipH="1" flipV="1">
                  <a:off x="10435470" y="1750272"/>
                  <a:ext cx="1" cy="2684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66" name="TextBox 65">
                    <a:extLst>
                      <a:ext uri="{FF2B5EF4-FFF2-40B4-BE49-F238E27FC236}">
                        <a16:creationId xmlns:a16="http://schemas.microsoft.com/office/drawing/2014/main" id="{3150729F-C8ED-BB5F-9CEB-CF399CB6A872}"/>
                      </a:ext>
                    </a:extLst>
                  </p:cNvPr>
                  <p:cNvSpPr txBox="1"/>
                  <p:nvPr/>
                </p:nvSpPr>
                <p:spPr>
                  <a:xfrm>
                    <a:off x="1131726" y="4604871"/>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66" name="TextBox 65">
                    <a:extLst>
                      <a:ext uri="{FF2B5EF4-FFF2-40B4-BE49-F238E27FC236}">
                        <a16:creationId xmlns:a16="http://schemas.microsoft.com/office/drawing/2014/main" id="{3150729F-C8ED-BB5F-9CEB-CF399CB6A872}"/>
                      </a:ext>
                    </a:extLst>
                  </p:cNvPr>
                  <p:cNvSpPr txBox="1">
                    <a:spLocks noRot="1" noChangeAspect="1" noMove="1" noResize="1" noEditPoints="1" noAdjustHandles="1" noChangeArrowheads="1" noChangeShapeType="1" noTextEdit="1"/>
                  </p:cNvSpPr>
                  <p:nvPr/>
                </p:nvSpPr>
                <p:spPr>
                  <a:xfrm>
                    <a:off x="1131726" y="4604871"/>
                    <a:ext cx="369781" cy="369332"/>
                  </a:xfrm>
                  <a:prstGeom prst="rect">
                    <a:avLst/>
                  </a:prstGeom>
                  <a:blipFill>
                    <a:blip r:embed="rId2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7" name="TextBox 66">
                    <a:extLst>
                      <a:ext uri="{FF2B5EF4-FFF2-40B4-BE49-F238E27FC236}">
                        <a16:creationId xmlns:a16="http://schemas.microsoft.com/office/drawing/2014/main" id="{18CD5917-6748-AFE6-4CA8-6A26740C5DD1}"/>
                      </a:ext>
                    </a:extLst>
                  </p:cNvPr>
                  <p:cNvSpPr txBox="1"/>
                  <p:nvPr/>
                </p:nvSpPr>
                <p:spPr>
                  <a:xfrm>
                    <a:off x="2172271" y="4638800"/>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67" name="TextBox 66">
                    <a:extLst>
                      <a:ext uri="{FF2B5EF4-FFF2-40B4-BE49-F238E27FC236}">
                        <a16:creationId xmlns:a16="http://schemas.microsoft.com/office/drawing/2014/main" id="{18CD5917-6748-AFE6-4CA8-6A26740C5DD1}"/>
                      </a:ext>
                    </a:extLst>
                  </p:cNvPr>
                  <p:cNvSpPr txBox="1">
                    <a:spLocks noRot="1" noChangeAspect="1" noMove="1" noResize="1" noEditPoints="1" noAdjustHandles="1" noChangeArrowheads="1" noChangeShapeType="1" noTextEdit="1"/>
                  </p:cNvSpPr>
                  <p:nvPr/>
                </p:nvSpPr>
                <p:spPr>
                  <a:xfrm>
                    <a:off x="2172271" y="4638800"/>
                    <a:ext cx="369781" cy="369332"/>
                  </a:xfrm>
                  <a:prstGeom prst="rect">
                    <a:avLst/>
                  </a:prstGeom>
                  <a:blipFill>
                    <a:blip r:embed="rId2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8" name="TextBox 67">
                    <a:extLst>
                      <a:ext uri="{FF2B5EF4-FFF2-40B4-BE49-F238E27FC236}">
                        <a16:creationId xmlns:a16="http://schemas.microsoft.com/office/drawing/2014/main" id="{6FFBE299-FED8-D1B2-BD66-101DA35B695A}"/>
                      </a:ext>
                    </a:extLst>
                  </p:cNvPr>
                  <p:cNvSpPr txBox="1"/>
                  <p:nvPr/>
                </p:nvSpPr>
                <p:spPr>
                  <a:xfrm>
                    <a:off x="1157833" y="3786141"/>
                    <a:ext cx="77373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68" name="TextBox 67">
                    <a:extLst>
                      <a:ext uri="{FF2B5EF4-FFF2-40B4-BE49-F238E27FC236}">
                        <a16:creationId xmlns:a16="http://schemas.microsoft.com/office/drawing/2014/main" id="{6FFBE299-FED8-D1B2-BD66-101DA35B695A}"/>
                      </a:ext>
                    </a:extLst>
                  </p:cNvPr>
                  <p:cNvSpPr txBox="1">
                    <a:spLocks noRot="1" noChangeAspect="1" noMove="1" noResize="1" noEditPoints="1" noAdjustHandles="1" noChangeArrowheads="1" noChangeShapeType="1" noTextEdit="1"/>
                  </p:cNvSpPr>
                  <p:nvPr/>
                </p:nvSpPr>
                <p:spPr>
                  <a:xfrm>
                    <a:off x="1157833" y="3786141"/>
                    <a:ext cx="773737" cy="369332"/>
                  </a:xfrm>
                  <a:prstGeom prst="rect">
                    <a:avLst/>
                  </a:prstGeom>
                  <a:blipFill>
                    <a:blip r:embed="rId2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9" name="TextBox 68">
                    <a:extLst>
                      <a:ext uri="{FF2B5EF4-FFF2-40B4-BE49-F238E27FC236}">
                        <a16:creationId xmlns:a16="http://schemas.microsoft.com/office/drawing/2014/main" id="{113857C4-4F9F-E95E-044D-F1A4FA7A55E8}"/>
                      </a:ext>
                    </a:extLst>
                  </p:cNvPr>
                  <p:cNvSpPr txBox="1"/>
                  <p:nvPr/>
                </p:nvSpPr>
                <p:spPr>
                  <a:xfrm>
                    <a:off x="1835210" y="3227705"/>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69" name="TextBox 68">
                    <a:extLst>
                      <a:ext uri="{FF2B5EF4-FFF2-40B4-BE49-F238E27FC236}">
                        <a16:creationId xmlns:a16="http://schemas.microsoft.com/office/drawing/2014/main" id="{113857C4-4F9F-E95E-044D-F1A4FA7A55E8}"/>
                      </a:ext>
                    </a:extLst>
                  </p:cNvPr>
                  <p:cNvSpPr txBox="1">
                    <a:spLocks noRot="1" noChangeAspect="1" noMove="1" noResize="1" noEditPoints="1" noAdjustHandles="1" noChangeArrowheads="1" noChangeShapeType="1" noTextEdit="1"/>
                  </p:cNvSpPr>
                  <p:nvPr/>
                </p:nvSpPr>
                <p:spPr>
                  <a:xfrm>
                    <a:off x="1835210" y="3227705"/>
                    <a:ext cx="773738" cy="369332"/>
                  </a:xfrm>
                  <a:prstGeom prst="rect">
                    <a:avLst/>
                  </a:prstGeom>
                  <a:blipFill>
                    <a:blip r:embed="rId2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0" name="TextBox 69">
                    <a:extLst>
                      <a:ext uri="{FF2B5EF4-FFF2-40B4-BE49-F238E27FC236}">
                        <a16:creationId xmlns:a16="http://schemas.microsoft.com/office/drawing/2014/main" id="{3305BF72-9FFD-DF53-8C7C-A4B213E38B05}"/>
                      </a:ext>
                    </a:extLst>
                  </p:cNvPr>
                  <p:cNvSpPr txBox="1"/>
                  <p:nvPr/>
                </p:nvSpPr>
                <p:spPr>
                  <a:xfrm>
                    <a:off x="3006743" y="385823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70" name="TextBox 69">
                    <a:extLst>
                      <a:ext uri="{FF2B5EF4-FFF2-40B4-BE49-F238E27FC236}">
                        <a16:creationId xmlns:a16="http://schemas.microsoft.com/office/drawing/2014/main" id="{3305BF72-9FFD-DF53-8C7C-A4B213E38B05}"/>
                      </a:ext>
                    </a:extLst>
                  </p:cNvPr>
                  <p:cNvSpPr txBox="1">
                    <a:spLocks noRot="1" noChangeAspect="1" noMove="1" noResize="1" noEditPoints="1" noAdjustHandles="1" noChangeArrowheads="1" noChangeShapeType="1" noTextEdit="1"/>
                  </p:cNvSpPr>
                  <p:nvPr/>
                </p:nvSpPr>
                <p:spPr>
                  <a:xfrm>
                    <a:off x="3006743" y="3858231"/>
                    <a:ext cx="773738" cy="369332"/>
                  </a:xfrm>
                  <a:prstGeom prst="rect">
                    <a:avLst/>
                  </a:prstGeom>
                  <a:blipFill>
                    <a:blip r:embed="rId24"/>
                    <a:stretch>
                      <a:fillRect/>
                    </a:stretch>
                  </a:blipFill>
                </p:spPr>
                <p:txBody>
                  <a:bodyPr/>
                  <a:lstStyle/>
                  <a:p>
                    <a:r>
                      <a:rPr lang="en-US">
                        <a:noFill/>
                      </a:rPr>
                      <a:t> </a:t>
                    </a:r>
                  </a:p>
                </p:txBody>
              </p:sp>
            </mc:Fallback>
          </mc:AlternateContent>
        </p:grpSp>
        <p:cxnSp>
          <p:nvCxnSpPr>
            <p:cNvPr id="14" name="Straight Connector 13">
              <a:extLst>
                <a:ext uri="{FF2B5EF4-FFF2-40B4-BE49-F238E27FC236}">
                  <a16:creationId xmlns:a16="http://schemas.microsoft.com/office/drawing/2014/main" id="{ABEF5CFE-B6FD-FFBD-FB1F-81619960627F}"/>
                </a:ext>
              </a:extLst>
            </p:cNvPr>
            <p:cNvCxnSpPr>
              <a:cxnSpLocks/>
              <a:stCxn id="4" idx="0"/>
            </p:cNvCxnSpPr>
            <p:nvPr/>
          </p:nvCxnSpPr>
          <p:spPr>
            <a:xfrm flipH="1" flipV="1">
              <a:off x="9537649" y="3335744"/>
              <a:ext cx="1" cy="173854"/>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97840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9A57D-5B8F-692D-B81A-6EBDD3AEEB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95FFBD-A530-109F-B4F7-634EFFB34AEF}"/>
              </a:ext>
            </a:extLst>
          </p:cNvPr>
          <p:cNvSpPr>
            <a:spLocks noGrp="1"/>
          </p:cNvSpPr>
          <p:nvPr>
            <p:ph type="title"/>
          </p:nvPr>
        </p:nvSpPr>
        <p:spPr/>
        <p:txBody>
          <a:bodyPr/>
          <a:lstStyle/>
          <a:p>
            <a:r>
              <a:rPr lang="en-US" dirty="0"/>
              <a:t>Left Rotation (Implementation)</a:t>
            </a:r>
          </a:p>
        </p:txBody>
      </p:sp>
      <p:sp>
        <p:nvSpPr>
          <p:cNvPr id="3" name="Content Placeholder 2">
            <a:extLst>
              <a:ext uri="{FF2B5EF4-FFF2-40B4-BE49-F238E27FC236}">
                <a16:creationId xmlns:a16="http://schemas.microsoft.com/office/drawing/2014/main" id="{F84EBA91-BA7C-D1CA-9EB5-932ECAABE466}"/>
              </a:ext>
            </a:extLst>
          </p:cNvPr>
          <p:cNvSpPr>
            <a:spLocks noGrp="1"/>
          </p:cNvSpPr>
          <p:nvPr>
            <p:ph idx="1"/>
          </p:nvPr>
        </p:nvSpPr>
        <p:spPr>
          <a:xfrm>
            <a:off x="838200" y="1280160"/>
            <a:ext cx="10515600" cy="4896803"/>
          </a:xfrm>
        </p:spPr>
        <p:txBody>
          <a:bodyPr/>
          <a:lstStyle/>
          <a:p>
            <a:pPr marL="0" indent="0">
              <a:buNone/>
            </a:pPr>
            <a:r>
              <a:rPr lang="en-US" dirty="0">
                <a:latin typeface="Consolas" panose="020B0609020204030204" pitchFamily="49" charset="0"/>
              </a:rPr>
              <a:t>b=</a:t>
            </a:r>
            <a:r>
              <a:rPr lang="en-US" dirty="0" err="1">
                <a:latin typeface="Consolas" panose="020B0609020204030204" pitchFamily="49" charset="0"/>
              </a:rPr>
              <a:t>a.right</a:t>
            </a:r>
            <a:endParaRPr lang="en-US" dirty="0">
              <a:latin typeface="Consolas" panose="020B0609020204030204" pitchFamily="49" charset="0"/>
            </a:endParaRPr>
          </a:p>
          <a:p>
            <a:pPr marL="0" indent="0">
              <a:buNone/>
            </a:pPr>
            <a:r>
              <a:rPr lang="en-US" dirty="0" err="1">
                <a:latin typeface="Consolas" panose="020B0609020204030204" pitchFamily="49" charset="0"/>
              </a:rPr>
              <a:t>a.right</a:t>
            </a:r>
            <a:r>
              <a:rPr lang="en-US" dirty="0">
                <a:latin typeface="Consolas" panose="020B0609020204030204" pitchFamily="49" charset="0"/>
              </a:rPr>
              <a:t>=</a:t>
            </a:r>
            <a:r>
              <a:rPr lang="en-US" dirty="0" err="1">
                <a:latin typeface="Consolas" panose="020B0609020204030204" pitchFamily="49" charset="0"/>
              </a:rPr>
              <a:t>b.left</a:t>
            </a:r>
            <a:endParaRPr lang="en-US" dirty="0">
              <a:latin typeface="Consolas" panose="020B0609020204030204" pitchFamily="49" charset="0"/>
            </a:endParaRPr>
          </a:p>
          <a:p>
            <a:pPr marL="0" indent="0">
              <a:buNone/>
            </a:pPr>
            <a:r>
              <a:rPr lang="en-US" dirty="0" err="1">
                <a:latin typeface="Consolas" panose="020B0609020204030204" pitchFamily="49" charset="0"/>
              </a:rPr>
              <a:t>b.left</a:t>
            </a:r>
            <a:r>
              <a:rPr lang="en-US" dirty="0">
                <a:latin typeface="Consolas" panose="020B0609020204030204" pitchFamily="49" charset="0"/>
              </a:rPr>
              <a:t>=a</a:t>
            </a:r>
          </a:p>
          <a:p>
            <a:pPr marL="0" indent="0">
              <a:buNone/>
            </a:pPr>
            <a:r>
              <a:rPr lang="en-US" dirty="0">
                <a:latin typeface="Consolas" panose="020B0609020204030204" pitchFamily="49" charset="0"/>
              </a:rPr>
              <a:t>return b</a:t>
            </a:r>
          </a:p>
        </p:txBody>
      </p:sp>
      <p:grpSp>
        <p:nvGrpSpPr>
          <p:cNvPr id="5" name="Group 4" descr="An illustration of a left rotation. This is the before image.&#10;&#10;Initially, the problem node is labeled a.  Its left subtree is labeled x and has a height of h. Its right subtree is rooted at a node labeled b, and it has a height of h+2. The left subtree of b is labeled y and has height h. The right subtree of b is labeled z and has a height of h+1. The node a is the problem node because it is the deepest node whose left and right subtree heights differ by more than 1.">
            <a:extLst>
              <a:ext uri="{FF2B5EF4-FFF2-40B4-BE49-F238E27FC236}">
                <a16:creationId xmlns:a16="http://schemas.microsoft.com/office/drawing/2014/main" id="{820BC2C3-7E61-EBB0-ABD3-25916195AEC1}"/>
              </a:ext>
            </a:extLst>
          </p:cNvPr>
          <p:cNvGrpSpPr/>
          <p:nvPr/>
        </p:nvGrpSpPr>
        <p:grpSpPr>
          <a:xfrm>
            <a:off x="1617721" y="3335744"/>
            <a:ext cx="3289741" cy="3489139"/>
            <a:chOff x="1617721" y="3335744"/>
            <a:chExt cx="3289741" cy="3489139"/>
          </a:xfrm>
        </p:grpSpPr>
        <p:grpSp>
          <p:nvGrpSpPr>
            <p:cNvPr id="6" name="Group 5">
              <a:extLst>
                <a:ext uri="{FF2B5EF4-FFF2-40B4-BE49-F238E27FC236}">
                  <a16:creationId xmlns:a16="http://schemas.microsoft.com/office/drawing/2014/main" id="{2277334F-9530-623E-5167-4CEEB7FBECC1}"/>
                </a:ext>
              </a:extLst>
            </p:cNvPr>
            <p:cNvGrpSpPr/>
            <p:nvPr/>
          </p:nvGrpSpPr>
          <p:grpSpPr>
            <a:xfrm>
              <a:off x="1617721" y="3522256"/>
              <a:ext cx="3289741" cy="3302627"/>
              <a:chOff x="7342089" y="136853"/>
              <a:chExt cx="3289741" cy="3302627"/>
            </a:xfrm>
          </p:grpSpPr>
          <mc:AlternateContent xmlns:mc="http://schemas.openxmlformats.org/markup-compatibility/2006" xmlns:a14="http://schemas.microsoft.com/office/drawing/2010/main">
            <mc:Choice Requires="a14">
              <p:sp>
                <p:nvSpPr>
                  <p:cNvPr id="27" name="Oval 26">
                    <a:extLst>
                      <a:ext uri="{FF2B5EF4-FFF2-40B4-BE49-F238E27FC236}">
                        <a16:creationId xmlns:a16="http://schemas.microsoft.com/office/drawing/2014/main" id="{7754EC64-B951-FC48-0791-22ED3E0046BD}"/>
                      </a:ext>
                    </a:extLst>
                  </p:cNvPr>
                  <p:cNvSpPr/>
                  <p:nvPr/>
                </p:nvSpPr>
                <p:spPr>
                  <a:xfrm>
                    <a:off x="9124241" y="77239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34" name="Oval 33">
                    <a:extLst>
                      <a:ext uri="{FF2B5EF4-FFF2-40B4-BE49-F238E27FC236}">
                        <a16:creationId xmlns:a16="http://schemas.microsoft.com/office/drawing/2014/main" id="{45E7A0E4-A69B-B4AE-ACE7-EB5C89E52040}"/>
                      </a:ext>
                    </a:extLst>
                  </p:cNvPr>
                  <p:cNvSpPr>
                    <a:spLocks noRot="1" noChangeAspect="1" noMove="1" noResize="1" noEditPoints="1" noAdjustHandles="1" noChangeArrowheads="1" noChangeShapeType="1" noTextEdit="1"/>
                  </p:cNvSpPr>
                  <p:nvPr/>
                </p:nvSpPr>
                <p:spPr>
                  <a:xfrm>
                    <a:off x="9124241" y="772395"/>
                    <a:ext cx="612511" cy="612511"/>
                  </a:xfrm>
                  <a:prstGeom prst="ellipse">
                    <a:avLst/>
                  </a:prstGeom>
                  <a:blipFill>
                    <a:blip r:embed="rId3"/>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Isosceles Triangle 27">
                    <a:extLst>
                      <a:ext uri="{FF2B5EF4-FFF2-40B4-BE49-F238E27FC236}">
                        <a16:creationId xmlns:a16="http://schemas.microsoft.com/office/drawing/2014/main" id="{6E936BAE-0133-3B95-1F5E-223E2425AB90}"/>
                      </a:ext>
                    </a:extLst>
                  </p:cNvPr>
                  <p:cNvSpPr/>
                  <p:nvPr/>
                </p:nvSpPr>
                <p:spPr>
                  <a:xfrm>
                    <a:off x="7342089" y="772395"/>
                    <a:ext cx="1084977" cy="979594"/>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𝑥</m:t>
                          </m:r>
                        </m:oMath>
                      </m:oMathPara>
                    </a14:m>
                    <a:endParaRPr lang="en-US" dirty="0"/>
                  </a:p>
                </p:txBody>
              </p:sp>
            </mc:Choice>
            <mc:Fallback xmlns="">
              <p:sp>
                <p:nvSpPr>
                  <p:cNvPr id="35" name="Isosceles Triangle 34">
                    <a:extLst>
                      <a:ext uri="{FF2B5EF4-FFF2-40B4-BE49-F238E27FC236}">
                        <a16:creationId xmlns:a16="http://schemas.microsoft.com/office/drawing/2014/main" id="{EF1554DF-5FD8-FE91-0B86-80799DED6758}"/>
                      </a:ext>
                    </a:extLst>
                  </p:cNvPr>
                  <p:cNvSpPr>
                    <a:spLocks noRot="1" noChangeAspect="1" noMove="1" noResize="1" noEditPoints="1" noAdjustHandles="1" noChangeArrowheads="1" noChangeShapeType="1" noTextEdit="1"/>
                  </p:cNvSpPr>
                  <p:nvPr/>
                </p:nvSpPr>
                <p:spPr>
                  <a:xfrm>
                    <a:off x="7342089" y="772395"/>
                    <a:ext cx="1084977" cy="979594"/>
                  </a:xfrm>
                  <a:prstGeom prst="triangle">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Oval 31">
                    <a:extLst>
                      <a:ext uri="{FF2B5EF4-FFF2-40B4-BE49-F238E27FC236}">
                        <a16:creationId xmlns:a16="http://schemas.microsoft.com/office/drawing/2014/main" id="{65040C1C-ED16-CCFE-26F7-B3D3BF19F084}"/>
                      </a:ext>
                    </a:extLst>
                  </p:cNvPr>
                  <p:cNvSpPr/>
                  <p:nvPr/>
                </p:nvSpPr>
                <p:spPr>
                  <a:xfrm>
                    <a:off x="8428629" y="13685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36" name="Oval 35">
                    <a:extLst>
                      <a:ext uri="{FF2B5EF4-FFF2-40B4-BE49-F238E27FC236}">
                        <a16:creationId xmlns:a16="http://schemas.microsoft.com/office/drawing/2014/main" id="{21653A17-97F6-3907-7154-1E08B77D7E3B}"/>
                      </a:ext>
                    </a:extLst>
                  </p:cNvPr>
                  <p:cNvSpPr>
                    <a:spLocks noRot="1" noChangeAspect="1" noMove="1" noResize="1" noEditPoints="1" noAdjustHandles="1" noChangeArrowheads="1" noChangeShapeType="1" noTextEdit="1"/>
                  </p:cNvSpPr>
                  <p:nvPr/>
                </p:nvSpPr>
                <p:spPr>
                  <a:xfrm>
                    <a:off x="8428629" y="136853"/>
                    <a:ext cx="612511" cy="612511"/>
                  </a:xfrm>
                  <a:prstGeom prst="ellipse">
                    <a:avLst/>
                  </a:prstGeom>
                  <a:blipFill>
                    <a:blip r:embed="rId5"/>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Isosceles Triangle 32">
                    <a:extLst>
                      <a:ext uri="{FF2B5EF4-FFF2-40B4-BE49-F238E27FC236}">
                        <a16:creationId xmlns:a16="http://schemas.microsoft.com/office/drawing/2014/main" id="{223E2BC4-AB89-4A5B-DF68-C11638906551}"/>
                      </a:ext>
                    </a:extLst>
                  </p:cNvPr>
                  <p:cNvSpPr/>
                  <p:nvPr/>
                </p:nvSpPr>
                <p:spPr>
                  <a:xfrm>
                    <a:off x="8345520" y="1578929"/>
                    <a:ext cx="1084977" cy="979594"/>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37" name="Isosceles Triangle 36">
                    <a:extLst>
                      <a:ext uri="{FF2B5EF4-FFF2-40B4-BE49-F238E27FC236}">
                        <a16:creationId xmlns:a16="http://schemas.microsoft.com/office/drawing/2014/main" id="{99A0256F-8391-2976-BCFB-9053B00E322A}"/>
                      </a:ext>
                    </a:extLst>
                  </p:cNvPr>
                  <p:cNvSpPr>
                    <a:spLocks noRot="1" noChangeAspect="1" noMove="1" noResize="1" noEditPoints="1" noAdjustHandles="1" noChangeArrowheads="1" noChangeShapeType="1" noTextEdit="1"/>
                  </p:cNvSpPr>
                  <p:nvPr/>
                </p:nvSpPr>
                <p:spPr>
                  <a:xfrm>
                    <a:off x="8345520" y="1578929"/>
                    <a:ext cx="1084977" cy="979594"/>
                  </a:xfrm>
                  <a:prstGeom prst="triangle">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4" name="Isosceles Triangle 33">
                    <a:extLst>
                      <a:ext uri="{FF2B5EF4-FFF2-40B4-BE49-F238E27FC236}">
                        <a16:creationId xmlns:a16="http://schemas.microsoft.com/office/drawing/2014/main" id="{0F2BBA84-5E64-E08A-46ED-3EBC36AE88A1}"/>
                      </a:ext>
                    </a:extLst>
                  </p:cNvPr>
                  <p:cNvSpPr/>
                  <p:nvPr/>
                </p:nvSpPr>
                <p:spPr>
                  <a:xfrm>
                    <a:off x="9476830" y="1586367"/>
                    <a:ext cx="1084977" cy="979594"/>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38" name="Isosceles Triangle 37">
                    <a:extLst>
                      <a:ext uri="{FF2B5EF4-FFF2-40B4-BE49-F238E27FC236}">
                        <a16:creationId xmlns:a16="http://schemas.microsoft.com/office/drawing/2014/main" id="{C8ABD725-951D-1EF5-BC3F-7698AB03ED12}"/>
                      </a:ext>
                    </a:extLst>
                  </p:cNvPr>
                  <p:cNvSpPr>
                    <a:spLocks noRot="1" noChangeAspect="1" noMove="1" noResize="1" noEditPoints="1" noAdjustHandles="1" noChangeArrowheads="1" noChangeShapeType="1" noTextEdit="1"/>
                  </p:cNvSpPr>
                  <p:nvPr/>
                </p:nvSpPr>
                <p:spPr>
                  <a:xfrm>
                    <a:off x="9476830" y="1586367"/>
                    <a:ext cx="1084977" cy="979594"/>
                  </a:xfrm>
                  <a:prstGeom prst="triangle">
                    <a:avLst/>
                  </a:prstGeom>
                  <a:blipFill>
                    <a:blip r:embed="rId7"/>
                    <a:stretch>
                      <a:fillRect/>
                    </a:stretch>
                  </a:blipFill>
                </p:spPr>
                <p:txBody>
                  <a:bodyPr/>
                  <a:lstStyle/>
                  <a:p>
                    <a:r>
                      <a:rPr lang="en-US">
                        <a:noFill/>
                      </a:rPr>
                      <a:t> </a:t>
                    </a:r>
                  </a:p>
                </p:txBody>
              </p:sp>
            </mc:Fallback>
          </mc:AlternateContent>
          <p:cxnSp>
            <p:nvCxnSpPr>
              <p:cNvPr id="35" name="Straight Connector 34">
                <a:extLst>
                  <a:ext uri="{FF2B5EF4-FFF2-40B4-BE49-F238E27FC236}">
                    <a16:creationId xmlns:a16="http://schemas.microsoft.com/office/drawing/2014/main" id="{6E84645A-0A69-239A-2A7A-7A2D5D76029B}"/>
                  </a:ext>
                </a:extLst>
              </p:cNvPr>
              <p:cNvCxnSpPr>
                <a:cxnSpLocks/>
                <a:stCxn id="32" idx="3"/>
                <a:endCxn id="28" idx="0"/>
              </p:cNvCxnSpPr>
              <p:nvPr/>
            </p:nvCxnSpPr>
            <p:spPr>
              <a:xfrm flipH="1">
                <a:off x="7884578" y="659664"/>
                <a:ext cx="633751" cy="1127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9B0FCEC5-46F7-4E50-2120-A14435E6B77F}"/>
                  </a:ext>
                </a:extLst>
              </p:cNvPr>
              <p:cNvCxnSpPr>
                <a:cxnSpLocks/>
                <a:stCxn id="27" idx="3"/>
                <a:endCxn id="33" idx="0"/>
              </p:cNvCxnSpPr>
              <p:nvPr/>
            </p:nvCxnSpPr>
            <p:spPr>
              <a:xfrm flipH="1">
                <a:off x="8888009" y="1295206"/>
                <a:ext cx="325932" cy="28372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08306AFA-1EDB-3578-D12A-E4DA09FDB579}"/>
                  </a:ext>
                </a:extLst>
              </p:cNvPr>
              <p:cNvCxnSpPr>
                <a:cxnSpLocks/>
                <a:stCxn id="32" idx="5"/>
                <a:endCxn id="27" idx="1"/>
              </p:cNvCxnSpPr>
              <p:nvPr/>
            </p:nvCxnSpPr>
            <p:spPr>
              <a:xfrm>
                <a:off x="8951440" y="659664"/>
                <a:ext cx="262501" cy="2024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1866757-C1B1-9FFD-5378-2E765AF8E5E3}"/>
                  </a:ext>
                </a:extLst>
              </p:cNvPr>
              <p:cNvCxnSpPr>
                <a:cxnSpLocks/>
                <a:stCxn id="34" idx="0"/>
                <a:endCxn id="27" idx="5"/>
              </p:cNvCxnSpPr>
              <p:nvPr/>
            </p:nvCxnSpPr>
            <p:spPr>
              <a:xfrm flipH="1" flipV="1">
                <a:off x="9647052" y="1295206"/>
                <a:ext cx="372267" cy="2911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9" name="Oval 38">
                    <a:extLst>
                      <a:ext uri="{FF2B5EF4-FFF2-40B4-BE49-F238E27FC236}">
                        <a16:creationId xmlns:a16="http://schemas.microsoft.com/office/drawing/2014/main" id="{7FE541AC-CD90-A65A-AC17-A4B46A60AA4A}"/>
                      </a:ext>
                    </a:extLst>
                  </p:cNvPr>
                  <p:cNvSpPr/>
                  <p:nvPr/>
                </p:nvSpPr>
                <p:spPr>
                  <a:xfrm>
                    <a:off x="10019319" y="282696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43" name="Oval 42">
                    <a:extLst>
                      <a:ext uri="{FF2B5EF4-FFF2-40B4-BE49-F238E27FC236}">
                        <a16:creationId xmlns:a16="http://schemas.microsoft.com/office/drawing/2014/main" id="{0CFD8699-FE14-3065-4767-9AEE33B862FF}"/>
                      </a:ext>
                    </a:extLst>
                  </p:cNvPr>
                  <p:cNvSpPr>
                    <a:spLocks noRot="1" noChangeAspect="1" noMove="1" noResize="1" noEditPoints="1" noAdjustHandles="1" noChangeArrowheads="1" noChangeShapeType="1" noTextEdit="1"/>
                  </p:cNvSpPr>
                  <p:nvPr/>
                </p:nvSpPr>
                <p:spPr>
                  <a:xfrm>
                    <a:off x="10019319" y="2826969"/>
                    <a:ext cx="612511" cy="612511"/>
                  </a:xfrm>
                  <a:prstGeom prst="ellipse">
                    <a:avLst/>
                  </a:prstGeom>
                  <a:blipFill>
                    <a:blip r:embed="rId8"/>
                    <a:stretch>
                      <a:fillRect/>
                    </a:stretch>
                  </a:blipFill>
                  <a:ln>
                    <a:solidFill>
                      <a:schemeClr val="tx1"/>
                    </a:solidFill>
                  </a:ln>
                </p:spPr>
                <p:txBody>
                  <a:bodyPr/>
                  <a:lstStyle/>
                  <a:p>
                    <a:r>
                      <a:rPr lang="en-US">
                        <a:noFill/>
                      </a:rPr>
                      <a:t> </a:t>
                    </a:r>
                  </a:p>
                </p:txBody>
              </p:sp>
            </mc:Fallback>
          </mc:AlternateContent>
          <p:cxnSp>
            <p:nvCxnSpPr>
              <p:cNvPr id="40" name="Straight Connector 39">
                <a:extLst>
                  <a:ext uri="{FF2B5EF4-FFF2-40B4-BE49-F238E27FC236}">
                    <a16:creationId xmlns:a16="http://schemas.microsoft.com/office/drawing/2014/main" id="{3C9FF2CD-8822-2524-EB91-624DAE80D8B9}"/>
                  </a:ext>
                </a:extLst>
              </p:cNvPr>
              <p:cNvCxnSpPr>
                <a:cxnSpLocks/>
                <a:stCxn id="39" idx="0"/>
              </p:cNvCxnSpPr>
              <p:nvPr/>
            </p:nvCxnSpPr>
            <p:spPr>
              <a:xfrm flipH="1" flipV="1">
                <a:off x="10325574" y="2558523"/>
                <a:ext cx="1" cy="2684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5196233D-8684-B357-D161-A4BBF97A64A7}"/>
                    </a:ext>
                  </a:extLst>
                </p:cNvPr>
                <p:cNvSpPr txBox="1"/>
                <p:nvPr/>
              </p:nvSpPr>
              <p:spPr>
                <a:xfrm>
                  <a:off x="1780247" y="3937443"/>
                  <a:ext cx="45837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p:sp>
              <p:nvSpPr>
                <p:cNvPr id="7" name="TextBox 6">
                  <a:extLst>
                    <a:ext uri="{FF2B5EF4-FFF2-40B4-BE49-F238E27FC236}">
                      <a16:creationId xmlns:a16="http://schemas.microsoft.com/office/drawing/2014/main" id="{5196233D-8684-B357-D161-A4BBF97A64A7}"/>
                    </a:ext>
                  </a:extLst>
                </p:cNvPr>
                <p:cNvSpPr txBox="1">
                  <a:spLocks noRot="1" noChangeAspect="1" noMove="1" noResize="1" noEditPoints="1" noAdjustHandles="1" noChangeArrowheads="1" noChangeShapeType="1" noTextEdit="1"/>
                </p:cNvSpPr>
                <p:nvPr/>
              </p:nvSpPr>
              <p:spPr>
                <a:xfrm>
                  <a:off x="1780247" y="3937443"/>
                  <a:ext cx="458370"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B85B4366-B477-037D-D411-A664746B9D74}"/>
                    </a:ext>
                  </a:extLst>
                </p:cNvPr>
                <p:cNvSpPr txBox="1"/>
                <p:nvPr/>
              </p:nvSpPr>
              <p:spPr>
                <a:xfrm>
                  <a:off x="2775405" y="4157987"/>
                  <a:ext cx="77373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p:sp>
              <p:nvSpPr>
                <p:cNvPr id="8" name="TextBox 7">
                  <a:extLst>
                    <a:ext uri="{FF2B5EF4-FFF2-40B4-BE49-F238E27FC236}">
                      <a16:creationId xmlns:a16="http://schemas.microsoft.com/office/drawing/2014/main" id="{B85B4366-B477-037D-D411-A664746B9D74}"/>
                    </a:ext>
                  </a:extLst>
                </p:cNvPr>
                <p:cNvSpPr txBox="1">
                  <a:spLocks noRot="1" noChangeAspect="1" noMove="1" noResize="1" noEditPoints="1" noAdjustHandles="1" noChangeArrowheads="1" noChangeShapeType="1" noTextEdit="1"/>
                </p:cNvSpPr>
                <p:nvPr/>
              </p:nvSpPr>
              <p:spPr>
                <a:xfrm>
                  <a:off x="2775405" y="4157987"/>
                  <a:ext cx="773737"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1F62C3A4-FBF0-999A-A5CC-1D78E20E6237}"/>
                    </a:ext>
                  </a:extLst>
                </p:cNvPr>
                <p:cNvSpPr txBox="1"/>
                <p:nvPr/>
              </p:nvSpPr>
              <p:spPr>
                <a:xfrm>
                  <a:off x="2070487" y="3387319"/>
                  <a:ext cx="77373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p:sp>
              <p:nvSpPr>
                <p:cNvPr id="9" name="TextBox 8">
                  <a:extLst>
                    <a:ext uri="{FF2B5EF4-FFF2-40B4-BE49-F238E27FC236}">
                      <a16:creationId xmlns:a16="http://schemas.microsoft.com/office/drawing/2014/main" id="{1F62C3A4-FBF0-999A-A5CC-1D78E20E6237}"/>
                    </a:ext>
                  </a:extLst>
                </p:cNvPr>
                <p:cNvSpPr txBox="1">
                  <a:spLocks noRot="1" noChangeAspect="1" noMove="1" noResize="1" noEditPoints="1" noAdjustHandles="1" noChangeArrowheads="1" noChangeShapeType="1" noTextEdit="1"/>
                </p:cNvSpPr>
                <p:nvPr/>
              </p:nvSpPr>
              <p:spPr>
                <a:xfrm>
                  <a:off x="2070487" y="3387319"/>
                  <a:ext cx="773737" cy="3693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3" name="TextBox 12">
                  <a:extLst>
                    <a:ext uri="{FF2B5EF4-FFF2-40B4-BE49-F238E27FC236}">
                      <a16:creationId xmlns:a16="http://schemas.microsoft.com/office/drawing/2014/main" id="{35E93D7D-C456-A88D-309B-27C3E3C1DA09}"/>
                    </a:ext>
                  </a:extLst>
                </p:cNvPr>
                <p:cNvSpPr txBox="1"/>
                <p:nvPr/>
              </p:nvSpPr>
              <p:spPr>
                <a:xfrm>
                  <a:off x="2840193" y="4803353"/>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p:sp>
              <p:nvSpPr>
                <p:cNvPr id="13" name="TextBox 12">
                  <a:extLst>
                    <a:ext uri="{FF2B5EF4-FFF2-40B4-BE49-F238E27FC236}">
                      <a16:creationId xmlns:a16="http://schemas.microsoft.com/office/drawing/2014/main" id="{35E93D7D-C456-A88D-309B-27C3E3C1DA09}"/>
                    </a:ext>
                  </a:extLst>
                </p:cNvPr>
                <p:cNvSpPr txBox="1">
                  <a:spLocks noRot="1" noChangeAspect="1" noMove="1" noResize="1" noEditPoints="1" noAdjustHandles="1" noChangeArrowheads="1" noChangeShapeType="1" noTextEdit="1"/>
                </p:cNvSpPr>
                <p:nvPr/>
              </p:nvSpPr>
              <p:spPr>
                <a:xfrm>
                  <a:off x="2840193" y="4803353"/>
                  <a:ext cx="369781" cy="369332"/>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0" name="TextBox 19">
                  <a:extLst>
                    <a:ext uri="{FF2B5EF4-FFF2-40B4-BE49-F238E27FC236}">
                      <a16:creationId xmlns:a16="http://schemas.microsoft.com/office/drawing/2014/main" id="{292DCE29-1ABC-CF79-1D59-76D56D8B2588}"/>
                    </a:ext>
                  </a:extLst>
                </p:cNvPr>
                <p:cNvSpPr txBox="1"/>
                <p:nvPr/>
              </p:nvSpPr>
              <p:spPr>
                <a:xfrm>
                  <a:off x="3635693" y="4822513"/>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p:sp>
              <p:nvSpPr>
                <p:cNvPr id="20" name="TextBox 19">
                  <a:extLst>
                    <a:ext uri="{FF2B5EF4-FFF2-40B4-BE49-F238E27FC236}">
                      <a16:creationId xmlns:a16="http://schemas.microsoft.com/office/drawing/2014/main" id="{292DCE29-1ABC-CF79-1D59-76D56D8B2588}"/>
                    </a:ext>
                  </a:extLst>
                </p:cNvPr>
                <p:cNvSpPr txBox="1">
                  <a:spLocks noRot="1" noChangeAspect="1" noMove="1" noResize="1" noEditPoints="1" noAdjustHandles="1" noChangeArrowheads="1" noChangeShapeType="1" noTextEdit="1"/>
                </p:cNvSpPr>
                <p:nvPr/>
              </p:nvSpPr>
              <p:spPr>
                <a:xfrm>
                  <a:off x="3635693" y="4822513"/>
                  <a:ext cx="773738" cy="369332"/>
                </a:xfrm>
                <a:prstGeom prst="rect">
                  <a:avLst/>
                </a:prstGeom>
                <a:blipFill>
                  <a:blip r:embed="rId13"/>
                  <a:stretch>
                    <a:fillRect/>
                  </a:stretch>
                </a:blipFill>
              </p:spPr>
              <p:txBody>
                <a:bodyPr/>
                <a:lstStyle/>
                <a:p>
                  <a:r>
                    <a:rPr lang="en-US">
                      <a:noFill/>
                    </a:rPr>
                    <a:t> </a:t>
                  </a:r>
                </a:p>
              </p:txBody>
            </p:sp>
          </mc:Fallback>
        </mc:AlternateContent>
        <p:cxnSp>
          <p:nvCxnSpPr>
            <p:cNvPr id="23" name="Straight Connector 22">
              <a:extLst>
                <a:ext uri="{FF2B5EF4-FFF2-40B4-BE49-F238E27FC236}">
                  <a16:creationId xmlns:a16="http://schemas.microsoft.com/office/drawing/2014/main" id="{477EA717-E9FA-BE3E-9CF3-B3CB4A7D3555}"/>
                </a:ext>
              </a:extLst>
            </p:cNvPr>
            <p:cNvCxnSpPr>
              <a:cxnSpLocks/>
              <a:stCxn id="32" idx="0"/>
            </p:cNvCxnSpPr>
            <p:nvPr/>
          </p:nvCxnSpPr>
          <p:spPr>
            <a:xfrm flipV="1">
              <a:off x="3010517" y="3335744"/>
              <a:ext cx="0" cy="186512"/>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 name="Arrow: Right 3" descr="Now we perform the left rotation which lifts the right subtree and lowers the left subtree. It does this by making b the new root, a the right child of b, and subtree y the right subtree of a.">
            <a:extLst>
              <a:ext uri="{FF2B5EF4-FFF2-40B4-BE49-F238E27FC236}">
                <a16:creationId xmlns:a16="http://schemas.microsoft.com/office/drawing/2014/main" id="{7047D608-2E41-0CED-15F3-843ABB5D412A}"/>
              </a:ext>
            </a:extLst>
          </p:cNvPr>
          <p:cNvSpPr/>
          <p:nvPr/>
        </p:nvSpPr>
        <p:spPr>
          <a:xfrm>
            <a:off x="5315019" y="4291198"/>
            <a:ext cx="1531002"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Left Rotation</a:t>
            </a:r>
          </a:p>
        </p:txBody>
      </p:sp>
      <p:grpSp>
        <p:nvGrpSpPr>
          <p:cNvPr id="41" name="Group 40" descr="An illustration of a left rotation. This is the after image.&#10;&#10;After performing a left rotation the node b becomes the root of the tree. The left child of b is the node a (the former root), and the right child of b is unchanged. The right subtree of a is y (the former left subtree of b), and the left subtree of a is unchanged. Because z has height h+1 and x and y had height h, both subtrees of b now have height h+1, making the tree balanced.">
            <a:extLst>
              <a:ext uri="{FF2B5EF4-FFF2-40B4-BE49-F238E27FC236}">
                <a16:creationId xmlns:a16="http://schemas.microsoft.com/office/drawing/2014/main" id="{34C5F69F-C08C-1C63-F080-C5A2AC5879A7}"/>
              </a:ext>
            </a:extLst>
          </p:cNvPr>
          <p:cNvGrpSpPr/>
          <p:nvPr/>
        </p:nvGrpSpPr>
        <p:grpSpPr>
          <a:xfrm>
            <a:off x="7628306" y="3335744"/>
            <a:ext cx="3527516" cy="2673470"/>
            <a:chOff x="7628306" y="3335744"/>
            <a:chExt cx="3527516" cy="2673470"/>
          </a:xfrm>
        </p:grpSpPr>
        <p:grpSp>
          <p:nvGrpSpPr>
            <p:cNvPr id="42" name="Group 41">
              <a:extLst>
                <a:ext uri="{FF2B5EF4-FFF2-40B4-BE49-F238E27FC236}">
                  <a16:creationId xmlns:a16="http://schemas.microsoft.com/office/drawing/2014/main" id="{ED965DA9-7F7C-830D-C4AB-1C3D15CAC67D}"/>
                </a:ext>
              </a:extLst>
            </p:cNvPr>
            <p:cNvGrpSpPr/>
            <p:nvPr/>
          </p:nvGrpSpPr>
          <p:grpSpPr>
            <a:xfrm>
              <a:off x="7628306" y="3393143"/>
              <a:ext cx="3527516" cy="2616071"/>
              <a:chOff x="892226" y="3227705"/>
              <a:chExt cx="3527516" cy="2616071"/>
            </a:xfrm>
          </p:grpSpPr>
          <p:grpSp>
            <p:nvGrpSpPr>
              <p:cNvPr id="44" name="Group 43">
                <a:extLst>
                  <a:ext uri="{FF2B5EF4-FFF2-40B4-BE49-F238E27FC236}">
                    <a16:creationId xmlns:a16="http://schemas.microsoft.com/office/drawing/2014/main" id="{04D9961E-2C17-BD64-C086-F90A7D0466A0}"/>
                  </a:ext>
                </a:extLst>
              </p:cNvPr>
              <p:cNvGrpSpPr/>
              <p:nvPr/>
            </p:nvGrpSpPr>
            <p:grpSpPr>
              <a:xfrm>
                <a:off x="892226" y="3344160"/>
                <a:ext cx="3527516" cy="2499616"/>
                <a:chOff x="7214210" y="131613"/>
                <a:chExt cx="3527516" cy="2499616"/>
              </a:xfrm>
            </p:grpSpPr>
            <mc:AlternateContent xmlns:mc="http://schemas.openxmlformats.org/markup-compatibility/2006" xmlns:a14="http://schemas.microsoft.com/office/drawing/2010/main">
              <mc:Choice Requires="a14">
                <p:sp>
                  <p:nvSpPr>
                    <p:cNvPr id="70" name="Oval 69">
                      <a:extLst>
                        <a:ext uri="{FF2B5EF4-FFF2-40B4-BE49-F238E27FC236}">
                          <a16:creationId xmlns:a16="http://schemas.microsoft.com/office/drawing/2014/main" id="{3342431A-59CE-F9AE-61BF-2C46F1471561}"/>
                        </a:ext>
                      </a:extLst>
                    </p:cNvPr>
                    <p:cNvSpPr/>
                    <p:nvPr/>
                  </p:nvSpPr>
                  <p:spPr>
                    <a:xfrm>
                      <a:off x="8817298" y="13161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4" name="Oval 3">
                      <a:extLst>
                        <a:ext uri="{FF2B5EF4-FFF2-40B4-BE49-F238E27FC236}">
                          <a16:creationId xmlns:a16="http://schemas.microsoft.com/office/drawing/2014/main" id="{C1579C2A-B914-DA18-E033-AA17F1B05F5E}"/>
                        </a:ext>
                      </a:extLst>
                    </p:cNvPr>
                    <p:cNvSpPr>
                      <a:spLocks noRot="1" noChangeAspect="1" noMove="1" noResize="1" noEditPoints="1" noAdjustHandles="1" noChangeArrowheads="1" noChangeShapeType="1" noTextEdit="1"/>
                    </p:cNvSpPr>
                    <p:nvPr/>
                  </p:nvSpPr>
                  <p:spPr>
                    <a:xfrm>
                      <a:off x="8817298" y="131613"/>
                      <a:ext cx="612511" cy="612511"/>
                    </a:xfrm>
                    <a:prstGeom prst="ellipse">
                      <a:avLst/>
                    </a:prstGeom>
                    <a:blipFill>
                      <a:blip r:embed="rId1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1" name="Isosceles Triangle 70">
                      <a:extLst>
                        <a:ext uri="{FF2B5EF4-FFF2-40B4-BE49-F238E27FC236}">
                          <a16:creationId xmlns:a16="http://schemas.microsoft.com/office/drawing/2014/main" id="{92F548F0-5AAD-2BB1-D62E-E4BF5D5E5CD3}"/>
                        </a:ext>
                      </a:extLst>
                    </p:cNvPr>
                    <p:cNvSpPr/>
                    <p:nvPr/>
                  </p:nvSpPr>
                  <p:spPr>
                    <a:xfrm>
                      <a:off x="7214210" y="1568449"/>
                      <a:ext cx="1084977" cy="979594"/>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𝑥</m:t>
                            </m:r>
                          </m:oMath>
                        </m:oMathPara>
                      </a14:m>
                      <a:endParaRPr lang="en-US" dirty="0"/>
                    </a:p>
                  </p:txBody>
                </p:sp>
              </mc:Choice>
              <mc:Fallback xmlns="">
                <p:sp>
                  <p:nvSpPr>
                    <p:cNvPr id="5" name="Isosceles Triangle 4">
                      <a:extLst>
                        <a:ext uri="{FF2B5EF4-FFF2-40B4-BE49-F238E27FC236}">
                          <a16:creationId xmlns:a16="http://schemas.microsoft.com/office/drawing/2014/main" id="{3C646EC5-C30F-BAB9-3C02-53BCFBF85885}"/>
                        </a:ext>
                      </a:extLst>
                    </p:cNvPr>
                    <p:cNvSpPr>
                      <a:spLocks noRot="1" noChangeAspect="1" noMove="1" noResize="1" noEditPoints="1" noAdjustHandles="1" noChangeArrowheads="1" noChangeShapeType="1" noTextEdit="1"/>
                    </p:cNvSpPr>
                    <p:nvPr/>
                  </p:nvSpPr>
                  <p:spPr>
                    <a:xfrm>
                      <a:off x="7214210" y="1568449"/>
                      <a:ext cx="1084977" cy="979594"/>
                    </a:xfrm>
                    <a:prstGeom prst="triangle">
                      <a:avLst/>
                    </a:prstGeom>
                    <a:blipFill>
                      <a:blip r:embed="rId1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2" name="Oval 71">
                      <a:extLst>
                        <a:ext uri="{FF2B5EF4-FFF2-40B4-BE49-F238E27FC236}">
                          <a16:creationId xmlns:a16="http://schemas.microsoft.com/office/drawing/2014/main" id="{787A26A3-A1ED-8FE6-2B8B-1A941FE5A9CE}"/>
                        </a:ext>
                      </a:extLst>
                    </p:cNvPr>
                    <p:cNvSpPr/>
                    <p:nvPr/>
                  </p:nvSpPr>
                  <p:spPr>
                    <a:xfrm>
                      <a:off x="7992931" y="77239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6" name="Oval 5">
                      <a:extLst>
                        <a:ext uri="{FF2B5EF4-FFF2-40B4-BE49-F238E27FC236}">
                          <a16:creationId xmlns:a16="http://schemas.microsoft.com/office/drawing/2014/main" id="{4FE3B610-E75F-1020-CCA6-40C1B56408F0}"/>
                        </a:ext>
                      </a:extLst>
                    </p:cNvPr>
                    <p:cNvSpPr>
                      <a:spLocks noRot="1" noChangeAspect="1" noMove="1" noResize="1" noEditPoints="1" noAdjustHandles="1" noChangeArrowheads="1" noChangeShapeType="1" noTextEdit="1"/>
                    </p:cNvSpPr>
                    <p:nvPr/>
                  </p:nvSpPr>
                  <p:spPr>
                    <a:xfrm>
                      <a:off x="7992931" y="772396"/>
                      <a:ext cx="612511" cy="612511"/>
                    </a:xfrm>
                    <a:prstGeom prst="ellipse">
                      <a:avLst/>
                    </a:prstGeom>
                    <a:blipFill>
                      <a:blip r:embed="rId16"/>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3" name="Isosceles Triangle 72">
                      <a:extLst>
                        <a:ext uri="{FF2B5EF4-FFF2-40B4-BE49-F238E27FC236}">
                          <a16:creationId xmlns:a16="http://schemas.microsoft.com/office/drawing/2014/main" id="{D02A78F9-D2F1-9CFC-0C09-2FE664101747}"/>
                        </a:ext>
                      </a:extLst>
                    </p:cNvPr>
                    <p:cNvSpPr/>
                    <p:nvPr/>
                  </p:nvSpPr>
                  <p:spPr>
                    <a:xfrm>
                      <a:off x="8345520" y="1568449"/>
                      <a:ext cx="1084977" cy="979594"/>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7" name="Isosceles Triangle 6">
                      <a:extLst>
                        <a:ext uri="{FF2B5EF4-FFF2-40B4-BE49-F238E27FC236}">
                          <a16:creationId xmlns:a16="http://schemas.microsoft.com/office/drawing/2014/main" id="{3626D707-C34E-9327-B26E-2872891541EE}"/>
                        </a:ext>
                      </a:extLst>
                    </p:cNvPr>
                    <p:cNvSpPr>
                      <a:spLocks noRot="1" noChangeAspect="1" noMove="1" noResize="1" noEditPoints="1" noAdjustHandles="1" noChangeArrowheads="1" noChangeShapeType="1" noTextEdit="1"/>
                    </p:cNvSpPr>
                    <p:nvPr/>
                  </p:nvSpPr>
                  <p:spPr>
                    <a:xfrm>
                      <a:off x="8345520" y="1568449"/>
                      <a:ext cx="1084977" cy="979594"/>
                    </a:xfrm>
                    <a:prstGeom prst="triangle">
                      <a:avLst/>
                    </a:prstGeom>
                    <a:blipFill>
                      <a:blip r:embed="rId1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4" name="Isosceles Triangle 73">
                      <a:extLst>
                        <a:ext uri="{FF2B5EF4-FFF2-40B4-BE49-F238E27FC236}">
                          <a16:creationId xmlns:a16="http://schemas.microsoft.com/office/drawing/2014/main" id="{9F1AC95D-F1A0-4888-5A9A-72D342230149}"/>
                        </a:ext>
                      </a:extLst>
                    </p:cNvPr>
                    <p:cNvSpPr/>
                    <p:nvPr/>
                  </p:nvSpPr>
                  <p:spPr>
                    <a:xfrm>
                      <a:off x="9548595" y="758260"/>
                      <a:ext cx="1084977" cy="979594"/>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8" name="Isosceles Triangle 7">
                      <a:extLst>
                        <a:ext uri="{FF2B5EF4-FFF2-40B4-BE49-F238E27FC236}">
                          <a16:creationId xmlns:a16="http://schemas.microsoft.com/office/drawing/2014/main" id="{1F4E81E5-66F7-19E2-D095-BE6AA12C1AC1}"/>
                        </a:ext>
                      </a:extLst>
                    </p:cNvPr>
                    <p:cNvSpPr>
                      <a:spLocks noRot="1" noChangeAspect="1" noMove="1" noResize="1" noEditPoints="1" noAdjustHandles="1" noChangeArrowheads="1" noChangeShapeType="1" noTextEdit="1"/>
                    </p:cNvSpPr>
                    <p:nvPr/>
                  </p:nvSpPr>
                  <p:spPr>
                    <a:xfrm>
                      <a:off x="9548595" y="758260"/>
                      <a:ext cx="1084977" cy="979594"/>
                    </a:xfrm>
                    <a:prstGeom prst="triangle">
                      <a:avLst/>
                    </a:prstGeom>
                    <a:blipFill>
                      <a:blip r:embed="rId18"/>
                      <a:stretch>
                        <a:fillRect/>
                      </a:stretch>
                    </a:blipFill>
                  </p:spPr>
                  <p:txBody>
                    <a:bodyPr/>
                    <a:lstStyle/>
                    <a:p>
                      <a:r>
                        <a:rPr lang="en-US">
                          <a:noFill/>
                        </a:rPr>
                        <a:t> </a:t>
                      </a:r>
                    </a:p>
                  </p:txBody>
                </p:sp>
              </mc:Fallback>
            </mc:AlternateContent>
            <p:cxnSp>
              <p:nvCxnSpPr>
                <p:cNvPr id="75" name="Straight Connector 74">
                  <a:extLst>
                    <a:ext uri="{FF2B5EF4-FFF2-40B4-BE49-F238E27FC236}">
                      <a16:creationId xmlns:a16="http://schemas.microsoft.com/office/drawing/2014/main" id="{675728B5-28C1-96CE-5C03-EA2F710D51E8}"/>
                    </a:ext>
                  </a:extLst>
                </p:cNvPr>
                <p:cNvCxnSpPr>
                  <a:cxnSpLocks/>
                  <a:stCxn id="72" idx="3"/>
                  <a:endCxn id="71" idx="0"/>
                </p:cNvCxnSpPr>
                <p:nvPr/>
              </p:nvCxnSpPr>
              <p:spPr>
                <a:xfrm flipH="1">
                  <a:off x="7756699" y="1295207"/>
                  <a:ext cx="325932" cy="2732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98BCC1DD-4B75-3E76-5624-C07447552627}"/>
                    </a:ext>
                  </a:extLst>
                </p:cNvPr>
                <p:cNvCxnSpPr>
                  <a:cxnSpLocks/>
                  <a:stCxn id="72" idx="5"/>
                  <a:endCxn id="73" idx="0"/>
                </p:cNvCxnSpPr>
                <p:nvPr/>
              </p:nvCxnSpPr>
              <p:spPr>
                <a:xfrm>
                  <a:off x="8515742" y="1295207"/>
                  <a:ext cx="372267" cy="2732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DE6E1904-B85B-E851-D061-90D9C7D6C8A8}"/>
                    </a:ext>
                  </a:extLst>
                </p:cNvPr>
                <p:cNvCxnSpPr>
                  <a:cxnSpLocks/>
                  <a:stCxn id="72" idx="7"/>
                  <a:endCxn id="70" idx="3"/>
                </p:cNvCxnSpPr>
                <p:nvPr/>
              </p:nvCxnSpPr>
              <p:spPr>
                <a:xfrm flipV="1">
                  <a:off x="8515742" y="654424"/>
                  <a:ext cx="391256"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D70DE1C7-A95C-8ACF-E3A6-B283B0C4FF4A}"/>
                    </a:ext>
                  </a:extLst>
                </p:cNvPr>
                <p:cNvCxnSpPr>
                  <a:cxnSpLocks/>
                  <a:stCxn id="74" idx="0"/>
                  <a:endCxn id="70" idx="5"/>
                </p:cNvCxnSpPr>
                <p:nvPr/>
              </p:nvCxnSpPr>
              <p:spPr>
                <a:xfrm flipH="1" flipV="1">
                  <a:off x="9340109" y="654424"/>
                  <a:ext cx="750975" cy="1038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1" name="Oval 80">
                      <a:extLst>
                        <a:ext uri="{FF2B5EF4-FFF2-40B4-BE49-F238E27FC236}">
                          <a16:creationId xmlns:a16="http://schemas.microsoft.com/office/drawing/2014/main" id="{D2673A23-7F5A-9C72-3954-BC7A1352C426}"/>
                        </a:ext>
                      </a:extLst>
                    </p:cNvPr>
                    <p:cNvSpPr/>
                    <p:nvPr/>
                  </p:nvSpPr>
                  <p:spPr>
                    <a:xfrm>
                      <a:off x="10129215" y="2018718"/>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27" name="Oval 26">
                      <a:extLst>
                        <a:ext uri="{FF2B5EF4-FFF2-40B4-BE49-F238E27FC236}">
                          <a16:creationId xmlns:a16="http://schemas.microsoft.com/office/drawing/2014/main" id="{239CFFC8-CF26-D2AD-E672-09061A5048B0}"/>
                        </a:ext>
                      </a:extLst>
                    </p:cNvPr>
                    <p:cNvSpPr>
                      <a:spLocks noRot="1" noChangeAspect="1" noMove="1" noResize="1" noEditPoints="1" noAdjustHandles="1" noChangeArrowheads="1" noChangeShapeType="1" noTextEdit="1"/>
                    </p:cNvSpPr>
                    <p:nvPr/>
                  </p:nvSpPr>
                  <p:spPr>
                    <a:xfrm>
                      <a:off x="10129215" y="2018718"/>
                      <a:ext cx="612511" cy="612511"/>
                    </a:xfrm>
                    <a:prstGeom prst="ellipse">
                      <a:avLst/>
                    </a:prstGeom>
                    <a:blipFill>
                      <a:blip r:embed="rId19"/>
                      <a:stretch>
                        <a:fillRect/>
                      </a:stretch>
                    </a:blipFill>
                    <a:ln>
                      <a:solidFill>
                        <a:schemeClr val="tx1"/>
                      </a:solidFill>
                    </a:ln>
                  </p:spPr>
                  <p:txBody>
                    <a:bodyPr/>
                    <a:lstStyle/>
                    <a:p>
                      <a:r>
                        <a:rPr lang="en-US">
                          <a:noFill/>
                        </a:rPr>
                        <a:t> </a:t>
                      </a:r>
                    </a:p>
                  </p:txBody>
                </p:sp>
              </mc:Fallback>
            </mc:AlternateContent>
            <p:cxnSp>
              <p:nvCxnSpPr>
                <p:cNvPr id="82" name="Straight Connector 81">
                  <a:extLst>
                    <a:ext uri="{FF2B5EF4-FFF2-40B4-BE49-F238E27FC236}">
                      <a16:creationId xmlns:a16="http://schemas.microsoft.com/office/drawing/2014/main" id="{DF1C4AC6-9B2E-293C-A1D3-8A981CD3D183}"/>
                    </a:ext>
                  </a:extLst>
                </p:cNvPr>
                <p:cNvCxnSpPr>
                  <a:cxnSpLocks/>
                  <a:stCxn id="81" idx="0"/>
                </p:cNvCxnSpPr>
                <p:nvPr/>
              </p:nvCxnSpPr>
              <p:spPr>
                <a:xfrm flipH="1" flipV="1">
                  <a:off x="10435470" y="1750272"/>
                  <a:ext cx="1" cy="2684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64" name="TextBox 63">
                    <a:extLst>
                      <a:ext uri="{FF2B5EF4-FFF2-40B4-BE49-F238E27FC236}">
                        <a16:creationId xmlns:a16="http://schemas.microsoft.com/office/drawing/2014/main" id="{0A24E654-AA37-86DB-111E-F8F464D1197B}"/>
                      </a:ext>
                    </a:extLst>
                  </p:cNvPr>
                  <p:cNvSpPr txBox="1"/>
                  <p:nvPr/>
                </p:nvSpPr>
                <p:spPr>
                  <a:xfrm>
                    <a:off x="1131726" y="4604871"/>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66" name="TextBox 65">
                    <a:extLst>
                      <a:ext uri="{FF2B5EF4-FFF2-40B4-BE49-F238E27FC236}">
                        <a16:creationId xmlns:a16="http://schemas.microsoft.com/office/drawing/2014/main" id="{3150729F-C8ED-BB5F-9CEB-CF399CB6A872}"/>
                      </a:ext>
                    </a:extLst>
                  </p:cNvPr>
                  <p:cNvSpPr txBox="1">
                    <a:spLocks noRot="1" noChangeAspect="1" noMove="1" noResize="1" noEditPoints="1" noAdjustHandles="1" noChangeArrowheads="1" noChangeShapeType="1" noTextEdit="1"/>
                  </p:cNvSpPr>
                  <p:nvPr/>
                </p:nvSpPr>
                <p:spPr>
                  <a:xfrm>
                    <a:off x="1131726" y="4604871"/>
                    <a:ext cx="369781" cy="369332"/>
                  </a:xfrm>
                  <a:prstGeom prst="rect">
                    <a:avLst/>
                  </a:prstGeom>
                  <a:blipFill>
                    <a:blip r:embed="rId2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6" name="TextBox 65">
                    <a:extLst>
                      <a:ext uri="{FF2B5EF4-FFF2-40B4-BE49-F238E27FC236}">
                        <a16:creationId xmlns:a16="http://schemas.microsoft.com/office/drawing/2014/main" id="{D91E7F34-AFDB-79E6-73A3-B87A83A708AC}"/>
                      </a:ext>
                    </a:extLst>
                  </p:cNvPr>
                  <p:cNvSpPr txBox="1"/>
                  <p:nvPr/>
                </p:nvSpPr>
                <p:spPr>
                  <a:xfrm>
                    <a:off x="2172271" y="4638800"/>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67" name="TextBox 66">
                    <a:extLst>
                      <a:ext uri="{FF2B5EF4-FFF2-40B4-BE49-F238E27FC236}">
                        <a16:creationId xmlns:a16="http://schemas.microsoft.com/office/drawing/2014/main" id="{18CD5917-6748-AFE6-4CA8-6A26740C5DD1}"/>
                      </a:ext>
                    </a:extLst>
                  </p:cNvPr>
                  <p:cNvSpPr txBox="1">
                    <a:spLocks noRot="1" noChangeAspect="1" noMove="1" noResize="1" noEditPoints="1" noAdjustHandles="1" noChangeArrowheads="1" noChangeShapeType="1" noTextEdit="1"/>
                  </p:cNvSpPr>
                  <p:nvPr/>
                </p:nvSpPr>
                <p:spPr>
                  <a:xfrm>
                    <a:off x="2172271" y="4638800"/>
                    <a:ext cx="369781" cy="369332"/>
                  </a:xfrm>
                  <a:prstGeom prst="rect">
                    <a:avLst/>
                  </a:prstGeom>
                  <a:blipFill>
                    <a:blip r:embed="rId2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7" name="TextBox 66">
                    <a:extLst>
                      <a:ext uri="{FF2B5EF4-FFF2-40B4-BE49-F238E27FC236}">
                        <a16:creationId xmlns:a16="http://schemas.microsoft.com/office/drawing/2014/main" id="{394B3A63-5BAE-D150-14F3-44D8D6983878}"/>
                      </a:ext>
                    </a:extLst>
                  </p:cNvPr>
                  <p:cNvSpPr txBox="1"/>
                  <p:nvPr/>
                </p:nvSpPr>
                <p:spPr>
                  <a:xfrm>
                    <a:off x="1157833" y="3786141"/>
                    <a:ext cx="77373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68" name="TextBox 67">
                    <a:extLst>
                      <a:ext uri="{FF2B5EF4-FFF2-40B4-BE49-F238E27FC236}">
                        <a16:creationId xmlns:a16="http://schemas.microsoft.com/office/drawing/2014/main" id="{6FFBE299-FED8-D1B2-BD66-101DA35B695A}"/>
                      </a:ext>
                    </a:extLst>
                  </p:cNvPr>
                  <p:cNvSpPr txBox="1">
                    <a:spLocks noRot="1" noChangeAspect="1" noMove="1" noResize="1" noEditPoints="1" noAdjustHandles="1" noChangeArrowheads="1" noChangeShapeType="1" noTextEdit="1"/>
                  </p:cNvSpPr>
                  <p:nvPr/>
                </p:nvSpPr>
                <p:spPr>
                  <a:xfrm>
                    <a:off x="1157833" y="3786141"/>
                    <a:ext cx="773737" cy="369332"/>
                  </a:xfrm>
                  <a:prstGeom prst="rect">
                    <a:avLst/>
                  </a:prstGeom>
                  <a:blipFill>
                    <a:blip r:embed="rId2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8" name="TextBox 67">
                    <a:extLst>
                      <a:ext uri="{FF2B5EF4-FFF2-40B4-BE49-F238E27FC236}">
                        <a16:creationId xmlns:a16="http://schemas.microsoft.com/office/drawing/2014/main" id="{E03F6908-8E96-A925-31F8-A5882D9F67AA}"/>
                      </a:ext>
                    </a:extLst>
                  </p:cNvPr>
                  <p:cNvSpPr txBox="1"/>
                  <p:nvPr/>
                </p:nvSpPr>
                <p:spPr>
                  <a:xfrm>
                    <a:off x="1835210" y="3227705"/>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69" name="TextBox 68">
                    <a:extLst>
                      <a:ext uri="{FF2B5EF4-FFF2-40B4-BE49-F238E27FC236}">
                        <a16:creationId xmlns:a16="http://schemas.microsoft.com/office/drawing/2014/main" id="{113857C4-4F9F-E95E-044D-F1A4FA7A55E8}"/>
                      </a:ext>
                    </a:extLst>
                  </p:cNvPr>
                  <p:cNvSpPr txBox="1">
                    <a:spLocks noRot="1" noChangeAspect="1" noMove="1" noResize="1" noEditPoints="1" noAdjustHandles="1" noChangeArrowheads="1" noChangeShapeType="1" noTextEdit="1"/>
                  </p:cNvSpPr>
                  <p:nvPr/>
                </p:nvSpPr>
                <p:spPr>
                  <a:xfrm>
                    <a:off x="1835210" y="3227705"/>
                    <a:ext cx="773738" cy="369332"/>
                  </a:xfrm>
                  <a:prstGeom prst="rect">
                    <a:avLst/>
                  </a:prstGeom>
                  <a:blipFill>
                    <a:blip r:embed="rId2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9" name="TextBox 68">
                    <a:extLst>
                      <a:ext uri="{FF2B5EF4-FFF2-40B4-BE49-F238E27FC236}">
                        <a16:creationId xmlns:a16="http://schemas.microsoft.com/office/drawing/2014/main" id="{BC5A0E2B-FDE5-8FD7-460D-02D4B9125DB7}"/>
                      </a:ext>
                    </a:extLst>
                  </p:cNvPr>
                  <p:cNvSpPr txBox="1"/>
                  <p:nvPr/>
                </p:nvSpPr>
                <p:spPr>
                  <a:xfrm>
                    <a:off x="3006743" y="385823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70" name="TextBox 69">
                    <a:extLst>
                      <a:ext uri="{FF2B5EF4-FFF2-40B4-BE49-F238E27FC236}">
                        <a16:creationId xmlns:a16="http://schemas.microsoft.com/office/drawing/2014/main" id="{3305BF72-9FFD-DF53-8C7C-A4B213E38B05}"/>
                      </a:ext>
                    </a:extLst>
                  </p:cNvPr>
                  <p:cNvSpPr txBox="1">
                    <a:spLocks noRot="1" noChangeAspect="1" noMove="1" noResize="1" noEditPoints="1" noAdjustHandles="1" noChangeArrowheads="1" noChangeShapeType="1" noTextEdit="1"/>
                  </p:cNvSpPr>
                  <p:nvPr/>
                </p:nvSpPr>
                <p:spPr>
                  <a:xfrm>
                    <a:off x="3006743" y="3858231"/>
                    <a:ext cx="773738" cy="369332"/>
                  </a:xfrm>
                  <a:prstGeom prst="rect">
                    <a:avLst/>
                  </a:prstGeom>
                  <a:blipFill>
                    <a:blip r:embed="rId24"/>
                    <a:stretch>
                      <a:fillRect/>
                    </a:stretch>
                  </a:blipFill>
                </p:spPr>
                <p:txBody>
                  <a:bodyPr/>
                  <a:lstStyle/>
                  <a:p>
                    <a:r>
                      <a:rPr lang="en-US">
                        <a:noFill/>
                      </a:rPr>
                      <a:t> </a:t>
                    </a:r>
                  </a:p>
                </p:txBody>
              </p:sp>
            </mc:Fallback>
          </mc:AlternateContent>
        </p:grpSp>
        <p:cxnSp>
          <p:nvCxnSpPr>
            <p:cNvPr id="43" name="Straight Connector 42">
              <a:extLst>
                <a:ext uri="{FF2B5EF4-FFF2-40B4-BE49-F238E27FC236}">
                  <a16:creationId xmlns:a16="http://schemas.microsoft.com/office/drawing/2014/main" id="{797B851D-2A70-02CE-D268-61ADBCB67961}"/>
                </a:ext>
              </a:extLst>
            </p:cNvPr>
            <p:cNvCxnSpPr>
              <a:cxnSpLocks/>
              <a:stCxn id="70" idx="0"/>
            </p:cNvCxnSpPr>
            <p:nvPr/>
          </p:nvCxnSpPr>
          <p:spPr>
            <a:xfrm flipH="1" flipV="1">
              <a:off x="9537649" y="3335744"/>
              <a:ext cx="1" cy="173854"/>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755082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A0E77-05C1-1C54-DEB1-448604C9CC98}"/>
              </a:ext>
            </a:extLst>
          </p:cNvPr>
          <p:cNvSpPr>
            <a:spLocks noGrp="1"/>
          </p:cNvSpPr>
          <p:nvPr>
            <p:ph type="title"/>
          </p:nvPr>
        </p:nvSpPr>
        <p:spPr/>
        <p:txBody>
          <a:bodyPr/>
          <a:lstStyle/>
          <a:p>
            <a:r>
              <a:rPr lang="en-US" dirty="0"/>
              <a:t>Insertion Story So Far</a:t>
            </a:r>
          </a:p>
        </p:txBody>
      </p:sp>
      <p:sp>
        <p:nvSpPr>
          <p:cNvPr id="3" name="Content Placeholder 2">
            <a:extLst>
              <a:ext uri="{FF2B5EF4-FFF2-40B4-BE49-F238E27FC236}">
                <a16:creationId xmlns:a16="http://schemas.microsoft.com/office/drawing/2014/main" id="{47707298-D3B7-0EF9-F77A-68F62C0EC09C}"/>
              </a:ext>
            </a:extLst>
          </p:cNvPr>
          <p:cNvSpPr>
            <a:spLocks noGrp="1"/>
          </p:cNvSpPr>
          <p:nvPr>
            <p:ph idx="1"/>
          </p:nvPr>
        </p:nvSpPr>
        <p:spPr/>
        <p:txBody>
          <a:bodyPr/>
          <a:lstStyle/>
          <a:p>
            <a:r>
              <a:rPr lang="en-US" dirty="0"/>
              <a:t>After insertion, update the heights of the node’s ancestors</a:t>
            </a:r>
          </a:p>
          <a:p>
            <a:r>
              <a:rPr lang="en-US" dirty="0"/>
              <a:t>Check for unbalance</a:t>
            </a:r>
          </a:p>
          <a:p>
            <a:r>
              <a:rPr lang="en-US" dirty="0"/>
              <a:t>If unbalanced then at the deepest unbalanced root:</a:t>
            </a:r>
          </a:p>
          <a:p>
            <a:pPr lvl="1"/>
            <a:r>
              <a:rPr lang="en-US" dirty="0">
                <a:solidFill>
                  <a:srgbClr val="FF0000"/>
                </a:solidFill>
              </a:rPr>
              <a:t>If the left subtree was deeper then rotate right</a:t>
            </a:r>
          </a:p>
          <a:p>
            <a:pPr lvl="1"/>
            <a:r>
              <a:rPr lang="en-US" dirty="0">
                <a:solidFill>
                  <a:srgbClr val="FF0000"/>
                </a:solidFill>
              </a:rPr>
              <a:t>If the right subtree was deeper then rotate left</a:t>
            </a:r>
          </a:p>
        </p:txBody>
      </p:sp>
      <p:sp>
        <p:nvSpPr>
          <p:cNvPr id="4" name="TextBox 3">
            <a:extLst>
              <a:ext uri="{FF2B5EF4-FFF2-40B4-BE49-F238E27FC236}">
                <a16:creationId xmlns:a16="http://schemas.microsoft.com/office/drawing/2014/main" id="{F7737A4C-AE25-0094-226B-7CBE929413AE}"/>
              </a:ext>
            </a:extLst>
          </p:cNvPr>
          <p:cNvSpPr txBox="1"/>
          <p:nvPr/>
        </p:nvSpPr>
        <p:spPr>
          <a:xfrm>
            <a:off x="9174480" y="3302000"/>
            <a:ext cx="2814320" cy="923330"/>
          </a:xfrm>
          <a:prstGeom prst="rect">
            <a:avLst/>
          </a:prstGeom>
          <a:noFill/>
        </p:spPr>
        <p:txBody>
          <a:bodyPr wrap="square" rtlCol="0">
            <a:spAutoFit/>
          </a:bodyPr>
          <a:lstStyle/>
          <a:p>
            <a:r>
              <a:rPr lang="en-US" dirty="0">
                <a:solidFill>
                  <a:srgbClr val="FF0000"/>
                </a:solidFill>
              </a:rPr>
              <a:t>This is incomplete!</a:t>
            </a:r>
          </a:p>
          <a:p>
            <a:r>
              <a:rPr lang="en-US" dirty="0">
                <a:solidFill>
                  <a:srgbClr val="FF0000"/>
                </a:solidFill>
              </a:rPr>
              <a:t>There are some cases where this doesn’t work!</a:t>
            </a:r>
          </a:p>
        </p:txBody>
      </p:sp>
      <p:sp>
        <p:nvSpPr>
          <p:cNvPr id="5" name="Right Brace 4">
            <a:extLst>
              <a:ext uri="{FF2B5EF4-FFF2-40B4-BE49-F238E27FC236}">
                <a16:creationId xmlns:a16="http://schemas.microsoft.com/office/drawing/2014/main" id="{F213B004-97DB-03A7-6A1C-75CCF67C4A77}"/>
              </a:ext>
              <a:ext uri="{C183D7F6-B498-43B3-948B-1728B52AA6E4}">
                <adec:decorative xmlns:adec="http://schemas.microsoft.com/office/drawing/2017/decorative" val="1"/>
              </a:ext>
            </a:extLst>
          </p:cNvPr>
          <p:cNvSpPr/>
          <p:nvPr/>
        </p:nvSpPr>
        <p:spPr>
          <a:xfrm>
            <a:off x="8539480" y="3302000"/>
            <a:ext cx="421640" cy="873760"/>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9" name="Group 8" descr="An AVL Tree with 2 nodes:&#10;&#10;the root is 9, which has left child 5">
            <a:extLst>
              <a:ext uri="{FF2B5EF4-FFF2-40B4-BE49-F238E27FC236}">
                <a16:creationId xmlns:a16="http://schemas.microsoft.com/office/drawing/2014/main" id="{55099DC2-B313-3D7A-4722-602E78C2E938}"/>
              </a:ext>
            </a:extLst>
          </p:cNvPr>
          <p:cNvGrpSpPr/>
          <p:nvPr/>
        </p:nvGrpSpPr>
        <p:grpSpPr>
          <a:xfrm>
            <a:off x="945451" y="4391956"/>
            <a:ext cx="1225022" cy="1277855"/>
            <a:chOff x="945451" y="4391956"/>
            <a:chExt cx="1225022" cy="1277855"/>
          </a:xfrm>
        </p:grpSpPr>
        <p:sp>
          <p:nvSpPr>
            <p:cNvPr id="14" name="Oval 13">
              <a:extLst>
                <a:ext uri="{FF2B5EF4-FFF2-40B4-BE49-F238E27FC236}">
                  <a16:creationId xmlns:a16="http://schemas.microsoft.com/office/drawing/2014/main" id="{973665DF-E9D2-6454-316C-8563B3AE523A}"/>
                </a:ext>
              </a:extLst>
            </p:cNvPr>
            <p:cNvSpPr/>
            <p:nvPr/>
          </p:nvSpPr>
          <p:spPr>
            <a:xfrm>
              <a:off x="1557962" y="439195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5" name="Straight Connector 14">
              <a:extLst>
                <a:ext uri="{FF2B5EF4-FFF2-40B4-BE49-F238E27FC236}">
                  <a16:creationId xmlns:a16="http://schemas.microsoft.com/office/drawing/2014/main" id="{BD8C5308-D447-67FD-BBB9-A04E53DB1131}"/>
                </a:ext>
              </a:extLst>
            </p:cNvPr>
            <p:cNvCxnSpPr>
              <a:cxnSpLocks/>
              <a:stCxn id="14" idx="3"/>
              <a:endCxn id="16" idx="7"/>
            </p:cNvCxnSpPr>
            <p:nvPr/>
          </p:nvCxnSpPr>
          <p:spPr>
            <a:xfrm flipH="1">
              <a:off x="1468262" y="4914767"/>
              <a:ext cx="179400" cy="2322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2A845875-D65B-ADE5-49C8-573AA1ABCC45}"/>
                </a:ext>
              </a:extLst>
            </p:cNvPr>
            <p:cNvSpPr/>
            <p:nvPr/>
          </p:nvSpPr>
          <p:spPr>
            <a:xfrm>
              <a:off x="945451" y="505730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grpSp>
      <p:sp>
        <p:nvSpPr>
          <p:cNvPr id="19" name="Arrow: Right 18" descr="Next we insert the key 7 into the tree">
            <a:extLst>
              <a:ext uri="{FF2B5EF4-FFF2-40B4-BE49-F238E27FC236}">
                <a16:creationId xmlns:a16="http://schemas.microsoft.com/office/drawing/2014/main" id="{3A1A1638-F1A8-3ACC-6CEB-132BD8676A70}"/>
              </a:ext>
            </a:extLst>
          </p:cNvPr>
          <p:cNvSpPr/>
          <p:nvPr/>
        </p:nvSpPr>
        <p:spPr>
          <a:xfrm>
            <a:off x="2602969" y="4900194"/>
            <a:ext cx="1531002"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Insert 7</a:t>
            </a:r>
          </a:p>
        </p:txBody>
      </p:sp>
      <p:grpSp>
        <p:nvGrpSpPr>
          <p:cNvPr id="12" name="Group 11" descr="7 becomes the new right child of 5, so the tree as a whole looks like this:&#10;&#10;The root is 9, it has left child 5 and no right child.&#10;5 has no left child, its right child is 7.&#10;7 has no children.&#10;&#10;The left subtree of 9 now has height 1, whereas its right subtree has height -1, making the tree unbalanced with 9 being the problem node.">
            <a:extLst>
              <a:ext uri="{FF2B5EF4-FFF2-40B4-BE49-F238E27FC236}">
                <a16:creationId xmlns:a16="http://schemas.microsoft.com/office/drawing/2014/main" id="{BA3C3048-9AC7-DE6A-5435-82F7B4D3D051}"/>
              </a:ext>
            </a:extLst>
          </p:cNvPr>
          <p:cNvGrpSpPr/>
          <p:nvPr/>
        </p:nvGrpSpPr>
        <p:grpSpPr>
          <a:xfrm>
            <a:off x="4638066" y="4485999"/>
            <a:ext cx="1225022" cy="1919944"/>
            <a:chOff x="4638066" y="4485999"/>
            <a:chExt cx="1225022" cy="1919944"/>
          </a:xfrm>
        </p:grpSpPr>
        <p:sp>
          <p:nvSpPr>
            <p:cNvPr id="6" name="Oval 5">
              <a:extLst>
                <a:ext uri="{FF2B5EF4-FFF2-40B4-BE49-F238E27FC236}">
                  <a16:creationId xmlns:a16="http://schemas.microsoft.com/office/drawing/2014/main" id="{EAB0E231-ACD0-4376-13A9-B2E3CECC7E75}"/>
                </a:ext>
              </a:extLst>
            </p:cNvPr>
            <p:cNvSpPr/>
            <p:nvPr/>
          </p:nvSpPr>
          <p:spPr>
            <a:xfrm>
              <a:off x="5250577" y="448599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7" name="Straight Connector 6">
              <a:extLst>
                <a:ext uri="{FF2B5EF4-FFF2-40B4-BE49-F238E27FC236}">
                  <a16:creationId xmlns:a16="http://schemas.microsoft.com/office/drawing/2014/main" id="{CA066E91-6261-28B5-79EA-F2337E950C4B}"/>
                </a:ext>
              </a:extLst>
            </p:cNvPr>
            <p:cNvCxnSpPr>
              <a:cxnSpLocks/>
              <a:stCxn id="6" idx="3"/>
              <a:endCxn id="8" idx="7"/>
            </p:cNvCxnSpPr>
            <p:nvPr/>
          </p:nvCxnSpPr>
          <p:spPr>
            <a:xfrm flipH="1">
              <a:off x="5160877" y="5008810"/>
              <a:ext cx="179400" cy="2322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2E8085A8-8ACA-A61B-DDE5-2348D2C8504B}"/>
                </a:ext>
              </a:extLst>
            </p:cNvPr>
            <p:cNvSpPr/>
            <p:nvPr/>
          </p:nvSpPr>
          <p:spPr>
            <a:xfrm>
              <a:off x="4638066" y="515134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0" name="Oval 9">
              <a:extLst>
                <a:ext uri="{FF2B5EF4-FFF2-40B4-BE49-F238E27FC236}">
                  <a16:creationId xmlns:a16="http://schemas.microsoft.com/office/drawing/2014/main" id="{E8ADC63A-4A00-8681-FD15-37E6D5EFF908}"/>
                </a:ext>
              </a:extLst>
            </p:cNvPr>
            <p:cNvSpPr/>
            <p:nvPr/>
          </p:nvSpPr>
          <p:spPr>
            <a:xfrm>
              <a:off x="5250576" y="5793432"/>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11" name="Straight Connector 10">
              <a:extLst>
                <a:ext uri="{FF2B5EF4-FFF2-40B4-BE49-F238E27FC236}">
                  <a16:creationId xmlns:a16="http://schemas.microsoft.com/office/drawing/2014/main" id="{AF408C7C-3A85-4014-3B0D-4A34EF2B9B8A}"/>
                </a:ext>
              </a:extLst>
            </p:cNvPr>
            <p:cNvCxnSpPr>
              <a:cxnSpLocks/>
              <a:stCxn id="8" idx="5"/>
              <a:endCxn id="10" idx="1"/>
            </p:cNvCxnSpPr>
            <p:nvPr/>
          </p:nvCxnSpPr>
          <p:spPr>
            <a:xfrm>
              <a:off x="5160877" y="5674154"/>
              <a:ext cx="179399" cy="2089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 name="Arrow: Right 19" descr="Because 9 is the problem node, and its left subtree is taller than the right, we do a right rotation in an attempt to balance the tree.">
            <a:extLst>
              <a:ext uri="{FF2B5EF4-FFF2-40B4-BE49-F238E27FC236}">
                <a16:creationId xmlns:a16="http://schemas.microsoft.com/office/drawing/2014/main" id="{27DA40D0-AF2C-3155-5C7D-33072472EB44}"/>
              </a:ext>
            </a:extLst>
          </p:cNvPr>
          <p:cNvSpPr/>
          <p:nvPr/>
        </p:nvSpPr>
        <p:spPr>
          <a:xfrm>
            <a:off x="6464931" y="4900193"/>
            <a:ext cx="1531002"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Right Rotation</a:t>
            </a:r>
          </a:p>
        </p:txBody>
      </p:sp>
      <p:grpSp>
        <p:nvGrpSpPr>
          <p:cNvPr id="13" name="Group 12" descr="After the right rotation, the tree looks s follows:&#10;&#10;The root is 5, it has no left child 5 and its right child is 9.&#10;The left child of 9 is 7, it has no right child.&#10;7 has no children.&#10;&#10;Now the left subtree of 5 has height -1, and the right subtree has height 2. Therefore the tree is still not balanced! If we were to do a left rotation on the problem node (now 5) we would just return to the previous tree. This means we need a new tool to balance our tree.&#10;&#10;The left subtree of 9 now has height 1, whereas its right subtree has height -1, making the tree unbalanced with 9 being the problem node.">
            <a:extLst>
              <a:ext uri="{FF2B5EF4-FFF2-40B4-BE49-F238E27FC236}">
                <a16:creationId xmlns:a16="http://schemas.microsoft.com/office/drawing/2014/main" id="{4B1D70FF-88AD-030E-ED83-9A3FB89DCED9}"/>
              </a:ext>
            </a:extLst>
          </p:cNvPr>
          <p:cNvGrpSpPr/>
          <p:nvPr/>
        </p:nvGrpSpPr>
        <p:grpSpPr>
          <a:xfrm>
            <a:off x="9210287" y="4527274"/>
            <a:ext cx="1225022" cy="1919944"/>
            <a:chOff x="9210287" y="4527274"/>
            <a:chExt cx="1225022" cy="1919944"/>
          </a:xfrm>
        </p:grpSpPr>
        <p:sp>
          <p:nvSpPr>
            <p:cNvPr id="21" name="Oval 20">
              <a:extLst>
                <a:ext uri="{FF2B5EF4-FFF2-40B4-BE49-F238E27FC236}">
                  <a16:creationId xmlns:a16="http://schemas.microsoft.com/office/drawing/2014/main" id="{08424B86-5ECA-32CB-E562-5238E76E7D74}"/>
                </a:ext>
              </a:extLst>
            </p:cNvPr>
            <p:cNvSpPr/>
            <p:nvPr/>
          </p:nvSpPr>
          <p:spPr>
            <a:xfrm>
              <a:off x="9210288" y="4527274"/>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cxnSp>
          <p:nvCxnSpPr>
            <p:cNvPr id="22" name="Straight Connector 21">
              <a:extLst>
                <a:ext uri="{FF2B5EF4-FFF2-40B4-BE49-F238E27FC236}">
                  <a16:creationId xmlns:a16="http://schemas.microsoft.com/office/drawing/2014/main" id="{C3EBB2B0-BB57-A284-8E49-E3E2892CF64D}"/>
                </a:ext>
              </a:extLst>
            </p:cNvPr>
            <p:cNvCxnSpPr>
              <a:cxnSpLocks/>
              <a:stCxn id="21" idx="5"/>
              <a:endCxn id="23" idx="1"/>
            </p:cNvCxnSpPr>
            <p:nvPr/>
          </p:nvCxnSpPr>
          <p:spPr>
            <a:xfrm>
              <a:off x="9733099" y="5050085"/>
              <a:ext cx="179399" cy="16454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18CDB0E3-5691-3556-AC39-F712FA0F1510}"/>
                </a:ext>
              </a:extLst>
            </p:cNvPr>
            <p:cNvSpPr/>
            <p:nvPr/>
          </p:nvSpPr>
          <p:spPr>
            <a:xfrm>
              <a:off x="9822798" y="512492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24" name="Oval 23">
              <a:extLst>
                <a:ext uri="{FF2B5EF4-FFF2-40B4-BE49-F238E27FC236}">
                  <a16:creationId xmlns:a16="http://schemas.microsoft.com/office/drawing/2014/main" id="{3A6407C6-210A-1A8E-09B1-48436A1DED4D}"/>
                </a:ext>
              </a:extLst>
            </p:cNvPr>
            <p:cNvSpPr/>
            <p:nvPr/>
          </p:nvSpPr>
          <p:spPr>
            <a:xfrm>
              <a:off x="9210287" y="583470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25" name="Straight Connector 24">
              <a:extLst>
                <a:ext uri="{FF2B5EF4-FFF2-40B4-BE49-F238E27FC236}">
                  <a16:creationId xmlns:a16="http://schemas.microsoft.com/office/drawing/2014/main" id="{C861A9C9-0AC1-6F87-74B4-7E8BE75D14AE}"/>
                </a:ext>
              </a:extLst>
            </p:cNvPr>
            <p:cNvCxnSpPr>
              <a:cxnSpLocks/>
              <a:stCxn id="23" idx="3"/>
              <a:endCxn id="24" idx="7"/>
            </p:cNvCxnSpPr>
            <p:nvPr/>
          </p:nvCxnSpPr>
          <p:spPr>
            <a:xfrm flipH="1">
              <a:off x="9733098" y="5647737"/>
              <a:ext cx="179400" cy="27667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797201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A0E77-05C1-1C54-DEB1-448604C9CC98}"/>
              </a:ext>
            </a:extLst>
          </p:cNvPr>
          <p:cNvSpPr>
            <a:spLocks noGrp="1"/>
          </p:cNvSpPr>
          <p:nvPr>
            <p:ph type="title"/>
          </p:nvPr>
        </p:nvSpPr>
        <p:spPr/>
        <p:txBody>
          <a:bodyPr/>
          <a:lstStyle/>
          <a:p>
            <a:r>
              <a:rPr lang="en-US" dirty="0"/>
              <a:t>Insertion Cases</a:t>
            </a:r>
          </a:p>
        </p:txBody>
      </p:sp>
      <p:sp>
        <p:nvSpPr>
          <p:cNvPr id="3" name="Content Placeholder 2">
            <a:extLst>
              <a:ext uri="{FF2B5EF4-FFF2-40B4-BE49-F238E27FC236}">
                <a16:creationId xmlns:a16="http://schemas.microsoft.com/office/drawing/2014/main" id="{47707298-D3B7-0EF9-F77A-68F62C0EC09C}"/>
              </a:ext>
            </a:extLst>
          </p:cNvPr>
          <p:cNvSpPr>
            <a:spLocks noGrp="1"/>
          </p:cNvSpPr>
          <p:nvPr>
            <p:ph idx="1"/>
          </p:nvPr>
        </p:nvSpPr>
        <p:spPr/>
        <p:txBody>
          <a:bodyPr/>
          <a:lstStyle/>
          <a:p>
            <a:r>
              <a:rPr lang="en-US" dirty="0"/>
              <a:t>After insertion, update the heights of the node’s ancestors</a:t>
            </a:r>
          </a:p>
          <a:p>
            <a:r>
              <a:rPr lang="en-US" dirty="0"/>
              <a:t>Check for unbalance</a:t>
            </a:r>
          </a:p>
          <a:p>
            <a:r>
              <a:rPr lang="en-US" dirty="0"/>
              <a:t>If unbalanced then at the deepest unbalanced root:</a:t>
            </a:r>
          </a:p>
          <a:p>
            <a:pPr lvl="1"/>
            <a:r>
              <a:rPr lang="en-US" dirty="0">
                <a:solidFill>
                  <a:schemeClr val="accent6">
                    <a:lumMod val="75000"/>
                  </a:schemeClr>
                </a:solidFill>
              </a:rPr>
              <a:t>Case LL: If we inserted in the </a:t>
            </a:r>
            <a:r>
              <a:rPr lang="en-US" b="1" dirty="0">
                <a:solidFill>
                  <a:schemeClr val="accent6">
                    <a:lumMod val="75000"/>
                  </a:schemeClr>
                </a:solidFill>
              </a:rPr>
              <a:t>left</a:t>
            </a:r>
            <a:r>
              <a:rPr lang="en-US" dirty="0">
                <a:solidFill>
                  <a:schemeClr val="accent6">
                    <a:lumMod val="75000"/>
                  </a:schemeClr>
                </a:solidFill>
              </a:rPr>
              <a:t> subtree of the </a:t>
            </a:r>
            <a:r>
              <a:rPr lang="en-US" b="1" dirty="0">
                <a:solidFill>
                  <a:schemeClr val="accent6">
                    <a:lumMod val="75000"/>
                  </a:schemeClr>
                </a:solidFill>
              </a:rPr>
              <a:t>left</a:t>
            </a:r>
            <a:r>
              <a:rPr lang="en-US" dirty="0">
                <a:solidFill>
                  <a:schemeClr val="accent6">
                    <a:lumMod val="75000"/>
                  </a:schemeClr>
                </a:solidFill>
              </a:rPr>
              <a:t> child then rotate right</a:t>
            </a:r>
          </a:p>
          <a:p>
            <a:pPr lvl="1"/>
            <a:r>
              <a:rPr lang="en-US" dirty="0">
                <a:solidFill>
                  <a:schemeClr val="accent6">
                    <a:lumMod val="75000"/>
                  </a:schemeClr>
                </a:solidFill>
              </a:rPr>
              <a:t>Case RR: If we inserted in the </a:t>
            </a:r>
            <a:r>
              <a:rPr lang="en-US" b="1" dirty="0">
                <a:solidFill>
                  <a:schemeClr val="accent6">
                    <a:lumMod val="75000"/>
                  </a:schemeClr>
                </a:solidFill>
              </a:rPr>
              <a:t>right</a:t>
            </a:r>
            <a:r>
              <a:rPr lang="en-US" dirty="0">
                <a:solidFill>
                  <a:schemeClr val="accent6">
                    <a:lumMod val="75000"/>
                  </a:schemeClr>
                </a:solidFill>
              </a:rPr>
              <a:t> subtree of the </a:t>
            </a:r>
            <a:r>
              <a:rPr lang="en-US" b="1" dirty="0">
                <a:solidFill>
                  <a:schemeClr val="accent6">
                    <a:lumMod val="75000"/>
                  </a:schemeClr>
                </a:solidFill>
              </a:rPr>
              <a:t>right</a:t>
            </a:r>
            <a:r>
              <a:rPr lang="en-US" dirty="0">
                <a:solidFill>
                  <a:schemeClr val="accent6">
                    <a:lumMod val="75000"/>
                  </a:schemeClr>
                </a:solidFill>
              </a:rPr>
              <a:t> child then rotate left</a:t>
            </a:r>
          </a:p>
          <a:p>
            <a:pPr lvl="1"/>
            <a:r>
              <a:rPr lang="en-US" dirty="0">
                <a:solidFill>
                  <a:srgbClr val="7030A0"/>
                </a:solidFill>
              </a:rPr>
              <a:t>Case LR: If we inserted into the </a:t>
            </a:r>
            <a:r>
              <a:rPr lang="en-US" b="1" dirty="0">
                <a:solidFill>
                  <a:srgbClr val="7030A0"/>
                </a:solidFill>
              </a:rPr>
              <a:t>right</a:t>
            </a:r>
            <a:r>
              <a:rPr lang="en-US" dirty="0">
                <a:solidFill>
                  <a:srgbClr val="7030A0"/>
                </a:solidFill>
              </a:rPr>
              <a:t> subtree of the </a:t>
            </a:r>
            <a:r>
              <a:rPr lang="en-US" b="1" dirty="0">
                <a:solidFill>
                  <a:srgbClr val="7030A0"/>
                </a:solidFill>
              </a:rPr>
              <a:t>left</a:t>
            </a:r>
            <a:r>
              <a:rPr lang="en-US" dirty="0">
                <a:solidFill>
                  <a:srgbClr val="7030A0"/>
                </a:solidFill>
              </a:rPr>
              <a:t> child then ???</a:t>
            </a:r>
          </a:p>
          <a:p>
            <a:pPr lvl="1"/>
            <a:r>
              <a:rPr lang="en-US" dirty="0">
                <a:solidFill>
                  <a:srgbClr val="7030A0"/>
                </a:solidFill>
              </a:rPr>
              <a:t>Case RL: If we inserted into the </a:t>
            </a:r>
            <a:r>
              <a:rPr lang="en-US" b="1" dirty="0">
                <a:solidFill>
                  <a:srgbClr val="7030A0"/>
                </a:solidFill>
              </a:rPr>
              <a:t>left</a:t>
            </a:r>
            <a:r>
              <a:rPr lang="en-US" dirty="0">
                <a:solidFill>
                  <a:srgbClr val="7030A0"/>
                </a:solidFill>
              </a:rPr>
              <a:t> subtree of the </a:t>
            </a:r>
            <a:r>
              <a:rPr lang="en-US" b="1" dirty="0">
                <a:solidFill>
                  <a:srgbClr val="7030A0"/>
                </a:solidFill>
              </a:rPr>
              <a:t>right</a:t>
            </a:r>
            <a:r>
              <a:rPr lang="en-US" dirty="0">
                <a:solidFill>
                  <a:srgbClr val="7030A0"/>
                </a:solidFill>
              </a:rPr>
              <a:t> child then ???</a:t>
            </a:r>
          </a:p>
        </p:txBody>
      </p:sp>
      <p:sp>
        <p:nvSpPr>
          <p:cNvPr id="9" name="TextBox 8">
            <a:extLst>
              <a:ext uri="{FF2B5EF4-FFF2-40B4-BE49-F238E27FC236}">
                <a16:creationId xmlns:a16="http://schemas.microsoft.com/office/drawing/2014/main" id="{8419D6ED-3387-8B72-28D4-14AAF129AEBD}"/>
              </a:ext>
            </a:extLst>
          </p:cNvPr>
          <p:cNvSpPr txBox="1"/>
          <p:nvPr/>
        </p:nvSpPr>
        <p:spPr>
          <a:xfrm>
            <a:off x="8046720" y="5345966"/>
            <a:ext cx="3769360" cy="830997"/>
          </a:xfrm>
          <a:prstGeom prst="rect">
            <a:avLst/>
          </a:prstGeom>
          <a:noFill/>
        </p:spPr>
        <p:txBody>
          <a:bodyPr wrap="square" rtlCol="0">
            <a:spAutoFit/>
          </a:bodyPr>
          <a:lstStyle/>
          <a:p>
            <a:r>
              <a:rPr lang="en-US" sz="2400" dirty="0">
                <a:solidFill>
                  <a:srgbClr val="7030A0"/>
                </a:solidFill>
              </a:rPr>
              <a:t>Cases LR and RL require 2 rotations!</a:t>
            </a:r>
          </a:p>
        </p:txBody>
      </p:sp>
    </p:spTree>
    <p:extLst>
      <p:ext uri="{BB962C8B-B14F-4D97-AF65-F5344CB8AC3E}">
        <p14:creationId xmlns:p14="http://schemas.microsoft.com/office/powerpoint/2010/main" val="41142122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A8BB0-634C-0E06-0E55-88F3C06AADD0}"/>
              </a:ext>
            </a:extLst>
          </p:cNvPr>
          <p:cNvSpPr>
            <a:spLocks noGrp="1"/>
          </p:cNvSpPr>
          <p:nvPr>
            <p:ph type="title"/>
          </p:nvPr>
        </p:nvSpPr>
        <p:spPr/>
        <p:txBody>
          <a:bodyPr/>
          <a:lstStyle/>
          <a:p>
            <a:r>
              <a:rPr lang="en-US" dirty="0"/>
              <a:t>Case LR </a:t>
            </a:r>
          </a:p>
        </p:txBody>
      </p:sp>
      <p:sp>
        <p:nvSpPr>
          <p:cNvPr id="3" name="Content Placeholder 2">
            <a:extLst>
              <a:ext uri="{FF2B5EF4-FFF2-40B4-BE49-F238E27FC236}">
                <a16:creationId xmlns:a16="http://schemas.microsoft.com/office/drawing/2014/main" id="{D90C4D3C-5855-79DC-21CA-F4FF5C8D9CD2}"/>
              </a:ext>
            </a:extLst>
          </p:cNvPr>
          <p:cNvSpPr>
            <a:spLocks noGrp="1"/>
          </p:cNvSpPr>
          <p:nvPr>
            <p:ph idx="1"/>
          </p:nvPr>
        </p:nvSpPr>
        <p:spPr/>
        <p:txBody>
          <a:bodyPr/>
          <a:lstStyle/>
          <a:p>
            <a:r>
              <a:rPr lang="en-US" dirty="0"/>
              <a:t>From deepest problem node:</a:t>
            </a:r>
          </a:p>
          <a:p>
            <a:pPr lvl="1"/>
            <a:r>
              <a:rPr lang="en-US" dirty="0"/>
              <a:t>Rotate left at the left child</a:t>
            </a:r>
          </a:p>
          <a:p>
            <a:pPr lvl="1"/>
            <a:r>
              <a:rPr lang="en-US" dirty="0"/>
              <a:t>Rotate right at the problem node</a:t>
            </a:r>
          </a:p>
        </p:txBody>
      </p:sp>
      <p:grpSp>
        <p:nvGrpSpPr>
          <p:cNvPr id="18" name="Group 17" descr="An AVL Tree with 2 nodes:&#10;&#10;the root is 9, which has left child 5">
            <a:extLst>
              <a:ext uri="{FF2B5EF4-FFF2-40B4-BE49-F238E27FC236}">
                <a16:creationId xmlns:a16="http://schemas.microsoft.com/office/drawing/2014/main" id="{19BB6ECC-098D-365C-8D7C-EAFA77632C23}"/>
              </a:ext>
            </a:extLst>
          </p:cNvPr>
          <p:cNvGrpSpPr/>
          <p:nvPr/>
        </p:nvGrpSpPr>
        <p:grpSpPr>
          <a:xfrm>
            <a:off x="945451" y="4391956"/>
            <a:ext cx="1225022" cy="1277855"/>
            <a:chOff x="945451" y="4391956"/>
            <a:chExt cx="1225022" cy="1277855"/>
          </a:xfrm>
        </p:grpSpPr>
        <p:sp>
          <p:nvSpPr>
            <p:cNvPr id="9" name="Oval 8">
              <a:extLst>
                <a:ext uri="{FF2B5EF4-FFF2-40B4-BE49-F238E27FC236}">
                  <a16:creationId xmlns:a16="http://schemas.microsoft.com/office/drawing/2014/main" id="{97CBF2A2-742F-6A7A-261C-E848A712AAA6}"/>
                </a:ext>
              </a:extLst>
            </p:cNvPr>
            <p:cNvSpPr/>
            <p:nvPr/>
          </p:nvSpPr>
          <p:spPr>
            <a:xfrm>
              <a:off x="1557962" y="439195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0" name="Straight Connector 9">
              <a:extLst>
                <a:ext uri="{FF2B5EF4-FFF2-40B4-BE49-F238E27FC236}">
                  <a16:creationId xmlns:a16="http://schemas.microsoft.com/office/drawing/2014/main" id="{BAA37A59-9056-E0BA-1B9F-BC09D014B49C}"/>
                </a:ext>
              </a:extLst>
            </p:cNvPr>
            <p:cNvCxnSpPr>
              <a:cxnSpLocks/>
              <a:stCxn id="9" idx="3"/>
              <a:endCxn id="11" idx="7"/>
            </p:cNvCxnSpPr>
            <p:nvPr/>
          </p:nvCxnSpPr>
          <p:spPr>
            <a:xfrm flipH="1">
              <a:off x="1468262" y="4914767"/>
              <a:ext cx="179400" cy="2322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513BFB7D-C4B0-C514-C2C8-7C7F32ED2FA8}"/>
                </a:ext>
              </a:extLst>
            </p:cNvPr>
            <p:cNvSpPr/>
            <p:nvPr/>
          </p:nvSpPr>
          <p:spPr>
            <a:xfrm>
              <a:off x="945451" y="505730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grpSp>
      <p:sp>
        <p:nvSpPr>
          <p:cNvPr id="12" name="Arrow: Right 11" descr="Next we insert the key 7 into the tree">
            <a:extLst>
              <a:ext uri="{FF2B5EF4-FFF2-40B4-BE49-F238E27FC236}">
                <a16:creationId xmlns:a16="http://schemas.microsoft.com/office/drawing/2014/main" id="{D5F72CE5-F998-3ACA-89F8-5D891F7ADFC3}"/>
              </a:ext>
            </a:extLst>
          </p:cNvPr>
          <p:cNvSpPr/>
          <p:nvPr/>
        </p:nvSpPr>
        <p:spPr>
          <a:xfrm>
            <a:off x="2233450" y="4673138"/>
            <a:ext cx="1531002"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Insert 7</a:t>
            </a:r>
          </a:p>
        </p:txBody>
      </p:sp>
      <p:grpSp>
        <p:nvGrpSpPr>
          <p:cNvPr id="26" name="Group 25" descr="7 becomes the new right child of 5, so the tree as a whole looks like this:&#10;&#10;The root is 9, it has left child 5 and no right child.&#10;5 has no left child, its right child is 7.&#10;7 has no children.&#10;&#10;The left subtree of 9 now has height 1, whereas its right subtree has height -1, making the tree unbalanced with 9 being the problem node.">
            <a:extLst>
              <a:ext uri="{FF2B5EF4-FFF2-40B4-BE49-F238E27FC236}">
                <a16:creationId xmlns:a16="http://schemas.microsoft.com/office/drawing/2014/main" id="{A3E2ACB1-E946-F2AC-2AA3-A7C20DE0E647}"/>
              </a:ext>
            </a:extLst>
          </p:cNvPr>
          <p:cNvGrpSpPr/>
          <p:nvPr/>
        </p:nvGrpSpPr>
        <p:grpSpPr>
          <a:xfrm>
            <a:off x="3903987" y="4269443"/>
            <a:ext cx="1225022" cy="1919944"/>
            <a:chOff x="3903987" y="4269443"/>
            <a:chExt cx="1225022" cy="1919944"/>
          </a:xfrm>
        </p:grpSpPr>
        <p:sp>
          <p:nvSpPr>
            <p:cNvPr id="4" name="Oval 3">
              <a:extLst>
                <a:ext uri="{FF2B5EF4-FFF2-40B4-BE49-F238E27FC236}">
                  <a16:creationId xmlns:a16="http://schemas.microsoft.com/office/drawing/2014/main" id="{067EFC82-BEF2-2666-E744-53FFED95DD5C}"/>
                </a:ext>
              </a:extLst>
            </p:cNvPr>
            <p:cNvSpPr/>
            <p:nvPr/>
          </p:nvSpPr>
          <p:spPr>
            <a:xfrm>
              <a:off x="4516498" y="426944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5" name="Straight Connector 4">
              <a:extLst>
                <a:ext uri="{FF2B5EF4-FFF2-40B4-BE49-F238E27FC236}">
                  <a16:creationId xmlns:a16="http://schemas.microsoft.com/office/drawing/2014/main" id="{46A37623-312C-AF43-EBC3-2909908D157A}"/>
                </a:ext>
              </a:extLst>
            </p:cNvPr>
            <p:cNvCxnSpPr>
              <a:cxnSpLocks/>
              <a:stCxn id="4" idx="3"/>
              <a:endCxn id="6" idx="7"/>
            </p:cNvCxnSpPr>
            <p:nvPr/>
          </p:nvCxnSpPr>
          <p:spPr>
            <a:xfrm flipH="1">
              <a:off x="4426798" y="4792254"/>
              <a:ext cx="179400" cy="2322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A3A1332B-AF7A-F4E1-4459-C37D21CAA899}"/>
                </a:ext>
              </a:extLst>
            </p:cNvPr>
            <p:cNvSpPr/>
            <p:nvPr/>
          </p:nvSpPr>
          <p:spPr>
            <a:xfrm>
              <a:off x="3903987" y="493478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7" name="Oval 6">
              <a:extLst>
                <a:ext uri="{FF2B5EF4-FFF2-40B4-BE49-F238E27FC236}">
                  <a16:creationId xmlns:a16="http://schemas.microsoft.com/office/drawing/2014/main" id="{02F4987C-AE8F-B3EA-BABC-33BC2679C7B5}"/>
                </a:ext>
              </a:extLst>
            </p:cNvPr>
            <p:cNvSpPr/>
            <p:nvPr/>
          </p:nvSpPr>
          <p:spPr>
            <a:xfrm>
              <a:off x="4516497" y="557687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8" name="Straight Connector 7">
              <a:extLst>
                <a:ext uri="{FF2B5EF4-FFF2-40B4-BE49-F238E27FC236}">
                  <a16:creationId xmlns:a16="http://schemas.microsoft.com/office/drawing/2014/main" id="{C68EBC17-CE55-6EAD-3F0A-10577D40A671}"/>
                </a:ext>
              </a:extLst>
            </p:cNvPr>
            <p:cNvCxnSpPr>
              <a:cxnSpLocks/>
              <a:stCxn id="6" idx="5"/>
              <a:endCxn id="7" idx="1"/>
            </p:cNvCxnSpPr>
            <p:nvPr/>
          </p:nvCxnSpPr>
          <p:spPr>
            <a:xfrm>
              <a:off x="4426798" y="5457598"/>
              <a:ext cx="179399" cy="2089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9" name="Arrow: Right 18" descr="The issue we have is that left and right rotations do not change the height of the &quot;middle&quot; subtrees (the right subtree of the problem node's left child and the left subtree of the problem node's right child). So we will first to a left rotation on the problem node's left child (in this case 5) to first lift the left-right subtree of the problem node.">
            <a:extLst>
              <a:ext uri="{FF2B5EF4-FFF2-40B4-BE49-F238E27FC236}">
                <a16:creationId xmlns:a16="http://schemas.microsoft.com/office/drawing/2014/main" id="{13829990-E44A-C9E6-2A7B-8CE2CDBE4B38}"/>
              </a:ext>
            </a:extLst>
          </p:cNvPr>
          <p:cNvSpPr/>
          <p:nvPr/>
        </p:nvSpPr>
        <p:spPr>
          <a:xfrm>
            <a:off x="5312373" y="4623731"/>
            <a:ext cx="1531002"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Rotate Left at 5</a:t>
            </a:r>
          </a:p>
        </p:txBody>
      </p:sp>
      <p:grpSp>
        <p:nvGrpSpPr>
          <p:cNvPr id="27" name="Group 26" descr="After the left rotation at node, the tree looks s follows:&#10;&#10;The root is 9, its left child is 7, it has no right child&#10;The left child of 7 is 5, it has no right child.&#10;5 has no children.&#10;&#10;At this point the tree is still not balanced because the left subtree of 9 has height 1 whereas the right has height 2. At this point, though, the left-left subtree of the problem node is the one that is too tall, and so a right rotation will finally balance the tree.">
            <a:extLst>
              <a:ext uri="{FF2B5EF4-FFF2-40B4-BE49-F238E27FC236}">
                <a16:creationId xmlns:a16="http://schemas.microsoft.com/office/drawing/2014/main" id="{27A1EF0A-F5C3-3846-1474-A305391D984D}"/>
              </a:ext>
            </a:extLst>
          </p:cNvPr>
          <p:cNvGrpSpPr/>
          <p:nvPr/>
        </p:nvGrpSpPr>
        <p:grpSpPr>
          <a:xfrm>
            <a:off x="6750210" y="4391956"/>
            <a:ext cx="1810810" cy="1961154"/>
            <a:chOff x="6750210" y="4391956"/>
            <a:chExt cx="1810810" cy="1961154"/>
          </a:xfrm>
        </p:grpSpPr>
        <p:sp>
          <p:nvSpPr>
            <p:cNvPr id="13" name="Oval 12">
              <a:extLst>
                <a:ext uri="{FF2B5EF4-FFF2-40B4-BE49-F238E27FC236}">
                  <a16:creationId xmlns:a16="http://schemas.microsoft.com/office/drawing/2014/main" id="{E1673636-A52E-5ADC-7259-70CBC20C0255}"/>
                </a:ext>
              </a:extLst>
            </p:cNvPr>
            <p:cNvSpPr/>
            <p:nvPr/>
          </p:nvSpPr>
          <p:spPr>
            <a:xfrm>
              <a:off x="7948509" y="439195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4" name="Straight Connector 13">
              <a:extLst>
                <a:ext uri="{FF2B5EF4-FFF2-40B4-BE49-F238E27FC236}">
                  <a16:creationId xmlns:a16="http://schemas.microsoft.com/office/drawing/2014/main" id="{A88FDAA3-1AF5-A991-98C9-E90C7382FE4C}"/>
                </a:ext>
              </a:extLst>
            </p:cNvPr>
            <p:cNvCxnSpPr>
              <a:cxnSpLocks/>
              <a:stCxn id="13" idx="3"/>
              <a:endCxn id="15" idx="7"/>
            </p:cNvCxnSpPr>
            <p:nvPr/>
          </p:nvCxnSpPr>
          <p:spPr>
            <a:xfrm flipH="1">
              <a:off x="7858809" y="4914767"/>
              <a:ext cx="179400" cy="2322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01511884-6514-33CD-4747-F65C563228FE}"/>
                </a:ext>
              </a:extLst>
            </p:cNvPr>
            <p:cNvSpPr/>
            <p:nvPr/>
          </p:nvSpPr>
          <p:spPr>
            <a:xfrm>
              <a:off x="7335998" y="505730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16" name="Straight Connector 15">
              <a:extLst>
                <a:ext uri="{FF2B5EF4-FFF2-40B4-BE49-F238E27FC236}">
                  <a16:creationId xmlns:a16="http://schemas.microsoft.com/office/drawing/2014/main" id="{D5B1F6B7-AF1F-43B9-4EFF-686D75FC1B54}"/>
                </a:ext>
              </a:extLst>
            </p:cNvPr>
            <p:cNvCxnSpPr>
              <a:cxnSpLocks/>
              <a:stCxn id="15" idx="3"/>
              <a:endCxn id="17" idx="7"/>
            </p:cNvCxnSpPr>
            <p:nvPr/>
          </p:nvCxnSpPr>
          <p:spPr>
            <a:xfrm flipH="1">
              <a:off x="7273021" y="5580111"/>
              <a:ext cx="152677" cy="2501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Oval 16">
              <a:extLst>
                <a:ext uri="{FF2B5EF4-FFF2-40B4-BE49-F238E27FC236}">
                  <a16:creationId xmlns:a16="http://schemas.microsoft.com/office/drawing/2014/main" id="{1D02E25E-9633-F215-A570-AFE6223E36A1}"/>
                </a:ext>
              </a:extLst>
            </p:cNvPr>
            <p:cNvSpPr/>
            <p:nvPr/>
          </p:nvSpPr>
          <p:spPr>
            <a:xfrm>
              <a:off x="6750210" y="574059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grpSp>
      <p:sp>
        <p:nvSpPr>
          <p:cNvPr id="20" name="Arrow: Right 19" descr="Now we do a right rotation on node 9 to balance the tree.">
            <a:extLst>
              <a:ext uri="{FF2B5EF4-FFF2-40B4-BE49-F238E27FC236}">
                <a16:creationId xmlns:a16="http://schemas.microsoft.com/office/drawing/2014/main" id="{4829D90F-F2DA-6969-758B-433DB919A22D}"/>
              </a:ext>
            </a:extLst>
          </p:cNvPr>
          <p:cNvSpPr/>
          <p:nvPr/>
        </p:nvSpPr>
        <p:spPr>
          <a:xfrm>
            <a:off x="8714196" y="4810802"/>
            <a:ext cx="1531002"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Rotate Right at 9</a:t>
            </a:r>
          </a:p>
        </p:txBody>
      </p:sp>
      <p:grpSp>
        <p:nvGrpSpPr>
          <p:cNvPr id="28" name="Group 27" descr="After our rotation the tree looks as follows:&#10;&#10;7 is the new root, its left child is 5 and its right child is 9.&#10;Nodes 5 and 9 have no children.&#10;&#10;Because now the left and right subtrees from 7 both have height 0, the tree is finally balanced.">
            <a:extLst>
              <a:ext uri="{FF2B5EF4-FFF2-40B4-BE49-F238E27FC236}">
                <a16:creationId xmlns:a16="http://schemas.microsoft.com/office/drawing/2014/main" id="{905002A2-C2D4-2A48-E62B-55DCCFEEBC88}"/>
              </a:ext>
            </a:extLst>
          </p:cNvPr>
          <p:cNvGrpSpPr/>
          <p:nvPr/>
        </p:nvGrpSpPr>
        <p:grpSpPr>
          <a:xfrm>
            <a:off x="10198546" y="4818582"/>
            <a:ext cx="1837757" cy="1277855"/>
            <a:chOff x="10198546" y="4818582"/>
            <a:chExt cx="1837757" cy="1277855"/>
          </a:xfrm>
        </p:grpSpPr>
        <p:sp>
          <p:nvSpPr>
            <p:cNvPr id="21" name="Oval 20">
              <a:extLst>
                <a:ext uri="{FF2B5EF4-FFF2-40B4-BE49-F238E27FC236}">
                  <a16:creationId xmlns:a16="http://schemas.microsoft.com/office/drawing/2014/main" id="{AB26D1A8-61E4-E223-6F4B-C98A1AD87DE1}"/>
                </a:ext>
              </a:extLst>
            </p:cNvPr>
            <p:cNvSpPr/>
            <p:nvPr/>
          </p:nvSpPr>
          <p:spPr>
            <a:xfrm>
              <a:off x="10811057" y="4818582"/>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22" name="Straight Connector 21">
              <a:extLst>
                <a:ext uri="{FF2B5EF4-FFF2-40B4-BE49-F238E27FC236}">
                  <a16:creationId xmlns:a16="http://schemas.microsoft.com/office/drawing/2014/main" id="{95D34475-D6E2-BCA3-8F72-C5F2E7FF07AC}"/>
                </a:ext>
              </a:extLst>
            </p:cNvPr>
            <p:cNvCxnSpPr>
              <a:cxnSpLocks/>
              <a:stCxn id="21" idx="3"/>
              <a:endCxn id="23" idx="7"/>
            </p:cNvCxnSpPr>
            <p:nvPr/>
          </p:nvCxnSpPr>
          <p:spPr>
            <a:xfrm flipH="1">
              <a:off x="10721357" y="5341393"/>
              <a:ext cx="179400" cy="2322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76E6958E-81CD-4735-D2BE-7985977B05FD}"/>
                </a:ext>
              </a:extLst>
            </p:cNvPr>
            <p:cNvSpPr/>
            <p:nvPr/>
          </p:nvSpPr>
          <p:spPr>
            <a:xfrm>
              <a:off x="10198546" y="548392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24" name="Oval 23">
              <a:extLst>
                <a:ext uri="{FF2B5EF4-FFF2-40B4-BE49-F238E27FC236}">
                  <a16:creationId xmlns:a16="http://schemas.microsoft.com/office/drawing/2014/main" id="{472ACBD0-46C0-DF87-864E-F608F3A30754}"/>
                </a:ext>
              </a:extLst>
            </p:cNvPr>
            <p:cNvSpPr/>
            <p:nvPr/>
          </p:nvSpPr>
          <p:spPr>
            <a:xfrm>
              <a:off x="11423792" y="547571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25" name="Straight Connector 24">
              <a:extLst>
                <a:ext uri="{FF2B5EF4-FFF2-40B4-BE49-F238E27FC236}">
                  <a16:creationId xmlns:a16="http://schemas.microsoft.com/office/drawing/2014/main" id="{E3AAA8F0-7C9E-DAB3-6C20-5E649D554512}"/>
                </a:ext>
              </a:extLst>
            </p:cNvPr>
            <p:cNvCxnSpPr>
              <a:cxnSpLocks/>
              <a:endCxn id="24" idx="1"/>
            </p:cNvCxnSpPr>
            <p:nvPr/>
          </p:nvCxnSpPr>
          <p:spPr>
            <a:xfrm>
              <a:off x="11334093" y="5356435"/>
              <a:ext cx="179399" cy="2089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832905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619D1-38EF-34FB-AA19-B51EE438C1EA}"/>
              </a:ext>
            </a:extLst>
          </p:cNvPr>
          <p:cNvSpPr>
            <a:spLocks noGrp="1"/>
          </p:cNvSpPr>
          <p:nvPr>
            <p:ph type="title"/>
          </p:nvPr>
        </p:nvSpPr>
        <p:spPr/>
        <p:txBody>
          <a:bodyPr/>
          <a:lstStyle/>
          <a:p>
            <a:r>
              <a:rPr lang="en-US" dirty="0"/>
              <a:t>Case LR - Definition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FD06C73-6403-D607-E6F6-C3EC37DF2914}"/>
                  </a:ext>
                </a:extLst>
              </p:cNvPr>
              <p:cNvSpPr>
                <a:spLocks noGrp="1"/>
              </p:cNvSpPr>
              <p:nvPr>
                <p:ph idx="1"/>
              </p:nvPr>
            </p:nvSpPr>
            <p:spPr>
              <a:xfrm>
                <a:off x="838200" y="1446314"/>
                <a:ext cx="10515600" cy="4730649"/>
              </a:xfrm>
            </p:spPr>
            <p:txBody>
              <a:bodyPr/>
              <a:lstStyle/>
              <a:p>
                <a:r>
                  <a:rPr lang="en-US" dirty="0"/>
                  <a:t>We just inserted </a:t>
                </a:r>
                <a14:m>
                  <m:oMath xmlns:m="http://schemas.openxmlformats.org/officeDocument/2006/math">
                    <m:r>
                      <a:rPr lang="en-US" i="1">
                        <a:latin typeface="Cambria Math" panose="02040503050406030204" pitchFamily="18" charset="0"/>
                      </a:rPr>
                      <m:t>𝑑</m:t>
                    </m:r>
                  </m:oMath>
                </a14:m>
                <a:r>
                  <a:rPr lang="en-US" dirty="0"/>
                  <a:t>, node </a:t>
                </a:r>
                <a14:m>
                  <m:oMath xmlns:m="http://schemas.openxmlformats.org/officeDocument/2006/math">
                    <m:r>
                      <a:rPr lang="en-US" i="1">
                        <a:latin typeface="Cambria Math" panose="02040503050406030204" pitchFamily="18" charset="0"/>
                      </a:rPr>
                      <m:t>𝑎</m:t>
                    </m:r>
                  </m:oMath>
                </a14:m>
                <a:r>
                  <a:rPr lang="en-US" dirty="0"/>
                  <a:t> is the deepest “problem” node</a:t>
                </a:r>
              </a:p>
              <a:p>
                <a:r>
                  <a:rPr lang="en-US" dirty="0"/>
                  <a:t>Imbalance caused by inserting in the left child’s right subtree</a:t>
                </a:r>
              </a:p>
              <a:p>
                <a:r>
                  <a:rPr lang="en-US" dirty="0"/>
                  <a:t>Rotate left at the left child</a:t>
                </a:r>
              </a:p>
              <a:p>
                <a:r>
                  <a:rPr lang="en-US" dirty="0"/>
                  <a:t>Rotate right at the unbalanced node</a:t>
                </a:r>
              </a:p>
            </p:txBody>
          </p:sp>
        </mc:Choice>
        <mc:Fallback xmlns="">
          <p:sp>
            <p:nvSpPr>
              <p:cNvPr id="3" name="Content Placeholder 2">
                <a:extLst>
                  <a:ext uri="{FF2B5EF4-FFF2-40B4-BE49-F238E27FC236}">
                    <a16:creationId xmlns:a16="http://schemas.microsoft.com/office/drawing/2014/main" id="{2FD06C73-6403-D607-E6F6-C3EC37DF2914}"/>
                  </a:ext>
                </a:extLst>
              </p:cNvPr>
              <p:cNvSpPr>
                <a:spLocks noGrp="1" noRot="1" noChangeAspect="1" noMove="1" noResize="1" noEditPoints="1" noAdjustHandles="1" noChangeArrowheads="1" noChangeShapeType="1" noTextEdit="1"/>
              </p:cNvSpPr>
              <p:nvPr>
                <p:ph idx="1"/>
              </p:nvPr>
            </p:nvSpPr>
            <p:spPr>
              <a:xfrm>
                <a:off x="838200" y="1446314"/>
                <a:ext cx="10515600" cy="4730649"/>
              </a:xfrm>
              <a:blipFill>
                <a:blip r:embed="rId2"/>
                <a:stretch>
                  <a:fillRect l="-1043" t="-2062"/>
                </a:stretch>
              </a:blipFill>
            </p:spPr>
            <p:txBody>
              <a:bodyPr/>
              <a:lstStyle/>
              <a:p>
                <a:r>
                  <a:rPr lang="en-US">
                    <a:noFill/>
                  </a:rPr>
                  <a:t> </a:t>
                </a:r>
              </a:p>
            </p:txBody>
          </p:sp>
        </mc:Fallback>
      </mc:AlternateContent>
      <p:grpSp>
        <p:nvGrpSpPr>
          <p:cNvPr id="5" name="Group 4" descr="An illustration of a left-right rotation. This is the before image.&#10;&#10;Initially, the problem node is labeled a. Its left subtree is rooted at a node labeled b, and it has a height of h+2. Its right subtree is labeled z and has a height of h. The left subtree of b is labeled w and has height h. The right subtree of b is rooted at a node labeled c and has a height of h+1. The left subtree of c is x and the right subtree of c is y, at least one of these must have height h (and the other may have height h or h-1). &#10;The node a is the problem node because it is the deepest node whose left and right subtree heights differ by more than 1.">
            <a:extLst>
              <a:ext uri="{FF2B5EF4-FFF2-40B4-BE49-F238E27FC236}">
                <a16:creationId xmlns:a16="http://schemas.microsoft.com/office/drawing/2014/main" id="{7F60E802-459B-0202-8BE5-A41EDE9B7BC7}"/>
              </a:ext>
            </a:extLst>
          </p:cNvPr>
          <p:cNvGrpSpPr/>
          <p:nvPr/>
        </p:nvGrpSpPr>
        <p:grpSpPr>
          <a:xfrm>
            <a:off x="41937" y="3429000"/>
            <a:ext cx="3470746" cy="3426405"/>
            <a:chOff x="41937" y="3429000"/>
            <a:chExt cx="3470746" cy="3426405"/>
          </a:xfrm>
        </p:grpSpPr>
        <p:grpSp>
          <p:nvGrpSpPr>
            <p:cNvPr id="211" name="Group 210">
              <a:extLst>
                <a:ext uri="{FF2B5EF4-FFF2-40B4-BE49-F238E27FC236}">
                  <a16:creationId xmlns:a16="http://schemas.microsoft.com/office/drawing/2014/main" id="{74201A59-A51B-31FF-D7D6-0994EDC48DEF}"/>
                </a:ext>
              </a:extLst>
            </p:cNvPr>
            <p:cNvGrpSpPr/>
            <p:nvPr/>
          </p:nvGrpSpPr>
          <p:grpSpPr>
            <a:xfrm>
              <a:off x="41937" y="3490319"/>
              <a:ext cx="3470746" cy="3365086"/>
              <a:chOff x="25572" y="2621130"/>
              <a:chExt cx="3470746" cy="3365086"/>
            </a:xfrm>
          </p:grpSpPr>
          <mc:AlternateContent xmlns:mc="http://schemas.openxmlformats.org/markup-compatibility/2006" xmlns:a14="http://schemas.microsoft.com/office/drawing/2010/main">
            <mc:Choice Requires="a14">
              <p:sp>
                <p:nvSpPr>
                  <p:cNvPr id="28" name="Oval 27">
                    <a:extLst>
                      <a:ext uri="{FF2B5EF4-FFF2-40B4-BE49-F238E27FC236}">
                        <a16:creationId xmlns:a16="http://schemas.microsoft.com/office/drawing/2014/main" id="{1B98852D-205A-51D4-3306-7B5B8D49C4F2}"/>
                      </a:ext>
                    </a:extLst>
                  </p:cNvPr>
                  <p:cNvSpPr/>
                  <p:nvPr/>
                </p:nvSpPr>
                <p:spPr>
                  <a:xfrm>
                    <a:off x="1628660" y="273758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28" name="Oval 27">
                    <a:extLst>
                      <a:ext uri="{FF2B5EF4-FFF2-40B4-BE49-F238E27FC236}">
                        <a16:creationId xmlns:a16="http://schemas.microsoft.com/office/drawing/2014/main" id="{1B98852D-205A-51D4-3306-7B5B8D49C4F2}"/>
                      </a:ext>
                    </a:extLst>
                  </p:cNvPr>
                  <p:cNvSpPr>
                    <a:spLocks noRot="1" noChangeAspect="1" noMove="1" noResize="1" noEditPoints="1" noAdjustHandles="1" noChangeArrowheads="1" noChangeShapeType="1" noTextEdit="1"/>
                  </p:cNvSpPr>
                  <p:nvPr/>
                </p:nvSpPr>
                <p:spPr>
                  <a:xfrm>
                    <a:off x="1628660" y="2737585"/>
                    <a:ext cx="612511" cy="612511"/>
                  </a:xfrm>
                  <a:prstGeom prst="ellipse">
                    <a:avLst/>
                  </a:prstGeom>
                  <a:blipFill>
                    <a:blip r:embed="rId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Isosceles Triangle 28">
                    <a:extLst>
                      <a:ext uri="{FF2B5EF4-FFF2-40B4-BE49-F238E27FC236}">
                        <a16:creationId xmlns:a16="http://schemas.microsoft.com/office/drawing/2014/main" id="{2C6EEFCF-AA4B-26C3-6FEA-8A72B21D0331}"/>
                      </a:ext>
                    </a:extLst>
                  </p:cNvPr>
                  <p:cNvSpPr/>
                  <p:nvPr/>
                </p:nvSpPr>
                <p:spPr>
                  <a:xfrm>
                    <a:off x="25572" y="4174420"/>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29" name="Isosceles Triangle 28">
                    <a:extLst>
                      <a:ext uri="{FF2B5EF4-FFF2-40B4-BE49-F238E27FC236}">
                        <a16:creationId xmlns:a16="http://schemas.microsoft.com/office/drawing/2014/main" id="{2C6EEFCF-AA4B-26C3-6FEA-8A72B21D0331}"/>
                      </a:ext>
                    </a:extLst>
                  </p:cNvPr>
                  <p:cNvSpPr>
                    <a:spLocks noRot="1" noChangeAspect="1" noMove="1" noResize="1" noEditPoints="1" noAdjustHandles="1" noChangeArrowheads="1" noChangeShapeType="1" noTextEdit="1"/>
                  </p:cNvSpPr>
                  <p:nvPr/>
                </p:nvSpPr>
                <p:spPr>
                  <a:xfrm>
                    <a:off x="25572" y="4174420"/>
                    <a:ext cx="1084977" cy="1204653"/>
                  </a:xfrm>
                  <a:prstGeom prst="triangle">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Oval 29">
                    <a:extLst>
                      <a:ext uri="{FF2B5EF4-FFF2-40B4-BE49-F238E27FC236}">
                        <a16:creationId xmlns:a16="http://schemas.microsoft.com/office/drawing/2014/main" id="{1579D4BE-258A-C182-9117-C65813326EE0}"/>
                      </a:ext>
                    </a:extLst>
                  </p:cNvPr>
                  <p:cNvSpPr/>
                  <p:nvPr/>
                </p:nvSpPr>
                <p:spPr>
                  <a:xfrm>
                    <a:off x="804293" y="3378368"/>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30" name="Oval 29">
                    <a:extLst>
                      <a:ext uri="{FF2B5EF4-FFF2-40B4-BE49-F238E27FC236}">
                        <a16:creationId xmlns:a16="http://schemas.microsoft.com/office/drawing/2014/main" id="{1579D4BE-258A-C182-9117-C65813326EE0}"/>
                      </a:ext>
                    </a:extLst>
                  </p:cNvPr>
                  <p:cNvSpPr>
                    <a:spLocks noRot="1" noChangeAspect="1" noMove="1" noResize="1" noEditPoints="1" noAdjustHandles="1" noChangeArrowheads="1" noChangeShapeType="1" noTextEdit="1"/>
                  </p:cNvSpPr>
                  <p:nvPr/>
                </p:nvSpPr>
                <p:spPr>
                  <a:xfrm>
                    <a:off x="804293" y="3378368"/>
                    <a:ext cx="612511" cy="612511"/>
                  </a:xfrm>
                  <a:prstGeom prst="ellipse">
                    <a:avLst/>
                  </a:prstGeom>
                  <a:blipFill>
                    <a:blip r:embed="rId6"/>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Isosceles Triangle 30">
                    <a:extLst>
                      <a:ext uri="{FF2B5EF4-FFF2-40B4-BE49-F238E27FC236}">
                        <a16:creationId xmlns:a16="http://schemas.microsoft.com/office/drawing/2014/main" id="{8F2EF0F1-26EC-4612-40DA-D1BBDC59014C}"/>
                      </a:ext>
                    </a:extLst>
                  </p:cNvPr>
                  <p:cNvSpPr/>
                  <p:nvPr/>
                </p:nvSpPr>
                <p:spPr>
                  <a:xfrm>
                    <a:off x="1095397" y="472512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31" name="Isosceles Triangle 30">
                    <a:extLst>
                      <a:ext uri="{FF2B5EF4-FFF2-40B4-BE49-F238E27FC236}">
                        <a16:creationId xmlns:a16="http://schemas.microsoft.com/office/drawing/2014/main" id="{8F2EF0F1-26EC-4612-40DA-D1BBDC59014C}"/>
                      </a:ext>
                    </a:extLst>
                  </p:cNvPr>
                  <p:cNvSpPr>
                    <a:spLocks noRot="1" noChangeAspect="1" noMove="1" noResize="1" noEditPoints="1" noAdjustHandles="1" noChangeArrowheads="1" noChangeShapeType="1" noTextEdit="1"/>
                  </p:cNvSpPr>
                  <p:nvPr/>
                </p:nvSpPr>
                <p:spPr>
                  <a:xfrm>
                    <a:off x="1095397" y="4725122"/>
                    <a:ext cx="869999" cy="653951"/>
                  </a:xfrm>
                  <a:prstGeom prst="triangle">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Isosceles Triangle 31">
                    <a:extLst>
                      <a:ext uri="{FF2B5EF4-FFF2-40B4-BE49-F238E27FC236}">
                        <a16:creationId xmlns:a16="http://schemas.microsoft.com/office/drawing/2014/main" id="{8D5DB45B-533B-E849-8A47-BE24445D59B1}"/>
                      </a:ext>
                    </a:extLst>
                  </p:cNvPr>
                  <p:cNvSpPr/>
                  <p:nvPr/>
                </p:nvSpPr>
                <p:spPr>
                  <a:xfrm>
                    <a:off x="2420567" y="3364232"/>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32" name="Isosceles Triangle 31">
                    <a:extLst>
                      <a:ext uri="{FF2B5EF4-FFF2-40B4-BE49-F238E27FC236}">
                        <a16:creationId xmlns:a16="http://schemas.microsoft.com/office/drawing/2014/main" id="{8D5DB45B-533B-E849-8A47-BE24445D59B1}"/>
                      </a:ext>
                    </a:extLst>
                  </p:cNvPr>
                  <p:cNvSpPr>
                    <a:spLocks noRot="1" noChangeAspect="1" noMove="1" noResize="1" noEditPoints="1" noAdjustHandles="1" noChangeArrowheads="1" noChangeShapeType="1" noTextEdit="1"/>
                  </p:cNvSpPr>
                  <p:nvPr/>
                </p:nvSpPr>
                <p:spPr>
                  <a:xfrm>
                    <a:off x="2420567" y="3364232"/>
                    <a:ext cx="1075751" cy="1237660"/>
                  </a:xfrm>
                  <a:prstGeom prst="triangle">
                    <a:avLst/>
                  </a:prstGeom>
                  <a:blipFill>
                    <a:blip r:embed="rId8"/>
                    <a:stretch>
                      <a:fillRect/>
                    </a:stretch>
                  </a:blipFill>
                </p:spPr>
                <p:txBody>
                  <a:bodyPr/>
                  <a:lstStyle/>
                  <a:p>
                    <a:r>
                      <a:rPr lang="en-US">
                        <a:noFill/>
                      </a:rPr>
                      <a:t> </a:t>
                    </a:r>
                  </a:p>
                </p:txBody>
              </p:sp>
            </mc:Fallback>
          </mc:AlternateContent>
          <p:cxnSp>
            <p:nvCxnSpPr>
              <p:cNvPr id="33" name="Straight Connector 32">
                <a:extLst>
                  <a:ext uri="{FF2B5EF4-FFF2-40B4-BE49-F238E27FC236}">
                    <a16:creationId xmlns:a16="http://schemas.microsoft.com/office/drawing/2014/main" id="{BDBCA999-8DC0-9098-FB48-AE1087F593CA}"/>
                  </a:ext>
                </a:extLst>
              </p:cNvPr>
              <p:cNvCxnSpPr>
                <a:cxnSpLocks/>
                <a:stCxn id="30" idx="3"/>
                <a:endCxn id="29" idx="0"/>
              </p:cNvCxnSpPr>
              <p:nvPr/>
            </p:nvCxnSpPr>
            <p:spPr>
              <a:xfrm flipH="1">
                <a:off x="568061" y="3901179"/>
                <a:ext cx="325932" cy="27324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744797F-F7DE-97F3-FF6E-70DC1DDCA740}"/>
                  </a:ext>
                </a:extLst>
              </p:cNvPr>
              <p:cNvCxnSpPr>
                <a:cxnSpLocks/>
                <a:stCxn id="30" idx="5"/>
                <a:endCxn id="59" idx="1"/>
              </p:cNvCxnSpPr>
              <p:nvPr/>
            </p:nvCxnSpPr>
            <p:spPr>
              <a:xfrm>
                <a:off x="1327104" y="3901179"/>
                <a:ext cx="394676" cy="1831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410D731-C65C-498A-7568-D9E87AB56EF3}"/>
                  </a:ext>
                </a:extLst>
              </p:cNvPr>
              <p:cNvCxnSpPr>
                <a:cxnSpLocks/>
                <a:stCxn id="30" idx="7"/>
                <a:endCxn id="28" idx="3"/>
              </p:cNvCxnSpPr>
              <p:nvPr/>
            </p:nvCxnSpPr>
            <p:spPr>
              <a:xfrm flipV="1">
                <a:off x="1327104" y="3260396"/>
                <a:ext cx="391256"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EDE51A72-E1F3-12DE-B72B-9ADDA8C223D5}"/>
                  </a:ext>
                </a:extLst>
              </p:cNvPr>
              <p:cNvCxnSpPr>
                <a:cxnSpLocks/>
                <a:stCxn id="32" idx="0"/>
                <a:endCxn id="28" idx="5"/>
              </p:cNvCxnSpPr>
              <p:nvPr/>
            </p:nvCxnSpPr>
            <p:spPr>
              <a:xfrm flipH="1" flipV="1">
                <a:off x="2151471" y="3260396"/>
                <a:ext cx="806972" cy="1038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08E86B79-6E30-B984-DD39-77F1EE734F0F}"/>
                      </a:ext>
                    </a:extLst>
                  </p:cNvPr>
                  <p:cNvSpPr txBox="1"/>
                  <p:nvPr/>
                </p:nvSpPr>
                <p:spPr>
                  <a:xfrm>
                    <a:off x="239209" y="3940026"/>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3" name="TextBox 22">
                    <a:extLst>
                      <a:ext uri="{FF2B5EF4-FFF2-40B4-BE49-F238E27FC236}">
                        <a16:creationId xmlns:a16="http://schemas.microsoft.com/office/drawing/2014/main" id="{08E86B79-6E30-B984-DD39-77F1EE734F0F}"/>
                      </a:ext>
                    </a:extLst>
                  </p:cNvPr>
                  <p:cNvSpPr txBox="1">
                    <a:spLocks noRot="1" noChangeAspect="1" noMove="1" noResize="1" noEditPoints="1" noAdjustHandles="1" noChangeArrowheads="1" noChangeShapeType="1" noTextEdit="1"/>
                  </p:cNvSpPr>
                  <p:nvPr/>
                </p:nvSpPr>
                <p:spPr>
                  <a:xfrm>
                    <a:off x="239209" y="3940026"/>
                    <a:ext cx="369781"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4BD37377-9D4D-8D7C-8200-32A6160CCCFF}"/>
                      </a:ext>
                    </a:extLst>
                  </p:cNvPr>
                  <p:cNvSpPr txBox="1"/>
                  <p:nvPr/>
                </p:nvSpPr>
                <p:spPr>
                  <a:xfrm>
                    <a:off x="932166" y="4044644"/>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4" name="TextBox 23">
                    <a:extLst>
                      <a:ext uri="{FF2B5EF4-FFF2-40B4-BE49-F238E27FC236}">
                        <a16:creationId xmlns:a16="http://schemas.microsoft.com/office/drawing/2014/main" id="{4BD37377-9D4D-8D7C-8200-32A6160CCCFF}"/>
                      </a:ext>
                    </a:extLst>
                  </p:cNvPr>
                  <p:cNvSpPr txBox="1">
                    <a:spLocks noRot="1" noChangeAspect="1" noMove="1" noResize="1" noEditPoints="1" noAdjustHandles="1" noChangeArrowheads="1" noChangeShapeType="1" noTextEdit="1"/>
                  </p:cNvSpPr>
                  <p:nvPr/>
                </p:nvSpPr>
                <p:spPr>
                  <a:xfrm>
                    <a:off x="932166" y="4044644"/>
                    <a:ext cx="773738"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0508C7D2-E38C-7EE4-73DC-299152A31917}"/>
                      </a:ext>
                    </a:extLst>
                  </p:cNvPr>
                  <p:cNvSpPr txBox="1"/>
                  <p:nvPr/>
                </p:nvSpPr>
                <p:spPr>
                  <a:xfrm>
                    <a:off x="291179" y="3179566"/>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25" name="TextBox 24">
                    <a:extLst>
                      <a:ext uri="{FF2B5EF4-FFF2-40B4-BE49-F238E27FC236}">
                        <a16:creationId xmlns:a16="http://schemas.microsoft.com/office/drawing/2014/main" id="{0508C7D2-E38C-7EE4-73DC-299152A31917}"/>
                      </a:ext>
                    </a:extLst>
                  </p:cNvPr>
                  <p:cNvSpPr txBox="1">
                    <a:spLocks noRot="1" noChangeAspect="1" noMove="1" noResize="1" noEditPoints="1" noAdjustHandles="1" noChangeArrowheads="1" noChangeShapeType="1" noTextEdit="1"/>
                  </p:cNvSpPr>
                  <p:nvPr/>
                </p:nvSpPr>
                <p:spPr>
                  <a:xfrm>
                    <a:off x="291179" y="3179566"/>
                    <a:ext cx="773738" cy="3693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9AB902FA-69DB-0439-2D99-AA29699CC6B3}"/>
                      </a:ext>
                    </a:extLst>
                  </p:cNvPr>
                  <p:cNvSpPr txBox="1"/>
                  <p:nvPr/>
                </p:nvSpPr>
                <p:spPr>
                  <a:xfrm>
                    <a:off x="968556" y="2621130"/>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xmlns="">
              <p:sp>
                <p:nvSpPr>
                  <p:cNvPr id="26" name="TextBox 25">
                    <a:extLst>
                      <a:ext uri="{FF2B5EF4-FFF2-40B4-BE49-F238E27FC236}">
                        <a16:creationId xmlns:a16="http://schemas.microsoft.com/office/drawing/2014/main" id="{9AB902FA-69DB-0439-2D99-AA29699CC6B3}"/>
                      </a:ext>
                    </a:extLst>
                  </p:cNvPr>
                  <p:cNvSpPr txBox="1">
                    <a:spLocks noRot="1" noChangeAspect="1" noMove="1" noResize="1" noEditPoints="1" noAdjustHandles="1" noChangeArrowheads="1" noChangeShapeType="1" noTextEdit="1"/>
                  </p:cNvSpPr>
                  <p:nvPr/>
                </p:nvSpPr>
                <p:spPr>
                  <a:xfrm>
                    <a:off x="968556" y="2621130"/>
                    <a:ext cx="773738" cy="369332"/>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D98147D4-25AB-AB4E-74C3-62B623CA8EBB}"/>
                      </a:ext>
                    </a:extLst>
                  </p:cNvPr>
                  <p:cNvSpPr txBox="1"/>
                  <p:nvPr/>
                </p:nvSpPr>
                <p:spPr>
                  <a:xfrm>
                    <a:off x="2476622" y="3272587"/>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7" name="TextBox 26">
                    <a:extLst>
                      <a:ext uri="{FF2B5EF4-FFF2-40B4-BE49-F238E27FC236}">
                        <a16:creationId xmlns:a16="http://schemas.microsoft.com/office/drawing/2014/main" id="{D98147D4-25AB-AB4E-74C3-62B623CA8EBB}"/>
                      </a:ext>
                    </a:extLst>
                  </p:cNvPr>
                  <p:cNvSpPr txBox="1">
                    <a:spLocks noRot="1" noChangeAspect="1" noMove="1" noResize="1" noEditPoints="1" noAdjustHandles="1" noChangeArrowheads="1" noChangeShapeType="1" noTextEdit="1"/>
                  </p:cNvSpPr>
                  <p:nvPr/>
                </p:nvSpPr>
                <p:spPr>
                  <a:xfrm>
                    <a:off x="2476622" y="3272587"/>
                    <a:ext cx="369781" cy="369332"/>
                  </a:xfrm>
                  <a:prstGeom prst="rect">
                    <a:avLst/>
                  </a:prstGeom>
                  <a:blipFill>
                    <a:blip r:embed="rId1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Oval 58">
                    <a:extLst>
                      <a:ext uri="{FF2B5EF4-FFF2-40B4-BE49-F238E27FC236}">
                        <a16:creationId xmlns:a16="http://schemas.microsoft.com/office/drawing/2014/main" id="{49C7BA64-67D6-292B-6912-550CBC90A422}"/>
                      </a:ext>
                    </a:extLst>
                  </p:cNvPr>
                  <p:cNvSpPr/>
                  <p:nvPr/>
                </p:nvSpPr>
                <p:spPr>
                  <a:xfrm>
                    <a:off x="1632080" y="399463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59" name="Oval 58">
                    <a:extLst>
                      <a:ext uri="{FF2B5EF4-FFF2-40B4-BE49-F238E27FC236}">
                        <a16:creationId xmlns:a16="http://schemas.microsoft.com/office/drawing/2014/main" id="{49C7BA64-67D6-292B-6912-550CBC90A422}"/>
                      </a:ext>
                    </a:extLst>
                  </p:cNvPr>
                  <p:cNvSpPr>
                    <a:spLocks noRot="1" noChangeAspect="1" noMove="1" noResize="1" noEditPoints="1" noAdjustHandles="1" noChangeArrowheads="1" noChangeShapeType="1" noTextEdit="1"/>
                  </p:cNvSpPr>
                  <p:nvPr/>
                </p:nvSpPr>
                <p:spPr>
                  <a:xfrm>
                    <a:off x="1632080" y="3994639"/>
                    <a:ext cx="612511" cy="612511"/>
                  </a:xfrm>
                  <a:prstGeom prst="ellipse">
                    <a:avLst/>
                  </a:prstGeom>
                  <a:blipFill>
                    <a:blip r:embed="rId1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 name="Isosceles Triangle 62">
                    <a:extLst>
                      <a:ext uri="{FF2B5EF4-FFF2-40B4-BE49-F238E27FC236}">
                        <a16:creationId xmlns:a16="http://schemas.microsoft.com/office/drawing/2014/main" id="{FF39DA8C-B895-101C-CF55-99795016CCBA}"/>
                      </a:ext>
                    </a:extLst>
                  </p:cNvPr>
                  <p:cNvSpPr/>
                  <p:nvPr/>
                </p:nvSpPr>
                <p:spPr>
                  <a:xfrm>
                    <a:off x="1970408" y="472512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63" name="Isosceles Triangle 62">
                    <a:extLst>
                      <a:ext uri="{FF2B5EF4-FFF2-40B4-BE49-F238E27FC236}">
                        <a16:creationId xmlns:a16="http://schemas.microsoft.com/office/drawing/2014/main" id="{FF39DA8C-B895-101C-CF55-99795016CCBA}"/>
                      </a:ext>
                    </a:extLst>
                  </p:cNvPr>
                  <p:cNvSpPr>
                    <a:spLocks noRot="1" noChangeAspect="1" noMove="1" noResize="1" noEditPoints="1" noAdjustHandles="1" noChangeArrowheads="1" noChangeShapeType="1" noTextEdit="1"/>
                  </p:cNvSpPr>
                  <p:nvPr/>
                </p:nvSpPr>
                <p:spPr>
                  <a:xfrm>
                    <a:off x="1970408" y="4725122"/>
                    <a:ext cx="869999" cy="653951"/>
                  </a:xfrm>
                  <a:prstGeom prst="triangle">
                    <a:avLst/>
                  </a:prstGeom>
                  <a:blipFill>
                    <a:blip r:embed="rId15"/>
                    <a:stretch>
                      <a:fillRect b="-4545"/>
                    </a:stretch>
                  </a:blipFill>
                </p:spPr>
                <p:txBody>
                  <a:bodyPr/>
                  <a:lstStyle/>
                  <a:p>
                    <a:r>
                      <a:rPr lang="en-US">
                        <a:noFill/>
                      </a:rPr>
                      <a:t> </a:t>
                    </a:r>
                  </a:p>
                </p:txBody>
              </p:sp>
            </mc:Fallback>
          </mc:AlternateContent>
          <p:cxnSp>
            <p:nvCxnSpPr>
              <p:cNvPr id="64" name="Straight Connector 63">
                <a:extLst>
                  <a:ext uri="{FF2B5EF4-FFF2-40B4-BE49-F238E27FC236}">
                    <a16:creationId xmlns:a16="http://schemas.microsoft.com/office/drawing/2014/main" id="{6EF9D228-EBDD-4AE6-93FE-BA18C66B99A2}"/>
                  </a:ext>
                </a:extLst>
              </p:cNvPr>
              <p:cNvCxnSpPr>
                <a:cxnSpLocks/>
                <a:stCxn id="59" idx="3"/>
                <a:endCxn id="31" idx="0"/>
              </p:cNvCxnSpPr>
              <p:nvPr/>
            </p:nvCxnSpPr>
            <p:spPr>
              <a:xfrm flipH="1">
                <a:off x="1530397" y="4517450"/>
                <a:ext cx="191383"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D9059CC-8849-ADB1-E738-A6B2C00EDEBD}"/>
                  </a:ext>
                </a:extLst>
              </p:cNvPr>
              <p:cNvCxnSpPr>
                <a:cxnSpLocks/>
                <a:stCxn id="59" idx="5"/>
                <a:endCxn id="63" idx="0"/>
              </p:cNvCxnSpPr>
              <p:nvPr/>
            </p:nvCxnSpPr>
            <p:spPr>
              <a:xfrm>
                <a:off x="2154891" y="4517450"/>
                <a:ext cx="250517"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0" name="Oval 69">
                    <a:extLst>
                      <a:ext uri="{FF2B5EF4-FFF2-40B4-BE49-F238E27FC236}">
                        <a16:creationId xmlns:a16="http://schemas.microsoft.com/office/drawing/2014/main" id="{04B02F9E-1880-E493-E071-FE1CA912DC8E}"/>
                      </a:ext>
                    </a:extLst>
                  </p:cNvPr>
                  <p:cNvSpPr/>
                  <p:nvPr/>
                </p:nvSpPr>
                <p:spPr>
                  <a:xfrm>
                    <a:off x="1302483" y="550753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70" name="Oval 69">
                    <a:extLst>
                      <a:ext uri="{FF2B5EF4-FFF2-40B4-BE49-F238E27FC236}">
                        <a16:creationId xmlns:a16="http://schemas.microsoft.com/office/drawing/2014/main" id="{04B02F9E-1880-E493-E071-FE1CA912DC8E}"/>
                      </a:ext>
                    </a:extLst>
                  </p:cNvPr>
                  <p:cNvSpPr>
                    <a:spLocks noRot="1" noChangeAspect="1" noMove="1" noResize="1" noEditPoints="1" noAdjustHandles="1" noChangeArrowheads="1" noChangeShapeType="1" noTextEdit="1"/>
                  </p:cNvSpPr>
                  <p:nvPr/>
                </p:nvSpPr>
                <p:spPr>
                  <a:xfrm>
                    <a:off x="1302483" y="5507530"/>
                    <a:ext cx="476146" cy="476146"/>
                  </a:xfrm>
                  <a:prstGeom prst="ellipse">
                    <a:avLst/>
                  </a:prstGeom>
                  <a:blipFill>
                    <a:blip r:embed="rId16"/>
                    <a:stretch>
                      <a:fillRect/>
                    </a:stretch>
                  </a:blipFill>
                  <a:ln>
                    <a:solidFill>
                      <a:schemeClr val="bg1">
                        <a:lumMod val="50000"/>
                      </a:schemeClr>
                    </a:solidFill>
                    <a:prstDash val="dash"/>
                  </a:ln>
                </p:spPr>
                <p:txBody>
                  <a:bodyPr/>
                  <a:lstStyle/>
                  <a:p>
                    <a:r>
                      <a:rPr lang="en-US">
                        <a:noFill/>
                      </a:rPr>
                      <a:t> </a:t>
                    </a:r>
                  </a:p>
                </p:txBody>
              </p:sp>
            </mc:Fallback>
          </mc:AlternateContent>
          <p:cxnSp>
            <p:nvCxnSpPr>
              <p:cNvPr id="71" name="Straight Connector 70">
                <a:extLst>
                  <a:ext uri="{FF2B5EF4-FFF2-40B4-BE49-F238E27FC236}">
                    <a16:creationId xmlns:a16="http://schemas.microsoft.com/office/drawing/2014/main" id="{2284A82A-4A90-A421-C3CD-653404692203}"/>
                  </a:ext>
                </a:extLst>
              </p:cNvPr>
              <p:cNvCxnSpPr>
                <a:cxnSpLocks/>
                <a:stCxn id="70" idx="0"/>
                <a:endCxn id="31" idx="3"/>
              </p:cNvCxnSpPr>
              <p:nvPr/>
            </p:nvCxnSpPr>
            <p:spPr>
              <a:xfrm flipH="1" flipV="1">
                <a:off x="1530397" y="5379073"/>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6" name="Oval 75">
                    <a:extLst>
                      <a:ext uri="{FF2B5EF4-FFF2-40B4-BE49-F238E27FC236}">
                        <a16:creationId xmlns:a16="http://schemas.microsoft.com/office/drawing/2014/main" id="{44650BE5-1644-C668-066D-2B3D2096D59C}"/>
                      </a:ext>
                    </a:extLst>
                  </p:cNvPr>
                  <p:cNvSpPr/>
                  <p:nvPr/>
                </p:nvSpPr>
                <p:spPr>
                  <a:xfrm>
                    <a:off x="2162524" y="551007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76" name="Oval 75">
                    <a:extLst>
                      <a:ext uri="{FF2B5EF4-FFF2-40B4-BE49-F238E27FC236}">
                        <a16:creationId xmlns:a16="http://schemas.microsoft.com/office/drawing/2014/main" id="{44650BE5-1644-C668-066D-2B3D2096D59C}"/>
                      </a:ext>
                    </a:extLst>
                  </p:cNvPr>
                  <p:cNvSpPr>
                    <a:spLocks noRot="1" noChangeAspect="1" noMove="1" noResize="1" noEditPoints="1" noAdjustHandles="1" noChangeArrowheads="1" noChangeShapeType="1" noTextEdit="1"/>
                  </p:cNvSpPr>
                  <p:nvPr/>
                </p:nvSpPr>
                <p:spPr>
                  <a:xfrm>
                    <a:off x="2162524" y="5510070"/>
                    <a:ext cx="476146" cy="476146"/>
                  </a:xfrm>
                  <a:prstGeom prst="ellipse">
                    <a:avLst/>
                  </a:prstGeom>
                  <a:blipFill>
                    <a:blip r:embed="rId17"/>
                    <a:stretch>
                      <a:fillRect/>
                    </a:stretch>
                  </a:blipFill>
                  <a:ln>
                    <a:solidFill>
                      <a:schemeClr val="bg1">
                        <a:lumMod val="50000"/>
                      </a:schemeClr>
                    </a:solidFill>
                    <a:prstDash val="dash"/>
                  </a:ln>
                </p:spPr>
                <p:txBody>
                  <a:bodyPr/>
                  <a:lstStyle/>
                  <a:p>
                    <a:r>
                      <a:rPr lang="en-US">
                        <a:noFill/>
                      </a:rPr>
                      <a:t> </a:t>
                    </a:r>
                  </a:p>
                </p:txBody>
              </p:sp>
            </mc:Fallback>
          </mc:AlternateContent>
          <p:cxnSp>
            <p:nvCxnSpPr>
              <p:cNvPr id="77" name="Straight Connector 76">
                <a:extLst>
                  <a:ext uri="{FF2B5EF4-FFF2-40B4-BE49-F238E27FC236}">
                    <a16:creationId xmlns:a16="http://schemas.microsoft.com/office/drawing/2014/main" id="{69F048E1-C759-B57C-AD51-051719B5F906}"/>
                  </a:ext>
                </a:extLst>
              </p:cNvPr>
              <p:cNvCxnSpPr>
                <a:cxnSpLocks/>
                <a:stCxn id="76" idx="0"/>
                <a:endCxn id="63" idx="3"/>
              </p:cNvCxnSpPr>
              <p:nvPr/>
            </p:nvCxnSpPr>
            <p:spPr>
              <a:xfrm flipV="1">
                <a:off x="2400597" y="5379073"/>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cxnSp>
          <p:nvCxnSpPr>
            <p:cNvPr id="58" name="Straight Connector 57">
              <a:extLst>
                <a:ext uri="{FF2B5EF4-FFF2-40B4-BE49-F238E27FC236}">
                  <a16:creationId xmlns:a16="http://schemas.microsoft.com/office/drawing/2014/main" id="{BC413726-9472-FECE-2A24-A3A843DEAC17}"/>
                </a:ext>
              </a:extLst>
            </p:cNvPr>
            <p:cNvCxnSpPr>
              <a:cxnSpLocks/>
              <a:stCxn id="28" idx="0"/>
            </p:cNvCxnSpPr>
            <p:nvPr/>
          </p:nvCxnSpPr>
          <p:spPr>
            <a:xfrm flipV="1">
              <a:off x="1951281" y="3429000"/>
              <a:ext cx="0" cy="177774"/>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57" name="Arrow: Right 56" descr="Because the portion of the tree that is too tall is the subtree rooted at the node c (the left-right grandchild of the problem node), we first perform a left rotation on the node b (the left child of the problem node, c is its right child). ">
                <a:extLst>
                  <a:ext uri="{FF2B5EF4-FFF2-40B4-BE49-F238E27FC236}">
                    <a16:creationId xmlns:a16="http://schemas.microsoft.com/office/drawing/2014/main" id="{2579B664-35B2-8BC9-C7AE-59DC3F70286E}"/>
                  </a:ext>
                </a:extLst>
              </p:cNvPr>
              <p:cNvSpPr/>
              <p:nvPr/>
            </p:nvSpPr>
            <p:spPr>
              <a:xfrm>
                <a:off x="3147296" y="3808328"/>
                <a:ext cx="1340568"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Rotate </a:t>
                </a:r>
              </a:p>
              <a:p>
                <a:pPr algn="ctr"/>
                <a:r>
                  <a:rPr lang="en-US" sz="1400" dirty="0"/>
                  <a:t>Left at </a:t>
                </a:r>
                <a14:m>
                  <m:oMath xmlns:m="http://schemas.openxmlformats.org/officeDocument/2006/math">
                    <m:r>
                      <a:rPr lang="en-US" sz="1400" b="0" i="1" smtClean="0">
                        <a:latin typeface="Cambria Math" panose="02040503050406030204" pitchFamily="18" charset="0"/>
                      </a:rPr>
                      <m:t>𝑏</m:t>
                    </m:r>
                  </m:oMath>
                </a14:m>
                <a:endParaRPr lang="en-US" sz="1400" dirty="0"/>
              </a:p>
            </p:txBody>
          </p:sp>
        </mc:Choice>
        <mc:Fallback>
          <p:sp>
            <p:nvSpPr>
              <p:cNvPr id="57" name="Arrow: Right 56" descr="Because the portion of the tree that is too tall is the subtree rooted at the node c (the left-right grandchild of the problem node), we first perform a left rotation on the node b (the left child of the problem node, c is its right child). ">
                <a:extLst>
                  <a:ext uri="{FF2B5EF4-FFF2-40B4-BE49-F238E27FC236}">
                    <a16:creationId xmlns:a16="http://schemas.microsoft.com/office/drawing/2014/main" id="{2579B664-35B2-8BC9-C7AE-59DC3F70286E}"/>
                  </a:ext>
                </a:extLst>
              </p:cNvPr>
              <p:cNvSpPr>
                <a:spLocks noRot="1" noChangeAspect="1" noMove="1" noResize="1" noEditPoints="1" noAdjustHandles="1" noChangeArrowheads="1" noChangeShapeType="1" noTextEdit="1"/>
              </p:cNvSpPr>
              <p:nvPr/>
            </p:nvSpPr>
            <p:spPr>
              <a:xfrm>
                <a:off x="3147296" y="3808328"/>
                <a:ext cx="1340568" cy="1105505"/>
              </a:xfrm>
              <a:prstGeom prst="rightArrow">
                <a:avLst/>
              </a:prstGeom>
              <a:blipFill>
                <a:blip r:embed="rId18"/>
                <a:stretch>
                  <a:fillRect/>
                </a:stretch>
              </a:blipFill>
            </p:spPr>
            <p:txBody>
              <a:bodyPr/>
              <a:lstStyle/>
              <a:p>
                <a:r>
                  <a:rPr lang="en-US">
                    <a:noFill/>
                  </a:rPr>
                  <a:t> </a:t>
                </a:r>
              </a:p>
            </p:txBody>
          </p:sp>
        </mc:Fallback>
      </mc:AlternateContent>
      <p:grpSp>
        <p:nvGrpSpPr>
          <p:cNvPr id="4" name="Group 3" descr="An illustration of a left-right rotation. This is an intermediate stage.&#10;&#10;After the left rotation, c (previously the right child of b) becomes the new left child of a, b (previously the left child of a) becomes the left child of c, and the subtree x (previously the left subtree of c) becomes the right subtree of b.&#10;&#10;The overall effect of the rotation is that we lifted up the node c along with its right subtree (y) while lowering the node b along with its left subtree (w). The left subtree of c (x) becomes the right subtree of b, and its depth in the tree remains unchanged.&#10;&#10;At this point the tree is still not balanced, and the problem node is still 9, but its now in a shape that can be fixed with a right rotation.">
            <a:extLst>
              <a:ext uri="{FF2B5EF4-FFF2-40B4-BE49-F238E27FC236}">
                <a16:creationId xmlns:a16="http://schemas.microsoft.com/office/drawing/2014/main" id="{B4FC48F0-9117-84FD-BE04-82CB4FE03092}"/>
              </a:ext>
            </a:extLst>
          </p:cNvPr>
          <p:cNvGrpSpPr/>
          <p:nvPr/>
        </p:nvGrpSpPr>
        <p:grpSpPr>
          <a:xfrm>
            <a:off x="3777627" y="3312545"/>
            <a:ext cx="3837793" cy="3534406"/>
            <a:chOff x="3777627" y="3312545"/>
            <a:chExt cx="3837793" cy="3534406"/>
          </a:xfrm>
        </p:grpSpPr>
        <p:grpSp>
          <p:nvGrpSpPr>
            <p:cNvPr id="212" name="Group 211">
              <a:extLst>
                <a:ext uri="{FF2B5EF4-FFF2-40B4-BE49-F238E27FC236}">
                  <a16:creationId xmlns:a16="http://schemas.microsoft.com/office/drawing/2014/main" id="{A97EE6A6-E40F-28B2-A707-C9D5A101EAE6}"/>
                </a:ext>
              </a:extLst>
            </p:cNvPr>
            <p:cNvGrpSpPr/>
            <p:nvPr/>
          </p:nvGrpSpPr>
          <p:grpSpPr>
            <a:xfrm>
              <a:off x="3777627" y="3377681"/>
              <a:ext cx="3837793" cy="3469270"/>
              <a:chOff x="4378760" y="2820523"/>
              <a:chExt cx="3837793" cy="3469270"/>
            </a:xfrm>
          </p:grpSpPr>
          <mc:AlternateContent xmlns:mc="http://schemas.openxmlformats.org/markup-compatibility/2006" xmlns:a14="http://schemas.microsoft.com/office/drawing/2010/main">
            <mc:Choice Requires="a14">
              <p:sp>
                <p:nvSpPr>
                  <p:cNvPr id="135" name="Oval 134">
                    <a:extLst>
                      <a:ext uri="{FF2B5EF4-FFF2-40B4-BE49-F238E27FC236}">
                        <a16:creationId xmlns:a16="http://schemas.microsoft.com/office/drawing/2014/main" id="{8F809D24-0EA0-AD2C-8CCB-3BC5F24F7F26}"/>
                      </a:ext>
                    </a:extLst>
                  </p:cNvPr>
                  <p:cNvSpPr/>
                  <p:nvPr/>
                </p:nvSpPr>
                <p:spPr>
                  <a:xfrm>
                    <a:off x="6531775" y="2936978"/>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135" name="Oval 134">
                    <a:extLst>
                      <a:ext uri="{FF2B5EF4-FFF2-40B4-BE49-F238E27FC236}">
                        <a16:creationId xmlns:a16="http://schemas.microsoft.com/office/drawing/2014/main" id="{8F809D24-0EA0-AD2C-8CCB-3BC5F24F7F26}"/>
                      </a:ext>
                    </a:extLst>
                  </p:cNvPr>
                  <p:cNvSpPr>
                    <a:spLocks noRot="1" noChangeAspect="1" noMove="1" noResize="1" noEditPoints="1" noAdjustHandles="1" noChangeArrowheads="1" noChangeShapeType="1" noTextEdit="1"/>
                  </p:cNvSpPr>
                  <p:nvPr/>
                </p:nvSpPr>
                <p:spPr>
                  <a:xfrm>
                    <a:off x="6531775" y="2936978"/>
                    <a:ext cx="612511" cy="612511"/>
                  </a:xfrm>
                  <a:prstGeom prst="ellipse">
                    <a:avLst/>
                  </a:prstGeom>
                  <a:blipFill>
                    <a:blip r:embed="rId19"/>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6" name="Isosceles Triangle 135">
                    <a:extLst>
                      <a:ext uri="{FF2B5EF4-FFF2-40B4-BE49-F238E27FC236}">
                        <a16:creationId xmlns:a16="http://schemas.microsoft.com/office/drawing/2014/main" id="{35B1F3D4-194F-7932-CA70-04F0AC1A5EC5}"/>
                      </a:ext>
                    </a:extLst>
                  </p:cNvPr>
                  <p:cNvSpPr/>
                  <p:nvPr/>
                </p:nvSpPr>
                <p:spPr>
                  <a:xfrm>
                    <a:off x="4378760" y="5046478"/>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136" name="Isosceles Triangle 135">
                    <a:extLst>
                      <a:ext uri="{FF2B5EF4-FFF2-40B4-BE49-F238E27FC236}">
                        <a16:creationId xmlns:a16="http://schemas.microsoft.com/office/drawing/2014/main" id="{35B1F3D4-194F-7932-CA70-04F0AC1A5EC5}"/>
                      </a:ext>
                    </a:extLst>
                  </p:cNvPr>
                  <p:cNvSpPr>
                    <a:spLocks noRot="1" noChangeAspect="1" noMove="1" noResize="1" noEditPoints="1" noAdjustHandles="1" noChangeArrowheads="1" noChangeShapeType="1" noTextEdit="1"/>
                  </p:cNvSpPr>
                  <p:nvPr/>
                </p:nvSpPr>
                <p:spPr>
                  <a:xfrm>
                    <a:off x="4378760" y="5046478"/>
                    <a:ext cx="1084977" cy="1204653"/>
                  </a:xfrm>
                  <a:prstGeom prst="triangle">
                    <a:avLst/>
                  </a:prstGeom>
                  <a:blipFill>
                    <a:blip r:embed="rId2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7" name="Oval 136">
                    <a:extLst>
                      <a:ext uri="{FF2B5EF4-FFF2-40B4-BE49-F238E27FC236}">
                        <a16:creationId xmlns:a16="http://schemas.microsoft.com/office/drawing/2014/main" id="{6E235EB5-4F7E-74E6-B4C2-3E1AE8911C19}"/>
                      </a:ext>
                    </a:extLst>
                  </p:cNvPr>
                  <p:cNvSpPr/>
                  <p:nvPr/>
                </p:nvSpPr>
                <p:spPr>
                  <a:xfrm>
                    <a:off x="5707408" y="3577761"/>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137" name="Oval 136">
                    <a:extLst>
                      <a:ext uri="{FF2B5EF4-FFF2-40B4-BE49-F238E27FC236}">
                        <a16:creationId xmlns:a16="http://schemas.microsoft.com/office/drawing/2014/main" id="{6E235EB5-4F7E-74E6-B4C2-3E1AE8911C19}"/>
                      </a:ext>
                    </a:extLst>
                  </p:cNvPr>
                  <p:cNvSpPr>
                    <a:spLocks noRot="1" noChangeAspect="1" noMove="1" noResize="1" noEditPoints="1" noAdjustHandles="1" noChangeArrowheads="1" noChangeShapeType="1" noTextEdit="1"/>
                  </p:cNvSpPr>
                  <p:nvPr/>
                </p:nvSpPr>
                <p:spPr>
                  <a:xfrm>
                    <a:off x="5707408" y="3577761"/>
                    <a:ext cx="612511" cy="612511"/>
                  </a:xfrm>
                  <a:prstGeom prst="ellipse">
                    <a:avLst/>
                  </a:prstGeom>
                  <a:blipFill>
                    <a:blip r:embed="rId21"/>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9" name="Isosceles Triangle 138">
                    <a:extLst>
                      <a:ext uri="{FF2B5EF4-FFF2-40B4-BE49-F238E27FC236}">
                        <a16:creationId xmlns:a16="http://schemas.microsoft.com/office/drawing/2014/main" id="{9D516006-D536-C9F5-D25D-D09AD7CBA374}"/>
                      </a:ext>
                    </a:extLst>
                  </p:cNvPr>
                  <p:cNvSpPr/>
                  <p:nvPr/>
                </p:nvSpPr>
                <p:spPr>
                  <a:xfrm>
                    <a:off x="7140802" y="3563625"/>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139" name="Isosceles Triangle 138">
                    <a:extLst>
                      <a:ext uri="{FF2B5EF4-FFF2-40B4-BE49-F238E27FC236}">
                        <a16:creationId xmlns:a16="http://schemas.microsoft.com/office/drawing/2014/main" id="{9D516006-D536-C9F5-D25D-D09AD7CBA374}"/>
                      </a:ext>
                    </a:extLst>
                  </p:cNvPr>
                  <p:cNvSpPr>
                    <a:spLocks noRot="1" noChangeAspect="1" noMove="1" noResize="1" noEditPoints="1" noAdjustHandles="1" noChangeArrowheads="1" noChangeShapeType="1" noTextEdit="1"/>
                  </p:cNvSpPr>
                  <p:nvPr/>
                </p:nvSpPr>
                <p:spPr>
                  <a:xfrm>
                    <a:off x="7140802" y="3563625"/>
                    <a:ext cx="1075751" cy="1237660"/>
                  </a:xfrm>
                  <a:prstGeom prst="triangle">
                    <a:avLst/>
                  </a:prstGeom>
                  <a:blipFill>
                    <a:blip r:embed="rId22"/>
                    <a:stretch>
                      <a:fillRect/>
                    </a:stretch>
                  </a:blipFill>
                </p:spPr>
                <p:txBody>
                  <a:bodyPr/>
                  <a:lstStyle/>
                  <a:p>
                    <a:r>
                      <a:rPr lang="en-US">
                        <a:noFill/>
                      </a:rPr>
                      <a:t> </a:t>
                    </a:r>
                  </a:p>
                </p:txBody>
              </p:sp>
            </mc:Fallback>
          </mc:AlternateContent>
          <p:cxnSp>
            <p:nvCxnSpPr>
              <p:cNvPr id="140" name="Straight Connector 139">
                <a:extLst>
                  <a:ext uri="{FF2B5EF4-FFF2-40B4-BE49-F238E27FC236}">
                    <a16:creationId xmlns:a16="http://schemas.microsoft.com/office/drawing/2014/main" id="{9D174F5B-EC74-7DF2-ABEF-633091780687}"/>
                  </a:ext>
                </a:extLst>
              </p:cNvPr>
              <p:cNvCxnSpPr>
                <a:cxnSpLocks/>
                <a:stCxn id="137" idx="3"/>
                <a:endCxn id="159" idx="7"/>
              </p:cNvCxnSpPr>
              <p:nvPr/>
            </p:nvCxnSpPr>
            <p:spPr>
              <a:xfrm flipH="1">
                <a:off x="5663346" y="4100572"/>
                <a:ext cx="133762" cy="2487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C7B8D9F9-6416-E827-E795-6F3123793DD2}"/>
                  </a:ext>
                </a:extLst>
              </p:cNvPr>
              <p:cNvCxnSpPr>
                <a:cxnSpLocks/>
                <a:stCxn id="137" idx="5"/>
              </p:cNvCxnSpPr>
              <p:nvPr/>
            </p:nvCxnSpPr>
            <p:spPr>
              <a:xfrm>
                <a:off x="6230219" y="4100572"/>
                <a:ext cx="394676" cy="1831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360C68CB-DC8A-D45B-E834-15874F4A15CE}"/>
                  </a:ext>
                </a:extLst>
              </p:cNvPr>
              <p:cNvCxnSpPr>
                <a:cxnSpLocks/>
                <a:stCxn id="137" idx="7"/>
                <a:endCxn id="135" idx="3"/>
              </p:cNvCxnSpPr>
              <p:nvPr/>
            </p:nvCxnSpPr>
            <p:spPr>
              <a:xfrm flipV="1">
                <a:off x="6230219" y="3459789"/>
                <a:ext cx="391256"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1D349555-8247-C1D8-969C-2A99C7630775}"/>
                  </a:ext>
                </a:extLst>
              </p:cNvPr>
              <p:cNvCxnSpPr>
                <a:cxnSpLocks/>
                <a:stCxn id="139" idx="0"/>
                <a:endCxn id="135" idx="5"/>
              </p:cNvCxnSpPr>
              <p:nvPr/>
            </p:nvCxnSpPr>
            <p:spPr>
              <a:xfrm flipH="1" flipV="1">
                <a:off x="7054586" y="3459789"/>
                <a:ext cx="624092" cy="1038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4" name="TextBox 143">
                    <a:extLst>
                      <a:ext uri="{FF2B5EF4-FFF2-40B4-BE49-F238E27FC236}">
                        <a16:creationId xmlns:a16="http://schemas.microsoft.com/office/drawing/2014/main" id="{88B2D769-7FC5-E189-559D-256522242E9C}"/>
                      </a:ext>
                    </a:extLst>
                  </p:cNvPr>
                  <p:cNvSpPr txBox="1"/>
                  <p:nvPr/>
                </p:nvSpPr>
                <p:spPr>
                  <a:xfrm>
                    <a:off x="4582437" y="4888692"/>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44" name="TextBox 143">
                    <a:extLst>
                      <a:ext uri="{FF2B5EF4-FFF2-40B4-BE49-F238E27FC236}">
                        <a16:creationId xmlns:a16="http://schemas.microsoft.com/office/drawing/2014/main" id="{88B2D769-7FC5-E189-559D-256522242E9C}"/>
                      </a:ext>
                    </a:extLst>
                  </p:cNvPr>
                  <p:cNvSpPr txBox="1">
                    <a:spLocks noRot="1" noChangeAspect="1" noMove="1" noResize="1" noEditPoints="1" noAdjustHandles="1" noChangeArrowheads="1" noChangeShapeType="1" noTextEdit="1"/>
                  </p:cNvSpPr>
                  <p:nvPr/>
                </p:nvSpPr>
                <p:spPr>
                  <a:xfrm>
                    <a:off x="4582437" y="4888692"/>
                    <a:ext cx="369781" cy="369332"/>
                  </a:xfrm>
                  <a:prstGeom prst="rect">
                    <a:avLst/>
                  </a:prstGeom>
                  <a:blipFill>
                    <a:blip r:embed="rId2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6" name="TextBox 145">
                    <a:extLst>
                      <a:ext uri="{FF2B5EF4-FFF2-40B4-BE49-F238E27FC236}">
                        <a16:creationId xmlns:a16="http://schemas.microsoft.com/office/drawing/2014/main" id="{1226F12A-73C3-A545-8A6A-1FB7371A4210}"/>
                      </a:ext>
                    </a:extLst>
                  </p:cNvPr>
                  <p:cNvSpPr txBox="1"/>
                  <p:nvPr/>
                </p:nvSpPr>
                <p:spPr>
                  <a:xfrm>
                    <a:off x="5194294" y="3378959"/>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146" name="TextBox 145">
                    <a:extLst>
                      <a:ext uri="{FF2B5EF4-FFF2-40B4-BE49-F238E27FC236}">
                        <a16:creationId xmlns:a16="http://schemas.microsoft.com/office/drawing/2014/main" id="{1226F12A-73C3-A545-8A6A-1FB7371A4210}"/>
                      </a:ext>
                    </a:extLst>
                  </p:cNvPr>
                  <p:cNvSpPr txBox="1">
                    <a:spLocks noRot="1" noChangeAspect="1" noMove="1" noResize="1" noEditPoints="1" noAdjustHandles="1" noChangeArrowheads="1" noChangeShapeType="1" noTextEdit="1"/>
                  </p:cNvSpPr>
                  <p:nvPr/>
                </p:nvSpPr>
                <p:spPr>
                  <a:xfrm>
                    <a:off x="5194294" y="3378959"/>
                    <a:ext cx="773738" cy="369332"/>
                  </a:xfrm>
                  <a:prstGeom prst="rect">
                    <a:avLst/>
                  </a:prstGeom>
                  <a:blipFill>
                    <a:blip r:embed="rId2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7" name="TextBox 146">
                    <a:extLst>
                      <a:ext uri="{FF2B5EF4-FFF2-40B4-BE49-F238E27FC236}">
                        <a16:creationId xmlns:a16="http://schemas.microsoft.com/office/drawing/2014/main" id="{E7DDC433-A39C-9D72-0893-3EE12F71DF52}"/>
                      </a:ext>
                    </a:extLst>
                  </p:cNvPr>
                  <p:cNvSpPr txBox="1"/>
                  <p:nvPr/>
                </p:nvSpPr>
                <p:spPr>
                  <a:xfrm>
                    <a:off x="5871671" y="2820523"/>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xmlns="">
              <p:sp>
                <p:nvSpPr>
                  <p:cNvPr id="147" name="TextBox 146">
                    <a:extLst>
                      <a:ext uri="{FF2B5EF4-FFF2-40B4-BE49-F238E27FC236}">
                        <a16:creationId xmlns:a16="http://schemas.microsoft.com/office/drawing/2014/main" id="{E7DDC433-A39C-9D72-0893-3EE12F71DF52}"/>
                      </a:ext>
                    </a:extLst>
                  </p:cNvPr>
                  <p:cNvSpPr txBox="1">
                    <a:spLocks noRot="1" noChangeAspect="1" noMove="1" noResize="1" noEditPoints="1" noAdjustHandles="1" noChangeArrowheads="1" noChangeShapeType="1" noTextEdit="1"/>
                  </p:cNvSpPr>
                  <p:nvPr/>
                </p:nvSpPr>
                <p:spPr>
                  <a:xfrm>
                    <a:off x="5871671" y="2820523"/>
                    <a:ext cx="773738" cy="369332"/>
                  </a:xfrm>
                  <a:prstGeom prst="rect">
                    <a:avLst/>
                  </a:prstGeom>
                  <a:blipFill>
                    <a:blip r:embed="rId2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8" name="TextBox 147">
                    <a:extLst>
                      <a:ext uri="{FF2B5EF4-FFF2-40B4-BE49-F238E27FC236}">
                        <a16:creationId xmlns:a16="http://schemas.microsoft.com/office/drawing/2014/main" id="{0D538E86-780E-3019-582B-FDB16AE9B559}"/>
                      </a:ext>
                    </a:extLst>
                  </p:cNvPr>
                  <p:cNvSpPr txBox="1"/>
                  <p:nvPr/>
                </p:nvSpPr>
                <p:spPr>
                  <a:xfrm>
                    <a:off x="7379737" y="3471980"/>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48" name="TextBox 147">
                    <a:extLst>
                      <a:ext uri="{FF2B5EF4-FFF2-40B4-BE49-F238E27FC236}">
                        <a16:creationId xmlns:a16="http://schemas.microsoft.com/office/drawing/2014/main" id="{0D538E86-780E-3019-582B-FDB16AE9B559}"/>
                      </a:ext>
                    </a:extLst>
                  </p:cNvPr>
                  <p:cNvSpPr txBox="1">
                    <a:spLocks noRot="1" noChangeAspect="1" noMove="1" noResize="1" noEditPoints="1" noAdjustHandles="1" noChangeArrowheads="1" noChangeShapeType="1" noTextEdit="1"/>
                  </p:cNvSpPr>
                  <p:nvPr/>
                </p:nvSpPr>
                <p:spPr>
                  <a:xfrm>
                    <a:off x="7379737" y="3471980"/>
                    <a:ext cx="369781" cy="369332"/>
                  </a:xfrm>
                  <a:prstGeom prst="rect">
                    <a:avLst/>
                  </a:prstGeom>
                  <a:blipFill>
                    <a:blip r:embed="rId26"/>
                    <a:stretch>
                      <a:fillRect/>
                    </a:stretch>
                  </a:blipFill>
                </p:spPr>
                <p:txBody>
                  <a:bodyPr/>
                  <a:lstStyle/>
                  <a:p>
                    <a:r>
                      <a:rPr lang="en-US">
                        <a:noFill/>
                      </a:rPr>
                      <a:t> </a:t>
                    </a:r>
                  </a:p>
                </p:txBody>
              </p:sp>
            </mc:Fallback>
          </mc:AlternateContent>
          <p:grpSp>
            <p:nvGrpSpPr>
              <p:cNvPr id="158" name="Group 157">
                <a:extLst>
                  <a:ext uri="{FF2B5EF4-FFF2-40B4-BE49-F238E27FC236}">
                    <a16:creationId xmlns:a16="http://schemas.microsoft.com/office/drawing/2014/main" id="{B8816186-073F-043E-FC13-8FAA2A388594}"/>
                  </a:ext>
                </a:extLst>
              </p:cNvPr>
              <p:cNvGrpSpPr/>
              <p:nvPr/>
            </p:nvGrpSpPr>
            <p:grpSpPr>
              <a:xfrm>
                <a:off x="5587925" y="5031239"/>
                <a:ext cx="869999" cy="1258554"/>
                <a:chOff x="7671946" y="5192984"/>
                <a:chExt cx="869999" cy="1258554"/>
              </a:xfrm>
            </p:grpSpPr>
            <mc:AlternateContent xmlns:mc="http://schemas.openxmlformats.org/markup-compatibility/2006" xmlns:a14="http://schemas.microsoft.com/office/drawing/2010/main">
              <mc:Choice Requires="a14">
                <p:sp>
                  <p:nvSpPr>
                    <p:cNvPr id="138" name="Isosceles Triangle 137">
                      <a:extLst>
                        <a:ext uri="{FF2B5EF4-FFF2-40B4-BE49-F238E27FC236}">
                          <a16:creationId xmlns:a16="http://schemas.microsoft.com/office/drawing/2014/main" id="{74A22E81-AB42-2FE9-9E89-350215CFD416}"/>
                        </a:ext>
                      </a:extLst>
                    </p:cNvPr>
                    <p:cNvSpPr/>
                    <p:nvPr/>
                  </p:nvSpPr>
                  <p:spPr>
                    <a:xfrm>
                      <a:off x="7671946" y="5192984"/>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138" name="Isosceles Triangle 137">
                      <a:extLst>
                        <a:ext uri="{FF2B5EF4-FFF2-40B4-BE49-F238E27FC236}">
                          <a16:creationId xmlns:a16="http://schemas.microsoft.com/office/drawing/2014/main" id="{74A22E81-AB42-2FE9-9E89-350215CFD416}"/>
                        </a:ext>
                      </a:extLst>
                    </p:cNvPr>
                    <p:cNvSpPr>
                      <a:spLocks noRot="1" noChangeAspect="1" noMove="1" noResize="1" noEditPoints="1" noAdjustHandles="1" noChangeArrowheads="1" noChangeShapeType="1" noTextEdit="1"/>
                    </p:cNvSpPr>
                    <p:nvPr/>
                  </p:nvSpPr>
                  <p:spPr>
                    <a:xfrm>
                      <a:off x="7671946" y="5192984"/>
                      <a:ext cx="869999" cy="653951"/>
                    </a:xfrm>
                    <a:prstGeom prst="triangle">
                      <a:avLst/>
                    </a:prstGeom>
                    <a:blipFill>
                      <a:blip r:embed="rId2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3" name="Oval 152">
                      <a:extLst>
                        <a:ext uri="{FF2B5EF4-FFF2-40B4-BE49-F238E27FC236}">
                          <a16:creationId xmlns:a16="http://schemas.microsoft.com/office/drawing/2014/main" id="{C9792623-4F10-6F7E-FC1A-66157314FC92}"/>
                        </a:ext>
                      </a:extLst>
                    </p:cNvPr>
                    <p:cNvSpPr/>
                    <p:nvPr/>
                  </p:nvSpPr>
                  <p:spPr>
                    <a:xfrm>
                      <a:off x="7879032" y="5975392"/>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53" name="Oval 152">
                      <a:extLst>
                        <a:ext uri="{FF2B5EF4-FFF2-40B4-BE49-F238E27FC236}">
                          <a16:creationId xmlns:a16="http://schemas.microsoft.com/office/drawing/2014/main" id="{C9792623-4F10-6F7E-FC1A-66157314FC92}"/>
                        </a:ext>
                      </a:extLst>
                    </p:cNvPr>
                    <p:cNvSpPr>
                      <a:spLocks noRot="1" noChangeAspect="1" noMove="1" noResize="1" noEditPoints="1" noAdjustHandles="1" noChangeArrowheads="1" noChangeShapeType="1" noTextEdit="1"/>
                    </p:cNvSpPr>
                    <p:nvPr/>
                  </p:nvSpPr>
                  <p:spPr>
                    <a:xfrm>
                      <a:off x="7879032" y="5975392"/>
                      <a:ext cx="476146" cy="476146"/>
                    </a:xfrm>
                    <a:prstGeom prst="ellipse">
                      <a:avLst/>
                    </a:prstGeom>
                    <a:blipFill>
                      <a:blip r:embed="rId28"/>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54" name="Straight Connector 153">
                  <a:extLst>
                    <a:ext uri="{FF2B5EF4-FFF2-40B4-BE49-F238E27FC236}">
                      <a16:creationId xmlns:a16="http://schemas.microsoft.com/office/drawing/2014/main" id="{F1E1B38D-B8F5-89BD-8822-57A80C5777D7}"/>
                    </a:ext>
                  </a:extLst>
                </p:cNvPr>
                <p:cNvCxnSpPr>
                  <a:cxnSpLocks/>
                  <a:stCxn id="153" idx="0"/>
                  <a:endCxn id="138" idx="3"/>
                </p:cNvCxnSpPr>
                <p:nvPr/>
              </p:nvCxnSpPr>
              <p:spPr>
                <a:xfrm flipH="1" flipV="1">
                  <a:off x="8106946" y="5846935"/>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157" name="Group 156">
                <a:extLst>
                  <a:ext uri="{FF2B5EF4-FFF2-40B4-BE49-F238E27FC236}">
                    <a16:creationId xmlns:a16="http://schemas.microsoft.com/office/drawing/2014/main" id="{3F3ADB01-DD8A-7E18-1091-482C3EF244C6}"/>
                  </a:ext>
                </a:extLst>
              </p:cNvPr>
              <p:cNvGrpSpPr/>
              <p:nvPr/>
            </p:nvGrpSpPr>
            <p:grpSpPr>
              <a:xfrm>
                <a:off x="6194563" y="4283732"/>
                <a:ext cx="869999" cy="1261094"/>
                <a:chOff x="6540271" y="4283732"/>
                <a:chExt cx="869999" cy="1261094"/>
              </a:xfrm>
            </p:grpSpPr>
            <mc:AlternateContent xmlns:mc="http://schemas.openxmlformats.org/markup-compatibility/2006" xmlns:a14="http://schemas.microsoft.com/office/drawing/2010/main">
              <mc:Choice Requires="a14">
                <p:sp>
                  <p:nvSpPr>
                    <p:cNvPr id="150" name="Isosceles Triangle 149">
                      <a:extLst>
                        <a:ext uri="{FF2B5EF4-FFF2-40B4-BE49-F238E27FC236}">
                          <a16:creationId xmlns:a16="http://schemas.microsoft.com/office/drawing/2014/main" id="{DA48F5F6-29AE-2B9B-C661-FC0F9D14E43E}"/>
                        </a:ext>
                      </a:extLst>
                    </p:cNvPr>
                    <p:cNvSpPr/>
                    <p:nvPr/>
                  </p:nvSpPr>
                  <p:spPr>
                    <a:xfrm>
                      <a:off x="6540271" y="428373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150" name="Isosceles Triangle 149">
                      <a:extLst>
                        <a:ext uri="{FF2B5EF4-FFF2-40B4-BE49-F238E27FC236}">
                          <a16:creationId xmlns:a16="http://schemas.microsoft.com/office/drawing/2014/main" id="{DA48F5F6-29AE-2B9B-C661-FC0F9D14E43E}"/>
                        </a:ext>
                      </a:extLst>
                    </p:cNvPr>
                    <p:cNvSpPr>
                      <a:spLocks noRot="1" noChangeAspect="1" noMove="1" noResize="1" noEditPoints="1" noAdjustHandles="1" noChangeArrowheads="1" noChangeShapeType="1" noTextEdit="1"/>
                    </p:cNvSpPr>
                    <p:nvPr/>
                  </p:nvSpPr>
                  <p:spPr>
                    <a:xfrm>
                      <a:off x="6540271" y="4283732"/>
                      <a:ext cx="869999" cy="653951"/>
                    </a:xfrm>
                    <a:prstGeom prst="triangle">
                      <a:avLst/>
                    </a:prstGeom>
                    <a:blipFill>
                      <a:blip r:embed="rId29"/>
                      <a:stretch>
                        <a:fillRect b="-454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5" name="Oval 154">
                      <a:extLst>
                        <a:ext uri="{FF2B5EF4-FFF2-40B4-BE49-F238E27FC236}">
                          <a16:creationId xmlns:a16="http://schemas.microsoft.com/office/drawing/2014/main" id="{FA2F515E-F9F8-11B1-7B8F-6B879A34E224}"/>
                        </a:ext>
                      </a:extLst>
                    </p:cNvPr>
                    <p:cNvSpPr/>
                    <p:nvPr/>
                  </p:nvSpPr>
                  <p:spPr>
                    <a:xfrm>
                      <a:off x="6732387" y="506868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55" name="Oval 154">
                      <a:extLst>
                        <a:ext uri="{FF2B5EF4-FFF2-40B4-BE49-F238E27FC236}">
                          <a16:creationId xmlns:a16="http://schemas.microsoft.com/office/drawing/2014/main" id="{FA2F515E-F9F8-11B1-7B8F-6B879A34E224}"/>
                        </a:ext>
                      </a:extLst>
                    </p:cNvPr>
                    <p:cNvSpPr>
                      <a:spLocks noRot="1" noChangeAspect="1" noMove="1" noResize="1" noEditPoints="1" noAdjustHandles="1" noChangeArrowheads="1" noChangeShapeType="1" noTextEdit="1"/>
                    </p:cNvSpPr>
                    <p:nvPr/>
                  </p:nvSpPr>
                  <p:spPr>
                    <a:xfrm>
                      <a:off x="6732387" y="5068680"/>
                      <a:ext cx="476146" cy="476146"/>
                    </a:xfrm>
                    <a:prstGeom prst="ellipse">
                      <a:avLst/>
                    </a:prstGeom>
                    <a:blipFill>
                      <a:blip r:embed="rId30"/>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56" name="Straight Connector 155">
                  <a:extLst>
                    <a:ext uri="{FF2B5EF4-FFF2-40B4-BE49-F238E27FC236}">
                      <a16:creationId xmlns:a16="http://schemas.microsoft.com/office/drawing/2014/main" id="{0972C351-F425-B44E-0B07-B669029C0077}"/>
                    </a:ext>
                  </a:extLst>
                </p:cNvPr>
                <p:cNvCxnSpPr>
                  <a:cxnSpLocks/>
                  <a:stCxn id="155" idx="0"/>
                  <a:endCxn id="150" idx="3"/>
                </p:cNvCxnSpPr>
                <p:nvPr/>
              </p:nvCxnSpPr>
              <p:spPr>
                <a:xfrm flipV="1">
                  <a:off x="6970460" y="4937683"/>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59" name="Oval 158">
                    <a:extLst>
                      <a:ext uri="{FF2B5EF4-FFF2-40B4-BE49-F238E27FC236}">
                        <a16:creationId xmlns:a16="http://schemas.microsoft.com/office/drawing/2014/main" id="{C665C09B-FCE3-FD4E-BB9E-596B4AC626E5}"/>
                      </a:ext>
                    </a:extLst>
                  </p:cNvPr>
                  <p:cNvSpPr/>
                  <p:nvPr/>
                </p:nvSpPr>
                <p:spPr>
                  <a:xfrm>
                    <a:off x="5140535" y="425965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159" name="Oval 158">
                    <a:extLst>
                      <a:ext uri="{FF2B5EF4-FFF2-40B4-BE49-F238E27FC236}">
                        <a16:creationId xmlns:a16="http://schemas.microsoft.com/office/drawing/2014/main" id="{C665C09B-FCE3-FD4E-BB9E-596B4AC626E5}"/>
                      </a:ext>
                    </a:extLst>
                  </p:cNvPr>
                  <p:cNvSpPr>
                    <a:spLocks noRot="1" noChangeAspect="1" noMove="1" noResize="1" noEditPoints="1" noAdjustHandles="1" noChangeArrowheads="1" noChangeShapeType="1" noTextEdit="1"/>
                  </p:cNvSpPr>
                  <p:nvPr/>
                </p:nvSpPr>
                <p:spPr>
                  <a:xfrm>
                    <a:off x="5140535" y="4259650"/>
                    <a:ext cx="612511" cy="612511"/>
                  </a:xfrm>
                  <a:prstGeom prst="ellipse">
                    <a:avLst/>
                  </a:prstGeom>
                  <a:blipFill>
                    <a:blip r:embed="rId31"/>
                    <a:stretch>
                      <a:fillRect/>
                    </a:stretch>
                  </a:blipFill>
                  <a:ln>
                    <a:solidFill>
                      <a:schemeClr val="tx1"/>
                    </a:solidFill>
                  </a:ln>
                </p:spPr>
                <p:txBody>
                  <a:bodyPr/>
                  <a:lstStyle/>
                  <a:p>
                    <a:r>
                      <a:rPr lang="en-US">
                        <a:noFill/>
                      </a:rPr>
                      <a:t> </a:t>
                    </a:r>
                  </a:p>
                </p:txBody>
              </p:sp>
            </mc:Fallback>
          </mc:AlternateContent>
          <p:cxnSp>
            <p:nvCxnSpPr>
              <p:cNvPr id="160" name="Straight Connector 159">
                <a:extLst>
                  <a:ext uri="{FF2B5EF4-FFF2-40B4-BE49-F238E27FC236}">
                    <a16:creationId xmlns:a16="http://schemas.microsoft.com/office/drawing/2014/main" id="{EC4B5B0F-33AE-6957-F3BD-9DD89F822A3F}"/>
                  </a:ext>
                </a:extLst>
              </p:cNvPr>
              <p:cNvCxnSpPr>
                <a:cxnSpLocks/>
                <a:stCxn id="159" idx="3"/>
              </p:cNvCxnSpPr>
              <p:nvPr/>
            </p:nvCxnSpPr>
            <p:spPr>
              <a:xfrm flipH="1">
                <a:off x="4904303" y="4782461"/>
                <a:ext cx="325932" cy="27324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7DAE403D-175A-E073-47F4-74F08CC347DC}"/>
                  </a:ext>
                </a:extLst>
              </p:cNvPr>
              <p:cNvCxnSpPr>
                <a:cxnSpLocks/>
                <a:stCxn id="159" idx="5"/>
                <a:endCxn id="138" idx="0"/>
              </p:cNvCxnSpPr>
              <p:nvPr/>
            </p:nvCxnSpPr>
            <p:spPr>
              <a:xfrm>
                <a:off x="5663346" y="4782461"/>
                <a:ext cx="359579" cy="2487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8" name="TextBox 167">
                    <a:extLst>
                      <a:ext uri="{FF2B5EF4-FFF2-40B4-BE49-F238E27FC236}">
                        <a16:creationId xmlns:a16="http://schemas.microsoft.com/office/drawing/2014/main" id="{680E6224-B30D-AB0B-1DD3-2319A9852042}"/>
                      </a:ext>
                    </a:extLst>
                  </p:cNvPr>
                  <p:cNvSpPr txBox="1"/>
                  <p:nvPr/>
                </p:nvSpPr>
                <p:spPr>
                  <a:xfrm>
                    <a:off x="4605876" y="405937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168" name="TextBox 167">
                    <a:extLst>
                      <a:ext uri="{FF2B5EF4-FFF2-40B4-BE49-F238E27FC236}">
                        <a16:creationId xmlns:a16="http://schemas.microsoft.com/office/drawing/2014/main" id="{680E6224-B30D-AB0B-1DD3-2319A9852042}"/>
                      </a:ext>
                    </a:extLst>
                  </p:cNvPr>
                  <p:cNvSpPr txBox="1">
                    <a:spLocks noRot="1" noChangeAspect="1" noMove="1" noResize="1" noEditPoints="1" noAdjustHandles="1" noChangeArrowheads="1" noChangeShapeType="1" noTextEdit="1"/>
                  </p:cNvSpPr>
                  <p:nvPr/>
                </p:nvSpPr>
                <p:spPr>
                  <a:xfrm>
                    <a:off x="4605876" y="4059371"/>
                    <a:ext cx="773738" cy="369332"/>
                  </a:xfrm>
                  <a:prstGeom prst="rect">
                    <a:avLst/>
                  </a:prstGeom>
                  <a:blipFill>
                    <a:blip r:embed="rId32"/>
                    <a:stretch>
                      <a:fillRect/>
                    </a:stretch>
                  </a:blipFill>
                </p:spPr>
                <p:txBody>
                  <a:bodyPr/>
                  <a:lstStyle/>
                  <a:p>
                    <a:r>
                      <a:rPr lang="en-US">
                        <a:noFill/>
                      </a:rPr>
                      <a:t> </a:t>
                    </a:r>
                  </a:p>
                </p:txBody>
              </p:sp>
            </mc:Fallback>
          </mc:AlternateContent>
        </p:grpSp>
        <p:cxnSp>
          <p:nvCxnSpPr>
            <p:cNvPr id="62" name="Straight Connector 61">
              <a:extLst>
                <a:ext uri="{FF2B5EF4-FFF2-40B4-BE49-F238E27FC236}">
                  <a16:creationId xmlns:a16="http://schemas.microsoft.com/office/drawing/2014/main" id="{3977F9C3-E89E-7088-ED5E-3BBC1B5DEC2B}"/>
                </a:ext>
              </a:extLst>
            </p:cNvPr>
            <p:cNvCxnSpPr>
              <a:cxnSpLocks/>
              <a:stCxn id="135" idx="0"/>
            </p:cNvCxnSpPr>
            <p:nvPr/>
          </p:nvCxnSpPr>
          <p:spPr>
            <a:xfrm flipH="1" flipV="1">
              <a:off x="6236897" y="3312545"/>
              <a:ext cx="1" cy="181591"/>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215" name="Arrow: Right 214" descr="Finally we do a right rotation at the problem node a.">
                <a:extLst>
                  <a:ext uri="{FF2B5EF4-FFF2-40B4-BE49-F238E27FC236}">
                    <a16:creationId xmlns:a16="http://schemas.microsoft.com/office/drawing/2014/main" id="{2DAE4AAD-4DCC-1580-C1EC-074617400EC7}"/>
                  </a:ext>
                </a:extLst>
              </p:cNvPr>
              <p:cNvSpPr/>
              <p:nvPr/>
            </p:nvSpPr>
            <p:spPr>
              <a:xfrm>
                <a:off x="7390965" y="3754563"/>
                <a:ext cx="1287919"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Rotate Right at </a:t>
                </a:r>
                <a14:m>
                  <m:oMath xmlns:m="http://schemas.openxmlformats.org/officeDocument/2006/math">
                    <m:r>
                      <a:rPr lang="en-US" sz="1400" b="0" i="1" smtClean="0">
                        <a:latin typeface="Cambria Math" panose="02040503050406030204" pitchFamily="18" charset="0"/>
                      </a:rPr>
                      <m:t>𝑎</m:t>
                    </m:r>
                  </m:oMath>
                </a14:m>
                <a:endParaRPr lang="en-US" sz="1400" dirty="0"/>
              </a:p>
            </p:txBody>
          </p:sp>
        </mc:Choice>
        <mc:Fallback>
          <p:sp>
            <p:nvSpPr>
              <p:cNvPr id="215" name="Arrow: Right 214" descr="Finally we do a right rotation at the problem node a.">
                <a:extLst>
                  <a:ext uri="{FF2B5EF4-FFF2-40B4-BE49-F238E27FC236}">
                    <a16:creationId xmlns:a16="http://schemas.microsoft.com/office/drawing/2014/main" id="{2DAE4AAD-4DCC-1580-C1EC-074617400EC7}"/>
                  </a:ext>
                </a:extLst>
              </p:cNvPr>
              <p:cNvSpPr>
                <a:spLocks noRot="1" noChangeAspect="1" noMove="1" noResize="1" noEditPoints="1" noAdjustHandles="1" noChangeArrowheads="1" noChangeShapeType="1" noTextEdit="1"/>
              </p:cNvSpPr>
              <p:nvPr/>
            </p:nvSpPr>
            <p:spPr>
              <a:xfrm>
                <a:off x="7390965" y="3754563"/>
                <a:ext cx="1287919" cy="1105505"/>
              </a:xfrm>
              <a:prstGeom prst="rightArrow">
                <a:avLst/>
              </a:prstGeom>
              <a:blipFill>
                <a:blip r:embed="rId33"/>
                <a:stretch>
                  <a:fillRect/>
                </a:stretch>
              </a:blipFill>
            </p:spPr>
            <p:txBody>
              <a:bodyPr/>
              <a:lstStyle/>
              <a:p>
                <a:r>
                  <a:rPr lang="en-US">
                    <a:noFill/>
                  </a:rPr>
                  <a:t> </a:t>
                </a:r>
              </a:p>
            </p:txBody>
          </p:sp>
        </mc:Fallback>
      </mc:AlternateContent>
      <p:grpSp>
        <p:nvGrpSpPr>
          <p:cNvPr id="6" name="Group 5" descr="An illustration of a left-right rotation. This is the after image.&#10;&#10;&#10;After performing a right rotation the node c becomes the root of the tree. The right child of c is the node a (the former root), and the left child of c is unchanged from the intermediate step. The left subtree of a is y (the former right subtree of b), and the right subtree of a is unchanged. At this point the left and right subtrees of c both have height h+1, and so the tree is finally balanced.">
            <a:extLst>
              <a:ext uri="{FF2B5EF4-FFF2-40B4-BE49-F238E27FC236}">
                <a16:creationId xmlns:a16="http://schemas.microsoft.com/office/drawing/2014/main" id="{8ACE5573-3C13-ED2D-F6BA-D822D7D1A124}"/>
              </a:ext>
            </a:extLst>
          </p:cNvPr>
          <p:cNvGrpSpPr/>
          <p:nvPr/>
        </p:nvGrpSpPr>
        <p:grpSpPr>
          <a:xfrm>
            <a:off x="8270097" y="3377681"/>
            <a:ext cx="3918102" cy="2900310"/>
            <a:chOff x="8270097" y="3377681"/>
            <a:chExt cx="3918102" cy="2900310"/>
          </a:xfrm>
        </p:grpSpPr>
        <p:grpSp>
          <p:nvGrpSpPr>
            <p:cNvPr id="213" name="Group 212">
              <a:extLst>
                <a:ext uri="{FF2B5EF4-FFF2-40B4-BE49-F238E27FC236}">
                  <a16:creationId xmlns:a16="http://schemas.microsoft.com/office/drawing/2014/main" id="{E5E38041-E10B-4A4D-A3C2-68BEEB799918}"/>
                </a:ext>
              </a:extLst>
            </p:cNvPr>
            <p:cNvGrpSpPr/>
            <p:nvPr/>
          </p:nvGrpSpPr>
          <p:grpSpPr>
            <a:xfrm>
              <a:off x="8270097" y="3506388"/>
              <a:ext cx="3918102" cy="2771603"/>
              <a:chOff x="8140409" y="588651"/>
              <a:chExt cx="3918102" cy="2771603"/>
            </a:xfrm>
          </p:grpSpPr>
          <mc:AlternateContent xmlns:mc="http://schemas.openxmlformats.org/markup-compatibility/2006" xmlns:a14="http://schemas.microsoft.com/office/drawing/2010/main">
            <mc:Choice Requires="a14">
              <p:sp>
                <p:nvSpPr>
                  <p:cNvPr id="170" name="Isosceles Triangle 169">
                    <a:extLst>
                      <a:ext uri="{FF2B5EF4-FFF2-40B4-BE49-F238E27FC236}">
                        <a16:creationId xmlns:a16="http://schemas.microsoft.com/office/drawing/2014/main" id="{C25823D2-DAC3-871C-723F-191069584EC5}"/>
                      </a:ext>
                    </a:extLst>
                  </p:cNvPr>
                  <p:cNvSpPr/>
                  <p:nvPr/>
                </p:nvSpPr>
                <p:spPr>
                  <a:xfrm>
                    <a:off x="8140409" y="2112531"/>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170" name="Isosceles Triangle 169">
                    <a:extLst>
                      <a:ext uri="{FF2B5EF4-FFF2-40B4-BE49-F238E27FC236}">
                        <a16:creationId xmlns:a16="http://schemas.microsoft.com/office/drawing/2014/main" id="{C25823D2-DAC3-871C-723F-191069584EC5}"/>
                      </a:ext>
                    </a:extLst>
                  </p:cNvPr>
                  <p:cNvSpPr>
                    <a:spLocks noRot="1" noChangeAspect="1" noMove="1" noResize="1" noEditPoints="1" noAdjustHandles="1" noChangeArrowheads="1" noChangeShapeType="1" noTextEdit="1"/>
                  </p:cNvSpPr>
                  <p:nvPr/>
                </p:nvSpPr>
                <p:spPr>
                  <a:xfrm>
                    <a:off x="8140409" y="2112531"/>
                    <a:ext cx="1084977" cy="1204653"/>
                  </a:xfrm>
                  <a:prstGeom prst="triangle">
                    <a:avLst/>
                  </a:prstGeom>
                  <a:blipFill>
                    <a:blip r:embed="rId3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1" name="TextBox 170">
                    <a:extLst>
                      <a:ext uri="{FF2B5EF4-FFF2-40B4-BE49-F238E27FC236}">
                        <a16:creationId xmlns:a16="http://schemas.microsoft.com/office/drawing/2014/main" id="{4C113044-D157-8620-6804-52D9DA4967AE}"/>
                      </a:ext>
                    </a:extLst>
                  </p:cNvPr>
                  <p:cNvSpPr txBox="1"/>
                  <p:nvPr/>
                </p:nvSpPr>
                <p:spPr>
                  <a:xfrm>
                    <a:off x="8344086" y="1954745"/>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71" name="TextBox 170">
                    <a:extLst>
                      <a:ext uri="{FF2B5EF4-FFF2-40B4-BE49-F238E27FC236}">
                        <a16:creationId xmlns:a16="http://schemas.microsoft.com/office/drawing/2014/main" id="{4C113044-D157-8620-6804-52D9DA4967AE}"/>
                      </a:ext>
                    </a:extLst>
                  </p:cNvPr>
                  <p:cNvSpPr txBox="1">
                    <a:spLocks noRot="1" noChangeAspect="1" noMove="1" noResize="1" noEditPoints="1" noAdjustHandles="1" noChangeArrowheads="1" noChangeShapeType="1" noTextEdit="1"/>
                  </p:cNvSpPr>
                  <p:nvPr/>
                </p:nvSpPr>
                <p:spPr>
                  <a:xfrm>
                    <a:off x="8344086" y="1954745"/>
                    <a:ext cx="369781" cy="369332"/>
                  </a:xfrm>
                  <a:prstGeom prst="rect">
                    <a:avLst/>
                  </a:prstGeom>
                  <a:blipFill>
                    <a:blip r:embed="rId35"/>
                    <a:stretch>
                      <a:fillRect/>
                    </a:stretch>
                  </a:blipFill>
                </p:spPr>
                <p:txBody>
                  <a:bodyPr/>
                  <a:lstStyle/>
                  <a:p>
                    <a:r>
                      <a:rPr lang="en-US">
                        <a:noFill/>
                      </a:rPr>
                      <a:t> </a:t>
                    </a:r>
                  </a:p>
                </p:txBody>
              </p:sp>
            </mc:Fallback>
          </mc:AlternateContent>
          <p:grpSp>
            <p:nvGrpSpPr>
              <p:cNvPr id="172" name="Group 171">
                <a:extLst>
                  <a:ext uri="{FF2B5EF4-FFF2-40B4-BE49-F238E27FC236}">
                    <a16:creationId xmlns:a16="http://schemas.microsoft.com/office/drawing/2014/main" id="{99054CB1-B927-D8F8-9D76-8BEA4252BC30}"/>
                  </a:ext>
                </a:extLst>
              </p:cNvPr>
              <p:cNvGrpSpPr/>
              <p:nvPr/>
            </p:nvGrpSpPr>
            <p:grpSpPr>
              <a:xfrm>
                <a:off x="9176854" y="2097292"/>
                <a:ext cx="869999" cy="1258554"/>
                <a:chOff x="7671946" y="5192984"/>
                <a:chExt cx="869999" cy="1258554"/>
              </a:xfrm>
            </p:grpSpPr>
            <mc:AlternateContent xmlns:mc="http://schemas.openxmlformats.org/markup-compatibility/2006" xmlns:a14="http://schemas.microsoft.com/office/drawing/2010/main">
              <mc:Choice Requires="a14">
                <p:sp>
                  <p:nvSpPr>
                    <p:cNvPr id="173" name="Isosceles Triangle 172">
                      <a:extLst>
                        <a:ext uri="{FF2B5EF4-FFF2-40B4-BE49-F238E27FC236}">
                          <a16:creationId xmlns:a16="http://schemas.microsoft.com/office/drawing/2014/main" id="{33E3DEA3-62F5-9A21-A1AF-32B5934C0028}"/>
                        </a:ext>
                      </a:extLst>
                    </p:cNvPr>
                    <p:cNvSpPr/>
                    <p:nvPr/>
                  </p:nvSpPr>
                  <p:spPr>
                    <a:xfrm>
                      <a:off x="7671946" y="5192984"/>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173" name="Isosceles Triangle 172">
                      <a:extLst>
                        <a:ext uri="{FF2B5EF4-FFF2-40B4-BE49-F238E27FC236}">
                          <a16:creationId xmlns:a16="http://schemas.microsoft.com/office/drawing/2014/main" id="{33E3DEA3-62F5-9A21-A1AF-32B5934C0028}"/>
                        </a:ext>
                      </a:extLst>
                    </p:cNvPr>
                    <p:cNvSpPr>
                      <a:spLocks noRot="1" noChangeAspect="1" noMove="1" noResize="1" noEditPoints="1" noAdjustHandles="1" noChangeArrowheads="1" noChangeShapeType="1" noTextEdit="1"/>
                    </p:cNvSpPr>
                    <p:nvPr/>
                  </p:nvSpPr>
                  <p:spPr>
                    <a:xfrm>
                      <a:off x="7671946" y="5192984"/>
                      <a:ext cx="869999" cy="653951"/>
                    </a:xfrm>
                    <a:prstGeom prst="triangle">
                      <a:avLst/>
                    </a:prstGeom>
                    <a:blipFill>
                      <a:blip r:embed="rId3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4" name="Oval 173">
                      <a:extLst>
                        <a:ext uri="{FF2B5EF4-FFF2-40B4-BE49-F238E27FC236}">
                          <a16:creationId xmlns:a16="http://schemas.microsoft.com/office/drawing/2014/main" id="{A3A04AC9-36A0-F0D6-51CD-09EA0CC8A9FC}"/>
                        </a:ext>
                      </a:extLst>
                    </p:cNvPr>
                    <p:cNvSpPr/>
                    <p:nvPr/>
                  </p:nvSpPr>
                  <p:spPr>
                    <a:xfrm>
                      <a:off x="7879032" y="5975392"/>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74" name="Oval 173">
                      <a:extLst>
                        <a:ext uri="{FF2B5EF4-FFF2-40B4-BE49-F238E27FC236}">
                          <a16:creationId xmlns:a16="http://schemas.microsoft.com/office/drawing/2014/main" id="{A3A04AC9-36A0-F0D6-51CD-09EA0CC8A9FC}"/>
                        </a:ext>
                      </a:extLst>
                    </p:cNvPr>
                    <p:cNvSpPr>
                      <a:spLocks noRot="1" noChangeAspect="1" noMove="1" noResize="1" noEditPoints="1" noAdjustHandles="1" noChangeArrowheads="1" noChangeShapeType="1" noTextEdit="1"/>
                    </p:cNvSpPr>
                    <p:nvPr/>
                  </p:nvSpPr>
                  <p:spPr>
                    <a:xfrm>
                      <a:off x="7879032" y="5975392"/>
                      <a:ext cx="476146" cy="476146"/>
                    </a:xfrm>
                    <a:prstGeom prst="ellipse">
                      <a:avLst/>
                    </a:prstGeom>
                    <a:blipFill>
                      <a:blip r:embed="rId37"/>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75" name="Straight Connector 174">
                  <a:extLst>
                    <a:ext uri="{FF2B5EF4-FFF2-40B4-BE49-F238E27FC236}">
                      <a16:creationId xmlns:a16="http://schemas.microsoft.com/office/drawing/2014/main" id="{457CD7AD-B073-71BC-32B2-1F83D3698991}"/>
                    </a:ext>
                  </a:extLst>
                </p:cNvPr>
                <p:cNvCxnSpPr>
                  <a:cxnSpLocks/>
                  <a:stCxn id="174" idx="0"/>
                  <a:endCxn id="173" idx="3"/>
                </p:cNvCxnSpPr>
                <p:nvPr/>
              </p:nvCxnSpPr>
              <p:spPr>
                <a:xfrm flipH="1" flipV="1">
                  <a:off x="8106946" y="5846935"/>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76" name="Oval 175">
                    <a:extLst>
                      <a:ext uri="{FF2B5EF4-FFF2-40B4-BE49-F238E27FC236}">
                        <a16:creationId xmlns:a16="http://schemas.microsoft.com/office/drawing/2014/main" id="{452292C6-8418-3C31-7700-3D9FF2963B66}"/>
                      </a:ext>
                    </a:extLst>
                  </p:cNvPr>
                  <p:cNvSpPr/>
                  <p:nvPr/>
                </p:nvSpPr>
                <p:spPr>
                  <a:xfrm>
                    <a:off x="8729464" y="132570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176" name="Oval 175">
                    <a:extLst>
                      <a:ext uri="{FF2B5EF4-FFF2-40B4-BE49-F238E27FC236}">
                        <a16:creationId xmlns:a16="http://schemas.microsoft.com/office/drawing/2014/main" id="{452292C6-8418-3C31-7700-3D9FF2963B66}"/>
                      </a:ext>
                    </a:extLst>
                  </p:cNvPr>
                  <p:cNvSpPr>
                    <a:spLocks noRot="1" noChangeAspect="1" noMove="1" noResize="1" noEditPoints="1" noAdjustHandles="1" noChangeArrowheads="1" noChangeShapeType="1" noTextEdit="1"/>
                  </p:cNvSpPr>
                  <p:nvPr/>
                </p:nvSpPr>
                <p:spPr>
                  <a:xfrm>
                    <a:off x="8729464" y="1325703"/>
                    <a:ext cx="612511" cy="612511"/>
                  </a:xfrm>
                  <a:prstGeom prst="ellipse">
                    <a:avLst/>
                  </a:prstGeom>
                  <a:blipFill>
                    <a:blip r:embed="rId38"/>
                    <a:stretch>
                      <a:fillRect/>
                    </a:stretch>
                  </a:blipFill>
                  <a:ln>
                    <a:solidFill>
                      <a:schemeClr val="tx1"/>
                    </a:solidFill>
                  </a:ln>
                </p:spPr>
                <p:txBody>
                  <a:bodyPr/>
                  <a:lstStyle/>
                  <a:p>
                    <a:r>
                      <a:rPr lang="en-US">
                        <a:noFill/>
                      </a:rPr>
                      <a:t> </a:t>
                    </a:r>
                  </a:p>
                </p:txBody>
              </p:sp>
            </mc:Fallback>
          </mc:AlternateContent>
          <p:cxnSp>
            <p:nvCxnSpPr>
              <p:cNvPr id="177" name="Straight Connector 176">
                <a:extLst>
                  <a:ext uri="{FF2B5EF4-FFF2-40B4-BE49-F238E27FC236}">
                    <a16:creationId xmlns:a16="http://schemas.microsoft.com/office/drawing/2014/main" id="{B368218B-D599-293E-8520-1EDF1AF788AE}"/>
                  </a:ext>
                </a:extLst>
              </p:cNvPr>
              <p:cNvCxnSpPr>
                <a:cxnSpLocks/>
                <a:stCxn id="176" idx="3"/>
                <a:endCxn id="170" idx="0"/>
              </p:cNvCxnSpPr>
              <p:nvPr/>
            </p:nvCxnSpPr>
            <p:spPr>
              <a:xfrm flipH="1">
                <a:off x="8682898" y="1848514"/>
                <a:ext cx="136266" cy="2640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8E236D99-EEC0-660E-D756-8D23C54FBEEC}"/>
                  </a:ext>
                </a:extLst>
              </p:cNvPr>
              <p:cNvCxnSpPr>
                <a:cxnSpLocks/>
                <a:stCxn id="176" idx="5"/>
                <a:endCxn id="173" idx="0"/>
              </p:cNvCxnSpPr>
              <p:nvPr/>
            </p:nvCxnSpPr>
            <p:spPr>
              <a:xfrm>
                <a:off x="9252275" y="1848514"/>
                <a:ext cx="359579" cy="2487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9" name="Oval 178">
                    <a:extLst>
                      <a:ext uri="{FF2B5EF4-FFF2-40B4-BE49-F238E27FC236}">
                        <a16:creationId xmlns:a16="http://schemas.microsoft.com/office/drawing/2014/main" id="{88AB6AFA-9DBC-21DE-A2FA-96A3FBADDA7E}"/>
                      </a:ext>
                    </a:extLst>
                  </p:cNvPr>
                  <p:cNvSpPr/>
                  <p:nvPr/>
                </p:nvSpPr>
                <p:spPr>
                  <a:xfrm>
                    <a:off x="9696812" y="653978"/>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179" name="Oval 178">
                    <a:extLst>
                      <a:ext uri="{FF2B5EF4-FFF2-40B4-BE49-F238E27FC236}">
                        <a16:creationId xmlns:a16="http://schemas.microsoft.com/office/drawing/2014/main" id="{88AB6AFA-9DBC-21DE-A2FA-96A3FBADDA7E}"/>
                      </a:ext>
                    </a:extLst>
                  </p:cNvPr>
                  <p:cNvSpPr>
                    <a:spLocks noRot="1" noChangeAspect="1" noMove="1" noResize="1" noEditPoints="1" noAdjustHandles="1" noChangeArrowheads="1" noChangeShapeType="1" noTextEdit="1"/>
                  </p:cNvSpPr>
                  <p:nvPr/>
                </p:nvSpPr>
                <p:spPr>
                  <a:xfrm>
                    <a:off x="9696812" y="653978"/>
                    <a:ext cx="612511" cy="612511"/>
                  </a:xfrm>
                  <a:prstGeom prst="ellipse">
                    <a:avLst/>
                  </a:prstGeom>
                  <a:blipFill>
                    <a:blip r:embed="rId39"/>
                    <a:stretch>
                      <a:fillRect/>
                    </a:stretch>
                  </a:blipFill>
                  <a:ln>
                    <a:solidFill>
                      <a:schemeClr val="tx1"/>
                    </a:solidFill>
                  </a:ln>
                </p:spPr>
                <p:txBody>
                  <a:bodyPr/>
                  <a:lstStyle/>
                  <a:p>
                    <a:r>
                      <a:rPr lang="en-US">
                        <a:noFill/>
                      </a:rPr>
                      <a:t> </a:t>
                    </a:r>
                  </a:p>
                </p:txBody>
              </p:sp>
            </mc:Fallback>
          </mc:AlternateContent>
          <p:cxnSp>
            <p:nvCxnSpPr>
              <p:cNvPr id="180" name="Straight Connector 179">
                <a:extLst>
                  <a:ext uri="{FF2B5EF4-FFF2-40B4-BE49-F238E27FC236}">
                    <a16:creationId xmlns:a16="http://schemas.microsoft.com/office/drawing/2014/main" id="{C5D3DFF8-4333-B418-38AD-CF4E9D93458D}"/>
                  </a:ext>
                </a:extLst>
              </p:cNvPr>
              <p:cNvCxnSpPr>
                <a:cxnSpLocks/>
                <a:stCxn id="179" idx="3"/>
                <a:endCxn id="176" idx="7"/>
              </p:cNvCxnSpPr>
              <p:nvPr/>
            </p:nvCxnSpPr>
            <p:spPr>
              <a:xfrm flipH="1">
                <a:off x="9252275" y="1176789"/>
                <a:ext cx="534237" cy="2386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4" name="Oval 183">
                    <a:extLst>
                      <a:ext uri="{FF2B5EF4-FFF2-40B4-BE49-F238E27FC236}">
                        <a16:creationId xmlns:a16="http://schemas.microsoft.com/office/drawing/2014/main" id="{D83976AB-65B2-8850-79A9-42465DB338BE}"/>
                      </a:ext>
                    </a:extLst>
                  </p:cNvPr>
                  <p:cNvSpPr/>
                  <p:nvPr/>
                </p:nvSpPr>
                <p:spPr>
                  <a:xfrm>
                    <a:off x="10709178" y="130962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184" name="Oval 183">
                    <a:extLst>
                      <a:ext uri="{FF2B5EF4-FFF2-40B4-BE49-F238E27FC236}">
                        <a16:creationId xmlns:a16="http://schemas.microsoft.com/office/drawing/2014/main" id="{D83976AB-65B2-8850-79A9-42465DB338BE}"/>
                      </a:ext>
                    </a:extLst>
                  </p:cNvPr>
                  <p:cNvSpPr>
                    <a:spLocks noRot="1" noChangeAspect="1" noMove="1" noResize="1" noEditPoints="1" noAdjustHandles="1" noChangeArrowheads="1" noChangeShapeType="1" noTextEdit="1"/>
                  </p:cNvSpPr>
                  <p:nvPr/>
                </p:nvSpPr>
                <p:spPr>
                  <a:xfrm>
                    <a:off x="10709178" y="1309625"/>
                    <a:ext cx="612511" cy="612511"/>
                  </a:xfrm>
                  <a:prstGeom prst="ellipse">
                    <a:avLst/>
                  </a:prstGeom>
                  <a:blipFill>
                    <a:blip r:embed="rId40"/>
                    <a:stretch>
                      <a:fillRect/>
                    </a:stretch>
                  </a:blipFill>
                  <a:ln>
                    <a:solidFill>
                      <a:schemeClr val="tx1"/>
                    </a:solidFill>
                  </a:ln>
                </p:spPr>
                <p:txBody>
                  <a:bodyPr/>
                  <a:lstStyle/>
                  <a:p>
                    <a:r>
                      <a:rPr lang="en-US">
                        <a:noFill/>
                      </a:rPr>
                      <a:t> </a:t>
                    </a:r>
                  </a:p>
                </p:txBody>
              </p:sp>
            </mc:Fallback>
          </mc:AlternateContent>
          <p:cxnSp>
            <p:nvCxnSpPr>
              <p:cNvPr id="185" name="Straight Connector 184">
                <a:extLst>
                  <a:ext uri="{FF2B5EF4-FFF2-40B4-BE49-F238E27FC236}">
                    <a16:creationId xmlns:a16="http://schemas.microsoft.com/office/drawing/2014/main" id="{B33CF570-0BE4-CFC1-9D13-EDE157E161A5}"/>
                  </a:ext>
                </a:extLst>
              </p:cNvPr>
              <p:cNvCxnSpPr>
                <a:cxnSpLocks/>
                <a:stCxn id="179" idx="5"/>
                <a:endCxn id="184" idx="1"/>
              </p:cNvCxnSpPr>
              <p:nvPr/>
            </p:nvCxnSpPr>
            <p:spPr>
              <a:xfrm>
                <a:off x="10219623" y="1176789"/>
                <a:ext cx="579255" cy="222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89" name="Group 188">
                <a:extLst>
                  <a:ext uri="{FF2B5EF4-FFF2-40B4-BE49-F238E27FC236}">
                    <a16:creationId xmlns:a16="http://schemas.microsoft.com/office/drawing/2014/main" id="{69C87E80-31C8-E02F-3628-0BCC11D8902C}"/>
                  </a:ext>
                </a:extLst>
              </p:cNvPr>
              <p:cNvGrpSpPr/>
              <p:nvPr/>
            </p:nvGrpSpPr>
            <p:grpSpPr>
              <a:xfrm>
                <a:off x="10108368" y="2099160"/>
                <a:ext cx="869999" cy="1261094"/>
                <a:chOff x="6540271" y="4283732"/>
                <a:chExt cx="869999" cy="1261094"/>
              </a:xfrm>
            </p:grpSpPr>
            <mc:AlternateContent xmlns:mc="http://schemas.openxmlformats.org/markup-compatibility/2006" xmlns:a14="http://schemas.microsoft.com/office/drawing/2010/main">
              <mc:Choice Requires="a14">
                <p:sp>
                  <p:nvSpPr>
                    <p:cNvPr id="190" name="Isosceles Triangle 189">
                      <a:extLst>
                        <a:ext uri="{FF2B5EF4-FFF2-40B4-BE49-F238E27FC236}">
                          <a16:creationId xmlns:a16="http://schemas.microsoft.com/office/drawing/2014/main" id="{5D4DF5AF-C25E-2F47-6BE2-A399D674056B}"/>
                        </a:ext>
                      </a:extLst>
                    </p:cNvPr>
                    <p:cNvSpPr/>
                    <p:nvPr/>
                  </p:nvSpPr>
                  <p:spPr>
                    <a:xfrm>
                      <a:off x="6540271" y="428373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190" name="Isosceles Triangle 189">
                      <a:extLst>
                        <a:ext uri="{FF2B5EF4-FFF2-40B4-BE49-F238E27FC236}">
                          <a16:creationId xmlns:a16="http://schemas.microsoft.com/office/drawing/2014/main" id="{5D4DF5AF-C25E-2F47-6BE2-A399D674056B}"/>
                        </a:ext>
                      </a:extLst>
                    </p:cNvPr>
                    <p:cNvSpPr>
                      <a:spLocks noRot="1" noChangeAspect="1" noMove="1" noResize="1" noEditPoints="1" noAdjustHandles="1" noChangeArrowheads="1" noChangeShapeType="1" noTextEdit="1"/>
                    </p:cNvSpPr>
                    <p:nvPr/>
                  </p:nvSpPr>
                  <p:spPr>
                    <a:xfrm>
                      <a:off x="6540271" y="4283732"/>
                      <a:ext cx="869999" cy="653951"/>
                    </a:xfrm>
                    <a:prstGeom prst="triangle">
                      <a:avLst/>
                    </a:prstGeom>
                    <a:blipFill>
                      <a:blip r:embed="rId41"/>
                      <a:stretch>
                        <a:fillRect b="-450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1" name="Oval 190">
                      <a:extLst>
                        <a:ext uri="{FF2B5EF4-FFF2-40B4-BE49-F238E27FC236}">
                          <a16:creationId xmlns:a16="http://schemas.microsoft.com/office/drawing/2014/main" id="{EB784F25-9843-9BE9-7020-6E352EB3FEB5}"/>
                        </a:ext>
                      </a:extLst>
                    </p:cNvPr>
                    <p:cNvSpPr/>
                    <p:nvPr/>
                  </p:nvSpPr>
                  <p:spPr>
                    <a:xfrm>
                      <a:off x="6732387" y="506868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91" name="Oval 190">
                      <a:extLst>
                        <a:ext uri="{FF2B5EF4-FFF2-40B4-BE49-F238E27FC236}">
                          <a16:creationId xmlns:a16="http://schemas.microsoft.com/office/drawing/2014/main" id="{EB784F25-9843-9BE9-7020-6E352EB3FEB5}"/>
                        </a:ext>
                      </a:extLst>
                    </p:cNvPr>
                    <p:cNvSpPr>
                      <a:spLocks noRot="1" noChangeAspect="1" noMove="1" noResize="1" noEditPoints="1" noAdjustHandles="1" noChangeArrowheads="1" noChangeShapeType="1" noTextEdit="1"/>
                    </p:cNvSpPr>
                    <p:nvPr/>
                  </p:nvSpPr>
                  <p:spPr>
                    <a:xfrm>
                      <a:off x="6732387" y="5068680"/>
                      <a:ext cx="476146" cy="476146"/>
                    </a:xfrm>
                    <a:prstGeom prst="ellipse">
                      <a:avLst/>
                    </a:prstGeom>
                    <a:blipFill>
                      <a:blip r:embed="rId42"/>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92" name="Straight Connector 191">
                  <a:extLst>
                    <a:ext uri="{FF2B5EF4-FFF2-40B4-BE49-F238E27FC236}">
                      <a16:creationId xmlns:a16="http://schemas.microsoft.com/office/drawing/2014/main" id="{B8ED8602-70AC-B60A-9584-F249BE0C49F5}"/>
                    </a:ext>
                  </a:extLst>
                </p:cNvPr>
                <p:cNvCxnSpPr>
                  <a:cxnSpLocks/>
                  <a:stCxn id="191" idx="0"/>
                  <a:endCxn id="190" idx="3"/>
                </p:cNvCxnSpPr>
                <p:nvPr/>
              </p:nvCxnSpPr>
              <p:spPr>
                <a:xfrm flipV="1">
                  <a:off x="6970460" y="4937683"/>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cxnSp>
            <p:nvCxnSpPr>
              <p:cNvPr id="193" name="Straight Connector 192">
                <a:extLst>
                  <a:ext uri="{FF2B5EF4-FFF2-40B4-BE49-F238E27FC236}">
                    <a16:creationId xmlns:a16="http://schemas.microsoft.com/office/drawing/2014/main" id="{B1F243D2-573D-DDB7-0020-990CC6487B3C}"/>
                  </a:ext>
                </a:extLst>
              </p:cNvPr>
              <p:cNvCxnSpPr>
                <a:cxnSpLocks/>
                <a:stCxn id="190" idx="0"/>
                <a:endCxn id="184" idx="3"/>
              </p:cNvCxnSpPr>
              <p:nvPr/>
            </p:nvCxnSpPr>
            <p:spPr>
              <a:xfrm flipV="1">
                <a:off x="10543368" y="1832436"/>
                <a:ext cx="255510" cy="2667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00" name="Isosceles Triangle 199">
                    <a:extLst>
                      <a:ext uri="{FF2B5EF4-FFF2-40B4-BE49-F238E27FC236}">
                        <a16:creationId xmlns:a16="http://schemas.microsoft.com/office/drawing/2014/main" id="{28B5D586-A402-959F-4FDB-13C6689E7A03}"/>
                      </a:ext>
                    </a:extLst>
                  </p:cNvPr>
                  <p:cNvSpPr/>
                  <p:nvPr/>
                </p:nvSpPr>
                <p:spPr>
                  <a:xfrm>
                    <a:off x="10982760" y="2112436"/>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200" name="Isosceles Triangle 199">
                    <a:extLst>
                      <a:ext uri="{FF2B5EF4-FFF2-40B4-BE49-F238E27FC236}">
                        <a16:creationId xmlns:a16="http://schemas.microsoft.com/office/drawing/2014/main" id="{28B5D586-A402-959F-4FDB-13C6689E7A03}"/>
                      </a:ext>
                    </a:extLst>
                  </p:cNvPr>
                  <p:cNvSpPr>
                    <a:spLocks noRot="1" noChangeAspect="1" noMove="1" noResize="1" noEditPoints="1" noAdjustHandles="1" noChangeArrowheads="1" noChangeShapeType="1" noTextEdit="1"/>
                  </p:cNvSpPr>
                  <p:nvPr/>
                </p:nvSpPr>
                <p:spPr>
                  <a:xfrm>
                    <a:off x="10982760" y="2112436"/>
                    <a:ext cx="1075751" cy="1237660"/>
                  </a:xfrm>
                  <a:prstGeom prst="triangle">
                    <a:avLst/>
                  </a:prstGeom>
                  <a:blipFill>
                    <a:blip r:embed="rId43"/>
                    <a:stretch>
                      <a:fillRect/>
                    </a:stretch>
                  </a:blipFill>
                </p:spPr>
                <p:txBody>
                  <a:bodyPr/>
                  <a:lstStyle/>
                  <a:p>
                    <a:r>
                      <a:rPr lang="en-US">
                        <a:noFill/>
                      </a:rPr>
                      <a:t> </a:t>
                    </a:r>
                  </a:p>
                </p:txBody>
              </p:sp>
            </mc:Fallback>
          </mc:AlternateContent>
          <p:cxnSp>
            <p:nvCxnSpPr>
              <p:cNvPr id="201" name="Straight Connector 200">
                <a:extLst>
                  <a:ext uri="{FF2B5EF4-FFF2-40B4-BE49-F238E27FC236}">
                    <a16:creationId xmlns:a16="http://schemas.microsoft.com/office/drawing/2014/main" id="{9E3D8FA9-E98C-9904-CBAA-D3635057EA08}"/>
                  </a:ext>
                </a:extLst>
              </p:cNvPr>
              <p:cNvCxnSpPr>
                <a:cxnSpLocks/>
                <a:stCxn id="184" idx="5"/>
                <a:endCxn id="200" idx="0"/>
              </p:cNvCxnSpPr>
              <p:nvPr/>
            </p:nvCxnSpPr>
            <p:spPr>
              <a:xfrm>
                <a:off x="11231989" y="1832436"/>
                <a:ext cx="288647" cy="2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04" name="TextBox 203">
                    <a:extLst>
                      <a:ext uri="{FF2B5EF4-FFF2-40B4-BE49-F238E27FC236}">
                        <a16:creationId xmlns:a16="http://schemas.microsoft.com/office/drawing/2014/main" id="{0B7D7CDD-9A28-E18F-A378-2680AEEB2E55}"/>
                      </a:ext>
                    </a:extLst>
                  </p:cNvPr>
                  <p:cNvSpPr txBox="1"/>
                  <p:nvPr/>
                </p:nvSpPr>
                <p:spPr>
                  <a:xfrm>
                    <a:off x="8451648" y="1044905"/>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04" name="TextBox 203">
                    <a:extLst>
                      <a:ext uri="{FF2B5EF4-FFF2-40B4-BE49-F238E27FC236}">
                        <a16:creationId xmlns:a16="http://schemas.microsoft.com/office/drawing/2014/main" id="{0B7D7CDD-9A28-E18F-A378-2680AEEB2E55}"/>
                      </a:ext>
                    </a:extLst>
                  </p:cNvPr>
                  <p:cNvSpPr txBox="1">
                    <a:spLocks noRot="1" noChangeAspect="1" noMove="1" noResize="1" noEditPoints="1" noAdjustHandles="1" noChangeArrowheads="1" noChangeShapeType="1" noTextEdit="1"/>
                  </p:cNvSpPr>
                  <p:nvPr/>
                </p:nvSpPr>
                <p:spPr>
                  <a:xfrm>
                    <a:off x="8451648" y="1044905"/>
                    <a:ext cx="773738" cy="369332"/>
                  </a:xfrm>
                  <a:prstGeom prst="rect">
                    <a:avLst/>
                  </a:prstGeom>
                  <a:blipFill>
                    <a:blip r:embed="rId4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5" name="TextBox 204">
                    <a:extLst>
                      <a:ext uri="{FF2B5EF4-FFF2-40B4-BE49-F238E27FC236}">
                        <a16:creationId xmlns:a16="http://schemas.microsoft.com/office/drawing/2014/main" id="{DF9DF62C-47F9-B2E9-36A2-A550465CB1E6}"/>
                      </a:ext>
                    </a:extLst>
                  </p:cNvPr>
                  <p:cNvSpPr txBox="1"/>
                  <p:nvPr/>
                </p:nvSpPr>
                <p:spPr>
                  <a:xfrm>
                    <a:off x="9071953" y="58865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205" name="TextBox 204">
                    <a:extLst>
                      <a:ext uri="{FF2B5EF4-FFF2-40B4-BE49-F238E27FC236}">
                        <a16:creationId xmlns:a16="http://schemas.microsoft.com/office/drawing/2014/main" id="{DF9DF62C-47F9-B2E9-36A2-A550465CB1E6}"/>
                      </a:ext>
                    </a:extLst>
                  </p:cNvPr>
                  <p:cNvSpPr txBox="1">
                    <a:spLocks noRot="1" noChangeAspect="1" noMove="1" noResize="1" noEditPoints="1" noAdjustHandles="1" noChangeArrowheads="1" noChangeShapeType="1" noTextEdit="1"/>
                  </p:cNvSpPr>
                  <p:nvPr/>
                </p:nvSpPr>
                <p:spPr>
                  <a:xfrm>
                    <a:off x="9071953" y="588651"/>
                    <a:ext cx="773738" cy="369332"/>
                  </a:xfrm>
                  <a:prstGeom prst="rect">
                    <a:avLst/>
                  </a:prstGeom>
                  <a:blipFill>
                    <a:blip r:embed="rId4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7" name="TextBox 206">
                    <a:extLst>
                      <a:ext uri="{FF2B5EF4-FFF2-40B4-BE49-F238E27FC236}">
                        <a16:creationId xmlns:a16="http://schemas.microsoft.com/office/drawing/2014/main" id="{ACA3E047-9D22-A0B0-4202-55FC2D21415A}"/>
                      </a:ext>
                    </a:extLst>
                  </p:cNvPr>
                  <p:cNvSpPr txBox="1"/>
                  <p:nvPr/>
                </p:nvSpPr>
                <p:spPr>
                  <a:xfrm>
                    <a:off x="10108368" y="1367745"/>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07" name="TextBox 206">
                    <a:extLst>
                      <a:ext uri="{FF2B5EF4-FFF2-40B4-BE49-F238E27FC236}">
                        <a16:creationId xmlns:a16="http://schemas.microsoft.com/office/drawing/2014/main" id="{ACA3E047-9D22-A0B0-4202-55FC2D21415A}"/>
                      </a:ext>
                    </a:extLst>
                  </p:cNvPr>
                  <p:cNvSpPr txBox="1">
                    <a:spLocks noRot="1" noChangeAspect="1" noMove="1" noResize="1" noEditPoints="1" noAdjustHandles="1" noChangeArrowheads="1" noChangeShapeType="1" noTextEdit="1"/>
                  </p:cNvSpPr>
                  <p:nvPr/>
                </p:nvSpPr>
                <p:spPr>
                  <a:xfrm>
                    <a:off x="10108368" y="1367745"/>
                    <a:ext cx="773738" cy="369332"/>
                  </a:xfrm>
                  <a:prstGeom prst="rect">
                    <a:avLst/>
                  </a:prstGeom>
                  <a:blipFill>
                    <a:blip r:embed="rId4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0" name="TextBox 209">
                    <a:extLst>
                      <a:ext uri="{FF2B5EF4-FFF2-40B4-BE49-F238E27FC236}">
                        <a16:creationId xmlns:a16="http://schemas.microsoft.com/office/drawing/2014/main" id="{F1177122-3180-10D4-692A-E74CE5ABFC12}"/>
                      </a:ext>
                    </a:extLst>
                  </p:cNvPr>
                  <p:cNvSpPr txBox="1"/>
                  <p:nvPr/>
                </p:nvSpPr>
                <p:spPr>
                  <a:xfrm>
                    <a:off x="11150854" y="1964587"/>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10" name="TextBox 209">
                    <a:extLst>
                      <a:ext uri="{FF2B5EF4-FFF2-40B4-BE49-F238E27FC236}">
                        <a16:creationId xmlns:a16="http://schemas.microsoft.com/office/drawing/2014/main" id="{F1177122-3180-10D4-692A-E74CE5ABFC12}"/>
                      </a:ext>
                    </a:extLst>
                  </p:cNvPr>
                  <p:cNvSpPr txBox="1">
                    <a:spLocks noRot="1" noChangeAspect="1" noMove="1" noResize="1" noEditPoints="1" noAdjustHandles="1" noChangeArrowheads="1" noChangeShapeType="1" noTextEdit="1"/>
                  </p:cNvSpPr>
                  <p:nvPr/>
                </p:nvSpPr>
                <p:spPr>
                  <a:xfrm>
                    <a:off x="11150854" y="1964587"/>
                    <a:ext cx="369781" cy="369332"/>
                  </a:xfrm>
                  <a:prstGeom prst="rect">
                    <a:avLst/>
                  </a:prstGeom>
                  <a:blipFill>
                    <a:blip r:embed="rId47"/>
                    <a:stretch>
                      <a:fillRect/>
                    </a:stretch>
                  </a:blipFill>
                </p:spPr>
                <p:txBody>
                  <a:bodyPr/>
                  <a:lstStyle/>
                  <a:p>
                    <a:r>
                      <a:rPr lang="en-US">
                        <a:noFill/>
                      </a:rPr>
                      <a:t> </a:t>
                    </a:r>
                  </a:p>
                </p:txBody>
              </p:sp>
            </mc:Fallback>
          </mc:AlternateContent>
        </p:grpSp>
        <p:cxnSp>
          <p:nvCxnSpPr>
            <p:cNvPr id="66" name="Straight Connector 65">
              <a:extLst>
                <a:ext uri="{FF2B5EF4-FFF2-40B4-BE49-F238E27FC236}">
                  <a16:creationId xmlns:a16="http://schemas.microsoft.com/office/drawing/2014/main" id="{49D6325E-DF95-D267-CC72-8D956B0F32F8}"/>
                </a:ext>
              </a:extLst>
            </p:cNvPr>
            <p:cNvCxnSpPr>
              <a:cxnSpLocks/>
              <a:stCxn id="179" idx="0"/>
            </p:cNvCxnSpPr>
            <p:nvPr/>
          </p:nvCxnSpPr>
          <p:spPr>
            <a:xfrm flipV="1">
              <a:off x="10132756" y="3377681"/>
              <a:ext cx="0" cy="194034"/>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298263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86645-DC76-7FBB-D156-1CDBB10334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13FED9-7478-0A7F-DB0C-9FBA2FF2200F}"/>
              </a:ext>
            </a:extLst>
          </p:cNvPr>
          <p:cNvSpPr>
            <a:spLocks noGrp="1"/>
          </p:cNvSpPr>
          <p:nvPr>
            <p:ph type="title"/>
          </p:nvPr>
        </p:nvSpPr>
        <p:spPr/>
        <p:txBody>
          <a:bodyPr/>
          <a:lstStyle/>
          <a:p>
            <a:r>
              <a:rPr lang="en-US" dirty="0"/>
              <a:t>Case LR Implementation</a:t>
            </a:r>
          </a:p>
        </p:txBody>
      </p:sp>
      <p:sp>
        <p:nvSpPr>
          <p:cNvPr id="3" name="Content Placeholder 2">
            <a:extLst>
              <a:ext uri="{FF2B5EF4-FFF2-40B4-BE49-F238E27FC236}">
                <a16:creationId xmlns:a16="http://schemas.microsoft.com/office/drawing/2014/main" id="{10FFE0B6-0A2E-0AA6-4B13-4CF48FC3267B}"/>
              </a:ext>
            </a:extLst>
          </p:cNvPr>
          <p:cNvSpPr>
            <a:spLocks noGrp="1"/>
          </p:cNvSpPr>
          <p:nvPr>
            <p:ph idx="1"/>
          </p:nvPr>
        </p:nvSpPr>
        <p:spPr>
          <a:xfrm>
            <a:off x="7934949" y="529061"/>
            <a:ext cx="2460916" cy="2489803"/>
          </a:xfrm>
        </p:spPr>
        <p:txBody>
          <a:bodyPr>
            <a:normAutofit fontScale="92500" lnSpcReduction="10000"/>
          </a:bodyPr>
          <a:lstStyle/>
          <a:p>
            <a:pPr marL="0" indent="0">
              <a:buNone/>
            </a:pPr>
            <a:r>
              <a:rPr lang="en-US" sz="2000" dirty="0">
                <a:latin typeface="Consolas" panose="020B0609020204030204" pitchFamily="49" charset="0"/>
              </a:rPr>
              <a:t>b=</a:t>
            </a:r>
            <a:r>
              <a:rPr lang="en-US" sz="2000" dirty="0" err="1">
                <a:latin typeface="Consolas" panose="020B0609020204030204" pitchFamily="49" charset="0"/>
              </a:rPr>
              <a:t>a.left</a:t>
            </a:r>
            <a:endParaRPr lang="en-US" sz="2000" dirty="0">
              <a:latin typeface="Consolas" panose="020B0609020204030204" pitchFamily="49" charset="0"/>
            </a:endParaRPr>
          </a:p>
          <a:p>
            <a:pPr marL="0" indent="0">
              <a:buNone/>
            </a:pPr>
            <a:r>
              <a:rPr lang="en-US" sz="2000" dirty="0">
                <a:latin typeface="Consolas" panose="020B0609020204030204" pitchFamily="49" charset="0"/>
              </a:rPr>
              <a:t>c=</a:t>
            </a:r>
            <a:r>
              <a:rPr lang="en-US" sz="2000" dirty="0" err="1">
                <a:latin typeface="Consolas" panose="020B0609020204030204" pitchFamily="49" charset="0"/>
              </a:rPr>
              <a:t>b.right</a:t>
            </a:r>
            <a:endParaRPr lang="en-US" sz="2000" dirty="0">
              <a:latin typeface="Consolas" panose="020B0609020204030204" pitchFamily="49" charset="0"/>
            </a:endParaRPr>
          </a:p>
          <a:p>
            <a:pPr marL="0" indent="0">
              <a:buNone/>
            </a:pPr>
            <a:r>
              <a:rPr lang="en-US" sz="2000" dirty="0" err="1">
                <a:latin typeface="Consolas" panose="020B0609020204030204" pitchFamily="49" charset="0"/>
              </a:rPr>
              <a:t>b.right</a:t>
            </a:r>
            <a:r>
              <a:rPr lang="en-US" sz="2000" dirty="0">
                <a:latin typeface="Consolas" panose="020B0609020204030204" pitchFamily="49" charset="0"/>
              </a:rPr>
              <a:t>=</a:t>
            </a:r>
            <a:r>
              <a:rPr lang="en-US" sz="2000" dirty="0" err="1">
                <a:latin typeface="Consolas" panose="020B0609020204030204" pitchFamily="49" charset="0"/>
              </a:rPr>
              <a:t>c.left</a:t>
            </a:r>
            <a:endParaRPr lang="en-US" sz="2000" dirty="0">
              <a:latin typeface="Consolas" panose="020B0609020204030204" pitchFamily="49" charset="0"/>
            </a:endParaRPr>
          </a:p>
          <a:p>
            <a:pPr marL="0" indent="0">
              <a:buNone/>
            </a:pPr>
            <a:r>
              <a:rPr lang="en-US" sz="2000" dirty="0" err="1">
                <a:latin typeface="Consolas" panose="020B0609020204030204" pitchFamily="49" charset="0"/>
              </a:rPr>
              <a:t>a.left</a:t>
            </a:r>
            <a:r>
              <a:rPr lang="en-US" sz="2000" dirty="0">
                <a:latin typeface="Consolas" panose="020B0609020204030204" pitchFamily="49" charset="0"/>
              </a:rPr>
              <a:t>=</a:t>
            </a:r>
            <a:r>
              <a:rPr lang="en-US" sz="2000" dirty="0" err="1">
                <a:latin typeface="Consolas" panose="020B0609020204030204" pitchFamily="49" charset="0"/>
              </a:rPr>
              <a:t>c.right</a:t>
            </a:r>
            <a:endParaRPr lang="en-US" sz="2000" dirty="0">
              <a:latin typeface="Consolas" panose="020B0609020204030204" pitchFamily="49" charset="0"/>
            </a:endParaRPr>
          </a:p>
          <a:p>
            <a:pPr marL="0" indent="0">
              <a:buNone/>
            </a:pPr>
            <a:r>
              <a:rPr lang="en-US" sz="2000" dirty="0" err="1">
                <a:latin typeface="Consolas" panose="020B0609020204030204" pitchFamily="49" charset="0"/>
              </a:rPr>
              <a:t>c.right</a:t>
            </a:r>
            <a:r>
              <a:rPr lang="en-US" sz="2000" dirty="0">
                <a:latin typeface="Consolas" panose="020B0609020204030204" pitchFamily="49" charset="0"/>
              </a:rPr>
              <a:t>=a</a:t>
            </a:r>
          </a:p>
          <a:p>
            <a:pPr marL="0" indent="0">
              <a:buNone/>
            </a:pPr>
            <a:r>
              <a:rPr lang="en-US" sz="2000" dirty="0" err="1">
                <a:latin typeface="Consolas" panose="020B0609020204030204" pitchFamily="49" charset="0"/>
              </a:rPr>
              <a:t>c.left</a:t>
            </a:r>
            <a:r>
              <a:rPr lang="en-US" sz="2000" dirty="0">
                <a:latin typeface="Consolas" panose="020B0609020204030204" pitchFamily="49" charset="0"/>
              </a:rPr>
              <a:t>=b</a:t>
            </a:r>
          </a:p>
          <a:p>
            <a:pPr marL="0" indent="0">
              <a:buNone/>
            </a:pPr>
            <a:r>
              <a:rPr lang="en-US" sz="2000" dirty="0">
                <a:latin typeface="Consolas" panose="020B0609020204030204" pitchFamily="49" charset="0"/>
              </a:rPr>
              <a:t>return c</a:t>
            </a:r>
          </a:p>
        </p:txBody>
      </p:sp>
      <p:grpSp>
        <p:nvGrpSpPr>
          <p:cNvPr id="6" name="Group 5" descr="An illustration of a left-right rotation. This is the before image.&#10;&#10;Initially, the problem node is labeled a. Its left subtree is rooted at a node labeled b, and it has a height of h+2. Its right subtree is labeled z and has a height of h. The left subtree of b is labeled w and has height h. The right subtree of b is rooted at a node labeled c and has a height of h+1. The left subtree of c is x and the right subtree of c is y, at least one of these must have height h (and the other may have height h or h-1). &#10;The node a is the problem node because it is the deepest node whose left and right subtree heights differ by more than 1.">
            <a:extLst>
              <a:ext uri="{FF2B5EF4-FFF2-40B4-BE49-F238E27FC236}">
                <a16:creationId xmlns:a16="http://schemas.microsoft.com/office/drawing/2014/main" id="{F6055BF6-2A56-BD69-409E-AA10065A1D1B}"/>
              </a:ext>
            </a:extLst>
          </p:cNvPr>
          <p:cNvGrpSpPr/>
          <p:nvPr/>
        </p:nvGrpSpPr>
        <p:grpSpPr>
          <a:xfrm>
            <a:off x="41937" y="3429000"/>
            <a:ext cx="3470746" cy="3426405"/>
            <a:chOff x="41937" y="3429000"/>
            <a:chExt cx="3470746" cy="3426405"/>
          </a:xfrm>
        </p:grpSpPr>
        <p:grpSp>
          <p:nvGrpSpPr>
            <p:cNvPr id="7" name="Group 6">
              <a:extLst>
                <a:ext uri="{FF2B5EF4-FFF2-40B4-BE49-F238E27FC236}">
                  <a16:creationId xmlns:a16="http://schemas.microsoft.com/office/drawing/2014/main" id="{9A3F2993-137E-AF91-2715-6FC01BBD41A6}"/>
                </a:ext>
              </a:extLst>
            </p:cNvPr>
            <p:cNvGrpSpPr/>
            <p:nvPr/>
          </p:nvGrpSpPr>
          <p:grpSpPr>
            <a:xfrm>
              <a:off x="41937" y="3490319"/>
              <a:ext cx="3470746" cy="3365086"/>
              <a:chOff x="25572" y="2621130"/>
              <a:chExt cx="3470746" cy="3365086"/>
            </a:xfrm>
          </p:grpSpPr>
          <mc:AlternateContent xmlns:mc="http://schemas.openxmlformats.org/markup-compatibility/2006" xmlns:a14="http://schemas.microsoft.com/office/drawing/2010/main">
            <mc:Choice Requires="a14">
              <p:sp>
                <p:nvSpPr>
                  <p:cNvPr id="9" name="Oval 8">
                    <a:extLst>
                      <a:ext uri="{FF2B5EF4-FFF2-40B4-BE49-F238E27FC236}">
                        <a16:creationId xmlns:a16="http://schemas.microsoft.com/office/drawing/2014/main" id="{6B6AE591-98D1-5FFE-E7D4-F30BE8D4EC5F}"/>
                      </a:ext>
                    </a:extLst>
                  </p:cNvPr>
                  <p:cNvSpPr/>
                  <p:nvPr/>
                </p:nvSpPr>
                <p:spPr>
                  <a:xfrm>
                    <a:off x="1628660" y="273758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28" name="Oval 27">
                    <a:extLst>
                      <a:ext uri="{FF2B5EF4-FFF2-40B4-BE49-F238E27FC236}">
                        <a16:creationId xmlns:a16="http://schemas.microsoft.com/office/drawing/2014/main" id="{1B98852D-205A-51D4-3306-7B5B8D49C4F2}"/>
                      </a:ext>
                    </a:extLst>
                  </p:cNvPr>
                  <p:cNvSpPr>
                    <a:spLocks noRot="1" noChangeAspect="1" noMove="1" noResize="1" noEditPoints="1" noAdjustHandles="1" noChangeArrowheads="1" noChangeShapeType="1" noTextEdit="1"/>
                  </p:cNvSpPr>
                  <p:nvPr/>
                </p:nvSpPr>
                <p:spPr>
                  <a:xfrm>
                    <a:off x="1628660" y="2737585"/>
                    <a:ext cx="612511" cy="612511"/>
                  </a:xfrm>
                  <a:prstGeom prst="ellipse">
                    <a:avLst/>
                  </a:prstGeom>
                  <a:blipFill>
                    <a:blip r:embed="rId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Isosceles Triangle 9">
                    <a:extLst>
                      <a:ext uri="{FF2B5EF4-FFF2-40B4-BE49-F238E27FC236}">
                        <a16:creationId xmlns:a16="http://schemas.microsoft.com/office/drawing/2014/main" id="{03C08B52-B78E-93C7-D1DF-D46B2047DE62}"/>
                      </a:ext>
                    </a:extLst>
                  </p:cNvPr>
                  <p:cNvSpPr/>
                  <p:nvPr/>
                </p:nvSpPr>
                <p:spPr>
                  <a:xfrm>
                    <a:off x="25572" y="4174420"/>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29" name="Isosceles Triangle 28">
                    <a:extLst>
                      <a:ext uri="{FF2B5EF4-FFF2-40B4-BE49-F238E27FC236}">
                        <a16:creationId xmlns:a16="http://schemas.microsoft.com/office/drawing/2014/main" id="{2C6EEFCF-AA4B-26C3-6FEA-8A72B21D0331}"/>
                      </a:ext>
                    </a:extLst>
                  </p:cNvPr>
                  <p:cNvSpPr>
                    <a:spLocks noRot="1" noChangeAspect="1" noMove="1" noResize="1" noEditPoints="1" noAdjustHandles="1" noChangeArrowheads="1" noChangeShapeType="1" noTextEdit="1"/>
                  </p:cNvSpPr>
                  <p:nvPr/>
                </p:nvSpPr>
                <p:spPr>
                  <a:xfrm>
                    <a:off x="25572" y="4174420"/>
                    <a:ext cx="1084977" cy="1204653"/>
                  </a:xfrm>
                  <a:prstGeom prst="triangle">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Oval 10">
                    <a:extLst>
                      <a:ext uri="{FF2B5EF4-FFF2-40B4-BE49-F238E27FC236}">
                        <a16:creationId xmlns:a16="http://schemas.microsoft.com/office/drawing/2014/main" id="{9F16559A-B409-A732-3BB4-00F326A42094}"/>
                      </a:ext>
                    </a:extLst>
                  </p:cNvPr>
                  <p:cNvSpPr/>
                  <p:nvPr/>
                </p:nvSpPr>
                <p:spPr>
                  <a:xfrm>
                    <a:off x="804293" y="3378368"/>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30" name="Oval 29">
                    <a:extLst>
                      <a:ext uri="{FF2B5EF4-FFF2-40B4-BE49-F238E27FC236}">
                        <a16:creationId xmlns:a16="http://schemas.microsoft.com/office/drawing/2014/main" id="{1579D4BE-258A-C182-9117-C65813326EE0}"/>
                      </a:ext>
                    </a:extLst>
                  </p:cNvPr>
                  <p:cNvSpPr>
                    <a:spLocks noRot="1" noChangeAspect="1" noMove="1" noResize="1" noEditPoints="1" noAdjustHandles="1" noChangeArrowheads="1" noChangeShapeType="1" noTextEdit="1"/>
                  </p:cNvSpPr>
                  <p:nvPr/>
                </p:nvSpPr>
                <p:spPr>
                  <a:xfrm>
                    <a:off x="804293" y="3378368"/>
                    <a:ext cx="612511" cy="612511"/>
                  </a:xfrm>
                  <a:prstGeom prst="ellipse">
                    <a:avLst/>
                  </a:prstGeom>
                  <a:blipFill>
                    <a:blip r:embed="rId6"/>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Isosceles Triangle 11">
                    <a:extLst>
                      <a:ext uri="{FF2B5EF4-FFF2-40B4-BE49-F238E27FC236}">
                        <a16:creationId xmlns:a16="http://schemas.microsoft.com/office/drawing/2014/main" id="{2A121D8B-7DDE-8E00-E4C7-A3E2AA0CCFD2}"/>
                      </a:ext>
                    </a:extLst>
                  </p:cNvPr>
                  <p:cNvSpPr/>
                  <p:nvPr/>
                </p:nvSpPr>
                <p:spPr>
                  <a:xfrm>
                    <a:off x="1095397" y="472512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31" name="Isosceles Triangle 30">
                    <a:extLst>
                      <a:ext uri="{FF2B5EF4-FFF2-40B4-BE49-F238E27FC236}">
                        <a16:creationId xmlns:a16="http://schemas.microsoft.com/office/drawing/2014/main" id="{8F2EF0F1-26EC-4612-40DA-D1BBDC59014C}"/>
                      </a:ext>
                    </a:extLst>
                  </p:cNvPr>
                  <p:cNvSpPr>
                    <a:spLocks noRot="1" noChangeAspect="1" noMove="1" noResize="1" noEditPoints="1" noAdjustHandles="1" noChangeArrowheads="1" noChangeShapeType="1" noTextEdit="1"/>
                  </p:cNvSpPr>
                  <p:nvPr/>
                </p:nvSpPr>
                <p:spPr>
                  <a:xfrm>
                    <a:off x="1095397" y="4725122"/>
                    <a:ext cx="869999" cy="653951"/>
                  </a:xfrm>
                  <a:prstGeom prst="triangle">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Isosceles Triangle 12">
                    <a:extLst>
                      <a:ext uri="{FF2B5EF4-FFF2-40B4-BE49-F238E27FC236}">
                        <a16:creationId xmlns:a16="http://schemas.microsoft.com/office/drawing/2014/main" id="{EE462D6A-07C3-D752-7FD1-07CFA89FBB35}"/>
                      </a:ext>
                    </a:extLst>
                  </p:cNvPr>
                  <p:cNvSpPr/>
                  <p:nvPr/>
                </p:nvSpPr>
                <p:spPr>
                  <a:xfrm>
                    <a:off x="2420567" y="3364232"/>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32" name="Isosceles Triangle 31">
                    <a:extLst>
                      <a:ext uri="{FF2B5EF4-FFF2-40B4-BE49-F238E27FC236}">
                        <a16:creationId xmlns:a16="http://schemas.microsoft.com/office/drawing/2014/main" id="{8D5DB45B-533B-E849-8A47-BE24445D59B1}"/>
                      </a:ext>
                    </a:extLst>
                  </p:cNvPr>
                  <p:cNvSpPr>
                    <a:spLocks noRot="1" noChangeAspect="1" noMove="1" noResize="1" noEditPoints="1" noAdjustHandles="1" noChangeArrowheads="1" noChangeShapeType="1" noTextEdit="1"/>
                  </p:cNvSpPr>
                  <p:nvPr/>
                </p:nvSpPr>
                <p:spPr>
                  <a:xfrm>
                    <a:off x="2420567" y="3364232"/>
                    <a:ext cx="1075751" cy="1237660"/>
                  </a:xfrm>
                  <a:prstGeom prst="triangle">
                    <a:avLst/>
                  </a:prstGeom>
                  <a:blipFill>
                    <a:blip r:embed="rId8"/>
                    <a:stretch>
                      <a:fillRect/>
                    </a:stretch>
                  </a:blipFill>
                </p:spPr>
                <p:txBody>
                  <a:bodyPr/>
                  <a:lstStyle/>
                  <a:p>
                    <a:r>
                      <a:rPr lang="en-US">
                        <a:noFill/>
                      </a:rPr>
                      <a:t> </a:t>
                    </a:r>
                  </a:p>
                </p:txBody>
              </p:sp>
            </mc:Fallback>
          </mc:AlternateContent>
          <p:cxnSp>
            <p:nvCxnSpPr>
              <p:cNvPr id="14" name="Straight Connector 13">
                <a:extLst>
                  <a:ext uri="{FF2B5EF4-FFF2-40B4-BE49-F238E27FC236}">
                    <a16:creationId xmlns:a16="http://schemas.microsoft.com/office/drawing/2014/main" id="{24AD88A6-2A61-DA4A-A1BF-E95C36EBDBDD}"/>
                  </a:ext>
                </a:extLst>
              </p:cNvPr>
              <p:cNvCxnSpPr>
                <a:cxnSpLocks/>
                <a:stCxn id="11" idx="3"/>
                <a:endCxn id="10" idx="0"/>
              </p:cNvCxnSpPr>
              <p:nvPr/>
            </p:nvCxnSpPr>
            <p:spPr>
              <a:xfrm flipH="1">
                <a:off x="568061" y="3901179"/>
                <a:ext cx="325932" cy="27324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F044E83-54B9-323D-2797-BF1670B0B329}"/>
                  </a:ext>
                </a:extLst>
              </p:cNvPr>
              <p:cNvCxnSpPr>
                <a:cxnSpLocks/>
                <a:stCxn id="11" idx="5"/>
                <a:endCxn id="37" idx="1"/>
              </p:cNvCxnSpPr>
              <p:nvPr/>
            </p:nvCxnSpPr>
            <p:spPr>
              <a:xfrm>
                <a:off x="1327104" y="3901179"/>
                <a:ext cx="394676" cy="1831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3ED2A2D-9CB9-65D3-D76E-CC370C352C5A}"/>
                  </a:ext>
                </a:extLst>
              </p:cNvPr>
              <p:cNvCxnSpPr>
                <a:cxnSpLocks/>
                <a:stCxn id="11" idx="7"/>
                <a:endCxn id="9" idx="3"/>
              </p:cNvCxnSpPr>
              <p:nvPr/>
            </p:nvCxnSpPr>
            <p:spPr>
              <a:xfrm flipV="1">
                <a:off x="1327104" y="3260396"/>
                <a:ext cx="391256"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CAB37CC-E6B9-D87A-01C0-1403D2F7286D}"/>
                  </a:ext>
                </a:extLst>
              </p:cNvPr>
              <p:cNvCxnSpPr>
                <a:cxnSpLocks/>
                <a:stCxn id="13" idx="0"/>
                <a:endCxn id="9" idx="5"/>
              </p:cNvCxnSpPr>
              <p:nvPr/>
            </p:nvCxnSpPr>
            <p:spPr>
              <a:xfrm flipH="1" flipV="1">
                <a:off x="2151471" y="3260396"/>
                <a:ext cx="806972" cy="1038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76DE97CC-7426-288C-4F46-B3CA2B15D4C8}"/>
                      </a:ext>
                    </a:extLst>
                  </p:cNvPr>
                  <p:cNvSpPr txBox="1"/>
                  <p:nvPr/>
                </p:nvSpPr>
                <p:spPr>
                  <a:xfrm>
                    <a:off x="239209" y="3940026"/>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3" name="TextBox 22">
                    <a:extLst>
                      <a:ext uri="{FF2B5EF4-FFF2-40B4-BE49-F238E27FC236}">
                        <a16:creationId xmlns:a16="http://schemas.microsoft.com/office/drawing/2014/main" id="{08E86B79-6E30-B984-DD39-77F1EE734F0F}"/>
                      </a:ext>
                    </a:extLst>
                  </p:cNvPr>
                  <p:cNvSpPr txBox="1">
                    <a:spLocks noRot="1" noChangeAspect="1" noMove="1" noResize="1" noEditPoints="1" noAdjustHandles="1" noChangeArrowheads="1" noChangeShapeType="1" noTextEdit="1"/>
                  </p:cNvSpPr>
                  <p:nvPr/>
                </p:nvSpPr>
                <p:spPr>
                  <a:xfrm>
                    <a:off x="239209" y="3940026"/>
                    <a:ext cx="369781"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A82D9F19-4167-DB54-691D-6D8F12689628}"/>
                      </a:ext>
                    </a:extLst>
                  </p:cNvPr>
                  <p:cNvSpPr txBox="1"/>
                  <p:nvPr/>
                </p:nvSpPr>
                <p:spPr>
                  <a:xfrm>
                    <a:off x="932166" y="4044644"/>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4" name="TextBox 23">
                    <a:extLst>
                      <a:ext uri="{FF2B5EF4-FFF2-40B4-BE49-F238E27FC236}">
                        <a16:creationId xmlns:a16="http://schemas.microsoft.com/office/drawing/2014/main" id="{4BD37377-9D4D-8D7C-8200-32A6160CCCFF}"/>
                      </a:ext>
                    </a:extLst>
                  </p:cNvPr>
                  <p:cNvSpPr txBox="1">
                    <a:spLocks noRot="1" noChangeAspect="1" noMove="1" noResize="1" noEditPoints="1" noAdjustHandles="1" noChangeArrowheads="1" noChangeShapeType="1" noTextEdit="1"/>
                  </p:cNvSpPr>
                  <p:nvPr/>
                </p:nvSpPr>
                <p:spPr>
                  <a:xfrm>
                    <a:off x="932166" y="4044644"/>
                    <a:ext cx="773738"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1C82486C-F726-68C8-6CF8-DCF6F44CDF2D}"/>
                      </a:ext>
                    </a:extLst>
                  </p:cNvPr>
                  <p:cNvSpPr txBox="1"/>
                  <p:nvPr/>
                </p:nvSpPr>
                <p:spPr>
                  <a:xfrm>
                    <a:off x="291179" y="3179566"/>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25" name="TextBox 24">
                    <a:extLst>
                      <a:ext uri="{FF2B5EF4-FFF2-40B4-BE49-F238E27FC236}">
                        <a16:creationId xmlns:a16="http://schemas.microsoft.com/office/drawing/2014/main" id="{0508C7D2-E38C-7EE4-73DC-299152A31917}"/>
                      </a:ext>
                    </a:extLst>
                  </p:cNvPr>
                  <p:cNvSpPr txBox="1">
                    <a:spLocks noRot="1" noChangeAspect="1" noMove="1" noResize="1" noEditPoints="1" noAdjustHandles="1" noChangeArrowheads="1" noChangeShapeType="1" noTextEdit="1"/>
                  </p:cNvSpPr>
                  <p:nvPr/>
                </p:nvSpPr>
                <p:spPr>
                  <a:xfrm>
                    <a:off x="291179" y="3179566"/>
                    <a:ext cx="773738" cy="3693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8BE6A44E-5799-813C-BB3E-42B5D6B070A6}"/>
                      </a:ext>
                    </a:extLst>
                  </p:cNvPr>
                  <p:cNvSpPr txBox="1"/>
                  <p:nvPr/>
                </p:nvSpPr>
                <p:spPr>
                  <a:xfrm>
                    <a:off x="968556" y="2621130"/>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xmlns="">
              <p:sp>
                <p:nvSpPr>
                  <p:cNvPr id="26" name="TextBox 25">
                    <a:extLst>
                      <a:ext uri="{FF2B5EF4-FFF2-40B4-BE49-F238E27FC236}">
                        <a16:creationId xmlns:a16="http://schemas.microsoft.com/office/drawing/2014/main" id="{9AB902FA-69DB-0439-2D99-AA29699CC6B3}"/>
                      </a:ext>
                    </a:extLst>
                  </p:cNvPr>
                  <p:cNvSpPr txBox="1">
                    <a:spLocks noRot="1" noChangeAspect="1" noMove="1" noResize="1" noEditPoints="1" noAdjustHandles="1" noChangeArrowheads="1" noChangeShapeType="1" noTextEdit="1"/>
                  </p:cNvSpPr>
                  <p:nvPr/>
                </p:nvSpPr>
                <p:spPr>
                  <a:xfrm>
                    <a:off x="968556" y="2621130"/>
                    <a:ext cx="773738" cy="369332"/>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2F0FB68F-E1BC-466F-86DB-C131CF8BAF82}"/>
                      </a:ext>
                    </a:extLst>
                  </p:cNvPr>
                  <p:cNvSpPr txBox="1"/>
                  <p:nvPr/>
                </p:nvSpPr>
                <p:spPr>
                  <a:xfrm>
                    <a:off x="2476622" y="3272587"/>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7" name="TextBox 26">
                    <a:extLst>
                      <a:ext uri="{FF2B5EF4-FFF2-40B4-BE49-F238E27FC236}">
                        <a16:creationId xmlns:a16="http://schemas.microsoft.com/office/drawing/2014/main" id="{D98147D4-25AB-AB4E-74C3-62B623CA8EBB}"/>
                      </a:ext>
                    </a:extLst>
                  </p:cNvPr>
                  <p:cNvSpPr txBox="1">
                    <a:spLocks noRot="1" noChangeAspect="1" noMove="1" noResize="1" noEditPoints="1" noAdjustHandles="1" noChangeArrowheads="1" noChangeShapeType="1" noTextEdit="1"/>
                  </p:cNvSpPr>
                  <p:nvPr/>
                </p:nvSpPr>
                <p:spPr>
                  <a:xfrm>
                    <a:off x="2476622" y="3272587"/>
                    <a:ext cx="369781" cy="369332"/>
                  </a:xfrm>
                  <a:prstGeom prst="rect">
                    <a:avLst/>
                  </a:prstGeom>
                  <a:blipFill>
                    <a:blip r:embed="rId1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7" name="Oval 36">
                    <a:extLst>
                      <a:ext uri="{FF2B5EF4-FFF2-40B4-BE49-F238E27FC236}">
                        <a16:creationId xmlns:a16="http://schemas.microsoft.com/office/drawing/2014/main" id="{02317307-02F9-CB34-B972-3D687B3EDBBE}"/>
                      </a:ext>
                    </a:extLst>
                  </p:cNvPr>
                  <p:cNvSpPr/>
                  <p:nvPr/>
                </p:nvSpPr>
                <p:spPr>
                  <a:xfrm>
                    <a:off x="1632080" y="399463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59" name="Oval 58">
                    <a:extLst>
                      <a:ext uri="{FF2B5EF4-FFF2-40B4-BE49-F238E27FC236}">
                        <a16:creationId xmlns:a16="http://schemas.microsoft.com/office/drawing/2014/main" id="{49C7BA64-67D6-292B-6912-550CBC90A422}"/>
                      </a:ext>
                    </a:extLst>
                  </p:cNvPr>
                  <p:cNvSpPr>
                    <a:spLocks noRot="1" noChangeAspect="1" noMove="1" noResize="1" noEditPoints="1" noAdjustHandles="1" noChangeArrowheads="1" noChangeShapeType="1" noTextEdit="1"/>
                  </p:cNvSpPr>
                  <p:nvPr/>
                </p:nvSpPr>
                <p:spPr>
                  <a:xfrm>
                    <a:off x="1632080" y="3994639"/>
                    <a:ext cx="612511" cy="612511"/>
                  </a:xfrm>
                  <a:prstGeom prst="ellipse">
                    <a:avLst/>
                  </a:prstGeom>
                  <a:blipFill>
                    <a:blip r:embed="rId1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8" name="Isosceles Triangle 37">
                    <a:extLst>
                      <a:ext uri="{FF2B5EF4-FFF2-40B4-BE49-F238E27FC236}">
                        <a16:creationId xmlns:a16="http://schemas.microsoft.com/office/drawing/2014/main" id="{5273A4C8-7685-1FCE-5A77-4BD285B472DF}"/>
                      </a:ext>
                    </a:extLst>
                  </p:cNvPr>
                  <p:cNvSpPr/>
                  <p:nvPr/>
                </p:nvSpPr>
                <p:spPr>
                  <a:xfrm>
                    <a:off x="1970408" y="472512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63" name="Isosceles Triangle 62">
                    <a:extLst>
                      <a:ext uri="{FF2B5EF4-FFF2-40B4-BE49-F238E27FC236}">
                        <a16:creationId xmlns:a16="http://schemas.microsoft.com/office/drawing/2014/main" id="{FF39DA8C-B895-101C-CF55-99795016CCBA}"/>
                      </a:ext>
                    </a:extLst>
                  </p:cNvPr>
                  <p:cNvSpPr>
                    <a:spLocks noRot="1" noChangeAspect="1" noMove="1" noResize="1" noEditPoints="1" noAdjustHandles="1" noChangeArrowheads="1" noChangeShapeType="1" noTextEdit="1"/>
                  </p:cNvSpPr>
                  <p:nvPr/>
                </p:nvSpPr>
                <p:spPr>
                  <a:xfrm>
                    <a:off x="1970408" y="4725122"/>
                    <a:ext cx="869999" cy="653951"/>
                  </a:xfrm>
                  <a:prstGeom prst="triangle">
                    <a:avLst/>
                  </a:prstGeom>
                  <a:blipFill>
                    <a:blip r:embed="rId15"/>
                    <a:stretch>
                      <a:fillRect b="-4545"/>
                    </a:stretch>
                  </a:blipFill>
                </p:spPr>
                <p:txBody>
                  <a:bodyPr/>
                  <a:lstStyle/>
                  <a:p>
                    <a:r>
                      <a:rPr lang="en-US">
                        <a:noFill/>
                      </a:rPr>
                      <a:t> </a:t>
                    </a:r>
                  </a:p>
                </p:txBody>
              </p:sp>
            </mc:Fallback>
          </mc:AlternateContent>
          <p:cxnSp>
            <p:nvCxnSpPr>
              <p:cNvPr id="39" name="Straight Connector 38">
                <a:extLst>
                  <a:ext uri="{FF2B5EF4-FFF2-40B4-BE49-F238E27FC236}">
                    <a16:creationId xmlns:a16="http://schemas.microsoft.com/office/drawing/2014/main" id="{497D250E-5B82-8403-B841-DC6FEEBD33F0}"/>
                  </a:ext>
                </a:extLst>
              </p:cNvPr>
              <p:cNvCxnSpPr>
                <a:cxnSpLocks/>
                <a:stCxn id="37" idx="3"/>
                <a:endCxn id="12" idx="0"/>
              </p:cNvCxnSpPr>
              <p:nvPr/>
            </p:nvCxnSpPr>
            <p:spPr>
              <a:xfrm flipH="1">
                <a:off x="1530397" y="4517450"/>
                <a:ext cx="191383"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E5EF76D-63E3-BDFE-F1D6-2C8002C32365}"/>
                  </a:ext>
                </a:extLst>
              </p:cNvPr>
              <p:cNvCxnSpPr>
                <a:cxnSpLocks/>
                <a:stCxn id="37" idx="5"/>
                <a:endCxn id="38" idx="0"/>
              </p:cNvCxnSpPr>
              <p:nvPr/>
            </p:nvCxnSpPr>
            <p:spPr>
              <a:xfrm>
                <a:off x="2154891" y="4517450"/>
                <a:ext cx="250517"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1" name="Oval 40">
                    <a:extLst>
                      <a:ext uri="{FF2B5EF4-FFF2-40B4-BE49-F238E27FC236}">
                        <a16:creationId xmlns:a16="http://schemas.microsoft.com/office/drawing/2014/main" id="{664BFE6C-C1F7-D221-F851-CB6F503F2FFB}"/>
                      </a:ext>
                    </a:extLst>
                  </p:cNvPr>
                  <p:cNvSpPr/>
                  <p:nvPr/>
                </p:nvSpPr>
                <p:spPr>
                  <a:xfrm>
                    <a:off x="1302483" y="550753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70" name="Oval 69">
                    <a:extLst>
                      <a:ext uri="{FF2B5EF4-FFF2-40B4-BE49-F238E27FC236}">
                        <a16:creationId xmlns:a16="http://schemas.microsoft.com/office/drawing/2014/main" id="{04B02F9E-1880-E493-E071-FE1CA912DC8E}"/>
                      </a:ext>
                    </a:extLst>
                  </p:cNvPr>
                  <p:cNvSpPr>
                    <a:spLocks noRot="1" noChangeAspect="1" noMove="1" noResize="1" noEditPoints="1" noAdjustHandles="1" noChangeArrowheads="1" noChangeShapeType="1" noTextEdit="1"/>
                  </p:cNvSpPr>
                  <p:nvPr/>
                </p:nvSpPr>
                <p:spPr>
                  <a:xfrm>
                    <a:off x="1302483" y="5507530"/>
                    <a:ext cx="476146" cy="476146"/>
                  </a:xfrm>
                  <a:prstGeom prst="ellipse">
                    <a:avLst/>
                  </a:prstGeom>
                  <a:blipFill>
                    <a:blip r:embed="rId16"/>
                    <a:stretch>
                      <a:fillRect/>
                    </a:stretch>
                  </a:blipFill>
                  <a:ln>
                    <a:solidFill>
                      <a:schemeClr val="bg1">
                        <a:lumMod val="50000"/>
                      </a:schemeClr>
                    </a:solidFill>
                    <a:prstDash val="dash"/>
                  </a:ln>
                </p:spPr>
                <p:txBody>
                  <a:bodyPr/>
                  <a:lstStyle/>
                  <a:p>
                    <a:r>
                      <a:rPr lang="en-US">
                        <a:noFill/>
                      </a:rPr>
                      <a:t> </a:t>
                    </a:r>
                  </a:p>
                </p:txBody>
              </p:sp>
            </mc:Fallback>
          </mc:AlternateContent>
          <p:cxnSp>
            <p:nvCxnSpPr>
              <p:cNvPr id="42" name="Straight Connector 41">
                <a:extLst>
                  <a:ext uri="{FF2B5EF4-FFF2-40B4-BE49-F238E27FC236}">
                    <a16:creationId xmlns:a16="http://schemas.microsoft.com/office/drawing/2014/main" id="{CDDC774E-C840-5653-DB24-EB77525B4491}"/>
                  </a:ext>
                </a:extLst>
              </p:cNvPr>
              <p:cNvCxnSpPr>
                <a:cxnSpLocks/>
                <a:stCxn id="41" idx="0"/>
                <a:endCxn id="12" idx="3"/>
              </p:cNvCxnSpPr>
              <p:nvPr/>
            </p:nvCxnSpPr>
            <p:spPr>
              <a:xfrm flipH="1" flipV="1">
                <a:off x="1530397" y="5379073"/>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3" name="Oval 42">
                    <a:extLst>
                      <a:ext uri="{FF2B5EF4-FFF2-40B4-BE49-F238E27FC236}">
                        <a16:creationId xmlns:a16="http://schemas.microsoft.com/office/drawing/2014/main" id="{B6E7AF2E-15E0-E2E6-8317-FAF42CA44676}"/>
                      </a:ext>
                    </a:extLst>
                  </p:cNvPr>
                  <p:cNvSpPr/>
                  <p:nvPr/>
                </p:nvSpPr>
                <p:spPr>
                  <a:xfrm>
                    <a:off x="2162524" y="551007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76" name="Oval 75">
                    <a:extLst>
                      <a:ext uri="{FF2B5EF4-FFF2-40B4-BE49-F238E27FC236}">
                        <a16:creationId xmlns:a16="http://schemas.microsoft.com/office/drawing/2014/main" id="{44650BE5-1644-C668-066D-2B3D2096D59C}"/>
                      </a:ext>
                    </a:extLst>
                  </p:cNvPr>
                  <p:cNvSpPr>
                    <a:spLocks noRot="1" noChangeAspect="1" noMove="1" noResize="1" noEditPoints="1" noAdjustHandles="1" noChangeArrowheads="1" noChangeShapeType="1" noTextEdit="1"/>
                  </p:cNvSpPr>
                  <p:nvPr/>
                </p:nvSpPr>
                <p:spPr>
                  <a:xfrm>
                    <a:off x="2162524" y="5510070"/>
                    <a:ext cx="476146" cy="476146"/>
                  </a:xfrm>
                  <a:prstGeom prst="ellipse">
                    <a:avLst/>
                  </a:prstGeom>
                  <a:blipFill>
                    <a:blip r:embed="rId17"/>
                    <a:stretch>
                      <a:fillRect/>
                    </a:stretch>
                  </a:blipFill>
                  <a:ln>
                    <a:solidFill>
                      <a:schemeClr val="bg1">
                        <a:lumMod val="50000"/>
                      </a:schemeClr>
                    </a:solidFill>
                    <a:prstDash val="dash"/>
                  </a:ln>
                </p:spPr>
                <p:txBody>
                  <a:bodyPr/>
                  <a:lstStyle/>
                  <a:p>
                    <a:r>
                      <a:rPr lang="en-US">
                        <a:noFill/>
                      </a:rPr>
                      <a:t> </a:t>
                    </a:r>
                  </a:p>
                </p:txBody>
              </p:sp>
            </mc:Fallback>
          </mc:AlternateContent>
          <p:cxnSp>
            <p:nvCxnSpPr>
              <p:cNvPr id="44" name="Straight Connector 43">
                <a:extLst>
                  <a:ext uri="{FF2B5EF4-FFF2-40B4-BE49-F238E27FC236}">
                    <a16:creationId xmlns:a16="http://schemas.microsoft.com/office/drawing/2014/main" id="{962FDFA7-40CE-3952-4663-C23B14EEA09A}"/>
                  </a:ext>
                </a:extLst>
              </p:cNvPr>
              <p:cNvCxnSpPr>
                <a:cxnSpLocks/>
                <a:stCxn id="43" idx="0"/>
                <a:endCxn id="38" idx="3"/>
              </p:cNvCxnSpPr>
              <p:nvPr/>
            </p:nvCxnSpPr>
            <p:spPr>
              <a:xfrm flipV="1">
                <a:off x="2400597" y="5379073"/>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cxnSp>
          <p:nvCxnSpPr>
            <p:cNvPr id="8" name="Straight Connector 7">
              <a:extLst>
                <a:ext uri="{FF2B5EF4-FFF2-40B4-BE49-F238E27FC236}">
                  <a16:creationId xmlns:a16="http://schemas.microsoft.com/office/drawing/2014/main" id="{8F6DEEA8-3A38-A161-0208-52A8D21387C3}"/>
                </a:ext>
              </a:extLst>
            </p:cNvPr>
            <p:cNvCxnSpPr>
              <a:cxnSpLocks/>
              <a:stCxn id="9" idx="0"/>
            </p:cNvCxnSpPr>
            <p:nvPr/>
          </p:nvCxnSpPr>
          <p:spPr>
            <a:xfrm flipV="1">
              <a:off x="1951281" y="3429000"/>
              <a:ext cx="0" cy="177774"/>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4" name="Arrow: Right 3" descr="Because the portion of the tree that is too tall is the subtree rooted at the node c (the left-right grandchild of the problem node), we first perform a left rotation on the node b (the left child of the problem node, c is its right child). ">
                <a:extLst>
                  <a:ext uri="{FF2B5EF4-FFF2-40B4-BE49-F238E27FC236}">
                    <a16:creationId xmlns:a16="http://schemas.microsoft.com/office/drawing/2014/main" id="{EC21496C-8B03-EA3C-05F5-D7C44B3ABAA2}"/>
                  </a:ext>
                </a:extLst>
              </p:cNvPr>
              <p:cNvSpPr/>
              <p:nvPr/>
            </p:nvSpPr>
            <p:spPr>
              <a:xfrm>
                <a:off x="3147296" y="3808328"/>
                <a:ext cx="1340568"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Rotate </a:t>
                </a:r>
              </a:p>
              <a:p>
                <a:pPr algn="ctr"/>
                <a:r>
                  <a:rPr lang="en-US" sz="1400" dirty="0"/>
                  <a:t>Left at </a:t>
                </a:r>
                <a14:m>
                  <m:oMath xmlns:m="http://schemas.openxmlformats.org/officeDocument/2006/math">
                    <m:r>
                      <a:rPr lang="en-US" sz="1400" b="0" i="1" smtClean="0">
                        <a:latin typeface="Cambria Math" panose="02040503050406030204" pitchFamily="18" charset="0"/>
                      </a:rPr>
                      <m:t>𝑏</m:t>
                    </m:r>
                  </m:oMath>
                </a14:m>
                <a:endParaRPr lang="en-US" sz="1400" dirty="0"/>
              </a:p>
            </p:txBody>
          </p:sp>
        </mc:Choice>
        <mc:Fallback>
          <p:sp>
            <p:nvSpPr>
              <p:cNvPr id="4" name="Arrow: Right 3" descr="Because the portion of the tree that is too tall is the subtree rooted at the node c (the left-right grandchild of the problem node), we first perform a left rotation on the node b (the left child of the problem node, c is its right child). ">
                <a:extLst>
                  <a:ext uri="{FF2B5EF4-FFF2-40B4-BE49-F238E27FC236}">
                    <a16:creationId xmlns:a16="http://schemas.microsoft.com/office/drawing/2014/main" id="{EC21496C-8B03-EA3C-05F5-D7C44B3ABAA2}"/>
                  </a:ext>
                </a:extLst>
              </p:cNvPr>
              <p:cNvSpPr>
                <a:spLocks noRot="1" noChangeAspect="1" noMove="1" noResize="1" noEditPoints="1" noAdjustHandles="1" noChangeArrowheads="1" noChangeShapeType="1" noTextEdit="1"/>
              </p:cNvSpPr>
              <p:nvPr/>
            </p:nvSpPr>
            <p:spPr>
              <a:xfrm>
                <a:off x="3147296" y="3808328"/>
                <a:ext cx="1340568" cy="1105505"/>
              </a:xfrm>
              <a:prstGeom prst="rightArrow">
                <a:avLst/>
              </a:prstGeom>
              <a:blipFill>
                <a:blip r:embed="rId18"/>
                <a:stretch>
                  <a:fillRect/>
                </a:stretch>
              </a:blipFill>
            </p:spPr>
            <p:txBody>
              <a:bodyPr/>
              <a:lstStyle/>
              <a:p>
                <a:r>
                  <a:rPr lang="en-US">
                    <a:noFill/>
                  </a:rPr>
                  <a:t> </a:t>
                </a:r>
              </a:p>
            </p:txBody>
          </p:sp>
        </mc:Fallback>
      </mc:AlternateContent>
      <p:grpSp>
        <p:nvGrpSpPr>
          <p:cNvPr id="45" name="Group 44" descr="An illustration of a left-right rotation. This is an intermediate stage.&#10;&#10;After the left rotation, c (previously the right child of b) becomes the new left child of a, b (previously the left child of a) becomes the left child of c, and the subtree x (previously the left subtree of c) becomes the right subtree of b.&#10;&#10;The overall effect of the rotation is that we lifted up the node c along with its right subtree (y) while lowering the node b along with its left subtree (w). The left subtree of c (x) becomes the right subtree of b, and its depth in the tree remains unchanged.&#10;&#10;At this point the tree is still not balanced, and the problem node is still 9, but its now in a shape that can be fixed with a right rotation.">
            <a:extLst>
              <a:ext uri="{FF2B5EF4-FFF2-40B4-BE49-F238E27FC236}">
                <a16:creationId xmlns:a16="http://schemas.microsoft.com/office/drawing/2014/main" id="{C670C236-7C8E-8652-8D44-D1B237ECDFCE}"/>
              </a:ext>
            </a:extLst>
          </p:cNvPr>
          <p:cNvGrpSpPr/>
          <p:nvPr/>
        </p:nvGrpSpPr>
        <p:grpSpPr>
          <a:xfrm>
            <a:off x="3777627" y="3312545"/>
            <a:ext cx="3837793" cy="3534406"/>
            <a:chOff x="3777627" y="3312545"/>
            <a:chExt cx="3837793" cy="3534406"/>
          </a:xfrm>
        </p:grpSpPr>
        <p:grpSp>
          <p:nvGrpSpPr>
            <p:cNvPr id="46" name="Group 45">
              <a:extLst>
                <a:ext uri="{FF2B5EF4-FFF2-40B4-BE49-F238E27FC236}">
                  <a16:creationId xmlns:a16="http://schemas.microsoft.com/office/drawing/2014/main" id="{34595FC6-0845-4F03-CB38-5538CFEB78E7}"/>
                </a:ext>
              </a:extLst>
            </p:cNvPr>
            <p:cNvGrpSpPr/>
            <p:nvPr/>
          </p:nvGrpSpPr>
          <p:grpSpPr>
            <a:xfrm>
              <a:off x="3777627" y="3377681"/>
              <a:ext cx="3837793" cy="3469270"/>
              <a:chOff x="4378760" y="2820523"/>
              <a:chExt cx="3837793" cy="3469270"/>
            </a:xfrm>
          </p:grpSpPr>
          <mc:AlternateContent xmlns:mc="http://schemas.openxmlformats.org/markup-compatibility/2006" xmlns:a14="http://schemas.microsoft.com/office/drawing/2010/main">
            <mc:Choice Requires="a14">
              <p:sp>
                <p:nvSpPr>
                  <p:cNvPr id="48" name="Oval 47">
                    <a:extLst>
                      <a:ext uri="{FF2B5EF4-FFF2-40B4-BE49-F238E27FC236}">
                        <a16:creationId xmlns:a16="http://schemas.microsoft.com/office/drawing/2014/main" id="{F8CD061C-1364-D15D-756E-F7384008F6E6}"/>
                      </a:ext>
                    </a:extLst>
                  </p:cNvPr>
                  <p:cNvSpPr/>
                  <p:nvPr/>
                </p:nvSpPr>
                <p:spPr>
                  <a:xfrm>
                    <a:off x="6531775" y="2936978"/>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135" name="Oval 134">
                    <a:extLst>
                      <a:ext uri="{FF2B5EF4-FFF2-40B4-BE49-F238E27FC236}">
                        <a16:creationId xmlns:a16="http://schemas.microsoft.com/office/drawing/2014/main" id="{8F809D24-0EA0-AD2C-8CCB-3BC5F24F7F26}"/>
                      </a:ext>
                    </a:extLst>
                  </p:cNvPr>
                  <p:cNvSpPr>
                    <a:spLocks noRot="1" noChangeAspect="1" noMove="1" noResize="1" noEditPoints="1" noAdjustHandles="1" noChangeArrowheads="1" noChangeShapeType="1" noTextEdit="1"/>
                  </p:cNvSpPr>
                  <p:nvPr/>
                </p:nvSpPr>
                <p:spPr>
                  <a:xfrm>
                    <a:off x="6531775" y="2936978"/>
                    <a:ext cx="612511" cy="612511"/>
                  </a:xfrm>
                  <a:prstGeom prst="ellipse">
                    <a:avLst/>
                  </a:prstGeom>
                  <a:blipFill>
                    <a:blip r:embed="rId19"/>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9" name="Isosceles Triangle 48">
                    <a:extLst>
                      <a:ext uri="{FF2B5EF4-FFF2-40B4-BE49-F238E27FC236}">
                        <a16:creationId xmlns:a16="http://schemas.microsoft.com/office/drawing/2014/main" id="{EDBA1D35-4A3D-C0E3-4CC4-AA7E0B647DB9}"/>
                      </a:ext>
                    </a:extLst>
                  </p:cNvPr>
                  <p:cNvSpPr/>
                  <p:nvPr/>
                </p:nvSpPr>
                <p:spPr>
                  <a:xfrm>
                    <a:off x="4378760" y="5046478"/>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136" name="Isosceles Triangle 135">
                    <a:extLst>
                      <a:ext uri="{FF2B5EF4-FFF2-40B4-BE49-F238E27FC236}">
                        <a16:creationId xmlns:a16="http://schemas.microsoft.com/office/drawing/2014/main" id="{35B1F3D4-194F-7932-CA70-04F0AC1A5EC5}"/>
                      </a:ext>
                    </a:extLst>
                  </p:cNvPr>
                  <p:cNvSpPr>
                    <a:spLocks noRot="1" noChangeAspect="1" noMove="1" noResize="1" noEditPoints="1" noAdjustHandles="1" noChangeArrowheads="1" noChangeShapeType="1" noTextEdit="1"/>
                  </p:cNvSpPr>
                  <p:nvPr/>
                </p:nvSpPr>
                <p:spPr>
                  <a:xfrm>
                    <a:off x="4378760" y="5046478"/>
                    <a:ext cx="1084977" cy="1204653"/>
                  </a:xfrm>
                  <a:prstGeom prst="triangle">
                    <a:avLst/>
                  </a:prstGeom>
                  <a:blipFill>
                    <a:blip r:embed="rId2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0" name="Oval 49">
                    <a:extLst>
                      <a:ext uri="{FF2B5EF4-FFF2-40B4-BE49-F238E27FC236}">
                        <a16:creationId xmlns:a16="http://schemas.microsoft.com/office/drawing/2014/main" id="{4FC6CB01-B346-5B0B-F10C-2DD640926CFA}"/>
                      </a:ext>
                    </a:extLst>
                  </p:cNvPr>
                  <p:cNvSpPr/>
                  <p:nvPr/>
                </p:nvSpPr>
                <p:spPr>
                  <a:xfrm>
                    <a:off x="5707408" y="3577761"/>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137" name="Oval 136">
                    <a:extLst>
                      <a:ext uri="{FF2B5EF4-FFF2-40B4-BE49-F238E27FC236}">
                        <a16:creationId xmlns:a16="http://schemas.microsoft.com/office/drawing/2014/main" id="{6E235EB5-4F7E-74E6-B4C2-3E1AE8911C19}"/>
                      </a:ext>
                    </a:extLst>
                  </p:cNvPr>
                  <p:cNvSpPr>
                    <a:spLocks noRot="1" noChangeAspect="1" noMove="1" noResize="1" noEditPoints="1" noAdjustHandles="1" noChangeArrowheads="1" noChangeShapeType="1" noTextEdit="1"/>
                  </p:cNvSpPr>
                  <p:nvPr/>
                </p:nvSpPr>
                <p:spPr>
                  <a:xfrm>
                    <a:off x="5707408" y="3577761"/>
                    <a:ext cx="612511" cy="612511"/>
                  </a:xfrm>
                  <a:prstGeom prst="ellipse">
                    <a:avLst/>
                  </a:prstGeom>
                  <a:blipFill>
                    <a:blip r:embed="rId21"/>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1" name="Isosceles Triangle 50">
                    <a:extLst>
                      <a:ext uri="{FF2B5EF4-FFF2-40B4-BE49-F238E27FC236}">
                        <a16:creationId xmlns:a16="http://schemas.microsoft.com/office/drawing/2014/main" id="{11568F91-A7A6-B2C1-A109-BD17ACC83613}"/>
                      </a:ext>
                    </a:extLst>
                  </p:cNvPr>
                  <p:cNvSpPr/>
                  <p:nvPr/>
                </p:nvSpPr>
                <p:spPr>
                  <a:xfrm>
                    <a:off x="7140802" y="3563625"/>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139" name="Isosceles Triangle 138">
                    <a:extLst>
                      <a:ext uri="{FF2B5EF4-FFF2-40B4-BE49-F238E27FC236}">
                        <a16:creationId xmlns:a16="http://schemas.microsoft.com/office/drawing/2014/main" id="{9D516006-D536-C9F5-D25D-D09AD7CBA374}"/>
                      </a:ext>
                    </a:extLst>
                  </p:cNvPr>
                  <p:cNvSpPr>
                    <a:spLocks noRot="1" noChangeAspect="1" noMove="1" noResize="1" noEditPoints="1" noAdjustHandles="1" noChangeArrowheads="1" noChangeShapeType="1" noTextEdit="1"/>
                  </p:cNvSpPr>
                  <p:nvPr/>
                </p:nvSpPr>
                <p:spPr>
                  <a:xfrm>
                    <a:off x="7140802" y="3563625"/>
                    <a:ext cx="1075751" cy="1237660"/>
                  </a:xfrm>
                  <a:prstGeom prst="triangle">
                    <a:avLst/>
                  </a:prstGeom>
                  <a:blipFill>
                    <a:blip r:embed="rId22"/>
                    <a:stretch>
                      <a:fillRect/>
                    </a:stretch>
                  </a:blipFill>
                </p:spPr>
                <p:txBody>
                  <a:bodyPr/>
                  <a:lstStyle/>
                  <a:p>
                    <a:r>
                      <a:rPr lang="en-US">
                        <a:noFill/>
                      </a:rPr>
                      <a:t> </a:t>
                    </a:r>
                  </a:p>
                </p:txBody>
              </p:sp>
            </mc:Fallback>
          </mc:AlternateContent>
          <p:cxnSp>
            <p:nvCxnSpPr>
              <p:cNvPr id="52" name="Straight Connector 51">
                <a:extLst>
                  <a:ext uri="{FF2B5EF4-FFF2-40B4-BE49-F238E27FC236}">
                    <a16:creationId xmlns:a16="http://schemas.microsoft.com/office/drawing/2014/main" id="{45E28975-DE63-FBEE-3FB2-36CCAC51286C}"/>
                  </a:ext>
                </a:extLst>
              </p:cNvPr>
              <p:cNvCxnSpPr>
                <a:cxnSpLocks/>
                <a:stCxn id="50" idx="3"/>
                <a:endCxn id="73" idx="7"/>
              </p:cNvCxnSpPr>
              <p:nvPr/>
            </p:nvCxnSpPr>
            <p:spPr>
              <a:xfrm flipH="1">
                <a:off x="5663346" y="4100572"/>
                <a:ext cx="133762" cy="2487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9404571A-378B-0D5D-8312-9F8D9AF53D29}"/>
                  </a:ext>
                </a:extLst>
              </p:cNvPr>
              <p:cNvCxnSpPr>
                <a:cxnSpLocks/>
                <a:stCxn id="50" idx="5"/>
              </p:cNvCxnSpPr>
              <p:nvPr/>
            </p:nvCxnSpPr>
            <p:spPr>
              <a:xfrm>
                <a:off x="6230219" y="4100572"/>
                <a:ext cx="394676" cy="1831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C755F5E1-7FBB-58B4-61C0-502B9545ED58}"/>
                  </a:ext>
                </a:extLst>
              </p:cNvPr>
              <p:cNvCxnSpPr>
                <a:cxnSpLocks/>
                <a:stCxn id="50" idx="7"/>
                <a:endCxn id="48" idx="3"/>
              </p:cNvCxnSpPr>
              <p:nvPr/>
            </p:nvCxnSpPr>
            <p:spPr>
              <a:xfrm flipV="1">
                <a:off x="6230219" y="3459789"/>
                <a:ext cx="391256"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200A2727-3E36-3E05-D7ED-9BE523CBD62D}"/>
                  </a:ext>
                </a:extLst>
              </p:cNvPr>
              <p:cNvCxnSpPr>
                <a:cxnSpLocks/>
                <a:stCxn id="51" idx="0"/>
                <a:endCxn id="48" idx="5"/>
              </p:cNvCxnSpPr>
              <p:nvPr/>
            </p:nvCxnSpPr>
            <p:spPr>
              <a:xfrm flipH="1" flipV="1">
                <a:off x="7054586" y="3459789"/>
                <a:ext cx="624092" cy="1038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6" name="TextBox 55">
                    <a:extLst>
                      <a:ext uri="{FF2B5EF4-FFF2-40B4-BE49-F238E27FC236}">
                        <a16:creationId xmlns:a16="http://schemas.microsoft.com/office/drawing/2014/main" id="{E1A055AE-6D24-F87A-FC32-C66616224CAB}"/>
                      </a:ext>
                    </a:extLst>
                  </p:cNvPr>
                  <p:cNvSpPr txBox="1"/>
                  <p:nvPr/>
                </p:nvSpPr>
                <p:spPr>
                  <a:xfrm>
                    <a:off x="4582437" y="4888692"/>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44" name="TextBox 143">
                    <a:extLst>
                      <a:ext uri="{FF2B5EF4-FFF2-40B4-BE49-F238E27FC236}">
                        <a16:creationId xmlns:a16="http://schemas.microsoft.com/office/drawing/2014/main" id="{88B2D769-7FC5-E189-559D-256522242E9C}"/>
                      </a:ext>
                    </a:extLst>
                  </p:cNvPr>
                  <p:cNvSpPr txBox="1">
                    <a:spLocks noRot="1" noChangeAspect="1" noMove="1" noResize="1" noEditPoints="1" noAdjustHandles="1" noChangeArrowheads="1" noChangeShapeType="1" noTextEdit="1"/>
                  </p:cNvSpPr>
                  <p:nvPr/>
                </p:nvSpPr>
                <p:spPr>
                  <a:xfrm>
                    <a:off x="4582437" y="4888692"/>
                    <a:ext cx="369781" cy="369332"/>
                  </a:xfrm>
                  <a:prstGeom prst="rect">
                    <a:avLst/>
                  </a:prstGeom>
                  <a:blipFill>
                    <a:blip r:embed="rId2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0" name="TextBox 59">
                    <a:extLst>
                      <a:ext uri="{FF2B5EF4-FFF2-40B4-BE49-F238E27FC236}">
                        <a16:creationId xmlns:a16="http://schemas.microsoft.com/office/drawing/2014/main" id="{B22BEBC4-53BB-506E-A352-D00578C11FA6}"/>
                      </a:ext>
                    </a:extLst>
                  </p:cNvPr>
                  <p:cNvSpPr txBox="1"/>
                  <p:nvPr/>
                </p:nvSpPr>
                <p:spPr>
                  <a:xfrm>
                    <a:off x="5194294" y="3378959"/>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146" name="TextBox 145">
                    <a:extLst>
                      <a:ext uri="{FF2B5EF4-FFF2-40B4-BE49-F238E27FC236}">
                        <a16:creationId xmlns:a16="http://schemas.microsoft.com/office/drawing/2014/main" id="{1226F12A-73C3-A545-8A6A-1FB7371A4210}"/>
                      </a:ext>
                    </a:extLst>
                  </p:cNvPr>
                  <p:cNvSpPr txBox="1">
                    <a:spLocks noRot="1" noChangeAspect="1" noMove="1" noResize="1" noEditPoints="1" noAdjustHandles="1" noChangeArrowheads="1" noChangeShapeType="1" noTextEdit="1"/>
                  </p:cNvSpPr>
                  <p:nvPr/>
                </p:nvSpPr>
                <p:spPr>
                  <a:xfrm>
                    <a:off x="5194294" y="3378959"/>
                    <a:ext cx="773738" cy="369332"/>
                  </a:xfrm>
                  <a:prstGeom prst="rect">
                    <a:avLst/>
                  </a:prstGeom>
                  <a:blipFill>
                    <a:blip r:embed="rId2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1" name="TextBox 60">
                    <a:extLst>
                      <a:ext uri="{FF2B5EF4-FFF2-40B4-BE49-F238E27FC236}">
                        <a16:creationId xmlns:a16="http://schemas.microsoft.com/office/drawing/2014/main" id="{84957FA4-851C-28B1-6F2C-34DE27201213}"/>
                      </a:ext>
                    </a:extLst>
                  </p:cNvPr>
                  <p:cNvSpPr txBox="1"/>
                  <p:nvPr/>
                </p:nvSpPr>
                <p:spPr>
                  <a:xfrm>
                    <a:off x="5871671" y="2820523"/>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xmlns="">
              <p:sp>
                <p:nvSpPr>
                  <p:cNvPr id="147" name="TextBox 146">
                    <a:extLst>
                      <a:ext uri="{FF2B5EF4-FFF2-40B4-BE49-F238E27FC236}">
                        <a16:creationId xmlns:a16="http://schemas.microsoft.com/office/drawing/2014/main" id="{E7DDC433-A39C-9D72-0893-3EE12F71DF52}"/>
                      </a:ext>
                    </a:extLst>
                  </p:cNvPr>
                  <p:cNvSpPr txBox="1">
                    <a:spLocks noRot="1" noChangeAspect="1" noMove="1" noResize="1" noEditPoints="1" noAdjustHandles="1" noChangeArrowheads="1" noChangeShapeType="1" noTextEdit="1"/>
                  </p:cNvSpPr>
                  <p:nvPr/>
                </p:nvSpPr>
                <p:spPr>
                  <a:xfrm>
                    <a:off x="5871671" y="2820523"/>
                    <a:ext cx="773738" cy="369332"/>
                  </a:xfrm>
                  <a:prstGeom prst="rect">
                    <a:avLst/>
                  </a:prstGeom>
                  <a:blipFill>
                    <a:blip r:embed="rId2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5" name="TextBox 64">
                    <a:extLst>
                      <a:ext uri="{FF2B5EF4-FFF2-40B4-BE49-F238E27FC236}">
                        <a16:creationId xmlns:a16="http://schemas.microsoft.com/office/drawing/2014/main" id="{DA070559-7E40-5F50-A506-A20B8BE88EAC}"/>
                      </a:ext>
                    </a:extLst>
                  </p:cNvPr>
                  <p:cNvSpPr txBox="1"/>
                  <p:nvPr/>
                </p:nvSpPr>
                <p:spPr>
                  <a:xfrm>
                    <a:off x="7379737" y="3471980"/>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48" name="TextBox 147">
                    <a:extLst>
                      <a:ext uri="{FF2B5EF4-FFF2-40B4-BE49-F238E27FC236}">
                        <a16:creationId xmlns:a16="http://schemas.microsoft.com/office/drawing/2014/main" id="{0D538E86-780E-3019-582B-FDB16AE9B559}"/>
                      </a:ext>
                    </a:extLst>
                  </p:cNvPr>
                  <p:cNvSpPr txBox="1">
                    <a:spLocks noRot="1" noChangeAspect="1" noMove="1" noResize="1" noEditPoints="1" noAdjustHandles="1" noChangeArrowheads="1" noChangeShapeType="1" noTextEdit="1"/>
                  </p:cNvSpPr>
                  <p:nvPr/>
                </p:nvSpPr>
                <p:spPr>
                  <a:xfrm>
                    <a:off x="7379737" y="3471980"/>
                    <a:ext cx="369781" cy="369332"/>
                  </a:xfrm>
                  <a:prstGeom prst="rect">
                    <a:avLst/>
                  </a:prstGeom>
                  <a:blipFill>
                    <a:blip r:embed="rId26"/>
                    <a:stretch>
                      <a:fillRect/>
                    </a:stretch>
                  </a:blipFill>
                </p:spPr>
                <p:txBody>
                  <a:bodyPr/>
                  <a:lstStyle/>
                  <a:p>
                    <a:r>
                      <a:rPr lang="en-US">
                        <a:noFill/>
                      </a:rPr>
                      <a:t> </a:t>
                    </a:r>
                  </a:p>
                </p:txBody>
              </p:sp>
            </mc:Fallback>
          </mc:AlternateContent>
          <p:grpSp>
            <p:nvGrpSpPr>
              <p:cNvPr id="68" name="Group 67">
                <a:extLst>
                  <a:ext uri="{FF2B5EF4-FFF2-40B4-BE49-F238E27FC236}">
                    <a16:creationId xmlns:a16="http://schemas.microsoft.com/office/drawing/2014/main" id="{A0747C43-C414-A25D-3421-05E87CAF33ED}"/>
                  </a:ext>
                </a:extLst>
              </p:cNvPr>
              <p:cNvGrpSpPr/>
              <p:nvPr/>
            </p:nvGrpSpPr>
            <p:grpSpPr>
              <a:xfrm>
                <a:off x="5587925" y="5031239"/>
                <a:ext cx="869999" cy="1258554"/>
                <a:chOff x="7671946" y="5192984"/>
                <a:chExt cx="869999" cy="1258554"/>
              </a:xfrm>
            </p:grpSpPr>
            <mc:AlternateContent xmlns:mc="http://schemas.openxmlformats.org/markup-compatibility/2006" xmlns:a14="http://schemas.microsoft.com/office/drawing/2010/main">
              <mc:Choice Requires="a14">
                <p:sp>
                  <p:nvSpPr>
                    <p:cNvPr id="82" name="Isosceles Triangle 81">
                      <a:extLst>
                        <a:ext uri="{FF2B5EF4-FFF2-40B4-BE49-F238E27FC236}">
                          <a16:creationId xmlns:a16="http://schemas.microsoft.com/office/drawing/2014/main" id="{08CDE87B-47AB-D6E7-8EA2-05C6B49547FF}"/>
                        </a:ext>
                      </a:extLst>
                    </p:cNvPr>
                    <p:cNvSpPr/>
                    <p:nvPr/>
                  </p:nvSpPr>
                  <p:spPr>
                    <a:xfrm>
                      <a:off x="7671946" y="5192984"/>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138" name="Isosceles Triangle 137">
                      <a:extLst>
                        <a:ext uri="{FF2B5EF4-FFF2-40B4-BE49-F238E27FC236}">
                          <a16:creationId xmlns:a16="http://schemas.microsoft.com/office/drawing/2014/main" id="{74A22E81-AB42-2FE9-9E89-350215CFD416}"/>
                        </a:ext>
                      </a:extLst>
                    </p:cNvPr>
                    <p:cNvSpPr>
                      <a:spLocks noRot="1" noChangeAspect="1" noMove="1" noResize="1" noEditPoints="1" noAdjustHandles="1" noChangeArrowheads="1" noChangeShapeType="1" noTextEdit="1"/>
                    </p:cNvSpPr>
                    <p:nvPr/>
                  </p:nvSpPr>
                  <p:spPr>
                    <a:xfrm>
                      <a:off x="7671946" y="5192984"/>
                      <a:ext cx="869999" cy="653951"/>
                    </a:xfrm>
                    <a:prstGeom prst="triangle">
                      <a:avLst/>
                    </a:prstGeom>
                    <a:blipFill>
                      <a:blip r:embed="rId2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3" name="Oval 82">
                      <a:extLst>
                        <a:ext uri="{FF2B5EF4-FFF2-40B4-BE49-F238E27FC236}">
                          <a16:creationId xmlns:a16="http://schemas.microsoft.com/office/drawing/2014/main" id="{54193272-5B99-040B-5E5D-A1DDD8B89386}"/>
                        </a:ext>
                      </a:extLst>
                    </p:cNvPr>
                    <p:cNvSpPr/>
                    <p:nvPr/>
                  </p:nvSpPr>
                  <p:spPr>
                    <a:xfrm>
                      <a:off x="7879032" y="5975392"/>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53" name="Oval 152">
                      <a:extLst>
                        <a:ext uri="{FF2B5EF4-FFF2-40B4-BE49-F238E27FC236}">
                          <a16:creationId xmlns:a16="http://schemas.microsoft.com/office/drawing/2014/main" id="{C9792623-4F10-6F7E-FC1A-66157314FC92}"/>
                        </a:ext>
                      </a:extLst>
                    </p:cNvPr>
                    <p:cNvSpPr>
                      <a:spLocks noRot="1" noChangeAspect="1" noMove="1" noResize="1" noEditPoints="1" noAdjustHandles="1" noChangeArrowheads="1" noChangeShapeType="1" noTextEdit="1"/>
                    </p:cNvSpPr>
                    <p:nvPr/>
                  </p:nvSpPr>
                  <p:spPr>
                    <a:xfrm>
                      <a:off x="7879032" y="5975392"/>
                      <a:ext cx="476146" cy="476146"/>
                    </a:xfrm>
                    <a:prstGeom prst="ellipse">
                      <a:avLst/>
                    </a:prstGeom>
                    <a:blipFill>
                      <a:blip r:embed="rId28"/>
                      <a:stretch>
                        <a:fillRect/>
                      </a:stretch>
                    </a:blipFill>
                    <a:ln>
                      <a:solidFill>
                        <a:schemeClr val="bg1">
                          <a:lumMod val="50000"/>
                        </a:schemeClr>
                      </a:solidFill>
                      <a:prstDash val="dash"/>
                    </a:ln>
                  </p:spPr>
                  <p:txBody>
                    <a:bodyPr/>
                    <a:lstStyle/>
                    <a:p>
                      <a:r>
                        <a:rPr lang="en-US">
                          <a:noFill/>
                        </a:rPr>
                        <a:t> </a:t>
                      </a:r>
                    </a:p>
                  </p:txBody>
                </p:sp>
              </mc:Fallback>
            </mc:AlternateContent>
            <p:cxnSp>
              <p:nvCxnSpPr>
                <p:cNvPr id="84" name="Straight Connector 83">
                  <a:extLst>
                    <a:ext uri="{FF2B5EF4-FFF2-40B4-BE49-F238E27FC236}">
                      <a16:creationId xmlns:a16="http://schemas.microsoft.com/office/drawing/2014/main" id="{2C6AC81F-A577-351E-B34E-73EC75B4F564}"/>
                    </a:ext>
                  </a:extLst>
                </p:cNvPr>
                <p:cNvCxnSpPr>
                  <a:cxnSpLocks/>
                  <a:stCxn id="83" idx="0"/>
                  <a:endCxn id="82" idx="3"/>
                </p:cNvCxnSpPr>
                <p:nvPr/>
              </p:nvCxnSpPr>
              <p:spPr>
                <a:xfrm flipH="1" flipV="1">
                  <a:off x="8106946" y="5846935"/>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69" name="Group 68">
                <a:extLst>
                  <a:ext uri="{FF2B5EF4-FFF2-40B4-BE49-F238E27FC236}">
                    <a16:creationId xmlns:a16="http://schemas.microsoft.com/office/drawing/2014/main" id="{72C7F52E-43F0-97C9-777A-091633C90273}"/>
                  </a:ext>
                </a:extLst>
              </p:cNvPr>
              <p:cNvGrpSpPr/>
              <p:nvPr/>
            </p:nvGrpSpPr>
            <p:grpSpPr>
              <a:xfrm>
                <a:off x="6194563" y="4283732"/>
                <a:ext cx="869999" cy="1261094"/>
                <a:chOff x="6540271" y="4283732"/>
                <a:chExt cx="869999" cy="1261094"/>
              </a:xfrm>
            </p:grpSpPr>
            <mc:AlternateContent xmlns:mc="http://schemas.openxmlformats.org/markup-compatibility/2006" xmlns:a14="http://schemas.microsoft.com/office/drawing/2010/main">
              <mc:Choice Requires="a14">
                <p:sp>
                  <p:nvSpPr>
                    <p:cNvPr id="79" name="Isosceles Triangle 78">
                      <a:extLst>
                        <a:ext uri="{FF2B5EF4-FFF2-40B4-BE49-F238E27FC236}">
                          <a16:creationId xmlns:a16="http://schemas.microsoft.com/office/drawing/2014/main" id="{58660036-35B7-35B9-1777-33BA6CC71459}"/>
                        </a:ext>
                      </a:extLst>
                    </p:cNvPr>
                    <p:cNvSpPr/>
                    <p:nvPr/>
                  </p:nvSpPr>
                  <p:spPr>
                    <a:xfrm>
                      <a:off x="6540271" y="428373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150" name="Isosceles Triangle 149">
                      <a:extLst>
                        <a:ext uri="{FF2B5EF4-FFF2-40B4-BE49-F238E27FC236}">
                          <a16:creationId xmlns:a16="http://schemas.microsoft.com/office/drawing/2014/main" id="{DA48F5F6-29AE-2B9B-C661-FC0F9D14E43E}"/>
                        </a:ext>
                      </a:extLst>
                    </p:cNvPr>
                    <p:cNvSpPr>
                      <a:spLocks noRot="1" noChangeAspect="1" noMove="1" noResize="1" noEditPoints="1" noAdjustHandles="1" noChangeArrowheads="1" noChangeShapeType="1" noTextEdit="1"/>
                    </p:cNvSpPr>
                    <p:nvPr/>
                  </p:nvSpPr>
                  <p:spPr>
                    <a:xfrm>
                      <a:off x="6540271" y="4283732"/>
                      <a:ext cx="869999" cy="653951"/>
                    </a:xfrm>
                    <a:prstGeom prst="triangle">
                      <a:avLst/>
                    </a:prstGeom>
                    <a:blipFill>
                      <a:blip r:embed="rId29"/>
                      <a:stretch>
                        <a:fillRect b="-454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0" name="Oval 79">
                      <a:extLst>
                        <a:ext uri="{FF2B5EF4-FFF2-40B4-BE49-F238E27FC236}">
                          <a16:creationId xmlns:a16="http://schemas.microsoft.com/office/drawing/2014/main" id="{D0DE5E20-837E-2556-F5F0-3DAD8B0C7027}"/>
                        </a:ext>
                      </a:extLst>
                    </p:cNvPr>
                    <p:cNvSpPr/>
                    <p:nvPr/>
                  </p:nvSpPr>
                  <p:spPr>
                    <a:xfrm>
                      <a:off x="6732387" y="506868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55" name="Oval 154">
                      <a:extLst>
                        <a:ext uri="{FF2B5EF4-FFF2-40B4-BE49-F238E27FC236}">
                          <a16:creationId xmlns:a16="http://schemas.microsoft.com/office/drawing/2014/main" id="{FA2F515E-F9F8-11B1-7B8F-6B879A34E224}"/>
                        </a:ext>
                      </a:extLst>
                    </p:cNvPr>
                    <p:cNvSpPr>
                      <a:spLocks noRot="1" noChangeAspect="1" noMove="1" noResize="1" noEditPoints="1" noAdjustHandles="1" noChangeArrowheads="1" noChangeShapeType="1" noTextEdit="1"/>
                    </p:cNvSpPr>
                    <p:nvPr/>
                  </p:nvSpPr>
                  <p:spPr>
                    <a:xfrm>
                      <a:off x="6732387" y="5068680"/>
                      <a:ext cx="476146" cy="476146"/>
                    </a:xfrm>
                    <a:prstGeom prst="ellipse">
                      <a:avLst/>
                    </a:prstGeom>
                    <a:blipFill>
                      <a:blip r:embed="rId30"/>
                      <a:stretch>
                        <a:fillRect/>
                      </a:stretch>
                    </a:blipFill>
                    <a:ln>
                      <a:solidFill>
                        <a:schemeClr val="bg1">
                          <a:lumMod val="50000"/>
                        </a:schemeClr>
                      </a:solidFill>
                      <a:prstDash val="dash"/>
                    </a:ln>
                  </p:spPr>
                  <p:txBody>
                    <a:bodyPr/>
                    <a:lstStyle/>
                    <a:p>
                      <a:r>
                        <a:rPr lang="en-US">
                          <a:noFill/>
                        </a:rPr>
                        <a:t> </a:t>
                      </a:r>
                    </a:p>
                  </p:txBody>
                </p:sp>
              </mc:Fallback>
            </mc:AlternateContent>
            <p:cxnSp>
              <p:nvCxnSpPr>
                <p:cNvPr id="81" name="Straight Connector 80">
                  <a:extLst>
                    <a:ext uri="{FF2B5EF4-FFF2-40B4-BE49-F238E27FC236}">
                      <a16:creationId xmlns:a16="http://schemas.microsoft.com/office/drawing/2014/main" id="{10321445-85C1-6603-6E1B-39492120D583}"/>
                    </a:ext>
                  </a:extLst>
                </p:cNvPr>
                <p:cNvCxnSpPr>
                  <a:cxnSpLocks/>
                  <a:stCxn id="80" idx="0"/>
                  <a:endCxn id="79" idx="3"/>
                </p:cNvCxnSpPr>
                <p:nvPr/>
              </p:nvCxnSpPr>
              <p:spPr>
                <a:xfrm flipV="1">
                  <a:off x="6970460" y="4937683"/>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73" name="Oval 72">
                    <a:extLst>
                      <a:ext uri="{FF2B5EF4-FFF2-40B4-BE49-F238E27FC236}">
                        <a16:creationId xmlns:a16="http://schemas.microsoft.com/office/drawing/2014/main" id="{6E331FC0-5628-13E0-37AA-F5ACD2BE1A8D}"/>
                      </a:ext>
                    </a:extLst>
                  </p:cNvPr>
                  <p:cNvSpPr/>
                  <p:nvPr/>
                </p:nvSpPr>
                <p:spPr>
                  <a:xfrm>
                    <a:off x="5140535" y="425965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159" name="Oval 158">
                    <a:extLst>
                      <a:ext uri="{FF2B5EF4-FFF2-40B4-BE49-F238E27FC236}">
                        <a16:creationId xmlns:a16="http://schemas.microsoft.com/office/drawing/2014/main" id="{C665C09B-FCE3-FD4E-BB9E-596B4AC626E5}"/>
                      </a:ext>
                    </a:extLst>
                  </p:cNvPr>
                  <p:cNvSpPr>
                    <a:spLocks noRot="1" noChangeAspect="1" noMove="1" noResize="1" noEditPoints="1" noAdjustHandles="1" noChangeArrowheads="1" noChangeShapeType="1" noTextEdit="1"/>
                  </p:cNvSpPr>
                  <p:nvPr/>
                </p:nvSpPr>
                <p:spPr>
                  <a:xfrm>
                    <a:off x="5140535" y="4259650"/>
                    <a:ext cx="612511" cy="612511"/>
                  </a:xfrm>
                  <a:prstGeom prst="ellipse">
                    <a:avLst/>
                  </a:prstGeom>
                  <a:blipFill>
                    <a:blip r:embed="rId31"/>
                    <a:stretch>
                      <a:fillRect/>
                    </a:stretch>
                  </a:blipFill>
                  <a:ln>
                    <a:solidFill>
                      <a:schemeClr val="tx1"/>
                    </a:solidFill>
                  </a:ln>
                </p:spPr>
                <p:txBody>
                  <a:bodyPr/>
                  <a:lstStyle/>
                  <a:p>
                    <a:r>
                      <a:rPr lang="en-US">
                        <a:noFill/>
                      </a:rPr>
                      <a:t> </a:t>
                    </a:r>
                  </a:p>
                </p:txBody>
              </p:sp>
            </mc:Fallback>
          </mc:AlternateContent>
          <p:cxnSp>
            <p:nvCxnSpPr>
              <p:cNvPr id="74" name="Straight Connector 73">
                <a:extLst>
                  <a:ext uri="{FF2B5EF4-FFF2-40B4-BE49-F238E27FC236}">
                    <a16:creationId xmlns:a16="http://schemas.microsoft.com/office/drawing/2014/main" id="{6A206432-72ED-C15B-5027-B57CE33CA092}"/>
                  </a:ext>
                </a:extLst>
              </p:cNvPr>
              <p:cNvCxnSpPr>
                <a:cxnSpLocks/>
                <a:stCxn id="73" idx="3"/>
              </p:cNvCxnSpPr>
              <p:nvPr/>
            </p:nvCxnSpPr>
            <p:spPr>
              <a:xfrm flipH="1">
                <a:off x="4904303" y="4782461"/>
                <a:ext cx="325932" cy="27324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81D248BF-6C4E-088F-A265-98AAA6152252}"/>
                  </a:ext>
                </a:extLst>
              </p:cNvPr>
              <p:cNvCxnSpPr>
                <a:cxnSpLocks/>
                <a:stCxn id="73" idx="5"/>
                <a:endCxn id="82" idx="0"/>
              </p:cNvCxnSpPr>
              <p:nvPr/>
            </p:nvCxnSpPr>
            <p:spPr>
              <a:xfrm>
                <a:off x="5663346" y="4782461"/>
                <a:ext cx="359579" cy="2487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8" name="TextBox 77">
                    <a:extLst>
                      <a:ext uri="{FF2B5EF4-FFF2-40B4-BE49-F238E27FC236}">
                        <a16:creationId xmlns:a16="http://schemas.microsoft.com/office/drawing/2014/main" id="{65414F98-FEC8-5564-9B08-7FE52A878199}"/>
                      </a:ext>
                    </a:extLst>
                  </p:cNvPr>
                  <p:cNvSpPr txBox="1"/>
                  <p:nvPr/>
                </p:nvSpPr>
                <p:spPr>
                  <a:xfrm>
                    <a:off x="4605876" y="405937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168" name="TextBox 167">
                    <a:extLst>
                      <a:ext uri="{FF2B5EF4-FFF2-40B4-BE49-F238E27FC236}">
                        <a16:creationId xmlns:a16="http://schemas.microsoft.com/office/drawing/2014/main" id="{680E6224-B30D-AB0B-1DD3-2319A9852042}"/>
                      </a:ext>
                    </a:extLst>
                  </p:cNvPr>
                  <p:cNvSpPr txBox="1">
                    <a:spLocks noRot="1" noChangeAspect="1" noMove="1" noResize="1" noEditPoints="1" noAdjustHandles="1" noChangeArrowheads="1" noChangeShapeType="1" noTextEdit="1"/>
                  </p:cNvSpPr>
                  <p:nvPr/>
                </p:nvSpPr>
                <p:spPr>
                  <a:xfrm>
                    <a:off x="4605876" y="4059371"/>
                    <a:ext cx="773738" cy="369332"/>
                  </a:xfrm>
                  <a:prstGeom prst="rect">
                    <a:avLst/>
                  </a:prstGeom>
                  <a:blipFill>
                    <a:blip r:embed="rId32"/>
                    <a:stretch>
                      <a:fillRect/>
                    </a:stretch>
                  </a:blipFill>
                </p:spPr>
                <p:txBody>
                  <a:bodyPr/>
                  <a:lstStyle/>
                  <a:p>
                    <a:r>
                      <a:rPr lang="en-US">
                        <a:noFill/>
                      </a:rPr>
                      <a:t> </a:t>
                    </a:r>
                  </a:p>
                </p:txBody>
              </p:sp>
            </mc:Fallback>
          </mc:AlternateContent>
        </p:grpSp>
        <p:cxnSp>
          <p:nvCxnSpPr>
            <p:cNvPr id="47" name="Straight Connector 46">
              <a:extLst>
                <a:ext uri="{FF2B5EF4-FFF2-40B4-BE49-F238E27FC236}">
                  <a16:creationId xmlns:a16="http://schemas.microsoft.com/office/drawing/2014/main" id="{DF7DB338-9E1B-8DC7-9633-78C17E67A72D}"/>
                </a:ext>
              </a:extLst>
            </p:cNvPr>
            <p:cNvCxnSpPr>
              <a:cxnSpLocks/>
              <a:stCxn id="48" idx="0"/>
            </p:cNvCxnSpPr>
            <p:nvPr/>
          </p:nvCxnSpPr>
          <p:spPr>
            <a:xfrm flipH="1" flipV="1">
              <a:off x="6236897" y="3312545"/>
              <a:ext cx="1" cy="181591"/>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5" name="Arrow: Right 4" descr="Finally we do a right rotation at the problem node a.">
                <a:extLst>
                  <a:ext uri="{FF2B5EF4-FFF2-40B4-BE49-F238E27FC236}">
                    <a16:creationId xmlns:a16="http://schemas.microsoft.com/office/drawing/2014/main" id="{25E851B9-5F92-92EE-5821-82CEA5474244}"/>
                  </a:ext>
                </a:extLst>
              </p:cNvPr>
              <p:cNvSpPr/>
              <p:nvPr/>
            </p:nvSpPr>
            <p:spPr>
              <a:xfrm>
                <a:off x="7390965" y="3754563"/>
                <a:ext cx="1287919"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Rotate Right at </a:t>
                </a:r>
                <a14:m>
                  <m:oMath xmlns:m="http://schemas.openxmlformats.org/officeDocument/2006/math">
                    <m:r>
                      <a:rPr lang="en-US" sz="1400" b="0" i="1" smtClean="0">
                        <a:latin typeface="Cambria Math" panose="02040503050406030204" pitchFamily="18" charset="0"/>
                      </a:rPr>
                      <m:t>𝑎</m:t>
                    </m:r>
                  </m:oMath>
                </a14:m>
                <a:endParaRPr lang="en-US" sz="1400" dirty="0"/>
              </a:p>
            </p:txBody>
          </p:sp>
        </mc:Choice>
        <mc:Fallback>
          <p:sp>
            <p:nvSpPr>
              <p:cNvPr id="5" name="Arrow: Right 4" descr="Finally we do a right rotation at the problem node a.">
                <a:extLst>
                  <a:ext uri="{FF2B5EF4-FFF2-40B4-BE49-F238E27FC236}">
                    <a16:creationId xmlns:a16="http://schemas.microsoft.com/office/drawing/2014/main" id="{25E851B9-5F92-92EE-5821-82CEA5474244}"/>
                  </a:ext>
                </a:extLst>
              </p:cNvPr>
              <p:cNvSpPr>
                <a:spLocks noRot="1" noChangeAspect="1" noMove="1" noResize="1" noEditPoints="1" noAdjustHandles="1" noChangeArrowheads="1" noChangeShapeType="1" noTextEdit="1"/>
              </p:cNvSpPr>
              <p:nvPr/>
            </p:nvSpPr>
            <p:spPr>
              <a:xfrm>
                <a:off x="7390965" y="3754563"/>
                <a:ext cx="1287919" cy="1105505"/>
              </a:xfrm>
              <a:prstGeom prst="rightArrow">
                <a:avLst/>
              </a:prstGeom>
              <a:blipFill>
                <a:blip r:embed="rId33"/>
                <a:stretch>
                  <a:fillRect/>
                </a:stretch>
              </a:blipFill>
            </p:spPr>
            <p:txBody>
              <a:bodyPr/>
              <a:lstStyle/>
              <a:p>
                <a:r>
                  <a:rPr lang="en-US">
                    <a:noFill/>
                  </a:rPr>
                  <a:t> </a:t>
                </a:r>
              </a:p>
            </p:txBody>
          </p:sp>
        </mc:Fallback>
      </mc:AlternateContent>
      <p:grpSp>
        <p:nvGrpSpPr>
          <p:cNvPr id="85" name="Group 84" descr="An illustration of a left-right rotation. This is the after image.&#10;&#10;&#10;After performing a right rotation the node c becomes the root of the tree. The right child of c is the node a (the former root), and the left child of c is unchanged from the intermediate step. The left subtree of a is y (the former right subtree of b), and the right subtree of a is unchanged. At this point the left and right subtrees of c both have height h+1, and so the tree is finally balanced.">
            <a:extLst>
              <a:ext uri="{FF2B5EF4-FFF2-40B4-BE49-F238E27FC236}">
                <a16:creationId xmlns:a16="http://schemas.microsoft.com/office/drawing/2014/main" id="{6892F501-EB9D-61C9-A5A3-8D57064CD1D3}"/>
              </a:ext>
            </a:extLst>
          </p:cNvPr>
          <p:cNvGrpSpPr/>
          <p:nvPr/>
        </p:nvGrpSpPr>
        <p:grpSpPr>
          <a:xfrm>
            <a:off x="8270097" y="3377681"/>
            <a:ext cx="3918102" cy="2900310"/>
            <a:chOff x="8270097" y="3377681"/>
            <a:chExt cx="3918102" cy="2900310"/>
          </a:xfrm>
        </p:grpSpPr>
        <p:grpSp>
          <p:nvGrpSpPr>
            <p:cNvPr id="86" name="Group 85">
              <a:extLst>
                <a:ext uri="{FF2B5EF4-FFF2-40B4-BE49-F238E27FC236}">
                  <a16:creationId xmlns:a16="http://schemas.microsoft.com/office/drawing/2014/main" id="{20C17385-7630-93C5-7D7B-B8F0EAA483BD}"/>
                </a:ext>
              </a:extLst>
            </p:cNvPr>
            <p:cNvGrpSpPr/>
            <p:nvPr/>
          </p:nvGrpSpPr>
          <p:grpSpPr>
            <a:xfrm>
              <a:off x="8270097" y="3506388"/>
              <a:ext cx="3918102" cy="2771603"/>
              <a:chOff x="8140409" y="588651"/>
              <a:chExt cx="3918102" cy="2771603"/>
            </a:xfrm>
          </p:grpSpPr>
          <mc:AlternateContent xmlns:mc="http://schemas.openxmlformats.org/markup-compatibility/2006" xmlns:a14="http://schemas.microsoft.com/office/drawing/2010/main">
            <mc:Choice Requires="a14">
              <p:sp>
                <p:nvSpPr>
                  <p:cNvPr id="88" name="Isosceles Triangle 87">
                    <a:extLst>
                      <a:ext uri="{FF2B5EF4-FFF2-40B4-BE49-F238E27FC236}">
                        <a16:creationId xmlns:a16="http://schemas.microsoft.com/office/drawing/2014/main" id="{6E23093C-DB8B-F422-68CC-F6381166961E}"/>
                      </a:ext>
                    </a:extLst>
                  </p:cNvPr>
                  <p:cNvSpPr/>
                  <p:nvPr/>
                </p:nvSpPr>
                <p:spPr>
                  <a:xfrm>
                    <a:off x="8140409" y="2112531"/>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170" name="Isosceles Triangle 169">
                    <a:extLst>
                      <a:ext uri="{FF2B5EF4-FFF2-40B4-BE49-F238E27FC236}">
                        <a16:creationId xmlns:a16="http://schemas.microsoft.com/office/drawing/2014/main" id="{C25823D2-DAC3-871C-723F-191069584EC5}"/>
                      </a:ext>
                    </a:extLst>
                  </p:cNvPr>
                  <p:cNvSpPr>
                    <a:spLocks noRot="1" noChangeAspect="1" noMove="1" noResize="1" noEditPoints="1" noAdjustHandles="1" noChangeArrowheads="1" noChangeShapeType="1" noTextEdit="1"/>
                  </p:cNvSpPr>
                  <p:nvPr/>
                </p:nvSpPr>
                <p:spPr>
                  <a:xfrm>
                    <a:off x="8140409" y="2112531"/>
                    <a:ext cx="1084977" cy="1204653"/>
                  </a:xfrm>
                  <a:prstGeom prst="triangle">
                    <a:avLst/>
                  </a:prstGeom>
                  <a:blipFill>
                    <a:blip r:embed="rId3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9" name="TextBox 88">
                    <a:extLst>
                      <a:ext uri="{FF2B5EF4-FFF2-40B4-BE49-F238E27FC236}">
                        <a16:creationId xmlns:a16="http://schemas.microsoft.com/office/drawing/2014/main" id="{28ED08D5-359E-2A6F-252E-5DD21C12F516}"/>
                      </a:ext>
                    </a:extLst>
                  </p:cNvPr>
                  <p:cNvSpPr txBox="1"/>
                  <p:nvPr/>
                </p:nvSpPr>
                <p:spPr>
                  <a:xfrm>
                    <a:off x="8344086" y="1954745"/>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71" name="TextBox 170">
                    <a:extLst>
                      <a:ext uri="{FF2B5EF4-FFF2-40B4-BE49-F238E27FC236}">
                        <a16:creationId xmlns:a16="http://schemas.microsoft.com/office/drawing/2014/main" id="{4C113044-D157-8620-6804-52D9DA4967AE}"/>
                      </a:ext>
                    </a:extLst>
                  </p:cNvPr>
                  <p:cNvSpPr txBox="1">
                    <a:spLocks noRot="1" noChangeAspect="1" noMove="1" noResize="1" noEditPoints="1" noAdjustHandles="1" noChangeArrowheads="1" noChangeShapeType="1" noTextEdit="1"/>
                  </p:cNvSpPr>
                  <p:nvPr/>
                </p:nvSpPr>
                <p:spPr>
                  <a:xfrm>
                    <a:off x="8344086" y="1954745"/>
                    <a:ext cx="369781" cy="369332"/>
                  </a:xfrm>
                  <a:prstGeom prst="rect">
                    <a:avLst/>
                  </a:prstGeom>
                  <a:blipFill>
                    <a:blip r:embed="rId35"/>
                    <a:stretch>
                      <a:fillRect/>
                    </a:stretch>
                  </a:blipFill>
                </p:spPr>
                <p:txBody>
                  <a:bodyPr/>
                  <a:lstStyle/>
                  <a:p>
                    <a:r>
                      <a:rPr lang="en-US">
                        <a:noFill/>
                      </a:rPr>
                      <a:t> </a:t>
                    </a:r>
                  </a:p>
                </p:txBody>
              </p:sp>
            </mc:Fallback>
          </mc:AlternateContent>
          <p:grpSp>
            <p:nvGrpSpPr>
              <p:cNvPr id="90" name="Group 89">
                <a:extLst>
                  <a:ext uri="{FF2B5EF4-FFF2-40B4-BE49-F238E27FC236}">
                    <a16:creationId xmlns:a16="http://schemas.microsoft.com/office/drawing/2014/main" id="{F9434C99-C1AD-4763-91EF-BC538DB1B79B}"/>
                  </a:ext>
                </a:extLst>
              </p:cNvPr>
              <p:cNvGrpSpPr/>
              <p:nvPr/>
            </p:nvGrpSpPr>
            <p:grpSpPr>
              <a:xfrm>
                <a:off x="9176854" y="2097292"/>
                <a:ext cx="869999" cy="1258554"/>
                <a:chOff x="7671946" y="5192984"/>
                <a:chExt cx="869999" cy="1258554"/>
              </a:xfrm>
            </p:grpSpPr>
            <mc:AlternateContent xmlns:mc="http://schemas.openxmlformats.org/markup-compatibility/2006" xmlns:a14="http://schemas.microsoft.com/office/drawing/2010/main">
              <mc:Choice Requires="a14">
                <p:sp>
                  <p:nvSpPr>
                    <p:cNvPr id="109" name="Isosceles Triangle 108">
                      <a:extLst>
                        <a:ext uri="{FF2B5EF4-FFF2-40B4-BE49-F238E27FC236}">
                          <a16:creationId xmlns:a16="http://schemas.microsoft.com/office/drawing/2014/main" id="{75135B5C-FAF2-334F-D21D-F1E94BA22738}"/>
                        </a:ext>
                      </a:extLst>
                    </p:cNvPr>
                    <p:cNvSpPr/>
                    <p:nvPr/>
                  </p:nvSpPr>
                  <p:spPr>
                    <a:xfrm>
                      <a:off x="7671946" y="5192984"/>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173" name="Isosceles Triangle 172">
                      <a:extLst>
                        <a:ext uri="{FF2B5EF4-FFF2-40B4-BE49-F238E27FC236}">
                          <a16:creationId xmlns:a16="http://schemas.microsoft.com/office/drawing/2014/main" id="{33E3DEA3-62F5-9A21-A1AF-32B5934C0028}"/>
                        </a:ext>
                      </a:extLst>
                    </p:cNvPr>
                    <p:cNvSpPr>
                      <a:spLocks noRot="1" noChangeAspect="1" noMove="1" noResize="1" noEditPoints="1" noAdjustHandles="1" noChangeArrowheads="1" noChangeShapeType="1" noTextEdit="1"/>
                    </p:cNvSpPr>
                    <p:nvPr/>
                  </p:nvSpPr>
                  <p:spPr>
                    <a:xfrm>
                      <a:off x="7671946" y="5192984"/>
                      <a:ext cx="869999" cy="653951"/>
                    </a:xfrm>
                    <a:prstGeom prst="triangle">
                      <a:avLst/>
                    </a:prstGeom>
                    <a:blipFill>
                      <a:blip r:embed="rId3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0" name="Oval 109">
                      <a:extLst>
                        <a:ext uri="{FF2B5EF4-FFF2-40B4-BE49-F238E27FC236}">
                          <a16:creationId xmlns:a16="http://schemas.microsoft.com/office/drawing/2014/main" id="{05AC2713-0142-35F5-C8B8-9465647EE7EA}"/>
                        </a:ext>
                      </a:extLst>
                    </p:cNvPr>
                    <p:cNvSpPr/>
                    <p:nvPr/>
                  </p:nvSpPr>
                  <p:spPr>
                    <a:xfrm>
                      <a:off x="7879032" y="5975392"/>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74" name="Oval 173">
                      <a:extLst>
                        <a:ext uri="{FF2B5EF4-FFF2-40B4-BE49-F238E27FC236}">
                          <a16:creationId xmlns:a16="http://schemas.microsoft.com/office/drawing/2014/main" id="{A3A04AC9-36A0-F0D6-51CD-09EA0CC8A9FC}"/>
                        </a:ext>
                      </a:extLst>
                    </p:cNvPr>
                    <p:cNvSpPr>
                      <a:spLocks noRot="1" noChangeAspect="1" noMove="1" noResize="1" noEditPoints="1" noAdjustHandles="1" noChangeArrowheads="1" noChangeShapeType="1" noTextEdit="1"/>
                    </p:cNvSpPr>
                    <p:nvPr/>
                  </p:nvSpPr>
                  <p:spPr>
                    <a:xfrm>
                      <a:off x="7879032" y="5975392"/>
                      <a:ext cx="476146" cy="476146"/>
                    </a:xfrm>
                    <a:prstGeom prst="ellipse">
                      <a:avLst/>
                    </a:prstGeom>
                    <a:blipFill>
                      <a:blip r:embed="rId37"/>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11" name="Straight Connector 110">
                  <a:extLst>
                    <a:ext uri="{FF2B5EF4-FFF2-40B4-BE49-F238E27FC236}">
                      <a16:creationId xmlns:a16="http://schemas.microsoft.com/office/drawing/2014/main" id="{AFC43DF7-92B0-6C12-BEB4-A1030FC4BBBC}"/>
                    </a:ext>
                  </a:extLst>
                </p:cNvPr>
                <p:cNvCxnSpPr>
                  <a:cxnSpLocks/>
                  <a:stCxn id="110" idx="0"/>
                  <a:endCxn id="109" idx="3"/>
                </p:cNvCxnSpPr>
                <p:nvPr/>
              </p:nvCxnSpPr>
              <p:spPr>
                <a:xfrm flipH="1" flipV="1">
                  <a:off x="8106946" y="5846935"/>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91" name="Oval 90">
                    <a:extLst>
                      <a:ext uri="{FF2B5EF4-FFF2-40B4-BE49-F238E27FC236}">
                        <a16:creationId xmlns:a16="http://schemas.microsoft.com/office/drawing/2014/main" id="{E23E529B-6014-567B-5033-3163EBEDA1E4}"/>
                      </a:ext>
                    </a:extLst>
                  </p:cNvPr>
                  <p:cNvSpPr/>
                  <p:nvPr/>
                </p:nvSpPr>
                <p:spPr>
                  <a:xfrm>
                    <a:off x="8729464" y="132570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176" name="Oval 175">
                    <a:extLst>
                      <a:ext uri="{FF2B5EF4-FFF2-40B4-BE49-F238E27FC236}">
                        <a16:creationId xmlns:a16="http://schemas.microsoft.com/office/drawing/2014/main" id="{452292C6-8418-3C31-7700-3D9FF2963B66}"/>
                      </a:ext>
                    </a:extLst>
                  </p:cNvPr>
                  <p:cNvSpPr>
                    <a:spLocks noRot="1" noChangeAspect="1" noMove="1" noResize="1" noEditPoints="1" noAdjustHandles="1" noChangeArrowheads="1" noChangeShapeType="1" noTextEdit="1"/>
                  </p:cNvSpPr>
                  <p:nvPr/>
                </p:nvSpPr>
                <p:spPr>
                  <a:xfrm>
                    <a:off x="8729464" y="1325703"/>
                    <a:ext cx="612511" cy="612511"/>
                  </a:xfrm>
                  <a:prstGeom prst="ellipse">
                    <a:avLst/>
                  </a:prstGeom>
                  <a:blipFill>
                    <a:blip r:embed="rId38"/>
                    <a:stretch>
                      <a:fillRect/>
                    </a:stretch>
                  </a:blipFill>
                  <a:ln>
                    <a:solidFill>
                      <a:schemeClr val="tx1"/>
                    </a:solidFill>
                  </a:ln>
                </p:spPr>
                <p:txBody>
                  <a:bodyPr/>
                  <a:lstStyle/>
                  <a:p>
                    <a:r>
                      <a:rPr lang="en-US">
                        <a:noFill/>
                      </a:rPr>
                      <a:t> </a:t>
                    </a:r>
                  </a:p>
                </p:txBody>
              </p:sp>
            </mc:Fallback>
          </mc:AlternateContent>
          <p:cxnSp>
            <p:nvCxnSpPr>
              <p:cNvPr id="92" name="Straight Connector 91">
                <a:extLst>
                  <a:ext uri="{FF2B5EF4-FFF2-40B4-BE49-F238E27FC236}">
                    <a16:creationId xmlns:a16="http://schemas.microsoft.com/office/drawing/2014/main" id="{6A16E7CF-D94B-1022-6CBB-723F275D4A68}"/>
                  </a:ext>
                </a:extLst>
              </p:cNvPr>
              <p:cNvCxnSpPr>
                <a:cxnSpLocks/>
                <a:stCxn id="91" idx="3"/>
                <a:endCxn id="88" idx="0"/>
              </p:cNvCxnSpPr>
              <p:nvPr/>
            </p:nvCxnSpPr>
            <p:spPr>
              <a:xfrm flipH="1">
                <a:off x="8682898" y="1848514"/>
                <a:ext cx="136266" cy="2640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29C0519E-92C3-4A8C-573A-B262A450EB37}"/>
                  </a:ext>
                </a:extLst>
              </p:cNvPr>
              <p:cNvCxnSpPr>
                <a:cxnSpLocks/>
                <a:stCxn id="91" idx="5"/>
                <a:endCxn id="109" idx="0"/>
              </p:cNvCxnSpPr>
              <p:nvPr/>
            </p:nvCxnSpPr>
            <p:spPr>
              <a:xfrm>
                <a:off x="9252275" y="1848514"/>
                <a:ext cx="359579" cy="2487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4" name="Oval 93">
                    <a:extLst>
                      <a:ext uri="{FF2B5EF4-FFF2-40B4-BE49-F238E27FC236}">
                        <a16:creationId xmlns:a16="http://schemas.microsoft.com/office/drawing/2014/main" id="{32294952-F788-1785-D639-06C67CACA0BC}"/>
                      </a:ext>
                    </a:extLst>
                  </p:cNvPr>
                  <p:cNvSpPr/>
                  <p:nvPr/>
                </p:nvSpPr>
                <p:spPr>
                  <a:xfrm>
                    <a:off x="9696812" y="653978"/>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179" name="Oval 178">
                    <a:extLst>
                      <a:ext uri="{FF2B5EF4-FFF2-40B4-BE49-F238E27FC236}">
                        <a16:creationId xmlns:a16="http://schemas.microsoft.com/office/drawing/2014/main" id="{88AB6AFA-9DBC-21DE-A2FA-96A3FBADDA7E}"/>
                      </a:ext>
                    </a:extLst>
                  </p:cNvPr>
                  <p:cNvSpPr>
                    <a:spLocks noRot="1" noChangeAspect="1" noMove="1" noResize="1" noEditPoints="1" noAdjustHandles="1" noChangeArrowheads="1" noChangeShapeType="1" noTextEdit="1"/>
                  </p:cNvSpPr>
                  <p:nvPr/>
                </p:nvSpPr>
                <p:spPr>
                  <a:xfrm>
                    <a:off x="9696812" y="653978"/>
                    <a:ext cx="612511" cy="612511"/>
                  </a:xfrm>
                  <a:prstGeom prst="ellipse">
                    <a:avLst/>
                  </a:prstGeom>
                  <a:blipFill>
                    <a:blip r:embed="rId39"/>
                    <a:stretch>
                      <a:fillRect/>
                    </a:stretch>
                  </a:blipFill>
                  <a:ln>
                    <a:solidFill>
                      <a:schemeClr val="tx1"/>
                    </a:solidFill>
                  </a:ln>
                </p:spPr>
                <p:txBody>
                  <a:bodyPr/>
                  <a:lstStyle/>
                  <a:p>
                    <a:r>
                      <a:rPr lang="en-US">
                        <a:noFill/>
                      </a:rPr>
                      <a:t> </a:t>
                    </a:r>
                  </a:p>
                </p:txBody>
              </p:sp>
            </mc:Fallback>
          </mc:AlternateContent>
          <p:cxnSp>
            <p:nvCxnSpPr>
              <p:cNvPr id="95" name="Straight Connector 94">
                <a:extLst>
                  <a:ext uri="{FF2B5EF4-FFF2-40B4-BE49-F238E27FC236}">
                    <a16:creationId xmlns:a16="http://schemas.microsoft.com/office/drawing/2014/main" id="{29452853-C1F1-F7A6-CD62-3AEA0B4303CA}"/>
                  </a:ext>
                </a:extLst>
              </p:cNvPr>
              <p:cNvCxnSpPr>
                <a:cxnSpLocks/>
                <a:stCxn id="94" idx="3"/>
                <a:endCxn id="91" idx="7"/>
              </p:cNvCxnSpPr>
              <p:nvPr/>
            </p:nvCxnSpPr>
            <p:spPr>
              <a:xfrm flipH="1">
                <a:off x="9252275" y="1176789"/>
                <a:ext cx="534237" cy="2386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6" name="Oval 95">
                    <a:extLst>
                      <a:ext uri="{FF2B5EF4-FFF2-40B4-BE49-F238E27FC236}">
                        <a16:creationId xmlns:a16="http://schemas.microsoft.com/office/drawing/2014/main" id="{8A650066-1079-577F-7FF2-C899B5FDCA77}"/>
                      </a:ext>
                    </a:extLst>
                  </p:cNvPr>
                  <p:cNvSpPr/>
                  <p:nvPr/>
                </p:nvSpPr>
                <p:spPr>
                  <a:xfrm>
                    <a:off x="10709178" y="130962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184" name="Oval 183">
                    <a:extLst>
                      <a:ext uri="{FF2B5EF4-FFF2-40B4-BE49-F238E27FC236}">
                        <a16:creationId xmlns:a16="http://schemas.microsoft.com/office/drawing/2014/main" id="{D83976AB-65B2-8850-79A9-42465DB338BE}"/>
                      </a:ext>
                    </a:extLst>
                  </p:cNvPr>
                  <p:cNvSpPr>
                    <a:spLocks noRot="1" noChangeAspect="1" noMove="1" noResize="1" noEditPoints="1" noAdjustHandles="1" noChangeArrowheads="1" noChangeShapeType="1" noTextEdit="1"/>
                  </p:cNvSpPr>
                  <p:nvPr/>
                </p:nvSpPr>
                <p:spPr>
                  <a:xfrm>
                    <a:off x="10709178" y="1309625"/>
                    <a:ext cx="612511" cy="612511"/>
                  </a:xfrm>
                  <a:prstGeom prst="ellipse">
                    <a:avLst/>
                  </a:prstGeom>
                  <a:blipFill>
                    <a:blip r:embed="rId40"/>
                    <a:stretch>
                      <a:fillRect/>
                    </a:stretch>
                  </a:blipFill>
                  <a:ln>
                    <a:solidFill>
                      <a:schemeClr val="tx1"/>
                    </a:solidFill>
                  </a:ln>
                </p:spPr>
                <p:txBody>
                  <a:bodyPr/>
                  <a:lstStyle/>
                  <a:p>
                    <a:r>
                      <a:rPr lang="en-US">
                        <a:noFill/>
                      </a:rPr>
                      <a:t> </a:t>
                    </a:r>
                  </a:p>
                </p:txBody>
              </p:sp>
            </mc:Fallback>
          </mc:AlternateContent>
          <p:cxnSp>
            <p:nvCxnSpPr>
              <p:cNvPr id="97" name="Straight Connector 96">
                <a:extLst>
                  <a:ext uri="{FF2B5EF4-FFF2-40B4-BE49-F238E27FC236}">
                    <a16:creationId xmlns:a16="http://schemas.microsoft.com/office/drawing/2014/main" id="{00012E3B-B517-4423-923B-55A450F2238D}"/>
                  </a:ext>
                </a:extLst>
              </p:cNvPr>
              <p:cNvCxnSpPr>
                <a:cxnSpLocks/>
                <a:stCxn id="94" idx="5"/>
                <a:endCxn id="96" idx="1"/>
              </p:cNvCxnSpPr>
              <p:nvPr/>
            </p:nvCxnSpPr>
            <p:spPr>
              <a:xfrm>
                <a:off x="10219623" y="1176789"/>
                <a:ext cx="579255" cy="222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98" name="Group 97">
                <a:extLst>
                  <a:ext uri="{FF2B5EF4-FFF2-40B4-BE49-F238E27FC236}">
                    <a16:creationId xmlns:a16="http://schemas.microsoft.com/office/drawing/2014/main" id="{FCA76E04-07A5-B156-94DC-74A48027D15B}"/>
                  </a:ext>
                </a:extLst>
              </p:cNvPr>
              <p:cNvGrpSpPr/>
              <p:nvPr/>
            </p:nvGrpSpPr>
            <p:grpSpPr>
              <a:xfrm>
                <a:off x="10108368" y="2099160"/>
                <a:ext cx="869999" cy="1261094"/>
                <a:chOff x="6540271" y="4283732"/>
                <a:chExt cx="869999" cy="1261094"/>
              </a:xfrm>
            </p:grpSpPr>
            <mc:AlternateContent xmlns:mc="http://schemas.openxmlformats.org/markup-compatibility/2006" xmlns:a14="http://schemas.microsoft.com/office/drawing/2010/main">
              <mc:Choice Requires="a14">
                <p:sp>
                  <p:nvSpPr>
                    <p:cNvPr id="106" name="Isosceles Triangle 105">
                      <a:extLst>
                        <a:ext uri="{FF2B5EF4-FFF2-40B4-BE49-F238E27FC236}">
                          <a16:creationId xmlns:a16="http://schemas.microsoft.com/office/drawing/2014/main" id="{EA7575B6-C11A-FEDE-9BF7-E430A632C3FA}"/>
                        </a:ext>
                      </a:extLst>
                    </p:cNvPr>
                    <p:cNvSpPr/>
                    <p:nvPr/>
                  </p:nvSpPr>
                  <p:spPr>
                    <a:xfrm>
                      <a:off x="6540271" y="428373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190" name="Isosceles Triangle 189">
                      <a:extLst>
                        <a:ext uri="{FF2B5EF4-FFF2-40B4-BE49-F238E27FC236}">
                          <a16:creationId xmlns:a16="http://schemas.microsoft.com/office/drawing/2014/main" id="{5D4DF5AF-C25E-2F47-6BE2-A399D674056B}"/>
                        </a:ext>
                      </a:extLst>
                    </p:cNvPr>
                    <p:cNvSpPr>
                      <a:spLocks noRot="1" noChangeAspect="1" noMove="1" noResize="1" noEditPoints="1" noAdjustHandles="1" noChangeArrowheads="1" noChangeShapeType="1" noTextEdit="1"/>
                    </p:cNvSpPr>
                    <p:nvPr/>
                  </p:nvSpPr>
                  <p:spPr>
                    <a:xfrm>
                      <a:off x="6540271" y="4283732"/>
                      <a:ext cx="869999" cy="653951"/>
                    </a:xfrm>
                    <a:prstGeom prst="triangle">
                      <a:avLst/>
                    </a:prstGeom>
                    <a:blipFill>
                      <a:blip r:embed="rId41"/>
                      <a:stretch>
                        <a:fillRect b="-450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7" name="Oval 106">
                      <a:extLst>
                        <a:ext uri="{FF2B5EF4-FFF2-40B4-BE49-F238E27FC236}">
                          <a16:creationId xmlns:a16="http://schemas.microsoft.com/office/drawing/2014/main" id="{B5B31906-4043-60C7-8CAE-0A7056C306EC}"/>
                        </a:ext>
                      </a:extLst>
                    </p:cNvPr>
                    <p:cNvSpPr/>
                    <p:nvPr/>
                  </p:nvSpPr>
                  <p:spPr>
                    <a:xfrm>
                      <a:off x="6732387" y="506868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91" name="Oval 190">
                      <a:extLst>
                        <a:ext uri="{FF2B5EF4-FFF2-40B4-BE49-F238E27FC236}">
                          <a16:creationId xmlns:a16="http://schemas.microsoft.com/office/drawing/2014/main" id="{EB784F25-9843-9BE9-7020-6E352EB3FEB5}"/>
                        </a:ext>
                      </a:extLst>
                    </p:cNvPr>
                    <p:cNvSpPr>
                      <a:spLocks noRot="1" noChangeAspect="1" noMove="1" noResize="1" noEditPoints="1" noAdjustHandles="1" noChangeArrowheads="1" noChangeShapeType="1" noTextEdit="1"/>
                    </p:cNvSpPr>
                    <p:nvPr/>
                  </p:nvSpPr>
                  <p:spPr>
                    <a:xfrm>
                      <a:off x="6732387" y="5068680"/>
                      <a:ext cx="476146" cy="476146"/>
                    </a:xfrm>
                    <a:prstGeom prst="ellipse">
                      <a:avLst/>
                    </a:prstGeom>
                    <a:blipFill>
                      <a:blip r:embed="rId42"/>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08" name="Straight Connector 107">
                  <a:extLst>
                    <a:ext uri="{FF2B5EF4-FFF2-40B4-BE49-F238E27FC236}">
                      <a16:creationId xmlns:a16="http://schemas.microsoft.com/office/drawing/2014/main" id="{890D039C-6993-5181-D8E2-2420B4169B3F}"/>
                    </a:ext>
                  </a:extLst>
                </p:cNvPr>
                <p:cNvCxnSpPr>
                  <a:cxnSpLocks/>
                  <a:stCxn id="107" idx="0"/>
                  <a:endCxn id="106" idx="3"/>
                </p:cNvCxnSpPr>
                <p:nvPr/>
              </p:nvCxnSpPr>
              <p:spPr>
                <a:xfrm flipV="1">
                  <a:off x="6970460" y="4937683"/>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cxnSp>
            <p:nvCxnSpPr>
              <p:cNvPr id="99" name="Straight Connector 98">
                <a:extLst>
                  <a:ext uri="{FF2B5EF4-FFF2-40B4-BE49-F238E27FC236}">
                    <a16:creationId xmlns:a16="http://schemas.microsoft.com/office/drawing/2014/main" id="{55460342-5A71-B8F1-4ACA-A4D631E992AA}"/>
                  </a:ext>
                </a:extLst>
              </p:cNvPr>
              <p:cNvCxnSpPr>
                <a:cxnSpLocks/>
                <a:stCxn id="106" idx="0"/>
                <a:endCxn id="96" idx="3"/>
              </p:cNvCxnSpPr>
              <p:nvPr/>
            </p:nvCxnSpPr>
            <p:spPr>
              <a:xfrm flipV="1">
                <a:off x="10543368" y="1832436"/>
                <a:ext cx="255510" cy="2667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0" name="Isosceles Triangle 99">
                    <a:extLst>
                      <a:ext uri="{FF2B5EF4-FFF2-40B4-BE49-F238E27FC236}">
                        <a16:creationId xmlns:a16="http://schemas.microsoft.com/office/drawing/2014/main" id="{E65ECBA0-4D2A-3A53-BD5A-68B4C6422B8F}"/>
                      </a:ext>
                    </a:extLst>
                  </p:cNvPr>
                  <p:cNvSpPr/>
                  <p:nvPr/>
                </p:nvSpPr>
                <p:spPr>
                  <a:xfrm>
                    <a:off x="10982760" y="2112436"/>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200" name="Isosceles Triangle 199">
                    <a:extLst>
                      <a:ext uri="{FF2B5EF4-FFF2-40B4-BE49-F238E27FC236}">
                        <a16:creationId xmlns:a16="http://schemas.microsoft.com/office/drawing/2014/main" id="{28B5D586-A402-959F-4FDB-13C6689E7A03}"/>
                      </a:ext>
                    </a:extLst>
                  </p:cNvPr>
                  <p:cNvSpPr>
                    <a:spLocks noRot="1" noChangeAspect="1" noMove="1" noResize="1" noEditPoints="1" noAdjustHandles="1" noChangeArrowheads="1" noChangeShapeType="1" noTextEdit="1"/>
                  </p:cNvSpPr>
                  <p:nvPr/>
                </p:nvSpPr>
                <p:spPr>
                  <a:xfrm>
                    <a:off x="10982760" y="2112436"/>
                    <a:ext cx="1075751" cy="1237660"/>
                  </a:xfrm>
                  <a:prstGeom prst="triangle">
                    <a:avLst/>
                  </a:prstGeom>
                  <a:blipFill>
                    <a:blip r:embed="rId43"/>
                    <a:stretch>
                      <a:fillRect/>
                    </a:stretch>
                  </a:blipFill>
                </p:spPr>
                <p:txBody>
                  <a:bodyPr/>
                  <a:lstStyle/>
                  <a:p>
                    <a:r>
                      <a:rPr lang="en-US">
                        <a:noFill/>
                      </a:rPr>
                      <a:t> </a:t>
                    </a:r>
                  </a:p>
                </p:txBody>
              </p:sp>
            </mc:Fallback>
          </mc:AlternateContent>
          <p:cxnSp>
            <p:nvCxnSpPr>
              <p:cNvPr id="101" name="Straight Connector 100">
                <a:extLst>
                  <a:ext uri="{FF2B5EF4-FFF2-40B4-BE49-F238E27FC236}">
                    <a16:creationId xmlns:a16="http://schemas.microsoft.com/office/drawing/2014/main" id="{EC16B824-7021-FC59-BD46-98D39B15F90D}"/>
                  </a:ext>
                </a:extLst>
              </p:cNvPr>
              <p:cNvCxnSpPr>
                <a:cxnSpLocks/>
                <a:stCxn id="96" idx="5"/>
                <a:endCxn id="100" idx="0"/>
              </p:cNvCxnSpPr>
              <p:nvPr/>
            </p:nvCxnSpPr>
            <p:spPr>
              <a:xfrm>
                <a:off x="11231989" y="1832436"/>
                <a:ext cx="288647" cy="2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2" name="TextBox 101">
                    <a:extLst>
                      <a:ext uri="{FF2B5EF4-FFF2-40B4-BE49-F238E27FC236}">
                        <a16:creationId xmlns:a16="http://schemas.microsoft.com/office/drawing/2014/main" id="{96FF3C4A-EE9E-D12C-F288-A7B693E40CE0}"/>
                      </a:ext>
                    </a:extLst>
                  </p:cNvPr>
                  <p:cNvSpPr txBox="1"/>
                  <p:nvPr/>
                </p:nvSpPr>
                <p:spPr>
                  <a:xfrm>
                    <a:off x="8451648" y="1044905"/>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04" name="TextBox 203">
                    <a:extLst>
                      <a:ext uri="{FF2B5EF4-FFF2-40B4-BE49-F238E27FC236}">
                        <a16:creationId xmlns:a16="http://schemas.microsoft.com/office/drawing/2014/main" id="{0B7D7CDD-9A28-E18F-A378-2680AEEB2E55}"/>
                      </a:ext>
                    </a:extLst>
                  </p:cNvPr>
                  <p:cNvSpPr txBox="1">
                    <a:spLocks noRot="1" noChangeAspect="1" noMove="1" noResize="1" noEditPoints="1" noAdjustHandles="1" noChangeArrowheads="1" noChangeShapeType="1" noTextEdit="1"/>
                  </p:cNvSpPr>
                  <p:nvPr/>
                </p:nvSpPr>
                <p:spPr>
                  <a:xfrm>
                    <a:off x="8451648" y="1044905"/>
                    <a:ext cx="773738" cy="369332"/>
                  </a:xfrm>
                  <a:prstGeom prst="rect">
                    <a:avLst/>
                  </a:prstGeom>
                  <a:blipFill>
                    <a:blip r:embed="rId4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3" name="TextBox 102">
                    <a:extLst>
                      <a:ext uri="{FF2B5EF4-FFF2-40B4-BE49-F238E27FC236}">
                        <a16:creationId xmlns:a16="http://schemas.microsoft.com/office/drawing/2014/main" id="{C6EE5717-6E89-365D-F933-4155CECFC064}"/>
                      </a:ext>
                    </a:extLst>
                  </p:cNvPr>
                  <p:cNvSpPr txBox="1"/>
                  <p:nvPr/>
                </p:nvSpPr>
                <p:spPr>
                  <a:xfrm>
                    <a:off x="9071953" y="58865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205" name="TextBox 204">
                    <a:extLst>
                      <a:ext uri="{FF2B5EF4-FFF2-40B4-BE49-F238E27FC236}">
                        <a16:creationId xmlns:a16="http://schemas.microsoft.com/office/drawing/2014/main" id="{DF9DF62C-47F9-B2E9-36A2-A550465CB1E6}"/>
                      </a:ext>
                    </a:extLst>
                  </p:cNvPr>
                  <p:cNvSpPr txBox="1">
                    <a:spLocks noRot="1" noChangeAspect="1" noMove="1" noResize="1" noEditPoints="1" noAdjustHandles="1" noChangeArrowheads="1" noChangeShapeType="1" noTextEdit="1"/>
                  </p:cNvSpPr>
                  <p:nvPr/>
                </p:nvSpPr>
                <p:spPr>
                  <a:xfrm>
                    <a:off x="9071953" y="588651"/>
                    <a:ext cx="773738" cy="369332"/>
                  </a:xfrm>
                  <a:prstGeom prst="rect">
                    <a:avLst/>
                  </a:prstGeom>
                  <a:blipFill>
                    <a:blip r:embed="rId4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4" name="TextBox 103">
                    <a:extLst>
                      <a:ext uri="{FF2B5EF4-FFF2-40B4-BE49-F238E27FC236}">
                        <a16:creationId xmlns:a16="http://schemas.microsoft.com/office/drawing/2014/main" id="{BBE717DF-AC8E-2FA0-11C3-C4FA8A0A8586}"/>
                      </a:ext>
                    </a:extLst>
                  </p:cNvPr>
                  <p:cNvSpPr txBox="1"/>
                  <p:nvPr/>
                </p:nvSpPr>
                <p:spPr>
                  <a:xfrm>
                    <a:off x="10108368" y="1367745"/>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07" name="TextBox 206">
                    <a:extLst>
                      <a:ext uri="{FF2B5EF4-FFF2-40B4-BE49-F238E27FC236}">
                        <a16:creationId xmlns:a16="http://schemas.microsoft.com/office/drawing/2014/main" id="{ACA3E047-9D22-A0B0-4202-55FC2D21415A}"/>
                      </a:ext>
                    </a:extLst>
                  </p:cNvPr>
                  <p:cNvSpPr txBox="1">
                    <a:spLocks noRot="1" noChangeAspect="1" noMove="1" noResize="1" noEditPoints="1" noAdjustHandles="1" noChangeArrowheads="1" noChangeShapeType="1" noTextEdit="1"/>
                  </p:cNvSpPr>
                  <p:nvPr/>
                </p:nvSpPr>
                <p:spPr>
                  <a:xfrm>
                    <a:off x="10108368" y="1367745"/>
                    <a:ext cx="773738" cy="369332"/>
                  </a:xfrm>
                  <a:prstGeom prst="rect">
                    <a:avLst/>
                  </a:prstGeom>
                  <a:blipFill>
                    <a:blip r:embed="rId4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5" name="TextBox 104">
                    <a:extLst>
                      <a:ext uri="{FF2B5EF4-FFF2-40B4-BE49-F238E27FC236}">
                        <a16:creationId xmlns:a16="http://schemas.microsoft.com/office/drawing/2014/main" id="{1A2891D7-8BA7-3928-9AAC-1B684FDFFA72}"/>
                      </a:ext>
                    </a:extLst>
                  </p:cNvPr>
                  <p:cNvSpPr txBox="1"/>
                  <p:nvPr/>
                </p:nvSpPr>
                <p:spPr>
                  <a:xfrm>
                    <a:off x="11150854" y="1964587"/>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10" name="TextBox 209">
                    <a:extLst>
                      <a:ext uri="{FF2B5EF4-FFF2-40B4-BE49-F238E27FC236}">
                        <a16:creationId xmlns:a16="http://schemas.microsoft.com/office/drawing/2014/main" id="{F1177122-3180-10D4-692A-E74CE5ABFC12}"/>
                      </a:ext>
                    </a:extLst>
                  </p:cNvPr>
                  <p:cNvSpPr txBox="1">
                    <a:spLocks noRot="1" noChangeAspect="1" noMove="1" noResize="1" noEditPoints="1" noAdjustHandles="1" noChangeArrowheads="1" noChangeShapeType="1" noTextEdit="1"/>
                  </p:cNvSpPr>
                  <p:nvPr/>
                </p:nvSpPr>
                <p:spPr>
                  <a:xfrm>
                    <a:off x="11150854" y="1964587"/>
                    <a:ext cx="369781" cy="369332"/>
                  </a:xfrm>
                  <a:prstGeom prst="rect">
                    <a:avLst/>
                  </a:prstGeom>
                  <a:blipFill>
                    <a:blip r:embed="rId47"/>
                    <a:stretch>
                      <a:fillRect/>
                    </a:stretch>
                  </a:blipFill>
                </p:spPr>
                <p:txBody>
                  <a:bodyPr/>
                  <a:lstStyle/>
                  <a:p>
                    <a:r>
                      <a:rPr lang="en-US">
                        <a:noFill/>
                      </a:rPr>
                      <a:t> </a:t>
                    </a:r>
                  </a:p>
                </p:txBody>
              </p:sp>
            </mc:Fallback>
          </mc:AlternateContent>
        </p:grpSp>
        <p:cxnSp>
          <p:nvCxnSpPr>
            <p:cNvPr id="87" name="Straight Connector 86">
              <a:extLst>
                <a:ext uri="{FF2B5EF4-FFF2-40B4-BE49-F238E27FC236}">
                  <a16:creationId xmlns:a16="http://schemas.microsoft.com/office/drawing/2014/main" id="{D020DD84-24D9-D5D8-BB92-A679EF86FAA6}"/>
                </a:ext>
              </a:extLst>
            </p:cNvPr>
            <p:cNvCxnSpPr>
              <a:cxnSpLocks/>
              <a:stCxn id="94" idx="0"/>
            </p:cNvCxnSpPr>
            <p:nvPr/>
          </p:nvCxnSpPr>
          <p:spPr>
            <a:xfrm flipV="1">
              <a:off x="10132756" y="3377681"/>
              <a:ext cx="0" cy="194034"/>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070116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619D1-38EF-34FB-AA19-B51EE438C1EA}"/>
              </a:ext>
            </a:extLst>
          </p:cNvPr>
          <p:cNvSpPr>
            <a:spLocks noGrp="1"/>
          </p:cNvSpPr>
          <p:nvPr>
            <p:ph type="title"/>
          </p:nvPr>
        </p:nvSpPr>
        <p:spPr/>
        <p:txBody>
          <a:bodyPr/>
          <a:lstStyle/>
          <a:p>
            <a:r>
              <a:rPr lang="en-US" dirty="0"/>
              <a:t>Case RL - Definition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FD06C73-6403-D607-E6F6-C3EC37DF2914}"/>
                  </a:ext>
                </a:extLst>
              </p:cNvPr>
              <p:cNvSpPr>
                <a:spLocks noGrp="1"/>
              </p:cNvSpPr>
              <p:nvPr>
                <p:ph idx="1"/>
              </p:nvPr>
            </p:nvSpPr>
            <p:spPr>
              <a:xfrm>
                <a:off x="838200" y="1356289"/>
                <a:ext cx="10515600" cy="4820674"/>
              </a:xfrm>
            </p:spPr>
            <p:txBody>
              <a:bodyPr/>
              <a:lstStyle/>
              <a:p>
                <a:r>
                  <a:rPr lang="en-US" dirty="0"/>
                  <a:t>We just inserted </a:t>
                </a:r>
                <a14:m>
                  <m:oMath xmlns:m="http://schemas.openxmlformats.org/officeDocument/2006/math">
                    <m:r>
                      <a:rPr lang="en-US" b="0" i="1" smtClean="0">
                        <a:latin typeface="Cambria Math" panose="02040503050406030204" pitchFamily="18" charset="0"/>
                      </a:rPr>
                      <m:t>𝑑</m:t>
                    </m:r>
                  </m:oMath>
                </a14:m>
                <a:r>
                  <a:rPr lang="en-US" dirty="0"/>
                  <a:t>, node </a:t>
                </a:r>
                <a14:m>
                  <m:oMath xmlns:m="http://schemas.openxmlformats.org/officeDocument/2006/math">
                    <m:r>
                      <a:rPr lang="en-US" i="1">
                        <a:latin typeface="Cambria Math" panose="02040503050406030204" pitchFamily="18" charset="0"/>
                      </a:rPr>
                      <m:t>𝑎</m:t>
                    </m:r>
                  </m:oMath>
                </a14:m>
                <a:r>
                  <a:rPr lang="en-US" dirty="0"/>
                  <a:t> is the deepest “problem” node</a:t>
                </a:r>
              </a:p>
              <a:p>
                <a:r>
                  <a:rPr lang="en-US" dirty="0"/>
                  <a:t>Imbalance caused by inserting in the right child’s left subtree</a:t>
                </a:r>
              </a:p>
              <a:p>
                <a:r>
                  <a:rPr lang="en-US" dirty="0"/>
                  <a:t>Rotate right at the right child</a:t>
                </a:r>
              </a:p>
              <a:p>
                <a:r>
                  <a:rPr lang="en-US" dirty="0"/>
                  <a:t>Rotate left at the unbalanced node</a:t>
                </a:r>
              </a:p>
            </p:txBody>
          </p:sp>
        </mc:Choice>
        <mc:Fallback xmlns="">
          <p:sp>
            <p:nvSpPr>
              <p:cNvPr id="3" name="Content Placeholder 2">
                <a:extLst>
                  <a:ext uri="{FF2B5EF4-FFF2-40B4-BE49-F238E27FC236}">
                    <a16:creationId xmlns:a16="http://schemas.microsoft.com/office/drawing/2014/main" id="{2FD06C73-6403-D607-E6F6-C3EC37DF2914}"/>
                  </a:ext>
                </a:extLst>
              </p:cNvPr>
              <p:cNvSpPr>
                <a:spLocks noGrp="1" noRot="1" noChangeAspect="1" noMove="1" noResize="1" noEditPoints="1" noAdjustHandles="1" noChangeArrowheads="1" noChangeShapeType="1" noTextEdit="1"/>
              </p:cNvSpPr>
              <p:nvPr>
                <p:ph idx="1"/>
              </p:nvPr>
            </p:nvSpPr>
            <p:spPr>
              <a:xfrm>
                <a:off x="838200" y="1356289"/>
                <a:ext cx="10515600" cy="4820674"/>
              </a:xfrm>
              <a:blipFill>
                <a:blip r:embed="rId2"/>
                <a:stretch>
                  <a:fillRect l="-1043" t="-2023"/>
                </a:stretch>
              </a:blipFill>
            </p:spPr>
            <p:txBody>
              <a:bodyPr/>
              <a:lstStyle/>
              <a:p>
                <a:r>
                  <a:rPr lang="en-US">
                    <a:noFill/>
                  </a:rPr>
                  <a:t> </a:t>
                </a:r>
              </a:p>
            </p:txBody>
          </p:sp>
        </mc:Fallback>
      </mc:AlternateContent>
      <p:grpSp>
        <p:nvGrpSpPr>
          <p:cNvPr id="5" name="Group 4" descr="An illustration of a right-left rotation. This is the before image.&#10;&#10;Initially, the problem node is labeled a. Its right subtree is rooted at a node labeled b, and it has a height of h+2. Its left subtree is labeled w and has a height of h. The right subtree of b is labeled z and has height h. The left subtree of b is rooted at a node labeled c and has a height of h+1. The left subtree of c is x and the right subtree of c is y, at least one of these must have height h (and the other may have height h or h-1). &#10;The node a is the problem node because it is the deepest node whose left and right subtree heights differ by more than 1.">
            <a:extLst>
              <a:ext uri="{FF2B5EF4-FFF2-40B4-BE49-F238E27FC236}">
                <a16:creationId xmlns:a16="http://schemas.microsoft.com/office/drawing/2014/main" id="{090366A7-EEC1-8CE3-E011-0F032C1A9295}"/>
              </a:ext>
            </a:extLst>
          </p:cNvPr>
          <p:cNvGrpSpPr/>
          <p:nvPr/>
        </p:nvGrpSpPr>
        <p:grpSpPr>
          <a:xfrm>
            <a:off x="102706" y="3429000"/>
            <a:ext cx="3693255" cy="3419656"/>
            <a:chOff x="102706" y="3429000"/>
            <a:chExt cx="3693255" cy="3419656"/>
          </a:xfrm>
        </p:grpSpPr>
        <p:grpSp>
          <p:nvGrpSpPr>
            <p:cNvPr id="20" name="Group 19">
              <a:extLst>
                <a:ext uri="{FF2B5EF4-FFF2-40B4-BE49-F238E27FC236}">
                  <a16:creationId xmlns:a16="http://schemas.microsoft.com/office/drawing/2014/main" id="{10C3AA56-9E9C-D85E-FA44-02B025396446}"/>
                </a:ext>
              </a:extLst>
            </p:cNvPr>
            <p:cNvGrpSpPr/>
            <p:nvPr/>
          </p:nvGrpSpPr>
          <p:grpSpPr>
            <a:xfrm>
              <a:off x="102706" y="3600025"/>
              <a:ext cx="3693255" cy="3248631"/>
              <a:chOff x="102706" y="3496659"/>
              <a:chExt cx="3693255" cy="3248631"/>
            </a:xfrm>
          </p:grpSpPr>
          <mc:AlternateContent xmlns:mc="http://schemas.openxmlformats.org/markup-compatibility/2006" xmlns:a14="http://schemas.microsoft.com/office/drawing/2010/main">
            <mc:Choice Requires="a14">
              <p:sp>
                <p:nvSpPr>
                  <p:cNvPr id="28" name="Oval 27">
                    <a:extLst>
                      <a:ext uri="{FF2B5EF4-FFF2-40B4-BE49-F238E27FC236}">
                        <a16:creationId xmlns:a16="http://schemas.microsoft.com/office/drawing/2014/main" id="{1B98852D-205A-51D4-3306-7B5B8D49C4F2}"/>
                      </a:ext>
                    </a:extLst>
                  </p:cNvPr>
                  <p:cNvSpPr/>
                  <p:nvPr/>
                </p:nvSpPr>
                <p:spPr>
                  <a:xfrm>
                    <a:off x="1450820" y="349665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28" name="Oval 27">
                    <a:extLst>
                      <a:ext uri="{FF2B5EF4-FFF2-40B4-BE49-F238E27FC236}">
                        <a16:creationId xmlns:a16="http://schemas.microsoft.com/office/drawing/2014/main" id="{1B98852D-205A-51D4-3306-7B5B8D49C4F2}"/>
                      </a:ext>
                    </a:extLst>
                  </p:cNvPr>
                  <p:cNvSpPr>
                    <a:spLocks noRot="1" noChangeAspect="1" noMove="1" noResize="1" noEditPoints="1" noAdjustHandles="1" noChangeArrowheads="1" noChangeShapeType="1" noTextEdit="1"/>
                  </p:cNvSpPr>
                  <p:nvPr/>
                </p:nvSpPr>
                <p:spPr>
                  <a:xfrm>
                    <a:off x="1450820" y="3496659"/>
                    <a:ext cx="612511" cy="612511"/>
                  </a:xfrm>
                  <a:prstGeom prst="ellipse">
                    <a:avLst/>
                  </a:prstGeom>
                  <a:blipFill>
                    <a:blip r:embed="rId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Isosceles Triangle 28">
                    <a:extLst>
                      <a:ext uri="{FF2B5EF4-FFF2-40B4-BE49-F238E27FC236}">
                        <a16:creationId xmlns:a16="http://schemas.microsoft.com/office/drawing/2014/main" id="{2C6EEFCF-AA4B-26C3-6FEA-8A72B21D0331}"/>
                      </a:ext>
                    </a:extLst>
                  </p:cNvPr>
                  <p:cNvSpPr/>
                  <p:nvPr/>
                </p:nvSpPr>
                <p:spPr>
                  <a:xfrm>
                    <a:off x="102706" y="4414804"/>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29" name="Isosceles Triangle 28">
                    <a:extLst>
                      <a:ext uri="{FF2B5EF4-FFF2-40B4-BE49-F238E27FC236}">
                        <a16:creationId xmlns:a16="http://schemas.microsoft.com/office/drawing/2014/main" id="{2C6EEFCF-AA4B-26C3-6FEA-8A72B21D0331}"/>
                      </a:ext>
                    </a:extLst>
                  </p:cNvPr>
                  <p:cNvSpPr>
                    <a:spLocks noRot="1" noChangeAspect="1" noMove="1" noResize="1" noEditPoints="1" noAdjustHandles="1" noChangeArrowheads="1" noChangeShapeType="1" noTextEdit="1"/>
                  </p:cNvSpPr>
                  <p:nvPr/>
                </p:nvSpPr>
                <p:spPr>
                  <a:xfrm>
                    <a:off x="102706" y="4414804"/>
                    <a:ext cx="1084977" cy="1204653"/>
                  </a:xfrm>
                  <a:prstGeom prst="triangle">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Oval 29">
                    <a:extLst>
                      <a:ext uri="{FF2B5EF4-FFF2-40B4-BE49-F238E27FC236}">
                        <a16:creationId xmlns:a16="http://schemas.microsoft.com/office/drawing/2014/main" id="{1579D4BE-258A-C182-9117-C65813326EE0}"/>
                      </a:ext>
                    </a:extLst>
                  </p:cNvPr>
                  <p:cNvSpPr/>
                  <p:nvPr/>
                </p:nvSpPr>
                <p:spPr>
                  <a:xfrm>
                    <a:off x="2169594" y="414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30" name="Oval 29">
                    <a:extLst>
                      <a:ext uri="{FF2B5EF4-FFF2-40B4-BE49-F238E27FC236}">
                        <a16:creationId xmlns:a16="http://schemas.microsoft.com/office/drawing/2014/main" id="{1579D4BE-258A-C182-9117-C65813326EE0}"/>
                      </a:ext>
                    </a:extLst>
                  </p:cNvPr>
                  <p:cNvSpPr>
                    <a:spLocks noRot="1" noChangeAspect="1" noMove="1" noResize="1" noEditPoints="1" noAdjustHandles="1" noChangeArrowheads="1" noChangeShapeType="1" noTextEdit="1"/>
                  </p:cNvSpPr>
                  <p:nvPr/>
                </p:nvSpPr>
                <p:spPr>
                  <a:xfrm>
                    <a:off x="2169594" y="4149747"/>
                    <a:ext cx="612511" cy="612511"/>
                  </a:xfrm>
                  <a:prstGeom prst="ellipse">
                    <a:avLst/>
                  </a:prstGeom>
                  <a:blipFill>
                    <a:blip r:embed="rId6"/>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Isosceles Triangle 30">
                    <a:extLst>
                      <a:ext uri="{FF2B5EF4-FFF2-40B4-BE49-F238E27FC236}">
                        <a16:creationId xmlns:a16="http://schemas.microsoft.com/office/drawing/2014/main" id="{8F2EF0F1-26EC-4612-40DA-D1BBDC59014C}"/>
                      </a:ext>
                    </a:extLst>
                  </p:cNvPr>
                  <p:cNvSpPr/>
                  <p:nvPr/>
                </p:nvSpPr>
                <p:spPr>
                  <a:xfrm>
                    <a:off x="917557" y="5484196"/>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31" name="Isosceles Triangle 30">
                    <a:extLst>
                      <a:ext uri="{FF2B5EF4-FFF2-40B4-BE49-F238E27FC236}">
                        <a16:creationId xmlns:a16="http://schemas.microsoft.com/office/drawing/2014/main" id="{8F2EF0F1-26EC-4612-40DA-D1BBDC59014C}"/>
                      </a:ext>
                    </a:extLst>
                  </p:cNvPr>
                  <p:cNvSpPr>
                    <a:spLocks noRot="1" noChangeAspect="1" noMove="1" noResize="1" noEditPoints="1" noAdjustHandles="1" noChangeArrowheads="1" noChangeShapeType="1" noTextEdit="1"/>
                  </p:cNvSpPr>
                  <p:nvPr/>
                </p:nvSpPr>
                <p:spPr>
                  <a:xfrm>
                    <a:off x="917557" y="5484196"/>
                    <a:ext cx="869999" cy="653951"/>
                  </a:xfrm>
                  <a:prstGeom prst="triangle">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Isosceles Triangle 31">
                    <a:extLst>
                      <a:ext uri="{FF2B5EF4-FFF2-40B4-BE49-F238E27FC236}">
                        <a16:creationId xmlns:a16="http://schemas.microsoft.com/office/drawing/2014/main" id="{8D5DB45B-533B-E849-8A47-BE24445D59B1}"/>
                      </a:ext>
                    </a:extLst>
                  </p:cNvPr>
                  <p:cNvSpPr/>
                  <p:nvPr/>
                </p:nvSpPr>
                <p:spPr>
                  <a:xfrm>
                    <a:off x="2720210" y="4904914"/>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32" name="Isosceles Triangle 31">
                    <a:extLst>
                      <a:ext uri="{FF2B5EF4-FFF2-40B4-BE49-F238E27FC236}">
                        <a16:creationId xmlns:a16="http://schemas.microsoft.com/office/drawing/2014/main" id="{8D5DB45B-533B-E849-8A47-BE24445D59B1}"/>
                      </a:ext>
                    </a:extLst>
                  </p:cNvPr>
                  <p:cNvSpPr>
                    <a:spLocks noRot="1" noChangeAspect="1" noMove="1" noResize="1" noEditPoints="1" noAdjustHandles="1" noChangeArrowheads="1" noChangeShapeType="1" noTextEdit="1"/>
                  </p:cNvSpPr>
                  <p:nvPr/>
                </p:nvSpPr>
                <p:spPr>
                  <a:xfrm>
                    <a:off x="2720210" y="4904914"/>
                    <a:ext cx="1075751" cy="1237660"/>
                  </a:xfrm>
                  <a:prstGeom prst="triangle">
                    <a:avLst/>
                  </a:prstGeom>
                  <a:blipFill>
                    <a:blip r:embed="rId8"/>
                    <a:stretch>
                      <a:fillRect/>
                    </a:stretch>
                  </a:blipFill>
                </p:spPr>
                <p:txBody>
                  <a:bodyPr/>
                  <a:lstStyle/>
                  <a:p>
                    <a:r>
                      <a:rPr lang="en-US">
                        <a:noFill/>
                      </a:rPr>
                      <a:t> </a:t>
                    </a:r>
                  </a:p>
                </p:txBody>
              </p:sp>
            </mc:Fallback>
          </mc:AlternateContent>
          <p:cxnSp>
            <p:nvCxnSpPr>
              <p:cNvPr id="33" name="Straight Connector 32">
                <a:extLst>
                  <a:ext uri="{FF2B5EF4-FFF2-40B4-BE49-F238E27FC236}">
                    <a16:creationId xmlns:a16="http://schemas.microsoft.com/office/drawing/2014/main" id="{BDBCA999-8DC0-9098-FB48-AE1087F593CA}"/>
                  </a:ext>
                </a:extLst>
              </p:cNvPr>
              <p:cNvCxnSpPr>
                <a:cxnSpLocks/>
                <a:stCxn id="28" idx="3"/>
                <a:endCxn id="29" idx="0"/>
              </p:cNvCxnSpPr>
              <p:nvPr/>
            </p:nvCxnSpPr>
            <p:spPr>
              <a:xfrm flipH="1">
                <a:off x="645195" y="4019470"/>
                <a:ext cx="895325" cy="3953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744797F-F7DE-97F3-FF6E-70DC1DDCA740}"/>
                  </a:ext>
                </a:extLst>
              </p:cNvPr>
              <p:cNvCxnSpPr>
                <a:cxnSpLocks/>
                <a:stCxn id="30" idx="3"/>
                <a:endCxn id="59" idx="7"/>
              </p:cNvCxnSpPr>
              <p:nvPr/>
            </p:nvCxnSpPr>
            <p:spPr>
              <a:xfrm flipH="1">
                <a:off x="1977051" y="4672558"/>
                <a:ext cx="282243" cy="170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410D731-C65C-498A-7568-D9E87AB56EF3}"/>
                  </a:ext>
                </a:extLst>
              </p:cNvPr>
              <p:cNvCxnSpPr>
                <a:cxnSpLocks/>
                <a:stCxn id="30" idx="1"/>
                <a:endCxn id="28" idx="5"/>
              </p:cNvCxnSpPr>
              <p:nvPr/>
            </p:nvCxnSpPr>
            <p:spPr>
              <a:xfrm flipH="1" flipV="1">
                <a:off x="1973631" y="4019470"/>
                <a:ext cx="285663" cy="2199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EDE51A72-E1F3-12DE-B72B-9ADDA8C223D5}"/>
                  </a:ext>
                </a:extLst>
              </p:cNvPr>
              <p:cNvCxnSpPr>
                <a:cxnSpLocks/>
                <a:stCxn id="32" idx="0"/>
                <a:endCxn id="30" idx="5"/>
              </p:cNvCxnSpPr>
              <p:nvPr/>
            </p:nvCxnSpPr>
            <p:spPr>
              <a:xfrm flipH="1" flipV="1">
                <a:off x="2692405" y="4672558"/>
                <a:ext cx="565681" cy="2323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08E86B79-6E30-B984-DD39-77F1EE734F0F}"/>
                      </a:ext>
                    </a:extLst>
                  </p:cNvPr>
                  <p:cNvSpPr txBox="1"/>
                  <p:nvPr/>
                </p:nvSpPr>
                <p:spPr>
                  <a:xfrm>
                    <a:off x="352905" y="4252409"/>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3" name="TextBox 22">
                    <a:extLst>
                      <a:ext uri="{FF2B5EF4-FFF2-40B4-BE49-F238E27FC236}">
                        <a16:creationId xmlns:a16="http://schemas.microsoft.com/office/drawing/2014/main" id="{08E86B79-6E30-B984-DD39-77F1EE734F0F}"/>
                      </a:ext>
                    </a:extLst>
                  </p:cNvPr>
                  <p:cNvSpPr txBox="1">
                    <a:spLocks noRot="1" noChangeAspect="1" noMove="1" noResize="1" noEditPoints="1" noAdjustHandles="1" noChangeArrowheads="1" noChangeShapeType="1" noTextEdit="1"/>
                  </p:cNvSpPr>
                  <p:nvPr/>
                </p:nvSpPr>
                <p:spPr>
                  <a:xfrm>
                    <a:off x="352905" y="4252409"/>
                    <a:ext cx="369781"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4BD37377-9D4D-8D7C-8200-32A6160CCCFF}"/>
                      </a:ext>
                    </a:extLst>
                  </p:cNvPr>
                  <p:cNvSpPr txBox="1"/>
                  <p:nvPr/>
                </p:nvSpPr>
                <p:spPr>
                  <a:xfrm>
                    <a:off x="957078" y="454819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4" name="TextBox 23">
                    <a:extLst>
                      <a:ext uri="{FF2B5EF4-FFF2-40B4-BE49-F238E27FC236}">
                        <a16:creationId xmlns:a16="http://schemas.microsoft.com/office/drawing/2014/main" id="{4BD37377-9D4D-8D7C-8200-32A6160CCCFF}"/>
                      </a:ext>
                    </a:extLst>
                  </p:cNvPr>
                  <p:cNvSpPr txBox="1">
                    <a:spLocks noRot="1" noChangeAspect="1" noMove="1" noResize="1" noEditPoints="1" noAdjustHandles="1" noChangeArrowheads="1" noChangeShapeType="1" noTextEdit="1"/>
                  </p:cNvSpPr>
                  <p:nvPr/>
                </p:nvSpPr>
                <p:spPr>
                  <a:xfrm>
                    <a:off x="957078" y="4548191"/>
                    <a:ext cx="773738"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0508C7D2-E38C-7EE4-73DC-299152A31917}"/>
                      </a:ext>
                    </a:extLst>
                  </p:cNvPr>
                  <p:cNvSpPr txBox="1"/>
                  <p:nvPr/>
                </p:nvSpPr>
                <p:spPr>
                  <a:xfrm>
                    <a:off x="1525171" y="4121093"/>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25" name="TextBox 24">
                    <a:extLst>
                      <a:ext uri="{FF2B5EF4-FFF2-40B4-BE49-F238E27FC236}">
                        <a16:creationId xmlns:a16="http://schemas.microsoft.com/office/drawing/2014/main" id="{0508C7D2-E38C-7EE4-73DC-299152A31917}"/>
                      </a:ext>
                    </a:extLst>
                  </p:cNvPr>
                  <p:cNvSpPr txBox="1">
                    <a:spLocks noRot="1" noChangeAspect="1" noMove="1" noResize="1" noEditPoints="1" noAdjustHandles="1" noChangeArrowheads="1" noChangeShapeType="1" noTextEdit="1"/>
                  </p:cNvSpPr>
                  <p:nvPr/>
                </p:nvSpPr>
                <p:spPr>
                  <a:xfrm>
                    <a:off x="1525171" y="4121093"/>
                    <a:ext cx="773738" cy="3693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9AB902FA-69DB-0439-2D99-AA29699CC6B3}"/>
                      </a:ext>
                    </a:extLst>
                  </p:cNvPr>
                  <p:cNvSpPr txBox="1"/>
                  <p:nvPr/>
                </p:nvSpPr>
                <p:spPr>
                  <a:xfrm>
                    <a:off x="769980" y="3592372"/>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xmlns="">
              <p:sp>
                <p:nvSpPr>
                  <p:cNvPr id="26" name="TextBox 25">
                    <a:extLst>
                      <a:ext uri="{FF2B5EF4-FFF2-40B4-BE49-F238E27FC236}">
                        <a16:creationId xmlns:a16="http://schemas.microsoft.com/office/drawing/2014/main" id="{9AB902FA-69DB-0439-2D99-AA29699CC6B3}"/>
                      </a:ext>
                    </a:extLst>
                  </p:cNvPr>
                  <p:cNvSpPr txBox="1">
                    <a:spLocks noRot="1" noChangeAspect="1" noMove="1" noResize="1" noEditPoints="1" noAdjustHandles="1" noChangeArrowheads="1" noChangeShapeType="1" noTextEdit="1"/>
                  </p:cNvSpPr>
                  <p:nvPr/>
                </p:nvSpPr>
                <p:spPr>
                  <a:xfrm>
                    <a:off x="769980" y="3592372"/>
                    <a:ext cx="773738" cy="369332"/>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D98147D4-25AB-AB4E-74C3-62B623CA8EBB}"/>
                      </a:ext>
                    </a:extLst>
                  </p:cNvPr>
                  <p:cNvSpPr txBox="1"/>
                  <p:nvPr/>
                </p:nvSpPr>
                <p:spPr>
                  <a:xfrm>
                    <a:off x="2910336" y="4786812"/>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7" name="TextBox 26">
                    <a:extLst>
                      <a:ext uri="{FF2B5EF4-FFF2-40B4-BE49-F238E27FC236}">
                        <a16:creationId xmlns:a16="http://schemas.microsoft.com/office/drawing/2014/main" id="{D98147D4-25AB-AB4E-74C3-62B623CA8EBB}"/>
                      </a:ext>
                    </a:extLst>
                  </p:cNvPr>
                  <p:cNvSpPr txBox="1">
                    <a:spLocks noRot="1" noChangeAspect="1" noMove="1" noResize="1" noEditPoints="1" noAdjustHandles="1" noChangeArrowheads="1" noChangeShapeType="1" noTextEdit="1"/>
                  </p:cNvSpPr>
                  <p:nvPr/>
                </p:nvSpPr>
                <p:spPr>
                  <a:xfrm>
                    <a:off x="2910336" y="4786812"/>
                    <a:ext cx="369781" cy="369332"/>
                  </a:xfrm>
                  <a:prstGeom prst="rect">
                    <a:avLst/>
                  </a:prstGeom>
                  <a:blipFill>
                    <a:blip r:embed="rId1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Oval 58">
                    <a:extLst>
                      <a:ext uri="{FF2B5EF4-FFF2-40B4-BE49-F238E27FC236}">
                        <a16:creationId xmlns:a16="http://schemas.microsoft.com/office/drawing/2014/main" id="{49C7BA64-67D6-292B-6912-550CBC90A422}"/>
                      </a:ext>
                    </a:extLst>
                  </p:cNvPr>
                  <p:cNvSpPr/>
                  <p:nvPr/>
                </p:nvSpPr>
                <p:spPr>
                  <a:xfrm>
                    <a:off x="1454240" y="475371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59" name="Oval 58">
                    <a:extLst>
                      <a:ext uri="{FF2B5EF4-FFF2-40B4-BE49-F238E27FC236}">
                        <a16:creationId xmlns:a16="http://schemas.microsoft.com/office/drawing/2014/main" id="{49C7BA64-67D6-292B-6912-550CBC90A422}"/>
                      </a:ext>
                    </a:extLst>
                  </p:cNvPr>
                  <p:cNvSpPr>
                    <a:spLocks noRot="1" noChangeAspect="1" noMove="1" noResize="1" noEditPoints="1" noAdjustHandles="1" noChangeArrowheads="1" noChangeShapeType="1" noTextEdit="1"/>
                  </p:cNvSpPr>
                  <p:nvPr/>
                </p:nvSpPr>
                <p:spPr>
                  <a:xfrm>
                    <a:off x="1454240" y="4753713"/>
                    <a:ext cx="612511" cy="612511"/>
                  </a:xfrm>
                  <a:prstGeom prst="ellipse">
                    <a:avLst/>
                  </a:prstGeom>
                  <a:blipFill>
                    <a:blip r:embed="rId1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 name="Isosceles Triangle 62">
                    <a:extLst>
                      <a:ext uri="{FF2B5EF4-FFF2-40B4-BE49-F238E27FC236}">
                        <a16:creationId xmlns:a16="http://schemas.microsoft.com/office/drawing/2014/main" id="{FF39DA8C-B895-101C-CF55-99795016CCBA}"/>
                      </a:ext>
                    </a:extLst>
                  </p:cNvPr>
                  <p:cNvSpPr/>
                  <p:nvPr/>
                </p:nvSpPr>
                <p:spPr>
                  <a:xfrm>
                    <a:off x="1792568" y="5484196"/>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63" name="Isosceles Triangle 62">
                    <a:extLst>
                      <a:ext uri="{FF2B5EF4-FFF2-40B4-BE49-F238E27FC236}">
                        <a16:creationId xmlns:a16="http://schemas.microsoft.com/office/drawing/2014/main" id="{FF39DA8C-B895-101C-CF55-99795016CCBA}"/>
                      </a:ext>
                    </a:extLst>
                  </p:cNvPr>
                  <p:cNvSpPr>
                    <a:spLocks noRot="1" noChangeAspect="1" noMove="1" noResize="1" noEditPoints="1" noAdjustHandles="1" noChangeArrowheads="1" noChangeShapeType="1" noTextEdit="1"/>
                  </p:cNvSpPr>
                  <p:nvPr/>
                </p:nvSpPr>
                <p:spPr>
                  <a:xfrm>
                    <a:off x="1792568" y="5484196"/>
                    <a:ext cx="869999" cy="653951"/>
                  </a:xfrm>
                  <a:prstGeom prst="triangle">
                    <a:avLst/>
                  </a:prstGeom>
                  <a:blipFill>
                    <a:blip r:embed="rId15"/>
                    <a:stretch>
                      <a:fillRect b="-4545"/>
                    </a:stretch>
                  </a:blipFill>
                </p:spPr>
                <p:txBody>
                  <a:bodyPr/>
                  <a:lstStyle/>
                  <a:p>
                    <a:r>
                      <a:rPr lang="en-US">
                        <a:noFill/>
                      </a:rPr>
                      <a:t> </a:t>
                    </a:r>
                  </a:p>
                </p:txBody>
              </p:sp>
            </mc:Fallback>
          </mc:AlternateContent>
          <p:cxnSp>
            <p:nvCxnSpPr>
              <p:cNvPr id="64" name="Straight Connector 63">
                <a:extLst>
                  <a:ext uri="{FF2B5EF4-FFF2-40B4-BE49-F238E27FC236}">
                    <a16:creationId xmlns:a16="http://schemas.microsoft.com/office/drawing/2014/main" id="{6EF9D228-EBDD-4AE6-93FE-BA18C66B99A2}"/>
                  </a:ext>
                </a:extLst>
              </p:cNvPr>
              <p:cNvCxnSpPr>
                <a:cxnSpLocks/>
                <a:stCxn id="59" idx="3"/>
                <a:endCxn id="31" idx="0"/>
              </p:cNvCxnSpPr>
              <p:nvPr/>
            </p:nvCxnSpPr>
            <p:spPr>
              <a:xfrm flipH="1">
                <a:off x="1352557" y="5276524"/>
                <a:ext cx="191383"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D9059CC-8849-ADB1-E738-A6B2C00EDEBD}"/>
                  </a:ext>
                </a:extLst>
              </p:cNvPr>
              <p:cNvCxnSpPr>
                <a:cxnSpLocks/>
                <a:stCxn id="59" idx="5"/>
                <a:endCxn id="63" idx="0"/>
              </p:cNvCxnSpPr>
              <p:nvPr/>
            </p:nvCxnSpPr>
            <p:spPr>
              <a:xfrm>
                <a:off x="1977051" y="5276524"/>
                <a:ext cx="250517"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0" name="Oval 69">
                    <a:extLst>
                      <a:ext uri="{FF2B5EF4-FFF2-40B4-BE49-F238E27FC236}">
                        <a16:creationId xmlns:a16="http://schemas.microsoft.com/office/drawing/2014/main" id="{04B02F9E-1880-E493-E071-FE1CA912DC8E}"/>
                      </a:ext>
                    </a:extLst>
                  </p:cNvPr>
                  <p:cNvSpPr/>
                  <p:nvPr/>
                </p:nvSpPr>
                <p:spPr>
                  <a:xfrm>
                    <a:off x="1124643" y="6266604"/>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70" name="Oval 69">
                    <a:extLst>
                      <a:ext uri="{FF2B5EF4-FFF2-40B4-BE49-F238E27FC236}">
                        <a16:creationId xmlns:a16="http://schemas.microsoft.com/office/drawing/2014/main" id="{04B02F9E-1880-E493-E071-FE1CA912DC8E}"/>
                      </a:ext>
                    </a:extLst>
                  </p:cNvPr>
                  <p:cNvSpPr>
                    <a:spLocks noRot="1" noChangeAspect="1" noMove="1" noResize="1" noEditPoints="1" noAdjustHandles="1" noChangeArrowheads="1" noChangeShapeType="1" noTextEdit="1"/>
                  </p:cNvSpPr>
                  <p:nvPr/>
                </p:nvSpPr>
                <p:spPr>
                  <a:xfrm>
                    <a:off x="1124643" y="6266604"/>
                    <a:ext cx="476146" cy="476146"/>
                  </a:xfrm>
                  <a:prstGeom prst="ellipse">
                    <a:avLst/>
                  </a:prstGeom>
                  <a:blipFill>
                    <a:blip r:embed="rId16"/>
                    <a:stretch>
                      <a:fillRect/>
                    </a:stretch>
                  </a:blipFill>
                  <a:ln>
                    <a:solidFill>
                      <a:schemeClr val="bg1">
                        <a:lumMod val="50000"/>
                      </a:schemeClr>
                    </a:solidFill>
                    <a:prstDash val="dash"/>
                  </a:ln>
                </p:spPr>
                <p:txBody>
                  <a:bodyPr/>
                  <a:lstStyle/>
                  <a:p>
                    <a:r>
                      <a:rPr lang="en-US">
                        <a:noFill/>
                      </a:rPr>
                      <a:t> </a:t>
                    </a:r>
                  </a:p>
                </p:txBody>
              </p:sp>
            </mc:Fallback>
          </mc:AlternateContent>
          <p:cxnSp>
            <p:nvCxnSpPr>
              <p:cNvPr id="71" name="Straight Connector 70">
                <a:extLst>
                  <a:ext uri="{FF2B5EF4-FFF2-40B4-BE49-F238E27FC236}">
                    <a16:creationId xmlns:a16="http://schemas.microsoft.com/office/drawing/2014/main" id="{2284A82A-4A90-A421-C3CD-653404692203}"/>
                  </a:ext>
                </a:extLst>
              </p:cNvPr>
              <p:cNvCxnSpPr>
                <a:cxnSpLocks/>
                <a:stCxn id="70" idx="0"/>
                <a:endCxn id="31" idx="3"/>
              </p:cNvCxnSpPr>
              <p:nvPr/>
            </p:nvCxnSpPr>
            <p:spPr>
              <a:xfrm flipH="1" flipV="1">
                <a:off x="1352557" y="6138147"/>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6" name="Oval 75">
                    <a:extLst>
                      <a:ext uri="{FF2B5EF4-FFF2-40B4-BE49-F238E27FC236}">
                        <a16:creationId xmlns:a16="http://schemas.microsoft.com/office/drawing/2014/main" id="{44650BE5-1644-C668-066D-2B3D2096D59C}"/>
                      </a:ext>
                    </a:extLst>
                  </p:cNvPr>
                  <p:cNvSpPr/>
                  <p:nvPr/>
                </p:nvSpPr>
                <p:spPr>
                  <a:xfrm>
                    <a:off x="1984684" y="6269144"/>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76" name="Oval 75">
                    <a:extLst>
                      <a:ext uri="{FF2B5EF4-FFF2-40B4-BE49-F238E27FC236}">
                        <a16:creationId xmlns:a16="http://schemas.microsoft.com/office/drawing/2014/main" id="{44650BE5-1644-C668-066D-2B3D2096D59C}"/>
                      </a:ext>
                    </a:extLst>
                  </p:cNvPr>
                  <p:cNvSpPr>
                    <a:spLocks noRot="1" noChangeAspect="1" noMove="1" noResize="1" noEditPoints="1" noAdjustHandles="1" noChangeArrowheads="1" noChangeShapeType="1" noTextEdit="1"/>
                  </p:cNvSpPr>
                  <p:nvPr/>
                </p:nvSpPr>
                <p:spPr>
                  <a:xfrm>
                    <a:off x="1984684" y="6269144"/>
                    <a:ext cx="476146" cy="476146"/>
                  </a:xfrm>
                  <a:prstGeom prst="ellipse">
                    <a:avLst/>
                  </a:prstGeom>
                  <a:blipFill>
                    <a:blip r:embed="rId17"/>
                    <a:stretch>
                      <a:fillRect/>
                    </a:stretch>
                  </a:blipFill>
                  <a:ln>
                    <a:solidFill>
                      <a:schemeClr val="bg1">
                        <a:lumMod val="50000"/>
                      </a:schemeClr>
                    </a:solidFill>
                    <a:prstDash val="dash"/>
                  </a:ln>
                </p:spPr>
                <p:txBody>
                  <a:bodyPr/>
                  <a:lstStyle/>
                  <a:p>
                    <a:r>
                      <a:rPr lang="en-US">
                        <a:noFill/>
                      </a:rPr>
                      <a:t> </a:t>
                    </a:r>
                  </a:p>
                </p:txBody>
              </p:sp>
            </mc:Fallback>
          </mc:AlternateContent>
          <p:cxnSp>
            <p:nvCxnSpPr>
              <p:cNvPr id="77" name="Straight Connector 76">
                <a:extLst>
                  <a:ext uri="{FF2B5EF4-FFF2-40B4-BE49-F238E27FC236}">
                    <a16:creationId xmlns:a16="http://schemas.microsoft.com/office/drawing/2014/main" id="{69F048E1-C759-B57C-AD51-051719B5F906}"/>
                  </a:ext>
                </a:extLst>
              </p:cNvPr>
              <p:cNvCxnSpPr>
                <a:cxnSpLocks/>
                <a:stCxn id="76" idx="0"/>
                <a:endCxn id="63" idx="3"/>
              </p:cNvCxnSpPr>
              <p:nvPr/>
            </p:nvCxnSpPr>
            <p:spPr>
              <a:xfrm flipV="1">
                <a:off x="2222757" y="6138147"/>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cxnSp>
          <p:nvCxnSpPr>
            <p:cNvPr id="4" name="Straight Connector 3">
              <a:extLst>
                <a:ext uri="{FF2B5EF4-FFF2-40B4-BE49-F238E27FC236}">
                  <a16:creationId xmlns:a16="http://schemas.microsoft.com/office/drawing/2014/main" id="{24A82B2C-31F2-F9B1-AB5B-A141AF270129}"/>
                </a:ext>
              </a:extLst>
            </p:cNvPr>
            <p:cNvCxnSpPr>
              <a:cxnSpLocks/>
              <a:stCxn id="28" idx="0"/>
            </p:cNvCxnSpPr>
            <p:nvPr/>
          </p:nvCxnSpPr>
          <p:spPr>
            <a:xfrm flipV="1">
              <a:off x="1757076" y="3429000"/>
              <a:ext cx="0" cy="171025"/>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57" name="Arrow: Right 56" descr="Because the portion of the tree that is too tall is the subtree rooted at the node c (the right-keft grandchild of the problem node), we first perform a right rotation on the node b (the right child of the problem node, c is its left child). ">
                <a:extLst>
                  <a:ext uri="{FF2B5EF4-FFF2-40B4-BE49-F238E27FC236}">
                    <a16:creationId xmlns:a16="http://schemas.microsoft.com/office/drawing/2014/main" id="{2579B664-35B2-8BC9-C7AE-59DC3F70286E}"/>
                  </a:ext>
                </a:extLst>
              </p:cNvPr>
              <p:cNvSpPr/>
              <p:nvPr/>
            </p:nvSpPr>
            <p:spPr>
              <a:xfrm>
                <a:off x="3025687" y="3847041"/>
                <a:ext cx="1213048"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Rotate Right at </a:t>
                </a:r>
                <a14:m>
                  <m:oMath xmlns:m="http://schemas.openxmlformats.org/officeDocument/2006/math">
                    <m:r>
                      <a:rPr lang="en-US" sz="1400" b="0" i="1" smtClean="0">
                        <a:latin typeface="Cambria Math" panose="02040503050406030204" pitchFamily="18" charset="0"/>
                      </a:rPr>
                      <m:t>𝑏</m:t>
                    </m:r>
                  </m:oMath>
                </a14:m>
                <a:endParaRPr lang="en-US" sz="1400" dirty="0"/>
              </a:p>
            </p:txBody>
          </p:sp>
        </mc:Choice>
        <mc:Fallback>
          <p:sp>
            <p:nvSpPr>
              <p:cNvPr id="57" name="Arrow: Right 56" descr="Because the portion of the tree that is too tall is the subtree rooted at the node c (the right-keft grandchild of the problem node), we first perform a right rotation on the node b (the right child of the problem node, c is its left child). ">
                <a:extLst>
                  <a:ext uri="{FF2B5EF4-FFF2-40B4-BE49-F238E27FC236}">
                    <a16:creationId xmlns:a16="http://schemas.microsoft.com/office/drawing/2014/main" id="{2579B664-35B2-8BC9-C7AE-59DC3F70286E}"/>
                  </a:ext>
                </a:extLst>
              </p:cNvPr>
              <p:cNvSpPr>
                <a:spLocks noRot="1" noChangeAspect="1" noMove="1" noResize="1" noEditPoints="1" noAdjustHandles="1" noChangeArrowheads="1" noChangeShapeType="1" noTextEdit="1"/>
              </p:cNvSpPr>
              <p:nvPr/>
            </p:nvSpPr>
            <p:spPr>
              <a:xfrm>
                <a:off x="3025687" y="3847041"/>
                <a:ext cx="1213048" cy="1105505"/>
              </a:xfrm>
              <a:prstGeom prst="rightArrow">
                <a:avLst/>
              </a:prstGeom>
              <a:blipFill>
                <a:blip r:embed="rId18"/>
                <a:stretch>
                  <a:fillRect/>
                </a:stretch>
              </a:blipFill>
            </p:spPr>
            <p:txBody>
              <a:bodyPr/>
              <a:lstStyle/>
              <a:p>
                <a:r>
                  <a:rPr lang="en-US">
                    <a:noFill/>
                  </a:rPr>
                  <a:t> </a:t>
                </a:r>
              </a:p>
            </p:txBody>
          </p:sp>
        </mc:Fallback>
      </mc:AlternateContent>
      <p:grpSp>
        <p:nvGrpSpPr>
          <p:cNvPr id="6" name="Group 5" descr="An illustration of a right-left rotation. This is an intermediate stage.&#10;&#10;After the right rotation, c (previously the left child of b) becomes the new right child of a, b (previously the right child of a) becomes the right child of c, and the subtree y (previously the right subtree of c) becomes the left subtree of b.&#10;&#10;The overall effect of the rotation is that we lifted up the node c along with its left subtree (x) while lowering the node b along with its right subtree (z). The right subtree of c (y) becomes the left subtree of b, and its depth in the tree remains unchanged.&#10;&#10;At this point the tree is still not balanced, and the problem node is still 9, but its now in a shape that can be fixed with a right rotation.">
            <a:extLst>
              <a:ext uri="{FF2B5EF4-FFF2-40B4-BE49-F238E27FC236}">
                <a16:creationId xmlns:a16="http://schemas.microsoft.com/office/drawing/2014/main" id="{DD1980B5-2F50-4046-7CAB-C2E6500E3C87}"/>
              </a:ext>
            </a:extLst>
          </p:cNvPr>
          <p:cNvGrpSpPr/>
          <p:nvPr/>
        </p:nvGrpSpPr>
        <p:grpSpPr>
          <a:xfrm>
            <a:off x="4114944" y="3514512"/>
            <a:ext cx="3755568" cy="3312333"/>
            <a:chOff x="4114944" y="3514512"/>
            <a:chExt cx="3755568" cy="3312333"/>
          </a:xfrm>
        </p:grpSpPr>
        <p:grpSp>
          <p:nvGrpSpPr>
            <p:cNvPr id="75" name="Group 74">
              <a:extLst>
                <a:ext uri="{FF2B5EF4-FFF2-40B4-BE49-F238E27FC236}">
                  <a16:creationId xmlns:a16="http://schemas.microsoft.com/office/drawing/2014/main" id="{A77DECA6-C80C-5701-7DE1-06AC88937B23}"/>
                </a:ext>
              </a:extLst>
            </p:cNvPr>
            <p:cNvGrpSpPr/>
            <p:nvPr/>
          </p:nvGrpSpPr>
          <p:grpSpPr>
            <a:xfrm>
              <a:off x="4114944" y="3686369"/>
              <a:ext cx="3755568" cy="3140476"/>
              <a:chOff x="4183702" y="3614836"/>
              <a:chExt cx="3755568" cy="3140476"/>
            </a:xfrm>
          </p:grpSpPr>
          <mc:AlternateContent xmlns:mc="http://schemas.openxmlformats.org/markup-compatibility/2006" xmlns:a14="http://schemas.microsoft.com/office/drawing/2010/main">
            <mc:Choice Requires="a14">
              <p:sp>
                <p:nvSpPr>
                  <p:cNvPr id="135" name="Oval 134">
                    <a:extLst>
                      <a:ext uri="{FF2B5EF4-FFF2-40B4-BE49-F238E27FC236}">
                        <a16:creationId xmlns:a16="http://schemas.microsoft.com/office/drawing/2014/main" id="{8F809D24-0EA0-AD2C-8CCB-3BC5F24F7F26}"/>
                      </a:ext>
                    </a:extLst>
                  </p:cNvPr>
                  <p:cNvSpPr/>
                  <p:nvPr/>
                </p:nvSpPr>
                <p:spPr>
                  <a:xfrm>
                    <a:off x="5199860" y="361483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135" name="Oval 134">
                    <a:extLst>
                      <a:ext uri="{FF2B5EF4-FFF2-40B4-BE49-F238E27FC236}">
                        <a16:creationId xmlns:a16="http://schemas.microsoft.com/office/drawing/2014/main" id="{8F809D24-0EA0-AD2C-8CCB-3BC5F24F7F26}"/>
                      </a:ext>
                    </a:extLst>
                  </p:cNvPr>
                  <p:cNvSpPr>
                    <a:spLocks noRot="1" noChangeAspect="1" noMove="1" noResize="1" noEditPoints="1" noAdjustHandles="1" noChangeArrowheads="1" noChangeShapeType="1" noTextEdit="1"/>
                  </p:cNvSpPr>
                  <p:nvPr/>
                </p:nvSpPr>
                <p:spPr>
                  <a:xfrm>
                    <a:off x="5199860" y="3614836"/>
                    <a:ext cx="612511" cy="612511"/>
                  </a:xfrm>
                  <a:prstGeom prst="ellipse">
                    <a:avLst/>
                  </a:prstGeom>
                  <a:blipFill>
                    <a:blip r:embed="rId33"/>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6" name="Isosceles Triangle 135">
                    <a:extLst>
                      <a:ext uri="{FF2B5EF4-FFF2-40B4-BE49-F238E27FC236}">
                        <a16:creationId xmlns:a16="http://schemas.microsoft.com/office/drawing/2014/main" id="{35B1F3D4-194F-7932-CA70-04F0AC1A5EC5}"/>
                      </a:ext>
                    </a:extLst>
                  </p:cNvPr>
                  <p:cNvSpPr/>
                  <p:nvPr/>
                </p:nvSpPr>
                <p:spPr>
                  <a:xfrm>
                    <a:off x="4183702" y="4289248"/>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136" name="Isosceles Triangle 135">
                    <a:extLst>
                      <a:ext uri="{FF2B5EF4-FFF2-40B4-BE49-F238E27FC236}">
                        <a16:creationId xmlns:a16="http://schemas.microsoft.com/office/drawing/2014/main" id="{35B1F3D4-194F-7932-CA70-04F0AC1A5EC5}"/>
                      </a:ext>
                    </a:extLst>
                  </p:cNvPr>
                  <p:cNvSpPr>
                    <a:spLocks noRot="1" noChangeAspect="1" noMove="1" noResize="1" noEditPoints="1" noAdjustHandles="1" noChangeArrowheads="1" noChangeShapeType="1" noTextEdit="1"/>
                  </p:cNvSpPr>
                  <p:nvPr/>
                </p:nvSpPr>
                <p:spPr>
                  <a:xfrm>
                    <a:off x="4183702" y="4289248"/>
                    <a:ext cx="1084977" cy="1204653"/>
                  </a:xfrm>
                  <a:prstGeom prst="triangle">
                    <a:avLst/>
                  </a:prstGeom>
                  <a:blipFill>
                    <a:blip r:embed="rId3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7" name="Oval 136">
                    <a:extLst>
                      <a:ext uri="{FF2B5EF4-FFF2-40B4-BE49-F238E27FC236}">
                        <a16:creationId xmlns:a16="http://schemas.microsoft.com/office/drawing/2014/main" id="{6E235EB5-4F7E-74E6-B4C2-3E1AE8911C19}"/>
                      </a:ext>
                    </a:extLst>
                  </p:cNvPr>
                  <p:cNvSpPr/>
                  <p:nvPr/>
                </p:nvSpPr>
                <p:spPr>
                  <a:xfrm>
                    <a:off x="6102674" y="411129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137" name="Oval 136">
                    <a:extLst>
                      <a:ext uri="{FF2B5EF4-FFF2-40B4-BE49-F238E27FC236}">
                        <a16:creationId xmlns:a16="http://schemas.microsoft.com/office/drawing/2014/main" id="{6E235EB5-4F7E-74E6-B4C2-3E1AE8911C19}"/>
                      </a:ext>
                    </a:extLst>
                  </p:cNvPr>
                  <p:cNvSpPr>
                    <a:spLocks noRot="1" noChangeAspect="1" noMove="1" noResize="1" noEditPoints="1" noAdjustHandles="1" noChangeArrowheads="1" noChangeShapeType="1" noTextEdit="1"/>
                  </p:cNvSpPr>
                  <p:nvPr/>
                </p:nvSpPr>
                <p:spPr>
                  <a:xfrm>
                    <a:off x="6102674" y="4111293"/>
                    <a:ext cx="612511" cy="612511"/>
                  </a:xfrm>
                  <a:prstGeom prst="ellipse">
                    <a:avLst/>
                  </a:prstGeom>
                  <a:blipFill>
                    <a:blip r:embed="rId35"/>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9" name="Isosceles Triangle 138">
                    <a:extLst>
                      <a:ext uri="{FF2B5EF4-FFF2-40B4-BE49-F238E27FC236}">
                        <a16:creationId xmlns:a16="http://schemas.microsoft.com/office/drawing/2014/main" id="{9D516006-D536-C9F5-D25D-D09AD7CBA374}"/>
                      </a:ext>
                    </a:extLst>
                  </p:cNvPr>
                  <p:cNvSpPr/>
                  <p:nvPr/>
                </p:nvSpPr>
                <p:spPr>
                  <a:xfrm>
                    <a:off x="6863519" y="5486122"/>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139" name="Isosceles Triangle 138">
                    <a:extLst>
                      <a:ext uri="{FF2B5EF4-FFF2-40B4-BE49-F238E27FC236}">
                        <a16:creationId xmlns:a16="http://schemas.microsoft.com/office/drawing/2014/main" id="{9D516006-D536-C9F5-D25D-D09AD7CBA374}"/>
                      </a:ext>
                    </a:extLst>
                  </p:cNvPr>
                  <p:cNvSpPr>
                    <a:spLocks noRot="1" noChangeAspect="1" noMove="1" noResize="1" noEditPoints="1" noAdjustHandles="1" noChangeArrowheads="1" noChangeShapeType="1" noTextEdit="1"/>
                  </p:cNvSpPr>
                  <p:nvPr/>
                </p:nvSpPr>
                <p:spPr>
                  <a:xfrm>
                    <a:off x="6863519" y="5486122"/>
                    <a:ext cx="1075751" cy="1237660"/>
                  </a:xfrm>
                  <a:prstGeom prst="triangle">
                    <a:avLst/>
                  </a:prstGeom>
                  <a:blipFill>
                    <a:blip r:embed="rId36"/>
                    <a:stretch>
                      <a:fillRect/>
                    </a:stretch>
                  </a:blipFill>
                </p:spPr>
                <p:txBody>
                  <a:bodyPr/>
                  <a:lstStyle/>
                  <a:p>
                    <a:r>
                      <a:rPr lang="en-US">
                        <a:noFill/>
                      </a:rPr>
                      <a:t> </a:t>
                    </a:r>
                  </a:p>
                </p:txBody>
              </p:sp>
            </mc:Fallback>
          </mc:AlternateContent>
          <p:cxnSp>
            <p:nvCxnSpPr>
              <p:cNvPr id="140" name="Straight Connector 139">
                <a:extLst>
                  <a:ext uri="{FF2B5EF4-FFF2-40B4-BE49-F238E27FC236}">
                    <a16:creationId xmlns:a16="http://schemas.microsoft.com/office/drawing/2014/main" id="{9D174F5B-EC74-7DF2-ABEF-633091780687}"/>
                  </a:ext>
                </a:extLst>
              </p:cNvPr>
              <p:cNvCxnSpPr>
                <a:cxnSpLocks/>
                <a:stCxn id="137" idx="5"/>
                <a:endCxn id="159" idx="1"/>
              </p:cNvCxnSpPr>
              <p:nvPr/>
            </p:nvCxnSpPr>
            <p:spPr>
              <a:xfrm>
                <a:off x="6625485" y="4634104"/>
                <a:ext cx="151335" cy="1869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360C68CB-DC8A-D45B-E834-15874F4A15CE}"/>
                  </a:ext>
                </a:extLst>
              </p:cNvPr>
              <p:cNvCxnSpPr>
                <a:cxnSpLocks/>
                <a:stCxn id="137" idx="1"/>
                <a:endCxn id="135" idx="5"/>
              </p:cNvCxnSpPr>
              <p:nvPr/>
            </p:nvCxnSpPr>
            <p:spPr>
              <a:xfrm flipH="1" flipV="1">
                <a:off x="5722671" y="4137647"/>
                <a:ext cx="469703" cy="633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1D349555-8247-C1D8-969C-2A99C7630775}"/>
                  </a:ext>
                </a:extLst>
              </p:cNvPr>
              <p:cNvCxnSpPr>
                <a:cxnSpLocks/>
                <a:stCxn id="139" idx="0"/>
                <a:endCxn id="159" idx="5"/>
              </p:cNvCxnSpPr>
              <p:nvPr/>
            </p:nvCxnSpPr>
            <p:spPr>
              <a:xfrm flipH="1" flipV="1">
                <a:off x="7209931" y="5254194"/>
                <a:ext cx="191464" cy="2319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4" name="TextBox 143">
                    <a:extLst>
                      <a:ext uri="{FF2B5EF4-FFF2-40B4-BE49-F238E27FC236}">
                        <a16:creationId xmlns:a16="http://schemas.microsoft.com/office/drawing/2014/main" id="{88B2D769-7FC5-E189-559D-256522242E9C}"/>
                      </a:ext>
                    </a:extLst>
                  </p:cNvPr>
                  <p:cNvSpPr txBox="1"/>
                  <p:nvPr/>
                </p:nvSpPr>
                <p:spPr>
                  <a:xfrm>
                    <a:off x="4356795" y="4140155"/>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44" name="TextBox 143">
                    <a:extLst>
                      <a:ext uri="{FF2B5EF4-FFF2-40B4-BE49-F238E27FC236}">
                        <a16:creationId xmlns:a16="http://schemas.microsoft.com/office/drawing/2014/main" id="{88B2D769-7FC5-E189-559D-256522242E9C}"/>
                      </a:ext>
                    </a:extLst>
                  </p:cNvPr>
                  <p:cNvSpPr txBox="1">
                    <a:spLocks noRot="1" noChangeAspect="1" noMove="1" noResize="1" noEditPoints="1" noAdjustHandles="1" noChangeArrowheads="1" noChangeShapeType="1" noTextEdit="1"/>
                  </p:cNvSpPr>
                  <p:nvPr/>
                </p:nvSpPr>
                <p:spPr>
                  <a:xfrm>
                    <a:off x="4356795" y="4140155"/>
                    <a:ext cx="369781" cy="369332"/>
                  </a:xfrm>
                  <a:prstGeom prst="rect">
                    <a:avLst/>
                  </a:prstGeom>
                  <a:blipFill>
                    <a:blip r:embed="rId3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6" name="TextBox 145">
                    <a:extLst>
                      <a:ext uri="{FF2B5EF4-FFF2-40B4-BE49-F238E27FC236}">
                        <a16:creationId xmlns:a16="http://schemas.microsoft.com/office/drawing/2014/main" id="{1226F12A-73C3-A545-8A6A-1FB7371A4210}"/>
                      </a:ext>
                    </a:extLst>
                  </p:cNvPr>
                  <p:cNvSpPr txBox="1"/>
                  <p:nvPr/>
                </p:nvSpPr>
                <p:spPr>
                  <a:xfrm>
                    <a:off x="5467770" y="4215176"/>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146" name="TextBox 145">
                    <a:extLst>
                      <a:ext uri="{FF2B5EF4-FFF2-40B4-BE49-F238E27FC236}">
                        <a16:creationId xmlns:a16="http://schemas.microsoft.com/office/drawing/2014/main" id="{1226F12A-73C3-A545-8A6A-1FB7371A4210}"/>
                      </a:ext>
                    </a:extLst>
                  </p:cNvPr>
                  <p:cNvSpPr txBox="1">
                    <a:spLocks noRot="1" noChangeAspect="1" noMove="1" noResize="1" noEditPoints="1" noAdjustHandles="1" noChangeArrowheads="1" noChangeShapeType="1" noTextEdit="1"/>
                  </p:cNvSpPr>
                  <p:nvPr/>
                </p:nvSpPr>
                <p:spPr>
                  <a:xfrm>
                    <a:off x="5467770" y="4215176"/>
                    <a:ext cx="773738" cy="369332"/>
                  </a:xfrm>
                  <a:prstGeom prst="rect">
                    <a:avLst/>
                  </a:prstGeom>
                  <a:blipFill>
                    <a:blip r:embed="rId3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7" name="TextBox 146">
                    <a:extLst>
                      <a:ext uri="{FF2B5EF4-FFF2-40B4-BE49-F238E27FC236}">
                        <a16:creationId xmlns:a16="http://schemas.microsoft.com/office/drawing/2014/main" id="{E7DDC433-A39C-9D72-0893-3EE12F71DF52}"/>
                      </a:ext>
                    </a:extLst>
                  </p:cNvPr>
                  <p:cNvSpPr txBox="1"/>
                  <p:nvPr/>
                </p:nvSpPr>
                <p:spPr>
                  <a:xfrm>
                    <a:off x="4571264" y="3671644"/>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xmlns="">
              <p:sp>
                <p:nvSpPr>
                  <p:cNvPr id="147" name="TextBox 146">
                    <a:extLst>
                      <a:ext uri="{FF2B5EF4-FFF2-40B4-BE49-F238E27FC236}">
                        <a16:creationId xmlns:a16="http://schemas.microsoft.com/office/drawing/2014/main" id="{E7DDC433-A39C-9D72-0893-3EE12F71DF52}"/>
                      </a:ext>
                    </a:extLst>
                  </p:cNvPr>
                  <p:cNvSpPr txBox="1">
                    <a:spLocks noRot="1" noChangeAspect="1" noMove="1" noResize="1" noEditPoints="1" noAdjustHandles="1" noChangeArrowheads="1" noChangeShapeType="1" noTextEdit="1"/>
                  </p:cNvSpPr>
                  <p:nvPr/>
                </p:nvSpPr>
                <p:spPr>
                  <a:xfrm>
                    <a:off x="4571264" y="3671644"/>
                    <a:ext cx="773738" cy="369332"/>
                  </a:xfrm>
                  <a:prstGeom prst="rect">
                    <a:avLst/>
                  </a:prstGeom>
                  <a:blipFill>
                    <a:blip r:embed="rId3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8" name="TextBox 147">
                    <a:extLst>
                      <a:ext uri="{FF2B5EF4-FFF2-40B4-BE49-F238E27FC236}">
                        <a16:creationId xmlns:a16="http://schemas.microsoft.com/office/drawing/2014/main" id="{0D538E86-780E-3019-582B-FDB16AE9B559}"/>
                      </a:ext>
                    </a:extLst>
                  </p:cNvPr>
                  <p:cNvSpPr txBox="1"/>
                  <p:nvPr/>
                </p:nvSpPr>
                <p:spPr>
                  <a:xfrm>
                    <a:off x="7043103" y="5344545"/>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48" name="TextBox 147">
                    <a:extLst>
                      <a:ext uri="{FF2B5EF4-FFF2-40B4-BE49-F238E27FC236}">
                        <a16:creationId xmlns:a16="http://schemas.microsoft.com/office/drawing/2014/main" id="{0D538E86-780E-3019-582B-FDB16AE9B559}"/>
                      </a:ext>
                    </a:extLst>
                  </p:cNvPr>
                  <p:cNvSpPr txBox="1">
                    <a:spLocks noRot="1" noChangeAspect="1" noMove="1" noResize="1" noEditPoints="1" noAdjustHandles="1" noChangeArrowheads="1" noChangeShapeType="1" noTextEdit="1"/>
                  </p:cNvSpPr>
                  <p:nvPr/>
                </p:nvSpPr>
                <p:spPr>
                  <a:xfrm>
                    <a:off x="7043103" y="5344545"/>
                    <a:ext cx="369781" cy="369332"/>
                  </a:xfrm>
                  <a:prstGeom prst="rect">
                    <a:avLst/>
                  </a:prstGeom>
                  <a:blipFill>
                    <a:blip r:embed="rId40"/>
                    <a:stretch>
                      <a:fillRect/>
                    </a:stretch>
                  </a:blipFill>
                </p:spPr>
                <p:txBody>
                  <a:bodyPr/>
                  <a:lstStyle/>
                  <a:p>
                    <a:r>
                      <a:rPr lang="en-US">
                        <a:noFill/>
                      </a:rPr>
                      <a:t> </a:t>
                    </a:r>
                  </a:p>
                </p:txBody>
              </p:sp>
            </mc:Fallback>
          </mc:AlternateContent>
          <p:grpSp>
            <p:nvGrpSpPr>
              <p:cNvPr id="158" name="Group 157">
                <a:extLst>
                  <a:ext uri="{FF2B5EF4-FFF2-40B4-BE49-F238E27FC236}">
                    <a16:creationId xmlns:a16="http://schemas.microsoft.com/office/drawing/2014/main" id="{B8816186-073F-043E-FC13-8FAA2A388594}"/>
                  </a:ext>
                </a:extLst>
              </p:cNvPr>
              <p:cNvGrpSpPr/>
              <p:nvPr/>
            </p:nvGrpSpPr>
            <p:grpSpPr>
              <a:xfrm>
                <a:off x="5444564" y="4879593"/>
                <a:ext cx="869999" cy="1258554"/>
                <a:chOff x="7671946" y="5192984"/>
                <a:chExt cx="869999" cy="1258554"/>
              </a:xfrm>
            </p:grpSpPr>
            <mc:AlternateContent xmlns:mc="http://schemas.openxmlformats.org/markup-compatibility/2006" xmlns:a14="http://schemas.microsoft.com/office/drawing/2010/main">
              <mc:Choice Requires="a14">
                <p:sp>
                  <p:nvSpPr>
                    <p:cNvPr id="138" name="Isosceles Triangle 137">
                      <a:extLst>
                        <a:ext uri="{FF2B5EF4-FFF2-40B4-BE49-F238E27FC236}">
                          <a16:creationId xmlns:a16="http://schemas.microsoft.com/office/drawing/2014/main" id="{74A22E81-AB42-2FE9-9E89-350215CFD416}"/>
                        </a:ext>
                      </a:extLst>
                    </p:cNvPr>
                    <p:cNvSpPr/>
                    <p:nvPr/>
                  </p:nvSpPr>
                  <p:spPr>
                    <a:xfrm>
                      <a:off x="7671946" y="5192984"/>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138" name="Isosceles Triangle 137">
                      <a:extLst>
                        <a:ext uri="{FF2B5EF4-FFF2-40B4-BE49-F238E27FC236}">
                          <a16:creationId xmlns:a16="http://schemas.microsoft.com/office/drawing/2014/main" id="{74A22E81-AB42-2FE9-9E89-350215CFD416}"/>
                        </a:ext>
                      </a:extLst>
                    </p:cNvPr>
                    <p:cNvSpPr>
                      <a:spLocks noRot="1" noChangeAspect="1" noMove="1" noResize="1" noEditPoints="1" noAdjustHandles="1" noChangeArrowheads="1" noChangeShapeType="1" noTextEdit="1"/>
                    </p:cNvSpPr>
                    <p:nvPr/>
                  </p:nvSpPr>
                  <p:spPr>
                    <a:xfrm>
                      <a:off x="7671946" y="5192984"/>
                      <a:ext cx="869999" cy="653951"/>
                    </a:xfrm>
                    <a:prstGeom prst="triangle">
                      <a:avLst/>
                    </a:prstGeom>
                    <a:blipFill>
                      <a:blip r:embed="rId4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3" name="Oval 152">
                      <a:extLst>
                        <a:ext uri="{FF2B5EF4-FFF2-40B4-BE49-F238E27FC236}">
                          <a16:creationId xmlns:a16="http://schemas.microsoft.com/office/drawing/2014/main" id="{C9792623-4F10-6F7E-FC1A-66157314FC92}"/>
                        </a:ext>
                      </a:extLst>
                    </p:cNvPr>
                    <p:cNvSpPr/>
                    <p:nvPr/>
                  </p:nvSpPr>
                  <p:spPr>
                    <a:xfrm>
                      <a:off x="7879032" y="5975392"/>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53" name="Oval 152">
                      <a:extLst>
                        <a:ext uri="{FF2B5EF4-FFF2-40B4-BE49-F238E27FC236}">
                          <a16:creationId xmlns:a16="http://schemas.microsoft.com/office/drawing/2014/main" id="{C9792623-4F10-6F7E-FC1A-66157314FC92}"/>
                        </a:ext>
                      </a:extLst>
                    </p:cNvPr>
                    <p:cNvSpPr>
                      <a:spLocks noRot="1" noChangeAspect="1" noMove="1" noResize="1" noEditPoints="1" noAdjustHandles="1" noChangeArrowheads="1" noChangeShapeType="1" noTextEdit="1"/>
                    </p:cNvSpPr>
                    <p:nvPr/>
                  </p:nvSpPr>
                  <p:spPr>
                    <a:xfrm>
                      <a:off x="7879032" y="5975392"/>
                      <a:ext cx="476146" cy="476146"/>
                    </a:xfrm>
                    <a:prstGeom prst="ellipse">
                      <a:avLst/>
                    </a:prstGeom>
                    <a:blipFill>
                      <a:blip r:embed="rId42"/>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54" name="Straight Connector 153">
                  <a:extLst>
                    <a:ext uri="{FF2B5EF4-FFF2-40B4-BE49-F238E27FC236}">
                      <a16:creationId xmlns:a16="http://schemas.microsoft.com/office/drawing/2014/main" id="{F1E1B38D-B8F5-89BD-8822-57A80C5777D7}"/>
                    </a:ext>
                  </a:extLst>
                </p:cNvPr>
                <p:cNvCxnSpPr>
                  <a:cxnSpLocks/>
                  <a:stCxn id="153" idx="0"/>
                  <a:endCxn id="138" idx="3"/>
                </p:cNvCxnSpPr>
                <p:nvPr/>
              </p:nvCxnSpPr>
              <p:spPr>
                <a:xfrm flipH="1" flipV="1">
                  <a:off x="8106946" y="5846935"/>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157" name="Group 156">
                <a:extLst>
                  <a:ext uri="{FF2B5EF4-FFF2-40B4-BE49-F238E27FC236}">
                    <a16:creationId xmlns:a16="http://schemas.microsoft.com/office/drawing/2014/main" id="{3F3ADB01-DD8A-7E18-1091-482C3EF244C6}"/>
                  </a:ext>
                </a:extLst>
              </p:cNvPr>
              <p:cNvGrpSpPr/>
              <p:nvPr/>
            </p:nvGrpSpPr>
            <p:grpSpPr>
              <a:xfrm>
                <a:off x="6130081" y="5494218"/>
                <a:ext cx="869999" cy="1261094"/>
                <a:chOff x="6540271" y="4283732"/>
                <a:chExt cx="869999" cy="1261094"/>
              </a:xfrm>
            </p:grpSpPr>
            <mc:AlternateContent xmlns:mc="http://schemas.openxmlformats.org/markup-compatibility/2006" xmlns:a14="http://schemas.microsoft.com/office/drawing/2010/main">
              <mc:Choice Requires="a14">
                <p:sp>
                  <p:nvSpPr>
                    <p:cNvPr id="150" name="Isosceles Triangle 149">
                      <a:extLst>
                        <a:ext uri="{FF2B5EF4-FFF2-40B4-BE49-F238E27FC236}">
                          <a16:creationId xmlns:a16="http://schemas.microsoft.com/office/drawing/2014/main" id="{DA48F5F6-29AE-2B9B-C661-FC0F9D14E43E}"/>
                        </a:ext>
                      </a:extLst>
                    </p:cNvPr>
                    <p:cNvSpPr/>
                    <p:nvPr/>
                  </p:nvSpPr>
                  <p:spPr>
                    <a:xfrm>
                      <a:off x="6540271" y="428373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150" name="Isosceles Triangle 149">
                      <a:extLst>
                        <a:ext uri="{FF2B5EF4-FFF2-40B4-BE49-F238E27FC236}">
                          <a16:creationId xmlns:a16="http://schemas.microsoft.com/office/drawing/2014/main" id="{DA48F5F6-29AE-2B9B-C661-FC0F9D14E43E}"/>
                        </a:ext>
                      </a:extLst>
                    </p:cNvPr>
                    <p:cNvSpPr>
                      <a:spLocks noRot="1" noChangeAspect="1" noMove="1" noResize="1" noEditPoints="1" noAdjustHandles="1" noChangeArrowheads="1" noChangeShapeType="1" noTextEdit="1"/>
                    </p:cNvSpPr>
                    <p:nvPr/>
                  </p:nvSpPr>
                  <p:spPr>
                    <a:xfrm>
                      <a:off x="6540271" y="4283732"/>
                      <a:ext cx="869999" cy="653951"/>
                    </a:xfrm>
                    <a:prstGeom prst="triangle">
                      <a:avLst/>
                    </a:prstGeom>
                    <a:blipFill>
                      <a:blip r:embed="rId43"/>
                      <a:stretch>
                        <a:fillRect b="-454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5" name="Oval 154">
                      <a:extLst>
                        <a:ext uri="{FF2B5EF4-FFF2-40B4-BE49-F238E27FC236}">
                          <a16:creationId xmlns:a16="http://schemas.microsoft.com/office/drawing/2014/main" id="{FA2F515E-F9F8-11B1-7B8F-6B879A34E224}"/>
                        </a:ext>
                      </a:extLst>
                    </p:cNvPr>
                    <p:cNvSpPr/>
                    <p:nvPr/>
                  </p:nvSpPr>
                  <p:spPr>
                    <a:xfrm>
                      <a:off x="6732387" y="506868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55" name="Oval 154">
                      <a:extLst>
                        <a:ext uri="{FF2B5EF4-FFF2-40B4-BE49-F238E27FC236}">
                          <a16:creationId xmlns:a16="http://schemas.microsoft.com/office/drawing/2014/main" id="{FA2F515E-F9F8-11B1-7B8F-6B879A34E224}"/>
                        </a:ext>
                      </a:extLst>
                    </p:cNvPr>
                    <p:cNvSpPr>
                      <a:spLocks noRot="1" noChangeAspect="1" noMove="1" noResize="1" noEditPoints="1" noAdjustHandles="1" noChangeArrowheads="1" noChangeShapeType="1" noTextEdit="1"/>
                    </p:cNvSpPr>
                    <p:nvPr/>
                  </p:nvSpPr>
                  <p:spPr>
                    <a:xfrm>
                      <a:off x="6732387" y="5068680"/>
                      <a:ext cx="476146" cy="476146"/>
                    </a:xfrm>
                    <a:prstGeom prst="ellipse">
                      <a:avLst/>
                    </a:prstGeom>
                    <a:blipFill>
                      <a:blip r:embed="rId44"/>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56" name="Straight Connector 155">
                  <a:extLst>
                    <a:ext uri="{FF2B5EF4-FFF2-40B4-BE49-F238E27FC236}">
                      <a16:creationId xmlns:a16="http://schemas.microsoft.com/office/drawing/2014/main" id="{0972C351-F425-B44E-0B07-B669029C0077}"/>
                    </a:ext>
                  </a:extLst>
                </p:cNvPr>
                <p:cNvCxnSpPr>
                  <a:cxnSpLocks/>
                  <a:stCxn id="155" idx="0"/>
                  <a:endCxn id="150" idx="3"/>
                </p:cNvCxnSpPr>
                <p:nvPr/>
              </p:nvCxnSpPr>
              <p:spPr>
                <a:xfrm flipV="1">
                  <a:off x="6970460" y="4937683"/>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59" name="Oval 158">
                    <a:extLst>
                      <a:ext uri="{FF2B5EF4-FFF2-40B4-BE49-F238E27FC236}">
                        <a16:creationId xmlns:a16="http://schemas.microsoft.com/office/drawing/2014/main" id="{C665C09B-FCE3-FD4E-BB9E-596B4AC626E5}"/>
                      </a:ext>
                    </a:extLst>
                  </p:cNvPr>
                  <p:cNvSpPr/>
                  <p:nvPr/>
                </p:nvSpPr>
                <p:spPr>
                  <a:xfrm>
                    <a:off x="6687120" y="473138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159" name="Oval 158">
                    <a:extLst>
                      <a:ext uri="{FF2B5EF4-FFF2-40B4-BE49-F238E27FC236}">
                        <a16:creationId xmlns:a16="http://schemas.microsoft.com/office/drawing/2014/main" id="{C665C09B-FCE3-FD4E-BB9E-596B4AC626E5}"/>
                      </a:ext>
                    </a:extLst>
                  </p:cNvPr>
                  <p:cNvSpPr>
                    <a:spLocks noRot="1" noChangeAspect="1" noMove="1" noResize="1" noEditPoints="1" noAdjustHandles="1" noChangeArrowheads="1" noChangeShapeType="1" noTextEdit="1"/>
                  </p:cNvSpPr>
                  <p:nvPr/>
                </p:nvSpPr>
                <p:spPr>
                  <a:xfrm>
                    <a:off x="6687120" y="4731383"/>
                    <a:ext cx="612511" cy="612511"/>
                  </a:xfrm>
                  <a:prstGeom prst="ellipse">
                    <a:avLst/>
                  </a:prstGeom>
                  <a:blipFill>
                    <a:blip r:embed="rId45"/>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8" name="TextBox 167">
                    <a:extLst>
                      <a:ext uri="{FF2B5EF4-FFF2-40B4-BE49-F238E27FC236}">
                        <a16:creationId xmlns:a16="http://schemas.microsoft.com/office/drawing/2014/main" id="{680E6224-B30D-AB0B-1DD3-2319A9852042}"/>
                      </a:ext>
                    </a:extLst>
                  </p:cNvPr>
                  <p:cNvSpPr txBox="1"/>
                  <p:nvPr/>
                </p:nvSpPr>
                <p:spPr>
                  <a:xfrm>
                    <a:off x="6076964" y="4826344"/>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168" name="TextBox 167">
                    <a:extLst>
                      <a:ext uri="{FF2B5EF4-FFF2-40B4-BE49-F238E27FC236}">
                        <a16:creationId xmlns:a16="http://schemas.microsoft.com/office/drawing/2014/main" id="{680E6224-B30D-AB0B-1DD3-2319A9852042}"/>
                      </a:ext>
                    </a:extLst>
                  </p:cNvPr>
                  <p:cNvSpPr txBox="1">
                    <a:spLocks noRot="1" noChangeAspect="1" noMove="1" noResize="1" noEditPoints="1" noAdjustHandles="1" noChangeArrowheads="1" noChangeShapeType="1" noTextEdit="1"/>
                  </p:cNvSpPr>
                  <p:nvPr/>
                </p:nvSpPr>
                <p:spPr>
                  <a:xfrm>
                    <a:off x="6076964" y="4826344"/>
                    <a:ext cx="773738" cy="369332"/>
                  </a:xfrm>
                  <a:prstGeom prst="rect">
                    <a:avLst/>
                  </a:prstGeom>
                  <a:blipFill>
                    <a:blip r:embed="rId46"/>
                    <a:stretch>
                      <a:fillRect/>
                    </a:stretch>
                  </a:blipFill>
                </p:spPr>
                <p:txBody>
                  <a:bodyPr/>
                  <a:lstStyle/>
                  <a:p>
                    <a:r>
                      <a:rPr lang="en-US">
                        <a:noFill/>
                      </a:rPr>
                      <a:t> </a:t>
                    </a:r>
                  </a:p>
                </p:txBody>
              </p:sp>
            </mc:Fallback>
          </mc:AlternateContent>
          <p:cxnSp>
            <p:nvCxnSpPr>
              <p:cNvPr id="51" name="Straight Connector 50">
                <a:extLst>
                  <a:ext uri="{FF2B5EF4-FFF2-40B4-BE49-F238E27FC236}">
                    <a16:creationId xmlns:a16="http://schemas.microsoft.com/office/drawing/2014/main" id="{5AD35802-B314-EB92-AE84-8AE7647C1D0C}"/>
                  </a:ext>
                </a:extLst>
              </p:cNvPr>
              <p:cNvCxnSpPr>
                <a:cxnSpLocks/>
                <a:stCxn id="159" idx="3"/>
                <a:endCxn id="150" idx="0"/>
              </p:cNvCxnSpPr>
              <p:nvPr/>
            </p:nvCxnSpPr>
            <p:spPr>
              <a:xfrm flipH="1">
                <a:off x="6565081" y="5254194"/>
                <a:ext cx="211739" cy="240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9CBED269-3ABC-4229-FFCC-10436A813B7C}"/>
                  </a:ext>
                </a:extLst>
              </p:cNvPr>
              <p:cNvCxnSpPr>
                <a:cxnSpLocks/>
                <a:stCxn id="137" idx="3"/>
                <a:endCxn id="138" idx="0"/>
              </p:cNvCxnSpPr>
              <p:nvPr/>
            </p:nvCxnSpPr>
            <p:spPr>
              <a:xfrm flipH="1">
                <a:off x="5879564" y="4634104"/>
                <a:ext cx="312810" cy="2454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58AE3F03-F6A8-38DC-86AA-AF599D392549}"/>
                  </a:ext>
                </a:extLst>
              </p:cNvPr>
              <p:cNvCxnSpPr>
                <a:cxnSpLocks/>
                <a:stCxn id="136" idx="0"/>
                <a:endCxn id="135" idx="3"/>
              </p:cNvCxnSpPr>
              <p:nvPr/>
            </p:nvCxnSpPr>
            <p:spPr>
              <a:xfrm flipV="1">
                <a:off x="4726191" y="4137647"/>
                <a:ext cx="563369" cy="1516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 name="Straight Connector 6">
              <a:extLst>
                <a:ext uri="{FF2B5EF4-FFF2-40B4-BE49-F238E27FC236}">
                  <a16:creationId xmlns:a16="http://schemas.microsoft.com/office/drawing/2014/main" id="{F6FF1BE1-8015-2836-AE43-B34007ABB499}"/>
                </a:ext>
              </a:extLst>
            </p:cNvPr>
            <p:cNvCxnSpPr>
              <a:cxnSpLocks/>
              <a:stCxn id="135" idx="0"/>
            </p:cNvCxnSpPr>
            <p:nvPr/>
          </p:nvCxnSpPr>
          <p:spPr>
            <a:xfrm flipV="1">
              <a:off x="5437358" y="3514512"/>
              <a:ext cx="0" cy="171857"/>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215" name="Arrow: Right 214" descr="Finally we do a left rotation at the problem node a.">
                <a:extLst>
                  <a:ext uri="{FF2B5EF4-FFF2-40B4-BE49-F238E27FC236}">
                    <a16:creationId xmlns:a16="http://schemas.microsoft.com/office/drawing/2014/main" id="{2DAE4AAD-4DCC-1580-C1EC-074617400EC7}"/>
                  </a:ext>
                </a:extLst>
              </p:cNvPr>
              <p:cNvSpPr/>
              <p:nvPr/>
            </p:nvSpPr>
            <p:spPr>
              <a:xfrm>
                <a:off x="7072247" y="3854356"/>
                <a:ext cx="1240599"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Rotate Left at </a:t>
                </a:r>
                <a14:m>
                  <m:oMath xmlns:m="http://schemas.openxmlformats.org/officeDocument/2006/math">
                    <m:r>
                      <a:rPr lang="en-US" sz="1400" b="0" i="1" smtClean="0">
                        <a:latin typeface="Cambria Math" panose="02040503050406030204" pitchFamily="18" charset="0"/>
                      </a:rPr>
                      <m:t>𝑎</m:t>
                    </m:r>
                  </m:oMath>
                </a14:m>
                <a:endParaRPr lang="en-US" sz="1400" dirty="0"/>
              </a:p>
            </p:txBody>
          </p:sp>
        </mc:Choice>
        <mc:Fallback>
          <p:sp>
            <p:nvSpPr>
              <p:cNvPr id="215" name="Arrow: Right 214" descr="Finally we do a left rotation at the problem node a.">
                <a:extLst>
                  <a:ext uri="{FF2B5EF4-FFF2-40B4-BE49-F238E27FC236}">
                    <a16:creationId xmlns:a16="http://schemas.microsoft.com/office/drawing/2014/main" id="{2DAE4AAD-4DCC-1580-C1EC-074617400EC7}"/>
                  </a:ext>
                </a:extLst>
              </p:cNvPr>
              <p:cNvSpPr>
                <a:spLocks noRot="1" noChangeAspect="1" noMove="1" noResize="1" noEditPoints="1" noAdjustHandles="1" noChangeArrowheads="1" noChangeShapeType="1" noTextEdit="1"/>
              </p:cNvSpPr>
              <p:nvPr/>
            </p:nvSpPr>
            <p:spPr>
              <a:xfrm>
                <a:off x="7072247" y="3854356"/>
                <a:ext cx="1240599" cy="1105505"/>
              </a:xfrm>
              <a:prstGeom prst="rightArrow">
                <a:avLst/>
              </a:prstGeom>
              <a:blipFill>
                <a:blip r:embed="rId47"/>
                <a:stretch>
                  <a:fillRect/>
                </a:stretch>
              </a:blipFill>
            </p:spPr>
            <p:txBody>
              <a:bodyPr/>
              <a:lstStyle/>
              <a:p>
                <a:r>
                  <a:rPr lang="en-US">
                    <a:noFill/>
                  </a:rPr>
                  <a:t> </a:t>
                </a:r>
              </a:p>
            </p:txBody>
          </p:sp>
        </mc:Fallback>
      </mc:AlternateContent>
      <p:grpSp>
        <p:nvGrpSpPr>
          <p:cNvPr id="8" name="Group 7" descr="An illustration of a right-left rotation. This is the after image.&#10;&#10;&#10;After performing a left rotation the node c becomes the root of the tree. The left child of c is the node a (the former root), and the right child of c is unchanged from the intermediate step. The right subtree of a is x (the former left subtree of c), and the left subtree of a is unchanged. At this point the left and right subtrees of c both have height h+1, and so the tree is finally balanced.">
            <a:extLst>
              <a:ext uri="{FF2B5EF4-FFF2-40B4-BE49-F238E27FC236}">
                <a16:creationId xmlns:a16="http://schemas.microsoft.com/office/drawing/2014/main" id="{FCE21FD6-BAF8-8CED-A54B-2255112879CE}"/>
              </a:ext>
            </a:extLst>
          </p:cNvPr>
          <p:cNvGrpSpPr/>
          <p:nvPr/>
        </p:nvGrpSpPr>
        <p:grpSpPr>
          <a:xfrm>
            <a:off x="8270097" y="3429000"/>
            <a:ext cx="3918102" cy="2887704"/>
            <a:chOff x="8270097" y="3429000"/>
            <a:chExt cx="3918102" cy="2887704"/>
          </a:xfrm>
        </p:grpSpPr>
        <p:grpSp>
          <p:nvGrpSpPr>
            <p:cNvPr id="213" name="Group 212">
              <a:extLst>
                <a:ext uri="{FF2B5EF4-FFF2-40B4-BE49-F238E27FC236}">
                  <a16:creationId xmlns:a16="http://schemas.microsoft.com/office/drawing/2014/main" id="{E5E38041-E10B-4A4D-A3C2-68BEEB799918}"/>
                </a:ext>
              </a:extLst>
            </p:cNvPr>
            <p:cNvGrpSpPr/>
            <p:nvPr/>
          </p:nvGrpSpPr>
          <p:grpSpPr>
            <a:xfrm>
              <a:off x="8270097" y="3545101"/>
              <a:ext cx="3918102" cy="2771603"/>
              <a:chOff x="8140409" y="588651"/>
              <a:chExt cx="3918102" cy="2771603"/>
            </a:xfrm>
          </p:grpSpPr>
          <mc:AlternateContent xmlns:mc="http://schemas.openxmlformats.org/markup-compatibility/2006" xmlns:a14="http://schemas.microsoft.com/office/drawing/2010/main">
            <mc:Choice Requires="a14">
              <p:sp>
                <p:nvSpPr>
                  <p:cNvPr id="170" name="Isosceles Triangle 169">
                    <a:extLst>
                      <a:ext uri="{FF2B5EF4-FFF2-40B4-BE49-F238E27FC236}">
                        <a16:creationId xmlns:a16="http://schemas.microsoft.com/office/drawing/2014/main" id="{C25823D2-DAC3-871C-723F-191069584EC5}"/>
                      </a:ext>
                    </a:extLst>
                  </p:cNvPr>
                  <p:cNvSpPr/>
                  <p:nvPr/>
                </p:nvSpPr>
                <p:spPr>
                  <a:xfrm>
                    <a:off x="8140409" y="2112531"/>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170" name="Isosceles Triangle 169">
                    <a:extLst>
                      <a:ext uri="{FF2B5EF4-FFF2-40B4-BE49-F238E27FC236}">
                        <a16:creationId xmlns:a16="http://schemas.microsoft.com/office/drawing/2014/main" id="{C25823D2-DAC3-871C-723F-191069584EC5}"/>
                      </a:ext>
                    </a:extLst>
                  </p:cNvPr>
                  <p:cNvSpPr>
                    <a:spLocks noRot="1" noChangeAspect="1" noMove="1" noResize="1" noEditPoints="1" noAdjustHandles="1" noChangeArrowheads="1" noChangeShapeType="1" noTextEdit="1"/>
                  </p:cNvSpPr>
                  <p:nvPr/>
                </p:nvSpPr>
                <p:spPr>
                  <a:xfrm>
                    <a:off x="8140409" y="2112531"/>
                    <a:ext cx="1084977" cy="1204653"/>
                  </a:xfrm>
                  <a:prstGeom prst="triangle">
                    <a:avLst/>
                  </a:prstGeom>
                  <a:blipFill>
                    <a:blip r:embed="rId4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1" name="TextBox 170">
                    <a:extLst>
                      <a:ext uri="{FF2B5EF4-FFF2-40B4-BE49-F238E27FC236}">
                        <a16:creationId xmlns:a16="http://schemas.microsoft.com/office/drawing/2014/main" id="{4C113044-D157-8620-6804-52D9DA4967AE}"/>
                      </a:ext>
                    </a:extLst>
                  </p:cNvPr>
                  <p:cNvSpPr txBox="1"/>
                  <p:nvPr/>
                </p:nvSpPr>
                <p:spPr>
                  <a:xfrm>
                    <a:off x="8344086" y="1954745"/>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71" name="TextBox 170">
                    <a:extLst>
                      <a:ext uri="{FF2B5EF4-FFF2-40B4-BE49-F238E27FC236}">
                        <a16:creationId xmlns:a16="http://schemas.microsoft.com/office/drawing/2014/main" id="{4C113044-D157-8620-6804-52D9DA4967AE}"/>
                      </a:ext>
                    </a:extLst>
                  </p:cNvPr>
                  <p:cNvSpPr txBox="1">
                    <a:spLocks noRot="1" noChangeAspect="1" noMove="1" noResize="1" noEditPoints="1" noAdjustHandles="1" noChangeArrowheads="1" noChangeShapeType="1" noTextEdit="1"/>
                  </p:cNvSpPr>
                  <p:nvPr/>
                </p:nvSpPr>
                <p:spPr>
                  <a:xfrm>
                    <a:off x="8344086" y="1954745"/>
                    <a:ext cx="369781" cy="369332"/>
                  </a:xfrm>
                  <a:prstGeom prst="rect">
                    <a:avLst/>
                  </a:prstGeom>
                  <a:blipFill>
                    <a:blip r:embed="rId19"/>
                    <a:stretch>
                      <a:fillRect/>
                    </a:stretch>
                  </a:blipFill>
                </p:spPr>
                <p:txBody>
                  <a:bodyPr/>
                  <a:lstStyle/>
                  <a:p>
                    <a:r>
                      <a:rPr lang="en-US">
                        <a:noFill/>
                      </a:rPr>
                      <a:t> </a:t>
                    </a:r>
                  </a:p>
                </p:txBody>
              </p:sp>
            </mc:Fallback>
          </mc:AlternateContent>
          <p:grpSp>
            <p:nvGrpSpPr>
              <p:cNvPr id="172" name="Group 171">
                <a:extLst>
                  <a:ext uri="{FF2B5EF4-FFF2-40B4-BE49-F238E27FC236}">
                    <a16:creationId xmlns:a16="http://schemas.microsoft.com/office/drawing/2014/main" id="{99054CB1-B927-D8F8-9D76-8BEA4252BC30}"/>
                  </a:ext>
                </a:extLst>
              </p:cNvPr>
              <p:cNvGrpSpPr/>
              <p:nvPr/>
            </p:nvGrpSpPr>
            <p:grpSpPr>
              <a:xfrm>
                <a:off x="9176854" y="2097292"/>
                <a:ext cx="869999" cy="1258554"/>
                <a:chOff x="7671946" y="5192984"/>
                <a:chExt cx="869999" cy="1258554"/>
              </a:xfrm>
            </p:grpSpPr>
            <mc:AlternateContent xmlns:mc="http://schemas.openxmlformats.org/markup-compatibility/2006" xmlns:a14="http://schemas.microsoft.com/office/drawing/2010/main">
              <mc:Choice Requires="a14">
                <p:sp>
                  <p:nvSpPr>
                    <p:cNvPr id="173" name="Isosceles Triangle 172">
                      <a:extLst>
                        <a:ext uri="{FF2B5EF4-FFF2-40B4-BE49-F238E27FC236}">
                          <a16:creationId xmlns:a16="http://schemas.microsoft.com/office/drawing/2014/main" id="{33E3DEA3-62F5-9A21-A1AF-32B5934C0028}"/>
                        </a:ext>
                      </a:extLst>
                    </p:cNvPr>
                    <p:cNvSpPr/>
                    <p:nvPr/>
                  </p:nvSpPr>
                  <p:spPr>
                    <a:xfrm>
                      <a:off x="7671946" y="5192984"/>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173" name="Isosceles Triangle 172">
                      <a:extLst>
                        <a:ext uri="{FF2B5EF4-FFF2-40B4-BE49-F238E27FC236}">
                          <a16:creationId xmlns:a16="http://schemas.microsoft.com/office/drawing/2014/main" id="{33E3DEA3-62F5-9A21-A1AF-32B5934C0028}"/>
                        </a:ext>
                      </a:extLst>
                    </p:cNvPr>
                    <p:cNvSpPr>
                      <a:spLocks noRot="1" noChangeAspect="1" noMove="1" noResize="1" noEditPoints="1" noAdjustHandles="1" noChangeArrowheads="1" noChangeShapeType="1" noTextEdit="1"/>
                    </p:cNvSpPr>
                    <p:nvPr/>
                  </p:nvSpPr>
                  <p:spPr>
                    <a:xfrm>
                      <a:off x="7671946" y="5192984"/>
                      <a:ext cx="869999" cy="653951"/>
                    </a:xfrm>
                    <a:prstGeom prst="triangle">
                      <a:avLst/>
                    </a:prstGeom>
                    <a:blipFill>
                      <a:blip r:embed="rId2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4" name="Oval 173">
                      <a:extLst>
                        <a:ext uri="{FF2B5EF4-FFF2-40B4-BE49-F238E27FC236}">
                          <a16:creationId xmlns:a16="http://schemas.microsoft.com/office/drawing/2014/main" id="{A3A04AC9-36A0-F0D6-51CD-09EA0CC8A9FC}"/>
                        </a:ext>
                      </a:extLst>
                    </p:cNvPr>
                    <p:cNvSpPr/>
                    <p:nvPr/>
                  </p:nvSpPr>
                  <p:spPr>
                    <a:xfrm>
                      <a:off x="7879032" y="5975392"/>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74" name="Oval 173">
                      <a:extLst>
                        <a:ext uri="{FF2B5EF4-FFF2-40B4-BE49-F238E27FC236}">
                          <a16:creationId xmlns:a16="http://schemas.microsoft.com/office/drawing/2014/main" id="{A3A04AC9-36A0-F0D6-51CD-09EA0CC8A9FC}"/>
                        </a:ext>
                      </a:extLst>
                    </p:cNvPr>
                    <p:cNvSpPr>
                      <a:spLocks noRot="1" noChangeAspect="1" noMove="1" noResize="1" noEditPoints="1" noAdjustHandles="1" noChangeArrowheads="1" noChangeShapeType="1" noTextEdit="1"/>
                    </p:cNvSpPr>
                    <p:nvPr/>
                  </p:nvSpPr>
                  <p:spPr>
                    <a:xfrm>
                      <a:off x="7879032" y="5975392"/>
                      <a:ext cx="476146" cy="476146"/>
                    </a:xfrm>
                    <a:prstGeom prst="ellipse">
                      <a:avLst/>
                    </a:prstGeom>
                    <a:blipFill>
                      <a:blip r:embed="rId21"/>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75" name="Straight Connector 174">
                  <a:extLst>
                    <a:ext uri="{FF2B5EF4-FFF2-40B4-BE49-F238E27FC236}">
                      <a16:creationId xmlns:a16="http://schemas.microsoft.com/office/drawing/2014/main" id="{457CD7AD-B073-71BC-32B2-1F83D3698991}"/>
                    </a:ext>
                  </a:extLst>
                </p:cNvPr>
                <p:cNvCxnSpPr>
                  <a:cxnSpLocks/>
                  <a:stCxn id="174" idx="0"/>
                  <a:endCxn id="173" idx="3"/>
                </p:cNvCxnSpPr>
                <p:nvPr/>
              </p:nvCxnSpPr>
              <p:spPr>
                <a:xfrm flipH="1" flipV="1">
                  <a:off x="8106946" y="5846935"/>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176" name="Oval 175">
                    <a:extLst>
                      <a:ext uri="{FF2B5EF4-FFF2-40B4-BE49-F238E27FC236}">
                        <a16:creationId xmlns:a16="http://schemas.microsoft.com/office/drawing/2014/main" id="{452292C6-8418-3C31-7700-3D9FF2963B66}"/>
                      </a:ext>
                    </a:extLst>
                  </p:cNvPr>
                  <p:cNvSpPr/>
                  <p:nvPr/>
                </p:nvSpPr>
                <p:spPr>
                  <a:xfrm>
                    <a:off x="8729464" y="132570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176" name="Oval 175">
                    <a:extLst>
                      <a:ext uri="{FF2B5EF4-FFF2-40B4-BE49-F238E27FC236}">
                        <a16:creationId xmlns:a16="http://schemas.microsoft.com/office/drawing/2014/main" id="{452292C6-8418-3C31-7700-3D9FF2963B66}"/>
                      </a:ext>
                    </a:extLst>
                  </p:cNvPr>
                  <p:cNvSpPr>
                    <a:spLocks noRot="1" noChangeAspect="1" noMove="1" noResize="1" noEditPoints="1" noAdjustHandles="1" noChangeArrowheads="1" noChangeShapeType="1" noTextEdit="1"/>
                  </p:cNvSpPr>
                  <p:nvPr/>
                </p:nvSpPr>
                <p:spPr>
                  <a:xfrm>
                    <a:off x="8729464" y="1325703"/>
                    <a:ext cx="612511" cy="612511"/>
                  </a:xfrm>
                  <a:prstGeom prst="ellipse">
                    <a:avLst/>
                  </a:prstGeom>
                  <a:blipFill>
                    <a:blip r:embed="rId22"/>
                    <a:stretch>
                      <a:fillRect/>
                    </a:stretch>
                  </a:blipFill>
                  <a:ln>
                    <a:solidFill>
                      <a:schemeClr val="tx1"/>
                    </a:solidFill>
                  </a:ln>
                </p:spPr>
                <p:txBody>
                  <a:bodyPr/>
                  <a:lstStyle/>
                  <a:p>
                    <a:r>
                      <a:rPr lang="en-US">
                        <a:noFill/>
                      </a:rPr>
                      <a:t> </a:t>
                    </a:r>
                  </a:p>
                </p:txBody>
              </p:sp>
            </mc:Fallback>
          </mc:AlternateContent>
          <p:cxnSp>
            <p:nvCxnSpPr>
              <p:cNvPr id="177" name="Straight Connector 176">
                <a:extLst>
                  <a:ext uri="{FF2B5EF4-FFF2-40B4-BE49-F238E27FC236}">
                    <a16:creationId xmlns:a16="http://schemas.microsoft.com/office/drawing/2014/main" id="{B368218B-D599-293E-8520-1EDF1AF788AE}"/>
                  </a:ext>
                </a:extLst>
              </p:cNvPr>
              <p:cNvCxnSpPr>
                <a:cxnSpLocks/>
                <a:stCxn id="176" idx="3"/>
                <a:endCxn id="170" idx="0"/>
              </p:cNvCxnSpPr>
              <p:nvPr/>
            </p:nvCxnSpPr>
            <p:spPr>
              <a:xfrm flipH="1">
                <a:off x="8682898" y="1848514"/>
                <a:ext cx="136266" cy="2640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8E236D99-EEC0-660E-D756-8D23C54FBEEC}"/>
                  </a:ext>
                </a:extLst>
              </p:cNvPr>
              <p:cNvCxnSpPr>
                <a:cxnSpLocks/>
                <a:stCxn id="176" idx="5"/>
                <a:endCxn id="173" idx="0"/>
              </p:cNvCxnSpPr>
              <p:nvPr/>
            </p:nvCxnSpPr>
            <p:spPr>
              <a:xfrm>
                <a:off x="9252275" y="1848514"/>
                <a:ext cx="359579" cy="2487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9" name="Oval 178">
                    <a:extLst>
                      <a:ext uri="{FF2B5EF4-FFF2-40B4-BE49-F238E27FC236}">
                        <a16:creationId xmlns:a16="http://schemas.microsoft.com/office/drawing/2014/main" id="{88AB6AFA-9DBC-21DE-A2FA-96A3FBADDA7E}"/>
                      </a:ext>
                    </a:extLst>
                  </p:cNvPr>
                  <p:cNvSpPr/>
                  <p:nvPr/>
                </p:nvSpPr>
                <p:spPr>
                  <a:xfrm>
                    <a:off x="9696812" y="653978"/>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179" name="Oval 178">
                    <a:extLst>
                      <a:ext uri="{FF2B5EF4-FFF2-40B4-BE49-F238E27FC236}">
                        <a16:creationId xmlns:a16="http://schemas.microsoft.com/office/drawing/2014/main" id="{88AB6AFA-9DBC-21DE-A2FA-96A3FBADDA7E}"/>
                      </a:ext>
                    </a:extLst>
                  </p:cNvPr>
                  <p:cNvSpPr>
                    <a:spLocks noRot="1" noChangeAspect="1" noMove="1" noResize="1" noEditPoints="1" noAdjustHandles="1" noChangeArrowheads="1" noChangeShapeType="1" noTextEdit="1"/>
                  </p:cNvSpPr>
                  <p:nvPr/>
                </p:nvSpPr>
                <p:spPr>
                  <a:xfrm>
                    <a:off x="9696812" y="653978"/>
                    <a:ext cx="612511" cy="612511"/>
                  </a:xfrm>
                  <a:prstGeom prst="ellipse">
                    <a:avLst/>
                  </a:prstGeom>
                  <a:blipFill>
                    <a:blip r:embed="rId23"/>
                    <a:stretch>
                      <a:fillRect/>
                    </a:stretch>
                  </a:blipFill>
                  <a:ln>
                    <a:solidFill>
                      <a:schemeClr val="tx1"/>
                    </a:solidFill>
                  </a:ln>
                </p:spPr>
                <p:txBody>
                  <a:bodyPr/>
                  <a:lstStyle/>
                  <a:p>
                    <a:r>
                      <a:rPr lang="en-US">
                        <a:noFill/>
                      </a:rPr>
                      <a:t> </a:t>
                    </a:r>
                  </a:p>
                </p:txBody>
              </p:sp>
            </mc:Fallback>
          </mc:AlternateContent>
          <p:cxnSp>
            <p:nvCxnSpPr>
              <p:cNvPr id="180" name="Straight Connector 179">
                <a:extLst>
                  <a:ext uri="{FF2B5EF4-FFF2-40B4-BE49-F238E27FC236}">
                    <a16:creationId xmlns:a16="http://schemas.microsoft.com/office/drawing/2014/main" id="{C5D3DFF8-4333-B418-38AD-CF4E9D93458D}"/>
                  </a:ext>
                </a:extLst>
              </p:cNvPr>
              <p:cNvCxnSpPr>
                <a:cxnSpLocks/>
                <a:stCxn id="179" idx="3"/>
                <a:endCxn id="176" idx="7"/>
              </p:cNvCxnSpPr>
              <p:nvPr/>
            </p:nvCxnSpPr>
            <p:spPr>
              <a:xfrm flipH="1">
                <a:off x="9252275" y="1176789"/>
                <a:ext cx="534237" cy="2386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4" name="Oval 183">
                    <a:extLst>
                      <a:ext uri="{FF2B5EF4-FFF2-40B4-BE49-F238E27FC236}">
                        <a16:creationId xmlns:a16="http://schemas.microsoft.com/office/drawing/2014/main" id="{D83976AB-65B2-8850-79A9-42465DB338BE}"/>
                      </a:ext>
                    </a:extLst>
                  </p:cNvPr>
                  <p:cNvSpPr/>
                  <p:nvPr/>
                </p:nvSpPr>
                <p:spPr>
                  <a:xfrm>
                    <a:off x="10709178" y="130962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184" name="Oval 183">
                    <a:extLst>
                      <a:ext uri="{FF2B5EF4-FFF2-40B4-BE49-F238E27FC236}">
                        <a16:creationId xmlns:a16="http://schemas.microsoft.com/office/drawing/2014/main" id="{D83976AB-65B2-8850-79A9-42465DB338BE}"/>
                      </a:ext>
                    </a:extLst>
                  </p:cNvPr>
                  <p:cNvSpPr>
                    <a:spLocks noRot="1" noChangeAspect="1" noMove="1" noResize="1" noEditPoints="1" noAdjustHandles="1" noChangeArrowheads="1" noChangeShapeType="1" noTextEdit="1"/>
                  </p:cNvSpPr>
                  <p:nvPr/>
                </p:nvSpPr>
                <p:spPr>
                  <a:xfrm>
                    <a:off x="10709178" y="1309625"/>
                    <a:ext cx="612511" cy="612511"/>
                  </a:xfrm>
                  <a:prstGeom prst="ellipse">
                    <a:avLst/>
                  </a:prstGeom>
                  <a:blipFill>
                    <a:blip r:embed="rId24"/>
                    <a:stretch>
                      <a:fillRect/>
                    </a:stretch>
                  </a:blipFill>
                  <a:ln>
                    <a:solidFill>
                      <a:schemeClr val="tx1"/>
                    </a:solidFill>
                  </a:ln>
                </p:spPr>
                <p:txBody>
                  <a:bodyPr/>
                  <a:lstStyle/>
                  <a:p>
                    <a:r>
                      <a:rPr lang="en-US">
                        <a:noFill/>
                      </a:rPr>
                      <a:t> </a:t>
                    </a:r>
                  </a:p>
                </p:txBody>
              </p:sp>
            </mc:Fallback>
          </mc:AlternateContent>
          <p:cxnSp>
            <p:nvCxnSpPr>
              <p:cNvPr id="185" name="Straight Connector 184">
                <a:extLst>
                  <a:ext uri="{FF2B5EF4-FFF2-40B4-BE49-F238E27FC236}">
                    <a16:creationId xmlns:a16="http://schemas.microsoft.com/office/drawing/2014/main" id="{B33CF570-0BE4-CFC1-9D13-EDE157E161A5}"/>
                  </a:ext>
                </a:extLst>
              </p:cNvPr>
              <p:cNvCxnSpPr>
                <a:cxnSpLocks/>
                <a:stCxn id="179" idx="5"/>
                <a:endCxn id="184" idx="1"/>
              </p:cNvCxnSpPr>
              <p:nvPr/>
            </p:nvCxnSpPr>
            <p:spPr>
              <a:xfrm>
                <a:off x="10219623" y="1176789"/>
                <a:ext cx="579255" cy="222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89" name="Group 188">
                <a:extLst>
                  <a:ext uri="{FF2B5EF4-FFF2-40B4-BE49-F238E27FC236}">
                    <a16:creationId xmlns:a16="http://schemas.microsoft.com/office/drawing/2014/main" id="{69C87E80-31C8-E02F-3628-0BCC11D8902C}"/>
                  </a:ext>
                </a:extLst>
              </p:cNvPr>
              <p:cNvGrpSpPr/>
              <p:nvPr/>
            </p:nvGrpSpPr>
            <p:grpSpPr>
              <a:xfrm>
                <a:off x="10108368" y="2099160"/>
                <a:ext cx="869999" cy="1261094"/>
                <a:chOff x="6540271" y="4283732"/>
                <a:chExt cx="869999" cy="1261094"/>
              </a:xfrm>
            </p:grpSpPr>
            <mc:AlternateContent xmlns:mc="http://schemas.openxmlformats.org/markup-compatibility/2006" xmlns:a14="http://schemas.microsoft.com/office/drawing/2010/main">
              <mc:Choice Requires="a14">
                <p:sp>
                  <p:nvSpPr>
                    <p:cNvPr id="190" name="Isosceles Triangle 189">
                      <a:extLst>
                        <a:ext uri="{FF2B5EF4-FFF2-40B4-BE49-F238E27FC236}">
                          <a16:creationId xmlns:a16="http://schemas.microsoft.com/office/drawing/2014/main" id="{5D4DF5AF-C25E-2F47-6BE2-A399D674056B}"/>
                        </a:ext>
                      </a:extLst>
                    </p:cNvPr>
                    <p:cNvSpPr/>
                    <p:nvPr/>
                  </p:nvSpPr>
                  <p:spPr>
                    <a:xfrm>
                      <a:off x="6540271" y="428373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190" name="Isosceles Triangle 189">
                      <a:extLst>
                        <a:ext uri="{FF2B5EF4-FFF2-40B4-BE49-F238E27FC236}">
                          <a16:creationId xmlns:a16="http://schemas.microsoft.com/office/drawing/2014/main" id="{5D4DF5AF-C25E-2F47-6BE2-A399D674056B}"/>
                        </a:ext>
                      </a:extLst>
                    </p:cNvPr>
                    <p:cNvSpPr>
                      <a:spLocks noRot="1" noChangeAspect="1" noMove="1" noResize="1" noEditPoints="1" noAdjustHandles="1" noChangeArrowheads="1" noChangeShapeType="1" noTextEdit="1"/>
                    </p:cNvSpPr>
                    <p:nvPr/>
                  </p:nvSpPr>
                  <p:spPr>
                    <a:xfrm>
                      <a:off x="6540271" y="4283732"/>
                      <a:ext cx="869999" cy="653951"/>
                    </a:xfrm>
                    <a:prstGeom prst="triangle">
                      <a:avLst/>
                    </a:prstGeom>
                    <a:blipFill>
                      <a:blip r:embed="rId25"/>
                      <a:stretch>
                        <a:fillRect b="-450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1" name="Oval 190">
                      <a:extLst>
                        <a:ext uri="{FF2B5EF4-FFF2-40B4-BE49-F238E27FC236}">
                          <a16:creationId xmlns:a16="http://schemas.microsoft.com/office/drawing/2014/main" id="{EB784F25-9843-9BE9-7020-6E352EB3FEB5}"/>
                        </a:ext>
                      </a:extLst>
                    </p:cNvPr>
                    <p:cNvSpPr/>
                    <p:nvPr/>
                  </p:nvSpPr>
                  <p:spPr>
                    <a:xfrm>
                      <a:off x="6732387" y="506868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91" name="Oval 190">
                      <a:extLst>
                        <a:ext uri="{FF2B5EF4-FFF2-40B4-BE49-F238E27FC236}">
                          <a16:creationId xmlns:a16="http://schemas.microsoft.com/office/drawing/2014/main" id="{EB784F25-9843-9BE9-7020-6E352EB3FEB5}"/>
                        </a:ext>
                      </a:extLst>
                    </p:cNvPr>
                    <p:cNvSpPr>
                      <a:spLocks noRot="1" noChangeAspect="1" noMove="1" noResize="1" noEditPoints="1" noAdjustHandles="1" noChangeArrowheads="1" noChangeShapeType="1" noTextEdit="1"/>
                    </p:cNvSpPr>
                    <p:nvPr/>
                  </p:nvSpPr>
                  <p:spPr>
                    <a:xfrm>
                      <a:off x="6732387" y="5068680"/>
                      <a:ext cx="476146" cy="476146"/>
                    </a:xfrm>
                    <a:prstGeom prst="ellipse">
                      <a:avLst/>
                    </a:prstGeom>
                    <a:blipFill>
                      <a:blip r:embed="rId26"/>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92" name="Straight Connector 191">
                  <a:extLst>
                    <a:ext uri="{FF2B5EF4-FFF2-40B4-BE49-F238E27FC236}">
                      <a16:creationId xmlns:a16="http://schemas.microsoft.com/office/drawing/2014/main" id="{B8ED8602-70AC-B60A-9584-F249BE0C49F5}"/>
                    </a:ext>
                  </a:extLst>
                </p:cNvPr>
                <p:cNvCxnSpPr>
                  <a:cxnSpLocks/>
                  <a:stCxn id="191" idx="0"/>
                  <a:endCxn id="190" idx="3"/>
                </p:cNvCxnSpPr>
                <p:nvPr/>
              </p:nvCxnSpPr>
              <p:spPr>
                <a:xfrm flipV="1">
                  <a:off x="6970460" y="4937683"/>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cxnSp>
            <p:nvCxnSpPr>
              <p:cNvPr id="193" name="Straight Connector 192">
                <a:extLst>
                  <a:ext uri="{FF2B5EF4-FFF2-40B4-BE49-F238E27FC236}">
                    <a16:creationId xmlns:a16="http://schemas.microsoft.com/office/drawing/2014/main" id="{B1F243D2-573D-DDB7-0020-990CC6487B3C}"/>
                  </a:ext>
                </a:extLst>
              </p:cNvPr>
              <p:cNvCxnSpPr>
                <a:cxnSpLocks/>
                <a:stCxn id="190" idx="0"/>
                <a:endCxn id="184" idx="3"/>
              </p:cNvCxnSpPr>
              <p:nvPr/>
            </p:nvCxnSpPr>
            <p:spPr>
              <a:xfrm flipV="1">
                <a:off x="10543368" y="1832436"/>
                <a:ext cx="255510" cy="2667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00" name="Isosceles Triangle 199">
                    <a:extLst>
                      <a:ext uri="{FF2B5EF4-FFF2-40B4-BE49-F238E27FC236}">
                        <a16:creationId xmlns:a16="http://schemas.microsoft.com/office/drawing/2014/main" id="{28B5D586-A402-959F-4FDB-13C6689E7A03}"/>
                      </a:ext>
                    </a:extLst>
                  </p:cNvPr>
                  <p:cNvSpPr/>
                  <p:nvPr/>
                </p:nvSpPr>
                <p:spPr>
                  <a:xfrm>
                    <a:off x="10982760" y="2112436"/>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200" name="Isosceles Triangle 199">
                    <a:extLst>
                      <a:ext uri="{FF2B5EF4-FFF2-40B4-BE49-F238E27FC236}">
                        <a16:creationId xmlns:a16="http://schemas.microsoft.com/office/drawing/2014/main" id="{28B5D586-A402-959F-4FDB-13C6689E7A03}"/>
                      </a:ext>
                    </a:extLst>
                  </p:cNvPr>
                  <p:cNvSpPr>
                    <a:spLocks noRot="1" noChangeAspect="1" noMove="1" noResize="1" noEditPoints="1" noAdjustHandles="1" noChangeArrowheads="1" noChangeShapeType="1" noTextEdit="1"/>
                  </p:cNvSpPr>
                  <p:nvPr/>
                </p:nvSpPr>
                <p:spPr>
                  <a:xfrm>
                    <a:off x="10982760" y="2112436"/>
                    <a:ext cx="1075751" cy="1237660"/>
                  </a:xfrm>
                  <a:prstGeom prst="triangle">
                    <a:avLst/>
                  </a:prstGeom>
                  <a:blipFill>
                    <a:blip r:embed="rId27"/>
                    <a:stretch>
                      <a:fillRect/>
                    </a:stretch>
                  </a:blipFill>
                </p:spPr>
                <p:txBody>
                  <a:bodyPr/>
                  <a:lstStyle/>
                  <a:p>
                    <a:r>
                      <a:rPr lang="en-US">
                        <a:noFill/>
                      </a:rPr>
                      <a:t> </a:t>
                    </a:r>
                  </a:p>
                </p:txBody>
              </p:sp>
            </mc:Fallback>
          </mc:AlternateContent>
          <p:cxnSp>
            <p:nvCxnSpPr>
              <p:cNvPr id="201" name="Straight Connector 200">
                <a:extLst>
                  <a:ext uri="{FF2B5EF4-FFF2-40B4-BE49-F238E27FC236}">
                    <a16:creationId xmlns:a16="http://schemas.microsoft.com/office/drawing/2014/main" id="{9E3D8FA9-E98C-9904-CBAA-D3635057EA08}"/>
                  </a:ext>
                </a:extLst>
              </p:cNvPr>
              <p:cNvCxnSpPr>
                <a:cxnSpLocks/>
                <a:stCxn id="184" idx="5"/>
                <a:endCxn id="200" idx="0"/>
              </p:cNvCxnSpPr>
              <p:nvPr/>
            </p:nvCxnSpPr>
            <p:spPr>
              <a:xfrm>
                <a:off x="11231989" y="1832436"/>
                <a:ext cx="288647" cy="2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04" name="TextBox 203">
                    <a:extLst>
                      <a:ext uri="{FF2B5EF4-FFF2-40B4-BE49-F238E27FC236}">
                        <a16:creationId xmlns:a16="http://schemas.microsoft.com/office/drawing/2014/main" id="{0B7D7CDD-9A28-E18F-A378-2680AEEB2E55}"/>
                      </a:ext>
                    </a:extLst>
                  </p:cNvPr>
                  <p:cNvSpPr txBox="1"/>
                  <p:nvPr/>
                </p:nvSpPr>
                <p:spPr>
                  <a:xfrm>
                    <a:off x="8272434" y="1174212"/>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04" name="TextBox 203">
                    <a:extLst>
                      <a:ext uri="{FF2B5EF4-FFF2-40B4-BE49-F238E27FC236}">
                        <a16:creationId xmlns:a16="http://schemas.microsoft.com/office/drawing/2014/main" id="{0B7D7CDD-9A28-E18F-A378-2680AEEB2E55}"/>
                      </a:ext>
                    </a:extLst>
                  </p:cNvPr>
                  <p:cNvSpPr txBox="1">
                    <a:spLocks noRot="1" noChangeAspect="1" noMove="1" noResize="1" noEditPoints="1" noAdjustHandles="1" noChangeArrowheads="1" noChangeShapeType="1" noTextEdit="1"/>
                  </p:cNvSpPr>
                  <p:nvPr/>
                </p:nvSpPr>
                <p:spPr>
                  <a:xfrm>
                    <a:off x="8272434" y="1174212"/>
                    <a:ext cx="773738" cy="369332"/>
                  </a:xfrm>
                  <a:prstGeom prst="rect">
                    <a:avLst/>
                  </a:prstGeom>
                  <a:blipFill>
                    <a:blip r:embed="rId2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5" name="TextBox 204">
                    <a:extLst>
                      <a:ext uri="{FF2B5EF4-FFF2-40B4-BE49-F238E27FC236}">
                        <a16:creationId xmlns:a16="http://schemas.microsoft.com/office/drawing/2014/main" id="{DF9DF62C-47F9-B2E9-36A2-A550465CB1E6}"/>
                      </a:ext>
                    </a:extLst>
                  </p:cNvPr>
                  <p:cNvSpPr txBox="1"/>
                  <p:nvPr/>
                </p:nvSpPr>
                <p:spPr>
                  <a:xfrm>
                    <a:off x="9071953" y="58865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205" name="TextBox 204">
                    <a:extLst>
                      <a:ext uri="{FF2B5EF4-FFF2-40B4-BE49-F238E27FC236}">
                        <a16:creationId xmlns:a16="http://schemas.microsoft.com/office/drawing/2014/main" id="{DF9DF62C-47F9-B2E9-36A2-A550465CB1E6}"/>
                      </a:ext>
                    </a:extLst>
                  </p:cNvPr>
                  <p:cNvSpPr txBox="1">
                    <a:spLocks noRot="1" noChangeAspect="1" noMove="1" noResize="1" noEditPoints="1" noAdjustHandles="1" noChangeArrowheads="1" noChangeShapeType="1" noTextEdit="1"/>
                  </p:cNvSpPr>
                  <p:nvPr/>
                </p:nvSpPr>
                <p:spPr>
                  <a:xfrm>
                    <a:off x="9071953" y="588651"/>
                    <a:ext cx="773738" cy="369332"/>
                  </a:xfrm>
                  <a:prstGeom prst="rect">
                    <a:avLst/>
                  </a:prstGeom>
                  <a:blipFill>
                    <a:blip r:embed="rId2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7" name="TextBox 206">
                    <a:extLst>
                      <a:ext uri="{FF2B5EF4-FFF2-40B4-BE49-F238E27FC236}">
                        <a16:creationId xmlns:a16="http://schemas.microsoft.com/office/drawing/2014/main" id="{ACA3E047-9D22-A0B0-4202-55FC2D21415A}"/>
                      </a:ext>
                    </a:extLst>
                  </p:cNvPr>
                  <p:cNvSpPr txBox="1"/>
                  <p:nvPr/>
                </p:nvSpPr>
                <p:spPr>
                  <a:xfrm>
                    <a:off x="10108368" y="1367745"/>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07" name="TextBox 206">
                    <a:extLst>
                      <a:ext uri="{FF2B5EF4-FFF2-40B4-BE49-F238E27FC236}">
                        <a16:creationId xmlns:a16="http://schemas.microsoft.com/office/drawing/2014/main" id="{ACA3E047-9D22-A0B0-4202-55FC2D21415A}"/>
                      </a:ext>
                    </a:extLst>
                  </p:cNvPr>
                  <p:cNvSpPr txBox="1">
                    <a:spLocks noRot="1" noChangeAspect="1" noMove="1" noResize="1" noEditPoints="1" noAdjustHandles="1" noChangeArrowheads="1" noChangeShapeType="1" noTextEdit="1"/>
                  </p:cNvSpPr>
                  <p:nvPr/>
                </p:nvSpPr>
                <p:spPr>
                  <a:xfrm>
                    <a:off x="10108368" y="1367745"/>
                    <a:ext cx="773738" cy="369332"/>
                  </a:xfrm>
                  <a:prstGeom prst="rect">
                    <a:avLst/>
                  </a:prstGeom>
                  <a:blipFill>
                    <a:blip r:embed="rId3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0" name="TextBox 209">
                    <a:extLst>
                      <a:ext uri="{FF2B5EF4-FFF2-40B4-BE49-F238E27FC236}">
                        <a16:creationId xmlns:a16="http://schemas.microsoft.com/office/drawing/2014/main" id="{F1177122-3180-10D4-692A-E74CE5ABFC12}"/>
                      </a:ext>
                    </a:extLst>
                  </p:cNvPr>
                  <p:cNvSpPr txBox="1"/>
                  <p:nvPr/>
                </p:nvSpPr>
                <p:spPr>
                  <a:xfrm>
                    <a:off x="11150854" y="1964587"/>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10" name="TextBox 209">
                    <a:extLst>
                      <a:ext uri="{FF2B5EF4-FFF2-40B4-BE49-F238E27FC236}">
                        <a16:creationId xmlns:a16="http://schemas.microsoft.com/office/drawing/2014/main" id="{F1177122-3180-10D4-692A-E74CE5ABFC12}"/>
                      </a:ext>
                    </a:extLst>
                  </p:cNvPr>
                  <p:cNvSpPr txBox="1">
                    <a:spLocks noRot="1" noChangeAspect="1" noMove="1" noResize="1" noEditPoints="1" noAdjustHandles="1" noChangeArrowheads="1" noChangeShapeType="1" noTextEdit="1"/>
                  </p:cNvSpPr>
                  <p:nvPr/>
                </p:nvSpPr>
                <p:spPr>
                  <a:xfrm>
                    <a:off x="11150854" y="1964587"/>
                    <a:ext cx="369781" cy="369332"/>
                  </a:xfrm>
                  <a:prstGeom prst="rect">
                    <a:avLst/>
                  </a:prstGeom>
                  <a:blipFill>
                    <a:blip r:embed="rId31"/>
                    <a:stretch>
                      <a:fillRect/>
                    </a:stretch>
                  </a:blipFill>
                </p:spPr>
                <p:txBody>
                  <a:bodyPr/>
                  <a:lstStyle/>
                  <a:p>
                    <a:r>
                      <a:rPr lang="en-US">
                        <a:noFill/>
                      </a:rPr>
                      <a:t> </a:t>
                    </a:r>
                  </a:p>
                </p:txBody>
              </p:sp>
            </mc:Fallback>
          </mc:AlternateContent>
        </p:grpSp>
        <p:cxnSp>
          <p:nvCxnSpPr>
            <p:cNvPr id="10" name="Straight Connector 9">
              <a:extLst>
                <a:ext uri="{FF2B5EF4-FFF2-40B4-BE49-F238E27FC236}">
                  <a16:creationId xmlns:a16="http://schemas.microsoft.com/office/drawing/2014/main" id="{99F6770C-C368-AA44-F3FE-C8097FB9632D}"/>
                </a:ext>
              </a:extLst>
            </p:cNvPr>
            <p:cNvCxnSpPr>
              <a:cxnSpLocks/>
              <a:stCxn id="179" idx="0"/>
            </p:cNvCxnSpPr>
            <p:nvPr/>
          </p:nvCxnSpPr>
          <p:spPr>
            <a:xfrm flipH="1" flipV="1">
              <a:off x="10132755" y="3429000"/>
              <a:ext cx="1" cy="181428"/>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4620935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D625F-5E4A-E9A5-E440-8A53DB1FE9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4A6232-9D57-3C5D-4659-1C60915AE16E}"/>
              </a:ext>
            </a:extLst>
          </p:cNvPr>
          <p:cNvSpPr>
            <a:spLocks noGrp="1"/>
          </p:cNvSpPr>
          <p:nvPr>
            <p:ph type="title"/>
          </p:nvPr>
        </p:nvSpPr>
        <p:spPr/>
        <p:txBody>
          <a:bodyPr/>
          <a:lstStyle/>
          <a:p>
            <a:r>
              <a:rPr lang="en-US" dirty="0"/>
              <a:t>Case RL Implementation</a:t>
            </a:r>
          </a:p>
        </p:txBody>
      </p:sp>
      <p:sp>
        <p:nvSpPr>
          <p:cNvPr id="8" name="Content Placeholder 2">
            <a:extLst>
              <a:ext uri="{FF2B5EF4-FFF2-40B4-BE49-F238E27FC236}">
                <a16:creationId xmlns:a16="http://schemas.microsoft.com/office/drawing/2014/main" id="{E1860EAD-A8F2-0086-304C-7D0F9A886A19}"/>
              </a:ext>
            </a:extLst>
          </p:cNvPr>
          <p:cNvSpPr>
            <a:spLocks noGrp="1"/>
          </p:cNvSpPr>
          <p:nvPr>
            <p:ph idx="1"/>
          </p:nvPr>
        </p:nvSpPr>
        <p:spPr>
          <a:xfrm>
            <a:off x="7934949" y="529061"/>
            <a:ext cx="2460916" cy="2489803"/>
          </a:xfrm>
        </p:spPr>
        <p:txBody>
          <a:bodyPr>
            <a:normAutofit fontScale="92500" lnSpcReduction="10000"/>
          </a:bodyPr>
          <a:lstStyle/>
          <a:p>
            <a:pPr marL="0" indent="0">
              <a:buNone/>
            </a:pPr>
            <a:r>
              <a:rPr lang="en-US" sz="2000" dirty="0">
                <a:latin typeface="Consolas" panose="020B0609020204030204" pitchFamily="49" charset="0"/>
              </a:rPr>
              <a:t>b=</a:t>
            </a:r>
            <a:r>
              <a:rPr lang="en-US" sz="2000" dirty="0" err="1">
                <a:latin typeface="Consolas" panose="020B0609020204030204" pitchFamily="49" charset="0"/>
              </a:rPr>
              <a:t>a.right</a:t>
            </a:r>
            <a:endParaRPr lang="en-US" sz="2000" dirty="0">
              <a:latin typeface="Consolas" panose="020B0609020204030204" pitchFamily="49" charset="0"/>
            </a:endParaRPr>
          </a:p>
          <a:p>
            <a:pPr marL="0" indent="0">
              <a:buNone/>
            </a:pPr>
            <a:r>
              <a:rPr lang="en-US" sz="2000" dirty="0">
                <a:latin typeface="Consolas" panose="020B0609020204030204" pitchFamily="49" charset="0"/>
              </a:rPr>
              <a:t>c=</a:t>
            </a:r>
            <a:r>
              <a:rPr lang="en-US" sz="2000" dirty="0" err="1">
                <a:latin typeface="Consolas" panose="020B0609020204030204" pitchFamily="49" charset="0"/>
              </a:rPr>
              <a:t>b.left</a:t>
            </a:r>
            <a:endParaRPr lang="en-US" sz="2000" dirty="0">
              <a:latin typeface="Consolas" panose="020B0609020204030204" pitchFamily="49" charset="0"/>
            </a:endParaRPr>
          </a:p>
          <a:p>
            <a:pPr marL="0" indent="0">
              <a:buNone/>
            </a:pPr>
            <a:r>
              <a:rPr lang="en-US" sz="2000" dirty="0" err="1">
                <a:latin typeface="Consolas" panose="020B0609020204030204" pitchFamily="49" charset="0"/>
              </a:rPr>
              <a:t>b.left</a:t>
            </a:r>
            <a:r>
              <a:rPr lang="en-US" sz="2000" dirty="0">
                <a:latin typeface="Consolas" panose="020B0609020204030204" pitchFamily="49" charset="0"/>
              </a:rPr>
              <a:t>=</a:t>
            </a:r>
            <a:r>
              <a:rPr lang="en-US" sz="2000" dirty="0" err="1">
                <a:latin typeface="Consolas" panose="020B0609020204030204" pitchFamily="49" charset="0"/>
              </a:rPr>
              <a:t>c.right</a:t>
            </a:r>
            <a:endParaRPr lang="en-US" sz="2000" dirty="0">
              <a:latin typeface="Consolas" panose="020B0609020204030204" pitchFamily="49" charset="0"/>
            </a:endParaRPr>
          </a:p>
          <a:p>
            <a:pPr marL="0" indent="0">
              <a:buNone/>
            </a:pPr>
            <a:r>
              <a:rPr lang="en-US" sz="2000" dirty="0" err="1">
                <a:latin typeface="Consolas" panose="020B0609020204030204" pitchFamily="49" charset="0"/>
              </a:rPr>
              <a:t>a.right</a:t>
            </a:r>
            <a:r>
              <a:rPr lang="en-US" sz="2000" dirty="0">
                <a:latin typeface="Consolas" panose="020B0609020204030204" pitchFamily="49" charset="0"/>
              </a:rPr>
              <a:t>=</a:t>
            </a:r>
            <a:r>
              <a:rPr lang="en-US" sz="2000" dirty="0" err="1">
                <a:latin typeface="Consolas" panose="020B0609020204030204" pitchFamily="49" charset="0"/>
              </a:rPr>
              <a:t>c.left</a:t>
            </a:r>
            <a:endParaRPr lang="en-US" sz="2000" dirty="0">
              <a:latin typeface="Consolas" panose="020B0609020204030204" pitchFamily="49" charset="0"/>
            </a:endParaRPr>
          </a:p>
          <a:p>
            <a:pPr marL="0" indent="0">
              <a:buNone/>
            </a:pPr>
            <a:r>
              <a:rPr lang="en-US" sz="2000" dirty="0" err="1">
                <a:latin typeface="Consolas" panose="020B0609020204030204" pitchFamily="49" charset="0"/>
              </a:rPr>
              <a:t>c.left</a:t>
            </a:r>
            <a:r>
              <a:rPr lang="en-US" sz="2000" dirty="0">
                <a:latin typeface="Consolas" panose="020B0609020204030204" pitchFamily="49" charset="0"/>
              </a:rPr>
              <a:t>=a</a:t>
            </a:r>
          </a:p>
          <a:p>
            <a:pPr marL="0" indent="0">
              <a:buNone/>
            </a:pPr>
            <a:r>
              <a:rPr lang="en-US" sz="2000" dirty="0" err="1">
                <a:latin typeface="Consolas" panose="020B0609020204030204" pitchFamily="49" charset="0"/>
              </a:rPr>
              <a:t>c.right</a:t>
            </a:r>
            <a:r>
              <a:rPr lang="en-US" sz="2000" dirty="0">
                <a:latin typeface="Consolas" panose="020B0609020204030204" pitchFamily="49" charset="0"/>
              </a:rPr>
              <a:t>=b</a:t>
            </a:r>
          </a:p>
          <a:p>
            <a:pPr marL="0" indent="0">
              <a:buNone/>
            </a:pPr>
            <a:r>
              <a:rPr lang="en-US" sz="2000" dirty="0">
                <a:latin typeface="Consolas" panose="020B0609020204030204" pitchFamily="49" charset="0"/>
              </a:rPr>
              <a:t>return c</a:t>
            </a:r>
          </a:p>
        </p:txBody>
      </p:sp>
      <p:grpSp>
        <p:nvGrpSpPr>
          <p:cNvPr id="6" name="Group 5" descr="An illustration of a right-left rotation. This is the before image.&#10;&#10;Initially, the problem node is labeled a. Its right subtree is rooted at a node labeled b, and it has a height of h+2. Its left subtree is labeled w and has a height of h. The right subtree of b is labeled z and has height h. The left subtree of b is rooted at a node labeled c and has a height of h+1. The left subtree of c is x and the right subtree of c is y, at least one of these must have height h (and the other may have height h or h-1). &#10;The node a is the problem node because it is the deepest node whose left and right subtree heights differ by more than 1.">
            <a:extLst>
              <a:ext uri="{FF2B5EF4-FFF2-40B4-BE49-F238E27FC236}">
                <a16:creationId xmlns:a16="http://schemas.microsoft.com/office/drawing/2014/main" id="{BB5FA94F-2CC0-1269-CFD1-0C6701C02C55}"/>
              </a:ext>
            </a:extLst>
          </p:cNvPr>
          <p:cNvGrpSpPr/>
          <p:nvPr/>
        </p:nvGrpSpPr>
        <p:grpSpPr>
          <a:xfrm>
            <a:off x="102706" y="3429000"/>
            <a:ext cx="3693255" cy="3419656"/>
            <a:chOff x="102706" y="3429000"/>
            <a:chExt cx="3693255" cy="3419656"/>
          </a:xfrm>
        </p:grpSpPr>
        <p:grpSp>
          <p:nvGrpSpPr>
            <p:cNvPr id="9" name="Group 8">
              <a:extLst>
                <a:ext uri="{FF2B5EF4-FFF2-40B4-BE49-F238E27FC236}">
                  <a16:creationId xmlns:a16="http://schemas.microsoft.com/office/drawing/2014/main" id="{39BE78FA-F80D-A688-6EFE-EB07B66B23D9}"/>
                </a:ext>
              </a:extLst>
            </p:cNvPr>
            <p:cNvGrpSpPr/>
            <p:nvPr/>
          </p:nvGrpSpPr>
          <p:grpSpPr>
            <a:xfrm>
              <a:off x="102706" y="3600025"/>
              <a:ext cx="3693255" cy="3248631"/>
              <a:chOff x="102706" y="3496659"/>
              <a:chExt cx="3693255" cy="3248631"/>
            </a:xfrm>
          </p:grpSpPr>
          <mc:AlternateContent xmlns:mc="http://schemas.openxmlformats.org/markup-compatibility/2006" xmlns:a14="http://schemas.microsoft.com/office/drawing/2010/main">
            <mc:Choice Requires="a14">
              <p:sp>
                <p:nvSpPr>
                  <p:cNvPr id="12" name="Oval 11">
                    <a:extLst>
                      <a:ext uri="{FF2B5EF4-FFF2-40B4-BE49-F238E27FC236}">
                        <a16:creationId xmlns:a16="http://schemas.microsoft.com/office/drawing/2014/main" id="{27DDE3D2-4258-9B78-7D75-E5599B28E1BA}"/>
                      </a:ext>
                    </a:extLst>
                  </p:cNvPr>
                  <p:cNvSpPr/>
                  <p:nvPr/>
                </p:nvSpPr>
                <p:spPr>
                  <a:xfrm>
                    <a:off x="1450820" y="349665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28" name="Oval 27">
                    <a:extLst>
                      <a:ext uri="{FF2B5EF4-FFF2-40B4-BE49-F238E27FC236}">
                        <a16:creationId xmlns:a16="http://schemas.microsoft.com/office/drawing/2014/main" id="{1B98852D-205A-51D4-3306-7B5B8D49C4F2}"/>
                      </a:ext>
                    </a:extLst>
                  </p:cNvPr>
                  <p:cNvSpPr>
                    <a:spLocks noRot="1" noChangeAspect="1" noMove="1" noResize="1" noEditPoints="1" noAdjustHandles="1" noChangeArrowheads="1" noChangeShapeType="1" noTextEdit="1"/>
                  </p:cNvSpPr>
                  <p:nvPr/>
                </p:nvSpPr>
                <p:spPr>
                  <a:xfrm>
                    <a:off x="1450820" y="3496659"/>
                    <a:ext cx="612511" cy="612511"/>
                  </a:xfrm>
                  <a:prstGeom prst="ellipse">
                    <a:avLst/>
                  </a:prstGeom>
                  <a:blipFill>
                    <a:blip r:embed="rId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Isosceles Triangle 13">
                    <a:extLst>
                      <a:ext uri="{FF2B5EF4-FFF2-40B4-BE49-F238E27FC236}">
                        <a16:creationId xmlns:a16="http://schemas.microsoft.com/office/drawing/2014/main" id="{5B2548A9-C2F8-777C-5842-7327585936B2}"/>
                      </a:ext>
                    </a:extLst>
                  </p:cNvPr>
                  <p:cNvSpPr/>
                  <p:nvPr/>
                </p:nvSpPr>
                <p:spPr>
                  <a:xfrm>
                    <a:off x="102706" y="4414804"/>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29" name="Isosceles Triangle 28">
                    <a:extLst>
                      <a:ext uri="{FF2B5EF4-FFF2-40B4-BE49-F238E27FC236}">
                        <a16:creationId xmlns:a16="http://schemas.microsoft.com/office/drawing/2014/main" id="{2C6EEFCF-AA4B-26C3-6FEA-8A72B21D0331}"/>
                      </a:ext>
                    </a:extLst>
                  </p:cNvPr>
                  <p:cNvSpPr>
                    <a:spLocks noRot="1" noChangeAspect="1" noMove="1" noResize="1" noEditPoints="1" noAdjustHandles="1" noChangeArrowheads="1" noChangeShapeType="1" noTextEdit="1"/>
                  </p:cNvSpPr>
                  <p:nvPr/>
                </p:nvSpPr>
                <p:spPr>
                  <a:xfrm>
                    <a:off x="102706" y="4414804"/>
                    <a:ext cx="1084977" cy="1204653"/>
                  </a:xfrm>
                  <a:prstGeom prst="triangle">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Oval 14">
                    <a:extLst>
                      <a:ext uri="{FF2B5EF4-FFF2-40B4-BE49-F238E27FC236}">
                        <a16:creationId xmlns:a16="http://schemas.microsoft.com/office/drawing/2014/main" id="{3E8AEFFC-12AF-15B0-9237-C246A2F96640}"/>
                      </a:ext>
                    </a:extLst>
                  </p:cNvPr>
                  <p:cNvSpPr/>
                  <p:nvPr/>
                </p:nvSpPr>
                <p:spPr>
                  <a:xfrm>
                    <a:off x="2169594" y="414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30" name="Oval 29">
                    <a:extLst>
                      <a:ext uri="{FF2B5EF4-FFF2-40B4-BE49-F238E27FC236}">
                        <a16:creationId xmlns:a16="http://schemas.microsoft.com/office/drawing/2014/main" id="{1579D4BE-258A-C182-9117-C65813326EE0}"/>
                      </a:ext>
                    </a:extLst>
                  </p:cNvPr>
                  <p:cNvSpPr>
                    <a:spLocks noRot="1" noChangeAspect="1" noMove="1" noResize="1" noEditPoints="1" noAdjustHandles="1" noChangeArrowheads="1" noChangeShapeType="1" noTextEdit="1"/>
                  </p:cNvSpPr>
                  <p:nvPr/>
                </p:nvSpPr>
                <p:spPr>
                  <a:xfrm>
                    <a:off x="2169594" y="4149747"/>
                    <a:ext cx="612511" cy="612511"/>
                  </a:xfrm>
                  <a:prstGeom prst="ellipse">
                    <a:avLst/>
                  </a:prstGeom>
                  <a:blipFill>
                    <a:blip r:embed="rId6"/>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Isosceles Triangle 15">
                    <a:extLst>
                      <a:ext uri="{FF2B5EF4-FFF2-40B4-BE49-F238E27FC236}">
                        <a16:creationId xmlns:a16="http://schemas.microsoft.com/office/drawing/2014/main" id="{2670B732-FF52-6F0D-C2A2-BBEA06A557E3}"/>
                      </a:ext>
                    </a:extLst>
                  </p:cNvPr>
                  <p:cNvSpPr/>
                  <p:nvPr/>
                </p:nvSpPr>
                <p:spPr>
                  <a:xfrm>
                    <a:off x="917557" y="5484196"/>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31" name="Isosceles Triangle 30">
                    <a:extLst>
                      <a:ext uri="{FF2B5EF4-FFF2-40B4-BE49-F238E27FC236}">
                        <a16:creationId xmlns:a16="http://schemas.microsoft.com/office/drawing/2014/main" id="{8F2EF0F1-26EC-4612-40DA-D1BBDC59014C}"/>
                      </a:ext>
                    </a:extLst>
                  </p:cNvPr>
                  <p:cNvSpPr>
                    <a:spLocks noRot="1" noChangeAspect="1" noMove="1" noResize="1" noEditPoints="1" noAdjustHandles="1" noChangeArrowheads="1" noChangeShapeType="1" noTextEdit="1"/>
                  </p:cNvSpPr>
                  <p:nvPr/>
                </p:nvSpPr>
                <p:spPr>
                  <a:xfrm>
                    <a:off x="917557" y="5484196"/>
                    <a:ext cx="869999" cy="653951"/>
                  </a:xfrm>
                  <a:prstGeom prst="triangle">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Isosceles Triangle 16">
                    <a:extLst>
                      <a:ext uri="{FF2B5EF4-FFF2-40B4-BE49-F238E27FC236}">
                        <a16:creationId xmlns:a16="http://schemas.microsoft.com/office/drawing/2014/main" id="{CE049144-C8F2-EACE-56A7-0DD4865B9BD2}"/>
                      </a:ext>
                    </a:extLst>
                  </p:cNvPr>
                  <p:cNvSpPr/>
                  <p:nvPr/>
                </p:nvSpPr>
                <p:spPr>
                  <a:xfrm>
                    <a:off x="2720210" y="4904914"/>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32" name="Isosceles Triangle 31">
                    <a:extLst>
                      <a:ext uri="{FF2B5EF4-FFF2-40B4-BE49-F238E27FC236}">
                        <a16:creationId xmlns:a16="http://schemas.microsoft.com/office/drawing/2014/main" id="{8D5DB45B-533B-E849-8A47-BE24445D59B1}"/>
                      </a:ext>
                    </a:extLst>
                  </p:cNvPr>
                  <p:cNvSpPr>
                    <a:spLocks noRot="1" noChangeAspect="1" noMove="1" noResize="1" noEditPoints="1" noAdjustHandles="1" noChangeArrowheads="1" noChangeShapeType="1" noTextEdit="1"/>
                  </p:cNvSpPr>
                  <p:nvPr/>
                </p:nvSpPr>
                <p:spPr>
                  <a:xfrm>
                    <a:off x="2720210" y="4904914"/>
                    <a:ext cx="1075751" cy="1237660"/>
                  </a:xfrm>
                  <a:prstGeom prst="triangle">
                    <a:avLst/>
                  </a:prstGeom>
                  <a:blipFill>
                    <a:blip r:embed="rId8"/>
                    <a:stretch>
                      <a:fillRect/>
                    </a:stretch>
                  </a:blipFill>
                </p:spPr>
                <p:txBody>
                  <a:bodyPr/>
                  <a:lstStyle/>
                  <a:p>
                    <a:r>
                      <a:rPr lang="en-US">
                        <a:noFill/>
                      </a:rPr>
                      <a:t> </a:t>
                    </a:r>
                  </a:p>
                </p:txBody>
              </p:sp>
            </mc:Fallback>
          </mc:AlternateContent>
          <p:cxnSp>
            <p:nvCxnSpPr>
              <p:cNvPr id="18" name="Straight Connector 17">
                <a:extLst>
                  <a:ext uri="{FF2B5EF4-FFF2-40B4-BE49-F238E27FC236}">
                    <a16:creationId xmlns:a16="http://schemas.microsoft.com/office/drawing/2014/main" id="{8C3092DE-5487-2CC7-E2A1-A79E38EE3DC8}"/>
                  </a:ext>
                </a:extLst>
              </p:cNvPr>
              <p:cNvCxnSpPr>
                <a:cxnSpLocks/>
                <a:stCxn id="12" idx="3"/>
                <a:endCxn id="14" idx="0"/>
              </p:cNvCxnSpPr>
              <p:nvPr/>
            </p:nvCxnSpPr>
            <p:spPr>
              <a:xfrm flipH="1">
                <a:off x="645195" y="4019470"/>
                <a:ext cx="895325" cy="3953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9481502-EE7F-283A-20D9-F33A8C092AA2}"/>
                  </a:ext>
                </a:extLst>
              </p:cNvPr>
              <p:cNvCxnSpPr>
                <a:cxnSpLocks/>
                <a:stCxn id="15" idx="3"/>
                <a:endCxn id="42" idx="7"/>
              </p:cNvCxnSpPr>
              <p:nvPr/>
            </p:nvCxnSpPr>
            <p:spPr>
              <a:xfrm flipH="1">
                <a:off x="1977051" y="4672558"/>
                <a:ext cx="282243" cy="170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6AC9763-5002-5C52-106A-346D027C8396}"/>
                  </a:ext>
                </a:extLst>
              </p:cNvPr>
              <p:cNvCxnSpPr>
                <a:cxnSpLocks/>
                <a:stCxn id="15" idx="1"/>
                <a:endCxn id="12" idx="5"/>
              </p:cNvCxnSpPr>
              <p:nvPr/>
            </p:nvCxnSpPr>
            <p:spPr>
              <a:xfrm flipH="1" flipV="1">
                <a:off x="1973631" y="4019470"/>
                <a:ext cx="285663" cy="2199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58DEFC15-2756-BFFF-CE1C-FB69943555C4}"/>
                  </a:ext>
                </a:extLst>
              </p:cNvPr>
              <p:cNvCxnSpPr>
                <a:cxnSpLocks/>
                <a:stCxn id="17" idx="0"/>
                <a:endCxn id="15" idx="5"/>
              </p:cNvCxnSpPr>
              <p:nvPr/>
            </p:nvCxnSpPr>
            <p:spPr>
              <a:xfrm flipH="1" flipV="1">
                <a:off x="2692405" y="4672558"/>
                <a:ext cx="565681" cy="2323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7" name="TextBox 36">
                    <a:extLst>
                      <a:ext uri="{FF2B5EF4-FFF2-40B4-BE49-F238E27FC236}">
                        <a16:creationId xmlns:a16="http://schemas.microsoft.com/office/drawing/2014/main" id="{F5703514-9368-6575-016E-6DB77389C657}"/>
                      </a:ext>
                    </a:extLst>
                  </p:cNvPr>
                  <p:cNvSpPr txBox="1"/>
                  <p:nvPr/>
                </p:nvSpPr>
                <p:spPr>
                  <a:xfrm>
                    <a:off x="352905" y="4252409"/>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3" name="TextBox 22">
                    <a:extLst>
                      <a:ext uri="{FF2B5EF4-FFF2-40B4-BE49-F238E27FC236}">
                        <a16:creationId xmlns:a16="http://schemas.microsoft.com/office/drawing/2014/main" id="{08E86B79-6E30-B984-DD39-77F1EE734F0F}"/>
                      </a:ext>
                    </a:extLst>
                  </p:cNvPr>
                  <p:cNvSpPr txBox="1">
                    <a:spLocks noRot="1" noChangeAspect="1" noMove="1" noResize="1" noEditPoints="1" noAdjustHandles="1" noChangeArrowheads="1" noChangeShapeType="1" noTextEdit="1"/>
                  </p:cNvSpPr>
                  <p:nvPr/>
                </p:nvSpPr>
                <p:spPr>
                  <a:xfrm>
                    <a:off x="352905" y="4252409"/>
                    <a:ext cx="369781"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8" name="TextBox 37">
                    <a:extLst>
                      <a:ext uri="{FF2B5EF4-FFF2-40B4-BE49-F238E27FC236}">
                        <a16:creationId xmlns:a16="http://schemas.microsoft.com/office/drawing/2014/main" id="{6A6F724B-01FE-AE69-5F2D-504031488C86}"/>
                      </a:ext>
                    </a:extLst>
                  </p:cNvPr>
                  <p:cNvSpPr txBox="1"/>
                  <p:nvPr/>
                </p:nvSpPr>
                <p:spPr>
                  <a:xfrm>
                    <a:off x="957078" y="454819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4" name="TextBox 23">
                    <a:extLst>
                      <a:ext uri="{FF2B5EF4-FFF2-40B4-BE49-F238E27FC236}">
                        <a16:creationId xmlns:a16="http://schemas.microsoft.com/office/drawing/2014/main" id="{4BD37377-9D4D-8D7C-8200-32A6160CCCFF}"/>
                      </a:ext>
                    </a:extLst>
                  </p:cNvPr>
                  <p:cNvSpPr txBox="1">
                    <a:spLocks noRot="1" noChangeAspect="1" noMove="1" noResize="1" noEditPoints="1" noAdjustHandles="1" noChangeArrowheads="1" noChangeShapeType="1" noTextEdit="1"/>
                  </p:cNvSpPr>
                  <p:nvPr/>
                </p:nvSpPr>
                <p:spPr>
                  <a:xfrm>
                    <a:off x="957078" y="4548191"/>
                    <a:ext cx="773738"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 name="TextBox 38">
                    <a:extLst>
                      <a:ext uri="{FF2B5EF4-FFF2-40B4-BE49-F238E27FC236}">
                        <a16:creationId xmlns:a16="http://schemas.microsoft.com/office/drawing/2014/main" id="{308EED08-F7EA-5E17-375E-B514A97C095B}"/>
                      </a:ext>
                    </a:extLst>
                  </p:cNvPr>
                  <p:cNvSpPr txBox="1"/>
                  <p:nvPr/>
                </p:nvSpPr>
                <p:spPr>
                  <a:xfrm>
                    <a:off x="1525171" y="4121093"/>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25" name="TextBox 24">
                    <a:extLst>
                      <a:ext uri="{FF2B5EF4-FFF2-40B4-BE49-F238E27FC236}">
                        <a16:creationId xmlns:a16="http://schemas.microsoft.com/office/drawing/2014/main" id="{0508C7D2-E38C-7EE4-73DC-299152A31917}"/>
                      </a:ext>
                    </a:extLst>
                  </p:cNvPr>
                  <p:cNvSpPr txBox="1">
                    <a:spLocks noRot="1" noChangeAspect="1" noMove="1" noResize="1" noEditPoints="1" noAdjustHandles="1" noChangeArrowheads="1" noChangeShapeType="1" noTextEdit="1"/>
                  </p:cNvSpPr>
                  <p:nvPr/>
                </p:nvSpPr>
                <p:spPr>
                  <a:xfrm>
                    <a:off x="1525171" y="4121093"/>
                    <a:ext cx="773738" cy="3693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0" name="TextBox 39">
                    <a:extLst>
                      <a:ext uri="{FF2B5EF4-FFF2-40B4-BE49-F238E27FC236}">
                        <a16:creationId xmlns:a16="http://schemas.microsoft.com/office/drawing/2014/main" id="{3604535B-B936-41E4-1933-B1B59259F743}"/>
                      </a:ext>
                    </a:extLst>
                  </p:cNvPr>
                  <p:cNvSpPr txBox="1"/>
                  <p:nvPr/>
                </p:nvSpPr>
                <p:spPr>
                  <a:xfrm>
                    <a:off x="769980" y="3592372"/>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xmlns="">
              <p:sp>
                <p:nvSpPr>
                  <p:cNvPr id="26" name="TextBox 25">
                    <a:extLst>
                      <a:ext uri="{FF2B5EF4-FFF2-40B4-BE49-F238E27FC236}">
                        <a16:creationId xmlns:a16="http://schemas.microsoft.com/office/drawing/2014/main" id="{9AB902FA-69DB-0439-2D99-AA29699CC6B3}"/>
                      </a:ext>
                    </a:extLst>
                  </p:cNvPr>
                  <p:cNvSpPr txBox="1">
                    <a:spLocks noRot="1" noChangeAspect="1" noMove="1" noResize="1" noEditPoints="1" noAdjustHandles="1" noChangeArrowheads="1" noChangeShapeType="1" noTextEdit="1"/>
                  </p:cNvSpPr>
                  <p:nvPr/>
                </p:nvSpPr>
                <p:spPr>
                  <a:xfrm>
                    <a:off x="769980" y="3592372"/>
                    <a:ext cx="773738" cy="369332"/>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1" name="TextBox 40">
                    <a:extLst>
                      <a:ext uri="{FF2B5EF4-FFF2-40B4-BE49-F238E27FC236}">
                        <a16:creationId xmlns:a16="http://schemas.microsoft.com/office/drawing/2014/main" id="{55A6DC1B-DBC9-712D-9429-7F840FC8ADD5}"/>
                      </a:ext>
                    </a:extLst>
                  </p:cNvPr>
                  <p:cNvSpPr txBox="1"/>
                  <p:nvPr/>
                </p:nvSpPr>
                <p:spPr>
                  <a:xfrm>
                    <a:off x="2910336" y="4786812"/>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7" name="TextBox 26">
                    <a:extLst>
                      <a:ext uri="{FF2B5EF4-FFF2-40B4-BE49-F238E27FC236}">
                        <a16:creationId xmlns:a16="http://schemas.microsoft.com/office/drawing/2014/main" id="{D98147D4-25AB-AB4E-74C3-62B623CA8EBB}"/>
                      </a:ext>
                    </a:extLst>
                  </p:cNvPr>
                  <p:cNvSpPr txBox="1">
                    <a:spLocks noRot="1" noChangeAspect="1" noMove="1" noResize="1" noEditPoints="1" noAdjustHandles="1" noChangeArrowheads="1" noChangeShapeType="1" noTextEdit="1"/>
                  </p:cNvSpPr>
                  <p:nvPr/>
                </p:nvSpPr>
                <p:spPr>
                  <a:xfrm>
                    <a:off x="2910336" y="4786812"/>
                    <a:ext cx="369781" cy="369332"/>
                  </a:xfrm>
                  <a:prstGeom prst="rect">
                    <a:avLst/>
                  </a:prstGeom>
                  <a:blipFill>
                    <a:blip r:embed="rId1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2" name="Oval 41">
                    <a:extLst>
                      <a:ext uri="{FF2B5EF4-FFF2-40B4-BE49-F238E27FC236}">
                        <a16:creationId xmlns:a16="http://schemas.microsoft.com/office/drawing/2014/main" id="{84CE4032-F121-F7BF-3D0E-3EC89AA56125}"/>
                      </a:ext>
                    </a:extLst>
                  </p:cNvPr>
                  <p:cNvSpPr/>
                  <p:nvPr/>
                </p:nvSpPr>
                <p:spPr>
                  <a:xfrm>
                    <a:off x="1454240" y="475371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59" name="Oval 58">
                    <a:extLst>
                      <a:ext uri="{FF2B5EF4-FFF2-40B4-BE49-F238E27FC236}">
                        <a16:creationId xmlns:a16="http://schemas.microsoft.com/office/drawing/2014/main" id="{49C7BA64-67D6-292B-6912-550CBC90A422}"/>
                      </a:ext>
                    </a:extLst>
                  </p:cNvPr>
                  <p:cNvSpPr>
                    <a:spLocks noRot="1" noChangeAspect="1" noMove="1" noResize="1" noEditPoints="1" noAdjustHandles="1" noChangeArrowheads="1" noChangeShapeType="1" noTextEdit="1"/>
                  </p:cNvSpPr>
                  <p:nvPr/>
                </p:nvSpPr>
                <p:spPr>
                  <a:xfrm>
                    <a:off x="1454240" y="4753713"/>
                    <a:ext cx="612511" cy="612511"/>
                  </a:xfrm>
                  <a:prstGeom prst="ellipse">
                    <a:avLst/>
                  </a:prstGeom>
                  <a:blipFill>
                    <a:blip r:embed="rId1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Isosceles Triangle 42">
                    <a:extLst>
                      <a:ext uri="{FF2B5EF4-FFF2-40B4-BE49-F238E27FC236}">
                        <a16:creationId xmlns:a16="http://schemas.microsoft.com/office/drawing/2014/main" id="{1C7281E3-7A93-4281-9164-656F0D37481F}"/>
                      </a:ext>
                    </a:extLst>
                  </p:cNvPr>
                  <p:cNvSpPr/>
                  <p:nvPr/>
                </p:nvSpPr>
                <p:spPr>
                  <a:xfrm>
                    <a:off x="1792568" y="5484196"/>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63" name="Isosceles Triangle 62">
                    <a:extLst>
                      <a:ext uri="{FF2B5EF4-FFF2-40B4-BE49-F238E27FC236}">
                        <a16:creationId xmlns:a16="http://schemas.microsoft.com/office/drawing/2014/main" id="{FF39DA8C-B895-101C-CF55-99795016CCBA}"/>
                      </a:ext>
                    </a:extLst>
                  </p:cNvPr>
                  <p:cNvSpPr>
                    <a:spLocks noRot="1" noChangeAspect="1" noMove="1" noResize="1" noEditPoints="1" noAdjustHandles="1" noChangeArrowheads="1" noChangeShapeType="1" noTextEdit="1"/>
                  </p:cNvSpPr>
                  <p:nvPr/>
                </p:nvSpPr>
                <p:spPr>
                  <a:xfrm>
                    <a:off x="1792568" y="5484196"/>
                    <a:ext cx="869999" cy="653951"/>
                  </a:xfrm>
                  <a:prstGeom prst="triangle">
                    <a:avLst/>
                  </a:prstGeom>
                  <a:blipFill>
                    <a:blip r:embed="rId15"/>
                    <a:stretch>
                      <a:fillRect b="-4545"/>
                    </a:stretch>
                  </a:blipFill>
                </p:spPr>
                <p:txBody>
                  <a:bodyPr/>
                  <a:lstStyle/>
                  <a:p>
                    <a:r>
                      <a:rPr lang="en-US">
                        <a:noFill/>
                      </a:rPr>
                      <a:t> </a:t>
                    </a:r>
                  </a:p>
                </p:txBody>
              </p:sp>
            </mc:Fallback>
          </mc:AlternateContent>
          <p:cxnSp>
            <p:nvCxnSpPr>
              <p:cNvPr id="44" name="Straight Connector 43">
                <a:extLst>
                  <a:ext uri="{FF2B5EF4-FFF2-40B4-BE49-F238E27FC236}">
                    <a16:creationId xmlns:a16="http://schemas.microsoft.com/office/drawing/2014/main" id="{E25DE91E-D02E-6A67-0EB9-FD55E9BA940D}"/>
                  </a:ext>
                </a:extLst>
              </p:cNvPr>
              <p:cNvCxnSpPr>
                <a:cxnSpLocks/>
                <a:stCxn id="42" idx="3"/>
                <a:endCxn id="16" idx="0"/>
              </p:cNvCxnSpPr>
              <p:nvPr/>
            </p:nvCxnSpPr>
            <p:spPr>
              <a:xfrm flipH="1">
                <a:off x="1352557" y="5276524"/>
                <a:ext cx="191383"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3AFA3E58-06F4-1542-4F10-0417977CD680}"/>
                  </a:ext>
                </a:extLst>
              </p:cNvPr>
              <p:cNvCxnSpPr>
                <a:cxnSpLocks/>
                <a:stCxn id="42" idx="5"/>
                <a:endCxn id="43" idx="0"/>
              </p:cNvCxnSpPr>
              <p:nvPr/>
            </p:nvCxnSpPr>
            <p:spPr>
              <a:xfrm>
                <a:off x="1977051" y="5276524"/>
                <a:ext cx="250517" cy="207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6" name="Oval 45">
                    <a:extLst>
                      <a:ext uri="{FF2B5EF4-FFF2-40B4-BE49-F238E27FC236}">
                        <a16:creationId xmlns:a16="http://schemas.microsoft.com/office/drawing/2014/main" id="{4BEA9641-B439-6EFA-0ACD-8B9764EBF503}"/>
                      </a:ext>
                    </a:extLst>
                  </p:cNvPr>
                  <p:cNvSpPr/>
                  <p:nvPr/>
                </p:nvSpPr>
                <p:spPr>
                  <a:xfrm>
                    <a:off x="1124643" y="6266604"/>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70" name="Oval 69">
                    <a:extLst>
                      <a:ext uri="{FF2B5EF4-FFF2-40B4-BE49-F238E27FC236}">
                        <a16:creationId xmlns:a16="http://schemas.microsoft.com/office/drawing/2014/main" id="{04B02F9E-1880-E493-E071-FE1CA912DC8E}"/>
                      </a:ext>
                    </a:extLst>
                  </p:cNvPr>
                  <p:cNvSpPr>
                    <a:spLocks noRot="1" noChangeAspect="1" noMove="1" noResize="1" noEditPoints="1" noAdjustHandles="1" noChangeArrowheads="1" noChangeShapeType="1" noTextEdit="1"/>
                  </p:cNvSpPr>
                  <p:nvPr/>
                </p:nvSpPr>
                <p:spPr>
                  <a:xfrm>
                    <a:off x="1124643" y="6266604"/>
                    <a:ext cx="476146" cy="476146"/>
                  </a:xfrm>
                  <a:prstGeom prst="ellipse">
                    <a:avLst/>
                  </a:prstGeom>
                  <a:blipFill>
                    <a:blip r:embed="rId16"/>
                    <a:stretch>
                      <a:fillRect/>
                    </a:stretch>
                  </a:blipFill>
                  <a:ln>
                    <a:solidFill>
                      <a:schemeClr val="bg1">
                        <a:lumMod val="50000"/>
                      </a:schemeClr>
                    </a:solidFill>
                    <a:prstDash val="dash"/>
                  </a:ln>
                </p:spPr>
                <p:txBody>
                  <a:bodyPr/>
                  <a:lstStyle/>
                  <a:p>
                    <a:r>
                      <a:rPr lang="en-US">
                        <a:noFill/>
                      </a:rPr>
                      <a:t> </a:t>
                    </a:r>
                  </a:p>
                </p:txBody>
              </p:sp>
            </mc:Fallback>
          </mc:AlternateContent>
          <p:cxnSp>
            <p:nvCxnSpPr>
              <p:cNvPr id="47" name="Straight Connector 46">
                <a:extLst>
                  <a:ext uri="{FF2B5EF4-FFF2-40B4-BE49-F238E27FC236}">
                    <a16:creationId xmlns:a16="http://schemas.microsoft.com/office/drawing/2014/main" id="{72DDDA97-C861-317F-C89F-6A8CCACE797F}"/>
                  </a:ext>
                </a:extLst>
              </p:cNvPr>
              <p:cNvCxnSpPr>
                <a:cxnSpLocks/>
                <a:stCxn id="46" idx="0"/>
                <a:endCxn id="16" idx="3"/>
              </p:cNvCxnSpPr>
              <p:nvPr/>
            </p:nvCxnSpPr>
            <p:spPr>
              <a:xfrm flipH="1" flipV="1">
                <a:off x="1352557" y="6138147"/>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8" name="Oval 47">
                    <a:extLst>
                      <a:ext uri="{FF2B5EF4-FFF2-40B4-BE49-F238E27FC236}">
                        <a16:creationId xmlns:a16="http://schemas.microsoft.com/office/drawing/2014/main" id="{CD5DFD28-B993-BB03-197B-1B143AD2950A}"/>
                      </a:ext>
                    </a:extLst>
                  </p:cNvPr>
                  <p:cNvSpPr/>
                  <p:nvPr/>
                </p:nvSpPr>
                <p:spPr>
                  <a:xfrm>
                    <a:off x="1984684" y="6269144"/>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76" name="Oval 75">
                    <a:extLst>
                      <a:ext uri="{FF2B5EF4-FFF2-40B4-BE49-F238E27FC236}">
                        <a16:creationId xmlns:a16="http://schemas.microsoft.com/office/drawing/2014/main" id="{44650BE5-1644-C668-066D-2B3D2096D59C}"/>
                      </a:ext>
                    </a:extLst>
                  </p:cNvPr>
                  <p:cNvSpPr>
                    <a:spLocks noRot="1" noChangeAspect="1" noMove="1" noResize="1" noEditPoints="1" noAdjustHandles="1" noChangeArrowheads="1" noChangeShapeType="1" noTextEdit="1"/>
                  </p:cNvSpPr>
                  <p:nvPr/>
                </p:nvSpPr>
                <p:spPr>
                  <a:xfrm>
                    <a:off x="1984684" y="6269144"/>
                    <a:ext cx="476146" cy="476146"/>
                  </a:xfrm>
                  <a:prstGeom prst="ellipse">
                    <a:avLst/>
                  </a:prstGeom>
                  <a:blipFill>
                    <a:blip r:embed="rId17"/>
                    <a:stretch>
                      <a:fillRect/>
                    </a:stretch>
                  </a:blipFill>
                  <a:ln>
                    <a:solidFill>
                      <a:schemeClr val="bg1">
                        <a:lumMod val="50000"/>
                      </a:schemeClr>
                    </a:solidFill>
                    <a:prstDash val="dash"/>
                  </a:ln>
                </p:spPr>
                <p:txBody>
                  <a:bodyPr/>
                  <a:lstStyle/>
                  <a:p>
                    <a:r>
                      <a:rPr lang="en-US">
                        <a:noFill/>
                      </a:rPr>
                      <a:t> </a:t>
                    </a:r>
                  </a:p>
                </p:txBody>
              </p:sp>
            </mc:Fallback>
          </mc:AlternateContent>
          <p:cxnSp>
            <p:nvCxnSpPr>
              <p:cNvPr id="49" name="Straight Connector 48">
                <a:extLst>
                  <a:ext uri="{FF2B5EF4-FFF2-40B4-BE49-F238E27FC236}">
                    <a16:creationId xmlns:a16="http://schemas.microsoft.com/office/drawing/2014/main" id="{D3565928-1D26-B7A7-D800-1B61A384A464}"/>
                  </a:ext>
                </a:extLst>
              </p:cNvPr>
              <p:cNvCxnSpPr>
                <a:cxnSpLocks/>
                <a:stCxn id="48" idx="0"/>
                <a:endCxn id="43" idx="3"/>
              </p:cNvCxnSpPr>
              <p:nvPr/>
            </p:nvCxnSpPr>
            <p:spPr>
              <a:xfrm flipV="1">
                <a:off x="2222757" y="6138147"/>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cxnSp>
          <p:nvCxnSpPr>
            <p:cNvPr id="11" name="Straight Connector 10">
              <a:extLst>
                <a:ext uri="{FF2B5EF4-FFF2-40B4-BE49-F238E27FC236}">
                  <a16:creationId xmlns:a16="http://schemas.microsoft.com/office/drawing/2014/main" id="{E105E93B-42EE-AD8A-988C-6C0F0D34A7F7}"/>
                </a:ext>
              </a:extLst>
            </p:cNvPr>
            <p:cNvCxnSpPr>
              <a:cxnSpLocks/>
              <a:stCxn id="12" idx="0"/>
            </p:cNvCxnSpPr>
            <p:nvPr/>
          </p:nvCxnSpPr>
          <p:spPr>
            <a:xfrm flipV="1">
              <a:off x="1757076" y="3429000"/>
              <a:ext cx="0" cy="171025"/>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3" name="Arrow: Right 2" descr="Because the portion of the tree that is too tall is the subtree rooted at the node c (the right-keft grandchild of the problem node), we first perform a right rotation on the node b (the right child of the problem node, c is its left child). ">
                <a:extLst>
                  <a:ext uri="{FF2B5EF4-FFF2-40B4-BE49-F238E27FC236}">
                    <a16:creationId xmlns:a16="http://schemas.microsoft.com/office/drawing/2014/main" id="{D7A589BF-29A9-2893-87AB-8FE0D73A7996}"/>
                  </a:ext>
                </a:extLst>
              </p:cNvPr>
              <p:cNvSpPr/>
              <p:nvPr/>
            </p:nvSpPr>
            <p:spPr>
              <a:xfrm>
                <a:off x="3025687" y="3847041"/>
                <a:ext cx="1213048"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Rotate Right at </a:t>
                </a:r>
                <a14:m>
                  <m:oMath xmlns:m="http://schemas.openxmlformats.org/officeDocument/2006/math">
                    <m:r>
                      <a:rPr lang="en-US" sz="1400" b="0" i="1" smtClean="0">
                        <a:latin typeface="Cambria Math" panose="02040503050406030204" pitchFamily="18" charset="0"/>
                      </a:rPr>
                      <m:t>𝑏</m:t>
                    </m:r>
                  </m:oMath>
                </a14:m>
                <a:endParaRPr lang="en-US" sz="1400" dirty="0"/>
              </a:p>
            </p:txBody>
          </p:sp>
        </mc:Choice>
        <mc:Fallback>
          <p:sp>
            <p:nvSpPr>
              <p:cNvPr id="3" name="Arrow: Right 2" descr="Because the portion of the tree that is too tall is the subtree rooted at the node c (the right-keft grandchild of the problem node), we first perform a right rotation on the node b (the right child of the problem node, c is its left child). ">
                <a:extLst>
                  <a:ext uri="{FF2B5EF4-FFF2-40B4-BE49-F238E27FC236}">
                    <a16:creationId xmlns:a16="http://schemas.microsoft.com/office/drawing/2014/main" id="{D7A589BF-29A9-2893-87AB-8FE0D73A7996}"/>
                  </a:ext>
                </a:extLst>
              </p:cNvPr>
              <p:cNvSpPr>
                <a:spLocks noRot="1" noChangeAspect="1" noMove="1" noResize="1" noEditPoints="1" noAdjustHandles="1" noChangeArrowheads="1" noChangeShapeType="1" noTextEdit="1"/>
              </p:cNvSpPr>
              <p:nvPr/>
            </p:nvSpPr>
            <p:spPr>
              <a:xfrm>
                <a:off x="3025687" y="3847041"/>
                <a:ext cx="1213048" cy="1105505"/>
              </a:xfrm>
              <a:prstGeom prst="rightArrow">
                <a:avLst/>
              </a:prstGeom>
              <a:blipFill>
                <a:blip r:embed="rId18"/>
                <a:stretch>
                  <a:fillRect/>
                </a:stretch>
              </a:blipFill>
            </p:spPr>
            <p:txBody>
              <a:bodyPr/>
              <a:lstStyle/>
              <a:p>
                <a:r>
                  <a:rPr lang="en-US">
                    <a:noFill/>
                  </a:rPr>
                  <a:t> </a:t>
                </a:r>
              </a:p>
            </p:txBody>
          </p:sp>
        </mc:Fallback>
      </mc:AlternateContent>
      <p:grpSp>
        <p:nvGrpSpPr>
          <p:cNvPr id="50" name="Group 49" descr="An illustration of a right-left rotation. This is an intermediate stage.&#10;&#10;After the right rotation, c (previously the left child of b) becomes the new right child of a, b (previously the right child of a) becomes the right child of c, and the subtree y (previously the right subtree of c) becomes the left subtree of b.&#10;&#10;The overall effect of the rotation is that we lifted up the node c along with its left subtree (x) while lowering the node b along with its right subtree (z). The right subtree of c (y) becomes the left subtree of b, and its depth in the tree remains unchanged.&#10;&#10;At this point the tree is still not balanced, and the problem node is still 9, but its now in a shape that can be fixed with a right rotation.">
            <a:extLst>
              <a:ext uri="{FF2B5EF4-FFF2-40B4-BE49-F238E27FC236}">
                <a16:creationId xmlns:a16="http://schemas.microsoft.com/office/drawing/2014/main" id="{DC589154-2163-C04D-CF11-5B75294B2A46}"/>
              </a:ext>
            </a:extLst>
          </p:cNvPr>
          <p:cNvGrpSpPr/>
          <p:nvPr/>
        </p:nvGrpSpPr>
        <p:grpSpPr>
          <a:xfrm>
            <a:off x="4114944" y="3514512"/>
            <a:ext cx="3755568" cy="3312333"/>
            <a:chOff x="4114944" y="3514512"/>
            <a:chExt cx="3755568" cy="3312333"/>
          </a:xfrm>
        </p:grpSpPr>
        <p:grpSp>
          <p:nvGrpSpPr>
            <p:cNvPr id="52" name="Group 51">
              <a:extLst>
                <a:ext uri="{FF2B5EF4-FFF2-40B4-BE49-F238E27FC236}">
                  <a16:creationId xmlns:a16="http://schemas.microsoft.com/office/drawing/2014/main" id="{B75CDE62-340B-053F-5E74-5CA1BCF7393D}"/>
                </a:ext>
              </a:extLst>
            </p:cNvPr>
            <p:cNvGrpSpPr/>
            <p:nvPr/>
          </p:nvGrpSpPr>
          <p:grpSpPr>
            <a:xfrm>
              <a:off x="4114944" y="3686369"/>
              <a:ext cx="3755568" cy="3140476"/>
              <a:chOff x="4183702" y="3614836"/>
              <a:chExt cx="3755568" cy="3140476"/>
            </a:xfrm>
          </p:grpSpPr>
          <mc:AlternateContent xmlns:mc="http://schemas.openxmlformats.org/markup-compatibility/2006" xmlns:a14="http://schemas.microsoft.com/office/drawing/2010/main">
            <mc:Choice Requires="a14">
              <p:sp>
                <p:nvSpPr>
                  <p:cNvPr id="54" name="Oval 53">
                    <a:extLst>
                      <a:ext uri="{FF2B5EF4-FFF2-40B4-BE49-F238E27FC236}">
                        <a16:creationId xmlns:a16="http://schemas.microsoft.com/office/drawing/2014/main" id="{1B5F262E-3224-ACFB-0729-8101FA0CB6EB}"/>
                      </a:ext>
                    </a:extLst>
                  </p:cNvPr>
                  <p:cNvSpPr/>
                  <p:nvPr/>
                </p:nvSpPr>
                <p:spPr>
                  <a:xfrm>
                    <a:off x="5199860" y="361483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i="1" dirty="0"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135" name="Oval 134">
                    <a:extLst>
                      <a:ext uri="{FF2B5EF4-FFF2-40B4-BE49-F238E27FC236}">
                        <a16:creationId xmlns:a16="http://schemas.microsoft.com/office/drawing/2014/main" id="{8F809D24-0EA0-AD2C-8CCB-3BC5F24F7F26}"/>
                      </a:ext>
                    </a:extLst>
                  </p:cNvPr>
                  <p:cNvSpPr>
                    <a:spLocks noRot="1" noChangeAspect="1" noMove="1" noResize="1" noEditPoints="1" noAdjustHandles="1" noChangeArrowheads="1" noChangeShapeType="1" noTextEdit="1"/>
                  </p:cNvSpPr>
                  <p:nvPr/>
                </p:nvSpPr>
                <p:spPr>
                  <a:xfrm>
                    <a:off x="5199860" y="3614836"/>
                    <a:ext cx="612511" cy="612511"/>
                  </a:xfrm>
                  <a:prstGeom prst="ellipse">
                    <a:avLst/>
                  </a:prstGeom>
                  <a:blipFill>
                    <a:blip r:embed="rId33"/>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5" name="Isosceles Triangle 54">
                    <a:extLst>
                      <a:ext uri="{FF2B5EF4-FFF2-40B4-BE49-F238E27FC236}">
                        <a16:creationId xmlns:a16="http://schemas.microsoft.com/office/drawing/2014/main" id="{B4E17877-8BB2-1C2C-66AE-31F88B184B17}"/>
                      </a:ext>
                    </a:extLst>
                  </p:cNvPr>
                  <p:cNvSpPr/>
                  <p:nvPr/>
                </p:nvSpPr>
                <p:spPr>
                  <a:xfrm>
                    <a:off x="4183702" y="4289248"/>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136" name="Isosceles Triangle 135">
                    <a:extLst>
                      <a:ext uri="{FF2B5EF4-FFF2-40B4-BE49-F238E27FC236}">
                        <a16:creationId xmlns:a16="http://schemas.microsoft.com/office/drawing/2014/main" id="{35B1F3D4-194F-7932-CA70-04F0AC1A5EC5}"/>
                      </a:ext>
                    </a:extLst>
                  </p:cNvPr>
                  <p:cNvSpPr>
                    <a:spLocks noRot="1" noChangeAspect="1" noMove="1" noResize="1" noEditPoints="1" noAdjustHandles="1" noChangeArrowheads="1" noChangeShapeType="1" noTextEdit="1"/>
                  </p:cNvSpPr>
                  <p:nvPr/>
                </p:nvSpPr>
                <p:spPr>
                  <a:xfrm>
                    <a:off x="4183702" y="4289248"/>
                    <a:ext cx="1084977" cy="1204653"/>
                  </a:xfrm>
                  <a:prstGeom prst="triangle">
                    <a:avLst/>
                  </a:prstGeom>
                  <a:blipFill>
                    <a:blip r:embed="rId3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6" name="Oval 55">
                    <a:extLst>
                      <a:ext uri="{FF2B5EF4-FFF2-40B4-BE49-F238E27FC236}">
                        <a16:creationId xmlns:a16="http://schemas.microsoft.com/office/drawing/2014/main" id="{51E9BAE0-55AB-B20C-9644-53B42EDB50FE}"/>
                      </a:ext>
                    </a:extLst>
                  </p:cNvPr>
                  <p:cNvSpPr/>
                  <p:nvPr/>
                </p:nvSpPr>
                <p:spPr>
                  <a:xfrm>
                    <a:off x="6102674" y="411129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137" name="Oval 136">
                    <a:extLst>
                      <a:ext uri="{FF2B5EF4-FFF2-40B4-BE49-F238E27FC236}">
                        <a16:creationId xmlns:a16="http://schemas.microsoft.com/office/drawing/2014/main" id="{6E235EB5-4F7E-74E6-B4C2-3E1AE8911C19}"/>
                      </a:ext>
                    </a:extLst>
                  </p:cNvPr>
                  <p:cNvSpPr>
                    <a:spLocks noRot="1" noChangeAspect="1" noMove="1" noResize="1" noEditPoints="1" noAdjustHandles="1" noChangeArrowheads="1" noChangeShapeType="1" noTextEdit="1"/>
                  </p:cNvSpPr>
                  <p:nvPr/>
                </p:nvSpPr>
                <p:spPr>
                  <a:xfrm>
                    <a:off x="6102674" y="4111293"/>
                    <a:ext cx="612511" cy="612511"/>
                  </a:xfrm>
                  <a:prstGeom prst="ellipse">
                    <a:avLst/>
                  </a:prstGeom>
                  <a:blipFill>
                    <a:blip r:embed="rId35"/>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8" name="Isosceles Triangle 57">
                    <a:extLst>
                      <a:ext uri="{FF2B5EF4-FFF2-40B4-BE49-F238E27FC236}">
                        <a16:creationId xmlns:a16="http://schemas.microsoft.com/office/drawing/2014/main" id="{7AE4E4A4-3919-9DBA-D0BE-3560BD8125F0}"/>
                      </a:ext>
                    </a:extLst>
                  </p:cNvPr>
                  <p:cNvSpPr/>
                  <p:nvPr/>
                </p:nvSpPr>
                <p:spPr>
                  <a:xfrm>
                    <a:off x="6863519" y="5486122"/>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139" name="Isosceles Triangle 138">
                    <a:extLst>
                      <a:ext uri="{FF2B5EF4-FFF2-40B4-BE49-F238E27FC236}">
                        <a16:creationId xmlns:a16="http://schemas.microsoft.com/office/drawing/2014/main" id="{9D516006-D536-C9F5-D25D-D09AD7CBA374}"/>
                      </a:ext>
                    </a:extLst>
                  </p:cNvPr>
                  <p:cNvSpPr>
                    <a:spLocks noRot="1" noChangeAspect="1" noMove="1" noResize="1" noEditPoints="1" noAdjustHandles="1" noChangeArrowheads="1" noChangeShapeType="1" noTextEdit="1"/>
                  </p:cNvSpPr>
                  <p:nvPr/>
                </p:nvSpPr>
                <p:spPr>
                  <a:xfrm>
                    <a:off x="6863519" y="5486122"/>
                    <a:ext cx="1075751" cy="1237660"/>
                  </a:xfrm>
                  <a:prstGeom prst="triangle">
                    <a:avLst/>
                  </a:prstGeom>
                  <a:blipFill>
                    <a:blip r:embed="rId36"/>
                    <a:stretch>
                      <a:fillRect/>
                    </a:stretch>
                  </a:blipFill>
                </p:spPr>
                <p:txBody>
                  <a:bodyPr/>
                  <a:lstStyle/>
                  <a:p>
                    <a:r>
                      <a:rPr lang="en-US">
                        <a:noFill/>
                      </a:rPr>
                      <a:t> </a:t>
                    </a:r>
                  </a:p>
                </p:txBody>
              </p:sp>
            </mc:Fallback>
          </mc:AlternateContent>
          <p:cxnSp>
            <p:nvCxnSpPr>
              <p:cNvPr id="60" name="Straight Connector 59">
                <a:extLst>
                  <a:ext uri="{FF2B5EF4-FFF2-40B4-BE49-F238E27FC236}">
                    <a16:creationId xmlns:a16="http://schemas.microsoft.com/office/drawing/2014/main" id="{D136148D-4B0A-6C03-A763-3B65BB3BB059}"/>
                  </a:ext>
                </a:extLst>
              </p:cNvPr>
              <p:cNvCxnSpPr>
                <a:cxnSpLocks/>
                <a:stCxn id="56" idx="5"/>
                <a:endCxn id="79" idx="1"/>
              </p:cNvCxnSpPr>
              <p:nvPr/>
            </p:nvCxnSpPr>
            <p:spPr>
              <a:xfrm>
                <a:off x="6625485" y="4634104"/>
                <a:ext cx="151335" cy="1869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B3F39286-894F-065A-AA70-B648DC792184}"/>
                  </a:ext>
                </a:extLst>
              </p:cNvPr>
              <p:cNvCxnSpPr>
                <a:cxnSpLocks/>
                <a:stCxn id="56" idx="1"/>
                <a:endCxn id="54" idx="5"/>
              </p:cNvCxnSpPr>
              <p:nvPr/>
            </p:nvCxnSpPr>
            <p:spPr>
              <a:xfrm flipH="1" flipV="1">
                <a:off x="5722671" y="4137647"/>
                <a:ext cx="469703" cy="633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1C1F84C-CBA5-2074-CD22-3D7D7A2AA4A0}"/>
                  </a:ext>
                </a:extLst>
              </p:cNvPr>
              <p:cNvCxnSpPr>
                <a:cxnSpLocks/>
                <a:stCxn id="58" idx="0"/>
                <a:endCxn id="79" idx="5"/>
              </p:cNvCxnSpPr>
              <p:nvPr/>
            </p:nvCxnSpPr>
            <p:spPr>
              <a:xfrm flipH="1" flipV="1">
                <a:off x="7209931" y="5254194"/>
                <a:ext cx="191464" cy="2319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6" name="TextBox 65">
                    <a:extLst>
                      <a:ext uri="{FF2B5EF4-FFF2-40B4-BE49-F238E27FC236}">
                        <a16:creationId xmlns:a16="http://schemas.microsoft.com/office/drawing/2014/main" id="{D60BC175-DD5E-3E90-0D3C-DCC1C8F1AAF9}"/>
                      </a:ext>
                    </a:extLst>
                  </p:cNvPr>
                  <p:cNvSpPr txBox="1"/>
                  <p:nvPr/>
                </p:nvSpPr>
                <p:spPr>
                  <a:xfrm>
                    <a:off x="4356795" y="4140155"/>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44" name="TextBox 143">
                    <a:extLst>
                      <a:ext uri="{FF2B5EF4-FFF2-40B4-BE49-F238E27FC236}">
                        <a16:creationId xmlns:a16="http://schemas.microsoft.com/office/drawing/2014/main" id="{88B2D769-7FC5-E189-559D-256522242E9C}"/>
                      </a:ext>
                    </a:extLst>
                  </p:cNvPr>
                  <p:cNvSpPr txBox="1">
                    <a:spLocks noRot="1" noChangeAspect="1" noMove="1" noResize="1" noEditPoints="1" noAdjustHandles="1" noChangeArrowheads="1" noChangeShapeType="1" noTextEdit="1"/>
                  </p:cNvSpPr>
                  <p:nvPr/>
                </p:nvSpPr>
                <p:spPr>
                  <a:xfrm>
                    <a:off x="4356795" y="4140155"/>
                    <a:ext cx="369781" cy="369332"/>
                  </a:xfrm>
                  <a:prstGeom prst="rect">
                    <a:avLst/>
                  </a:prstGeom>
                  <a:blipFill>
                    <a:blip r:embed="rId3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9" name="TextBox 68">
                    <a:extLst>
                      <a:ext uri="{FF2B5EF4-FFF2-40B4-BE49-F238E27FC236}">
                        <a16:creationId xmlns:a16="http://schemas.microsoft.com/office/drawing/2014/main" id="{4BE11F07-5994-1AE1-1694-CD8FCE5917FE}"/>
                      </a:ext>
                    </a:extLst>
                  </p:cNvPr>
                  <p:cNvSpPr txBox="1"/>
                  <p:nvPr/>
                </p:nvSpPr>
                <p:spPr>
                  <a:xfrm>
                    <a:off x="5467770" y="4215176"/>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146" name="TextBox 145">
                    <a:extLst>
                      <a:ext uri="{FF2B5EF4-FFF2-40B4-BE49-F238E27FC236}">
                        <a16:creationId xmlns:a16="http://schemas.microsoft.com/office/drawing/2014/main" id="{1226F12A-73C3-A545-8A6A-1FB7371A4210}"/>
                      </a:ext>
                    </a:extLst>
                  </p:cNvPr>
                  <p:cNvSpPr txBox="1">
                    <a:spLocks noRot="1" noChangeAspect="1" noMove="1" noResize="1" noEditPoints="1" noAdjustHandles="1" noChangeArrowheads="1" noChangeShapeType="1" noTextEdit="1"/>
                  </p:cNvSpPr>
                  <p:nvPr/>
                </p:nvSpPr>
                <p:spPr>
                  <a:xfrm>
                    <a:off x="5467770" y="4215176"/>
                    <a:ext cx="773738" cy="369332"/>
                  </a:xfrm>
                  <a:prstGeom prst="rect">
                    <a:avLst/>
                  </a:prstGeom>
                  <a:blipFill>
                    <a:blip r:embed="rId3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2" name="TextBox 71">
                    <a:extLst>
                      <a:ext uri="{FF2B5EF4-FFF2-40B4-BE49-F238E27FC236}">
                        <a16:creationId xmlns:a16="http://schemas.microsoft.com/office/drawing/2014/main" id="{BC772870-F959-FA81-F882-34CD9024E2F4}"/>
                      </a:ext>
                    </a:extLst>
                  </p:cNvPr>
                  <p:cNvSpPr txBox="1"/>
                  <p:nvPr/>
                </p:nvSpPr>
                <p:spPr>
                  <a:xfrm>
                    <a:off x="4571264" y="3671644"/>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i="1" dirty="0" smtClean="0">
                              <a:solidFill>
                                <a:srgbClr val="FF0000"/>
                              </a:solidFill>
                              <a:latin typeface="Cambria Math" panose="02040503050406030204" pitchFamily="18" charset="0"/>
                            </a:rPr>
                            <m:t>+3</m:t>
                          </m:r>
                        </m:oMath>
                      </m:oMathPara>
                    </a14:m>
                    <a:endParaRPr lang="en-US" dirty="0">
                      <a:solidFill>
                        <a:srgbClr val="FF0000"/>
                      </a:solidFill>
                    </a:endParaRPr>
                  </a:p>
                </p:txBody>
              </p:sp>
            </mc:Choice>
            <mc:Fallback xmlns="">
              <p:sp>
                <p:nvSpPr>
                  <p:cNvPr id="147" name="TextBox 146">
                    <a:extLst>
                      <a:ext uri="{FF2B5EF4-FFF2-40B4-BE49-F238E27FC236}">
                        <a16:creationId xmlns:a16="http://schemas.microsoft.com/office/drawing/2014/main" id="{E7DDC433-A39C-9D72-0893-3EE12F71DF52}"/>
                      </a:ext>
                    </a:extLst>
                  </p:cNvPr>
                  <p:cNvSpPr txBox="1">
                    <a:spLocks noRot="1" noChangeAspect="1" noMove="1" noResize="1" noEditPoints="1" noAdjustHandles="1" noChangeArrowheads="1" noChangeShapeType="1" noTextEdit="1"/>
                  </p:cNvSpPr>
                  <p:nvPr/>
                </p:nvSpPr>
                <p:spPr>
                  <a:xfrm>
                    <a:off x="4571264" y="3671644"/>
                    <a:ext cx="773738" cy="369332"/>
                  </a:xfrm>
                  <a:prstGeom prst="rect">
                    <a:avLst/>
                  </a:prstGeom>
                  <a:blipFill>
                    <a:blip r:embed="rId3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3" name="TextBox 72">
                    <a:extLst>
                      <a:ext uri="{FF2B5EF4-FFF2-40B4-BE49-F238E27FC236}">
                        <a16:creationId xmlns:a16="http://schemas.microsoft.com/office/drawing/2014/main" id="{95EC4028-9761-5201-38B1-86F206851248}"/>
                      </a:ext>
                    </a:extLst>
                  </p:cNvPr>
                  <p:cNvSpPr txBox="1"/>
                  <p:nvPr/>
                </p:nvSpPr>
                <p:spPr>
                  <a:xfrm>
                    <a:off x="7043103" y="5344545"/>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48" name="TextBox 147">
                    <a:extLst>
                      <a:ext uri="{FF2B5EF4-FFF2-40B4-BE49-F238E27FC236}">
                        <a16:creationId xmlns:a16="http://schemas.microsoft.com/office/drawing/2014/main" id="{0D538E86-780E-3019-582B-FDB16AE9B559}"/>
                      </a:ext>
                    </a:extLst>
                  </p:cNvPr>
                  <p:cNvSpPr txBox="1">
                    <a:spLocks noRot="1" noChangeAspect="1" noMove="1" noResize="1" noEditPoints="1" noAdjustHandles="1" noChangeArrowheads="1" noChangeShapeType="1" noTextEdit="1"/>
                  </p:cNvSpPr>
                  <p:nvPr/>
                </p:nvSpPr>
                <p:spPr>
                  <a:xfrm>
                    <a:off x="7043103" y="5344545"/>
                    <a:ext cx="369781" cy="369332"/>
                  </a:xfrm>
                  <a:prstGeom prst="rect">
                    <a:avLst/>
                  </a:prstGeom>
                  <a:blipFill>
                    <a:blip r:embed="rId40"/>
                    <a:stretch>
                      <a:fillRect/>
                    </a:stretch>
                  </a:blipFill>
                </p:spPr>
                <p:txBody>
                  <a:bodyPr/>
                  <a:lstStyle/>
                  <a:p>
                    <a:r>
                      <a:rPr lang="en-US">
                        <a:noFill/>
                      </a:rPr>
                      <a:t> </a:t>
                    </a:r>
                  </a:p>
                </p:txBody>
              </p:sp>
            </mc:Fallback>
          </mc:AlternateContent>
          <p:grpSp>
            <p:nvGrpSpPr>
              <p:cNvPr id="74" name="Group 73">
                <a:extLst>
                  <a:ext uri="{FF2B5EF4-FFF2-40B4-BE49-F238E27FC236}">
                    <a16:creationId xmlns:a16="http://schemas.microsoft.com/office/drawing/2014/main" id="{A4411914-464C-61C9-AAF7-6B611EF860C9}"/>
                  </a:ext>
                </a:extLst>
              </p:cNvPr>
              <p:cNvGrpSpPr/>
              <p:nvPr/>
            </p:nvGrpSpPr>
            <p:grpSpPr>
              <a:xfrm>
                <a:off x="5444564" y="4879593"/>
                <a:ext cx="869999" cy="1258554"/>
                <a:chOff x="7671946" y="5192984"/>
                <a:chExt cx="869999" cy="1258554"/>
              </a:xfrm>
            </p:grpSpPr>
            <mc:AlternateContent xmlns:mc="http://schemas.openxmlformats.org/markup-compatibility/2006" xmlns:a14="http://schemas.microsoft.com/office/drawing/2010/main">
              <mc:Choice Requires="a14">
                <p:sp>
                  <p:nvSpPr>
                    <p:cNvPr id="87" name="Isosceles Triangle 86">
                      <a:extLst>
                        <a:ext uri="{FF2B5EF4-FFF2-40B4-BE49-F238E27FC236}">
                          <a16:creationId xmlns:a16="http://schemas.microsoft.com/office/drawing/2014/main" id="{E844BF3E-EF76-92D1-8CB2-74308A80DC4F}"/>
                        </a:ext>
                      </a:extLst>
                    </p:cNvPr>
                    <p:cNvSpPr/>
                    <p:nvPr/>
                  </p:nvSpPr>
                  <p:spPr>
                    <a:xfrm>
                      <a:off x="7671946" y="5192984"/>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138" name="Isosceles Triangle 137">
                      <a:extLst>
                        <a:ext uri="{FF2B5EF4-FFF2-40B4-BE49-F238E27FC236}">
                          <a16:creationId xmlns:a16="http://schemas.microsoft.com/office/drawing/2014/main" id="{74A22E81-AB42-2FE9-9E89-350215CFD416}"/>
                        </a:ext>
                      </a:extLst>
                    </p:cNvPr>
                    <p:cNvSpPr>
                      <a:spLocks noRot="1" noChangeAspect="1" noMove="1" noResize="1" noEditPoints="1" noAdjustHandles="1" noChangeArrowheads="1" noChangeShapeType="1" noTextEdit="1"/>
                    </p:cNvSpPr>
                    <p:nvPr/>
                  </p:nvSpPr>
                  <p:spPr>
                    <a:xfrm>
                      <a:off x="7671946" y="5192984"/>
                      <a:ext cx="869999" cy="653951"/>
                    </a:xfrm>
                    <a:prstGeom prst="triangle">
                      <a:avLst/>
                    </a:prstGeom>
                    <a:blipFill>
                      <a:blip r:embed="rId4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8" name="Oval 87">
                      <a:extLst>
                        <a:ext uri="{FF2B5EF4-FFF2-40B4-BE49-F238E27FC236}">
                          <a16:creationId xmlns:a16="http://schemas.microsoft.com/office/drawing/2014/main" id="{2A25A8FA-E44D-EFFA-7437-C6EE9E964F8D}"/>
                        </a:ext>
                      </a:extLst>
                    </p:cNvPr>
                    <p:cNvSpPr/>
                    <p:nvPr/>
                  </p:nvSpPr>
                  <p:spPr>
                    <a:xfrm>
                      <a:off x="7879032" y="5975392"/>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53" name="Oval 152">
                      <a:extLst>
                        <a:ext uri="{FF2B5EF4-FFF2-40B4-BE49-F238E27FC236}">
                          <a16:creationId xmlns:a16="http://schemas.microsoft.com/office/drawing/2014/main" id="{C9792623-4F10-6F7E-FC1A-66157314FC92}"/>
                        </a:ext>
                      </a:extLst>
                    </p:cNvPr>
                    <p:cNvSpPr>
                      <a:spLocks noRot="1" noChangeAspect="1" noMove="1" noResize="1" noEditPoints="1" noAdjustHandles="1" noChangeArrowheads="1" noChangeShapeType="1" noTextEdit="1"/>
                    </p:cNvSpPr>
                    <p:nvPr/>
                  </p:nvSpPr>
                  <p:spPr>
                    <a:xfrm>
                      <a:off x="7879032" y="5975392"/>
                      <a:ext cx="476146" cy="476146"/>
                    </a:xfrm>
                    <a:prstGeom prst="ellipse">
                      <a:avLst/>
                    </a:prstGeom>
                    <a:blipFill>
                      <a:blip r:embed="rId42"/>
                      <a:stretch>
                        <a:fillRect/>
                      </a:stretch>
                    </a:blipFill>
                    <a:ln>
                      <a:solidFill>
                        <a:schemeClr val="bg1">
                          <a:lumMod val="50000"/>
                        </a:schemeClr>
                      </a:solidFill>
                      <a:prstDash val="dash"/>
                    </a:ln>
                  </p:spPr>
                  <p:txBody>
                    <a:bodyPr/>
                    <a:lstStyle/>
                    <a:p>
                      <a:r>
                        <a:rPr lang="en-US">
                          <a:noFill/>
                        </a:rPr>
                        <a:t> </a:t>
                      </a:r>
                    </a:p>
                  </p:txBody>
                </p:sp>
              </mc:Fallback>
            </mc:AlternateContent>
            <p:cxnSp>
              <p:nvCxnSpPr>
                <p:cNvPr id="89" name="Straight Connector 88">
                  <a:extLst>
                    <a:ext uri="{FF2B5EF4-FFF2-40B4-BE49-F238E27FC236}">
                      <a16:creationId xmlns:a16="http://schemas.microsoft.com/office/drawing/2014/main" id="{F49F0688-2DD7-0B08-A0C3-63DDDCFFD3ED}"/>
                    </a:ext>
                  </a:extLst>
                </p:cNvPr>
                <p:cNvCxnSpPr>
                  <a:cxnSpLocks/>
                  <a:stCxn id="88" idx="0"/>
                  <a:endCxn id="87" idx="3"/>
                </p:cNvCxnSpPr>
                <p:nvPr/>
              </p:nvCxnSpPr>
              <p:spPr>
                <a:xfrm flipH="1" flipV="1">
                  <a:off x="8106946" y="5846935"/>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78" name="Group 77">
                <a:extLst>
                  <a:ext uri="{FF2B5EF4-FFF2-40B4-BE49-F238E27FC236}">
                    <a16:creationId xmlns:a16="http://schemas.microsoft.com/office/drawing/2014/main" id="{AC6B7427-ADB8-D3F6-3449-10FC6E356468}"/>
                  </a:ext>
                </a:extLst>
              </p:cNvPr>
              <p:cNvGrpSpPr/>
              <p:nvPr/>
            </p:nvGrpSpPr>
            <p:grpSpPr>
              <a:xfrm>
                <a:off x="6130081" y="5494218"/>
                <a:ext cx="869999" cy="1261094"/>
                <a:chOff x="6540271" y="4283732"/>
                <a:chExt cx="869999" cy="1261094"/>
              </a:xfrm>
            </p:grpSpPr>
            <mc:AlternateContent xmlns:mc="http://schemas.openxmlformats.org/markup-compatibility/2006" xmlns:a14="http://schemas.microsoft.com/office/drawing/2010/main">
              <mc:Choice Requires="a14">
                <p:sp>
                  <p:nvSpPr>
                    <p:cNvPr id="84" name="Isosceles Triangle 83">
                      <a:extLst>
                        <a:ext uri="{FF2B5EF4-FFF2-40B4-BE49-F238E27FC236}">
                          <a16:creationId xmlns:a16="http://schemas.microsoft.com/office/drawing/2014/main" id="{ACA503C0-B741-3C32-E7E9-A96475D53CF2}"/>
                        </a:ext>
                      </a:extLst>
                    </p:cNvPr>
                    <p:cNvSpPr/>
                    <p:nvPr/>
                  </p:nvSpPr>
                  <p:spPr>
                    <a:xfrm>
                      <a:off x="6540271" y="428373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150" name="Isosceles Triangle 149">
                      <a:extLst>
                        <a:ext uri="{FF2B5EF4-FFF2-40B4-BE49-F238E27FC236}">
                          <a16:creationId xmlns:a16="http://schemas.microsoft.com/office/drawing/2014/main" id="{DA48F5F6-29AE-2B9B-C661-FC0F9D14E43E}"/>
                        </a:ext>
                      </a:extLst>
                    </p:cNvPr>
                    <p:cNvSpPr>
                      <a:spLocks noRot="1" noChangeAspect="1" noMove="1" noResize="1" noEditPoints="1" noAdjustHandles="1" noChangeArrowheads="1" noChangeShapeType="1" noTextEdit="1"/>
                    </p:cNvSpPr>
                    <p:nvPr/>
                  </p:nvSpPr>
                  <p:spPr>
                    <a:xfrm>
                      <a:off x="6540271" y="4283732"/>
                      <a:ext cx="869999" cy="653951"/>
                    </a:xfrm>
                    <a:prstGeom prst="triangle">
                      <a:avLst/>
                    </a:prstGeom>
                    <a:blipFill>
                      <a:blip r:embed="rId43"/>
                      <a:stretch>
                        <a:fillRect b="-454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5" name="Oval 84">
                      <a:extLst>
                        <a:ext uri="{FF2B5EF4-FFF2-40B4-BE49-F238E27FC236}">
                          <a16:creationId xmlns:a16="http://schemas.microsoft.com/office/drawing/2014/main" id="{86621567-94A6-C0AC-B318-CE3563F8A89E}"/>
                        </a:ext>
                      </a:extLst>
                    </p:cNvPr>
                    <p:cNvSpPr/>
                    <p:nvPr/>
                  </p:nvSpPr>
                  <p:spPr>
                    <a:xfrm>
                      <a:off x="6732387" y="506868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55" name="Oval 154">
                      <a:extLst>
                        <a:ext uri="{FF2B5EF4-FFF2-40B4-BE49-F238E27FC236}">
                          <a16:creationId xmlns:a16="http://schemas.microsoft.com/office/drawing/2014/main" id="{FA2F515E-F9F8-11B1-7B8F-6B879A34E224}"/>
                        </a:ext>
                      </a:extLst>
                    </p:cNvPr>
                    <p:cNvSpPr>
                      <a:spLocks noRot="1" noChangeAspect="1" noMove="1" noResize="1" noEditPoints="1" noAdjustHandles="1" noChangeArrowheads="1" noChangeShapeType="1" noTextEdit="1"/>
                    </p:cNvSpPr>
                    <p:nvPr/>
                  </p:nvSpPr>
                  <p:spPr>
                    <a:xfrm>
                      <a:off x="6732387" y="5068680"/>
                      <a:ext cx="476146" cy="476146"/>
                    </a:xfrm>
                    <a:prstGeom prst="ellipse">
                      <a:avLst/>
                    </a:prstGeom>
                    <a:blipFill>
                      <a:blip r:embed="rId44"/>
                      <a:stretch>
                        <a:fillRect/>
                      </a:stretch>
                    </a:blipFill>
                    <a:ln>
                      <a:solidFill>
                        <a:schemeClr val="bg1">
                          <a:lumMod val="50000"/>
                        </a:schemeClr>
                      </a:solidFill>
                      <a:prstDash val="dash"/>
                    </a:ln>
                  </p:spPr>
                  <p:txBody>
                    <a:bodyPr/>
                    <a:lstStyle/>
                    <a:p>
                      <a:r>
                        <a:rPr lang="en-US">
                          <a:noFill/>
                        </a:rPr>
                        <a:t> </a:t>
                      </a:r>
                    </a:p>
                  </p:txBody>
                </p:sp>
              </mc:Fallback>
            </mc:AlternateContent>
            <p:cxnSp>
              <p:nvCxnSpPr>
                <p:cNvPr id="86" name="Straight Connector 85">
                  <a:extLst>
                    <a:ext uri="{FF2B5EF4-FFF2-40B4-BE49-F238E27FC236}">
                      <a16:creationId xmlns:a16="http://schemas.microsoft.com/office/drawing/2014/main" id="{B33BB763-805B-B060-A5F7-248D2FD473EE}"/>
                    </a:ext>
                  </a:extLst>
                </p:cNvPr>
                <p:cNvCxnSpPr>
                  <a:cxnSpLocks/>
                  <a:stCxn id="85" idx="0"/>
                  <a:endCxn id="84" idx="3"/>
                </p:cNvCxnSpPr>
                <p:nvPr/>
              </p:nvCxnSpPr>
              <p:spPr>
                <a:xfrm flipV="1">
                  <a:off x="6970460" y="4937683"/>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79" name="Oval 78">
                    <a:extLst>
                      <a:ext uri="{FF2B5EF4-FFF2-40B4-BE49-F238E27FC236}">
                        <a16:creationId xmlns:a16="http://schemas.microsoft.com/office/drawing/2014/main" id="{B3E04C6E-EE69-75BC-B932-292718A83BC8}"/>
                      </a:ext>
                    </a:extLst>
                  </p:cNvPr>
                  <p:cNvSpPr/>
                  <p:nvPr/>
                </p:nvSpPr>
                <p:spPr>
                  <a:xfrm>
                    <a:off x="6687120" y="473138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159" name="Oval 158">
                    <a:extLst>
                      <a:ext uri="{FF2B5EF4-FFF2-40B4-BE49-F238E27FC236}">
                        <a16:creationId xmlns:a16="http://schemas.microsoft.com/office/drawing/2014/main" id="{C665C09B-FCE3-FD4E-BB9E-596B4AC626E5}"/>
                      </a:ext>
                    </a:extLst>
                  </p:cNvPr>
                  <p:cNvSpPr>
                    <a:spLocks noRot="1" noChangeAspect="1" noMove="1" noResize="1" noEditPoints="1" noAdjustHandles="1" noChangeArrowheads="1" noChangeShapeType="1" noTextEdit="1"/>
                  </p:cNvSpPr>
                  <p:nvPr/>
                </p:nvSpPr>
                <p:spPr>
                  <a:xfrm>
                    <a:off x="6687120" y="4731383"/>
                    <a:ext cx="612511" cy="612511"/>
                  </a:xfrm>
                  <a:prstGeom prst="ellipse">
                    <a:avLst/>
                  </a:prstGeom>
                  <a:blipFill>
                    <a:blip r:embed="rId45"/>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0" name="TextBox 79">
                    <a:extLst>
                      <a:ext uri="{FF2B5EF4-FFF2-40B4-BE49-F238E27FC236}">
                        <a16:creationId xmlns:a16="http://schemas.microsoft.com/office/drawing/2014/main" id="{AD4C26FA-4ABF-D4CE-E9A8-4A9BC325EC5F}"/>
                      </a:ext>
                    </a:extLst>
                  </p:cNvPr>
                  <p:cNvSpPr txBox="1"/>
                  <p:nvPr/>
                </p:nvSpPr>
                <p:spPr>
                  <a:xfrm>
                    <a:off x="6076964" y="4826344"/>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168" name="TextBox 167">
                    <a:extLst>
                      <a:ext uri="{FF2B5EF4-FFF2-40B4-BE49-F238E27FC236}">
                        <a16:creationId xmlns:a16="http://schemas.microsoft.com/office/drawing/2014/main" id="{680E6224-B30D-AB0B-1DD3-2319A9852042}"/>
                      </a:ext>
                    </a:extLst>
                  </p:cNvPr>
                  <p:cNvSpPr txBox="1">
                    <a:spLocks noRot="1" noChangeAspect="1" noMove="1" noResize="1" noEditPoints="1" noAdjustHandles="1" noChangeArrowheads="1" noChangeShapeType="1" noTextEdit="1"/>
                  </p:cNvSpPr>
                  <p:nvPr/>
                </p:nvSpPr>
                <p:spPr>
                  <a:xfrm>
                    <a:off x="6076964" y="4826344"/>
                    <a:ext cx="773738" cy="369332"/>
                  </a:xfrm>
                  <a:prstGeom prst="rect">
                    <a:avLst/>
                  </a:prstGeom>
                  <a:blipFill>
                    <a:blip r:embed="rId46"/>
                    <a:stretch>
                      <a:fillRect/>
                    </a:stretch>
                  </a:blipFill>
                </p:spPr>
                <p:txBody>
                  <a:bodyPr/>
                  <a:lstStyle/>
                  <a:p>
                    <a:r>
                      <a:rPr lang="en-US">
                        <a:noFill/>
                      </a:rPr>
                      <a:t> </a:t>
                    </a:r>
                  </a:p>
                </p:txBody>
              </p:sp>
            </mc:Fallback>
          </mc:AlternateContent>
          <p:cxnSp>
            <p:nvCxnSpPr>
              <p:cNvPr id="81" name="Straight Connector 80">
                <a:extLst>
                  <a:ext uri="{FF2B5EF4-FFF2-40B4-BE49-F238E27FC236}">
                    <a16:creationId xmlns:a16="http://schemas.microsoft.com/office/drawing/2014/main" id="{AE5A39C0-A507-0A74-BF4C-35F6DCCDB517}"/>
                  </a:ext>
                </a:extLst>
              </p:cNvPr>
              <p:cNvCxnSpPr>
                <a:cxnSpLocks/>
                <a:stCxn id="79" idx="3"/>
                <a:endCxn id="84" idx="0"/>
              </p:cNvCxnSpPr>
              <p:nvPr/>
            </p:nvCxnSpPr>
            <p:spPr>
              <a:xfrm flipH="1">
                <a:off x="6565081" y="5254194"/>
                <a:ext cx="211739" cy="240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66AD1784-D9C6-389D-5A35-7E814C1A15D1}"/>
                  </a:ext>
                </a:extLst>
              </p:cNvPr>
              <p:cNvCxnSpPr>
                <a:cxnSpLocks/>
                <a:stCxn id="56" idx="3"/>
                <a:endCxn id="87" idx="0"/>
              </p:cNvCxnSpPr>
              <p:nvPr/>
            </p:nvCxnSpPr>
            <p:spPr>
              <a:xfrm flipH="1">
                <a:off x="5879564" y="4634104"/>
                <a:ext cx="312810" cy="2454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0EE7E5BD-8345-AD3F-EBB2-EDEC28DDE134}"/>
                  </a:ext>
                </a:extLst>
              </p:cNvPr>
              <p:cNvCxnSpPr>
                <a:cxnSpLocks/>
                <a:stCxn id="55" idx="0"/>
                <a:endCxn id="54" idx="3"/>
              </p:cNvCxnSpPr>
              <p:nvPr/>
            </p:nvCxnSpPr>
            <p:spPr>
              <a:xfrm flipV="1">
                <a:off x="4726191" y="4137647"/>
                <a:ext cx="563369" cy="1516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3" name="Straight Connector 52">
              <a:extLst>
                <a:ext uri="{FF2B5EF4-FFF2-40B4-BE49-F238E27FC236}">
                  <a16:creationId xmlns:a16="http://schemas.microsoft.com/office/drawing/2014/main" id="{CA9F84BF-8364-DBE1-43E0-93FCE570C201}"/>
                </a:ext>
              </a:extLst>
            </p:cNvPr>
            <p:cNvCxnSpPr>
              <a:cxnSpLocks/>
              <a:stCxn id="54" idx="0"/>
            </p:cNvCxnSpPr>
            <p:nvPr/>
          </p:nvCxnSpPr>
          <p:spPr>
            <a:xfrm flipV="1">
              <a:off x="5437358" y="3514512"/>
              <a:ext cx="0" cy="171857"/>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a14="http://schemas.microsoft.com/office/drawing/2010/main" Requires="a14">
          <p:sp>
            <p:nvSpPr>
              <p:cNvPr id="5" name="Arrow: Right 4" descr="Finally we do a left rotation at the problem node a.">
                <a:extLst>
                  <a:ext uri="{FF2B5EF4-FFF2-40B4-BE49-F238E27FC236}">
                    <a16:creationId xmlns:a16="http://schemas.microsoft.com/office/drawing/2014/main" id="{788FB1E7-BDB2-1BF7-67C4-073B5E8A7BFF}"/>
                  </a:ext>
                </a:extLst>
              </p:cNvPr>
              <p:cNvSpPr/>
              <p:nvPr/>
            </p:nvSpPr>
            <p:spPr>
              <a:xfrm>
                <a:off x="7072247" y="3854356"/>
                <a:ext cx="1240599" cy="1105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Rotate Left at </a:t>
                </a:r>
                <a14:m>
                  <m:oMath xmlns:m="http://schemas.openxmlformats.org/officeDocument/2006/math">
                    <m:r>
                      <a:rPr lang="en-US" sz="1400" b="0" i="1" smtClean="0">
                        <a:latin typeface="Cambria Math" panose="02040503050406030204" pitchFamily="18" charset="0"/>
                      </a:rPr>
                      <m:t>𝑎</m:t>
                    </m:r>
                  </m:oMath>
                </a14:m>
                <a:endParaRPr lang="en-US" sz="1400" dirty="0"/>
              </a:p>
            </p:txBody>
          </p:sp>
        </mc:Choice>
        <mc:Fallback>
          <p:sp>
            <p:nvSpPr>
              <p:cNvPr id="5" name="Arrow: Right 4" descr="Finally we do a left rotation at the problem node a.">
                <a:extLst>
                  <a:ext uri="{FF2B5EF4-FFF2-40B4-BE49-F238E27FC236}">
                    <a16:creationId xmlns:a16="http://schemas.microsoft.com/office/drawing/2014/main" id="{788FB1E7-BDB2-1BF7-67C4-073B5E8A7BFF}"/>
                  </a:ext>
                </a:extLst>
              </p:cNvPr>
              <p:cNvSpPr>
                <a:spLocks noRot="1" noChangeAspect="1" noMove="1" noResize="1" noEditPoints="1" noAdjustHandles="1" noChangeArrowheads="1" noChangeShapeType="1" noTextEdit="1"/>
              </p:cNvSpPr>
              <p:nvPr/>
            </p:nvSpPr>
            <p:spPr>
              <a:xfrm>
                <a:off x="7072247" y="3854356"/>
                <a:ext cx="1240599" cy="1105505"/>
              </a:xfrm>
              <a:prstGeom prst="rightArrow">
                <a:avLst/>
              </a:prstGeom>
              <a:blipFill>
                <a:blip r:embed="rId47"/>
                <a:stretch>
                  <a:fillRect/>
                </a:stretch>
              </a:blipFill>
            </p:spPr>
            <p:txBody>
              <a:bodyPr/>
              <a:lstStyle/>
              <a:p>
                <a:r>
                  <a:rPr lang="en-US">
                    <a:noFill/>
                  </a:rPr>
                  <a:t> </a:t>
                </a:r>
              </a:p>
            </p:txBody>
          </p:sp>
        </mc:Fallback>
      </mc:AlternateContent>
      <p:grpSp>
        <p:nvGrpSpPr>
          <p:cNvPr id="90" name="Group 89" descr="An illustration of a right-left rotation. This is the after image.&#10;&#10;&#10;After performing a left rotation the node c becomes the root of the tree. The left child of c is the node a (the former root), and the right child of c is unchanged from the intermediate step. The right subtree of a is x (the former left subtree of c), and the left subtree of a is unchanged. At this point the left and right subtrees of c both have height h+1, and so the tree is finally balanced.">
            <a:extLst>
              <a:ext uri="{FF2B5EF4-FFF2-40B4-BE49-F238E27FC236}">
                <a16:creationId xmlns:a16="http://schemas.microsoft.com/office/drawing/2014/main" id="{AE4EE582-988A-E6B2-76AC-37BDA5D5DC3C}"/>
              </a:ext>
            </a:extLst>
          </p:cNvPr>
          <p:cNvGrpSpPr/>
          <p:nvPr/>
        </p:nvGrpSpPr>
        <p:grpSpPr>
          <a:xfrm>
            <a:off x="8270097" y="3429000"/>
            <a:ext cx="3918102" cy="2887704"/>
            <a:chOff x="8270097" y="3429000"/>
            <a:chExt cx="3918102" cy="2887704"/>
          </a:xfrm>
        </p:grpSpPr>
        <p:grpSp>
          <p:nvGrpSpPr>
            <p:cNvPr id="91" name="Group 90">
              <a:extLst>
                <a:ext uri="{FF2B5EF4-FFF2-40B4-BE49-F238E27FC236}">
                  <a16:creationId xmlns:a16="http://schemas.microsoft.com/office/drawing/2014/main" id="{FBC0632A-495B-846E-DC36-CC5704205209}"/>
                </a:ext>
              </a:extLst>
            </p:cNvPr>
            <p:cNvGrpSpPr/>
            <p:nvPr/>
          </p:nvGrpSpPr>
          <p:grpSpPr>
            <a:xfrm>
              <a:off x="8270097" y="3545101"/>
              <a:ext cx="3918102" cy="2771603"/>
              <a:chOff x="8140409" y="588651"/>
              <a:chExt cx="3918102" cy="2771603"/>
            </a:xfrm>
          </p:grpSpPr>
          <mc:AlternateContent xmlns:mc="http://schemas.openxmlformats.org/markup-compatibility/2006" xmlns:a14="http://schemas.microsoft.com/office/drawing/2010/main">
            <mc:Choice Requires="a14">
              <p:sp>
                <p:nvSpPr>
                  <p:cNvPr id="93" name="Isosceles Triangle 92">
                    <a:extLst>
                      <a:ext uri="{FF2B5EF4-FFF2-40B4-BE49-F238E27FC236}">
                        <a16:creationId xmlns:a16="http://schemas.microsoft.com/office/drawing/2014/main" id="{DEF89B09-9584-257A-FF62-8BE1996BA09B}"/>
                      </a:ext>
                    </a:extLst>
                  </p:cNvPr>
                  <p:cNvSpPr/>
                  <p:nvPr/>
                </p:nvSpPr>
                <p:spPr>
                  <a:xfrm>
                    <a:off x="8140409" y="2112531"/>
                    <a:ext cx="1084977" cy="1204653"/>
                  </a:xfrm>
                  <a:prstGeom prst="triangl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𝑤</m:t>
                          </m:r>
                        </m:oMath>
                      </m:oMathPara>
                    </a14:m>
                    <a:endParaRPr lang="en-US" dirty="0"/>
                  </a:p>
                </p:txBody>
              </p:sp>
            </mc:Choice>
            <mc:Fallback xmlns="">
              <p:sp>
                <p:nvSpPr>
                  <p:cNvPr id="170" name="Isosceles Triangle 169">
                    <a:extLst>
                      <a:ext uri="{FF2B5EF4-FFF2-40B4-BE49-F238E27FC236}">
                        <a16:creationId xmlns:a16="http://schemas.microsoft.com/office/drawing/2014/main" id="{C25823D2-DAC3-871C-723F-191069584EC5}"/>
                      </a:ext>
                    </a:extLst>
                  </p:cNvPr>
                  <p:cNvSpPr>
                    <a:spLocks noRot="1" noChangeAspect="1" noMove="1" noResize="1" noEditPoints="1" noAdjustHandles="1" noChangeArrowheads="1" noChangeShapeType="1" noTextEdit="1"/>
                  </p:cNvSpPr>
                  <p:nvPr/>
                </p:nvSpPr>
                <p:spPr>
                  <a:xfrm>
                    <a:off x="8140409" y="2112531"/>
                    <a:ext cx="1084977" cy="1204653"/>
                  </a:xfrm>
                  <a:prstGeom prst="triangle">
                    <a:avLst/>
                  </a:prstGeom>
                  <a:blipFill>
                    <a:blip r:embed="rId4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4" name="TextBox 93">
                    <a:extLst>
                      <a:ext uri="{FF2B5EF4-FFF2-40B4-BE49-F238E27FC236}">
                        <a16:creationId xmlns:a16="http://schemas.microsoft.com/office/drawing/2014/main" id="{154E1F8B-BB07-4888-7681-20B5D91F60C7}"/>
                      </a:ext>
                    </a:extLst>
                  </p:cNvPr>
                  <p:cNvSpPr txBox="1"/>
                  <p:nvPr/>
                </p:nvSpPr>
                <p:spPr>
                  <a:xfrm>
                    <a:off x="8344086" y="1954745"/>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171" name="TextBox 170">
                    <a:extLst>
                      <a:ext uri="{FF2B5EF4-FFF2-40B4-BE49-F238E27FC236}">
                        <a16:creationId xmlns:a16="http://schemas.microsoft.com/office/drawing/2014/main" id="{4C113044-D157-8620-6804-52D9DA4967AE}"/>
                      </a:ext>
                    </a:extLst>
                  </p:cNvPr>
                  <p:cNvSpPr txBox="1">
                    <a:spLocks noRot="1" noChangeAspect="1" noMove="1" noResize="1" noEditPoints="1" noAdjustHandles="1" noChangeArrowheads="1" noChangeShapeType="1" noTextEdit="1"/>
                  </p:cNvSpPr>
                  <p:nvPr/>
                </p:nvSpPr>
                <p:spPr>
                  <a:xfrm>
                    <a:off x="8344086" y="1954745"/>
                    <a:ext cx="369781" cy="369332"/>
                  </a:xfrm>
                  <a:prstGeom prst="rect">
                    <a:avLst/>
                  </a:prstGeom>
                  <a:blipFill>
                    <a:blip r:embed="rId19"/>
                    <a:stretch>
                      <a:fillRect/>
                    </a:stretch>
                  </a:blipFill>
                </p:spPr>
                <p:txBody>
                  <a:bodyPr/>
                  <a:lstStyle/>
                  <a:p>
                    <a:r>
                      <a:rPr lang="en-US">
                        <a:noFill/>
                      </a:rPr>
                      <a:t> </a:t>
                    </a:r>
                  </a:p>
                </p:txBody>
              </p:sp>
            </mc:Fallback>
          </mc:AlternateContent>
          <p:grpSp>
            <p:nvGrpSpPr>
              <p:cNvPr id="95" name="Group 94">
                <a:extLst>
                  <a:ext uri="{FF2B5EF4-FFF2-40B4-BE49-F238E27FC236}">
                    <a16:creationId xmlns:a16="http://schemas.microsoft.com/office/drawing/2014/main" id="{6ACF52F2-8C25-D75F-61D8-ABB235E95DFB}"/>
                  </a:ext>
                </a:extLst>
              </p:cNvPr>
              <p:cNvGrpSpPr/>
              <p:nvPr/>
            </p:nvGrpSpPr>
            <p:grpSpPr>
              <a:xfrm>
                <a:off x="9176854" y="2097292"/>
                <a:ext cx="869999" cy="1258554"/>
                <a:chOff x="7671946" y="5192984"/>
                <a:chExt cx="869999" cy="1258554"/>
              </a:xfrm>
            </p:grpSpPr>
            <mc:AlternateContent xmlns:mc="http://schemas.openxmlformats.org/markup-compatibility/2006" xmlns:a14="http://schemas.microsoft.com/office/drawing/2010/main">
              <mc:Choice Requires="a14">
                <p:sp>
                  <p:nvSpPr>
                    <p:cNvPr id="114" name="Isosceles Triangle 113">
                      <a:extLst>
                        <a:ext uri="{FF2B5EF4-FFF2-40B4-BE49-F238E27FC236}">
                          <a16:creationId xmlns:a16="http://schemas.microsoft.com/office/drawing/2014/main" id="{E4AF8605-45EC-CA2B-2B82-4B0923B6A46D}"/>
                        </a:ext>
                      </a:extLst>
                    </p:cNvPr>
                    <p:cNvSpPr/>
                    <p:nvPr/>
                  </p:nvSpPr>
                  <p:spPr>
                    <a:xfrm>
                      <a:off x="7671946" y="5192984"/>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𝑥</m:t>
                            </m:r>
                          </m:oMath>
                        </m:oMathPara>
                      </a14:m>
                      <a:endParaRPr lang="en-US" dirty="0"/>
                    </a:p>
                  </p:txBody>
                </p:sp>
              </mc:Choice>
              <mc:Fallback xmlns="">
                <p:sp>
                  <p:nvSpPr>
                    <p:cNvPr id="173" name="Isosceles Triangle 172">
                      <a:extLst>
                        <a:ext uri="{FF2B5EF4-FFF2-40B4-BE49-F238E27FC236}">
                          <a16:creationId xmlns:a16="http://schemas.microsoft.com/office/drawing/2014/main" id="{33E3DEA3-62F5-9A21-A1AF-32B5934C0028}"/>
                        </a:ext>
                      </a:extLst>
                    </p:cNvPr>
                    <p:cNvSpPr>
                      <a:spLocks noRot="1" noChangeAspect="1" noMove="1" noResize="1" noEditPoints="1" noAdjustHandles="1" noChangeArrowheads="1" noChangeShapeType="1" noTextEdit="1"/>
                    </p:cNvSpPr>
                    <p:nvPr/>
                  </p:nvSpPr>
                  <p:spPr>
                    <a:xfrm>
                      <a:off x="7671946" y="5192984"/>
                      <a:ext cx="869999" cy="653951"/>
                    </a:xfrm>
                    <a:prstGeom prst="triangle">
                      <a:avLst/>
                    </a:prstGeom>
                    <a:blipFill>
                      <a:blip r:embed="rId2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5" name="Oval 114">
                      <a:extLst>
                        <a:ext uri="{FF2B5EF4-FFF2-40B4-BE49-F238E27FC236}">
                          <a16:creationId xmlns:a16="http://schemas.microsoft.com/office/drawing/2014/main" id="{B0AF6D1D-9B12-15AC-A64D-CFB37944325D}"/>
                        </a:ext>
                      </a:extLst>
                    </p:cNvPr>
                    <p:cNvSpPr/>
                    <p:nvPr/>
                  </p:nvSpPr>
                  <p:spPr>
                    <a:xfrm>
                      <a:off x="7879032" y="5975392"/>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74" name="Oval 173">
                      <a:extLst>
                        <a:ext uri="{FF2B5EF4-FFF2-40B4-BE49-F238E27FC236}">
                          <a16:creationId xmlns:a16="http://schemas.microsoft.com/office/drawing/2014/main" id="{A3A04AC9-36A0-F0D6-51CD-09EA0CC8A9FC}"/>
                        </a:ext>
                      </a:extLst>
                    </p:cNvPr>
                    <p:cNvSpPr>
                      <a:spLocks noRot="1" noChangeAspect="1" noMove="1" noResize="1" noEditPoints="1" noAdjustHandles="1" noChangeArrowheads="1" noChangeShapeType="1" noTextEdit="1"/>
                    </p:cNvSpPr>
                    <p:nvPr/>
                  </p:nvSpPr>
                  <p:spPr>
                    <a:xfrm>
                      <a:off x="7879032" y="5975392"/>
                      <a:ext cx="476146" cy="476146"/>
                    </a:xfrm>
                    <a:prstGeom prst="ellipse">
                      <a:avLst/>
                    </a:prstGeom>
                    <a:blipFill>
                      <a:blip r:embed="rId21"/>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16" name="Straight Connector 115">
                  <a:extLst>
                    <a:ext uri="{FF2B5EF4-FFF2-40B4-BE49-F238E27FC236}">
                      <a16:creationId xmlns:a16="http://schemas.microsoft.com/office/drawing/2014/main" id="{38957B0E-D596-EE71-50D0-E33BF0D6E434}"/>
                    </a:ext>
                  </a:extLst>
                </p:cNvPr>
                <p:cNvCxnSpPr>
                  <a:cxnSpLocks/>
                  <a:stCxn id="115" idx="0"/>
                  <a:endCxn id="114" idx="3"/>
                </p:cNvCxnSpPr>
                <p:nvPr/>
              </p:nvCxnSpPr>
              <p:spPr>
                <a:xfrm flipH="1" flipV="1">
                  <a:off x="8106946" y="5846935"/>
                  <a:ext cx="10159" cy="12845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96" name="Oval 95">
                    <a:extLst>
                      <a:ext uri="{FF2B5EF4-FFF2-40B4-BE49-F238E27FC236}">
                        <a16:creationId xmlns:a16="http://schemas.microsoft.com/office/drawing/2014/main" id="{B4876A4C-90C5-E590-1350-98F73798A9DD}"/>
                      </a:ext>
                    </a:extLst>
                  </p:cNvPr>
                  <p:cNvSpPr/>
                  <p:nvPr/>
                </p:nvSpPr>
                <p:spPr>
                  <a:xfrm>
                    <a:off x="8729464" y="132570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𝑎</m:t>
                          </m:r>
                        </m:oMath>
                      </m:oMathPara>
                    </a14:m>
                    <a:endParaRPr lang="en-US" sz="2800" dirty="0">
                      <a:solidFill>
                        <a:schemeClr val="tx1"/>
                      </a:solidFill>
                    </a:endParaRPr>
                  </a:p>
                </p:txBody>
              </p:sp>
            </mc:Choice>
            <mc:Fallback xmlns="">
              <p:sp>
                <p:nvSpPr>
                  <p:cNvPr id="176" name="Oval 175">
                    <a:extLst>
                      <a:ext uri="{FF2B5EF4-FFF2-40B4-BE49-F238E27FC236}">
                        <a16:creationId xmlns:a16="http://schemas.microsoft.com/office/drawing/2014/main" id="{452292C6-8418-3C31-7700-3D9FF2963B66}"/>
                      </a:ext>
                    </a:extLst>
                  </p:cNvPr>
                  <p:cNvSpPr>
                    <a:spLocks noRot="1" noChangeAspect="1" noMove="1" noResize="1" noEditPoints="1" noAdjustHandles="1" noChangeArrowheads="1" noChangeShapeType="1" noTextEdit="1"/>
                  </p:cNvSpPr>
                  <p:nvPr/>
                </p:nvSpPr>
                <p:spPr>
                  <a:xfrm>
                    <a:off x="8729464" y="1325703"/>
                    <a:ext cx="612511" cy="612511"/>
                  </a:xfrm>
                  <a:prstGeom prst="ellipse">
                    <a:avLst/>
                  </a:prstGeom>
                  <a:blipFill>
                    <a:blip r:embed="rId22"/>
                    <a:stretch>
                      <a:fillRect/>
                    </a:stretch>
                  </a:blipFill>
                  <a:ln>
                    <a:solidFill>
                      <a:schemeClr val="tx1"/>
                    </a:solidFill>
                  </a:ln>
                </p:spPr>
                <p:txBody>
                  <a:bodyPr/>
                  <a:lstStyle/>
                  <a:p>
                    <a:r>
                      <a:rPr lang="en-US">
                        <a:noFill/>
                      </a:rPr>
                      <a:t> </a:t>
                    </a:r>
                  </a:p>
                </p:txBody>
              </p:sp>
            </mc:Fallback>
          </mc:AlternateContent>
          <p:cxnSp>
            <p:nvCxnSpPr>
              <p:cNvPr id="97" name="Straight Connector 96">
                <a:extLst>
                  <a:ext uri="{FF2B5EF4-FFF2-40B4-BE49-F238E27FC236}">
                    <a16:creationId xmlns:a16="http://schemas.microsoft.com/office/drawing/2014/main" id="{B1E2BC44-5EC2-3171-E0C0-7C1B92CBCCCD}"/>
                  </a:ext>
                </a:extLst>
              </p:cNvPr>
              <p:cNvCxnSpPr>
                <a:cxnSpLocks/>
                <a:stCxn id="96" idx="3"/>
                <a:endCxn id="93" idx="0"/>
              </p:cNvCxnSpPr>
              <p:nvPr/>
            </p:nvCxnSpPr>
            <p:spPr>
              <a:xfrm flipH="1">
                <a:off x="8682898" y="1848514"/>
                <a:ext cx="136266" cy="2640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3C18C509-52D0-7257-9243-C9B5537A1993}"/>
                  </a:ext>
                </a:extLst>
              </p:cNvPr>
              <p:cNvCxnSpPr>
                <a:cxnSpLocks/>
                <a:stCxn id="96" idx="5"/>
                <a:endCxn id="114" idx="0"/>
              </p:cNvCxnSpPr>
              <p:nvPr/>
            </p:nvCxnSpPr>
            <p:spPr>
              <a:xfrm>
                <a:off x="9252275" y="1848514"/>
                <a:ext cx="359579" cy="2487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9" name="Oval 98">
                    <a:extLst>
                      <a:ext uri="{FF2B5EF4-FFF2-40B4-BE49-F238E27FC236}">
                        <a16:creationId xmlns:a16="http://schemas.microsoft.com/office/drawing/2014/main" id="{37203000-95B2-DEDA-D6C9-DB2E8A429973}"/>
                      </a:ext>
                    </a:extLst>
                  </p:cNvPr>
                  <p:cNvSpPr/>
                  <p:nvPr/>
                </p:nvSpPr>
                <p:spPr>
                  <a:xfrm>
                    <a:off x="9696812" y="653978"/>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𝑐</m:t>
                          </m:r>
                        </m:oMath>
                      </m:oMathPara>
                    </a14:m>
                    <a:endParaRPr lang="en-US" sz="2800" dirty="0">
                      <a:solidFill>
                        <a:schemeClr val="tx1"/>
                      </a:solidFill>
                    </a:endParaRPr>
                  </a:p>
                </p:txBody>
              </p:sp>
            </mc:Choice>
            <mc:Fallback xmlns="">
              <p:sp>
                <p:nvSpPr>
                  <p:cNvPr id="179" name="Oval 178">
                    <a:extLst>
                      <a:ext uri="{FF2B5EF4-FFF2-40B4-BE49-F238E27FC236}">
                        <a16:creationId xmlns:a16="http://schemas.microsoft.com/office/drawing/2014/main" id="{88AB6AFA-9DBC-21DE-A2FA-96A3FBADDA7E}"/>
                      </a:ext>
                    </a:extLst>
                  </p:cNvPr>
                  <p:cNvSpPr>
                    <a:spLocks noRot="1" noChangeAspect="1" noMove="1" noResize="1" noEditPoints="1" noAdjustHandles="1" noChangeArrowheads="1" noChangeShapeType="1" noTextEdit="1"/>
                  </p:cNvSpPr>
                  <p:nvPr/>
                </p:nvSpPr>
                <p:spPr>
                  <a:xfrm>
                    <a:off x="9696812" y="653978"/>
                    <a:ext cx="612511" cy="612511"/>
                  </a:xfrm>
                  <a:prstGeom prst="ellipse">
                    <a:avLst/>
                  </a:prstGeom>
                  <a:blipFill>
                    <a:blip r:embed="rId23"/>
                    <a:stretch>
                      <a:fillRect/>
                    </a:stretch>
                  </a:blipFill>
                  <a:ln>
                    <a:solidFill>
                      <a:schemeClr val="tx1"/>
                    </a:solidFill>
                  </a:ln>
                </p:spPr>
                <p:txBody>
                  <a:bodyPr/>
                  <a:lstStyle/>
                  <a:p>
                    <a:r>
                      <a:rPr lang="en-US">
                        <a:noFill/>
                      </a:rPr>
                      <a:t> </a:t>
                    </a:r>
                  </a:p>
                </p:txBody>
              </p:sp>
            </mc:Fallback>
          </mc:AlternateContent>
          <p:cxnSp>
            <p:nvCxnSpPr>
              <p:cNvPr id="100" name="Straight Connector 99">
                <a:extLst>
                  <a:ext uri="{FF2B5EF4-FFF2-40B4-BE49-F238E27FC236}">
                    <a16:creationId xmlns:a16="http://schemas.microsoft.com/office/drawing/2014/main" id="{11ACD6A3-CA9E-3FC3-8365-CC15905E64B4}"/>
                  </a:ext>
                </a:extLst>
              </p:cNvPr>
              <p:cNvCxnSpPr>
                <a:cxnSpLocks/>
                <a:stCxn id="99" idx="3"/>
                <a:endCxn id="96" idx="7"/>
              </p:cNvCxnSpPr>
              <p:nvPr/>
            </p:nvCxnSpPr>
            <p:spPr>
              <a:xfrm flipH="1">
                <a:off x="9252275" y="1176789"/>
                <a:ext cx="534237" cy="2386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1" name="Oval 100">
                    <a:extLst>
                      <a:ext uri="{FF2B5EF4-FFF2-40B4-BE49-F238E27FC236}">
                        <a16:creationId xmlns:a16="http://schemas.microsoft.com/office/drawing/2014/main" id="{D42F1A9B-69C0-5DBB-F678-7B2B8F7087C8}"/>
                      </a:ext>
                    </a:extLst>
                  </p:cNvPr>
                  <p:cNvSpPr/>
                  <p:nvPr/>
                </p:nvSpPr>
                <p:spPr>
                  <a:xfrm>
                    <a:off x="10709178" y="130962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𝑏</m:t>
                          </m:r>
                        </m:oMath>
                      </m:oMathPara>
                    </a14:m>
                    <a:endParaRPr lang="en-US" sz="2800" dirty="0">
                      <a:solidFill>
                        <a:schemeClr val="tx1"/>
                      </a:solidFill>
                    </a:endParaRPr>
                  </a:p>
                </p:txBody>
              </p:sp>
            </mc:Choice>
            <mc:Fallback xmlns="">
              <p:sp>
                <p:nvSpPr>
                  <p:cNvPr id="184" name="Oval 183">
                    <a:extLst>
                      <a:ext uri="{FF2B5EF4-FFF2-40B4-BE49-F238E27FC236}">
                        <a16:creationId xmlns:a16="http://schemas.microsoft.com/office/drawing/2014/main" id="{D83976AB-65B2-8850-79A9-42465DB338BE}"/>
                      </a:ext>
                    </a:extLst>
                  </p:cNvPr>
                  <p:cNvSpPr>
                    <a:spLocks noRot="1" noChangeAspect="1" noMove="1" noResize="1" noEditPoints="1" noAdjustHandles="1" noChangeArrowheads="1" noChangeShapeType="1" noTextEdit="1"/>
                  </p:cNvSpPr>
                  <p:nvPr/>
                </p:nvSpPr>
                <p:spPr>
                  <a:xfrm>
                    <a:off x="10709178" y="1309625"/>
                    <a:ext cx="612511" cy="612511"/>
                  </a:xfrm>
                  <a:prstGeom prst="ellipse">
                    <a:avLst/>
                  </a:prstGeom>
                  <a:blipFill>
                    <a:blip r:embed="rId24"/>
                    <a:stretch>
                      <a:fillRect/>
                    </a:stretch>
                  </a:blipFill>
                  <a:ln>
                    <a:solidFill>
                      <a:schemeClr val="tx1"/>
                    </a:solidFill>
                  </a:ln>
                </p:spPr>
                <p:txBody>
                  <a:bodyPr/>
                  <a:lstStyle/>
                  <a:p>
                    <a:r>
                      <a:rPr lang="en-US">
                        <a:noFill/>
                      </a:rPr>
                      <a:t> </a:t>
                    </a:r>
                  </a:p>
                </p:txBody>
              </p:sp>
            </mc:Fallback>
          </mc:AlternateContent>
          <p:cxnSp>
            <p:nvCxnSpPr>
              <p:cNvPr id="102" name="Straight Connector 101">
                <a:extLst>
                  <a:ext uri="{FF2B5EF4-FFF2-40B4-BE49-F238E27FC236}">
                    <a16:creationId xmlns:a16="http://schemas.microsoft.com/office/drawing/2014/main" id="{19660593-01B8-8C3D-D733-4C8BE91FA052}"/>
                  </a:ext>
                </a:extLst>
              </p:cNvPr>
              <p:cNvCxnSpPr>
                <a:cxnSpLocks/>
                <a:stCxn id="99" idx="5"/>
                <a:endCxn id="101" idx="1"/>
              </p:cNvCxnSpPr>
              <p:nvPr/>
            </p:nvCxnSpPr>
            <p:spPr>
              <a:xfrm>
                <a:off x="10219623" y="1176789"/>
                <a:ext cx="579255" cy="222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3" name="Group 102">
                <a:extLst>
                  <a:ext uri="{FF2B5EF4-FFF2-40B4-BE49-F238E27FC236}">
                    <a16:creationId xmlns:a16="http://schemas.microsoft.com/office/drawing/2014/main" id="{DFEC5CEF-97E6-AA6B-201B-B70012441D52}"/>
                  </a:ext>
                </a:extLst>
              </p:cNvPr>
              <p:cNvGrpSpPr/>
              <p:nvPr/>
            </p:nvGrpSpPr>
            <p:grpSpPr>
              <a:xfrm>
                <a:off x="10108368" y="2099160"/>
                <a:ext cx="869999" cy="1261094"/>
                <a:chOff x="6540271" y="4283732"/>
                <a:chExt cx="869999" cy="1261094"/>
              </a:xfrm>
            </p:grpSpPr>
            <mc:AlternateContent xmlns:mc="http://schemas.openxmlformats.org/markup-compatibility/2006" xmlns:a14="http://schemas.microsoft.com/office/drawing/2010/main">
              <mc:Choice Requires="a14">
                <p:sp>
                  <p:nvSpPr>
                    <p:cNvPr id="111" name="Isosceles Triangle 110">
                      <a:extLst>
                        <a:ext uri="{FF2B5EF4-FFF2-40B4-BE49-F238E27FC236}">
                          <a16:creationId xmlns:a16="http://schemas.microsoft.com/office/drawing/2014/main" id="{A34982E7-6E44-295F-08E7-80EAC6A0591B}"/>
                        </a:ext>
                      </a:extLst>
                    </p:cNvPr>
                    <p:cNvSpPr/>
                    <p:nvPr/>
                  </p:nvSpPr>
                  <p:spPr>
                    <a:xfrm>
                      <a:off x="6540271" y="4283732"/>
                      <a:ext cx="869999" cy="653951"/>
                    </a:xfrm>
                    <a:prstGeom prst="triangl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𝑦</m:t>
                            </m:r>
                          </m:oMath>
                        </m:oMathPara>
                      </a14:m>
                      <a:endParaRPr lang="en-US" dirty="0"/>
                    </a:p>
                  </p:txBody>
                </p:sp>
              </mc:Choice>
              <mc:Fallback xmlns="">
                <p:sp>
                  <p:nvSpPr>
                    <p:cNvPr id="190" name="Isosceles Triangle 189">
                      <a:extLst>
                        <a:ext uri="{FF2B5EF4-FFF2-40B4-BE49-F238E27FC236}">
                          <a16:creationId xmlns:a16="http://schemas.microsoft.com/office/drawing/2014/main" id="{5D4DF5AF-C25E-2F47-6BE2-A399D674056B}"/>
                        </a:ext>
                      </a:extLst>
                    </p:cNvPr>
                    <p:cNvSpPr>
                      <a:spLocks noRot="1" noChangeAspect="1" noMove="1" noResize="1" noEditPoints="1" noAdjustHandles="1" noChangeArrowheads="1" noChangeShapeType="1" noTextEdit="1"/>
                    </p:cNvSpPr>
                    <p:nvPr/>
                  </p:nvSpPr>
                  <p:spPr>
                    <a:xfrm>
                      <a:off x="6540271" y="4283732"/>
                      <a:ext cx="869999" cy="653951"/>
                    </a:xfrm>
                    <a:prstGeom prst="triangle">
                      <a:avLst/>
                    </a:prstGeom>
                    <a:blipFill>
                      <a:blip r:embed="rId25"/>
                      <a:stretch>
                        <a:fillRect b="-450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2" name="Oval 111">
                      <a:extLst>
                        <a:ext uri="{FF2B5EF4-FFF2-40B4-BE49-F238E27FC236}">
                          <a16:creationId xmlns:a16="http://schemas.microsoft.com/office/drawing/2014/main" id="{6AB1B5AE-8719-086B-7890-871CEBEC9243}"/>
                        </a:ext>
                      </a:extLst>
                    </p:cNvPr>
                    <p:cNvSpPr/>
                    <p:nvPr/>
                  </p:nvSpPr>
                  <p:spPr>
                    <a:xfrm>
                      <a:off x="6732387" y="5068680"/>
                      <a:ext cx="476146" cy="476146"/>
                    </a:xfrm>
                    <a:prstGeom prst="ellipse">
                      <a:avLst/>
                    </a:prstGeom>
                    <a:solidFill>
                      <a:schemeClr val="bg1"/>
                    </a:solid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smtClean="0">
                                <a:solidFill>
                                  <a:schemeClr val="bg1">
                                    <a:lumMod val="50000"/>
                                  </a:schemeClr>
                                </a:solidFill>
                                <a:latin typeface="Cambria Math" panose="02040503050406030204" pitchFamily="18" charset="0"/>
                              </a:rPr>
                              <m:t>𝑑</m:t>
                            </m:r>
                          </m:oMath>
                        </m:oMathPara>
                      </a14:m>
                      <a:endParaRPr lang="en-US" sz="2800" dirty="0">
                        <a:solidFill>
                          <a:schemeClr val="bg1">
                            <a:lumMod val="50000"/>
                          </a:schemeClr>
                        </a:solidFill>
                      </a:endParaRPr>
                    </a:p>
                  </p:txBody>
                </p:sp>
              </mc:Choice>
              <mc:Fallback xmlns="">
                <p:sp>
                  <p:nvSpPr>
                    <p:cNvPr id="191" name="Oval 190">
                      <a:extLst>
                        <a:ext uri="{FF2B5EF4-FFF2-40B4-BE49-F238E27FC236}">
                          <a16:creationId xmlns:a16="http://schemas.microsoft.com/office/drawing/2014/main" id="{EB784F25-9843-9BE9-7020-6E352EB3FEB5}"/>
                        </a:ext>
                      </a:extLst>
                    </p:cNvPr>
                    <p:cNvSpPr>
                      <a:spLocks noRot="1" noChangeAspect="1" noMove="1" noResize="1" noEditPoints="1" noAdjustHandles="1" noChangeArrowheads="1" noChangeShapeType="1" noTextEdit="1"/>
                    </p:cNvSpPr>
                    <p:nvPr/>
                  </p:nvSpPr>
                  <p:spPr>
                    <a:xfrm>
                      <a:off x="6732387" y="5068680"/>
                      <a:ext cx="476146" cy="476146"/>
                    </a:xfrm>
                    <a:prstGeom prst="ellipse">
                      <a:avLst/>
                    </a:prstGeom>
                    <a:blipFill>
                      <a:blip r:embed="rId26"/>
                      <a:stretch>
                        <a:fillRect/>
                      </a:stretch>
                    </a:blipFill>
                    <a:ln>
                      <a:solidFill>
                        <a:schemeClr val="bg1">
                          <a:lumMod val="50000"/>
                        </a:schemeClr>
                      </a:solidFill>
                      <a:prstDash val="dash"/>
                    </a:ln>
                  </p:spPr>
                  <p:txBody>
                    <a:bodyPr/>
                    <a:lstStyle/>
                    <a:p>
                      <a:r>
                        <a:rPr lang="en-US">
                          <a:noFill/>
                        </a:rPr>
                        <a:t> </a:t>
                      </a:r>
                    </a:p>
                  </p:txBody>
                </p:sp>
              </mc:Fallback>
            </mc:AlternateContent>
            <p:cxnSp>
              <p:nvCxnSpPr>
                <p:cNvPr id="113" name="Straight Connector 112">
                  <a:extLst>
                    <a:ext uri="{FF2B5EF4-FFF2-40B4-BE49-F238E27FC236}">
                      <a16:creationId xmlns:a16="http://schemas.microsoft.com/office/drawing/2014/main" id="{18539B65-CC48-5247-0697-08CDF2904940}"/>
                    </a:ext>
                  </a:extLst>
                </p:cNvPr>
                <p:cNvCxnSpPr>
                  <a:cxnSpLocks/>
                  <a:stCxn id="112" idx="0"/>
                  <a:endCxn id="111" idx="3"/>
                </p:cNvCxnSpPr>
                <p:nvPr/>
              </p:nvCxnSpPr>
              <p:spPr>
                <a:xfrm flipV="1">
                  <a:off x="6970460" y="4937683"/>
                  <a:ext cx="4811" cy="13099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cxnSp>
            <p:nvCxnSpPr>
              <p:cNvPr id="104" name="Straight Connector 103">
                <a:extLst>
                  <a:ext uri="{FF2B5EF4-FFF2-40B4-BE49-F238E27FC236}">
                    <a16:creationId xmlns:a16="http://schemas.microsoft.com/office/drawing/2014/main" id="{1594A383-082B-F114-B2E0-92802DE902D3}"/>
                  </a:ext>
                </a:extLst>
              </p:cNvPr>
              <p:cNvCxnSpPr>
                <a:cxnSpLocks/>
                <a:stCxn id="111" idx="0"/>
                <a:endCxn id="101" idx="3"/>
              </p:cNvCxnSpPr>
              <p:nvPr/>
            </p:nvCxnSpPr>
            <p:spPr>
              <a:xfrm flipV="1">
                <a:off x="10543368" y="1832436"/>
                <a:ext cx="255510" cy="2667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5" name="Isosceles Triangle 104">
                    <a:extLst>
                      <a:ext uri="{FF2B5EF4-FFF2-40B4-BE49-F238E27FC236}">
                        <a16:creationId xmlns:a16="http://schemas.microsoft.com/office/drawing/2014/main" id="{80B50FF7-DF1C-A4CC-1F81-4084B44AA07D}"/>
                      </a:ext>
                    </a:extLst>
                  </p:cNvPr>
                  <p:cNvSpPr/>
                  <p:nvPr/>
                </p:nvSpPr>
                <p:spPr>
                  <a:xfrm>
                    <a:off x="10982760" y="2112436"/>
                    <a:ext cx="1075751" cy="1237660"/>
                  </a:xfrm>
                  <a:prstGeom prst="triangl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800" b="0" i="1" dirty="0" smtClean="0">
                              <a:solidFill>
                                <a:schemeClr val="tx1"/>
                              </a:solidFill>
                              <a:latin typeface="Cambria Math" panose="02040503050406030204" pitchFamily="18" charset="0"/>
                            </a:rPr>
                            <m:t>𝑧</m:t>
                          </m:r>
                        </m:oMath>
                      </m:oMathPara>
                    </a14:m>
                    <a:endParaRPr lang="en-US" dirty="0"/>
                  </a:p>
                </p:txBody>
              </p:sp>
            </mc:Choice>
            <mc:Fallback xmlns="">
              <p:sp>
                <p:nvSpPr>
                  <p:cNvPr id="200" name="Isosceles Triangle 199">
                    <a:extLst>
                      <a:ext uri="{FF2B5EF4-FFF2-40B4-BE49-F238E27FC236}">
                        <a16:creationId xmlns:a16="http://schemas.microsoft.com/office/drawing/2014/main" id="{28B5D586-A402-959F-4FDB-13C6689E7A03}"/>
                      </a:ext>
                    </a:extLst>
                  </p:cNvPr>
                  <p:cNvSpPr>
                    <a:spLocks noRot="1" noChangeAspect="1" noMove="1" noResize="1" noEditPoints="1" noAdjustHandles="1" noChangeArrowheads="1" noChangeShapeType="1" noTextEdit="1"/>
                  </p:cNvSpPr>
                  <p:nvPr/>
                </p:nvSpPr>
                <p:spPr>
                  <a:xfrm>
                    <a:off x="10982760" y="2112436"/>
                    <a:ext cx="1075751" cy="1237660"/>
                  </a:xfrm>
                  <a:prstGeom prst="triangle">
                    <a:avLst/>
                  </a:prstGeom>
                  <a:blipFill>
                    <a:blip r:embed="rId27"/>
                    <a:stretch>
                      <a:fillRect/>
                    </a:stretch>
                  </a:blipFill>
                </p:spPr>
                <p:txBody>
                  <a:bodyPr/>
                  <a:lstStyle/>
                  <a:p>
                    <a:r>
                      <a:rPr lang="en-US">
                        <a:noFill/>
                      </a:rPr>
                      <a:t> </a:t>
                    </a:r>
                  </a:p>
                </p:txBody>
              </p:sp>
            </mc:Fallback>
          </mc:AlternateContent>
          <p:cxnSp>
            <p:nvCxnSpPr>
              <p:cNvPr id="106" name="Straight Connector 105">
                <a:extLst>
                  <a:ext uri="{FF2B5EF4-FFF2-40B4-BE49-F238E27FC236}">
                    <a16:creationId xmlns:a16="http://schemas.microsoft.com/office/drawing/2014/main" id="{4649DF95-4336-9E19-4135-9621E762AF66}"/>
                  </a:ext>
                </a:extLst>
              </p:cNvPr>
              <p:cNvCxnSpPr>
                <a:cxnSpLocks/>
                <a:stCxn id="101" idx="5"/>
                <a:endCxn id="105" idx="0"/>
              </p:cNvCxnSpPr>
              <p:nvPr/>
            </p:nvCxnSpPr>
            <p:spPr>
              <a:xfrm>
                <a:off x="11231989" y="1832436"/>
                <a:ext cx="288647" cy="2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7" name="TextBox 106">
                    <a:extLst>
                      <a:ext uri="{FF2B5EF4-FFF2-40B4-BE49-F238E27FC236}">
                        <a16:creationId xmlns:a16="http://schemas.microsoft.com/office/drawing/2014/main" id="{BD4EF71D-56B7-A971-C29E-B646AE45F399}"/>
                      </a:ext>
                    </a:extLst>
                  </p:cNvPr>
                  <p:cNvSpPr txBox="1"/>
                  <p:nvPr/>
                </p:nvSpPr>
                <p:spPr>
                  <a:xfrm>
                    <a:off x="8272434" y="1174212"/>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04" name="TextBox 203">
                    <a:extLst>
                      <a:ext uri="{FF2B5EF4-FFF2-40B4-BE49-F238E27FC236}">
                        <a16:creationId xmlns:a16="http://schemas.microsoft.com/office/drawing/2014/main" id="{0B7D7CDD-9A28-E18F-A378-2680AEEB2E55}"/>
                      </a:ext>
                    </a:extLst>
                  </p:cNvPr>
                  <p:cNvSpPr txBox="1">
                    <a:spLocks noRot="1" noChangeAspect="1" noMove="1" noResize="1" noEditPoints="1" noAdjustHandles="1" noChangeArrowheads="1" noChangeShapeType="1" noTextEdit="1"/>
                  </p:cNvSpPr>
                  <p:nvPr/>
                </p:nvSpPr>
                <p:spPr>
                  <a:xfrm>
                    <a:off x="8272434" y="1174212"/>
                    <a:ext cx="773738" cy="369332"/>
                  </a:xfrm>
                  <a:prstGeom prst="rect">
                    <a:avLst/>
                  </a:prstGeom>
                  <a:blipFill>
                    <a:blip r:embed="rId2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8" name="TextBox 107">
                    <a:extLst>
                      <a:ext uri="{FF2B5EF4-FFF2-40B4-BE49-F238E27FC236}">
                        <a16:creationId xmlns:a16="http://schemas.microsoft.com/office/drawing/2014/main" id="{9C843007-CE37-D7C6-2376-4EEDA0F08199}"/>
                      </a:ext>
                    </a:extLst>
                  </p:cNvPr>
                  <p:cNvSpPr txBox="1"/>
                  <p:nvPr/>
                </p:nvSpPr>
                <p:spPr>
                  <a:xfrm>
                    <a:off x="9071953" y="588651"/>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+2</m:t>
                          </m:r>
                        </m:oMath>
                      </m:oMathPara>
                    </a14:m>
                    <a:endParaRPr lang="en-US" dirty="0">
                      <a:solidFill>
                        <a:srgbClr val="FF0000"/>
                      </a:solidFill>
                    </a:endParaRPr>
                  </a:p>
                </p:txBody>
              </p:sp>
            </mc:Choice>
            <mc:Fallback xmlns="">
              <p:sp>
                <p:nvSpPr>
                  <p:cNvPr id="205" name="TextBox 204">
                    <a:extLst>
                      <a:ext uri="{FF2B5EF4-FFF2-40B4-BE49-F238E27FC236}">
                        <a16:creationId xmlns:a16="http://schemas.microsoft.com/office/drawing/2014/main" id="{DF9DF62C-47F9-B2E9-36A2-A550465CB1E6}"/>
                      </a:ext>
                    </a:extLst>
                  </p:cNvPr>
                  <p:cNvSpPr txBox="1">
                    <a:spLocks noRot="1" noChangeAspect="1" noMove="1" noResize="1" noEditPoints="1" noAdjustHandles="1" noChangeArrowheads="1" noChangeShapeType="1" noTextEdit="1"/>
                  </p:cNvSpPr>
                  <p:nvPr/>
                </p:nvSpPr>
                <p:spPr>
                  <a:xfrm>
                    <a:off x="9071953" y="588651"/>
                    <a:ext cx="773738" cy="369332"/>
                  </a:xfrm>
                  <a:prstGeom prst="rect">
                    <a:avLst/>
                  </a:prstGeom>
                  <a:blipFill>
                    <a:blip r:embed="rId2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9" name="TextBox 108">
                    <a:extLst>
                      <a:ext uri="{FF2B5EF4-FFF2-40B4-BE49-F238E27FC236}">
                        <a16:creationId xmlns:a16="http://schemas.microsoft.com/office/drawing/2014/main" id="{6445C8D3-EA60-1890-F756-95C7C40710C8}"/>
                      </a:ext>
                    </a:extLst>
                  </p:cNvPr>
                  <p:cNvSpPr txBox="1"/>
                  <p:nvPr/>
                </p:nvSpPr>
                <p:spPr>
                  <a:xfrm>
                    <a:off x="10108368" y="1367745"/>
                    <a:ext cx="77373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r>
                            <a:rPr lang="en-US" b="0" i="1" dirty="0" smtClean="0">
                              <a:solidFill>
                                <a:srgbClr val="FF0000"/>
                              </a:solidFill>
                              <a:latin typeface="Cambria Math" panose="02040503050406030204" pitchFamily="18" charset="0"/>
                            </a:rPr>
                            <m:t>+1</m:t>
                          </m:r>
                        </m:oMath>
                      </m:oMathPara>
                    </a14:m>
                    <a:endParaRPr lang="en-US" dirty="0">
                      <a:solidFill>
                        <a:srgbClr val="FF0000"/>
                      </a:solidFill>
                    </a:endParaRPr>
                  </a:p>
                </p:txBody>
              </p:sp>
            </mc:Choice>
            <mc:Fallback xmlns="">
              <p:sp>
                <p:nvSpPr>
                  <p:cNvPr id="207" name="TextBox 206">
                    <a:extLst>
                      <a:ext uri="{FF2B5EF4-FFF2-40B4-BE49-F238E27FC236}">
                        <a16:creationId xmlns:a16="http://schemas.microsoft.com/office/drawing/2014/main" id="{ACA3E047-9D22-A0B0-4202-55FC2D21415A}"/>
                      </a:ext>
                    </a:extLst>
                  </p:cNvPr>
                  <p:cNvSpPr txBox="1">
                    <a:spLocks noRot="1" noChangeAspect="1" noMove="1" noResize="1" noEditPoints="1" noAdjustHandles="1" noChangeArrowheads="1" noChangeShapeType="1" noTextEdit="1"/>
                  </p:cNvSpPr>
                  <p:nvPr/>
                </p:nvSpPr>
                <p:spPr>
                  <a:xfrm>
                    <a:off x="10108368" y="1367745"/>
                    <a:ext cx="773738" cy="369332"/>
                  </a:xfrm>
                  <a:prstGeom prst="rect">
                    <a:avLst/>
                  </a:prstGeom>
                  <a:blipFill>
                    <a:blip r:embed="rId3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0" name="TextBox 109">
                    <a:extLst>
                      <a:ext uri="{FF2B5EF4-FFF2-40B4-BE49-F238E27FC236}">
                        <a16:creationId xmlns:a16="http://schemas.microsoft.com/office/drawing/2014/main" id="{78916081-FE4D-59A0-83EA-A4320656351E}"/>
                      </a:ext>
                    </a:extLst>
                  </p:cNvPr>
                  <p:cNvSpPr txBox="1"/>
                  <p:nvPr/>
                </p:nvSpPr>
                <p:spPr>
                  <a:xfrm>
                    <a:off x="11150854" y="1964587"/>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h</m:t>
                          </m:r>
                        </m:oMath>
                      </m:oMathPara>
                    </a14:m>
                    <a:endParaRPr lang="en-US" dirty="0">
                      <a:solidFill>
                        <a:srgbClr val="FF0000"/>
                      </a:solidFill>
                    </a:endParaRPr>
                  </a:p>
                </p:txBody>
              </p:sp>
            </mc:Choice>
            <mc:Fallback xmlns="">
              <p:sp>
                <p:nvSpPr>
                  <p:cNvPr id="210" name="TextBox 209">
                    <a:extLst>
                      <a:ext uri="{FF2B5EF4-FFF2-40B4-BE49-F238E27FC236}">
                        <a16:creationId xmlns:a16="http://schemas.microsoft.com/office/drawing/2014/main" id="{F1177122-3180-10D4-692A-E74CE5ABFC12}"/>
                      </a:ext>
                    </a:extLst>
                  </p:cNvPr>
                  <p:cNvSpPr txBox="1">
                    <a:spLocks noRot="1" noChangeAspect="1" noMove="1" noResize="1" noEditPoints="1" noAdjustHandles="1" noChangeArrowheads="1" noChangeShapeType="1" noTextEdit="1"/>
                  </p:cNvSpPr>
                  <p:nvPr/>
                </p:nvSpPr>
                <p:spPr>
                  <a:xfrm>
                    <a:off x="11150854" y="1964587"/>
                    <a:ext cx="369781" cy="369332"/>
                  </a:xfrm>
                  <a:prstGeom prst="rect">
                    <a:avLst/>
                  </a:prstGeom>
                  <a:blipFill>
                    <a:blip r:embed="rId31"/>
                    <a:stretch>
                      <a:fillRect/>
                    </a:stretch>
                  </a:blipFill>
                </p:spPr>
                <p:txBody>
                  <a:bodyPr/>
                  <a:lstStyle/>
                  <a:p>
                    <a:r>
                      <a:rPr lang="en-US">
                        <a:noFill/>
                      </a:rPr>
                      <a:t> </a:t>
                    </a:r>
                  </a:p>
                </p:txBody>
              </p:sp>
            </mc:Fallback>
          </mc:AlternateContent>
        </p:grpSp>
        <p:cxnSp>
          <p:nvCxnSpPr>
            <p:cNvPr id="92" name="Straight Connector 91">
              <a:extLst>
                <a:ext uri="{FF2B5EF4-FFF2-40B4-BE49-F238E27FC236}">
                  <a16:creationId xmlns:a16="http://schemas.microsoft.com/office/drawing/2014/main" id="{D5DEE04E-D2AC-869A-35E0-2BE7BA1623F8}"/>
                </a:ext>
              </a:extLst>
            </p:cNvPr>
            <p:cNvCxnSpPr>
              <a:cxnSpLocks/>
              <a:stCxn id="99" idx="0"/>
            </p:cNvCxnSpPr>
            <p:nvPr/>
          </p:nvCxnSpPr>
          <p:spPr>
            <a:xfrm flipH="1" flipV="1">
              <a:off x="10132755" y="3429000"/>
              <a:ext cx="1" cy="181428"/>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27957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4CFD5-6174-1FD7-60B7-64E10B65BBE4}"/>
              </a:ext>
            </a:extLst>
          </p:cNvPr>
          <p:cNvSpPr>
            <a:spLocks noGrp="1"/>
          </p:cNvSpPr>
          <p:nvPr>
            <p:ph type="title"/>
          </p:nvPr>
        </p:nvSpPr>
        <p:spPr/>
        <p:txBody>
          <a:bodyPr/>
          <a:lstStyle/>
          <a:p>
            <a:r>
              <a:rPr lang="en-US" dirty="0"/>
              <a:t>Naïve attempts</a:t>
            </a:r>
          </a:p>
        </p:txBody>
      </p:sp>
      <mc:AlternateContent xmlns:mc="http://schemas.openxmlformats.org/markup-compatibility/2006" xmlns:a14="http://schemas.microsoft.com/office/drawing/2010/main">
        <mc:Choice Requires="a14">
          <p:graphicFrame>
            <p:nvGraphicFramePr>
              <p:cNvPr id="4" name="Content Placeholder 3">
                <a:extLst>
                  <a:ext uri="{FF2B5EF4-FFF2-40B4-BE49-F238E27FC236}">
                    <a16:creationId xmlns:a16="http://schemas.microsoft.com/office/drawing/2014/main" id="{7B359D6B-9B11-EAD4-2DE3-EB38FA61CE14}"/>
                  </a:ext>
                </a:extLst>
              </p:cNvPr>
              <p:cNvGraphicFramePr>
                <a:graphicFrameLocks/>
              </p:cNvGraphicFramePr>
              <p:nvPr/>
            </p:nvGraphicFramePr>
            <p:xfrm>
              <a:off x="1485900" y="1988820"/>
              <a:ext cx="9220199" cy="3611880"/>
            </p:xfrm>
            <a:graphic>
              <a:graphicData uri="http://schemas.openxmlformats.org/drawingml/2006/table">
                <a:tbl>
                  <a:tblPr firstRow="1" bandRow="1">
                    <a:tableStyleId>{5C22544A-7EE6-4342-B048-85BDC9FD1C3A}</a:tableStyleId>
                  </a:tblPr>
                  <a:tblGrid>
                    <a:gridCol w="2992120">
                      <a:extLst>
                        <a:ext uri="{9D8B030D-6E8A-4147-A177-3AD203B41FA5}">
                          <a16:colId xmlns:a16="http://schemas.microsoft.com/office/drawing/2014/main" val="3859037791"/>
                        </a:ext>
                      </a:extLst>
                    </a:gridCol>
                    <a:gridCol w="1930400">
                      <a:extLst>
                        <a:ext uri="{9D8B030D-6E8A-4147-A177-3AD203B41FA5}">
                          <a16:colId xmlns:a16="http://schemas.microsoft.com/office/drawing/2014/main" val="1986166423"/>
                        </a:ext>
                      </a:extLst>
                    </a:gridCol>
                    <a:gridCol w="1798320">
                      <a:extLst>
                        <a:ext uri="{9D8B030D-6E8A-4147-A177-3AD203B41FA5}">
                          <a16:colId xmlns:a16="http://schemas.microsoft.com/office/drawing/2014/main" val="3667104526"/>
                        </a:ext>
                      </a:extLst>
                    </a:gridCol>
                    <a:gridCol w="2499359">
                      <a:extLst>
                        <a:ext uri="{9D8B030D-6E8A-4147-A177-3AD203B41FA5}">
                          <a16:colId xmlns:a16="http://schemas.microsoft.com/office/drawing/2014/main" val="265108309"/>
                        </a:ext>
                      </a:extLst>
                    </a:gridCol>
                  </a:tblGrid>
                  <a:tr h="370840">
                    <a:tc>
                      <a:txBody>
                        <a:bodyPr/>
                        <a:lstStyle/>
                        <a:p>
                          <a:r>
                            <a:rPr lang="en-US" sz="2100" dirty="0"/>
                            <a:t>Data Structure</a:t>
                          </a:r>
                        </a:p>
                      </a:txBody>
                      <a:tcPr/>
                    </a:tc>
                    <a:tc>
                      <a:txBody>
                        <a:bodyPr/>
                        <a:lstStyle/>
                        <a:p>
                          <a:r>
                            <a:rPr lang="en-US" sz="2100" dirty="0"/>
                            <a:t>Time to insert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Time to find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Time to delete</a:t>
                          </a:r>
                        </a:p>
                      </a:txBody>
                      <a:tcPr/>
                    </a:tc>
                    <a:extLst>
                      <a:ext uri="{0D108BD9-81ED-4DB2-BD59-A6C34878D82A}">
                        <a16:rowId xmlns:a16="http://schemas.microsoft.com/office/drawing/2014/main" val="1526940656"/>
                      </a:ext>
                    </a:extLst>
                  </a:tr>
                  <a:tr h="370840">
                    <a:tc>
                      <a:txBody>
                        <a:bodyPr/>
                        <a:lstStyle/>
                        <a:p>
                          <a:r>
                            <a:rPr lang="en-US" sz="2100" dirty="0"/>
                            <a:t>Unsorted Array</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extLst>
                      <a:ext uri="{0D108BD9-81ED-4DB2-BD59-A6C34878D82A}">
                        <a16:rowId xmlns:a16="http://schemas.microsoft.com/office/drawing/2014/main" val="999218032"/>
                      </a:ext>
                    </a:extLst>
                  </a:tr>
                  <a:tr h="370840">
                    <a:tc>
                      <a:txBody>
                        <a:bodyPr/>
                        <a:lstStyle/>
                        <a:p>
                          <a:r>
                            <a:rPr lang="en-US" sz="2100" dirty="0"/>
                            <a:t>Unsorted Linked List</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extLst>
                      <a:ext uri="{0D108BD9-81ED-4DB2-BD59-A6C34878D82A}">
                        <a16:rowId xmlns:a16="http://schemas.microsoft.com/office/drawing/2014/main" val="2237532272"/>
                      </a:ext>
                    </a:extLst>
                  </a:tr>
                  <a:tr h="370840">
                    <a:tc>
                      <a:txBody>
                        <a:bodyPr/>
                        <a:lstStyle/>
                        <a:p>
                          <a:r>
                            <a:rPr lang="en-US" sz="2100" dirty="0"/>
                            <a:t>Sorted Array</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func>
                                  <m:funcPr>
                                    <m:ctrlPr>
                                      <a:rPr lang="en-US" sz="2100" b="0" i="1" smtClean="0">
                                        <a:latin typeface="Cambria Math" panose="02040503050406030204" pitchFamily="18" charset="0"/>
                                      </a:rPr>
                                    </m:ctrlPr>
                                  </m:funcPr>
                                  <m:fName>
                                    <m:r>
                                      <m:rPr>
                                        <m:sty m:val="p"/>
                                      </m:rPr>
                                      <a:rPr lang="en-US" sz="2100" b="0" i="0" smtClean="0">
                                        <a:latin typeface="Cambria Math" panose="02040503050406030204" pitchFamily="18" charset="0"/>
                                      </a:rPr>
                                      <m:t>log</m:t>
                                    </m:r>
                                  </m:fName>
                                  <m:e>
                                    <m:r>
                                      <a:rPr lang="en-US" sz="2100" b="0" i="1" smtClean="0">
                                        <a:latin typeface="Cambria Math" panose="02040503050406030204" pitchFamily="18" charset="0"/>
                                      </a:rPr>
                                      <m:t>𝑛</m:t>
                                    </m:r>
                                  </m:e>
                                </m:func>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extLst>
                      <a:ext uri="{0D108BD9-81ED-4DB2-BD59-A6C34878D82A}">
                        <a16:rowId xmlns:a16="http://schemas.microsoft.com/office/drawing/2014/main" val="1851548857"/>
                      </a:ext>
                    </a:extLst>
                  </a:tr>
                  <a:tr h="370840">
                    <a:tc>
                      <a:txBody>
                        <a:bodyPr/>
                        <a:lstStyle/>
                        <a:p>
                          <a:r>
                            <a:rPr lang="en-US" sz="2100" dirty="0"/>
                            <a:t>Sorted Linked List</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extLst>
                      <a:ext uri="{0D108BD9-81ED-4DB2-BD59-A6C34878D82A}">
                        <a16:rowId xmlns:a16="http://schemas.microsoft.com/office/drawing/2014/main" val="2877379023"/>
                      </a:ext>
                    </a:extLst>
                  </a:tr>
                  <a:tr h="370840">
                    <a:tc>
                      <a:txBody>
                        <a:bodyPr/>
                        <a:lstStyle/>
                        <a:p>
                          <a:r>
                            <a:rPr lang="en-US" sz="2100" dirty="0"/>
                            <a:t>Heap</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extLst>
                      <a:ext uri="{0D108BD9-81ED-4DB2-BD59-A6C34878D82A}">
                        <a16:rowId xmlns:a16="http://schemas.microsoft.com/office/drawing/2014/main" val="2468038284"/>
                      </a:ext>
                    </a:extLst>
                  </a:tr>
                  <a:tr h="370840">
                    <a:tc>
                      <a:txBody>
                        <a:bodyPr/>
                        <a:lstStyle/>
                        <a:p>
                          <a:r>
                            <a:rPr lang="en-US" sz="2100" dirty="0"/>
                            <a:t>Binary Search Tree </a:t>
                          </a:r>
                        </a:p>
                      </a:txBody>
                      <a:tcPr>
                        <a:solidFill>
                          <a:schemeClr val="accent2">
                            <a:lumMod val="40000"/>
                            <a:lumOff val="60000"/>
                          </a:schemeClr>
                        </a:solidFill>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solidFill>
                          <a:schemeClr val="accent2">
                            <a:lumMod val="40000"/>
                            <a:lumOff val="60000"/>
                          </a:schemeClr>
                        </a:solidFill>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solidFill>
                          <a:schemeClr val="accent2">
                            <a:lumMod val="40000"/>
                            <a:lumOff val="60000"/>
                          </a:schemeClr>
                        </a:solidFill>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solidFill>
                          <a:schemeClr val="accent2">
                            <a:lumMod val="40000"/>
                            <a:lumOff val="60000"/>
                          </a:schemeClr>
                        </a:solidFill>
                      </a:tcPr>
                    </a:tc>
                    <a:extLst>
                      <a:ext uri="{0D108BD9-81ED-4DB2-BD59-A6C34878D82A}">
                        <a16:rowId xmlns:a16="http://schemas.microsoft.com/office/drawing/2014/main" val="1292073772"/>
                      </a:ext>
                    </a:extLst>
                  </a:tr>
                  <a:tr h="370840">
                    <a:tc>
                      <a:txBody>
                        <a:bodyPr/>
                        <a:lstStyle/>
                        <a:p>
                          <a:r>
                            <a:rPr lang="en-US" sz="2100" dirty="0"/>
                            <a:t>AVL Tree</a:t>
                          </a:r>
                        </a:p>
                      </a:txBody>
                      <a:tcPr>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func>
                                  <m:funcPr>
                                    <m:ctrlPr>
                                      <a:rPr lang="en-US" sz="2100" b="0" i="1" smtClean="0">
                                        <a:latin typeface="Cambria Math" panose="02040503050406030204" pitchFamily="18" charset="0"/>
                                      </a:rPr>
                                    </m:ctrlPr>
                                  </m:funcPr>
                                  <m:fName>
                                    <m:r>
                                      <m:rPr>
                                        <m:sty m:val="p"/>
                                      </m:rPr>
                                      <a:rPr lang="en-US" sz="2100" b="0" i="0" smtClean="0">
                                        <a:latin typeface="Cambria Math" panose="02040503050406030204" pitchFamily="18" charset="0"/>
                                      </a:rPr>
                                      <m:t>log</m:t>
                                    </m:r>
                                  </m:fName>
                                  <m:e>
                                    <m:r>
                                      <a:rPr lang="en-US" sz="2100" b="0" i="1" smtClean="0">
                                        <a:latin typeface="Cambria Math" panose="02040503050406030204" pitchFamily="18" charset="0"/>
                                      </a:rPr>
                                      <m:t>𝑛</m:t>
                                    </m:r>
                                  </m:e>
                                </m:func>
                                <m:r>
                                  <a:rPr lang="en-US" sz="2100" b="0" i="1" smtClean="0">
                                    <a:latin typeface="Cambria Math" panose="02040503050406030204" pitchFamily="18" charset="0"/>
                                  </a:rPr>
                                  <m:t>)</m:t>
                                </m:r>
                              </m:oMath>
                            </m:oMathPara>
                          </a14:m>
                          <a:endParaRPr lang="en-US" sz="2100" dirty="0"/>
                        </a:p>
                        <a:p>
                          <a:endParaRPr lang="en-US" sz="2100" dirty="0"/>
                        </a:p>
                      </a:txBody>
                      <a:tcPr>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func>
                                  <m:funcPr>
                                    <m:ctrlPr>
                                      <a:rPr lang="en-US" sz="2100" b="0" i="1" smtClean="0">
                                        <a:latin typeface="Cambria Math" panose="02040503050406030204" pitchFamily="18" charset="0"/>
                                      </a:rPr>
                                    </m:ctrlPr>
                                  </m:funcPr>
                                  <m:fName>
                                    <m:r>
                                      <m:rPr>
                                        <m:sty m:val="p"/>
                                      </m:rPr>
                                      <a:rPr lang="en-US" sz="2100" b="0" i="0" smtClean="0">
                                        <a:latin typeface="Cambria Math" panose="02040503050406030204" pitchFamily="18" charset="0"/>
                                      </a:rPr>
                                      <m:t>log</m:t>
                                    </m:r>
                                  </m:fName>
                                  <m:e>
                                    <m:r>
                                      <a:rPr lang="en-US" sz="2100" b="0" i="1" smtClean="0">
                                        <a:latin typeface="Cambria Math" panose="02040503050406030204" pitchFamily="18" charset="0"/>
                                      </a:rPr>
                                      <m:t>𝑛</m:t>
                                    </m:r>
                                  </m:e>
                                </m:func>
                                <m:r>
                                  <a:rPr lang="en-US" sz="2100" b="0" i="1" smtClean="0">
                                    <a:latin typeface="Cambria Math" panose="02040503050406030204" pitchFamily="18" charset="0"/>
                                  </a:rPr>
                                  <m:t>)</m:t>
                                </m:r>
                              </m:oMath>
                            </m:oMathPara>
                          </a14:m>
                          <a:endParaRPr lang="en-US" sz="2100" dirty="0"/>
                        </a:p>
                        <a:p>
                          <a:endParaRPr lang="en-US" sz="2100" dirty="0"/>
                        </a:p>
                      </a:txBody>
                      <a:tcPr>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func>
                                  <m:funcPr>
                                    <m:ctrlPr>
                                      <a:rPr lang="en-US" sz="2100" b="0" i="1" smtClean="0">
                                        <a:latin typeface="Cambria Math" panose="02040503050406030204" pitchFamily="18" charset="0"/>
                                      </a:rPr>
                                    </m:ctrlPr>
                                  </m:funcPr>
                                  <m:fName>
                                    <m:r>
                                      <m:rPr>
                                        <m:sty m:val="p"/>
                                      </m:rPr>
                                      <a:rPr lang="en-US" sz="2100" b="0" i="0" smtClean="0">
                                        <a:latin typeface="Cambria Math" panose="02040503050406030204" pitchFamily="18" charset="0"/>
                                      </a:rPr>
                                      <m:t>log</m:t>
                                    </m:r>
                                  </m:fName>
                                  <m:e>
                                    <m:r>
                                      <a:rPr lang="en-US" sz="2100" b="0" i="1" smtClean="0">
                                        <a:latin typeface="Cambria Math" panose="02040503050406030204" pitchFamily="18" charset="0"/>
                                      </a:rPr>
                                      <m:t>𝑛</m:t>
                                    </m:r>
                                  </m:e>
                                </m:func>
                                <m:r>
                                  <a:rPr lang="en-US" sz="2100" b="0" i="1" smtClean="0">
                                    <a:latin typeface="Cambria Math" panose="02040503050406030204" pitchFamily="18" charset="0"/>
                                  </a:rPr>
                                  <m:t>)</m:t>
                                </m:r>
                              </m:oMath>
                            </m:oMathPara>
                          </a14:m>
                          <a:endParaRPr lang="en-US" sz="2100" dirty="0"/>
                        </a:p>
                        <a:p>
                          <a:endParaRPr lang="en-US" sz="2100" dirty="0"/>
                        </a:p>
                      </a:txBody>
                      <a:tcPr>
                        <a:solidFill>
                          <a:schemeClr val="accent2">
                            <a:lumMod val="40000"/>
                            <a:lumOff val="60000"/>
                          </a:schemeClr>
                        </a:solidFill>
                      </a:tcPr>
                    </a:tc>
                    <a:extLst>
                      <a:ext uri="{0D108BD9-81ED-4DB2-BD59-A6C34878D82A}">
                        <a16:rowId xmlns:a16="http://schemas.microsoft.com/office/drawing/2014/main" val="154752868"/>
                      </a:ext>
                    </a:extLst>
                  </a:tr>
                </a:tbl>
              </a:graphicData>
            </a:graphic>
          </p:graphicFrame>
        </mc:Choice>
        <mc:Fallback xmlns="">
          <p:graphicFrame>
            <p:nvGraphicFramePr>
              <p:cNvPr id="4" name="Content Placeholder 3">
                <a:extLst>
                  <a:ext uri="{FF2B5EF4-FFF2-40B4-BE49-F238E27FC236}">
                    <a16:creationId xmlns:a16="http://schemas.microsoft.com/office/drawing/2014/main" id="{7B359D6B-9B11-EAD4-2DE3-EB38FA61CE14}"/>
                  </a:ext>
                </a:extLst>
              </p:cNvPr>
              <p:cNvGraphicFramePr>
                <a:graphicFrameLocks/>
              </p:cNvGraphicFramePr>
              <p:nvPr>
                <p:extLst>
                  <p:ext uri="{D42A27DB-BD31-4B8C-83A1-F6EECF244321}">
                    <p14:modId xmlns:p14="http://schemas.microsoft.com/office/powerpoint/2010/main" val="3789110336"/>
                  </p:ext>
                </p:extLst>
              </p:nvPr>
            </p:nvGraphicFramePr>
            <p:xfrm>
              <a:off x="1485900" y="1988820"/>
              <a:ext cx="9220199" cy="3611880"/>
            </p:xfrm>
            <a:graphic>
              <a:graphicData uri="http://schemas.openxmlformats.org/drawingml/2006/table">
                <a:tbl>
                  <a:tblPr firstRow="1" bandRow="1">
                    <a:tableStyleId>{5C22544A-7EE6-4342-B048-85BDC9FD1C3A}</a:tableStyleId>
                  </a:tblPr>
                  <a:tblGrid>
                    <a:gridCol w="2992120">
                      <a:extLst>
                        <a:ext uri="{9D8B030D-6E8A-4147-A177-3AD203B41FA5}">
                          <a16:colId xmlns:a16="http://schemas.microsoft.com/office/drawing/2014/main" val="3859037791"/>
                        </a:ext>
                      </a:extLst>
                    </a:gridCol>
                    <a:gridCol w="1930400">
                      <a:extLst>
                        <a:ext uri="{9D8B030D-6E8A-4147-A177-3AD203B41FA5}">
                          <a16:colId xmlns:a16="http://schemas.microsoft.com/office/drawing/2014/main" val="1986166423"/>
                        </a:ext>
                      </a:extLst>
                    </a:gridCol>
                    <a:gridCol w="1798320">
                      <a:extLst>
                        <a:ext uri="{9D8B030D-6E8A-4147-A177-3AD203B41FA5}">
                          <a16:colId xmlns:a16="http://schemas.microsoft.com/office/drawing/2014/main" val="3667104526"/>
                        </a:ext>
                      </a:extLst>
                    </a:gridCol>
                    <a:gridCol w="2499359">
                      <a:extLst>
                        <a:ext uri="{9D8B030D-6E8A-4147-A177-3AD203B41FA5}">
                          <a16:colId xmlns:a16="http://schemas.microsoft.com/office/drawing/2014/main" val="265108309"/>
                        </a:ext>
                      </a:extLst>
                    </a:gridCol>
                  </a:tblGrid>
                  <a:tr h="411480">
                    <a:tc>
                      <a:txBody>
                        <a:bodyPr/>
                        <a:lstStyle/>
                        <a:p>
                          <a:r>
                            <a:rPr lang="en-US" sz="2100" dirty="0"/>
                            <a:t>Data Structure</a:t>
                          </a:r>
                        </a:p>
                      </a:txBody>
                      <a:tcPr/>
                    </a:tc>
                    <a:tc>
                      <a:txBody>
                        <a:bodyPr/>
                        <a:lstStyle/>
                        <a:p>
                          <a:r>
                            <a:rPr lang="en-US" sz="2100" dirty="0"/>
                            <a:t>Time to insert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Time to find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Time to delete</a:t>
                          </a:r>
                        </a:p>
                      </a:txBody>
                      <a:tcPr/>
                    </a:tc>
                    <a:extLst>
                      <a:ext uri="{0D108BD9-81ED-4DB2-BD59-A6C34878D82A}">
                        <a16:rowId xmlns:a16="http://schemas.microsoft.com/office/drawing/2014/main" val="1526940656"/>
                      </a:ext>
                    </a:extLst>
                  </a:tr>
                  <a:tr h="411480">
                    <a:tc>
                      <a:txBody>
                        <a:bodyPr/>
                        <a:lstStyle/>
                        <a:p>
                          <a:r>
                            <a:rPr lang="en-US" sz="2100" dirty="0"/>
                            <a:t>Unsorted Array</a:t>
                          </a:r>
                        </a:p>
                      </a:txBody>
                      <a:tcPr/>
                    </a:tc>
                    <a:tc>
                      <a:txBody>
                        <a:bodyPr/>
                        <a:lstStyle/>
                        <a:p>
                          <a:endParaRPr lang="en-US"/>
                        </a:p>
                      </a:txBody>
                      <a:tcPr>
                        <a:blipFill>
                          <a:blip r:embed="rId2"/>
                          <a:stretch>
                            <a:fillRect l="-155205" t="-110448" r="-223975" b="-686567"/>
                          </a:stretch>
                        </a:blipFill>
                      </a:tcPr>
                    </a:tc>
                    <a:tc>
                      <a:txBody>
                        <a:bodyPr/>
                        <a:lstStyle/>
                        <a:p>
                          <a:endParaRPr lang="en-US"/>
                        </a:p>
                      </a:txBody>
                      <a:tcPr>
                        <a:blipFill>
                          <a:blip r:embed="rId2"/>
                          <a:stretch>
                            <a:fillRect l="-273311" t="-110448" r="-139865" b="-686567"/>
                          </a:stretch>
                        </a:blipFill>
                      </a:tcPr>
                    </a:tc>
                    <a:tc>
                      <a:txBody>
                        <a:bodyPr/>
                        <a:lstStyle/>
                        <a:p>
                          <a:endParaRPr lang="en-US"/>
                        </a:p>
                      </a:txBody>
                      <a:tcPr>
                        <a:blipFill>
                          <a:blip r:embed="rId2"/>
                          <a:stretch>
                            <a:fillRect l="-269512" t="-110448" r="-976" b="-686567"/>
                          </a:stretch>
                        </a:blipFill>
                      </a:tcPr>
                    </a:tc>
                    <a:extLst>
                      <a:ext uri="{0D108BD9-81ED-4DB2-BD59-A6C34878D82A}">
                        <a16:rowId xmlns:a16="http://schemas.microsoft.com/office/drawing/2014/main" val="999218032"/>
                      </a:ext>
                    </a:extLst>
                  </a:tr>
                  <a:tr h="411480">
                    <a:tc>
                      <a:txBody>
                        <a:bodyPr/>
                        <a:lstStyle/>
                        <a:p>
                          <a:r>
                            <a:rPr lang="en-US" sz="2100" dirty="0"/>
                            <a:t>Unsorted Linked List</a:t>
                          </a:r>
                        </a:p>
                      </a:txBody>
                      <a:tcPr/>
                    </a:tc>
                    <a:tc>
                      <a:txBody>
                        <a:bodyPr/>
                        <a:lstStyle/>
                        <a:p>
                          <a:endParaRPr lang="en-US"/>
                        </a:p>
                      </a:txBody>
                      <a:tcPr>
                        <a:blipFill>
                          <a:blip r:embed="rId2"/>
                          <a:stretch>
                            <a:fillRect l="-155205" t="-207353" r="-223975" b="-576471"/>
                          </a:stretch>
                        </a:blipFill>
                      </a:tcPr>
                    </a:tc>
                    <a:tc>
                      <a:txBody>
                        <a:bodyPr/>
                        <a:lstStyle/>
                        <a:p>
                          <a:endParaRPr lang="en-US"/>
                        </a:p>
                      </a:txBody>
                      <a:tcPr>
                        <a:blipFill>
                          <a:blip r:embed="rId2"/>
                          <a:stretch>
                            <a:fillRect l="-273311" t="-207353" r="-139865" b="-576471"/>
                          </a:stretch>
                        </a:blipFill>
                      </a:tcPr>
                    </a:tc>
                    <a:tc>
                      <a:txBody>
                        <a:bodyPr/>
                        <a:lstStyle/>
                        <a:p>
                          <a:endParaRPr lang="en-US"/>
                        </a:p>
                      </a:txBody>
                      <a:tcPr>
                        <a:blipFill>
                          <a:blip r:embed="rId2"/>
                          <a:stretch>
                            <a:fillRect l="-269512" t="-207353" r="-976" b="-576471"/>
                          </a:stretch>
                        </a:blipFill>
                      </a:tcPr>
                    </a:tc>
                    <a:extLst>
                      <a:ext uri="{0D108BD9-81ED-4DB2-BD59-A6C34878D82A}">
                        <a16:rowId xmlns:a16="http://schemas.microsoft.com/office/drawing/2014/main" val="2237532272"/>
                      </a:ext>
                    </a:extLst>
                  </a:tr>
                  <a:tr h="411480">
                    <a:tc>
                      <a:txBody>
                        <a:bodyPr/>
                        <a:lstStyle/>
                        <a:p>
                          <a:r>
                            <a:rPr lang="en-US" sz="2100" dirty="0"/>
                            <a:t>Sorted Array</a:t>
                          </a:r>
                        </a:p>
                      </a:txBody>
                      <a:tcPr/>
                    </a:tc>
                    <a:tc>
                      <a:txBody>
                        <a:bodyPr/>
                        <a:lstStyle/>
                        <a:p>
                          <a:endParaRPr lang="en-US"/>
                        </a:p>
                      </a:txBody>
                      <a:tcPr>
                        <a:blipFill>
                          <a:blip r:embed="rId2"/>
                          <a:stretch>
                            <a:fillRect l="-155205" t="-311940" r="-223975" b="-485075"/>
                          </a:stretch>
                        </a:blipFill>
                      </a:tcPr>
                    </a:tc>
                    <a:tc>
                      <a:txBody>
                        <a:bodyPr/>
                        <a:lstStyle/>
                        <a:p>
                          <a:endParaRPr lang="en-US"/>
                        </a:p>
                      </a:txBody>
                      <a:tcPr>
                        <a:blipFill>
                          <a:blip r:embed="rId2"/>
                          <a:stretch>
                            <a:fillRect l="-273311" t="-311940" r="-139865" b="-485075"/>
                          </a:stretch>
                        </a:blipFill>
                      </a:tcPr>
                    </a:tc>
                    <a:tc>
                      <a:txBody>
                        <a:bodyPr/>
                        <a:lstStyle/>
                        <a:p>
                          <a:endParaRPr lang="en-US"/>
                        </a:p>
                      </a:txBody>
                      <a:tcPr>
                        <a:blipFill>
                          <a:blip r:embed="rId2"/>
                          <a:stretch>
                            <a:fillRect l="-269512" t="-311940" r="-976" b="-485075"/>
                          </a:stretch>
                        </a:blipFill>
                      </a:tcPr>
                    </a:tc>
                    <a:extLst>
                      <a:ext uri="{0D108BD9-81ED-4DB2-BD59-A6C34878D82A}">
                        <a16:rowId xmlns:a16="http://schemas.microsoft.com/office/drawing/2014/main" val="1851548857"/>
                      </a:ext>
                    </a:extLst>
                  </a:tr>
                  <a:tr h="411480">
                    <a:tc>
                      <a:txBody>
                        <a:bodyPr/>
                        <a:lstStyle/>
                        <a:p>
                          <a:r>
                            <a:rPr lang="en-US" sz="2100" dirty="0"/>
                            <a:t>Sorted Linked List</a:t>
                          </a:r>
                        </a:p>
                      </a:txBody>
                      <a:tcPr/>
                    </a:tc>
                    <a:tc>
                      <a:txBody>
                        <a:bodyPr/>
                        <a:lstStyle/>
                        <a:p>
                          <a:endParaRPr lang="en-US"/>
                        </a:p>
                      </a:txBody>
                      <a:tcPr>
                        <a:blipFill>
                          <a:blip r:embed="rId2"/>
                          <a:stretch>
                            <a:fillRect l="-155205" t="-405882" r="-223975" b="-377941"/>
                          </a:stretch>
                        </a:blipFill>
                      </a:tcPr>
                    </a:tc>
                    <a:tc>
                      <a:txBody>
                        <a:bodyPr/>
                        <a:lstStyle/>
                        <a:p>
                          <a:endParaRPr lang="en-US"/>
                        </a:p>
                      </a:txBody>
                      <a:tcPr>
                        <a:blipFill>
                          <a:blip r:embed="rId2"/>
                          <a:stretch>
                            <a:fillRect l="-273311" t="-405882" r="-139865" b="-377941"/>
                          </a:stretch>
                        </a:blipFill>
                      </a:tcPr>
                    </a:tc>
                    <a:tc>
                      <a:txBody>
                        <a:bodyPr/>
                        <a:lstStyle/>
                        <a:p>
                          <a:endParaRPr lang="en-US"/>
                        </a:p>
                      </a:txBody>
                      <a:tcPr>
                        <a:blipFill>
                          <a:blip r:embed="rId2"/>
                          <a:stretch>
                            <a:fillRect l="-269512" t="-405882" r="-976" b="-377941"/>
                          </a:stretch>
                        </a:blipFill>
                      </a:tcPr>
                    </a:tc>
                    <a:extLst>
                      <a:ext uri="{0D108BD9-81ED-4DB2-BD59-A6C34878D82A}">
                        <a16:rowId xmlns:a16="http://schemas.microsoft.com/office/drawing/2014/main" val="2877379023"/>
                      </a:ext>
                    </a:extLst>
                  </a:tr>
                  <a:tr h="411480">
                    <a:tc>
                      <a:txBody>
                        <a:bodyPr/>
                        <a:lstStyle/>
                        <a:p>
                          <a:r>
                            <a:rPr lang="en-US" sz="2100" dirty="0"/>
                            <a:t>Heap</a:t>
                          </a:r>
                        </a:p>
                      </a:txBody>
                      <a:tcPr/>
                    </a:tc>
                    <a:tc>
                      <a:txBody>
                        <a:bodyPr/>
                        <a:lstStyle/>
                        <a:p>
                          <a:endParaRPr lang="en-US"/>
                        </a:p>
                      </a:txBody>
                      <a:tcPr>
                        <a:blipFill>
                          <a:blip r:embed="rId2"/>
                          <a:stretch>
                            <a:fillRect l="-155205" t="-513433" r="-223975" b="-283582"/>
                          </a:stretch>
                        </a:blipFill>
                      </a:tcPr>
                    </a:tc>
                    <a:tc>
                      <a:txBody>
                        <a:bodyPr/>
                        <a:lstStyle/>
                        <a:p>
                          <a:endParaRPr lang="en-US"/>
                        </a:p>
                      </a:txBody>
                      <a:tcPr>
                        <a:blipFill>
                          <a:blip r:embed="rId2"/>
                          <a:stretch>
                            <a:fillRect l="-273311" t="-513433" r="-139865" b="-283582"/>
                          </a:stretch>
                        </a:blipFill>
                      </a:tcPr>
                    </a:tc>
                    <a:tc>
                      <a:txBody>
                        <a:bodyPr/>
                        <a:lstStyle/>
                        <a:p>
                          <a:endParaRPr lang="en-US"/>
                        </a:p>
                      </a:txBody>
                      <a:tcPr>
                        <a:blipFill>
                          <a:blip r:embed="rId2"/>
                          <a:stretch>
                            <a:fillRect l="-269512" t="-513433" r="-976" b="-283582"/>
                          </a:stretch>
                        </a:blipFill>
                      </a:tcPr>
                    </a:tc>
                    <a:extLst>
                      <a:ext uri="{0D108BD9-81ED-4DB2-BD59-A6C34878D82A}">
                        <a16:rowId xmlns:a16="http://schemas.microsoft.com/office/drawing/2014/main" val="2468038284"/>
                      </a:ext>
                    </a:extLst>
                  </a:tr>
                  <a:tr h="411480">
                    <a:tc>
                      <a:txBody>
                        <a:bodyPr/>
                        <a:lstStyle/>
                        <a:p>
                          <a:r>
                            <a:rPr lang="en-US" sz="2100" dirty="0"/>
                            <a:t>Binary Search Tree </a:t>
                          </a:r>
                        </a:p>
                      </a:txBody>
                      <a:tcPr>
                        <a:solidFill>
                          <a:schemeClr val="accent2">
                            <a:lumMod val="40000"/>
                            <a:lumOff val="60000"/>
                          </a:schemeClr>
                        </a:solidFill>
                      </a:tcPr>
                    </a:tc>
                    <a:tc>
                      <a:txBody>
                        <a:bodyPr/>
                        <a:lstStyle/>
                        <a:p>
                          <a:endParaRPr lang="en-US"/>
                        </a:p>
                      </a:txBody>
                      <a:tcPr>
                        <a:blipFill>
                          <a:blip r:embed="rId2"/>
                          <a:stretch>
                            <a:fillRect l="-155205" t="-604412" r="-223975" b="-179412"/>
                          </a:stretch>
                        </a:blipFill>
                      </a:tcPr>
                    </a:tc>
                    <a:tc>
                      <a:txBody>
                        <a:bodyPr/>
                        <a:lstStyle/>
                        <a:p>
                          <a:endParaRPr lang="en-US"/>
                        </a:p>
                      </a:txBody>
                      <a:tcPr>
                        <a:blipFill>
                          <a:blip r:embed="rId2"/>
                          <a:stretch>
                            <a:fillRect l="-273311" t="-604412" r="-139865" b="-179412"/>
                          </a:stretch>
                        </a:blipFill>
                      </a:tcPr>
                    </a:tc>
                    <a:tc>
                      <a:txBody>
                        <a:bodyPr/>
                        <a:lstStyle/>
                        <a:p>
                          <a:endParaRPr lang="en-US"/>
                        </a:p>
                      </a:txBody>
                      <a:tcPr>
                        <a:blipFill>
                          <a:blip r:embed="rId2"/>
                          <a:stretch>
                            <a:fillRect l="-269512" t="-604412" r="-976" b="-179412"/>
                          </a:stretch>
                        </a:blipFill>
                      </a:tcPr>
                    </a:tc>
                    <a:extLst>
                      <a:ext uri="{0D108BD9-81ED-4DB2-BD59-A6C34878D82A}">
                        <a16:rowId xmlns:a16="http://schemas.microsoft.com/office/drawing/2014/main" val="1292073772"/>
                      </a:ext>
                    </a:extLst>
                  </a:tr>
                  <a:tr h="731520">
                    <a:tc>
                      <a:txBody>
                        <a:bodyPr/>
                        <a:lstStyle/>
                        <a:p>
                          <a:r>
                            <a:rPr lang="en-US" sz="2100" dirty="0"/>
                            <a:t>AVL Tree</a:t>
                          </a:r>
                        </a:p>
                      </a:txBody>
                      <a:tcPr>
                        <a:solidFill>
                          <a:schemeClr val="accent2">
                            <a:lumMod val="40000"/>
                            <a:lumOff val="60000"/>
                          </a:schemeClr>
                        </a:solidFill>
                      </a:tcPr>
                    </a:tc>
                    <a:tc>
                      <a:txBody>
                        <a:bodyPr/>
                        <a:lstStyle/>
                        <a:p>
                          <a:endParaRPr lang="en-US"/>
                        </a:p>
                      </a:txBody>
                      <a:tcPr>
                        <a:blipFill>
                          <a:blip r:embed="rId2"/>
                          <a:stretch>
                            <a:fillRect l="-155205" t="-399167" r="-223975" b="-1667"/>
                          </a:stretch>
                        </a:blipFill>
                      </a:tcPr>
                    </a:tc>
                    <a:tc>
                      <a:txBody>
                        <a:bodyPr/>
                        <a:lstStyle/>
                        <a:p>
                          <a:endParaRPr lang="en-US"/>
                        </a:p>
                      </a:txBody>
                      <a:tcPr>
                        <a:blipFill>
                          <a:blip r:embed="rId2"/>
                          <a:stretch>
                            <a:fillRect l="-273311" t="-399167" r="-139865" b="-1667"/>
                          </a:stretch>
                        </a:blipFill>
                      </a:tcPr>
                    </a:tc>
                    <a:tc>
                      <a:txBody>
                        <a:bodyPr/>
                        <a:lstStyle/>
                        <a:p>
                          <a:endParaRPr lang="en-US"/>
                        </a:p>
                      </a:txBody>
                      <a:tcPr>
                        <a:blipFill>
                          <a:blip r:embed="rId2"/>
                          <a:stretch>
                            <a:fillRect l="-269512" t="-399167" r="-976" b="-1667"/>
                          </a:stretch>
                        </a:blipFill>
                      </a:tcPr>
                    </a:tc>
                    <a:extLst>
                      <a:ext uri="{0D108BD9-81ED-4DB2-BD59-A6C34878D82A}">
                        <a16:rowId xmlns:a16="http://schemas.microsoft.com/office/drawing/2014/main" val="154752868"/>
                      </a:ext>
                    </a:extLst>
                  </a:tr>
                </a:tbl>
              </a:graphicData>
            </a:graphic>
          </p:graphicFrame>
        </mc:Fallback>
      </mc:AlternateContent>
    </p:spTree>
    <p:extLst>
      <p:ext uri="{BB962C8B-B14F-4D97-AF65-F5344CB8AC3E}">
        <p14:creationId xmlns:p14="http://schemas.microsoft.com/office/powerpoint/2010/main" val="11605513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C48D2-3237-9162-34D2-68F2C73FC58D}"/>
              </a:ext>
            </a:extLst>
          </p:cNvPr>
          <p:cNvSpPr>
            <a:spLocks noGrp="1"/>
          </p:cNvSpPr>
          <p:nvPr>
            <p:ph type="title"/>
          </p:nvPr>
        </p:nvSpPr>
        <p:spPr/>
        <p:txBody>
          <a:bodyPr/>
          <a:lstStyle/>
          <a:p>
            <a:r>
              <a:rPr lang="en-US" dirty="0"/>
              <a:t>Insert Summary</a:t>
            </a:r>
          </a:p>
        </p:txBody>
      </p:sp>
      <p:sp>
        <p:nvSpPr>
          <p:cNvPr id="3" name="Content Placeholder 2">
            <a:extLst>
              <a:ext uri="{FF2B5EF4-FFF2-40B4-BE49-F238E27FC236}">
                <a16:creationId xmlns:a16="http://schemas.microsoft.com/office/drawing/2014/main" id="{793DF4FF-B4BB-916D-E680-D5F940C43B80}"/>
              </a:ext>
            </a:extLst>
          </p:cNvPr>
          <p:cNvSpPr>
            <a:spLocks noGrp="1"/>
          </p:cNvSpPr>
          <p:nvPr>
            <p:ph idx="1"/>
          </p:nvPr>
        </p:nvSpPr>
        <p:spPr>
          <a:xfrm>
            <a:off x="838199" y="1825625"/>
            <a:ext cx="10905781" cy="4351338"/>
          </a:xfrm>
        </p:spPr>
        <p:txBody>
          <a:bodyPr>
            <a:normAutofit/>
          </a:bodyPr>
          <a:lstStyle/>
          <a:p>
            <a:r>
              <a:rPr lang="en-US" dirty="0"/>
              <a:t>After a BST insertion, update the heights of the node’s ancestors</a:t>
            </a:r>
          </a:p>
          <a:p>
            <a:r>
              <a:rPr lang="en-US" dirty="0"/>
              <a:t>From leaf to root, check if each node is balanced</a:t>
            </a:r>
          </a:p>
          <a:p>
            <a:r>
              <a:rPr lang="en-US" dirty="0"/>
              <a:t>If a node is unbalanced then at the deepest unbalanced node:</a:t>
            </a:r>
          </a:p>
          <a:p>
            <a:pPr lvl="1"/>
            <a:r>
              <a:rPr lang="en-US" dirty="0"/>
              <a:t>Case LL: If we inserted in the </a:t>
            </a:r>
            <a:r>
              <a:rPr lang="en-US" b="1" dirty="0"/>
              <a:t>left</a:t>
            </a:r>
            <a:r>
              <a:rPr lang="en-US" dirty="0"/>
              <a:t> subtree of the </a:t>
            </a:r>
            <a:r>
              <a:rPr lang="en-US" b="1" dirty="0"/>
              <a:t>left</a:t>
            </a:r>
            <a:r>
              <a:rPr lang="en-US" dirty="0"/>
              <a:t> child then: rotate right</a:t>
            </a:r>
          </a:p>
          <a:p>
            <a:pPr lvl="1"/>
            <a:r>
              <a:rPr lang="en-US" dirty="0"/>
              <a:t>Case RR: If we inserted in the </a:t>
            </a:r>
            <a:r>
              <a:rPr lang="en-US" b="1" dirty="0"/>
              <a:t>right</a:t>
            </a:r>
            <a:r>
              <a:rPr lang="en-US" dirty="0"/>
              <a:t> subtree of the </a:t>
            </a:r>
            <a:r>
              <a:rPr lang="en-US" b="1" dirty="0"/>
              <a:t>right</a:t>
            </a:r>
            <a:r>
              <a:rPr lang="en-US" dirty="0"/>
              <a:t> child then: rotate left</a:t>
            </a:r>
          </a:p>
          <a:p>
            <a:pPr lvl="1"/>
            <a:r>
              <a:rPr lang="en-US" dirty="0"/>
              <a:t>Case LR: If we inserted into the </a:t>
            </a:r>
            <a:r>
              <a:rPr lang="en-US" b="1" dirty="0"/>
              <a:t>right</a:t>
            </a:r>
            <a:r>
              <a:rPr lang="en-US" dirty="0"/>
              <a:t> subtree of the </a:t>
            </a:r>
            <a:r>
              <a:rPr lang="en-US" b="1" dirty="0"/>
              <a:t>left</a:t>
            </a:r>
            <a:r>
              <a:rPr lang="en-US" dirty="0"/>
              <a:t> child then: rotate left at the left child and then rotate right at the root</a:t>
            </a:r>
          </a:p>
          <a:p>
            <a:pPr lvl="1"/>
            <a:r>
              <a:rPr lang="en-US" dirty="0"/>
              <a:t>Case RL: If we inserted into the </a:t>
            </a:r>
            <a:r>
              <a:rPr lang="en-US" b="1" dirty="0"/>
              <a:t>left</a:t>
            </a:r>
            <a:r>
              <a:rPr lang="en-US" dirty="0"/>
              <a:t> subtree of the </a:t>
            </a:r>
            <a:r>
              <a:rPr lang="en-US" b="1" dirty="0"/>
              <a:t>right</a:t>
            </a:r>
            <a:r>
              <a:rPr lang="en-US" dirty="0"/>
              <a:t> child then: rotate right at the right child and then rotate left at the root</a:t>
            </a:r>
          </a:p>
          <a:p>
            <a:r>
              <a:rPr lang="en-US" dirty="0"/>
              <a:t>Done after either reaching the root or applying </a:t>
            </a:r>
            <a:r>
              <a:rPr lang="en-US" b="1" dirty="0"/>
              <a:t>one</a:t>
            </a:r>
            <a:r>
              <a:rPr lang="en-US" dirty="0"/>
              <a:t> of the above cases</a:t>
            </a:r>
          </a:p>
        </p:txBody>
      </p:sp>
    </p:spTree>
    <p:extLst>
      <p:ext uri="{BB962C8B-B14F-4D97-AF65-F5344CB8AC3E}">
        <p14:creationId xmlns:p14="http://schemas.microsoft.com/office/powerpoint/2010/main" val="29213257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72741-40D7-54BD-E36C-7FFBE60A8F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075494-8125-BCDC-7E39-DEEB5D455198}"/>
              </a:ext>
            </a:extLst>
          </p:cNvPr>
          <p:cNvSpPr>
            <a:spLocks noGrp="1"/>
          </p:cNvSpPr>
          <p:nvPr>
            <p:ph type="title"/>
          </p:nvPr>
        </p:nvSpPr>
        <p:spPr>
          <a:xfrm>
            <a:off x="838200" y="314325"/>
            <a:ext cx="10515600" cy="1325563"/>
          </a:xfrm>
        </p:spPr>
        <p:txBody>
          <a:bodyPr/>
          <a:lstStyle/>
          <a:p>
            <a:r>
              <a:rPr lang="en-US" dirty="0"/>
              <a:t>Insert Operation (for AVL)</a:t>
            </a:r>
          </a:p>
        </p:txBody>
      </p:sp>
      <p:sp>
        <p:nvSpPr>
          <p:cNvPr id="3" name="Content Placeholder 2">
            <a:extLst>
              <a:ext uri="{FF2B5EF4-FFF2-40B4-BE49-F238E27FC236}">
                <a16:creationId xmlns:a16="http://schemas.microsoft.com/office/drawing/2014/main" id="{A3044B70-30E8-91B4-8A1D-D48D1300CDE8}"/>
              </a:ext>
            </a:extLst>
          </p:cNvPr>
          <p:cNvSpPr>
            <a:spLocks noGrp="1"/>
          </p:cNvSpPr>
          <p:nvPr>
            <p:ph idx="1"/>
          </p:nvPr>
        </p:nvSpPr>
        <p:spPr>
          <a:xfrm>
            <a:off x="187960" y="1371600"/>
            <a:ext cx="10515600" cy="5486399"/>
          </a:xfrm>
        </p:spPr>
        <p:txBody>
          <a:bodyPr>
            <a:normAutofit fontScale="85000" lnSpcReduction="20000"/>
          </a:bodyPr>
          <a:lstStyle/>
          <a:p>
            <a:pPr marL="0" indent="0">
              <a:buNone/>
            </a:pPr>
            <a:r>
              <a:rPr lang="en-US" dirty="0"/>
              <a:t>insert(key, value, root){</a:t>
            </a:r>
          </a:p>
          <a:p>
            <a:pPr marL="0" indent="0">
              <a:buNone/>
            </a:pPr>
            <a:r>
              <a:rPr lang="en-US" dirty="0"/>
              <a:t>	root = </a:t>
            </a:r>
            <a:r>
              <a:rPr lang="en-US" dirty="0" err="1"/>
              <a:t>insertHelper</a:t>
            </a:r>
            <a:r>
              <a:rPr lang="en-US" dirty="0"/>
              <a:t>(key, value, root);		</a:t>
            </a:r>
          </a:p>
          <a:p>
            <a:pPr marL="0" indent="0">
              <a:buNone/>
            </a:pPr>
            <a:r>
              <a:rPr lang="en-US" dirty="0"/>
              <a:t>}</a:t>
            </a:r>
          </a:p>
          <a:p>
            <a:pPr marL="0" indent="0">
              <a:buNone/>
            </a:pPr>
            <a:r>
              <a:rPr lang="en-US" dirty="0" err="1"/>
              <a:t>insertHelper</a:t>
            </a:r>
            <a:r>
              <a:rPr lang="en-US" dirty="0"/>
              <a:t>(key, value, root){</a:t>
            </a:r>
          </a:p>
          <a:p>
            <a:pPr marL="0" indent="0">
              <a:buNone/>
            </a:pPr>
            <a:r>
              <a:rPr lang="en-US" dirty="0"/>
              <a:t>	if(root == null)</a:t>
            </a:r>
          </a:p>
          <a:p>
            <a:pPr marL="0" indent="0">
              <a:buNone/>
            </a:pPr>
            <a:r>
              <a:rPr lang="en-US" dirty="0"/>
              <a:t>		return new Node(key, value);</a:t>
            </a:r>
          </a:p>
          <a:p>
            <a:pPr marL="0" indent="0">
              <a:buNone/>
            </a:pPr>
            <a:r>
              <a:rPr lang="en-US" dirty="0"/>
              <a:t>	if (</a:t>
            </a:r>
            <a:r>
              <a:rPr lang="en-US" dirty="0" err="1"/>
              <a:t>root.key</a:t>
            </a:r>
            <a:r>
              <a:rPr lang="en-US" dirty="0"/>
              <a:t> &lt; key)</a:t>
            </a:r>
          </a:p>
          <a:p>
            <a:pPr marL="0" indent="0">
              <a:buNone/>
            </a:pPr>
            <a:r>
              <a:rPr lang="en-US" dirty="0"/>
              <a:t>		</a:t>
            </a:r>
            <a:r>
              <a:rPr lang="en-US" dirty="0" err="1"/>
              <a:t>root.right</a:t>
            </a:r>
            <a:r>
              <a:rPr lang="en-US" dirty="0"/>
              <a:t> = </a:t>
            </a:r>
            <a:r>
              <a:rPr lang="en-US" dirty="0" err="1"/>
              <a:t>insertHelper</a:t>
            </a:r>
            <a:r>
              <a:rPr lang="en-US" dirty="0"/>
              <a:t>(key, value, </a:t>
            </a:r>
            <a:r>
              <a:rPr lang="en-US" dirty="0" err="1"/>
              <a:t>root.right</a:t>
            </a:r>
            <a:r>
              <a:rPr lang="en-US" dirty="0"/>
              <a:t>);</a:t>
            </a:r>
          </a:p>
          <a:p>
            <a:pPr marL="0" indent="0">
              <a:buNone/>
            </a:pPr>
            <a:r>
              <a:rPr lang="en-US" dirty="0"/>
              <a:t>	else</a:t>
            </a:r>
          </a:p>
          <a:p>
            <a:pPr marL="0" indent="0">
              <a:buNone/>
            </a:pPr>
            <a:r>
              <a:rPr lang="en-US" dirty="0"/>
              <a:t>		</a:t>
            </a:r>
            <a:r>
              <a:rPr lang="en-US" dirty="0" err="1"/>
              <a:t>root.left</a:t>
            </a:r>
            <a:r>
              <a:rPr lang="en-US" dirty="0"/>
              <a:t> = </a:t>
            </a:r>
            <a:r>
              <a:rPr lang="en-US" dirty="0" err="1"/>
              <a:t>insertHelper</a:t>
            </a:r>
            <a:r>
              <a:rPr lang="en-US" dirty="0"/>
              <a:t>(key, value, </a:t>
            </a:r>
            <a:r>
              <a:rPr lang="en-US" dirty="0" err="1"/>
              <a:t>root.left</a:t>
            </a:r>
            <a:r>
              <a:rPr lang="en-US" dirty="0"/>
              <a:t>);</a:t>
            </a:r>
          </a:p>
          <a:p>
            <a:pPr marL="0" indent="0">
              <a:buNone/>
            </a:pPr>
            <a:r>
              <a:rPr lang="en-US" dirty="0"/>
              <a:t>	</a:t>
            </a:r>
            <a:r>
              <a:rPr lang="en-US" dirty="0">
                <a:solidFill>
                  <a:srgbClr val="C00000"/>
                </a:solidFill>
              </a:rPr>
              <a:t>if(</a:t>
            </a:r>
            <a:r>
              <a:rPr lang="en-US" dirty="0" err="1">
                <a:solidFill>
                  <a:srgbClr val="C00000"/>
                </a:solidFill>
              </a:rPr>
              <a:t>isUnbalanced</a:t>
            </a:r>
            <a:r>
              <a:rPr lang="en-US" dirty="0">
                <a:solidFill>
                  <a:srgbClr val="C00000"/>
                </a:solidFill>
              </a:rPr>
              <a:t>(root))</a:t>
            </a:r>
          </a:p>
          <a:p>
            <a:pPr marL="0" indent="0">
              <a:buNone/>
            </a:pPr>
            <a:r>
              <a:rPr lang="en-US" dirty="0">
                <a:solidFill>
                  <a:srgbClr val="C00000"/>
                </a:solidFill>
              </a:rPr>
              <a:t>		root=rotate(root);</a:t>
            </a:r>
          </a:p>
          <a:p>
            <a:pPr marL="0" indent="0">
              <a:buNone/>
            </a:pPr>
            <a:r>
              <a:rPr lang="en-US" dirty="0"/>
              <a:t>	return root;</a:t>
            </a:r>
          </a:p>
          <a:p>
            <a:pPr marL="0" indent="0">
              <a:buNone/>
            </a:pPr>
            <a:r>
              <a:rPr lang="en-US" dirty="0"/>
              <a:t>}</a:t>
            </a:r>
          </a:p>
        </p:txBody>
      </p:sp>
    </p:spTree>
    <p:extLst>
      <p:ext uri="{BB962C8B-B14F-4D97-AF65-F5344CB8AC3E}">
        <p14:creationId xmlns:p14="http://schemas.microsoft.com/office/powerpoint/2010/main" val="42451751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C48D2-3237-9162-34D2-68F2C73FC58D}"/>
              </a:ext>
            </a:extLst>
          </p:cNvPr>
          <p:cNvSpPr>
            <a:spLocks noGrp="1"/>
          </p:cNvSpPr>
          <p:nvPr>
            <p:ph type="title"/>
          </p:nvPr>
        </p:nvSpPr>
        <p:spPr/>
        <p:txBody>
          <a:bodyPr/>
          <a:lstStyle/>
          <a:p>
            <a:r>
              <a:rPr lang="en-US" dirty="0"/>
              <a:t>Delete Summary</a:t>
            </a:r>
          </a:p>
        </p:txBody>
      </p:sp>
      <p:sp>
        <p:nvSpPr>
          <p:cNvPr id="3" name="Content Placeholder 2">
            <a:extLst>
              <a:ext uri="{FF2B5EF4-FFF2-40B4-BE49-F238E27FC236}">
                <a16:creationId xmlns:a16="http://schemas.microsoft.com/office/drawing/2014/main" id="{793DF4FF-B4BB-916D-E680-D5F940C43B80}"/>
              </a:ext>
            </a:extLst>
          </p:cNvPr>
          <p:cNvSpPr>
            <a:spLocks noGrp="1"/>
          </p:cNvSpPr>
          <p:nvPr>
            <p:ph idx="1"/>
          </p:nvPr>
        </p:nvSpPr>
        <p:spPr/>
        <p:txBody>
          <a:bodyPr>
            <a:normAutofit fontScale="92500" lnSpcReduction="20000"/>
          </a:bodyPr>
          <a:lstStyle/>
          <a:p>
            <a:r>
              <a:rPr lang="en-US" dirty="0" err="1"/>
              <a:t>Tldr</a:t>
            </a:r>
            <a:r>
              <a:rPr lang="en-US" dirty="0"/>
              <a:t>: same cases, reverse direction of rotation, may need to repeat with ancestors</a:t>
            </a:r>
          </a:p>
          <a:p>
            <a:r>
              <a:rPr lang="en-US" dirty="0"/>
              <a:t>After a BST deletion, update the heights of the node’s ancestors</a:t>
            </a:r>
          </a:p>
          <a:p>
            <a:r>
              <a:rPr lang="en-US" dirty="0"/>
              <a:t>From leaf to root, check if each node is unbalanced</a:t>
            </a:r>
          </a:p>
          <a:p>
            <a:r>
              <a:rPr lang="en-US" dirty="0"/>
              <a:t>If a node is unbalanced then at the deepest unbalanced node:</a:t>
            </a:r>
          </a:p>
          <a:p>
            <a:pPr lvl="1"/>
            <a:r>
              <a:rPr lang="en-US" dirty="0"/>
              <a:t>Case LL: If we deleted in the </a:t>
            </a:r>
            <a:r>
              <a:rPr lang="en-US" b="1" dirty="0"/>
              <a:t>left</a:t>
            </a:r>
            <a:r>
              <a:rPr lang="en-US" dirty="0"/>
              <a:t> subtree of the </a:t>
            </a:r>
            <a:r>
              <a:rPr lang="en-US" b="1" dirty="0"/>
              <a:t>left</a:t>
            </a:r>
            <a:r>
              <a:rPr lang="en-US" dirty="0"/>
              <a:t> child then: </a:t>
            </a:r>
            <a:r>
              <a:rPr lang="en-US" dirty="0">
                <a:solidFill>
                  <a:srgbClr val="FF0000"/>
                </a:solidFill>
              </a:rPr>
              <a:t>rotate</a:t>
            </a:r>
            <a:r>
              <a:rPr lang="en-US" dirty="0"/>
              <a:t> </a:t>
            </a:r>
            <a:r>
              <a:rPr lang="en-US" dirty="0">
                <a:solidFill>
                  <a:srgbClr val="FF0000"/>
                </a:solidFill>
              </a:rPr>
              <a:t>left</a:t>
            </a:r>
          </a:p>
          <a:p>
            <a:pPr lvl="1"/>
            <a:r>
              <a:rPr lang="en-US" dirty="0"/>
              <a:t>Case RR: If we deleted in the </a:t>
            </a:r>
            <a:r>
              <a:rPr lang="en-US" b="1" dirty="0"/>
              <a:t>right</a:t>
            </a:r>
            <a:r>
              <a:rPr lang="en-US" dirty="0"/>
              <a:t> subtree of the </a:t>
            </a:r>
            <a:r>
              <a:rPr lang="en-US" b="1" dirty="0"/>
              <a:t>right</a:t>
            </a:r>
            <a:r>
              <a:rPr lang="en-US" dirty="0"/>
              <a:t> child then: </a:t>
            </a:r>
            <a:r>
              <a:rPr lang="en-US" dirty="0">
                <a:solidFill>
                  <a:srgbClr val="FF0000"/>
                </a:solidFill>
              </a:rPr>
              <a:t>rotate</a:t>
            </a:r>
            <a:r>
              <a:rPr lang="en-US" dirty="0"/>
              <a:t> </a:t>
            </a:r>
            <a:r>
              <a:rPr lang="en-US" dirty="0">
                <a:solidFill>
                  <a:srgbClr val="FF0000"/>
                </a:solidFill>
              </a:rPr>
              <a:t>right</a:t>
            </a:r>
          </a:p>
          <a:p>
            <a:pPr lvl="1"/>
            <a:r>
              <a:rPr lang="en-US" dirty="0"/>
              <a:t>Case LR: If we deleted into the </a:t>
            </a:r>
            <a:r>
              <a:rPr lang="en-US" b="1" dirty="0"/>
              <a:t>right</a:t>
            </a:r>
            <a:r>
              <a:rPr lang="en-US" dirty="0"/>
              <a:t> subtree of the </a:t>
            </a:r>
            <a:r>
              <a:rPr lang="en-US" b="1" dirty="0"/>
              <a:t>left</a:t>
            </a:r>
            <a:r>
              <a:rPr lang="en-US" dirty="0"/>
              <a:t> child then: </a:t>
            </a:r>
            <a:r>
              <a:rPr lang="en-US" dirty="0">
                <a:solidFill>
                  <a:srgbClr val="FF0000"/>
                </a:solidFill>
              </a:rPr>
              <a:t>rotate</a:t>
            </a:r>
            <a:r>
              <a:rPr lang="en-US" dirty="0"/>
              <a:t> </a:t>
            </a:r>
            <a:r>
              <a:rPr lang="en-US" dirty="0">
                <a:solidFill>
                  <a:srgbClr val="FF0000"/>
                </a:solidFill>
              </a:rPr>
              <a:t>right</a:t>
            </a:r>
            <a:r>
              <a:rPr lang="en-US" dirty="0"/>
              <a:t> at the left child and then </a:t>
            </a:r>
            <a:r>
              <a:rPr lang="en-US" dirty="0">
                <a:solidFill>
                  <a:srgbClr val="FF0000"/>
                </a:solidFill>
              </a:rPr>
              <a:t>rotate</a:t>
            </a:r>
            <a:r>
              <a:rPr lang="en-US" dirty="0"/>
              <a:t> </a:t>
            </a:r>
            <a:r>
              <a:rPr lang="en-US" dirty="0">
                <a:solidFill>
                  <a:srgbClr val="FF0000"/>
                </a:solidFill>
              </a:rPr>
              <a:t>left</a:t>
            </a:r>
            <a:r>
              <a:rPr lang="en-US" dirty="0"/>
              <a:t> at the root</a:t>
            </a:r>
          </a:p>
          <a:p>
            <a:pPr lvl="1"/>
            <a:r>
              <a:rPr lang="en-US" dirty="0"/>
              <a:t>Case RL: If we deleted into the </a:t>
            </a:r>
            <a:r>
              <a:rPr lang="en-US" b="1" dirty="0"/>
              <a:t>left</a:t>
            </a:r>
            <a:r>
              <a:rPr lang="en-US" dirty="0"/>
              <a:t> subtree of the </a:t>
            </a:r>
            <a:r>
              <a:rPr lang="en-US" b="1" dirty="0"/>
              <a:t>right</a:t>
            </a:r>
            <a:r>
              <a:rPr lang="en-US" dirty="0"/>
              <a:t> child then: </a:t>
            </a:r>
            <a:r>
              <a:rPr lang="en-US" dirty="0">
                <a:solidFill>
                  <a:srgbClr val="FF0000"/>
                </a:solidFill>
              </a:rPr>
              <a:t>rotate left</a:t>
            </a:r>
            <a:r>
              <a:rPr lang="en-US" dirty="0"/>
              <a:t> at the right child and then </a:t>
            </a:r>
            <a:r>
              <a:rPr lang="en-US" dirty="0">
                <a:solidFill>
                  <a:srgbClr val="FF0000"/>
                </a:solidFill>
              </a:rPr>
              <a:t>rotate right</a:t>
            </a:r>
            <a:r>
              <a:rPr lang="en-US" dirty="0"/>
              <a:t> at the root</a:t>
            </a:r>
          </a:p>
          <a:p>
            <a:r>
              <a:rPr lang="en-US" dirty="0">
                <a:solidFill>
                  <a:srgbClr val="FF0000"/>
                </a:solidFill>
              </a:rPr>
              <a:t>Continue checking until reach the root</a:t>
            </a:r>
          </a:p>
          <a:p>
            <a:endParaRPr lang="en-US" dirty="0"/>
          </a:p>
        </p:txBody>
      </p:sp>
    </p:spTree>
    <p:extLst>
      <p:ext uri="{BB962C8B-B14F-4D97-AF65-F5344CB8AC3E}">
        <p14:creationId xmlns:p14="http://schemas.microsoft.com/office/powerpoint/2010/main" val="29879689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08437E7C-9206-C19B-F0D3-356B238C23E6}"/>
                  </a:ext>
                </a:extLst>
              </p:cNvPr>
              <p:cNvSpPr>
                <a:spLocks noGrp="1"/>
              </p:cNvSpPr>
              <p:nvPr>
                <p:ph type="title"/>
              </p:nvPr>
            </p:nvSpPr>
            <p:spPr/>
            <p:txBody>
              <a:bodyPr/>
              <a:lstStyle/>
              <a:p>
                <a:r>
                  <a:rPr lang="en-US" dirty="0"/>
                  <a:t>Why is this </a:t>
                </a:r>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r>
                      <a:rPr lang="en-US" b="0" i="1" smtClean="0">
                        <a:latin typeface="Cambria Math" panose="02040503050406030204" pitchFamily="18" charset="0"/>
                      </a:rPr>
                      <m:t>)</m:t>
                    </m:r>
                  </m:oMath>
                </a14:m>
                <a:r>
                  <a:rPr lang="en-US" dirty="0"/>
                  <a:t> time?</a:t>
                </a:r>
              </a:p>
            </p:txBody>
          </p:sp>
        </mc:Choice>
        <mc:Fallback xmlns="">
          <p:sp>
            <p:nvSpPr>
              <p:cNvPr id="2" name="Title 1">
                <a:extLst>
                  <a:ext uri="{FF2B5EF4-FFF2-40B4-BE49-F238E27FC236}">
                    <a16:creationId xmlns:a16="http://schemas.microsoft.com/office/drawing/2014/main" id="{08437E7C-9206-C19B-F0D3-356B238C23E6}"/>
                  </a:ext>
                </a:extLst>
              </p:cNvPr>
              <p:cNvSpPr>
                <a:spLocks noGrp="1" noRot="1" noChangeAspect="1" noMove="1" noResize="1" noEditPoints="1" noAdjustHandles="1" noChangeArrowheads="1" noChangeShapeType="1" noTextEdit="1"/>
              </p:cNvSpPr>
              <p:nvPr>
                <p:ph type="title"/>
              </p:nvPr>
            </p:nvSpPr>
            <p:spPr>
              <a:blipFill>
                <a:blip r:embed="rId2"/>
                <a:stretch>
                  <a:fillRect l="-237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776650C-7AC8-A2D8-2065-62AC5FB1168B}"/>
                  </a:ext>
                </a:extLst>
              </p:cNvPr>
              <p:cNvSpPr>
                <a:spLocks noGrp="1"/>
              </p:cNvSpPr>
              <p:nvPr>
                <p:ph idx="1"/>
              </p:nvPr>
            </p:nvSpPr>
            <p:spPr/>
            <p:txBody>
              <a:bodyPr/>
              <a:lstStyle/>
              <a:p>
                <a:r>
                  <a:rPr lang="en-US" dirty="0"/>
                  <a:t>We get poor running times when </a:t>
                </a:r>
                <a14:m>
                  <m:oMath xmlns:m="http://schemas.openxmlformats.org/officeDocument/2006/math">
                    <m:r>
                      <a:rPr lang="en-US" b="0" i="1" smtClean="0">
                        <a:latin typeface="Cambria Math" panose="02040503050406030204" pitchFamily="18" charset="0"/>
                      </a:rPr>
                      <m:t>h𝑒𝑖𝑔h𝑡</m:t>
                    </m:r>
                    <m:r>
                      <a:rPr lang="en-US" b="0" i="1" smtClean="0">
                        <a:latin typeface="Cambria Math" panose="02040503050406030204" pitchFamily="18" charset="0"/>
                      </a:rPr>
                      <m:t>≈</m:t>
                    </m:r>
                    <m:r>
                      <a:rPr lang="en-US" b="0" i="1" smtClean="0">
                        <a:latin typeface="Cambria Math" panose="02040503050406030204" pitchFamily="18" charset="0"/>
                      </a:rPr>
                      <m:t>𝑛</m:t>
                    </m:r>
                  </m:oMath>
                </a14:m>
                <a:endParaRPr lang="en-US" dirty="0"/>
              </a:p>
              <a:p>
                <a:r>
                  <a:rPr lang="en-US" dirty="0"/>
                  <a:t>Let </a:t>
                </a:r>
                <a14:m>
                  <m:oMath xmlns:m="http://schemas.openxmlformats.org/officeDocument/2006/math">
                    <m:r>
                      <a:rPr lang="en-US" b="0" i="1" smtClean="0">
                        <a:latin typeface="Cambria Math" panose="02040503050406030204" pitchFamily="18" charset="0"/>
                      </a:rPr>
                      <m:t>𝑀</m:t>
                    </m:r>
                    <m:r>
                      <a:rPr lang="en-US" b="0" i="1" smtClean="0">
                        <a:latin typeface="Cambria Math" panose="02040503050406030204" pitchFamily="18" charset="0"/>
                      </a:rPr>
                      <m:t>(</m:t>
                    </m:r>
                    <m:r>
                      <a:rPr lang="en-US" b="0" i="1" smtClean="0">
                        <a:latin typeface="Cambria Math" panose="02040503050406030204" pitchFamily="18" charset="0"/>
                      </a:rPr>
                      <m:t>h</m:t>
                    </m:r>
                    <m:r>
                      <a:rPr lang="en-US" b="0" i="1" smtClean="0">
                        <a:latin typeface="Cambria Math" panose="02040503050406030204" pitchFamily="18" charset="0"/>
                      </a:rPr>
                      <m:t>)</m:t>
                    </m:r>
                  </m:oMath>
                </a14:m>
                <a:r>
                  <a:rPr lang="en-US" dirty="0"/>
                  <a:t> be the minimum count of nodes in an AVL tree of height </a:t>
                </a:r>
                <a14:m>
                  <m:oMath xmlns:m="http://schemas.openxmlformats.org/officeDocument/2006/math">
                    <m:r>
                      <a:rPr lang="en-US" b="0" i="1" smtClean="0">
                        <a:latin typeface="Cambria Math" panose="02040503050406030204" pitchFamily="18" charset="0"/>
                      </a:rPr>
                      <m:t>h</m:t>
                    </m:r>
                  </m:oMath>
                </a14:m>
                <a:endParaRPr lang="en-US" dirty="0"/>
              </a:p>
              <a:p>
                <a:r>
                  <a:rPr lang="en-US" dirty="0"/>
                  <a:t>An AVL tree of height </a:t>
                </a:r>
                <a14:m>
                  <m:oMath xmlns:m="http://schemas.openxmlformats.org/officeDocument/2006/math">
                    <m:r>
                      <a:rPr lang="en-US" b="0" i="1" smtClean="0">
                        <a:latin typeface="Cambria Math" panose="02040503050406030204" pitchFamily="18" charset="0"/>
                      </a:rPr>
                      <m:t>h</m:t>
                    </m:r>
                  </m:oMath>
                </a14:m>
                <a:r>
                  <a:rPr lang="en-US" dirty="0"/>
                  <a:t> must have </a:t>
                </a:r>
                <a:r>
                  <a:rPr lang="en-US" dirty="0">
                    <a:solidFill>
                      <a:srgbClr val="C00000"/>
                    </a:solidFill>
                  </a:rPr>
                  <a:t>one subtree of height </a:t>
                </a:r>
                <a14:m>
                  <m:oMath xmlns:m="http://schemas.openxmlformats.org/officeDocument/2006/math">
                    <m:r>
                      <a:rPr lang="en-US" b="0" i="1" smtClean="0">
                        <a:solidFill>
                          <a:srgbClr val="C00000"/>
                        </a:solidFill>
                        <a:latin typeface="Cambria Math" panose="02040503050406030204" pitchFamily="18" charset="0"/>
                      </a:rPr>
                      <m:t>h</m:t>
                    </m:r>
                    <m:r>
                      <a:rPr lang="en-US" b="0" i="1" smtClean="0">
                        <a:solidFill>
                          <a:srgbClr val="C00000"/>
                        </a:solidFill>
                        <a:latin typeface="Cambria Math" panose="02040503050406030204" pitchFamily="18" charset="0"/>
                      </a:rPr>
                      <m:t>−1</m:t>
                    </m:r>
                  </m:oMath>
                </a14:m>
                <a:endParaRPr lang="en-US" dirty="0"/>
              </a:p>
              <a:p>
                <a:r>
                  <a:rPr lang="en-US" dirty="0"/>
                  <a:t>This means the </a:t>
                </a:r>
                <a:r>
                  <a:rPr lang="en-US" dirty="0">
                    <a:solidFill>
                      <a:schemeClr val="accent1">
                        <a:lumMod val="75000"/>
                      </a:schemeClr>
                    </a:solidFill>
                  </a:rPr>
                  <a:t>other subtree has height at least </a:t>
                </a:r>
                <a14:m>
                  <m:oMath xmlns:m="http://schemas.openxmlformats.org/officeDocument/2006/math">
                    <m:r>
                      <a:rPr lang="en-US" b="0" i="1" smtClean="0">
                        <a:solidFill>
                          <a:schemeClr val="accent1">
                            <a:lumMod val="75000"/>
                          </a:schemeClr>
                        </a:solidFill>
                        <a:latin typeface="Cambria Math" panose="02040503050406030204" pitchFamily="18" charset="0"/>
                      </a:rPr>
                      <m:t>h</m:t>
                    </m:r>
                    <m:r>
                      <a:rPr lang="en-US" b="0" i="1" smtClean="0">
                        <a:solidFill>
                          <a:schemeClr val="accent1">
                            <a:lumMod val="75000"/>
                          </a:schemeClr>
                        </a:solidFill>
                        <a:latin typeface="Cambria Math" panose="02040503050406030204" pitchFamily="18" charset="0"/>
                      </a:rPr>
                      <m:t>−2</m:t>
                    </m:r>
                  </m:oMath>
                </a14:m>
                <a:endParaRPr lang="en-US" dirty="0"/>
              </a:p>
              <a:p>
                <a14:m>
                  <m:oMath xmlns:m="http://schemas.openxmlformats.org/officeDocument/2006/math">
                    <m:r>
                      <a:rPr lang="en-US" b="0" i="1" smtClean="0">
                        <a:latin typeface="Cambria Math" panose="02040503050406030204" pitchFamily="18" charset="0"/>
                      </a:rPr>
                      <m:t>𝑀</m:t>
                    </m:r>
                    <m:d>
                      <m:dPr>
                        <m:ctrlPr>
                          <a:rPr lang="en-US" b="0" i="1" smtClean="0">
                            <a:latin typeface="Cambria Math" panose="02040503050406030204" pitchFamily="18" charset="0"/>
                          </a:rPr>
                        </m:ctrlPr>
                      </m:dPr>
                      <m:e>
                        <m:r>
                          <a:rPr lang="en-US" b="0" i="1" smtClean="0">
                            <a:latin typeface="Cambria Math" panose="02040503050406030204" pitchFamily="18" charset="0"/>
                          </a:rPr>
                          <m:t>h</m:t>
                        </m:r>
                      </m:e>
                    </m:d>
                    <m:r>
                      <a:rPr lang="en-US" b="0" i="1" smtClean="0">
                        <a:latin typeface="Cambria Math" panose="02040503050406030204" pitchFamily="18" charset="0"/>
                      </a:rPr>
                      <m:t>=</m:t>
                    </m:r>
                    <m:r>
                      <a:rPr lang="en-US" b="0" i="1" smtClean="0">
                        <a:solidFill>
                          <a:srgbClr val="C00000"/>
                        </a:solidFill>
                        <a:latin typeface="Cambria Math" panose="02040503050406030204" pitchFamily="18" charset="0"/>
                      </a:rPr>
                      <m:t>𝑀</m:t>
                    </m:r>
                    <m:d>
                      <m:dPr>
                        <m:ctrlPr>
                          <a:rPr lang="en-US" b="0" i="1" smtClean="0">
                            <a:solidFill>
                              <a:srgbClr val="C00000"/>
                            </a:solidFill>
                            <a:latin typeface="Cambria Math" panose="02040503050406030204" pitchFamily="18" charset="0"/>
                          </a:rPr>
                        </m:ctrlPr>
                      </m:dPr>
                      <m:e>
                        <m:r>
                          <a:rPr lang="en-US" b="0" i="1" smtClean="0">
                            <a:solidFill>
                              <a:srgbClr val="C00000"/>
                            </a:solidFill>
                            <a:latin typeface="Cambria Math" panose="02040503050406030204" pitchFamily="18" charset="0"/>
                          </a:rPr>
                          <m:t>h</m:t>
                        </m:r>
                        <m:r>
                          <a:rPr lang="en-US" b="0" i="1" smtClean="0">
                            <a:solidFill>
                              <a:srgbClr val="C00000"/>
                            </a:solidFill>
                            <a:latin typeface="Cambria Math" panose="02040503050406030204" pitchFamily="18" charset="0"/>
                          </a:rPr>
                          <m:t>−1</m:t>
                        </m:r>
                      </m:e>
                    </m:d>
                    <m:r>
                      <a:rPr lang="en-US" b="0" i="1" smtClean="0">
                        <a:latin typeface="Cambria Math" panose="02040503050406030204" pitchFamily="18" charset="0"/>
                      </a:rPr>
                      <m:t>+</m:t>
                    </m:r>
                    <m:r>
                      <a:rPr lang="en-US" b="0" i="1" smtClean="0">
                        <a:solidFill>
                          <a:schemeClr val="accent1">
                            <a:lumMod val="75000"/>
                          </a:schemeClr>
                        </a:solidFill>
                        <a:latin typeface="Cambria Math" panose="02040503050406030204" pitchFamily="18" charset="0"/>
                      </a:rPr>
                      <m:t>𝑀</m:t>
                    </m:r>
                    <m:d>
                      <m:dPr>
                        <m:ctrlPr>
                          <a:rPr lang="en-US" b="0" i="1" smtClean="0">
                            <a:solidFill>
                              <a:schemeClr val="accent1">
                                <a:lumMod val="75000"/>
                              </a:schemeClr>
                            </a:solidFill>
                            <a:latin typeface="Cambria Math" panose="02040503050406030204" pitchFamily="18" charset="0"/>
                          </a:rPr>
                        </m:ctrlPr>
                      </m:dPr>
                      <m:e>
                        <m:r>
                          <a:rPr lang="en-US" b="0" i="1" smtClean="0">
                            <a:solidFill>
                              <a:schemeClr val="accent1">
                                <a:lumMod val="75000"/>
                              </a:schemeClr>
                            </a:solidFill>
                            <a:latin typeface="Cambria Math" panose="02040503050406030204" pitchFamily="18" charset="0"/>
                          </a:rPr>
                          <m:t>h</m:t>
                        </m:r>
                        <m:r>
                          <a:rPr lang="en-US" b="0" i="1" smtClean="0">
                            <a:solidFill>
                              <a:schemeClr val="accent1">
                                <a:lumMod val="75000"/>
                              </a:schemeClr>
                            </a:solidFill>
                            <a:latin typeface="Cambria Math" panose="02040503050406030204" pitchFamily="18" charset="0"/>
                          </a:rPr>
                          <m:t>−2</m:t>
                        </m:r>
                      </m:e>
                    </m:d>
                    <m:r>
                      <a:rPr lang="en-US" b="0" i="1" smtClean="0">
                        <a:latin typeface="Cambria Math" panose="02040503050406030204" pitchFamily="18" charset="0"/>
                      </a:rPr>
                      <m:t>+1</m:t>
                    </m:r>
                  </m:oMath>
                </a14:m>
                <a:endParaRPr lang="en-US" dirty="0"/>
              </a:p>
              <a:p>
                <a:endParaRPr lang="en-US" dirty="0"/>
              </a:p>
              <a:p>
                <a:pPr lvl="1"/>
                <a:endParaRPr lang="en-US" dirty="0"/>
              </a:p>
            </p:txBody>
          </p:sp>
        </mc:Choice>
        <mc:Fallback xmlns="">
          <p:sp>
            <p:nvSpPr>
              <p:cNvPr id="3" name="Content Placeholder 2">
                <a:extLst>
                  <a:ext uri="{FF2B5EF4-FFF2-40B4-BE49-F238E27FC236}">
                    <a16:creationId xmlns:a16="http://schemas.microsoft.com/office/drawing/2014/main" id="{D776650C-7AC8-A2D8-2065-62AC5FB1168B}"/>
                  </a:ext>
                </a:extLst>
              </p:cNvPr>
              <p:cNvSpPr>
                <a:spLocks noGrp="1" noRot="1" noChangeAspect="1" noMove="1" noResize="1" noEditPoints="1" noAdjustHandles="1" noChangeArrowheads="1" noChangeShapeType="1" noTextEdit="1"/>
              </p:cNvSpPr>
              <p:nvPr>
                <p:ph idx="1"/>
              </p:nvPr>
            </p:nvSpPr>
            <p:spPr>
              <a:blipFill>
                <a:blip r:embed="rId3"/>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14040514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83F498-0DAF-8083-E2C8-3751506458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5A9085-35F4-542F-A54F-82C4D83663F7}"/>
              </a:ext>
            </a:extLst>
          </p:cNvPr>
          <p:cNvSpPr>
            <a:spLocks noGrp="1"/>
          </p:cNvSpPr>
          <p:nvPr>
            <p:ph type="title"/>
          </p:nvPr>
        </p:nvSpPr>
        <p:spPr/>
        <p:txBody>
          <a:bodyPr/>
          <a:lstStyle/>
          <a:p>
            <a:r>
              <a:rPr lang="en-US" dirty="0"/>
              <a:t>Comparing to Fibonacci Sequence</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F3F87FB2-C4DA-6B29-0771-9E21EC5B0475}"/>
                  </a:ext>
                </a:extLst>
              </p:cNvPr>
              <p:cNvSpPr>
                <a:spLocks noGrp="1"/>
              </p:cNvSpPr>
              <p:nvPr>
                <p:ph idx="1"/>
              </p:nvPr>
            </p:nvSpPr>
            <p:spPr/>
            <p:txBody>
              <a:bodyPr>
                <a:normAutofit fontScale="85000" lnSpcReduction="20000"/>
              </a:bodyPr>
              <a:lstStyle/>
              <a:p>
                <a14:m>
                  <m:oMath xmlns:m="http://schemas.openxmlformats.org/officeDocument/2006/math">
                    <m:r>
                      <a:rPr lang="en-US" b="0" i="1" smtClean="0">
                        <a:latin typeface="Cambria Math" panose="02040503050406030204" pitchFamily="18" charset="0"/>
                      </a:rPr>
                      <m:t>𝑀</m:t>
                    </m:r>
                    <m:d>
                      <m:dPr>
                        <m:ctrlPr>
                          <a:rPr lang="en-US" b="0" i="1" smtClean="0">
                            <a:latin typeface="Cambria Math" panose="02040503050406030204" pitchFamily="18" charset="0"/>
                          </a:rPr>
                        </m:ctrlPr>
                      </m:dPr>
                      <m:e>
                        <m:r>
                          <a:rPr lang="en-US" b="0" i="1" smtClean="0">
                            <a:latin typeface="Cambria Math" panose="02040503050406030204" pitchFamily="18" charset="0"/>
                          </a:rPr>
                          <m:t>h</m:t>
                        </m:r>
                      </m:e>
                    </m:d>
                    <m:r>
                      <a:rPr lang="en-US" b="0" i="1" smtClean="0">
                        <a:latin typeface="Cambria Math" panose="02040503050406030204" pitchFamily="18" charset="0"/>
                      </a:rPr>
                      <m:t>=</m:t>
                    </m:r>
                    <m:r>
                      <a:rPr lang="en-US" b="0" i="1" smtClean="0">
                        <a:solidFill>
                          <a:srgbClr val="C00000"/>
                        </a:solidFill>
                        <a:latin typeface="Cambria Math" panose="02040503050406030204" pitchFamily="18" charset="0"/>
                      </a:rPr>
                      <m:t>𝑀</m:t>
                    </m:r>
                    <m:d>
                      <m:dPr>
                        <m:ctrlPr>
                          <a:rPr lang="en-US" b="0" i="1" smtClean="0">
                            <a:solidFill>
                              <a:srgbClr val="C00000"/>
                            </a:solidFill>
                            <a:latin typeface="Cambria Math" panose="02040503050406030204" pitchFamily="18" charset="0"/>
                          </a:rPr>
                        </m:ctrlPr>
                      </m:dPr>
                      <m:e>
                        <m:r>
                          <a:rPr lang="en-US" b="0" i="1" smtClean="0">
                            <a:solidFill>
                              <a:srgbClr val="C00000"/>
                            </a:solidFill>
                            <a:latin typeface="Cambria Math" panose="02040503050406030204" pitchFamily="18" charset="0"/>
                          </a:rPr>
                          <m:t>h</m:t>
                        </m:r>
                        <m:r>
                          <a:rPr lang="en-US" b="0" i="1" smtClean="0">
                            <a:solidFill>
                              <a:srgbClr val="C00000"/>
                            </a:solidFill>
                            <a:latin typeface="Cambria Math" panose="02040503050406030204" pitchFamily="18" charset="0"/>
                          </a:rPr>
                          <m:t>−1</m:t>
                        </m:r>
                      </m:e>
                    </m:d>
                    <m:r>
                      <a:rPr lang="en-US" b="0" i="1" smtClean="0">
                        <a:latin typeface="Cambria Math" panose="02040503050406030204" pitchFamily="18" charset="0"/>
                      </a:rPr>
                      <m:t>+</m:t>
                    </m:r>
                    <m:r>
                      <a:rPr lang="en-US" b="0" i="1" smtClean="0">
                        <a:solidFill>
                          <a:schemeClr val="accent1">
                            <a:lumMod val="75000"/>
                          </a:schemeClr>
                        </a:solidFill>
                        <a:latin typeface="Cambria Math" panose="02040503050406030204" pitchFamily="18" charset="0"/>
                      </a:rPr>
                      <m:t>𝑀</m:t>
                    </m:r>
                    <m:d>
                      <m:dPr>
                        <m:ctrlPr>
                          <a:rPr lang="en-US" b="0" i="1" smtClean="0">
                            <a:solidFill>
                              <a:schemeClr val="accent1">
                                <a:lumMod val="75000"/>
                              </a:schemeClr>
                            </a:solidFill>
                            <a:latin typeface="Cambria Math" panose="02040503050406030204" pitchFamily="18" charset="0"/>
                          </a:rPr>
                        </m:ctrlPr>
                      </m:dPr>
                      <m:e>
                        <m:r>
                          <a:rPr lang="en-US" b="0" i="1" smtClean="0">
                            <a:solidFill>
                              <a:schemeClr val="accent1">
                                <a:lumMod val="75000"/>
                              </a:schemeClr>
                            </a:solidFill>
                            <a:latin typeface="Cambria Math" panose="02040503050406030204" pitchFamily="18" charset="0"/>
                          </a:rPr>
                          <m:t>h</m:t>
                        </m:r>
                        <m:r>
                          <a:rPr lang="en-US" b="0" i="1" smtClean="0">
                            <a:solidFill>
                              <a:schemeClr val="accent1">
                                <a:lumMod val="75000"/>
                              </a:schemeClr>
                            </a:solidFill>
                            <a:latin typeface="Cambria Math" panose="02040503050406030204" pitchFamily="18" charset="0"/>
                          </a:rPr>
                          <m:t>−2</m:t>
                        </m:r>
                      </m:e>
                    </m:d>
                    <m:r>
                      <a:rPr lang="en-US" b="0" i="1" smtClean="0">
                        <a:latin typeface="Cambria Math" panose="02040503050406030204" pitchFamily="18" charset="0"/>
                      </a:rPr>
                      <m:t>+1</m:t>
                    </m:r>
                  </m:oMath>
                </a14:m>
                <a:endParaRPr lang="en-US" dirty="0"/>
              </a:p>
              <a:p>
                <a14:m>
                  <m:oMath xmlns:m="http://schemas.openxmlformats.org/officeDocument/2006/math">
                    <m:r>
                      <a:rPr lang="en-US" b="0" i="1" smtClean="0">
                        <a:latin typeface="Cambria Math" panose="02040503050406030204" pitchFamily="18" charset="0"/>
                      </a:rPr>
                      <m:t>𝐹</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r>
                      <a:rPr lang="en-US" b="0" i="1" smtClean="0">
                        <a:latin typeface="Cambria Math" panose="02040503050406030204" pitchFamily="18" charset="0"/>
                      </a:rPr>
                      <m:t>𝐹</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r>
                          <a:rPr lang="en-US" b="0" i="1" smtClean="0">
                            <a:latin typeface="Cambria Math" panose="02040503050406030204" pitchFamily="18" charset="0"/>
                          </a:rPr>
                          <m:t>−1</m:t>
                        </m:r>
                      </m:e>
                    </m:d>
                    <m:r>
                      <a:rPr lang="en-US" b="0" i="1" smtClean="0">
                        <a:latin typeface="Cambria Math" panose="02040503050406030204" pitchFamily="18" charset="0"/>
                      </a:rPr>
                      <m:t>+</m:t>
                    </m:r>
                    <m:r>
                      <a:rPr lang="en-US" b="0" i="1" smtClean="0">
                        <a:latin typeface="Cambria Math" panose="02040503050406030204" pitchFamily="18" charset="0"/>
                      </a:rPr>
                      <m:t>𝐹</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−2)</m:t>
                    </m:r>
                  </m:oMath>
                </a14:m>
                <a:endParaRPr lang="en-US" dirty="0"/>
              </a:p>
              <a:p>
                <a:pPr lvl="1"/>
                <a:r>
                  <a:rPr lang="en-US" dirty="0"/>
                  <a:t>Fibonacci Sequence</a:t>
                </a:r>
              </a:p>
              <a:p>
                <a:r>
                  <a:rPr lang="en-US" dirty="0"/>
                  <a:t>So </a:t>
                </a:r>
                <a14:m>
                  <m:oMath xmlns:m="http://schemas.openxmlformats.org/officeDocument/2006/math">
                    <m:r>
                      <a:rPr lang="en-US" b="0" i="1" smtClean="0">
                        <a:latin typeface="Cambria Math" panose="02040503050406030204" pitchFamily="18" charset="0"/>
                      </a:rPr>
                      <m:t>𝑀</m:t>
                    </m:r>
                    <m:d>
                      <m:dPr>
                        <m:ctrlPr>
                          <a:rPr lang="en-US" b="0" i="1" smtClean="0">
                            <a:latin typeface="Cambria Math" panose="02040503050406030204" pitchFamily="18" charset="0"/>
                          </a:rPr>
                        </m:ctrlPr>
                      </m:dPr>
                      <m:e>
                        <m:r>
                          <a:rPr lang="en-US" b="0" i="1" smtClean="0">
                            <a:latin typeface="Cambria Math" panose="02040503050406030204" pitchFamily="18" charset="0"/>
                          </a:rPr>
                          <m:t>h</m:t>
                        </m:r>
                      </m:e>
                    </m:d>
                    <m:r>
                      <a:rPr lang="en-US" b="0" i="1" smtClean="0">
                        <a:latin typeface="Cambria Math" panose="02040503050406030204" pitchFamily="18" charset="0"/>
                      </a:rPr>
                      <m:t>&gt;</m:t>
                    </m:r>
                    <m:r>
                      <a:rPr lang="en-US" b="0" i="1" smtClean="0">
                        <a:latin typeface="Cambria Math" panose="02040503050406030204" pitchFamily="18" charset="0"/>
                      </a:rPr>
                      <m:t>𝐹</m:t>
                    </m:r>
                    <m:r>
                      <a:rPr lang="en-US" b="0" i="1" smtClean="0">
                        <a:latin typeface="Cambria Math" panose="02040503050406030204" pitchFamily="18" charset="0"/>
                      </a:rPr>
                      <m:t>(</m:t>
                    </m:r>
                    <m:r>
                      <a:rPr lang="en-US" b="0" i="1" smtClean="0">
                        <a:latin typeface="Cambria Math" panose="02040503050406030204" pitchFamily="18" charset="0"/>
                      </a:rPr>
                      <m:t>h</m:t>
                    </m:r>
                    <m:r>
                      <a:rPr lang="en-US" b="0" i="1" smtClean="0">
                        <a:latin typeface="Cambria Math" panose="02040503050406030204" pitchFamily="18" charset="0"/>
                      </a:rPr>
                      <m:t>)</m:t>
                    </m:r>
                  </m:oMath>
                </a14:m>
                <a:endParaRPr lang="en-US" dirty="0"/>
              </a:p>
              <a:p>
                <a:r>
                  <a:rPr lang="en-US" dirty="0"/>
                  <a:t>For large values of </a:t>
                </a:r>
                <a14:m>
                  <m:oMath xmlns:m="http://schemas.openxmlformats.org/officeDocument/2006/math">
                    <m:r>
                      <a:rPr lang="en-US" b="0" i="1" smtClean="0">
                        <a:latin typeface="Cambria Math" panose="02040503050406030204" pitchFamily="18" charset="0"/>
                      </a:rPr>
                      <m:t>h</m:t>
                    </m:r>
                  </m:oMath>
                </a14:m>
                <a:r>
                  <a:rPr lang="en-US" dirty="0"/>
                  <a:t>, </a:t>
                </a:r>
                <a14:m>
                  <m:oMath xmlns:m="http://schemas.openxmlformats.org/officeDocument/2006/math">
                    <m:r>
                      <a:rPr lang="en-US" b="0" i="1" dirty="0" smtClean="0">
                        <a:latin typeface="Cambria Math" panose="02040503050406030204" pitchFamily="18" charset="0"/>
                      </a:rPr>
                      <m:t>𝐹</m:t>
                    </m:r>
                    <m:d>
                      <m:dPr>
                        <m:ctrlPr>
                          <a:rPr lang="en-US" b="0" i="1" dirty="0" smtClean="0">
                            <a:latin typeface="Cambria Math" panose="02040503050406030204" pitchFamily="18" charset="0"/>
                          </a:rPr>
                        </m:ctrlPr>
                      </m:dPr>
                      <m:e>
                        <m:r>
                          <a:rPr lang="en-US" b="0" i="1" dirty="0" smtClean="0">
                            <a:latin typeface="Cambria Math" panose="02040503050406030204" pitchFamily="18" charset="0"/>
                          </a:rPr>
                          <m:t>h</m:t>
                        </m:r>
                      </m:e>
                    </m:d>
                    <m:r>
                      <a:rPr lang="en-US" b="0" i="1" dirty="0" smtClean="0">
                        <a:latin typeface="Cambria Math" panose="02040503050406030204" pitchFamily="18" charset="0"/>
                      </a:rPr>
                      <m:t>≈</m:t>
                    </m:r>
                    <m:sSup>
                      <m:sSupPr>
                        <m:ctrlPr>
                          <a:rPr lang="en-US" b="0" i="1" dirty="0" smtClean="0">
                            <a:latin typeface="Cambria Math" panose="02040503050406030204" pitchFamily="18" charset="0"/>
                          </a:rPr>
                        </m:ctrlPr>
                      </m:sSupPr>
                      <m:e>
                        <m:r>
                          <a:rPr lang="en-US" b="0" i="1" dirty="0" smtClean="0">
                            <a:latin typeface="Cambria Math" panose="02040503050406030204" pitchFamily="18" charset="0"/>
                          </a:rPr>
                          <m:t>𝜙</m:t>
                        </m:r>
                      </m:e>
                      <m:sup>
                        <m:r>
                          <a:rPr lang="en-US" b="0" i="1" dirty="0" smtClean="0">
                            <a:latin typeface="Cambria Math" panose="02040503050406030204" pitchFamily="18" charset="0"/>
                          </a:rPr>
                          <m:t>h</m:t>
                        </m:r>
                      </m:sup>
                    </m:sSup>
                  </m:oMath>
                </a14:m>
                <a:endParaRPr lang="en-US" dirty="0"/>
              </a:p>
              <a:p>
                <a:pPr lvl="1"/>
                <a14:m>
                  <m:oMath xmlns:m="http://schemas.openxmlformats.org/officeDocument/2006/math">
                    <m:r>
                      <a:rPr lang="en-US" b="0" i="1" smtClean="0">
                        <a:latin typeface="Cambria Math" panose="02040503050406030204" pitchFamily="18" charset="0"/>
                      </a:rPr>
                      <m:t>𝜙</m:t>
                    </m:r>
                  </m:oMath>
                </a14:m>
                <a:r>
                  <a:rPr lang="en-US" dirty="0"/>
                  <a:t> being the golden ratio. </a:t>
                </a:r>
                <a14:m>
                  <m:oMath xmlns:m="http://schemas.openxmlformats.org/officeDocument/2006/math">
                    <m:r>
                      <a:rPr lang="en-US" b="0" i="1" smtClean="0">
                        <a:latin typeface="Cambria Math" panose="02040503050406030204" pitchFamily="18" charset="0"/>
                      </a:rPr>
                      <m:t>𝜙</m:t>
                    </m:r>
                    <m:r>
                      <a:rPr lang="en-US" b="0" i="1" smtClean="0">
                        <a:latin typeface="Cambria Math" panose="02040503050406030204" pitchFamily="18" charset="0"/>
                      </a:rPr>
                      <m:t>&gt;1.6</m:t>
                    </m:r>
                  </m:oMath>
                </a14:m>
                <a:endParaRPr lang="en-US" dirty="0"/>
              </a:p>
              <a:p>
                <a:r>
                  <a:rPr lang="en-US" dirty="0"/>
                  <a:t>This means that an AVL tree of height </a:t>
                </a:r>
                <a14:m>
                  <m:oMath xmlns:m="http://schemas.openxmlformats.org/officeDocument/2006/math">
                    <m:r>
                      <a:rPr lang="en-US" b="0" i="1" smtClean="0">
                        <a:latin typeface="Cambria Math" panose="02040503050406030204" pitchFamily="18" charset="0"/>
                      </a:rPr>
                      <m:t>h</m:t>
                    </m:r>
                  </m:oMath>
                </a14:m>
                <a:r>
                  <a:rPr lang="en-US" dirty="0"/>
                  <a:t> has at least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𝜙</m:t>
                        </m:r>
                      </m:e>
                      <m:sup>
                        <m:r>
                          <a:rPr lang="en-US" b="0" i="1" smtClean="0">
                            <a:latin typeface="Cambria Math" panose="02040503050406030204" pitchFamily="18" charset="0"/>
                          </a:rPr>
                          <m:t>h</m:t>
                        </m:r>
                      </m:sup>
                    </m:sSup>
                  </m:oMath>
                </a14:m>
                <a:r>
                  <a:rPr lang="en-US" dirty="0"/>
                  <a:t> nodes</a:t>
                </a:r>
              </a:p>
              <a:p>
                <a:pPr lvl="1"/>
                <a:r>
                  <a:rPr lang="en-US" dirty="0"/>
                  <a:t>And not more than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h</m:t>
                        </m:r>
                        <m:r>
                          <a:rPr lang="en-US" b="0" i="1" smtClean="0">
                            <a:latin typeface="Cambria Math" panose="02040503050406030204" pitchFamily="18" charset="0"/>
                          </a:rPr>
                          <m:t>+1</m:t>
                        </m:r>
                      </m:sup>
                    </m:sSup>
                  </m:oMath>
                </a14:m>
                <a:r>
                  <a:rPr lang="en-US" dirty="0"/>
                  <a:t> nodes</a:t>
                </a:r>
              </a:p>
              <a:p>
                <a:r>
                  <a:rPr lang="en-US" dirty="0"/>
                  <a:t>So a tree of </a:t>
                </a:r>
                <a14:m>
                  <m:oMath xmlns:m="http://schemas.openxmlformats.org/officeDocument/2006/math">
                    <m:r>
                      <a:rPr lang="en-US" b="0" i="1" smtClean="0">
                        <a:latin typeface="Cambria Math" panose="02040503050406030204" pitchFamily="18" charset="0"/>
                      </a:rPr>
                      <m:t>𝑛</m:t>
                    </m:r>
                  </m:oMath>
                </a14:m>
                <a:r>
                  <a:rPr lang="en-US" dirty="0"/>
                  <a:t> nodes has height at most </a:t>
                </a:r>
                <a14:m>
                  <m:oMath xmlns:m="http://schemas.openxmlformats.org/officeDocument/2006/math">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log</m:t>
                        </m:r>
                      </m:e>
                      <m:sub>
                        <m:r>
                          <a:rPr lang="en-US" b="0" i="1" smtClean="0">
                            <a:latin typeface="Cambria Math" panose="02040503050406030204" pitchFamily="18" charset="0"/>
                          </a:rPr>
                          <m:t>𝜙</m:t>
                        </m:r>
                      </m:sub>
                    </m:sSub>
                    <m:r>
                      <a:rPr lang="en-US" b="0" i="0"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a:p>
                <a:pPr lvl="1"/>
                <a:r>
                  <a:rPr lang="en-US" dirty="0"/>
                  <a:t>We need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𝜙</m:t>
                        </m:r>
                      </m:e>
                      <m:sup>
                        <m:r>
                          <a:rPr lang="en-US" b="0" i="1" smtClean="0">
                            <a:latin typeface="Cambria Math" panose="02040503050406030204" pitchFamily="18" charset="0"/>
                          </a:rPr>
                          <m:t>h</m:t>
                        </m:r>
                      </m:sup>
                    </m:sSup>
                  </m:oMath>
                </a14:m>
                <a:r>
                  <a:rPr lang="en-US" dirty="0"/>
                  <a:t>, so </a:t>
                </a:r>
                <a14:m>
                  <m:oMath xmlns:m="http://schemas.openxmlformats.org/officeDocument/2006/math">
                    <m:func>
                      <m:funcPr>
                        <m:ctrlPr>
                          <a:rPr lang="en-US" b="0" i="1" smtClean="0">
                            <a:latin typeface="Cambria Math" panose="02040503050406030204" pitchFamily="18" charset="0"/>
                          </a:rPr>
                        </m:ctrlPr>
                      </m:funcPr>
                      <m:fName>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log</m:t>
                            </m:r>
                          </m:e>
                          <m:sub>
                            <m:r>
                              <a:rPr lang="en-US" b="0" i="1" smtClean="0">
                                <a:latin typeface="Cambria Math" panose="02040503050406030204" pitchFamily="18" charset="0"/>
                              </a:rPr>
                              <m:t>𝜙</m:t>
                            </m:r>
                          </m:sub>
                        </m:sSub>
                      </m:fName>
                      <m:e>
                        <m:r>
                          <a:rPr lang="en-US" b="0" i="1" smtClean="0">
                            <a:latin typeface="Cambria Math" panose="02040503050406030204" pitchFamily="18" charset="0"/>
                          </a:rPr>
                          <m:t>𝑛</m:t>
                        </m:r>
                      </m:e>
                    </m:func>
                    <m:r>
                      <a:rPr lang="en-US" b="0" i="1" smtClean="0">
                        <a:latin typeface="Cambria Math" panose="02040503050406030204" pitchFamily="18" charset="0"/>
                      </a:rPr>
                      <m:t>≥</m:t>
                    </m:r>
                    <m:r>
                      <a:rPr lang="en-US" b="0" i="1" smtClean="0">
                        <a:latin typeface="Cambria Math" panose="02040503050406030204" pitchFamily="18" charset="0"/>
                      </a:rPr>
                      <m:t>h</m:t>
                    </m:r>
                  </m:oMath>
                </a14:m>
                <a:endParaRPr lang="en-US" dirty="0"/>
              </a:p>
              <a:p>
                <a:r>
                  <a:rPr lang="en-US" dirty="0"/>
                  <a:t>All operations run in time </a:t>
                </a:r>
                <a14:m>
                  <m:oMath xmlns:m="http://schemas.openxmlformats.org/officeDocument/2006/math">
                    <m:r>
                      <a:rPr lang="en-US" b="0" i="1" smtClean="0">
                        <a:latin typeface="Cambria Math" panose="02040503050406030204" pitchFamily="18" charset="0"/>
                      </a:rPr>
                      <m:t>𝑂</m:t>
                    </m:r>
                    <m:r>
                      <a:rPr lang="en-US" b="0" i="1" smtClean="0">
                        <a:latin typeface="Cambria Math" panose="02040503050406030204" pitchFamily="18" charset="0"/>
                      </a:rPr>
                      <m:t>(</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r>
                      <a:rPr lang="en-US" b="0" i="1" smtClean="0">
                        <a:latin typeface="Cambria Math" panose="02040503050406030204" pitchFamily="18" charset="0"/>
                      </a:rPr>
                      <m:t>)</m:t>
                    </m:r>
                  </m:oMath>
                </a14:m>
                <a:endParaRPr lang="en-US" dirty="0"/>
              </a:p>
              <a:p>
                <a:pPr lvl="1"/>
                <a:r>
                  <a:rPr lang="en-US" dirty="0"/>
                  <a:t>The maximum number of nodes for height </a:t>
                </a:r>
                <a14:m>
                  <m:oMath xmlns:m="http://schemas.openxmlformats.org/officeDocument/2006/math">
                    <m:r>
                      <a:rPr lang="en-US" b="0" i="1" smtClean="0">
                        <a:latin typeface="Cambria Math" panose="02040503050406030204" pitchFamily="18" charset="0"/>
                      </a:rPr>
                      <m:t>h</m:t>
                    </m:r>
                  </m:oMath>
                </a14:m>
                <a:r>
                  <a:rPr lang="en-US" dirty="0"/>
                  <a:t> is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𝑛</m:t>
                        </m:r>
                        <m:r>
                          <a:rPr lang="en-US" b="0" i="1" smtClean="0">
                            <a:latin typeface="Cambria Math" panose="02040503050406030204" pitchFamily="18" charset="0"/>
                          </a:rPr>
                          <m:t>+1</m:t>
                        </m:r>
                      </m:sup>
                    </m:sSup>
                    <m:r>
                      <a:rPr lang="en-US" b="0" i="1" smtClean="0">
                        <a:latin typeface="Cambria Math" panose="02040503050406030204" pitchFamily="18" charset="0"/>
                      </a:rPr>
                      <m:t>−1</m:t>
                    </m:r>
                  </m:oMath>
                </a14:m>
                <a:r>
                  <a:rPr lang="en-US" dirty="0"/>
                  <a:t>, so they are also </a:t>
                </a:r>
                <a14:m>
                  <m:oMath xmlns:m="http://schemas.openxmlformats.org/officeDocument/2006/math">
                    <m:r>
                      <m:rPr>
                        <m:sty m:val="p"/>
                      </m:rPr>
                      <a:rPr lang="en-US" b="0" i="0" smtClean="0">
                        <a:latin typeface="Cambria Math" panose="02040503050406030204" pitchFamily="18" charset="0"/>
                      </a:rPr>
                      <m:t>Ω</m:t>
                    </m:r>
                    <m:r>
                      <a:rPr lang="en-US" b="0" i="1" smtClean="0">
                        <a:latin typeface="Cambria Math" panose="02040503050406030204" pitchFamily="18" charset="0"/>
                      </a:rPr>
                      <m:t>(</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r>
                      <a:rPr lang="en-US" b="0" i="1" smtClean="0">
                        <a:latin typeface="Cambria Math" panose="02040503050406030204" pitchFamily="18" charset="0"/>
                      </a:rPr>
                      <m:t>)</m:t>
                    </m:r>
                  </m:oMath>
                </a14:m>
                <a:endParaRPr lang="en-US" dirty="0"/>
              </a:p>
              <a:p>
                <a:pPr lvl="1"/>
                <a:endParaRPr lang="en-US" dirty="0"/>
              </a:p>
            </p:txBody>
          </p:sp>
        </mc:Choice>
        <mc:Fallback>
          <p:sp>
            <p:nvSpPr>
              <p:cNvPr id="3" name="Content Placeholder 2">
                <a:extLst>
                  <a:ext uri="{FF2B5EF4-FFF2-40B4-BE49-F238E27FC236}">
                    <a16:creationId xmlns:a16="http://schemas.microsoft.com/office/drawing/2014/main" id="{F3F87FB2-C4DA-6B29-0771-9E21EC5B0475}"/>
                  </a:ext>
                </a:extLst>
              </p:cNvPr>
              <p:cNvSpPr>
                <a:spLocks noGrp="1" noRot="1" noChangeAspect="1" noMove="1" noResize="1" noEditPoints="1" noAdjustHandles="1" noChangeArrowheads="1" noChangeShapeType="1" noTextEdit="1"/>
              </p:cNvSpPr>
              <p:nvPr>
                <p:ph idx="1"/>
              </p:nvPr>
            </p:nvSpPr>
            <p:spPr>
              <a:blipFill>
                <a:blip r:embed="rId2"/>
                <a:stretch>
                  <a:fillRect l="-812" t="-1541"/>
                </a:stretch>
              </a:blipFill>
            </p:spPr>
            <p:txBody>
              <a:bodyPr/>
              <a:lstStyle/>
              <a:p>
                <a:r>
                  <a:rPr lang="en-US">
                    <a:noFill/>
                  </a:rPr>
                  <a:t> </a:t>
                </a:r>
              </a:p>
            </p:txBody>
          </p:sp>
        </mc:Fallback>
      </mc:AlternateContent>
    </p:spTree>
    <p:extLst>
      <p:ext uri="{BB962C8B-B14F-4D97-AF65-F5344CB8AC3E}">
        <p14:creationId xmlns:p14="http://schemas.microsoft.com/office/powerpoint/2010/main" val="2840166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F296A-CD42-45E7-98AD-FD7A3DA1C0D1}"/>
              </a:ext>
            </a:extLst>
          </p:cNvPr>
          <p:cNvSpPr>
            <a:spLocks noGrp="1"/>
          </p:cNvSpPr>
          <p:nvPr>
            <p:ph type="title"/>
          </p:nvPr>
        </p:nvSpPr>
        <p:spPr/>
        <p:txBody>
          <a:bodyPr/>
          <a:lstStyle/>
          <a:p>
            <a:r>
              <a:rPr lang="en-US" dirty="0"/>
              <a:t>AVL Tree</a:t>
            </a:r>
          </a:p>
        </p:txBody>
      </p:sp>
      <p:sp>
        <p:nvSpPr>
          <p:cNvPr id="3" name="Content Placeholder 2">
            <a:extLst>
              <a:ext uri="{FF2B5EF4-FFF2-40B4-BE49-F238E27FC236}">
                <a16:creationId xmlns:a16="http://schemas.microsoft.com/office/drawing/2014/main" id="{824912D5-9A57-CAC1-DDCB-41C25F19FA31}"/>
              </a:ext>
            </a:extLst>
          </p:cNvPr>
          <p:cNvSpPr>
            <a:spLocks noGrp="1"/>
          </p:cNvSpPr>
          <p:nvPr>
            <p:ph idx="1"/>
          </p:nvPr>
        </p:nvSpPr>
        <p:spPr/>
        <p:txBody>
          <a:bodyPr/>
          <a:lstStyle/>
          <a:p>
            <a:r>
              <a:rPr lang="en-US" dirty="0"/>
              <a:t>A Binary Search tree that maintains that the left and right subtrees of every node have heights that differ by at most one.</a:t>
            </a:r>
          </a:p>
          <a:p>
            <a:pPr lvl="1"/>
            <a:r>
              <a:rPr lang="en-US" dirty="0"/>
              <a:t>height of left subtree and height of right subtree off by at most 1</a:t>
            </a:r>
          </a:p>
          <a:p>
            <a:pPr lvl="1"/>
            <a:r>
              <a:rPr lang="en-US" dirty="0"/>
              <a:t>Not too weak (ensures trees are short)</a:t>
            </a:r>
          </a:p>
          <a:p>
            <a:pPr lvl="1"/>
            <a:r>
              <a:rPr lang="en-US" dirty="0"/>
              <a:t>Not too strong (works for any number of nodes)</a:t>
            </a:r>
          </a:p>
          <a:p>
            <a:pPr lvl="1"/>
            <a:endParaRPr lang="en-US" dirty="0"/>
          </a:p>
          <a:p>
            <a:r>
              <a:rPr lang="en-US" dirty="0"/>
              <a:t>Idea of AVL Tree:</a:t>
            </a:r>
          </a:p>
          <a:p>
            <a:pPr lvl="1"/>
            <a:r>
              <a:rPr lang="en-US" dirty="0"/>
              <a:t>When you insert/delete nodes, if tree is “out of balance” then modify the tree</a:t>
            </a:r>
          </a:p>
          <a:p>
            <a:pPr lvl="1"/>
            <a:r>
              <a:rPr lang="en-US" dirty="0"/>
              <a:t>Modification = “rotation”</a:t>
            </a:r>
          </a:p>
        </p:txBody>
      </p:sp>
    </p:spTree>
    <p:extLst>
      <p:ext uri="{BB962C8B-B14F-4D97-AF65-F5344CB8AC3E}">
        <p14:creationId xmlns:p14="http://schemas.microsoft.com/office/powerpoint/2010/main" val="3118146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2C746-9E0B-4BF1-07D4-D40FC8365373}"/>
              </a:ext>
            </a:extLst>
          </p:cNvPr>
          <p:cNvSpPr>
            <a:spLocks noGrp="1"/>
          </p:cNvSpPr>
          <p:nvPr>
            <p:ph type="title"/>
          </p:nvPr>
        </p:nvSpPr>
        <p:spPr/>
        <p:txBody>
          <a:bodyPr/>
          <a:lstStyle/>
          <a:p>
            <a:r>
              <a:rPr lang="en-US" dirty="0"/>
              <a:t>Representing AVL Trees</a:t>
            </a:r>
          </a:p>
        </p:txBody>
      </p:sp>
      <p:sp>
        <p:nvSpPr>
          <p:cNvPr id="3" name="Content Placeholder 2">
            <a:extLst>
              <a:ext uri="{FF2B5EF4-FFF2-40B4-BE49-F238E27FC236}">
                <a16:creationId xmlns:a16="http://schemas.microsoft.com/office/drawing/2014/main" id="{DB8C3DFC-1CE9-ABD9-C43C-C9A23894BD27}"/>
              </a:ext>
            </a:extLst>
          </p:cNvPr>
          <p:cNvSpPr>
            <a:spLocks noGrp="1"/>
          </p:cNvSpPr>
          <p:nvPr>
            <p:ph idx="1"/>
          </p:nvPr>
        </p:nvSpPr>
        <p:spPr/>
        <p:txBody>
          <a:bodyPr/>
          <a:lstStyle/>
          <a:p>
            <a:r>
              <a:rPr lang="en-US" dirty="0"/>
              <a:t>Each node has:</a:t>
            </a:r>
          </a:p>
          <a:p>
            <a:pPr lvl="1"/>
            <a:r>
              <a:rPr lang="en-US" dirty="0"/>
              <a:t>Key</a:t>
            </a:r>
          </a:p>
          <a:p>
            <a:pPr lvl="1"/>
            <a:r>
              <a:rPr lang="en-US" dirty="0"/>
              <a:t>Value</a:t>
            </a:r>
          </a:p>
          <a:p>
            <a:pPr lvl="1"/>
            <a:r>
              <a:rPr lang="en-US" dirty="0"/>
              <a:t>Height</a:t>
            </a:r>
          </a:p>
          <a:p>
            <a:pPr lvl="1"/>
            <a:r>
              <a:rPr lang="en-US" dirty="0"/>
              <a:t>Left child</a:t>
            </a:r>
          </a:p>
          <a:p>
            <a:pPr lvl="1"/>
            <a:r>
              <a:rPr lang="en-US" dirty="0"/>
              <a:t>Right child</a:t>
            </a:r>
          </a:p>
        </p:txBody>
      </p:sp>
      <p:grpSp>
        <p:nvGrpSpPr>
          <p:cNvPr id="25" name="Group 24" descr="Thus far, to keep the slides clean, we have only showed the key for each node in our example trees. This diagram depicts all of the fields that an AVL tree node would have. In addition to the key we have the value for that key-value pair, the height of the node, a reference to the left child, and a reference to the right child.">
            <a:extLst>
              <a:ext uri="{FF2B5EF4-FFF2-40B4-BE49-F238E27FC236}">
                <a16:creationId xmlns:a16="http://schemas.microsoft.com/office/drawing/2014/main" id="{80267667-4D3F-7574-2195-24710EAA8D3E}"/>
              </a:ext>
            </a:extLst>
          </p:cNvPr>
          <p:cNvGrpSpPr/>
          <p:nvPr/>
        </p:nvGrpSpPr>
        <p:grpSpPr>
          <a:xfrm>
            <a:off x="3539383" y="893128"/>
            <a:ext cx="6543175" cy="5298673"/>
            <a:chOff x="3539383" y="893128"/>
            <a:chExt cx="6543175" cy="5298673"/>
          </a:xfrm>
        </p:grpSpPr>
        <p:grpSp>
          <p:nvGrpSpPr>
            <p:cNvPr id="4" name="Group 3">
              <a:extLst>
                <a:ext uri="{FF2B5EF4-FFF2-40B4-BE49-F238E27FC236}">
                  <a16:creationId xmlns:a16="http://schemas.microsoft.com/office/drawing/2014/main" id="{4958A99F-1847-D481-774A-4D5DC6C2A082}"/>
                </a:ext>
              </a:extLst>
            </p:cNvPr>
            <p:cNvGrpSpPr/>
            <p:nvPr/>
          </p:nvGrpSpPr>
          <p:grpSpPr>
            <a:xfrm>
              <a:off x="3539383" y="3429000"/>
              <a:ext cx="4036614" cy="2762801"/>
              <a:chOff x="8079280" y="365125"/>
              <a:chExt cx="4036614" cy="2762801"/>
            </a:xfrm>
          </p:grpSpPr>
          <p:grpSp>
            <p:nvGrpSpPr>
              <p:cNvPr id="5" name="Group 4">
                <a:extLst>
                  <a:ext uri="{FF2B5EF4-FFF2-40B4-BE49-F238E27FC236}">
                    <a16:creationId xmlns:a16="http://schemas.microsoft.com/office/drawing/2014/main" id="{349C7837-8FCE-03E5-B43B-D5786CA97DEC}"/>
                  </a:ext>
                </a:extLst>
              </p:cNvPr>
              <p:cNvGrpSpPr/>
              <p:nvPr/>
            </p:nvGrpSpPr>
            <p:grpSpPr>
              <a:xfrm>
                <a:off x="8079280" y="365125"/>
                <a:ext cx="4036614" cy="2762801"/>
                <a:chOff x="5413263" y="1203158"/>
                <a:chExt cx="4036614" cy="2762801"/>
              </a:xfrm>
            </p:grpSpPr>
            <p:grpSp>
              <p:nvGrpSpPr>
                <p:cNvPr id="10" name="Group 9">
                  <a:extLst>
                    <a:ext uri="{FF2B5EF4-FFF2-40B4-BE49-F238E27FC236}">
                      <a16:creationId xmlns:a16="http://schemas.microsoft.com/office/drawing/2014/main" id="{528F52BD-A626-46F3-0B20-3B43E12338BE}"/>
                    </a:ext>
                  </a:extLst>
                </p:cNvPr>
                <p:cNvGrpSpPr/>
                <p:nvPr/>
              </p:nvGrpSpPr>
              <p:grpSpPr>
                <a:xfrm>
                  <a:off x="5413263" y="1203158"/>
                  <a:ext cx="4036614" cy="2762801"/>
                  <a:chOff x="131609" y="2379747"/>
                  <a:chExt cx="4036614" cy="2762801"/>
                </a:xfrm>
              </p:grpSpPr>
              <p:sp>
                <p:nvSpPr>
                  <p:cNvPr id="13" name="Oval 12">
                    <a:extLst>
                      <a:ext uri="{FF2B5EF4-FFF2-40B4-BE49-F238E27FC236}">
                        <a16:creationId xmlns:a16="http://schemas.microsoft.com/office/drawing/2014/main" id="{D9902920-9B9B-F235-C92C-129C755D98B1}"/>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4" name="Oval 13">
                    <a:extLst>
                      <a:ext uri="{FF2B5EF4-FFF2-40B4-BE49-F238E27FC236}">
                        <a16:creationId xmlns:a16="http://schemas.microsoft.com/office/drawing/2014/main" id="{C1C89C41-C239-559E-18AD-16F32BAA8281}"/>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5" name="Oval 14">
                    <a:extLst>
                      <a:ext uri="{FF2B5EF4-FFF2-40B4-BE49-F238E27FC236}">
                        <a16:creationId xmlns:a16="http://schemas.microsoft.com/office/drawing/2014/main" id="{DD073998-69BD-852D-E52E-E4ABAC12EC09}"/>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16" name="Oval 15">
                    <a:extLst>
                      <a:ext uri="{FF2B5EF4-FFF2-40B4-BE49-F238E27FC236}">
                        <a16:creationId xmlns:a16="http://schemas.microsoft.com/office/drawing/2014/main" id="{67C3CEE6-E524-6DC2-066A-F19263E7A5FF}"/>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7" name="Oval 16">
                    <a:extLst>
                      <a:ext uri="{FF2B5EF4-FFF2-40B4-BE49-F238E27FC236}">
                        <a16:creationId xmlns:a16="http://schemas.microsoft.com/office/drawing/2014/main" id="{B2AB9C0D-005F-CB10-E03E-815B7F18034A}"/>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18" name="Oval 17">
                    <a:extLst>
                      <a:ext uri="{FF2B5EF4-FFF2-40B4-BE49-F238E27FC236}">
                        <a16:creationId xmlns:a16="http://schemas.microsoft.com/office/drawing/2014/main" id="{D9C9BF70-9C22-F8E9-51DC-724A3C055068}"/>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19" name="Straight Connector 18">
                    <a:extLst>
                      <a:ext uri="{FF2B5EF4-FFF2-40B4-BE49-F238E27FC236}">
                        <a16:creationId xmlns:a16="http://schemas.microsoft.com/office/drawing/2014/main" id="{E74AED30-E541-52CC-7D47-5C935247ACA5}"/>
                      </a:ext>
                    </a:extLst>
                  </p:cNvPr>
                  <p:cNvCxnSpPr>
                    <a:cxnSpLocks/>
                    <a:stCxn id="13" idx="3"/>
                    <a:endCxn id="1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AEB5754-167C-FAB7-7842-075733047665}"/>
                      </a:ext>
                    </a:extLst>
                  </p:cNvPr>
                  <p:cNvCxnSpPr>
                    <a:cxnSpLocks/>
                    <a:stCxn id="13" idx="5"/>
                    <a:endCxn id="1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F9F1289-A234-47A9-98FA-5391A7849F50}"/>
                      </a:ext>
                    </a:extLst>
                  </p:cNvPr>
                  <p:cNvCxnSpPr>
                    <a:stCxn id="16" idx="7"/>
                    <a:endCxn id="1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2FDC785-9C50-940B-BC1D-6AC211CEF5F5}"/>
                      </a:ext>
                    </a:extLst>
                  </p:cNvPr>
                  <p:cNvCxnSpPr>
                    <a:cxnSpLocks/>
                    <a:stCxn id="18" idx="7"/>
                    <a:endCxn id="1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914ECBC6-29E7-0891-3C78-0BCCFF411029}"/>
                      </a:ext>
                    </a:extLst>
                  </p:cNvPr>
                  <p:cNvCxnSpPr>
                    <a:stCxn id="17" idx="1"/>
                    <a:endCxn id="1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E6C55E1D-9C78-D397-45F2-164276F161C5}"/>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12" name="Straight Connector 11">
                  <a:extLst>
                    <a:ext uri="{FF2B5EF4-FFF2-40B4-BE49-F238E27FC236}">
                      <a16:creationId xmlns:a16="http://schemas.microsoft.com/office/drawing/2014/main" id="{04411E5F-8F50-D821-E798-A1FD5F1BF1E9}"/>
                    </a:ext>
                  </a:extLst>
                </p:cNvPr>
                <p:cNvCxnSpPr>
                  <a:cxnSpLocks/>
                  <a:stCxn id="11" idx="1"/>
                  <a:endCxn id="1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Oval 5">
                <a:extLst>
                  <a:ext uri="{FF2B5EF4-FFF2-40B4-BE49-F238E27FC236}">
                    <a16:creationId xmlns:a16="http://schemas.microsoft.com/office/drawing/2014/main" id="{BA60367F-F5D8-42D7-D52B-D0D0E584C2ED}"/>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7" name="Oval 6">
                <a:extLst>
                  <a:ext uri="{FF2B5EF4-FFF2-40B4-BE49-F238E27FC236}">
                    <a16:creationId xmlns:a16="http://schemas.microsoft.com/office/drawing/2014/main" id="{3085FB90-BCD8-0D52-466E-B3B448756507}"/>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8" name="Straight Connector 7">
                <a:extLst>
                  <a:ext uri="{FF2B5EF4-FFF2-40B4-BE49-F238E27FC236}">
                    <a16:creationId xmlns:a16="http://schemas.microsoft.com/office/drawing/2014/main" id="{DB15AD15-2F6E-6EE8-90BA-3900986D859E}"/>
                  </a:ext>
                </a:extLst>
              </p:cNvPr>
              <p:cNvCxnSpPr>
                <a:cxnSpLocks/>
                <a:stCxn id="6" idx="7"/>
                <a:endCxn id="11"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107BD38-6042-9E3E-96FA-10756B9A3D16}"/>
                  </a:ext>
                </a:extLst>
              </p:cNvPr>
              <p:cNvCxnSpPr>
                <a:cxnSpLocks/>
                <a:stCxn id="7" idx="1"/>
                <a:endCxn id="11"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Oval 23">
              <a:extLst>
                <a:ext uri="{FF2B5EF4-FFF2-40B4-BE49-F238E27FC236}">
                  <a16:creationId xmlns:a16="http://schemas.microsoft.com/office/drawing/2014/main" id="{53BFBD5E-6EA4-FD3F-C513-68CB7389664F}"/>
                </a:ext>
              </a:extLst>
            </p:cNvPr>
            <p:cNvSpPr/>
            <p:nvPr/>
          </p:nvSpPr>
          <p:spPr>
            <a:xfrm>
              <a:off x="7379046" y="893128"/>
              <a:ext cx="2703512" cy="27035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Key = 9</a:t>
              </a:r>
            </a:p>
            <a:p>
              <a:pPr algn="ctr"/>
              <a:r>
                <a:rPr lang="en-US" dirty="0">
                  <a:solidFill>
                    <a:schemeClr val="tx1"/>
                  </a:solidFill>
                </a:rPr>
                <a:t>Value = “hello”</a:t>
              </a:r>
            </a:p>
            <a:p>
              <a:pPr algn="ctr"/>
              <a:r>
                <a:rPr lang="en-US" dirty="0">
                  <a:solidFill>
                    <a:schemeClr val="tx1"/>
                  </a:solidFill>
                </a:rPr>
                <a:t>Height = 3</a:t>
              </a:r>
            </a:p>
            <a:p>
              <a:pPr algn="ctr"/>
              <a:r>
                <a:rPr lang="en-US" dirty="0">
                  <a:solidFill>
                    <a:schemeClr val="tx1"/>
                  </a:solidFill>
                </a:rPr>
                <a:t>Left = Node 3</a:t>
              </a:r>
            </a:p>
            <a:p>
              <a:pPr algn="ctr"/>
              <a:r>
                <a:rPr lang="en-US" dirty="0">
                  <a:solidFill>
                    <a:schemeClr val="tx1"/>
                  </a:solidFill>
                </a:rPr>
                <a:t>Right = Node 10</a:t>
              </a:r>
            </a:p>
          </p:txBody>
        </p:sp>
        <p:cxnSp>
          <p:nvCxnSpPr>
            <p:cNvPr id="26" name="Straight Connector 25">
              <a:extLst>
                <a:ext uri="{FF2B5EF4-FFF2-40B4-BE49-F238E27FC236}">
                  <a16:creationId xmlns:a16="http://schemas.microsoft.com/office/drawing/2014/main" id="{1B113039-E331-7A90-AF46-D6AE59F8D33D}"/>
                </a:ext>
              </a:extLst>
            </p:cNvPr>
            <p:cNvCxnSpPr>
              <a:cxnSpLocks/>
              <a:stCxn id="13" idx="1"/>
              <a:endCxn id="24" idx="1"/>
            </p:cNvCxnSpPr>
            <p:nvPr/>
          </p:nvCxnSpPr>
          <p:spPr>
            <a:xfrm flipV="1">
              <a:off x="5756837" y="1289048"/>
              <a:ext cx="2018129" cy="2229652"/>
            </a:xfrm>
            <a:prstGeom prst="line">
              <a:avLst/>
            </a:prstGeom>
            <a:ln>
              <a:solidFill>
                <a:schemeClr val="bg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D7679B63-6FB9-9E76-66BB-7076A2014A3F}"/>
                </a:ext>
              </a:extLst>
            </p:cNvPr>
            <p:cNvCxnSpPr>
              <a:cxnSpLocks/>
              <a:stCxn id="13" idx="4"/>
              <a:endCxn id="24" idx="4"/>
            </p:cNvCxnSpPr>
            <p:nvPr/>
          </p:nvCxnSpPr>
          <p:spPr>
            <a:xfrm flipV="1">
              <a:off x="5973393" y="3596640"/>
              <a:ext cx="2757409" cy="444871"/>
            </a:xfrm>
            <a:prstGeom prst="line">
              <a:avLst/>
            </a:prstGeom>
            <a:ln>
              <a:solidFill>
                <a:schemeClr val="bg2">
                  <a:lumMod val="75000"/>
                </a:schemeClr>
              </a:solidFill>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33956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2BD36-B9B4-B904-6568-7F4E476AC4D6}"/>
              </a:ext>
            </a:extLst>
          </p:cNvPr>
          <p:cNvSpPr>
            <a:spLocks noGrp="1"/>
          </p:cNvSpPr>
          <p:nvPr>
            <p:ph type="title"/>
          </p:nvPr>
        </p:nvSpPr>
        <p:spPr/>
        <p:txBody>
          <a:bodyPr/>
          <a:lstStyle/>
          <a:p>
            <a:r>
              <a:rPr lang="en-US" dirty="0"/>
              <a:t>Find Operation (Same as BST)</a:t>
            </a:r>
          </a:p>
        </p:txBody>
      </p:sp>
      <p:sp>
        <p:nvSpPr>
          <p:cNvPr id="3" name="Content Placeholder 2">
            <a:extLst>
              <a:ext uri="{FF2B5EF4-FFF2-40B4-BE49-F238E27FC236}">
                <a16:creationId xmlns:a16="http://schemas.microsoft.com/office/drawing/2014/main" id="{97B143F5-B6CB-752F-1E16-1BC1A8248E2F}"/>
              </a:ext>
            </a:extLst>
          </p:cNvPr>
          <p:cNvSpPr>
            <a:spLocks noGrp="1"/>
          </p:cNvSpPr>
          <p:nvPr>
            <p:ph idx="1"/>
          </p:nvPr>
        </p:nvSpPr>
        <p:spPr>
          <a:xfrm>
            <a:off x="838200" y="1371600"/>
            <a:ext cx="10515600" cy="5486399"/>
          </a:xfrm>
        </p:spPr>
        <p:txBody>
          <a:bodyPr>
            <a:normAutofit fontScale="85000" lnSpcReduction="20000"/>
          </a:bodyPr>
          <a:lstStyle/>
          <a:p>
            <a:pPr marL="0" indent="0">
              <a:buNone/>
            </a:pPr>
            <a:r>
              <a:rPr lang="en-US" dirty="0"/>
              <a:t>find(key, root){</a:t>
            </a:r>
          </a:p>
          <a:p>
            <a:pPr marL="0" indent="0">
              <a:buNone/>
            </a:pPr>
            <a:r>
              <a:rPr lang="en-US" dirty="0"/>
              <a:t>	if (root == Null){</a:t>
            </a:r>
          </a:p>
          <a:p>
            <a:pPr marL="0" indent="0">
              <a:buNone/>
            </a:pPr>
            <a:r>
              <a:rPr lang="en-US" dirty="0"/>
              <a:t>		return Null;</a:t>
            </a:r>
          </a:p>
          <a:p>
            <a:pPr marL="0" indent="0">
              <a:buNone/>
            </a:pPr>
            <a:r>
              <a:rPr lang="en-US" dirty="0"/>
              <a:t>	{</a:t>
            </a:r>
          </a:p>
          <a:p>
            <a:pPr marL="0" indent="0">
              <a:buNone/>
            </a:pPr>
            <a:r>
              <a:rPr lang="en-US" dirty="0"/>
              <a:t>	else if (key == </a:t>
            </a:r>
            <a:r>
              <a:rPr lang="en-US" dirty="0" err="1"/>
              <a:t>root.key</a:t>
            </a:r>
            <a:r>
              <a:rPr lang="en-US" dirty="0"/>
              <a:t>){</a:t>
            </a:r>
          </a:p>
          <a:p>
            <a:pPr marL="0" indent="0">
              <a:buNone/>
            </a:pPr>
            <a:r>
              <a:rPr lang="en-US" dirty="0"/>
              <a:t>		return </a:t>
            </a:r>
            <a:r>
              <a:rPr lang="en-US" dirty="0" err="1"/>
              <a:t>root.value</a:t>
            </a:r>
            <a:r>
              <a:rPr lang="en-US" dirty="0"/>
              <a:t>;</a:t>
            </a:r>
          </a:p>
          <a:p>
            <a:pPr marL="0" indent="0">
              <a:buNone/>
            </a:pPr>
            <a:r>
              <a:rPr lang="en-US" dirty="0"/>
              <a:t>	}</a:t>
            </a:r>
          </a:p>
          <a:p>
            <a:pPr marL="0" indent="0">
              <a:buNone/>
            </a:pPr>
            <a:r>
              <a:rPr lang="en-US" dirty="0"/>
              <a:t>	else if (key &lt; </a:t>
            </a:r>
            <a:r>
              <a:rPr lang="en-US" dirty="0" err="1"/>
              <a:t>root.key</a:t>
            </a:r>
            <a:r>
              <a:rPr lang="en-US" dirty="0"/>
              <a:t>){</a:t>
            </a:r>
          </a:p>
          <a:p>
            <a:pPr marL="0" indent="0">
              <a:buNone/>
            </a:pPr>
            <a:r>
              <a:rPr lang="en-US" dirty="0"/>
              <a:t>		return find(key, </a:t>
            </a:r>
            <a:r>
              <a:rPr lang="en-US" dirty="0" err="1"/>
              <a:t>root.left</a:t>
            </a:r>
            <a:r>
              <a:rPr lang="en-US" dirty="0"/>
              <a:t>);</a:t>
            </a:r>
          </a:p>
          <a:p>
            <a:pPr marL="0" indent="0">
              <a:buNone/>
            </a:pPr>
            <a:r>
              <a:rPr lang="en-US" dirty="0"/>
              <a:t>	}</a:t>
            </a:r>
          </a:p>
          <a:p>
            <a:pPr marL="0" indent="0">
              <a:buNone/>
            </a:pPr>
            <a:r>
              <a:rPr lang="en-US" dirty="0"/>
              <a:t>	else{</a:t>
            </a:r>
          </a:p>
          <a:p>
            <a:pPr marL="0" indent="0">
              <a:buNone/>
            </a:pPr>
            <a:r>
              <a:rPr lang="en-US" dirty="0"/>
              <a:t>		return find(key, </a:t>
            </a:r>
            <a:r>
              <a:rPr lang="en-US" dirty="0" err="1"/>
              <a:t>root.right</a:t>
            </a:r>
            <a:r>
              <a:rPr lang="en-US" dirty="0"/>
              <a:t>);</a:t>
            </a:r>
          </a:p>
          <a:p>
            <a:pPr marL="0" indent="0">
              <a:buNone/>
            </a:pPr>
            <a:r>
              <a:rPr lang="en-US" dirty="0"/>
              <a:t>	}</a:t>
            </a:r>
          </a:p>
          <a:p>
            <a:pPr marL="0" indent="0">
              <a:buNone/>
            </a:pPr>
            <a:r>
              <a:rPr lang="en-US" dirty="0"/>
              <a:t>}</a:t>
            </a:r>
          </a:p>
        </p:txBody>
      </p:sp>
      <p:grpSp>
        <p:nvGrpSpPr>
          <p:cNvPr id="4" name="Group 3" descr="An AVL tree. That is structured as follows:&#10;&#10;root: 7, with left child 3 and right child 10&#10;3: left child is 1, right child is 6&#10;1: left child is 0, it has no right child&#10;0: has no children&#10;6: has no children&#10;10: it has no left child, right child is 16&#10;16: has no children">
            <a:extLst>
              <a:ext uri="{FF2B5EF4-FFF2-40B4-BE49-F238E27FC236}">
                <a16:creationId xmlns:a16="http://schemas.microsoft.com/office/drawing/2014/main" id="{9170735B-03F0-160D-23CF-0D614E00B4D4}"/>
              </a:ext>
            </a:extLst>
          </p:cNvPr>
          <p:cNvGrpSpPr/>
          <p:nvPr/>
        </p:nvGrpSpPr>
        <p:grpSpPr>
          <a:xfrm>
            <a:off x="7713520" y="365125"/>
            <a:ext cx="4036614" cy="2762801"/>
            <a:chOff x="5413263" y="1203158"/>
            <a:chExt cx="4036614" cy="2762801"/>
          </a:xfrm>
        </p:grpSpPr>
        <p:grpSp>
          <p:nvGrpSpPr>
            <p:cNvPr id="5" name="Group 4">
              <a:extLst>
                <a:ext uri="{FF2B5EF4-FFF2-40B4-BE49-F238E27FC236}">
                  <a16:creationId xmlns:a16="http://schemas.microsoft.com/office/drawing/2014/main" id="{F0A1F936-94E3-B970-9075-7FDD968CD1F3}"/>
                </a:ext>
              </a:extLst>
            </p:cNvPr>
            <p:cNvGrpSpPr/>
            <p:nvPr/>
          </p:nvGrpSpPr>
          <p:grpSpPr>
            <a:xfrm>
              <a:off x="5413263" y="1203158"/>
              <a:ext cx="4036614" cy="2762801"/>
              <a:chOff x="131609" y="2379747"/>
              <a:chExt cx="4036614" cy="2762801"/>
            </a:xfrm>
          </p:grpSpPr>
          <p:sp>
            <p:nvSpPr>
              <p:cNvPr id="8" name="Oval 7">
                <a:extLst>
                  <a:ext uri="{FF2B5EF4-FFF2-40B4-BE49-F238E27FC236}">
                    <a16:creationId xmlns:a16="http://schemas.microsoft.com/office/drawing/2014/main" id="{950B02B1-9B98-2BBC-8CE2-98986D25F159}"/>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9" name="Oval 8">
                <a:extLst>
                  <a:ext uri="{FF2B5EF4-FFF2-40B4-BE49-F238E27FC236}">
                    <a16:creationId xmlns:a16="http://schemas.microsoft.com/office/drawing/2014/main" id="{375DB836-C24D-B0D7-C861-32998C858A21}"/>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10" name="Oval 9">
                <a:extLst>
                  <a:ext uri="{FF2B5EF4-FFF2-40B4-BE49-F238E27FC236}">
                    <a16:creationId xmlns:a16="http://schemas.microsoft.com/office/drawing/2014/main" id="{B0170677-49FE-DA4D-C375-3C8BA0C66CFA}"/>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11" name="Oval 10">
                <a:extLst>
                  <a:ext uri="{FF2B5EF4-FFF2-40B4-BE49-F238E27FC236}">
                    <a16:creationId xmlns:a16="http://schemas.microsoft.com/office/drawing/2014/main" id="{434C13F0-4203-47AB-2431-B2ED32886F93}"/>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12" name="Oval 11">
                <a:extLst>
                  <a:ext uri="{FF2B5EF4-FFF2-40B4-BE49-F238E27FC236}">
                    <a16:creationId xmlns:a16="http://schemas.microsoft.com/office/drawing/2014/main" id="{1AFBCF91-BBF7-4271-9169-45F56648DD71}"/>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13" name="Oval 12">
                <a:extLst>
                  <a:ext uri="{FF2B5EF4-FFF2-40B4-BE49-F238E27FC236}">
                    <a16:creationId xmlns:a16="http://schemas.microsoft.com/office/drawing/2014/main" id="{5AC532E5-2A85-D663-8446-585A13F92E62}"/>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14" name="Straight Connector 13">
                <a:extLst>
                  <a:ext uri="{FF2B5EF4-FFF2-40B4-BE49-F238E27FC236}">
                    <a16:creationId xmlns:a16="http://schemas.microsoft.com/office/drawing/2014/main" id="{B09125AD-9B5C-7493-9272-2F1DA89CE01F}"/>
                  </a:ext>
                </a:extLst>
              </p:cNvPr>
              <p:cNvCxnSpPr>
                <a:cxnSpLocks/>
                <a:stCxn id="8" idx="3"/>
                <a:endCxn id="9"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593D686-AF2B-E9E1-76F6-D11031779EE4}"/>
                  </a:ext>
                </a:extLst>
              </p:cNvPr>
              <p:cNvCxnSpPr>
                <a:cxnSpLocks/>
                <a:stCxn id="8" idx="5"/>
                <a:endCxn id="10"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7955860-35DB-B2E4-DCE1-B378FA7BC357}"/>
                  </a:ext>
                </a:extLst>
              </p:cNvPr>
              <p:cNvCxnSpPr>
                <a:stCxn id="11" idx="7"/>
                <a:endCxn id="9"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523286C-EC12-D977-43D0-51802A0AC727}"/>
                  </a:ext>
                </a:extLst>
              </p:cNvPr>
              <p:cNvCxnSpPr>
                <a:cxnSpLocks/>
                <a:stCxn id="13" idx="7"/>
                <a:endCxn id="11"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3623BC4-097B-A907-A1CC-F4A3083684DE}"/>
                  </a:ext>
                </a:extLst>
              </p:cNvPr>
              <p:cNvCxnSpPr>
                <a:stCxn id="12" idx="1"/>
                <a:endCxn id="10"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Oval 5">
              <a:extLst>
                <a:ext uri="{FF2B5EF4-FFF2-40B4-BE49-F238E27FC236}">
                  <a16:creationId xmlns:a16="http://schemas.microsoft.com/office/drawing/2014/main" id="{7F637BB8-2207-4532-477F-45453B8D7C43}"/>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cxnSp>
          <p:nvCxnSpPr>
            <p:cNvPr id="7" name="Straight Connector 6">
              <a:extLst>
                <a:ext uri="{FF2B5EF4-FFF2-40B4-BE49-F238E27FC236}">
                  <a16:creationId xmlns:a16="http://schemas.microsoft.com/office/drawing/2014/main" id="{C3B42508-3220-7F2F-F806-D6A321054F05}"/>
                </a:ext>
              </a:extLst>
            </p:cNvPr>
            <p:cNvCxnSpPr>
              <a:cxnSpLocks/>
              <a:stCxn id="6" idx="1"/>
              <a:endCxn id="9"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71416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4F648-E67F-3270-9ABE-65A95085E879}"/>
              </a:ext>
            </a:extLst>
          </p:cNvPr>
          <p:cNvSpPr>
            <a:spLocks noGrp="1"/>
          </p:cNvSpPr>
          <p:nvPr>
            <p:ph type="title"/>
          </p:nvPr>
        </p:nvSpPr>
        <p:spPr/>
        <p:txBody>
          <a:bodyPr/>
          <a:lstStyle/>
          <a:p>
            <a:r>
              <a:rPr lang="en-US" dirty="0"/>
              <a:t>Inserting into an AVL Tree</a:t>
            </a:r>
          </a:p>
        </p:txBody>
      </p:sp>
      <p:sp>
        <p:nvSpPr>
          <p:cNvPr id="3" name="Content Placeholder 2">
            <a:extLst>
              <a:ext uri="{FF2B5EF4-FFF2-40B4-BE49-F238E27FC236}">
                <a16:creationId xmlns:a16="http://schemas.microsoft.com/office/drawing/2014/main" id="{4D0DC7C8-A176-31A9-28EA-8DF97A719FCE}"/>
              </a:ext>
            </a:extLst>
          </p:cNvPr>
          <p:cNvSpPr>
            <a:spLocks noGrp="1"/>
          </p:cNvSpPr>
          <p:nvPr>
            <p:ph idx="1"/>
          </p:nvPr>
        </p:nvSpPr>
        <p:spPr/>
        <p:txBody>
          <a:bodyPr/>
          <a:lstStyle/>
          <a:p>
            <a:r>
              <a:rPr lang="en-US" dirty="0"/>
              <a:t>Starts out the same way as BST:</a:t>
            </a:r>
          </a:p>
          <a:p>
            <a:pPr lvl="1"/>
            <a:r>
              <a:rPr lang="en-US" dirty="0"/>
              <a:t>“Find” where the new node should go</a:t>
            </a:r>
          </a:p>
          <a:p>
            <a:pPr lvl="1"/>
            <a:r>
              <a:rPr lang="en-US" dirty="0"/>
              <a:t>Put it in the right place (it will be a leaf)</a:t>
            </a:r>
          </a:p>
          <a:p>
            <a:r>
              <a:rPr lang="en-US" dirty="0"/>
              <a:t>Next check the balance</a:t>
            </a:r>
          </a:p>
          <a:p>
            <a:pPr lvl="1"/>
            <a:r>
              <a:rPr lang="en-US" dirty="0"/>
              <a:t>If the tree is still balanced, you’re done!</a:t>
            </a:r>
          </a:p>
          <a:p>
            <a:pPr lvl="1"/>
            <a:r>
              <a:rPr lang="en-US" dirty="0"/>
              <a:t>Otherwise we need to do rotations</a:t>
            </a:r>
          </a:p>
        </p:txBody>
      </p:sp>
    </p:spTree>
    <p:extLst>
      <p:ext uri="{BB962C8B-B14F-4D97-AF65-F5344CB8AC3E}">
        <p14:creationId xmlns:p14="http://schemas.microsoft.com/office/powerpoint/2010/main" val="2248741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2BD36-B9B4-B904-6568-7F4E476AC4D6}"/>
              </a:ext>
            </a:extLst>
          </p:cNvPr>
          <p:cNvSpPr>
            <a:spLocks noGrp="1"/>
          </p:cNvSpPr>
          <p:nvPr>
            <p:ph type="title"/>
          </p:nvPr>
        </p:nvSpPr>
        <p:spPr>
          <a:xfrm>
            <a:off x="838200" y="314325"/>
            <a:ext cx="10515600" cy="1325563"/>
          </a:xfrm>
        </p:spPr>
        <p:txBody>
          <a:bodyPr/>
          <a:lstStyle/>
          <a:p>
            <a:r>
              <a:rPr lang="en-US" dirty="0"/>
              <a:t>Insert Operation (for BST)</a:t>
            </a:r>
          </a:p>
        </p:txBody>
      </p:sp>
      <p:sp>
        <p:nvSpPr>
          <p:cNvPr id="3" name="Content Placeholder 2">
            <a:extLst>
              <a:ext uri="{FF2B5EF4-FFF2-40B4-BE49-F238E27FC236}">
                <a16:creationId xmlns:a16="http://schemas.microsoft.com/office/drawing/2014/main" id="{97B143F5-B6CB-752F-1E16-1BC1A8248E2F}"/>
              </a:ext>
            </a:extLst>
          </p:cNvPr>
          <p:cNvSpPr>
            <a:spLocks noGrp="1"/>
          </p:cNvSpPr>
          <p:nvPr>
            <p:ph idx="1"/>
          </p:nvPr>
        </p:nvSpPr>
        <p:spPr>
          <a:xfrm>
            <a:off x="187960" y="1371600"/>
            <a:ext cx="10515600" cy="5486399"/>
          </a:xfrm>
        </p:spPr>
        <p:txBody>
          <a:bodyPr>
            <a:normAutofit fontScale="85000" lnSpcReduction="20000"/>
          </a:bodyPr>
          <a:lstStyle/>
          <a:p>
            <a:pPr marL="0" indent="0">
              <a:buNone/>
            </a:pPr>
            <a:r>
              <a:rPr lang="en-US" dirty="0"/>
              <a:t>insert(key, value, root){</a:t>
            </a:r>
          </a:p>
          <a:p>
            <a:pPr marL="0" indent="0">
              <a:buNone/>
            </a:pPr>
            <a:r>
              <a:rPr lang="en-US" dirty="0"/>
              <a:t>	root = </a:t>
            </a:r>
            <a:r>
              <a:rPr lang="en-US" dirty="0" err="1"/>
              <a:t>insertHelper</a:t>
            </a:r>
            <a:r>
              <a:rPr lang="en-US" dirty="0"/>
              <a:t>(key, value, root);		</a:t>
            </a:r>
          </a:p>
          <a:p>
            <a:pPr marL="0" indent="0">
              <a:buNone/>
            </a:pPr>
            <a:r>
              <a:rPr lang="en-US" dirty="0"/>
              <a:t>}</a:t>
            </a:r>
          </a:p>
          <a:p>
            <a:pPr marL="0" indent="0">
              <a:buNone/>
            </a:pPr>
            <a:r>
              <a:rPr lang="en-US" dirty="0" err="1"/>
              <a:t>insertHelper</a:t>
            </a:r>
            <a:r>
              <a:rPr lang="en-US" dirty="0"/>
              <a:t>(key, value, root){</a:t>
            </a:r>
          </a:p>
          <a:p>
            <a:pPr marL="0" indent="0">
              <a:buNone/>
            </a:pPr>
            <a:r>
              <a:rPr lang="en-US" dirty="0"/>
              <a:t>	if(root == null)</a:t>
            </a:r>
          </a:p>
          <a:p>
            <a:pPr marL="0" indent="0">
              <a:buNone/>
            </a:pPr>
            <a:r>
              <a:rPr lang="en-US" dirty="0"/>
              <a:t>		return new Node(key, value);</a:t>
            </a:r>
          </a:p>
          <a:p>
            <a:pPr marL="0" indent="0">
              <a:buNone/>
            </a:pPr>
            <a:r>
              <a:rPr lang="en-US" dirty="0"/>
              <a:t>	if (</a:t>
            </a:r>
            <a:r>
              <a:rPr lang="en-US" dirty="0" err="1"/>
              <a:t>root.key</a:t>
            </a:r>
            <a:r>
              <a:rPr lang="en-US" dirty="0"/>
              <a:t> == key)</a:t>
            </a:r>
          </a:p>
          <a:p>
            <a:pPr marL="0" indent="0">
              <a:buNone/>
            </a:pPr>
            <a:r>
              <a:rPr lang="en-US" dirty="0"/>
              <a:t>		</a:t>
            </a:r>
            <a:r>
              <a:rPr lang="en-US" dirty="0" err="1"/>
              <a:t>root.value</a:t>
            </a:r>
            <a:r>
              <a:rPr lang="en-US" dirty="0"/>
              <a:t> = value;</a:t>
            </a:r>
          </a:p>
          <a:p>
            <a:pPr marL="0" indent="0">
              <a:buNone/>
            </a:pPr>
            <a:r>
              <a:rPr lang="en-US"/>
              <a:t>	else if </a:t>
            </a:r>
            <a:r>
              <a:rPr lang="en-US" dirty="0"/>
              <a:t>(</a:t>
            </a:r>
            <a:r>
              <a:rPr lang="en-US" dirty="0" err="1"/>
              <a:t>root.key</a:t>
            </a:r>
            <a:r>
              <a:rPr lang="en-US" dirty="0"/>
              <a:t> &lt; key)</a:t>
            </a:r>
          </a:p>
          <a:p>
            <a:pPr marL="0" indent="0">
              <a:buNone/>
            </a:pPr>
            <a:r>
              <a:rPr lang="en-US" dirty="0"/>
              <a:t>		</a:t>
            </a:r>
            <a:r>
              <a:rPr lang="en-US" dirty="0" err="1"/>
              <a:t>root.right</a:t>
            </a:r>
            <a:r>
              <a:rPr lang="en-US" dirty="0"/>
              <a:t> = </a:t>
            </a:r>
            <a:r>
              <a:rPr lang="en-US" dirty="0" err="1"/>
              <a:t>insertHelper</a:t>
            </a:r>
            <a:r>
              <a:rPr lang="en-US" dirty="0"/>
              <a:t>(key, value, </a:t>
            </a:r>
            <a:r>
              <a:rPr lang="en-US" dirty="0" err="1"/>
              <a:t>root.right</a:t>
            </a:r>
            <a:r>
              <a:rPr lang="en-US" dirty="0"/>
              <a:t>);</a:t>
            </a:r>
          </a:p>
          <a:p>
            <a:pPr marL="0" indent="0">
              <a:buNone/>
            </a:pPr>
            <a:r>
              <a:rPr lang="en-US" dirty="0"/>
              <a:t>	else</a:t>
            </a:r>
          </a:p>
          <a:p>
            <a:pPr marL="0" indent="0">
              <a:buNone/>
            </a:pPr>
            <a:r>
              <a:rPr lang="en-US" dirty="0"/>
              <a:t>		</a:t>
            </a:r>
            <a:r>
              <a:rPr lang="en-US" dirty="0" err="1"/>
              <a:t>root.left</a:t>
            </a:r>
            <a:r>
              <a:rPr lang="en-US" dirty="0"/>
              <a:t> = </a:t>
            </a:r>
            <a:r>
              <a:rPr lang="en-US" dirty="0" err="1"/>
              <a:t>insertHelper</a:t>
            </a:r>
            <a:r>
              <a:rPr lang="en-US" dirty="0"/>
              <a:t>(key, value, </a:t>
            </a:r>
            <a:r>
              <a:rPr lang="en-US" dirty="0" err="1"/>
              <a:t>root.left</a:t>
            </a:r>
            <a:r>
              <a:rPr lang="en-US" dirty="0"/>
              <a:t>);</a:t>
            </a:r>
          </a:p>
          <a:p>
            <a:pPr marL="0" indent="0">
              <a:buNone/>
            </a:pPr>
            <a:r>
              <a:rPr lang="en-US" dirty="0"/>
              <a:t>	return root;</a:t>
            </a:r>
          </a:p>
          <a:p>
            <a:pPr marL="0" indent="0">
              <a:buNone/>
            </a:pPr>
            <a:r>
              <a:rPr lang="en-US" dirty="0"/>
              <a:t>}</a:t>
            </a:r>
          </a:p>
        </p:txBody>
      </p:sp>
      <p:sp>
        <p:nvSpPr>
          <p:cNvPr id="19" name="TextBox 18">
            <a:extLst>
              <a:ext uri="{FF2B5EF4-FFF2-40B4-BE49-F238E27FC236}">
                <a16:creationId xmlns:a16="http://schemas.microsoft.com/office/drawing/2014/main" id="{C28BCDDF-B493-4857-C77E-F1CA84F2DE5D}"/>
              </a:ext>
            </a:extLst>
          </p:cNvPr>
          <p:cNvSpPr txBox="1"/>
          <p:nvPr/>
        </p:nvSpPr>
        <p:spPr>
          <a:xfrm>
            <a:off x="6956564" y="6312842"/>
            <a:ext cx="516365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0000"/>
                </a:solidFill>
                <a:effectLst/>
                <a:uLnTx/>
                <a:uFillTx/>
                <a:latin typeface="Calibri" panose="020F0502020204030204"/>
                <a:ea typeface="+mn-ea"/>
                <a:cs typeface="+mn-cs"/>
              </a:rPr>
              <a:t>Note: Insert happens only at the leaves!</a:t>
            </a:r>
          </a:p>
        </p:txBody>
      </p:sp>
      <p:grpSp>
        <p:nvGrpSpPr>
          <p:cNvPr id="20" name="Group 19" descr="A binary tree. That is structured as follows:&#10;&#10;root: 7, with left child 3 and right child 10&#10;3: left child is 1, right child is 6&#10;1: left child is 0, it has no right child&#10;0: has no children&#10;6: has no children&#10;10: it has no left child, right child is 16&#10;16: has no children">
            <a:extLst>
              <a:ext uri="{FF2B5EF4-FFF2-40B4-BE49-F238E27FC236}">
                <a16:creationId xmlns:a16="http://schemas.microsoft.com/office/drawing/2014/main" id="{274D34E4-776A-7FA3-3BAF-C5BA7780CCA5}"/>
              </a:ext>
            </a:extLst>
          </p:cNvPr>
          <p:cNvGrpSpPr/>
          <p:nvPr/>
        </p:nvGrpSpPr>
        <p:grpSpPr>
          <a:xfrm>
            <a:off x="7713520" y="365125"/>
            <a:ext cx="4036614" cy="2762801"/>
            <a:chOff x="5413263" y="1203158"/>
            <a:chExt cx="4036614" cy="2762801"/>
          </a:xfrm>
        </p:grpSpPr>
        <p:grpSp>
          <p:nvGrpSpPr>
            <p:cNvPr id="21" name="Group 20">
              <a:extLst>
                <a:ext uri="{FF2B5EF4-FFF2-40B4-BE49-F238E27FC236}">
                  <a16:creationId xmlns:a16="http://schemas.microsoft.com/office/drawing/2014/main" id="{4B0D3DC5-3362-5ADA-0A01-95076926F4B3}"/>
                </a:ext>
              </a:extLst>
            </p:cNvPr>
            <p:cNvGrpSpPr/>
            <p:nvPr/>
          </p:nvGrpSpPr>
          <p:grpSpPr>
            <a:xfrm>
              <a:off x="5413263" y="1203158"/>
              <a:ext cx="4036614" cy="2762801"/>
              <a:chOff x="131609" y="2379747"/>
              <a:chExt cx="4036614" cy="2762801"/>
            </a:xfrm>
          </p:grpSpPr>
          <p:sp>
            <p:nvSpPr>
              <p:cNvPr id="24" name="Oval 23">
                <a:extLst>
                  <a:ext uri="{FF2B5EF4-FFF2-40B4-BE49-F238E27FC236}">
                    <a16:creationId xmlns:a16="http://schemas.microsoft.com/office/drawing/2014/main" id="{B0E0EA67-0193-D428-32B8-03642CDA40F8}"/>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25" name="Oval 24">
                <a:extLst>
                  <a:ext uri="{FF2B5EF4-FFF2-40B4-BE49-F238E27FC236}">
                    <a16:creationId xmlns:a16="http://schemas.microsoft.com/office/drawing/2014/main" id="{0E556205-51EC-2F7F-72BD-50F3D4A72B9B}"/>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26" name="Oval 25">
                <a:extLst>
                  <a:ext uri="{FF2B5EF4-FFF2-40B4-BE49-F238E27FC236}">
                    <a16:creationId xmlns:a16="http://schemas.microsoft.com/office/drawing/2014/main" id="{ACA7613B-5C04-C213-3C9E-E7D3D0C071AE}"/>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27" name="Oval 26">
                <a:extLst>
                  <a:ext uri="{FF2B5EF4-FFF2-40B4-BE49-F238E27FC236}">
                    <a16:creationId xmlns:a16="http://schemas.microsoft.com/office/drawing/2014/main" id="{5318F871-24AB-49CA-BD37-511F54F59B9C}"/>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28" name="Oval 27">
                <a:extLst>
                  <a:ext uri="{FF2B5EF4-FFF2-40B4-BE49-F238E27FC236}">
                    <a16:creationId xmlns:a16="http://schemas.microsoft.com/office/drawing/2014/main" id="{D722E018-A0F8-124B-A6EA-6871F74B90D3}"/>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29" name="Oval 28">
                <a:extLst>
                  <a:ext uri="{FF2B5EF4-FFF2-40B4-BE49-F238E27FC236}">
                    <a16:creationId xmlns:a16="http://schemas.microsoft.com/office/drawing/2014/main" id="{8D6A28EA-721B-D074-11C9-83636AFCA908}"/>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30" name="Straight Connector 29">
                <a:extLst>
                  <a:ext uri="{FF2B5EF4-FFF2-40B4-BE49-F238E27FC236}">
                    <a16:creationId xmlns:a16="http://schemas.microsoft.com/office/drawing/2014/main" id="{614605AF-FB34-C064-7A6E-E72E88D6D4BD}"/>
                  </a:ext>
                </a:extLst>
              </p:cNvPr>
              <p:cNvCxnSpPr>
                <a:cxnSpLocks/>
                <a:stCxn id="24" idx="3"/>
                <a:endCxn id="25"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08B9EE6-3DE8-42C0-58AB-116B7AB79606}"/>
                  </a:ext>
                </a:extLst>
              </p:cNvPr>
              <p:cNvCxnSpPr>
                <a:cxnSpLocks/>
                <a:stCxn id="24" idx="5"/>
                <a:endCxn id="26"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8D7BB01-1721-E702-C336-1BDD900AB33F}"/>
                  </a:ext>
                </a:extLst>
              </p:cNvPr>
              <p:cNvCxnSpPr>
                <a:stCxn id="27" idx="7"/>
                <a:endCxn id="25"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D6FA1320-DC82-CFF3-5806-09B73ABC2659}"/>
                  </a:ext>
                </a:extLst>
              </p:cNvPr>
              <p:cNvCxnSpPr>
                <a:cxnSpLocks/>
                <a:stCxn id="29" idx="7"/>
                <a:endCxn id="27"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52B0B499-E6F1-8C73-1E56-4FD3C3BFDA1B}"/>
                  </a:ext>
                </a:extLst>
              </p:cNvPr>
              <p:cNvCxnSpPr>
                <a:stCxn id="28" idx="1"/>
                <a:endCxn id="26"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 name="Oval 21">
              <a:extLst>
                <a:ext uri="{FF2B5EF4-FFF2-40B4-BE49-F238E27FC236}">
                  <a16:creationId xmlns:a16="http://schemas.microsoft.com/office/drawing/2014/main" id="{36112722-C489-6E9D-208B-981D0D0B522E}"/>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cxnSp>
          <p:nvCxnSpPr>
            <p:cNvPr id="23" name="Straight Connector 22">
              <a:extLst>
                <a:ext uri="{FF2B5EF4-FFF2-40B4-BE49-F238E27FC236}">
                  <a16:creationId xmlns:a16="http://schemas.microsoft.com/office/drawing/2014/main" id="{BFF06578-7BC8-6197-DC8B-FA8B3A077FDA}"/>
                </a:ext>
              </a:extLst>
            </p:cNvPr>
            <p:cNvCxnSpPr>
              <a:cxnSpLocks/>
              <a:stCxn id="22" idx="1"/>
              <a:endCxn id="25"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15411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47B19-4175-0B62-7DF1-3B6AEAC370A2}"/>
              </a:ext>
            </a:extLst>
          </p:cNvPr>
          <p:cNvSpPr>
            <a:spLocks noGrp="1"/>
          </p:cNvSpPr>
          <p:nvPr>
            <p:ph type="title"/>
          </p:nvPr>
        </p:nvSpPr>
        <p:spPr/>
        <p:txBody>
          <a:bodyPr/>
          <a:lstStyle/>
          <a:p>
            <a:r>
              <a:rPr lang="en-US" dirty="0"/>
              <a:t>Insert Example (Insert 10)</a:t>
            </a:r>
          </a:p>
        </p:txBody>
      </p:sp>
      <p:sp>
        <p:nvSpPr>
          <p:cNvPr id="24" name="Oval 23" descr="We will insert a new key-value pair with the key 10 into the AVL tree">
            <a:extLst>
              <a:ext uri="{FF2B5EF4-FFF2-40B4-BE49-F238E27FC236}">
                <a16:creationId xmlns:a16="http://schemas.microsoft.com/office/drawing/2014/main" id="{343823FD-4399-AFC7-649D-4594D6C04EC3}"/>
              </a:ext>
            </a:extLst>
          </p:cNvPr>
          <p:cNvSpPr/>
          <p:nvPr/>
        </p:nvSpPr>
        <p:spPr>
          <a:xfrm>
            <a:off x="1941981" y="195789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grpSp>
        <p:nvGrpSpPr>
          <p:cNvPr id="25" name="Group 24" descr="An AVL tree that is structured as follows:&#10;&#10;root: 9, with left child 3 and right child 11&#10;3: left child is 1, right child is 6&#10;1: left child is 0, right child is 2&#10;0: has no children&#10;2: has no children&#10;6: has no left child, right child is 7&#10;7: has no children&#10;11: it has no left child, right child is 16&#10;16: has no children">
            <a:extLst>
              <a:ext uri="{FF2B5EF4-FFF2-40B4-BE49-F238E27FC236}">
                <a16:creationId xmlns:a16="http://schemas.microsoft.com/office/drawing/2014/main" id="{9A09937D-E5F3-D019-530B-7A92F0280754}"/>
              </a:ext>
            </a:extLst>
          </p:cNvPr>
          <p:cNvGrpSpPr/>
          <p:nvPr/>
        </p:nvGrpSpPr>
        <p:grpSpPr>
          <a:xfrm>
            <a:off x="4342023" y="2047599"/>
            <a:ext cx="4036614" cy="2762801"/>
            <a:chOff x="8079280" y="365125"/>
            <a:chExt cx="4036614" cy="2762801"/>
          </a:xfrm>
        </p:grpSpPr>
        <p:grpSp>
          <p:nvGrpSpPr>
            <p:cNvPr id="26" name="Group 25">
              <a:extLst>
                <a:ext uri="{FF2B5EF4-FFF2-40B4-BE49-F238E27FC236}">
                  <a16:creationId xmlns:a16="http://schemas.microsoft.com/office/drawing/2014/main" id="{9C3CF9AB-9F73-CE56-ECC0-821520B6D007}"/>
                </a:ext>
              </a:extLst>
            </p:cNvPr>
            <p:cNvGrpSpPr/>
            <p:nvPr/>
          </p:nvGrpSpPr>
          <p:grpSpPr>
            <a:xfrm>
              <a:off x="8079280" y="365125"/>
              <a:ext cx="4036614" cy="2762801"/>
              <a:chOff x="5413263" y="1203158"/>
              <a:chExt cx="4036614" cy="2762801"/>
            </a:xfrm>
          </p:grpSpPr>
          <p:grpSp>
            <p:nvGrpSpPr>
              <p:cNvPr id="31" name="Group 30">
                <a:extLst>
                  <a:ext uri="{FF2B5EF4-FFF2-40B4-BE49-F238E27FC236}">
                    <a16:creationId xmlns:a16="http://schemas.microsoft.com/office/drawing/2014/main" id="{2E641959-57F1-A5D6-D64A-7E1F2F411725}"/>
                  </a:ext>
                </a:extLst>
              </p:cNvPr>
              <p:cNvGrpSpPr/>
              <p:nvPr/>
            </p:nvGrpSpPr>
            <p:grpSpPr>
              <a:xfrm>
                <a:off x="5413263" y="1203158"/>
                <a:ext cx="4036614" cy="2762801"/>
                <a:chOff x="131609" y="2379747"/>
                <a:chExt cx="4036614" cy="2762801"/>
              </a:xfrm>
            </p:grpSpPr>
            <p:sp>
              <p:nvSpPr>
                <p:cNvPr id="34" name="Oval 33">
                  <a:extLst>
                    <a:ext uri="{FF2B5EF4-FFF2-40B4-BE49-F238E27FC236}">
                      <a16:creationId xmlns:a16="http://schemas.microsoft.com/office/drawing/2014/main" id="{E0B26C9B-5408-C183-74CF-17A2C191F544}"/>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35" name="Oval 34">
                  <a:extLst>
                    <a:ext uri="{FF2B5EF4-FFF2-40B4-BE49-F238E27FC236}">
                      <a16:creationId xmlns:a16="http://schemas.microsoft.com/office/drawing/2014/main" id="{D1D87951-98E5-8B68-5B32-53881174B3CA}"/>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36" name="Oval 35">
                  <a:extLst>
                    <a:ext uri="{FF2B5EF4-FFF2-40B4-BE49-F238E27FC236}">
                      <a16:creationId xmlns:a16="http://schemas.microsoft.com/office/drawing/2014/main" id="{7A231894-7ABB-1CCE-DB1B-2CCA89E0F42A}"/>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p>
              </p:txBody>
            </p:sp>
            <p:sp>
              <p:nvSpPr>
                <p:cNvPr id="37" name="Oval 36">
                  <a:extLst>
                    <a:ext uri="{FF2B5EF4-FFF2-40B4-BE49-F238E27FC236}">
                      <a16:creationId xmlns:a16="http://schemas.microsoft.com/office/drawing/2014/main" id="{D9A67541-A9FD-4C8C-787E-BADB8E57B97C}"/>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38" name="Oval 37">
                  <a:extLst>
                    <a:ext uri="{FF2B5EF4-FFF2-40B4-BE49-F238E27FC236}">
                      <a16:creationId xmlns:a16="http://schemas.microsoft.com/office/drawing/2014/main" id="{C8408EF0-E522-19E4-0E14-56CE513DC7E2}"/>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39" name="Oval 38">
                  <a:extLst>
                    <a:ext uri="{FF2B5EF4-FFF2-40B4-BE49-F238E27FC236}">
                      <a16:creationId xmlns:a16="http://schemas.microsoft.com/office/drawing/2014/main" id="{093B0A94-C79F-9A6D-40B4-69747128026A}"/>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40" name="Straight Connector 39">
                  <a:extLst>
                    <a:ext uri="{FF2B5EF4-FFF2-40B4-BE49-F238E27FC236}">
                      <a16:creationId xmlns:a16="http://schemas.microsoft.com/office/drawing/2014/main" id="{E1099560-4C15-3239-2340-87B6716CD622}"/>
                    </a:ext>
                  </a:extLst>
                </p:cNvPr>
                <p:cNvCxnSpPr>
                  <a:cxnSpLocks/>
                  <a:stCxn id="34" idx="3"/>
                  <a:endCxn id="35"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5851001-F32E-C7EA-CA0A-E7DA8D38ACEB}"/>
                    </a:ext>
                  </a:extLst>
                </p:cNvPr>
                <p:cNvCxnSpPr>
                  <a:cxnSpLocks/>
                  <a:stCxn id="34" idx="5"/>
                  <a:endCxn id="36"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ACA0DEC1-6E23-A49D-1D6D-2BC63400A91A}"/>
                    </a:ext>
                  </a:extLst>
                </p:cNvPr>
                <p:cNvCxnSpPr>
                  <a:stCxn id="37" idx="7"/>
                  <a:endCxn id="35"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29BB1F9E-86E7-0890-9EF8-C42D04BFD1CD}"/>
                    </a:ext>
                  </a:extLst>
                </p:cNvPr>
                <p:cNvCxnSpPr>
                  <a:cxnSpLocks/>
                  <a:stCxn id="39" idx="7"/>
                  <a:endCxn id="37"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015FB79-7546-7518-3DA4-4F5FF4D0F4CE}"/>
                    </a:ext>
                  </a:extLst>
                </p:cNvPr>
                <p:cNvCxnSpPr>
                  <a:stCxn id="38" idx="1"/>
                  <a:endCxn id="36"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 name="Oval 31">
                <a:extLst>
                  <a:ext uri="{FF2B5EF4-FFF2-40B4-BE49-F238E27FC236}">
                    <a16:creationId xmlns:a16="http://schemas.microsoft.com/office/drawing/2014/main" id="{91223B37-4E68-3E4C-7455-07D7569E4B65}"/>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33" name="Straight Connector 32">
                <a:extLst>
                  <a:ext uri="{FF2B5EF4-FFF2-40B4-BE49-F238E27FC236}">
                    <a16:creationId xmlns:a16="http://schemas.microsoft.com/office/drawing/2014/main" id="{1991FAB1-8E77-1558-030F-17257C90BEC0}"/>
                  </a:ext>
                </a:extLst>
              </p:cNvPr>
              <p:cNvCxnSpPr>
                <a:cxnSpLocks/>
                <a:stCxn id="32" idx="1"/>
                <a:endCxn id="35"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Oval 26">
              <a:extLst>
                <a:ext uri="{FF2B5EF4-FFF2-40B4-BE49-F238E27FC236}">
                  <a16:creationId xmlns:a16="http://schemas.microsoft.com/office/drawing/2014/main" id="{7AA47EE7-C232-A1F3-F15F-0E1E9ECAF9EE}"/>
                </a:ext>
              </a:extLst>
            </p:cNvPr>
            <p:cNvSpPr/>
            <p:nvPr/>
          </p:nvSpPr>
          <p:spPr>
            <a:xfrm>
              <a:off x="945647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8" name="Oval 27">
              <a:extLst>
                <a:ext uri="{FF2B5EF4-FFF2-40B4-BE49-F238E27FC236}">
                  <a16:creationId xmlns:a16="http://schemas.microsoft.com/office/drawing/2014/main" id="{8FF8B556-BF39-9168-1287-2F7A38F0A6BA}"/>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29" name="Straight Connector 28">
              <a:extLst>
                <a:ext uri="{FF2B5EF4-FFF2-40B4-BE49-F238E27FC236}">
                  <a16:creationId xmlns:a16="http://schemas.microsoft.com/office/drawing/2014/main" id="{0AEDB08B-C0DB-02A2-6E90-BE3FB91E8ED7}"/>
                </a:ext>
              </a:extLst>
            </p:cNvPr>
            <p:cNvCxnSpPr>
              <a:cxnSpLocks/>
              <a:stCxn id="27" idx="1"/>
              <a:endCxn id="37" idx="5"/>
            </p:cNvCxnSpPr>
            <p:nvPr/>
          </p:nvCxnSpPr>
          <p:spPr>
            <a:xfrm flipH="1" flipV="1">
              <a:off x="9290834" y="2307549"/>
              <a:ext cx="255343" cy="292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B030A45F-F212-B052-04BA-2ED658B17A52}"/>
                </a:ext>
              </a:extLst>
            </p:cNvPr>
            <p:cNvCxnSpPr>
              <a:cxnSpLocks/>
              <a:stCxn id="28" idx="1"/>
              <a:endCxn id="32"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180857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19756</TotalTime>
  <Words>2563</Words>
  <Application>Microsoft Office PowerPoint</Application>
  <PresentationFormat>Widescreen</PresentationFormat>
  <Paragraphs>708</Paragraphs>
  <Slides>34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Calibri Light</vt:lpstr>
      <vt:lpstr>Cambria Math</vt:lpstr>
      <vt:lpstr>Calibri</vt:lpstr>
      <vt:lpstr>Consolas</vt:lpstr>
      <vt:lpstr>Arial</vt:lpstr>
      <vt:lpstr>Office Theme</vt:lpstr>
      <vt:lpstr>CSE 332 Spring 2026 Lecture 9: AVL Trees pt. 2</vt:lpstr>
      <vt:lpstr>Dictionary (Map) ADT</vt:lpstr>
      <vt:lpstr>Naïve attempts</vt:lpstr>
      <vt:lpstr>AVL Tree</vt:lpstr>
      <vt:lpstr>Representing AVL Trees</vt:lpstr>
      <vt:lpstr>Find Operation (Same as BST)</vt:lpstr>
      <vt:lpstr>Inserting into an AVL Tree</vt:lpstr>
      <vt:lpstr>Insert Operation (for BST)</vt:lpstr>
      <vt:lpstr>Insert Example (Insert 10)</vt:lpstr>
      <vt:lpstr>Insert 10 (After)</vt:lpstr>
      <vt:lpstr>Insert Example (Insert -1)</vt:lpstr>
      <vt:lpstr>Insert -1, BST Insert Step</vt:lpstr>
      <vt:lpstr>Right Rotation</vt:lpstr>
      <vt:lpstr>After the Right Rotation, Balanced!</vt:lpstr>
      <vt:lpstr>Right Rotation - Definition</vt:lpstr>
      <vt:lpstr>Right Rotation - Implementation</vt:lpstr>
      <vt:lpstr>Insert Example (Insert 20)</vt:lpstr>
      <vt:lpstr>Not Balanced! Multiple Problem Nodes</vt:lpstr>
      <vt:lpstr>Left Rotation</vt:lpstr>
      <vt:lpstr>After the Left Rotation, Balanced!</vt:lpstr>
      <vt:lpstr>Left Rotation - Definition</vt:lpstr>
      <vt:lpstr>Left Rotation (Implementation)</vt:lpstr>
      <vt:lpstr>Insertion Story So Far</vt:lpstr>
      <vt:lpstr>Insertion Cases</vt:lpstr>
      <vt:lpstr>Case LR </vt:lpstr>
      <vt:lpstr>Case LR - Definition</vt:lpstr>
      <vt:lpstr>Case LR Implementation</vt:lpstr>
      <vt:lpstr>Case RL - Definition</vt:lpstr>
      <vt:lpstr>Case RL Implementation</vt:lpstr>
      <vt:lpstr>Insert Summary</vt:lpstr>
      <vt:lpstr>Insert Operation (for AVL)</vt:lpstr>
      <vt:lpstr>Delete Summary</vt:lpstr>
      <vt:lpstr>Why is this Θ(log⁡n) time?</vt:lpstr>
      <vt:lpstr>Comparing to Fibonacci Sequence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332 Autumn 2023 Lecture 1: Intro to ADTs, Stacks, Queues</dc:title>
  <dc:creator>Nathan Brunelle</dc:creator>
  <cp:lastModifiedBy>Nathan Brunelle</cp:lastModifiedBy>
  <cp:revision>115</cp:revision>
  <dcterms:created xsi:type="dcterms:W3CDTF">2023-09-26T20:08:20Z</dcterms:created>
  <dcterms:modified xsi:type="dcterms:W3CDTF">2026-04-17T18:52:06Z</dcterms:modified>
</cp:coreProperties>
</file>