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41"/>
  </p:notesMasterIdLst>
  <p:sldIdLst>
    <p:sldId id="256" r:id="rId2"/>
    <p:sldId id="258" r:id="rId3"/>
    <p:sldId id="263" r:id="rId4"/>
    <p:sldId id="476" r:id="rId5"/>
    <p:sldId id="477" r:id="rId6"/>
    <p:sldId id="478" r:id="rId7"/>
    <p:sldId id="278" r:id="rId8"/>
    <p:sldId id="279" r:id="rId9"/>
    <p:sldId id="280" r:id="rId10"/>
    <p:sldId id="281" r:id="rId11"/>
    <p:sldId id="471" r:id="rId12"/>
    <p:sldId id="282" r:id="rId13"/>
    <p:sldId id="472" r:id="rId14"/>
    <p:sldId id="284" r:id="rId15"/>
    <p:sldId id="473" r:id="rId16"/>
    <p:sldId id="283" r:id="rId17"/>
    <p:sldId id="474" r:id="rId18"/>
    <p:sldId id="285" r:id="rId19"/>
    <p:sldId id="286" r:id="rId20"/>
    <p:sldId id="470" r:id="rId21"/>
    <p:sldId id="287" r:id="rId22"/>
    <p:sldId id="288" r:id="rId23"/>
    <p:sldId id="289" r:id="rId24"/>
    <p:sldId id="475" r:id="rId25"/>
    <p:sldId id="290" r:id="rId26"/>
    <p:sldId id="291" r:id="rId27"/>
    <p:sldId id="292" r:id="rId28"/>
    <p:sldId id="293" r:id="rId29"/>
    <p:sldId id="294" r:id="rId30"/>
    <p:sldId id="295" r:id="rId31"/>
    <p:sldId id="296" r:id="rId32"/>
    <p:sldId id="297" r:id="rId33"/>
    <p:sldId id="298" r:id="rId34"/>
    <p:sldId id="300" r:id="rId35"/>
    <p:sldId id="299" r:id="rId36"/>
    <p:sldId id="301" r:id="rId37"/>
    <p:sldId id="302" r:id="rId38"/>
    <p:sldId id="303" r:id="rId39"/>
    <p:sldId id="305" r:id="rId40"/>
  </p:sldIdLst>
  <p:sldSz cx="12192000" cy="6858000"/>
  <p:notesSz cx="6858000" cy="9144000"/>
  <p:embeddedFontLst>
    <p:embeddedFont>
      <p:font typeface="Cambria Math" panose="02040503050406030204" pitchFamily="18" charset="0"/>
      <p:regular r:id="rId42"/>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DCB46A9-AC64-2107-0D04-23C3E6A0A637}" name="Sarah Brunelle" initials="SB" userId="S::sarah.bland@TNC.ORG::0841f992-6401-4fcf-8797-7495e84da307"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CC66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01" autoAdjust="0"/>
  </p:normalViewPr>
  <p:slideViewPr>
    <p:cSldViewPr snapToGrid="0">
      <p:cViewPr varScale="1">
        <p:scale>
          <a:sx n="61" d="100"/>
          <a:sy n="61" d="100"/>
        </p:scale>
        <p:origin x="68" y="3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font" Target="fonts/font1.fntdata"/><Relationship Id="rId47" Type="http://schemas.microsoft.com/office/2018/10/relationships/authors" Target="author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70D1F59-0C63-44D8-BE72-2266A9516CA1}" type="datetimeFigureOut">
              <a:rPr lang="en-US" smtClean="0"/>
              <a:t>4/15/2026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29C3430-04EA-4E2B-840E-2DAFF95C6F71}" type="slidenum">
              <a:rPr lang="en-US" smtClean="0"/>
              <a:t>‹#›</a:t>
            </a:fld>
            <a:endParaRPr lang="en-US"/>
          </a:p>
        </p:txBody>
      </p:sp>
    </p:spTree>
    <p:extLst>
      <p:ext uri="{BB962C8B-B14F-4D97-AF65-F5344CB8AC3E}">
        <p14:creationId xmlns:p14="http://schemas.microsoft.com/office/powerpoint/2010/main" val="22122316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441DCF-5FA9-3BBE-A6DC-4C4767E77E2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7D8AAD4-9F4E-2546-4A20-345BE6926F6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EB68BC9-B242-D863-6297-36224D351B7D}"/>
              </a:ext>
            </a:extLst>
          </p:cNvPr>
          <p:cNvSpPr>
            <a:spLocks noGrp="1"/>
          </p:cNvSpPr>
          <p:nvPr>
            <p:ph type="dt" sz="half" idx="10"/>
          </p:nvPr>
        </p:nvSpPr>
        <p:spPr/>
        <p:txBody>
          <a:bodyPr/>
          <a:lstStyle/>
          <a:p>
            <a:fld id="{2DB93FBE-67AC-4C5C-B62E-CFFDEAF9BE53}" type="datetimeFigureOut">
              <a:rPr lang="en-US" smtClean="0"/>
              <a:t>4/15/2026</a:t>
            </a:fld>
            <a:endParaRPr lang="en-US"/>
          </a:p>
        </p:txBody>
      </p:sp>
      <p:sp>
        <p:nvSpPr>
          <p:cNvPr id="5" name="Footer Placeholder 4">
            <a:extLst>
              <a:ext uri="{FF2B5EF4-FFF2-40B4-BE49-F238E27FC236}">
                <a16:creationId xmlns:a16="http://schemas.microsoft.com/office/drawing/2014/main" id="{7B6D43E7-A090-881E-D908-BB9CC53DDD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E2DFBC9-B9F9-85A6-26A1-9D7E515D0331}"/>
              </a:ext>
            </a:extLst>
          </p:cNvPr>
          <p:cNvSpPr>
            <a:spLocks noGrp="1"/>
          </p:cNvSpPr>
          <p:nvPr>
            <p:ph type="sldNum" sz="quarter" idx="12"/>
          </p:nvPr>
        </p:nvSpPr>
        <p:spPr/>
        <p:txBody>
          <a:bodyPr/>
          <a:lstStyle/>
          <a:p>
            <a:fld id="{A94D5A7D-FFFE-410B-BEE5-702232F4B148}" type="slidenum">
              <a:rPr lang="en-US" smtClean="0"/>
              <a:t>‹#›</a:t>
            </a:fld>
            <a:endParaRPr lang="en-US"/>
          </a:p>
        </p:txBody>
      </p:sp>
    </p:spTree>
    <p:extLst>
      <p:ext uri="{BB962C8B-B14F-4D97-AF65-F5344CB8AC3E}">
        <p14:creationId xmlns:p14="http://schemas.microsoft.com/office/powerpoint/2010/main" val="13543095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424705-3181-4743-BF72-E5B55E6278E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8D9669D-6765-7CD2-C040-D4C5E44BAB3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8E5E7B0-5065-8FAA-2D02-01DC4905B366}"/>
              </a:ext>
            </a:extLst>
          </p:cNvPr>
          <p:cNvSpPr>
            <a:spLocks noGrp="1"/>
          </p:cNvSpPr>
          <p:nvPr>
            <p:ph type="dt" sz="half" idx="10"/>
          </p:nvPr>
        </p:nvSpPr>
        <p:spPr/>
        <p:txBody>
          <a:bodyPr/>
          <a:lstStyle/>
          <a:p>
            <a:fld id="{2DB93FBE-67AC-4C5C-B62E-CFFDEAF9BE53}" type="datetimeFigureOut">
              <a:rPr lang="en-US" smtClean="0"/>
              <a:t>4/15/2026</a:t>
            </a:fld>
            <a:endParaRPr lang="en-US"/>
          </a:p>
        </p:txBody>
      </p:sp>
      <p:sp>
        <p:nvSpPr>
          <p:cNvPr id="5" name="Footer Placeholder 4">
            <a:extLst>
              <a:ext uri="{FF2B5EF4-FFF2-40B4-BE49-F238E27FC236}">
                <a16:creationId xmlns:a16="http://schemas.microsoft.com/office/drawing/2014/main" id="{CA487F4E-481E-5CA4-5AC0-EF15EBAF8DC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305C81A-1EC7-F85E-A5DB-0F7CA62EC06F}"/>
              </a:ext>
            </a:extLst>
          </p:cNvPr>
          <p:cNvSpPr>
            <a:spLocks noGrp="1"/>
          </p:cNvSpPr>
          <p:nvPr>
            <p:ph type="sldNum" sz="quarter" idx="12"/>
          </p:nvPr>
        </p:nvSpPr>
        <p:spPr/>
        <p:txBody>
          <a:bodyPr/>
          <a:lstStyle/>
          <a:p>
            <a:fld id="{A94D5A7D-FFFE-410B-BEE5-702232F4B148}" type="slidenum">
              <a:rPr lang="en-US" smtClean="0"/>
              <a:t>‹#›</a:t>
            </a:fld>
            <a:endParaRPr lang="en-US"/>
          </a:p>
        </p:txBody>
      </p:sp>
    </p:spTree>
    <p:extLst>
      <p:ext uri="{BB962C8B-B14F-4D97-AF65-F5344CB8AC3E}">
        <p14:creationId xmlns:p14="http://schemas.microsoft.com/office/powerpoint/2010/main" val="36531724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0F8F565-D4D2-A972-147D-1A41777B264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8813695-1D6C-4A4F-7F94-13466638117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6AEB8A-EA17-E1E1-8CD3-B7AF8E3F2803}"/>
              </a:ext>
            </a:extLst>
          </p:cNvPr>
          <p:cNvSpPr>
            <a:spLocks noGrp="1"/>
          </p:cNvSpPr>
          <p:nvPr>
            <p:ph type="dt" sz="half" idx="10"/>
          </p:nvPr>
        </p:nvSpPr>
        <p:spPr/>
        <p:txBody>
          <a:bodyPr/>
          <a:lstStyle/>
          <a:p>
            <a:fld id="{2DB93FBE-67AC-4C5C-B62E-CFFDEAF9BE53}" type="datetimeFigureOut">
              <a:rPr lang="en-US" smtClean="0"/>
              <a:t>4/15/2026</a:t>
            </a:fld>
            <a:endParaRPr lang="en-US"/>
          </a:p>
        </p:txBody>
      </p:sp>
      <p:sp>
        <p:nvSpPr>
          <p:cNvPr id="5" name="Footer Placeholder 4">
            <a:extLst>
              <a:ext uri="{FF2B5EF4-FFF2-40B4-BE49-F238E27FC236}">
                <a16:creationId xmlns:a16="http://schemas.microsoft.com/office/drawing/2014/main" id="{AB6AF905-A88D-ED4C-DD07-098840D4AB1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1A03B8-DD10-B6B6-6B59-3EB669F3776F}"/>
              </a:ext>
            </a:extLst>
          </p:cNvPr>
          <p:cNvSpPr>
            <a:spLocks noGrp="1"/>
          </p:cNvSpPr>
          <p:nvPr>
            <p:ph type="sldNum" sz="quarter" idx="12"/>
          </p:nvPr>
        </p:nvSpPr>
        <p:spPr/>
        <p:txBody>
          <a:bodyPr/>
          <a:lstStyle/>
          <a:p>
            <a:fld id="{A94D5A7D-FFFE-410B-BEE5-702232F4B148}" type="slidenum">
              <a:rPr lang="en-US" smtClean="0"/>
              <a:t>‹#›</a:t>
            </a:fld>
            <a:endParaRPr lang="en-US"/>
          </a:p>
        </p:txBody>
      </p:sp>
    </p:spTree>
    <p:extLst>
      <p:ext uri="{BB962C8B-B14F-4D97-AF65-F5344CB8AC3E}">
        <p14:creationId xmlns:p14="http://schemas.microsoft.com/office/powerpoint/2010/main" val="17878873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8BB011-50E5-247E-0EB3-D47C59C4FF2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BA71371-A022-A3A5-E49C-D2CCEC4E252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28F92F8-B436-FF4B-567C-6CF9F3F68596}"/>
              </a:ext>
            </a:extLst>
          </p:cNvPr>
          <p:cNvSpPr>
            <a:spLocks noGrp="1"/>
          </p:cNvSpPr>
          <p:nvPr>
            <p:ph type="dt" sz="half" idx="10"/>
          </p:nvPr>
        </p:nvSpPr>
        <p:spPr/>
        <p:txBody>
          <a:bodyPr/>
          <a:lstStyle/>
          <a:p>
            <a:fld id="{2DB93FBE-67AC-4C5C-B62E-CFFDEAF9BE53}" type="datetimeFigureOut">
              <a:rPr lang="en-US" smtClean="0"/>
              <a:t>4/15/2026</a:t>
            </a:fld>
            <a:endParaRPr lang="en-US"/>
          </a:p>
        </p:txBody>
      </p:sp>
      <p:sp>
        <p:nvSpPr>
          <p:cNvPr id="5" name="Footer Placeholder 4">
            <a:extLst>
              <a:ext uri="{FF2B5EF4-FFF2-40B4-BE49-F238E27FC236}">
                <a16:creationId xmlns:a16="http://schemas.microsoft.com/office/drawing/2014/main" id="{09C755B9-83BE-E117-954F-A47925F5BF5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7E45716-8D01-8E2F-8276-3A903E607C10}"/>
              </a:ext>
            </a:extLst>
          </p:cNvPr>
          <p:cNvSpPr>
            <a:spLocks noGrp="1"/>
          </p:cNvSpPr>
          <p:nvPr>
            <p:ph type="sldNum" sz="quarter" idx="12"/>
          </p:nvPr>
        </p:nvSpPr>
        <p:spPr/>
        <p:txBody>
          <a:bodyPr/>
          <a:lstStyle/>
          <a:p>
            <a:fld id="{A94D5A7D-FFFE-410B-BEE5-702232F4B148}" type="slidenum">
              <a:rPr lang="en-US" smtClean="0"/>
              <a:t>‹#›</a:t>
            </a:fld>
            <a:endParaRPr lang="en-US"/>
          </a:p>
        </p:txBody>
      </p:sp>
    </p:spTree>
    <p:extLst>
      <p:ext uri="{BB962C8B-B14F-4D97-AF65-F5344CB8AC3E}">
        <p14:creationId xmlns:p14="http://schemas.microsoft.com/office/powerpoint/2010/main" val="13316783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0264CF-1BBA-680C-4F96-017144A15A2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089E9BE-1B28-C587-A2C5-253ECF74E1D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33E3E68-CE19-CACB-1EDD-351F4F9C9466}"/>
              </a:ext>
            </a:extLst>
          </p:cNvPr>
          <p:cNvSpPr>
            <a:spLocks noGrp="1"/>
          </p:cNvSpPr>
          <p:nvPr>
            <p:ph type="dt" sz="half" idx="10"/>
          </p:nvPr>
        </p:nvSpPr>
        <p:spPr/>
        <p:txBody>
          <a:bodyPr/>
          <a:lstStyle/>
          <a:p>
            <a:fld id="{2DB93FBE-67AC-4C5C-B62E-CFFDEAF9BE53}" type="datetimeFigureOut">
              <a:rPr lang="en-US" smtClean="0"/>
              <a:t>4/15/2026</a:t>
            </a:fld>
            <a:endParaRPr lang="en-US"/>
          </a:p>
        </p:txBody>
      </p:sp>
      <p:sp>
        <p:nvSpPr>
          <p:cNvPr id="5" name="Footer Placeholder 4">
            <a:extLst>
              <a:ext uri="{FF2B5EF4-FFF2-40B4-BE49-F238E27FC236}">
                <a16:creationId xmlns:a16="http://schemas.microsoft.com/office/drawing/2014/main" id="{5DE49855-AB14-5CF9-EE88-AB42D1DF4D8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7DE2C96-8A85-4C99-39A1-9B9DB31D7A55}"/>
              </a:ext>
            </a:extLst>
          </p:cNvPr>
          <p:cNvSpPr>
            <a:spLocks noGrp="1"/>
          </p:cNvSpPr>
          <p:nvPr>
            <p:ph type="sldNum" sz="quarter" idx="12"/>
          </p:nvPr>
        </p:nvSpPr>
        <p:spPr/>
        <p:txBody>
          <a:bodyPr/>
          <a:lstStyle/>
          <a:p>
            <a:fld id="{A94D5A7D-FFFE-410B-BEE5-702232F4B148}" type="slidenum">
              <a:rPr lang="en-US" smtClean="0"/>
              <a:t>‹#›</a:t>
            </a:fld>
            <a:endParaRPr lang="en-US"/>
          </a:p>
        </p:txBody>
      </p:sp>
    </p:spTree>
    <p:extLst>
      <p:ext uri="{BB962C8B-B14F-4D97-AF65-F5344CB8AC3E}">
        <p14:creationId xmlns:p14="http://schemas.microsoft.com/office/powerpoint/2010/main" val="21772640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E89EEC-003E-DFFB-2D04-A2E70FE13DC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7BFE0F4-58A0-D6D9-6AAC-CD97965C20C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77E4C68-9C36-2696-B323-CF0642D6DBE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49713B3-5A96-0F1A-CFE7-8563FD24B87E}"/>
              </a:ext>
            </a:extLst>
          </p:cNvPr>
          <p:cNvSpPr>
            <a:spLocks noGrp="1"/>
          </p:cNvSpPr>
          <p:nvPr>
            <p:ph type="dt" sz="half" idx="10"/>
          </p:nvPr>
        </p:nvSpPr>
        <p:spPr/>
        <p:txBody>
          <a:bodyPr/>
          <a:lstStyle/>
          <a:p>
            <a:fld id="{2DB93FBE-67AC-4C5C-B62E-CFFDEAF9BE53}" type="datetimeFigureOut">
              <a:rPr lang="en-US" smtClean="0"/>
              <a:t>4/15/2026</a:t>
            </a:fld>
            <a:endParaRPr lang="en-US"/>
          </a:p>
        </p:txBody>
      </p:sp>
      <p:sp>
        <p:nvSpPr>
          <p:cNvPr id="6" name="Footer Placeholder 5">
            <a:extLst>
              <a:ext uri="{FF2B5EF4-FFF2-40B4-BE49-F238E27FC236}">
                <a16:creationId xmlns:a16="http://schemas.microsoft.com/office/drawing/2014/main" id="{818D724B-C264-2548-CAFF-305FE7D37BD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B193A13-EBDF-17F2-DF34-5BA3D79328AA}"/>
              </a:ext>
            </a:extLst>
          </p:cNvPr>
          <p:cNvSpPr>
            <a:spLocks noGrp="1"/>
          </p:cNvSpPr>
          <p:nvPr>
            <p:ph type="sldNum" sz="quarter" idx="12"/>
          </p:nvPr>
        </p:nvSpPr>
        <p:spPr/>
        <p:txBody>
          <a:bodyPr/>
          <a:lstStyle/>
          <a:p>
            <a:fld id="{A94D5A7D-FFFE-410B-BEE5-702232F4B148}" type="slidenum">
              <a:rPr lang="en-US" smtClean="0"/>
              <a:t>‹#›</a:t>
            </a:fld>
            <a:endParaRPr lang="en-US"/>
          </a:p>
        </p:txBody>
      </p:sp>
    </p:spTree>
    <p:extLst>
      <p:ext uri="{BB962C8B-B14F-4D97-AF65-F5344CB8AC3E}">
        <p14:creationId xmlns:p14="http://schemas.microsoft.com/office/powerpoint/2010/main" val="13659149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519F2D-6C68-B3F6-3BC7-2A9EE6BE2B4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32A2B36-9CB6-0E61-D14F-48AD642FCA8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E551B63-A4A2-BD66-BF76-72528E69BA7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3EF4911-72D8-7120-897F-434F05D8DA2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1354135-3D54-9447-778A-86081F0473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7F52A4A-AE91-8A3A-8DE2-74205F39FDCF}"/>
              </a:ext>
            </a:extLst>
          </p:cNvPr>
          <p:cNvSpPr>
            <a:spLocks noGrp="1"/>
          </p:cNvSpPr>
          <p:nvPr>
            <p:ph type="dt" sz="half" idx="10"/>
          </p:nvPr>
        </p:nvSpPr>
        <p:spPr/>
        <p:txBody>
          <a:bodyPr/>
          <a:lstStyle/>
          <a:p>
            <a:fld id="{2DB93FBE-67AC-4C5C-B62E-CFFDEAF9BE53}" type="datetimeFigureOut">
              <a:rPr lang="en-US" smtClean="0"/>
              <a:t>4/15/2026</a:t>
            </a:fld>
            <a:endParaRPr lang="en-US"/>
          </a:p>
        </p:txBody>
      </p:sp>
      <p:sp>
        <p:nvSpPr>
          <p:cNvPr id="8" name="Footer Placeholder 7">
            <a:extLst>
              <a:ext uri="{FF2B5EF4-FFF2-40B4-BE49-F238E27FC236}">
                <a16:creationId xmlns:a16="http://schemas.microsoft.com/office/drawing/2014/main" id="{38FC667D-AA9E-21BF-66F2-755D86E708B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D8E628E-2723-30DA-D22D-BFF79CE056C7}"/>
              </a:ext>
            </a:extLst>
          </p:cNvPr>
          <p:cNvSpPr>
            <a:spLocks noGrp="1"/>
          </p:cNvSpPr>
          <p:nvPr>
            <p:ph type="sldNum" sz="quarter" idx="12"/>
          </p:nvPr>
        </p:nvSpPr>
        <p:spPr/>
        <p:txBody>
          <a:bodyPr/>
          <a:lstStyle/>
          <a:p>
            <a:fld id="{A94D5A7D-FFFE-410B-BEE5-702232F4B148}" type="slidenum">
              <a:rPr lang="en-US" smtClean="0"/>
              <a:t>‹#›</a:t>
            </a:fld>
            <a:endParaRPr lang="en-US"/>
          </a:p>
        </p:txBody>
      </p:sp>
    </p:spTree>
    <p:extLst>
      <p:ext uri="{BB962C8B-B14F-4D97-AF65-F5344CB8AC3E}">
        <p14:creationId xmlns:p14="http://schemas.microsoft.com/office/powerpoint/2010/main" val="4197378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F41984-7865-CBC1-7E39-27325050C70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D341811-B828-6912-5458-2BC9266D21E5}"/>
              </a:ext>
            </a:extLst>
          </p:cNvPr>
          <p:cNvSpPr>
            <a:spLocks noGrp="1"/>
          </p:cNvSpPr>
          <p:nvPr>
            <p:ph type="dt" sz="half" idx="10"/>
          </p:nvPr>
        </p:nvSpPr>
        <p:spPr/>
        <p:txBody>
          <a:bodyPr/>
          <a:lstStyle/>
          <a:p>
            <a:fld id="{2DB93FBE-67AC-4C5C-B62E-CFFDEAF9BE53}" type="datetimeFigureOut">
              <a:rPr lang="en-US" smtClean="0"/>
              <a:t>4/15/2026</a:t>
            </a:fld>
            <a:endParaRPr lang="en-US"/>
          </a:p>
        </p:txBody>
      </p:sp>
      <p:sp>
        <p:nvSpPr>
          <p:cNvPr id="4" name="Footer Placeholder 3">
            <a:extLst>
              <a:ext uri="{FF2B5EF4-FFF2-40B4-BE49-F238E27FC236}">
                <a16:creationId xmlns:a16="http://schemas.microsoft.com/office/drawing/2014/main" id="{DA1DF831-0A64-24F5-806E-B3EBA559140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CEFD212-56D6-B7F8-FC27-BC4BF7386DD8}"/>
              </a:ext>
            </a:extLst>
          </p:cNvPr>
          <p:cNvSpPr>
            <a:spLocks noGrp="1"/>
          </p:cNvSpPr>
          <p:nvPr>
            <p:ph type="sldNum" sz="quarter" idx="12"/>
          </p:nvPr>
        </p:nvSpPr>
        <p:spPr/>
        <p:txBody>
          <a:bodyPr/>
          <a:lstStyle/>
          <a:p>
            <a:fld id="{A94D5A7D-FFFE-410B-BEE5-702232F4B148}" type="slidenum">
              <a:rPr lang="en-US" smtClean="0"/>
              <a:t>‹#›</a:t>
            </a:fld>
            <a:endParaRPr lang="en-US"/>
          </a:p>
        </p:txBody>
      </p:sp>
    </p:spTree>
    <p:extLst>
      <p:ext uri="{BB962C8B-B14F-4D97-AF65-F5344CB8AC3E}">
        <p14:creationId xmlns:p14="http://schemas.microsoft.com/office/powerpoint/2010/main" val="21499630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5903B13-E121-53F2-65F9-41E383C574E5}"/>
              </a:ext>
            </a:extLst>
          </p:cNvPr>
          <p:cNvSpPr>
            <a:spLocks noGrp="1"/>
          </p:cNvSpPr>
          <p:nvPr>
            <p:ph type="dt" sz="half" idx="10"/>
          </p:nvPr>
        </p:nvSpPr>
        <p:spPr/>
        <p:txBody>
          <a:bodyPr/>
          <a:lstStyle/>
          <a:p>
            <a:fld id="{2DB93FBE-67AC-4C5C-B62E-CFFDEAF9BE53}" type="datetimeFigureOut">
              <a:rPr lang="en-US" smtClean="0"/>
              <a:t>4/15/2026</a:t>
            </a:fld>
            <a:endParaRPr lang="en-US"/>
          </a:p>
        </p:txBody>
      </p:sp>
      <p:sp>
        <p:nvSpPr>
          <p:cNvPr id="3" name="Footer Placeholder 2">
            <a:extLst>
              <a:ext uri="{FF2B5EF4-FFF2-40B4-BE49-F238E27FC236}">
                <a16:creationId xmlns:a16="http://schemas.microsoft.com/office/drawing/2014/main" id="{D2814793-9D7D-32F8-795A-31644DBAB34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D76B231-FE15-2561-B700-2506AC71310D}"/>
              </a:ext>
            </a:extLst>
          </p:cNvPr>
          <p:cNvSpPr>
            <a:spLocks noGrp="1"/>
          </p:cNvSpPr>
          <p:nvPr>
            <p:ph type="sldNum" sz="quarter" idx="12"/>
          </p:nvPr>
        </p:nvSpPr>
        <p:spPr/>
        <p:txBody>
          <a:bodyPr/>
          <a:lstStyle/>
          <a:p>
            <a:fld id="{A94D5A7D-FFFE-410B-BEE5-702232F4B148}" type="slidenum">
              <a:rPr lang="en-US" smtClean="0"/>
              <a:t>‹#›</a:t>
            </a:fld>
            <a:endParaRPr lang="en-US"/>
          </a:p>
        </p:txBody>
      </p:sp>
    </p:spTree>
    <p:extLst>
      <p:ext uri="{BB962C8B-B14F-4D97-AF65-F5344CB8AC3E}">
        <p14:creationId xmlns:p14="http://schemas.microsoft.com/office/powerpoint/2010/main" val="8563565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CB5398-EEBA-42F4-3948-4DF36A153ED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2E000E0-12D7-545A-0B4A-64A8B51A9F1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9585510-3798-210C-EC55-29C449719B8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CE698E8-2EE7-873D-A608-9A260F5DDDE7}"/>
              </a:ext>
            </a:extLst>
          </p:cNvPr>
          <p:cNvSpPr>
            <a:spLocks noGrp="1"/>
          </p:cNvSpPr>
          <p:nvPr>
            <p:ph type="dt" sz="half" idx="10"/>
          </p:nvPr>
        </p:nvSpPr>
        <p:spPr/>
        <p:txBody>
          <a:bodyPr/>
          <a:lstStyle/>
          <a:p>
            <a:fld id="{2DB93FBE-67AC-4C5C-B62E-CFFDEAF9BE53}" type="datetimeFigureOut">
              <a:rPr lang="en-US" smtClean="0"/>
              <a:t>4/15/2026</a:t>
            </a:fld>
            <a:endParaRPr lang="en-US"/>
          </a:p>
        </p:txBody>
      </p:sp>
      <p:sp>
        <p:nvSpPr>
          <p:cNvPr id="6" name="Footer Placeholder 5">
            <a:extLst>
              <a:ext uri="{FF2B5EF4-FFF2-40B4-BE49-F238E27FC236}">
                <a16:creationId xmlns:a16="http://schemas.microsoft.com/office/drawing/2014/main" id="{F8D5F347-CF7A-10E6-8DC6-FA1E5DB6DB3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85E452D-F82A-718F-94C2-C889F622E545}"/>
              </a:ext>
            </a:extLst>
          </p:cNvPr>
          <p:cNvSpPr>
            <a:spLocks noGrp="1"/>
          </p:cNvSpPr>
          <p:nvPr>
            <p:ph type="sldNum" sz="quarter" idx="12"/>
          </p:nvPr>
        </p:nvSpPr>
        <p:spPr/>
        <p:txBody>
          <a:bodyPr/>
          <a:lstStyle/>
          <a:p>
            <a:fld id="{A94D5A7D-FFFE-410B-BEE5-702232F4B148}" type="slidenum">
              <a:rPr lang="en-US" smtClean="0"/>
              <a:t>‹#›</a:t>
            </a:fld>
            <a:endParaRPr lang="en-US"/>
          </a:p>
        </p:txBody>
      </p:sp>
    </p:spTree>
    <p:extLst>
      <p:ext uri="{BB962C8B-B14F-4D97-AF65-F5344CB8AC3E}">
        <p14:creationId xmlns:p14="http://schemas.microsoft.com/office/powerpoint/2010/main" val="11621564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E1DDD-DB8D-6429-4235-465780A7B8B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042B9E5-6756-3695-C94E-93A464783ED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A170C60-CA85-5E67-14F6-3176093E55F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3325D70-D5F0-5123-66A9-63D9B82E929A}"/>
              </a:ext>
            </a:extLst>
          </p:cNvPr>
          <p:cNvSpPr>
            <a:spLocks noGrp="1"/>
          </p:cNvSpPr>
          <p:nvPr>
            <p:ph type="dt" sz="half" idx="10"/>
          </p:nvPr>
        </p:nvSpPr>
        <p:spPr/>
        <p:txBody>
          <a:bodyPr/>
          <a:lstStyle/>
          <a:p>
            <a:fld id="{2DB93FBE-67AC-4C5C-B62E-CFFDEAF9BE53}" type="datetimeFigureOut">
              <a:rPr lang="en-US" smtClean="0"/>
              <a:t>4/15/2026</a:t>
            </a:fld>
            <a:endParaRPr lang="en-US"/>
          </a:p>
        </p:txBody>
      </p:sp>
      <p:sp>
        <p:nvSpPr>
          <p:cNvPr id="6" name="Footer Placeholder 5">
            <a:extLst>
              <a:ext uri="{FF2B5EF4-FFF2-40B4-BE49-F238E27FC236}">
                <a16:creationId xmlns:a16="http://schemas.microsoft.com/office/drawing/2014/main" id="{E977B62A-8600-7CE9-095E-82CDE4E1767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558F328-EF42-0E10-9C29-12A53381D4AB}"/>
              </a:ext>
            </a:extLst>
          </p:cNvPr>
          <p:cNvSpPr>
            <a:spLocks noGrp="1"/>
          </p:cNvSpPr>
          <p:nvPr>
            <p:ph type="sldNum" sz="quarter" idx="12"/>
          </p:nvPr>
        </p:nvSpPr>
        <p:spPr/>
        <p:txBody>
          <a:bodyPr/>
          <a:lstStyle/>
          <a:p>
            <a:fld id="{A94D5A7D-FFFE-410B-BEE5-702232F4B148}" type="slidenum">
              <a:rPr lang="en-US" smtClean="0"/>
              <a:t>‹#›</a:t>
            </a:fld>
            <a:endParaRPr lang="en-US"/>
          </a:p>
        </p:txBody>
      </p:sp>
    </p:spTree>
    <p:extLst>
      <p:ext uri="{BB962C8B-B14F-4D97-AF65-F5344CB8AC3E}">
        <p14:creationId xmlns:p14="http://schemas.microsoft.com/office/powerpoint/2010/main" val="14053401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BBC2B57-F2EC-C92D-BAFA-C36FE7F31CA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40AE8E8-3549-4143-3C3F-38529FA5532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62DEB0-3161-B686-27DF-345950BFF04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DB93FBE-67AC-4C5C-B62E-CFFDEAF9BE53}" type="datetimeFigureOut">
              <a:rPr lang="en-US" smtClean="0"/>
              <a:t>4/15/2026</a:t>
            </a:fld>
            <a:endParaRPr lang="en-US"/>
          </a:p>
        </p:txBody>
      </p:sp>
      <p:sp>
        <p:nvSpPr>
          <p:cNvPr id="5" name="Footer Placeholder 4">
            <a:extLst>
              <a:ext uri="{FF2B5EF4-FFF2-40B4-BE49-F238E27FC236}">
                <a16:creationId xmlns:a16="http://schemas.microsoft.com/office/drawing/2014/main" id="{B7B5E12D-E358-B346-0620-4D8545C52B8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EB1C4BA-D22A-5462-8F71-6F616DC8FA2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4D5A7D-FFFE-410B-BEE5-702232F4B148}" type="slidenum">
              <a:rPr lang="en-US" smtClean="0"/>
              <a:t>‹#›</a:t>
            </a:fld>
            <a:endParaRPr lang="en-US"/>
          </a:p>
        </p:txBody>
      </p:sp>
    </p:spTree>
    <p:extLst>
      <p:ext uri="{BB962C8B-B14F-4D97-AF65-F5344CB8AC3E}">
        <p14:creationId xmlns:p14="http://schemas.microsoft.com/office/powerpoint/2010/main" val="30965079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cs.uw.edu/332"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3" Type="http://schemas.openxmlformats.org/officeDocument/2006/relationships/image" Target="../media/image124.png"/><Relationship Id="rId18" Type="http://schemas.openxmlformats.org/officeDocument/2006/relationships/image" Target="../media/image170.png"/><Relationship Id="rId8" Type="http://schemas.openxmlformats.org/officeDocument/2006/relationships/image" Target="../media/image710.png"/><Relationship Id="rId3" Type="http://schemas.openxmlformats.org/officeDocument/2006/relationships/image" Target="../media/image210.png"/><Relationship Id="rId21" Type="http://schemas.openxmlformats.org/officeDocument/2006/relationships/image" Target="../media/image4.png"/><Relationship Id="rId12" Type="http://schemas.openxmlformats.org/officeDocument/2006/relationships/image" Target="../media/image1110.png"/><Relationship Id="rId17" Type="http://schemas.openxmlformats.org/officeDocument/2006/relationships/image" Target="../media/image160.png"/><Relationship Id="rId7" Type="http://schemas.openxmlformats.org/officeDocument/2006/relationships/image" Target="../media/image610.png"/><Relationship Id="rId2" Type="http://schemas.openxmlformats.org/officeDocument/2006/relationships/image" Target="../media/image2.png"/><Relationship Id="rId16" Type="http://schemas.openxmlformats.org/officeDocument/2006/relationships/image" Target="../media/image150.png"/><Relationship Id="rId20" Type="http://schemas.openxmlformats.org/officeDocument/2006/relationships/image" Target="../media/image3.png"/><Relationship Id="rId1" Type="http://schemas.openxmlformats.org/officeDocument/2006/relationships/slideLayout" Target="../slideLayouts/slideLayout2.xml"/><Relationship Id="rId11" Type="http://schemas.openxmlformats.org/officeDocument/2006/relationships/image" Target="../media/image1010.png"/><Relationship Id="rId6" Type="http://schemas.openxmlformats.org/officeDocument/2006/relationships/image" Target="../media/image510.png"/><Relationship Id="rId24" Type="http://schemas.openxmlformats.org/officeDocument/2006/relationships/image" Target="../media/image7.png"/><Relationship Id="rId15" Type="http://schemas.openxmlformats.org/officeDocument/2006/relationships/image" Target="../media/image140.png"/><Relationship Id="rId5" Type="http://schemas.openxmlformats.org/officeDocument/2006/relationships/image" Target="../media/image410.png"/><Relationship Id="rId23" Type="http://schemas.openxmlformats.org/officeDocument/2006/relationships/image" Target="../media/image6.png"/><Relationship Id="rId10" Type="http://schemas.openxmlformats.org/officeDocument/2006/relationships/image" Target="../media/image910.png"/><Relationship Id="rId19" Type="http://schemas.openxmlformats.org/officeDocument/2006/relationships/image" Target="../media/image180.png"/><Relationship Id="rId9" Type="http://schemas.openxmlformats.org/officeDocument/2006/relationships/image" Target="../media/image810.png"/><Relationship Id="rId14" Type="http://schemas.openxmlformats.org/officeDocument/2006/relationships/image" Target="../media/image130.png"/><Relationship Id="rId4" Type="http://schemas.openxmlformats.org/officeDocument/2006/relationships/image" Target="../media/image310.png"/><Relationship Id="rId22" Type="http://schemas.openxmlformats.org/officeDocument/2006/relationships/image" Target="../media/image5.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8" Type="http://schemas.openxmlformats.org/officeDocument/2006/relationships/image" Target="../media/image29.png"/><Relationship Id="rId13" Type="http://schemas.openxmlformats.org/officeDocument/2006/relationships/image" Target="../media/image14.png"/><Relationship Id="rId18" Type="http://schemas.openxmlformats.org/officeDocument/2006/relationships/image" Target="../media/image34.png"/><Relationship Id="rId3" Type="http://schemas.openxmlformats.org/officeDocument/2006/relationships/image" Target="../media/image240.png"/><Relationship Id="rId21" Type="http://schemas.openxmlformats.org/officeDocument/2006/relationships/image" Target="../media/image37.png"/><Relationship Id="rId7" Type="http://schemas.openxmlformats.org/officeDocument/2006/relationships/image" Target="../media/image28.png"/><Relationship Id="rId12" Type="http://schemas.openxmlformats.org/officeDocument/2006/relationships/image" Target="../media/image13.png"/><Relationship Id="rId17" Type="http://schemas.openxmlformats.org/officeDocument/2006/relationships/image" Target="../media/image33.png"/><Relationship Id="rId2" Type="http://schemas.openxmlformats.org/officeDocument/2006/relationships/image" Target="../media/image10.png"/><Relationship Id="rId16" Type="http://schemas.openxmlformats.org/officeDocument/2006/relationships/image" Target="../media/image32.png"/><Relationship Id="rId20" Type="http://schemas.openxmlformats.org/officeDocument/2006/relationships/image" Target="../media/image36.png"/><Relationship Id="rId1" Type="http://schemas.openxmlformats.org/officeDocument/2006/relationships/slideLayout" Target="../slideLayouts/slideLayout2.xml"/><Relationship Id="rId6" Type="http://schemas.openxmlformats.org/officeDocument/2006/relationships/image" Target="../media/image27.png"/><Relationship Id="rId11" Type="http://schemas.openxmlformats.org/officeDocument/2006/relationships/image" Target="../media/image12.png"/><Relationship Id="rId24" Type="http://schemas.openxmlformats.org/officeDocument/2006/relationships/image" Target="../media/image40.png"/><Relationship Id="rId5" Type="http://schemas.openxmlformats.org/officeDocument/2006/relationships/image" Target="../media/image260.png"/><Relationship Id="rId15" Type="http://schemas.openxmlformats.org/officeDocument/2006/relationships/image" Target="../media/image31.png"/><Relationship Id="rId23" Type="http://schemas.openxmlformats.org/officeDocument/2006/relationships/image" Target="../media/image39.png"/><Relationship Id="rId10" Type="http://schemas.openxmlformats.org/officeDocument/2006/relationships/image" Target="../media/image11.png"/><Relationship Id="rId19" Type="http://schemas.openxmlformats.org/officeDocument/2006/relationships/image" Target="../media/image35.png"/><Relationship Id="rId4" Type="http://schemas.openxmlformats.org/officeDocument/2006/relationships/image" Target="../media/image250.png"/><Relationship Id="rId9" Type="http://schemas.openxmlformats.org/officeDocument/2006/relationships/image" Target="../media/image8.png"/><Relationship Id="rId14" Type="http://schemas.openxmlformats.org/officeDocument/2006/relationships/image" Target="../media/image30.png"/><Relationship Id="rId22" Type="http://schemas.openxmlformats.org/officeDocument/2006/relationships/image" Target="../media/image38.pn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3" Type="http://schemas.openxmlformats.org/officeDocument/2006/relationships/image" Target="../media/image56.png"/><Relationship Id="rId18" Type="http://schemas.openxmlformats.org/officeDocument/2006/relationships/image" Target="../media/image15.png"/><Relationship Id="rId26" Type="http://schemas.openxmlformats.org/officeDocument/2006/relationships/image" Target="../media/image68.png"/><Relationship Id="rId39" Type="http://schemas.openxmlformats.org/officeDocument/2006/relationships/image" Target="../media/image80.png"/><Relationship Id="rId21" Type="http://schemas.openxmlformats.org/officeDocument/2006/relationships/image" Target="../media/image63.png"/><Relationship Id="rId34" Type="http://schemas.openxmlformats.org/officeDocument/2006/relationships/image" Target="../media/image75.png"/><Relationship Id="rId42" Type="http://schemas.openxmlformats.org/officeDocument/2006/relationships/image" Target="../media/image83.png"/><Relationship Id="rId47" Type="http://schemas.openxmlformats.org/officeDocument/2006/relationships/image" Target="../media/image88.png"/><Relationship Id="rId7" Type="http://schemas.openxmlformats.org/officeDocument/2006/relationships/image" Target="../media/image50.png"/><Relationship Id="rId2" Type="http://schemas.openxmlformats.org/officeDocument/2006/relationships/image" Target="../media/image1111.png"/><Relationship Id="rId16" Type="http://schemas.openxmlformats.org/officeDocument/2006/relationships/image" Target="../media/image59.png"/><Relationship Id="rId29" Type="http://schemas.openxmlformats.org/officeDocument/2006/relationships/image" Target="../media/image71.png"/><Relationship Id="rId1" Type="http://schemas.openxmlformats.org/officeDocument/2006/relationships/slideLayout" Target="../slideLayouts/slideLayout2.xml"/><Relationship Id="rId6" Type="http://schemas.openxmlformats.org/officeDocument/2006/relationships/image" Target="../media/image49.png"/><Relationship Id="rId11" Type="http://schemas.openxmlformats.org/officeDocument/2006/relationships/image" Target="../media/image54.png"/><Relationship Id="rId24" Type="http://schemas.openxmlformats.org/officeDocument/2006/relationships/image" Target="../media/image66.png"/><Relationship Id="rId32" Type="http://schemas.openxmlformats.org/officeDocument/2006/relationships/image" Target="../media/image74.png"/><Relationship Id="rId37" Type="http://schemas.openxmlformats.org/officeDocument/2006/relationships/image" Target="../media/image78.png"/><Relationship Id="rId40" Type="http://schemas.openxmlformats.org/officeDocument/2006/relationships/image" Target="../media/image81.png"/><Relationship Id="rId45" Type="http://schemas.openxmlformats.org/officeDocument/2006/relationships/image" Target="../media/image86.png"/><Relationship Id="rId5" Type="http://schemas.openxmlformats.org/officeDocument/2006/relationships/image" Target="../media/image48.png"/><Relationship Id="rId15" Type="http://schemas.openxmlformats.org/officeDocument/2006/relationships/image" Target="../media/image58.png"/><Relationship Id="rId23" Type="http://schemas.openxmlformats.org/officeDocument/2006/relationships/image" Target="../media/image65.png"/><Relationship Id="rId28" Type="http://schemas.openxmlformats.org/officeDocument/2006/relationships/image" Target="../media/image70.png"/><Relationship Id="rId36" Type="http://schemas.openxmlformats.org/officeDocument/2006/relationships/image" Target="../media/image77.png"/><Relationship Id="rId10" Type="http://schemas.openxmlformats.org/officeDocument/2006/relationships/image" Target="../media/image53.png"/><Relationship Id="rId19" Type="http://schemas.openxmlformats.org/officeDocument/2006/relationships/image" Target="../media/image61.png"/><Relationship Id="rId31" Type="http://schemas.openxmlformats.org/officeDocument/2006/relationships/image" Target="../media/image73.png"/><Relationship Id="rId44" Type="http://schemas.openxmlformats.org/officeDocument/2006/relationships/image" Target="../media/image17.png"/><Relationship Id="rId4" Type="http://schemas.openxmlformats.org/officeDocument/2006/relationships/image" Target="../media/image47.png"/><Relationship Id="rId9" Type="http://schemas.openxmlformats.org/officeDocument/2006/relationships/image" Target="../media/image52.png"/><Relationship Id="rId14" Type="http://schemas.openxmlformats.org/officeDocument/2006/relationships/image" Target="../media/image57.png"/><Relationship Id="rId22" Type="http://schemas.openxmlformats.org/officeDocument/2006/relationships/image" Target="../media/image64.png"/><Relationship Id="rId27" Type="http://schemas.openxmlformats.org/officeDocument/2006/relationships/image" Target="../media/image69.png"/><Relationship Id="rId30" Type="http://schemas.openxmlformats.org/officeDocument/2006/relationships/image" Target="../media/image72.png"/><Relationship Id="rId35" Type="http://schemas.openxmlformats.org/officeDocument/2006/relationships/image" Target="../media/image76.png"/><Relationship Id="rId43" Type="http://schemas.openxmlformats.org/officeDocument/2006/relationships/image" Target="../media/image84.png"/><Relationship Id="rId8" Type="http://schemas.openxmlformats.org/officeDocument/2006/relationships/image" Target="../media/image51.png"/><Relationship Id="rId12" Type="http://schemas.openxmlformats.org/officeDocument/2006/relationships/image" Target="../media/image55.png"/><Relationship Id="rId17" Type="http://schemas.openxmlformats.org/officeDocument/2006/relationships/image" Target="../media/image60.png"/><Relationship Id="rId25" Type="http://schemas.openxmlformats.org/officeDocument/2006/relationships/image" Target="../media/image67.png"/><Relationship Id="rId33" Type="http://schemas.openxmlformats.org/officeDocument/2006/relationships/image" Target="../media/image16.png"/><Relationship Id="rId38" Type="http://schemas.openxmlformats.org/officeDocument/2006/relationships/image" Target="../media/image79.png"/><Relationship Id="rId46" Type="http://schemas.openxmlformats.org/officeDocument/2006/relationships/image" Target="../media/image87.png"/><Relationship Id="rId20" Type="http://schemas.openxmlformats.org/officeDocument/2006/relationships/image" Target="../media/image62.png"/><Relationship Id="rId41" Type="http://schemas.openxmlformats.org/officeDocument/2006/relationships/image" Target="../media/image82.png"/></Relationships>
</file>

<file path=ppt/slides/_rels/slide37.xml.rels><?xml version="1.0" encoding="UTF-8" standalone="yes"?>
<Relationships xmlns="http://schemas.openxmlformats.org/package/2006/relationships"><Relationship Id="rId13" Type="http://schemas.openxmlformats.org/officeDocument/2006/relationships/image" Target="../media/image100.png"/><Relationship Id="rId18" Type="http://schemas.openxmlformats.org/officeDocument/2006/relationships/image" Target="../media/image18.png"/><Relationship Id="rId39" Type="http://schemas.openxmlformats.org/officeDocument/2006/relationships/image" Target="../media/image115.png"/><Relationship Id="rId26" Type="http://schemas.openxmlformats.org/officeDocument/2006/relationships/image" Target="../media/image83.png"/><Relationship Id="rId34" Type="http://schemas.openxmlformats.org/officeDocument/2006/relationships/image" Target="../media/image110.png"/><Relationship Id="rId42" Type="http://schemas.openxmlformats.org/officeDocument/2006/relationships/image" Target="../media/image118.png"/><Relationship Id="rId47" Type="http://schemas.openxmlformats.org/officeDocument/2006/relationships/image" Target="../media/image19.png"/><Relationship Id="rId21" Type="http://schemas.openxmlformats.org/officeDocument/2006/relationships/image" Target="../media/image78.png"/><Relationship Id="rId7" Type="http://schemas.openxmlformats.org/officeDocument/2006/relationships/image" Target="../media/image94.png"/><Relationship Id="rId2" Type="http://schemas.openxmlformats.org/officeDocument/2006/relationships/image" Target="../media/image123.png"/><Relationship Id="rId16" Type="http://schemas.openxmlformats.org/officeDocument/2006/relationships/image" Target="../media/image103.png"/><Relationship Id="rId29" Type="http://schemas.openxmlformats.org/officeDocument/2006/relationships/image" Target="../media/image86.png"/><Relationship Id="rId1" Type="http://schemas.openxmlformats.org/officeDocument/2006/relationships/slideLayout" Target="../slideLayouts/slideLayout2.xml"/><Relationship Id="rId6" Type="http://schemas.openxmlformats.org/officeDocument/2006/relationships/image" Target="../media/image93.png"/><Relationship Id="rId11" Type="http://schemas.openxmlformats.org/officeDocument/2006/relationships/image" Target="../media/image98.png"/><Relationship Id="rId37" Type="http://schemas.openxmlformats.org/officeDocument/2006/relationships/image" Target="../media/image113.png"/><Relationship Id="rId40" Type="http://schemas.openxmlformats.org/officeDocument/2006/relationships/image" Target="../media/image116.png"/><Relationship Id="rId45" Type="http://schemas.openxmlformats.org/officeDocument/2006/relationships/image" Target="../media/image121.png"/><Relationship Id="rId24" Type="http://schemas.openxmlformats.org/officeDocument/2006/relationships/image" Target="../media/image106.png"/><Relationship Id="rId5" Type="http://schemas.openxmlformats.org/officeDocument/2006/relationships/image" Target="../media/image92.png"/><Relationship Id="rId15" Type="http://schemas.openxmlformats.org/officeDocument/2006/relationships/image" Target="../media/image102.png"/><Relationship Id="rId36" Type="http://schemas.openxmlformats.org/officeDocument/2006/relationships/image" Target="../media/image112.png"/><Relationship Id="rId23" Type="http://schemas.openxmlformats.org/officeDocument/2006/relationships/image" Target="../media/image80.png"/><Relationship Id="rId28" Type="http://schemas.openxmlformats.org/officeDocument/2006/relationships/image" Target="../media/image107.png"/><Relationship Id="rId10" Type="http://schemas.openxmlformats.org/officeDocument/2006/relationships/image" Target="../media/image97.png"/><Relationship Id="rId44" Type="http://schemas.openxmlformats.org/officeDocument/2006/relationships/image" Target="../media/image120.png"/><Relationship Id="rId19" Type="http://schemas.openxmlformats.org/officeDocument/2006/relationships/image" Target="../media/image76.png"/><Relationship Id="rId31" Type="http://schemas.openxmlformats.org/officeDocument/2006/relationships/image" Target="../media/image88.png"/><Relationship Id="rId4" Type="http://schemas.openxmlformats.org/officeDocument/2006/relationships/image" Target="../media/image91.png"/><Relationship Id="rId9" Type="http://schemas.openxmlformats.org/officeDocument/2006/relationships/image" Target="../media/image96.png"/><Relationship Id="rId14" Type="http://schemas.openxmlformats.org/officeDocument/2006/relationships/image" Target="../media/image101.png"/><Relationship Id="rId35" Type="http://schemas.openxmlformats.org/officeDocument/2006/relationships/image" Target="../media/image111.png"/><Relationship Id="rId43" Type="http://schemas.openxmlformats.org/officeDocument/2006/relationships/image" Target="../media/image119.png"/><Relationship Id="rId48" Type="http://schemas.openxmlformats.org/officeDocument/2006/relationships/image" Target="../media/image75.png"/><Relationship Id="rId22" Type="http://schemas.openxmlformats.org/officeDocument/2006/relationships/image" Target="../media/image105.png"/><Relationship Id="rId27" Type="http://schemas.openxmlformats.org/officeDocument/2006/relationships/image" Target="../media/image84.png"/><Relationship Id="rId30" Type="http://schemas.openxmlformats.org/officeDocument/2006/relationships/image" Target="../media/image87.png"/><Relationship Id="rId8" Type="http://schemas.openxmlformats.org/officeDocument/2006/relationships/image" Target="../media/image95.png"/><Relationship Id="rId12" Type="http://schemas.openxmlformats.org/officeDocument/2006/relationships/image" Target="../media/image99.png"/><Relationship Id="rId17" Type="http://schemas.openxmlformats.org/officeDocument/2006/relationships/image" Target="../media/image104.png"/><Relationship Id="rId33" Type="http://schemas.openxmlformats.org/officeDocument/2006/relationships/image" Target="../media/image109.png"/><Relationship Id="rId38" Type="http://schemas.openxmlformats.org/officeDocument/2006/relationships/image" Target="../media/image114.png"/><Relationship Id="rId46" Type="http://schemas.openxmlformats.org/officeDocument/2006/relationships/image" Target="../media/image122.png"/><Relationship Id="rId25" Type="http://schemas.openxmlformats.org/officeDocument/2006/relationships/image" Target="../media/image82.png"/><Relationship Id="rId41" Type="http://schemas.openxmlformats.org/officeDocument/2006/relationships/image" Target="../media/image117.png"/><Relationship Id="rId20" Type="http://schemas.openxmlformats.org/officeDocument/2006/relationships/image" Target="../media/image77.png"/></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02029F-F4C6-FDAD-6A00-4E30C8EE848F}"/>
              </a:ext>
            </a:extLst>
          </p:cNvPr>
          <p:cNvSpPr>
            <a:spLocks noGrp="1"/>
          </p:cNvSpPr>
          <p:nvPr>
            <p:ph type="ctrTitle"/>
          </p:nvPr>
        </p:nvSpPr>
        <p:spPr/>
        <p:txBody>
          <a:bodyPr>
            <a:normAutofit/>
          </a:bodyPr>
          <a:lstStyle/>
          <a:p>
            <a:r>
              <a:rPr lang="en-US" dirty="0"/>
              <a:t>CSE 332 Spring 2026</a:t>
            </a:r>
            <a:br>
              <a:rPr lang="en-US" dirty="0"/>
            </a:br>
            <a:r>
              <a:rPr lang="en-US" dirty="0"/>
              <a:t>Lecture 8: AVL Trees</a:t>
            </a:r>
          </a:p>
        </p:txBody>
      </p:sp>
      <p:sp>
        <p:nvSpPr>
          <p:cNvPr id="3" name="Subtitle 2">
            <a:extLst>
              <a:ext uri="{FF2B5EF4-FFF2-40B4-BE49-F238E27FC236}">
                <a16:creationId xmlns:a16="http://schemas.microsoft.com/office/drawing/2014/main" id="{AB96019E-F067-13A3-DC5B-9F49CCFEF437}"/>
              </a:ext>
            </a:extLst>
          </p:cNvPr>
          <p:cNvSpPr>
            <a:spLocks noGrp="1"/>
          </p:cNvSpPr>
          <p:nvPr>
            <p:ph type="subTitle" idx="1"/>
          </p:nvPr>
        </p:nvSpPr>
        <p:spPr/>
        <p:txBody>
          <a:bodyPr/>
          <a:lstStyle/>
          <a:p>
            <a:r>
              <a:rPr lang="en-US" dirty="0"/>
              <a:t>Nathan Brunelle</a:t>
            </a:r>
          </a:p>
          <a:p>
            <a:r>
              <a:rPr lang="en-US" dirty="0">
                <a:hlinkClick r:id="rId2"/>
              </a:rPr>
              <a:t>http://www.cs.uw.edu/332</a:t>
            </a:r>
            <a:endParaRPr lang="en-US" dirty="0"/>
          </a:p>
          <a:p>
            <a:endParaRPr lang="en-US" dirty="0"/>
          </a:p>
          <a:p>
            <a:endParaRPr lang="en-US" dirty="0"/>
          </a:p>
        </p:txBody>
      </p:sp>
    </p:spTree>
    <p:extLst>
      <p:ext uri="{BB962C8B-B14F-4D97-AF65-F5344CB8AC3E}">
        <p14:creationId xmlns:p14="http://schemas.microsoft.com/office/powerpoint/2010/main" val="3973303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388056-BA8A-A42E-04AB-A7595D549CE1}"/>
              </a:ext>
            </a:extLst>
          </p:cNvPr>
          <p:cNvSpPr>
            <a:spLocks noGrp="1"/>
          </p:cNvSpPr>
          <p:nvPr>
            <p:ph type="title"/>
          </p:nvPr>
        </p:nvSpPr>
        <p:spPr/>
        <p:txBody>
          <a:bodyPr/>
          <a:lstStyle/>
          <a:p>
            <a:r>
              <a:rPr lang="en-US" dirty="0"/>
              <a:t>Idea 1: Both Subtrees of Root have same # Nodes</a:t>
            </a:r>
          </a:p>
        </p:txBody>
      </p:sp>
      <p:sp>
        <p:nvSpPr>
          <p:cNvPr id="3" name="Content Placeholder 2">
            <a:extLst>
              <a:ext uri="{FF2B5EF4-FFF2-40B4-BE49-F238E27FC236}">
                <a16:creationId xmlns:a16="http://schemas.microsoft.com/office/drawing/2014/main" id="{534273BD-27C0-9F21-C7E1-0C3564EC65FC}"/>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993008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1C94EC-A62C-52C7-9B7D-84BA5D68C7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22A070F-7804-F47A-D0B8-0BB74A66AA8B}"/>
              </a:ext>
            </a:extLst>
          </p:cNvPr>
          <p:cNvSpPr>
            <a:spLocks noGrp="1"/>
          </p:cNvSpPr>
          <p:nvPr>
            <p:ph type="title"/>
          </p:nvPr>
        </p:nvSpPr>
        <p:spPr/>
        <p:txBody>
          <a:bodyPr/>
          <a:lstStyle/>
          <a:p>
            <a:r>
              <a:rPr lang="en-US" dirty="0"/>
              <a:t>Idea 1: Both Subtrees of Root have same # Nodes - Issue</a:t>
            </a:r>
          </a:p>
        </p:txBody>
      </p:sp>
      <p:grpSp>
        <p:nvGrpSpPr>
          <p:cNvPr id="78" name="Group 77" descr="A binary search tree where both subtrees of the root have the same number of nodes. In this case, though, there are branches in the tree besides at the root, so the height of the tree is n/2.">
            <a:extLst>
              <a:ext uri="{FF2B5EF4-FFF2-40B4-BE49-F238E27FC236}">
                <a16:creationId xmlns:a16="http://schemas.microsoft.com/office/drawing/2014/main" id="{3A1FB81E-8197-A6BF-E839-2C49D462E581}"/>
              </a:ext>
            </a:extLst>
          </p:cNvPr>
          <p:cNvGrpSpPr/>
          <p:nvPr/>
        </p:nvGrpSpPr>
        <p:grpSpPr>
          <a:xfrm>
            <a:off x="2007119" y="2013929"/>
            <a:ext cx="7034124" cy="3796337"/>
            <a:chOff x="2007119" y="2013929"/>
            <a:chExt cx="7034124" cy="3796337"/>
          </a:xfrm>
        </p:grpSpPr>
        <p:sp>
          <p:nvSpPr>
            <p:cNvPr id="27" name="Oval 26">
              <a:extLst>
                <a:ext uri="{FF2B5EF4-FFF2-40B4-BE49-F238E27FC236}">
                  <a16:creationId xmlns:a16="http://schemas.microsoft.com/office/drawing/2014/main" id="{D9CBA753-B3DB-DD0A-9A4B-280EA2685C65}"/>
                </a:ext>
              </a:extLst>
            </p:cNvPr>
            <p:cNvSpPr/>
            <p:nvPr/>
          </p:nvSpPr>
          <p:spPr>
            <a:xfrm>
              <a:off x="3997837" y="3289983"/>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7</a:t>
              </a:r>
            </a:p>
          </p:txBody>
        </p:sp>
        <p:sp>
          <p:nvSpPr>
            <p:cNvPr id="28" name="Oval 27">
              <a:extLst>
                <a:ext uri="{FF2B5EF4-FFF2-40B4-BE49-F238E27FC236}">
                  <a16:creationId xmlns:a16="http://schemas.microsoft.com/office/drawing/2014/main" id="{E71A703B-B312-6FCE-DEC0-1B0048EB0C7B}"/>
                </a:ext>
              </a:extLst>
            </p:cNvPr>
            <p:cNvSpPr/>
            <p:nvPr/>
          </p:nvSpPr>
          <p:spPr>
            <a:xfrm>
              <a:off x="3304726" y="3943545"/>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3</a:t>
              </a:r>
            </a:p>
          </p:txBody>
        </p:sp>
        <p:sp>
          <p:nvSpPr>
            <p:cNvPr id="29" name="Oval 28">
              <a:extLst>
                <a:ext uri="{FF2B5EF4-FFF2-40B4-BE49-F238E27FC236}">
                  <a16:creationId xmlns:a16="http://schemas.microsoft.com/office/drawing/2014/main" id="{F5C6457D-05A6-9C91-B7ED-9AD9A7BD36A7}"/>
                </a:ext>
              </a:extLst>
            </p:cNvPr>
            <p:cNvSpPr/>
            <p:nvPr/>
          </p:nvSpPr>
          <p:spPr>
            <a:xfrm>
              <a:off x="4660003" y="264696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10</a:t>
              </a:r>
            </a:p>
          </p:txBody>
        </p:sp>
        <p:sp>
          <p:nvSpPr>
            <p:cNvPr id="30" name="Oval 29">
              <a:extLst>
                <a:ext uri="{FF2B5EF4-FFF2-40B4-BE49-F238E27FC236}">
                  <a16:creationId xmlns:a16="http://schemas.microsoft.com/office/drawing/2014/main" id="{5A053C52-6B21-47EF-523C-E60063E18A6A}"/>
                </a:ext>
              </a:extLst>
            </p:cNvPr>
            <p:cNvSpPr/>
            <p:nvPr/>
          </p:nvSpPr>
          <p:spPr>
            <a:xfrm>
              <a:off x="2639471" y="4585244"/>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31" name="Oval 30">
              <a:extLst>
                <a:ext uri="{FF2B5EF4-FFF2-40B4-BE49-F238E27FC236}">
                  <a16:creationId xmlns:a16="http://schemas.microsoft.com/office/drawing/2014/main" id="{0ACEEFA4-5C8D-DDF7-C651-D7D501ECE6B0}"/>
                </a:ext>
              </a:extLst>
            </p:cNvPr>
            <p:cNvSpPr/>
            <p:nvPr/>
          </p:nvSpPr>
          <p:spPr>
            <a:xfrm>
              <a:off x="5272512" y="2013929"/>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16</a:t>
              </a:r>
            </a:p>
          </p:txBody>
        </p:sp>
        <p:sp>
          <p:nvSpPr>
            <p:cNvPr id="32" name="Oval 31">
              <a:extLst>
                <a:ext uri="{FF2B5EF4-FFF2-40B4-BE49-F238E27FC236}">
                  <a16:creationId xmlns:a16="http://schemas.microsoft.com/office/drawing/2014/main" id="{9832C9D1-478F-D14B-33DE-A32AF1FB6B51}"/>
                </a:ext>
              </a:extLst>
            </p:cNvPr>
            <p:cNvSpPr/>
            <p:nvPr/>
          </p:nvSpPr>
          <p:spPr>
            <a:xfrm>
              <a:off x="2007119" y="519775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0</a:t>
              </a:r>
            </a:p>
          </p:txBody>
        </p:sp>
        <p:cxnSp>
          <p:nvCxnSpPr>
            <p:cNvPr id="33" name="Straight Connector 32">
              <a:extLst>
                <a:ext uri="{FF2B5EF4-FFF2-40B4-BE49-F238E27FC236}">
                  <a16:creationId xmlns:a16="http://schemas.microsoft.com/office/drawing/2014/main" id="{A19CB705-EBC3-6AFD-F6AD-3A7A9AD1DCF9}"/>
                </a:ext>
              </a:extLst>
            </p:cNvPr>
            <p:cNvCxnSpPr>
              <a:cxnSpLocks/>
              <a:stCxn id="27" idx="3"/>
              <a:endCxn id="28" idx="7"/>
            </p:cNvCxnSpPr>
            <p:nvPr/>
          </p:nvCxnSpPr>
          <p:spPr>
            <a:xfrm flipH="1">
              <a:off x="3827537" y="3812794"/>
              <a:ext cx="260000" cy="22045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96E287ED-E7AF-9A00-8920-BB8AB3DEFE90}"/>
                </a:ext>
              </a:extLst>
            </p:cNvPr>
            <p:cNvCxnSpPr>
              <a:cxnSpLocks/>
              <a:stCxn id="27" idx="7"/>
              <a:endCxn id="29" idx="3"/>
            </p:cNvCxnSpPr>
            <p:nvPr/>
          </p:nvCxnSpPr>
          <p:spPr>
            <a:xfrm flipV="1">
              <a:off x="4520648" y="3169776"/>
              <a:ext cx="229055" cy="20990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66BDC737-CF90-5D10-A718-A1EBEC2D96F2}"/>
                </a:ext>
              </a:extLst>
            </p:cNvPr>
            <p:cNvCxnSpPr>
              <a:stCxn id="30" idx="7"/>
              <a:endCxn id="28" idx="3"/>
            </p:cNvCxnSpPr>
            <p:nvPr/>
          </p:nvCxnSpPr>
          <p:spPr>
            <a:xfrm flipV="1">
              <a:off x="3162282" y="4466356"/>
              <a:ext cx="232144" cy="208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FE9BE49A-AE3B-1EAD-63E4-3BBE544AE0E6}"/>
                </a:ext>
              </a:extLst>
            </p:cNvPr>
            <p:cNvCxnSpPr>
              <a:cxnSpLocks/>
              <a:stCxn id="32" idx="7"/>
              <a:endCxn id="30" idx="3"/>
            </p:cNvCxnSpPr>
            <p:nvPr/>
          </p:nvCxnSpPr>
          <p:spPr>
            <a:xfrm flipV="1">
              <a:off x="2529930" y="5108055"/>
              <a:ext cx="199241" cy="179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6FBD21B4-7338-9E92-75CB-D7BA88A5729B}"/>
                </a:ext>
              </a:extLst>
            </p:cNvPr>
            <p:cNvCxnSpPr>
              <a:cxnSpLocks/>
              <a:stCxn id="31" idx="3"/>
              <a:endCxn id="29" idx="7"/>
            </p:cNvCxnSpPr>
            <p:nvPr/>
          </p:nvCxnSpPr>
          <p:spPr>
            <a:xfrm flipH="1">
              <a:off x="5182814" y="2536740"/>
              <a:ext cx="179398" cy="19992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8" name="Oval 37">
              <a:extLst>
                <a:ext uri="{FF2B5EF4-FFF2-40B4-BE49-F238E27FC236}">
                  <a16:creationId xmlns:a16="http://schemas.microsoft.com/office/drawing/2014/main" id="{4815F53F-D2CD-091B-384E-90126A3EB0F2}"/>
                </a:ext>
              </a:extLst>
            </p:cNvPr>
            <p:cNvSpPr/>
            <p:nvPr/>
          </p:nvSpPr>
          <p:spPr>
            <a:xfrm>
              <a:off x="6591199" y="3286184"/>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18</a:t>
              </a:r>
            </a:p>
          </p:txBody>
        </p:sp>
        <p:sp>
          <p:nvSpPr>
            <p:cNvPr id="39" name="Oval 38">
              <a:extLst>
                <a:ext uri="{FF2B5EF4-FFF2-40B4-BE49-F238E27FC236}">
                  <a16:creationId xmlns:a16="http://schemas.microsoft.com/office/drawing/2014/main" id="{056172C0-BCC2-8D9C-AD75-563077B69814}"/>
                </a:ext>
              </a:extLst>
            </p:cNvPr>
            <p:cNvSpPr/>
            <p:nvPr/>
          </p:nvSpPr>
          <p:spPr>
            <a:xfrm>
              <a:off x="7203710" y="3898695"/>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19</a:t>
              </a:r>
            </a:p>
          </p:txBody>
        </p:sp>
        <p:sp>
          <p:nvSpPr>
            <p:cNvPr id="40" name="Oval 39">
              <a:extLst>
                <a:ext uri="{FF2B5EF4-FFF2-40B4-BE49-F238E27FC236}">
                  <a16:creationId xmlns:a16="http://schemas.microsoft.com/office/drawing/2014/main" id="{355F164F-955E-EA46-FF90-CEA4FDD79FB0}"/>
                </a:ext>
              </a:extLst>
            </p:cNvPr>
            <p:cNvSpPr/>
            <p:nvPr/>
          </p:nvSpPr>
          <p:spPr>
            <a:xfrm>
              <a:off x="5885023" y="2646201"/>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17</a:t>
              </a:r>
            </a:p>
          </p:txBody>
        </p:sp>
        <p:sp>
          <p:nvSpPr>
            <p:cNvPr id="41" name="Oval 40">
              <a:extLst>
                <a:ext uri="{FF2B5EF4-FFF2-40B4-BE49-F238E27FC236}">
                  <a16:creationId xmlns:a16="http://schemas.microsoft.com/office/drawing/2014/main" id="{D0CFFDEC-719C-17C2-BA3D-652FCDD50E2B}"/>
                </a:ext>
              </a:extLst>
            </p:cNvPr>
            <p:cNvSpPr/>
            <p:nvPr/>
          </p:nvSpPr>
          <p:spPr>
            <a:xfrm>
              <a:off x="7816221" y="4542469"/>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20</a:t>
              </a:r>
            </a:p>
          </p:txBody>
        </p:sp>
        <p:sp>
          <p:nvSpPr>
            <p:cNvPr id="42" name="Oval 41">
              <a:extLst>
                <a:ext uri="{FF2B5EF4-FFF2-40B4-BE49-F238E27FC236}">
                  <a16:creationId xmlns:a16="http://schemas.microsoft.com/office/drawing/2014/main" id="{431E4AC5-FA03-8053-8717-55F28C730838}"/>
                </a:ext>
              </a:extLst>
            </p:cNvPr>
            <p:cNvSpPr/>
            <p:nvPr/>
          </p:nvSpPr>
          <p:spPr>
            <a:xfrm>
              <a:off x="8428732" y="519775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solidFill>
                    <a:prstClr val="black"/>
                  </a:solidFill>
                  <a:latin typeface="Calibri" panose="020F0502020204030204"/>
                </a:rPr>
                <a:t>21</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cxnSp>
          <p:nvCxnSpPr>
            <p:cNvPr id="43" name="Straight Connector 42">
              <a:extLst>
                <a:ext uri="{FF2B5EF4-FFF2-40B4-BE49-F238E27FC236}">
                  <a16:creationId xmlns:a16="http://schemas.microsoft.com/office/drawing/2014/main" id="{AB10ADE1-88CA-BC69-5971-EB4D40E58440}"/>
                </a:ext>
              </a:extLst>
            </p:cNvPr>
            <p:cNvCxnSpPr>
              <a:cxnSpLocks/>
              <a:stCxn id="38" idx="5"/>
              <a:endCxn id="39" idx="1"/>
            </p:cNvCxnSpPr>
            <p:nvPr/>
          </p:nvCxnSpPr>
          <p:spPr>
            <a:xfrm>
              <a:off x="7114010" y="3808995"/>
              <a:ext cx="179400" cy="179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A1A85AE9-3A11-F5AA-9FC2-99E764B1CB1D}"/>
                </a:ext>
              </a:extLst>
            </p:cNvPr>
            <p:cNvCxnSpPr>
              <a:cxnSpLocks/>
              <a:stCxn id="38" idx="1"/>
              <a:endCxn id="40" idx="5"/>
            </p:cNvCxnSpPr>
            <p:nvPr/>
          </p:nvCxnSpPr>
          <p:spPr>
            <a:xfrm flipH="1" flipV="1">
              <a:off x="6407834" y="3169012"/>
              <a:ext cx="273065" cy="2068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65A4EDD6-AD4B-62D3-A68C-D85E8B29AFDD}"/>
                </a:ext>
              </a:extLst>
            </p:cNvPr>
            <p:cNvCxnSpPr>
              <a:cxnSpLocks/>
              <a:stCxn id="41" idx="1"/>
              <a:endCxn id="39" idx="5"/>
            </p:cNvCxnSpPr>
            <p:nvPr/>
          </p:nvCxnSpPr>
          <p:spPr>
            <a:xfrm flipH="1" flipV="1">
              <a:off x="7726521" y="4421506"/>
              <a:ext cx="179400" cy="2106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7F919F38-95B8-33BA-42A7-13011F49D22D}"/>
                </a:ext>
              </a:extLst>
            </p:cNvPr>
            <p:cNvCxnSpPr>
              <a:cxnSpLocks/>
              <a:stCxn id="42" idx="1"/>
              <a:endCxn id="41" idx="5"/>
            </p:cNvCxnSpPr>
            <p:nvPr/>
          </p:nvCxnSpPr>
          <p:spPr>
            <a:xfrm flipH="1" flipV="1">
              <a:off x="8339032" y="5065280"/>
              <a:ext cx="179400" cy="2221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796CD36A-3A71-B3E9-9B81-A31FCDEA5783}"/>
                </a:ext>
              </a:extLst>
            </p:cNvPr>
            <p:cNvCxnSpPr>
              <a:cxnSpLocks/>
              <a:stCxn id="31" idx="5"/>
              <a:endCxn id="40" idx="1"/>
            </p:cNvCxnSpPr>
            <p:nvPr/>
          </p:nvCxnSpPr>
          <p:spPr>
            <a:xfrm>
              <a:off x="5795323" y="2536740"/>
              <a:ext cx="179400" cy="19916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4063748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388056-BA8A-A42E-04AB-A7595D549CE1}"/>
              </a:ext>
            </a:extLst>
          </p:cNvPr>
          <p:cNvSpPr>
            <a:spLocks noGrp="1"/>
          </p:cNvSpPr>
          <p:nvPr>
            <p:ph type="title"/>
          </p:nvPr>
        </p:nvSpPr>
        <p:spPr/>
        <p:txBody>
          <a:bodyPr/>
          <a:lstStyle/>
          <a:p>
            <a:r>
              <a:rPr lang="en-US" dirty="0"/>
              <a:t>Idea 2: Both Subtrees of Root have same height</a:t>
            </a:r>
          </a:p>
        </p:txBody>
      </p:sp>
    </p:spTree>
    <p:extLst>
      <p:ext uri="{BB962C8B-B14F-4D97-AF65-F5344CB8AC3E}">
        <p14:creationId xmlns:p14="http://schemas.microsoft.com/office/powerpoint/2010/main" val="17884251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0AC5FA-BF9C-9D67-4A62-F7EC65F30CD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F3353C-2ADD-A0A9-F430-A53BA3373DCE}"/>
              </a:ext>
            </a:extLst>
          </p:cNvPr>
          <p:cNvSpPr>
            <a:spLocks noGrp="1"/>
          </p:cNvSpPr>
          <p:nvPr>
            <p:ph type="title"/>
          </p:nvPr>
        </p:nvSpPr>
        <p:spPr/>
        <p:txBody>
          <a:bodyPr/>
          <a:lstStyle/>
          <a:p>
            <a:r>
              <a:rPr lang="en-US" dirty="0"/>
              <a:t>Idea 2: Both Subtrees of Root have same height - Issue</a:t>
            </a:r>
          </a:p>
        </p:txBody>
      </p:sp>
      <p:grpSp>
        <p:nvGrpSpPr>
          <p:cNvPr id="4" name="Group 3" descr="A binary search tree where both subtrees of the root have the same height. In this case, though, there are branches in the tree besides at the root, so the height of the tree is n/2.&#10;&#10;This is exactly the same example tree as the previous slide">
            <a:extLst>
              <a:ext uri="{FF2B5EF4-FFF2-40B4-BE49-F238E27FC236}">
                <a16:creationId xmlns:a16="http://schemas.microsoft.com/office/drawing/2014/main" id="{CD4A098E-0DDA-06D1-1ABF-784AA83A4735}"/>
              </a:ext>
            </a:extLst>
          </p:cNvPr>
          <p:cNvGrpSpPr/>
          <p:nvPr/>
        </p:nvGrpSpPr>
        <p:grpSpPr>
          <a:xfrm>
            <a:off x="2007119" y="2013929"/>
            <a:ext cx="7034124" cy="3796337"/>
            <a:chOff x="2007119" y="2013929"/>
            <a:chExt cx="7034124" cy="3796337"/>
          </a:xfrm>
        </p:grpSpPr>
        <p:sp>
          <p:nvSpPr>
            <p:cNvPr id="5" name="Oval 4">
              <a:extLst>
                <a:ext uri="{FF2B5EF4-FFF2-40B4-BE49-F238E27FC236}">
                  <a16:creationId xmlns:a16="http://schemas.microsoft.com/office/drawing/2014/main" id="{992F8F8A-E2D8-3301-2BE5-924577D24EE1}"/>
                </a:ext>
              </a:extLst>
            </p:cNvPr>
            <p:cNvSpPr/>
            <p:nvPr/>
          </p:nvSpPr>
          <p:spPr>
            <a:xfrm>
              <a:off x="3997837" y="3289983"/>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7</a:t>
              </a:r>
            </a:p>
          </p:txBody>
        </p:sp>
        <p:sp>
          <p:nvSpPr>
            <p:cNvPr id="6" name="Oval 5">
              <a:extLst>
                <a:ext uri="{FF2B5EF4-FFF2-40B4-BE49-F238E27FC236}">
                  <a16:creationId xmlns:a16="http://schemas.microsoft.com/office/drawing/2014/main" id="{4D3809A5-0750-B354-D2D1-FF67B9D87C09}"/>
                </a:ext>
              </a:extLst>
            </p:cNvPr>
            <p:cNvSpPr/>
            <p:nvPr/>
          </p:nvSpPr>
          <p:spPr>
            <a:xfrm>
              <a:off x="3304726" y="3943545"/>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3</a:t>
              </a:r>
            </a:p>
          </p:txBody>
        </p:sp>
        <p:sp>
          <p:nvSpPr>
            <p:cNvPr id="7" name="Oval 6">
              <a:extLst>
                <a:ext uri="{FF2B5EF4-FFF2-40B4-BE49-F238E27FC236}">
                  <a16:creationId xmlns:a16="http://schemas.microsoft.com/office/drawing/2014/main" id="{6CCE1D4A-8303-56EB-C08C-D80096490293}"/>
                </a:ext>
              </a:extLst>
            </p:cNvPr>
            <p:cNvSpPr/>
            <p:nvPr/>
          </p:nvSpPr>
          <p:spPr>
            <a:xfrm>
              <a:off x="4660003" y="264696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10</a:t>
              </a:r>
            </a:p>
          </p:txBody>
        </p:sp>
        <p:sp>
          <p:nvSpPr>
            <p:cNvPr id="8" name="Oval 7">
              <a:extLst>
                <a:ext uri="{FF2B5EF4-FFF2-40B4-BE49-F238E27FC236}">
                  <a16:creationId xmlns:a16="http://schemas.microsoft.com/office/drawing/2014/main" id="{E394E5B9-E879-937F-B08A-20527C607F04}"/>
                </a:ext>
              </a:extLst>
            </p:cNvPr>
            <p:cNvSpPr/>
            <p:nvPr/>
          </p:nvSpPr>
          <p:spPr>
            <a:xfrm>
              <a:off x="2639471" y="4585244"/>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9" name="Oval 8">
              <a:extLst>
                <a:ext uri="{FF2B5EF4-FFF2-40B4-BE49-F238E27FC236}">
                  <a16:creationId xmlns:a16="http://schemas.microsoft.com/office/drawing/2014/main" id="{A501A04B-E5FC-6483-FC9F-234C636286C9}"/>
                </a:ext>
              </a:extLst>
            </p:cNvPr>
            <p:cNvSpPr/>
            <p:nvPr/>
          </p:nvSpPr>
          <p:spPr>
            <a:xfrm>
              <a:off x="5272512" y="2013929"/>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16</a:t>
              </a:r>
            </a:p>
          </p:txBody>
        </p:sp>
        <p:sp>
          <p:nvSpPr>
            <p:cNvPr id="10" name="Oval 9">
              <a:extLst>
                <a:ext uri="{FF2B5EF4-FFF2-40B4-BE49-F238E27FC236}">
                  <a16:creationId xmlns:a16="http://schemas.microsoft.com/office/drawing/2014/main" id="{CD13CB15-F6FC-44BA-915C-2778111B714F}"/>
                </a:ext>
              </a:extLst>
            </p:cNvPr>
            <p:cNvSpPr/>
            <p:nvPr/>
          </p:nvSpPr>
          <p:spPr>
            <a:xfrm>
              <a:off x="2007119" y="519775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0</a:t>
              </a:r>
            </a:p>
          </p:txBody>
        </p:sp>
        <p:cxnSp>
          <p:nvCxnSpPr>
            <p:cNvPr id="11" name="Straight Connector 10">
              <a:extLst>
                <a:ext uri="{FF2B5EF4-FFF2-40B4-BE49-F238E27FC236}">
                  <a16:creationId xmlns:a16="http://schemas.microsoft.com/office/drawing/2014/main" id="{72EBAFD8-A33C-E2A9-7D03-383AB70EE117}"/>
                </a:ext>
              </a:extLst>
            </p:cNvPr>
            <p:cNvCxnSpPr>
              <a:cxnSpLocks/>
              <a:stCxn id="5" idx="3"/>
              <a:endCxn id="6" idx="7"/>
            </p:cNvCxnSpPr>
            <p:nvPr/>
          </p:nvCxnSpPr>
          <p:spPr>
            <a:xfrm flipH="1">
              <a:off x="3827537" y="3812794"/>
              <a:ext cx="260000" cy="22045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A8205491-9DE9-9B6F-FDD6-1591A75C3702}"/>
                </a:ext>
              </a:extLst>
            </p:cNvPr>
            <p:cNvCxnSpPr>
              <a:cxnSpLocks/>
              <a:stCxn id="5" idx="7"/>
              <a:endCxn id="7" idx="3"/>
            </p:cNvCxnSpPr>
            <p:nvPr/>
          </p:nvCxnSpPr>
          <p:spPr>
            <a:xfrm flipV="1">
              <a:off x="4520648" y="3169776"/>
              <a:ext cx="229055" cy="20990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0AF25A9B-8C06-DAE9-1566-BB11249985F2}"/>
                </a:ext>
              </a:extLst>
            </p:cNvPr>
            <p:cNvCxnSpPr>
              <a:stCxn id="8" idx="7"/>
              <a:endCxn id="6" idx="3"/>
            </p:cNvCxnSpPr>
            <p:nvPr/>
          </p:nvCxnSpPr>
          <p:spPr>
            <a:xfrm flipV="1">
              <a:off x="3162282" y="4466356"/>
              <a:ext cx="232144" cy="208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C4CEECB8-3232-EEED-7BEF-C5674FE79198}"/>
                </a:ext>
              </a:extLst>
            </p:cNvPr>
            <p:cNvCxnSpPr>
              <a:cxnSpLocks/>
              <a:stCxn id="10" idx="7"/>
              <a:endCxn id="8" idx="3"/>
            </p:cNvCxnSpPr>
            <p:nvPr/>
          </p:nvCxnSpPr>
          <p:spPr>
            <a:xfrm flipV="1">
              <a:off x="2529930" y="5108055"/>
              <a:ext cx="199241" cy="179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67DA02BE-D3FA-3DBB-87F2-09E72E0E8865}"/>
                </a:ext>
              </a:extLst>
            </p:cNvPr>
            <p:cNvCxnSpPr>
              <a:cxnSpLocks/>
              <a:stCxn id="9" idx="3"/>
              <a:endCxn id="7" idx="7"/>
            </p:cNvCxnSpPr>
            <p:nvPr/>
          </p:nvCxnSpPr>
          <p:spPr>
            <a:xfrm flipH="1">
              <a:off x="5182814" y="2536740"/>
              <a:ext cx="179398" cy="19992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6" name="Oval 15">
              <a:extLst>
                <a:ext uri="{FF2B5EF4-FFF2-40B4-BE49-F238E27FC236}">
                  <a16:creationId xmlns:a16="http://schemas.microsoft.com/office/drawing/2014/main" id="{24FFBBE2-6F1C-E62E-EFB2-2CCB72D09265}"/>
                </a:ext>
              </a:extLst>
            </p:cNvPr>
            <p:cNvSpPr/>
            <p:nvPr/>
          </p:nvSpPr>
          <p:spPr>
            <a:xfrm>
              <a:off x="6591199" y="3286184"/>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18</a:t>
              </a:r>
            </a:p>
          </p:txBody>
        </p:sp>
        <p:sp>
          <p:nvSpPr>
            <p:cNvPr id="17" name="Oval 16">
              <a:extLst>
                <a:ext uri="{FF2B5EF4-FFF2-40B4-BE49-F238E27FC236}">
                  <a16:creationId xmlns:a16="http://schemas.microsoft.com/office/drawing/2014/main" id="{B4EE2C4C-EBEC-2648-E013-1BB0028AFD62}"/>
                </a:ext>
              </a:extLst>
            </p:cNvPr>
            <p:cNvSpPr/>
            <p:nvPr/>
          </p:nvSpPr>
          <p:spPr>
            <a:xfrm>
              <a:off x="7203710" y="3898695"/>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19</a:t>
              </a:r>
            </a:p>
          </p:txBody>
        </p:sp>
        <p:sp>
          <p:nvSpPr>
            <p:cNvPr id="18" name="Oval 17">
              <a:extLst>
                <a:ext uri="{FF2B5EF4-FFF2-40B4-BE49-F238E27FC236}">
                  <a16:creationId xmlns:a16="http://schemas.microsoft.com/office/drawing/2014/main" id="{EBEBC30E-4D4F-509D-571C-33829970FC96}"/>
                </a:ext>
              </a:extLst>
            </p:cNvPr>
            <p:cNvSpPr/>
            <p:nvPr/>
          </p:nvSpPr>
          <p:spPr>
            <a:xfrm>
              <a:off x="5885023" y="2646201"/>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17</a:t>
              </a:r>
            </a:p>
          </p:txBody>
        </p:sp>
        <p:sp>
          <p:nvSpPr>
            <p:cNvPr id="19" name="Oval 18">
              <a:extLst>
                <a:ext uri="{FF2B5EF4-FFF2-40B4-BE49-F238E27FC236}">
                  <a16:creationId xmlns:a16="http://schemas.microsoft.com/office/drawing/2014/main" id="{F49A4562-DA61-B2A5-57C4-413645D35C96}"/>
                </a:ext>
              </a:extLst>
            </p:cNvPr>
            <p:cNvSpPr/>
            <p:nvPr/>
          </p:nvSpPr>
          <p:spPr>
            <a:xfrm>
              <a:off x="7816221" y="4542469"/>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20</a:t>
              </a:r>
            </a:p>
          </p:txBody>
        </p:sp>
        <p:sp>
          <p:nvSpPr>
            <p:cNvPr id="20" name="Oval 19">
              <a:extLst>
                <a:ext uri="{FF2B5EF4-FFF2-40B4-BE49-F238E27FC236}">
                  <a16:creationId xmlns:a16="http://schemas.microsoft.com/office/drawing/2014/main" id="{D6A91CB1-F3FA-6C6E-E2CC-A16E740B3AE6}"/>
                </a:ext>
              </a:extLst>
            </p:cNvPr>
            <p:cNvSpPr/>
            <p:nvPr/>
          </p:nvSpPr>
          <p:spPr>
            <a:xfrm>
              <a:off x="8428732" y="519775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solidFill>
                    <a:prstClr val="black"/>
                  </a:solidFill>
                  <a:latin typeface="Calibri" panose="020F0502020204030204"/>
                </a:rPr>
                <a:t>21</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cxnSp>
          <p:nvCxnSpPr>
            <p:cNvPr id="21" name="Straight Connector 20">
              <a:extLst>
                <a:ext uri="{FF2B5EF4-FFF2-40B4-BE49-F238E27FC236}">
                  <a16:creationId xmlns:a16="http://schemas.microsoft.com/office/drawing/2014/main" id="{3A444632-CCAE-FC4F-434B-59E4E58066A0}"/>
                </a:ext>
              </a:extLst>
            </p:cNvPr>
            <p:cNvCxnSpPr>
              <a:cxnSpLocks/>
              <a:stCxn id="16" idx="5"/>
              <a:endCxn id="17" idx="1"/>
            </p:cNvCxnSpPr>
            <p:nvPr/>
          </p:nvCxnSpPr>
          <p:spPr>
            <a:xfrm>
              <a:off x="7114010" y="3808995"/>
              <a:ext cx="179400" cy="179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03F61BC4-93CD-4B8A-07AD-5911EEED00A5}"/>
                </a:ext>
              </a:extLst>
            </p:cNvPr>
            <p:cNvCxnSpPr>
              <a:cxnSpLocks/>
              <a:stCxn id="16" idx="1"/>
              <a:endCxn id="18" idx="5"/>
            </p:cNvCxnSpPr>
            <p:nvPr/>
          </p:nvCxnSpPr>
          <p:spPr>
            <a:xfrm flipH="1" flipV="1">
              <a:off x="6407834" y="3169012"/>
              <a:ext cx="273065" cy="2068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3D30E216-3A8C-72FA-69AB-0A65AD428DAB}"/>
                </a:ext>
              </a:extLst>
            </p:cNvPr>
            <p:cNvCxnSpPr>
              <a:cxnSpLocks/>
              <a:stCxn id="19" idx="1"/>
              <a:endCxn id="17" idx="5"/>
            </p:cNvCxnSpPr>
            <p:nvPr/>
          </p:nvCxnSpPr>
          <p:spPr>
            <a:xfrm flipH="1" flipV="1">
              <a:off x="7726521" y="4421506"/>
              <a:ext cx="179400" cy="2106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49567F18-0F58-2C6E-D164-F4591A654281}"/>
                </a:ext>
              </a:extLst>
            </p:cNvPr>
            <p:cNvCxnSpPr>
              <a:cxnSpLocks/>
              <a:stCxn id="20" idx="1"/>
              <a:endCxn id="19" idx="5"/>
            </p:cNvCxnSpPr>
            <p:nvPr/>
          </p:nvCxnSpPr>
          <p:spPr>
            <a:xfrm flipH="1" flipV="1">
              <a:off x="8339032" y="5065280"/>
              <a:ext cx="179400" cy="2221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4C309F7B-18F3-4745-5D7E-E38ECD3CB0A5}"/>
                </a:ext>
              </a:extLst>
            </p:cNvPr>
            <p:cNvCxnSpPr>
              <a:cxnSpLocks/>
              <a:stCxn id="9" idx="5"/>
              <a:endCxn id="18" idx="1"/>
            </p:cNvCxnSpPr>
            <p:nvPr/>
          </p:nvCxnSpPr>
          <p:spPr>
            <a:xfrm>
              <a:off x="5795323" y="2536740"/>
              <a:ext cx="179400" cy="19916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7551792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388056-BA8A-A42E-04AB-A7595D549CE1}"/>
              </a:ext>
            </a:extLst>
          </p:cNvPr>
          <p:cNvSpPr>
            <a:spLocks noGrp="1"/>
          </p:cNvSpPr>
          <p:nvPr>
            <p:ph type="title"/>
          </p:nvPr>
        </p:nvSpPr>
        <p:spPr/>
        <p:txBody>
          <a:bodyPr/>
          <a:lstStyle/>
          <a:p>
            <a:r>
              <a:rPr lang="en-US" dirty="0"/>
              <a:t>Idea 3: Both Subtrees of every Node have same # Nodes</a:t>
            </a:r>
          </a:p>
        </p:txBody>
      </p:sp>
      <p:sp>
        <p:nvSpPr>
          <p:cNvPr id="3" name="Content Placeholder 2">
            <a:extLst>
              <a:ext uri="{FF2B5EF4-FFF2-40B4-BE49-F238E27FC236}">
                <a16:creationId xmlns:a16="http://schemas.microsoft.com/office/drawing/2014/main" id="{534273BD-27C0-9F21-C7E1-0C3564EC65FC}"/>
              </a:ext>
            </a:extLst>
          </p:cNvPr>
          <p:cNvSpPr>
            <a:spLocks noGrp="1"/>
          </p:cNvSpPr>
          <p:nvPr>
            <p:ph idx="1"/>
          </p:nvPr>
        </p:nvSpPr>
        <p:spPr/>
        <p:txBody>
          <a:bodyPr/>
          <a:lstStyle/>
          <a:p>
            <a:endParaRPr lang="en-US" dirty="0"/>
          </a:p>
        </p:txBody>
      </p:sp>
    </p:spTree>
    <p:extLst>
      <p:ext uri="{BB962C8B-B14F-4D97-AF65-F5344CB8AC3E}">
        <p14:creationId xmlns:p14="http://schemas.microsoft.com/office/powerpoint/2010/main" val="33450552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90FB51-56C1-85E6-144F-934B3BAB289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C0DF058-449F-23A8-BC3C-6BA165C85265}"/>
              </a:ext>
            </a:extLst>
          </p:cNvPr>
          <p:cNvSpPr>
            <a:spLocks noGrp="1"/>
          </p:cNvSpPr>
          <p:nvPr>
            <p:ph type="title"/>
          </p:nvPr>
        </p:nvSpPr>
        <p:spPr/>
        <p:txBody>
          <a:bodyPr/>
          <a:lstStyle/>
          <a:p>
            <a:r>
              <a:rPr lang="en-US" dirty="0"/>
              <a:t>Idea 3: Both Subtrees of every Node have same # Nodes - Issue</a:t>
            </a:r>
          </a:p>
        </p:txBody>
      </p:sp>
      <p:sp>
        <p:nvSpPr>
          <p:cNvPr id="3" name="Content Placeholder 2">
            <a:extLst>
              <a:ext uri="{FF2B5EF4-FFF2-40B4-BE49-F238E27FC236}">
                <a16:creationId xmlns:a16="http://schemas.microsoft.com/office/drawing/2014/main" id="{71EC57CB-419B-D9EC-52DD-2E70706F77DB}"/>
              </a:ext>
            </a:extLst>
          </p:cNvPr>
          <p:cNvSpPr>
            <a:spLocks noGrp="1"/>
          </p:cNvSpPr>
          <p:nvPr>
            <p:ph idx="1"/>
          </p:nvPr>
        </p:nvSpPr>
        <p:spPr/>
        <p:txBody>
          <a:bodyPr/>
          <a:lstStyle/>
          <a:p>
            <a:pPr marL="0" indent="0">
              <a:buNone/>
            </a:pPr>
            <a:r>
              <a:rPr lang="en-US" dirty="0"/>
              <a:t>Not all tree sizes are possible!</a:t>
            </a:r>
          </a:p>
          <a:p>
            <a:pPr marL="0" indent="0">
              <a:buNone/>
            </a:pPr>
            <a:r>
              <a:rPr lang="en-US" dirty="0"/>
              <a:t>For example, cannot have a tree of size 3.</a:t>
            </a:r>
          </a:p>
        </p:txBody>
      </p:sp>
    </p:spTree>
    <p:extLst>
      <p:ext uri="{BB962C8B-B14F-4D97-AF65-F5344CB8AC3E}">
        <p14:creationId xmlns:p14="http://schemas.microsoft.com/office/powerpoint/2010/main" val="39301259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388056-BA8A-A42E-04AB-A7595D549CE1}"/>
              </a:ext>
            </a:extLst>
          </p:cNvPr>
          <p:cNvSpPr>
            <a:spLocks noGrp="1"/>
          </p:cNvSpPr>
          <p:nvPr>
            <p:ph type="title"/>
          </p:nvPr>
        </p:nvSpPr>
        <p:spPr/>
        <p:txBody>
          <a:bodyPr/>
          <a:lstStyle/>
          <a:p>
            <a:r>
              <a:rPr lang="en-US" dirty="0"/>
              <a:t>Idea 4: Both Subtrees of every Node have same height</a:t>
            </a:r>
          </a:p>
        </p:txBody>
      </p:sp>
      <p:sp>
        <p:nvSpPr>
          <p:cNvPr id="3" name="Content Placeholder 2">
            <a:extLst>
              <a:ext uri="{FF2B5EF4-FFF2-40B4-BE49-F238E27FC236}">
                <a16:creationId xmlns:a16="http://schemas.microsoft.com/office/drawing/2014/main" id="{534273BD-27C0-9F21-C7E1-0C3564EC65FC}"/>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9815492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A6AD0A-817E-FDC1-F0EE-B9E871DEB76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5D2CBA-F345-0A51-FEDC-CD36F56B7D59}"/>
              </a:ext>
            </a:extLst>
          </p:cNvPr>
          <p:cNvSpPr>
            <a:spLocks noGrp="1"/>
          </p:cNvSpPr>
          <p:nvPr>
            <p:ph type="title"/>
          </p:nvPr>
        </p:nvSpPr>
        <p:spPr/>
        <p:txBody>
          <a:bodyPr/>
          <a:lstStyle/>
          <a:p>
            <a:r>
              <a:rPr lang="en-US" dirty="0"/>
              <a:t>Idea 4: Both Subtrees of every Node have same height - Issue</a:t>
            </a:r>
          </a:p>
        </p:txBody>
      </p:sp>
      <p:sp>
        <p:nvSpPr>
          <p:cNvPr id="3" name="Content Placeholder 2">
            <a:extLst>
              <a:ext uri="{FF2B5EF4-FFF2-40B4-BE49-F238E27FC236}">
                <a16:creationId xmlns:a16="http://schemas.microsoft.com/office/drawing/2014/main" id="{70788CC2-E276-EE7B-E88E-198E8BCA14EB}"/>
              </a:ext>
            </a:extLst>
          </p:cNvPr>
          <p:cNvSpPr>
            <a:spLocks noGrp="1"/>
          </p:cNvSpPr>
          <p:nvPr>
            <p:ph idx="1"/>
          </p:nvPr>
        </p:nvSpPr>
        <p:spPr/>
        <p:txBody>
          <a:bodyPr/>
          <a:lstStyle/>
          <a:p>
            <a:pPr marL="0" indent="0">
              <a:buNone/>
            </a:pPr>
            <a:r>
              <a:rPr lang="en-US" dirty="0"/>
              <a:t>Not all tree sizes are possible!</a:t>
            </a:r>
          </a:p>
          <a:p>
            <a:pPr marL="0" indent="0">
              <a:buNone/>
            </a:pPr>
            <a:r>
              <a:rPr lang="en-US" dirty="0"/>
              <a:t>For example, cannot have a tree of size 3.</a:t>
            </a:r>
          </a:p>
          <a:p>
            <a:endParaRPr lang="en-US" dirty="0"/>
          </a:p>
        </p:txBody>
      </p:sp>
    </p:spTree>
    <p:extLst>
      <p:ext uri="{BB962C8B-B14F-4D97-AF65-F5344CB8AC3E}">
        <p14:creationId xmlns:p14="http://schemas.microsoft.com/office/powerpoint/2010/main" val="41899718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EF296A-CD42-45E7-98AD-FD7A3DA1C0D1}"/>
              </a:ext>
            </a:extLst>
          </p:cNvPr>
          <p:cNvSpPr>
            <a:spLocks noGrp="1"/>
          </p:cNvSpPr>
          <p:nvPr>
            <p:ph type="title"/>
          </p:nvPr>
        </p:nvSpPr>
        <p:spPr/>
        <p:txBody>
          <a:bodyPr/>
          <a:lstStyle/>
          <a:p>
            <a:r>
              <a:rPr lang="en-US" dirty="0"/>
              <a:t>AVL Tree</a:t>
            </a:r>
          </a:p>
        </p:txBody>
      </p:sp>
      <p:sp>
        <p:nvSpPr>
          <p:cNvPr id="3" name="Content Placeholder 2">
            <a:extLst>
              <a:ext uri="{FF2B5EF4-FFF2-40B4-BE49-F238E27FC236}">
                <a16:creationId xmlns:a16="http://schemas.microsoft.com/office/drawing/2014/main" id="{824912D5-9A57-CAC1-DDCB-41C25F19FA31}"/>
              </a:ext>
            </a:extLst>
          </p:cNvPr>
          <p:cNvSpPr>
            <a:spLocks noGrp="1"/>
          </p:cNvSpPr>
          <p:nvPr>
            <p:ph idx="1"/>
          </p:nvPr>
        </p:nvSpPr>
        <p:spPr/>
        <p:txBody>
          <a:bodyPr/>
          <a:lstStyle/>
          <a:p>
            <a:r>
              <a:rPr lang="en-US" dirty="0"/>
              <a:t>A Binary Search tree that maintains that the left and right subtrees of every node have heights that differ by at most one.</a:t>
            </a:r>
          </a:p>
          <a:p>
            <a:pPr lvl="1"/>
            <a:r>
              <a:rPr lang="en-US" dirty="0"/>
              <a:t>height of left subtree and height of right subtree off by at most 1</a:t>
            </a:r>
          </a:p>
          <a:p>
            <a:pPr lvl="1"/>
            <a:r>
              <a:rPr lang="en-US" dirty="0"/>
              <a:t>Not too weak (ensures trees are short)</a:t>
            </a:r>
          </a:p>
          <a:p>
            <a:pPr lvl="1"/>
            <a:r>
              <a:rPr lang="en-US" dirty="0"/>
              <a:t>Not too strong (works for any number of nodes)</a:t>
            </a:r>
          </a:p>
          <a:p>
            <a:pPr lvl="1"/>
            <a:endParaRPr lang="en-US" dirty="0"/>
          </a:p>
          <a:p>
            <a:r>
              <a:rPr lang="en-US" dirty="0"/>
              <a:t>Idea of AVL Tree:</a:t>
            </a:r>
          </a:p>
          <a:p>
            <a:pPr lvl="1"/>
            <a:r>
              <a:rPr lang="en-US" dirty="0"/>
              <a:t>When you insert/delete nodes, if tree is “out of balance” then modify the tree</a:t>
            </a:r>
          </a:p>
          <a:p>
            <a:pPr lvl="1"/>
            <a:r>
              <a:rPr lang="en-US" dirty="0"/>
              <a:t>Modification = “rotation”</a:t>
            </a:r>
          </a:p>
        </p:txBody>
      </p:sp>
    </p:spTree>
    <p:extLst>
      <p:ext uri="{BB962C8B-B14F-4D97-AF65-F5344CB8AC3E}">
        <p14:creationId xmlns:p14="http://schemas.microsoft.com/office/powerpoint/2010/main" val="2530673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D472F6-F13B-0DF1-EAC1-489ECC3572B3}"/>
              </a:ext>
            </a:extLst>
          </p:cNvPr>
          <p:cNvSpPr>
            <a:spLocks noGrp="1"/>
          </p:cNvSpPr>
          <p:nvPr>
            <p:ph type="title"/>
          </p:nvPr>
        </p:nvSpPr>
        <p:spPr/>
        <p:txBody>
          <a:bodyPr/>
          <a:lstStyle/>
          <a:p>
            <a:r>
              <a:rPr lang="en-US" dirty="0"/>
              <a:t>Is it an AVL Tree?</a:t>
            </a:r>
          </a:p>
        </p:txBody>
      </p:sp>
      <p:grpSp>
        <p:nvGrpSpPr>
          <p:cNvPr id="44" name="Group 43" descr="A binary tree. That is structured as follows:&#10;&#10;root: 9, with left child 3 and right child 10&#10;3: left child is 1, right child is 6&#10;1: left child is 0, it has no right child&#10;0: has no children&#10;6: left child is 5, right child is 7&#10;5: has no children&#10;7: has no children&#10;10: has no children">
            <a:extLst>
              <a:ext uri="{FF2B5EF4-FFF2-40B4-BE49-F238E27FC236}">
                <a16:creationId xmlns:a16="http://schemas.microsoft.com/office/drawing/2014/main" id="{0FC08893-2388-742F-D45D-63DD3B061FF7}"/>
              </a:ext>
            </a:extLst>
          </p:cNvPr>
          <p:cNvGrpSpPr/>
          <p:nvPr/>
        </p:nvGrpSpPr>
        <p:grpSpPr>
          <a:xfrm>
            <a:off x="3248333" y="775823"/>
            <a:ext cx="3424103" cy="2762801"/>
            <a:chOff x="8079280" y="365125"/>
            <a:chExt cx="3424103" cy="2762801"/>
          </a:xfrm>
        </p:grpSpPr>
        <p:grpSp>
          <p:nvGrpSpPr>
            <p:cNvPr id="45" name="Group 44">
              <a:extLst>
                <a:ext uri="{FF2B5EF4-FFF2-40B4-BE49-F238E27FC236}">
                  <a16:creationId xmlns:a16="http://schemas.microsoft.com/office/drawing/2014/main" id="{F1736A0D-A719-101D-1443-26D1F0A4D459}"/>
                </a:ext>
              </a:extLst>
            </p:cNvPr>
            <p:cNvGrpSpPr/>
            <p:nvPr/>
          </p:nvGrpSpPr>
          <p:grpSpPr>
            <a:xfrm>
              <a:off x="8079280" y="365125"/>
              <a:ext cx="3424103" cy="2762801"/>
              <a:chOff x="5413263" y="1203158"/>
              <a:chExt cx="3424103" cy="2762801"/>
            </a:xfrm>
          </p:grpSpPr>
          <p:grpSp>
            <p:nvGrpSpPr>
              <p:cNvPr id="48" name="Group 47">
                <a:extLst>
                  <a:ext uri="{FF2B5EF4-FFF2-40B4-BE49-F238E27FC236}">
                    <a16:creationId xmlns:a16="http://schemas.microsoft.com/office/drawing/2014/main" id="{833BF0D4-1C80-D90C-A05A-3A1DC0B725C8}"/>
                  </a:ext>
                </a:extLst>
              </p:cNvPr>
              <p:cNvGrpSpPr/>
              <p:nvPr/>
            </p:nvGrpSpPr>
            <p:grpSpPr>
              <a:xfrm>
                <a:off x="5413263" y="1203158"/>
                <a:ext cx="3424103" cy="2762801"/>
                <a:chOff x="131609" y="2379747"/>
                <a:chExt cx="3424103" cy="2762801"/>
              </a:xfrm>
            </p:grpSpPr>
            <p:sp>
              <p:nvSpPr>
                <p:cNvPr id="51" name="Oval 50">
                  <a:extLst>
                    <a:ext uri="{FF2B5EF4-FFF2-40B4-BE49-F238E27FC236}">
                      <a16:creationId xmlns:a16="http://schemas.microsoft.com/office/drawing/2014/main" id="{1DE79445-BB58-84F5-ADD5-DEC87E933CC8}"/>
                    </a:ext>
                  </a:extLst>
                </p:cNvPr>
                <p:cNvSpPr/>
                <p:nvPr/>
              </p:nvSpPr>
              <p:spPr>
                <a:xfrm>
                  <a:off x="2259363" y="237974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sp>
              <p:nvSpPr>
                <p:cNvPr id="52" name="Oval 51">
                  <a:extLst>
                    <a:ext uri="{FF2B5EF4-FFF2-40B4-BE49-F238E27FC236}">
                      <a16:creationId xmlns:a16="http://schemas.microsoft.com/office/drawing/2014/main" id="{D5FBEDC7-4459-4241-74B9-C25B45F5E924}"/>
                    </a:ext>
                  </a:extLst>
                </p:cNvPr>
                <p:cNvSpPr/>
                <p:nvPr/>
              </p:nvSpPr>
              <p:spPr>
                <a:xfrm>
                  <a:off x="1556072" y="3043035"/>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53" name="Oval 52">
                  <a:extLst>
                    <a:ext uri="{FF2B5EF4-FFF2-40B4-BE49-F238E27FC236}">
                      <a16:creationId xmlns:a16="http://schemas.microsoft.com/office/drawing/2014/main" id="{11E873FA-A193-775F-E517-22B6C7F8F07D}"/>
                    </a:ext>
                  </a:extLst>
                </p:cNvPr>
                <p:cNvSpPr/>
                <p:nvPr/>
              </p:nvSpPr>
              <p:spPr>
                <a:xfrm>
                  <a:off x="2943201" y="300747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10</a:t>
                  </a:r>
                </a:p>
              </p:txBody>
            </p:sp>
            <p:sp>
              <p:nvSpPr>
                <p:cNvPr id="54" name="Oval 53">
                  <a:extLst>
                    <a:ext uri="{FF2B5EF4-FFF2-40B4-BE49-F238E27FC236}">
                      <a16:creationId xmlns:a16="http://schemas.microsoft.com/office/drawing/2014/main" id="{F77CBDA4-D791-6573-555B-1C05112A5A80}"/>
                    </a:ext>
                  </a:extLst>
                </p:cNvPr>
                <p:cNvSpPr/>
                <p:nvPr/>
              </p:nvSpPr>
              <p:spPr>
                <a:xfrm>
                  <a:off x="820352" y="3799360"/>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56" name="Oval 55">
                  <a:extLst>
                    <a:ext uri="{FF2B5EF4-FFF2-40B4-BE49-F238E27FC236}">
                      <a16:creationId xmlns:a16="http://schemas.microsoft.com/office/drawing/2014/main" id="{1B93B657-1689-96E9-3CD1-39A6AFDCF784}"/>
                    </a:ext>
                  </a:extLst>
                </p:cNvPr>
                <p:cNvSpPr/>
                <p:nvPr/>
              </p:nvSpPr>
              <p:spPr>
                <a:xfrm>
                  <a:off x="131609" y="453003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0</a:t>
                  </a:r>
                </a:p>
              </p:txBody>
            </p:sp>
            <p:cxnSp>
              <p:nvCxnSpPr>
                <p:cNvPr id="57" name="Straight Connector 56">
                  <a:extLst>
                    <a:ext uri="{FF2B5EF4-FFF2-40B4-BE49-F238E27FC236}">
                      <a16:creationId xmlns:a16="http://schemas.microsoft.com/office/drawing/2014/main" id="{211FEF2B-4A3C-2857-705F-C27137816CCA}"/>
                    </a:ext>
                  </a:extLst>
                </p:cNvPr>
                <p:cNvCxnSpPr>
                  <a:cxnSpLocks/>
                  <a:stCxn id="51" idx="3"/>
                  <a:endCxn id="52" idx="7"/>
                </p:cNvCxnSpPr>
                <p:nvPr/>
              </p:nvCxnSpPr>
              <p:spPr>
                <a:xfrm flipH="1">
                  <a:off x="2078883" y="2902558"/>
                  <a:ext cx="270180" cy="23017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99BCE812-C3F3-290B-21D4-64D41E37BD24}"/>
                    </a:ext>
                  </a:extLst>
                </p:cNvPr>
                <p:cNvCxnSpPr>
                  <a:cxnSpLocks/>
                  <a:stCxn id="51" idx="5"/>
                  <a:endCxn id="53" idx="1"/>
                </p:cNvCxnSpPr>
                <p:nvPr/>
              </p:nvCxnSpPr>
              <p:spPr>
                <a:xfrm>
                  <a:off x="2782174" y="2902558"/>
                  <a:ext cx="250727" cy="19461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Straight Connector 58">
                  <a:extLst>
                    <a:ext uri="{FF2B5EF4-FFF2-40B4-BE49-F238E27FC236}">
                      <a16:creationId xmlns:a16="http://schemas.microsoft.com/office/drawing/2014/main" id="{7F354A69-FB65-CE1F-143E-C254F58D4EE2}"/>
                    </a:ext>
                  </a:extLst>
                </p:cNvPr>
                <p:cNvCxnSpPr>
                  <a:stCxn id="54" idx="7"/>
                  <a:endCxn id="52" idx="3"/>
                </p:cNvCxnSpPr>
                <p:nvPr/>
              </p:nvCxnSpPr>
              <p:spPr>
                <a:xfrm flipV="1">
                  <a:off x="1343163" y="3565846"/>
                  <a:ext cx="302609" cy="32321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a16="http://schemas.microsoft.com/office/drawing/2014/main" id="{7C702CCE-7CE3-ACF3-0CE2-488EA3CA4BF6}"/>
                    </a:ext>
                  </a:extLst>
                </p:cNvPr>
                <p:cNvCxnSpPr>
                  <a:cxnSpLocks/>
                  <a:stCxn id="56" idx="7"/>
                  <a:endCxn id="54" idx="3"/>
                </p:cNvCxnSpPr>
                <p:nvPr/>
              </p:nvCxnSpPr>
              <p:spPr>
                <a:xfrm flipV="1">
                  <a:off x="654420" y="4322171"/>
                  <a:ext cx="255632" cy="29756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49" name="Oval 48">
                <a:extLst>
                  <a:ext uri="{FF2B5EF4-FFF2-40B4-BE49-F238E27FC236}">
                    <a16:creationId xmlns:a16="http://schemas.microsoft.com/office/drawing/2014/main" id="{7960D4F3-55A0-29FD-9364-574982274237}"/>
                  </a:ext>
                </a:extLst>
              </p:cNvPr>
              <p:cNvSpPr/>
              <p:nvPr/>
            </p:nvSpPr>
            <p:spPr>
              <a:xfrm>
                <a:off x="7531290" y="2520224"/>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cxnSp>
            <p:nvCxnSpPr>
              <p:cNvPr id="50" name="Straight Connector 49">
                <a:extLst>
                  <a:ext uri="{FF2B5EF4-FFF2-40B4-BE49-F238E27FC236}">
                    <a16:creationId xmlns:a16="http://schemas.microsoft.com/office/drawing/2014/main" id="{391B0700-4838-780B-291A-426BCA38A292}"/>
                  </a:ext>
                </a:extLst>
              </p:cNvPr>
              <p:cNvCxnSpPr>
                <a:cxnSpLocks/>
                <a:stCxn id="49" idx="1"/>
                <a:endCxn id="52" idx="5"/>
              </p:cNvCxnSpPr>
              <p:nvPr/>
            </p:nvCxnSpPr>
            <p:spPr>
              <a:xfrm flipH="1" flipV="1">
                <a:off x="7360537" y="2389257"/>
                <a:ext cx="260453" cy="22066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46" name="Oval 45">
              <a:extLst>
                <a:ext uri="{FF2B5EF4-FFF2-40B4-BE49-F238E27FC236}">
                  <a16:creationId xmlns:a16="http://schemas.microsoft.com/office/drawing/2014/main" id="{3B7D1CCC-9844-B58D-10FD-DEACE3002297}"/>
                </a:ext>
              </a:extLst>
            </p:cNvPr>
            <p:cNvSpPr/>
            <p:nvPr/>
          </p:nvSpPr>
          <p:spPr>
            <a:xfrm>
              <a:off x="9568237" y="2510120"/>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cxnSp>
          <p:nvCxnSpPr>
            <p:cNvPr id="47" name="Straight Connector 46">
              <a:extLst>
                <a:ext uri="{FF2B5EF4-FFF2-40B4-BE49-F238E27FC236}">
                  <a16:creationId xmlns:a16="http://schemas.microsoft.com/office/drawing/2014/main" id="{4AEA43FC-AAEC-5D17-3A64-602B247A31FE}"/>
                </a:ext>
              </a:extLst>
            </p:cNvPr>
            <p:cNvCxnSpPr>
              <a:cxnSpLocks/>
              <a:stCxn id="46" idx="7"/>
              <a:endCxn id="49" idx="3"/>
            </p:cNvCxnSpPr>
            <p:nvPr/>
          </p:nvCxnSpPr>
          <p:spPr>
            <a:xfrm flipV="1">
              <a:off x="10091048" y="2205002"/>
              <a:ext cx="195959" cy="39481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4" name="Group 23" descr="A binary tree. That is structured as follows:&#10;&#10;root: 9, with left child 3 and right child 10&#10;3: left child is 1, right child is 6&#10;1: left child is 0, it has no right child&#10;0: has no children&#10;6: left child is 5, it has no right child&#10;5: has no children&#10;10: it has no left child, right child is 16&#10;16: has no children&#10;">
            <a:extLst>
              <a:ext uri="{FF2B5EF4-FFF2-40B4-BE49-F238E27FC236}">
                <a16:creationId xmlns:a16="http://schemas.microsoft.com/office/drawing/2014/main" id="{859F6F06-42B4-2D4F-4E64-F28A916FCD8E}"/>
              </a:ext>
            </a:extLst>
          </p:cNvPr>
          <p:cNvGrpSpPr/>
          <p:nvPr/>
        </p:nvGrpSpPr>
        <p:grpSpPr>
          <a:xfrm>
            <a:off x="7614255" y="194375"/>
            <a:ext cx="4036614" cy="2762801"/>
            <a:chOff x="8079280" y="365125"/>
            <a:chExt cx="4036614" cy="2762801"/>
          </a:xfrm>
        </p:grpSpPr>
        <p:grpSp>
          <p:nvGrpSpPr>
            <p:cNvPr id="25" name="Group 24">
              <a:extLst>
                <a:ext uri="{FF2B5EF4-FFF2-40B4-BE49-F238E27FC236}">
                  <a16:creationId xmlns:a16="http://schemas.microsoft.com/office/drawing/2014/main" id="{0E49278E-15F7-4ACF-73F5-AE4768B45266}"/>
                </a:ext>
              </a:extLst>
            </p:cNvPr>
            <p:cNvGrpSpPr/>
            <p:nvPr/>
          </p:nvGrpSpPr>
          <p:grpSpPr>
            <a:xfrm>
              <a:off x="8079280" y="365125"/>
              <a:ext cx="4036614" cy="2762801"/>
              <a:chOff x="5413263" y="1203158"/>
              <a:chExt cx="4036614" cy="2762801"/>
            </a:xfrm>
          </p:grpSpPr>
          <p:grpSp>
            <p:nvGrpSpPr>
              <p:cNvPr id="30" name="Group 29">
                <a:extLst>
                  <a:ext uri="{FF2B5EF4-FFF2-40B4-BE49-F238E27FC236}">
                    <a16:creationId xmlns:a16="http://schemas.microsoft.com/office/drawing/2014/main" id="{C55DBE0B-4748-1E4C-9541-AD320B2A2AA4}"/>
                  </a:ext>
                </a:extLst>
              </p:cNvPr>
              <p:cNvGrpSpPr/>
              <p:nvPr/>
            </p:nvGrpSpPr>
            <p:grpSpPr>
              <a:xfrm>
                <a:off x="5413263" y="1203158"/>
                <a:ext cx="4036614" cy="2762801"/>
                <a:chOff x="131609" y="2379747"/>
                <a:chExt cx="4036614" cy="2762801"/>
              </a:xfrm>
            </p:grpSpPr>
            <p:sp>
              <p:nvSpPr>
                <p:cNvPr id="33" name="Oval 32">
                  <a:extLst>
                    <a:ext uri="{FF2B5EF4-FFF2-40B4-BE49-F238E27FC236}">
                      <a16:creationId xmlns:a16="http://schemas.microsoft.com/office/drawing/2014/main" id="{D8F0EF91-F5F4-DD5D-FE6E-31B40A9AC1FE}"/>
                    </a:ext>
                  </a:extLst>
                </p:cNvPr>
                <p:cNvSpPr/>
                <p:nvPr/>
              </p:nvSpPr>
              <p:spPr>
                <a:xfrm>
                  <a:off x="2259363" y="237974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sp>
              <p:nvSpPr>
                <p:cNvPr id="34" name="Oval 33">
                  <a:extLst>
                    <a:ext uri="{FF2B5EF4-FFF2-40B4-BE49-F238E27FC236}">
                      <a16:creationId xmlns:a16="http://schemas.microsoft.com/office/drawing/2014/main" id="{B9C2789A-81AF-240E-7951-D8B035D4B1A6}"/>
                    </a:ext>
                  </a:extLst>
                </p:cNvPr>
                <p:cNvSpPr/>
                <p:nvPr/>
              </p:nvSpPr>
              <p:spPr>
                <a:xfrm>
                  <a:off x="1556072" y="3043035"/>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35" name="Oval 34">
                  <a:extLst>
                    <a:ext uri="{FF2B5EF4-FFF2-40B4-BE49-F238E27FC236}">
                      <a16:creationId xmlns:a16="http://schemas.microsoft.com/office/drawing/2014/main" id="{C5F0A19E-6C85-B11B-1660-E214D2991E0E}"/>
                    </a:ext>
                  </a:extLst>
                </p:cNvPr>
                <p:cNvSpPr/>
                <p:nvPr/>
              </p:nvSpPr>
              <p:spPr>
                <a:xfrm>
                  <a:off x="2943201" y="300747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10</a:t>
                  </a:r>
                </a:p>
              </p:txBody>
            </p:sp>
            <p:sp>
              <p:nvSpPr>
                <p:cNvPr id="36" name="Oval 35">
                  <a:extLst>
                    <a:ext uri="{FF2B5EF4-FFF2-40B4-BE49-F238E27FC236}">
                      <a16:creationId xmlns:a16="http://schemas.microsoft.com/office/drawing/2014/main" id="{F7CC55A5-6AEC-196F-77B3-8C6CFB33D393}"/>
                    </a:ext>
                  </a:extLst>
                </p:cNvPr>
                <p:cNvSpPr/>
                <p:nvPr/>
              </p:nvSpPr>
              <p:spPr>
                <a:xfrm>
                  <a:off x="820352" y="3799360"/>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37" name="Oval 36">
                  <a:extLst>
                    <a:ext uri="{FF2B5EF4-FFF2-40B4-BE49-F238E27FC236}">
                      <a16:creationId xmlns:a16="http://schemas.microsoft.com/office/drawing/2014/main" id="{6F00F48B-D865-C5B3-BE04-5A5EA58F271A}"/>
                    </a:ext>
                  </a:extLst>
                </p:cNvPr>
                <p:cNvSpPr/>
                <p:nvPr/>
              </p:nvSpPr>
              <p:spPr>
                <a:xfrm>
                  <a:off x="3555712" y="369755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16</a:t>
                  </a:r>
                </a:p>
              </p:txBody>
            </p:sp>
            <p:sp>
              <p:nvSpPr>
                <p:cNvPr id="38" name="Oval 37">
                  <a:extLst>
                    <a:ext uri="{FF2B5EF4-FFF2-40B4-BE49-F238E27FC236}">
                      <a16:creationId xmlns:a16="http://schemas.microsoft.com/office/drawing/2014/main" id="{04AF09A6-3DB3-6DC5-9B08-35F67C090287}"/>
                    </a:ext>
                  </a:extLst>
                </p:cNvPr>
                <p:cNvSpPr/>
                <p:nvPr/>
              </p:nvSpPr>
              <p:spPr>
                <a:xfrm>
                  <a:off x="131609" y="453003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0</a:t>
                  </a:r>
                </a:p>
              </p:txBody>
            </p:sp>
            <p:cxnSp>
              <p:nvCxnSpPr>
                <p:cNvPr id="39" name="Straight Connector 38">
                  <a:extLst>
                    <a:ext uri="{FF2B5EF4-FFF2-40B4-BE49-F238E27FC236}">
                      <a16:creationId xmlns:a16="http://schemas.microsoft.com/office/drawing/2014/main" id="{9929D1CC-D926-457D-D10B-143825F02C4F}"/>
                    </a:ext>
                  </a:extLst>
                </p:cNvPr>
                <p:cNvCxnSpPr>
                  <a:cxnSpLocks/>
                  <a:stCxn id="33" idx="3"/>
                  <a:endCxn id="34" idx="7"/>
                </p:cNvCxnSpPr>
                <p:nvPr/>
              </p:nvCxnSpPr>
              <p:spPr>
                <a:xfrm flipH="1">
                  <a:off x="2078883" y="2902558"/>
                  <a:ext cx="270180" cy="23017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EE919BDA-0900-6F51-8AE4-138A92B2654C}"/>
                    </a:ext>
                  </a:extLst>
                </p:cNvPr>
                <p:cNvCxnSpPr>
                  <a:cxnSpLocks/>
                  <a:stCxn id="33" idx="5"/>
                  <a:endCxn id="35" idx="1"/>
                </p:cNvCxnSpPr>
                <p:nvPr/>
              </p:nvCxnSpPr>
              <p:spPr>
                <a:xfrm>
                  <a:off x="2782174" y="2902558"/>
                  <a:ext cx="250727" cy="19461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D419E6C1-CA0E-F43A-CF76-1A0FD37DF99E}"/>
                    </a:ext>
                  </a:extLst>
                </p:cNvPr>
                <p:cNvCxnSpPr>
                  <a:stCxn id="36" idx="7"/>
                  <a:endCxn id="34" idx="3"/>
                </p:cNvCxnSpPr>
                <p:nvPr/>
              </p:nvCxnSpPr>
              <p:spPr>
                <a:xfrm flipV="1">
                  <a:off x="1343163" y="3565846"/>
                  <a:ext cx="302609" cy="32321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B5C80C6C-CA87-0991-FE96-B02A5C8446BD}"/>
                    </a:ext>
                  </a:extLst>
                </p:cNvPr>
                <p:cNvCxnSpPr>
                  <a:cxnSpLocks/>
                  <a:stCxn id="38" idx="7"/>
                  <a:endCxn id="36" idx="3"/>
                </p:cNvCxnSpPr>
                <p:nvPr/>
              </p:nvCxnSpPr>
              <p:spPr>
                <a:xfrm flipV="1">
                  <a:off x="654420" y="4322171"/>
                  <a:ext cx="255632" cy="29756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6D336028-1575-EB9B-C2C5-E47D29C6B79E}"/>
                    </a:ext>
                  </a:extLst>
                </p:cNvPr>
                <p:cNvCxnSpPr>
                  <a:stCxn id="37" idx="1"/>
                  <a:endCxn id="35" idx="5"/>
                </p:cNvCxnSpPr>
                <p:nvPr/>
              </p:nvCxnSpPr>
              <p:spPr>
                <a:xfrm flipH="1" flipV="1">
                  <a:off x="3466012" y="3530286"/>
                  <a:ext cx="179400" cy="25696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1" name="Oval 30">
                <a:extLst>
                  <a:ext uri="{FF2B5EF4-FFF2-40B4-BE49-F238E27FC236}">
                    <a16:creationId xmlns:a16="http://schemas.microsoft.com/office/drawing/2014/main" id="{7854C72C-2029-C4D8-4E58-32F76F1BC1A6}"/>
                  </a:ext>
                </a:extLst>
              </p:cNvPr>
              <p:cNvSpPr/>
              <p:nvPr/>
            </p:nvSpPr>
            <p:spPr>
              <a:xfrm>
                <a:off x="7531290" y="2520224"/>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cxnSp>
            <p:nvCxnSpPr>
              <p:cNvPr id="32" name="Straight Connector 31">
                <a:extLst>
                  <a:ext uri="{FF2B5EF4-FFF2-40B4-BE49-F238E27FC236}">
                    <a16:creationId xmlns:a16="http://schemas.microsoft.com/office/drawing/2014/main" id="{4FE95C4B-7A54-4A81-0651-1BC490B1BF99}"/>
                  </a:ext>
                </a:extLst>
              </p:cNvPr>
              <p:cNvCxnSpPr>
                <a:cxnSpLocks/>
                <a:stCxn id="31" idx="1"/>
                <a:endCxn id="34" idx="5"/>
              </p:cNvCxnSpPr>
              <p:nvPr/>
            </p:nvCxnSpPr>
            <p:spPr>
              <a:xfrm flipH="1" flipV="1">
                <a:off x="7360537" y="2389257"/>
                <a:ext cx="260453" cy="22066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6" name="Oval 25">
              <a:extLst>
                <a:ext uri="{FF2B5EF4-FFF2-40B4-BE49-F238E27FC236}">
                  <a16:creationId xmlns:a16="http://schemas.microsoft.com/office/drawing/2014/main" id="{FFE62612-5ADD-9CBC-FA67-EED45768DD90}"/>
                </a:ext>
              </a:extLst>
            </p:cNvPr>
            <p:cNvSpPr/>
            <p:nvPr/>
          </p:nvSpPr>
          <p:spPr>
            <a:xfrm>
              <a:off x="9568237" y="2510120"/>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cxnSp>
          <p:nvCxnSpPr>
            <p:cNvPr id="28" name="Straight Connector 27">
              <a:extLst>
                <a:ext uri="{FF2B5EF4-FFF2-40B4-BE49-F238E27FC236}">
                  <a16:creationId xmlns:a16="http://schemas.microsoft.com/office/drawing/2014/main" id="{547D72AF-E02B-2A3B-0F0F-92115EBC3ED7}"/>
                </a:ext>
              </a:extLst>
            </p:cNvPr>
            <p:cNvCxnSpPr>
              <a:cxnSpLocks/>
              <a:stCxn id="26" idx="7"/>
              <a:endCxn id="31" idx="3"/>
            </p:cNvCxnSpPr>
            <p:nvPr/>
          </p:nvCxnSpPr>
          <p:spPr>
            <a:xfrm flipV="1">
              <a:off x="10091048" y="2205002"/>
              <a:ext cx="195959" cy="39481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62" name="Group 61" descr="A binary tree. That is structured as follows:&#10;&#10;root: 9, with left child 3 and right child 10&#10;3: has no left child, right child is 6&#10;6: left child is 5, it has no right child&#10;5: has no children&#10;10: it has no left child, right child is 16&#10;16: has no children">
            <a:extLst>
              <a:ext uri="{FF2B5EF4-FFF2-40B4-BE49-F238E27FC236}">
                <a16:creationId xmlns:a16="http://schemas.microsoft.com/office/drawing/2014/main" id="{4A1538D4-DB3F-F0C7-08AA-E0235DA7DCDD}"/>
              </a:ext>
            </a:extLst>
          </p:cNvPr>
          <p:cNvGrpSpPr/>
          <p:nvPr/>
        </p:nvGrpSpPr>
        <p:grpSpPr>
          <a:xfrm>
            <a:off x="950879" y="3544785"/>
            <a:ext cx="2612151" cy="2757506"/>
            <a:chOff x="9503743" y="365125"/>
            <a:chExt cx="2612151" cy="2757506"/>
          </a:xfrm>
        </p:grpSpPr>
        <p:grpSp>
          <p:nvGrpSpPr>
            <p:cNvPr id="63" name="Group 62">
              <a:extLst>
                <a:ext uri="{FF2B5EF4-FFF2-40B4-BE49-F238E27FC236}">
                  <a16:creationId xmlns:a16="http://schemas.microsoft.com/office/drawing/2014/main" id="{27CFB66F-9ED2-35C1-3299-FED15AFDAFC5}"/>
                </a:ext>
              </a:extLst>
            </p:cNvPr>
            <p:cNvGrpSpPr/>
            <p:nvPr/>
          </p:nvGrpSpPr>
          <p:grpSpPr>
            <a:xfrm>
              <a:off x="9503743" y="365125"/>
              <a:ext cx="2612151" cy="1930319"/>
              <a:chOff x="6837726" y="1203158"/>
              <a:chExt cx="2612151" cy="1930319"/>
            </a:xfrm>
          </p:grpSpPr>
          <p:grpSp>
            <p:nvGrpSpPr>
              <p:cNvPr id="66" name="Group 65">
                <a:extLst>
                  <a:ext uri="{FF2B5EF4-FFF2-40B4-BE49-F238E27FC236}">
                    <a16:creationId xmlns:a16="http://schemas.microsoft.com/office/drawing/2014/main" id="{069196BE-31FA-F4A1-82AB-1BB164A23454}"/>
                  </a:ext>
                </a:extLst>
              </p:cNvPr>
              <p:cNvGrpSpPr/>
              <p:nvPr/>
            </p:nvGrpSpPr>
            <p:grpSpPr>
              <a:xfrm>
                <a:off x="6837726" y="1203158"/>
                <a:ext cx="2612151" cy="1930319"/>
                <a:chOff x="1556072" y="2379747"/>
                <a:chExt cx="2612151" cy="1930319"/>
              </a:xfrm>
            </p:grpSpPr>
            <p:sp>
              <p:nvSpPr>
                <p:cNvPr id="69" name="Oval 68">
                  <a:extLst>
                    <a:ext uri="{FF2B5EF4-FFF2-40B4-BE49-F238E27FC236}">
                      <a16:creationId xmlns:a16="http://schemas.microsoft.com/office/drawing/2014/main" id="{8F0470A7-2E15-6253-E0E8-9905C1C11D28}"/>
                    </a:ext>
                  </a:extLst>
                </p:cNvPr>
                <p:cNvSpPr/>
                <p:nvPr/>
              </p:nvSpPr>
              <p:spPr>
                <a:xfrm>
                  <a:off x="2259363" y="237974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sp>
              <p:nvSpPr>
                <p:cNvPr id="70" name="Oval 69">
                  <a:extLst>
                    <a:ext uri="{FF2B5EF4-FFF2-40B4-BE49-F238E27FC236}">
                      <a16:creationId xmlns:a16="http://schemas.microsoft.com/office/drawing/2014/main" id="{7FC6A5A0-3610-1B0B-2F52-E7E941F71673}"/>
                    </a:ext>
                  </a:extLst>
                </p:cNvPr>
                <p:cNvSpPr/>
                <p:nvPr/>
              </p:nvSpPr>
              <p:spPr>
                <a:xfrm>
                  <a:off x="1556072" y="3043035"/>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71" name="Oval 70">
                  <a:extLst>
                    <a:ext uri="{FF2B5EF4-FFF2-40B4-BE49-F238E27FC236}">
                      <a16:creationId xmlns:a16="http://schemas.microsoft.com/office/drawing/2014/main" id="{3AF3B191-9F2E-0D59-5DDB-EAF05869733D}"/>
                    </a:ext>
                  </a:extLst>
                </p:cNvPr>
                <p:cNvSpPr/>
                <p:nvPr/>
              </p:nvSpPr>
              <p:spPr>
                <a:xfrm>
                  <a:off x="2943201" y="300747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10</a:t>
                  </a:r>
                </a:p>
              </p:txBody>
            </p:sp>
            <p:sp>
              <p:nvSpPr>
                <p:cNvPr id="73" name="Oval 72">
                  <a:extLst>
                    <a:ext uri="{FF2B5EF4-FFF2-40B4-BE49-F238E27FC236}">
                      <a16:creationId xmlns:a16="http://schemas.microsoft.com/office/drawing/2014/main" id="{58255D38-D5E3-5580-E8CC-03127A6E349A}"/>
                    </a:ext>
                  </a:extLst>
                </p:cNvPr>
                <p:cNvSpPr/>
                <p:nvPr/>
              </p:nvSpPr>
              <p:spPr>
                <a:xfrm>
                  <a:off x="3555712" y="369755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16</a:t>
                  </a:r>
                </a:p>
              </p:txBody>
            </p:sp>
            <p:cxnSp>
              <p:nvCxnSpPr>
                <p:cNvPr id="75" name="Straight Connector 74">
                  <a:extLst>
                    <a:ext uri="{FF2B5EF4-FFF2-40B4-BE49-F238E27FC236}">
                      <a16:creationId xmlns:a16="http://schemas.microsoft.com/office/drawing/2014/main" id="{F4FDFEDC-199E-75E7-33CE-AAF0945EDC8C}"/>
                    </a:ext>
                  </a:extLst>
                </p:cNvPr>
                <p:cNvCxnSpPr>
                  <a:cxnSpLocks/>
                  <a:stCxn id="69" idx="3"/>
                  <a:endCxn id="70" idx="7"/>
                </p:cNvCxnSpPr>
                <p:nvPr/>
              </p:nvCxnSpPr>
              <p:spPr>
                <a:xfrm flipH="1">
                  <a:off x="2078883" y="2902558"/>
                  <a:ext cx="270180" cy="23017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 name="Straight Connector 75">
                  <a:extLst>
                    <a:ext uri="{FF2B5EF4-FFF2-40B4-BE49-F238E27FC236}">
                      <a16:creationId xmlns:a16="http://schemas.microsoft.com/office/drawing/2014/main" id="{ACB3BF2C-BA27-2F51-24A8-F788881E359C}"/>
                    </a:ext>
                  </a:extLst>
                </p:cNvPr>
                <p:cNvCxnSpPr>
                  <a:cxnSpLocks/>
                  <a:stCxn id="69" idx="5"/>
                  <a:endCxn id="71" idx="1"/>
                </p:cNvCxnSpPr>
                <p:nvPr/>
              </p:nvCxnSpPr>
              <p:spPr>
                <a:xfrm>
                  <a:off x="2782174" y="2902558"/>
                  <a:ext cx="250727" cy="19461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9" name="Straight Connector 78">
                  <a:extLst>
                    <a:ext uri="{FF2B5EF4-FFF2-40B4-BE49-F238E27FC236}">
                      <a16:creationId xmlns:a16="http://schemas.microsoft.com/office/drawing/2014/main" id="{9E7B233F-4AB5-0D44-1FA3-83ECC69D5BCE}"/>
                    </a:ext>
                  </a:extLst>
                </p:cNvPr>
                <p:cNvCxnSpPr>
                  <a:stCxn id="73" idx="1"/>
                  <a:endCxn id="71" idx="5"/>
                </p:cNvCxnSpPr>
                <p:nvPr/>
              </p:nvCxnSpPr>
              <p:spPr>
                <a:xfrm flipH="1" flipV="1">
                  <a:off x="3466012" y="3530286"/>
                  <a:ext cx="179400" cy="25696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67" name="Oval 66">
                <a:extLst>
                  <a:ext uri="{FF2B5EF4-FFF2-40B4-BE49-F238E27FC236}">
                    <a16:creationId xmlns:a16="http://schemas.microsoft.com/office/drawing/2014/main" id="{B226864B-C381-4B00-2C1C-E4A9DB3B5B8B}"/>
                  </a:ext>
                </a:extLst>
              </p:cNvPr>
              <p:cNvSpPr/>
              <p:nvPr/>
            </p:nvSpPr>
            <p:spPr>
              <a:xfrm>
                <a:off x="7531290" y="2520224"/>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cxnSp>
            <p:nvCxnSpPr>
              <p:cNvPr id="68" name="Straight Connector 67">
                <a:extLst>
                  <a:ext uri="{FF2B5EF4-FFF2-40B4-BE49-F238E27FC236}">
                    <a16:creationId xmlns:a16="http://schemas.microsoft.com/office/drawing/2014/main" id="{24FCD201-2759-B496-3D9D-11D0A4042338}"/>
                  </a:ext>
                </a:extLst>
              </p:cNvPr>
              <p:cNvCxnSpPr>
                <a:cxnSpLocks/>
                <a:stCxn id="67" idx="1"/>
                <a:endCxn id="70" idx="5"/>
              </p:cNvCxnSpPr>
              <p:nvPr/>
            </p:nvCxnSpPr>
            <p:spPr>
              <a:xfrm flipH="1" flipV="1">
                <a:off x="7360537" y="2389257"/>
                <a:ext cx="260453" cy="22066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64" name="Oval 63">
              <a:extLst>
                <a:ext uri="{FF2B5EF4-FFF2-40B4-BE49-F238E27FC236}">
                  <a16:creationId xmlns:a16="http://schemas.microsoft.com/office/drawing/2014/main" id="{6D6B2586-DA4B-8D8C-1582-996ECC02AB3F}"/>
                </a:ext>
              </a:extLst>
            </p:cNvPr>
            <p:cNvSpPr/>
            <p:nvPr/>
          </p:nvSpPr>
          <p:spPr>
            <a:xfrm>
              <a:off x="9568237" y="2510120"/>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cxnSp>
          <p:nvCxnSpPr>
            <p:cNvPr id="65" name="Straight Connector 64">
              <a:extLst>
                <a:ext uri="{FF2B5EF4-FFF2-40B4-BE49-F238E27FC236}">
                  <a16:creationId xmlns:a16="http://schemas.microsoft.com/office/drawing/2014/main" id="{07DEFAD0-8D4C-290A-0CCF-552C0C5AE42B}"/>
                </a:ext>
              </a:extLst>
            </p:cNvPr>
            <p:cNvCxnSpPr>
              <a:cxnSpLocks/>
              <a:stCxn id="64" idx="7"/>
              <a:endCxn id="67" idx="3"/>
            </p:cNvCxnSpPr>
            <p:nvPr/>
          </p:nvCxnSpPr>
          <p:spPr>
            <a:xfrm flipV="1">
              <a:off x="10091048" y="2205002"/>
              <a:ext cx="195959" cy="39481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 name="Group 3" descr="A binary tree. That is structured as follows:&#10;&#10;root: 9, with left child 3 and right child 10&#10;3: left child is 1, right child is 6&#10;1: left child is 0, it has no right child&#10;0: has no children&#10;6: left child is 5, right child is 7&#10;5: has no children&#10;7: has no children&#10;10: it has no left child, right child is 16&#10;16: has no children">
            <a:extLst>
              <a:ext uri="{FF2B5EF4-FFF2-40B4-BE49-F238E27FC236}">
                <a16:creationId xmlns:a16="http://schemas.microsoft.com/office/drawing/2014/main" id="{7FED6D48-5E24-DB75-D3E3-5C0CADE034A2}"/>
              </a:ext>
            </a:extLst>
          </p:cNvPr>
          <p:cNvGrpSpPr/>
          <p:nvPr/>
        </p:nvGrpSpPr>
        <p:grpSpPr>
          <a:xfrm>
            <a:off x="6506103" y="3683299"/>
            <a:ext cx="4036614" cy="2762801"/>
            <a:chOff x="8079280" y="365125"/>
            <a:chExt cx="4036614" cy="2762801"/>
          </a:xfrm>
        </p:grpSpPr>
        <p:grpSp>
          <p:nvGrpSpPr>
            <p:cNvPr id="5" name="Group 4">
              <a:extLst>
                <a:ext uri="{FF2B5EF4-FFF2-40B4-BE49-F238E27FC236}">
                  <a16:creationId xmlns:a16="http://schemas.microsoft.com/office/drawing/2014/main" id="{26C65F57-BD07-C988-424F-1901022809A5}"/>
                </a:ext>
              </a:extLst>
            </p:cNvPr>
            <p:cNvGrpSpPr/>
            <p:nvPr/>
          </p:nvGrpSpPr>
          <p:grpSpPr>
            <a:xfrm>
              <a:off x="8079280" y="365125"/>
              <a:ext cx="4036614" cy="2762801"/>
              <a:chOff x="5413263" y="1203158"/>
              <a:chExt cx="4036614" cy="2762801"/>
            </a:xfrm>
          </p:grpSpPr>
          <p:grpSp>
            <p:nvGrpSpPr>
              <p:cNvPr id="10" name="Group 9">
                <a:extLst>
                  <a:ext uri="{FF2B5EF4-FFF2-40B4-BE49-F238E27FC236}">
                    <a16:creationId xmlns:a16="http://schemas.microsoft.com/office/drawing/2014/main" id="{0172DECA-9CF4-C026-86F8-572305EFD807}"/>
                  </a:ext>
                </a:extLst>
              </p:cNvPr>
              <p:cNvGrpSpPr/>
              <p:nvPr/>
            </p:nvGrpSpPr>
            <p:grpSpPr>
              <a:xfrm>
                <a:off x="5413263" y="1203158"/>
                <a:ext cx="4036614" cy="2762801"/>
                <a:chOff x="131609" y="2379747"/>
                <a:chExt cx="4036614" cy="2762801"/>
              </a:xfrm>
            </p:grpSpPr>
            <p:sp>
              <p:nvSpPr>
                <p:cNvPr id="13" name="Oval 12">
                  <a:extLst>
                    <a:ext uri="{FF2B5EF4-FFF2-40B4-BE49-F238E27FC236}">
                      <a16:creationId xmlns:a16="http://schemas.microsoft.com/office/drawing/2014/main" id="{37FF0475-5D75-CF0C-8136-97716851B36C}"/>
                    </a:ext>
                  </a:extLst>
                </p:cNvPr>
                <p:cNvSpPr/>
                <p:nvPr/>
              </p:nvSpPr>
              <p:spPr>
                <a:xfrm>
                  <a:off x="2259363" y="237974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sp>
              <p:nvSpPr>
                <p:cNvPr id="14" name="Oval 13">
                  <a:extLst>
                    <a:ext uri="{FF2B5EF4-FFF2-40B4-BE49-F238E27FC236}">
                      <a16:creationId xmlns:a16="http://schemas.microsoft.com/office/drawing/2014/main" id="{223AC4B6-DB7D-5890-6A64-477F6C6C77B8}"/>
                    </a:ext>
                  </a:extLst>
                </p:cNvPr>
                <p:cNvSpPr/>
                <p:nvPr/>
              </p:nvSpPr>
              <p:spPr>
                <a:xfrm>
                  <a:off x="1556072" y="3043035"/>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15" name="Oval 14">
                  <a:extLst>
                    <a:ext uri="{FF2B5EF4-FFF2-40B4-BE49-F238E27FC236}">
                      <a16:creationId xmlns:a16="http://schemas.microsoft.com/office/drawing/2014/main" id="{670C748E-BB84-63E7-3213-F881B3FCA272}"/>
                    </a:ext>
                  </a:extLst>
                </p:cNvPr>
                <p:cNvSpPr/>
                <p:nvPr/>
              </p:nvSpPr>
              <p:spPr>
                <a:xfrm>
                  <a:off x="2943201" y="300747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10</a:t>
                  </a:r>
                </a:p>
              </p:txBody>
            </p:sp>
            <p:sp>
              <p:nvSpPr>
                <p:cNvPr id="16" name="Oval 15">
                  <a:extLst>
                    <a:ext uri="{FF2B5EF4-FFF2-40B4-BE49-F238E27FC236}">
                      <a16:creationId xmlns:a16="http://schemas.microsoft.com/office/drawing/2014/main" id="{5E897EFF-5936-9183-FECD-3B544ACA850D}"/>
                    </a:ext>
                  </a:extLst>
                </p:cNvPr>
                <p:cNvSpPr/>
                <p:nvPr/>
              </p:nvSpPr>
              <p:spPr>
                <a:xfrm>
                  <a:off x="820352" y="3799360"/>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17" name="Oval 16">
                  <a:extLst>
                    <a:ext uri="{FF2B5EF4-FFF2-40B4-BE49-F238E27FC236}">
                      <a16:creationId xmlns:a16="http://schemas.microsoft.com/office/drawing/2014/main" id="{EA79B86E-3CF0-510F-C36F-A7094EAC53C1}"/>
                    </a:ext>
                  </a:extLst>
                </p:cNvPr>
                <p:cNvSpPr/>
                <p:nvPr/>
              </p:nvSpPr>
              <p:spPr>
                <a:xfrm>
                  <a:off x="3555712" y="369755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16</a:t>
                  </a:r>
                </a:p>
              </p:txBody>
            </p:sp>
            <p:sp>
              <p:nvSpPr>
                <p:cNvPr id="18" name="Oval 17">
                  <a:extLst>
                    <a:ext uri="{FF2B5EF4-FFF2-40B4-BE49-F238E27FC236}">
                      <a16:creationId xmlns:a16="http://schemas.microsoft.com/office/drawing/2014/main" id="{E9170083-3386-CC9C-2F47-3E3DFFB09367}"/>
                    </a:ext>
                  </a:extLst>
                </p:cNvPr>
                <p:cNvSpPr/>
                <p:nvPr/>
              </p:nvSpPr>
              <p:spPr>
                <a:xfrm>
                  <a:off x="131609" y="453003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0</a:t>
                  </a:r>
                </a:p>
              </p:txBody>
            </p:sp>
            <p:cxnSp>
              <p:nvCxnSpPr>
                <p:cNvPr id="19" name="Straight Connector 18">
                  <a:extLst>
                    <a:ext uri="{FF2B5EF4-FFF2-40B4-BE49-F238E27FC236}">
                      <a16:creationId xmlns:a16="http://schemas.microsoft.com/office/drawing/2014/main" id="{6AADA609-CF5E-9A2D-FC7B-2E6E8FF30D5F}"/>
                    </a:ext>
                  </a:extLst>
                </p:cNvPr>
                <p:cNvCxnSpPr>
                  <a:cxnSpLocks/>
                  <a:stCxn id="13" idx="3"/>
                  <a:endCxn id="14" idx="7"/>
                </p:cNvCxnSpPr>
                <p:nvPr/>
              </p:nvCxnSpPr>
              <p:spPr>
                <a:xfrm flipH="1">
                  <a:off x="2078883" y="2902558"/>
                  <a:ext cx="270180" cy="23017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D2B2485C-2006-6033-2BAB-D5B86A851849}"/>
                    </a:ext>
                  </a:extLst>
                </p:cNvPr>
                <p:cNvCxnSpPr>
                  <a:cxnSpLocks/>
                  <a:stCxn id="13" idx="5"/>
                  <a:endCxn id="15" idx="1"/>
                </p:cNvCxnSpPr>
                <p:nvPr/>
              </p:nvCxnSpPr>
              <p:spPr>
                <a:xfrm>
                  <a:off x="2782174" y="2902558"/>
                  <a:ext cx="250727" cy="19461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7043BCBC-FB82-358D-6CAC-1B72D1A66D2E}"/>
                    </a:ext>
                  </a:extLst>
                </p:cNvPr>
                <p:cNvCxnSpPr>
                  <a:stCxn id="16" idx="7"/>
                  <a:endCxn id="14" idx="3"/>
                </p:cNvCxnSpPr>
                <p:nvPr/>
              </p:nvCxnSpPr>
              <p:spPr>
                <a:xfrm flipV="1">
                  <a:off x="1343163" y="3565846"/>
                  <a:ext cx="302609" cy="32321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3D15677C-2B5C-0A79-A3E3-444660386785}"/>
                    </a:ext>
                  </a:extLst>
                </p:cNvPr>
                <p:cNvCxnSpPr>
                  <a:cxnSpLocks/>
                  <a:stCxn id="18" idx="7"/>
                  <a:endCxn id="16" idx="3"/>
                </p:cNvCxnSpPr>
                <p:nvPr/>
              </p:nvCxnSpPr>
              <p:spPr>
                <a:xfrm flipV="1">
                  <a:off x="654420" y="4322171"/>
                  <a:ext cx="255632" cy="29756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5E1EA23F-2B79-BEC8-27A7-575927BA69A6}"/>
                    </a:ext>
                  </a:extLst>
                </p:cNvPr>
                <p:cNvCxnSpPr>
                  <a:stCxn id="17" idx="1"/>
                  <a:endCxn id="15" idx="5"/>
                </p:cNvCxnSpPr>
                <p:nvPr/>
              </p:nvCxnSpPr>
              <p:spPr>
                <a:xfrm flipH="1" flipV="1">
                  <a:off x="3466012" y="3530286"/>
                  <a:ext cx="179400" cy="25696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1" name="Oval 10">
                <a:extLst>
                  <a:ext uri="{FF2B5EF4-FFF2-40B4-BE49-F238E27FC236}">
                    <a16:creationId xmlns:a16="http://schemas.microsoft.com/office/drawing/2014/main" id="{2B715D8A-7190-742D-28F2-786E284A0C79}"/>
                  </a:ext>
                </a:extLst>
              </p:cNvPr>
              <p:cNvSpPr/>
              <p:nvPr/>
            </p:nvSpPr>
            <p:spPr>
              <a:xfrm>
                <a:off x="7531290" y="2520224"/>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cxnSp>
            <p:nvCxnSpPr>
              <p:cNvPr id="12" name="Straight Connector 11">
                <a:extLst>
                  <a:ext uri="{FF2B5EF4-FFF2-40B4-BE49-F238E27FC236}">
                    <a16:creationId xmlns:a16="http://schemas.microsoft.com/office/drawing/2014/main" id="{FACD5366-1226-5B29-2497-C3943C29A7D2}"/>
                  </a:ext>
                </a:extLst>
              </p:cNvPr>
              <p:cNvCxnSpPr>
                <a:cxnSpLocks/>
                <a:stCxn id="11" idx="1"/>
                <a:endCxn id="14" idx="5"/>
              </p:cNvCxnSpPr>
              <p:nvPr/>
            </p:nvCxnSpPr>
            <p:spPr>
              <a:xfrm flipH="1" flipV="1">
                <a:off x="7360537" y="2389257"/>
                <a:ext cx="260453" cy="22066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6" name="Oval 5">
              <a:extLst>
                <a:ext uri="{FF2B5EF4-FFF2-40B4-BE49-F238E27FC236}">
                  <a16:creationId xmlns:a16="http://schemas.microsoft.com/office/drawing/2014/main" id="{CBF5B753-8D05-CE5A-92EE-C6616E123724}"/>
                </a:ext>
              </a:extLst>
            </p:cNvPr>
            <p:cNvSpPr/>
            <p:nvPr/>
          </p:nvSpPr>
          <p:spPr>
            <a:xfrm>
              <a:off x="9568237" y="2510120"/>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7" name="Oval 6">
              <a:extLst>
                <a:ext uri="{FF2B5EF4-FFF2-40B4-BE49-F238E27FC236}">
                  <a16:creationId xmlns:a16="http://schemas.microsoft.com/office/drawing/2014/main" id="{561E78EB-6045-B14F-AF7D-FA0D62FF5057}"/>
                </a:ext>
              </a:extLst>
            </p:cNvPr>
            <p:cNvSpPr/>
            <p:nvPr/>
          </p:nvSpPr>
          <p:spPr>
            <a:xfrm>
              <a:off x="10876335" y="2510119"/>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cxnSp>
          <p:nvCxnSpPr>
            <p:cNvPr id="8" name="Straight Connector 7">
              <a:extLst>
                <a:ext uri="{FF2B5EF4-FFF2-40B4-BE49-F238E27FC236}">
                  <a16:creationId xmlns:a16="http://schemas.microsoft.com/office/drawing/2014/main" id="{880912B2-A430-F9D7-2FA2-998B5E70FC17}"/>
                </a:ext>
              </a:extLst>
            </p:cNvPr>
            <p:cNvCxnSpPr>
              <a:cxnSpLocks/>
              <a:stCxn id="6" idx="7"/>
              <a:endCxn id="11" idx="3"/>
            </p:cNvCxnSpPr>
            <p:nvPr/>
          </p:nvCxnSpPr>
          <p:spPr>
            <a:xfrm flipV="1">
              <a:off x="10091048" y="2205002"/>
              <a:ext cx="195959" cy="39481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FCEA98E0-23E4-F960-98AF-5A2FF311D2E1}"/>
                </a:ext>
              </a:extLst>
            </p:cNvPr>
            <p:cNvCxnSpPr>
              <a:cxnSpLocks/>
              <a:stCxn id="7" idx="1"/>
              <a:endCxn id="11" idx="5"/>
            </p:cNvCxnSpPr>
            <p:nvPr/>
          </p:nvCxnSpPr>
          <p:spPr>
            <a:xfrm flipH="1" flipV="1">
              <a:off x="10720118" y="2205002"/>
              <a:ext cx="245917" cy="39481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5222627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23AD86-1571-D6FB-228A-8B563D15EC58}"/>
              </a:ext>
            </a:extLst>
          </p:cNvPr>
          <p:cNvSpPr>
            <a:spLocks noGrp="1"/>
          </p:cNvSpPr>
          <p:nvPr>
            <p:ph type="title"/>
          </p:nvPr>
        </p:nvSpPr>
        <p:spPr/>
        <p:txBody>
          <a:bodyPr/>
          <a:lstStyle/>
          <a:p>
            <a:r>
              <a:rPr lang="en-US" dirty="0"/>
              <a:t>Dictionary (Map) ADT</a:t>
            </a:r>
          </a:p>
        </p:txBody>
      </p:sp>
      <p:sp>
        <p:nvSpPr>
          <p:cNvPr id="3" name="Content Placeholder 2">
            <a:extLst>
              <a:ext uri="{FF2B5EF4-FFF2-40B4-BE49-F238E27FC236}">
                <a16:creationId xmlns:a16="http://schemas.microsoft.com/office/drawing/2014/main" id="{FE9F7E85-C0B2-0941-5469-FBEF3EEEF3D9}"/>
              </a:ext>
            </a:extLst>
          </p:cNvPr>
          <p:cNvSpPr>
            <a:spLocks noGrp="1"/>
          </p:cNvSpPr>
          <p:nvPr>
            <p:ph idx="1"/>
          </p:nvPr>
        </p:nvSpPr>
        <p:spPr/>
        <p:txBody>
          <a:bodyPr>
            <a:normAutofit lnSpcReduction="10000"/>
          </a:bodyPr>
          <a:lstStyle/>
          <a:p>
            <a:r>
              <a:rPr lang="en-US" dirty="0"/>
              <a:t>Contents:</a:t>
            </a:r>
          </a:p>
          <a:p>
            <a:pPr lvl="1"/>
            <a:r>
              <a:rPr lang="en-US" dirty="0"/>
              <a:t>Sets of </a:t>
            </a:r>
            <a:r>
              <a:rPr lang="en-US" dirty="0" err="1"/>
              <a:t>key+value</a:t>
            </a:r>
            <a:r>
              <a:rPr lang="en-US" dirty="0"/>
              <a:t> pairs</a:t>
            </a:r>
          </a:p>
          <a:p>
            <a:pPr lvl="1"/>
            <a:r>
              <a:rPr lang="en-US" dirty="0"/>
              <a:t>Keys must be comparable</a:t>
            </a:r>
          </a:p>
          <a:p>
            <a:r>
              <a:rPr lang="en-US" dirty="0"/>
              <a:t>Operations:</a:t>
            </a:r>
          </a:p>
          <a:p>
            <a:pPr lvl="1"/>
            <a:r>
              <a:rPr lang="en-US" dirty="0"/>
              <a:t>insert(key, value)</a:t>
            </a:r>
          </a:p>
          <a:p>
            <a:pPr lvl="2"/>
            <a:r>
              <a:rPr lang="en-US" dirty="0"/>
              <a:t>Adds the (</a:t>
            </a:r>
            <a:r>
              <a:rPr lang="en-US" dirty="0" err="1"/>
              <a:t>key,value</a:t>
            </a:r>
            <a:r>
              <a:rPr lang="en-US" dirty="0"/>
              <a:t>) pair into the dictionary</a:t>
            </a:r>
          </a:p>
          <a:p>
            <a:pPr lvl="2"/>
            <a:r>
              <a:rPr lang="en-US" dirty="0"/>
              <a:t>If the key already has a value, overwrite the old value</a:t>
            </a:r>
          </a:p>
          <a:p>
            <a:pPr lvl="3"/>
            <a:r>
              <a:rPr lang="en-US" dirty="0"/>
              <a:t>Consequence: Keys cannot be repeated</a:t>
            </a:r>
          </a:p>
          <a:p>
            <a:pPr lvl="1"/>
            <a:r>
              <a:rPr lang="en-US" dirty="0"/>
              <a:t>find(key)</a:t>
            </a:r>
          </a:p>
          <a:p>
            <a:pPr lvl="2"/>
            <a:r>
              <a:rPr lang="en-US" dirty="0"/>
              <a:t>Returns the value associated with the given key</a:t>
            </a:r>
          </a:p>
          <a:p>
            <a:pPr lvl="1"/>
            <a:r>
              <a:rPr lang="en-US" dirty="0"/>
              <a:t>delete(key)</a:t>
            </a:r>
          </a:p>
          <a:p>
            <a:pPr lvl="2"/>
            <a:r>
              <a:rPr lang="en-US" dirty="0"/>
              <a:t>Remove the key (and its associated value)</a:t>
            </a:r>
          </a:p>
        </p:txBody>
      </p:sp>
    </p:spTree>
    <p:extLst>
      <p:ext uri="{BB962C8B-B14F-4D97-AF65-F5344CB8AC3E}">
        <p14:creationId xmlns:p14="http://schemas.microsoft.com/office/powerpoint/2010/main" val="35689563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26D083-B54D-058B-9F1C-70C846514F6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C2E6A60-9EF8-CC19-2E6D-91930DA469AA}"/>
              </a:ext>
            </a:extLst>
          </p:cNvPr>
          <p:cNvSpPr>
            <a:spLocks noGrp="1"/>
          </p:cNvSpPr>
          <p:nvPr>
            <p:ph type="title"/>
          </p:nvPr>
        </p:nvSpPr>
        <p:spPr>
          <a:xfrm>
            <a:off x="34982" y="-153384"/>
            <a:ext cx="10515600" cy="1325563"/>
          </a:xfrm>
        </p:spPr>
        <p:txBody>
          <a:bodyPr>
            <a:normAutofit/>
          </a:bodyPr>
          <a:lstStyle/>
          <a:p>
            <a:r>
              <a:rPr lang="en-US" sz="4000" dirty="0"/>
              <a:t>Is it an AVL Tree? (Answers)</a:t>
            </a:r>
          </a:p>
        </p:txBody>
      </p:sp>
      <p:sp>
        <p:nvSpPr>
          <p:cNvPr id="61" name="TextBox 60">
            <a:extLst>
              <a:ext uri="{FF2B5EF4-FFF2-40B4-BE49-F238E27FC236}">
                <a16:creationId xmlns:a16="http://schemas.microsoft.com/office/drawing/2014/main" id="{9AABB28F-A9F5-FFDD-EEA4-696DD2BEBF19}"/>
              </a:ext>
            </a:extLst>
          </p:cNvPr>
          <p:cNvSpPr txBox="1"/>
          <p:nvPr/>
        </p:nvSpPr>
        <p:spPr>
          <a:xfrm>
            <a:off x="465206" y="1361806"/>
            <a:ext cx="2295485" cy="923330"/>
          </a:xfrm>
          <a:prstGeom prst="rect">
            <a:avLst/>
          </a:prstGeom>
          <a:noFill/>
          <a:ln w="28575">
            <a:solidFill>
              <a:schemeClr val="accent1"/>
            </a:solidFill>
          </a:ln>
        </p:spPr>
        <p:txBody>
          <a:bodyPr wrap="square" rtlCol="0">
            <a:spAutoFit/>
          </a:bodyPr>
          <a:lstStyle/>
          <a:p>
            <a:r>
              <a:rPr lang="en-US" b="1" dirty="0">
                <a:solidFill>
                  <a:schemeClr val="accent1">
                    <a:lumMod val="75000"/>
                  </a:schemeClr>
                </a:solidFill>
              </a:rPr>
              <a:t>“Problem” Node</a:t>
            </a:r>
          </a:p>
          <a:p>
            <a:r>
              <a:rPr lang="en-US" dirty="0">
                <a:solidFill>
                  <a:schemeClr val="accent1">
                    <a:lumMod val="75000"/>
                  </a:schemeClr>
                </a:solidFill>
              </a:rPr>
              <a:t>Its children’s heights differ by more than 1</a:t>
            </a:r>
          </a:p>
        </p:txBody>
      </p:sp>
      <p:cxnSp>
        <p:nvCxnSpPr>
          <p:cNvPr id="74" name="Straight Arrow Connector 73">
            <a:extLst>
              <a:ext uri="{FF2B5EF4-FFF2-40B4-BE49-F238E27FC236}">
                <a16:creationId xmlns:a16="http://schemas.microsoft.com/office/drawing/2014/main" id="{C8A47E61-B721-8511-73ED-8E0813B8DEA5}"/>
              </a:ext>
              <a:ext uri="{C183D7F6-B498-43B3-948B-1728B52AA6E4}">
                <adec:decorative xmlns:adec="http://schemas.microsoft.com/office/drawing/2017/decorative" val="1"/>
              </a:ext>
            </a:extLst>
          </p:cNvPr>
          <p:cNvCxnSpPr>
            <a:cxnSpLocks/>
            <a:stCxn id="61" idx="3"/>
            <a:endCxn id="51" idx="2"/>
          </p:cNvCxnSpPr>
          <p:nvPr/>
        </p:nvCxnSpPr>
        <p:spPr>
          <a:xfrm flipV="1">
            <a:off x="2760691" y="1082079"/>
            <a:ext cx="2615396" cy="741392"/>
          </a:xfrm>
          <a:prstGeom prst="straightConnector1">
            <a:avLst/>
          </a:prstGeom>
          <a:ln w="38100">
            <a:solidFill>
              <a:schemeClr val="accent1">
                <a:lumMod val="60000"/>
                <a:lumOff val="40000"/>
              </a:schemeClr>
            </a:solidFill>
            <a:prstDash val="sysDash"/>
            <a:tailEnd type="triangle"/>
          </a:ln>
        </p:spPr>
        <p:style>
          <a:lnRef idx="1">
            <a:schemeClr val="accent1"/>
          </a:lnRef>
          <a:fillRef idx="0">
            <a:schemeClr val="accent1"/>
          </a:fillRef>
          <a:effectRef idx="0">
            <a:schemeClr val="accent1"/>
          </a:effectRef>
          <a:fontRef idx="minor">
            <a:schemeClr val="tx1"/>
          </a:fontRef>
        </p:style>
      </p:cxnSp>
      <p:cxnSp>
        <p:nvCxnSpPr>
          <p:cNvPr id="80" name="Straight Arrow Connector 79">
            <a:extLst>
              <a:ext uri="{FF2B5EF4-FFF2-40B4-BE49-F238E27FC236}">
                <a16:creationId xmlns:a16="http://schemas.microsoft.com/office/drawing/2014/main" id="{4408432B-8D1B-7363-AC02-381CA116EA99}"/>
              </a:ext>
              <a:ext uri="{C183D7F6-B498-43B3-948B-1728B52AA6E4}">
                <adec:decorative xmlns:adec="http://schemas.microsoft.com/office/drawing/2017/decorative" val="1"/>
              </a:ext>
            </a:extLst>
          </p:cNvPr>
          <p:cNvCxnSpPr>
            <a:cxnSpLocks/>
            <a:stCxn id="61" idx="2"/>
            <a:endCxn id="70" idx="0"/>
          </p:cNvCxnSpPr>
          <p:nvPr/>
        </p:nvCxnSpPr>
        <p:spPr>
          <a:xfrm flipH="1">
            <a:off x="1257135" y="2285136"/>
            <a:ext cx="355814" cy="1922937"/>
          </a:xfrm>
          <a:prstGeom prst="straightConnector1">
            <a:avLst/>
          </a:prstGeom>
          <a:ln w="38100">
            <a:solidFill>
              <a:schemeClr val="accent1">
                <a:lumMod val="60000"/>
                <a:lumOff val="40000"/>
              </a:schemeClr>
            </a:solidFill>
            <a:prstDash val="sysDash"/>
            <a:tailEnd type="triangle"/>
          </a:ln>
        </p:spPr>
        <p:style>
          <a:lnRef idx="1">
            <a:schemeClr val="accent1"/>
          </a:lnRef>
          <a:fillRef idx="0">
            <a:schemeClr val="accent1"/>
          </a:fillRef>
          <a:effectRef idx="0">
            <a:schemeClr val="accent1"/>
          </a:effectRef>
          <a:fontRef idx="minor">
            <a:schemeClr val="tx1"/>
          </a:fontRef>
        </p:style>
      </p:cxnSp>
      <p:grpSp>
        <p:nvGrpSpPr>
          <p:cNvPr id="77" name="Group 76" descr="A binary tree. That is structured as follows:&#10;&#10;root: 9, with left child 3 and right child 10&#10;3: left child is 1, right child is 6&#10;1: left child is 0, it has no right child&#10;0: has no children&#10;6: left child is 5, right child is 7&#10;5: has no children&#10;7: has no children&#10;10: has no children&#10;&#10;This is not a valid AVL tree because the left subtree of 9 has height 2 and the right subtree has height 0, making for a difference of more than 1. We say that the node 9 is a &quot;problem node&quot; because its subtrees are not balanced.">
            <a:extLst>
              <a:ext uri="{FF2B5EF4-FFF2-40B4-BE49-F238E27FC236}">
                <a16:creationId xmlns:a16="http://schemas.microsoft.com/office/drawing/2014/main" id="{FED2D6A2-6D4F-2427-2D93-D80FBA5E9294}"/>
              </a:ext>
            </a:extLst>
          </p:cNvPr>
          <p:cNvGrpSpPr/>
          <p:nvPr/>
        </p:nvGrpSpPr>
        <p:grpSpPr>
          <a:xfrm>
            <a:off x="3248333" y="534355"/>
            <a:ext cx="4769179" cy="3004269"/>
            <a:chOff x="3248333" y="534355"/>
            <a:chExt cx="4769179" cy="3004269"/>
          </a:xfrm>
        </p:grpSpPr>
        <p:grpSp>
          <p:nvGrpSpPr>
            <p:cNvPr id="44" name="Group 43">
              <a:extLst>
                <a:ext uri="{FF2B5EF4-FFF2-40B4-BE49-F238E27FC236}">
                  <a16:creationId xmlns:a16="http://schemas.microsoft.com/office/drawing/2014/main" id="{39D27363-3D3C-32E8-696C-D2785DDA379D}"/>
                </a:ext>
              </a:extLst>
            </p:cNvPr>
            <p:cNvGrpSpPr/>
            <p:nvPr/>
          </p:nvGrpSpPr>
          <p:grpSpPr>
            <a:xfrm>
              <a:off x="3248333" y="775823"/>
              <a:ext cx="3424103" cy="2762801"/>
              <a:chOff x="8079280" y="365125"/>
              <a:chExt cx="3424103" cy="2762801"/>
            </a:xfrm>
          </p:grpSpPr>
          <p:grpSp>
            <p:nvGrpSpPr>
              <p:cNvPr id="45" name="Group 44">
                <a:extLst>
                  <a:ext uri="{FF2B5EF4-FFF2-40B4-BE49-F238E27FC236}">
                    <a16:creationId xmlns:a16="http://schemas.microsoft.com/office/drawing/2014/main" id="{E5555162-28A9-AEBD-F2C3-CB4BD139B201}"/>
                  </a:ext>
                </a:extLst>
              </p:cNvPr>
              <p:cNvGrpSpPr/>
              <p:nvPr/>
            </p:nvGrpSpPr>
            <p:grpSpPr>
              <a:xfrm>
                <a:off x="8079280" y="365125"/>
                <a:ext cx="3424103" cy="2762801"/>
                <a:chOff x="5413263" y="1203158"/>
                <a:chExt cx="3424103" cy="2762801"/>
              </a:xfrm>
            </p:grpSpPr>
            <p:grpSp>
              <p:nvGrpSpPr>
                <p:cNvPr id="48" name="Group 47">
                  <a:extLst>
                    <a:ext uri="{FF2B5EF4-FFF2-40B4-BE49-F238E27FC236}">
                      <a16:creationId xmlns:a16="http://schemas.microsoft.com/office/drawing/2014/main" id="{AB970A81-5546-979C-F061-1A50AE1829A7}"/>
                    </a:ext>
                  </a:extLst>
                </p:cNvPr>
                <p:cNvGrpSpPr/>
                <p:nvPr/>
              </p:nvGrpSpPr>
              <p:grpSpPr>
                <a:xfrm>
                  <a:off x="5413263" y="1203158"/>
                  <a:ext cx="3424103" cy="2762801"/>
                  <a:chOff x="131609" y="2379747"/>
                  <a:chExt cx="3424103" cy="2762801"/>
                </a:xfrm>
              </p:grpSpPr>
              <p:sp>
                <p:nvSpPr>
                  <p:cNvPr id="51" name="Oval 50">
                    <a:extLst>
                      <a:ext uri="{FF2B5EF4-FFF2-40B4-BE49-F238E27FC236}">
                        <a16:creationId xmlns:a16="http://schemas.microsoft.com/office/drawing/2014/main" id="{B44B982F-910E-BEBA-EC5B-FAFC556DFDB2}"/>
                      </a:ext>
                    </a:extLst>
                  </p:cNvPr>
                  <p:cNvSpPr/>
                  <p:nvPr/>
                </p:nvSpPr>
                <p:spPr>
                  <a:xfrm>
                    <a:off x="2259363" y="2379747"/>
                    <a:ext cx="612511" cy="612511"/>
                  </a:xfrm>
                  <a:prstGeom prst="ellipse">
                    <a:avLst/>
                  </a:prstGeom>
                  <a:solidFill>
                    <a:schemeClr val="accent1">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sp>
                <p:nvSpPr>
                  <p:cNvPr id="52" name="Oval 51">
                    <a:extLst>
                      <a:ext uri="{FF2B5EF4-FFF2-40B4-BE49-F238E27FC236}">
                        <a16:creationId xmlns:a16="http://schemas.microsoft.com/office/drawing/2014/main" id="{2380CA75-AD77-6683-0BC9-7F2C016D5F1C}"/>
                      </a:ext>
                    </a:extLst>
                  </p:cNvPr>
                  <p:cNvSpPr/>
                  <p:nvPr/>
                </p:nvSpPr>
                <p:spPr>
                  <a:xfrm>
                    <a:off x="1556072" y="3043035"/>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53" name="Oval 52">
                    <a:extLst>
                      <a:ext uri="{FF2B5EF4-FFF2-40B4-BE49-F238E27FC236}">
                        <a16:creationId xmlns:a16="http://schemas.microsoft.com/office/drawing/2014/main" id="{D3042753-F7E9-F5C5-75B9-E6367053EB2A}"/>
                      </a:ext>
                    </a:extLst>
                  </p:cNvPr>
                  <p:cNvSpPr/>
                  <p:nvPr/>
                </p:nvSpPr>
                <p:spPr>
                  <a:xfrm>
                    <a:off x="2943201" y="300747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10</a:t>
                    </a:r>
                  </a:p>
                </p:txBody>
              </p:sp>
              <p:sp>
                <p:nvSpPr>
                  <p:cNvPr id="54" name="Oval 53">
                    <a:extLst>
                      <a:ext uri="{FF2B5EF4-FFF2-40B4-BE49-F238E27FC236}">
                        <a16:creationId xmlns:a16="http://schemas.microsoft.com/office/drawing/2014/main" id="{12E8D3CB-288A-18A3-75C2-1C1C43623836}"/>
                      </a:ext>
                    </a:extLst>
                  </p:cNvPr>
                  <p:cNvSpPr/>
                  <p:nvPr/>
                </p:nvSpPr>
                <p:spPr>
                  <a:xfrm>
                    <a:off x="820352" y="3799360"/>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56" name="Oval 55">
                    <a:extLst>
                      <a:ext uri="{FF2B5EF4-FFF2-40B4-BE49-F238E27FC236}">
                        <a16:creationId xmlns:a16="http://schemas.microsoft.com/office/drawing/2014/main" id="{938691F0-1B46-0C00-5685-07E6648962AF}"/>
                      </a:ext>
                    </a:extLst>
                  </p:cNvPr>
                  <p:cNvSpPr/>
                  <p:nvPr/>
                </p:nvSpPr>
                <p:spPr>
                  <a:xfrm>
                    <a:off x="131609" y="453003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0</a:t>
                    </a:r>
                  </a:p>
                </p:txBody>
              </p:sp>
              <p:cxnSp>
                <p:nvCxnSpPr>
                  <p:cNvPr id="57" name="Straight Connector 56">
                    <a:extLst>
                      <a:ext uri="{FF2B5EF4-FFF2-40B4-BE49-F238E27FC236}">
                        <a16:creationId xmlns:a16="http://schemas.microsoft.com/office/drawing/2014/main" id="{64164C29-FB40-6241-EEAF-BA4155007881}"/>
                      </a:ext>
                    </a:extLst>
                  </p:cNvPr>
                  <p:cNvCxnSpPr>
                    <a:cxnSpLocks/>
                    <a:stCxn id="51" idx="3"/>
                    <a:endCxn id="52" idx="7"/>
                  </p:cNvCxnSpPr>
                  <p:nvPr/>
                </p:nvCxnSpPr>
                <p:spPr>
                  <a:xfrm flipH="1">
                    <a:off x="2078883" y="2902558"/>
                    <a:ext cx="270180" cy="23017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F87862A3-31B7-516B-409B-6EEE9DC334CF}"/>
                      </a:ext>
                    </a:extLst>
                  </p:cNvPr>
                  <p:cNvCxnSpPr>
                    <a:cxnSpLocks/>
                    <a:stCxn id="51" idx="5"/>
                    <a:endCxn id="53" idx="1"/>
                  </p:cNvCxnSpPr>
                  <p:nvPr/>
                </p:nvCxnSpPr>
                <p:spPr>
                  <a:xfrm>
                    <a:off x="2782174" y="2902558"/>
                    <a:ext cx="250727" cy="19461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Straight Connector 58">
                    <a:extLst>
                      <a:ext uri="{FF2B5EF4-FFF2-40B4-BE49-F238E27FC236}">
                        <a16:creationId xmlns:a16="http://schemas.microsoft.com/office/drawing/2014/main" id="{466F22DD-94ED-62FA-419D-6A3704EF46F4}"/>
                      </a:ext>
                    </a:extLst>
                  </p:cNvPr>
                  <p:cNvCxnSpPr>
                    <a:stCxn id="54" idx="7"/>
                    <a:endCxn id="52" idx="3"/>
                  </p:cNvCxnSpPr>
                  <p:nvPr/>
                </p:nvCxnSpPr>
                <p:spPr>
                  <a:xfrm flipV="1">
                    <a:off x="1343163" y="3565846"/>
                    <a:ext cx="302609" cy="32321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a16="http://schemas.microsoft.com/office/drawing/2014/main" id="{5E899DEC-198A-EFA6-4A26-83BA99D8F0A1}"/>
                      </a:ext>
                    </a:extLst>
                  </p:cNvPr>
                  <p:cNvCxnSpPr>
                    <a:cxnSpLocks/>
                    <a:stCxn id="56" idx="7"/>
                    <a:endCxn id="54" idx="3"/>
                  </p:cNvCxnSpPr>
                  <p:nvPr/>
                </p:nvCxnSpPr>
                <p:spPr>
                  <a:xfrm flipV="1">
                    <a:off x="654420" y="4322171"/>
                    <a:ext cx="255632" cy="29756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49" name="Oval 48">
                  <a:extLst>
                    <a:ext uri="{FF2B5EF4-FFF2-40B4-BE49-F238E27FC236}">
                      <a16:creationId xmlns:a16="http://schemas.microsoft.com/office/drawing/2014/main" id="{00F6329C-0CCA-027A-A5C6-EF2ACB33F89E}"/>
                    </a:ext>
                  </a:extLst>
                </p:cNvPr>
                <p:cNvSpPr/>
                <p:nvPr/>
              </p:nvSpPr>
              <p:spPr>
                <a:xfrm>
                  <a:off x="7531290" y="2520224"/>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cxnSp>
              <p:nvCxnSpPr>
                <p:cNvPr id="50" name="Straight Connector 49">
                  <a:extLst>
                    <a:ext uri="{FF2B5EF4-FFF2-40B4-BE49-F238E27FC236}">
                      <a16:creationId xmlns:a16="http://schemas.microsoft.com/office/drawing/2014/main" id="{20DC127A-1C6F-762E-EB07-B117220FFFE9}"/>
                    </a:ext>
                  </a:extLst>
                </p:cNvPr>
                <p:cNvCxnSpPr>
                  <a:cxnSpLocks/>
                  <a:stCxn id="49" idx="1"/>
                  <a:endCxn id="52" idx="5"/>
                </p:cNvCxnSpPr>
                <p:nvPr/>
              </p:nvCxnSpPr>
              <p:spPr>
                <a:xfrm flipH="1" flipV="1">
                  <a:off x="7360537" y="2389257"/>
                  <a:ext cx="260453" cy="22066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46" name="Oval 45">
                <a:extLst>
                  <a:ext uri="{FF2B5EF4-FFF2-40B4-BE49-F238E27FC236}">
                    <a16:creationId xmlns:a16="http://schemas.microsoft.com/office/drawing/2014/main" id="{E76EDC3A-9FC7-1881-08F2-3E94ACE57A45}"/>
                  </a:ext>
                </a:extLst>
              </p:cNvPr>
              <p:cNvSpPr/>
              <p:nvPr/>
            </p:nvSpPr>
            <p:spPr>
              <a:xfrm>
                <a:off x="9568237" y="2510120"/>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cxnSp>
            <p:nvCxnSpPr>
              <p:cNvPr id="47" name="Straight Connector 46">
                <a:extLst>
                  <a:ext uri="{FF2B5EF4-FFF2-40B4-BE49-F238E27FC236}">
                    <a16:creationId xmlns:a16="http://schemas.microsoft.com/office/drawing/2014/main" id="{C121F7C5-006C-BD0F-6B92-F4FF84805015}"/>
                  </a:ext>
                </a:extLst>
              </p:cNvPr>
              <p:cNvCxnSpPr>
                <a:cxnSpLocks/>
                <a:stCxn id="46" idx="7"/>
                <a:endCxn id="49" idx="3"/>
              </p:cNvCxnSpPr>
              <p:nvPr/>
            </p:nvCxnSpPr>
            <p:spPr>
              <a:xfrm flipV="1">
                <a:off x="10091048" y="2205002"/>
                <a:ext cx="195959" cy="39481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9" name="TextBox 28">
              <a:extLst>
                <a:ext uri="{FF2B5EF4-FFF2-40B4-BE49-F238E27FC236}">
                  <a16:creationId xmlns:a16="http://schemas.microsoft.com/office/drawing/2014/main" id="{54C17867-3513-85D5-D22A-6E9F2CD5ABBE}"/>
                </a:ext>
              </a:extLst>
            </p:cNvPr>
            <p:cNvSpPr txBox="1"/>
            <p:nvPr/>
          </p:nvSpPr>
          <p:spPr>
            <a:xfrm>
              <a:off x="6059925" y="534355"/>
              <a:ext cx="1957587" cy="461665"/>
            </a:xfrm>
            <a:prstGeom prst="rect">
              <a:avLst/>
            </a:prstGeom>
            <a:noFill/>
          </p:spPr>
          <p:txBody>
            <a:bodyPr wrap="none" rtlCol="0">
              <a:spAutoFit/>
            </a:bodyPr>
            <a:lstStyle/>
            <a:p>
              <a:r>
                <a:rPr lang="en-US" sz="2400" dirty="0">
                  <a:solidFill>
                    <a:srgbClr val="FF0000"/>
                  </a:solidFill>
                </a:rPr>
                <a:t>Not Balanced!</a:t>
              </a:r>
            </a:p>
          </p:txBody>
        </p:sp>
      </p:grpSp>
      <p:grpSp>
        <p:nvGrpSpPr>
          <p:cNvPr id="78" name="Group 77" descr="A binary tree. That is structured as follows:&#10;&#10;root: 9, with left child 3 and right child 10&#10;3: left child is 1, right child is 6&#10;1: left child is 0, it has no right child&#10;0: has no children&#10;6: left child is 5, it has no right child&#10;5: has no children&#10;10: it has no left child, right child is 16&#10;16: has no children&#10;&#10;This is a valid AVL tree because every node's subtrees heights differ by 1 or less.">
            <a:extLst>
              <a:ext uri="{FF2B5EF4-FFF2-40B4-BE49-F238E27FC236}">
                <a16:creationId xmlns:a16="http://schemas.microsoft.com/office/drawing/2014/main" id="{1E37061A-60C7-4701-9834-2A4004175503}"/>
              </a:ext>
            </a:extLst>
          </p:cNvPr>
          <p:cNvGrpSpPr/>
          <p:nvPr/>
        </p:nvGrpSpPr>
        <p:grpSpPr>
          <a:xfrm>
            <a:off x="7614255" y="194375"/>
            <a:ext cx="4075955" cy="2807290"/>
            <a:chOff x="7614255" y="194375"/>
            <a:chExt cx="4075955" cy="2807290"/>
          </a:xfrm>
        </p:grpSpPr>
        <p:grpSp>
          <p:nvGrpSpPr>
            <p:cNvPr id="24" name="Group 23">
              <a:extLst>
                <a:ext uri="{FF2B5EF4-FFF2-40B4-BE49-F238E27FC236}">
                  <a16:creationId xmlns:a16="http://schemas.microsoft.com/office/drawing/2014/main" id="{6BA6A0AB-BF20-925F-794F-2D27E92D60A3}"/>
                </a:ext>
              </a:extLst>
            </p:cNvPr>
            <p:cNvGrpSpPr/>
            <p:nvPr/>
          </p:nvGrpSpPr>
          <p:grpSpPr>
            <a:xfrm>
              <a:off x="7614255" y="194375"/>
              <a:ext cx="4036614" cy="2762801"/>
              <a:chOff x="8079280" y="365125"/>
              <a:chExt cx="4036614" cy="2762801"/>
            </a:xfrm>
          </p:grpSpPr>
          <p:grpSp>
            <p:nvGrpSpPr>
              <p:cNvPr id="25" name="Group 24">
                <a:extLst>
                  <a:ext uri="{FF2B5EF4-FFF2-40B4-BE49-F238E27FC236}">
                    <a16:creationId xmlns:a16="http://schemas.microsoft.com/office/drawing/2014/main" id="{6786FF62-F6D6-4AB0-63B1-19DE33ED1E87}"/>
                  </a:ext>
                </a:extLst>
              </p:cNvPr>
              <p:cNvGrpSpPr/>
              <p:nvPr/>
            </p:nvGrpSpPr>
            <p:grpSpPr>
              <a:xfrm>
                <a:off x="8079280" y="365125"/>
                <a:ext cx="4036614" cy="2762801"/>
                <a:chOff x="5413263" y="1203158"/>
                <a:chExt cx="4036614" cy="2762801"/>
              </a:xfrm>
            </p:grpSpPr>
            <p:grpSp>
              <p:nvGrpSpPr>
                <p:cNvPr id="30" name="Group 29">
                  <a:extLst>
                    <a:ext uri="{FF2B5EF4-FFF2-40B4-BE49-F238E27FC236}">
                      <a16:creationId xmlns:a16="http://schemas.microsoft.com/office/drawing/2014/main" id="{56F58DAB-C197-6360-7792-F578DFA7E536}"/>
                    </a:ext>
                  </a:extLst>
                </p:cNvPr>
                <p:cNvGrpSpPr/>
                <p:nvPr/>
              </p:nvGrpSpPr>
              <p:grpSpPr>
                <a:xfrm>
                  <a:off x="5413263" y="1203158"/>
                  <a:ext cx="4036614" cy="2762801"/>
                  <a:chOff x="131609" y="2379747"/>
                  <a:chExt cx="4036614" cy="2762801"/>
                </a:xfrm>
              </p:grpSpPr>
              <p:sp>
                <p:nvSpPr>
                  <p:cNvPr id="33" name="Oval 32">
                    <a:extLst>
                      <a:ext uri="{FF2B5EF4-FFF2-40B4-BE49-F238E27FC236}">
                        <a16:creationId xmlns:a16="http://schemas.microsoft.com/office/drawing/2014/main" id="{69115BD3-5BCE-B86B-CEDE-A190E067D47D}"/>
                      </a:ext>
                    </a:extLst>
                  </p:cNvPr>
                  <p:cNvSpPr/>
                  <p:nvPr/>
                </p:nvSpPr>
                <p:spPr>
                  <a:xfrm>
                    <a:off x="2259363" y="237974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sp>
                <p:nvSpPr>
                  <p:cNvPr id="34" name="Oval 33">
                    <a:extLst>
                      <a:ext uri="{FF2B5EF4-FFF2-40B4-BE49-F238E27FC236}">
                        <a16:creationId xmlns:a16="http://schemas.microsoft.com/office/drawing/2014/main" id="{9E149999-AFCF-543E-455B-570A6FC2658F}"/>
                      </a:ext>
                    </a:extLst>
                  </p:cNvPr>
                  <p:cNvSpPr/>
                  <p:nvPr/>
                </p:nvSpPr>
                <p:spPr>
                  <a:xfrm>
                    <a:off x="1556072" y="3043035"/>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35" name="Oval 34">
                    <a:extLst>
                      <a:ext uri="{FF2B5EF4-FFF2-40B4-BE49-F238E27FC236}">
                        <a16:creationId xmlns:a16="http://schemas.microsoft.com/office/drawing/2014/main" id="{6AE5E0AD-CF4B-75E9-8C7A-1159214213B2}"/>
                      </a:ext>
                    </a:extLst>
                  </p:cNvPr>
                  <p:cNvSpPr/>
                  <p:nvPr/>
                </p:nvSpPr>
                <p:spPr>
                  <a:xfrm>
                    <a:off x="2943201" y="300747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10</a:t>
                    </a:r>
                  </a:p>
                </p:txBody>
              </p:sp>
              <p:sp>
                <p:nvSpPr>
                  <p:cNvPr id="36" name="Oval 35">
                    <a:extLst>
                      <a:ext uri="{FF2B5EF4-FFF2-40B4-BE49-F238E27FC236}">
                        <a16:creationId xmlns:a16="http://schemas.microsoft.com/office/drawing/2014/main" id="{2356BE8D-1484-5304-6C54-3B0276AF5746}"/>
                      </a:ext>
                    </a:extLst>
                  </p:cNvPr>
                  <p:cNvSpPr/>
                  <p:nvPr/>
                </p:nvSpPr>
                <p:spPr>
                  <a:xfrm>
                    <a:off x="820352" y="3799360"/>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37" name="Oval 36">
                    <a:extLst>
                      <a:ext uri="{FF2B5EF4-FFF2-40B4-BE49-F238E27FC236}">
                        <a16:creationId xmlns:a16="http://schemas.microsoft.com/office/drawing/2014/main" id="{E3A28B2C-E186-AFBC-3022-1095BFF9005F}"/>
                      </a:ext>
                    </a:extLst>
                  </p:cNvPr>
                  <p:cNvSpPr/>
                  <p:nvPr/>
                </p:nvSpPr>
                <p:spPr>
                  <a:xfrm>
                    <a:off x="3555712" y="369755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16</a:t>
                    </a:r>
                  </a:p>
                </p:txBody>
              </p:sp>
              <p:sp>
                <p:nvSpPr>
                  <p:cNvPr id="38" name="Oval 37">
                    <a:extLst>
                      <a:ext uri="{FF2B5EF4-FFF2-40B4-BE49-F238E27FC236}">
                        <a16:creationId xmlns:a16="http://schemas.microsoft.com/office/drawing/2014/main" id="{F91423AC-490C-ED5F-6778-5EF4A3D8BEF1}"/>
                      </a:ext>
                    </a:extLst>
                  </p:cNvPr>
                  <p:cNvSpPr/>
                  <p:nvPr/>
                </p:nvSpPr>
                <p:spPr>
                  <a:xfrm>
                    <a:off x="131609" y="453003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0</a:t>
                    </a:r>
                  </a:p>
                </p:txBody>
              </p:sp>
              <p:cxnSp>
                <p:nvCxnSpPr>
                  <p:cNvPr id="39" name="Straight Connector 38">
                    <a:extLst>
                      <a:ext uri="{FF2B5EF4-FFF2-40B4-BE49-F238E27FC236}">
                        <a16:creationId xmlns:a16="http://schemas.microsoft.com/office/drawing/2014/main" id="{90C38827-1B3A-AD9B-2266-17B3171DE310}"/>
                      </a:ext>
                    </a:extLst>
                  </p:cNvPr>
                  <p:cNvCxnSpPr>
                    <a:cxnSpLocks/>
                    <a:stCxn id="33" idx="3"/>
                    <a:endCxn id="34" idx="7"/>
                  </p:cNvCxnSpPr>
                  <p:nvPr/>
                </p:nvCxnSpPr>
                <p:spPr>
                  <a:xfrm flipH="1">
                    <a:off x="2078883" y="2902558"/>
                    <a:ext cx="270180" cy="23017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95C2D549-98FB-09D6-AE7F-6AA96FB9BD42}"/>
                      </a:ext>
                    </a:extLst>
                  </p:cNvPr>
                  <p:cNvCxnSpPr>
                    <a:cxnSpLocks/>
                    <a:stCxn id="33" idx="5"/>
                    <a:endCxn id="35" idx="1"/>
                  </p:cNvCxnSpPr>
                  <p:nvPr/>
                </p:nvCxnSpPr>
                <p:spPr>
                  <a:xfrm>
                    <a:off x="2782174" y="2902558"/>
                    <a:ext cx="250727" cy="19461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587537CA-491A-AE5D-6C08-132A9DA4621D}"/>
                      </a:ext>
                    </a:extLst>
                  </p:cNvPr>
                  <p:cNvCxnSpPr>
                    <a:stCxn id="36" idx="7"/>
                    <a:endCxn id="34" idx="3"/>
                  </p:cNvCxnSpPr>
                  <p:nvPr/>
                </p:nvCxnSpPr>
                <p:spPr>
                  <a:xfrm flipV="1">
                    <a:off x="1343163" y="3565846"/>
                    <a:ext cx="302609" cy="32321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62F2FC09-4878-915E-1827-D0EC57964BEC}"/>
                      </a:ext>
                    </a:extLst>
                  </p:cNvPr>
                  <p:cNvCxnSpPr>
                    <a:cxnSpLocks/>
                    <a:stCxn id="38" idx="7"/>
                    <a:endCxn id="36" idx="3"/>
                  </p:cNvCxnSpPr>
                  <p:nvPr/>
                </p:nvCxnSpPr>
                <p:spPr>
                  <a:xfrm flipV="1">
                    <a:off x="654420" y="4322171"/>
                    <a:ext cx="255632" cy="29756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70D29E7C-C59F-7989-CAFB-CA149089DC40}"/>
                      </a:ext>
                    </a:extLst>
                  </p:cNvPr>
                  <p:cNvCxnSpPr>
                    <a:stCxn id="37" idx="1"/>
                    <a:endCxn id="35" idx="5"/>
                  </p:cNvCxnSpPr>
                  <p:nvPr/>
                </p:nvCxnSpPr>
                <p:spPr>
                  <a:xfrm flipH="1" flipV="1">
                    <a:off x="3466012" y="3530286"/>
                    <a:ext cx="179400" cy="25696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1" name="Oval 30">
                  <a:extLst>
                    <a:ext uri="{FF2B5EF4-FFF2-40B4-BE49-F238E27FC236}">
                      <a16:creationId xmlns:a16="http://schemas.microsoft.com/office/drawing/2014/main" id="{01B77C09-C96B-745A-4F9F-9816478FEE70}"/>
                    </a:ext>
                  </a:extLst>
                </p:cNvPr>
                <p:cNvSpPr/>
                <p:nvPr/>
              </p:nvSpPr>
              <p:spPr>
                <a:xfrm>
                  <a:off x="7531290" y="2520224"/>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cxnSp>
              <p:nvCxnSpPr>
                <p:cNvPr id="32" name="Straight Connector 31">
                  <a:extLst>
                    <a:ext uri="{FF2B5EF4-FFF2-40B4-BE49-F238E27FC236}">
                      <a16:creationId xmlns:a16="http://schemas.microsoft.com/office/drawing/2014/main" id="{1B79A0CC-58EA-461C-94F0-2324BAEC3BC1}"/>
                    </a:ext>
                  </a:extLst>
                </p:cNvPr>
                <p:cNvCxnSpPr>
                  <a:cxnSpLocks/>
                  <a:stCxn id="31" idx="1"/>
                  <a:endCxn id="34" idx="5"/>
                </p:cNvCxnSpPr>
                <p:nvPr/>
              </p:nvCxnSpPr>
              <p:spPr>
                <a:xfrm flipH="1" flipV="1">
                  <a:off x="7360537" y="2389257"/>
                  <a:ext cx="260453" cy="22066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6" name="Oval 25">
                <a:extLst>
                  <a:ext uri="{FF2B5EF4-FFF2-40B4-BE49-F238E27FC236}">
                    <a16:creationId xmlns:a16="http://schemas.microsoft.com/office/drawing/2014/main" id="{0ACDDAB4-B0E8-E567-6D19-E26A38AA55B0}"/>
                  </a:ext>
                </a:extLst>
              </p:cNvPr>
              <p:cNvSpPr/>
              <p:nvPr/>
            </p:nvSpPr>
            <p:spPr>
              <a:xfrm>
                <a:off x="9568237" y="2510120"/>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cxnSp>
            <p:nvCxnSpPr>
              <p:cNvPr id="28" name="Straight Connector 27">
                <a:extLst>
                  <a:ext uri="{FF2B5EF4-FFF2-40B4-BE49-F238E27FC236}">
                    <a16:creationId xmlns:a16="http://schemas.microsoft.com/office/drawing/2014/main" id="{A77FC101-7DC5-436B-E430-9BF018FEA965}"/>
                  </a:ext>
                </a:extLst>
              </p:cNvPr>
              <p:cNvCxnSpPr>
                <a:cxnSpLocks/>
                <a:stCxn id="26" idx="7"/>
                <a:endCxn id="31" idx="3"/>
              </p:cNvCxnSpPr>
              <p:nvPr/>
            </p:nvCxnSpPr>
            <p:spPr>
              <a:xfrm flipV="1">
                <a:off x="10091048" y="2205002"/>
                <a:ext cx="195959" cy="39481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 name="TextBox 2">
              <a:extLst>
                <a:ext uri="{FF2B5EF4-FFF2-40B4-BE49-F238E27FC236}">
                  <a16:creationId xmlns:a16="http://schemas.microsoft.com/office/drawing/2014/main" id="{0ABD1AC7-858A-D0A4-7B32-D9B1FB0CBE70}"/>
                </a:ext>
              </a:extLst>
            </p:cNvPr>
            <p:cNvSpPr txBox="1"/>
            <p:nvPr/>
          </p:nvSpPr>
          <p:spPr>
            <a:xfrm>
              <a:off x="10264820" y="2540000"/>
              <a:ext cx="1425390" cy="461665"/>
            </a:xfrm>
            <a:prstGeom prst="rect">
              <a:avLst/>
            </a:prstGeom>
            <a:noFill/>
          </p:spPr>
          <p:txBody>
            <a:bodyPr wrap="none" rtlCol="0">
              <a:spAutoFit/>
            </a:bodyPr>
            <a:lstStyle/>
            <a:p>
              <a:r>
                <a:rPr lang="en-US" sz="2400" dirty="0">
                  <a:solidFill>
                    <a:srgbClr val="FF0000"/>
                  </a:solidFill>
                </a:rPr>
                <a:t>Balanced!</a:t>
              </a:r>
            </a:p>
          </p:txBody>
        </p:sp>
      </p:grpSp>
      <p:grpSp>
        <p:nvGrpSpPr>
          <p:cNvPr id="72" name="Group 71" descr="A binary tree. That is structured as follows:&#10;&#10;root: 9, with left child 3 and right child 10&#10;3: has no left child, right child is 6&#10;6: left child is 5, it has no right child&#10;5: has no children&#10;10: it has no left child, right child is 16&#10;16: has no children&#10;&#10;This is not a valid AVL tree because the left subtree of 3 has height -1 and the right subtree has height 1, making for a difference of more than 1. We say that the node 3 is a &quot;problem node&quot; because its subtrees are not balanced.">
            <a:extLst>
              <a:ext uri="{FF2B5EF4-FFF2-40B4-BE49-F238E27FC236}">
                <a16:creationId xmlns:a16="http://schemas.microsoft.com/office/drawing/2014/main" id="{BB617E96-D7D3-4146-AAE2-E8FDC5F5BFC1}"/>
              </a:ext>
            </a:extLst>
          </p:cNvPr>
          <p:cNvGrpSpPr/>
          <p:nvPr/>
        </p:nvGrpSpPr>
        <p:grpSpPr>
          <a:xfrm>
            <a:off x="950879" y="3544785"/>
            <a:ext cx="2948081" cy="2795040"/>
            <a:chOff x="950879" y="3544785"/>
            <a:chExt cx="2948081" cy="2795040"/>
          </a:xfrm>
        </p:grpSpPr>
        <p:grpSp>
          <p:nvGrpSpPr>
            <p:cNvPr id="62" name="Group 61">
              <a:extLst>
                <a:ext uri="{FF2B5EF4-FFF2-40B4-BE49-F238E27FC236}">
                  <a16:creationId xmlns:a16="http://schemas.microsoft.com/office/drawing/2014/main" id="{BC7A89FB-08E8-642E-B3EF-9AC6FE527A42}"/>
                </a:ext>
              </a:extLst>
            </p:cNvPr>
            <p:cNvGrpSpPr/>
            <p:nvPr/>
          </p:nvGrpSpPr>
          <p:grpSpPr>
            <a:xfrm>
              <a:off x="950879" y="3544785"/>
              <a:ext cx="2612151" cy="2757506"/>
              <a:chOff x="9503743" y="365125"/>
              <a:chExt cx="2612151" cy="2757506"/>
            </a:xfrm>
          </p:grpSpPr>
          <p:grpSp>
            <p:nvGrpSpPr>
              <p:cNvPr id="63" name="Group 62">
                <a:extLst>
                  <a:ext uri="{FF2B5EF4-FFF2-40B4-BE49-F238E27FC236}">
                    <a16:creationId xmlns:a16="http://schemas.microsoft.com/office/drawing/2014/main" id="{A56BC58F-7B20-46E4-E4A9-389677C91272}"/>
                  </a:ext>
                </a:extLst>
              </p:cNvPr>
              <p:cNvGrpSpPr/>
              <p:nvPr/>
            </p:nvGrpSpPr>
            <p:grpSpPr>
              <a:xfrm>
                <a:off x="9503743" y="365125"/>
                <a:ext cx="2612151" cy="1930319"/>
                <a:chOff x="6837726" y="1203158"/>
                <a:chExt cx="2612151" cy="1930319"/>
              </a:xfrm>
            </p:grpSpPr>
            <p:grpSp>
              <p:nvGrpSpPr>
                <p:cNvPr id="66" name="Group 65">
                  <a:extLst>
                    <a:ext uri="{FF2B5EF4-FFF2-40B4-BE49-F238E27FC236}">
                      <a16:creationId xmlns:a16="http://schemas.microsoft.com/office/drawing/2014/main" id="{FD895E71-8E91-0BD6-98EC-AC78CC386D60}"/>
                    </a:ext>
                  </a:extLst>
                </p:cNvPr>
                <p:cNvGrpSpPr/>
                <p:nvPr/>
              </p:nvGrpSpPr>
              <p:grpSpPr>
                <a:xfrm>
                  <a:off x="6837726" y="1203158"/>
                  <a:ext cx="2612151" cy="1930319"/>
                  <a:chOff x="1556072" y="2379747"/>
                  <a:chExt cx="2612151" cy="1930319"/>
                </a:xfrm>
              </p:grpSpPr>
              <p:sp>
                <p:nvSpPr>
                  <p:cNvPr id="69" name="Oval 68">
                    <a:extLst>
                      <a:ext uri="{FF2B5EF4-FFF2-40B4-BE49-F238E27FC236}">
                        <a16:creationId xmlns:a16="http://schemas.microsoft.com/office/drawing/2014/main" id="{497ED62B-A82D-0F21-7D3A-41097C01E50D}"/>
                      </a:ext>
                    </a:extLst>
                  </p:cNvPr>
                  <p:cNvSpPr/>
                  <p:nvPr/>
                </p:nvSpPr>
                <p:spPr>
                  <a:xfrm>
                    <a:off x="2259363" y="237974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sp>
                <p:nvSpPr>
                  <p:cNvPr id="70" name="Oval 69">
                    <a:extLst>
                      <a:ext uri="{FF2B5EF4-FFF2-40B4-BE49-F238E27FC236}">
                        <a16:creationId xmlns:a16="http://schemas.microsoft.com/office/drawing/2014/main" id="{FC9EA922-3ADA-822B-7B90-74B530637BFF}"/>
                      </a:ext>
                    </a:extLst>
                  </p:cNvPr>
                  <p:cNvSpPr/>
                  <p:nvPr/>
                </p:nvSpPr>
                <p:spPr>
                  <a:xfrm>
                    <a:off x="1556072" y="3043035"/>
                    <a:ext cx="612511" cy="612511"/>
                  </a:xfrm>
                  <a:prstGeom prst="ellipse">
                    <a:avLst/>
                  </a:prstGeom>
                  <a:solidFill>
                    <a:schemeClr val="accent1">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71" name="Oval 70">
                    <a:extLst>
                      <a:ext uri="{FF2B5EF4-FFF2-40B4-BE49-F238E27FC236}">
                        <a16:creationId xmlns:a16="http://schemas.microsoft.com/office/drawing/2014/main" id="{2B9142CE-593B-1D9A-915D-AB273E67B10D}"/>
                      </a:ext>
                    </a:extLst>
                  </p:cNvPr>
                  <p:cNvSpPr/>
                  <p:nvPr/>
                </p:nvSpPr>
                <p:spPr>
                  <a:xfrm>
                    <a:off x="2943201" y="300747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10</a:t>
                    </a:r>
                  </a:p>
                </p:txBody>
              </p:sp>
              <p:sp>
                <p:nvSpPr>
                  <p:cNvPr id="73" name="Oval 72">
                    <a:extLst>
                      <a:ext uri="{FF2B5EF4-FFF2-40B4-BE49-F238E27FC236}">
                        <a16:creationId xmlns:a16="http://schemas.microsoft.com/office/drawing/2014/main" id="{C98E5B71-1C38-F289-235A-C1F00BB825D5}"/>
                      </a:ext>
                    </a:extLst>
                  </p:cNvPr>
                  <p:cNvSpPr/>
                  <p:nvPr/>
                </p:nvSpPr>
                <p:spPr>
                  <a:xfrm>
                    <a:off x="3555712" y="369755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16</a:t>
                    </a:r>
                  </a:p>
                </p:txBody>
              </p:sp>
              <p:cxnSp>
                <p:nvCxnSpPr>
                  <p:cNvPr id="75" name="Straight Connector 74">
                    <a:extLst>
                      <a:ext uri="{FF2B5EF4-FFF2-40B4-BE49-F238E27FC236}">
                        <a16:creationId xmlns:a16="http://schemas.microsoft.com/office/drawing/2014/main" id="{26275589-EE23-A1B9-6728-6A2973866D68}"/>
                      </a:ext>
                    </a:extLst>
                  </p:cNvPr>
                  <p:cNvCxnSpPr>
                    <a:cxnSpLocks/>
                    <a:stCxn id="69" idx="3"/>
                    <a:endCxn id="70" idx="7"/>
                  </p:cNvCxnSpPr>
                  <p:nvPr/>
                </p:nvCxnSpPr>
                <p:spPr>
                  <a:xfrm flipH="1">
                    <a:off x="2078883" y="2902558"/>
                    <a:ext cx="270180" cy="23017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 name="Straight Connector 75">
                    <a:extLst>
                      <a:ext uri="{FF2B5EF4-FFF2-40B4-BE49-F238E27FC236}">
                        <a16:creationId xmlns:a16="http://schemas.microsoft.com/office/drawing/2014/main" id="{9E202C90-7DF1-73FA-B13B-1C3139CC6CE7}"/>
                      </a:ext>
                    </a:extLst>
                  </p:cNvPr>
                  <p:cNvCxnSpPr>
                    <a:cxnSpLocks/>
                    <a:stCxn id="69" idx="5"/>
                    <a:endCxn id="71" idx="1"/>
                  </p:cNvCxnSpPr>
                  <p:nvPr/>
                </p:nvCxnSpPr>
                <p:spPr>
                  <a:xfrm>
                    <a:off x="2782174" y="2902558"/>
                    <a:ext cx="250727" cy="19461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9" name="Straight Connector 78">
                    <a:extLst>
                      <a:ext uri="{FF2B5EF4-FFF2-40B4-BE49-F238E27FC236}">
                        <a16:creationId xmlns:a16="http://schemas.microsoft.com/office/drawing/2014/main" id="{4B9A0D4A-668D-0DDF-D8F3-E922BA9AA868}"/>
                      </a:ext>
                    </a:extLst>
                  </p:cNvPr>
                  <p:cNvCxnSpPr>
                    <a:stCxn id="73" idx="1"/>
                    <a:endCxn id="71" idx="5"/>
                  </p:cNvCxnSpPr>
                  <p:nvPr/>
                </p:nvCxnSpPr>
                <p:spPr>
                  <a:xfrm flipH="1" flipV="1">
                    <a:off x="3466012" y="3530286"/>
                    <a:ext cx="179400" cy="25696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67" name="Oval 66">
                  <a:extLst>
                    <a:ext uri="{FF2B5EF4-FFF2-40B4-BE49-F238E27FC236}">
                      <a16:creationId xmlns:a16="http://schemas.microsoft.com/office/drawing/2014/main" id="{F5C51FAB-C430-D174-7366-A52A4AD36665}"/>
                    </a:ext>
                  </a:extLst>
                </p:cNvPr>
                <p:cNvSpPr/>
                <p:nvPr/>
              </p:nvSpPr>
              <p:spPr>
                <a:xfrm>
                  <a:off x="7531290" y="2520224"/>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cxnSp>
              <p:nvCxnSpPr>
                <p:cNvPr id="68" name="Straight Connector 67">
                  <a:extLst>
                    <a:ext uri="{FF2B5EF4-FFF2-40B4-BE49-F238E27FC236}">
                      <a16:creationId xmlns:a16="http://schemas.microsoft.com/office/drawing/2014/main" id="{F336F9DD-D10A-0DF8-9F2F-FAFE89DBF406}"/>
                    </a:ext>
                  </a:extLst>
                </p:cNvPr>
                <p:cNvCxnSpPr>
                  <a:cxnSpLocks/>
                  <a:stCxn id="67" idx="1"/>
                  <a:endCxn id="70" idx="5"/>
                </p:cNvCxnSpPr>
                <p:nvPr/>
              </p:nvCxnSpPr>
              <p:spPr>
                <a:xfrm flipH="1" flipV="1">
                  <a:off x="7360537" y="2389257"/>
                  <a:ext cx="260453" cy="22066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64" name="Oval 63">
                <a:extLst>
                  <a:ext uri="{FF2B5EF4-FFF2-40B4-BE49-F238E27FC236}">
                    <a16:creationId xmlns:a16="http://schemas.microsoft.com/office/drawing/2014/main" id="{C91A308E-3459-0E58-45D3-7B81CC98A080}"/>
                  </a:ext>
                </a:extLst>
              </p:cNvPr>
              <p:cNvSpPr/>
              <p:nvPr/>
            </p:nvSpPr>
            <p:spPr>
              <a:xfrm>
                <a:off x="9568237" y="2510120"/>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cxnSp>
            <p:nvCxnSpPr>
              <p:cNvPr id="65" name="Straight Connector 64">
                <a:extLst>
                  <a:ext uri="{FF2B5EF4-FFF2-40B4-BE49-F238E27FC236}">
                    <a16:creationId xmlns:a16="http://schemas.microsoft.com/office/drawing/2014/main" id="{4B23422E-BC3B-EFAA-861F-264672211BB1}"/>
                  </a:ext>
                </a:extLst>
              </p:cNvPr>
              <p:cNvCxnSpPr>
                <a:cxnSpLocks/>
                <a:stCxn id="64" idx="7"/>
                <a:endCxn id="67" idx="3"/>
              </p:cNvCxnSpPr>
              <p:nvPr/>
            </p:nvCxnSpPr>
            <p:spPr>
              <a:xfrm flipV="1">
                <a:off x="10091048" y="2205002"/>
                <a:ext cx="195959" cy="39481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55" name="TextBox 54">
              <a:extLst>
                <a:ext uri="{FF2B5EF4-FFF2-40B4-BE49-F238E27FC236}">
                  <a16:creationId xmlns:a16="http://schemas.microsoft.com/office/drawing/2014/main" id="{06C6E91A-33C1-8B28-B015-5FF36CEE5C4E}"/>
                </a:ext>
              </a:extLst>
            </p:cNvPr>
            <p:cNvSpPr txBox="1"/>
            <p:nvPr/>
          </p:nvSpPr>
          <p:spPr>
            <a:xfrm>
              <a:off x="1941373" y="5878160"/>
              <a:ext cx="1957587" cy="461665"/>
            </a:xfrm>
            <a:prstGeom prst="rect">
              <a:avLst/>
            </a:prstGeom>
            <a:noFill/>
          </p:spPr>
          <p:txBody>
            <a:bodyPr wrap="none" rtlCol="0">
              <a:spAutoFit/>
            </a:bodyPr>
            <a:lstStyle/>
            <a:p>
              <a:r>
                <a:rPr lang="en-US" sz="2400" dirty="0">
                  <a:solidFill>
                    <a:srgbClr val="FF0000"/>
                  </a:solidFill>
                </a:rPr>
                <a:t>Not Balanced!</a:t>
              </a:r>
            </a:p>
          </p:txBody>
        </p:sp>
      </p:grpSp>
      <p:grpSp>
        <p:nvGrpSpPr>
          <p:cNvPr id="81" name="Group 80" descr="A binary tree. That is structured as follows:&#10;&#10;root: 9, with left child 3 and right child 10&#10;3: left child is 1, right child is 6&#10;1: left child is 0, it has no right child&#10;0: has no children&#10;6: left child is 5, right child is 7&#10;5: has no children&#10;7: has no children&#10;10: it has no left child, right child is 16&#10;16: has no children&#10;&#10;This is a valid AVL tree because every node's subtrees heights differ by 1 or less.">
            <a:extLst>
              <a:ext uri="{FF2B5EF4-FFF2-40B4-BE49-F238E27FC236}">
                <a16:creationId xmlns:a16="http://schemas.microsoft.com/office/drawing/2014/main" id="{86A5A351-876F-BBB0-E7DD-06899F856BE1}"/>
              </a:ext>
            </a:extLst>
          </p:cNvPr>
          <p:cNvGrpSpPr/>
          <p:nvPr/>
        </p:nvGrpSpPr>
        <p:grpSpPr>
          <a:xfrm>
            <a:off x="6506103" y="3683299"/>
            <a:ext cx="5244950" cy="2762801"/>
            <a:chOff x="6506103" y="3683299"/>
            <a:chExt cx="5244950" cy="2762801"/>
          </a:xfrm>
        </p:grpSpPr>
        <p:grpSp>
          <p:nvGrpSpPr>
            <p:cNvPr id="4" name="Group 3">
              <a:extLst>
                <a:ext uri="{FF2B5EF4-FFF2-40B4-BE49-F238E27FC236}">
                  <a16:creationId xmlns:a16="http://schemas.microsoft.com/office/drawing/2014/main" id="{1D5F1A1C-6D12-F9F9-D102-FFD875307732}"/>
                </a:ext>
              </a:extLst>
            </p:cNvPr>
            <p:cNvGrpSpPr/>
            <p:nvPr/>
          </p:nvGrpSpPr>
          <p:grpSpPr>
            <a:xfrm>
              <a:off x="6506103" y="3683299"/>
              <a:ext cx="4036614" cy="2762801"/>
              <a:chOff x="8079280" y="365125"/>
              <a:chExt cx="4036614" cy="2762801"/>
            </a:xfrm>
          </p:grpSpPr>
          <p:grpSp>
            <p:nvGrpSpPr>
              <p:cNvPr id="5" name="Group 4">
                <a:extLst>
                  <a:ext uri="{FF2B5EF4-FFF2-40B4-BE49-F238E27FC236}">
                    <a16:creationId xmlns:a16="http://schemas.microsoft.com/office/drawing/2014/main" id="{5D1AE03F-B8F4-7F6C-458C-E3089094B6D9}"/>
                  </a:ext>
                </a:extLst>
              </p:cNvPr>
              <p:cNvGrpSpPr/>
              <p:nvPr/>
            </p:nvGrpSpPr>
            <p:grpSpPr>
              <a:xfrm>
                <a:off x="8079280" y="365125"/>
                <a:ext cx="4036614" cy="2762801"/>
                <a:chOff x="5413263" y="1203158"/>
                <a:chExt cx="4036614" cy="2762801"/>
              </a:xfrm>
            </p:grpSpPr>
            <p:grpSp>
              <p:nvGrpSpPr>
                <p:cNvPr id="10" name="Group 9">
                  <a:extLst>
                    <a:ext uri="{FF2B5EF4-FFF2-40B4-BE49-F238E27FC236}">
                      <a16:creationId xmlns:a16="http://schemas.microsoft.com/office/drawing/2014/main" id="{54D0B1ED-72F2-7609-EECA-37564A256AE0}"/>
                    </a:ext>
                  </a:extLst>
                </p:cNvPr>
                <p:cNvGrpSpPr/>
                <p:nvPr/>
              </p:nvGrpSpPr>
              <p:grpSpPr>
                <a:xfrm>
                  <a:off x="5413263" y="1203158"/>
                  <a:ext cx="4036614" cy="2762801"/>
                  <a:chOff x="131609" y="2379747"/>
                  <a:chExt cx="4036614" cy="2762801"/>
                </a:xfrm>
              </p:grpSpPr>
              <p:sp>
                <p:nvSpPr>
                  <p:cNvPr id="13" name="Oval 12">
                    <a:extLst>
                      <a:ext uri="{FF2B5EF4-FFF2-40B4-BE49-F238E27FC236}">
                        <a16:creationId xmlns:a16="http://schemas.microsoft.com/office/drawing/2014/main" id="{4FC26629-D4A4-4877-2A29-7D449684BB38}"/>
                      </a:ext>
                    </a:extLst>
                  </p:cNvPr>
                  <p:cNvSpPr/>
                  <p:nvPr/>
                </p:nvSpPr>
                <p:spPr>
                  <a:xfrm>
                    <a:off x="2259363" y="237974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sp>
                <p:nvSpPr>
                  <p:cNvPr id="14" name="Oval 13">
                    <a:extLst>
                      <a:ext uri="{FF2B5EF4-FFF2-40B4-BE49-F238E27FC236}">
                        <a16:creationId xmlns:a16="http://schemas.microsoft.com/office/drawing/2014/main" id="{8A9CAA12-C15D-5899-FEDE-5C4E04EF67D9}"/>
                      </a:ext>
                    </a:extLst>
                  </p:cNvPr>
                  <p:cNvSpPr/>
                  <p:nvPr/>
                </p:nvSpPr>
                <p:spPr>
                  <a:xfrm>
                    <a:off x="1556072" y="3043035"/>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15" name="Oval 14">
                    <a:extLst>
                      <a:ext uri="{FF2B5EF4-FFF2-40B4-BE49-F238E27FC236}">
                        <a16:creationId xmlns:a16="http://schemas.microsoft.com/office/drawing/2014/main" id="{BD3D70EA-D73F-D234-0A96-3521EC78E73F}"/>
                      </a:ext>
                    </a:extLst>
                  </p:cNvPr>
                  <p:cNvSpPr/>
                  <p:nvPr/>
                </p:nvSpPr>
                <p:spPr>
                  <a:xfrm>
                    <a:off x="2943201" y="300747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10</a:t>
                    </a:r>
                  </a:p>
                </p:txBody>
              </p:sp>
              <p:sp>
                <p:nvSpPr>
                  <p:cNvPr id="16" name="Oval 15">
                    <a:extLst>
                      <a:ext uri="{FF2B5EF4-FFF2-40B4-BE49-F238E27FC236}">
                        <a16:creationId xmlns:a16="http://schemas.microsoft.com/office/drawing/2014/main" id="{2BF51135-79A2-6B7B-3EA4-6498001487E3}"/>
                      </a:ext>
                    </a:extLst>
                  </p:cNvPr>
                  <p:cNvSpPr/>
                  <p:nvPr/>
                </p:nvSpPr>
                <p:spPr>
                  <a:xfrm>
                    <a:off x="820352" y="3799360"/>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17" name="Oval 16">
                    <a:extLst>
                      <a:ext uri="{FF2B5EF4-FFF2-40B4-BE49-F238E27FC236}">
                        <a16:creationId xmlns:a16="http://schemas.microsoft.com/office/drawing/2014/main" id="{8838633B-0DE2-4529-9896-F83D31001ADB}"/>
                      </a:ext>
                    </a:extLst>
                  </p:cNvPr>
                  <p:cNvSpPr/>
                  <p:nvPr/>
                </p:nvSpPr>
                <p:spPr>
                  <a:xfrm>
                    <a:off x="3555712" y="369755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16</a:t>
                    </a:r>
                  </a:p>
                </p:txBody>
              </p:sp>
              <p:sp>
                <p:nvSpPr>
                  <p:cNvPr id="18" name="Oval 17">
                    <a:extLst>
                      <a:ext uri="{FF2B5EF4-FFF2-40B4-BE49-F238E27FC236}">
                        <a16:creationId xmlns:a16="http://schemas.microsoft.com/office/drawing/2014/main" id="{BCD958B8-43D7-AEE6-DC88-F7D944231450}"/>
                      </a:ext>
                    </a:extLst>
                  </p:cNvPr>
                  <p:cNvSpPr/>
                  <p:nvPr/>
                </p:nvSpPr>
                <p:spPr>
                  <a:xfrm>
                    <a:off x="131609" y="453003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0</a:t>
                    </a:r>
                  </a:p>
                </p:txBody>
              </p:sp>
              <p:cxnSp>
                <p:nvCxnSpPr>
                  <p:cNvPr id="19" name="Straight Connector 18">
                    <a:extLst>
                      <a:ext uri="{FF2B5EF4-FFF2-40B4-BE49-F238E27FC236}">
                        <a16:creationId xmlns:a16="http://schemas.microsoft.com/office/drawing/2014/main" id="{E45CAB59-CED0-40B4-472F-9046412F8365}"/>
                      </a:ext>
                    </a:extLst>
                  </p:cNvPr>
                  <p:cNvCxnSpPr>
                    <a:cxnSpLocks/>
                    <a:stCxn id="13" idx="3"/>
                    <a:endCxn id="14" idx="7"/>
                  </p:cNvCxnSpPr>
                  <p:nvPr/>
                </p:nvCxnSpPr>
                <p:spPr>
                  <a:xfrm flipH="1">
                    <a:off x="2078883" y="2902558"/>
                    <a:ext cx="270180" cy="23017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998A97B2-948F-2889-BA7D-8D456704AF00}"/>
                      </a:ext>
                    </a:extLst>
                  </p:cNvPr>
                  <p:cNvCxnSpPr>
                    <a:cxnSpLocks/>
                    <a:stCxn id="13" idx="5"/>
                    <a:endCxn id="15" idx="1"/>
                  </p:cNvCxnSpPr>
                  <p:nvPr/>
                </p:nvCxnSpPr>
                <p:spPr>
                  <a:xfrm>
                    <a:off x="2782174" y="2902558"/>
                    <a:ext cx="250727" cy="19461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55651DC2-88DA-C223-3269-422F3F18E96E}"/>
                      </a:ext>
                    </a:extLst>
                  </p:cNvPr>
                  <p:cNvCxnSpPr>
                    <a:stCxn id="16" idx="7"/>
                    <a:endCxn id="14" idx="3"/>
                  </p:cNvCxnSpPr>
                  <p:nvPr/>
                </p:nvCxnSpPr>
                <p:spPr>
                  <a:xfrm flipV="1">
                    <a:off x="1343163" y="3565846"/>
                    <a:ext cx="302609" cy="32321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040EA64C-3F5E-953A-66B7-63F68B445995}"/>
                      </a:ext>
                    </a:extLst>
                  </p:cNvPr>
                  <p:cNvCxnSpPr>
                    <a:cxnSpLocks/>
                    <a:stCxn id="18" idx="7"/>
                    <a:endCxn id="16" idx="3"/>
                  </p:cNvCxnSpPr>
                  <p:nvPr/>
                </p:nvCxnSpPr>
                <p:spPr>
                  <a:xfrm flipV="1">
                    <a:off x="654420" y="4322171"/>
                    <a:ext cx="255632" cy="29756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7883F182-A26D-9CCB-424D-0BFDC522939D}"/>
                      </a:ext>
                    </a:extLst>
                  </p:cNvPr>
                  <p:cNvCxnSpPr>
                    <a:stCxn id="17" idx="1"/>
                    <a:endCxn id="15" idx="5"/>
                  </p:cNvCxnSpPr>
                  <p:nvPr/>
                </p:nvCxnSpPr>
                <p:spPr>
                  <a:xfrm flipH="1" flipV="1">
                    <a:off x="3466012" y="3530286"/>
                    <a:ext cx="179400" cy="25696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1" name="Oval 10">
                  <a:extLst>
                    <a:ext uri="{FF2B5EF4-FFF2-40B4-BE49-F238E27FC236}">
                      <a16:creationId xmlns:a16="http://schemas.microsoft.com/office/drawing/2014/main" id="{79BFD85F-7F13-DB15-EC9F-B23C23365BC5}"/>
                    </a:ext>
                  </a:extLst>
                </p:cNvPr>
                <p:cNvSpPr/>
                <p:nvPr/>
              </p:nvSpPr>
              <p:spPr>
                <a:xfrm>
                  <a:off x="7531290" y="2520224"/>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cxnSp>
              <p:nvCxnSpPr>
                <p:cNvPr id="12" name="Straight Connector 11">
                  <a:extLst>
                    <a:ext uri="{FF2B5EF4-FFF2-40B4-BE49-F238E27FC236}">
                      <a16:creationId xmlns:a16="http://schemas.microsoft.com/office/drawing/2014/main" id="{96385CDC-5210-4D68-5162-A76E8976B400}"/>
                    </a:ext>
                  </a:extLst>
                </p:cNvPr>
                <p:cNvCxnSpPr>
                  <a:cxnSpLocks/>
                  <a:stCxn id="11" idx="1"/>
                  <a:endCxn id="14" idx="5"/>
                </p:cNvCxnSpPr>
                <p:nvPr/>
              </p:nvCxnSpPr>
              <p:spPr>
                <a:xfrm flipH="1" flipV="1">
                  <a:off x="7360537" y="2389257"/>
                  <a:ext cx="260453" cy="22066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6" name="Oval 5">
                <a:extLst>
                  <a:ext uri="{FF2B5EF4-FFF2-40B4-BE49-F238E27FC236}">
                    <a16:creationId xmlns:a16="http://schemas.microsoft.com/office/drawing/2014/main" id="{615A614E-2567-2846-785D-40BA47A0CD8D}"/>
                  </a:ext>
                </a:extLst>
              </p:cNvPr>
              <p:cNvSpPr/>
              <p:nvPr/>
            </p:nvSpPr>
            <p:spPr>
              <a:xfrm>
                <a:off x="9568237" y="2510120"/>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7" name="Oval 6">
                <a:extLst>
                  <a:ext uri="{FF2B5EF4-FFF2-40B4-BE49-F238E27FC236}">
                    <a16:creationId xmlns:a16="http://schemas.microsoft.com/office/drawing/2014/main" id="{AF65CF4E-37B9-80A6-B703-BD24F64EE94A}"/>
                  </a:ext>
                </a:extLst>
              </p:cNvPr>
              <p:cNvSpPr/>
              <p:nvPr/>
            </p:nvSpPr>
            <p:spPr>
              <a:xfrm>
                <a:off x="10876335" y="2510119"/>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cxnSp>
            <p:nvCxnSpPr>
              <p:cNvPr id="8" name="Straight Connector 7">
                <a:extLst>
                  <a:ext uri="{FF2B5EF4-FFF2-40B4-BE49-F238E27FC236}">
                    <a16:creationId xmlns:a16="http://schemas.microsoft.com/office/drawing/2014/main" id="{239BE171-0FA5-B93B-B646-5380FDCEFF1D}"/>
                  </a:ext>
                </a:extLst>
              </p:cNvPr>
              <p:cNvCxnSpPr>
                <a:cxnSpLocks/>
                <a:stCxn id="6" idx="7"/>
                <a:endCxn id="11" idx="3"/>
              </p:cNvCxnSpPr>
              <p:nvPr/>
            </p:nvCxnSpPr>
            <p:spPr>
              <a:xfrm flipV="1">
                <a:off x="10091048" y="2205002"/>
                <a:ext cx="195959" cy="39481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68035554-CB41-12BC-01C7-0EF1B51BF663}"/>
                  </a:ext>
                </a:extLst>
              </p:cNvPr>
              <p:cNvCxnSpPr>
                <a:cxnSpLocks/>
                <a:stCxn id="7" idx="1"/>
                <a:endCxn id="11" idx="5"/>
              </p:cNvCxnSpPr>
              <p:nvPr/>
            </p:nvCxnSpPr>
            <p:spPr>
              <a:xfrm flipH="1" flipV="1">
                <a:off x="10720118" y="2205002"/>
                <a:ext cx="245917" cy="39481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7" name="TextBox 26">
              <a:extLst>
                <a:ext uri="{FF2B5EF4-FFF2-40B4-BE49-F238E27FC236}">
                  <a16:creationId xmlns:a16="http://schemas.microsoft.com/office/drawing/2014/main" id="{B690DE21-C1A0-22E0-07FF-9216DF18BE03}"/>
                </a:ext>
              </a:extLst>
            </p:cNvPr>
            <p:cNvSpPr txBox="1"/>
            <p:nvPr/>
          </p:nvSpPr>
          <p:spPr>
            <a:xfrm>
              <a:off x="10325663" y="5840626"/>
              <a:ext cx="1425390" cy="461665"/>
            </a:xfrm>
            <a:prstGeom prst="rect">
              <a:avLst/>
            </a:prstGeom>
            <a:noFill/>
          </p:spPr>
          <p:txBody>
            <a:bodyPr wrap="none" rtlCol="0">
              <a:spAutoFit/>
            </a:bodyPr>
            <a:lstStyle/>
            <a:p>
              <a:r>
                <a:rPr lang="en-US" sz="2400" dirty="0">
                  <a:solidFill>
                    <a:srgbClr val="FF0000"/>
                  </a:solidFill>
                </a:rPr>
                <a:t>Balanced!</a:t>
              </a:r>
            </a:p>
          </p:txBody>
        </p:sp>
      </p:grpSp>
    </p:spTree>
    <p:extLst>
      <p:ext uri="{BB962C8B-B14F-4D97-AF65-F5344CB8AC3E}">
        <p14:creationId xmlns:p14="http://schemas.microsoft.com/office/powerpoint/2010/main" val="16988072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12C746-9E0B-4BF1-07D4-D40FC8365373}"/>
              </a:ext>
            </a:extLst>
          </p:cNvPr>
          <p:cNvSpPr>
            <a:spLocks noGrp="1"/>
          </p:cNvSpPr>
          <p:nvPr>
            <p:ph type="title"/>
          </p:nvPr>
        </p:nvSpPr>
        <p:spPr/>
        <p:txBody>
          <a:bodyPr/>
          <a:lstStyle/>
          <a:p>
            <a:r>
              <a:rPr lang="en-US" dirty="0"/>
              <a:t>Using AVL Trees</a:t>
            </a:r>
          </a:p>
        </p:txBody>
      </p:sp>
      <p:sp>
        <p:nvSpPr>
          <p:cNvPr id="3" name="Content Placeholder 2">
            <a:extLst>
              <a:ext uri="{FF2B5EF4-FFF2-40B4-BE49-F238E27FC236}">
                <a16:creationId xmlns:a16="http://schemas.microsoft.com/office/drawing/2014/main" id="{DB8C3DFC-1CE9-ABD9-C43C-C9A23894BD27}"/>
              </a:ext>
            </a:extLst>
          </p:cNvPr>
          <p:cNvSpPr>
            <a:spLocks noGrp="1"/>
          </p:cNvSpPr>
          <p:nvPr>
            <p:ph idx="1"/>
          </p:nvPr>
        </p:nvSpPr>
        <p:spPr/>
        <p:txBody>
          <a:bodyPr/>
          <a:lstStyle/>
          <a:p>
            <a:r>
              <a:rPr lang="en-US" dirty="0"/>
              <a:t>Each node has:</a:t>
            </a:r>
          </a:p>
          <a:p>
            <a:pPr lvl="1"/>
            <a:r>
              <a:rPr lang="en-US" dirty="0"/>
              <a:t>Key</a:t>
            </a:r>
          </a:p>
          <a:p>
            <a:pPr lvl="1"/>
            <a:r>
              <a:rPr lang="en-US" dirty="0"/>
              <a:t>Value</a:t>
            </a:r>
          </a:p>
          <a:p>
            <a:pPr lvl="1"/>
            <a:r>
              <a:rPr lang="en-US" dirty="0"/>
              <a:t>Height</a:t>
            </a:r>
          </a:p>
          <a:p>
            <a:pPr lvl="1"/>
            <a:r>
              <a:rPr lang="en-US" dirty="0"/>
              <a:t>Left child</a:t>
            </a:r>
          </a:p>
          <a:p>
            <a:pPr lvl="1"/>
            <a:r>
              <a:rPr lang="en-US" dirty="0"/>
              <a:t>Right child</a:t>
            </a:r>
          </a:p>
        </p:txBody>
      </p:sp>
      <p:grpSp>
        <p:nvGrpSpPr>
          <p:cNvPr id="25" name="Group 24" descr="Thus far, to keep the slides clean, we have only showed the key for each node in our example trees. This diagram depicts all of the fields that an AVL tree node would have. In addition to the key we have the value for that key-value pair, the height of the node, a reference to the left child, and a reference to the right child.">
            <a:extLst>
              <a:ext uri="{FF2B5EF4-FFF2-40B4-BE49-F238E27FC236}">
                <a16:creationId xmlns:a16="http://schemas.microsoft.com/office/drawing/2014/main" id="{80267667-4D3F-7574-2195-24710EAA8D3E}"/>
              </a:ext>
            </a:extLst>
          </p:cNvPr>
          <p:cNvGrpSpPr/>
          <p:nvPr/>
        </p:nvGrpSpPr>
        <p:grpSpPr>
          <a:xfrm>
            <a:off x="3539383" y="893128"/>
            <a:ext cx="6543175" cy="5298673"/>
            <a:chOff x="3539383" y="893128"/>
            <a:chExt cx="6543175" cy="5298673"/>
          </a:xfrm>
        </p:grpSpPr>
        <p:grpSp>
          <p:nvGrpSpPr>
            <p:cNvPr id="4" name="Group 3">
              <a:extLst>
                <a:ext uri="{FF2B5EF4-FFF2-40B4-BE49-F238E27FC236}">
                  <a16:creationId xmlns:a16="http://schemas.microsoft.com/office/drawing/2014/main" id="{4958A99F-1847-D481-774A-4D5DC6C2A082}"/>
                </a:ext>
              </a:extLst>
            </p:cNvPr>
            <p:cNvGrpSpPr/>
            <p:nvPr/>
          </p:nvGrpSpPr>
          <p:grpSpPr>
            <a:xfrm>
              <a:off x="3539383" y="3429000"/>
              <a:ext cx="4036614" cy="2762801"/>
              <a:chOff x="8079280" y="365125"/>
              <a:chExt cx="4036614" cy="2762801"/>
            </a:xfrm>
          </p:grpSpPr>
          <p:grpSp>
            <p:nvGrpSpPr>
              <p:cNvPr id="5" name="Group 4">
                <a:extLst>
                  <a:ext uri="{FF2B5EF4-FFF2-40B4-BE49-F238E27FC236}">
                    <a16:creationId xmlns:a16="http://schemas.microsoft.com/office/drawing/2014/main" id="{349C7837-8FCE-03E5-B43B-D5786CA97DEC}"/>
                  </a:ext>
                </a:extLst>
              </p:cNvPr>
              <p:cNvGrpSpPr/>
              <p:nvPr/>
            </p:nvGrpSpPr>
            <p:grpSpPr>
              <a:xfrm>
                <a:off x="8079280" y="365125"/>
                <a:ext cx="4036614" cy="2762801"/>
                <a:chOff x="5413263" y="1203158"/>
                <a:chExt cx="4036614" cy="2762801"/>
              </a:xfrm>
            </p:grpSpPr>
            <p:grpSp>
              <p:nvGrpSpPr>
                <p:cNvPr id="10" name="Group 9">
                  <a:extLst>
                    <a:ext uri="{FF2B5EF4-FFF2-40B4-BE49-F238E27FC236}">
                      <a16:creationId xmlns:a16="http://schemas.microsoft.com/office/drawing/2014/main" id="{528F52BD-A626-46F3-0B20-3B43E12338BE}"/>
                    </a:ext>
                  </a:extLst>
                </p:cNvPr>
                <p:cNvGrpSpPr/>
                <p:nvPr/>
              </p:nvGrpSpPr>
              <p:grpSpPr>
                <a:xfrm>
                  <a:off x="5413263" y="1203158"/>
                  <a:ext cx="4036614" cy="2762801"/>
                  <a:chOff x="131609" y="2379747"/>
                  <a:chExt cx="4036614" cy="2762801"/>
                </a:xfrm>
              </p:grpSpPr>
              <p:sp>
                <p:nvSpPr>
                  <p:cNvPr id="13" name="Oval 12">
                    <a:extLst>
                      <a:ext uri="{FF2B5EF4-FFF2-40B4-BE49-F238E27FC236}">
                        <a16:creationId xmlns:a16="http://schemas.microsoft.com/office/drawing/2014/main" id="{D9902920-9B9B-F235-C92C-129C755D98B1}"/>
                      </a:ext>
                    </a:extLst>
                  </p:cNvPr>
                  <p:cNvSpPr/>
                  <p:nvPr/>
                </p:nvSpPr>
                <p:spPr>
                  <a:xfrm>
                    <a:off x="2259363" y="237974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sp>
                <p:nvSpPr>
                  <p:cNvPr id="14" name="Oval 13">
                    <a:extLst>
                      <a:ext uri="{FF2B5EF4-FFF2-40B4-BE49-F238E27FC236}">
                        <a16:creationId xmlns:a16="http://schemas.microsoft.com/office/drawing/2014/main" id="{C1C89C41-C239-559E-18AD-16F32BAA8281}"/>
                      </a:ext>
                    </a:extLst>
                  </p:cNvPr>
                  <p:cNvSpPr/>
                  <p:nvPr/>
                </p:nvSpPr>
                <p:spPr>
                  <a:xfrm>
                    <a:off x="1556072" y="3043035"/>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15" name="Oval 14">
                    <a:extLst>
                      <a:ext uri="{FF2B5EF4-FFF2-40B4-BE49-F238E27FC236}">
                        <a16:creationId xmlns:a16="http://schemas.microsoft.com/office/drawing/2014/main" id="{DD073998-69BD-852D-E52E-E4ABAC12EC09}"/>
                      </a:ext>
                    </a:extLst>
                  </p:cNvPr>
                  <p:cNvSpPr/>
                  <p:nvPr/>
                </p:nvSpPr>
                <p:spPr>
                  <a:xfrm>
                    <a:off x="2943201" y="300747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10</a:t>
                    </a:r>
                  </a:p>
                </p:txBody>
              </p:sp>
              <p:sp>
                <p:nvSpPr>
                  <p:cNvPr id="16" name="Oval 15">
                    <a:extLst>
                      <a:ext uri="{FF2B5EF4-FFF2-40B4-BE49-F238E27FC236}">
                        <a16:creationId xmlns:a16="http://schemas.microsoft.com/office/drawing/2014/main" id="{67C3CEE6-E524-6DC2-066A-F19263E7A5FF}"/>
                      </a:ext>
                    </a:extLst>
                  </p:cNvPr>
                  <p:cNvSpPr/>
                  <p:nvPr/>
                </p:nvSpPr>
                <p:spPr>
                  <a:xfrm>
                    <a:off x="820352" y="3799360"/>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17" name="Oval 16">
                    <a:extLst>
                      <a:ext uri="{FF2B5EF4-FFF2-40B4-BE49-F238E27FC236}">
                        <a16:creationId xmlns:a16="http://schemas.microsoft.com/office/drawing/2014/main" id="{B2AB9C0D-005F-CB10-E03E-815B7F18034A}"/>
                      </a:ext>
                    </a:extLst>
                  </p:cNvPr>
                  <p:cNvSpPr/>
                  <p:nvPr/>
                </p:nvSpPr>
                <p:spPr>
                  <a:xfrm>
                    <a:off x="3555712" y="369755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16</a:t>
                    </a:r>
                  </a:p>
                </p:txBody>
              </p:sp>
              <p:sp>
                <p:nvSpPr>
                  <p:cNvPr id="18" name="Oval 17">
                    <a:extLst>
                      <a:ext uri="{FF2B5EF4-FFF2-40B4-BE49-F238E27FC236}">
                        <a16:creationId xmlns:a16="http://schemas.microsoft.com/office/drawing/2014/main" id="{D9C9BF70-9C22-F8E9-51DC-724A3C055068}"/>
                      </a:ext>
                    </a:extLst>
                  </p:cNvPr>
                  <p:cNvSpPr/>
                  <p:nvPr/>
                </p:nvSpPr>
                <p:spPr>
                  <a:xfrm>
                    <a:off x="131609" y="453003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0</a:t>
                    </a:r>
                  </a:p>
                </p:txBody>
              </p:sp>
              <p:cxnSp>
                <p:nvCxnSpPr>
                  <p:cNvPr id="19" name="Straight Connector 18">
                    <a:extLst>
                      <a:ext uri="{FF2B5EF4-FFF2-40B4-BE49-F238E27FC236}">
                        <a16:creationId xmlns:a16="http://schemas.microsoft.com/office/drawing/2014/main" id="{E74AED30-E541-52CC-7D47-5C935247ACA5}"/>
                      </a:ext>
                    </a:extLst>
                  </p:cNvPr>
                  <p:cNvCxnSpPr>
                    <a:cxnSpLocks/>
                    <a:stCxn id="13" idx="3"/>
                    <a:endCxn id="14" idx="7"/>
                  </p:cNvCxnSpPr>
                  <p:nvPr/>
                </p:nvCxnSpPr>
                <p:spPr>
                  <a:xfrm flipH="1">
                    <a:off x="2078883" y="2902558"/>
                    <a:ext cx="270180" cy="23017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1AEB5754-167C-FAB7-7842-075733047665}"/>
                      </a:ext>
                    </a:extLst>
                  </p:cNvPr>
                  <p:cNvCxnSpPr>
                    <a:cxnSpLocks/>
                    <a:stCxn id="13" idx="5"/>
                    <a:endCxn id="15" idx="1"/>
                  </p:cNvCxnSpPr>
                  <p:nvPr/>
                </p:nvCxnSpPr>
                <p:spPr>
                  <a:xfrm>
                    <a:off x="2782174" y="2902558"/>
                    <a:ext cx="250727" cy="19461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2F9F1289-A234-47A9-98FA-5391A7849F50}"/>
                      </a:ext>
                    </a:extLst>
                  </p:cNvPr>
                  <p:cNvCxnSpPr>
                    <a:stCxn id="16" idx="7"/>
                    <a:endCxn id="14" idx="3"/>
                  </p:cNvCxnSpPr>
                  <p:nvPr/>
                </p:nvCxnSpPr>
                <p:spPr>
                  <a:xfrm flipV="1">
                    <a:off x="1343163" y="3565846"/>
                    <a:ext cx="302609" cy="32321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12FDC785-9C50-940B-BC1D-6AC211CEF5F5}"/>
                      </a:ext>
                    </a:extLst>
                  </p:cNvPr>
                  <p:cNvCxnSpPr>
                    <a:cxnSpLocks/>
                    <a:stCxn id="18" idx="7"/>
                    <a:endCxn id="16" idx="3"/>
                  </p:cNvCxnSpPr>
                  <p:nvPr/>
                </p:nvCxnSpPr>
                <p:spPr>
                  <a:xfrm flipV="1">
                    <a:off x="654420" y="4322171"/>
                    <a:ext cx="255632" cy="29756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914ECBC6-29E7-0891-3C78-0BCCFF411029}"/>
                      </a:ext>
                    </a:extLst>
                  </p:cNvPr>
                  <p:cNvCxnSpPr>
                    <a:stCxn id="17" idx="1"/>
                    <a:endCxn id="15" idx="5"/>
                  </p:cNvCxnSpPr>
                  <p:nvPr/>
                </p:nvCxnSpPr>
                <p:spPr>
                  <a:xfrm flipH="1" flipV="1">
                    <a:off x="3466012" y="3530286"/>
                    <a:ext cx="179400" cy="25696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1" name="Oval 10">
                  <a:extLst>
                    <a:ext uri="{FF2B5EF4-FFF2-40B4-BE49-F238E27FC236}">
                      <a16:creationId xmlns:a16="http://schemas.microsoft.com/office/drawing/2014/main" id="{E6C55E1D-9C78-D397-45F2-164276F161C5}"/>
                    </a:ext>
                  </a:extLst>
                </p:cNvPr>
                <p:cNvSpPr/>
                <p:nvPr/>
              </p:nvSpPr>
              <p:spPr>
                <a:xfrm>
                  <a:off x="7531290" y="2520224"/>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cxnSp>
              <p:nvCxnSpPr>
                <p:cNvPr id="12" name="Straight Connector 11">
                  <a:extLst>
                    <a:ext uri="{FF2B5EF4-FFF2-40B4-BE49-F238E27FC236}">
                      <a16:creationId xmlns:a16="http://schemas.microsoft.com/office/drawing/2014/main" id="{04411E5F-8F50-D821-E798-A1FD5F1BF1E9}"/>
                    </a:ext>
                  </a:extLst>
                </p:cNvPr>
                <p:cNvCxnSpPr>
                  <a:cxnSpLocks/>
                  <a:stCxn id="11" idx="1"/>
                  <a:endCxn id="14" idx="5"/>
                </p:cNvCxnSpPr>
                <p:nvPr/>
              </p:nvCxnSpPr>
              <p:spPr>
                <a:xfrm flipH="1" flipV="1">
                  <a:off x="7360537" y="2389257"/>
                  <a:ext cx="260453" cy="22066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6" name="Oval 5">
                <a:extLst>
                  <a:ext uri="{FF2B5EF4-FFF2-40B4-BE49-F238E27FC236}">
                    <a16:creationId xmlns:a16="http://schemas.microsoft.com/office/drawing/2014/main" id="{BA60367F-F5D8-42D7-D52B-D0D0E584C2ED}"/>
                  </a:ext>
                </a:extLst>
              </p:cNvPr>
              <p:cNvSpPr/>
              <p:nvPr/>
            </p:nvSpPr>
            <p:spPr>
              <a:xfrm>
                <a:off x="9568237" y="2510120"/>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7" name="Oval 6">
                <a:extLst>
                  <a:ext uri="{FF2B5EF4-FFF2-40B4-BE49-F238E27FC236}">
                    <a16:creationId xmlns:a16="http://schemas.microsoft.com/office/drawing/2014/main" id="{3085FB90-BCD8-0D52-466E-B3B448756507}"/>
                  </a:ext>
                </a:extLst>
              </p:cNvPr>
              <p:cNvSpPr/>
              <p:nvPr/>
            </p:nvSpPr>
            <p:spPr>
              <a:xfrm>
                <a:off x="10876335" y="2510119"/>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cxnSp>
            <p:nvCxnSpPr>
              <p:cNvPr id="8" name="Straight Connector 7">
                <a:extLst>
                  <a:ext uri="{FF2B5EF4-FFF2-40B4-BE49-F238E27FC236}">
                    <a16:creationId xmlns:a16="http://schemas.microsoft.com/office/drawing/2014/main" id="{DB15AD15-2F6E-6EE8-90BA-3900986D859E}"/>
                  </a:ext>
                </a:extLst>
              </p:cNvPr>
              <p:cNvCxnSpPr>
                <a:cxnSpLocks/>
                <a:stCxn id="6" idx="7"/>
                <a:endCxn id="11" idx="3"/>
              </p:cNvCxnSpPr>
              <p:nvPr/>
            </p:nvCxnSpPr>
            <p:spPr>
              <a:xfrm flipV="1">
                <a:off x="10091048" y="2205002"/>
                <a:ext cx="195959" cy="39481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5107BD38-6042-9E3E-96FA-10756B9A3D16}"/>
                  </a:ext>
                </a:extLst>
              </p:cNvPr>
              <p:cNvCxnSpPr>
                <a:cxnSpLocks/>
                <a:stCxn id="7" idx="1"/>
                <a:endCxn id="11" idx="5"/>
              </p:cNvCxnSpPr>
              <p:nvPr/>
            </p:nvCxnSpPr>
            <p:spPr>
              <a:xfrm flipH="1" flipV="1">
                <a:off x="10720118" y="2205002"/>
                <a:ext cx="245917" cy="39481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4" name="Oval 23">
              <a:extLst>
                <a:ext uri="{FF2B5EF4-FFF2-40B4-BE49-F238E27FC236}">
                  <a16:creationId xmlns:a16="http://schemas.microsoft.com/office/drawing/2014/main" id="{53BFBD5E-6EA4-FD3F-C513-68CB7389664F}"/>
                </a:ext>
              </a:extLst>
            </p:cNvPr>
            <p:cNvSpPr/>
            <p:nvPr/>
          </p:nvSpPr>
          <p:spPr>
            <a:xfrm>
              <a:off x="7379046" y="893128"/>
              <a:ext cx="2703512" cy="27035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Key = 9</a:t>
              </a:r>
            </a:p>
            <a:p>
              <a:pPr algn="ctr"/>
              <a:r>
                <a:rPr lang="en-US" dirty="0">
                  <a:solidFill>
                    <a:schemeClr val="tx1"/>
                  </a:solidFill>
                </a:rPr>
                <a:t>Value = “hello”</a:t>
              </a:r>
            </a:p>
            <a:p>
              <a:pPr algn="ctr"/>
              <a:r>
                <a:rPr lang="en-US" dirty="0">
                  <a:solidFill>
                    <a:schemeClr val="tx1"/>
                  </a:solidFill>
                </a:rPr>
                <a:t>Height = 3</a:t>
              </a:r>
            </a:p>
            <a:p>
              <a:pPr algn="ctr"/>
              <a:r>
                <a:rPr lang="en-US" dirty="0">
                  <a:solidFill>
                    <a:schemeClr val="tx1"/>
                  </a:solidFill>
                </a:rPr>
                <a:t>Left = Node 3</a:t>
              </a:r>
            </a:p>
            <a:p>
              <a:pPr algn="ctr"/>
              <a:r>
                <a:rPr lang="en-US" dirty="0">
                  <a:solidFill>
                    <a:schemeClr val="tx1"/>
                  </a:solidFill>
                </a:rPr>
                <a:t>Right = Node 10</a:t>
              </a:r>
            </a:p>
          </p:txBody>
        </p:sp>
        <p:cxnSp>
          <p:nvCxnSpPr>
            <p:cNvPr id="26" name="Straight Connector 25">
              <a:extLst>
                <a:ext uri="{FF2B5EF4-FFF2-40B4-BE49-F238E27FC236}">
                  <a16:creationId xmlns:a16="http://schemas.microsoft.com/office/drawing/2014/main" id="{1B113039-E331-7A90-AF46-D6AE59F8D33D}"/>
                </a:ext>
              </a:extLst>
            </p:cNvPr>
            <p:cNvCxnSpPr>
              <a:cxnSpLocks/>
              <a:stCxn id="13" idx="1"/>
              <a:endCxn id="24" idx="1"/>
            </p:cNvCxnSpPr>
            <p:nvPr/>
          </p:nvCxnSpPr>
          <p:spPr>
            <a:xfrm flipV="1">
              <a:off x="5756837" y="1289048"/>
              <a:ext cx="2018129" cy="2229652"/>
            </a:xfrm>
            <a:prstGeom prst="line">
              <a:avLst/>
            </a:prstGeom>
            <a:ln>
              <a:solidFill>
                <a:schemeClr val="bg2">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D7679B63-6FB9-9E76-66BB-7076A2014A3F}"/>
                </a:ext>
              </a:extLst>
            </p:cNvPr>
            <p:cNvCxnSpPr>
              <a:cxnSpLocks/>
              <a:stCxn id="13" idx="4"/>
              <a:endCxn id="24" idx="4"/>
            </p:cNvCxnSpPr>
            <p:nvPr/>
          </p:nvCxnSpPr>
          <p:spPr>
            <a:xfrm flipV="1">
              <a:off x="5973393" y="3596640"/>
              <a:ext cx="2757409" cy="444871"/>
            </a:xfrm>
            <a:prstGeom prst="line">
              <a:avLst/>
            </a:prstGeom>
            <a:ln>
              <a:solidFill>
                <a:schemeClr val="bg2">
                  <a:lumMod val="75000"/>
                </a:schemeClr>
              </a:solidFill>
              <a:prstDash val="dash"/>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8339565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84F648-E67F-3270-9ABE-65A95085E879}"/>
              </a:ext>
            </a:extLst>
          </p:cNvPr>
          <p:cNvSpPr>
            <a:spLocks noGrp="1"/>
          </p:cNvSpPr>
          <p:nvPr>
            <p:ph type="title"/>
          </p:nvPr>
        </p:nvSpPr>
        <p:spPr/>
        <p:txBody>
          <a:bodyPr/>
          <a:lstStyle/>
          <a:p>
            <a:r>
              <a:rPr lang="en-US" dirty="0"/>
              <a:t>Inserting into an AVL Tree</a:t>
            </a:r>
          </a:p>
        </p:txBody>
      </p:sp>
      <p:sp>
        <p:nvSpPr>
          <p:cNvPr id="3" name="Content Placeholder 2">
            <a:extLst>
              <a:ext uri="{FF2B5EF4-FFF2-40B4-BE49-F238E27FC236}">
                <a16:creationId xmlns:a16="http://schemas.microsoft.com/office/drawing/2014/main" id="{4D0DC7C8-A176-31A9-28EA-8DF97A719FCE}"/>
              </a:ext>
            </a:extLst>
          </p:cNvPr>
          <p:cNvSpPr>
            <a:spLocks noGrp="1"/>
          </p:cNvSpPr>
          <p:nvPr>
            <p:ph idx="1"/>
          </p:nvPr>
        </p:nvSpPr>
        <p:spPr/>
        <p:txBody>
          <a:bodyPr/>
          <a:lstStyle/>
          <a:p>
            <a:r>
              <a:rPr lang="en-US" dirty="0"/>
              <a:t>Starts out the same way as BST:</a:t>
            </a:r>
          </a:p>
          <a:p>
            <a:pPr lvl="1"/>
            <a:r>
              <a:rPr lang="en-US" dirty="0"/>
              <a:t>“Find” where the new node should go</a:t>
            </a:r>
          </a:p>
          <a:p>
            <a:pPr lvl="1"/>
            <a:r>
              <a:rPr lang="en-US" dirty="0"/>
              <a:t>Put it in the right place (it will be a leaf)</a:t>
            </a:r>
          </a:p>
          <a:p>
            <a:r>
              <a:rPr lang="en-US" dirty="0"/>
              <a:t>Next check the balance</a:t>
            </a:r>
          </a:p>
          <a:p>
            <a:pPr lvl="1"/>
            <a:r>
              <a:rPr lang="en-US" dirty="0"/>
              <a:t>If the tree is still balanced, you’re done!</a:t>
            </a:r>
          </a:p>
          <a:p>
            <a:pPr lvl="1"/>
            <a:r>
              <a:rPr lang="en-US" dirty="0"/>
              <a:t>Otherwise we need to do rotations</a:t>
            </a:r>
          </a:p>
        </p:txBody>
      </p:sp>
    </p:spTree>
    <p:extLst>
      <p:ext uri="{BB962C8B-B14F-4D97-AF65-F5344CB8AC3E}">
        <p14:creationId xmlns:p14="http://schemas.microsoft.com/office/powerpoint/2010/main" val="224874193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A47B19-4175-0B62-7DF1-3B6AEAC370A2}"/>
              </a:ext>
            </a:extLst>
          </p:cNvPr>
          <p:cNvSpPr>
            <a:spLocks noGrp="1"/>
          </p:cNvSpPr>
          <p:nvPr>
            <p:ph type="title"/>
          </p:nvPr>
        </p:nvSpPr>
        <p:spPr/>
        <p:txBody>
          <a:bodyPr/>
          <a:lstStyle/>
          <a:p>
            <a:r>
              <a:rPr lang="en-US" dirty="0"/>
              <a:t>Insert Example (Insert 10)</a:t>
            </a:r>
          </a:p>
        </p:txBody>
      </p:sp>
      <p:sp>
        <p:nvSpPr>
          <p:cNvPr id="24" name="Oval 23" descr="We will insert a new key-value pair with the key 10 into the AVL tree">
            <a:extLst>
              <a:ext uri="{FF2B5EF4-FFF2-40B4-BE49-F238E27FC236}">
                <a16:creationId xmlns:a16="http://schemas.microsoft.com/office/drawing/2014/main" id="{343823FD-4399-AFC7-649D-4594D6C04EC3}"/>
              </a:ext>
            </a:extLst>
          </p:cNvPr>
          <p:cNvSpPr/>
          <p:nvPr/>
        </p:nvSpPr>
        <p:spPr>
          <a:xfrm>
            <a:off x="1941981" y="1957899"/>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10</a:t>
            </a:r>
          </a:p>
        </p:txBody>
      </p:sp>
      <p:grpSp>
        <p:nvGrpSpPr>
          <p:cNvPr id="25" name="Group 24" descr="An AVL tree that is structured as follows:&#10;&#10;root: 9, with left child 3 and right child 11&#10;3: left child is 1, right child is 6&#10;1: left child is 0, right child is 2&#10;0: has no children&#10;2: has no children&#10;6: has no left child, right child is 7&#10;7: has no children&#10;11: it has no left child, right child is 16&#10;16: has no children">
            <a:extLst>
              <a:ext uri="{FF2B5EF4-FFF2-40B4-BE49-F238E27FC236}">
                <a16:creationId xmlns:a16="http://schemas.microsoft.com/office/drawing/2014/main" id="{9A09937D-E5F3-D019-530B-7A92F0280754}"/>
              </a:ext>
            </a:extLst>
          </p:cNvPr>
          <p:cNvGrpSpPr/>
          <p:nvPr/>
        </p:nvGrpSpPr>
        <p:grpSpPr>
          <a:xfrm>
            <a:off x="4342023" y="2047599"/>
            <a:ext cx="4036614" cy="2762801"/>
            <a:chOff x="8079280" y="365125"/>
            <a:chExt cx="4036614" cy="2762801"/>
          </a:xfrm>
        </p:grpSpPr>
        <p:grpSp>
          <p:nvGrpSpPr>
            <p:cNvPr id="26" name="Group 25">
              <a:extLst>
                <a:ext uri="{FF2B5EF4-FFF2-40B4-BE49-F238E27FC236}">
                  <a16:creationId xmlns:a16="http://schemas.microsoft.com/office/drawing/2014/main" id="{9C3CF9AB-9F73-CE56-ECC0-821520B6D007}"/>
                </a:ext>
              </a:extLst>
            </p:cNvPr>
            <p:cNvGrpSpPr/>
            <p:nvPr/>
          </p:nvGrpSpPr>
          <p:grpSpPr>
            <a:xfrm>
              <a:off x="8079280" y="365125"/>
              <a:ext cx="4036614" cy="2762801"/>
              <a:chOff x="5413263" y="1203158"/>
              <a:chExt cx="4036614" cy="2762801"/>
            </a:xfrm>
          </p:grpSpPr>
          <p:grpSp>
            <p:nvGrpSpPr>
              <p:cNvPr id="31" name="Group 30">
                <a:extLst>
                  <a:ext uri="{FF2B5EF4-FFF2-40B4-BE49-F238E27FC236}">
                    <a16:creationId xmlns:a16="http://schemas.microsoft.com/office/drawing/2014/main" id="{2E641959-57F1-A5D6-D64A-7E1F2F411725}"/>
                  </a:ext>
                </a:extLst>
              </p:cNvPr>
              <p:cNvGrpSpPr/>
              <p:nvPr/>
            </p:nvGrpSpPr>
            <p:grpSpPr>
              <a:xfrm>
                <a:off x="5413263" y="1203158"/>
                <a:ext cx="4036614" cy="2762801"/>
                <a:chOff x="131609" y="2379747"/>
                <a:chExt cx="4036614" cy="2762801"/>
              </a:xfrm>
            </p:grpSpPr>
            <p:sp>
              <p:nvSpPr>
                <p:cNvPr id="34" name="Oval 33">
                  <a:extLst>
                    <a:ext uri="{FF2B5EF4-FFF2-40B4-BE49-F238E27FC236}">
                      <a16:creationId xmlns:a16="http://schemas.microsoft.com/office/drawing/2014/main" id="{E0B26C9B-5408-C183-74CF-17A2C191F544}"/>
                    </a:ext>
                  </a:extLst>
                </p:cNvPr>
                <p:cNvSpPr/>
                <p:nvPr/>
              </p:nvSpPr>
              <p:spPr>
                <a:xfrm>
                  <a:off x="2259363" y="237974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sp>
              <p:nvSpPr>
                <p:cNvPr id="35" name="Oval 34">
                  <a:extLst>
                    <a:ext uri="{FF2B5EF4-FFF2-40B4-BE49-F238E27FC236}">
                      <a16:creationId xmlns:a16="http://schemas.microsoft.com/office/drawing/2014/main" id="{D1D87951-98E5-8B68-5B32-53881174B3CA}"/>
                    </a:ext>
                  </a:extLst>
                </p:cNvPr>
                <p:cNvSpPr/>
                <p:nvPr/>
              </p:nvSpPr>
              <p:spPr>
                <a:xfrm>
                  <a:off x="1556072" y="3043035"/>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36" name="Oval 35">
                  <a:extLst>
                    <a:ext uri="{FF2B5EF4-FFF2-40B4-BE49-F238E27FC236}">
                      <a16:creationId xmlns:a16="http://schemas.microsoft.com/office/drawing/2014/main" id="{7A231894-7ABB-1CCE-DB1B-2CCA89E0F42A}"/>
                    </a:ext>
                  </a:extLst>
                </p:cNvPr>
                <p:cNvSpPr/>
                <p:nvPr/>
              </p:nvSpPr>
              <p:spPr>
                <a:xfrm>
                  <a:off x="2943201" y="300747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11</a:t>
                  </a:r>
                </a:p>
              </p:txBody>
            </p:sp>
            <p:sp>
              <p:nvSpPr>
                <p:cNvPr id="37" name="Oval 36">
                  <a:extLst>
                    <a:ext uri="{FF2B5EF4-FFF2-40B4-BE49-F238E27FC236}">
                      <a16:creationId xmlns:a16="http://schemas.microsoft.com/office/drawing/2014/main" id="{D9A67541-A9FD-4C8C-787E-BADB8E57B97C}"/>
                    </a:ext>
                  </a:extLst>
                </p:cNvPr>
                <p:cNvSpPr/>
                <p:nvPr/>
              </p:nvSpPr>
              <p:spPr>
                <a:xfrm>
                  <a:off x="820352" y="3799360"/>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38" name="Oval 37">
                  <a:extLst>
                    <a:ext uri="{FF2B5EF4-FFF2-40B4-BE49-F238E27FC236}">
                      <a16:creationId xmlns:a16="http://schemas.microsoft.com/office/drawing/2014/main" id="{C8408EF0-E522-19E4-0E14-56CE513DC7E2}"/>
                    </a:ext>
                  </a:extLst>
                </p:cNvPr>
                <p:cNvSpPr/>
                <p:nvPr/>
              </p:nvSpPr>
              <p:spPr>
                <a:xfrm>
                  <a:off x="3555712" y="369755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16</a:t>
                  </a:r>
                </a:p>
              </p:txBody>
            </p:sp>
            <p:sp>
              <p:nvSpPr>
                <p:cNvPr id="39" name="Oval 38">
                  <a:extLst>
                    <a:ext uri="{FF2B5EF4-FFF2-40B4-BE49-F238E27FC236}">
                      <a16:creationId xmlns:a16="http://schemas.microsoft.com/office/drawing/2014/main" id="{093B0A94-C79F-9A6D-40B4-69747128026A}"/>
                    </a:ext>
                  </a:extLst>
                </p:cNvPr>
                <p:cNvSpPr/>
                <p:nvPr/>
              </p:nvSpPr>
              <p:spPr>
                <a:xfrm>
                  <a:off x="131609" y="453003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0</a:t>
                  </a:r>
                </a:p>
              </p:txBody>
            </p:sp>
            <p:cxnSp>
              <p:nvCxnSpPr>
                <p:cNvPr id="40" name="Straight Connector 39">
                  <a:extLst>
                    <a:ext uri="{FF2B5EF4-FFF2-40B4-BE49-F238E27FC236}">
                      <a16:creationId xmlns:a16="http://schemas.microsoft.com/office/drawing/2014/main" id="{E1099560-4C15-3239-2340-87B6716CD622}"/>
                    </a:ext>
                  </a:extLst>
                </p:cNvPr>
                <p:cNvCxnSpPr>
                  <a:cxnSpLocks/>
                  <a:stCxn id="34" idx="3"/>
                  <a:endCxn id="35" idx="7"/>
                </p:cNvCxnSpPr>
                <p:nvPr/>
              </p:nvCxnSpPr>
              <p:spPr>
                <a:xfrm flipH="1">
                  <a:off x="2078883" y="2902558"/>
                  <a:ext cx="270180" cy="23017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05851001-F32E-C7EA-CA0A-E7DA8D38ACEB}"/>
                    </a:ext>
                  </a:extLst>
                </p:cNvPr>
                <p:cNvCxnSpPr>
                  <a:cxnSpLocks/>
                  <a:stCxn id="34" idx="5"/>
                  <a:endCxn id="36" idx="1"/>
                </p:cNvCxnSpPr>
                <p:nvPr/>
              </p:nvCxnSpPr>
              <p:spPr>
                <a:xfrm>
                  <a:off x="2782174" y="2902558"/>
                  <a:ext cx="250727" cy="19461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ACA0DEC1-6E23-A49D-1D6D-2BC63400A91A}"/>
                    </a:ext>
                  </a:extLst>
                </p:cNvPr>
                <p:cNvCxnSpPr>
                  <a:stCxn id="37" idx="7"/>
                  <a:endCxn id="35" idx="3"/>
                </p:cNvCxnSpPr>
                <p:nvPr/>
              </p:nvCxnSpPr>
              <p:spPr>
                <a:xfrm flipV="1">
                  <a:off x="1343163" y="3565846"/>
                  <a:ext cx="302609" cy="32321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29BB1F9E-86E7-0890-9EF8-C42D04BFD1CD}"/>
                    </a:ext>
                  </a:extLst>
                </p:cNvPr>
                <p:cNvCxnSpPr>
                  <a:cxnSpLocks/>
                  <a:stCxn id="39" idx="7"/>
                  <a:endCxn id="37" idx="3"/>
                </p:cNvCxnSpPr>
                <p:nvPr/>
              </p:nvCxnSpPr>
              <p:spPr>
                <a:xfrm flipV="1">
                  <a:off x="654420" y="4322171"/>
                  <a:ext cx="255632" cy="29756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A015FB79-7546-7518-3DA4-4F5FF4D0F4CE}"/>
                    </a:ext>
                  </a:extLst>
                </p:cNvPr>
                <p:cNvCxnSpPr>
                  <a:stCxn id="38" idx="1"/>
                  <a:endCxn id="36" idx="5"/>
                </p:cNvCxnSpPr>
                <p:nvPr/>
              </p:nvCxnSpPr>
              <p:spPr>
                <a:xfrm flipH="1" flipV="1">
                  <a:off x="3466012" y="3530286"/>
                  <a:ext cx="179400" cy="25696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2" name="Oval 31">
                <a:extLst>
                  <a:ext uri="{FF2B5EF4-FFF2-40B4-BE49-F238E27FC236}">
                    <a16:creationId xmlns:a16="http://schemas.microsoft.com/office/drawing/2014/main" id="{91223B37-4E68-3E4C-7455-07D7569E4B65}"/>
                  </a:ext>
                </a:extLst>
              </p:cNvPr>
              <p:cNvSpPr/>
              <p:nvPr/>
            </p:nvSpPr>
            <p:spPr>
              <a:xfrm>
                <a:off x="7531290" y="2520224"/>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cxnSp>
            <p:nvCxnSpPr>
              <p:cNvPr id="33" name="Straight Connector 32">
                <a:extLst>
                  <a:ext uri="{FF2B5EF4-FFF2-40B4-BE49-F238E27FC236}">
                    <a16:creationId xmlns:a16="http://schemas.microsoft.com/office/drawing/2014/main" id="{1991FAB1-8E77-1558-030F-17257C90BEC0}"/>
                  </a:ext>
                </a:extLst>
              </p:cNvPr>
              <p:cNvCxnSpPr>
                <a:cxnSpLocks/>
                <a:stCxn id="32" idx="1"/>
                <a:endCxn id="35" idx="5"/>
              </p:cNvCxnSpPr>
              <p:nvPr/>
            </p:nvCxnSpPr>
            <p:spPr>
              <a:xfrm flipH="1" flipV="1">
                <a:off x="7360537" y="2389257"/>
                <a:ext cx="260453" cy="22066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7" name="Oval 26">
              <a:extLst>
                <a:ext uri="{FF2B5EF4-FFF2-40B4-BE49-F238E27FC236}">
                  <a16:creationId xmlns:a16="http://schemas.microsoft.com/office/drawing/2014/main" id="{7AA47EE7-C232-A1F3-F15F-0E1E9ECAF9EE}"/>
                </a:ext>
              </a:extLst>
            </p:cNvPr>
            <p:cNvSpPr/>
            <p:nvPr/>
          </p:nvSpPr>
          <p:spPr>
            <a:xfrm>
              <a:off x="9456477" y="2510120"/>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28" name="Oval 27">
              <a:extLst>
                <a:ext uri="{FF2B5EF4-FFF2-40B4-BE49-F238E27FC236}">
                  <a16:creationId xmlns:a16="http://schemas.microsoft.com/office/drawing/2014/main" id="{8FF8B556-BF39-9168-1287-2F7A38F0A6BA}"/>
                </a:ext>
              </a:extLst>
            </p:cNvPr>
            <p:cNvSpPr/>
            <p:nvPr/>
          </p:nvSpPr>
          <p:spPr>
            <a:xfrm>
              <a:off x="10876335" y="2510119"/>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cxnSp>
          <p:nvCxnSpPr>
            <p:cNvPr id="29" name="Straight Connector 28">
              <a:extLst>
                <a:ext uri="{FF2B5EF4-FFF2-40B4-BE49-F238E27FC236}">
                  <a16:creationId xmlns:a16="http://schemas.microsoft.com/office/drawing/2014/main" id="{0AEDB08B-C0DB-02A2-6E90-BE3FB91E8ED7}"/>
                </a:ext>
              </a:extLst>
            </p:cNvPr>
            <p:cNvCxnSpPr>
              <a:cxnSpLocks/>
              <a:stCxn id="27" idx="1"/>
              <a:endCxn id="37" idx="5"/>
            </p:cNvCxnSpPr>
            <p:nvPr/>
          </p:nvCxnSpPr>
          <p:spPr>
            <a:xfrm flipH="1" flipV="1">
              <a:off x="9290834" y="2307549"/>
              <a:ext cx="255343" cy="29227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B030A45F-F212-B052-04BA-2ED658B17A52}"/>
                </a:ext>
              </a:extLst>
            </p:cNvPr>
            <p:cNvCxnSpPr>
              <a:cxnSpLocks/>
              <a:stCxn id="28" idx="1"/>
              <a:endCxn id="32" idx="5"/>
            </p:cNvCxnSpPr>
            <p:nvPr/>
          </p:nvCxnSpPr>
          <p:spPr>
            <a:xfrm flipH="1" flipV="1">
              <a:off x="10720118" y="2205002"/>
              <a:ext cx="245917" cy="39481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6877670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70D567-C145-7332-976E-359B494405D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54C6F7D-C2E9-AE12-0B2A-6EC4CDBF1137}"/>
              </a:ext>
            </a:extLst>
          </p:cNvPr>
          <p:cNvSpPr>
            <a:spLocks noGrp="1"/>
          </p:cNvSpPr>
          <p:nvPr>
            <p:ph type="title"/>
          </p:nvPr>
        </p:nvSpPr>
        <p:spPr/>
        <p:txBody>
          <a:bodyPr/>
          <a:lstStyle/>
          <a:p>
            <a:r>
              <a:rPr lang="en-US" dirty="0"/>
              <a:t>Insert Example (Insert 10) - After</a:t>
            </a:r>
          </a:p>
        </p:txBody>
      </p:sp>
      <p:grpSp>
        <p:nvGrpSpPr>
          <p:cNvPr id="9" name="Group 8" descr="We first follow the BST insert procedure, so 10 goes to the right of 9 and the left of 11 to become the left child of 11.&#10;&#10;Now we need to check if the tree is still balanced. The left subtree of 11 has height 0, as does the right subtree. the left subtree of 9 has height 2 and the right subtree has height 1. Since no nodes on the path to 10 are unbalanced, the tree is still balanced.">
            <a:extLst>
              <a:ext uri="{FF2B5EF4-FFF2-40B4-BE49-F238E27FC236}">
                <a16:creationId xmlns:a16="http://schemas.microsoft.com/office/drawing/2014/main" id="{CA7990EE-9B29-F6C6-113F-7910B929BD95}"/>
              </a:ext>
            </a:extLst>
          </p:cNvPr>
          <p:cNvGrpSpPr/>
          <p:nvPr/>
        </p:nvGrpSpPr>
        <p:grpSpPr>
          <a:xfrm>
            <a:off x="4342023" y="2047599"/>
            <a:ext cx="4762907" cy="2762801"/>
            <a:chOff x="4342023" y="2047599"/>
            <a:chExt cx="4762907" cy="2762801"/>
          </a:xfrm>
        </p:grpSpPr>
        <p:sp>
          <p:nvSpPr>
            <p:cNvPr id="24" name="Oval 23" descr="we will insert a new key-value pair with the value 10 into the AVL tree">
              <a:extLst>
                <a:ext uri="{FF2B5EF4-FFF2-40B4-BE49-F238E27FC236}">
                  <a16:creationId xmlns:a16="http://schemas.microsoft.com/office/drawing/2014/main" id="{47654875-24A7-824E-C8EF-684D145F08EB}"/>
                </a:ext>
              </a:extLst>
            </p:cNvPr>
            <p:cNvSpPr/>
            <p:nvPr/>
          </p:nvSpPr>
          <p:spPr>
            <a:xfrm>
              <a:off x="7332673" y="3415406"/>
              <a:ext cx="612511" cy="612511"/>
            </a:xfrm>
            <a:prstGeom prst="ellipse">
              <a:avLst/>
            </a:prstGeom>
            <a:solidFill>
              <a:schemeClr val="bg1"/>
            </a:solid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10</a:t>
              </a:r>
            </a:p>
          </p:txBody>
        </p:sp>
        <p:sp>
          <p:nvSpPr>
            <p:cNvPr id="34" name="Oval 33">
              <a:extLst>
                <a:ext uri="{FF2B5EF4-FFF2-40B4-BE49-F238E27FC236}">
                  <a16:creationId xmlns:a16="http://schemas.microsoft.com/office/drawing/2014/main" id="{F9B4253D-54DB-46BB-DE69-B2008A1C24AC}"/>
                </a:ext>
              </a:extLst>
            </p:cNvPr>
            <p:cNvSpPr/>
            <p:nvPr/>
          </p:nvSpPr>
          <p:spPr>
            <a:xfrm>
              <a:off x="6469777" y="2047599"/>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sp>
          <p:nvSpPr>
            <p:cNvPr id="35" name="Oval 34">
              <a:extLst>
                <a:ext uri="{FF2B5EF4-FFF2-40B4-BE49-F238E27FC236}">
                  <a16:creationId xmlns:a16="http://schemas.microsoft.com/office/drawing/2014/main" id="{920BEE44-101E-EFF1-1A02-1F1C0A7CE67C}"/>
                </a:ext>
              </a:extLst>
            </p:cNvPr>
            <p:cNvSpPr/>
            <p:nvPr/>
          </p:nvSpPr>
          <p:spPr>
            <a:xfrm>
              <a:off x="5766486" y="2710887"/>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36" name="Oval 35">
              <a:extLst>
                <a:ext uri="{FF2B5EF4-FFF2-40B4-BE49-F238E27FC236}">
                  <a16:creationId xmlns:a16="http://schemas.microsoft.com/office/drawing/2014/main" id="{55D0DDA5-E7AB-EEB2-4D07-A9A80D06EBB2}"/>
                </a:ext>
              </a:extLst>
            </p:cNvPr>
            <p:cNvSpPr/>
            <p:nvPr/>
          </p:nvSpPr>
          <p:spPr>
            <a:xfrm>
              <a:off x="7879908" y="2714621"/>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11</a:t>
              </a:r>
            </a:p>
          </p:txBody>
        </p:sp>
        <p:sp>
          <p:nvSpPr>
            <p:cNvPr id="37" name="Oval 36">
              <a:extLst>
                <a:ext uri="{FF2B5EF4-FFF2-40B4-BE49-F238E27FC236}">
                  <a16:creationId xmlns:a16="http://schemas.microsoft.com/office/drawing/2014/main" id="{14E77D29-6ACC-4D5C-9464-17D7F7DF5D1E}"/>
                </a:ext>
              </a:extLst>
            </p:cNvPr>
            <p:cNvSpPr/>
            <p:nvPr/>
          </p:nvSpPr>
          <p:spPr>
            <a:xfrm>
              <a:off x="5030766" y="3467212"/>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38" name="Oval 37">
              <a:extLst>
                <a:ext uri="{FF2B5EF4-FFF2-40B4-BE49-F238E27FC236}">
                  <a16:creationId xmlns:a16="http://schemas.microsoft.com/office/drawing/2014/main" id="{415ECFD7-11E3-4CB3-D00F-9FDC5F4EA535}"/>
                </a:ext>
              </a:extLst>
            </p:cNvPr>
            <p:cNvSpPr/>
            <p:nvPr/>
          </p:nvSpPr>
          <p:spPr>
            <a:xfrm>
              <a:off x="8492419" y="3404701"/>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16</a:t>
              </a:r>
            </a:p>
          </p:txBody>
        </p:sp>
        <p:sp>
          <p:nvSpPr>
            <p:cNvPr id="39" name="Oval 38">
              <a:extLst>
                <a:ext uri="{FF2B5EF4-FFF2-40B4-BE49-F238E27FC236}">
                  <a16:creationId xmlns:a16="http://schemas.microsoft.com/office/drawing/2014/main" id="{1896F53D-AC77-CF07-48FC-A7B8A53BBF35}"/>
                </a:ext>
              </a:extLst>
            </p:cNvPr>
            <p:cNvSpPr/>
            <p:nvPr/>
          </p:nvSpPr>
          <p:spPr>
            <a:xfrm>
              <a:off x="4342023" y="4197889"/>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0</a:t>
              </a:r>
            </a:p>
          </p:txBody>
        </p:sp>
        <p:cxnSp>
          <p:nvCxnSpPr>
            <p:cNvPr id="40" name="Straight Connector 39">
              <a:extLst>
                <a:ext uri="{FF2B5EF4-FFF2-40B4-BE49-F238E27FC236}">
                  <a16:creationId xmlns:a16="http://schemas.microsoft.com/office/drawing/2014/main" id="{6A74166C-7B38-A68B-E8AD-477316F57ECF}"/>
                </a:ext>
              </a:extLst>
            </p:cNvPr>
            <p:cNvCxnSpPr>
              <a:cxnSpLocks/>
              <a:stCxn id="34" idx="3"/>
              <a:endCxn id="35" idx="7"/>
            </p:cNvCxnSpPr>
            <p:nvPr/>
          </p:nvCxnSpPr>
          <p:spPr>
            <a:xfrm flipH="1">
              <a:off x="6289297" y="2570410"/>
              <a:ext cx="270180" cy="23017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640FAB3F-B77C-52A8-4889-C95354F7C1EE}"/>
                </a:ext>
              </a:extLst>
            </p:cNvPr>
            <p:cNvCxnSpPr>
              <a:cxnSpLocks/>
              <a:stCxn id="34" idx="5"/>
              <a:endCxn id="36" idx="1"/>
            </p:cNvCxnSpPr>
            <p:nvPr/>
          </p:nvCxnSpPr>
          <p:spPr>
            <a:xfrm>
              <a:off x="6992588" y="2570410"/>
              <a:ext cx="977020" cy="23391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86BD1D60-53D5-4268-7F76-7DA7A50D6F53}"/>
                </a:ext>
              </a:extLst>
            </p:cNvPr>
            <p:cNvCxnSpPr>
              <a:stCxn id="37" idx="7"/>
              <a:endCxn id="35" idx="3"/>
            </p:cNvCxnSpPr>
            <p:nvPr/>
          </p:nvCxnSpPr>
          <p:spPr>
            <a:xfrm flipV="1">
              <a:off x="5553577" y="3233698"/>
              <a:ext cx="302609" cy="32321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18B92727-E533-DE20-D786-8E850CC13C34}"/>
                </a:ext>
              </a:extLst>
            </p:cNvPr>
            <p:cNvCxnSpPr>
              <a:cxnSpLocks/>
              <a:stCxn id="39" idx="7"/>
              <a:endCxn id="37" idx="3"/>
            </p:cNvCxnSpPr>
            <p:nvPr/>
          </p:nvCxnSpPr>
          <p:spPr>
            <a:xfrm flipV="1">
              <a:off x="4864834" y="3990023"/>
              <a:ext cx="255632" cy="29756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773F107A-FBC7-2FC9-7F2F-C0362FBD4EC0}"/>
                </a:ext>
              </a:extLst>
            </p:cNvPr>
            <p:cNvCxnSpPr>
              <a:stCxn id="38" idx="1"/>
              <a:endCxn id="36" idx="5"/>
            </p:cNvCxnSpPr>
            <p:nvPr/>
          </p:nvCxnSpPr>
          <p:spPr>
            <a:xfrm flipH="1" flipV="1">
              <a:off x="8402719" y="3237432"/>
              <a:ext cx="179400" cy="25696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2" name="Oval 31">
              <a:extLst>
                <a:ext uri="{FF2B5EF4-FFF2-40B4-BE49-F238E27FC236}">
                  <a16:creationId xmlns:a16="http://schemas.microsoft.com/office/drawing/2014/main" id="{E58074AA-AEFE-1690-7884-D6E0748CA592}"/>
                </a:ext>
              </a:extLst>
            </p:cNvPr>
            <p:cNvSpPr/>
            <p:nvPr/>
          </p:nvSpPr>
          <p:spPr>
            <a:xfrm>
              <a:off x="6460050" y="3364665"/>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cxnSp>
          <p:nvCxnSpPr>
            <p:cNvPr id="33" name="Straight Connector 32">
              <a:extLst>
                <a:ext uri="{FF2B5EF4-FFF2-40B4-BE49-F238E27FC236}">
                  <a16:creationId xmlns:a16="http://schemas.microsoft.com/office/drawing/2014/main" id="{527631F1-6A6A-15B6-FC9C-144A0762DC58}"/>
                </a:ext>
              </a:extLst>
            </p:cNvPr>
            <p:cNvCxnSpPr>
              <a:cxnSpLocks/>
              <a:stCxn id="32" idx="1"/>
              <a:endCxn id="35" idx="5"/>
            </p:cNvCxnSpPr>
            <p:nvPr/>
          </p:nvCxnSpPr>
          <p:spPr>
            <a:xfrm flipH="1" flipV="1">
              <a:off x="6289297" y="3233698"/>
              <a:ext cx="260453" cy="22066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7" name="Oval 26">
              <a:extLst>
                <a:ext uri="{FF2B5EF4-FFF2-40B4-BE49-F238E27FC236}">
                  <a16:creationId xmlns:a16="http://schemas.microsoft.com/office/drawing/2014/main" id="{9C7D1DB2-0ADA-9D09-F3A1-406354F86E18}"/>
                </a:ext>
              </a:extLst>
            </p:cNvPr>
            <p:cNvSpPr/>
            <p:nvPr/>
          </p:nvSpPr>
          <p:spPr>
            <a:xfrm>
              <a:off x="5719220" y="4192594"/>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28" name="Oval 27">
              <a:extLst>
                <a:ext uri="{FF2B5EF4-FFF2-40B4-BE49-F238E27FC236}">
                  <a16:creationId xmlns:a16="http://schemas.microsoft.com/office/drawing/2014/main" id="{AC63E750-B768-803C-29B0-EA6B98CD418D}"/>
                </a:ext>
              </a:extLst>
            </p:cNvPr>
            <p:cNvSpPr/>
            <p:nvPr/>
          </p:nvSpPr>
          <p:spPr>
            <a:xfrm>
              <a:off x="7139078" y="4192593"/>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cxnSp>
          <p:nvCxnSpPr>
            <p:cNvPr id="29" name="Straight Connector 28">
              <a:extLst>
                <a:ext uri="{FF2B5EF4-FFF2-40B4-BE49-F238E27FC236}">
                  <a16:creationId xmlns:a16="http://schemas.microsoft.com/office/drawing/2014/main" id="{3455DBFC-050D-925F-C544-3FE714A61A90}"/>
                </a:ext>
              </a:extLst>
            </p:cNvPr>
            <p:cNvCxnSpPr>
              <a:cxnSpLocks/>
              <a:stCxn id="27" idx="1"/>
              <a:endCxn id="37" idx="5"/>
            </p:cNvCxnSpPr>
            <p:nvPr/>
          </p:nvCxnSpPr>
          <p:spPr>
            <a:xfrm flipH="1" flipV="1">
              <a:off x="5553577" y="3990023"/>
              <a:ext cx="255343" cy="29227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789A76A3-D259-71C9-812A-28BBBA5A8C3C}"/>
                </a:ext>
              </a:extLst>
            </p:cNvPr>
            <p:cNvCxnSpPr>
              <a:cxnSpLocks/>
              <a:stCxn id="28" idx="1"/>
              <a:endCxn id="32" idx="5"/>
            </p:cNvCxnSpPr>
            <p:nvPr/>
          </p:nvCxnSpPr>
          <p:spPr>
            <a:xfrm flipH="1" flipV="1">
              <a:off x="6982861" y="3887476"/>
              <a:ext cx="245917" cy="39481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B16EDC6D-1CBA-8392-BDE6-1A2F6E8603D3}"/>
                </a:ext>
              </a:extLst>
            </p:cNvPr>
            <p:cNvCxnSpPr>
              <a:cxnSpLocks/>
              <a:stCxn id="24" idx="7"/>
              <a:endCxn id="36" idx="3"/>
            </p:cNvCxnSpPr>
            <p:nvPr/>
          </p:nvCxnSpPr>
          <p:spPr>
            <a:xfrm flipV="1">
              <a:off x="7855484" y="3237432"/>
              <a:ext cx="114124" cy="267674"/>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2578950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A47B19-4175-0B62-7DF1-3B6AEAC370A2}"/>
              </a:ext>
            </a:extLst>
          </p:cNvPr>
          <p:cNvSpPr>
            <a:spLocks noGrp="1"/>
          </p:cNvSpPr>
          <p:nvPr>
            <p:ph type="title"/>
          </p:nvPr>
        </p:nvSpPr>
        <p:spPr/>
        <p:txBody>
          <a:bodyPr/>
          <a:lstStyle/>
          <a:p>
            <a:r>
              <a:rPr lang="en-US" dirty="0"/>
              <a:t>Insert Example (Insert -1)</a:t>
            </a:r>
          </a:p>
        </p:txBody>
      </p:sp>
      <p:grpSp>
        <p:nvGrpSpPr>
          <p:cNvPr id="4" name="Group 3" descr="An AVL tree that is structured as follows:&#10;&#10;root: 9, with left child 3 and right child 11&#10;3: left child is 1, right child is 6&#10;1: left child is 0, right child is 2&#10;0: has no children&#10;2: has no children&#10;6: has no left child, right child is 7&#10;7: has no children&#10;11: it has no left child, right child is 16&#10;16: has no children">
            <a:extLst>
              <a:ext uri="{FF2B5EF4-FFF2-40B4-BE49-F238E27FC236}">
                <a16:creationId xmlns:a16="http://schemas.microsoft.com/office/drawing/2014/main" id="{6EA20C27-94E3-EF82-B066-C6C9318383F2}"/>
              </a:ext>
            </a:extLst>
          </p:cNvPr>
          <p:cNvGrpSpPr/>
          <p:nvPr/>
        </p:nvGrpSpPr>
        <p:grpSpPr>
          <a:xfrm>
            <a:off x="3102503" y="2972159"/>
            <a:ext cx="4036614" cy="2762801"/>
            <a:chOff x="8079280" y="365125"/>
            <a:chExt cx="4036614" cy="2762801"/>
          </a:xfrm>
        </p:grpSpPr>
        <p:grpSp>
          <p:nvGrpSpPr>
            <p:cNvPr id="5" name="Group 4">
              <a:extLst>
                <a:ext uri="{FF2B5EF4-FFF2-40B4-BE49-F238E27FC236}">
                  <a16:creationId xmlns:a16="http://schemas.microsoft.com/office/drawing/2014/main" id="{8B51145B-4143-BFCB-7640-8FD8DDFF7D48}"/>
                </a:ext>
              </a:extLst>
            </p:cNvPr>
            <p:cNvGrpSpPr/>
            <p:nvPr/>
          </p:nvGrpSpPr>
          <p:grpSpPr>
            <a:xfrm>
              <a:off x="8079280" y="365125"/>
              <a:ext cx="4036614" cy="2762801"/>
              <a:chOff x="5413263" y="1203158"/>
              <a:chExt cx="4036614" cy="2762801"/>
            </a:xfrm>
          </p:grpSpPr>
          <p:grpSp>
            <p:nvGrpSpPr>
              <p:cNvPr id="10" name="Group 9">
                <a:extLst>
                  <a:ext uri="{FF2B5EF4-FFF2-40B4-BE49-F238E27FC236}">
                    <a16:creationId xmlns:a16="http://schemas.microsoft.com/office/drawing/2014/main" id="{92A3938F-B46C-93BC-ED09-2F255984F827}"/>
                  </a:ext>
                </a:extLst>
              </p:cNvPr>
              <p:cNvGrpSpPr/>
              <p:nvPr/>
            </p:nvGrpSpPr>
            <p:grpSpPr>
              <a:xfrm>
                <a:off x="5413263" y="1203158"/>
                <a:ext cx="4036614" cy="2762801"/>
                <a:chOff x="131609" y="2379747"/>
                <a:chExt cx="4036614" cy="2762801"/>
              </a:xfrm>
            </p:grpSpPr>
            <p:sp>
              <p:nvSpPr>
                <p:cNvPr id="13" name="Oval 12">
                  <a:extLst>
                    <a:ext uri="{FF2B5EF4-FFF2-40B4-BE49-F238E27FC236}">
                      <a16:creationId xmlns:a16="http://schemas.microsoft.com/office/drawing/2014/main" id="{B7675288-6037-34B7-9E5C-D6D7949784B4}"/>
                    </a:ext>
                  </a:extLst>
                </p:cNvPr>
                <p:cNvSpPr/>
                <p:nvPr/>
              </p:nvSpPr>
              <p:spPr>
                <a:xfrm>
                  <a:off x="2259363" y="237974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sp>
              <p:nvSpPr>
                <p:cNvPr id="14" name="Oval 13">
                  <a:extLst>
                    <a:ext uri="{FF2B5EF4-FFF2-40B4-BE49-F238E27FC236}">
                      <a16:creationId xmlns:a16="http://schemas.microsoft.com/office/drawing/2014/main" id="{B704ECC7-9CA7-1E83-E3A9-2656F12C935F}"/>
                    </a:ext>
                  </a:extLst>
                </p:cNvPr>
                <p:cNvSpPr/>
                <p:nvPr/>
              </p:nvSpPr>
              <p:spPr>
                <a:xfrm>
                  <a:off x="1556072" y="3043035"/>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15" name="Oval 14">
                  <a:extLst>
                    <a:ext uri="{FF2B5EF4-FFF2-40B4-BE49-F238E27FC236}">
                      <a16:creationId xmlns:a16="http://schemas.microsoft.com/office/drawing/2014/main" id="{B20E0282-7434-FCEC-F4C6-75332C51EE8D}"/>
                    </a:ext>
                  </a:extLst>
                </p:cNvPr>
                <p:cNvSpPr/>
                <p:nvPr/>
              </p:nvSpPr>
              <p:spPr>
                <a:xfrm>
                  <a:off x="2943201" y="300747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11</a:t>
                  </a:r>
                </a:p>
              </p:txBody>
            </p:sp>
            <p:sp>
              <p:nvSpPr>
                <p:cNvPr id="16" name="Oval 15">
                  <a:extLst>
                    <a:ext uri="{FF2B5EF4-FFF2-40B4-BE49-F238E27FC236}">
                      <a16:creationId xmlns:a16="http://schemas.microsoft.com/office/drawing/2014/main" id="{06EAA6EF-5E4C-14CF-6468-FF1412C45416}"/>
                    </a:ext>
                  </a:extLst>
                </p:cNvPr>
                <p:cNvSpPr/>
                <p:nvPr/>
              </p:nvSpPr>
              <p:spPr>
                <a:xfrm>
                  <a:off x="820352" y="3799360"/>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17" name="Oval 16">
                  <a:extLst>
                    <a:ext uri="{FF2B5EF4-FFF2-40B4-BE49-F238E27FC236}">
                      <a16:creationId xmlns:a16="http://schemas.microsoft.com/office/drawing/2014/main" id="{8648D38D-39F5-CD24-C125-A3F92C192133}"/>
                    </a:ext>
                  </a:extLst>
                </p:cNvPr>
                <p:cNvSpPr/>
                <p:nvPr/>
              </p:nvSpPr>
              <p:spPr>
                <a:xfrm>
                  <a:off x="3555712" y="369755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16</a:t>
                  </a:r>
                </a:p>
              </p:txBody>
            </p:sp>
            <p:sp>
              <p:nvSpPr>
                <p:cNvPr id="18" name="Oval 17">
                  <a:extLst>
                    <a:ext uri="{FF2B5EF4-FFF2-40B4-BE49-F238E27FC236}">
                      <a16:creationId xmlns:a16="http://schemas.microsoft.com/office/drawing/2014/main" id="{9B5CC251-E35B-0E4A-E608-C8D59CFA39BA}"/>
                    </a:ext>
                  </a:extLst>
                </p:cNvPr>
                <p:cNvSpPr/>
                <p:nvPr/>
              </p:nvSpPr>
              <p:spPr>
                <a:xfrm>
                  <a:off x="131609" y="453003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0</a:t>
                  </a:r>
                </a:p>
              </p:txBody>
            </p:sp>
            <p:cxnSp>
              <p:nvCxnSpPr>
                <p:cNvPr id="19" name="Straight Connector 18">
                  <a:extLst>
                    <a:ext uri="{FF2B5EF4-FFF2-40B4-BE49-F238E27FC236}">
                      <a16:creationId xmlns:a16="http://schemas.microsoft.com/office/drawing/2014/main" id="{257813C4-9171-1F70-AB27-FB5B3EBADCFE}"/>
                    </a:ext>
                  </a:extLst>
                </p:cNvPr>
                <p:cNvCxnSpPr>
                  <a:cxnSpLocks/>
                  <a:stCxn id="13" idx="3"/>
                  <a:endCxn id="14" idx="7"/>
                </p:cNvCxnSpPr>
                <p:nvPr/>
              </p:nvCxnSpPr>
              <p:spPr>
                <a:xfrm flipH="1">
                  <a:off x="2078883" y="2902558"/>
                  <a:ext cx="270180" cy="23017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381CB6E9-1646-FA1B-F36F-61E19B529632}"/>
                    </a:ext>
                  </a:extLst>
                </p:cNvPr>
                <p:cNvCxnSpPr>
                  <a:cxnSpLocks/>
                  <a:stCxn id="13" idx="5"/>
                  <a:endCxn id="15" idx="1"/>
                </p:cNvCxnSpPr>
                <p:nvPr/>
              </p:nvCxnSpPr>
              <p:spPr>
                <a:xfrm>
                  <a:off x="2782174" y="2902558"/>
                  <a:ext cx="250727" cy="19461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64BECAB9-FB3B-AF93-8D29-10B949671677}"/>
                    </a:ext>
                  </a:extLst>
                </p:cNvPr>
                <p:cNvCxnSpPr>
                  <a:stCxn id="16" idx="7"/>
                  <a:endCxn id="14" idx="3"/>
                </p:cNvCxnSpPr>
                <p:nvPr/>
              </p:nvCxnSpPr>
              <p:spPr>
                <a:xfrm flipV="1">
                  <a:off x="1343163" y="3565846"/>
                  <a:ext cx="302609" cy="32321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FFE59C21-08AC-00A0-4ADA-A7361360A9F3}"/>
                    </a:ext>
                  </a:extLst>
                </p:cNvPr>
                <p:cNvCxnSpPr>
                  <a:cxnSpLocks/>
                  <a:stCxn id="18" idx="7"/>
                  <a:endCxn id="16" idx="3"/>
                </p:cNvCxnSpPr>
                <p:nvPr/>
              </p:nvCxnSpPr>
              <p:spPr>
                <a:xfrm flipV="1">
                  <a:off x="654420" y="4322171"/>
                  <a:ext cx="255632" cy="29756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72642F43-8430-EC8F-D864-873EE7842B1A}"/>
                    </a:ext>
                  </a:extLst>
                </p:cNvPr>
                <p:cNvCxnSpPr>
                  <a:stCxn id="17" idx="1"/>
                  <a:endCxn id="15" idx="5"/>
                </p:cNvCxnSpPr>
                <p:nvPr/>
              </p:nvCxnSpPr>
              <p:spPr>
                <a:xfrm flipH="1" flipV="1">
                  <a:off x="3466012" y="3530286"/>
                  <a:ext cx="179400" cy="25696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1" name="Oval 10">
                <a:extLst>
                  <a:ext uri="{FF2B5EF4-FFF2-40B4-BE49-F238E27FC236}">
                    <a16:creationId xmlns:a16="http://schemas.microsoft.com/office/drawing/2014/main" id="{79DD00EA-A418-BE18-C681-27FFFB3C4A1E}"/>
                  </a:ext>
                </a:extLst>
              </p:cNvPr>
              <p:cNvSpPr/>
              <p:nvPr/>
            </p:nvSpPr>
            <p:spPr>
              <a:xfrm>
                <a:off x="7531290" y="2520224"/>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cxnSp>
            <p:nvCxnSpPr>
              <p:cNvPr id="12" name="Straight Connector 11">
                <a:extLst>
                  <a:ext uri="{FF2B5EF4-FFF2-40B4-BE49-F238E27FC236}">
                    <a16:creationId xmlns:a16="http://schemas.microsoft.com/office/drawing/2014/main" id="{0A12A2BC-B31E-4941-BFBF-ADA0D02D45AF}"/>
                  </a:ext>
                </a:extLst>
              </p:cNvPr>
              <p:cNvCxnSpPr>
                <a:cxnSpLocks/>
                <a:stCxn id="11" idx="1"/>
                <a:endCxn id="14" idx="5"/>
              </p:cNvCxnSpPr>
              <p:nvPr/>
            </p:nvCxnSpPr>
            <p:spPr>
              <a:xfrm flipH="1" flipV="1">
                <a:off x="7360537" y="2389257"/>
                <a:ext cx="260453" cy="22066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6" name="Oval 5">
              <a:extLst>
                <a:ext uri="{FF2B5EF4-FFF2-40B4-BE49-F238E27FC236}">
                  <a16:creationId xmlns:a16="http://schemas.microsoft.com/office/drawing/2014/main" id="{1A19C799-DA8A-2F26-DC27-7578D35C4651}"/>
                </a:ext>
              </a:extLst>
            </p:cNvPr>
            <p:cNvSpPr/>
            <p:nvPr/>
          </p:nvSpPr>
          <p:spPr>
            <a:xfrm>
              <a:off x="9456477" y="2510120"/>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7" name="Oval 6">
              <a:extLst>
                <a:ext uri="{FF2B5EF4-FFF2-40B4-BE49-F238E27FC236}">
                  <a16:creationId xmlns:a16="http://schemas.microsoft.com/office/drawing/2014/main" id="{0328692A-BCEB-ADDA-8859-370CE004120D}"/>
                </a:ext>
              </a:extLst>
            </p:cNvPr>
            <p:cNvSpPr/>
            <p:nvPr/>
          </p:nvSpPr>
          <p:spPr>
            <a:xfrm>
              <a:off x="10876335" y="2510119"/>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cxnSp>
          <p:nvCxnSpPr>
            <p:cNvPr id="8" name="Straight Connector 7">
              <a:extLst>
                <a:ext uri="{FF2B5EF4-FFF2-40B4-BE49-F238E27FC236}">
                  <a16:creationId xmlns:a16="http://schemas.microsoft.com/office/drawing/2014/main" id="{FC1A7374-71FD-FD69-A95F-94455213B14E}"/>
                </a:ext>
              </a:extLst>
            </p:cNvPr>
            <p:cNvCxnSpPr>
              <a:cxnSpLocks/>
              <a:stCxn id="6" idx="1"/>
              <a:endCxn id="16" idx="5"/>
            </p:cNvCxnSpPr>
            <p:nvPr/>
          </p:nvCxnSpPr>
          <p:spPr>
            <a:xfrm flipH="1" flipV="1">
              <a:off x="9290834" y="2307549"/>
              <a:ext cx="255343" cy="29227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DFA6DE27-BF70-6AE9-235C-E0A675DF8B03}"/>
                </a:ext>
              </a:extLst>
            </p:cNvPr>
            <p:cNvCxnSpPr>
              <a:cxnSpLocks/>
              <a:stCxn id="7" idx="1"/>
              <a:endCxn id="11" idx="5"/>
            </p:cNvCxnSpPr>
            <p:nvPr/>
          </p:nvCxnSpPr>
          <p:spPr>
            <a:xfrm flipH="1" flipV="1">
              <a:off x="10720118" y="2205002"/>
              <a:ext cx="245917" cy="39481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4" name="Oval 23" descr="We will insert a new key-value pair with the key -1 into the AVL tree">
            <a:extLst>
              <a:ext uri="{FF2B5EF4-FFF2-40B4-BE49-F238E27FC236}">
                <a16:creationId xmlns:a16="http://schemas.microsoft.com/office/drawing/2014/main" id="{343823FD-4399-AFC7-649D-4594D6C04EC3}"/>
              </a:ext>
            </a:extLst>
          </p:cNvPr>
          <p:cNvSpPr/>
          <p:nvPr/>
        </p:nvSpPr>
        <p:spPr>
          <a:xfrm>
            <a:off x="6436906" y="1836810"/>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Tree>
    <p:extLst>
      <p:ext uri="{BB962C8B-B14F-4D97-AF65-F5344CB8AC3E}">
        <p14:creationId xmlns:p14="http://schemas.microsoft.com/office/powerpoint/2010/main" val="428151572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A47B19-4175-0B62-7DF1-3B6AEAC370A2}"/>
              </a:ext>
            </a:extLst>
          </p:cNvPr>
          <p:cNvSpPr>
            <a:spLocks noGrp="1"/>
          </p:cNvSpPr>
          <p:nvPr>
            <p:ph type="title"/>
          </p:nvPr>
        </p:nvSpPr>
        <p:spPr/>
        <p:txBody>
          <a:bodyPr/>
          <a:lstStyle/>
          <a:p>
            <a:r>
              <a:rPr lang="en-US" dirty="0"/>
              <a:t>Not Balanced after Inserting -1</a:t>
            </a:r>
          </a:p>
        </p:txBody>
      </p:sp>
      <p:sp>
        <p:nvSpPr>
          <p:cNvPr id="29" name="Arrow: Circular 28" descr="To balance the tree we will manipulate it so that the left subtree from 9's current position gets lifted up, while the right subtree gets dropped down. Since the left subtree has greater height than the right, this will have the effect of balancing the tree.&#10;&#10;We call this a right rotation.">
            <a:extLst>
              <a:ext uri="{FF2B5EF4-FFF2-40B4-BE49-F238E27FC236}">
                <a16:creationId xmlns:a16="http://schemas.microsoft.com/office/drawing/2014/main" id="{2DFE5A13-2615-2C1A-4922-C60FF284B30E}"/>
              </a:ext>
            </a:extLst>
          </p:cNvPr>
          <p:cNvSpPr/>
          <p:nvPr/>
        </p:nvSpPr>
        <p:spPr>
          <a:xfrm>
            <a:off x="5208293" y="2086674"/>
            <a:ext cx="1919157" cy="1919157"/>
          </a:xfrm>
          <a:prstGeom prst="circularArrow">
            <a:avLst/>
          </a:prstGeom>
          <a:solidFill>
            <a:srgbClr val="FF0000"/>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0" name="TextBox 29">
            <a:extLst>
              <a:ext uri="{FF2B5EF4-FFF2-40B4-BE49-F238E27FC236}">
                <a16:creationId xmlns:a16="http://schemas.microsoft.com/office/drawing/2014/main" id="{7648F3C6-8527-ECD6-3799-58D47DA49C8A}"/>
              </a:ext>
            </a:extLst>
          </p:cNvPr>
          <p:cNvSpPr txBox="1"/>
          <p:nvPr/>
        </p:nvSpPr>
        <p:spPr>
          <a:xfrm>
            <a:off x="6961858" y="1724724"/>
            <a:ext cx="4780348" cy="923330"/>
          </a:xfrm>
          <a:prstGeom prst="rect">
            <a:avLst/>
          </a:prstGeom>
          <a:noFill/>
        </p:spPr>
        <p:txBody>
          <a:bodyPr wrap="none" rtlCol="0">
            <a:spAutoFit/>
          </a:bodyPr>
          <a:lstStyle/>
          <a:p>
            <a:r>
              <a:rPr lang="en-US" dirty="0">
                <a:solidFill>
                  <a:srgbClr val="FF0000"/>
                </a:solidFill>
              </a:rPr>
              <a:t>Solution: </a:t>
            </a:r>
          </a:p>
          <a:p>
            <a:r>
              <a:rPr lang="en-US" dirty="0">
                <a:solidFill>
                  <a:srgbClr val="FF0000"/>
                </a:solidFill>
              </a:rPr>
              <a:t>Take the subtree starting with the problem node,</a:t>
            </a:r>
          </a:p>
          <a:p>
            <a:r>
              <a:rPr lang="en-US" dirty="0">
                <a:solidFill>
                  <a:srgbClr val="FF0000"/>
                </a:solidFill>
              </a:rPr>
              <a:t>“Rotate” that tree to the right</a:t>
            </a:r>
          </a:p>
        </p:txBody>
      </p:sp>
      <p:grpSp>
        <p:nvGrpSpPr>
          <p:cNvPr id="4" name="Group 3" descr="We first follow the BST insert procedure, so -1 goes to the left of 9, to the left of 3, to the left of 1, and to the left of 0. It finally becomes the new left child of 0.&#10;&#10;Now we need to check if the tree is still balanced. The left subtree of 0 has height 0, the right subtree has height -1. The left subtree of 1 has height 1 and the right subtree has height 0. The left subtree of 3 has height 2, the right subtree has height 1. The left subtree of 9 has height 3, the right subtree has height 1. Because the heights of 9's subtrees differ by two, the tree is not balanced. Since 9 is the deepest such node, we call it the &quot;problem node&quot;. Our next task is to modify the tree so that it becomes balanced.">
            <a:extLst>
              <a:ext uri="{FF2B5EF4-FFF2-40B4-BE49-F238E27FC236}">
                <a16:creationId xmlns:a16="http://schemas.microsoft.com/office/drawing/2014/main" id="{E16AEC14-4F45-39E1-D1E2-F5872A183D8B}"/>
              </a:ext>
            </a:extLst>
          </p:cNvPr>
          <p:cNvGrpSpPr/>
          <p:nvPr/>
        </p:nvGrpSpPr>
        <p:grpSpPr>
          <a:xfrm>
            <a:off x="3150797" y="3109142"/>
            <a:ext cx="5033945" cy="3494321"/>
            <a:chOff x="3634272" y="2047599"/>
            <a:chExt cx="5033945" cy="3494321"/>
          </a:xfrm>
        </p:grpSpPr>
        <p:sp>
          <p:nvSpPr>
            <p:cNvPr id="3" name="Oval 2">
              <a:extLst>
                <a:ext uri="{FF2B5EF4-FFF2-40B4-BE49-F238E27FC236}">
                  <a16:creationId xmlns:a16="http://schemas.microsoft.com/office/drawing/2014/main" id="{F186EDC3-E416-05CF-9067-F30AA73EF314}"/>
                </a:ext>
              </a:extLst>
            </p:cNvPr>
            <p:cNvSpPr/>
            <p:nvPr/>
          </p:nvSpPr>
          <p:spPr>
            <a:xfrm>
              <a:off x="3634272" y="4929409"/>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cxnSp>
          <p:nvCxnSpPr>
            <p:cNvPr id="25" name="Straight Connector 24">
              <a:extLst>
                <a:ext uri="{FF2B5EF4-FFF2-40B4-BE49-F238E27FC236}">
                  <a16:creationId xmlns:a16="http://schemas.microsoft.com/office/drawing/2014/main" id="{05DDBCDF-B0E8-9E3D-618B-C5949394660A}"/>
                </a:ext>
              </a:extLst>
            </p:cNvPr>
            <p:cNvCxnSpPr>
              <a:cxnSpLocks/>
              <a:stCxn id="3" idx="7"/>
              <a:endCxn id="45" idx="3"/>
            </p:cNvCxnSpPr>
            <p:nvPr/>
          </p:nvCxnSpPr>
          <p:spPr>
            <a:xfrm flipV="1">
              <a:off x="4157083" y="4720700"/>
              <a:ext cx="274640" cy="29840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2926A37C-DC4E-1DF1-E0A9-8D20590D823C}"/>
                </a:ext>
              </a:extLst>
            </p:cNvPr>
            <p:cNvSpPr txBox="1"/>
            <p:nvPr/>
          </p:nvSpPr>
          <p:spPr>
            <a:xfrm>
              <a:off x="4954854" y="2433907"/>
              <a:ext cx="1141146" cy="369332"/>
            </a:xfrm>
            <a:prstGeom prst="rect">
              <a:avLst/>
            </a:prstGeom>
            <a:noFill/>
          </p:spPr>
          <p:txBody>
            <a:bodyPr wrap="none" rtlCol="0">
              <a:spAutoFit/>
            </a:bodyPr>
            <a:lstStyle/>
            <a:p>
              <a:r>
                <a:rPr lang="en-US" dirty="0">
                  <a:solidFill>
                    <a:srgbClr val="FF0000"/>
                  </a:solidFill>
                </a:rPr>
                <a:t>Height = 3</a:t>
              </a:r>
            </a:p>
          </p:txBody>
        </p:sp>
        <p:sp>
          <p:nvSpPr>
            <p:cNvPr id="28" name="TextBox 27">
              <a:extLst>
                <a:ext uri="{FF2B5EF4-FFF2-40B4-BE49-F238E27FC236}">
                  <a16:creationId xmlns:a16="http://schemas.microsoft.com/office/drawing/2014/main" id="{2E235826-B7EF-1706-1639-379D27BA4AB3}"/>
                </a:ext>
              </a:extLst>
            </p:cNvPr>
            <p:cNvSpPr txBox="1"/>
            <p:nvPr/>
          </p:nvSpPr>
          <p:spPr>
            <a:xfrm>
              <a:off x="7527071" y="2442666"/>
              <a:ext cx="1141146" cy="369332"/>
            </a:xfrm>
            <a:prstGeom prst="rect">
              <a:avLst/>
            </a:prstGeom>
            <a:noFill/>
          </p:spPr>
          <p:txBody>
            <a:bodyPr wrap="none" rtlCol="0">
              <a:spAutoFit/>
            </a:bodyPr>
            <a:lstStyle/>
            <a:p>
              <a:r>
                <a:rPr lang="en-US" dirty="0">
                  <a:solidFill>
                    <a:srgbClr val="FF0000"/>
                  </a:solidFill>
                </a:rPr>
                <a:t>Height = 1</a:t>
              </a:r>
            </a:p>
          </p:txBody>
        </p:sp>
        <p:grpSp>
          <p:nvGrpSpPr>
            <p:cNvPr id="31" name="Group 30">
              <a:extLst>
                <a:ext uri="{FF2B5EF4-FFF2-40B4-BE49-F238E27FC236}">
                  <a16:creationId xmlns:a16="http://schemas.microsoft.com/office/drawing/2014/main" id="{66733F92-11CD-5111-7D00-6232BBC3E73A}"/>
                </a:ext>
              </a:extLst>
            </p:cNvPr>
            <p:cNvGrpSpPr/>
            <p:nvPr/>
          </p:nvGrpSpPr>
          <p:grpSpPr>
            <a:xfrm>
              <a:off x="4342023" y="2047599"/>
              <a:ext cx="4036614" cy="2762801"/>
              <a:chOff x="8079280" y="365125"/>
              <a:chExt cx="4036614" cy="2762801"/>
            </a:xfrm>
          </p:grpSpPr>
          <p:grpSp>
            <p:nvGrpSpPr>
              <p:cNvPr id="32" name="Group 31">
                <a:extLst>
                  <a:ext uri="{FF2B5EF4-FFF2-40B4-BE49-F238E27FC236}">
                    <a16:creationId xmlns:a16="http://schemas.microsoft.com/office/drawing/2014/main" id="{FD2AF4A6-4D89-1783-6181-E32934CFF5AC}"/>
                  </a:ext>
                </a:extLst>
              </p:cNvPr>
              <p:cNvGrpSpPr/>
              <p:nvPr/>
            </p:nvGrpSpPr>
            <p:grpSpPr>
              <a:xfrm>
                <a:off x="8079280" y="365125"/>
                <a:ext cx="4036614" cy="2762801"/>
                <a:chOff x="5413263" y="1203158"/>
                <a:chExt cx="4036614" cy="2762801"/>
              </a:xfrm>
            </p:grpSpPr>
            <p:grpSp>
              <p:nvGrpSpPr>
                <p:cNvPr id="37" name="Group 36">
                  <a:extLst>
                    <a:ext uri="{FF2B5EF4-FFF2-40B4-BE49-F238E27FC236}">
                      <a16:creationId xmlns:a16="http://schemas.microsoft.com/office/drawing/2014/main" id="{33C35221-1551-0D95-4C4E-31EB65B01FA1}"/>
                    </a:ext>
                  </a:extLst>
                </p:cNvPr>
                <p:cNvGrpSpPr/>
                <p:nvPr/>
              </p:nvGrpSpPr>
              <p:grpSpPr>
                <a:xfrm>
                  <a:off x="5413263" y="1203158"/>
                  <a:ext cx="4036614" cy="2762801"/>
                  <a:chOff x="131609" y="2379747"/>
                  <a:chExt cx="4036614" cy="2762801"/>
                </a:xfrm>
              </p:grpSpPr>
              <p:sp>
                <p:nvSpPr>
                  <p:cNvPr id="40" name="Oval 39">
                    <a:extLst>
                      <a:ext uri="{FF2B5EF4-FFF2-40B4-BE49-F238E27FC236}">
                        <a16:creationId xmlns:a16="http://schemas.microsoft.com/office/drawing/2014/main" id="{14D850BE-CEF1-9E8A-F61D-6A75E110BF83}"/>
                      </a:ext>
                    </a:extLst>
                  </p:cNvPr>
                  <p:cNvSpPr/>
                  <p:nvPr/>
                </p:nvSpPr>
                <p:spPr>
                  <a:xfrm>
                    <a:off x="2259363" y="2379747"/>
                    <a:ext cx="612511" cy="612511"/>
                  </a:xfrm>
                  <a:prstGeom prst="ellipse">
                    <a:avLst/>
                  </a:prstGeom>
                  <a:solidFill>
                    <a:schemeClr val="accent1">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sp>
                <p:nvSpPr>
                  <p:cNvPr id="41" name="Oval 40">
                    <a:extLst>
                      <a:ext uri="{FF2B5EF4-FFF2-40B4-BE49-F238E27FC236}">
                        <a16:creationId xmlns:a16="http://schemas.microsoft.com/office/drawing/2014/main" id="{BC64D0A1-366D-B24D-FF5C-8FCE0550DE07}"/>
                      </a:ext>
                    </a:extLst>
                  </p:cNvPr>
                  <p:cNvSpPr/>
                  <p:nvPr/>
                </p:nvSpPr>
                <p:spPr>
                  <a:xfrm>
                    <a:off x="1556072" y="3043035"/>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42" name="Oval 41">
                    <a:extLst>
                      <a:ext uri="{FF2B5EF4-FFF2-40B4-BE49-F238E27FC236}">
                        <a16:creationId xmlns:a16="http://schemas.microsoft.com/office/drawing/2014/main" id="{D267B3C8-CF39-D972-D499-9B466E3823DE}"/>
                      </a:ext>
                    </a:extLst>
                  </p:cNvPr>
                  <p:cNvSpPr/>
                  <p:nvPr/>
                </p:nvSpPr>
                <p:spPr>
                  <a:xfrm>
                    <a:off x="2943201" y="300747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11</a:t>
                    </a:r>
                  </a:p>
                </p:txBody>
              </p:sp>
              <p:sp>
                <p:nvSpPr>
                  <p:cNvPr id="43" name="Oval 42">
                    <a:extLst>
                      <a:ext uri="{FF2B5EF4-FFF2-40B4-BE49-F238E27FC236}">
                        <a16:creationId xmlns:a16="http://schemas.microsoft.com/office/drawing/2014/main" id="{BC524C98-F5EC-5235-543A-3DE282D01080}"/>
                      </a:ext>
                    </a:extLst>
                  </p:cNvPr>
                  <p:cNvSpPr/>
                  <p:nvPr/>
                </p:nvSpPr>
                <p:spPr>
                  <a:xfrm>
                    <a:off x="820352" y="3799360"/>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44" name="Oval 43">
                    <a:extLst>
                      <a:ext uri="{FF2B5EF4-FFF2-40B4-BE49-F238E27FC236}">
                        <a16:creationId xmlns:a16="http://schemas.microsoft.com/office/drawing/2014/main" id="{6627DA89-CC89-5735-2F3D-1D6FDB0871B1}"/>
                      </a:ext>
                    </a:extLst>
                  </p:cNvPr>
                  <p:cNvSpPr/>
                  <p:nvPr/>
                </p:nvSpPr>
                <p:spPr>
                  <a:xfrm>
                    <a:off x="3555712" y="369755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16</a:t>
                    </a:r>
                  </a:p>
                </p:txBody>
              </p:sp>
              <p:sp>
                <p:nvSpPr>
                  <p:cNvPr id="45" name="Oval 44">
                    <a:extLst>
                      <a:ext uri="{FF2B5EF4-FFF2-40B4-BE49-F238E27FC236}">
                        <a16:creationId xmlns:a16="http://schemas.microsoft.com/office/drawing/2014/main" id="{6D11AC06-F107-E470-6719-E5EF9432BECC}"/>
                      </a:ext>
                    </a:extLst>
                  </p:cNvPr>
                  <p:cNvSpPr/>
                  <p:nvPr/>
                </p:nvSpPr>
                <p:spPr>
                  <a:xfrm>
                    <a:off x="131609" y="453003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0</a:t>
                    </a:r>
                  </a:p>
                </p:txBody>
              </p:sp>
              <p:cxnSp>
                <p:nvCxnSpPr>
                  <p:cNvPr id="46" name="Straight Connector 45">
                    <a:extLst>
                      <a:ext uri="{FF2B5EF4-FFF2-40B4-BE49-F238E27FC236}">
                        <a16:creationId xmlns:a16="http://schemas.microsoft.com/office/drawing/2014/main" id="{194ECF9E-B94A-29E8-FF3E-B4E8FB25E852}"/>
                      </a:ext>
                    </a:extLst>
                  </p:cNvPr>
                  <p:cNvCxnSpPr>
                    <a:cxnSpLocks/>
                    <a:stCxn id="40" idx="3"/>
                    <a:endCxn id="41" idx="7"/>
                  </p:cNvCxnSpPr>
                  <p:nvPr/>
                </p:nvCxnSpPr>
                <p:spPr>
                  <a:xfrm flipH="1">
                    <a:off x="2078883" y="2902558"/>
                    <a:ext cx="270180" cy="23017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786165BC-A4F3-4267-136E-7BD1A73A2C6D}"/>
                      </a:ext>
                    </a:extLst>
                  </p:cNvPr>
                  <p:cNvCxnSpPr>
                    <a:cxnSpLocks/>
                    <a:stCxn id="40" idx="5"/>
                    <a:endCxn id="42" idx="1"/>
                  </p:cNvCxnSpPr>
                  <p:nvPr/>
                </p:nvCxnSpPr>
                <p:spPr>
                  <a:xfrm>
                    <a:off x="2782174" y="2902558"/>
                    <a:ext cx="250727" cy="19461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26B6B665-BDEE-47DB-3C75-935F780313D8}"/>
                      </a:ext>
                    </a:extLst>
                  </p:cNvPr>
                  <p:cNvCxnSpPr>
                    <a:stCxn id="43" idx="7"/>
                    <a:endCxn id="41" idx="3"/>
                  </p:cNvCxnSpPr>
                  <p:nvPr/>
                </p:nvCxnSpPr>
                <p:spPr>
                  <a:xfrm flipV="1">
                    <a:off x="1343163" y="3565846"/>
                    <a:ext cx="302609" cy="32321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9D852F46-B979-52F6-E71D-FAF66FE1C2D6}"/>
                      </a:ext>
                    </a:extLst>
                  </p:cNvPr>
                  <p:cNvCxnSpPr>
                    <a:cxnSpLocks/>
                    <a:stCxn id="45" idx="7"/>
                    <a:endCxn id="43" idx="3"/>
                  </p:cNvCxnSpPr>
                  <p:nvPr/>
                </p:nvCxnSpPr>
                <p:spPr>
                  <a:xfrm flipV="1">
                    <a:off x="654420" y="4322171"/>
                    <a:ext cx="255632" cy="29756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C5382030-36B7-D8B2-23CF-5E65197EE9CC}"/>
                      </a:ext>
                    </a:extLst>
                  </p:cNvPr>
                  <p:cNvCxnSpPr>
                    <a:stCxn id="44" idx="1"/>
                    <a:endCxn id="42" idx="5"/>
                  </p:cNvCxnSpPr>
                  <p:nvPr/>
                </p:nvCxnSpPr>
                <p:spPr>
                  <a:xfrm flipH="1" flipV="1">
                    <a:off x="3466012" y="3530286"/>
                    <a:ext cx="179400" cy="25696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8" name="Oval 37">
                  <a:extLst>
                    <a:ext uri="{FF2B5EF4-FFF2-40B4-BE49-F238E27FC236}">
                      <a16:creationId xmlns:a16="http://schemas.microsoft.com/office/drawing/2014/main" id="{BDC1F8CA-D134-02B9-8C5E-5669AEFDE40A}"/>
                    </a:ext>
                  </a:extLst>
                </p:cNvPr>
                <p:cNvSpPr/>
                <p:nvPr/>
              </p:nvSpPr>
              <p:spPr>
                <a:xfrm>
                  <a:off x="7531290" y="2520224"/>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cxnSp>
              <p:nvCxnSpPr>
                <p:cNvPr id="39" name="Straight Connector 38">
                  <a:extLst>
                    <a:ext uri="{FF2B5EF4-FFF2-40B4-BE49-F238E27FC236}">
                      <a16:creationId xmlns:a16="http://schemas.microsoft.com/office/drawing/2014/main" id="{CED3D65B-D98F-3587-4AE2-40AAC38105E7}"/>
                    </a:ext>
                  </a:extLst>
                </p:cNvPr>
                <p:cNvCxnSpPr>
                  <a:cxnSpLocks/>
                  <a:stCxn id="38" idx="1"/>
                  <a:endCxn id="41" idx="5"/>
                </p:cNvCxnSpPr>
                <p:nvPr/>
              </p:nvCxnSpPr>
              <p:spPr>
                <a:xfrm flipH="1" flipV="1">
                  <a:off x="7360537" y="2389257"/>
                  <a:ext cx="260453" cy="22066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3" name="Oval 32">
                <a:extLst>
                  <a:ext uri="{FF2B5EF4-FFF2-40B4-BE49-F238E27FC236}">
                    <a16:creationId xmlns:a16="http://schemas.microsoft.com/office/drawing/2014/main" id="{EA47DF7D-077F-F394-C67E-662BC972EC19}"/>
                  </a:ext>
                </a:extLst>
              </p:cNvPr>
              <p:cNvSpPr/>
              <p:nvPr/>
            </p:nvSpPr>
            <p:spPr>
              <a:xfrm>
                <a:off x="9456477" y="2510120"/>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34" name="Oval 33">
                <a:extLst>
                  <a:ext uri="{FF2B5EF4-FFF2-40B4-BE49-F238E27FC236}">
                    <a16:creationId xmlns:a16="http://schemas.microsoft.com/office/drawing/2014/main" id="{292400DA-713E-E427-658F-8DA98C8225CE}"/>
                  </a:ext>
                </a:extLst>
              </p:cNvPr>
              <p:cNvSpPr/>
              <p:nvPr/>
            </p:nvSpPr>
            <p:spPr>
              <a:xfrm>
                <a:off x="10876335" y="2510119"/>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cxnSp>
            <p:nvCxnSpPr>
              <p:cNvPr id="35" name="Straight Connector 34">
                <a:extLst>
                  <a:ext uri="{FF2B5EF4-FFF2-40B4-BE49-F238E27FC236}">
                    <a16:creationId xmlns:a16="http://schemas.microsoft.com/office/drawing/2014/main" id="{FCB30EAD-7061-219B-8773-2928FEFF31F6}"/>
                  </a:ext>
                </a:extLst>
              </p:cNvPr>
              <p:cNvCxnSpPr>
                <a:cxnSpLocks/>
                <a:stCxn id="33" idx="1"/>
                <a:endCxn id="43" idx="5"/>
              </p:cNvCxnSpPr>
              <p:nvPr/>
            </p:nvCxnSpPr>
            <p:spPr>
              <a:xfrm flipH="1" flipV="1">
                <a:off x="9290834" y="2307549"/>
                <a:ext cx="255343" cy="29227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68AFBD25-F6C3-4DFD-B3CE-0BF40BF4A6B2}"/>
                  </a:ext>
                </a:extLst>
              </p:cNvPr>
              <p:cNvCxnSpPr>
                <a:cxnSpLocks/>
                <a:stCxn id="34" idx="1"/>
                <a:endCxn id="38" idx="5"/>
              </p:cNvCxnSpPr>
              <p:nvPr/>
            </p:nvCxnSpPr>
            <p:spPr>
              <a:xfrm flipH="1" flipV="1">
                <a:off x="10720118" y="2205002"/>
                <a:ext cx="245917" cy="39481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spTree>
    <p:extLst>
      <p:ext uri="{BB962C8B-B14F-4D97-AF65-F5344CB8AC3E}">
        <p14:creationId xmlns:p14="http://schemas.microsoft.com/office/powerpoint/2010/main" val="87992407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A47B19-4175-0B62-7DF1-3B6AEAC370A2}"/>
              </a:ext>
            </a:extLst>
          </p:cNvPr>
          <p:cNvSpPr>
            <a:spLocks noGrp="1"/>
          </p:cNvSpPr>
          <p:nvPr>
            <p:ph type="title"/>
          </p:nvPr>
        </p:nvSpPr>
        <p:spPr/>
        <p:txBody>
          <a:bodyPr/>
          <a:lstStyle/>
          <a:p>
            <a:r>
              <a:rPr lang="en-US" dirty="0"/>
              <a:t>Final Result of Inserting -1</a:t>
            </a:r>
          </a:p>
        </p:txBody>
      </p:sp>
      <p:grpSp>
        <p:nvGrpSpPr>
          <p:cNvPr id="3" name="Group 2" descr="After rotation the node 3 (previously 9's left child) becomes the new root, 9 (previously the root) becomes 3's right child, and 6 (previously 3's right child) becomes 9's left child. Overall, the final tree is structured as follows:&#10;&#10;root: 3, with left child 1 and right child 9&#10;1: left child is 0, right child is 2&#10;0: left child is -1&#10;2: has no children&#10;9: left child is 6, right child is 11&#10;6: has no left child, right child is 7&#10;7: has no children&#10;11: it has no left child, right child is 16&#10;16: has no children">
            <a:extLst>
              <a:ext uri="{FF2B5EF4-FFF2-40B4-BE49-F238E27FC236}">
                <a16:creationId xmlns:a16="http://schemas.microsoft.com/office/drawing/2014/main" id="{AEF63E4A-9771-93B2-A095-DE284AD8F45A}"/>
              </a:ext>
            </a:extLst>
          </p:cNvPr>
          <p:cNvGrpSpPr/>
          <p:nvPr/>
        </p:nvGrpSpPr>
        <p:grpSpPr>
          <a:xfrm>
            <a:off x="3580150" y="2052895"/>
            <a:ext cx="5435080" cy="2786840"/>
            <a:chOff x="3580150" y="2052895"/>
            <a:chExt cx="5435080" cy="2786840"/>
          </a:xfrm>
        </p:grpSpPr>
        <p:sp>
          <p:nvSpPr>
            <p:cNvPr id="24" name="Oval 23">
              <a:extLst>
                <a:ext uri="{FF2B5EF4-FFF2-40B4-BE49-F238E27FC236}">
                  <a16:creationId xmlns:a16="http://schemas.microsoft.com/office/drawing/2014/main" id="{F1785856-F7D1-1BE1-9B43-95957522BAE1}"/>
                </a:ext>
              </a:extLst>
            </p:cNvPr>
            <p:cNvSpPr/>
            <p:nvPr/>
          </p:nvSpPr>
          <p:spPr>
            <a:xfrm>
              <a:off x="3580150" y="4227224"/>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cxnSp>
          <p:nvCxnSpPr>
            <p:cNvPr id="26" name="Straight Connector 25">
              <a:extLst>
                <a:ext uri="{FF2B5EF4-FFF2-40B4-BE49-F238E27FC236}">
                  <a16:creationId xmlns:a16="http://schemas.microsoft.com/office/drawing/2014/main" id="{7A4F1625-A24E-B7B0-B1AC-C8E0AA472E32}"/>
                </a:ext>
              </a:extLst>
            </p:cNvPr>
            <p:cNvCxnSpPr>
              <a:cxnSpLocks/>
              <a:stCxn id="24" idx="7"/>
              <a:endCxn id="31" idx="3"/>
            </p:cNvCxnSpPr>
            <p:nvPr/>
          </p:nvCxnSpPr>
          <p:spPr>
            <a:xfrm flipV="1">
              <a:off x="4102961" y="4018515"/>
              <a:ext cx="274640" cy="29840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7" name="Oval 26">
              <a:extLst>
                <a:ext uri="{FF2B5EF4-FFF2-40B4-BE49-F238E27FC236}">
                  <a16:creationId xmlns:a16="http://schemas.microsoft.com/office/drawing/2014/main" id="{82C9481F-D7BC-8ABC-11A8-B4300A0C0DB3}"/>
                </a:ext>
              </a:extLst>
            </p:cNvPr>
            <p:cNvSpPr/>
            <p:nvPr/>
          </p:nvSpPr>
          <p:spPr>
            <a:xfrm>
              <a:off x="5922824" y="205289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28" name="Oval 27">
              <a:extLst>
                <a:ext uri="{FF2B5EF4-FFF2-40B4-BE49-F238E27FC236}">
                  <a16:creationId xmlns:a16="http://schemas.microsoft.com/office/drawing/2014/main" id="{18A91F7B-A613-0646-466D-43229D2C4A7A}"/>
                </a:ext>
              </a:extLst>
            </p:cNvPr>
            <p:cNvSpPr/>
            <p:nvPr/>
          </p:nvSpPr>
          <p:spPr>
            <a:xfrm>
              <a:off x="7153615" y="267532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sp>
          <p:nvSpPr>
            <p:cNvPr id="29" name="Oval 28">
              <a:extLst>
                <a:ext uri="{FF2B5EF4-FFF2-40B4-BE49-F238E27FC236}">
                  <a16:creationId xmlns:a16="http://schemas.microsoft.com/office/drawing/2014/main" id="{29714349-EA9A-CCD0-2ABA-2B6D452F9BF1}"/>
                </a:ext>
              </a:extLst>
            </p:cNvPr>
            <p:cNvSpPr/>
            <p:nvPr/>
          </p:nvSpPr>
          <p:spPr>
            <a:xfrm>
              <a:off x="4976644" y="276502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30" name="Oval 29">
              <a:extLst>
                <a:ext uri="{FF2B5EF4-FFF2-40B4-BE49-F238E27FC236}">
                  <a16:creationId xmlns:a16="http://schemas.microsoft.com/office/drawing/2014/main" id="{B73B59CC-F80F-4B37-754E-66C6371FECF2}"/>
                </a:ext>
              </a:extLst>
            </p:cNvPr>
            <p:cNvSpPr/>
            <p:nvPr/>
          </p:nvSpPr>
          <p:spPr>
            <a:xfrm>
              <a:off x="7766126" y="336540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11</a:t>
              </a:r>
            </a:p>
          </p:txBody>
        </p:sp>
        <p:sp>
          <p:nvSpPr>
            <p:cNvPr id="31" name="Oval 30">
              <a:extLst>
                <a:ext uri="{FF2B5EF4-FFF2-40B4-BE49-F238E27FC236}">
                  <a16:creationId xmlns:a16="http://schemas.microsoft.com/office/drawing/2014/main" id="{5AC67DE9-1785-5DC7-A02E-6284D5D2A787}"/>
                </a:ext>
              </a:extLst>
            </p:cNvPr>
            <p:cNvSpPr/>
            <p:nvPr/>
          </p:nvSpPr>
          <p:spPr>
            <a:xfrm>
              <a:off x="4287901" y="3495704"/>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0</a:t>
              </a:r>
            </a:p>
          </p:txBody>
        </p:sp>
        <p:cxnSp>
          <p:nvCxnSpPr>
            <p:cNvPr id="32" name="Straight Connector 31">
              <a:extLst>
                <a:ext uri="{FF2B5EF4-FFF2-40B4-BE49-F238E27FC236}">
                  <a16:creationId xmlns:a16="http://schemas.microsoft.com/office/drawing/2014/main" id="{4BEE4E21-1B14-9375-2511-1BC1E65A2337}"/>
                </a:ext>
              </a:extLst>
            </p:cNvPr>
            <p:cNvCxnSpPr>
              <a:cxnSpLocks/>
              <a:stCxn id="27" idx="3"/>
              <a:endCxn id="29" idx="7"/>
            </p:cNvCxnSpPr>
            <p:nvPr/>
          </p:nvCxnSpPr>
          <p:spPr>
            <a:xfrm flipH="1">
              <a:off x="5499455" y="2575706"/>
              <a:ext cx="513069" cy="27902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8B275A34-A9F7-C85C-BB55-634C2014360D}"/>
                </a:ext>
              </a:extLst>
            </p:cNvPr>
            <p:cNvCxnSpPr>
              <a:cxnSpLocks/>
              <a:stCxn id="27" idx="5"/>
              <a:endCxn id="28" idx="1"/>
            </p:cNvCxnSpPr>
            <p:nvPr/>
          </p:nvCxnSpPr>
          <p:spPr>
            <a:xfrm>
              <a:off x="6445635" y="2575706"/>
              <a:ext cx="797680" cy="18932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A158A8A7-DA91-BFC7-267E-EE1ADC2AFAD1}"/>
                </a:ext>
              </a:extLst>
            </p:cNvPr>
            <p:cNvCxnSpPr>
              <a:cxnSpLocks/>
              <a:stCxn id="31" idx="7"/>
              <a:endCxn id="29" idx="3"/>
            </p:cNvCxnSpPr>
            <p:nvPr/>
          </p:nvCxnSpPr>
          <p:spPr>
            <a:xfrm flipV="1">
              <a:off x="4810712" y="3287838"/>
              <a:ext cx="255632" cy="29756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F043DD9D-DC3F-D4C3-E8E4-F8B734534E7A}"/>
                </a:ext>
              </a:extLst>
            </p:cNvPr>
            <p:cNvCxnSpPr>
              <a:stCxn id="30" idx="1"/>
              <a:endCxn id="28" idx="5"/>
            </p:cNvCxnSpPr>
            <p:nvPr/>
          </p:nvCxnSpPr>
          <p:spPr>
            <a:xfrm flipH="1" flipV="1">
              <a:off x="7676426" y="3198138"/>
              <a:ext cx="179400" cy="25696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6" name="Oval 35">
              <a:extLst>
                <a:ext uri="{FF2B5EF4-FFF2-40B4-BE49-F238E27FC236}">
                  <a16:creationId xmlns:a16="http://schemas.microsoft.com/office/drawing/2014/main" id="{04B4E082-BB37-0C81-B004-42FD2C72E8FE}"/>
                </a:ext>
              </a:extLst>
            </p:cNvPr>
            <p:cNvSpPr/>
            <p:nvPr/>
          </p:nvSpPr>
          <p:spPr>
            <a:xfrm>
              <a:off x="6460050" y="3364665"/>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cxnSp>
          <p:nvCxnSpPr>
            <p:cNvPr id="37" name="Straight Connector 36">
              <a:extLst>
                <a:ext uri="{FF2B5EF4-FFF2-40B4-BE49-F238E27FC236}">
                  <a16:creationId xmlns:a16="http://schemas.microsoft.com/office/drawing/2014/main" id="{4744E3A4-71E3-012A-3763-6DB759ED05E2}"/>
                </a:ext>
              </a:extLst>
            </p:cNvPr>
            <p:cNvCxnSpPr>
              <a:cxnSpLocks/>
              <a:stCxn id="36" idx="7"/>
              <a:endCxn id="28" idx="3"/>
            </p:cNvCxnSpPr>
            <p:nvPr/>
          </p:nvCxnSpPr>
          <p:spPr>
            <a:xfrm flipV="1">
              <a:off x="6982861" y="3198138"/>
              <a:ext cx="260454" cy="25622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8" name="Oval 37">
              <a:extLst>
                <a:ext uri="{FF2B5EF4-FFF2-40B4-BE49-F238E27FC236}">
                  <a16:creationId xmlns:a16="http://schemas.microsoft.com/office/drawing/2014/main" id="{A736EB0C-D686-901A-6CDA-A53FEEA51789}"/>
                </a:ext>
              </a:extLst>
            </p:cNvPr>
            <p:cNvSpPr/>
            <p:nvPr/>
          </p:nvSpPr>
          <p:spPr>
            <a:xfrm>
              <a:off x="5665098" y="3490409"/>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39" name="Oval 38">
              <a:extLst>
                <a:ext uri="{FF2B5EF4-FFF2-40B4-BE49-F238E27FC236}">
                  <a16:creationId xmlns:a16="http://schemas.microsoft.com/office/drawing/2014/main" id="{AD91E44A-41B0-649E-E8D4-175EB89A8E5C}"/>
                </a:ext>
              </a:extLst>
            </p:cNvPr>
            <p:cNvSpPr/>
            <p:nvPr/>
          </p:nvSpPr>
          <p:spPr>
            <a:xfrm>
              <a:off x="7139078" y="4192593"/>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cxnSp>
          <p:nvCxnSpPr>
            <p:cNvPr id="40" name="Straight Connector 39">
              <a:extLst>
                <a:ext uri="{FF2B5EF4-FFF2-40B4-BE49-F238E27FC236}">
                  <a16:creationId xmlns:a16="http://schemas.microsoft.com/office/drawing/2014/main" id="{6384D818-7216-A412-CF36-4301D0D15CB8}"/>
                </a:ext>
              </a:extLst>
            </p:cNvPr>
            <p:cNvCxnSpPr>
              <a:cxnSpLocks/>
              <a:stCxn id="38" idx="1"/>
              <a:endCxn id="29" idx="5"/>
            </p:cNvCxnSpPr>
            <p:nvPr/>
          </p:nvCxnSpPr>
          <p:spPr>
            <a:xfrm flipH="1" flipV="1">
              <a:off x="5499455" y="3287838"/>
              <a:ext cx="255343" cy="29227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FDBF1CD2-9993-6FB5-B8A1-B746AB10DD80}"/>
                </a:ext>
              </a:extLst>
            </p:cNvPr>
            <p:cNvCxnSpPr>
              <a:cxnSpLocks/>
              <a:stCxn id="39" idx="1"/>
              <a:endCxn id="36" idx="5"/>
            </p:cNvCxnSpPr>
            <p:nvPr/>
          </p:nvCxnSpPr>
          <p:spPr>
            <a:xfrm flipH="1" flipV="1">
              <a:off x="6982861" y="3887476"/>
              <a:ext cx="245917" cy="39481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2" name="Oval 41">
              <a:extLst>
                <a:ext uri="{FF2B5EF4-FFF2-40B4-BE49-F238E27FC236}">
                  <a16:creationId xmlns:a16="http://schemas.microsoft.com/office/drawing/2014/main" id="{98A7DE07-5484-68E4-9D71-0213507A7CD5}"/>
                </a:ext>
              </a:extLst>
            </p:cNvPr>
            <p:cNvSpPr/>
            <p:nvPr/>
          </p:nvSpPr>
          <p:spPr>
            <a:xfrm>
              <a:off x="8402719" y="4192592"/>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16</a:t>
              </a:r>
            </a:p>
          </p:txBody>
        </p:sp>
        <p:cxnSp>
          <p:nvCxnSpPr>
            <p:cNvPr id="43" name="Straight Connector 42">
              <a:extLst>
                <a:ext uri="{FF2B5EF4-FFF2-40B4-BE49-F238E27FC236}">
                  <a16:creationId xmlns:a16="http://schemas.microsoft.com/office/drawing/2014/main" id="{2FE89871-2215-25E8-8732-EAC76B4C17C0}"/>
                </a:ext>
              </a:extLst>
            </p:cNvPr>
            <p:cNvCxnSpPr>
              <a:cxnSpLocks/>
              <a:stCxn id="30" idx="5"/>
              <a:endCxn id="42" idx="1"/>
            </p:cNvCxnSpPr>
            <p:nvPr/>
          </p:nvCxnSpPr>
          <p:spPr>
            <a:xfrm>
              <a:off x="8288937" y="3888218"/>
              <a:ext cx="203482" cy="39407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2446561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9049B8-F2AC-70F1-15D5-9EA626BAF1C7}"/>
              </a:ext>
            </a:extLst>
          </p:cNvPr>
          <p:cNvSpPr>
            <a:spLocks noGrp="1"/>
          </p:cNvSpPr>
          <p:nvPr>
            <p:ph type="title"/>
          </p:nvPr>
        </p:nvSpPr>
        <p:spPr/>
        <p:txBody>
          <a:bodyPr/>
          <a:lstStyle/>
          <a:p>
            <a:r>
              <a:rPr lang="en-US" dirty="0"/>
              <a:t>Right Rotation</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0519795C-1329-ACD8-8C3E-651F647C000B}"/>
                  </a:ext>
                </a:extLst>
              </p:cNvPr>
              <p:cNvSpPr>
                <a:spLocks noGrp="1"/>
              </p:cNvSpPr>
              <p:nvPr>
                <p:ph idx="1"/>
              </p:nvPr>
            </p:nvSpPr>
            <p:spPr>
              <a:xfrm>
                <a:off x="822720" y="1334280"/>
                <a:ext cx="10515600" cy="4351338"/>
              </a:xfrm>
            </p:spPr>
            <p:txBody>
              <a:bodyPr/>
              <a:lstStyle/>
              <a:p>
                <a:r>
                  <a:rPr lang="en-US" dirty="0"/>
                  <a:t>We just inserted </a:t>
                </a:r>
                <a14:m>
                  <m:oMath xmlns:m="http://schemas.openxmlformats.org/officeDocument/2006/math">
                    <m:r>
                      <a:rPr lang="en-US" b="0" i="1" smtClean="0">
                        <a:latin typeface="Cambria Math" panose="02040503050406030204" pitchFamily="18" charset="0"/>
                      </a:rPr>
                      <m:t>𝑐</m:t>
                    </m:r>
                  </m:oMath>
                </a14:m>
                <a:r>
                  <a:rPr lang="en-US" dirty="0"/>
                  <a:t>, node </a:t>
                </a:r>
                <a14:m>
                  <m:oMath xmlns:m="http://schemas.openxmlformats.org/officeDocument/2006/math">
                    <m:r>
                      <a:rPr lang="en-US" b="0" i="1" smtClean="0">
                        <a:latin typeface="Cambria Math" panose="02040503050406030204" pitchFamily="18" charset="0"/>
                      </a:rPr>
                      <m:t>𝑎</m:t>
                    </m:r>
                  </m:oMath>
                </a14:m>
                <a:r>
                  <a:rPr lang="en-US" dirty="0"/>
                  <a:t> is the deepest “problem” node</a:t>
                </a:r>
              </a:p>
              <a:p>
                <a:r>
                  <a:rPr lang="en-US" dirty="0"/>
                  <a:t>Make the left child the new root</a:t>
                </a:r>
              </a:p>
              <a:p>
                <a:r>
                  <a:rPr lang="en-US" dirty="0"/>
                  <a:t>Make the old root the right child of the new</a:t>
                </a:r>
              </a:p>
              <a:p>
                <a:r>
                  <a:rPr lang="en-US" dirty="0"/>
                  <a:t>Make the new root’s right subtree the old root’s left subtree</a:t>
                </a:r>
              </a:p>
            </p:txBody>
          </p:sp>
        </mc:Choice>
        <mc:Fallback xmlns="">
          <p:sp>
            <p:nvSpPr>
              <p:cNvPr id="3" name="Content Placeholder 2">
                <a:extLst>
                  <a:ext uri="{FF2B5EF4-FFF2-40B4-BE49-F238E27FC236}">
                    <a16:creationId xmlns:a16="http://schemas.microsoft.com/office/drawing/2014/main" id="{0519795C-1329-ACD8-8C3E-651F647C000B}"/>
                  </a:ext>
                </a:extLst>
              </p:cNvPr>
              <p:cNvSpPr>
                <a:spLocks noGrp="1" noRot="1" noChangeAspect="1" noMove="1" noResize="1" noEditPoints="1" noAdjustHandles="1" noChangeArrowheads="1" noChangeShapeType="1" noTextEdit="1"/>
              </p:cNvSpPr>
              <p:nvPr>
                <p:ph idx="1"/>
              </p:nvPr>
            </p:nvSpPr>
            <p:spPr>
              <a:xfrm>
                <a:off x="822720" y="1334280"/>
                <a:ext cx="10515600" cy="4351338"/>
              </a:xfrm>
              <a:blipFill>
                <a:blip r:embed="rId2"/>
                <a:stretch>
                  <a:fillRect l="-1043" t="-2381"/>
                </a:stretch>
              </a:blipFill>
            </p:spPr>
            <p:txBody>
              <a:bodyPr/>
              <a:lstStyle/>
              <a:p>
                <a:r>
                  <a:rPr lang="en-US">
                    <a:noFill/>
                  </a:rPr>
                  <a:t> </a:t>
                </a:r>
              </a:p>
            </p:txBody>
          </p:sp>
        </mc:Fallback>
      </mc:AlternateContent>
      <p:grpSp>
        <p:nvGrpSpPr>
          <p:cNvPr id="71" name="Group 70" descr="An illustration of a right rotation. This is the before image.&#10;&#10;Initially, the problem node is labeled a. Its left subtree is rooted at a node labeled b, and it has a height of h+2. Its right subtree is labeled z and has a height of h. The left subtree of b is labeled x and has height h+1. The right subtree of b is labeled y and has a height of h. The node a is the problem node because it is the deepest node whose left and right subtree heights differ by more than 1.">
            <a:extLst>
              <a:ext uri="{FF2B5EF4-FFF2-40B4-BE49-F238E27FC236}">
                <a16:creationId xmlns:a16="http://schemas.microsoft.com/office/drawing/2014/main" id="{8ECBA3C8-A102-5ECE-C2C8-45E18D336C3D}"/>
              </a:ext>
            </a:extLst>
          </p:cNvPr>
          <p:cNvGrpSpPr/>
          <p:nvPr/>
        </p:nvGrpSpPr>
        <p:grpSpPr>
          <a:xfrm>
            <a:off x="726067" y="3346577"/>
            <a:ext cx="3585521" cy="3413842"/>
            <a:chOff x="726067" y="3227705"/>
            <a:chExt cx="3585521" cy="3413842"/>
          </a:xfrm>
        </p:grpSpPr>
        <p:grpSp>
          <p:nvGrpSpPr>
            <p:cNvPr id="32" name="Group 31">
              <a:extLst>
                <a:ext uri="{FF2B5EF4-FFF2-40B4-BE49-F238E27FC236}">
                  <a16:creationId xmlns:a16="http://schemas.microsoft.com/office/drawing/2014/main" id="{2FDCD005-FB82-BD66-A847-A2A9C4AA4C48}"/>
                </a:ext>
              </a:extLst>
            </p:cNvPr>
            <p:cNvGrpSpPr/>
            <p:nvPr/>
          </p:nvGrpSpPr>
          <p:grpSpPr>
            <a:xfrm>
              <a:off x="726067" y="3344160"/>
              <a:ext cx="3585521" cy="3297387"/>
              <a:chOff x="7048051" y="131613"/>
              <a:chExt cx="3585521" cy="3297387"/>
            </a:xfrm>
          </p:grpSpPr>
          <mc:AlternateContent xmlns:mc="http://schemas.openxmlformats.org/markup-compatibility/2006" xmlns:a14="http://schemas.microsoft.com/office/drawing/2010/main">
            <mc:Choice Requires="a14">
              <p:sp>
                <p:nvSpPr>
                  <p:cNvPr id="4" name="Oval 3">
                    <a:extLst>
                      <a:ext uri="{FF2B5EF4-FFF2-40B4-BE49-F238E27FC236}">
                        <a16:creationId xmlns:a16="http://schemas.microsoft.com/office/drawing/2014/main" id="{C1579C2A-B914-DA18-E033-AA17F1B05F5E}"/>
                      </a:ext>
                    </a:extLst>
                  </p:cNvPr>
                  <p:cNvSpPr/>
                  <p:nvPr/>
                </p:nvSpPr>
                <p:spPr>
                  <a:xfrm>
                    <a:off x="8817298" y="131613"/>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i="1" dirty="0" smtClean="0">
                              <a:solidFill>
                                <a:schemeClr val="tx1"/>
                              </a:solidFill>
                              <a:latin typeface="Cambria Math" panose="02040503050406030204" pitchFamily="18" charset="0"/>
                            </a:rPr>
                            <m:t>𝑎</m:t>
                          </m:r>
                        </m:oMath>
                      </m:oMathPara>
                    </a14:m>
                    <a:endParaRPr lang="en-US" sz="2800" dirty="0">
                      <a:solidFill>
                        <a:schemeClr val="tx1"/>
                      </a:solidFill>
                    </a:endParaRPr>
                  </a:p>
                </p:txBody>
              </p:sp>
            </mc:Choice>
            <mc:Fallback xmlns="">
              <p:sp>
                <p:nvSpPr>
                  <p:cNvPr id="4" name="Oval 3">
                    <a:extLst>
                      <a:ext uri="{FF2B5EF4-FFF2-40B4-BE49-F238E27FC236}">
                        <a16:creationId xmlns:a16="http://schemas.microsoft.com/office/drawing/2014/main" id="{C1579C2A-B914-DA18-E033-AA17F1B05F5E}"/>
                      </a:ext>
                    </a:extLst>
                  </p:cNvPr>
                  <p:cNvSpPr>
                    <a:spLocks noRot="1" noChangeAspect="1" noMove="1" noResize="1" noEditPoints="1" noAdjustHandles="1" noChangeArrowheads="1" noChangeShapeType="1" noTextEdit="1"/>
                  </p:cNvSpPr>
                  <p:nvPr/>
                </p:nvSpPr>
                <p:spPr>
                  <a:xfrm>
                    <a:off x="8817298" y="131613"/>
                    <a:ext cx="612511" cy="612511"/>
                  </a:xfrm>
                  <a:prstGeom prst="ellipse">
                    <a:avLst/>
                  </a:prstGeom>
                  <a:blipFill>
                    <a:blip r:embed="rId9"/>
                    <a:stretch>
                      <a:fillRect/>
                    </a:stretch>
                  </a:blipFill>
                  <a:ln>
                    <a:solidFill>
                      <a:schemeClr val="tx1"/>
                    </a:solid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 name="Isosceles Triangle 4">
                    <a:extLst>
                      <a:ext uri="{FF2B5EF4-FFF2-40B4-BE49-F238E27FC236}">
                        <a16:creationId xmlns:a16="http://schemas.microsoft.com/office/drawing/2014/main" id="{3C646EC5-C30F-BAB9-3C02-53BCFBF85885}"/>
                      </a:ext>
                    </a:extLst>
                  </p:cNvPr>
                  <p:cNvSpPr/>
                  <p:nvPr/>
                </p:nvSpPr>
                <p:spPr>
                  <a:xfrm>
                    <a:off x="7214210" y="1568449"/>
                    <a:ext cx="1084977" cy="979594"/>
                  </a:xfrm>
                  <a:prstGeom prst="triangle">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i="1" dirty="0" smtClean="0">
                              <a:solidFill>
                                <a:schemeClr val="tx1"/>
                              </a:solidFill>
                              <a:latin typeface="Cambria Math" panose="02040503050406030204" pitchFamily="18" charset="0"/>
                            </a:rPr>
                            <m:t>𝑥</m:t>
                          </m:r>
                        </m:oMath>
                      </m:oMathPara>
                    </a14:m>
                    <a:endParaRPr lang="en-US" dirty="0"/>
                  </a:p>
                </p:txBody>
              </p:sp>
            </mc:Choice>
            <mc:Fallback xmlns="">
              <p:sp>
                <p:nvSpPr>
                  <p:cNvPr id="5" name="Isosceles Triangle 4">
                    <a:extLst>
                      <a:ext uri="{FF2B5EF4-FFF2-40B4-BE49-F238E27FC236}">
                        <a16:creationId xmlns:a16="http://schemas.microsoft.com/office/drawing/2014/main" id="{3C646EC5-C30F-BAB9-3C02-53BCFBF85885}"/>
                      </a:ext>
                    </a:extLst>
                  </p:cNvPr>
                  <p:cNvSpPr>
                    <a:spLocks noRot="1" noChangeAspect="1" noMove="1" noResize="1" noEditPoints="1" noAdjustHandles="1" noChangeArrowheads="1" noChangeShapeType="1" noTextEdit="1"/>
                  </p:cNvSpPr>
                  <p:nvPr/>
                </p:nvSpPr>
                <p:spPr>
                  <a:xfrm>
                    <a:off x="7214210" y="1568449"/>
                    <a:ext cx="1084977" cy="979594"/>
                  </a:xfrm>
                  <a:prstGeom prst="triangle">
                    <a:avLst/>
                  </a:prstGeom>
                  <a:blipFill>
                    <a:blip r:embed="rId10"/>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 name="Oval 5">
                    <a:extLst>
                      <a:ext uri="{FF2B5EF4-FFF2-40B4-BE49-F238E27FC236}">
                        <a16:creationId xmlns:a16="http://schemas.microsoft.com/office/drawing/2014/main" id="{4FE3B610-E75F-1020-CCA6-40C1B56408F0}"/>
                      </a:ext>
                    </a:extLst>
                  </p:cNvPr>
                  <p:cNvSpPr/>
                  <p:nvPr/>
                </p:nvSpPr>
                <p:spPr>
                  <a:xfrm>
                    <a:off x="7992931" y="772396"/>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tx1"/>
                              </a:solidFill>
                              <a:latin typeface="Cambria Math" panose="02040503050406030204" pitchFamily="18" charset="0"/>
                            </a:rPr>
                            <m:t>𝑏</m:t>
                          </m:r>
                        </m:oMath>
                      </m:oMathPara>
                    </a14:m>
                    <a:endParaRPr lang="en-US" sz="2800" dirty="0">
                      <a:solidFill>
                        <a:schemeClr val="tx1"/>
                      </a:solidFill>
                    </a:endParaRPr>
                  </a:p>
                </p:txBody>
              </p:sp>
            </mc:Choice>
            <mc:Fallback xmlns="">
              <p:sp>
                <p:nvSpPr>
                  <p:cNvPr id="6" name="Oval 5">
                    <a:extLst>
                      <a:ext uri="{FF2B5EF4-FFF2-40B4-BE49-F238E27FC236}">
                        <a16:creationId xmlns:a16="http://schemas.microsoft.com/office/drawing/2014/main" id="{4FE3B610-E75F-1020-CCA6-40C1B56408F0}"/>
                      </a:ext>
                    </a:extLst>
                  </p:cNvPr>
                  <p:cNvSpPr>
                    <a:spLocks noRot="1" noChangeAspect="1" noMove="1" noResize="1" noEditPoints="1" noAdjustHandles="1" noChangeArrowheads="1" noChangeShapeType="1" noTextEdit="1"/>
                  </p:cNvSpPr>
                  <p:nvPr/>
                </p:nvSpPr>
                <p:spPr>
                  <a:xfrm>
                    <a:off x="7992931" y="772396"/>
                    <a:ext cx="612511" cy="612511"/>
                  </a:xfrm>
                  <a:prstGeom prst="ellipse">
                    <a:avLst/>
                  </a:prstGeom>
                  <a:blipFill>
                    <a:blip r:embed="rId11"/>
                    <a:stretch>
                      <a:fillRect/>
                    </a:stretch>
                  </a:blipFill>
                  <a:ln>
                    <a:solidFill>
                      <a:schemeClr val="tx1"/>
                    </a:solid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 name="Isosceles Triangle 6">
                    <a:extLst>
                      <a:ext uri="{FF2B5EF4-FFF2-40B4-BE49-F238E27FC236}">
                        <a16:creationId xmlns:a16="http://schemas.microsoft.com/office/drawing/2014/main" id="{3626D707-C34E-9327-B26E-2872891541EE}"/>
                      </a:ext>
                    </a:extLst>
                  </p:cNvPr>
                  <p:cNvSpPr/>
                  <p:nvPr/>
                </p:nvSpPr>
                <p:spPr>
                  <a:xfrm>
                    <a:off x="8345520" y="1568449"/>
                    <a:ext cx="1084977" cy="979594"/>
                  </a:xfrm>
                  <a:prstGeom prst="triangle">
                    <a:avLst/>
                  </a:prstGeom>
                  <a:solidFill>
                    <a:schemeClr val="accent1">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dirty="0" smtClean="0">
                              <a:solidFill>
                                <a:schemeClr val="tx1"/>
                              </a:solidFill>
                              <a:latin typeface="Cambria Math" panose="02040503050406030204" pitchFamily="18" charset="0"/>
                            </a:rPr>
                            <m:t>𝑦</m:t>
                          </m:r>
                        </m:oMath>
                      </m:oMathPara>
                    </a14:m>
                    <a:endParaRPr lang="en-US" dirty="0"/>
                  </a:p>
                </p:txBody>
              </p:sp>
            </mc:Choice>
            <mc:Fallback xmlns="">
              <p:sp>
                <p:nvSpPr>
                  <p:cNvPr id="7" name="Isosceles Triangle 6">
                    <a:extLst>
                      <a:ext uri="{FF2B5EF4-FFF2-40B4-BE49-F238E27FC236}">
                        <a16:creationId xmlns:a16="http://schemas.microsoft.com/office/drawing/2014/main" id="{3626D707-C34E-9327-B26E-2872891541EE}"/>
                      </a:ext>
                    </a:extLst>
                  </p:cNvPr>
                  <p:cNvSpPr>
                    <a:spLocks noRot="1" noChangeAspect="1" noMove="1" noResize="1" noEditPoints="1" noAdjustHandles="1" noChangeArrowheads="1" noChangeShapeType="1" noTextEdit="1"/>
                  </p:cNvSpPr>
                  <p:nvPr/>
                </p:nvSpPr>
                <p:spPr>
                  <a:xfrm>
                    <a:off x="8345520" y="1568449"/>
                    <a:ext cx="1084977" cy="979594"/>
                  </a:xfrm>
                  <a:prstGeom prst="triangle">
                    <a:avLst/>
                  </a:prstGeom>
                  <a:blipFill>
                    <a:blip r:embed="rId12"/>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8" name="Isosceles Triangle 7">
                    <a:extLst>
                      <a:ext uri="{FF2B5EF4-FFF2-40B4-BE49-F238E27FC236}">
                        <a16:creationId xmlns:a16="http://schemas.microsoft.com/office/drawing/2014/main" id="{1F4E81E5-66F7-19E2-D095-BE6AA12C1AC1}"/>
                      </a:ext>
                    </a:extLst>
                  </p:cNvPr>
                  <p:cNvSpPr/>
                  <p:nvPr/>
                </p:nvSpPr>
                <p:spPr>
                  <a:xfrm>
                    <a:off x="9548595" y="758260"/>
                    <a:ext cx="1084977" cy="979594"/>
                  </a:xfrm>
                  <a:prstGeom prst="triangle">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dirty="0" smtClean="0">
                              <a:solidFill>
                                <a:schemeClr val="tx1"/>
                              </a:solidFill>
                              <a:latin typeface="Cambria Math" panose="02040503050406030204" pitchFamily="18" charset="0"/>
                            </a:rPr>
                            <m:t>𝑧</m:t>
                          </m:r>
                        </m:oMath>
                      </m:oMathPara>
                    </a14:m>
                    <a:endParaRPr lang="en-US" dirty="0"/>
                  </a:p>
                </p:txBody>
              </p:sp>
            </mc:Choice>
            <mc:Fallback xmlns="">
              <p:sp>
                <p:nvSpPr>
                  <p:cNvPr id="8" name="Isosceles Triangle 7">
                    <a:extLst>
                      <a:ext uri="{FF2B5EF4-FFF2-40B4-BE49-F238E27FC236}">
                        <a16:creationId xmlns:a16="http://schemas.microsoft.com/office/drawing/2014/main" id="{1F4E81E5-66F7-19E2-D095-BE6AA12C1AC1}"/>
                      </a:ext>
                    </a:extLst>
                  </p:cNvPr>
                  <p:cNvSpPr>
                    <a:spLocks noRot="1" noChangeAspect="1" noMove="1" noResize="1" noEditPoints="1" noAdjustHandles="1" noChangeArrowheads="1" noChangeShapeType="1" noTextEdit="1"/>
                  </p:cNvSpPr>
                  <p:nvPr/>
                </p:nvSpPr>
                <p:spPr>
                  <a:xfrm>
                    <a:off x="9548595" y="758260"/>
                    <a:ext cx="1084977" cy="979594"/>
                  </a:xfrm>
                  <a:prstGeom prst="triangle">
                    <a:avLst/>
                  </a:prstGeom>
                  <a:blipFill>
                    <a:blip r:embed="rId13"/>
                    <a:stretch>
                      <a:fillRect/>
                    </a:stretch>
                  </a:blipFill>
                </p:spPr>
                <p:txBody>
                  <a:bodyPr/>
                  <a:lstStyle/>
                  <a:p>
                    <a:r>
                      <a:rPr lang="en-US">
                        <a:noFill/>
                      </a:rPr>
                      <a:t> </a:t>
                    </a:r>
                  </a:p>
                </p:txBody>
              </p:sp>
            </mc:Fallback>
          </mc:AlternateContent>
          <p:cxnSp>
            <p:nvCxnSpPr>
              <p:cNvPr id="9" name="Straight Connector 8">
                <a:extLst>
                  <a:ext uri="{FF2B5EF4-FFF2-40B4-BE49-F238E27FC236}">
                    <a16:creationId xmlns:a16="http://schemas.microsoft.com/office/drawing/2014/main" id="{7B7B1586-83AD-014F-F29B-ED7281AEF95D}"/>
                  </a:ext>
                </a:extLst>
              </p:cNvPr>
              <p:cNvCxnSpPr>
                <a:cxnSpLocks/>
                <a:stCxn id="6" idx="3"/>
                <a:endCxn id="5" idx="0"/>
              </p:cNvCxnSpPr>
              <p:nvPr/>
            </p:nvCxnSpPr>
            <p:spPr>
              <a:xfrm flipH="1">
                <a:off x="7756699" y="1295207"/>
                <a:ext cx="325932" cy="27324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91A6ADD7-48CD-EBB0-0667-39AD6203B8F4}"/>
                  </a:ext>
                </a:extLst>
              </p:cNvPr>
              <p:cNvCxnSpPr>
                <a:cxnSpLocks/>
                <a:stCxn id="6" idx="5"/>
                <a:endCxn id="7" idx="0"/>
              </p:cNvCxnSpPr>
              <p:nvPr/>
            </p:nvCxnSpPr>
            <p:spPr>
              <a:xfrm>
                <a:off x="8515742" y="1295207"/>
                <a:ext cx="372267" cy="27324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1A816D49-A49E-3DD3-C079-EE0D995FB3A7}"/>
                  </a:ext>
                </a:extLst>
              </p:cNvPr>
              <p:cNvCxnSpPr>
                <a:cxnSpLocks/>
                <a:stCxn id="6" idx="7"/>
                <a:endCxn id="4" idx="3"/>
              </p:cNvCxnSpPr>
              <p:nvPr/>
            </p:nvCxnSpPr>
            <p:spPr>
              <a:xfrm flipV="1">
                <a:off x="8515742" y="654424"/>
                <a:ext cx="391256" cy="207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B6498DDE-3587-8F96-6A1C-4AB53C4EC313}"/>
                  </a:ext>
                </a:extLst>
              </p:cNvPr>
              <p:cNvCxnSpPr>
                <a:cxnSpLocks/>
                <a:stCxn id="8" idx="0"/>
                <a:endCxn id="4" idx="5"/>
              </p:cNvCxnSpPr>
              <p:nvPr/>
            </p:nvCxnSpPr>
            <p:spPr>
              <a:xfrm flipH="1" flipV="1">
                <a:off x="9340109" y="654424"/>
                <a:ext cx="750975" cy="1038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7" name="Oval 26">
                    <a:extLst>
                      <a:ext uri="{FF2B5EF4-FFF2-40B4-BE49-F238E27FC236}">
                        <a16:creationId xmlns:a16="http://schemas.microsoft.com/office/drawing/2014/main" id="{239CFFC8-CF26-D2AD-E672-09061A5048B0}"/>
                      </a:ext>
                    </a:extLst>
                  </p:cNvPr>
                  <p:cNvSpPr/>
                  <p:nvPr/>
                </p:nvSpPr>
                <p:spPr>
                  <a:xfrm>
                    <a:off x="7048051" y="2816489"/>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tx1"/>
                              </a:solidFill>
                              <a:latin typeface="Cambria Math" panose="02040503050406030204" pitchFamily="18" charset="0"/>
                            </a:rPr>
                            <m:t>𝑐</m:t>
                          </m:r>
                        </m:oMath>
                      </m:oMathPara>
                    </a14:m>
                    <a:endParaRPr lang="en-US" sz="2800" dirty="0">
                      <a:solidFill>
                        <a:schemeClr val="tx1"/>
                      </a:solidFill>
                    </a:endParaRPr>
                  </a:p>
                </p:txBody>
              </p:sp>
            </mc:Choice>
            <mc:Fallback xmlns="">
              <p:sp>
                <p:nvSpPr>
                  <p:cNvPr id="27" name="Oval 26">
                    <a:extLst>
                      <a:ext uri="{FF2B5EF4-FFF2-40B4-BE49-F238E27FC236}">
                        <a16:creationId xmlns:a16="http://schemas.microsoft.com/office/drawing/2014/main" id="{239CFFC8-CF26-D2AD-E672-09061A5048B0}"/>
                      </a:ext>
                    </a:extLst>
                  </p:cNvPr>
                  <p:cNvSpPr>
                    <a:spLocks noRot="1" noChangeAspect="1" noMove="1" noResize="1" noEditPoints="1" noAdjustHandles="1" noChangeArrowheads="1" noChangeShapeType="1" noTextEdit="1"/>
                  </p:cNvSpPr>
                  <p:nvPr/>
                </p:nvSpPr>
                <p:spPr>
                  <a:xfrm>
                    <a:off x="7048051" y="2816489"/>
                    <a:ext cx="612511" cy="612511"/>
                  </a:xfrm>
                  <a:prstGeom prst="ellipse">
                    <a:avLst/>
                  </a:prstGeom>
                  <a:blipFill>
                    <a:blip r:embed="rId14"/>
                    <a:stretch>
                      <a:fillRect/>
                    </a:stretch>
                  </a:blipFill>
                  <a:ln>
                    <a:solidFill>
                      <a:schemeClr val="tx1"/>
                    </a:solidFill>
                  </a:ln>
                </p:spPr>
                <p:txBody>
                  <a:bodyPr/>
                  <a:lstStyle/>
                  <a:p>
                    <a:r>
                      <a:rPr lang="en-US">
                        <a:noFill/>
                      </a:rPr>
                      <a:t> </a:t>
                    </a:r>
                  </a:p>
                </p:txBody>
              </p:sp>
            </mc:Fallback>
          </mc:AlternateContent>
          <p:cxnSp>
            <p:nvCxnSpPr>
              <p:cNvPr id="28" name="Straight Connector 27">
                <a:extLst>
                  <a:ext uri="{FF2B5EF4-FFF2-40B4-BE49-F238E27FC236}">
                    <a16:creationId xmlns:a16="http://schemas.microsoft.com/office/drawing/2014/main" id="{0E83608A-477E-6324-E54F-86966C47F633}"/>
                  </a:ext>
                </a:extLst>
              </p:cNvPr>
              <p:cNvCxnSpPr>
                <a:cxnSpLocks/>
                <a:stCxn id="27" idx="0"/>
              </p:cNvCxnSpPr>
              <p:nvPr/>
            </p:nvCxnSpPr>
            <p:spPr>
              <a:xfrm flipH="1" flipV="1">
                <a:off x="7354306" y="2548043"/>
                <a:ext cx="1" cy="26844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mc:AlternateContent xmlns:mc="http://schemas.openxmlformats.org/markup-compatibility/2006" xmlns:a14="http://schemas.microsoft.com/office/drawing/2010/main">
          <mc:Choice Requires="a14">
            <p:sp>
              <p:nvSpPr>
                <p:cNvPr id="66" name="TextBox 65">
                  <a:extLst>
                    <a:ext uri="{FF2B5EF4-FFF2-40B4-BE49-F238E27FC236}">
                      <a16:creationId xmlns:a16="http://schemas.microsoft.com/office/drawing/2014/main" id="{3150729F-C8ED-BB5F-9CEB-CF399CB6A872}"/>
                    </a:ext>
                  </a:extLst>
                </p:cNvPr>
                <p:cNvSpPr txBox="1"/>
                <p:nvPr/>
              </p:nvSpPr>
              <p:spPr>
                <a:xfrm>
                  <a:off x="735435" y="4595206"/>
                  <a:ext cx="773738"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r>
                          <a:rPr lang="en-US" i="1" dirty="0" smtClean="0">
                            <a:solidFill>
                              <a:srgbClr val="FF0000"/>
                            </a:solidFill>
                            <a:latin typeface="Cambria Math" panose="02040503050406030204" pitchFamily="18" charset="0"/>
                          </a:rPr>
                          <m:t>+1</m:t>
                        </m:r>
                      </m:oMath>
                    </m:oMathPara>
                  </a14:m>
                  <a:endParaRPr lang="en-US" dirty="0">
                    <a:solidFill>
                      <a:srgbClr val="FF0000"/>
                    </a:solidFill>
                  </a:endParaRPr>
                </a:p>
              </p:txBody>
            </p:sp>
          </mc:Choice>
          <mc:Fallback xmlns="">
            <p:sp>
              <p:nvSpPr>
                <p:cNvPr id="66" name="TextBox 65">
                  <a:extLst>
                    <a:ext uri="{FF2B5EF4-FFF2-40B4-BE49-F238E27FC236}">
                      <a16:creationId xmlns:a16="http://schemas.microsoft.com/office/drawing/2014/main" id="{3150729F-C8ED-BB5F-9CEB-CF399CB6A872}"/>
                    </a:ext>
                  </a:extLst>
                </p:cNvPr>
                <p:cNvSpPr txBox="1">
                  <a:spLocks noRot="1" noChangeAspect="1" noMove="1" noResize="1" noEditPoints="1" noAdjustHandles="1" noChangeArrowheads="1" noChangeShapeType="1" noTextEdit="1"/>
                </p:cNvSpPr>
                <p:nvPr/>
              </p:nvSpPr>
              <p:spPr>
                <a:xfrm>
                  <a:off x="735435" y="4595206"/>
                  <a:ext cx="773738" cy="369332"/>
                </a:xfrm>
                <a:prstGeom prst="rect">
                  <a:avLst/>
                </a:prstGeom>
                <a:blipFill>
                  <a:blip r:embed="rId15"/>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7" name="TextBox 66">
                  <a:extLst>
                    <a:ext uri="{FF2B5EF4-FFF2-40B4-BE49-F238E27FC236}">
                      <a16:creationId xmlns:a16="http://schemas.microsoft.com/office/drawing/2014/main" id="{18CD5917-6748-AFE6-4CA8-6A26740C5DD1}"/>
                    </a:ext>
                  </a:extLst>
                </p:cNvPr>
                <p:cNvSpPr txBox="1"/>
                <p:nvPr/>
              </p:nvSpPr>
              <p:spPr>
                <a:xfrm>
                  <a:off x="2172271" y="4638800"/>
                  <a:ext cx="369781"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oMath>
                    </m:oMathPara>
                  </a14:m>
                  <a:endParaRPr lang="en-US" dirty="0">
                    <a:solidFill>
                      <a:srgbClr val="FF0000"/>
                    </a:solidFill>
                  </a:endParaRPr>
                </a:p>
              </p:txBody>
            </p:sp>
          </mc:Choice>
          <mc:Fallback xmlns="">
            <p:sp>
              <p:nvSpPr>
                <p:cNvPr id="67" name="TextBox 66">
                  <a:extLst>
                    <a:ext uri="{FF2B5EF4-FFF2-40B4-BE49-F238E27FC236}">
                      <a16:creationId xmlns:a16="http://schemas.microsoft.com/office/drawing/2014/main" id="{18CD5917-6748-AFE6-4CA8-6A26740C5DD1}"/>
                    </a:ext>
                  </a:extLst>
                </p:cNvPr>
                <p:cNvSpPr txBox="1">
                  <a:spLocks noRot="1" noChangeAspect="1" noMove="1" noResize="1" noEditPoints="1" noAdjustHandles="1" noChangeArrowheads="1" noChangeShapeType="1" noTextEdit="1"/>
                </p:cNvSpPr>
                <p:nvPr/>
              </p:nvSpPr>
              <p:spPr>
                <a:xfrm>
                  <a:off x="2172271" y="4638800"/>
                  <a:ext cx="369781" cy="369332"/>
                </a:xfrm>
                <a:prstGeom prst="rect">
                  <a:avLst/>
                </a:prstGeom>
                <a:blipFill>
                  <a:blip r:embed="rId16"/>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8" name="TextBox 67">
                  <a:extLst>
                    <a:ext uri="{FF2B5EF4-FFF2-40B4-BE49-F238E27FC236}">
                      <a16:creationId xmlns:a16="http://schemas.microsoft.com/office/drawing/2014/main" id="{6FFBE299-FED8-D1B2-BD66-101DA35B695A}"/>
                    </a:ext>
                  </a:extLst>
                </p:cNvPr>
                <p:cNvSpPr txBox="1"/>
                <p:nvPr/>
              </p:nvSpPr>
              <p:spPr>
                <a:xfrm>
                  <a:off x="1157833" y="3786141"/>
                  <a:ext cx="773738"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r>
                          <a:rPr lang="en-US" i="1" dirty="0" smtClean="0">
                            <a:solidFill>
                              <a:srgbClr val="FF0000"/>
                            </a:solidFill>
                            <a:latin typeface="Cambria Math" panose="02040503050406030204" pitchFamily="18" charset="0"/>
                          </a:rPr>
                          <m:t>+2</m:t>
                        </m:r>
                      </m:oMath>
                    </m:oMathPara>
                  </a14:m>
                  <a:endParaRPr lang="en-US" dirty="0">
                    <a:solidFill>
                      <a:srgbClr val="FF0000"/>
                    </a:solidFill>
                  </a:endParaRPr>
                </a:p>
              </p:txBody>
            </p:sp>
          </mc:Choice>
          <mc:Fallback xmlns="">
            <p:sp>
              <p:nvSpPr>
                <p:cNvPr id="68" name="TextBox 67">
                  <a:extLst>
                    <a:ext uri="{FF2B5EF4-FFF2-40B4-BE49-F238E27FC236}">
                      <a16:creationId xmlns:a16="http://schemas.microsoft.com/office/drawing/2014/main" id="{6FFBE299-FED8-D1B2-BD66-101DA35B695A}"/>
                    </a:ext>
                  </a:extLst>
                </p:cNvPr>
                <p:cNvSpPr txBox="1">
                  <a:spLocks noRot="1" noChangeAspect="1" noMove="1" noResize="1" noEditPoints="1" noAdjustHandles="1" noChangeArrowheads="1" noChangeShapeType="1" noTextEdit="1"/>
                </p:cNvSpPr>
                <p:nvPr/>
              </p:nvSpPr>
              <p:spPr>
                <a:xfrm>
                  <a:off x="1157833" y="3786141"/>
                  <a:ext cx="773738" cy="369332"/>
                </a:xfrm>
                <a:prstGeom prst="rect">
                  <a:avLst/>
                </a:prstGeom>
                <a:blipFill>
                  <a:blip r:embed="rId17"/>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9" name="TextBox 68">
                  <a:extLst>
                    <a:ext uri="{FF2B5EF4-FFF2-40B4-BE49-F238E27FC236}">
                      <a16:creationId xmlns:a16="http://schemas.microsoft.com/office/drawing/2014/main" id="{113857C4-4F9F-E95E-044D-F1A4FA7A55E8}"/>
                    </a:ext>
                  </a:extLst>
                </p:cNvPr>
                <p:cNvSpPr txBox="1"/>
                <p:nvPr/>
              </p:nvSpPr>
              <p:spPr>
                <a:xfrm>
                  <a:off x="1835210" y="3227705"/>
                  <a:ext cx="773738"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r>
                          <a:rPr lang="en-US" i="1" dirty="0" smtClean="0">
                            <a:solidFill>
                              <a:srgbClr val="FF0000"/>
                            </a:solidFill>
                            <a:latin typeface="Cambria Math" panose="02040503050406030204" pitchFamily="18" charset="0"/>
                          </a:rPr>
                          <m:t>+3</m:t>
                        </m:r>
                      </m:oMath>
                    </m:oMathPara>
                  </a14:m>
                  <a:endParaRPr lang="en-US" dirty="0">
                    <a:solidFill>
                      <a:srgbClr val="FF0000"/>
                    </a:solidFill>
                  </a:endParaRPr>
                </a:p>
              </p:txBody>
            </p:sp>
          </mc:Choice>
          <mc:Fallback xmlns="">
            <p:sp>
              <p:nvSpPr>
                <p:cNvPr id="69" name="TextBox 68">
                  <a:extLst>
                    <a:ext uri="{FF2B5EF4-FFF2-40B4-BE49-F238E27FC236}">
                      <a16:creationId xmlns:a16="http://schemas.microsoft.com/office/drawing/2014/main" id="{113857C4-4F9F-E95E-044D-F1A4FA7A55E8}"/>
                    </a:ext>
                  </a:extLst>
                </p:cNvPr>
                <p:cNvSpPr txBox="1">
                  <a:spLocks noRot="1" noChangeAspect="1" noMove="1" noResize="1" noEditPoints="1" noAdjustHandles="1" noChangeArrowheads="1" noChangeShapeType="1" noTextEdit="1"/>
                </p:cNvSpPr>
                <p:nvPr/>
              </p:nvSpPr>
              <p:spPr>
                <a:xfrm>
                  <a:off x="1835210" y="3227705"/>
                  <a:ext cx="773738" cy="369332"/>
                </a:xfrm>
                <a:prstGeom prst="rect">
                  <a:avLst/>
                </a:prstGeom>
                <a:blipFill>
                  <a:blip r:embed="rId18"/>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0" name="TextBox 69">
                  <a:extLst>
                    <a:ext uri="{FF2B5EF4-FFF2-40B4-BE49-F238E27FC236}">
                      <a16:creationId xmlns:a16="http://schemas.microsoft.com/office/drawing/2014/main" id="{3305BF72-9FFD-DF53-8C7C-A4B213E38B05}"/>
                    </a:ext>
                  </a:extLst>
                </p:cNvPr>
                <p:cNvSpPr txBox="1"/>
                <p:nvPr/>
              </p:nvSpPr>
              <p:spPr>
                <a:xfrm>
                  <a:off x="3343276" y="3879162"/>
                  <a:ext cx="369781"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oMath>
                    </m:oMathPara>
                  </a14:m>
                  <a:endParaRPr lang="en-US" dirty="0">
                    <a:solidFill>
                      <a:srgbClr val="FF0000"/>
                    </a:solidFill>
                  </a:endParaRPr>
                </a:p>
              </p:txBody>
            </p:sp>
          </mc:Choice>
          <mc:Fallback xmlns="">
            <p:sp>
              <p:nvSpPr>
                <p:cNvPr id="70" name="TextBox 69">
                  <a:extLst>
                    <a:ext uri="{FF2B5EF4-FFF2-40B4-BE49-F238E27FC236}">
                      <a16:creationId xmlns:a16="http://schemas.microsoft.com/office/drawing/2014/main" id="{3305BF72-9FFD-DF53-8C7C-A4B213E38B05}"/>
                    </a:ext>
                  </a:extLst>
                </p:cNvPr>
                <p:cNvSpPr txBox="1">
                  <a:spLocks noRot="1" noChangeAspect="1" noMove="1" noResize="1" noEditPoints="1" noAdjustHandles="1" noChangeArrowheads="1" noChangeShapeType="1" noTextEdit="1"/>
                </p:cNvSpPr>
                <p:nvPr/>
              </p:nvSpPr>
              <p:spPr>
                <a:xfrm>
                  <a:off x="3343276" y="3879162"/>
                  <a:ext cx="369781" cy="369332"/>
                </a:xfrm>
                <a:prstGeom prst="rect">
                  <a:avLst/>
                </a:prstGeom>
                <a:blipFill>
                  <a:blip r:embed="rId19"/>
                  <a:stretch>
                    <a:fillRect/>
                  </a:stretch>
                </a:blipFill>
              </p:spPr>
              <p:txBody>
                <a:bodyPr/>
                <a:lstStyle/>
                <a:p>
                  <a:r>
                    <a:rPr lang="en-US">
                      <a:noFill/>
                    </a:rPr>
                    <a:t> </a:t>
                  </a:r>
                </a:p>
              </p:txBody>
            </p:sp>
          </mc:Fallback>
        </mc:AlternateContent>
      </p:grpSp>
      <p:sp>
        <p:nvSpPr>
          <p:cNvPr id="64" name="Arrow: Right 63" descr="Now we perform the right rotation which lifts the left subtree and lowers the right subtree. It does this by making b the new root, a the left child of b, and subtree y the left subtree of a.">
            <a:extLst>
              <a:ext uri="{FF2B5EF4-FFF2-40B4-BE49-F238E27FC236}">
                <a16:creationId xmlns:a16="http://schemas.microsoft.com/office/drawing/2014/main" id="{88549AC5-13F6-C0FF-FEBC-7A399516549C}"/>
              </a:ext>
            </a:extLst>
          </p:cNvPr>
          <p:cNvSpPr/>
          <p:nvPr/>
        </p:nvSpPr>
        <p:spPr>
          <a:xfrm>
            <a:off x="5315019" y="4410070"/>
            <a:ext cx="1531002" cy="1105505"/>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Right Rotation</a:t>
            </a:r>
          </a:p>
        </p:txBody>
      </p:sp>
      <p:grpSp>
        <p:nvGrpSpPr>
          <p:cNvPr id="10" name="Group 9" descr="An illustration of a right rotation. This is the after image.&#10;&#10;After performing a right rotation the node b becomes the root of the tree. The right child of b is the node a (the former root), and the left child of b is unchanged. The left subtree of a is y (the former right subtree of b), and the right subtree of a is unchanged. Because x has height h+1 and y and z had height h, both subtrees of b now have height h+1, making the tree balanced.">
            <a:extLst>
              <a:ext uri="{FF2B5EF4-FFF2-40B4-BE49-F238E27FC236}">
                <a16:creationId xmlns:a16="http://schemas.microsoft.com/office/drawing/2014/main" id="{598D6630-A593-0BBF-A19B-7923549D184A}"/>
              </a:ext>
            </a:extLst>
          </p:cNvPr>
          <p:cNvGrpSpPr/>
          <p:nvPr/>
        </p:nvGrpSpPr>
        <p:grpSpPr>
          <a:xfrm>
            <a:off x="7493545" y="3322521"/>
            <a:ext cx="3471088" cy="2631030"/>
            <a:chOff x="7493545" y="3322521"/>
            <a:chExt cx="3471088" cy="2631030"/>
          </a:xfrm>
        </p:grpSpPr>
        <p:grpSp>
          <p:nvGrpSpPr>
            <p:cNvPr id="33" name="Group 32">
              <a:extLst>
                <a:ext uri="{FF2B5EF4-FFF2-40B4-BE49-F238E27FC236}">
                  <a16:creationId xmlns:a16="http://schemas.microsoft.com/office/drawing/2014/main" id="{F7EE3BEE-6549-5A90-A178-CB843F41D093}"/>
                </a:ext>
              </a:extLst>
            </p:cNvPr>
            <p:cNvGrpSpPr/>
            <p:nvPr/>
          </p:nvGrpSpPr>
          <p:grpSpPr>
            <a:xfrm>
              <a:off x="7578756" y="3457458"/>
              <a:ext cx="3385877" cy="2496093"/>
              <a:chOff x="7175930" y="136853"/>
              <a:chExt cx="3385877" cy="2496093"/>
            </a:xfrm>
          </p:grpSpPr>
          <mc:AlternateContent xmlns:mc="http://schemas.openxmlformats.org/markup-compatibility/2006" xmlns:a14="http://schemas.microsoft.com/office/drawing/2010/main">
            <mc:Choice Requires="a14">
              <p:sp>
                <p:nvSpPr>
                  <p:cNvPr id="34" name="Oval 33">
                    <a:extLst>
                      <a:ext uri="{FF2B5EF4-FFF2-40B4-BE49-F238E27FC236}">
                        <a16:creationId xmlns:a16="http://schemas.microsoft.com/office/drawing/2014/main" id="{45E7A0E4-A69B-B4AE-ACE7-EB5C89E52040}"/>
                      </a:ext>
                    </a:extLst>
                  </p:cNvPr>
                  <p:cNvSpPr/>
                  <p:nvPr/>
                </p:nvSpPr>
                <p:spPr>
                  <a:xfrm>
                    <a:off x="9124241" y="77239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i="1" dirty="0" smtClean="0">
                              <a:solidFill>
                                <a:schemeClr val="tx1"/>
                              </a:solidFill>
                              <a:latin typeface="Cambria Math" panose="02040503050406030204" pitchFamily="18" charset="0"/>
                            </a:rPr>
                            <m:t>𝑎</m:t>
                          </m:r>
                        </m:oMath>
                      </m:oMathPara>
                    </a14:m>
                    <a:endParaRPr lang="en-US" sz="2800" dirty="0">
                      <a:solidFill>
                        <a:schemeClr val="tx1"/>
                      </a:solidFill>
                    </a:endParaRPr>
                  </a:p>
                </p:txBody>
              </p:sp>
            </mc:Choice>
            <mc:Fallback xmlns="">
              <p:sp>
                <p:nvSpPr>
                  <p:cNvPr id="34" name="Oval 33">
                    <a:extLst>
                      <a:ext uri="{FF2B5EF4-FFF2-40B4-BE49-F238E27FC236}">
                        <a16:creationId xmlns:a16="http://schemas.microsoft.com/office/drawing/2014/main" id="{45E7A0E4-A69B-B4AE-ACE7-EB5C89E52040}"/>
                      </a:ext>
                    </a:extLst>
                  </p:cNvPr>
                  <p:cNvSpPr>
                    <a:spLocks noRot="1" noChangeAspect="1" noMove="1" noResize="1" noEditPoints="1" noAdjustHandles="1" noChangeArrowheads="1" noChangeShapeType="1" noTextEdit="1"/>
                  </p:cNvSpPr>
                  <p:nvPr/>
                </p:nvSpPr>
                <p:spPr>
                  <a:xfrm>
                    <a:off x="9124241" y="772395"/>
                    <a:ext cx="612511" cy="612511"/>
                  </a:xfrm>
                  <a:prstGeom prst="ellipse">
                    <a:avLst/>
                  </a:prstGeom>
                  <a:blipFill>
                    <a:blip r:embed="rId3"/>
                    <a:stretch>
                      <a:fillRect/>
                    </a:stretch>
                  </a:blipFill>
                  <a:ln>
                    <a:solidFill>
                      <a:schemeClr val="tx1"/>
                    </a:solid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5" name="Isosceles Triangle 34">
                    <a:extLst>
                      <a:ext uri="{FF2B5EF4-FFF2-40B4-BE49-F238E27FC236}">
                        <a16:creationId xmlns:a16="http://schemas.microsoft.com/office/drawing/2014/main" id="{EF1554DF-5FD8-FE91-0B86-80799DED6758}"/>
                      </a:ext>
                    </a:extLst>
                  </p:cNvPr>
                  <p:cNvSpPr/>
                  <p:nvPr/>
                </p:nvSpPr>
                <p:spPr>
                  <a:xfrm>
                    <a:off x="7342089" y="772395"/>
                    <a:ext cx="1084977" cy="979594"/>
                  </a:xfrm>
                  <a:prstGeom prst="triangle">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i="1" dirty="0" smtClean="0">
                              <a:solidFill>
                                <a:schemeClr val="tx1"/>
                              </a:solidFill>
                              <a:latin typeface="Cambria Math" panose="02040503050406030204" pitchFamily="18" charset="0"/>
                            </a:rPr>
                            <m:t>𝑥</m:t>
                          </m:r>
                        </m:oMath>
                      </m:oMathPara>
                    </a14:m>
                    <a:endParaRPr lang="en-US" dirty="0"/>
                  </a:p>
                </p:txBody>
              </p:sp>
            </mc:Choice>
            <mc:Fallback xmlns="">
              <p:sp>
                <p:nvSpPr>
                  <p:cNvPr id="35" name="Isosceles Triangle 34">
                    <a:extLst>
                      <a:ext uri="{FF2B5EF4-FFF2-40B4-BE49-F238E27FC236}">
                        <a16:creationId xmlns:a16="http://schemas.microsoft.com/office/drawing/2014/main" id="{EF1554DF-5FD8-FE91-0B86-80799DED6758}"/>
                      </a:ext>
                    </a:extLst>
                  </p:cNvPr>
                  <p:cNvSpPr>
                    <a:spLocks noRot="1" noChangeAspect="1" noMove="1" noResize="1" noEditPoints="1" noAdjustHandles="1" noChangeArrowheads="1" noChangeShapeType="1" noTextEdit="1"/>
                  </p:cNvSpPr>
                  <p:nvPr/>
                </p:nvSpPr>
                <p:spPr>
                  <a:xfrm>
                    <a:off x="7342089" y="772395"/>
                    <a:ext cx="1084977" cy="979594"/>
                  </a:xfrm>
                  <a:prstGeom prst="triangle">
                    <a:avLst/>
                  </a:prstGeom>
                  <a:blipFill>
                    <a:blip r:embed="rId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6" name="Oval 35">
                    <a:extLst>
                      <a:ext uri="{FF2B5EF4-FFF2-40B4-BE49-F238E27FC236}">
                        <a16:creationId xmlns:a16="http://schemas.microsoft.com/office/drawing/2014/main" id="{21653A17-97F6-3907-7154-1E08B77D7E3B}"/>
                      </a:ext>
                    </a:extLst>
                  </p:cNvPr>
                  <p:cNvSpPr/>
                  <p:nvPr/>
                </p:nvSpPr>
                <p:spPr>
                  <a:xfrm>
                    <a:off x="8428629" y="136853"/>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tx1"/>
                              </a:solidFill>
                              <a:latin typeface="Cambria Math" panose="02040503050406030204" pitchFamily="18" charset="0"/>
                            </a:rPr>
                            <m:t>𝑏</m:t>
                          </m:r>
                        </m:oMath>
                      </m:oMathPara>
                    </a14:m>
                    <a:endParaRPr lang="en-US" sz="2800" dirty="0">
                      <a:solidFill>
                        <a:schemeClr val="tx1"/>
                      </a:solidFill>
                    </a:endParaRPr>
                  </a:p>
                </p:txBody>
              </p:sp>
            </mc:Choice>
            <mc:Fallback xmlns="">
              <p:sp>
                <p:nvSpPr>
                  <p:cNvPr id="36" name="Oval 35">
                    <a:extLst>
                      <a:ext uri="{FF2B5EF4-FFF2-40B4-BE49-F238E27FC236}">
                        <a16:creationId xmlns:a16="http://schemas.microsoft.com/office/drawing/2014/main" id="{21653A17-97F6-3907-7154-1E08B77D7E3B}"/>
                      </a:ext>
                    </a:extLst>
                  </p:cNvPr>
                  <p:cNvSpPr>
                    <a:spLocks noRot="1" noChangeAspect="1" noMove="1" noResize="1" noEditPoints="1" noAdjustHandles="1" noChangeArrowheads="1" noChangeShapeType="1" noTextEdit="1"/>
                  </p:cNvSpPr>
                  <p:nvPr/>
                </p:nvSpPr>
                <p:spPr>
                  <a:xfrm>
                    <a:off x="8428629" y="136853"/>
                    <a:ext cx="612511" cy="612511"/>
                  </a:xfrm>
                  <a:prstGeom prst="ellipse">
                    <a:avLst/>
                  </a:prstGeom>
                  <a:blipFill>
                    <a:blip r:embed="rId5"/>
                    <a:stretch>
                      <a:fillRect/>
                    </a:stretch>
                  </a:blipFill>
                  <a:ln>
                    <a:solidFill>
                      <a:schemeClr val="tx1"/>
                    </a:solid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7" name="Isosceles Triangle 36">
                    <a:extLst>
                      <a:ext uri="{FF2B5EF4-FFF2-40B4-BE49-F238E27FC236}">
                        <a16:creationId xmlns:a16="http://schemas.microsoft.com/office/drawing/2014/main" id="{99A0256F-8391-2976-BCFB-9053B00E322A}"/>
                      </a:ext>
                    </a:extLst>
                  </p:cNvPr>
                  <p:cNvSpPr/>
                  <p:nvPr/>
                </p:nvSpPr>
                <p:spPr>
                  <a:xfrm>
                    <a:off x="8345520" y="1578929"/>
                    <a:ext cx="1084977" cy="979594"/>
                  </a:xfrm>
                  <a:prstGeom prst="triangle">
                    <a:avLst/>
                  </a:prstGeom>
                  <a:solidFill>
                    <a:schemeClr val="accent1">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dirty="0" smtClean="0">
                              <a:solidFill>
                                <a:schemeClr val="tx1"/>
                              </a:solidFill>
                              <a:latin typeface="Cambria Math" panose="02040503050406030204" pitchFamily="18" charset="0"/>
                            </a:rPr>
                            <m:t>𝑦</m:t>
                          </m:r>
                        </m:oMath>
                      </m:oMathPara>
                    </a14:m>
                    <a:endParaRPr lang="en-US" dirty="0"/>
                  </a:p>
                </p:txBody>
              </p:sp>
            </mc:Choice>
            <mc:Fallback xmlns="">
              <p:sp>
                <p:nvSpPr>
                  <p:cNvPr id="37" name="Isosceles Triangle 36">
                    <a:extLst>
                      <a:ext uri="{FF2B5EF4-FFF2-40B4-BE49-F238E27FC236}">
                        <a16:creationId xmlns:a16="http://schemas.microsoft.com/office/drawing/2014/main" id="{99A0256F-8391-2976-BCFB-9053B00E322A}"/>
                      </a:ext>
                    </a:extLst>
                  </p:cNvPr>
                  <p:cNvSpPr>
                    <a:spLocks noRot="1" noChangeAspect="1" noMove="1" noResize="1" noEditPoints="1" noAdjustHandles="1" noChangeArrowheads="1" noChangeShapeType="1" noTextEdit="1"/>
                  </p:cNvSpPr>
                  <p:nvPr/>
                </p:nvSpPr>
                <p:spPr>
                  <a:xfrm>
                    <a:off x="8345520" y="1578929"/>
                    <a:ext cx="1084977" cy="979594"/>
                  </a:xfrm>
                  <a:prstGeom prst="triangle">
                    <a:avLst/>
                  </a:prstGeom>
                  <a:blipFill>
                    <a:blip r:embed="rId6"/>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8" name="Isosceles Triangle 37">
                    <a:extLst>
                      <a:ext uri="{FF2B5EF4-FFF2-40B4-BE49-F238E27FC236}">
                        <a16:creationId xmlns:a16="http://schemas.microsoft.com/office/drawing/2014/main" id="{C8ABD725-951D-1EF5-BC3F-7698AB03ED12}"/>
                      </a:ext>
                    </a:extLst>
                  </p:cNvPr>
                  <p:cNvSpPr/>
                  <p:nvPr/>
                </p:nvSpPr>
                <p:spPr>
                  <a:xfrm>
                    <a:off x="9476830" y="1586367"/>
                    <a:ext cx="1084977" cy="979594"/>
                  </a:xfrm>
                  <a:prstGeom prst="triangle">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dirty="0" smtClean="0">
                              <a:solidFill>
                                <a:schemeClr val="tx1"/>
                              </a:solidFill>
                              <a:latin typeface="Cambria Math" panose="02040503050406030204" pitchFamily="18" charset="0"/>
                            </a:rPr>
                            <m:t>𝑧</m:t>
                          </m:r>
                        </m:oMath>
                      </m:oMathPara>
                    </a14:m>
                    <a:endParaRPr lang="en-US" dirty="0"/>
                  </a:p>
                </p:txBody>
              </p:sp>
            </mc:Choice>
            <mc:Fallback xmlns="">
              <p:sp>
                <p:nvSpPr>
                  <p:cNvPr id="38" name="Isosceles Triangle 37">
                    <a:extLst>
                      <a:ext uri="{FF2B5EF4-FFF2-40B4-BE49-F238E27FC236}">
                        <a16:creationId xmlns:a16="http://schemas.microsoft.com/office/drawing/2014/main" id="{C8ABD725-951D-1EF5-BC3F-7698AB03ED12}"/>
                      </a:ext>
                    </a:extLst>
                  </p:cNvPr>
                  <p:cNvSpPr>
                    <a:spLocks noRot="1" noChangeAspect="1" noMove="1" noResize="1" noEditPoints="1" noAdjustHandles="1" noChangeArrowheads="1" noChangeShapeType="1" noTextEdit="1"/>
                  </p:cNvSpPr>
                  <p:nvPr/>
                </p:nvSpPr>
                <p:spPr>
                  <a:xfrm>
                    <a:off x="9476830" y="1586367"/>
                    <a:ext cx="1084977" cy="979594"/>
                  </a:xfrm>
                  <a:prstGeom prst="triangle">
                    <a:avLst/>
                  </a:prstGeom>
                  <a:blipFill>
                    <a:blip r:embed="rId7"/>
                    <a:stretch>
                      <a:fillRect/>
                    </a:stretch>
                  </a:blipFill>
                </p:spPr>
                <p:txBody>
                  <a:bodyPr/>
                  <a:lstStyle/>
                  <a:p>
                    <a:r>
                      <a:rPr lang="en-US">
                        <a:noFill/>
                      </a:rPr>
                      <a:t> </a:t>
                    </a:r>
                  </a:p>
                </p:txBody>
              </p:sp>
            </mc:Fallback>
          </mc:AlternateContent>
          <p:cxnSp>
            <p:nvCxnSpPr>
              <p:cNvPr id="39" name="Straight Connector 38">
                <a:extLst>
                  <a:ext uri="{FF2B5EF4-FFF2-40B4-BE49-F238E27FC236}">
                    <a16:creationId xmlns:a16="http://schemas.microsoft.com/office/drawing/2014/main" id="{E962564D-E372-F50C-5980-C112EF7ECA4D}"/>
                  </a:ext>
                </a:extLst>
              </p:cNvPr>
              <p:cNvCxnSpPr>
                <a:cxnSpLocks/>
                <a:stCxn id="36" idx="3"/>
                <a:endCxn id="35" idx="0"/>
              </p:cNvCxnSpPr>
              <p:nvPr/>
            </p:nvCxnSpPr>
            <p:spPr>
              <a:xfrm flipH="1">
                <a:off x="7884578" y="659664"/>
                <a:ext cx="633751" cy="11273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99A738FD-1682-5EB7-685E-AE958F861694}"/>
                  </a:ext>
                </a:extLst>
              </p:cNvPr>
              <p:cNvCxnSpPr>
                <a:cxnSpLocks/>
                <a:stCxn id="34" idx="3"/>
                <a:endCxn id="37" idx="0"/>
              </p:cNvCxnSpPr>
              <p:nvPr/>
            </p:nvCxnSpPr>
            <p:spPr>
              <a:xfrm flipH="1">
                <a:off x="8888009" y="1295206"/>
                <a:ext cx="325932" cy="28372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469BC999-CE86-9682-91DC-E9C0F86021D7}"/>
                  </a:ext>
                </a:extLst>
              </p:cNvPr>
              <p:cNvCxnSpPr>
                <a:cxnSpLocks/>
                <a:stCxn id="36" idx="5"/>
                <a:endCxn id="34" idx="1"/>
              </p:cNvCxnSpPr>
              <p:nvPr/>
            </p:nvCxnSpPr>
            <p:spPr>
              <a:xfrm>
                <a:off x="8951440" y="659664"/>
                <a:ext cx="262501" cy="20243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51A19D79-2582-DF96-4EE4-A322DE8F4EFA}"/>
                  </a:ext>
                </a:extLst>
              </p:cNvPr>
              <p:cNvCxnSpPr>
                <a:cxnSpLocks/>
                <a:stCxn id="38" idx="0"/>
                <a:endCxn id="34" idx="5"/>
              </p:cNvCxnSpPr>
              <p:nvPr/>
            </p:nvCxnSpPr>
            <p:spPr>
              <a:xfrm flipH="1" flipV="1">
                <a:off x="9647052" y="1295206"/>
                <a:ext cx="372267" cy="29116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43" name="Oval 42">
                    <a:extLst>
                      <a:ext uri="{FF2B5EF4-FFF2-40B4-BE49-F238E27FC236}">
                        <a16:creationId xmlns:a16="http://schemas.microsoft.com/office/drawing/2014/main" id="{0CFD8699-FE14-3065-4767-9AEE33B862FF}"/>
                      </a:ext>
                    </a:extLst>
                  </p:cNvPr>
                  <p:cNvSpPr/>
                  <p:nvPr/>
                </p:nvSpPr>
                <p:spPr>
                  <a:xfrm>
                    <a:off x="7175930" y="202043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tx1"/>
                              </a:solidFill>
                              <a:latin typeface="Cambria Math" panose="02040503050406030204" pitchFamily="18" charset="0"/>
                            </a:rPr>
                            <m:t>𝑐</m:t>
                          </m:r>
                        </m:oMath>
                      </m:oMathPara>
                    </a14:m>
                    <a:endParaRPr lang="en-US" sz="2800" dirty="0">
                      <a:solidFill>
                        <a:schemeClr val="tx1"/>
                      </a:solidFill>
                    </a:endParaRPr>
                  </a:p>
                </p:txBody>
              </p:sp>
            </mc:Choice>
            <mc:Fallback xmlns="">
              <p:sp>
                <p:nvSpPr>
                  <p:cNvPr id="43" name="Oval 42">
                    <a:extLst>
                      <a:ext uri="{FF2B5EF4-FFF2-40B4-BE49-F238E27FC236}">
                        <a16:creationId xmlns:a16="http://schemas.microsoft.com/office/drawing/2014/main" id="{0CFD8699-FE14-3065-4767-9AEE33B862FF}"/>
                      </a:ext>
                    </a:extLst>
                  </p:cNvPr>
                  <p:cNvSpPr>
                    <a:spLocks noRot="1" noChangeAspect="1" noMove="1" noResize="1" noEditPoints="1" noAdjustHandles="1" noChangeArrowheads="1" noChangeShapeType="1" noTextEdit="1"/>
                  </p:cNvSpPr>
                  <p:nvPr/>
                </p:nvSpPr>
                <p:spPr>
                  <a:xfrm>
                    <a:off x="7175930" y="2020435"/>
                    <a:ext cx="612511" cy="612511"/>
                  </a:xfrm>
                  <a:prstGeom prst="ellipse">
                    <a:avLst/>
                  </a:prstGeom>
                  <a:blipFill>
                    <a:blip r:embed="rId8"/>
                    <a:stretch>
                      <a:fillRect/>
                    </a:stretch>
                  </a:blipFill>
                  <a:ln>
                    <a:solidFill>
                      <a:schemeClr val="tx1"/>
                    </a:solidFill>
                  </a:ln>
                </p:spPr>
                <p:txBody>
                  <a:bodyPr/>
                  <a:lstStyle/>
                  <a:p>
                    <a:r>
                      <a:rPr lang="en-US">
                        <a:noFill/>
                      </a:rPr>
                      <a:t> </a:t>
                    </a:r>
                  </a:p>
                </p:txBody>
              </p:sp>
            </mc:Fallback>
          </mc:AlternateContent>
          <p:cxnSp>
            <p:nvCxnSpPr>
              <p:cNvPr id="44" name="Straight Connector 43">
                <a:extLst>
                  <a:ext uri="{FF2B5EF4-FFF2-40B4-BE49-F238E27FC236}">
                    <a16:creationId xmlns:a16="http://schemas.microsoft.com/office/drawing/2014/main" id="{5946C4ED-4422-1E95-01CC-240395B3A549}"/>
                  </a:ext>
                </a:extLst>
              </p:cNvPr>
              <p:cNvCxnSpPr>
                <a:cxnSpLocks/>
                <a:stCxn id="43" idx="0"/>
              </p:cNvCxnSpPr>
              <p:nvPr/>
            </p:nvCxnSpPr>
            <p:spPr>
              <a:xfrm flipH="1" flipV="1">
                <a:off x="7482185" y="1751989"/>
                <a:ext cx="1" cy="26844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mc:AlternateContent xmlns:mc="http://schemas.openxmlformats.org/markup-compatibility/2006">
          <mc:Choice xmlns:a14="http://schemas.microsoft.com/office/drawing/2010/main" Requires="a14">
            <p:sp>
              <p:nvSpPr>
                <p:cNvPr id="72" name="TextBox 71">
                  <a:extLst>
                    <a:ext uri="{FF2B5EF4-FFF2-40B4-BE49-F238E27FC236}">
                      <a16:creationId xmlns:a16="http://schemas.microsoft.com/office/drawing/2014/main" id="{8FB41DCC-41DB-D581-B281-F635D03CF8ED}"/>
                    </a:ext>
                  </a:extLst>
                </p:cNvPr>
                <p:cNvSpPr txBox="1"/>
                <p:nvPr/>
              </p:nvSpPr>
              <p:spPr>
                <a:xfrm>
                  <a:off x="7493545" y="4002706"/>
                  <a:ext cx="773738"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r>
                          <a:rPr lang="en-US" i="1" dirty="0" smtClean="0">
                            <a:solidFill>
                              <a:srgbClr val="FF0000"/>
                            </a:solidFill>
                            <a:latin typeface="Cambria Math" panose="02040503050406030204" pitchFamily="18" charset="0"/>
                          </a:rPr>
                          <m:t>+1</m:t>
                        </m:r>
                      </m:oMath>
                    </m:oMathPara>
                  </a14:m>
                  <a:endParaRPr lang="en-US" dirty="0">
                    <a:solidFill>
                      <a:srgbClr val="FF0000"/>
                    </a:solidFill>
                  </a:endParaRPr>
                </a:p>
              </p:txBody>
            </p:sp>
          </mc:Choice>
          <mc:Fallback>
            <p:sp>
              <p:nvSpPr>
                <p:cNvPr id="72" name="TextBox 71">
                  <a:extLst>
                    <a:ext uri="{FF2B5EF4-FFF2-40B4-BE49-F238E27FC236}">
                      <a16:creationId xmlns:a16="http://schemas.microsoft.com/office/drawing/2014/main" id="{8FB41DCC-41DB-D581-B281-F635D03CF8ED}"/>
                    </a:ext>
                  </a:extLst>
                </p:cNvPr>
                <p:cNvSpPr txBox="1">
                  <a:spLocks noRot="1" noChangeAspect="1" noMove="1" noResize="1" noEditPoints="1" noAdjustHandles="1" noChangeArrowheads="1" noChangeShapeType="1" noTextEdit="1"/>
                </p:cNvSpPr>
                <p:nvPr/>
              </p:nvSpPr>
              <p:spPr>
                <a:xfrm>
                  <a:off x="7493545" y="4002706"/>
                  <a:ext cx="773738" cy="369332"/>
                </a:xfrm>
                <a:prstGeom prst="rect">
                  <a:avLst/>
                </a:prstGeom>
                <a:blipFill>
                  <a:blip r:embed="rId20"/>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73" name="TextBox 72">
                  <a:extLst>
                    <a:ext uri="{FF2B5EF4-FFF2-40B4-BE49-F238E27FC236}">
                      <a16:creationId xmlns:a16="http://schemas.microsoft.com/office/drawing/2014/main" id="{DD7BB27A-42A5-BE9A-F1FF-42EABAE1A987}"/>
                    </a:ext>
                  </a:extLst>
                </p:cNvPr>
                <p:cNvSpPr txBox="1"/>
                <p:nvPr/>
              </p:nvSpPr>
              <p:spPr>
                <a:xfrm>
                  <a:off x="8903142" y="4124889"/>
                  <a:ext cx="773738"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r>
                          <a:rPr lang="en-US" i="1" dirty="0" smtClean="0">
                            <a:solidFill>
                              <a:srgbClr val="FF0000"/>
                            </a:solidFill>
                            <a:latin typeface="Cambria Math" panose="02040503050406030204" pitchFamily="18" charset="0"/>
                          </a:rPr>
                          <m:t>+1</m:t>
                        </m:r>
                      </m:oMath>
                    </m:oMathPara>
                  </a14:m>
                  <a:endParaRPr lang="en-US" dirty="0">
                    <a:solidFill>
                      <a:srgbClr val="FF0000"/>
                    </a:solidFill>
                  </a:endParaRPr>
                </a:p>
              </p:txBody>
            </p:sp>
          </mc:Choice>
          <mc:Fallback>
            <p:sp>
              <p:nvSpPr>
                <p:cNvPr id="73" name="TextBox 72">
                  <a:extLst>
                    <a:ext uri="{FF2B5EF4-FFF2-40B4-BE49-F238E27FC236}">
                      <a16:creationId xmlns:a16="http://schemas.microsoft.com/office/drawing/2014/main" id="{DD7BB27A-42A5-BE9A-F1FF-42EABAE1A987}"/>
                    </a:ext>
                  </a:extLst>
                </p:cNvPr>
                <p:cNvSpPr txBox="1">
                  <a:spLocks noRot="1" noChangeAspect="1" noMove="1" noResize="1" noEditPoints="1" noAdjustHandles="1" noChangeArrowheads="1" noChangeShapeType="1" noTextEdit="1"/>
                </p:cNvSpPr>
                <p:nvPr/>
              </p:nvSpPr>
              <p:spPr>
                <a:xfrm>
                  <a:off x="8903142" y="4124889"/>
                  <a:ext cx="773738" cy="369332"/>
                </a:xfrm>
                <a:prstGeom prst="rect">
                  <a:avLst/>
                </a:prstGeom>
                <a:blipFill>
                  <a:blip r:embed="rId21"/>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74" name="TextBox 73">
                  <a:extLst>
                    <a:ext uri="{FF2B5EF4-FFF2-40B4-BE49-F238E27FC236}">
                      <a16:creationId xmlns:a16="http://schemas.microsoft.com/office/drawing/2014/main" id="{B62FD0DC-BCE5-FBBA-1AFF-5D9EBF1AE5F1}"/>
                    </a:ext>
                  </a:extLst>
                </p:cNvPr>
                <p:cNvSpPr txBox="1"/>
                <p:nvPr/>
              </p:nvSpPr>
              <p:spPr>
                <a:xfrm>
                  <a:off x="8197681" y="3322521"/>
                  <a:ext cx="773737"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r>
                          <a:rPr lang="en-US" i="1" dirty="0" smtClean="0">
                            <a:solidFill>
                              <a:srgbClr val="FF0000"/>
                            </a:solidFill>
                            <a:latin typeface="Cambria Math" panose="02040503050406030204" pitchFamily="18" charset="0"/>
                          </a:rPr>
                          <m:t>+2</m:t>
                        </m:r>
                      </m:oMath>
                    </m:oMathPara>
                  </a14:m>
                  <a:endParaRPr lang="en-US" dirty="0">
                    <a:solidFill>
                      <a:srgbClr val="FF0000"/>
                    </a:solidFill>
                  </a:endParaRPr>
                </a:p>
              </p:txBody>
            </p:sp>
          </mc:Choice>
          <mc:Fallback>
            <p:sp>
              <p:nvSpPr>
                <p:cNvPr id="74" name="TextBox 73">
                  <a:extLst>
                    <a:ext uri="{FF2B5EF4-FFF2-40B4-BE49-F238E27FC236}">
                      <a16:creationId xmlns:a16="http://schemas.microsoft.com/office/drawing/2014/main" id="{B62FD0DC-BCE5-FBBA-1AFF-5D9EBF1AE5F1}"/>
                    </a:ext>
                  </a:extLst>
                </p:cNvPr>
                <p:cNvSpPr txBox="1">
                  <a:spLocks noRot="1" noChangeAspect="1" noMove="1" noResize="1" noEditPoints="1" noAdjustHandles="1" noChangeArrowheads="1" noChangeShapeType="1" noTextEdit="1"/>
                </p:cNvSpPr>
                <p:nvPr/>
              </p:nvSpPr>
              <p:spPr>
                <a:xfrm>
                  <a:off x="8197681" y="3322521"/>
                  <a:ext cx="773737" cy="369332"/>
                </a:xfrm>
                <a:prstGeom prst="rect">
                  <a:avLst/>
                </a:prstGeom>
                <a:blipFill>
                  <a:blip r:embed="rId22"/>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75" name="TextBox 74">
                  <a:extLst>
                    <a:ext uri="{FF2B5EF4-FFF2-40B4-BE49-F238E27FC236}">
                      <a16:creationId xmlns:a16="http://schemas.microsoft.com/office/drawing/2014/main" id="{C14EBFC5-1ACD-0DA1-DFC1-D0673D9497BA}"/>
                    </a:ext>
                  </a:extLst>
                </p:cNvPr>
                <p:cNvSpPr txBox="1"/>
                <p:nvPr/>
              </p:nvSpPr>
              <p:spPr>
                <a:xfrm>
                  <a:off x="8967387" y="4738555"/>
                  <a:ext cx="369781"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oMath>
                    </m:oMathPara>
                  </a14:m>
                  <a:endParaRPr lang="en-US" dirty="0">
                    <a:solidFill>
                      <a:srgbClr val="FF0000"/>
                    </a:solidFill>
                  </a:endParaRPr>
                </a:p>
              </p:txBody>
            </p:sp>
          </mc:Choice>
          <mc:Fallback>
            <p:sp>
              <p:nvSpPr>
                <p:cNvPr id="75" name="TextBox 74">
                  <a:extLst>
                    <a:ext uri="{FF2B5EF4-FFF2-40B4-BE49-F238E27FC236}">
                      <a16:creationId xmlns:a16="http://schemas.microsoft.com/office/drawing/2014/main" id="{C14EBFC5-1ACD-0DA1-DFC1-D0673D9497BA}"/>
                    </a:ext>
                  </a:extLst>
                </p:cNvPr>
                <p:cNvSpPr txBox="1">
                  <a:spLocks noRot="1" noChangeAspect="1" noMove="1" noResize="1" noEditPoints="1" noAdjustHandles="1" noChangeArrowheads="1" noChangeShapeType="1" noTextEdit="1"/>
                </p:cNvSpPr>
                <p:nvPr/>
              </p:nvSpPr>
              <p:spPr>
                <a:xfrm>
                  <a:off x="8967387" y="4738555"/>
                  <a:ext cx="369781" cy="369332"/>
                </a:xfrm>
                <a:prstGeom prst="rect">
                  <a:avLst/>
                </a:prstGeom>
                <a:blipFill>
                  <a:blip r:embed="rId23"/>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76" name="TextBox 75">
                  <a:extLst>
                    <a:ext uri="{FF2B5EF4-FFF2-40B4-BE49-F238E27FC236}">
                      <a16:creationId xmlns:a16="http://schemas.microsoft.com/office/drawing/2014/main" id="{77634E40-271E-6922-B9EA-EFC82ADE55EC}"/>
                    </a:ext>
                  </a:extLst>
                </p:cNvPr>
                <p:cNvSpPr txBox="1"/>
                <p:nvPr/>
              </p:nvSpPr>
              <p:spPr>
                <a:xfrm>
                  <a:off x="10038951" y="4738555"/>
                  <a:ext cx="369781"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oMath>
                    </m:oMathPara>
                  </a14:m>
                  <a:endParaRPr lang="en-US" dirty="0">
                    <a:solidFill>
                      <a:srgbClr val="FF0000"/>
                    </a:solidFill>
                  </a:endParaRPr>
                </a:p>
              </p:txBody>
            </p:sp>
          </mc:Choice>
          <mc:Fallback>
            <p:sp>
              <p:nvSpPr>
                <p:cNvPr id="76" name="TextBox 75">
                  <a:extLst>
                    <a:ext uri="{FF2B5EF4-FFF2-40B4-BE49-F238E27FC236}">
                      <a16:creationId xmlns:a16="http://schemas.microsoft.com/office/drawing/2014/main" id="{77634E40-271E-6922-B9EA-EFC82ADE55EC}"/>
                    </a:ext>
                  </a:extLst>
                </p:cNvPr>
                <p:cNvSpPr txBox="1">
                  <a:spLocks noRot="1" noChangeAspect="1" noMove="1" noResize="1" noEditPoints="1" noAdjustHandles="1" noChangeArrowheads="1" noChangeShapeType="1" noTextEdit="1"/>
                </p:cNvSpPr>
                <p:nvPr/>
              </p:nvSpPr>
              <p:spPr>
                <a:xfrm>
                  <a:off x="10038951" y="4738555"/>
                  <a:ext cx="369781" cy="369332"/>
                </a:xfrm>
                <a:prstGeom prst="rect">
                  <a:avLst/>
                </a:prstGeom>
                <a:blipFill>
                  <a:blip r:embed="rId24"/>
                  <a:stretch>
                    <a:fillRect/>
                  </a:stretch>
                </a:blipFill>
              </p:spPr>
              <p:txBody>
                <a:bodyPr/>
                <a:lstStyle/>
                <a:p>
                  <a:r>
                    <a:rPr lang="en-US">
                      <a:noFill/>
                    </a:rPr>
                    <a:t> </a:t>
                  </a:r>
                </a:p>
              </p:txBody>
            </p:sp>
          </mc:Fallback>
        </mc:AlternateContent>
      </p:grpSp>
    </p:spTree>
    <p:extLst>
      <p:ext uri="{BB962C8B-B14F-4D97-AF65-F5344CB8AC3E}">
        <p14:creationId xmlns:p14="http://schemas.microsoft.com/office/powerpoint/2010/main" val="20781977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A47B19-4175-0B62-7DF1-3B6AEAC370A2}"/>
              </a:ext>
            </a:extLst>
          </p:cNvPr>
          <p:cNvSpPr>
            <a:spLocks noGrp="1"/>
          </p:cNvSpPr>
          <p:nvPr>
            <p:ph type="title"/>
          </p:nvPr>
        </p:nvSpPr>
        <p:spPr/>
        <p:txBody>
          <a:bodyPr/>
          <a:lstStyle/>
          <a:p>
            <a:r>
              <a:rPr lang="en-US" dirty="0"/>
              <a:t>Insert Example (Insert 20)</a:t>
            </a:r>
          </a:p>
        </p:txBody>
      </p:sp>
      <p:sp>
        <p:nvSpPr>
          <p:cNvPr id="24" name="Oval 23" descr="We will insert a new key-value pair with the key -1 into the AVL tree">
            <a:extLst>
              <a:ext uri="{FF2B5EF4-FFF2-40B4-BE49-F238E27FC236}">
                <a16:creationId xmlns:a16="http://schemas.microsoft.com/office/drawing/2014/main" id="{343823FD-4399-AFC7-649D-4594D6C04EC3}"/>
              </a:ext>
            </a:extLst>
          </p:cNvPr>
          <p:cNvSpPr/>
          <p:nvPr/>
        </p:nvSpPr>
        <p:spPr>
          <a:xfrm>
            <a:off x="2433594" y="2404631"/>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20</a:t>
            </a:r>
          </a:p>
        </p:txBody>
      </p:sp>
      <p:grpSp>
        <p:nvGrpSpPr>
          <p:cNvPr id="44" name="Group 43" descr="An AVL tree that is structured as follows:&#10;&#10;root: 9, with left child 3 and right child 11&#10;3: left child is 1, right child is 6&#10;1: left child is 0, right child is 2&#10;0: has no children&#10;2: has no children&#10;6: has no children&#10;11: left child is 10, right child is 16&#10;16: has no left child, right child is 18&#10;18: has no children">
            <a:extLst>
              <a:ext uri="{FF2B5EF4-FFF2-40B4-BE49-F238E27FC236}">
                <a16:creationId xmlns:a16="http://schemas.microsoft.com/office/drawing/2014/main" id="{132446E4-9138-A2A4-E19E-29B53DF03839}"/>
              </a:ext>
            </a:extLst>
          </p:cNvPr>
          <p:cNvGrpSpPr/>
          <p:nvPr/>
        </p:nvGrpSpPr>
        <p:grpSpPr>
          <a:xfrm>
            <a:off x="4230263" y="2047599"/>
            <a:ext cx="4670290" cy="2762801"/>
            <a:chOff x="4230263" y="2047599"/>
            <a:chExt cx="4670290" cy="2762801"/>
          </a:xfrm>
        </p:grpSpPr>
        <p:grpSp>
          <p:nvGrpSpPr>
            <p:cNvPr id="30" name="Group 29">
              <a:extLst>
                <a:ext uri="{FF2B5EF4-FFF2-40B4-BE49-F238E27FC236}">
                  <a16:creationId xmlns:a16="http://schemas.microsoft.com/office/drawing/2014/main" id="{7CBD8AE1-725E-4680-44A4-75821DD1C63E}"/>
                </a:ext>
              </a:extLst>
            </p:cNvPr>
            <p:cNvGrpSpPr/>
            <p:nvPr/>
          </p:nvGrpSpPr>
          <p:grpSpPr>
            <a:xfrm>
              <a:off x="4230263" y="2047599"/>
              <a:ext cx="4670290" cy="2762801"/>
              <a:chOff x="4342023" y="2047599"/>
              <a:chExt cx="4670290" cy="2762801"/>
            </a:xfrm>
          </p:grpSpPr>
          <p:grpSp>
            <p:nvGrpSpPr>
              <p:cNvPr id="4" name="Group 3">
                <a:extLst>
                  <a:ext uri="{FF2B5EF4-FFF2-40B4-BE49-F238E27FC236}">
                    <a16:creationId xmlns:a16="http://schemas.microsoft.com/office/drawing/2014/main" id="{6EA20C27-94E3-EF82-B066-C6C9318383F2}"/>
                  </a:ext>
                </a:extLst>
              </p:cNvPr>
              <p:cNvGrpSpPr/>
              <p:nvPr/>
            </p:nvGrpSpPr>
            <p:grpSpPr>
              <a:xfrm>
                <a:off x="4342023" y="2047599"/>
                <a:ext cx="4036614" cy="2762801"/>
                <a:chOff x="8079280" y="365125"/>
                <a:chExt cx="4036614" cy="2762801"/>
              </a:xfrm>
            </p:grpSpPr>
            <p:grpSp>
              <p:nvGrpSpPr>
                <p:cNvPr id="5" name="Group 4">
                  <a:extLst>
                    <a:ext uri="{FF2B5EF4-FFF2-40B4-BE49-F238E27FC236}">
                      <a16:creationId xmlns:a16="http://schemas.microsoft.com/office/drawing/2014/main" id="{8B51145B-4143-BFCB-7640-8FD8DDFF7D48}"/>
                    </a:ext>
                  </a:extLst>
                </p:cNvPr>
                <p:cNvGrpSpPr/>
                <p:nvPr/>
              </p:nvGrpSpPr>
              <p:grpSpPr>
                <a:xfrm>
                  <a:off x="8079280" y="365125"/>
                  <a:ext cx="4036614" cy="2762801"/>
                  <a:chOff x="5413263" y="1203158"/>
                  <a:chExt cx="4036614" cy="2762801"/>
                </a:xfrm>
              </p:grpSpPr>
              <p:grpSp>
                <p:nvGrpSpPr>
                  <p:cNvPr id="10" name="Group 9">
                    <a:extLst>
                      <a:ext uri="{FF2B5EF4-FFF2-40B4-BE49-F238E27FC236}">
                        <a16:creationId xmlns:a16="http://schemas.microsoft.com/office/drawing/2014/main" id="{92A3938F-B46C-93BC-ED09-2F255984F827}"/>
                      </a:ext>
                    </a:extLst>
                  </p:cNvPr>
                  <p:cNvGrpSpPr/>
                  <p:nvPr/>
                </p:nvGrpSpPr>
                <p:grpSpPr>
                  <a:xfrm>
                    <a:off x="5413263" y="1203158"/>
                    <a:ext cx="4036614" cy="2762801"/>
                    <a:chOff x="131609" y="2379747"/>
                    <a:chExt cx="4036614" cy="2762801"/>
                  </a:xfrm>
                </p:grpSpPr>
                <p:sp>
                  <p:nvSpPr>
                    <p:cNvPr id="13" name="Oval 12">
                      <a:extLst>
                        <a:ext uri="{FF2B5EF4-FFF2-40B4-BE49-F238E27FC236}">
                          <a16:creationId xmlns:a16="http://schemas.microsoft.com/office/drawing/2014/main" id="{B7675288-6037-34B7-9E5C-D6D7949784B4}"/>
                        </a:ext>
                      </a:extLst>
                    </p:cNvPr>
                    <p:cNvSpPr/>
                    <p:nvPr/>
                  </p:nvSpPr>
                  <p:spPr>
                    <a:xfrm>
                      <a:off x="2259363" y="237974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sp>
                  <p:nvSpPr>
                    <p:cNvPr id="14" name="Oval 13">
                      <a:extLst>
                        <a:ext uri="{FF2B5EF4-FFF2-40B4-BE49-F238E27FC236}">
                          <a16:creationId xmlns:a16="http://schemas.microsoft.com/office/drawing/2014/main" id="{B704ECC7-9CA7-1E83-E3A9-2656F12C935F}"/>
                        </a:ext>
                      </a:extLst>
                    </p:cNvPr>
                    <p:cNvSpPr/>
                    <p:nvPr/>
                  </p:nvSpPr>
                  <p:spPr>
                    <a:xfrm>
                      <a:off x="1556072" y="3043035"/>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15" name="Oval 14">
                      <a:extLst>
                        <a:ext uri="{FF2B5EF4-FFF2-40B4-BE49-F238E27FC236}">
                          <a16:creationId xmlns:a16="http://schemas.microsoft.com/office/drawing/2014/main" id="{B20E0282-7434-FCEC-F4C6-75332C51EE8D}"/>
                        </a:ext>
                      </a:extLst>
                    </p:cNvPr>
                    <p:cNvSpPr/>
                    <p:nvPr/>
                  </p:nvSpPr>
                  <p:spPr>
                    <a:xfrm>
                      <a:off x="2943201" y="300747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11</a:t>
                      </a:r>
                    </a:p>
                  </p:txBody>
                </p:sp>
                <p:sp>
                  <p:nvSpPr>
                    <p:cNvPr id="16" name="Oval 15">
                      <a:extLst>
                        <a:ext uri="{FF2B5EF4-FFF2-40B4-BE49-F238E27FC236}">
                          <a16:creationId xmlns:a16="http://schemas.microsoft.com/office/drawing/2014/main" id="{06EAA6EF-5E4C-14CF-6468-FF1412C45416}"/>
                        </a:ext>
                      </a:extLst>
                    </p:cNvPr>
                    <p:cNvSpPr/>
                    <p:nvPr/>
                  </p:nvSpPr>
                  <p:spPr>
                    <a:xfrm>
                      <a:off x="820352" y="3799360"/>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17" name="Oval 16">
                      <a:extLst>
                        <a:ext uri="{FF2B5EF4-FFF2-40B4-BE49-F238E27FC236}">
                          <a16:creationId xmlns:a16="http://schemas.microsoft.com/office/drawing/2014/main" id="{8648D38D-39F5-CD24-C125-A3F92C192133}"/>
                        </a:ext>
                      </a:extLst>
                    </p:cNvPr>
                    <p:cNvSpPr/>
                    <p:nvPr/>
                  </p:nvSpPr>
                  <p:spPr>
                    <a:xfrm>
                      <a:off x="3555712" y="369755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16</a:t>
                      </a:r>
                    </a:p>
                  </p:txBody>
                </p:sp>
                <p:sp>
                  <p:nvSpPr>
                    <p:cNvPr id="18" name="Oval 17">
                      <a:extLst>
                        <a:ext uri="{FF2B5EF4-FFF2-40B4-BE49-F238E27FC236}">
                          <a16:creationId xmlns:a16="http://schemas.microsoft.com/office/drawing/2014/main" id="{9B5CC251-E35B-0E4A-E608-C8D59CFA39BA}"/>
                        </a:ext>
                      </a:extLst>
                    </p:cNvPr>
                    <p:cNvSpPr/>
                    <p:nvPr/>
                  </p:nvSpPr>
                  <p:spPr>
                    <a:xfrm>
                      <a:off x="131609" y="453003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0</a:t>
                      </a:r>
                    </a:p>
                  </p:txBody>
                </p:sp>
                <p:cxnSp>
                  <p:nvCxnSpPr>
                    <p:cNvPr id="19" name="Straight Connector 18">
                      <a:extLst>
                        <a:ext uri="{FF2B5EF4-FFF2-40B4-BE49-F238E27FC236}">
                          <a16:creationId xmlns:a16="http://schemas.microsoft.com/office/drawing/2014/main" id="{257813C4-9171-1F70-AB27-FB5B3EBADCFE}"/>
                        </a:ext>
                      </a:extLst>
                    </p:cNvPr>
                    <p:cNvCxnSpPr>
                      <a:cxnSpLocks/>
                      <a:stCxn id="13" idx="3"/>
                      <a:endCxn id="14" idx="7"/>
                    </p:cNvCxnSpPr>
                    <p:nvPr/>
                  </p:nvCxnSpPr>
                  <p:spPr>
                    <a:xfrm flipH="1">
                      <a:off x="2078883" y="2902558"/>
                      <a:ext cx="270180" cy="23017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381CB6E9-1646-FA1B-F36F-61E19B529632}"/>
                        </a:ext>
                      </a:extLst>
                    </p:cNvPr>
                    <p:cNvCxnSpPr>
                      <a:cxnSpLocks/>
                      <a:stCxn id="13" idx="5"/>
                      <a:endCxn id="15" idx="1"/>
                    </p:cNvCxnSpPr>
                    <p:nvPr/>
                  </p:nvCxnSpPr>
                  <p:spPr>
                    <a:xfrm>
                      <a:off x="2782174" y="2902558"/>
                      <a:ext cx="250727" cy="19461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64BECAB9-FB3B-AF93-8D29-10B949671677}"/>
                        </a:ext>
                      </a:extLst>
                    </p:cNvPr>
                    <p:cNvCxnSpPr>
                      <a:stCxn id="16" idx="7"/>
                      <a:endCxn id="14" idx="3"/>
                    </p:cNvCxnSpPr>
                    <p:nvPr/>
                  </p:nvCxnSpPr>
                  <p:spPr>
                    <a:xfrm flipV="1">
                      <a:off x="1343163" y="3565846"/>
                      <a:ext cx="302609" cy="32321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FFE59C21-08AC-00A0-4ADA-A7361360A9F3}"/>
                        </a:ext>
                      </a:extLst>
                    </p:cNvPr>
                    <p:cNvCxnSpPr>
                      <a:cxnSpLocks/>
                      <a:stCxn id="18" idx="7"/>
                      <a:endCxn id="16" idx="3"/>
                    </p:cNvCxnSpPr>
                    <p:nvPr/>
                  </p:nvCxnSpPr>
                  <p:spPr>
                    <a:xfrm flipV="1">
                      <a:off x="654420" y="4322171"/>
                      <a:ext cx="255632" cy="29756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72642F43-8430-EC8F-D864-873EE7842B1A}"/>
                        </a:ext>
                      </a:extLst>
                    </p:cNvPr>
                    <p:cNvCxnSpPr>
                      <a:stCxn id="17" idx="1"/>
                      <a:endCxn id="15" idx="5"/>
                    </p:cNvCxnSpPr>
                    <p:nvPr/>
                  </p:nvCxnSpPr>
                  <p:spPr>
                    <a:xfrm flipH="1" flipV="1">
                      <a:off x="3466012" y="3530286"/>
                      <a:ext cx="179400" cy="25696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1" name="Oval 10">
                    <a:extLst>
                      <a:ext uri="{FF2B5EF4-FFF2-40B4-BE49-F238E27FC236}">
                        <a16:creationId xmlns:a16="http://schemas.microsoft.com/office/drawing/2014/main" id="{79DD00EA-A418-BE18-C681-27FFFB3C4A1E}"/>
                      </a:ext>
                    </a:extLst>
                  </p:cNvPr>
                  <p:cNvSpPr/>
                  <p:nvPr/>
                </p:nvSpPr>
                <p:spPr>
                  <a:xfrm>
                    <a:off x="7232429" y="2607299"/>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cxnSp>
                <p:nvCxnSpPr>
                  <p:cNvPr id="12" name="Straight Connector 11">
                    <a:extLst>
                      <a:ext uri="{FF2B5EF4-FFF2-40B4-BE49-F238E27FC236}">
                        <a16:creationId xmlns:a16="http://schemas.microsoft.com/office/drawing/2014/main" id="{0A12A2BC-B31E-4941-BFBF-ADA0D02D45AF}"/>
                      </a:ext>
                    </a:extLst>
                  </p:cNvPr>
                  <p:cNvCxnSpPr>
                    <a:cxnSpLocks/>
                    <a:stCxn id="11" idx="0"/>
                    <a:endCxn id="14" idx="5"/>
                  </p:cNvCxnSpPr>
                  <p:nvPr/>
                </p:nvCxnSpPr>
                <p:spPr>
                  <a:xfrm flipH="1" flipV="1">
                    <a:off x="7360537" y="2389257"/>
                    <a:ext cx="178148" cy="21804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6" name="Oval 5">
                  <a:extLst>
                    <a:ext uri="{FF2B5EF4-FFF2-40B4-BE49-F238E27FC236}">
                      <a16:creationId xmlns:a16="http://schemas.microsoft.com/office/drawing/2014/main" id="{1A19C799-DA8A-2F26-DC27-7578D35C4651}"/>
                    </a:ext>
                  </a:extLst>
                </p:cNvPr>
                <p:cNvSpPr/>
                <p:nvPr/>
              </p:nvSpPr>
              <p:spPr>
                <a:xfrm>
                  <a:off x="9507277" y="2510120"/>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cxnSp>
              <p:nvCxnSpPr>
                <p:cNvPr id="8" name="Straight Connector 7">
                  <a:extLst>
                    <a:ext uri="{FF2B5EF4-FFF2-40B4-BE49-F238E27FC236}">
                      <a16:creationId xmlns:a16="http://schemas.microsoft.com/office/drawing/2014/main" id="{FC1A7374-71FD-FD69-A95F-94455213B14E}"/>
                    </a:ext>
                  </a:extLst>
                </p:cNvPr>
                <p:cNvCxnSpPr>
                  <a:cxnSpLocks/>
                  <a:stCxn id="6" idx="1"/>
                  <a:endCxn id="16" idx="5"/>
                </p:cNvCxnSpPr>
                <p:nvPr/>
              </p:nvCxnSpPr>
              <p:spPr>
                <a:xfrm flipH="1" flipV="1">
                  <a:off x="9290834" y="2307549"/>
                  <a:ext cx="306143" cy="29227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 name="Oval 2">
                <a:extLst>
                  <a:ext uri="{FF2B5EF4-FFF2-40B4-BE49-F238E27FC236}">
                    <a16:creationId xmlns:a16="http://schemas.microsoft.com/office/drawing/2014/main" id="{6493EE81-79AC-DE68-9A1F-CDA7EA42D76A}"/>
                  </a:ext>
                </a:extLst>
              </p:cNvPr>
              <p:cNvSpPr/>
              <p:nvPr/>
            </p:nvSpPr>
            <p:spPr>
              <a:xfrm>
                <a:off x="8399802" y="4192593"/>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18</a:t>
                </a:r>
              </a:p>
            </p:txBody>
          </p:sp>
          <p:cxnSp>
            <p:nvCxnSpPr>
              <p:cNvPr id="25" name="Straight Connector 24">
                <a:extLst>
                  <a:ext uri="{FF2B5EF4-FFF2-40B4-BE49-F238E27FC236}">
                    <a16:creationId xmlns:a16="http://schemas.microsoft.com/office/drawing/2014/main" id="{A6F75729-F65E-C4F4-74CB-2513D6DBF1FD}"/>
                  </a:ext>
                </a:extLst>
              </p:cNvPr>
              <p:cNvCxnSpPr>
                <a:cxnSpLocks/>
                <a:stCxn id="3" idx="1"/>
                <a:endCxn id="17" idx="5"/>
              </p:cNvCxnSpPr>
              <p:nvPr/>
            </p:nvCxnSpPr>
            <p:spPr>
              <a:xfrm flipH="1" flipV="1">
                <a:off x="8288937" y="3888218"/>
                <a:ext cx="200565" cy="3940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40" name="Oval 39">
              <a:extLst>
                <a:ext uri="{FF2B5EF4-FFF2-40B4-BE49-F238E27FC236}">
                  <a16:creationId xmlns:a16="http://schemas.microsoft.com/office/drawing/2014/main" id="{AFBF94FE-1225-CB32-42BB-5EC453023FB8}"/>
                </a:ext>
              </a:extLst>
            </p:cNvPr>
            <p:cNvSpPr/>
            <p:nvPr/>
          </p:nvSpPr>
          <p:spPr>
            <a:xfrm>
              <a:off x="6703340" y="3467212"/>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10</a:t>
              </a:r>
            </a:p>
          </p:txBody>
        </p:sp>
        <p:cxnSp>
          <p:nvCxnSpPr>
            <p:cNvPr id="41" name="Straight Connector 40">
              <a:extLst>
                <a:ext uri="{FF2B5EF4-FFF2-40B4-BE49-F238E27FC236}">
                  <a16:creationId xmlns:a16="http://schemas.microsoft.com/office/drawing/2014/main" id="{0A5FFC1A-2EDE-F427-E8D4-554C6D0317D9}"/>
                </a:ext>
              </a:extLst>
            </p:cNvPr>
            <p:cNvCxnSpPr>
              <a:cxnSpLocks/>
              <a:stCxn id="40" idx="0"/>
              <a:endCxn id="15" idx="3"/>
            </p:cNvCxnSpPr>
            <p:nvPr/>
          </p:nvCxnSpPr>
          <p:spPr>
            <a:xfrm flipV="1">
              <a:off x="7009596" y="3198138"/>
              <a:ext cx="121959" cy="26907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5691887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84CFD5-6174-1FD7-60B7-64E10B65BBE4}"/>
              </a:ext>
            </a:extLst>
          </p:cNvPr>
          <p:cNvSpPr>
            <a:spLocks noGrp="1"/>
          </p:cNvSpPr>
          <p:nvPr>
            <p:ph type="title"/>
          </p:nvPr>
        </p:nvSpPr>
        <p:spPr/>
        <p:txBody>
          <a:bodyPr/>
          <a:lstStyle/>
          <a:p>
            <a:r>
              <a:rPr lang="en-US" dirty="0"/>
              <a:t>Naïve attempts</a:t>
            </a:r>
          </a:p>
        </p:txBody>
      </p:sp>
      <mc:AlternateContent xmlns:mc="http://schemas.openxmlformats.org/markup-compatibility/2006" xmlns:a14="http://schemas.microsoft.com/office/drawing/2010/main">
        <mc:Choice Requires="a14">
          <p:graphicFrame>
            <p:nvGraphicFramePr>
              <p:cNvPr id="4" name="Content Placeholder 3">
                <a:extLst>
                  <a:ext uri="{FF2B5EF4-FFF2-40B4-BE49-F238E27FC236}">
                    <a16:creationId xmlns:a16="http://schemas.microsoft.com/office/drawing/2014/main" id="{7B359D6B-9B11-EAD4-2DE3-EB38FA61CE14}"/>
                  </a:ext>
                </a:extLst>
              </p:cNvPr>
              <p:cNvGraphicFramePr>
                <a:graphicFrameLocks/>
              </p:cNvGraphicFramePr>
              <p:nvPr>
                <p:extLst>
                  <p:ext uri="{D42A27DB-BD31-4B8C-83A1-F6EECF244321}">
                    <p14:modId xmlns:p14="http://schemas.microsoft.com/office/powerpoint/2010/main" val="3789110336"/>
                  </p:ext>
                </p:extLst>
              </p:nvPr>
            </p:nvGraphicFramePr>
            <p:xfrm>
              <a:off x="1485900" y="1988820"/>
              <a:ext cx="9220199" cy="3611880"/>
            </p:xfrm>
            <a:graphic>
              <a:graphicData uri="http://schemas.openxmlformats.org/drawingml/2006/table">
                <a:tbl>
                  <a:tblPr firstRow="1" bandRow="1">
                    <a:tableStyleId>{5C22544A-7EE6-4342-B048-85BDC9FD1C3A}</a:tableStyleId>
                  </a:tblPr>
                  <a:tblGrid>
                    <a:gridCol w="2992120">
                      <a:extLst>
                        <a:ext uri="{9D8B030D-6E8A-4147-A177-3AD203B41FA5}">
                          <a16:colId xmlns:a16="http://schemas.microsoft.com/office/drawing/2014/main" val="3859037791"/>
                        </a:ext>
                      </a:extLst>
                    </a:gridCol>
                    <a:gridCol w="1930400">
                      <a:extLst>
                        <a:ext uri="{9D8B030D-6E8A-4147-A177-3AD203B41FA5}">
                          <a16:colId xmlns:a16="http://schemas.microsoft.com/office/drawing/2014/main" val="1986166423"/>
                        </a:ext>
                      </a:extLst>
                    </a:gridCol>
                    <a:gridCol w="1798320">
                      <a:extLst>
                        <a:ext uri="{9D8B030D-6E8A-4147-A177-3AD203B41FA5}">
                          <a16:colId xmlns:a16="http://schemas.microsoft.com/office/drawing/2014/main" val="3667104526"/>
                        </a:ext>
                      </a:extLst>
                    </a:gridCol>
                    <a:gridCol w="2499359">
                      <a:extLst>
                        <a:ext uri="{9D8B030D-6E8A-4147-A177-3AD203B41FA5}">
                          <a16:colId xmlns:a16="http://schemas.microsoft.com/office/drawing/2014/main" val="265108309"/>
                        </a:ext>
                      </a:extLst>
                    </a:gridCol>
                  </a:tblGrid>
                  <a:tr h="370840">
                    <a:tc>
                      <a:txBody>
                        <a:bodyPr/>
                        <a:lstStyle/>
                        <a:p>
                          <a:r>
                            <a:rPr lang="en-US" sz="2100" dirty="0"/>
                            <a:t>Data Structure</a:t>
                          </a:r>
                        </a:p>
                      </a:txBody>
                      <a:tcPr/>
                    </a:tc>
                    <a:tc>
                      <a:txBody>
                        <a:bodyPr/>
                        <a:lstStyle/>
                        <a:p>
                          <a:r>
                            <a:rPr lang="en-US" sz="2100" dirty="0"/>
                            <a:t>Time to insert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100" dirty="0"/>
                            <a:t>Time to find</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100" dirty="0"/>
                            <a:t>Time to delete</a:t>
                          </a:r>
                        </a:p>
                      </a:txBody>
                      <a:tcPr/>
                    </a:tc>
                    <a:extLst>
                      <a:ext uri="{0D108BD9-81ED-4DB2-BD59-A6C34878D82A}">
                        <a16:rowId xmlns:a16="http://schemas.microsoft.com/office/drawing/2014/main" val="1526940656"/>
                      </a:ext>
                    </a:extLst>
                  </a:tr>
                  <a:tr h="370840">
                    <a:tc>
                      <a:txBody>
                        <a:bodyPr/>
                        <a:lstStyle/>
                        <a:p>
                          <a:r>
                            <a:rPr lang="en-US" sz="2100" dirty="0"/>
                            <a:t>Unsorted Array</a:t>
                          </a:r>
                        </a:p>
                      </a:txBody>
                      <a:tcPr/>
                    </a:tc>
                    <a:tc>
                      <a:txBody>
                        <a:bodyPr/>
                        <a:lstStyle/>
                        <a:p>
                          <a:pPr/>
                          <a14:m>
                            <m:oMathPara xmlns:m="http://schemas.openxmlformats.org/officeDocument/2006/math">
                              <m:oMathParaPr>
                                <m:jc m:val="centerGroup"/>
                              </m:oMathParaPr>
                              <m:oMath xmlns:m="http://schemas.openxmlformats.org/officeDocument/2006/math">
                                <m:r>
                                  <m:rPr>
                                    <m:sty m:val="p"/>
                                  </m:rPr>
                                  <a:rPr lang="en-US" sz="2100" b="0" i="0" smtClean="0">
                                    <a:latin typeface="Cambria Math" panose="02040503050406030204" pitchFamily="18" charset="0"/>
                                  </a:rPr>
                                  <m:t>Θ</m:t>
                                </m:r>
                                <m:r>
                                  <a:rPr lang="en-US" sz="2100" b="0" i="1" smtClean="0">
                                    <a:latin typeface="Cambria Math" panose="02040503050406030204" pitchFamily="18" charset="0"/>
                                  </a:rPr>
                                  <m:t>(</m:t>
                                </m:r>
                                <m:r>
                                  <a:rPr lang="en-US" sz="2100" b="0" i="1" smtClean="0">
                                    <a:latin typeface="Cambria Math" panose="02040503050406030204" pitchFamily="18" charset="0"/>
                                  </a:rPr>
                                  <m:t>𝑛</m:t>
                                </m:r>
                                <m:r>
                                  <a:rPr lang="en-US" sz="2100" b="0" i="1" smtClean="0">
                                    <a:latin typeface="Cambria Math" panose="02040503050406030204" pitchFamily="18" charset="0"/>
                                  </a:rPr>
                                  <m:t>)</m:t>
                                </m:r>
                              </m:oMath>
                            </m:oMathPara>
                          </a14:m>
                          <a:endParaRPr lang="en-US" sz="2100" dirty="0"/>
                        </a:p>
                      </a:txBody>
                      <a:tcPr/>
                    </a:tc>
                    <a:tc>
                      <a:txBody>
                        <a:bodyPr/>
                        <a:lstStyle/>
                        <a:p>
                          <a:pPr/>
                          <a14:m>
                            <m:oMathPara xmlns:m="http://schemas.openxmlformats.org/officeDocument/2006/math">
                              <m:oMathParaPr>
                                <m:jc m:val="centerGroup"/>
                              </m:oMathParaPr>
                              <m:oMath xmlns:m="http://schemas.openxmlformats.org/officeDocument/2006/math">
                                <m:r>
                                  <m:rPr>
                                    <m:sty m:val="p"/>
                                  </m:rPr>
                                  <a:rPr lang="en-US" sz="2100" b="0" i="0" smtClean="0">
                                    <a:latin typeface="Cambria Math" panose="02040503050406030204" pitchFamily="18" charset="0"/>
                                  </a:rPr>
                                  <m:t>Θ</m:t>
                                </m:r>
                                <m:r>
                                  <a:rPr lang="en-US" sz="2100" b="0" i="1" smtClean="0">
                                    <a:latin typeface="Cambria Math" panose="02040503050406030204" pitchFamily="18" charset="0"/>
                                  </a:rPr>
                                  <m:t>(</m:t>
                                </m:r>
                                <m:r>
                                  <a:rPr lang="en-US" sz="2100" b="0" i="1" smtClean="0">
                                    <a:latin typeface="Cambria Math" panose="02040503050406030204" pitchFamily="18" charset="0"/>
                                  </a:rPr>
                                  <m:t>𝑛</m:t>
                                </m:r>
                                <m:r>
                                  <a:rPr lang="en-US" sz="2100" b="0" i="1" smtClean="0">
                                    <a:latin typeface="Cambria Math" panose="02040503050406030204" pitchFamily="18" charset="0"/>
                                  </a:rPr>
                                  <m:t>)</m:t>
                                </m:r>
                              </m:oMath>
                            </m:oMathPara>
                          </a14:m>
                          <a:endParaRPr lang="en-US" sz="2100" dirty="0"/>
                        </a:p>
                      </a:txBody>
                      <a:tcPr/>
                    </a:tc>
                    <a:tc>
                      <a:txBody>
                        <a:bodyPr/>
                        <a:lstStyle/>
                        <a:p>
                          <a:pPr/>
                          <a14:m>
                            <m:oMathPara xmlns:m="http://schemas.openxmlformats.org/officeDocument/2006/math">
                              <m:oMathParaPr>
                                <m:jc m:val="centerGroup"/>
                              </m:oMathParaPr>
                              <m:oMath xmlns:m="http://schemas.openxmlformats.org/officeDocument/2006/math">
                                <m:r>
                                  <m:rPr>
                                    <m:sty m:val="p"/>
                                  </m:rPr>
                                  <a:rPr lang="en-US" sz="2100" b="0" i="0" smtClean="0">
                                    <a:latin typeface="Cambria Math" panose="02040503050406030204" pitchFamily="18" charset="0"/>
                                  </a:rPr>
                                  <m:t>Θ</m:t>
                                </m:r>
                                <m:r>
                                  <a:rPr lang="en-US" sz="2100" b="0" i="1" smtClean="0">
                                    <a:latin typeface="Cambria Math" panose="02040503050406030204" pitchFamily="18" charset="0"/>
                                  </a:rPr>
                                  <m:t>(</m:t>
                                </m:r>
                                <m:r>
                                  <a:rPr lang="en-US" sz="2100" b="0" i="1" smtClean="0">
                                    <a:latin typeface="Cambria Math" panose="02040503050406030204" pitchFamily="18" charset="0"/>
                                  </a:rPr>
                                  <m:t>𝑛</m:t>
                                </m:r>
                                <m:r>
                                  <a:rPr lang="en-US" sz="2100" b="0" i="1" smtClean="0">
                                    <a:latin typeface="Cambria Math" panose="02040503050406030204" pitchFamily="18" charset="0"/>
                                  </a:rPr>
                                  <m:t>)</m:t>
                                </m:r>
                              </m:oMath>
                            </m:oMathPara>
                          </a14:m>
                          <a:endParaRPr lang="en-US" sz="2100" dirty="0"/>
                        </a:p>
                      </a:txBody>
                      <a:tcPr/>
                    </a:tc>
                    <a:extLst>
                      <a:ext uri="{0D108BD9-81ED-4DB2-BD59-A6C34878D82A}">
                        <a16:rowId xmlns:a16="http://schemas.microsoft.com/office/drawing/2014/main" val="999218032"/>
                      </a:ext>
                    </a:extLst>
                  </a:tr>
                  <a:tr h="370840">
                    <a:tc>
                      <a:txBody>
                        <a:bodyPr/>
                        <a:lstStyle/>
                        <a:p>
                          <a:r>
                            <a:rPr lang="en-US" sz="2100" dirty="0"/>
                            <a:t>Unsorted Linked List</a:t>
                          </a:r>
                        </a:p>
                      </a:txBody>
                      <a:tcPr/>
                    </a:tc>
                    <a:tc>
                      <a:txBody>
                        <a:bodyPr/>
                        <a:lstStyle/>
                        <a:p>
                          <a:pPr/>
                          <a14:m>
                            <m:oMathPara xmlns:m="http://schemas.openxmlformats.org/officeDocument/2006/math">
                              <m:oMathParaPr>
                                <m:jc m:val="centerGroup"/>
                              </m:oMathParaPr>
                              <m:oMath xmlns:m="http://schemas.openxmlformats.org/officeDocument/2006/math">
                                <m:r>
                                  <m:rPr>
                                    <m:sty m:val="p"/>
                                  </m:rPr>
                                  <a:rPr lang="en-US" sz="2100" b="0" i="0" smtClean="0">
                                    <a:latin typeface="Cambria Math" panose="02040503050406030204" pitchFamily="18" charset="0"/>
                                  </a:rPr>
                                  <m:t>Θ</m:t>
                                </m:r>
                                <m:r>
                                  <a:rPr lang="en-US" sz="2100" b="0" i="1" smtClean="0">
                                    <a:latin typeface="Cambria Math" panose="02040503050406030204" pitchFamily="18" charset="0"/>
                                  </a:rPr>
                                  <m:t>(</m:t>
                                </m:r>
                                <m:r>
                                  <a:rPr lang="en-US" sz="2100" b="0" i="1" smtClean="0">
                                    <a:latin typeface="Cambria Math" panose="02040503050406030204" pitchFamily="18" charset="0"/>
                                  </a:rPr>
                                  <m:t>𝑛</m:t>
                                </m:r>
                                <m:r>
                                  <a:rPr lang="en-US" sz="2100" b="0" i="1" smtClean="0">
                                    <a:latin typeface="Cambria Math" panose="02040503050406030204" pitchFamily="18" charset="0"/>
                                  </a:rPr>
                                  <m:t>)</m:t>
                                </m:r>
                              </m:oMath>
                            </m:oMathPara>
                          </a14:m>
                          <a:endParaRPr lang="en-US" sz="2100" dirty="0"/>
                        </a:p>
                      </a:txBody>
                      <a:tcPr/>
                    </a:tc>
                    <a:tc>
                      <a:txBody>
                        <a:bodyPr/>
                        <a:lstStyle/>
                        <a:p>
                          <a:pPr/>
                          <a14:m>
                            <m:oMathPara xmlns:m="http://schemas.openxmlformats.org/officeDocument/2006/math">
                              <m:oMathParaPr>
                                <m:jc m:val="centerGroup"/>
                              </m:oMathParaPr>
                              <m:oMath xmlns:m="http://schemas.openxmlformats.org/officeDocument/2006/math">
                                <m:r>
                                  <m:rPr>
                                    <m:sty m:val="p"/>
                                  </m:rPr>
                                  <a:rPr lang="en-US" sz="2100" b="0" i="0" smtClean="0">
                                    <a:latin typeface="Cambria Math" panose="02040503050406030204" pitchFamily="18" charset="0"/>
                                  </a:rPr>
                                  <m:t>Θ</m:t>
                                </m:r>
                                <m:r>
                                  <a:rPr lang="en-US" sz="2100" b="0" i="1" smtClean="0">
                                    <a:latin typeface="Cambria Math" panose="02040503050406030204" pitchFamily="18" charset="0"/>
                                  </a:rPr>
                                  <m:t>(</m:t>
                                </m:r>
                                <m:r>
                                  <a:rPr lang="en-US" sz="2100" b="0" i="1" smtClean="0">
                                    <a:latin typeface="Cambria Math" panose="02040503050406030204" pitchFamily="18" charset="0"/>
                                  </a:rPr>
                                  <m:t>𝑛</m:t>
                                </m:r>
                                <m:r>
                                  <a:rPr lang="en-US" sz="2100" b="0" i="1" smtClean="0">
                                    <a:latin typeface="Cambria Math" panose="02040503050406030204" pitchFamily="18" charset="0"/>
                                  </a:rPr>
                                  <m:t>)</m:t>
                                </m:r>
                              </m:oMath>
                            </m:oMathPara>
                          </a14:m>
                          <a:endParaRPr lang="en-US" sz="2100" dirty="0"/>
                        </a:p>
                      </a:txBody>
                      <a:tcPr/>
                    </a:tc>
                    <a:tc>
                      <a:txBody>
                        <a:bodyPr/>
                        <a:lstStyle/>
                        <a:p>
                          <a:pPr/>
                          <a14:m>
                            <m:oMathPara xmlns:m="http://schemas.openxmlformats.org/officeDocument/2006/math">
                              <m:oMathParaPr>
                                <m:jc m:val="centerGroup"/>
                              </m:oMathParaPr>
                              <m:oMath xmlns:m="http://schemas.openxmlformats.org/officeDocument/2006/math">
                                <m:r>
                                  <m:rPr>
                                    <m:sty m:val="p"/>
                                  </m:rPr>
                                  <a:rPr lang="en-US" sz="2100" b="0" i="0" smtClean="0">
                                    <a:latin typeface="Cambria Math" panose="02040503050406030204" pitchFamily="18" charset="0"/>
                                  </a:rPr>
                                  <m:t>Θ</m:t>
                                </m:r>
                                <m:r>
                                  <a:rPr lang="en-US" sz="2100" b="0" i="1" smtClean="0">
                                    <a:latin typeface="Cambria Math" panose="02040503050406030204" pitchFamily="18" charset="0"/>
                                  </a:rPr>
                                  <m:t>(</m:t>
                                </m:r>
                                <m:r>
                                  <a:rPr lang="en-US" sz="2100" b="0" i="1" smtClean="0">
                                    <a:latin typeface="Cambria Math" panose="02040503050406030204" pitchFamily="18" charset="0"/>
                                  </a:rPr>
                                  <m:t>𝑛</m:t>
                                </m:r>
                                <m:r>
                                  <a:rPr lang="en-US" sz="2100" b="0" i="1" smtClean="0">
                                    <a:latin typeface="Cambria Math" panose="02040503050406030204" pitchFamily="18" charset="0"/>
                                  </a:rPr>
                                  <m:t>)</m:t>
                                </m:r>
                              </m:oMath>
                            </m:oMathPara>
                          </a14:m>
                          <a:endParaRPr lang="en-US" sz="2100" dirty="0"/>
                        </a:p>
                      </a:txBody>
                      <a:tcPr/>
                    </a:tc>
                    <a:extLst>
                      <a:ext uri="{0D108BD9-81ED-4DB2-BD59-A6C34878D82A}">
                        <a16:rowId xmlns:a16="http://schemas.microsoft.com/office/drawing/2014/main" val="2237532272"/>
                      </a:ext>
                    </a:extLst>
                  </a:tr>
                  <a:tr h="370840">
                    <a:tc>
                      <a:txBody>
                        <a:bodyPr/>
                        <a:lstStyle/>
                        <a:p>
                          <a:r>
                            <a:rPr lang="en-US" sz="2100" dirty="0"/>
                            <a:t>Sorted Array</a:t>
                          </a:r>
                        </a:p>
                      </a:txBody>
                      <a:tcPr/>
                    </a:tc>
                    <a:tc>
                      <a:txBody>
                        <a:bodyPr/>
                        <a:lstStyle/>
                        <a:p>
                          <a:pPr/>
                          <a14:m>
                            <m:oMathPara xmlns:m="http://schemas.openxmlformats.org/officeDocument/2006/math">
                              <m:oMathParaPr>
                                <m:jc m:val="centerGroup"/>
                              </m:oMathParaPr>
                              <m:oMath xmlns:m="http://schemas.openxmlformats.org/officeDocument/2006/math">
                                <m:r>
                                  <m:rPr>
                                    <m:sty m:val="p"/>
                                  </m:rPr>
                                  <a:rPr lang="en-US" sz="2100" b="0" i="0" smtClean="0">
                                    <a:latin typeface="Cambria Math" panose="02040503050406030204" pitchFamily="18" charset="0"/>
                                  </a:rPr>
                                  <m:t>Θ</m:t>
                                </m:r>
                                <m:d>
                                  <m:dPr>
                                    <m:ctrlPr>
                                      <a:rPr lang="en-US" sz="2100" b="0" i="1" smtClean="0">
                                        <a:latin typeface="Cambria Math" panose="02040503050406030204" pitchFamily="18" charset="0"/>
                                      </a:rPr>
                                    </m:ctrlPr>
                                  </m:dPr>
                                  <m:e>
                                    <m:r>
                                      <a:rPr lang="en-US" sz="2100" b="0" i="1" smtClean="0">
                                        <a:latin typeface="Cambria Math" panose="02040503050406030204" pitchFamily="18" charset="0"/>
                                      </a:rPr>
                                      <m:t>𝑛</m:t>
                                    </m:r>
                                  </m:e>
                                </m:d>
                              </m:oMath>
                            </m:oMathPara>
                          </a14:m>
                          <a:endParaRPr lang="en-US" sz="2100" dirty="0"/>
                        </a:p>
                      </a:txBody>
                      <a:tcPr/>
                    </a:tc>
                    <a:tc>
                      <a:txBody>
                        <a:bodyPr/>
                        <a:lstStyle/>
                        <a:p>
                          <a:pPr/>
                          <a14:m>
                            <m:oMathPara xmlns:m="http://schemas.openxmlformats.org/officeDocument/2006/math">
                              <m:oMathParaPr>
                                <m:jc m:val="centerGroup"/>
                              </m:oMathParaPr>
                              <m:oMath xmlns:m="http://schemas.openxmlformats.org/officeDocument/2006/math">
                                <m:r>
                                  <m:rPr>
                                    <m:sty m:val="p"/>
                                  </m:rPr>
                                  <a:rPr lang="en-US" sz="2100" b="0" i="0" smtClean="0">
                                    <a:latin typeface="Cambria Math" panose="02040503050406030204" pitchFamily="18" charset="0"/>
                                  </a:rPr>
                                  <m:t>Θ</m:t>
                                </m:r>
                                <m:r>
                                  <a:rPr lang="en-US" sz="2100" b="0" i="1" smtClean="0">
                                    <a:latin typeface="Cambria Math" panose="02040503050406030204" pitchFamily="18" charset="0"/>
                                  </a:rPr>
                                  <m:t>(</m:t>
                                </m:r>
                                <m:func>
                                  <m:funcPr>
                                    <m:ctrlPr>
                                      <a:rPr lang="en-US" sz="2100" b="0" i="1" smtClean="0">
                                        <a:latin typeface="Cambria Math" panose="02040503050406030204" pitchFamily="18" charset="0"/>
                                      </a:rPr>
                                    </m:ctrlPr>
                                  </m:funcPr>
                                  <m:fName>
                                    <m:r>
                                      <m:rPr>
                                        <m:sty m:val="p"/>
                                      </m:rPr>
                                      <a:rPr lang="en-US" sz="2100" b="0" i="0" smtClean="0">
                                        <a:latin typeface="Cambria Math" panose="02040503050406030204" pitchFamily="18" charset="0"/>
                                      </a:rPr>
                                      <m:t>log</m:t>
                                    </m:r>
                                  </m:fName>
                                  <m:e>
                                    <m:r>
                                      <a:rPr lang="en-US" sz="2100" b="0" i="1" smtClean="0">
                                        <a:latin typeface="Cambria Math" panose="02040503050406030204" pitchFamily="18" charset="0"/>
                                      </a:rPr>
                                      <m:t>𝑛</m:t>
                                    </m:r>
                                  </m:e>
                                </m:func>
                                <m:r>
                                  <a:rPr lang="en-US" sz="2100" b="0" i="1" smtClean="0">
                                    <a:latin typeface="Cambria Math" panose="02040503050406030204" pitchFamily="18" charset="0"/>
                                  </a:rPr>
                                  <m:t>)</m:t>
                                </m:r>
                              </m:oMath>
                            </m:oMathPara>
                          </a14:m>
                          <a:endParaRPr lang="en-US" sz="2100" dirty="0"/>
                        </a:p>
                      </a:txBody>
                      <a:tcPr/>
                    </a:tc>
                    <a:tc>
                      <a:txBody>
                        <a:bodyPr/>
                        <a:lstStyle/>
                        <a:p>
                          <a:pPr/>
                          <a14:m>
                            <m:oMathPara xmlns:m="http://schemas.openxmlformats.org/officeDocument/2006/math">
                              <m:oMathParaPr>
                                <m:jc m:val="centerGroup"/>
                              </m:oMathParaPr>
                              <m:oMath xmlns:m="http://schemas.openxmlformats.org/officeDocument/2006/math">
                                <m:r>
                                  <m:rPr>
                                    <m:sty m:val="p"/>
                                  </m:rPr>
                                  <a:rPr lang="en-US" sz="2100" b="0" i="0" smtClean="0">
                                    <a:latin typeface="Cambria Math" panose="02040503050406030204" pitchFamily="18" charset="0"/>
                                  </a:rPr>
                                  <m:t>Θ</m:t>
                                </m:r>
                                <m:r>
                                  <a:rPr lang="en-US" sz="2100" b="0" i="1" smtClean="0">
                                    <a:latin typeface="Cambria Math" panose="02040503050406030204" pitchFamily="18" charset="0"/>
                                  </a:rPr>
                                  <m:t>(</m:t>
                                </m:r>
                                <m:r>
                                  <a:rPr lang="en-US" sz="2100" b="0" i="1" smtClean="0">
                                    <a:latin typeface="Cambria Math" panose="02040503050406030204" pitchFamily="18" charset="0"/>
                                  </a:rPr>
                                  <m:t>𝑛</m:t>
                                </m:r>
                                <m:r>
                                  <a:rPr lang="en-US" sz="2100" b="0" i="1" smtClean="0">
                                    <a:latin typeface="Cambria Math" panose="02040503050406030204" pitchFamily="18" charset="0"/>
                                  </a:rPr>
                                  <m:t>)</m:t>
                                </m:r>
                              </m:oMath>
                            </m:oMathPara>
                          </a14:m>
                          <a:endParaRPr lang="en-US" sz="2100" dirty="0"/>
                        </a:p>
                      </a:txBody>
                      <a:tcPr/>
                    </a:tc>
                    <a:extLst>
                      <a:ext uri="{0D108BD9-81ED-4DB2-BD59-A6C34878D82A}">
                        <a16:rowId xmlns:a16="http://schemas.microsoft.com/office/drawing/2014/main" val="1851548857"/>
                      </a:ext>
                    </a:extLst>
                  </a:tr>
                  <a:tr h="370840">
                    <a:tc>
                      <a:txBody>
                        <a:bodyPr/>
                        <a:lstStyle/>
                        <a:p>
                          <a:r>
                            <a:rPr lang="en-US" sz="2100" dirty="0"/>
                            <a:t>Sorted Linked List</a:t>
                          </a:r>
                        </a:p>
                      </a:txBody>
                      <a:tcPr/>
                    </a:tc>
                    <a:tc>
                      <a:txBody>
                        <a:bodyPr/>
                        <a:lstStyle/>
                        <a:p>
                          <a:pPr/>
                          <a14:m>
                            <m:oMathPara xmlns:m="http://schemas.openxmlformats.org/officeDocument/2006/math">
                              <m:oMathParaPr>
                                <m:jc m:val="centerGroup"/>
                              </m:oMathParaPr>
                              <m:oMath xmlns:m="http://schemas.openxmlformats.org/officeDocument/2006/math">
                                <m:r>
                                  <m:rPr>
                                    <m:sty m:val="p"/>
                                  </m:rPr>
                                  <a:rPr lang="en-US" sz="2100" b="0" i="0" smtClean="0">
                                    <a:latin typeface="Cambria Math" panose="02040503050406030204" pitchFamily="18" charset="0"/>
                                  </a:rPr>
                                  <m:t>Θ</m:t>
                                </m:r>
                                <m:d>
                                  <m:dPr>
                                    <m:ctrlPr>
                                      <a:rPr lang="en-US" sz="2100" b="0" i="1" smtClean="0">
                                        <a:latin typeface="Cambria Math" panose="02040503050406030204" pitchFamily="18" charset="0"/>
                                      </a:rPr>
                                    </m:ctrlPr>
                                  </m:dPr>
                                  <m:e>
                                    <m:r>
                                      <a:rPr lang="en-US" sz="2100" b="0" i="1" smtClean="0">
                                        <a:latin typeface="Cambria Math" panose="02040503050406030204" pitchFamily="18" charset="0"/>
                                      </a:rPr>
                                      <m:t>𝑛</m:t>
                                    </m:r>
                                  </m:e>
                                </m:d>
                              </m:oMath>
                            </m:oMathPara>
                          </a14:m>
                          <a:endParaRPr lang="en-US" sz="2100" dirty="0"/>
                        </a:p>
                      </a:txBody>
                      <a:tcPr/>
                    </a:tc>
                    <a:tc>
                      <a:txBody>
                        <a:bodyPr/>
                        <a:lstStyle/>
                        <a:p>
                          <a:pPr/>
                          <a14:m>
                            <m:oMathPara xmlns:m="http://schemas.openxmlformats.org/officeDocument/2006/math">
                              <m:oMathParaPr>
                                <m:jc m:val="centerGroup"/>
                              </m:oMathParaPr>
                              <m:oMath xmlns:m="http://schemas.openxmlformats.org/officeDocument/2006/math">
                                <m:r>
                                  <m:rPr>
                                    <m:sty m:val="p"/>
                                  </m:rPr>
                                  <a:rPr lang="en-US" sz="2100" b="0" i="0" smtClean="0">
                                    <a:latin typeface="Cambria Math" panose="02040503050406030204" pitchFamily="18" charset="0"/>
                                  </a:rPr>
                                  <m:t>Θ</m:t>
                                </m:r>
                                <m:d>
                                  <m:dPr>
                                    <m:ctrlPr>
                                      <a:rPr lang="en-US" sz="2100" b="0" i="1" smtClean="0">
                                        <a:latin typeface="Cambria Math" panose="02040503050406030204" pitchFamily="18" charset="0"/>
                                      </a:rPr>
                                    </m:ctrlPr>
                                  </m:dPr>
                                  <m:e>
                                    <m:r>
                                      <a:rPr lang="en-US" sz="2100" b="0" i="1" smtClean="0">
                                        <a:latin typeface="Cambria Math" panose="02040503050406030204" pitchFamily="18" charset="0"/>
                                      </a:rPr>
                                      <m:t>𝑛</m:t>
                                    </m:r>
                                  </m:e>
                                </m:d>
                              </m:oMath>
                            </m:oMathPara>
                          </a14:m>
                          <a:endParaRPr lang="en-US" sz="2100" dirty="0"/>
                        </a:p>
                      </a:txBody>
                      <a:tcPr/>
                    </a:tc>
                    <a:tc>
                      <a:txBody>
                        <a:bodyPr/>
                        <a:lstStyle/>
                        <a:p>
                          <a:pPr/>
                          <a14:m>
                            <m:oMathPara xmlns:m="http://schemas.openxmlformats.org/officeDocument/2006/math">
                              <m:oMathParaPr>
                                <m:jc m:val="centerGroup"/>
                              </m:oMathParaPr>
                              <m:oMath xmlns:m="http://schemas.openxmlformats.org/officeDocument/2006/math">
                                <m:r>
                                  <m:rPr>
                                    <m:sty m:val="p"/>
                                  </m:rPr>
                                  <a:rPr lang="en-US" sz="2100" b="0" i="0" smtClean="0">
                                    <a:latin typeface="Cambria Math" panose="02040503050406030204" pitchFamily="18" charset="0"/>
                                  </a:rPr>
                                  <m:t>Θ</m:t>
                                </m:r>
                                <m:d>
                                  <m:dPr>
                                    <m:ctrlPr>
                                      <a:rPr lang="en-US" sz="2100" b="0" i="1" smtClean="0">
                                        <a:latin typeface="Cambria Math" panose="02040503050406030204" pitchFamily="18" charset="0"/>
                                      </a:rPr>
                                    </m:ctrlPr>
                                  </m:dPr>
                                  <m:e>
                                    <m:r>
                                      <a:rPr lang="en-US" sz="2100" b="0" i="1" smtClean="0">
                                        <a:latin typeface="Cambria Math" panose="02040503050406030204" pitchFamily="18" charset="0"/>
                                      </a:rPr>
                                      <m:t>𝑛</m:t>
                                    </m:r>
                                  </m:e>
                                </m:d>
                              </m:oMath>
                            </m:oMathPara>
                          </a14:m>
                          <a:endParaRPr lang="en-US" sz="2100" dirty="0"/>
                        </a:p>
                      </a:txBody>
                      <a:tcPr/>
                    </a:tc>
                    <a:extLst>
                      <a:ext uri="{0D108BD9-81ED-4DB2-BD59-A6C34878D82A}">
                        <a16:rowId xmlns:a16="http://schemas.microsoft.com/office/drawing/2014/main" val="2877379023"/>
                      </a:ext>
                    </a:extLst>
                  </a:tr>
                  <a:tr h="370840">
                    <a:tc>
                      <a:txBody>
                        <a:bodyPr/>
                        <a:lstStyle/>
                        <a:p>
                          <a:r>
                            <a:rPr lang="en-US" sz="2100" dirty="0"/>
                            <a:t>Heap</a:t>
                          </a:r>
                        </a:p>
                      </a:txBody>
                      <a:tcPr/>
                    </a:tc>
                    <a:tc>
                      <a:txBody>
                        <a:bodyPr/>
                        <a:lstStyle/>
                        <a:p>
                          <a:pPr/>
                          <a14:m>
                            <m:oMathPara xmlns:m="http://schemas.openxmlformats.org/officeDocument/2006/math">
                              <m:oMathParaPr>
                                <m:jc m:val="centerGroup"/>
                              </m:oMathParaPr>
                              <m:oMath xmlns:m="http://schemas.openxmlformats.org/officeDocument/2006/math">
                                <m:r>
                                  <m:rPr>
                                    <m:sty m:val="p"/>
                                  </m:rPr>
                                  <a:rPr lang="en-US" sz="2100" b="0" i="0" smtClean="0">
                                    <a:latin typeface="Cambria Math" panose="02040503050406030204" pitchFamily="18" charset="0"/>
                                  </a:rPr>
                                  <m:t>Θ</m:t>
                                </m:r>
                                <m:r>
                                  <a:rPr lang="en-US" sz="2100" b="0" i="1" smtClean="0">
                                    <a:latin typeface="Cambria Math" panose="02040503050406030204" pitchFamily="18" charset="0"/>
                                  </a:rPr>
                                  <m:t>(</m:t>
                                </m:r>
                                <m:r>
                                  <a:rPr lang="en-US" sz="2100" b="0" i="1" smtClean="0">
                                    <a:latin typeface="Cambria Math" panose="02040503050406030204" pitchFamily="18" charset="0"/>
                                  </a:rPr>
                                  <m:t>𝑛</m:t>
                                </m:r>
                                <m:r>
                                  <a:rPr lang="en-US" sz="2100" b="0" i="1" smtClean="0">
                                    <a:latin typeface="Cambria Math" panose="02040503050406030204" pitchFamily="18" charset="0"/>
                                  </a:rPr>
                                  <m:t>)</m:t>
                                </m:r>
                              </m:oMath>
                            </m:oMathPara>
                          </a14:m>
                          <a:endParaRPr lang="en-US" sz="2100" dirty="0"/>
                        </a:p>
                      </a:txBody>
                      <a:tcPr/>
                    </a:tc>
                    <a:tc>
                      <a:txBody>
                        <a:bodyPr/>
                        <a:lstStyle/>
                        <a:p>
                          <a:pPr/>
                          <a14:m>
                            <m:oMathPara xmlns:m="http://schemas.openxmlformats.org/officeDocument/2006/math">
                              <m:oMathParaPr>
                                <m:jc m:val="centerGroup"/>
                              </m:oMathParaPr>
                              <m:oMath xmlns:m="http://schemas.openxmlformats.org/officeDocument/2006/math">
                                <m:r>
                                  <m:rPr>
                                    <m:sty m:val="p"/>
                                  </m:rPr>
                                  <a:rPr lang="en-US" sz="2100" b="0" i="0" smtClean="0">
                                    <a:latin typeface="Cambria Math" panose="02040503050406030204" pitchFamily="18" charset="0"/>
                                  </a:rPr>
                                  <m:t>Θ</m:t>
                                </m:r>
                                <m:d>
                                  <m:dPr>
                                    <m:ctrlPr>
                                      <a:rPr lang="en-US" sz="2100" b="0" i="1" smtClean="0">
                                        <a:latin typeface="Cambria Math" panose="02040503050406030204" pitchFamily="18" charset="0"/>
                                      </a:rPr>
                                    </m:ctrlPr>
                                  </m:dPr>
                                  <m:e>
                                    <m:r>
                                      <a:rPr lang="en-US" sz="2100" b="0" i="1" smtClean="0">
                                        <a:latin typeface="Cambria Math" panose="02040503050406030204" pitchFamily="18" charset="0"/>
                                      </a:rPr>
                                      <m:t>𝑛</m:t>
                                    </m:r>
                                  </m:e>
                                </m:d>
                              </m:oMath>
                            </m:oMathPara>
                          </a14:m>
                          <a:endParaRPr lang="en-US" sz="2100" dirty="0"/>
                        </a:p>
                      </a:txBody>
                      <a:tcPr/>
                    </a:tc>
                    <a:tc>
                      <a:txBody>
                        <a:bodyPr/>
                        <a:lstStyle/>
                        <a:p>
                          <a:pPr/>
                          <a14:m>
                            <m:oMathPara xmlns:m="http://schemas.openxmlformats.org/officeDocument/2006/math">
                              <m:oMathParaPr>
                                <m:jc m:val="centerGroup"/>
                              </m:oMathParaPr>
                              <m:oMath xmlns:m="http://schemas.openxmlformats.org/officeDocument/2006/math">
                                <m:r>
                                  <m:rPr>
                                    <m:sty m:val="p"/>
                                  </m:rPr>
                                  <a:rPr lang="en-US" sz="2100" b="0" i="0" smtClean="0">
                                    <a:latin typeface="Cambria Math" panose="02040503050406030204" pitchFamily="18" charset="0"/>
                                  </a:rPr>
                                  <m:t>Θ</m:t>
                                </m:r>
                                <m:d>
                                  <m:dPr>
                                    <m:ctrlPr>
                                      <a:rPr lang="en-US" sz="2100" b="0" i="1" smtClean="0">
                                        <a:latin typeface="Cambria Math" panose="02040503050406030204" pitchFamily="18" charset="0"/>
                                      </a:rPr>
                                    </m:ctrlPr>
                                  </m:dPr>
                                  <m:e>
                                    <m:r>
                                      <a:rPr lang="en-US" sz="2100" b="0" i="1" smtClean="0">
                                        <a:latin typeface="Cambria Math" panose="02040503050406030204" pitchFamily="18" charset="0"/>
                                      </a:rPr>
                                      <m:t>𝑛</m:t>
                                    </m:r>
                                  </m:e>
                                </m:d>
                              </m:oMath>
                            </m:oMathPara>
                          </a14:m>
                          <a:endParaRPr lang="en-US" sz="2100" dirty="0"/>
                        </a:p>
                      </a:txBody>
                      <a:tcPr/>
                    </a:tc>
                    <a:extLst>
                      <a:ext uri="{0D108BD9-81ED-4DB2-BD59-A6C34878D82A}">
                        <a16:rowId xmlns:a16="http://schemas.microsoft.com/office/drawing/2014/main" val="2468038284"/>
                      </a:ext>
                    </a:extLst>
                  </a:tr>
                  <a:tr h="370840">
                    <a:tc>
                      <a:txBody>
                        <a:bodyPr/>
                        <a:lstStyle/>
                        <a:p>
                          <a:r>
                            <a:rPr lang="en-US" sz="2100" dirty="0"/>
                            <a:t>Binary Search Tree </a:t>
                          </a:r>
                        </a:p>
                      </a:txBody>
                      <a:tcPr>
                        <a:solidFill>
                          <a:schemeClr val="accent2">
                            <a:lumMod val="40000"/>
                            <a:lumOff val="60000"/>
                          </a:schemeClr>
                        </a:solidFill>
                      </a:tcPr>
                    </a:tc>
                    <a:tc>
                      <a:txBody>
                        <a:bodyPr/>
                        <a:lstStyle/>
                        <a:p>
                          <a:pPr/>
                          <a14:m>
                            <m:oMathPara xmlns:m="http://schemas.openxmlformats.org/officeDocument/2006/math">
                              <m:oMathParaPr>
                                <m:jc m:val="centerGroup"/>
                              </m:oMathParaPr>
                              <m:oMath xmlns:m="http://schemas.openxmlformats.org/officeDocument/2006/math">
                                <m:r>
                                  <m:rPr>
                                    <m:sty m:val="p"/>
                                  </m:rPr>
                                  <a:rPr lang="en-US" sz="2100" b="0" i="0" smtClean="0">
                                    <a:latin typeface="Cambria Math" panose="02040503050406030204" pitchFamily="18" charset="0"/>
                                  </a:rPr>
                                  <m:t>Θ</m:t>
                                </m:r>
                                <m:d>
                                  <m:dPr>
                                    <m:ctrlPr>
                                      <a:rPr lang="en-US" sz="2100" b="0" i="1" smtClean="0">
                                        <a:latin typeface="Cambria Math" panose="02040503050406030204" pitchFamily="18" charset="0"/>
                                      </a:rPr>
                                    </m:ctrlPr>
                                  </m:dPr>
                                  <m:e>
                                    <m:r>
                                      <a:rPr lang="en-US" sz="2100" b="0" i="1" smtClean="0">
                                        <a:latin typeface="Cambria Math" panose="02040503050406030204" pitchFamily="18" charset="0"/>
                                      </a:rPr>
                                      <m:t>𝑛</m:t>
                                    </m:r>
                                  </m:e>
                                </m:d>
                              </m:oMath>
                            </m:oMathPara>
                          </a14:m>
                          <a:endParaRPr lang="en-US" sz="2100" dirty="0"/>
                        </a:p>
                      </a:txBody>
                      <a:tcPr>
                        <a:solidFill>
                          <a:schemeClr val="accent2">
                            <a:lumMod val="40000"/>
                            <a:lumOff val="60000"/>
                          </a:schemeClr>
                        </a:solidFill>
                      </a:tcPr>
                    </a:tc>
                    <a:tc>
                      <a:txBody>
                        <a:bodyPr/>
                        <a:lstStyle/>
                        <a:p>
                          <a:pPr/>
                          <a14:m>
                            <m:oMathPara xmlns:m="http://schemas.openxmlformats.org/officeDocument/2006/math">
                              <m:oMathParaPr>
                                <m:jc m:val="centerGroup"/>
                              </m:oMathParaPr>
                              <m:oMath xmlns:m="http://schemas.openxmlformats.org/officeDocument/2006/math">
                                <m:r>
                                  <m:rPr>
                                    <m:sty m:val="p"/>
                                  </m:rPr>
                                  <a:rPr lang="en-US" sz="2100" b="0" i="0" smtClean="0">
                                    <a:latin typeface="Cambria Math" panose="02040503050406030204" pitchFamily="18" charset="0"/>
                                  </a:rPr>
                                  <m:t>Θ</m:t>
                                </m:r>
                                <m:d>
                                  <m:dPr>
                                    <m:ctrlPr>
                                      <a:rPr lang="en-US" sz="2100" b="0" i="1" smtClean="0">
                                        <a:latin typeface="Cambria Math" panose="02040503050406030204" pitchFamily="18" charset="0"/>
                                      </a:rPr>
                                    </m:ctrlPr>
                                  </m:dPr>
                                  <m:e>
                                    <m:r>
                                      <a:rPr lang="en-US" sz="2100" b="0" i="1" smtClean="0">
                                        <a:latin typeface="Cambria Math" panose="02040503050406030204" pitchFamily="18" charset="0"/>
                                      </a:rPr>
                                      <m:t>𝑛</m:t>
                                    </m:r>
                                  </m:e>
                                </m:d>
                              </m:oMath>
                            </m:oMathPara>
                          </a14:m>
                          <a:endParaRPr lang="en-US" sz="2100" dirty="0"/>
                        </a:p>
                      </a:txBody>
                      <a:tcPr>
                        <a:solidFill>
                          <a:schemeClr val="accent2">
                            <a:lumMod val="40000"/>
                            <a:lumOff val="60000"/>
                          </a:schemeClr>
                        </a:solidFill>
                      </a:tcPr>
                    </a:tc>
                    <a:tc>
                      <a:txBody>
                        <a:bodyPr/>
                        <a:lstStyle/>
                        <a:p>
                          <a:pPr/>
                          <a14:m>
                            <m:oMathPara xmlns:m="http://schemas.openxmlformats.org/officeDocument/2006/math">
                              <m:oMathParaPr>
                                <m:jc m:val="centerGroup"/>
                              </m:oMathParaPr>
                              <m:oMath xmlns:m="http://schemas.openxmlformats.org/officeDocument/2006/math">
                                <m:r>
                                  <m:rPr>
                                    <m:sty m:val="p"/>
                                  </m:rPr>
                                  <a:rPr lang="en-US" sz="2100" b="0" i="0" smtClean="0">
                                    <a:latin typeface="Cambria Math" panose="02040503050406030204" pitchFamily="18" charset="0"/>
                                  </a:rPr>
                                  <m:t>Θ</m:t>
                                </m:r>
                                <m:d>
                                  <m:dPr>
                                    <m:ctrlPr>
                                      <a:rPr lang="en-US" sz="2100" b="0" i="1" smtClean="0">
                                        <a:latin typeface="Cambria Math" panose="02040503050406030204" pitchFamily="18" charset="0"/>
                                      </a:rPr>
                                    </m:ctrlPr>
                                  </m:dPr>
                                  <m:e>
                                    <m:r>
                                      <a:rPr lang="en-US" sz="2100" b="0" i="1" smtClean="0">
                                        <a:latin typeface="Cambria Math" panose="02040503050406030204" pitchFamily="18" charset="0"/>
                                      </a:rPr>
                                      <m:t>𝑛</m:t>
                                    </m:r>
                                  </m:e>
                                </m:d>
                              </m:oMath>
                            </m:oMathPara>
                          </a14:m>
                          <a:endParaRPr lang="en-US" sz="2100" dirty="0"/>
                        </a:p>
                      </a:txBody>
                      <a:tcPr>
                        <a:solidFill>
                          <a:schemeClr val="accent2">
                            <a:lumMod val="40000"/>
                            <a:lumOff val="60000"/>
                          </a:schemeClr>
                        </a:solidFill>
                      </a:tcPr>
                    </a:tc>
                    <a:extLst>
                      <a:ext uri="{0D108BD9-81ED-4DB2-BD59-A6C34878D82A}">
                        <a16:rowId xmlns:a16="http://schemas.microsoft.com/office/drawing/2014/main" val="1292073772"/>
                      </a:ext>
                    </a:extLst>
                  </a:tr>
                  <a:tr h="370840">
                    <a:tc>
                      <a:txBody>
                        <a:bodyPr/>
                        <a:lstStyle/>
                        <a:p>
                          <a:r>
                            <a:rPr lang="en-US" sz="2100" dirty="0"/>
                            <a:t>AVL Tree</a:t>
                          </a:r>
                        </a:p>
                      </a:txBody>
                      <a:tcPr>
                        <a:solidFill>
                          <a:schemeClr val="accent2">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m:rPr>
                                    <m:sty m:val="p"/>
                                  </m:rPr>
                                  <a:rPr lang="en-US" sz="2100" b="0" i="0" smtClean="0">
                                    <a:latin typeface="Cambria Math" panose="02040503050406030204" pitchFamily="18" charset="0"/>
                                  </a:rPr>
                                  <m:t>Θ</m:t>
                                </m:r>
                                <m:r>
                                  <a:rPr lang="en-US" sz="2100" b="0" i="1" smtClean="0">
                                    <a:latin typeface="Cambria Math" panose="02040503050406030204" pitchFamily="18" charset="0"/>
                                  </a:rPr>
                                  <m:t>(</m:t>
                                </m:r>
                                <m:func>
                                  <m:funcPr>
                                    <m:ctrlPr>
                                      <a:rPr lang="en-US" sz="2100" b="0" i="1" smtClean="0">
                                        <a:latin typeface="Cambria Math" panose="02040503050406030204" pitchFamily="18" charset="0"/>
                                      </a:rPr>
                                    </m:ctrlPr>
                                  </m:funcPr>
                                  <m:fName>
                                    <m:r>
                                      <m:rPr>
                                        <m:sty m:val="p"/>
                                      </m:rPr>
                                      <a:rPr lang="en-US" sz="2100" b="0" i="0" smtClean="0">
                                        <a:latin typeface="Cambria Math" panose="02040503050406030204" pitchFamily="18" charset="0"/>
                                      </a:rPr>
                                      <m:t>log</m:t>
                                    </m:r>
                                  </m:fName>
                                  <m:e>
                                    <m:r>
                                      <a:rPr lang="en-US" sz="2100" b="0" i="1" smtClean="0">
                                        <a:latin typeface="Cambria Math" panose="02040503050406030204" pitchFamily="18" charset="0"/>
                                      </a:rPr>
                                      <m:t>𝑛</m:t>
                                    </m:r>
                                  </m:e>
                                </m:func>
                                <m:r>
                                  <a:rPr lang="en-US" sz="2100" b="0" i="1" smtClean="0">
                                    <a:latin typeface="Cambria Math" panose="02040503050406030204" pitchFamily="18" charset="0"/>
                                  </a:rPr>
                                  <m:t>)</m:t>
                                </m:r>
                              </m:oMath>
                            </m:oMathPara>
                          </a14:m>
                          <a:endParaRPr lang="en-US" sz="2100" dirty="0"/>
                        </a:p>
                        <a:p>
                          <a:endParaRPr lang="en-US" sz="2100" dirty="0"/>
                        </a:p>
                      </a:txBody>
                      <a:tcPr>
                        <a:solidFill>
                          <a:schemeClr val="accent2">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m:rPr>
                                    <m:sty m:val="p"/>
                                  </m:rPr>
                                  <a:rPr lang="en-US" sz="2100" b="0" i="0" smtClean="0">
                                    <a:latin typeface="Cambria Math" panose="02040503050406030204" pitchFamily="18" charset="0"/>
                                  </a:rPr>
                                  <m:t>Θ</m:t>
                                </m:r>
                                <m:r>
                                  <a:rPr lang="en-US" sz="2100" b="0" i="1" smtClean="0">
                                    <a:latin typeface="Cambria Math" panose="02040503050406030204" pitchFamily="18" charset="0"/>
                                  </a:rPr>
                                  <m:t>(</m:t>
                                </m:r>
                                <m:func>
                                  <m:funcPr>
                                    <m:ctrlPr>
                                      <a:rPr lang="en-US" sz="2100" b="0" i="1" smtClean="0">
                                        <a:latin typeface="Cambria Math" panose="02040503050406030204" pitchFamily="18" charset="0"/>
                                      </a:rPr>
                                    </m:ctrlPr>
                                  </m:funcPr>
                                  <m:fName>
                                    <m:r>
                                      <m:rPr>
                                        <m:sty m:val="p"/>
                                      </m:rPr>
                                      <a:rPr lang="en-US" sz="2100" b="0" i="0" smtClean="0">
                                        <a:latin typeface="Cambria Math" panose="02040503050406030204" pitchFamily="18" charset="0"/>
                                      </a:rPr>
                                      <m:t>log</m:t>
                                    </m:r>
                                  </m:fName>
                                  <m:e>
                                    <m:r>
                                      <a:rPr lang="en-US" sz="2100" b="0" i="1" smtClean="0">
                                        <a:latin typeface="Cambria Math" panose="02040503050406030204" pitchFamily="18" charset="0"/>
                                      </a:rPr>
                                      <m:t>𝑛</m:t>
                                    </m:r>
                                  </m:e>
                                </m:func>
                                <m:r>
                                  <a:rPr lang="en-US" sz="2100" b="0" i="1" smtClean="0">
                                    <a:latin typeface="Cambria Math" panose="02040503050406030204" pitchFamily="18" charset="0"/>
                                  </a:rPr>
                                  <m:t>)</m:t>
                                </m:r>
                              </m:oMath>
                            </m:oMathPara>
                          </a14:m>
                          <a:endParaRPr lang="en-US" sz="2100" dirty="0"/>
                        </a:p>
                        <a:p>
                          <a:endParaRPr lang="en-US" sz="2100" dirty="0"/>
                        </a:p>
                      </a:txBody>
                      <a:tcPr>
                        <a:solidFill>
                          <a:schemeClr val="accent2">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m:rPr>
                                    <m:sty m:val="p"/>
                                  </m:rPr>
                                  <a:rPr lang="en-US" sz="2100" b="0" i="0" smtClean="0">
                                    <a:latin typeface="Cambria Math" panose="02040503050406030204" pitchFamily="18" charset="0"/>
                                  </a:rPr>
                                  <m:t>Θ</m:t>
                                </m:r>
                                <m:r>
                                  <a:rPr lang="en-US" sz="2100" b="0" i="1" smtClean="0">
                                    <a:latin typeface="Cambria Math" panose="02040503050406030204" pitchFamily="18" charset="0"/>
                                  </a:rPr>
                                  <m:t>(</m:t>
                                </m:r>
                                <m:func>
                                  <m:funcPr>
                                    <m:ctrlPr>
                                      <a:rPr lang="en-US" sz="2100" b="0" i="1" smtClean="0">
                                        <a:latin typeface="Cambria Math" panose="02040503050406030204" pitchFamily="18" charset="0"/>
                                      </a:rPr>
                                    </m:ctrlPr>
                                  </m:funcPr>
                                  <m:fName>
                                    <m:r>
                                      <m:rPr>
                                        <m:sty m:val="p"/>
                                      </m:rPr>
                                      <a:rPr lang="en-US" sz="2100" b="0" i="0" smtClean="0">
                                        <a:latin typeface="Cambria Math" panose="02040503050406030204" pitchFamily="18" charset="0"/>
                                      </a:rPr>
                                      <m:t>log</m:t>
                                    </m:r>
                                  </m:fName>
                                  <m:e>
                                    <m:r>
                                      <a:rPr lang="en-US" sz="2100" b="0" i="1" smtClean="0">
                                        <a:latin typeface="Cambria Math" panose="02040503050406030204" pitchFamily="18" charset="0"/>
                                      </a:rPr>
                                      <m:t>𝑛</m:t>
                                    </m:r>
                                  </m:e>
                                </m:func>
                                <m:r>
                                  <a:rPr lang="en-US" sz="2100" b="0" i="1" smtClean="0">
                                    <a:latin typeface="Cambria Math" panose="02040503050406030204" pitchFamily="18" charset="0"/>
                                  </a:rPr>
                                  <m:t>)</m:t>
                                </m:r>
                              </m:oMath>
                            </m:oMathPara>
                          </a14:m>
                          <a:endParaRPr lang="en-US" sz="2100" dirty="0"/>
                        </a:p>
                        <a:p>
                          <a:endParaRPr lang="en-US" sz="2100" dirty="0"/>
                        </a:p>
                      </a:txBody>
                      <a:tcPr>
                        <a:solidFill>
                          <a:schemeClr val="accent2">
                            <a:lumMod val="40000"/>
                            <a:lumOff val="60000"/>
                          </a:schemeClr>
                        </a:solidFill>
                      </a:tcPr>
                    </a:tc>
                    <a:extLst>
                      <a:ext uri="{0D108BD9-81ED-4DB2-BD59-A6C34878D82A}">
                        <a16:rowId xmlns:a16="http://schemas.microsoft.com/office/drawing/2014/main" val="154752868"/>
                      </a:ext>
                    </a:extLst>
                  </a:tr>
                </a:tbl>
              </a:graphicData>
            </a:graphic>
          </p:graphicFrame>
        </mc:Choice>
        <mc:Fallback xmlns="">
          <p:graphicFrame>
            <p:nvGraphicFramePr>
              <p:cNvPr id="4" name="Content Placeholder 3">
                <a:extLst>
                  <a:ext uri="{FF2B5EF4-FFF2-40B4-BE49-F238E27FC236}">
                    <a16:creationId xmlns:a16="http://schemas.microsoft.com/office/drawing/2014/main" id="{7B359D6B-9B11-EAD4-2DE3-EB38FA61CE14}"/>
                  </a:ext>
                </a:extLst>
              </p:cNvPr>
              <p:cNvGraphicFramePr>
                <a:graphicFrameLocks/>
              </p:cNvGraphicFramePr>
              <p:nvPr>
                <p:extLst>
                  <p:ext uri="{D42A27DB-BD31-4B8C-83A1-F6EECF244321}">
                    <p14:modId xmlns:p14="http://schemas.microsoft.com/office/powerpoint/2010/main" val="3789110336"/>
                  </p:ext>
                </p:extLst>
              </p:nvPr>
            </p:nvGraphicFramePr>
            <p:xfrm>
              <a:off x="1485900" y="1988820"/>
              <a:ext cx="9220199" cy="3611880"/>
            </p:xfrm>
            <a:graphic>
              <a:graphicData uri="http://schemas.openxmlformats.org/drawingml/2006/table">
                <a:tbl>
                  <a:tblPr firstRow="1" bandRow="1">
                    <a:tableStyleId>{5C22544A-7EE6-4342-B048-85BDC9FD1C3A}</a:tableStyleId>
                  </a:tblPr>
                  <a:tblGrid>
                    <a:gridCol w="2992120">
                      <a:extLst>
                        <a:ext uri="{9D8B030D-6E8A-4147-A177-3AD203B41FA5}">
                          <a16:colId xmlns:a16="http://schemas.microsoft.com/office/drawing/2014/main" val="3859037791"/>
                        </a:ext>
                      </a:extLst>
                    </a:gridCol>
                    <a:gridCol w="1930400">
                      <a:extLst>
                        <a:ext uri="{9D8B030D-6E8A-4147-A177-3AD203B41FA5}">
                          <a16:colId xmlns:a16="http://schemas.microsoft.com/office/drawing/2014/main" val="1986166423"/>
                        </a:ext>
                      </a:extLst>
                    </a:gridCol>
                    <a:gridCol w="1798320">
                      <a:extLst>
                        <a:ext uri="{9D8B030D-6E8A-4147-A177-3AD203B41FA5}">
                          <a16:colId xmlns:a16="http://schemas.microsoft.com/office/drawing/2014/main" val="3667104526"/>
                        </a:ext>
                      </a:extLst>
                    </a:gridCol>
                    <a:gridCol w="2499359">
                      <a:extLst>
                        <a:ext uri="{9D8B030D-6E8A-4147-A177-3AD203B41FA5}">
                          <a16:colId xmlns:a16="http://schemas.microsoft.com/office/drawing/2014/main" val="265108309"/>
                        </a:ext>
                      </a:extLst>
                    </a:gridCol>
                  </a:tblGrid>
                  <a:tr h="411480">
                    <a:tc>
                      <a:txBody>
                        <a:bodyPr/>
                        <a:lstStyle/>
                        <a:p>
                          <a:r>
                            <a:rPr lang="en-US" sz="2100" dirty="0"/>
                            <a:t>Data Structure</a:t>
                          </a:r>
                        </a:p>
                      </a:txBody>
                      <a:tcPr/>
                    </a:tc>
                    <a:tc>
                      <a:txBody>
                        <a:bodyPr/>
                        <a:lstStyle/>
                        <a:p>
                          <a:r>
                            <a:rPr lang="en-US" sz="2100" dirty="0"/>
                            <a:t>Time to insert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100" dirty="0"/>
                            <a:t>Time to find</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100" dirty="0"/>
                            <a:t>Time to delete</a:t>
                          </a:r>
                        </a:p>
                      </a:txBody>
                      <a:tcPr/>
                    </a:tc>
                    <a:extLst>
                      <a:ext uri="{0D108BD9-81ED-4DB2-BD59-A6C34878D82A}">
                        <a16:rowId xmlns:a16="http://schemas.microsoft.com/office/drawing/2014/main" val="1526940656"/>
                      </a:ext>
                    </a:extLst>
                  </a:tr>
                  <a:tr h="411480">
                    <a:tc>
                      <a:txBody>
                        <a:bodyPr/>
                        <a:lstStyle/>
                        <a:p>
                          <a:r>
                            <a:rPr lang="en-US" sz="2100" dirty="0"/>
                            <a:t>Unsorted Array</a:t>
                          </a:r>
                        </a:p>
                      </a:txBody>
                      <a:tcPr/>
                    </a:tc>
                    <a:tc>
                      <a:txBody>
                        <a:bodyPr/>
                        <a:lstStyle/>
                        <a:p>
                          <a:endParaRPr lang="en-US"/>
                        </a:p>
                      </a:txBody>
                      <a:tcPr>
                        <a:blipFill>
                          <a:blip r:embed="rId2"/>
                          <a:stretch>
                            <a:fillRect l="-155205" t="-110448" r="-223975" b="-686567"/>
                          </a:stretch>
                        </a:blipFill>
                      </a:tcPr>
                    </a:tc>
                    <a:tc>
                      <a:txBody>
                        <a:bodyPr/>
                        <a:lstStyle/>
                        <a:p>
                          <a:endParaRPr lang="en-US"/>
                        </a:p>
                      </a:txBody>
                      <a:tcPr>
                        <a:blipFill>
                          <a:blip r:embed="rId2"/>
                          <a:stretch>
                            <a:fillRect l="-273311" t="-110448" r="-139865" b="-686567"/>
                          </a:stretch>
                        </a:blipFill>
                      </a:tcPr>
                    </a:tc>
                    <a:tc>
                      <a:txBody>
                        <a:bodyPr/>
                        <a:lstStyle/>
                        <a:p>
                          <a:endParaRPr lang="en-US"/>
                        </a:p>
                      </a:txBody>
                      <a:tcPr>
                        <a:blipFill>
                          <a:blip r:embed="rId2"/>
                          <a:stretch>
                            <a:fillRect l="-269512" t="-110448" r="-976" b="-686567"/>
                          </a:stretch>
                        </a:blipFill>
                      </a:tcPr>
                    </a:tc>
                    <a:extLst>
                      <a:ext uri="{0D108BD9-81ED-4DB2-BD59-A6C34878D82A}">
                        <a16:rowId xmlns:a16="http://schemas.microsoft.com/office/drawing/2014/main" val="999218032"/>
                      </a:ext>
                    </a:extLst>
                  </a:tr>
                  <a:tr h="411480">
                    <a:tc>
                      <a:txBody>
                        <a:bodyPr/>
                        <a:lstStyle/>
                        <a:p>
                          <a:r>
                            <a:rPr lang="en-US" sz="2100" dirty="0"/>
                            <a:t>Unsorted Linked List</a:t>
                          </a:r>
                        </a:p>
                      </a:txBody>
                      <a:tcPr/>
                    </a:tc>
                    <a:tc>
                      <a:txBody>
                        <a:bodyPr/>
                        <a:lstStyle/>
                        <a:p>
                          <a:endParaRPr lang="en-US"/>
                        </a:p>
                      </a:txBody>
                      <a:tcPr>
                        <a:blipFill>
                          <a:blip r:embed="rId2"/>
                          <a:stretch>
                            <a:fillRect l="-155205" t="-207353" r="-223975" b="-576471"/>
                          </a:stretch>
                        </a:blipFill>
                      </a:tcPr>
                    </a:tc>
                    <a:tc>
                      <a:txBody>
                        <a:bodyPr/>
                        <a:lstStyle/>
                        <a:p>
                          <a:endParaRPr lang="en-US"/>
                        </a:p>
                      </a:txBody>
                      <a:tcPr>
                        <a:blipFill>
                          <a:blip r:embed="rId2"/>
                          <a:stretch>
                            <a:fillRect l="-273311" t="-207353" r="-139865" b="-576471"/>
                          </a:stretch>
                        </a:blipFill>
                      </a:tcPr>
                    </a:tc>
                    <a:tc>
                      <a:txBody>
                        <a:bodyPr/>
                        <a:lstStyle/>
                        <a:p>
                          <a:endParaRPr lang="en-US"/>
                        </a:p>
                      </a:txBody>
                      <a:tcPr>
                        <a:blipFill>
                          <a:blip r:embed="rId2"/>
                          <a:stretch>
                            <a:fillRect l="-269512" t="-207353" r="-976" b="-576471"/>
                          </a:stretch>
                        </a:blipFill>
                      </a:tcPr>
                    </a:tc>
                    <a:extLst>
                      <a:ext uri="{0D108BD9-81ED-4DB2-BD59-A6C34878D82A}">
                        <a16:rowId xmlns:a16="http://schemas.microsoft.com/office/drawing/2014/main" val="2237532272"/>
                      </a:ext>
                    </a:extLst>
                  </a:tr>
                  <a:tr h="411480">
                    <a:tc>
                      <a:txBody>
                        <a:bodyPr/>
                        <a:lstStyle/>
                        <a:p>
                          <a:r>
                            <a:rPr lang="en-US" sz="2100" dirty="0"/>
                            <a:t>Sorted Array</a:t>
                          </a:r>
                        </a:p>
                      </a:txBody>
                      <a:tcPr/>
                    </a:tc>
                    <a:tc>
                      <a:txBody>
                        <a:bodyPr/>
                        <a:lstStyle/>
                        <a:p>
                          <a:endParaRPr lang="en-US"/>
                        </a:p>
                      </a:txBody>
                      <a:tcPr>
                        <a:blipFill>
                          <a:blip r:embed="rId2"/>
                          <a:stretch>
                            <a:fillRect l="-155205" t="-311940" r="-223975" b="-485075"/>
                          </a:stretch>
                        </a:blipFill>
                      </a:tcPr>
                    </a:tc>
                    <a:tc>
                      <a:txBody>
                        <a:bodyPr/>
                        <a:lstStyle/>
                        <a:p>
                          <a:endParaRPr lang="en-US"/>
                        </a:p>
                      </a:txBody>
                      <a:tcPr>
                        <a:blipFill>
                          <a:blip r:embed="rId2"/>
                          <a:stretch>
                            <a:fillRect l="-273311" t="-311940" r="-139865" b="-485075"/>
                          </a:stretch>
                        </a:blipFill>
                      </a:tcPr>
                    </a:tc>
                    <a:tc>
                      <a:txBody>
                        <a:bodyPr/>
                        <a:lstStyle/>
                        <a:p>
                          <a:endParaRPr lang="en-US"/>
                        </a:p>
                      </a:txBody>
                      <a:tcPr>
                        <a:blipFill>
                          <a:blip r:embed="rId2"/>
                          <a:stretch>
                            <a:fillRect l="-269512" t="-311940" r="-976" b="-485075"/>
                          </a:stretch>
                        </a:blipFill>
                      </a:tcPr>
                    </a:tc>
                    <a:extLst>
                      <a:ext uri="{0D108BD9-81ED-4DB2-BD59-A6C34878D82A}">
                        <a16:rowId xmlns:a16="http://schemas.microsoft.com/office/drawing/2014/main" val="1851548857"/>
                      </a:ext>
                    </a:extLst>
                  </a:tr>
                  <a:tr h="411480">
                    <a:tc>
                      <a:txBody>
                        <a:bodyPr/>
                        <a:lstStyle/>
                        <a:p>
                          <a:r>
                            <a:rPr lang="en-US" sz="2100" dirty="0"/>
                            <a:t>Sorted Linked List</a:t>
                          </a:r>
                        </a:p>
                      </a:txBody>
                      <a:tcPr/>
                    </a:tc>
                    <a:tc>
                      <a:txBody>
                        <a:bodyPr/>
                        <a:lstStyle/>
                        <a:p>
                          <a:endParaRPr lang="en-US"/>
                        </a:p>
                      </a:txBody>
                      <a:tcPr>
                        <a:blipFill>
                          <a:blip r:embed="rId2"/>
                          <a:stretch>
                            <a:fillRect l="-155205" t="-405882" r="-223975" b="-377941"/>
                          </a:stretch>
                        </a:blipFill>
                      </a:tcPr>
                    </a:tc>
                    <a:tc>
                      <a:txBody>
                        <a:bodyPr/>
                        <a:lstStyle/>
                        <a:p>
                          <a:endParaRPr lang="en-US"/>
                        </a:p>
                      </a:txBody>
                      <a:tcPr>
                        <a:blipFill>
                          <a:blip r:embed="rId2"/>
                          <a:stretch>
                            <a:fillRect l="-273311" t="-405882" r="-139865" b="-377941"/>
                          </a:stretch>
                        </a:blipFill>
                      </a:tcPr>
                    </a:tc>
                    <a:tc>
                      <a:txBody>
                        <a:bodyPr/>
                        <a:lstStyle/>
                        <a:p>
                          <a:endParaRPr lang="en-US"/>
                        </a:p>
                      </a:txBody>
                      <a:tcPr>
                        <a:blipFill>
                          <a:blip r:embed="rId2"/>
                          <a:stretch>
                            <a:fillRect l="-269512" t="-405882" r="-976" b="-377941"/>
                          </a:stretch>
                        </a:blipFill>
                      </a:tcPr>
                    </a:tc>
                    <a:extLst>
                      <a:ext uri="{0D108BD9-81ED-4DB2-BD59-A6C34878D82A}">
                        <a16:rowId xmlns:a16="http://schemas.microsoft.com/office/drawing/2014/main" val="2877379023"/>
                      </a:ext>
                    </a:extLst>
                  </a:tr>
                  <a:tr h="411480">
                    <a:tc>
                      <a:txBody>
                        <a:bodyPr/>
                        <a:lstStyle/>
                        <a:p>
                          <a:r>
                            <a:rPr lang="en-US" sz="2100" dirty="0"/>
                            <a:t>Heap</a:t>
                          </a:r>
                        </a:p>
                      </a:txBody>
                      <a:tcPr/>
                    </a:tc>
                    <a:tc>
                      <a:txBody>
                        <a:bodyPr/>
                        <a:lstStyle/>
                        <a:p>
                          <a:endParaRPr lang="en-US"/>
                        </a:p>
                      </a:txBody>
                      <a:tcPr>
                        <a:blipFill>
                          <a:blip r:embed="rId2"/>
                          <a:stretch>
                            <a:fillRect l="-155205" t="-513433" r="-223975" b="-283582"/>
                          </a:stretch>
                        </a:blipFill>
                      </a:tcPr>
                    </a:tc>
                    <a:tc>
                      <a:txBody>
                        <a:bodyPr/>
                        <a:lstStyle/>
                        <a:p>
                          <a:endParaRPr lang="en-US"/>
                        </a:p>
                      </a:txBody>
                      <a:tcPr>
                        <a:blipFill>
                          <a:blip r:embed="rId2"/>
                          <a:stretch>
                            <a:fillRect l="-273311" t="-513433" r="-139865" b="-283582"/>
                          </a:stretch>
                        </a:blipFill>
                      </a:tcPr>
                    </a:tc>
                    <a:tc>
                      <a:txBody>
                        <a:bodyPr/>
                        <a:lstStyle/>
                        <a:p>
                          <a:endParaRPr lang="en-US"/>
                        </a:p>
                      </a:txBody>
                      <a:tcPr>
                        <a:blipFill>
                          <a:blip r:embed="rId2"/>
                          <a:stretch>
                            <a:fillRect l="-269512" t="-513433" r="-976" b="-283582"/>
                          </a:stretch>
                        </a:blipFill>
                      </a:tcPr>
                    </a:tc>
                    <a:extLst>
                      <a:ext uri="{0D108BD9-81ED-4DB2-BD59-A6C34878D82A}">
                        <a16:rowId xmlns:a16="http://schemas.microsoft.com/office/drawing/2014/main" val="2468038284"/>
                      </a:ext>
                    </a:extLst>
                  </a:tr>
                  <a:tr h="411480">
                    <a:tc>
                      <a:txBody>
                        <a:bodyPr/>
                        <a:lstStyle/>
                        <a:p>
                          <a:r>
                            <a:rPr lang="en-US" sz="2100" dirty="0"/>
                            <a:t>Binary Search Tree </a:t>
                          </a:r>
                        </a:p>
                      </a:txBody>
                      <a:tcPr>
                        <a:solidFill>
                          <a:schemeClr val="accent2">
                            <a:lumMod val="40000"/>
                            <a:lumOff val="60000"/>
                          </a:schemeClr>
                        </a:solidFill>
                      </a:tcPr>
                    </a:tc>
                    <a:tc>
                      <a:txBody>
                        <a:bodyPr/>
                        <a:lstStyle/>
                        <a:p>
                          <a:endParaRPr lang="en-US"/>
                        </a:p>
                      </a:txBody>
                      <a:tcPr>
                        <a:blipFill>
                          <a:blip r:embed="rId2"/>
                          <a:stretch>
                            <a:fillRect l="-155205" t="-604412" r="-223975" b="-179412"/>
                          </a:stretch>
                        </a:blipFill>
                      </a:tcPr>
                    </a:tc>
                    <a:tc>
                      <a:txBody>
                        <a:bodyPr/>
                        <a:lstStyle/>
                        <a:p>
                          <a:endParaRPr lang="en-US"/>
                        </a:p>
                      </a:txBody>
                      <a:tcPr>
                        <a:blipFill>
                          <a:blip r:embed="rId2"/>
                          <a:stretch>
                            <a:fillRect l="-273311" t="-604412" r="-139865" b="-179412"/>
                          </a:stretch>
                        </a:blipFill>
                      </a:tcPr>
                    </a:tc>
                    <a:tc>
                      <a:txBody>
                        <a:bodyPr/>
                        <a:lstStyle/>
                        <a:p>
                          <a:endParaRPr lang="en-US"/>
                        </a:p>
                      </a:txBody>
                      <a:tcPr>
                        <a:blipFill>
                          <a:blip r:embed="rId2"/>
                          <a:stretch>
                            <a:fillRect l="-269512" t="-604412" r="-976" b="-179412"/>
                          </a:stretch>
                        </a:blipFill>
                      </a:tcPr>
                    </a:tc>
                    <a:extLst>
                      <a:ext uri="{0D108BD9-81ED-4DB2-BD59-A6C34878D82A}">
                        <a16:rowId xmlns:a16="http://schemas.microsoft.com/office/drawing/2014/main" val="1292073772"/>
                      </a:ext>
                    </a:extLst>
                  </a:tr>
                  <a:tr h="731520">
                    <a:tc>
                      <a:txBody>
                        <a:bodyPr/>
                        <a:lstStyle/>
                        <a:p>
                          <a:r>
                            <a:rPr lang="en-US" sz="2100" dirty="0"/>
                            <a:t>AVL Tree</a:t>
                          </a:r>
                        </a:p>
                      </a:txBody>
                      <a:tcPr>
                        <a:solidFill>
                          <a:schemeClr val="accent2">
                            <a:lumMod val="40000"/>
                            <a:lumOff val="60000"/>
                          </a:schemeClr>
                        </a:solidFill>
                      </a:tcPr>
                    </a:tc>
                    <a:tc>
                      <a:txBody>
                        <a:bodyPr/>
                        <a:lstStyle/>
                        <a:p>
                          <a:endParaRPr lang="en-US"/>
                        </a:p>
                      </a:txBody>
                      <a:tcPr>
                        <a:blipFill>
                          <a:blip r:embed="rId2"/>
                          <a:stretch>
                            <a:fillRect l="-155205" t="-399167" r="-223975" b="-1667"/>
                          </a:stretch>
                        </a:blipFill>
                      </a:tcPr>
                    </a:tc>
                    <a:tc>
                      <a:txBody>
                        <a:bodyPr/>
                        <a:lstStyle/>
                        <a:p>
                          <a:endParaRPr lang="en-US"/>
                        </a:p>
                      </a:txBody>
                      <a:tcPr>
                        <a:blipFill>
                          <a:blip r:embed="rId2"/>
                          <a:stretch>
                            <a:fillRect l="-273311" t="-399167" r="-139865" b="-1667"/>
                          </a:stretch>
                        </a:blipFill>
                      </a:tcPr>
                    </a:tc>
                    <a:tc>
                      <a:txBody>
                        <a:bodyPr/>
                        <a:lstStyle/>
                        <a:p>
                          <a:endParaRPr lang="en-US"/>
                        </a:p>
                      </a:txBody>
                      <a:tcPr>
                        <a:blipFill>
                          <a:blip r:embed="rId2"/>
                          <a:stretch>
                            <a:fillRect l="-269512" t="-399167" r="-976" b="-1667"/>
                          </a:stretch>
                        </a:blipFill>
                      </a:tcPr>
                    </a:tc>
                    <a:extLst>
                      <a:ext uri="{0D108BD9-81ED-4DB2-BD59-A6C34878D82A}">
                        <a16:rowId xmlns:a16="http://schemas.microsoft.com/office/drawing/2014/main" val="154752868"/>
                      </a:ext>
                    </a:extLst>
                  </a:tr>
                </a:tbl>
              </a:graphicData>
            </a:graphic>
          </p:graphicFrame>
        </mc:Fallback>
      </mc:AlternateContent>
    </p:spTree>
    <p:extLst>
      <p:ext uri="{BB962C8B-B14F-4D97-AF65-F5344CB8AC3E}">
        <p14:creationId xmlns:p14="http://schemas.microsoft.com/office/powerpoint/2010/main" val="187968747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A47B19-4175-0B62-7DF1-3B6AEAC370A2}"/>
              </a:ext>
            </a:extLst>
          </p:cNvPr>
          <p:cNvSpPr>
            <a:spLocks noGrp="1"/>
          </p:cNvSpPr>
          <p:nvPr>
            <p:ph type="title"/>
          </p:nvPr>
        </p:nvSpPr>
        <p:spPr/>
        <p:txBody>
          <a:bodyPr/>
          <a:lstStyle/>
          <a:p>
            <a:r>
              <a:rPr lang="en-US" dirty="0"/>
              <a:t>Not Balanced After inserting 20</a:t>
            </a:r>
          </a:p>
        </p:txBody>
      </p:sp>
      <p:grpSp>
        <p:nvGrpSpPr>
          <p:cNvPr id="3" name="Group 2" descr="We first follow the BST insert procedure, so 20 goes to the right of 9, to the right of 11, to the right of 16, and to the right of 18. It finally becomes the new right child of 18.&#10;&#10;Now we need to check if the tree is still balanced. The left subtree of 18 has height -1, the right subtree has height 0. The left subtree of 16 has height -1 and the right subtree has height 1.  Because the heights of 16's subtrees differ by two, the tree is not balanced. Since 16 is the deepest such node, we call it the &quot;problem node&quot;. Our next task is to modify the tree so that it becomes balanced.">
            <a:extLst>
              <a:ext uri="{FF2B5EF4-FFF2-40B4-BE49-F238E27FC236}">
                <a16:creationId xmlns:a16="http://schemas.microsoft.com/office/drawing/2014/main" id="{13C8E30A-307D-2E09-6476-E2FE1C1AC60E}"/>
              </a:ext>
            </a:extLst>
          </p:cNvPr>
          <p:cNvGrpSpPr/>
          <p:nvPr/>
        </p:nvGrpSpPr>
        <p:grpSpPr>
          <a:xfrm>
            <a:off x="4230263" y="2047599"/>
            <a:ext cx="5512445" cy="3370016"/>
            <a:chOff x="4230263" y="2047599"/>
            <a:chExt cx="5512445" cy="3370016"/>
          </a:xfrm>
        </p:grpSpPr>
        <p:sp>
          <p:nvSpPr>
            <p:cNvPr id="52" name="Oval 51">
              <a:extLst>
                <a:ext uri="{FF2B5EF4-FFF2-40B4-BE49-F238E27FC236}">
                  <a16:creationId xmlns:a16="http://schemas.microsoft.com/office/drawing/2014/main" id="{E10B0969-2DC8-E369-208A-DA6169430CAA}"/>
                </a:ext>
              </a:extLst>
            </p:cNvPr>
            <p:cNvSpPr/>
            <p:nvPr/>
          </p:nvSpPr>
          <p:spPr>
            <a:xfrm>
              <a:off x="8900553" y="4805104"/>
              <a:ext cx="612511" cy="612511"/>
            </a:xfrm>
            <a:prstGeom prst="ellipse">
              <a:avLst/>
            </a:prstGeom>
            <a:solidFill>
              <a:schemeClr val="bg1"/>
            </a:solid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20</a:t>
              </a:r>
            </a:p>
          </p:txBody>
        </p:sp>
        <p:cxnSp>
          <p:nvCxnSpPr>
            <p:cNvPr id="53" name="Straight Connector 52">
              <a:extLst>
                <a:ext uri="{FF2B5EF4-FFF2-40B4-BE49-F238E27FC236}">
                  <a16:creationId xmlns:a16="http://schemas.microsoft.com/office/drawing/2014/main" id="{FBF52FE1-BD1F-28E9-967F-5676B0189442}"/>
                </a:ext>
              </a:extLst>
            </p:cNvPr>
            <p:cNvCxnSpPr>
              <a:cxnSpLocks/>
              <a:stCxn id="52" idx="1"/>
              <a:endCxn id="111" idx="5"/>
            </p:cNvCxnSpPr>
            <p:nvPr/>
          </p:nvCxnSpPr>
          <p:spPr>
            <a:xfrm flipH="1" flipV="1">
              <a:off x="8810853" y="4715404"/>
              <a:ext cx="179400" cy="17940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grpSp>
          <p:nvGrpSpPr>
            <p:cNvPr id="106" name="Group 105">
              <a:extLst>
                <a:ext uri="{FF2B5EF4-FFF2-40B4-BE49-F238E27FC236}">
                  <a16:creationId xmlns:a16="http://schemas.microsoft.com/office/drawing/2014/main" id="{231B4431-1959-3D11-4655-89732DFF56CB}"/>
                </a:ext>
              </a:extLst>
            </p:cNvPr>
            <p:cNvGrpSpPr/>
            <p:nvPr/>
          </p:nvGrpSpPr>
          <p:grpSpPr>
            <a:xfrm>
              <a:off x="4230263" y="2047599"/>
              <a:ext cx="4670290" cy="2762801"/>
              <a:chOff x="4230263" y="2047599"/>
              <a:chExt cx="4670290" cy="2762801"/>
            </a:xfrm>
          </p:grpSpPr>
          <p:grpSp>
            <p:nvGrpSpPr>
              <p:cNvPr id="107" name="Group 106">
                <a:extLst>
                  <a:ext uri="{FF2B5EF4-FFF2-40B4-BE49-F238E27FC236}">
                    <a16:creationId xmlns:a16="http://schemas.microsoft.com/office/drawing/2014/main" id="{1896F7C7-534A-BA83-2083-347AFDB97A18}"/>
                  </a:ext>
                </a:extLst>
              </p:cNvPr>
              <p:cNvGrpSpPr/>
              <p:nvPr/>
            </p:nvGrpSpPr>
            <p:grpSpPr>
              <a:xfrm>
                <a:off x="4230263" y="2047599"/>
                <a:ext cx="4670290" cy="2762801"/>
                <a:chOff x="4342023" y="2047599"/>
                <a:chExt cx="4670290" cy="2762801"/>
              </a:xfrm>
            </p:grpSpPr>
            <p:grpSp>
              <p:nvGrpSpPr>
                <p:cNvPr id="110" name="Group 109">
                  <a:extLst>
                    <a:ext uri="{FF2B5EF4-FFF2-40B4-BE49-F238E27FC236}">
                      <a16:creationId xmlns:a16="http://schemas.microsoft.com/office/drawing/2014/main" id="{5A1733A1-39DF-181D-8445-504416FEB180}"/>
                    </a:ext>
                  </a:extLst>
                </p:cNvPr>
                <p:cNvGrpSpPr/>
                <p:nvPr/>
              </p:nvGrpSpPr>
              <p:grpSpPr>
                <a:xfrm>
                  <a:off x="4342023" y="2047599"/>
                  <a:ext cx="4036614" cy="2762801"/>
                  <a:chOff x="8079280" y="365125"/>
                  <a:chExt cx="4036614" cy="2762801"/>
                </a:xfrm>
              </p:grpSpPr>
              <p:grpSp>
                <p:nvGrpSpPr>
                  <p:cNvPr id="113" name="Group 112">
                    <a:extLst>
                      <a:ext uri="{FF2B5EF4-FFF2-40B4-BE49-F238E27FC236}">
                        <a16:creationId xmlns:a16="http://schemas.microsoft.com/office/drawing/2014/main" id="{722102BA-7EB1-3CC8-6B87-3FCB4314BAE3}"/>
                      </a:ext>
                    </a:extLst>
                  </p:cNvPr>
                  <p:cNvGrpSpPr/>
                  <p:nvPr/>
                </p:nvGrpSpPr>
                <p:grpSpPr>
                  <a:xfrm>
                    <a:off x="8079280" y="365125"/>
                    <a:ext cx="4036614" cy="2762801"/>
                    <a:chOff x="5413263" y="1203158"/>
                    <a:chExt cx="4036614" cy="2762801"/>
                  </a:xfrm>
                </p:grpSpPr>
                <p:grpSp>
                  <p:nvGrpSpPr>
                    <p:cNvPr id="116" name="Group 115">
                      <a:extLst>
                        <a:ext uri="{FF2B5EF4-FFF2-40B4-BE49-F238E27FC236}">
                          <a16:creationId xmlns:a16="http://schemas.microsoft.com/office/drawing/2014/main" id="{40FE6087-5C60-8EFC-C759-F31170E270EB}"/>
                        </a:ext>
                      </a:extLst>
                    </p:cNvPr>
                    <p:cNvGrpSpPr/>
                    <p:nvPr/>
                  </p:nvGrpSpPr>
                  <p:grpSpPr>
                    <a:xfrm>
                      <a:off x="5413263" y="1203158"/>
                      <a:ext cx="4036614" cy="2762801"/>
                      <a:chOff x="131609" y="2379747"/>
                      <a:chExt cx="4036614" cy="2762801"/>
                    </a:xfrm>
                  </p:grpSpPr>
                  <p:sp>
                    <p:nvSpPr>
                      <p:cNvPr id="119" name="Oval 118">
                        <a:extLst>
                          <a:ext uri="{FF2B5EF4-FFF2-40B4-BE49-F238E27FC236}">
                            <a16:creationId xmlns:a16="http://schemas.microsoft.com/office/drawing/2014/main" id="{81A86D9D-A8BC-BEBB-ACF9-27675DAB402B}"/>
                          </a:ext>
                        </a:extLst>
                      </p:cNvPr>
                      <p:cNvSpPr/>
                      <p:nvPr/>
                    </p:nvSpPr>
                    <p:spPr>
                      <a:xfrm>
                        <a:off x="2259363" y="237974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sp>
                    <p:nvSpPr>
                      <p:cNvPr id="120" name="Oval 119">
                        <a:extLst>
                          <a:ext uri="{FF2B5EF4-FFF2-40B4-BE49-F238E27FC236}">
                            <a16:creationId xmlns:a16="http://schemas.microsoft.com/office/drawing/2014/main" id="{A57F424B-C58D-2697-834B-452478446D99}"/>
                          </a:ext>
                        </a:extLst>
                      </p:cNvPr>
                      <p:cNvSpPr/>
                      <p:nvPr/>
                    </p:nvSpPr>
                    <p:spPr>
                      <a:xfrm>
                        <a:off x="1556072" y="3043035"/>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121" name="Oval 120">
                        <a:extLst>
                          <a:ext uri="{FF2B5EF4-FFF2-40B4-BE49-F238E27FC236}">
                            <a16:creationId xmlns:a16="http://schemas.microsoft.com/office/drawing/2014/main" id="{EFCBFD94-EE5F-3AF9-39E0-B4B10543E883}"/>
                          </a:ext>
                        </a:extLst>
                      </p:cNvPr>
                      <p:cNvSpPr/>
                      <p:nvPr/>
                    </p:nvSpPr>
                    <p:spPr>
                      <a:xfrm>
                        <a:off x="2943201" y="300747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11</a:t>
                        </a:r>
                      </a:p>
                    </p:txBody>
                  </p:sp>
                  <p:sp>
                    <p:nvSpPr>
                      <p:cNvPr id="122" name="Oval 121">
                        <a:extLst>
                          <a:ext uri="{FF2B5EF4-FFF2-40B4-BE49-F238E27FC236}">
                            <a16:creationId xmlns:a16="http://schemas.microsoft.com/office/drawing/2014/main" id="{D3A23E20-3CB0-87BC-0099-DC459E7A00D1}"/>
                          </a:ext>
                        </a:extLst>
                      </p:cNvPr>
                      <p:cNvSpPr/>
                      <p:nvPr/>
                    </p:nvSpPr>
                    <p:spPr>
                      <a:xfrm>
                        <a:off x="820352" y="3799360"/>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123" name="Oval 122">
                        <a:extLst>
                          <a:ext uri="{FF2B5EF4-FFF2-40B4-BE49-F238E27FC236}">
                            <a16:creationId xmlns:a16="http://schemas.microsoft.com/office/drawing/2014/main" id="{8DD9A857-00C8-54C7-1978-1A88523D9CA5}"/>
                          </a:ext>
                        </a:extLst>
                      </p:cNvPr>
                      <p:cNvSpPr/>
                      <p:nvPr/>
                    </p:nvSpPr>
                    <p:spPr>
                      <a:xfrm>
                        <a:off x="3555712" y="369755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16</a:t>
                        </a:r>
                      </a:p>
                    </p:txBody>
                  </p:sp>
                  <p:sp>
                    <p:nvSpPr>
                      <p:cNvPr id="124" name="Oval 123">
                        <a:extLst>
                          <a:ext uri="{FF2B5EF4-FFF2-40B4-BE49-F238E27FC236}">
                            <a16:creationId xmlns:a16="http://schemas.microsoft.com/office/drawing/2014/main" id="{53A96E6E-A6B1-7011-C366-6002F1661992}"/>
                          </a:ext>
                        </a:extLst>
                      </p:cNvPr>
                      <p:cNvSpPr/>
                      <p:nvPr/>
                    </p:nvSpPr>
                    <p:spPr>
                      <a:xfrm>
                        <a:off x="131609" y="453003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0</a:t>
                        </a:r>
                      </a:p>
                    </p:txBody>
                  </p:sp>
                  <p:cxnSp>
                    <p:nvCxnSpPr>
                      <p:cNvPr id="125" name="Straight Connector 124">
                        <a:extLst>
                          <a:ext uri="{FF2B5EF4-FFF2-40B4-BE49-F238E27FC236}">
                            <a16:creationId xmlns:a16="http://schemas.microsoft.com/office/drawing/2014/main" id="{2671A4FC-C97C-8D2A-9E81-C0F57BD1E072}"/>
                          </a:ext>
                        </a:extLst>
                      </p:cNvPr>
                      <p:cNvCxnSpPr>
                        <a:cxnSpLocks/>
                        <a:stCxn id="119" idx="3"/>
                        <a:endCxn id="120" idx="7"/>
                      </p:cNvCxnSpPr>
                      <p:nvPr/>
                    </p:nvCxnSpPr>
                    <p:spPr>
                      <a:xfrm flipH="1">
                        <a:off x="2078883" y="2902558"/>
                        <a:ext cx="270180" cy="23017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6" name="Straight Connector 125">
                        <a:extLst>
                          <a:ext uri="{FF2B5EF4-FFF2-40B4-BE49-F238E27FC236}">
                            <a16:creationId xmlns:a16="http://schemas.microsoft.com/office/drawing/2014/main" id="{18E43C2C-053B-2FFA-A3C0-95EF3D43DEEA}"/>
                          </a:ext>
                        </a:extLst>
                      </p:cNvPr>
                      <p:cNvCxnSpPr>
                        <a:cxnSpLocks/>
                        <a:stCxn id="119" idx="5"/>
                        <a:endCxn id="121" idx="1"/>
                      </p:cNvCxnSpPr>
                      <p:nvPr/>
                    </p:nvCxnSpPr>
                    <p:spPr>
                      <a:xfrm>
                        <a:off x="2782174" y="2902558"/>
                        <a:ext cx="250727" cy="19461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7" name="Straight Connector 126">
                        <a:extLst>
                          <a:ext uri="{FF2B5EF4-FFF2-40B4-BE49-F238E27FC236}">
                            <a16:creationId xmlns:a16="http://schemas.microsoft.com/office/drawing/2014/main" id="{D4483605-8E24-A998-E0BA-7F7BC322B54D}"/>
                          </a:ext>
                        </a:extLst>
                      </p:cNvPr>
                      <p:cNvCxnSpPr>
                        <a:stCxn id="122" idx="7"/>
                        <a:endCxn id="120" idx="3"/>
                      </p:cNvCxnSpPr>
                      <p:nvPr/>
                    </p:nvCxnSpPr>
                    <p:spPr>
                      <a:xfrm flipV="1">
                        <a:off x="1343163" y="3565846"/>
                        <a:ext cx="302609" cy="32321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8" name="Straight Connector 127">
                        <a:extLst>
                          <a:ext uri="{FF2B5EF4-FFF2-40B4-BE49-F238E27FC236}">
                            <a16:creationId xmlns:a16="http://schemas.microsoft.com/office/drawing/2014/main" id="{17EA3640-F0AB-3515-A0ED-7F01750FF9CF}"/>
                          </a:ext>
                        </a:extLst>
                      </p:cNvPr>
                      <p:cNvCxnSpPr>
                        <a:cxnSpLocks/>
                        <a:stCxn id="124" idx="7"/>
                        <a:endCxn id="122" idx="3"/>
                      </p:cNvCxnSpPr>
                      <p:nvPr/>
                    </p:nvCxnSpPr>
                    <p:spPr>
                      <a:xfrm flipV="1">
                        <a:off x="654420" y="4322171"/>
                        <a:ext cx="255632" cy="29756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9" name="Straight Connector 128">
                        <a:extLst>
                          <a:ext uri="{FF2B5EF4-FFF2-40B4-BE49-F238E27FC236}">
                            <a16:creationId xmlns:a16="http://schemas.microsoft.com/office/drawing/2014/main" id="{543CC303-32F1-6884-6C24-F7F185458274}"/>
                          </a:ext>
                        </a:extLst>
                      </p:cNvPr>
                      <p:cNvCxnSpPr>
                        <a:stCxn id="123" idx="1"/>
                        <a:endCxn id="121" idx="5"/>
                      </p:cNvCxnSpPr>
                      <p:nvPr/>
                    </p:nvCxnSpPr>
                    <p:spPr>
                      <a:xfrm flipH="1" flipV="1">
                        <a:off x="3466012" y="3530286"/>
                        <a:ext cx="179400" cy="25696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17" name="Oval 116">
                      <a:extLst>
                        <a:ext uri="{FF2B5EF4-FFF2-40B4-BE49-F238E27FC236}">
                          <a16:creationId xmlns:a16="http://schemas.microsoft.com/office/drawing/2014/main" id="{8BA96AB7-84DA-A8F0-5521-204310BFF733}"/>
                        </a:ext>
                      </a:extLst>
                    </p:cNvPr>
                    <p:cNvSpPr/>
                    <p:nvPr/>
                  </p:nvSpPr>
                  <p:spPr>
                    <a:xfrm>
                      <a:off x="7232429" y="2607299"/>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cxnSp>
                  <p:nvCxnSpPr>
                    <p:cNvPr id="118" name="Straight Connector 117">
                      <a:extLst>
                        <a:ext uri="{FF2B5EF4-FFF2-40B4-BE49-F238E27FC236}">
                          <a16:creationId xmlns:a16="http://schemas.microsoft.com/office/drawing/2014/main" id="{ECAA481E-776D-9B89-B8FD-403378272D14}"/>
                        </a:ext>
                      </a:extLst>
                    </p:cNvPr>
                    <p:cNvCxnSpPr>
                      <a:cxnSpLocks/>
                      <a:stCxn id="117" idx="0"/>
                      <a:endCxn id="120" idx="5"/>
                    </p:cNvCxnSpPr>
                    <p:nvPr/>
                  </p:nvCxnSpPr>
                  <p:spPr>
                    <a:xfrm flipH="1" flipV="1">
                      <a:off x="7360537" y="2389257"/>
                      <a:ext cx="178148" cy="21804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14" name="Oval 113">
                    <a:extLst>
                      <a:ext uri="{FF2B5EF4-FFF2-40B4-BE49-F238E27FC236}">
                        <a16:creationId xmlns:a16="http://schemas.microsoft.com/office/drawing/2014/main" id="{A3302FBF-673C-34CF-7EC7-65E7FC047B38}"/>
                      </a:ext>
                    </a:extLst>
                  </p:cNvPr>
                  <p:cNvSpPr/>
                  <p:nvPr/>
                </p:nvSpPr>
                <p:spPr>
                  <a:xfrm>
                    <a:off x="9507277" y="2510120"/>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cxnSp>
                <p:nvCxnSpPr>
                  <p:cNvPr id="115" name="Straight Connector 114">
                    <a:extLst>
                      <a:ext uri="{FF2B5EF4-FFF2-40B4-BE49-F238E27FC236}">
                        <a16:creationId xmlns:a16="http://schemas.microsoft.com/office/drawing/2014/main" id="{92304523-CC16-84B8-325C-4329D7B2AF56}"/>
                      </a:ext>
                    </a:extLst>
                  </p:cNvPr>
                  <p:cNvCxnSpPr>
                    <a:cxnSpLocks/>
                    <a:stCxn id="114" idx="1"/>
                    <a:endCxn id="122" idx="5"/>
                  </p:cNvCxnSpPr>
                  <p:nvPr/>
                </p:nvCxnSpPr>
                <p:spPr>
                  <a:xfrm flipH="1" flipV="1">
                    <a:off x="9290834" y="2307549"/>
                    <a:ext cx="306143" cy="29227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11" name="Oval 110">
                  <a:extLst>
                    <a:ext uri="{FF2B5EF4-FFF2-40B4-BE49-F238E27FC236}">
                      <a16:creationId xmlns:a16="http://schemas.microsoft.com/office/drawing/2014/main" id="{F99CA63D-421D-0FEC-0398-481D99062410}"/>
                    </a:ext>
                  </a:extLst>
                </p:cNvPr>
                <p:cNvSpPr/>
                <p:nvPr/>
              </p:nvSpPr>
              <p:spPr>
                <a:xfrm>
                  <a:off x="8399802" y="4192593"/>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18</a:t>
                  </a:r>
                </a:p>
              </p:txBody>
            </p:sp>
            <p:cxnSp>
              <p:nvCxnSpPr>
                <p:cNvPr id="112" name="Straight Connector 111">
                  <a:extLst>
                    <a:ext uri="{FF2B5EF4-FFF2-40B4-BE49-F238E27FC236}">
                      <a16:creationId xmlns:a16="http://schemas.microsoft.com/office/drawing/2014/main" id="{9562526B-32DD-4639-8BFB-3BE6AD2C2AF6}"/>
                    </a:ext>
                  </a:extLst>
                </p:cNvPr>
                <p:cNvCxnSpPr>
                  <a:cxnSpLocks/>
                  <a:stCxn id="111" idx="1"/>
                  <a:endCxn id="123" idx="5"/>
                </p:cNvCxnSpPr>
                <p:nvPr/>
              </p:nvCxnSpPr>
              <p:spPr>
                <a:xfrm flipH="1" flipV="1">
                  <a:off x="8288937" y="3888218"/>
                  <a:ext cx="200565" cy="3940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08" name="Oval 107">
                <a:extLst>
                  <a:ext uri="{FF2B5EF4-FFF2-40B4-BE49-F238E27FC236}">
                    <a16:creationId xmlns:a16="http://schemas.microsoft.com/office/drawing/2014/main" id="{EC321388-EEEE-EAFE-94E4-295071FEF5FB}"/>
                  </a:ext>
                </a:extLst>
              </p:cNvPr>
              <p:cNvSpPr/>
              <p:nvPr/>
            </p:nvSpPr>
            <p:spPr>
              <a:xfrm>
                <a:off x="6703340" y="3467212"/>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10</a:t>
                </a:r>
              </a:p>
            </p:txBody>
          </p:sp>
          <p:cxnSp>
            <p:nvCxnSpPr>
              <p:cNvPr id="109" name="Straight Connector 108">
                <a:extLst>
                  <a:ext uri="{FF2B5EF4-FFF2-40B4-BE49-F238E27FC236}">
                    <a16:creationId xmlns:a16="http://schemas.microsoft.com/office/drawing/2014/main" id="{A7C393D2-AA50-0F70-D168-B8CB09AF8565}"/>
                  </a:ext>
                </a:extLst>
              </p:cNvPr>
              <p:cNvCxnSpPr>
                <a:cxnSpLocks/>
                <a:stCxn id="108" idx="0"/>
                <a:endCxn id="121" idx="3"/>
              </p:cNvCxnSpPr>
              <p:nvPr/>
            </p:nvCxnSpPr>
            <p:spPr>
              <a:xfrm flipV="1">
                <a:off x="7009596" y="3198138"/>
                <a:ext cx="121959" cy="26907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32" name="TextBox 131">
              <a:extLst>
                <a:ext uri="{FF2B5EF4-FFF2-40B4-BE49-F238E27FC236}">
                  <a16:creationId xmlns:a16="http://schemas.microsoft.com/office/drawing/2014/main" id="{FB723C54-63EC-6DE8-BA12-643E13A12FC3}"/>
                </a:ext>
              </a:extLst>
            </p:cNvPr>
            <p:cNvSpPr txBox="1"/>
            <p:nvPr/>
          </p:nvSpPr>
          <p:spPr>
            <a:xfrm rot="2221255">
              <a:off x="8601562" y="4136113"/>
              <a:ext cx="1141146" cy="369332"/>
            </a:xfrm>
            <a:prstGeom prst="rect">
              <a:avLst/>
            </a:prstGeom>
            <a:noFill/>
          </p:spPr>
          <p:txBody>
            <a:bodyPr wrap="none" rtlCol="0">
              <a:spAutoFit/>
            </a:bodyPr>
            <a:lstStyle/>
            <a:p>
              <a:r>
                <a:rPr lang="en-US" dirty="0">
                  <a:solidFill>
                    <a:srgbClr val="FF0000"/>
                  </a:solidFill>
                </a:rPr>
                <a:t>Height = 1</a:t>
              </a:r>
            </a:p>
          </p:txBody>
        </p:sp>
        <p:sp>
          <p:nvSpPr>
            <p:cNvPr id="133" name="TextBox 132">
              <a:extLst>
                <a:ext uri="{FF2B5EF4-FFF2-40B4-BE49-F238E27FC236}">
                  <a16:creationId xmlns:a16="http://schemas.microsoft.com/office/drawing/2014/main" id="{E9359697-2338-D819-5D10-8C6111F51754}"/>
                </a:ext>
              </a:extLst>
            </p:cNvPr>
            <p:cNvSpPr txBox="1"/>
            <p:nvPr/>
          </p:nvSpPr>
          <p:spPr>
            <a:xfrm rot="20288515">
              <a:off x="6736461" y="4308694"/>
              <a:ext cx="1158779" cy="369332"/>
            </a:xfrm>
            <a:prstGeom prst="rect">
              <a:avLst/>
            </a:prstGeom>
            <a:noFill/>
          </p:spPr>
          <p:txBody>
            <a:bodyPr wrap="none" rtlCol="0">
              <a:spAutoFit/>
            </a:bodyPr>
            <a:lstStyle/>
            <a:p>
              <a:r>
                <a:rPr lang="en-US" dirty="0">
                  <a:solidFill>
                    <a:srgbClr val="FF0000"/>
                  </a:solidFill>
                </a:rPr>
                <a:t>Height =-1</a:t>
              </a:r>
            </a:p>
          </p:txBody>
        </p:sp>
      </p:grpSp>
      <p:sp>
        <p:nvSpPr>
          <p:cNvPr id="29" name="Arrow: Circular 28" descr="To balance the tree we will manipulate it so that the right subtree from 16's current position gets lifted up, while the left subtree gets dropped down. Since the right subtree has greater height than the left, this will have the effect of balancing the tree.&#10;&#10;We call this a left rotation.">
            <a:extLst>
              <a:ext uri="{FF2B5EF4-FFF2-40B4-BE49-F238E27FC236}">
                <a16:creationId xmlns:a16="http://schemas.microsoft.com/office/drawing/2014/main" id="{2DFE5A13-2615-2C1A-4922-C60FF284B30E}"/>
              </a:ext>
            </a:extLst>
          </p:cNvPr>
          <p:cNvSpPr/>
          <p:nvPr/>
        </p:nvSpPr>
        <p:spPr>
          <a:xfrm flipH="1">
            <a:off x="7187861" y="2924063"/>
            <a:ext cx="1639005" cy="1919157"/>
          </a:xfrm>
          <a:prstGeom prst="circularArrow">
            <a:avLst/>
          </a:prstGeom>
          <a:solidFill>
            <a:srgbClr val="FF0000"/>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0" name="TextBox 29">
            <a:extLst>
              <a:ext uri="{FF2B5EF4-FFF2-40B4-BE49-F238E27FC236}">
                <a16:creationId xmlns:a16="http://schemas.microsoft.com/office/drawing/2014/main" id="{7648F3C6-8527-ECD6-3799-58D47DA49C8A}"/>
              </a:ext>
            </a:extLst>
          </p:cNvPr>
          <p:cNvSpPr txBox="1"/>
          <p:nvPr/>
        </p:nvSpPr>
        <p:spPr>
          <a:xfrm>
            <a:off x="7348110" y="1696358"/>
            <a:ext cx="4984542" cy="923330"/>
          </a:xfrm>
          <a:prstGeom prst="rect">
            <a:avLst/>
          </a:prstGeom>
          <a:noFill/>
        </p:spPr>
        <p:txBody>
          <a:bodyPr wrap="square" rtlCol="0">
            <a:spAutoFit/>
          </a:bodyPr>
          <a:lstStyle/>
          <a:p>
            <a:r>
              <a:rPr lang="en-US" dirty="0">
                <a:solidFill>
                  <a:srgbClr val="FF0000"/>
                </a:solidFill>
              </a:rPr>
              <a:t>Solution: </a:t>
            </a:r>
          </a:p>
          <a:p>
            <a:r>
              <a:rPr lang="en-US" dirty="0">
                <a:solidFill>
                  <a:srgbClr val="FF0000"/>
                </a:solidFill>
              </a:rPr>
              <a:t>Take the subtree starting with the problem node,</a:t>
            </a:r>
          </a:p>
          <a:p>
            <a:r>
              <a:rPr lang="en-US" dirty="0">
                <a:solidFill>
                  <a:srgbClr val="FF0000"/>
                </a:solidFill>
              </a:rPr>
              <a:t>“Rotate” that tree to the left</a:t>
            </a:r>
          </a:p>
        </p:txBody>
      </p:sp>
    </p:spTree>
    <p:extLst>
      <p:ext uri="{BB962C8B-B14F-4D97-AF65-F5344CB8AC3E}">
        <p14:creationId xmlns:p14="http://schemas.microsoft.com/office/powerpoint/2010/main" val="294553308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A47B19-4175-0B62-7DF1-3B6AEAC370A2}"/>
              </a:ext>
            </a:extLst>
          </p:cNvPr>
          <p:cNvSpPr>
            <a:spLocks noGrp="1"/>
          </p:cNvSpPr>
          <p:nvPr>
            <p:ph type="title"/>
          </p:nvPr>
        </p:nvSpPr>
        <p:spPr/>
        <p:txBody>
          <a:bodyPr/>
          <a:lstStyle/>
          <a:p>
            <a:r>
              <a:rPr lang="en-US" dirty="0"/>
              <a:t>Final Result of Inserting 20</a:t>
            </a:r>
          </a:p>
        </p:txBody>
      </p:sp>
      <p:grpSp>
        <p:nvGrpSpPr>
          <p:cNvPr id="29" name="Group 28" descr="After rotation the node 18 (previously 16's right child) becomes the new right child of 11, 16 (previously the right child of 11) becomes 18's left child. Overall, the final tree is structured as follows:&#10;&#10;root: 9, with left child 3 and right child 11&#10;3: left child is 1, right child is 6&#10;1: left child is 0, right child is 2&#10;0: has no children&#10;2: has no children&#10;6: has no children&#10;11: left child is 10, right child is 18&#10;18: left child is 16, right child is 20&#10;16: has no children&#10;20: has no children">
            <a:extLst>
              <a:ext uri="{FF2B5EF4-FFF2-40B4-BE49-F238E27FC236}">
                <a16:creationId xmlns:a16="http://schemas.microsoft.com/office/drawing/2014/main" id="{788DE366-4332-BE32-ABD9-3DBC925A333D}"/>
              </a:ext>
            </a:extLst>
          </p:cNvPr>
          <p:cNvGrpSpPr/>
          <p:nvPr/>
        </p:nvGrpSpPr>
        <p:grpSpPr>
          <a:xfrm>
            <a:off x="4230263" y="2047599"/>
            <a:ext cx="4670290" cy="2762801"/>
            <a:chOff x="4230263" y="2047599"/>
            <a:chExt cx="4670290" cy="2762801"/>
          </a:xfrm>
        </p:grpSpPr>
        <p:grpSp>
          <p:nvGrpSpPr>
            <p:cNvPr id="3" name="Group 2">
              <a:extLst>
                <a:ext uri="{FF2B5EF4-FFF2-40B4-BE49-F238E27FC236}">
                  <a16:creationId xmlns:a16="http://schemas.microsoft.com/office/drawing/2014/main" id="{20588142-BA3E-214A-5F91-4641F9260F24}"/>
                </a:ext>
              </a:extLst>
            </p:cNvPr>
            <p:cNvGrpSpPr/>
            <p:nvPr/>
          </p:nvGrpSpPr>
          <p:grpSpPr>
            <a:xfrm>
              <a:off x="4230263" y="2047599"/>
              <a:ext cx="4670290" cy="2762801"/>
              <a:chOff x="4230263" y="2047599"/>
              <a:chExt cx="4670290" cy="2762801"/>
            </a:xfrm>
          </p:grpSpPr>
          <p:grpSp>
            <p:nvGrpSpPr>
              <p:cNvPr id="4" name="Group 3">
                <a:extLst>
                  <a:ext uri="{FF2B5EF4-FFF2-40B4-BE49-F238E27FC236}">
                    <a16:creationId xmlns:a16="http://schemas.microsoft.com/office/drawing/2014/main" id="{95A2B72C-3787-FADF-273F-8EFDEB4113C1}"/>
                  </a:ext>
                </a:extLst>
              </p:cNvPr>
              <p:cNvGrpSpPr/>
              <p:nvPr/>
            </p:nvGrpSpPr>
            <p:grpSpPr>
              <a:xfrm>
                <a:off x="4230263" y="2047599"/>
                <a:ext cx="4670290" cy="2762801"/>
                <a:chOff x="4342023" y="2047599"/>
                <a:chExt cx="4670290" cy="2762801"/>
              </a:xfrm>
            </p:grpSpPr>
            <p:grpSp>
              <p:nvGrpSpPr>
                <p:cNvPr id="7" name="Group 6">
                  <a:extLst>
                    <a:ext uri="{FF2B5EF4-FFF2-40B4-BE49-F238E27FC236}">
                      <a16:creationId xmlns:a16="http://schemas.microsoft.com/office/drawing/2014/main" id="{340ACB14-EB47-703E-DD87-A3F1F2D8DD59}"/>
                    </a:ext>
                  </a:extLst>
                </p:cNvPr>
                <p:cNvGrpSpPr/>
                <p:nvPr/>
              </p:nvGrpSpPr>
              <p:grpSpPr>
                <a:xfrm>
                  <a:off x="4342023" y="2047599"/>
                  <a:ext cx="4036614" cy="2762801"/>
                  <a:chOff x="8079280" y="365125"/>
                  <a:chExt cx="4036614" cy="2762801"/>
                </a:xfrm>
              </p:grpSpPr>
              <p:grpSp>
                <p:nvGrpSpPr>
                  <p:cNvPr id="10" name="Group 9">
                    <a:extLst>
                      <a:ext uri="{FF2B5EF4-FFF2-40B4-BE49-F238E27FC236}">
                        <a16:creationId xmlns:a16="http://schemas.microsoft.com/office/drawing/2014/main" id="{FCCAEE77-93ED-0577-3519-0BE15EA2B58A}"/>
                      </a:ext>
                    </a:extLst>
                  </p:cNvPr>
                  <p:cNvGrpSpPr/>
                  <p:nvPr/>
                </p:nvGrpSpPr>
                <p:grpSpPr>
                  <a:xfrm>
                    <a:off x="8079280" y="365125"/>
                    <a:ext cx="4036614" cy="2762801"/>
                    <a:chOff x="5413263" y="1203158"/>
                    <a:chExt cx="4036614" cy="2762801"/>
                  </a:xfrm>
                </p:grpSpPr>
                <p:grpSp>
                  <p:nvGrpSpPr>
                    <p:cNvPr id="13" name="Group 12">
                      <a:extLst>
                        <a:ext uri="{FF2B5EF4-FFF2-40B4-BE49-F238E27FC236}">
                          <a16:creationId xmlns:a16="http://schemas.microsoft.com/office/drawing/2014/main" id="{7CB93A83-875B-9031-7072-EAA750E4F3BA}"/>
                        </a:ext>
                      </a:extLst>
                    </p:cNvPr>
                    <p:cNvGrpSpPr/>
                    <p:nvPr/>
                  </p:nvGrpSpPr>
                  <p:grpSpPr>
                    <a:xfrm>
                      <a:off x="5413263" y="1203158"/>
                      <a:ext cx="4036614" cy="2762801"/>
                      <a:chOff x="131609" y="2379747"/>
                      <a:chExt cx="4036614" cy="2762801"/>
                    </a:xfrm>
                  </p:grpSpPr>
                  <p:sp>
                    <p:nvSpPr>
                      <p:cNvPr id="16" name="Oval 15">
                        <a:extLst>
                          <a:ext uri="{FF2B5EF4-FFF2-40B4-BE49-F238E27FC236}">
                            <a16:creationId xmlns:a16="http://schemas.microsoft.com/office/drawing/2014/main" id="{2DA4BADD-BD84-1D65-6F34-911460C26042}"/>
                          </a:ext>
                        </a:extLst>
                      </p:cNvPr>
                      <p:cNvSpPr/>
                      <p:nvPr/>
                    </p:nvSpPr>
                    <p:spPr>
                      <a:xfrm>
                        <a:off x="2259363" y="237974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sp>
                    <p:nvSpPr>
                      <p:cNvPr id="17" name="Oval 16">
                        <a:extLst>
                          <a:ext uri="{FF2B5EF4-FFF2-40B4-BE49-F238E27FC236}">
                            <a16:creationId xmlns:a16="http://schemas.microsoft.com/office/drawing/2014/main" id="{F6628CEA-2BED-8F15-29D4-04C515C3C7F4}"/>
                          </a:ext>
                        </a:extLst>
                      </p:cNvPr>
                      <p:cNvSpPr/>
                      <p:nvPr/>
                    </p:nvSpPr>
                    <p:spPr>
                      <a:xfrm>
                        <a:off x="1556072" y="3043035"/>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18" name="Oval 17">
                        <a:extLst>
                          <a:ext uri="{FF2B5EF4-FFF2-40B4-BE49-F238E27FC236}">
                            <a16:creationId xmlns:a16="http://schemas.microsoft.com/office/drawing/2014/main" id="{D82CEA20-3D90-9CDB-6145-EE3D68EC429F}"/>
                          </a:ext>
                        </a:extLst>
                      </p:cNvPr>
                      <p:cNvSpPr/>
                      <p:nvPr/>
                    </p:nvSpPr>
                    <p:spPr>
                      <a:xfrm>
                        <a:off x="2943201" y="300747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11</a:t>
                        </a:r>
                      </a:p>
                    </p:txBody>
                  </p:sp>
                  <p:sp>
                    <p:nvSpPr>
                      <p:cNvPr id="19" name="Oval 18">
                        <a:extLst>
                          <a:ext uri="{FF2B5EF4-FFF2-40B4-BE49-F238E27FC236}">
                            <a16:creationId xmlns:a16="http://schemas.microsoft.com/office/drawing/2014/main" id="{C71173B0-3AC1-D397-A5F8-45A759F359C3}"/>
                          </a:ext>
                        </a:extLst>
                      </p:cNvPr>
                      <p:cNvSpPr/>
                      <p:nvPr/>
                    </p:nvSpPr>
                    <p:spPr>
                      <a:xfrm>
                        <a:off x="820352" y="3799360"/>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20" name="Oval 19">
                        <a:extLst>
                          <a:ext uri="{FF2B5EF4-FFF2-40B4-BE49-F238E27FC236}">
                            <a16:creationId xmlns:a16="http://schemas.microsoft.com/office/drawing/2014/main" id="{E533412E-9EAE-77B6-2680-1BB250C02CFC}"/>
                          </a:ext>
                        </a:extLst>
                      </p:cNvPr>
                      <p:cNvSpPr/>
                      <p:nvPr/>
                    </p:nvSpPr>
                    <p:spPr>
                      <a:xfrm>
                        <a:off x="3555712" y="369755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18</a:t>
                        </a:r>
                      </a:p>
                    </p:txBody>
                  </p:sp>
                  <p:sp>
                    <p:nvSpPr>
                      <p:cNvPr id="21" name="Oval 20">
                        <a:extLst>
                          <a:ext uri="{FF2B5EF4-FFF2-40B4-BE49-F238E27FC236}">
                            <a16:creationId xmlns:a16="http://schemas.microsoft.com/office/drawing/2014/main" id="{F6653EAB-CF92-DEBF-F06A-D237E8EABB6C}"/>
                          </a:ext>
                        </a:extLst>
                      </p:cNvPr>
                      <p:cNvSpPr/>
                      <p:nvPr/>
                    </p:nvSpPr>
                    <p:spPr>
                      <a:xfrm>
                        <a:off x="131609" y="453003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0</a:t>
                        </a:r>
                      </a:p>
                    </p:txBody>
                  </p:sp>
                  <p:cxnSp>
                    <p:nvCxnSpPr>
                      <p:cNvPr id="22" name="Straight Connector 21">
                        <a:extLst>
                          <a:ext uri="{FF2B5EF4-FFF2-40B4-BE49-F238E27FC236}">
                            <a16:creationId xmlns:a16="http://schemas.microsoft.com/office/drawing/2014/main" id="{E8FBF119-F10A-E70F-C0C1-02D1344DA65F}"/>
                          </a:ext>
                        </a:extLst>
                      </p:cNvPr>
                      <p:cNvCxnSpPr>
                        <a:cxnSpLocks/>
                        <a:stCxn id="16" idx="3"/>
                        <a:endCxn id="17" idx="7"/>
                      </p:cNvCxnSpPr>
                      <p:nvPr/>
                    </p:nvCxnSpPr>
                    <p:spPr>
                      <a:xfrm flipH="1">
                        <a:off x="2078883" y="2902558"/>
                        <a:ext cx="270180" cy="23017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957BD4C3-36E7-353E-BB50-27F28FA99852}"/>
                          </a:ext>
                        </a:extLst>
                      </p:cNvPr>
                      <p:cNvCxnSpPr>
                        <a:cxnSpLocks/>
                        <a:stCxn id="16" idx="5"/>
                        <a:endCxn id="18" idx="1"/>
                      </p:cNvCxnSpPr>
                      <p:nvPr/>
                    </p:nvCxnSpPr>
                    <p:spPr>
                      <a:xfrm>
                        <a:off x="2782174" y="2902558"/>
                        <a:ext cx="250727" cy="19461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44D0C602-88EC-28E1-0AEB-C7FCBFBF1429}"/>
                          </a:ext>
                        </a:extLst>
                      </p:cNvPr>
                      <p:cNvCxnSpPr>
                        <a:stCxn id="19" idx="7"/>
                        <a:endCxn id="17" idx="3"/>
                      </p:cNvCxnSpPr>
                      <p:nvPr/>
                    </p:nvCxnSpPr>
                    <p:spPr>
                      <a:xfrm flipV="1">
                        <a:off x="1343163" y="3565846"/>
                        <a:ext cx="302609" cy="32321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B3BFD3E6-80D7-C7DF-7AD5-855E06F45B88}"/>
                          </a:ext>
                        </a:extLst>
                      </p:cNvPr>
                      <p:cNvCxnSpPr>
                        <a:cxnSpLocks/>
                        <a:stCxn id="21" idx="7"/>
                        <a:endCxn id="19" idx="3"/>
                      </p:cNvCxnSpPr>
                      <p:nvPr/>
                    </p:nvCxnSpPr>
                    <p:spPr>
                      <a:xfrm flipV="1">
                        <a:off x="654420" y="4322171"/>
                        <a:ext cx="255632" cy="29756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86E39809-0AB7-8376-C608-D4413B311DE4}"/>
                          </a:ext>
                        </a:extLst>
                      </p:cNvPr>
                      <p:cNvCxnSpPr>
                        <a:stCxn id="20" idx="1"/>
                        <a:endCxn id="18" idx="5"/>
                      </p:cNvCxnSpPr>
                      <p:nvPr/>
                    </p:nvCxnSpPr>
                    <p:spPr>
                      <a:xfrm flipH="1" flipV="1">
                        <a:off x="3466012" y="3530286"/>
                        <a:ext cx="179400" cy="25696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4" name="Oval 13">
                      <a:extLst>
                        <a:ext uri="{FF2B5EF4-FFF2-40B4-BE49-F238E27FC236}">
                          <a16:creationId xmlns:a16="http://schemas.microsoft.com/office/drawing/2014/main" id="{B529E4C8-B415-7106-BF86-FEF8E6D36950}"/>
                        </a:ext>
                      </a:extLst>
                    </p:cNvPr>
                    <p:cNvSpPr/>
                    <p:nvPr/>
                  </p:nvSpPr>
                  <p:spPr>
                    <a:xfrm>
                      <a:off x="7232429" y="2607299"/>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cxnSp>
                  <p:nvCxnSpPr>
                    <p:cNvPr id="15" name="Straight Connector 14">
                      <a:extLst>
                        <a:ext uri="{FF2B5EF4-FFF2-40B4-BE49-F238E27FC236}">
                          <a16:creationId xmlns:a16="http://schemas.microsoft.com/office/drawing/2014/main" id="{EF2EE05A-0721-4CAF-3B48-766628E89B24}"/>
                        </a:ext>
                      </a:extLst>
                    </p:cNvPr>
                    <p:cNvCxnSpPr>
                      <a:cxnSpLocks/>
                      <a:stCxn id="14" idx="0"/>
                      <a:endCxn id="17" idx="5"/>
                    </p:cNvCxnSpPr>
                    <p:nvPr/>
                  </p:nvCxnSpPr>
                  <p:spPr>
                    <a:xfrm flipH="1" flipV="1">
                      <a:off x="7360537" y="2389257"/>
                      <a:ext cx="178148" cy="21804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1" name="Oval 10">
                    <a:extLst>
                      <a:ext uri="{FF2B5EF4-FFF2-40B4-BE49-F238E27FC236}">
                        <a16:creationId xmlns:a16="http://schemas.microsoft.com/office/drawing/2014/main" id="{E61B257E-2ABA-7A4A-4B7F-B3C6FBFBB6C5}"/>
                      </a:ext>
                    </a:extLst>
                  </p:cNvPr>
                  <p:cNvSpPr/>
                  <p:nvPr/>
                </p:nvSpPr>
                <p:spPr>
                  <a:xfrm>
                    <a:off x="9507277" y="2510120"/>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cxnSp>
                <p:nvCxnSpPr>
                  <p:cNvPr id="12" name="Straight Connector 11">
                    <a:extLst>
                      <a:ext uri="{FF2B5EF4-FFF2-40B4-BE49-F238E27FC236}">
                        <a16:creationId xmlns:a16="http://schemas.microsoft.com/office/drawing/2014/main" id="{20E128ED-F352-D598-5852-55CCCA74DB6D}"/>
                      </a:ext>
                    </a:extLst>
                  </p:cNvPr>
                  <p:cNvCxnSpPr>
                    <a:cxnSpLocks/>
                    <a:stCxn id="11" idx="1"/>
                    <a:endCxn id="19" idx="5"/>
                  </p:cNvCxnSpPr>
                  <p:nvPr/>
                </p:nvCxnSpPr>
                <p:spPr>
                  <a:xfrm flipH="1" flipV="1">
                    <a:off x="9290834" y="2307549"/>
                    <a:ext cx="306143" cy="29227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8" name="Oval 7">
                  <a:extLst>
                    <a:ext uri="{FF2B5EF4-FFF2-40B4-BE49-F238E27FC236}">
                      <a16:creationId xmlns:a16="http://schemas.microsoft.com/office/drawing/2014/main" id="{C70EDA9A-0F72-9D02-B87D-BB7B1AE1D91E}"/>
                    </a:ext>
                  </a:extLst>
                </p:cNvPr>
                <p:cNvSpPr/>
                <p:nvPr/>
              </p:nvSpPr>
              <p:spPr>
                <a:xfrm>
                  <a:off x="8399802" y="4192593"/>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20</a:t>
                  </a:r>
                </a:p>
              </p:txBody>
            </p:sp>
            <p:cxnSp>
              <p:nvCxnSpPr>
                <p:cNvPr id="9" name="Straight Connector 8">
                  <a:extLst>
                    <a:ext uri="{FF2B5EF4-FFF2-40B4-BE49-F238E27FC236}">
                      <a16:creationId xmlns:a16="http://schemas.microsoft.com/office/drawing/2014/main" id="{9CF606FF-5AFD-CD0E-72DD-0FDCC5448A87}"/>
                    </a:ext>
                  </a:extLst>
                </p:cNvPr>
                <p:cNvCxnSpPr>
                  <a:cxnSpLocks/>
                  <a:stCxn id="8" idx="1"/>
                  <a:endCxn id="20" idx="5"/>
                </p:cNvCxnSpPr>
                <p:nvPr/>
              </p:nvCxnSpPr>
              <p:spPr>
                <a:xfrm flipH="1" flipV="1">
                  <a:off x="8288937" y="3888218"/>
                  <a:ext cx="200565" cy="3940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5" name="Oval 4">
                <a:extLst>
                  <a:ext uri="{FF2B5EF4-FFF2-40B4-BE49-F238E27FC236}">
                    <a16:creationId xmlns:a16="http://schemas.microsoft.com/office/drawing/2014/main" id="{3B0842E4-0F10-4833-6EED-5DA6E1A35AEE}"/>
                  </a:ext>
                </a:extLst>
              </p:cNvPr>
              <p:cNvSpPr/>
              <p:nvPr/>
            </p:nvSpPr>
            <p:spPr>
              <a:xfrm>
                <a:off x="6703340" y="3467212"/>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10</a:t>
                </a:r>
              </a:p>
            </p:txBody>
          </p:sp>
          <p:cxnSp>
            <p:nvCxnSpPr>
              <p:cNvPr id="6" name="Straight Connector 5">
                <a:extLst>
                  <a:ext uri="{FF2B5EF4-FFF2-40B4-BE49-F238E27FC236}">
                    <a16:creationId xmlns:a16="http://schemas.microsoft.com/office/drawing/2014/main" id="{DA352AA8-ED33-0160-5DBE-E55F432391BF}"/>
                  </a:ext>
                </a:extLst>
              </p:cNvPr>
              <p:cNvCxnSpPr>
                <a:cxnSpLocks/>
                <a:stCxn id="5" idx="0"/>
                <a:endCxn id="18" idx="3"/>
              </p:cNvCxnSpPr>
              <p:nvPr/>
            </p:nvCxnSpPr>
            <p:spPr>
              <a:xfrm flipV="1">
                <a:off x="7009596" y="3198138"/>
                <a:ext cx="121959" cy="26907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7" name="Oval 26">
              <a:extLst>
                <a:ext uri="{FF2B5EF4-FFF2-40B4-BE49-F238E27FC236}">
                  <a16:creationId xmlns:a16="http://schemas.microsoft.com/office/drawing/2014/main" id="{F840B66A-9063-6327-AA78-D06A587F2ED7}"/>
                </a:ext>
              </a:extLst>
            </p:cNvPr>
            <p:cNvSpPr/>
            <p:nvPr/>
          </p:nvSpPr>
          <p:spPr>
            <a:xfrm>
              <a:off x="7348110" y="4192593"/>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16</a:t>
              </a:r>
            </a:p>
          </p:txBody>
        </p:sp>
        <p:cxnSp>
          <p:nvCxnSpPr>
            <p:cNvPr id="28" name="Straight Connector 27">
              <a:extLst>
                <a:ext uri="{FF2B5EF4-FFF2-40B4-BE49-F238E27FC236}">
                  <a16:creationId xmlns:a16="http://schemas.microsoft.com/office/drawing/2014/main" id="{862B4773-3E77-95DD-3111-2661C2B0A23A}"/>
                </a:ext>
              </a:extLst>
            </p:cNvPr>
            <p:cNvCxnSpPr>
              <a:cxnSpLocks/>
              <a:stCxn id="27" idx="0"/>
            </p:cNvCxnSpPr>
            <p:nvPr/>
          </p:nvCxnSpPr>
          <p:spPr>
            <a:xfrm flipV="1">
              <a:off x="7654366" y="3923519"/>
              <a:ext cx="121959" cy="26907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82499440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9049B8-F2AC-70F1-15D5-9EA626BAF1C7}"/>
              </a:ext>
            </a:extLst>
          </p:cNvPr>
          <p:cNvSpPr>
            <a:spLocks noGrp="1"/>
          </p:cNvSpPr>
          <p:nvPr>
            <p:ph type="title"/>
          </p:nvPr>
        </p:nvSpPr>
        <p:spPr/>
        <p:txBody>
          <a:bodyPr/>
          <a:lstStyle/>
          <a:p>
            <a:r>
              <a:rPr lang="en-US" dirty="0"/>
              <a:t>Left Rotation</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0519795C-1329-ACD8-8C3E-651F647C000B}"/>
                  </a:ext>
                </a:extLst>
              </p:cNvPr>
              <p:cNvSpPr>
                <a:spLocks noGrp="1"/>
              </p:cNvSpPr>
              <p:nvPr>
                <p:ph idx="1"/>
              </p:nvPr>
            </p:nvSpPr>
            <p:spPr>
              <a:xfrm>
                <a:off x="838200" y="1280160"/>
                <a:ext cx="10515600" cy="4896803"/>
              </a:xfrm>
            </p:spPr>
            <p:txBody>
              <a:bodyPr/>
              <a:lstStyle/>
              <a:p>
                <a:r>
                  <a:rPr lang="en-US" dirty="0"/>
                  <a:t>We just inserted </a:t>
                </a:r>
                <a14:m>
                  <m:oMath xmlns:m="http://schemas.openxmlformats.org/officeDocument/2006/math">
                    <m:r>
                      <a:rPr lang="en-US" i="1">
                        <a:latin typeface="Cambria Math" panose="02040503050406030204" pitchFamily="18" charset="0"/>
                      </a:rPr>
                      <m:t>𝑐</m:t>
                    </m:r>
                  </m:oMath>
                </a14:m>
                <a:r>
                  <a:rPr lang="en-US" dirty="0"/>
                  <a:t>, node </a:t>
                </a:r>
                <a14:m>
                  <m:oMath xmlns:m="http://schemas.openxmlformats.org/officeDocument/2006/math">
                    <m:r>
                      <a:rPr lang="en-US" i="1">
                        <a:latin typeface="Cambria Math" panose="02040503050406030204" pitchFamily="18" charset="0"/>
                      </a:rPr>
                      <m:t>𝑎</m:t>
                    </m:r>
                  </m:oMath>
                </a14:m>
                <a:r>
                  <a:rPr lang="en-US" dirty="0"/>
                  <a:t> is the deepest “problem” node</a:t>
                </a:r>
              </a:p>
              <a:p>
                <a:r>
                  <a:rPr lang="en-US" dirty="0"/>
                  <a:t>Make the right child the new root</a:t>
                </a:r>
              </a:p>
              <a:p>
                <a:r>
                  <a:rPr lang="en-US" dirty="0"/>
                  <a:t>Make the old root the left child of the new</a:t>
                </a:r>
              </a:p>
              <a:p>
                <a:r>
                  <a:rPr lang="en-US" dirty="0"/>
                  <a:t>Make the new root’s left subtree the old root’s right subtree</a:t>
                </a:r>
              </a:p>
            </p:txBody>
          </p:sp>
        </mc:Choice>
        <mc:Fallback xmlns="">
          <p:sp>
            <p:nvSpPr>
              <p:cNvPr id="3" name="Content Placeholder 2">
                <a:extLst>
                  <a:ext uri="{FF2B5EF4-FFF2-40B4-BE49-F238E27FC236}">
                    <a16:creationId xmlns:a16="http://schemas.microsoft.com/office/drawing/2014/main" id="{0519795C-1329-ACD8-8C3E-651F647C000B}"/>
                  </a:ext>
                </a:extLst>
              </p:cNvPr>
              <p:cNvSpPr>
                <a:spLocks noGrp="1" noRot="1" noChangeAspect="1" noMove="1" noResize="1" noEditPoints="1" noAdjustHandles="1" noChangeArrowheads="1" noChangeShapeType="1" noTextEdit="1"/>
              </p:cNvSpPr>
              <p:nvPr>
                <p:ph idx="1"/>
              </p:nvPr>
            </p:nvSpPr>
            <p:spPr>
              <a:xfrm>
                <a:off x="838200" y="1280160"/>
                <a:ext cx="10515600" cy="4896803"/>
              </a:xfrm>
              <a:blipFill>
                <a:blip r:embed="rId2"/>
                <a:stretch>
                  <a:fillRect l="-1043" t="-1993"/>
                </a:stretch>
              </a:blipFill>
            </p:spPr>
            <p:txBody>
              <a:bodyPr/>
              <a:lstStyle/>
              <a:p>
                <a:r>
                  <a:rPr lang="en-US">
                    <a:noFill/>
                  </a:rPr>
                  <a:t> </a:t>
                </a:r>
              </a:p>
            </p:txBody>
          </p:sp>
        </mc:Fallback>
      </mc:AlternateContent>
      <p:grpSp>
        <p:nvGrpSpPr>
          <p:cNvPr id="10" name="Group 9" descr="An illustration of a left rotation. This is the before image.&#10;&#10;Initially, the problem node is labeled a.  Its left subtree is labeled x and has a height of h. Its right subtree is rooted at a node labeled b, and it has a height of h+2. The left subtree of b is labeled y and has height h. The right subtree of b is labeled z and has a height of h+1. The node a is the problem node because it is the deepest node whose left and right subtree heights differ by more than 1.">
            <a:extLst>
              <a:ext uri="{FF2B5EF4-FFF2-40B4-BE49-F238E27FC236}">
                <a16:creationId xmlns:a16="http://schemas.microsoft.com/office/drawing/2014/main" id="{3EBB6952-E570-477B-6993-EE577A733C93}"/>
              </a:ext>
            </a:extLst>
          </p:cNvPr>
          <p:cNvGrpSpPr/>
          <p:nvPr/>
        </p:nvGrpSpPr>
        <p:grpSpPr>
          <a:xfrm>
            <a:off x="1617721" y="3387319"/>
            <a:ext cx="3289741" cy="3437564"/>
            <a:chOff x="1617721" y="3387319"/>
            <a:chExt cx="3289741" cy="3437564"/>
          </a:xfrm>
        </p:grpSpPr>
        <p:grpSp>
          <p:nvGrpSpPr>
            <p:cNvPr id="33" name="Group 32">
              <a:extLst>
                <a:ext uri="{FF2B5EF4-FFF2-40B4-BE49-F238E27FC236}">
                  <a16:creationId xmlns:a16="http://schemas.microsoft.com/office/drawing/2014/main" id="{F7EE3BEE-6549-5A90-A178-CB843F41D093}"/>
                </a:ext>
              </a:extLst>
            </p:cNvPr>
            <p:cNvGrpSpPr/>
            <p:nvPr/>
          </p:nvGrpSpPr>
          <p:grpSpPr>
            <a:xfrm>
              <a:off x="1617721" y="3522256"/>
              <a:ext cx="3289741" cy="3302627"/>
              <a:chOff x="7342089" y="136853"/>
              <a:chExt cx="3289741" cy="3302627"/>
            </a:xfrm>
          </p:grpSpPr>
          <mc:AlternateContent xmlns:mc="http://schemas.openxmlformats.org/markup-compatibility/2006" xmlns:a14="http://schemas.microsoft.com/office/drawing/2010/main">
            <mc:Choice Requires="a14">
              <p:sp>
                <p:nvSpPr>
                  <p:cNvPr id="34" name="Oval 33">
                    <a:extLst>
                      <a:ext uri="{FF2B5EF4-FFF2-40B4-BE49-F238E27FC236}">
                        <a16:creationId xmlns:a16="http://schemas.microsoft.com/office/drawing/2014/main" id="{45E7A0E4-A69B-B4AE-ACE7-EB5C89E52040}"/>
                      </a:ext>
                    </a:extLst>
                  </p:cNvPr>
                  <p:cNvSpPr/>
                  <p:nvPr/>
                </p:nvSpPr>
                <p:spPr>
                  <a:xfrm>
                    <a:off x="9124241" y="77239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tx1"/>
                              </a:solidFill>
                              <a:latin typeface="Cambria Math" panose="02040503050406030204" pitchFamily="18" charset="0"/>
                            </a:rPr>
                            <m:t>𝑏</m:t>
                          </m:r>
                        </m:oMath>
                      </m:oMathPara>
                    </a14:m>
                    <a:endParaRPr lang="en-US" sz="2800" dirty="0">
                      <a:solidFill>
                        <a:schemeClr val="tx1"/>
                      </a:solidFill>
                    </a:endParaRPr>
                  </a:p>
                </p:txBody>
              </p:sp>
            </mc:Choice>
            <mc:Fallback xmlns="">
              <p:sp>
                <p:nvSpPr>
                  <p:cNvPr id="34" name="Oval 33">
                    <a:extLst>
                      <a:ext uri="{FF2B5EF4-FFF2-40B4-BE49-F238E27FC236}">
                        <a16:creationId xmlns:a16="http://schemas.microsoft.com/office/drawing/2014/main" id="{45E7A0E4-A69B-B4AE-ACE7-EB5C89E52040}"/>
                      </a:ext>
                    </a:extLst>
                  </p:cNvPr>
                  <p:cNvSpPr>
                    <a:spLocks noRot="1" noChangeAspect="1" noMove="1" noResize="1" noEditPoints="1" noAdjustHandles="1" noChangeArrowheads="1" noChangeShapeType="1" noTextEdit="1"/>
                  </p:cNvSpPr>
                  <p:nvPr/>
                </p:nvSpPr>
                <p:spPr>
                  <a:xfrm>
                    <a:off x="9124241" y="772395"/>
                    <a:ext cx="612511" cy="612511"/>
                  </a:xfrm>
                  <a:prstGeom prst="ellipse">
                    <a:avLst/>
                  </a:prstGeom>
                  <a:blipFill>
                    <a:blip r:embed="rId3"/>
                    <a:stretch>
                      <a:fillRect/>
                    </a:stretch>
                  </a:blipFill>
                  <a:ln>
                    <a:solidFill>
                      <a:schemeClr val="tx1"/>
                    </a:solid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5" name="Isosceles Triangle 34">
                    <a:extLst>
                      <a:ext uri="{FF2B5EF4-FFF2-40B4-BE49-F238E27FC236}">
                        <a16:creationId xmlns:a16="http://schemas.microsoft.com/office/drawing/2014/main" id="{EF1554DF-5FD8-FE91-0B86-80799DED6758}"/>
                      </a:ext>
                    </a:extLst>
                  </p:cNvPr>
                  <p:cNvSpPr/>
                  <p:nvPr/>
                </p:nvSpPr>
                <p:spPr>
                  <a:xfrm>
                    <a:off x="7342089" y="772395"/>
                    <a:ext cx="1084977" cy="979594"/>
                  </a:xfrm>
                  <a:prstGeom prst="triangle">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i="1" dirty="0" smtClean="0">
                              <a:solidFill>
                                <a:schemeClr val="tx1"/>
                              </a:solidFill>
                              <a:latin typeface="Cambria Math" panose="02040503050406030204" pitchFamily="18" charset="0"/>
                            </a:rPr>
                            <m:t>𝑥</m:t>
                          </m:r>
                        </m:oMath>
                      </m:oMathPara>
                    </a14:m>
                    <a:endParaRPr lang="en-US" dirty="0"/>
                  </a:p>
                </p:txBody>
              </p:sp>
            </mc:Choice>
            <mc:Fallback xmlns="">
              <p:sp>
                <p:nvSpPr>
                  <p:cNvPr id="35" name="Isosceles Triangle 34">
                    <a:extLst>
                      <a:ext uri="{FF2B5EF4-FFF2-40B4-BE49-F238E27FC236}">
                        <a16:creationId xmlns:a16="http://schemas.microsoft.com/office/drawing/2014/main" id="{EF1554DF-5FD8-FE91-0B86-80799DED6758}"/>
                      </a:ext>
                    </a:extLst>
                  </p:cNvPr>
                  <p:cNvSpPr>
                    <a:spLocks noRot="1" noChangeAspect="1" noMove="1" noResize="1" noEditPoints="1" noAdjustHandles="1" noChangeArrowheads="1" noChangeShapeType="1" noTextEdit="1"/>
                  </p:cNvSpPr>
                  <p:nvPr/>
                </p:nvSpPr>
                <p:spPr>
                  <a:xfrm>
                    <a:off x="7342089" y="772395"/>
                    <a:ext cx="1084977" cy="979594"/>
                  </a:xfrm>
                  <a:prstGeom prst="triangle">
                    <a:avLst/>
                  </a:prstGeom>
                  <a:blipFill>
                    <a:blip r:embed="rId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6" name="Oval 35">
                    <a:extLst>
                      <a:ext uri="{FF2B5EF4-FFF2-40B4-BE49-F238E27FC236}">
                        <a16:creationId xmlns:a16="http://schemas.microsoft.com/office/drawing/2014/main" id="{21653A17-97F6-3907-7154-1E08B77D7E3B}"/>
                      </a:ext>
                    </a:extLst>
                  </p:cNvPr>
                  <p:cNvSpPr/>
                  <p:nvPr/>
                </p:nvSpPr>
                <p:spPr>
                  <a:xfrm>
                    <a:off x="8428629" y="136853"/>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tx1"/>
                              </a:solidFill>
                              <a:latin typeface="Cambria Math" panose="02040503050406030204" pitchFamily="18" charset="0"/>
                            </a:rPr>
                            <m:t>𝑎</m:t>
                          </m:r>
                        </m:oMath>
                      </m:oMathPara>
                    </a14:m>
                    <a:endParaRPr lang="en-US" sz="2800" dirty="0">
                      <a:solidFill>
                        <a:schemeClr val="tx1"/>
                      </a:solidFill>
                    </a:endParaRPr>
                  </a:p>
                </p:txBody>
              </p:sp>
            </mc:Choice>
            <mc:Fallback xmlns="">
              <p:sp>
                <p:nvSpPr>
                  <p:cNvPr id="36" name="Oval 35">
                    <a:extLst>
                      <a:ext uri="{FF2B5EF4-FFF2-40B4-BE49-F238E27FC236}">
                        <a16:creationId xmlns:a16="http://schemas.microsoft.com/office/drawing/2014/main" id="{21653A17-97F6-3907-7154-1E08B77D7E3B}"/>
                      </a:ext>
                    </a:extLst>
                  </p:cNvPr>
                  <p:cNvSpPr>
                    <a:spLocks noRot="1" noChangeAspect="1" noMove="1" noResize="1" noEditPoints="1" noAdjustHandles="1" noChangeArrowheads="1" noChangeShapeType="1" noTextEdit="1"/>
                  </p:cNvSpPr>
                  <p:nvPr/>
                </p:nvSpPr>
                <p:spPr>
                  <a:xfrm>
                    <a:off x="8428629" y="136853"/>
                    <a:ext cx="612511" cy="612511"/>
                  </a:xfrm>
                  <a:prstGeom prst="ellipse">
                    <a:avLst/>
                  </a:prstGeom>
                  <a:blipFill>
                    <a:blip r:embed="rId5"/>
                    <a:stretch>
                      <a:fillRect/>
                    </a:stretch>
                  </a:blipFill>
                  <a:ln>
                    <a:solidFill>
                      <a:schemeClr val="tx1"/>
                    </a:solid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7" name="Isosceles Triangle 36">
                    <a:extLst>
                      <a:ext uri="{FF2B5EF4-FFF2-40B4-BE49-F238E27FC236}">
                        <a16:creationId xmlns:a16="http://schemas.microsoft.com/office/drawing/2014/main" id="{99A0256F-8391-2976-BCFB-9053B00E322A}"/>
                      </a:ext>
                    </a:extLst>
                  </p:cNvPr>
                  <p:cNvSpPr/>
                  <p:nvPr/>
                </p:nvSpPr>
                <p:spPr>
                  <a:xfrm>
                    <a:off x="8345520" y="1578929"/>
                    <a:ext cx="1084977" cy="979594"/>
                  </a:xfrm>
                  <a:prstGeom prst="triangle">
                    <a:avLst/>
                  </a:prstGeom>
                  <a:solidFill>
                    <a:schemeClr val="accent1">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dirty="0" smtClean="0">
                              <a:solidFill>
                                <a:schemeClr val="tx1"/>
                              </a:solidFill>
                              <a:latin typeface="Cambria Math" panose="02040503050406030204" pitchFamily="18" charset="0"/>
                            </a:rPr>
                            <m:t>𝑦</m:t>
                          </m:r>
                        </m:oMath>
                      </m:oMathPara>
                    </a14:m>
                    <a:endParaRPr lang="en-US" dirty="0"/>
                  </a:p>
                </p:txBody>
              </p:sp>
            </mc:Choice>
            <mc:Fallback xmlns="">
              <p:sp>
                <p:nvSpPr>
                  <p:cNvPr id="37" name="Isosceles Triangle 36">
                    <a:extLst>
                      <a:ext uri="{FF2B5EF4-FFF2-40B4-BE49-F238E27FC236}">
                        <a16:creationId xmlns:a16="http://schemas.microsoft.com/office/drawing/2014/main" id="{99A0256F-8391-2976-BCFB-9053B00E322A}"/>
                      </a:ext>
                    </a:extLst>
                  </p:cNvPr>
                  <p:cNvSpPr>
                    <a:spLocks noRot="1" noChangeAspect="1" noMove="1" noResize="1" noEditPoints="1" noAdjustHandles="1" noChangeArrowheads="1" noChangeShapeType="1" noTextEdit="1"/>
                  </p:cNvSpPr>
                  <p:nvPr/>
                </p:nvSpPr>
                <p:spPr>
                  <a:xfrm>
                    <a:off x="8345520" y="1578929"/>
                    <a:ext cx="1084977" cy="979594"/>
                  </a:xfrm>
                  <a:prstGeom prst="triangle">
                    <a:avLst/>
                  </a:prstGeom>
                  <a:blipFill>
                    <a:blip r:embed="rId6"/>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8" name="Isosceles Triangle 37">
                    <a:extLst>
                      <a:ext uri="{FF2B5EF4-FFF2-40B4-BE49-F238E27FC236}">
                        <a16:creationId xmlns:a16="http://schemas.microsoft.com/office/drawing/2014/main" id="{C8ABD725-951D-1EF5-BC3F-7698AB03ED12}"/>
                      </a:ext>
                    </a:extLst>
                  </p:cNvPr>
                  <p:cNvSpPr/>
                  <p:nvPr/>
                </p:nvSpPr>
                <p:spPr>
                  <a:xfrm>
                    <a:off x="9476830" y="1586367"/>
                    <a:ext cx="1084977" cy="979594"/>
                  </a:xfrm>
                  <a:prstGeom prst="triangle">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dirty="0" smtClean="0">
                              <a:solidFill>
                                <a:schemeClr val="tx1"/>
                              </a:solidFill>
                              <a:latin typeface="Cambria Math" panose="02040503050406030204" pitchFamily="18" charset="0"/>
                            </a:rPr>
                            <m:t>𝑧</m:t>
                          </m:r>
                        </m:oMath>
                      </m:oMathPara>
                    </a14:m>
                    <a:endParaRPr lang="en-US" dirty="0"/>
                  </a:p>
                </p:txBody>
              </p:sp>
            </mc:Choice>
            <mc:Fallback xmlns="">
              <p:sp>
                <p:nvSpPr>
                  <p:cNvPr id="38" name="Isosceles Triangle 37">
                    <a:extLst>
                      <a:ext uri="{FF2B5EF4-FFF2-40B4-BE49-F238E27FC236}">
                        <a16:creationId xmlns:a16="http://schemas.microsoft.com/office/drawing/2014/main" id="{C8ABD725-951D-1EF5-BC3F-7698AB03ED12}"/>
                      </a:ext>
                    </a:extLst>
                  </p:cNvPr>
                  <p:cNvSpPr>
                    <a:spLocks noRot="1" noChangeAspect="1" noMove="1" noResize="1" noEditPoints="1" noAdjustHandles="1" noChangeArrowheads="1" noChangeShapeType="1" noTextEdit="1"/>
                  </p:cNvSpPr>
                  <p:nvPr/>
                </p:nvSpPr>
                <p:spPr>
                  <a:xfrm>
                    <a:off x="9476830" y="1586367"/>
                    <a:ext cx="1084977" cy="979594"/>
                  </a:xfrm>
                  <a:prstGeom prst="triangle">
                    <a:avLst/>
                  </a:prstGeom>
                  <a:blipFill>
                    <a:blip r:embed="rId7"/>
                    <a:stretch>
                      <a:fillRect/>
                    </a:stretch>
                  </a:blipFill>
                </p:spPr>
                <p:txBody>
                  <a:bodyPr/>
                  <a:lstStyle/>
                  <a:p>
                    <a:r>
                      <a:rPr lang="en-US">
                        <a:noFill/>
                      </a:rPr>
                      <a:t> </a:t>
                    </a:r>
                  </a:p>
                </p:txBody>
              </p:sp>
            </mc:Fallback>
          </mc:AlternateContent>
          <p:cxnSp>
            <p:nvCxnSpPr>
              <p:cNvPr id="39" name="Straight Connector 38">
                <a:extLst>
                  <a:ext uri="{FF2B5EF4-FFF2-40B4-BE49-F238E27FC236}">
                    <a16:creationId xmlns:a16="http://schemas.microsoft.com/office/drawing/2014/main" id="{E962564D-E372-F50C-5980-C112EF7ECA4D}"/>
                  </a:ext>
                </a:extLst>
              </p:cNvPr>
              <p:cNvCxnSpPr>
                <a:cxnSpLocks/>
                <a:stCxn id="36" idx="3"/>
                <a:endCxn id="35" idx="0"/>
              </p:cNvCxnSpPr>
              <p:nvPr/>
            </p:nvCxnSpPr>
            <p:spPr>
              <a:xfrm flipH="1">
                <a:off x="7884578" y="659664"/>
                <a:ext cx="633751" cy="11273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99A738FD-1682-5EB7-685E-AE958F861694}"/>
                  </a:ext>
                </a:extLst>
              </p:cNvPr>
              <p:cNvCxnSpPr>
                <a:cxnSpLocks/>
                <a:stCxn id="34" idx="3"/>
                <a:endCxn id="37" idx="0"/>
              </p:cNvCxnSpPr>
              <p:nvPr/>
            </p:nvCxnSpPr>
            <p:spPr>
              <a:xfrm flipH="1">
                <a:off x="8888009" y="1295206"/>
                <a:ext cx="325932" cy="28372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469BC999-CE86-9682-91DC-E9C0F86021D7}"/>
                  </a:ext>
                </a:extLst>
              </p:cNvPr>
              <p:cNvCxnSpPr>
                <a:cxnSpLocks/>
                <a:stCxn id="36" idx="5"/>
                <a:endCxn id="34" idx="1"/>
              </p:cNvCxnSpPr>
              <p:nvPr/>
            </p:nvCxnSpPr>
            <p:spPr>
              <a:xfrm>
                <a:off x="8951440" y="659664"/>
                <a:ext cx="262501" cy="20243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51A19D79-2582-DF96-4EE4-A322DE8F4EFA}"/>
                  </a:ext>
                </a:extLst>
              </p:cNvPr>
              <p:cNvCxnSpPr>
                <a:cxnSpLocks/>
                <a:stCxn id="38" idx="0"/>
                <a:endCxn id="34" idx="5"/>
              </p:cNvCxnSpPr>
              <p:nvPr/>
            </p:nvCxnSpPr>
            <p:spPr>
              <a:xfrm flipH="1" flipV="1">
                <a:off x="9647052" y="1295206"/>
                <a:ext cx="372267" cy="29116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43" name="Oval 42">
                    <a:extLst>
                      <a:ext uri="{FF2B5EF4-FFF2-40B4-BE49-F238E27FC236}">
                        <a16:creationId xmlns:a16="http://schemas.microsoft.com/office/drawing/2014/main" id="{0CFD8699-FE14-3065-4767-9AEE33B862FF}"/>
                      </a:ext>
                    </a:extLst>
                  </p:cNvPr>
                  <p:cNvSpPr/>
                  <p:nvPr/>
                </p:nvSpPr>
                <p:spPr>
                  <a:xfrm>
                    <a:off x="10019319" y="2826969"/>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tx1"/>
                              </a:solidFill>
                              <a:latin typeface="Cambria Math" panose="02040503050406030204" pitchFamily="18" charset="0"/>
                            </a:rPr>
                            <m:t>𝑐</m:t>
                          </m:r>
                        </m:oMath>
                      </m:oMathPara>
                    </a14:m>
                    <a:endParaRPr lang="en-US" sz="2800" dirty="0">
                      <a:solidFill>
                        <a:schemeClr val="tx1"/>
                      </a:solidFill>
                    </a:endParaRPr>
                  </a:p>
                </p:txBody>
              </p:sp>
            </mc:Choice>
            <mc:Fallback xmlns="">
              <p:sp>
                <p:nvSpPr>
                  <p:cNvPr id="43" name="Oval 42">
                    <a:extLst>
                      <a:ext uri="{FF2B5EF4-FFF2-40B4-BE49-F238E27FC236}">
                        <a16:creationId xmlns:a16="http://schemas.microsoft.com/office/drawing/2014/main" id="{0CFD8699-FE14-3065-4767-9AEE33B862FF}"/>
                      </a:ext>
                    </a:extLst>
                  </p:cNvPr>
                  <p:cNvSpPr>
                    <a:spLocks noRot="1" noChangeAspect="1" noMove="1" noResize="1" noEditPoints="1" noAdjustHandles="1" noChangeArrowheads="1" noChangeShapeType="1" noTextEdit="1"/>
                  </p:cNvSpPr>
                  <p:nvPr/>
                </p:nvSpPr>
                <p:spPr>
                  <a:xfrm>
                    <a:off x="10019319" y="2826969"/>
                    <a:ext cx="612511" cy="612511"/>
                  </a:xfrm>
                  <a:prstGeom prst="ellipse">
                    <a:avLst/>
                  </a:prstGeom>
                  <a:blipFill>
                    <a:blip r:embed="rId8"/>
                    <a:stretch>
                      <a:fillRect/>
                    </a:stretch>
                  </a:blipFill>
                  <a:ln>
                    <a:solidFill>
                      <a:schemeClr val="tx1"/>
                    </a:solidFill>
                  </a:ln>
                </p:spPr>
                <p:txBody>
                  <a:bodyPr/>
                  <a:lstStyle/>
                  <a:p>
                    <a:r>
                      <a:rPr lang="en-US">
                        <a:noFill/>
                      </a:rPr>
                      <a:t> </a:t>
                    </a:r>
                  </a:p>
                </p:txBody>
              </p:sp>
            </mc:Fallback>
          </mc:AlternateContent>
          <p:cxnSp>
            <p:nvCxnSpPr>
              <p:cNvPr id="44" name="Straight Connector 43">
                <a:extLst>
                  <a:ext uri="{FF2B5EF4-FFF2-40B4-BE49-F238E27FC236}">
                    <a16:creationId xmlns:a16="http://schemas.microsoft.com/office/drawing/2014/main" id="{5946C4ED-4422-1E95-01CC-240395B3A549}"/>
                  </a:ext>
                </a:extLst>
              </p:cNvPr>
              <p:cNvCxnSpPr>
                <a:cxnSpLocks/>
                <a:stCxn id="43" idx="0"/>
              </p:cNvCxnSpPr>
              <p:nvPr/>
            </p:nvCxnSpPr>
            <p:spPr>
              <a:xfrm flipH="1" flipV="1">
                <a:off x="10325574" y="2558523"/>
                <a:ext cx="1" cy="26844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mc:AlternateContent xmlns:mc="http://schemas.openxmlformats.org/markup-compatibility/2006">
          <mc:Choice xmlns:a14="http://schemas.microsoft.com/office/drawing/2010/main" Requires="a14">
            <p:sp>
              <p:nvSpPr>
                <p:cNvPr id="72" name="TextBox 71">
                  <a:extLst>
                    <a:ext uri="{FF2B5EF4-FFF2-40B4-BE49-F238E27FC236}">
                      <a16:creationId xmlns:a16="http://schemas.microsoft.com/office/drawing/2014/main" id="{8FB41DCC-41DB-D581-B281-F635D03CF8ED}"/>
                    </a:ext>
                  </a:extLst>
                </p:cNvPr>
                <p:cNvSpPr txBox="1"/>
                <p:nvPr/>
              </p:nvSpPr>
              <p:spPr>
                <a:xfrm>
                  <a:off x="1780247" y="3937443"/>
                  <a:ext cx="45837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oMath>
                    </m:oMathPara>
                  </a14:m>
                  <a:endParaRPr lang="en-US" dirty="0">
                    <a:solidFill>
                      <a:srgbClr val="FF0000"/>
                    </a:solidFill>
                  </a:endParaRPr>
                </a:p>
              </p:txBody>
            </p:sp>
          </mc:Choice>
          <mc:Fallback>
            <p:sp>
              <p:nvSpPr>
                <p:cNvPr id="72" name="TextBox 71">
                  <a:extLst>
                    <a:ext uri="{FF2B5EF4-FFF2-40B4-BE49-F238E27FC236}">
                      <a16:creationId xmlns:a16="http://schemas.microsoft.com/office/drawing/2014/main" id="{8FB41DCC-41DB-D581-B281-F635D03CF8ED}"/>
                    </a:ext>
                  </a:extLst>
                </p:cNvPr>
                <p:cNvSpPr txBox="1">
                  <a:spLocks noRot="1" noChangeAspect="1" noMove="1" noResize="1" noEditPoints="1" noAdjustHandles="1" noChangeArrowheads="1" noChangeShapeType="1" noTextEdit="1"/>
                </p:cNvSpPr>
                <p:nvPr/>
              </p:nvSpPr>
              <p:spPr>
                <a:xfrm>
                  <a:off x="1780247" y="3937443"/>
                  <a:ext cx="458370" cy="369332"/>
                </a:xfrm>
                <a:prstGeom prst="rect">
                  <a:avLst/>
                </a:prstGeom>
                <a:blipFill>
                  <a:blip r:embed="rId9"/>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73" name="TextBox 72">
                  <a:extLst>
                    <a:ext uri="{FF2B5EF4-FFF2-40B4-BE49-F238E27FC236}">
                      <a16:creationId xmlns:a16="http://schemas.microsoft.com/office/drawing/2014/main" id="{DD7BB27A-42A5-BE9A-F1FF-42EABAE1A987}"/>
                    </a:ext>
                  </a:extLst>
                </p:cNvPr>
                <p:cNvSpPr txBox="1"/>
                <p:nvPr/>
              </p:nvSpPr>
              <p:spPr>
                <a:xfrm>
                  <a:off x="2775405" y="4157987"/>
                  <a:ext cx="773737"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r>
                          <a:rPr lang="en-US" i="1" dirty="0" smtClean="0">
                            <a:solidFill>
                              <a:srgbClr val="FF0000"/>
                            </a:solidFill>
                            <a:latin typeface="Cambria Math" panose="02040503050406030204" pitchFamily="18" charset="0"/>
                          </a:rPr>
                          <m:t>+2</m:t>
                        </m:r>
                      </m:oMath>
                    </m:oMathPara>
                  </a14:m>
                  <a:endParaRPr lang="en-US" dirty="0">
                    <a:solidFill>
                      <a:srgbClr val="FF0000"/>
                    </a:solidFill>
                  </a:endParaRPr>
                </a:p>
              </p:txBody>
            </p:sp>
          </mc:Choice>
          <mc:Fallback>
            <p:sp>
              <p:nvSpPr>
                <p:cNvPr id="73" name="TextBox 72">
                  <a:extLst>
                    <a:ext uri="{FF2B5EF4-FFF2-40B4-BE49-F238E27FC236}">
                      <a16:creationId xmlns:a16="http://schemas.microsoft.com/office/drawing/2014/main" id="{DD7BB27A-42A5-BE9A-F1FF-42EABAE1A987}"/>
                    </a:ext>
                  </a:extLst>
                </p:cNvPr>
                <p:cNvSpPr txBox="1">
                  <a:spLocks noRot="1" noChangeAspect="1" noMove="1" noResize="1" noEditPoints="1" noAdjustHandles="1" noChangeArrowheads="1" noChangeShapeType="1" noTextEdit="1"/>
                </p:cNvSpPr>
                <p:nvPr/>
              </p:nvSpPr>
              <p:spPr>
                <a:xfrm>
                  <a:off x="2775405" y="4157987"/>
                  <a:ext cx="773737" cy="369332"/>
                </a:xfrm>
                <a:prstGeom prst="rect">
                  <a:avLst/>
                </a:prstGeom>
                <a:blipFill>
                  <a:blip r:embed="rId10"/>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74" name="TextBox 73">
                  <a:extLst>
                    <a:ext uri="{FF2B5EF4-FFF2-40B4-BE49-F238E27FC236}">
                      <a16:creationId xmlns:a16="http://schemas.microsoft.com/office/drawing/2014/main" id="{B62FD0DC-BCE5-FBBA-1AFF-5D9EBF1AE5F1}"/>
                    </a:ext>
                  </a:extLst>
                </p:cNvPr>
                <p:cNvSpPr txBox="1"/>
                <p:nvPr/>
              </p:nvSpPr>
              <p:spPr>
                <a:xfrm>
                  <a:off x="2070487" y="3387319"/>
                  <a:ext cx="773737"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r>
                          <a:rPr lang="en-US" i="1" dirty="0" smtClean="0">
                            <a:solidFill>
                              <a:srgbClr val="FF0000"/>
                            </a:solidFill>
                            <a:latin typeface="Cambria Math" panose="02040503050406030204" pitchFamily="18" charset="0"/>
                          </a:rPr>
                          <m:t>+3</m:t>
                        </m:r>
                      </m:oMath>
                    </m:oMathPara>
                  </a14:m>
                  <a:endParaRPr lang="en-US" dirty="0">
                    <a:solidFill>
                      <a:srgbClr val="FF0000"/>
                    </a:solidFill>
                  </a:endParaRPr>
                </a:p>
              </p:txBody>
            </p:sp>
          </mc:Choice>
          <mc:Fallback>
            <p:sp>
              <p:nvSpPr>
                <p:cNvPr id="74" name="TextBox 73">
                  <a:extLst>
                    <a:ext uri="{FF2B5EF4-FFF2-40B4-BE49-F238E27FC236}">
                      <a16:creationId xmlns:a16="http://schemas.microsoft.com/office/drawing/2014/main" id="{B62FD0DC-BCE5-FBBA-1AFF-5D9EBF1AE5F1}"/>
                    </a:ext>
                  </a:extLst>
                </p:cNvPr>
                <p:cNvSpPr txBox="1">
                  <a:spLocks noRot="1" noChangeAspect="1" noMove="1" noResize="1" noEditPoints="1" noAdjustHandles="1" noChangeArrowheads="1" noChangeShapeType="1" noTextEdit="1"/>
                </p:cNvSpPr>
                <p:nvPr/>
              </p:nvSpPr>
              <p:spPr>
                <a:xfrm>
                  <a:off x="2070487" y="3387319"/>
                  <a:ext cx="773737" cy="369332"/>
                </a:xfrm>
                <a:prstGeom prst="rect">
                  <a:avLst/>
                </a:prstGeom>
                <a:blipFill>
                  <a:blip r:embed="rId11"/>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75" name="TextBox 74">
                  <a:extLst>
                    <a:ext uri="{FF2B5EF4-FFF2-40B4-BE49-F238E27FC236}">
                      <a16:creationId xmlns:a16="http://schemas.microsoft.com/office/drawing/2014/main" id="{C14EBFC5-1ACD-0DA1-DFC1-D0673D9497BA}"/>
                    </a:ext>
                  </a:extLst>
                </p:cNvPr>
                <p:cNvSpPr txBox="1"/>
                <p:nvPr/>
              </p:nvSpPr>
              <p:spPr>
                <a:xfrm>
                  <a:off x="2840193" y="4803353"/>
                  <a:ext cx="369781"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oMath>
                    </m:oMathPara>
                  </a14:m>
                  <a:endParaRPr lang="en-US" dirty="0">
                    <a:solidFill>
                      <a:srgbClr val="FF0000"/>
                    </a:solidFill>
                  </a:endParaRPr>
                </a:p>
              </p:txBody>
            </p:sp>
          </mc:Choice>
          <mc:Fallback>
            <p:sp>
              <p:nvSpPr>
                <p:cNvPr id="75" name="TextBox 74">
                  <a:extLst>
                    <a:ext uri="{FF2B5EF4-FFF2-40B4-BE49-F238E27FC236}">
                      <a16:creationId xmlns:a16="http://schemas.microsoft.com/office/drawing/2014/main" id="{C14EBFC5-1ACD-0DA1-DFC1-D0673D9497BA}"/>
                    </a:ext>
                  </a:extLst>
                </p:cNvPr>
                <p:cNvSpPr txBox="1">
                  <a:spLocks noRot="1" noChangeAspect="1" noMove="1" noResize="1" noEditPoints="1" noAdjustHandles="1" noChangeArrowheads="1" noChangeShapeType="1" noTextEdit="1"/>
                </p:cNvSpPr>
                <p:nvPr/>
              </p:nvSpPr>
              <p:spPr>
                <a:xfrm>
                  <a:off x="2840193" y="4803353"/>
                  <a:ext cx="369781" cy="369332"/>
                </a:xfrm>
                <a:prstGeom prst="rect">
                  <a:avLst/>
                </a:prstGeom>
                <a:blipFill>
                  <a:blip r:embed="rId12"/>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76" name="TextBox 75">
                  <a:extLst>
                    <a:ext uri="{FF2B5EF4-FFF2-40B4-BE49-F238E27FC236}">
                      <a16:creationId xmlns:a16="http://schemas.microsoft.com/office/drawing/2014/main" id="{77634E40-271E-6922-B9EA-EFC82ADE55EC}"/>
                    </a:ext>
                  </a:extLst>
                </p:cNvPr>
                <p:cNvSpPr txBox="1"/>
                <p:nvPr/>
              </p:nvSpPr>
              <p:spPr>
                <a:xfrm>
                  <a:off x="3635693" y="4822513"/>
                  <a:ext cx="773738"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r>
                          <a:rPr lang="en-US" b="0" i="1" dirty="0" smtClean="0">
                            <a:solidFill>
                              <a:srgbClr val="FF0000"/>
                            </a:solidFill>
                            <a:latin typeface="Cambria Math" panose="02040503050406030204" pitchFamily="18" charset="0"/>
                          </a:rPr>
                          <m:t>+1</m:t>
                        </m:r>
                      </m:oMath>
                    </m:oMathPara>
                  </a14:m>
                  <a:endParaRPr lang="en-US" dirty="0">
                    <a:solidFill>
                      <a:srgbClr val="FF0000"/>
                    </a:solidFill>
                  </a:endParaRPr>
                </a:p>
              </p:txBody>
            </p:sp>
          </mc:Choice>
          <mc:Fallback>
            <p:sp>
              <p:nvSpPr>
                <p:cNvPr id="76" name="TextBox 75">
                  <a:extLst>
                    <a:ext uri="{FF2B5EF4-FFF2-40B4-BE49-F238E27FC236}">
                      <a16:creationId xmlns:a16="http://schemas.microsoft.com/office/drawing/2014/main" id="{77634E40-271E-6922-B9EA-EFC82ADE55EC}"/>
                    </a:ext>
                  </a:extLst>
                </p:cNvPr>
                <p:cNvSpPr txBox="1">
                  <a:spLocks noRot="1" noChangeAspect="1" noMove="1" noResize="1" noEditPoints="1" noAdjustHandles="1" noChangeArrowheads="1" noChangeShapeType="1" noTextEdit="1"/>
                </p:cNvSpPr>
                <p:nvPr/>
              </p:nvSpPr>
              <p:spPr>
                <a:xfrm>
                  <a:off x="3635693" y="4822513"/>
                  <a:ext cx="773738" cy="369332"/>
                </a:xfrm>
                <a:prstGeom prst="rect">
                  <a:avLst/>
                </a:prstGeom>
                <a:blipFill>
                  <a:blip r:embed="rId13"/>
                  <a:stretch>
                    <a:fillRect/>
                  </a:stretch>
                </a:blipFill>
              </p:spPr>
              <p:txBody>
                <a:bodyPr/>
                <a:lstStyle/>
                <a:p>
                  <a:r>
                    <a:rPr lang="en-US">
                      <a:noFill/>
                    </a:rPr>
                    <a:t> </a:t>
                  </a:r>
                </a:p>
              </p:txBody>
            </p:sp>
          </mc:Fallback>
        </mc:AlternateContent>
      </p:grpSp>
      <p:sp>
        <p:nvSpPr>
          <p:cNvPr id="64" name="Arrow: Right 63" descr="Now we perform the left rotation which lifts the right subtree and lowers the left subtree. It does this by making b the new root, a the right child of b, and subtree y the right subtree of a.">
            <a:extLst>
              <a:ext uri="{FF2B5EF4-FFF2-40B4-BE49-F238E27FC236}">
                <a16:creationId xmlns:a16="http://schemas.microsoft.com/office/drawing/2014/main" id="{88549AC5-13F6-C0FF-FEBC-7A399516549C}"/>
              </a:ext>
            </a:extLst>
          </p:cNvPr>
          <p:cNvSpPr/>
          <p:nvPr/>
        </p:nvSpPr>
        <p:spPr>
          <a:xfrm>
            <a:off x="5315019" y="4291198"/>
            <a:ext cx="1531002" cy="1105505"/>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Left Rotation</a:t>
            </a:r>
          </a:p>
        </p:txBody>
      </p:sp>
      <p:grpSp>
        <p:nvGrpSpPr>
          <p:cNvPr id="71" name="Group 70" descr="An illustration of a left rotation. This is the after image.&#10;&#10;After performing a left rotation the node b becomes the root of the tree. The left child of b is the node a (the former root), and the right child of b is unchanged. The right subtree of a is y (the former left subtree of b), and the left subtree of a is unchanged. Because z has height h+1 and x and y had height h, both subtrees of b now have height h+1, making the tree balanced.">
            <a:extLst>
              <a:ext uri="{FF2B5EF4-FFF2-40B4-BE49-F238E27FC236}">
                <a16:creationId xmlns:a16="http://schemas.microsoft.com/office/drawing/2014/main" id="{8ECBA3C8-A102-5ECE-C2C8-45E18D336C3D}"/>
              </a:ext>
            </a:extLst>
          </p:cNvPr>
          <p:cNvGrpSpPr/>
          <p:nvPr/>
        </p:nvGrpSpPr>
        <p:grpSpPr>
          <a:xfrm>
            <a:off x="7628306" y="3393143"/>
            <a:ext cx="3527516" cy="2616071"/>
            <a:chOff x="892226" y="3227705"/>
            <a:chExt cx="3527516" cy="2616071"/>
          </a:xfrm>
        </p:grpSpPr>
        <p:grpSp>
          <p:nvGrpSpPr>
            <p:cNvPr id="32" name="Group 31">
              <a:extLst>
                <a:ext uri="{FF2B5EF4-FFF2-40B4-BE49-F238E27FC236}">
                  <a16:creationId xmlns:a16="http://schemas.microsoft.com/office/drawing/2014/main" id="{2FDCD005-FB82-BD66-A847-A2A9C4AA4C48}"/>
                </a:ext>
              </a:extLst>
            </p:cNvPr>
            <p:cNvGrpSpPr/>
            <p:nvPr/>
          </p:nvGrpSpPr>
          <p:grpSpPr>
            <a:xfrm>
              <a:off x="892226" y="3344160"/>
              <a:ext cx="3527516" cy="2499616"/>
              <a:chOff x="7214210" y="131613"/>
              <a:chExt cx="3527516" cy="2499616"/>
            </a:xfrm>
          </p:grpSpPr>
          <mc:AlternateContent xmlns:mc="http://schemas.openxmlformats.org/markup-compatibility/2006" xmlns:a14="http://schemas.microsoft.com/office/drawing/2010/main">
            <mc:Choice Requires="a14">
              <p:sp>
                <p:nvSpPr>
                  <p:cNvPr id="4" name="Oval 3">
                    <a:extLst>
                      <a:ext uri="{FF2B5EF4-FFF2-40B4-BE49-F238E27FC236}">
                        <a16:creationId xmlns:a16="http://schemas.microsoft.com/office/drawing/2014/main" id="{C1579C2A-B914-DA18-E033-AA17F1B05F5E}"/>
                      </a:ext>
                    </a:extLst>
                  </p:cNvPr>
                  <p:cNvSpPr/>
                  <p:nvPr/>
                </p:nvSpPr>
                <p:spPr>
                  <a:xfrm>
                    <a:off x="8817298" y="131613"/>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tx1"/>
                              </a:solidFill>
                              <a:latin typeface="Cambria Math" panose="02040503050406030204" pitchFamily="18" charset="0"/>
                            </a:rPr>
                            <m:t>𝑏</m:t>
                          </m:r>
                        </m:oMath>
                      </m:oMathPara>
                    </a14:m>
                    <a:endParaRPr lang="en-US" sz="2800" dirty="0">
                      <a:solidFill>
                        <a:schemeClr val="tx1"/>
                      </a:solidFill>
                    </a:endParaRPr>
                  </a:p>
                </p:txBody>
              </p:sp>
            </mc:Choice>
            <mc:Fallback xmlns="">
              <p:sp>
                <p:nvSpPr>
                  <p:cNvPr id="4" name="Oval 3">
                    <a:extLst>
                      <a:ext uri="{FF2B5EF4-FFF2-40B4-BE49-F238E27FC236}">
                        <a16:creationId xmlns:a16="http://schemas.microsoft.com/office/drawing/2014/main" id="{C1579C2A-B914-DA18-E033-AA17F1B05F5E}"/>
                      </a:ext>
                    </a:extLst>
                  </p:cNvPr>
                  <p:cNvSpPr>
                    <a:spLocks noRot="1" noChangeAspect="1" noMove="1" noResize="1" noEditPoints="1" noAdjustHandles="1" noChangeArrowheads="1" noChangeShapeType="1" noTextEdit="1"/>
                  </p:cNvSpPr>
                  <p:nvPr/>
                </p:nvSpPr>
                <p:spPr>
                  <a:xfrm>
                    <a:off x="8817298" y="131613"/>
                    <a:ext cx="612511" cy="612511"/>
                  </a:xfrm>
                  <a:prstGeom prst="ellipse">
                    <a:avLst/>
                  </a:prstGeom>
                  <a:blipFill>
                    <a:blip r:embed="rId14"/>
                    <a:stretch>
                      <a:fillRect/>
                    </a:stretch>
                  </a:blipFill>
                  <a:ln>
                    <a:solidFill>
                      <a:schemeClr val="tx1"/>
                    </a:solid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 name="Isosceles Triangle 4">
                    <a:extLst>
                      <a:ext uri="{FF2B5EF4-FFF2-40B4-BE49-F238E27FC236}">
                        <a16:creationId xmlns:a16="http://schemas.microsoft.com/office/drawing/2014/main" id="{3C646EC5-C30F-BAB9-3C02-53BCFBF85885}"/>
                      </a:ext>
                    </a:extLst>
                  </p:cNvPr>
                  <p:cNvSpPr/>
                  <p:nvPr/>
                </p:nvSpPr>
                <p:spPr>
                  <a:xfrm>
                    <a:off x="7214210" y="1568449"/>
                    <a:ext cx="1084977" cy="979594"/>
                  </a:xfrm>
                  <a:prstGeom prst="triangle">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i="1" dirty="0" smtClean="0">
                              <a:solidFill>
                                <a:schemeClr val="tx1"/>
                              </a:solidFill>
                              <a:latin typeface="Cambria Math" panose="02040503050406030204" pitchFamily="18" charset="0"/>
                            </a:rPr>
                            <m:t>𝑥</m:t>
                          </m:r>
                        </m:oMath>
                      </m:oMathPara>
                    </a14:m>
                    <a:endParaRPr lang="en-US" dirty="0"/>
                  </a:p>
                </p:txBody>
              </p:sp>
            </mc:Choice>
            <mc:Fallback xmlns="">
              <p:sp>
                <p:nvSpPr>
                  <p:cNvPr id="5" name="Isosceles Triangle 4">
                    <a:extLst>
                      <a:ext uri="{FF2B5EF4-FFF2-40B4-BE49-F238E27FC236}">
                        <a16:creationId xmlns:a16="http://schemas.microsoft.com/office/drawing/2014/main" id="{3C646EC5-C30F-BAB9-3C02-53BCFBF85885}"/>
                      </a:ext>
                    </a:extLst>
                  </p:cNvPr>
                  <p:cNvSpPr>
                    <a:spLocks noRot="1" noChangeAspect="1" noMove="1" noResize="1" noEditPoints="1" noAdjustHandles="1" noChangeArrowheads="1" noChangeShapeType="1" noTextEdit="1"/>
                  </p:cNvSpPr>
                  <p:nvPr/>
                </p:nvSpPr>
                <p:spPr>
                  <a:xfrm>
                    <a:off x="7214210" y="1568449"/>
                    <a:ext cx="1084977" cy="979594"/>
                  </a:xfrm>
                  <a:prstGeom prst="triangle">
                    <a:avLst/>
                  </a:prstGeom>
                  <a:blipFill>
                    <a:blip r:embed="rId15"/>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 name="Oval 5">
                    <a:extLst>
                      <a:ext uri="{FF2B5EF4-FFF2-40B4-BE49-F238E27FC236}">
                        <a16:creationId xmlns:a16="http://schemas.microsoft.com/office/drawing/2014/main" id="{4FE3B610-E75F-1020-CCA6-40C1B56408F0}"/>
                      </a:ext>
                    </a:extLst>
                  </p:cNvPr>
                  <p:cNvSpPr/>
                  <p:nvPr/>
                </p:nvSpPr>
                <p:spPr>
                  <a:xfrm>
                    <a:off x="7992931" y="772396"/>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tx1"/>
                              </a:solidFill>
                              <a:latin typeface="Cambria Math" panose="02040503050406030204" pitchFamily="18" charset="0"/>
                            </a:rPr>
                            <m:t>𝑎</m:t>
                          </m:r>
                        </m:oMath>
                      </m:oMathPara>
                    </a14:m>
                    <a:endParaRPr lang="en-US" sz="2800" dirty="0">
                      <a:solidFill>
                        <a:schemeClr val="tx1"/>
                      </a:solidFill>
                    </a:endParaRPr>
                  </a:p>
                </p:txBody>
              </p:sp>
            </mc:Choice>
            <mc:Fallback xmlns="">
              <p:sp>
                <p:nvSpPr>
                  <p:cNvPr id="6" name="Oval 5">
                    <a:extLst>
                      <a:ext uri="{FF2B5EF4-FFF2-40B4-BE49-F238E27FC236}">
                        <a16:creationId xmlns:a16="http://schemas.microsoft.com/office/drawing/2014/main" id="{4FE3B610-E75F-1020-CCA6-40C1B56408F0}"/>
                      </a:ext>
                    </a:extLst>
                  </p:cNvPr>
                  <p:cNvSpPr>
                    <a:spLocks noRot="1" noChangeAspect="1" noMove="1" noResize="1" noEditPoints="1" noAdjustHandles="1" noChangeArrowheads="1" noChangeShapeType="1" noTextEdit="1"/>
                  </p:cNvSpPr>
                  <p:nvPr/>
                </p:nvSpPr>
                <p:spPr>
                  <a:xfrm>
                    <a:off x="7992931" y="772396"/>
                    <a:ext cx="612511" cy="612511"/>
                  </a:xfrm>
                  <a:prstGeom prst="ellipse">
                    <a:avLst/>
                  </a:prstGeom>
                  <a:blipFill>
                    <a:blip r:embed="rId16"/>
                    <a:stretch>
                      <a:fillRect/>
                    </a:stretch>
                  </a:blipFill>
                  <a:ln>
                    <a:solidFill>
                      <a:schemeClr val="tx1"/>
                    </a:solid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 name="Isosceles Triangle 6">
                    <a:extLst>
                      <a:ext uri="{FF2B5EF4-FFF2-40B4-BE49-F238E27FC236}">
                        <a16:creationId xmlns:a16="http://schemas.microsoft.com/office/drawing/2014/main" id="{3626D707-C34E-9327-B26E-2872891541EE}"/>
                      </a:ext>
                    </a:extLst>
                  </p:cNvPr>
                  <p:cNvSpPr/>
                  <p:nvPr/>
                </p:nvSpPr>
                <p:spPr>
                  <a:xfrm>
                    <a:off x="8345520" y="1568449"/>
                    <a:ext cx="1084977" cy="979594"/>
                  </a:xfrm>
                  <a:prstGeom prst="triangle">
                    <a:avLst/>
                  </a:prstGeom>
                  <a:solidFill>
                    <a:schemeClr val="accent1">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dirty="0" smtClean="0">
                              <a:solidFill>
                                <a:schemeClr val="tx1"/>
                              </a:solidFill>
                              <a:latin typeface="Cambria Math" panose="02040503050406030204" pitchFamily="18" charset="0"/>
                            </a:rPr>
                            <m:t>𝑦</m:t>
                          </m:r>
                        </m:oMath>
                      </m:oMathPara>
                    </a14:m>
                    <a:endParaRPr lang="en-US" dirty="0"/>
                  </a:p>
                </p:txBody>
              </p:sp>
            </mc:Choice>
            <mc:Fallback xmlns="">
              <p:sp>
                <p:nvSpPr>
                  <p:cNvPr id="7" name="Isosceles Triangle 6">
                    <a:extLst>
                      <a:ext uri="{FF2B5EF4-FFF2-40B4-BE49-F238E27FC236}">
                        <a16:creationId xmlns:a16="http://schemas.microsoft.com/office/drawing/2014/main" id="{3626D707-C34E-9327-B26E-2872891541EE}"/>
                      </a:ext>
                    </a:extLst>
                  </p:cNvPr>
                  <p:cNvSpPr>
                    <a:spLocks noRot="1" noChangeAspect="1" noMove="1" noResize="1" noEditPoints="1" noAdjustHandles="1" noChangeArrowheads="1" noChangeShapeType="1" noTextEdit="1"/>
                  </p:cNvSpPr>
                  <p:nvPr/>
                </p:nvSpPr>
                <p:spPr>
                  <a:xfrm>
                    <a:off x="8345520" y="1568449"/>
                    <a:ext cx="1084977" cy="979594"/>
                  </a:xfrm>
                  <a:prstGeom prst="triangle">
                    <a:avLst/>
                  </a:prstGeom>
                  <a:blipFill>
                    <a:blip r:embed="rId17"/>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8" name="Isosceles Triangle 7">
                    <a:extLst>
                      <a:ext uri="{FF2B5EF4-FFF2-40B4-BE49-F238E27FC236}">
                        <a16:creationId xmlns:a16="http://schemas.microsoft.com/office/drawing/2014/main" id="{1F4E81E5-66F7-19E2-D095-BE6AA12C1AC1}"/>
                      </a:ext>
                    </a:extLst>
                  </p:cNvPr>
                  <p:cNvSpPr/>
                  <p:nvPr/>
                </p:nvSpPr>
                <p:spPr>
                  <a:xfrm>
                    <a:off x="9548595" y="758260"/>
                    <a:ext cx="1084977" cy="979594"/>
                  </a:xfrm>
                  <a:prstGeom prst="triangle">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dirty="0" smtClean="0">
                              <a:solidFill>
                                <a:schemeClr val="tx1"/>
                              </a:solidFill>
                              <a:latin typeface="Cambria Math" panose="02040503050406030204" pitchFamily="18" charset="0"/>
                            </a:rPr>
                            <m:t>𝑧</m:t>
                          </m:r>
                        </m:oMath>
                      </m:oMathPara>
                    </a14:m>
                    <a:endParaRPr lang="en-US" dirty="0"/>
                  </a:p>
                </p:txBody>
              </p:sp>
            </mc:Choice>
            <mc:Fallback xmlns="">
              <p:sp>
                <p:nvSpPr>
                  <p:cNvPr id="8" name="Isosceles Triangle 7">
                    <a:extLst>
                      <a:ext uri="{FF2B5EF4-FFF2-40B4-BE49-F238E27FC236}">
                        <a16:creationId xmlns:a16="http://schemas.microsoft.com/office/drawing/2014/main" id="{1F4E81E5-66F7-19E2-D095-BE6AA12C1AC1}"/>
                      </a:ext>
                    </a:extLst>
                  </p:cNvPr>
                  <p:cNvSpPr>
                    <a:spLocks noRot="1" noChangeAspect="1" noMove="1" noResize="1" noEditPoints="1" noAdjustHandles="1" noChangeArrowheads="1" noChangeShapeType="1" noTextEdit="1"/>
                  </p:cNvSpPr>
                  <p:nvPr/>
                </p:nvSpPr>
                <p:spPr>
                  <a:xfrm>
                    <a:off x="9548595" y="758260"/>
                    <a:ext cx="1084977" cy="979594"/>
                  </a:xfrm>
                  <a:prstGeom prst="triangle">
                    <a:avLst/>
                  </a:prstGeom>
                  <a:blipFill>
                    <a:blip r:embed="rId18"/>
                    <a:stretch>
                      <a:fillRect/>
                    </a:stretch>
                  </a:blipFill>
                </p:spPr>
                <p:txBody>
                  <a:bodyPr/>
                  <a:lstStyle/>
                  <a:p>
                    <a:r>
                      <a:rPr lang="en-US">
                        <a:noFill/>
                      </a:rPr>
                      <a:t> </a:t>
                    </a:r>
                  </a:p>
                </p:txBody>
              </p:sp>
            </mc:Fallback>
          </mc:AlternateContent>
          <p:cxnSp>
            <p:nvCxnSpPr>
              <p:cNvPr id="9" name="Straight Connector 8">
                <a:extLst>
                  <a:ext uri="{FF2B5EF4-FFF2-40B4-BE49-F238E27FC236}">
                    <a16:creationId xmlns:a16="http://schemas.microsoft.com/office/drawing/2014/main" id="{7B7B1586-83AD-014F-F29B-ED7281AEF95D}"/>
                  </a:ext>
                </a:extLst>
              </p:cNvPr>
              <p:cNvCxnSpPr>
                <a:cxnSpLocks/>
                <a:stCxn id="6" idx="3"/>
                <a:endCxn id="5" idx="0"/>
              </p:cNvCxnSpPr>
              <p:nvPr/>
            </p:nvCxnSpPr>
            <p:spPr>
              <a:xfrm flipH="1">
                <a:off x="7756699" y="1295207"/>
                <a:ext cx="325932" cy="27324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91A6ADD7-48CD-EBB0-0667-39AD6203B8F4}"/>
                  </a:ext>
                </a:extLst>
              </p:cNvPr>
              <p:cNvCxnSpPr>
                <a:cxnSpLocks/>
                <a:stCxn id="6" idx="5"/>
                <a:endCxn id="7" idx="0"/>
              </p:cNvCxnSpPr>
              <p:nvPr/>
            </p:nvCxnSpPr>
            <p:spPr>
              <a:xfrm>
                <a:off x="8515742" y="1295207"/>
                <a:ext cx="372267" cy="27324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1A816D49-A49E-3DD3-C079-EE0D995FB3A7}"/>
                  </a:ext>
                </a:extLst>
              </p:cNvPr>
              <p:cNvCxnSpPr>
                <a:cxnSpLocks/>
                <a:stCxn id="6" idx="7"/>
                <a:endCxn id="4" idx="3"/>
              </p:cNvCxnSpPr>
              <p:nvPr/>
            </p:nvCxnSpPr>
            <p:spPr>
              <a:xfrm flipV="1">
                <a:off x="8515742" y="654424"/>
                <a:ext cx="391256" cy="207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B6498DDE-3587-8F96-6A1C-4AB53C4EC313}"/>
                  </a:ext>
                </a:extLst>
              </p:cNvPr>
              <p:cNvCxnSpPr>
                <a:cxnSpLocks/>
                <a:stCxn id="8" idx="0"/>
                <a:endCxn id="4" idx="5"/>
              </p:cNvCxnSpPr>
              <p:nvPr/>
            </p:nvCxnSpPr>
            <p:spPr>
              <a:xfrm flipH="1" flipV="1">
                <a:off x="9340109" y="654424"/>
                <a:ext cx="750975" cy="1038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7" name="Oval 26">
                    <a:extLst>
                      <a:ext uri="{FF2B5EF4-FFF2-40B4-BE49-F238E27FC236}">
                        <a16:creationId xmlns:a16="http://schemas.microsoft.com/office/drawing/2014/main" id="{239CFFC8-CF26-D2AD-E672-09061A5048B0}"/>
                      </a:ext>
                    </a:extLst>
                  </p:cNvPr>
                  <p:cNvSpPr/>
                  <p:nvPr/>
                </p:nvSpPr>
                <p:spPr>
                  <a:xfrm>
                    <a:off x="10129215" y="2018718"/>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tx1"/>
                              </a:solidFill>
                              <a:latin typeface="Cambria Math" panose="02040503050406030204" pitchFamily="18" charset="0"/>
                            </a:rPr>
                            <m:t>𝑐</m:t>
                          </m:r>
                        </m:oMath>
                      </m:oMathPara>
                    </a14:m>
                    <a:endParaRPr lang="en-US" sz="2800" dirty="0">
                      <a:solidFill>
                        <a:schemeClr val="tx1"/>
                      </a:solidFill>
                    </a:endParaRPr>
                  </a:p>
                </p:txBody>
              </p:sp>
            </mc:Choice>
            <mc:Fallback xmlns="">
              <p:sp>
                <p:nvSpPr>
                  <p:cNvPr id="27" name="Oval 26">
                    <a:extLst>
                      <a:ext uri="{FF2B5EF4-FFF2-40B4-BE49-F238E27FC236}">
                        <a16:creationId xmlns:a16="http://schemas.microsoft.com/office/drawing/2014/main" id="{239CFFC8-CF26-D2AD-E672-09061A5048B0}"/>
                      </a:ext>
                    </a:extLst>
                  </p:cNvPr>
                  <p:cNvSpPr>
                    <a:spLocks noRot="1" noChangeAspect="1" noMove="1" noResize="1" noEditPoints="1" noAdjustHandles="1" noChangeArrowheads="1" noChangeShapeType="1" noTextEdit="1"/>
                  </p:cNvSpPr>
                  <p:nvPr/>
                </p:nvSpPr>
                <p:spPr>
                  <a:xfrm>
                    <a:off x="10129215" y="2018718"/>
                    <a:ext cx="612511" cy="612511"/>
                  </a:xfrm>
                  <a:prstGeom prst="ellipse">
                    <a:avLst/>
                  </a:prstGeom>
                  <a:blipFill>
                    <a:blip r:embed="rId19"/>
                    <a:stretch>
                      <a:fillRect/>
                    </a:stretch>
                  </a:blipFill>
                  <a:ln>
                    <a:solidFill>
                      <a:schemeClr val="tx1"/>
                    </a:solidFill>
                  </a:ln>
                </p:spPr>
                <p:txBody>
                  <a:bodyPr/>
                  <a:lstStyle/>
                  <a:p>
                    <a:r>
                      <a:rPr lang="en-US">
                        <a:noFill/>
                      </a:rPr>
                      <a:t> </a:t>
                    </a:r>
                  </a:p>
                </p:txBody>
              </p:sp>
            </mc:Fallback>
          </mc:AlternateContent>
          <p:cxnSp>
            <p:nvCxnSpPr>
              <p:cNvPr id="28" name="Straight Connector 27">
                <a:extLst>
                  <a:ext uri="{FF2B5EF4-FFF2-40B4-BE49-F238E27FC236}">
                    <a16:creationId xmlns:a16="http://schemas.microsoft.com/office/drawing/2014/main" id="{0E83608A-477E-6324-E54F-86966C47F633}"/>
                  </a:ext>
                </a:extLst>
              </p:cNvPr>
              <p:cNvCxnSpPr>
                <a:cxnSpLocks/>
                <a:stCxn id="27" idx="0"/>
              </p:cNvCxnSpPr>
              <p:nvPr/>
            </p:nvCxnSpPr>
            <p:spPr>
              <a:xfrm flipH="1" flipV="1">
                <a:off x="10435470" y="1750272"/>
                <a:ext cx="1" cy="26844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mc:AlternateContent xmlns:mc="http://schemas.openxmlformats.org/markup-compatibility/2006" xmlns:a14="http://schemas.microsoft.com/office/drawing/2010/main">
          <mc:Choice Requires="a14">
            <p:sp>
              <p:nvSpPr>
                <p:cNvPr id="66" name="TextBox 65">
                  <a:extLst>
                    <a:ext uri="{FF2B5EF4-FFF2-40B4-BE49-F238E27FC236}">
                      <a16:creationId xmlns:a16="http://schemas.microsoft.com/office/drawing/2014/main" id="{3150729F-C8ED-BB5F-9CEB-CF399CB6A872}"/>
                    </a:ext>
                  </a:extLst>
                </p:cNvPr>
                <p:cNvSpPr txBox="1"/>
                <p:nvPr/>
              </p:nvSpPr>
              <p:spPr>
                <a:xfrm>
                  <a:off x="1131726" y="4604871"/>
                  <a:ext cx="369781"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oMath>
                    </m:oMathPara>
                  </a14:m>
                  <a:endParaRPr lang="en-US" dirty="0">
                    <a:solidFill>
                      <a:srgbClr val="FF0000"/>
                    </a:solidFill>
                  </a:endParaRPr>
                </a:p>
              </p:txBody>
            </p:sp>
          </mc:Choice>
          <mc:Fallback xmlns="">
            <p:sp>
              <p:nvSpPr>
                <p:cNvPr id="66" name="TextBox 65">
                  <a:extLst>
                    <a:ext uri="{FF2B5EF4-FFF2-40B4-BE49-F238E27FC236}">
                      <a16:creationId xmlns:a16="http://schemas.microsoft.com/office/drawing/2014/main" id="{3150729F-C8ED-BB5F-9CEB-CF399CB6A872}"/>
                    </a:ext>
                  </a:extLst>
                </p:cNvPr>
                <p:cNvSpPr txBox="1">
                  <a:spLocks noRot="1" noChangeAspect="1" noMove="1" noResize="1" noEditPoints="1" noAdjustHandles="1" noChangeArrowheads="1" noChangeShapeType="1" noTextEdit="1"/>
                </p:cNvSpPr>
                <p:nvPr/>
              </p:nvSpPr>
              <p:spPr>
                <a:xfrm>
                  <a:off x="1131726" y="4604871"/>
                  <a:ext cx="369781" cy="369332"/>
                </a:xfrm>
                <a:prstGeom prst="rect">
                  <a:avLst/>
                </a:prstGeom>
                <a:blipFill>
                  <a:blip r:embed="rId20"/>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7" name="TextBox 66">
                  <a:extLst>
                    <a:ext uri="{FF2B5EF4-FFF2-40B4-BE49-F238E27FC236}">
                      <a16:creationId xmlns:a16="http://schemas.microsoft.com/office/drawing/2014/main" id="{18CD5917-6748-AFE6-4CA8-6A26740C5DD1}"/>
                    </a:ext>
                  </a:extLst>
                </p:cNvPr>
                <p:cNvSpPr txBox="1"/>
                <p:nvPr/>
              </p:nvSpPr>
              <p:spPr>
                <a:xfrm>
                  <a:off x="2172271" y="4638800"/>
                  <a:ext cx="369781"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oMath>
                    </m:oMathPara>
                  </a14:m>
                  <a:endParaRPr lang="en-US" dirty="0">
                    <a:solidFill>
                      <a:srgbClr val="FF0000"/>
                    </a:solidFill>
                  </a:endParaRPr>
                </a:p>
              </p:txBody>
            </p:sp>
          </mc:Choice>
          <mc:Fallback xmlns="">
            <p:sp>
              <p:nvSpPr>
                <p:cNvPr id="67" name="TextBox 66">
                  <a:extLst>
                    <a:ext uri="{FF2B5EF4-FFF2-40B4-BE49-F238E27FC236}">
                      <a16:creationId xmlns:a16="http://schemas.microsoft.com/office/drawing/2014/main" id="{18CD5917-6748-AFE6-4CA8-6A26740C5DD1}"/>
                    </a:ext>
                  </a:extLst>
                </p:cNvPr>
                <p:cNvSpPr txBox="1">
                  <a:spLocks noRot="1" noChangeAspect="1" noMove="1" noResize="1" noEditPoints="1" noAdjustHandles="1" noChangeArrowheads="1" noChangeShapeType="1" noTextEdit="1"/>
                </p:cNvSpPr>
                <p:nvPr/>
              </p:nvSpPr>
              <p:spPr>
                <a:xfrm>
                  <a:off x="2172271" y="4638800"/>
                  <a:ext cx="369781" cy="369332"/>
                </a:xfrm>
                <a:prstGeom prst="rect">
                  <a:avLst/>
                </a:prstGeom>
                <a:blipFill>
                  <a:blip r:embed="rId21"/>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8" name="TextBox 67">
                  <a:extLst>
                    <a:ext uri="{FF2B5EF4-FFF2-40B4-BE49-F238E27FC236}">
                      <a16:creationId xmlns:a16="http://schemas.microsoft.com/office/drawing/2014/main" id="{6FFBE299-FED8-D1B2-BD66-101DA35B695A}"/>
                    </a:ext>
                  </a:extLst>
                </p:cNvPr>
                <p:cNvSpPr txBox="1"/>
                <p:nvPr/>
              </p:nvSpPr>
              <p:spPr>
                <a:xfrm>
                  <a:off x="1157833" y="3786141"/>
                  <a:ext cx="773737"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r>
                          <a:rPr lang="en-US" i="1" dirty="0" smtClean="0">
                            <a:solidFill>
                              <a:srgbClr val="FF0000"/>
                            </a:solidFill>
                            <a:latin typeface="Cambria Math" panose="02040503050406030204" pitchFamily="18" charset="0"/>
                          </a:rPr>
                          <m:t>+1</m:t>
                        </m:r>
                      </m:oMath>
                    </m:oMathPara>
                  </a14:m>
                  <a:endParaRPr lang="en-US" dirty="0">
                    <a:solidFill>
                      <a:srgbClr val="FF0000"/>
                    </a:solidFill>
                  </a:endParaRPr>
                </a:p>
              </p:txBody>
            </p:sp>
          </mc:Choice>
          <mc:Fallback xmlns="">
            <p:sp>
              <p:nvSpPr>
                <p:cNvPr id="68" name="TextBox 67">
                  <a:extLst>
                    <a:ext uri="{FF2B5EF4-FFF2-40B4-BE49-F238E27FC236}">
                      <a16:creationId xmlns:a16="http://schemas.microsoft.com/office/drawing/2014/main" id="{6FFBE299-FED8-D1B2-BD66-101DA35B695A}"/>
                    </a:ext>
                  </a:extLst>
                </p:cNvPr>
                <p:cNvSpPr txBox="1">
                  <a:spLocks noRot="1" noChangeAspect="1" noMove="1" noResize="1" noEditPoints="1" noAdjustHandles="1" noChangeArrowheads="1" noChangeShapeType="1" noTextEdit="1"/>
                </p:cNvSpPr>
                <p:nvPr/>
              </p:nvSpPr>
              <p:spPr>
                <a:xfrm>
                  <a:off x="1157833" y="3786141"/>
                  <a:ext cx="773737" cy="369332"/>
                </a:xfrm>
                <a:prstGeom prst="rect">
                  <a:avLst/>
                </a:prstGeom>
                <a:blipFill>
                  <a:blip r:embed="rId22"/>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9" name="TextBox 68">
                  <a:extLst>
                    <a:ext uri="{FF2B5EF4-FFF2-40B4-BE49-F238E27FC236}">
                      <a16:creationId xmlns:a16="http://schemas.microsoft.com/office/drawing/2014/main" id="{113857C4-4F9F-E95E-044D-F1A4FA7A55E8}"/>
                    </a:ext>
                  </a:extLst>
                </p:cNvPr>
                <p:cNvSpPr txBox="1"/>
                <p:nvPr/>
              </p:nvSpPr>
              <p:spPr>
                <a:xfrm>
                  <a:off x="1835210" y="3227705"/>
                  <a:ext cx="773738"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r>
                          <a:rPr lang="en-US" i="1" dirty="0" smtClean="0">
                            <a:solidFill>
                              <a:srgbClr val="FF0000"/>
                            </a:solidFill>
                            <a:latin typeface="Cambria Math" panose="02040503050406030204" pitchFamily="18" charset="0"/>
                          </a:rPr>
                          <m:t>+2</m:t>
                        </m:r>
                      </m:oMath>
                    </m:oMathPara>
                  </a14:m>
                  <a:endParaRPr lang="en-US" dirty="0">
                    <a:solidFill>
                      <a:srgbClr val="FF0000"/>
                    </a:solidFill>
                  </a:endParaRPr>
                </a:p>
              </p:txBody>
            </p:sp>
          </mc:Choice>
          <mc:Fallback xmlns="">
            <p:sp>
              <p:nvSpPr>
                <p:cNvPr id="69" name="TextBox 68">
                  <a:extLst>
                    <a:ext uri="{FF2B5EF4-FFF2-40B4-BE49-F238E27FC236}">
                      <a16:creationId xmlns:a16="http://schemas.microsoft.com/office/drawing/2014/main" id="{113857C4-4F9F-E95E-044D-F1A4FA7A55E8}"/>
                    </a:ext>
                  </a:extLst>
                </p:cNvPr>
                <p:cNvSpPr txBox="1">
                  <a:spLocks noRot="1" noChangeAspect="1" noMove="1" noResize="1" noEditPoints="1" noAdjustHandles="1" noChangeArrowheads="1" noChangeShapeType="1" noTextEdit="1"/>
                </p:cNvSpPr>
                <p:nvPr/>
              </p:nvSpPr>
              <p:spPr>
                <a:xfrm>
                  <a:off x="1835210" y="3227705"/>
                  <a:ext cx="773738" cy="369332"/>
                </a:xfrm>
                <a:prstGeom prst="rect">
                  <a:avLst/>
                </a:prstGeom>
                <a:blipFill>
                  <a:blip r:embed="rId2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0" name="TextBox 69">
                  <a:extLst>
                    <a:ext uri="{FF2B5EF4-FFF2-40B4-BE49-F238E27FC236}">
                      <a16:creationId xmlns:a16="http://schemas.microsoft.com/office/drawing/2014/main" id="{3305BF72-9FFD-DF53-8C7C-A4B213E38B05}"/>
                    </a:ext>
                  </a:extLst>
                </p:cNvPr>
                <p:cNvSpPr txBox="1"/>
                <p:nvPr/>
              </p:nvSpPr>
              <p:spPr>
                <a:xfrm>
                  <a:off x="3006743" y="3858231"/>
                  <a:ext cx="773738"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r>
                          <a:rPr lang="en-US" b="0" i="1" dirty="0" smtClean="0">
                            <a:solidFill>
                              <a:srgbClr val="FF0000"/>
                            </a:solidFill>
                            <a:latin typeface="Cambria Math" panose="02040503050406030204" pitchFamily="18" charset="0"/>
                          </a:rPr>
                          <m:t>+1</m:t>
                        </m:r>
                      </m:oMath>
                    </m:oMathPara>
                  </a14:m>
                  <a:endParaRPr lang="en-US" dirty="0">
                    <a:solidFill>
                      <a:srgbClr val="FF0000"/>
                    </a:solidFill>
                  </a:endParaRPr>
                </a:p>
              </p:txBody>
            </p:sp>
          </mc:Choice>
          <mc:Fallback xmlns="">
            <p:sp>
              <p:nvSpPr>
                <p:cNvPr id="70" name="TextBox 69">
                  <a:extLst>
                    <a:ext uri="{FF2B5EF4-FFF2-40B4-BE49-F238E27FC236}">
                      <a16:creationId xmlns:a16="http://schemas.microsoft.com/office/drawing/2014/main" id="{3305BF72-9FFD-DF53-8C7C-A4B213E38B05}"/>
                    </a:ext>
                  </a:extLst>
                </p:cNvPr>
                <p:cNvSpPr txBox="1">
                  <a:spLocks noRot="1" noChangeAspect="1" noMove="1" noResize="1" noEditPoints="1" noAdjustHandles="1" noChangeArrowheads="1" noChangeShapeType="1" noTextEdit="1"/>
                </p:cNvSpPr>
                <p:nvPr/>
              </p:nvSpPr>
              <p:spPr>
                <a:xfrm>
                  <a:off x="3006743" y="3858231"/>
                  <a:ext cx="773738" cy="369332"/>
                </a:xfrm>
                <a:prstGeom prst="rect">
                  <a:avLst/>
                </a:prstGeom>
                <a:blipFill>
                  <a:blip r:embed="rId24"/>
                  <a:stretch>
                    <a:fillRect/>
                  </a:stretch>
                </a:blipFill>
              </p:spPr>
              <p:txBody>
                <a:bodyPr/>
                <a:lstStyle/>
                <a:p>
                  <a:r>
                    <a:rPr lang="en-US">
                      <a:noFill/>
                    </a:rPr>
                    <a:t> </a:t>
                  </a:r>
                </a:p>
              </p:txBody>
            </p:sp>
          </mc:Fallback>
        </mc:AlternateContent>
      </p:grpSp>
    </p:spTree>
    <p:extLst>
      <p:ext uri="{BB962C8B-B14F-4D97-AF65-F5344CB8AC3E}">
        <p14:creationId xmlns:p14="http://schemas.microsoft.com/office/powerpoint/2010/main" val="29978402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DA0E77-05C1-1C54-DEB1-448604C9CC98}"/>
              </a:ext>
            </a:extLst>
          </p:cNvPr>
          <p:cNvSpPr>
            <a:spLocks noGrp="1"/>
          </p:cNvSpPr>
          <p:nvPr>
            <p:ph type="title"/>
          </p:nvPr>
        </p:nvSpPr>
        <p:spPr/>
        <p:txBody>
          <a:bodyPr/>
          <a:lstStyle/>
          <a:p>
            <a:r>
              <a:rPr lang="en-US" dirty="0"/>
              <a:t>Insertion Story So Far</a:t>
            </a:r>
          </a:p>
        </p:txBody>
      </p:sp>
      <p:sp>
        <p:nvSpPr>
          <p:cNvPr id="3" name="Content Placeholder 2">
            <a:extLst>
              <a:ext uri="{FF2B5EF4-FFF2-40B4-BE49-F238E27FC236}">
                <a16:creationId xmlns:a16="http://schemas.microsoft.com/office/drawing/2014/main" id="{47707298-D3B7-0EF9-F77A-68F62C0EC09C}"/>
              </a:ext>
            </a:extLst>
          </p:cNvPr>
          <p:cNvSpPr>
            <a:spLocks noGrp="1"/>
          </p:cNvSpPr>
          <p:nvPr>
            <p:ph idx="1"/>
          </p:nvPr>
        </p:nvSpPr>
        <p:spPr/>
        <p:txBody>
          <a:bodyPr/>
          <a:lstStyle/>
          <a:p>
            <a:r>
              <a:rPr lang="en-US" dirty="0"/>
              <a:t>After insertion, update the heights of the node’s ancestors</a:t>
            </a:r>
          </a:p>
          <a:p>
            <a:r>
              <a:rPr lang="en-US" dirty="0"/>
              <a:t>Check for unbalance</a:t>
            </a:r>
          </a:p>
          <a:p>
            <a:r>
              <a:rPr lang="en-US" dirty="0"/>
              <a:t>If unbalanced then at the deepest unbalanced root:</a:t>
            </a:r>
          </a:p>
          <a:p>
            <a:pPr lvl="1"/>
            <a:r>
              <a:rPr lang="en-US" dirty="0">
                <a:solidFill>
                  <a:srgbClr val="FF0000"/>
                </a:solidFill>
              </a:rPr>
              <a:t>If the left subtree was deeper then rotate right</a:t>
            </a:r>
          </a:p>
          <a:p>
            <a:pPr lvl="1"/>
            <a:r>
              <a:rPr lang="en-US" dirty="0">
                <a:solidFill>
                  <a:srgbClr val="FF0000"/>
                </a:solidFill>
              </a:rPr>
              <a:t>If the right subtree was deeper then rotate left</a:t>
            </a:r>
          </a:p>
        </p:txBody>
      </p:sp>
      <p:sp>
        <p:nvSpPr>
          <p:cNvPr id="4" name="TextBox 3">
            <a:extLst>
              <a:ext uri="{FF2B5EF4-FFF2-40B4-BE49-F238E27FC236}">
                <a16:creationId xmlns:a16="http://schemas.microsoft.com/office/drawing/2014/main" id="{F7737A4C-AE25-0094-226B-7CBE929413AE}"/>
              </a:ext>
            </a:extLst>
          </p:cNvPr>
          <p:cNvSpPr txBox="1"/>
          <p:nvPr/>
        </p:nvSpPr>
        <p:spPr>
          <a:xfrm>
            <a:off x="9174480" y="3302000"/>
            <a:ext cx="2814320" cy="923330"/>
          </a:xfrm>
          <a:prstGeom prst="rect">
            <a:avLst/>
          </a:prstGeom>
          <a:noFill/>
        </p:spPr>
        <p:txBody>
          <a:bodyPr wrap="square" rtlCol="0">
            <a:spAutoFit/>
          </a:bodyPr>
          <a:lstStyle/>
          <a:p>
            <a:r>
              <a:rPr lang="en-US" dirty="0">
                <a:solidFill>
                  <a:srgbClr val="FF0000"/>
                </a:solidFill>
              </a:rPr>
              <a:t>This is incomplete!</a:t>
            </a:r>
          </a:p>
          <a:p>
            <a:r>
              <a:rPr lang="en-US" dirty="0">
                <a:solidFill>
                  <a:srgbClr val="FF0000"/>
                </a:solidFill>
              </a:rPr>
              <a:t>There are some cases where this doesn’t work!</a:t>
            </a:r>
          </a:p>
        </p:txBody>
      </p:sp>
      <p:sp>
        <p:nvSpPr>
          <p:cNvPr id="5" name="Right Brace 4">
            <a:extLst>
              <a:ext uri="{FF2B5EF4-FFF2-40B4-BE49-F238E27FC236}">
                <a16:creationId xmlns:a16="http://schemas.microsoft.com/office/drawing/2014/main" id="{F213B004-97DB-03A7-6A1C-75CCF67C4A77}"/>
              </a:ext>
              <a:ext uri="{C183D7F6-B498-43B3-948B-1728B52AA6E4}">
                <adec:decorative xmlns:adec="http://schemas.microsoft.com/office/drawing/2017/decorative" val="1"/>
              </a:ext>
            </a:extLst>
          </p:cNvPr>
          <p:cNvSpPr/>
          <p:nvPr/>
        </p:nvSpPr>
        <p:spPr>
          <a:xfrm>
            <a:off x="8539480" y="3302000"/>
            <a:ext cx="421640" cy="873760"/>
          </a:xfrm>
          <a:prstGeom prst="rightBrace">
            <a:avLst/>
          </a:pr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nvGrpSpPr>
          <p:cNvPr id="9" name="Group 8" descr="An AVL Tree with 2 nodes:&#10;&#10;the root is 9, which has left child 5">
            <a:extLst>
              <a:ext uri="{FF2B5EF4-FFF2-40B4-BE49-F238E27FC236}">
                <a16:creationId xmlns:a16="http://schemas.microsoft.com/office/drawing/2014/main" id="{55099DC2-B313-3D7A-4722-602E78C2E938}"/>
              </a:ext>
            </a:extLst>
          </p:cNvPr>
          <p:cNvGrpSpPr/>
          <p:nvPr/>
        </p:nvGrpSpPr>
        <p:grpSpPr>
          <a:xfrm>
            <a:off x="945451" y="4391956"/>
            <a:ext cx="1225022" cy="1277855"/>
            <a:chOff x="945451" y="4391956"/>
            <a:chExt cx="1225022" cy="1277855"/>
          </a:xfrm>
        </p:grpSpPr>
        <p:sp>
          <p:nvSpPr>
            <p:cNvPr id="14" name="Oval 13">
              <a:extLst>
                <a:ext uri="{FF2B5EF4-FFF2-40B4-BE49-F238E27FC236}">
                  <a16:creationId xmlns:a16="http://schemas.microsoft.com/office/drawing/2014/main" id="{973665DF-E9D2-6454-316C-8563B3AE523A}"/>
                </a:ext>
              </a:extLst>
            </p:cNvPr>
            <p:cNvSpPr/>
            <p:nvPr/>
          </p:nvSpPr>
          <p:spPr>
            <a:xfrm>
              <a:off x="1557962" y="4391956"/>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cxnSp>
          <p:nvCxnSpPr>
            <p:cNvPr id="15" name="Straight Connector 14">
              <a:extLst>
                <a:ext uri="{FF2B5EF4-FFF2-40B4-BE49-F238E27FC236}">
                  <a16:creationId xmlns:a16="http://schemas.microsoft.com/office/drawing/2014/main" id="{BD8C5308-D447-67FD-BBB9-A04E53DB1131}"/>
                </a:ext>
              </a:extLst>
            </p:cNvPr>
            <p:cNvCxnSpPr>
              <a:cxnSpLocks/>
              <a:stCxn id="14" idx="3"/>
              <a:endCxn id="16" idx="7"/>
            </p:cNvCxnSpPr>
            <p:nvPr/>
          </p:nvCxnSpPr>
          <p:spPr>
            <a:xfrm flipH="1">
              <a:off x="1468262" y="4914767"/>
              <a:ext cx="179400" cy="23223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6" name="Oval 15">
              <a:extLst>
                <a:ext uri="{FF2B5EF4-FFF2-40B4-BE49-F238E27FC236}">
                  <a16:creationId xmlns:a16="http://schemas.microsoft.com/office/drawing/2014/main" id="{2A845875-D65B-ADE5-49C8-573AA1ABCC45}"/>
                </a:ext>
              </a:extLst>
            </p:cNvPr>
            <p:cNvSpPr/>
            <p:nvPr/>
          </p:nvSpPr>
          <p:spPr>
            <a:xfrm>
              <a:off x="945451" y="5057300"/>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grpSp>
      <p:sp>
        <p:nvSpPr>
          <p:cNvPr id="19" name="Arrow: Right 18" descr="Next we insert the key 7 into the tree">
            <a:extLst>
              <a:ext uri="{FF2B5EF4-FFF2-40B4-BE49-F238E27FC236}">
                <a16:creationId xmlns:a16="http://schemas.microsoft.com/office/drawing/2014/main" id="{3A1A1638-F1A8-3ACC-6CEB-132BD8676A70}"/>
              </a:ext>
            </a:extLst>
          </p:cNvPr>
          <p:cNvSpPr/>
          <p:nvPr/>
        </p:nvSpPr>
        <p:spPr>
          <a:xfrm>
            <a:off x="2602969" y="4900194"/>
            <a:ext cx="1531002" cy="1105505"/>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Insert 7</a:t>
            </a:r>
          </a:p>
        </p:txBody>
      </p:sp>
      <p:grpSp>
        <p:nvGrpSpPr>
          <p:cNvPr id="12" name="Group 11" descr="7 becomes the new right child of 5, so the tree as a whole looks like this:&#10;&#10;The root is 9, it has left child 5 and no right child.&#10;5 has no left child, its right child is 7.&#10;7 has no children.&#10;&#10;The left subtree of 9 now has height 1, whereas its right subtree has height -1, making the tree unbalanced with 9 being the problem node.">
            <a:extLst>
              <a:ext uri="{FF2B5EF4-FFF2-40B4-BE49-F238E27FC236}">
                <a16:creationId xmlns:a16="http://schemas.microsoft.com/office/drawing/2014/main" id="{BA3C3048-9AC7-DE6A-5435-82F7B4D3D051}"/>
              </a:ext>
            </a:extLst>
          </p:cNvPr>
          <p:cNvGrpSpPr/>
          <p:nvPr/>
        </p:nvGrpSpPr>
        <p:grpSpPr>
          <a:xfrm>
            <a:off x="4638066" y="4485999"/>
            <a:ext cx="1225022" cy="1919944"/>
            <a:chOff x="4638066" y="4485999"/>
            <a:chExt cx="1225022" cy="1919944"/>
          </a:xfrm>
        </p:grpSpPr>
        <p:sp>
          <p:nvSpPr>
            <p:cNvPr id="6" name="Oval 5">
              <a:extLst>
                <a:ext uri="{FF2B5EF4-FFF2-40B4-BE49-F238E27FC236}">
                  <a16:creationId xmlns:a16="http://schemas.microsoft.com/office/drawing/2014/main" id="{EAB0E231-ACD0-4376-13A9-B2E3CECC7E75}"/>
                </a:ext>
              </a:extLst>
            </p:cNvPr>
            <p:cNvSpPr/>
            <p:nvPr/>
          </p:nvSpPr>
          <p:spPr>
            <a:xfrm>
              <a:off x="5250577" y="4485999"/>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cxnSp>
          <p:nvCxnSpPr>
            <p:cNvPr id="7" name="Straight Connector 6">
              <a:extLst>
                <a:ext uri="{FF2B5EF4-FFF2-40B4-BE49-F238E27FC236}">
                  <a16:creationId xmlns:a16="http://schemas.microsoft.com/office/drawing/2014/main" id="{CA066E91-6261-28B5-79EA-F2337E950C4B}"/>
                </a:ext>
              </a:extLst>
            </p:cNvPr>
            <p:cNvCxnSpPr>
              <a:cxnSpLocks/>
              <a:stCxn id="6" idx="3"/>
              <a:endCxn id="8" idx="7"/>
            </p:cNvCxnSpPr>
            <p:nvPr/>
          </p:nvCxnSpPr>
          <p:spPr>
            <a:xfrm flipH="1">
              <a:off x="5160877" y="5008810"/>
              <a:ext cx="179400" cy="23223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Oval 7">
              <a:extLst>
                <a:ext uri="{FF2B5EF4-FFF2-40B4-BE49-F238E27FC236}">
                  <a16:creationId xmlns:a16="http://schemas.microsoft.com/office/drawing/2014/main" id="{2E8085A8-8ACA-A61B-DDE5-2348D2C8504B}"/>
                </a:ext>
              </a:extLst>
            </p:cNvPr>
            <p:cNvSpPr/>
            <p:nvPr/>
          </p:nvSpPr>
          <p:spPr>
            <a:xfrm>
              <a:off x="4638066" y="5151343"/>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10" name="Oval 9">
              <a:extLst>
                <a:ext uri="{FF2B5EF4-FFF2-40B4-BE49-F238E27FC236}">
                  <a16:creationId xmlns:a16="http://schemas.microsoft.com/office/drawing/2014/main" id="{E8ADC63A-4A00-8681-FD15-37E6D5EFF908}"/>
                </a:ext>
              </a:extLst>
            </p:cNvPr>
            <p:cNvSpPr/>
            <p:nvPr/>
          </p:nvSpPr>
          <p:spPr>
            <a:xfrm>
              <a:off x="5250576" y="5793432"/>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cxnSp>
          <p:nvCxnSpPr>
            <p:cNvPr id="11" name="Straight Connector 10">
              <a:extLst>
                <a:ext uri="{FF2B5EF4-FFF2-40B4-BE49-F238E27FC236}">
                  <a16:creationId xmlns:a16="http://schemas.microsoft.com/office/drawing/2014/main" id="{AF408C7C-3A85-4014-3B0D-4A34EF2B9B8A}"/>
                </a:ext>
              </a:extLst>
            </p:cNvPr>
            <p:cNvCxnSpPr>
              <a:cxnSpLocks/>
              <a:stCxn id="8" idx="5"/>
              <a:endCxn id="10" idx="1"/>
            </p:cNvCxnSpPr>
            <p:nvPr/>
          </p:nvCxnSpPr>
          <p:spPr>
            <a:xfrm>
              <a:off x="5160877" y="5674154"/>
              <a:ext cx="179399" cy="20897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0" name="Arrow: Right 19" descr="Because 9 is the problem node, and its left subtree is taller than the right, we do a right rotation in an attempt to balance the tree.">
            <a:extLst>
              <a:ext uri="{FF2B5EF4-FFF2-40B4-BE49-F238E27FC236}">
                <a16:creationId xmlns:a16="http://schemas.microsoft.com/office/drawing/2014/main" id="{27DA40D0-AF2C-3155-5C7D-33072472EB44}"/>
              </a:ext>
            </a:extLst>
          </p:cNvPr>
          <p:cNvSpPr/>
          <p:nvPr/>
        </p:nvSpPr>
        <p:spPr>
          <a:xfrm>
            <a:off x="6464931" y="4900193"/>
            <a:ext cx="1531002" cy="1105505"/>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Right Rotation</a:t>
            </a:r>
          </a:p>
        </p:txBody>
      </p:sp>
      <p:grpSp>
        <p:nvGrpSpPr>
          <p:cNvPr id="13" name="Group 12" descr="After the right rotation, the tree looks s follows:&#10;&#10;The root is 5, it has no left child 5 and its right child is 9.&#10;The left child of 9 is 7, it has no right child.&#10;7 has no children.&#10;&#10;Now the left subtree of 5 has height -1, and the right subtree has height 2. Therefore the tree is still not balanced! If we were to do a left rotation on the problem node (now 5) we would just return to the previous tree. This means we need a new tool to balance our tree.&#10;&#10;The left subtree of 9 now has height 1, whereas its right subtree has height -1, making the tree unbalanced with 9 being the problem node.">
            <a:extLst>
              <a:ext uri="{FF2B5EF4-FFF2-40B4-BE49-F238E27FC236}">
                <a16:creationId xmlns:a16="http://schemas.microsoft.com/office/drawing/2014/main" id="{4B1D70FF-88AD-030E-ED83-9A3FB89DCED9}"/>
              </a:ext>
            </a:extLst>
          </p:cNvPr>
          <p:cNvGrpSpPr/>
          <p:nvPr/>
        </p:nvGrpSpPr>
        <p:grpSpPr>
          <a:xfrm>
            <a:off x="9210287" y="4527274"/>
            <a:ext cx="1225022" cy="1919944"/>
            <a:chOff x="9210287" y="4527274"/>
            <a:chExt cx="1225022" cy="1919944"/>
          </a:xfrm>
        </p:grpSpPr>
        <p:sp>
          <p:nvSpPr>
            <p:cNvPr id="21" name="Oval 20">
              <a:extLst>
                <a:ext uri="{FF2B5EF4-FFF2-40B4-BE49-F238E27FC236}">
                  <a16:creationId xmlns:a16="http://schemas.microsoft.com/office/drawing/2014/main" id="{08424B86-5ECA-32CB-E562-5238E76E7D74}"/>
                </a:ext>
              </a:extLst>
            </p:cNvPr>
            <p:cNvSpPr/>
            <p:nvPr/>
          </p:nvSpPr>
          <p:spPr>
            <a:xfrm>
              <a:off x="9210288" y="4527274"/>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cxnSp>
          <p:nvCxnSpPr>
            <p:cNvPr id="22" name="Straight Connector 21">
              <a:extLst>
                <a:ext uri="{FF2B5EF4-FFF2-40B4-BE49-F238E27FC236}">
                  <a16:creationId xmlns:a16="http://schemas.microsoft.com/office/drawing/2014/main" id="{C3EBB2B0-BB57-A284-8E49-E3E2892CF64D}"/>
                </a:ext>
              </a:extLst>
            </p:cNvPr>
            <p:cNvCxnSpPr>
              <a:cxnSpLocks/>
              <a:stCxn id="21" idx="5"/>
              <a:endCxn id="23" idx="1"/>
            </p:cNvCxnSpPr>
            <p:nvPr/>
          </p:nvCxnSpPr>
          <p:spPr>
            <a:xfrm>
              <a:off x="9733099" y="5050085"/>
              <a:ext cx="179399" cy="16454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3" name="Oval 22">
              <a:extLst>
                <a:ext uri="{FF2B5EF4-FFF2-40B4-BE49-F238E27FC236}">
                  <a16:creationId xmlns:a16="http://schemas.microsoft.com/office/drawing/2014/main" id="{18CDB0E3-5691-3556-AC39-F712FA0F1510}"/>
                </a:ext>
              </a:extLst>
            </p:cNvPr>
            <p:cNvSpPr/>
            <p:nvPr/>
          </p:nvSpPr>
          <p:spPr>
            <a:xfrm>
              <a:off x="9822798" y="5124926"/>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sp>
          <p:nvSpPr>
            <p:cNvPr id="24" name="Oval 23">
              <a:extLst>
                <a:ext uri="{FF2B5EF4-FFF2-40B4-BE49-F238E27FC236}">
                  <a16:creationId xmlns:a16="http://schemas.microsoft.com/office/drawing/2014/main" id="{3A6407C6-210A-1A8E-09B1-48436A1DED4D}"/>
                </a:ext>
              </a:extLst>
            </p:cNvPr>
            <p:cNvSpPr/>
            <p:nvPr/>
          </p:nvSpPr>
          <p:spPr>
            <a:xfrm>
              <a:off x="9210287" y="583470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cxnSp>
          <p:nvCxnSpPr>
            <p:cNvPr id="25" name="Straight Connector 24">
              <a:extLst>
                <a:ext uri="{FF2B5EF4-FFF2-40B4-BE49-F238E27FC236}">
                  <a16:creationId xmlns:a16="http://schemas.microsoft.com/office/drawing/2014/main" id="{C861A9C9-0AC1-6F87-74B4-7E8BE75D14AE}"/>
                </a:ext>
              </a:extLst>
            </p:cNvPr>
            <p:cNvCxnSpPr>
              <a:cxnSpLocks/>
              <a:stCxn id="23" idx="3"/>
              <a:endCxn id="24" idx="7"/>
            </p:cNvCxnSpPr>
            <p:nvPr/>
          </p:nvCxnSpPr>
          <p:spPr>
            <a:xfrm flipH="1">
              <a:off x="9733098" y="5647737"/>
              <a:ext cx="179400" cy="27667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62783104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DA0E77-05C1-1C54-DEB1-448604C9CC98}"/>
              </a:ext>
            </a:extLst>
          </p:cNvPr>
          <p:cNvSpPr>
            <a:spLocks noGrp="1"/>
          </p:cNvSpPr>
          <p:nvPr>
            <p:ph type="title"/>
          </p:nvPr>
        </p:nvSpPr>
        <p:spPr/>
        <p:txBody>
          <a:bodyPr/>
          <a:lstStyle/>
          <a:p>
            <a:r>
              <a:rPr lang="en-US" dirty="0"/>
              <a:t>Insertion Cases</a:t>
            </a:r>
          </a:p>
        </p:txBody>
      </p:sp>
      <p:sp>
        <p:nvSpPr>
          <p:cNvPr id="3" name="Content Placeholder 2">
            <a:extLst>
              <a:ext uri="{FF2B5EF4-FFF2-40B4-BE49-F238E27FC236}">
                <a16:creationId xmlns:a16="http://schemas.microsoft.com/office/drawing/2014/main" id="{47707298-D3B7-0EF9-F77A-68F62C0EC09C}"/>
              </a:ext>
            </a:extLst>
          </p:cNvPr>
          <p:cNvSpPr>
            <a:spLocks noGrp="1"/>
          </p:cNvSpPr>
          <p:nvPr>
            <p:ph idx="1"/>
          </p:nvPr>
        </p:nvSpPr>
        <p:spPr/>
        <p:txBody>
          <a:bodyPr/>
          <a:lstStyle/>
          <a:p>
            <a:r>
              <a:rPr lang="en-US" dirty="0"/>
              <a:t>After insertion, update the heights of the node’s ancestors</a:t>
            </a:r>
          </a:p>
          <a:p>
            <a:r>
              <a:rPr lang="en-US" dirty="0"/>
              <a:t>Check for unbalance</a:t>
            </a:r>
          </a:p>
          <a:p>
            <a:r>
              <a:rPr lang="en-US" dirty="0"/>
              <a:t>If unbalanced then at the deepest unbalanced root:</a:t>
            </a:r>
          </a:p>
          <a:p>
            <a:pPr lvl="1"/>
            <a:r>
              <a:rPr lang="en-US" dirty="0">
                <a:solidFill>
                  <a:schemeClr val="accent6">
                    <a:lumMod val="75000"/>
                  </a:schemeClr>
                </a:solidFill>
              </a:rPr>
              <a:t>Case LL: If we inserted in the </a:t>
            </a:r>
            <a:r>
              <a:rPr lang="en-US" b="1" dirty="0">
                <a:solidFill>
                  <a:schemeClr val="accent6">
                    <a:lumMod val="75000"/>
                  </a:schemeClr>
                </a:solidFill>
              </a:rPr>
              <a:t>left</a:t>
            </a:r>
            <a:r>
              <a:rPr lang="en-US" dirty="0">
                <a:solidFill>
                  <a:schemeClr val="accent6">
                    <a:lumMod val="75000"/>
                  </a:schemeClr>
                </a:solidFill>
              </a:rPr>
              <a:t> subtree of the </a:t>
            </a:r>
            <a:r>
              <a:rPr lang="en-US" b="1" dirty="0">
                <a:solidFill>
                  <a:schemeClr val="accent6">
                    <a:lumMod val="75000"/>
                  </a:schemeClr>
                </a:solidFill>
              </a:rPr>
              <a:t>left</a:t>
            </a:r>
            <a:r>
              <a:rPr lang="en-US" dirty="0">
                <a:solidFill>
                  <a:schemeClr val="accent6">
                    <a:lumMod val="75000"/>
                  </a:schemeClr>
                </a:solidFill>
              </a:rPr>
              <a:t> child then rotate right</a:t>
            </a:r>
          </a:p>
          <a:p>
            <a:pPr lvl="1"/>
            <a:r>
              <a:rPr lang="en-US" dirty="0">
                <a:solidFill>
                  <a:schemeClr val="accent6">
                    <a:lumMod val="75000"/>
                  </a:schemeClr>
                </a:solidFill>
              </a:rPr>
              <a:t>Case RR: If we inserted in the </a:t>
            </a:r>
            <a:r>
              <a:rPr lang="en-US" b="1" dirty="0">
                <a:solidFill>
                  <a:schemeClr val="accent6">
                    <a:lumMod val="75000"/>
                  </a:schemeClr>
                </a:solidFill>
              </a:rPr>
              <a:t>right</a:t>
            </a:r>
            <a:r>
              <a:rPr lang="en-US" dirty="0">
                <a:solidFill>
                  <a:schemeClr val="accent6">
                    <a:lumMod val="75000"/>
                  </a:schemeClr>
                </a:solidFill>
              </a:rPr>
              <a:t> subtree of the </a:t>
            </a:r>
            <a:r>
              <a:rPr lang="en-US" b="1" dirty="0">
                <a:solidFill>
                  <a:schemeClr val="accent6">
                    <a:lumMod val="75000"/>
                  </a:schemeClr>
                </a:solidFill>
              </a:rPr>
              <a:t>right</a:t>
            </a:r>
            <a:r>
              <a:rPr lang="en-US" dirty="0">
                <a:solidFill>
                  <a:schemeClr val="accent6">
                    <a:lumMod val="75000"/>
                  </a:schemeClr>
                </a:solidFill>
              </a:rPr>
              <a:t> child then rotate left</a:t>
            </a:r>
          </a:p>
          <a:p>
            <a:pPr lvl="1"/>
            <a:r>
              <a:rPr lang="en-US" dirty="0">
                <a:solidFill>
                  <a:srgbClr val="7030A0"/>
                </a:solidFill>
              </a:rPr>
              <a:t>Case LR: If we inserted into the </a:t>
            </a:r>
            <a:r>
              <a:rPr lang="en-US" b="1" dirty="0">
                <a:solidFill>
                  <a:srgbClr val="7030A0"/>
                </a:solidFill>
              </a:rPr>
              <a:t>right</a:t>
            </a:r>
            <a:r>
              <a:rPr lang="en-US" dirty="0">
                <a:solidFill>
                  <a:srgbClr val="7030A0"/>
                </a:solidFill>
              </a:rPr>
              <a:t> subtree of the </a:t>
            </a:r>
            <a:r>
              <a:rPr lang="en-US" b="1" dirty="0">
                <a:solidFill>
                  <a:srgbClr val="7030A0"/>
                </a:solidFill>
              </a:rPr>
              <a:t>left</a:t>
            </a:r>
            <a:r>
              <a:rPr lang="en-US" dirty="0">
                <a:solidFill>
                  <a:srgbClr val="7030A0"/>
                </a:solidFill>
              </a:rPr>
              <a:t> child then ???</a:t>
            </a:r>
          </a:p>
          <a:p>
            <a:pPr lvl="1"/>
            <a:r>
              <a:rPr lang="en-US" dirty="0">
                <a:solidFill>
                  <a:srgbClr val="7030A0"/>
                </a:solidFill>
              </a:rPr>
              <a:t>Case RL: If we inserted into the </a:t>
            </a:r>
            <a:r>
              <a:rPr lang="en-US" b="1" dirty="0">
                <a:solidFill>
                  <a:srgbClr val="7030A0"/>
                </a:solidFill>
              </a:rPr>
              <a:t>left</a:t>
            </a:r>
            <a:r>
              <a:rPr lang="en-US" dirty="0">
                <a:solidFill>
                  <a:srgbClr val="7030A0"/>
                </a:solidFill>
              </a:rPr>
              <a:t> subtree of the </a:t>
            </a:r>
            <a:r>
              <a:rPr lang="en-US" b="1" dirty="0">
                <a:solidFill>
                  <a:srgbClr val="7030A0"/>
                </a:solidFill>
              </a:rPr>
              <a:t>right</a:t>
            </a:r>
            <a:r>
              <a:rPr lang="en-US" dirty="0">
                <a:solidFill>
                  <a:srgbClr val="7030A0"/>
                </a:solidFill>
              </a:rPr>
              <a:t> child then ???</a:t>
            </a:r>
          </a:p>
        </p:txBody>
      </p:sp>
      <p:sp>
        <p:nvSpPr>
          <p:cNvPr id="9" name="TextBox 8">
            <a:extLst>
              <a:ext uri="{FF2B5EF4-FFF2-40B4-BE49-F238E27FC236}">
                <a16:creationId xmlns:a16="http://schemas.microsoft.com/office/drawing/2014/main" id="{8419D6ED-3387-8B72-28D4-14AAF129AEBD}"/>
              </a:ext>
            </a:extLst>
          </p:cNvPr>
          <p:cNvSpPr txBox="1"/>
          <p:nvPr/>
        </p:nvSpPr>
        <p:spPr>
          <a:xfrm>
            <a:off x="8046720" y="5345966"/>
            <a:ext cx="3769360" cy="830997"/>
          </a:xfrm>
          <a:prstGeom prst="rect">
            <a:avLst/>
          </a:prstGeom>
          <a:noFill/>
        </p:spPr>
        <p:txBody>
          <a:bodyPr wrap="square" rtlCol="0">
            <a:spAutoFit/>
          </a:bodyPr>
          <a:lstStyle/>
          <a:p>
            <a:r>
              <a:rPr lang="en-US" sz="2400" dirty="0">
                <a:solidFill>
                  <a:srgbClr val="7030A0"/>
                </a:solidFill>
              </a:rPr>
              <a:t>Cases LR and RL require 2 rotations!</a:t>
            </a:r>
          </a:p>
        </p:txBody>
      </p:sp>
    </p:spTree>
    <p:extLst>
      <p:ext uri="{BB962C8B-B14F-4D97-AF65-F5344CB8AC3E}">
        <p14:creationId xmlns:p14="http://schemas.microsoft.com/office/powerpoint/2010/main" val="207491394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4A8BB0-634C-0E06-0E55-88F3C06AADD0}"/>
              </a:ext>
            </a:extLst>
          </p:cNvPr>
          <p:cNvSpPr>
            <a:spLocks noGrp="1"/>
          </p:cNvSpPr>
          <p:nvPr>
            <p:ph type="title"/>
          </p:nvPr>
        </p:nvSpPr>
        <p:spPr/>
        <p:txBody>
          <a:bodyPr/>
          <a:lstStyle/>
          <a:p>
            <a:r>
              <a:rPr lang="en-US" dirty="0"/>
              <a:t>Case LR </a:t>
            </a:r>
          </a:p>
        </p:txBody>
      </p:sp>
      <p:sp>
        <p:nvSpPr>
          <p:cNvPr id="3" name="Content Placeholder 2">
            <a:extLst>
              <a:ext uri="{FF2B5EF4-FFF2-40B4-BE49-F238E27FC236}">
                <a16:creationId xmlns:a16="http://schemas.microsoft.com/office/drawing/2014/main" id="{D90C4D3C-5855-79DC-21CA-F4FF5C8D9CD2}"/>
              </a:ext>
            </a:extLst>
          </p:cNvPr>
          <p:cNvSpPr>
            <a:spLocks noGrp="1"/>
          </p:cNvSpPr>
          <p:nvPr>
            <p:ph idx="1"/>
          </p:nvPr>
        </p:nvSpPr>
        <p:spPr/>
        <p:txBody>
          <a:bodyPr/>
          <a:lstStyle/>
          <a:p>
            <a:r>
              <a:rPr lang="en-US" dirty="0"/>
              <a:t>From deepest problem node:</a:t>
            </a:r>
          </a:p>
          <a:p>
            <a:pPr lvl="1"/>
            <a:r>
              <a:rPr lang="en-US" dirty="0"/>
              <a:t>Rotate left at the left child</a:t>
            </a:r>
          </a:p>
          <a:p>
            <a:pPr lvl="1"/>
            <a:r>
              <a:rPr lang="en-US" dirty="0"/>
              <a:t>Rotate right at the problem node</a:t>
            </a:r>
          </a:p>
        </p:txBody>
      </p:sp>
      <p:grpSp>
        <p:nvGrpSpPr>
          <p:cNvPr id="18" name="Group 17" descr="An AVL Tree with 2 nodes:&#10;&#10;the root is 9, which has left child 5">
            <a:extLst>
              <a:ext uri="{FF2B5EF4-FFF2-40B4-BE49-F238E27FC236}">
                <a16:creationId xmlns:a16="http://schemas.microsoft.com/office/drawing/2014/main" id="{19BB6ECC-098D-365C-8D7C-EAFA77632C23}"/>
              </a:ext>
            </a:extLst>
          </p:cNvPr>
          <p:cNvGrpSpPr/>
          <p:nvPr/>
        </p:nvGrpSpPr>
        <p:grpSpPr>
          <a:xfrm>
            <a:off x="945451" y="4391956"/>
            <a:ext cx="1225022" cy="1277855"/>
            <a:chOff x="945451" y="4391956"/>
            <a:chExt cx="1225022" cy="1277855"/>
          </a:xfrm>
        </p:grpSpPr>
        <p:sp>
          <p:nvSpPr>
            <p:cNvPr id="9" name="Oval 8">
              <a:extLst>
                <a:ext uri="{FF2B5EF4-FFF2-40B4-BE49-F238E27FC236}">
                  <a16:creationId xmlns:a16="http://schemas.microsoft.com/office/drawing/2014/main" id="{97CBF2A2-742F-6A7A-261C-E848A712AAA6}"/>
                </a:ext>
              </a:extLst>
            </p:cNvPr>
            <p:cNvSpPr/>
            <p:nvPr/>
          </p:nvSpPr>
          <p:spPr>
            <a:xfrm>
              <a:off x="1557962" y="4391956"/>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cxnSp>
          <p:nvCxnSpPr>
            <p:cNvPr id="10" name="Straight Connector 9">
              <a:extLst>
                <a:ext uri="{FF2B5EF4-FFF2-40B4-BE49-F238E27FC236}">
                  <a16:creationId xmlns:a16="http://schemas.microsoft.com/office/drawing/2014/main" id="{BAA37A59-9056-E0BA-1B9F-BC09D014B49C}"/>
                </a:ext>
              </a:extLst>
            </p:cNvPr>
            <p:cNvCxnSpPr>
              <a:cxnSpLocks/>
              <a:stCxn id="9" idx="3"/>
              <a:endCxn id="11" idx="7"/>
            </p:cNvCxnSpPr>
            <p:nvPr/>
          </p:nvCxnSpPr>
          <p:spPr>
            <a:xfrm flipH="1">
              <a:off x="1468262" y="4914767"/>
              <a:ext cx="179400" cy="23223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Oval 10">
              <a:extLst>
                <a:ext uri="{FF2B5EF4-FFF2-40B4-BE49-F238E27FC236}">
                  <a16:creationId xmlns:a16="http://schemas.microsoft.com/office/drawing/2014/main" id="{513BFB7D-C4B0-C514-C2C8-7C7F32ED2FA8}"/>
                </a:ext>
              </a:extLst>
            </p:cNvPr>
            <p:cNvSpPr/>
            <p:nvPr/>
          </p:nvSpPr>
          <p:spPr>
            <a:xfrm>
              <a:off x="945451" y="5057300"/>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grpSp>
      <p:sp>
        <p:nvSpPr>
          <p:cNvPr id="12" name="Arrow: Right 11" descr="Next we insert the key 7 into the tree">
            <a:extLst>
              <a:ext uri="{FF2B5EF4-FFF2-40B4-BE49-F238E27FC236}">
                <a16:creationId xmlns:a16="http://schemas.microsoft.com/office/drawing/2014/main" id="{D5F72CE5-F998-3ACA-89F8-5D891F7ADFC3}"/>
              </a:ext>
            </a:extLst>
          </p:cNvPr>
          <p:cNvSpPr/>
          <p:nvPr/>
        </p:nvSpPr>
        <p:spPr>
          <a:xfrm>
            <a:off x="2233450" y="4673138"/>
            <a:ext cx="1531002" cy="1105505"/>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Insert 7</a:t>
            </a:r>
          </a:p>
        </p:txBody>
      </p:sp>
      <p:grpSp>
        <p:nvGrpSpPr>
          <p:cNvPr id="26" name="Group 25" descr="7 becomes the new right child of 5, so the tree as a whole looks like this:&#10;&#10;The root is 9, it has left child 5 and no right child.&#10;5 has no left child, its right child is 7.&#10;7 has no children.&#10;&#10;The left subtree of 9 now has height 1, whereas its right subtree has height -1, making the tree unbalanced with 9 being the problem node.">
            <a:extLst>
              <a:ext uri="{FF2B5EF4-FFF2-40B4-BE49-F238E27FC236}">
                <a16:creationId xmlns:a16="http://schemas.microsoft.com/office/drawing/2014/main" id="{A3E2ACB1-E946-F2AC-2AA3-A7C20DE0E647}"/>
              </a:ext>
            </a:extLst>
          </p:cNvPr>
          <p:cNvGrpSpPr/>
          <p:nvPr/>
        </p:nvGrpSpPr>
        <p:grpSpPr>
          <a:xfrm>
            <a:off x="3903987" y="4269443"/>
            <a:ext cx="1225022" cy="1919944"/>
            <a:chOff x="3903987" y="4269443"/>
            <a:chExt cx="1225022" cy="1919944"/>
          </a:xfrm>
        </p:grpSpPr>
        <p:sp>
          <p:nvSpPr>
            <p:cNvPr id="4" name="Oval 3">
              <a:extLst>
                <a:ext uri="{FF2B5EF4-FFF2-40B4-BE49-F238E27FC236}">
                  <a16:creationId xmlns:a16="http://schemas.microsoft.com/office/drawing/2014/main" id="{067EFC82-BEF2-2666-E744-53FFED95DD5C}"/>
                </a:ext>
              </a:extLst>
            </p:cNvPr>
            <p:cNvSpPr/>
            <p:nvPr/>
          </p:nvSpPr>
          <p:spPr>
            <a:xfrm>
              <a:off x="4516498" y="4269443"/>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cxnSp>
          <p:nvCxnSpPr>
            <p:cNvPr id="5" name="Straight Connector 4">
              <a:extLst>
                <a:ext uri="{FF2B5EF4-FFF2-40B4-BE49-F238E27FC236}">
                  <a16:creationId xmlns:a16="http://schemas.microsoft.com/office/drawing/2014/main" id="{46A37623-312C-AF43-EBC3-2909908D157A}"/>
                </a:ext>
              </a:extLst>
            </p:cNvPr>
            <p:cNvCxnSpPr>
              <a:cxnSpLocks/>
              <a:stCxn id="4" idx="3"/>
              <a:endCxn id="6" idx="7"/>
            </p:cNvCxnSpPr>
            <p:nvPr/>
          </p:nvCxnSpPr>
          <p:spPr>
            <a:xfrm flipH="1">
              <a:off x="4426798" y="4792254"/>
              <a:ext cx="179400" cy="23223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6" name="Oval 5">
              <a:extLst>
                <a:ext uri="{FF2B5EF4-FFF2-40B4-BE49-F238E27FC236}">
                  <a16:creationId xmlns:a16="http://schemas.microsoft.com/office/drawing/2014/main" id="{A3A1332B-AF7A-F4E1-4459-C37D21CAA899}"/>
                </a:ext>
              </a:extLst>
            </p:cNvPr>
            <p:cNvSpPr/>
            <p:nvPr/>
          </p:nvSpPr>
          <p:spPr>
            <a:xfrm>
              <a:off x="3903987" y="493478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7" name="Oval 6">
              <a:extLst>
                <a:ext uri="{FF2B5EF4-FFF2-40B4-BE49-F238E27FC236}">
                  <a16:creationId xmlns:a16="http://schemas.microsoft.com/office/drawing/2014/main" id="{02F4987C-AE8F-B3EA-BABC-33BC2679C7B5}"/>
                </a:ext>
              </a:extLst>
            </p:cNvPr>
            <p:cNvSpPr/>
            <p:nvPr/>
          </p:nvSpPr>
          <p:spPr>
            <a:xfrm>
              <a:off x="4516497" y="5576876"/>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cxnSp>
          <p:nvCxnSpPr>
            <p:cNvPr id="8" name="Straight Connector 7">
              <a:extLst>
                <a:ext uri="{FF2B5EF4-FFF2-40B4-BE49-F238E27FC236}">
                  <a16:creationId xmlns:a16="http://schemas.microsoft.com/office/drawing/2014/main" id="{C68EBC17-CE55-6EAD-3F0A-10577D40A671}"/>
                </a:ext>
              </a:extLst>
            </p:cNvPr>
            <p:cNvCxnSpPr>
              <a:cxnSpLocks/>
              <a:stCxn id="6" idx="5"/>
              <a:endCxn id="7" idx="1"/>
            </p:cNvCxnSpPr>
            <p:nvPr/>
          </p:nvCxnSpPr>
          <p:spPr>
            <a:xfrm>
              <a:off x="4426798" y="5457598"/>
              <a:ext cx="179399" cy="20897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9" name="Arrow: Right 18" descr="The issue we have is that left and right rotations do not change the height of the &quot;middle&quot; subtrees (the right subtree of the problem node's left child and the left subtree of the problem node's right child). So we will first to a left rotation on the problem node's left child (in this case 5) to first lift the left-right subtree of the problem node.">
            <a:extLst>
              <a:ext uri="{FF2B5EF4-FFF2-40B4-BE49-F238E27FC236}">
                <a16:creationId xmlns:a16="http://schemas.microsoft.com/office/drawing/2014/main" id="{13829990-E44A-C9E6-2A7B-8CE2CDBE4B38}"/>
              </a:ext>
            </a:extLst>
          </p:cNvPr>
          <p:cNvSpPr/>
          <p:nvPr/>
        </p:nvSpPr>
        <p:spPr>
          <a:xfrm>
            <a:off x="5312373" y="4623731"/>
            <a:ext cx="1531002" cy="1105505"/>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Rotate Left at 5</a:t>
            </a:r>
          </a:p>
        </p:txBody>
      </p:sp>
      <p:grpSp>
        <p:nvGrpSpPr>
          <p:cNvPr id="27" name="Group 26" descr="After the left rotation at node, the tree looks s follows:&#10;&#10;The root is 9, its left child is 7, it has no right child&#10;The left child of 7 is 5, it has no right child.&#10;5 has no children.&#10;&#10;At this point the tree is still not balanced because the left subtree of 9 has height 1 whereas the right has height 2. At this point, though, the left-left subtree of the problem node is the one that is too tall, and so a right rotation will finally balance the tree.">
            <a:extLst>
              <a:ext uri="{FF2B5EF4-FFF2-40B4-BE49-F238E27FC236}">
                <a16:creationId xmlns:a16="http://schemas.microsoft.com/office/drawing/2014/main" id="{27A1EF0A-F5C3-3846-1474-A305391D984D}"/>
              </a:ext>
            </a:extLst>
          </p:cNvPr>
          <p:cNvGrpSpPr/>
          <p:nvPr/>
        </p:nvGrpSpPr>
        <p:grpSpPr>
          <a:xfrm>
            <a:off x="6750210" y="4391956"/>
            <a:ext cx="1810810" cy="1961154"/>
            <a:chOff x="6750210" y="4391956"/>
            <a:chExt cx="1810810" cy="1961154"/>
          </a:xfrm>
        </p:grpSpPr>
        <p:sp>
          <p:nvSpPr>
            <p:cNvPr id="13" name="Oval 12">
              <a:extLst>
                <a:ext uri="{FF2B5EF4-FFF2-40B4-BE49-F238E27FC236}">
                  <a16:creationId xmlns:a16="http://schemas.microsoft.com/office/drawing/2014/main" id="{E1673636-A52E-5ADC-7259-70CBC20C0255}"/>
                </a:ext>
              </a:extLst>
            </p:cNvPr>
            <p:cNvSpPr/>
            <p:nvPr/>
          </p:nvSpPr>
          <p:spPr>
            <a:xfrm>
              <a:off x="7948509" y="4391956"/>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cxnSp>
          <p:nvCxnSpPr>
            <p:cNvPr id="14" name="Straight Connector 13">
              <a:extLst>
                <a:ext uri="{FF2B5EF4-FFF2-40B4-BE49-F238E27FC236}">
                  <a16:creationId xmlns:a16="http://schemas.microsoft.com/office/drawing/2014/main" id="{A88FDAA3-1AF5-A991-98C9-E90C7382FE4C}"/>
                </a:ext>
              </a:extLst>
            </p:cNvPr>
            <p:cNvCxnSpPr>
              <a:cxnSpLocks/>
              <a:stCxn id="13" idx="3"/>
              <a:endCxn id="15" idx="7"/>
            </p:cNvCxnSpPr>
            <p:nvPr/>
          </p:nvCxnSpPr>
          <p:spPr>
            <a:xfrm flipH="1">
              <a:off x="7858809" y="4914767"/>
              <a:ext cx="179400" cy="23223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Oval 14">
              <a:extLst>
                <a:ext uri="{FF2B5EF4-FFF2-40B4-BE49-F238E27FC236}">
                  <a16:creationId xmlns:a16="http://schemas.microsoft.com/office/drawing/2014/main" id="{01511884-6514-33CD-4747-F65C563228FE}"/>
                </a:ext>
              </a:extLst>
            </p:cNvPr>
            <p:cNvSpPr/>
            <p:nvPr/>
          </p:nvSpPr>
          <p:spPr>
            <a:xfrm>
              <a:off x="7335998" y="5057300"/>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cxnSp>
          <p:nvCxnSpPr>
            <p:cNvPr id="16" name="Straight Connector 15">
              <a:extLst>
                <a:ext uri="{FF2B5EF4-FFF2-40B4-BE49-F238E27FC236}">
                  <a16:creationId xmlns:a16="http://schemas.microsoft.com/office/drawing/2014/main" id="{D5B1F6B7-AF1F-43B9-4EFF-686D75FC1B54}"/>
                </a:ext>
              </a:extLst>
            </p:cNvPr>
            <p:cNvCxnSpPr>
              <a:cxnSpLocks/>
              <a:stCxn id="15" idx="3"/>
              <a:endCxn id="17" idx="7"/>
            </p:cNvCxnSpPr>
            <p:nvPr/>
          </p:nvCxnSpPr>
          <p:spPr>
            <a:xfrm flipH="1">
              <a:off x="7273021" y="5580111"/>
              <a:ext cx="152677" cy="2501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7" name="Oval 16">
              <a:extLst>
                <a:ext uri="{FF2B5EF4-FFF2-40B4-BE49-F238E27FC236}">
                  <a16:creationId xmlns:a16="http://schemas.microsoft.com/office/drawing/2014/main" id="{1D02E25E-9633-F215-A570-AFE6223E36A1}"/>
                </a:ext>
              </a:extLst>
            </p:cNvPr>
            <p:cNvSpPr/>
            <p:nvPr/>
          </p:nvSpPr>
          <p:spPr>
            <a:xfrm>
              <a:off x="6750210" y="5740599"/>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grpSp>
      <p:sp>
        <p:nvSpPr>
          <p:cNvPr id="20" name="Arrow: Right 19" descr="Now we do a right rotation on node 9 to balance the tree.">
            <a:extLst>
              <a:ext uri="{FF2B5EF4-FFF2-40B4-BE49-F238E27FC236}">
                <a16:creationId xmlns:a16="http://schemas.microsoft.com/office/drawing/2014/main" id="{4829D90F-F2DA-6969-758B-433DB919A22D}"/>
              </a:ext>
            </a:extLst>
          </p:cNvPr>
          <p:cNvSpPr/>
          <p:nvPr/>
        </p:nvSpPr>
        <p:spPr>
          <a:xfrm>
            <a:off x="8714196" y="4810802"/>
            <a:ext cx="1531002" cy="1105505"/>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Rotate Right at 9</a:t>
            </a:r>
          </a:p>
        </p:txBody>
      </p:sp>
      <p:grpSp>
        <p:nvGrpSpPr>
          <p:cNvPr id="28" name="Group 27" descr="After our rotation the tree looks as follows:&#10;&#10;7 is the new root, its left child is 5 and its right child is 9.&#10;Nodes 5 and 9 have no children.&#10;&#10;Because now the left and right subtrees from 7 both have height 0, the tree is finally balanced.">
            <a:extLst>
              <a:ext uri="{FF2B5EF4-FFF2-40B4-BE49-F238E27FC236}">
                <a16:creationId xmlns:a16="http://schemas.microsoft.com/office/drawing/2014/main" id="{905002A2-C2D4-2A48-E62B-55DCCFEEBC88}"/>
              </a:ext>
            </a:extLst>
          </p:cNvPr>
          <p:cNvGrpSpPr/>
          <p:nvPr/>
        </p:nvGrpSpPr>
        <p:grpSpPr>
          <a:xfrm>
            <a:off x="10198546" y="4818582"/>
            <a:ext cx="1837757" cy="1277855"/>
            <a:chOff x="10198546" y="4818582"/>
            <a:chExt cx="1837757" cy="1277855"/>
          </a:xfrm>
        </p:grpSpPr>
        <p:sp>
          <p:nvSpPr>
            <p:cNvPr id="21" name="Oval 20">
              <a:extLst>
                <a:ext uri="{FF2B5EF4-FFF2-40B4-BE49-F238E27FC236}">
                  <a16:creationId xmlns:a16="http://schemas.microsoft.com/office/drawing/2014/main" id="{AB26D1A8-61E4-E223-6F4B-C98A1AD87DE1}"/>
                </a:ext>
              </a:extLst>
            </p:cNvPr>
            <p:cNvSpPr/>
            <p:nvPr/>
          </p:nvSpPr>
          <p:spPr>
            <a:xfrm>
              <a:off x="10811057" y="4818582"/>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cxnSp>
          <p:nvCxnSpPr>
            <p:cNvPr id="22" name="Straight Connector 21">
              <a:extLst>
                <a:ext uri="{FF2B5EF4-FFF2-40B4-BE49-F238E27FC236}">
                  <a16:creationId xmlns:a16="http://schemas.microsoft.com/office/drawing/2014/main" id="{95D34475-D6E2-BCA3-8F72-C5F2E7FF07AC}"/>
                </a:ext>
              </a:extLst>
            </p:cNvPr>
            <p:cNvCxnSpPr>
              <a:cxnSpLocks/>
              <a:stCxn id="21" idx="3"/>
              <a:endCxn id="23" idx="7"/>
            </p:cNvCxnSpPr>
            <p:nvPr/>
          </p:nvCxnSpPr>
          <p:spPr>
            <a:xfrm flipH="1">
              <a:off x="10721357" y="5341393"/>
              <a:ext cx="179400" cy="23223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3" name="Oval 22">
              <a:extLst>
                <a:ext uri="{FF2B5EF4-FFF2-40B4-BE49-F238E27FC236}">
                  <a16:creationId xmlns:a16="http://schemas.microsoft.com/office/drawing/2014/main" id="{76E6958E-81CD-4735-D2BE-7985977B05FD}"/>
                </a:ext>
              </a:extLst>
            </p:cNvPr>
            <p:cNvSpPr/>
            <p:nvPr/>
          </p:nvSpPr>
          <p:spPr>
            <a:xfrm>
              <a:off x="10198546" y="5483926"/>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24" name="Oval 23">
              <a:extLst>
                <a:ext uri="{FF2B5EF4-FFF2-40B4-BE49-F238E27FC236}">
                  <a16:creationId xmlns:a16="http://schemas.microsoft.com/office/drawing/2014/main" id="{472ACBD0-46C0-DF87-864E-F608F3A30754}"/>
                </a:ext>
              </a:extLst>
            </p:cNvPr>
            <p:cNvSpPr/>
            <p:nvPr/>
          </p:nvSpPr>
          <p:spPr>
            <a:xfrm>
              <a:off x="11423792" y="5475713"/>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cxnSp>
          <p:nvCxnSpPr>
            <p:cNvPr id="25" name="Straight Connector 24">
              <a:extLst>
                <a:ext uri="{FF2B5EF4-FFF2-40B4-BE49-F238E27FC236}">
                  <a16:creationId xmlns:a16="http://schemas.microsoft.com/office/drawing/2014/main" id="{E3AAA8F0-7C9E-DAB3-6C20-5E649D554512}"/>
                </a:ext>
              </a:extLst>
            </p:cNvPr>
            <p:cNvCxnSpPr>
              <a:cxnSpLocks/>
              <a:endCxn id="24" idx="1"/>
            </p:cNvCxnSpPr>
            <p:nvPr/>
          </p:nvCxnSpPr>
          <p:spPr>
            <a:xfrm>
              <a:off x="11334093" y="5356435"/>
              <a:ext cx="179399" cy="20897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0387702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1619D1-38EF-34FB-AA19-B51EE438C1EA}"/>
              </a:ext>
            </a:extLst>
          </p:cNvPr>
          <p:cNvSpPr>
            <a:spLocks noGrp="1"/>
          </p:cNvSpPr>
          <p:nvPr>
            <p:ph type="title"/>
          </p:nvPr>
        </p:nvSpPr>
        <p:spPr/>
        <p:txBody>
          <a:bodyPr/>
          <a:lstStyle/>
          <a:p>
            <a:r>
              <a:rPr lang="en-US" dirty="0"/>
              <a:t>Case LR in General</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2FD06C73-6403-D607-E6F6-C3EC37DF2914}"/>
                  </a:ext>
                </a:extLst>
              </p:cNvPr>
              <p:cNvSpPr>
                <a:spLocks noGrp="1"/>
              </p:cNvSpPr>
              <p:nvPr>
                <p:ph idx="1"/>
              </p:nvPr>
            </p:nvSpPr>
            <p:spPr>
              <a:xfrm>
                <a:off x="838200" y="1446314"/>
                <a:ext cx="10515600" cy="4730649"/>
              </a:xfrm>
            </p:spPr>
            <p:txBody>
              <a:bodyPr/>
              <a:lstStyle/>
              <a:p>
                <a:r>
                  <a:rPr lang="en-US" dirty="0"/>
                  <a:t>We just inserted </a:t>
                </a:r>
                <a14:m>
                  <m:oMath xmlns:m="http://schemas.openxmlformats.org/officeDocument/2006/math">
                    <m:r>
                      <a:rPr lang="en-US" i="1">
                        <a:latin typeface="Cambria Math" panose="02040503050406030204" pitchFamily="18" charset="0"/>
                      </a:rPr>
                      <m:t>𝑑</m:t>
                    </m:r>
                  </m:oMath>
                </a14:m>
                <a:r>
                  <a:rPr lang="en-US" dirty="0"/>
                  <a:t>, node </a:t>
                </a:r>
                <a14:m>
                  <m:oMath xmlns:m="http://schemas.openxmlformats.org/officeDocument/2006/math">
                    <m:r>
                      <a:rPr lang="en-US" i="1">
                        <a:latin typeface="Cambria Math" panose="02040503050406030204" pitchFamily="18" charset="0"/>
                      </a:rPr>
                      <m:t>𝑎</m:t>
                    </m:r>
                  </m:oMath>
                </a14:m>
                <a:r>
                  <a:rPr lang="en-US" dirty="0"/>
                  <a:t> is the deepest “problem” node</a:t>
                </a:r>
              </a:p>
              <a:p>
                <a:r>
                  <a:rPr lang="en-US" dirty="0"/>
                  <a:t>Imbalance caused by inserting in the left child’s right subtree</a:t>
                </a:r>
              </a:p>
              <a:p>
                <a:r>
                  <a:rPr lang="en-US" dirty="0"/>
                  <a:t>Rotate left at the left child</a:t>
                </a:r>
              </a:p>
              <a:p>
                <a:r>
                  <a:rPr lang="en-US" dirty="0"/>
                  <a:t>Rotate right at the unbalanced node</a:t>
                </a:r>
              </a:p>
            </p:txBody>
          </p:sp>
        </mc:Choice>
        <mc:Fallback xmlns="">
          <p:sp>
            <p:nvSpPr>
              <p:cNvPr id="3" name="Content Placeholder 2">
                <a:extLst>
                  <a:ext uri="{FF2B5EF4-FFF2-40B4-BE49-F238E27FC236}">
                    <a16:creationId xmlns:a16="http://schemas.microsoft.com/office/drawing/2014/main" id="{2FD06C73-6403-D607-E6F6-C3EC37DF2914}"/>
                  </a:ext>
                </a:extLst>
              </p:cNvPr>
              <p:cNvSpPr>
                <a:spLocks noGrp="1" noRot="1" noChangeAspect="1" noMove="1" noResize="1" noEditPoints="1" noAdjustHandles="1" noChangeArrowheads="1" noChangeShapeType="1" noTextEdit="1"/>
              </p:cNvSpPr>
              <p:nvPr>
                <p:ph idx="1"/>
              </p:nvPr>
            </p:nvSpPr>
            <p:spPr>
              <a:xfrm>
                <a:off x="838200" y="1446314"/>
                <a:ext cx="10515600" cy="4730649"/>
              </a:xfrm>
              <a:blipFill>
                <a:blip r:embed="rId2"/>
                <a:stretch>
                  <a:fillRect l="-1043" t="-2062"/>
                </a:stretch>
              </a:blipFill>
            </p:spPr>
            <p:txBody>
              <a:bodyPr/>
              <a:lstStyle/>
              <a:p>
                <a:r>
                  <a:rPr lang="en-US">
                    <a:noFill/>
                  </a:rPr>
                  <a:t> </a:t>
                </a:r>
              </a:p>
            </p:txBody>
          </p:sp>
        </mc:Fallback>
      </mc:AlternateContent>
      <p:grpSp>
        <p:nvGrpSpPr>
          <p:cNvPr id="211" name="Group 210" descr="An illustration of a left-right rotation. This is the before image.&#10;&#10;Initially, the problem node is labeled a. Its left subtree is rooted at a node labeled b, and it has a height of h+2. Its right subtree is labeled z and has a height of h. The left subtree of b is labeled w and has height h. The right subtree of b is rooted at a node labeled c and has a height of h+1. The left subtree of c is x and the right subtree of c is y, at least one of these must have height h (and the other may have height h or h-1). &#10;The node a is the problem node because it is the deepest node whose left and right subtree heights differ by more than 1.">
            <a:extLst>
              <a:ext uri="{FF2B5EF4-FFF2-40B4-BE49-F238E27FC236}">
                <a16:creationId xmlns:a16="http://schemas.microsoft.com/office/drawing/2014/main" id="{74201A59-A51B-31FF-D7D6-0994EDC48DEF}"/>
              </a:ext>
            </a:extLst>
          </p:cNvPr>
          <p:cNvGrpSpPr/>
          <p:nvPr/>
        </p:nvGrpSpPr>
        <p:grpSpPr>
          <a:xfrm>
            <a:off x="41937" y="3425666"/>
            <a:ext cx="3470746" cy="3365086"/>
            <a:chOff x="25572" y="2621130"/>
            <a:chExt cx="3470746" cy="3365086"/>
          </a:xfrm>
        </p:grpSpPr>
        <mc:AlternateContent xmlns:mc="http://schemas.openxmlformats.org/markup-compatibility/2006" xmlns:a14="http://schemas.microsoft.com/office/drawing/2010/main">
          <mc:Choice Requires="a14">
            <p:sp>
              <p:nvSpPr>
                <p:cNvPr id="28" name="Oval 27">
                  <a:extLst>
                    <a:ext uri="{FF2B5EF4-FFF2-40B4-BE49-F238E27FC236}">
                      <a16:creationId xmlns:a16="http://schemas.microsoft.com/office/drawing/2014/main" id="{1B98852D-205A-51D4-3306-7B5B8D49C4F2}"/>
                    </a:ext>
                  </a:extLst>
                </p:cNvPr>
                <p:cNvSpPr/>
                <p:nvPr/>
              </p:nvSpPr>
              <p:spPr>
                <a:xfrm>
                  <a:off x="1628660" y="273758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i="1" dirty="0" smtClean="0">
                            <a:solidFill>
                              <a:schemeClr val="tx1"/>
                            </a:solidFill>
                            <a:latin typeface="Cambria Math" panose="02040503050406030204" pitchFamily="18" charset="0"/>
                          </a:rPr>
                          <m:t>𝑎</m:t>
                        </m:r>
                      </m:oMath>
                    </m:oMathPara>
                  </a14:m>
                  <a:endParaRPr lang="en-US" sz="2800" dirty="0">
                    <a:solidFill>
                      <a:schemeClr val="tx1"/>
                    </a:solidFill>
                  </a:endParaRPr>
                </a:p>
              </p:txBody>
            </p:sp>
          </mc:Choice>
          <mc:Fallback xmlns="">
            <p:sp>
              <p:nvSpPr>
                <p:cNvPr id="28" name="Oval 27">
                  <a:extLst>
                    <a:ext uri="{FF2B5EF4-FFF2-40B4-BE49-F238E27FC236}">
                      <a16:creationId xmlns:a16="http://schemas.microsoft.com/office/drawing/2014/main" id="{1B98852D-205A-51D4-3306-7B5B8D49C4F2}"/>
                    </a:ext>
                  </a:extLst>
                </p:cNvPr>
                <p:cNvSpPr>
                  <a:spLocks noRot="1" noChangeAspect="1" noMove="1" noResize="1" noEditPoints="1" noAdjustHandles="1" noChangeArrowheads="1" noChangeShapeType="1" noTextEdit="1"/>
                </p:cNvSpPr>
                <p:nvPr/>
              </p:nvSpPr>
              <p:spPr>
                <a:xfrm>
                  <a:off x="1628660" y="2737585"/>
                  <a:ext cx="612511" cy="612511"/>
                </a:xfrm>
                <a:prstGeom prst="ellipse">
                  <a:avLst/>
                </a:prstGeom>
                <a:blipFill>
                  <a:blip r:embed="rId4"/>
                  <a:stretch>
                    <a:fillRect/>
                  </a:stretch>
                </a:blipFill>
                <a:ln>
                  <a:solidFill>
                    <a:schemeClr val="tx1"/>
                  </a:solid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9" name="Isosceles Triangle 28">
                  <a:extLst>
                    <a:ext uri="{FF2B5EF4-FFF2-40B4-BE49-F238E27FC236}">
                      <a16:creationId xmlns:a16="http://schemas.microsoft.com/office/drawing/2014/main" id="{2C6EEFCF-AA4B-26C3-6FEA-8A72B21D0331}"/>
                    </a:ext>
                  </a:extLst>
                </p:cNvPr>
                <p:cNvSpPr/>
                <p:nvPr/>
              </p:nvSpPr>
              <p:spPr>
                <a:xfrm>
                  <a:off x="25572" y="4174420"/>
                  <a:ext cx="1084977" cy="1204653"/>
                </a:xfrm>
                <a:prstGeom prst="triangle">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dirty="0" smtClean="0">
                            <a:solidFill>
                              <a:schemeClr val="tx1"/>
                            </a:solidFill>
                            <a:latin typeface="Cambria Math" panose="02040503050406030204" pitchFamily="18" charset="0"/>
                          </a:rPr>
                          <m:t>𝑤</m:t>
                        </m:r>
                      </m:oMath>
                    </m:oMathPara>
                  </a14:m>
                  <a:endParaRPr lang="en-US" dirty="0"/>
                </a:p>
              </p:txBody>
            </p:sp>
          </mc:Choice>
          <mc:Fallback xmlns="">
            <p:sp>
              <p:nvSpPr>
                <p:cNvPr id="29" name="Isosceles Triangle 28">
                  <a:extLst>
                    <a:ext uri="{FF2B5EF4-FFF2-40B4-BE49-F238E27FC236}">
                      <a16:creationId xmlns:a16="http://schemas.microsoft.com/office/drawing/2014/main" id="{2C6EEFCF-AA4B-26C3-6FEA-8A72B21D0331}"/>
                    </a:ext>
                  </a:extLst>
                </p:cNvPr>
                <p:cNvSpPr>
                  <a:spLocks noRot="1" noChangeAspect="1" noMove="1" noResize="1" noEditPoints="1" noAdjustHandles="1" noChangeArrowheads="1" noChangeShapeType="1" noTextEdit="1"/>
                </p:cNvSpPr>
                <p:nvPr/>
              </p:nvSpPr>
              <p:spPr>
                <a:xfrm>
                  <a:off x="25572" y="4174420"/>
                  <a:ext cx="1084977" cy="1204653"/>
                </a:xfrm>
                <a:prstGeom prst="triangle">
                  <a:avLst/>
                </a:prstGeom>
                <a:blipFill>
                  <a:blip r:embed="rId5"/>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0" name="Oval 29">
                  <a:extLst>
                    <a:ext uri="{FF2B5EF4-FFF2-40B4-BE49-F238E27FC236}">
                      <a16:creationId xmlns:a16="http://schemas.microsoft.com/office/drawing/2014/main" id="{1579D4BE-258A-C182-9117-C65813326EE0}"/>
                    </a:ext>
                  </a:extLst>
                </p:cNvPr>
                <p:cNvSpPr/>
                <p:nvPr/>
              </p:nvSpPr>
              <p:spPr>
                <a:xfrm>
                  <a:off x="804293" y="3378368"/>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tx1"/>
                            </a:solidFill>
                            <a:latin typeface="Cambria Math" panose="02040503050406030204" pitchFamily="18" charset="0"/>
                          </a:rPr>
                          <m:t>𝑏</m:t>
                        </m:r>
                      </m:oMath>
                    </m:oMathPara>
                  </a14:m>
                  <a:endParaRPr lang="en-US" sz="2800" dirty="0">
                    <a:solidFill>
                      <a:schemeClr val="tx1"/>
                    </a:solidFill>
                  </a:endParaRPr>
                </a:p>
              </p:txBody>
            </p:sp>
          </mc:Choice>
          <mc:Fallback xmlns="">
            <p:sp>
              <p:nvSpPr>
                <p:cNvPr id="30" name="Oval 29">
                  <a:extLst>
                    <a:ext uri="{FF2B5EF4-FFF2-40B4-BE49-F238E27FC236}">
                      <a16:creationId xmlns:a16="http://schemas.microsoft.com/office/drawing/2014/main" id="{1579D4BE-258A-C182-9117-C65813326EE0}"/>
                    </a:ext>
                  </a:extLst>
                </p:cNvPr>
                <p:cNvSpPr>
                  <a:spLocks noRot="1" noChangeAspect="1" noMove="1" noResize="1" noEditPoints="1" noAdjustHandles="1" noChangeArrowheads="1" noChangeShapeType="1" noTextEdit="1"/>
                </p:cNvSpPr>
                <p:nvPr/>
              </p:nvSpPr>
              <p:spPr>
                <a:xfrm>
                  <a:off x="804293" y="3378368"/>
                  <a:ext cx="612511" cy="612511"/>
                </a:xfrm>
                <a:prstGeom prst="ellipse">
                  <a:avLst/>
                </a:prstGeom>
                <a:blipFill>
                  <a:blip r:embed="rId6"/>
                  <a:stretch>
                    <a:fillRect/>
                  </a:stretch>
                </a:blipFill>
                <a:ln>
                  <a:solidFill>
                    <a:schemeClr val="tx1"/>
                  </a:solid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1" name="Isosceles Triangle 30">
                  <a:extLst>
                    <a:ext uri="{FF2B5EF4-FFF2-40B4-BE49-F238E27FC236}">
                      <a16:creationId xmlns:a16="http://schemas.microsoft.com/office/drawing/2014/main" id="{8F2EF0F1-26EC-4612-40DA-D1BBDC59014C}"/>
                    </a:ext>
                  </a:extLst>
                </p:cNvPr>
                <p:cNvSpPr/>
                <p:nvPr/>
              </p:nvSpPr>
              <p:spPr>
                <a:xfrm>
                  <a:off x="1095397" y="4725122"/>
                  <a:ext cx="869999" cy="653951"/>
                </a:xfrm>
                <a:prstGeom prst="triangle">
                  <a:avLst/>
                </a:prstGeom>
                <a:solidFill>
                  <a:schemeClr val="accent1">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dirty="0" smtClean="0">
                            <a:solidFill>
                              <a:schemeClr val="tx1"/>
                            </a:solidFill>
                            <a:latin typeface="Cambria Math" panose="02040503050406030204" pitchFamily="18" charset="0"/>
                          </a:rPr>
                          <m:t>𝑥</m:t>
                        </m:r>
                      </m:oMath>
                    </m:oMathPara>
                  </a14:m>
                  <a:endParaRPr lang="en-US" dirty="0"/>
                </a:p>
              </p:txBody>
            </p:sp>
          </mc:Choice>
          <mc:Fallback xmlns="">
            <p:sp>
              <p:nvSpPr>
                <p:cNvPr id="31" name="Isosceles Triangle 30">
                  <a:extLst>
                    <a:ext uri="{FF2B5EF4-FFF2-40B4-BE49-F238E27FC236}">
                      <a16:creationId xmlns:a16="http://schemas.microsoft.com/office/drawing/2014/main" id="{8F2EF0F1-26EC-4612-40DA-D1BBDC59014C}"/>
                    </a:ext>
                  </a:extLst>
                </p:cNvPr>
                <p:cNvSpPr>
                  <a:spLocks noRot="1" noChangeAspect="1" noMove="1" noResize="1" noEditPoints="1" noAdjustHandles="1" noChangeArrowheads="1" noChangeShapeType="1" noTextEdit="1"/>
                </p:cNvSpPr>
                <p:nvPr/>
              </p:nvSpPr>
              <p:spPr>
                <a:xfrm>
                  <a:off x="1095397" y="4725122"/>
                  <a:ext cx="869999" cy="653951"/>
                </a:xfrm>
                <a:prstGeom prst="triangle">
                  <a:avLst/>
                </a:prstGeom>
                <a:blipFill>
                  <a:blip r:embed="rId7"/>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2" name="Isosceles Triangle 31">
                  <a:extLst>
                    <a:ext uri="{FF2B5EF4-FFF2-40B4-BE49-F238E27FC236}">
                      <a16:creationId xmlns:a16="http://schemas.microsoft.com/office/drawing/2014/main" id="{8D5DB45B-533B-E849-8A47-BE24445D59B1}"/>
                    </a:ext>
                  </a:extLst>
                </p:cNvPr>
                <p:cNvSpPr/>
                <p:nvPr/>
              </p:nvSpPr>
              <p:spPr>
                <a:xfrm>
                  <a:off x="2420567" y="3364232"/>
                  <a:ext cx="1075751" cy="1237660"/>
                </a:xfrm>
                <a:prstGeom prst="triangle">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dirty="0" smtClean="0">
                            <a:solidFill>
                              <a:schemeClr val="tx1"/>
                            </a:solidFill>
                            <a:latin typeface="Cambria Math" panose="02040503050406030204" pitchFamily="18" charset="0"/>
                          </a:rPr>
                          <m:t>𝑧</m:t>
                        </m:r>
                      </m:oMath>
                    </m:oMathPara>
                  </a14:m>
                  <a:endParaRPr lang="en-US" dirty="0"/>
                </a:p>
              </p:txBody>
            </p:sp>
          </mc:Choice>
          <mc:Fallback xmlns="">
            <p:sp>
              <p:nvSpPr>
                <p:cNvPr id="32" name="Isosceles Triangle 31">
                  <a:extLst>
                    <a:ext uri="{FF2B5EF4-FFF2-40B4-BE49-F238E27FC236}">
                      <a16:creationId xmlns:a16="http://schemas.microsoft.com/office/drawing/2014/main" id="{8D5DB45B-533B-E849-8A47-BE24445D59B1}"/>
                    </a:ext>
                  </a:extLst>
                </p:cNvPr>
                <p:cNvSpPr>
                  <a:spLocks noRot="1" noChangeAspect="1" noMove="1" noResize="1" noEditPoints="1" noAdjustHandles="1" noChangeArrowheads="1" noChangeShapeType="1" noTextEdit="1"/>
                </p:cNvSpPr>
                <p:nvPr/>
              </p:nvSpPr>
              <p:spPr>
                <a:xfrm>
                  <a:off x="2420567" y="3364232"/>
                  <a:ext cx="1075751" cy="1237660"/>
                </a:xfrm>
                <a:prstGeom prst="triangle">
                  <a:avLst/>
                </a:prstGeom>
                <a:blipFill>
                  <a:blip r:embed="rId8"/>
                  <a:stretch>
                    <a:fillRect/>
                  </a:stretch>
                </a:blipFill>
              </p:spPr>
              <p:txBody>
                <a:bodyPr/>
                <a:lstStyle/>
                <a:p>
                  <a:r>
                    <a:rPr lang="en-US">
                      <a:noFill/>
                    </a:rPr>
                    <a:t> </a:t>
                  </a:r>
                </a:p>
              </p:txBody>
            </p:sp>
          </mc:Fallback>
        </mc:AlternateContent>
        <p:cxnSp>
          <p:nvCxnSpPr>
            <p:cNvPr id="33" name="Straight Connector 32">
              <a:extLst>
                <a:ext uri="{FF2B5EF4-FFF2-40B4-BE49-F238E27FC236}">
                  <a16:creationId xmlns:a16="http://schemas.microsoft.com/office/drawing/2014/main" id="{BDBCA999-8DC0-9098-FB48-AE1087F593CA}"/>
                </a:ext>
              </a:extLst>
            </p:cNvPr>
            <p:cNvCxnSpPr>
              <a:cxnSpLocks/>
              <a:stCxn id="30" idx="3"/>
              <a:endCxn id="29" idx="0"/>
            </p:cNvCxnSpPr>
            <p:nvPr/>
          </p:nvCxnSpPr>
          <p:spPr>
            <a:xfrm flipH="1">
              <a:off x="568061" y="3901179"/>
              <a:ext cx="325932" cy="27324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8744797F-F7DE-97F3-FF6E-70DC1DDCA740}"/>
                </a:ext>
              </a:extLst>
            </p:cNvPr>
            <p:cNvCxnSpPr>
              <a:cxnSpLocks/>
              <a:stCxn id="30" idx="5"/>
              <a:endCxn id="59" idx="1"/>
            </p:cNvCxnSpPr>
            <p:nvPr/>
          </p:nvCxnSpPr>
          <p:spPr>
            <a:xfrm>
              <a:off x="1327104" y="3901179"/>
              <a:ext cx="394676" cy="18316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8410D731-C65C-498A-7568-D9E87AB56EF3}"/>
                </a:ext>
              </a:extLst>
            </p:cNvPr>
            <p:cNvCxnSpPr>
              <a:cxnSpLocks/>
              <a:stCxn id="30" idx="7"/>
              <a:endCxn id="28" idx="3"/>
            </p:cNvCxnSpPr>
            <p:nvPr/>
          </p:nvCxnSpPr>
          <p:spPr>
            <a:xfrm flipV="1">
              <a:off x="1327104" y="3260396"/>
              <a:ext cx="391256" cy="207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EDE51A72-E1F3-12DE-B72B-9ADDA8C223D5}"/>
                </a:ext>
              </a:extLst>
            </p:cNvPr>
            <p:cNvCxnSpPr>
              <a:cxnSpLocks/>
              <a:stCxn id="32" idx="0"/>
              <a:endCxn id="28" idx="5"/>
            </p:cNvCxnSpPr>
            <p:nvPr/>
          </p:nvCxnSpPr>
          <p:spPr>
            <a:xfrm flipH="1" flipV="1">
              <a:off x="2151471" y="3260396"/>
              <a:ext cx="806972" cy="1038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3" name="TextBox 22">
                  <a:extLst>
                    <a:ext uri="{FF2B5EF4-FFF2-40B4-BE49-F238E27FC236}">
                      <a16:creationId xmlns:a16="http://schemas.microsoft.com/office/drawing/2014/main" id="{08E86B79-6E30-B984-DD39-77F1EE734F0F}"/>
                    </a:ext>
                  </a:extLst>
                </p:cNvPr>
                <p:cNvSpPr txBox="1"/>
                <p:nvPr/>
              </p:nvSpPr>
              <p:spPr>
                <a:xfrm>
                  <a:off x="239209" y="3940026"/>
                  <a:ext cx="369781"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oMath>
                    </m:oMathPara>
                  </a14:m>
                  <a:endParaRPr lang="en-US" dirty="0">
                    <a:solidFill>
                      <a:srgbClr val="FF0000"/>
                    </a:solidFill>
                  </a:endParaRPr>
                </a:p>
              </p:txBody>
            </p:sp>
          </mc:Choice>
          <mc:Fallback xmlns="">
            <p:sp>
              <p:nvSpPr>
                <p:cNvPr id="23" name="TextBox 22">
                  <a:extLst>
                    <a:ext uri="{FF2B5EF4-FFF2-40B4-BE49-F238E27FC236}">
                      <a16:creationId xmlns:a16="http://schemas.microsoft.com/office/drawing/2014/main" id="{08E86B79-6E30-B984-DD39-77F1EE734F0F}"/>
                    </a:ext>
                  </a:extLst>
                </p:cNvPr>
                <p:cNvSpPr txBox="1">
                  <a:spLocks noRot="1" noChangeAspect="1" noMove="1" noResize="1" noEditPoints="1" noAdjustHandles="1" noChangeArrowheads="1" noChangeShapeType="1" noTextEdit="1"/>
                </p:cNvSpPr>
                <p:nvPr/>
              </p:nvSpPr>
              <p:spPr>
                <a:xfrm>
                  <a:off x="239209" y="3940026"/>
                  <a:ext cx="369781" cy="369332"/>
                </a:xfrm>
                <a:prstGeom prst="rect">
                  <a:avLst/>
                </a:prstGeom>
                <a:blipFill>
                  <a:blip r:embed="rId9"/>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4" name="TextBox 23">
                  <a:extLst>
                    <a:ext uri="{FF2B5EF4-FFF2-40B4-BE49-F238E27FC236}">
                      <a16:creationId xmlns:a16="http://schemas.microsoft.com/office/drawing/2014/main" id="{4BD37377-9D4D-8D7C-8200-32A6160CCCFF}"/>
                    </a:ext>
                  </a:extLst>
                </p:cNvPr>
                <p:cNvSpPr txBox="1"/>
                <p:nvPr/>
              </p:nvSpPr>
              <p:spPr>
                <a:xfrm>
                  <a:off x="932166" y="4044644"/>
                  <a:ext cx="773738"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r>
                          <a:rPr lang="en-US" b="0" i="1" dirty="0" smtClean="0">
                            <a:solidFill>
                              <a:srgbClr val="FF0000"/>
                            </a:solidFill>
                            <a:latin typeface="Cambria Math" panose="02040503050406030204" pitchFamily="18" charset="0"/>
                          </a:rPr>
                          <m:t>+1</m:t>
                        </m:r>
                      </m:oMath>
                    </m:oMathPara>
                  </a14:m>
                  <a:endParaRPr lang="en-US" dirty="0">
                    <a:solidFill>
                      <a:srgbClr val="FF0000"/>
                    </a:solidFill>
                  </a:endParaRPr>
                </a:p>
              </p:txBody>
            </p:sp>
          </mc:Choice>
          <mc:Fallback xmlns="">
            <p:sp>
              <p:nvSpPr>
                <p:cNvPr id="24" name="TextBox 23">
                  <a:extLst>
                    <a:ext uri="{FF2B5EF4-FFF2-40B4-BE49-F238E27FC236}">
                      <a16:creationId xmlns:a16="http://schemas.microsoft.com/office/drawing/2014/main" id="{4BD37377-9D4D-8D7C-8200-32A6160CCCFF}"/>
                    </a:ext>
                  </a:extLst>
                </p:cNvPr>
                <p:cNvSpPr txBox="1">
                  <a:spLocks noRot="1" noChangeAspect="1" noMove="1" noResize="1" noEditPoints="1" noAdjustHandles="1" noChangeArrowheads="1" noChangeShapeType="1" noTextEdit="1"/>
                </p:cNvSpPr>
                <p:nvPr/>
              </p:nvSpPr>
              <p:spPr>
                <a:xfrm>
                  <a:off x="932166" y="4044644"/>
                  <a:ext cx="773738" cy="369332"/>
                </a:xfrm>
                <a:prstGeom prst="rect">
                  <a:avLst/>
                </a:prstGeom>
                <a:blipFill>
                  <a:blip r:embed="rId10"/>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5" name="TextBox 24">
                  <a:extLst>
                    <a:ext uri="{FF2B5EF4-FFF2-40B4-BE49-F238E27FC236}">
                      <a16:creationId xmlns:a16="http://schemas.microsoft.com/office/drawing/2014/main" id="{0508C7D2-E38C-7EE4-73DC-299152A31917}"/>
                    </a:ext>
                  </a:extLst>
                </p:cNvPr>
                <p:cNvSpPr txBox="1"/>
                <p:nvPr/>
              </p:nvSpPr>
              <p:spPr>
                <a:xfrm>
                  <a:off x="291179" y="3179566"/>
                  <a:ext cx="773738"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r>
                          <a:rPr lang="en-US" i="1" dirty="0" smtClean="0">
                            <a:solidFill>
                              <a:srgbClr val="FF0000"/>
                            </a:solidFill>
                            <a:latin typeface="Cambria Math" panose="02040503050406030204" pitchFamily="18" charset="0"/>
                          </a:rPr>
                          <m:t>+2</m:t>
                        </m:r>
                      </m:oMath>
                    </m:oMathPara>
                  </a14:m>
                  <a:endParaRPr lang="en-US" dirty="0">
                    <a:solidFill>
                      <a:srgbClr val="FF0000"/>
                    </a:solidFill>
                  </a:endParaRPr>
                </a:p>
              </p:txBody>
            </p:sp>
          </mc:Choice>
          <mc:Fallback xmlns="">
            <p:sp>
              <p:nvSpPr>
                <p:cNvPr id="25" name="TextBox 24">
                  <a:extLst>
                    <a:ext uri="{FF2B5EF4-FFF2-40B4-BE49-F238E27FC236}">
                      <a16:creationId xmlns:a16="http://schemas.microsoft.com/office/drawing/2014/main" id="{0508C7D2-E38C-7EE4-73DC-299152A31917}"/>
                    </a:ext>
                  </a:extLst>
                </p:cNvPr>
                <p:cNvSpPr txBox="1">
                  <a:spLocks noRot="1" noChangeAspect="1" noMove="1" noResize="1" noEditPoints="1" noAdjustHandles="1" noChangeArrowheads="1" noChangeShapeType="1" noTextEdit="1"/>
                </p:cNvSpPr>
                <p:nvPr/>
              </p:nvSpPr>
              <p:spPr>
                <a:xfrm>
                  <a:off x="291179" y="3179566"/>
                  <a:ext cx="773738" cy="369332"/>
                </a:xfrm>
                <a:prstGeom prst="rect">
                  <a:avLst/>
                </a:prstGeom>
                <a:blipFill>
                  <a:blip r:embed="rId11"/>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6" name="TextBox 25">
                  <a:extLst>
                    <a:ext uri="{FF2B5EF4-FFF2-40B4-BE49-F238E27FC236}">
                      <a16:creationId xmlns:a16="http://schemas.microsoft.com/office/drawing/2014/main" id="{9AB902FA-69DB-0439-2D99-AA29699CC6B3}"/>
                    </a:ext>
                  </a:extLst>
                </p:cNvPr>
                <p:cNvSpPr txBox="1"/>
                <p:nvPr/>
              </p:nvSpPr>
              <p:spPr>
                <a:xfrm>
                  <a:off x="968556" y="2621130"/>
                  <a:ext cx="773738"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r>
                          <a:rPr lang="en-US" i="1" dirty="0" smtClean="0">
                            <a:solidFill>
                              <a:srgbClr val="FF0000"/>
                            </a:solidFill>
                            <a:latin typeface="Cambria Math" panose="02040503050406030204" pitchFamily="18" charset="0"/>
                          </a:rPr>
                          <m:t>+3</m:t>
                        </m:r>
                      </m:oMath>
                    </m:oMathPara>
                  </a14:m>
                  <a:endParaRPr lang="en-US" dirty="0">
                    <a:solidFill>
                      <a:srgbClr val="FF0000"/>
                    </a:solidFill>
                  </a:endParaRPr>
                </a:p>
              </p:txBody>
            </p:sp>
          </mc:Choice>
          <mc:Fallback xmlns="">
            <p:sp>
              <p:nvSpPr>
                <p:cNvPr id="26" name="TextBox 25">
                  <a:extLst>
                    <a:ext uri="{FF2B5EF4-FFF2-40B4-BE49-F238E27FC236}">
                      <a16:creationId xmlns:a16="http://schemas.microsoft.com/office/drawing/2014/main" id="{9AB902FA-69DB-0439-2D99-AA29699CC6B3}"/>
                    </a:ext>
                  </a:extLst>
                </p:cNvPr>
                <p:cNvSpPr txBox="1">
                  <a:spLocks noRot="1" noChangeAspect="1" noMove="1" noResize="1" noEditPoints="1" noAdjustHandles="1" noChangeArrowheads="1" noChangeShapeType="1" noTextEdit="1"/>
                </p:cNvSpPr>
                <p:nvPr/>
              </p:nvSpPr>
              <p:spPr>
                <a:xfrm>
                  <a:off x="968556" y="2621130"/>
                  <a:ext cx="773738" cy="369332"/>
                </a:xfrm>
                <a:prstGeom prst="rect">
                  <a:avLst/>
                </a:prstGeom>
                <a:blipFill>
                  <a:blip r:embed="rId12"/>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7" name="TextBox 26">
                  <a:extLst>
                    <a:ext uri="{FF2B5EF4-FFF2-40B4-BE49-F238E27FC236}">
                      <a16:creationId xmlns:a16="http://schemas.microsoft.com/office/drawing/2014/main" id="{D98147D4-25AB-AB4E-74C3-62B623CA8EBB}"/>
                    </a:ext>
                  </a:extLst>
                </p:cNvPr>
                <p:cNvSpPr txBox="1"/>
                <p:nvPr/>
              </p:nvSpPr>
              <p:spPr>
                <a:xfrm>
                  <a:off x="2476622" y="3272587"/>
                  <a:ext cx="369781"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oMath>
                    </m:oMathPara>
                  </a14:m>
                  <a:endParaRPr lang="en-US" dirty="0">
                    <a:solidFill>
                      <a:srgbClr val="FF0000"/>
                    </a:solidFill>
                  </a:endParaRPr>
                </a:p>
              </p:txBody>
            </p:sp>
          </mc:Choice>
          <mc:Fallback xmlns="">
            <p:sp>
              <p:nvSpPr>
                <p:cNvPr id="27" name="TextBox 26">
                  <a:extLst>
                    <a:ext uri="{FF2B5EF4-FFF2-40B4-BE49-F238E27FC236}">
                      <a16:creationId xmlns:a16="http://schemas.microsoft.com/office/drawing/2014/main" id="{D98147D4-25AB-AB4E-74C3-62B623CA8EBB}"/>
                    </a:ext>
                  </a:extLst>
                </p:cNvPr>
                <p:cNvSpPr txBox="1">
                  <a:spLocks noRot="1" noChangeAspect="1" noMove="1" noResize="1" noEditPoints="1" noAdjustHandles="1" noChangeArrowheads="1" noChangeShapeType="1" noTextEdit="1"/>
                </p:cNvSpPr>
                <p:nvPr/>
              </p:nvSpPr>
              <p:spPr>
                <a:xfrm>
                  <a:off x="2476622" y="3272587"/>
                  <a:ext cx="369781" cy="369332"/>
                </a:xfrm>
                <a:prstGeom prst="rect">
                  <a:avLst/>
                </a:prstGeom>
                <a:blipFill>
                  <a:blip r:embed="rId1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9" name="Oval 58">
                  <a:extLst>
                    <a:ext uri="{FF2B5EF4-FFF2-40B4-BE49-F238E27FC236}">
                      <a16:creationId xmlns:a16="http://schemas.microsoft.com/office/drawing/2014/main" id="{49C7BA64-67D6-292B-6912-550CBC90A422}"/>
                    </a:ext>
                  </a:extLst>
                </p:cNvPr>
                <p:cNvSpPr/>
                <p:nvPr/>
              </p:nvSpPr>
              <p:spPr>
                <a:xfrm>
                  <a:off x="1632080" y="3994639"/>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tx1"/>
                            </a:solidFill>
                            <a:latin typeface="Cambria Math" panose="02040503050406030204" pitchFamily="18" charset="0"/>
                          </a:rPr>
                          <m:t>𝑐</m:t>
                        </m:r>
                      </m:oMath>
                    </m:oMathPara>
                  </a14:m>
                  <a:endParaRPr lang="en-US" sz="2800" dirty="0">
                    <a:solidFill>
                      <a:schemeClr val="tx1"/>
                    </a:solidFill>
                  </a:endParaRPr>
                </a:p>
              </p:txBody>
            </p:sp>
          </mc:Choice>
          <mc:Fallback xmlns="">
            <p:sp>
              <p:nvSpPr>
                <p:cNvPr id="59" name="Oval 58">
                  <a:extLst>
                    <a:ext uri="{FF2B5EF4-FFF2-40B4-BE49-F238E27FC236}">
                      <a16:creationId xmlns:a16="http://schemas.microsoft.com/office/drawing/2014/main" id="{49C7BA64-67D6-292B-6912-550CBC90A422}"/>
                    </a:ext>
                  </a:extLst>
                </p:cNvPr>
                <p:cNvSpPr>
                  <a:spLocks noRot="1" noChangeAspect="1" noMove="1" noResize="1" noEditPoints="1" noAdjustHandles="1" noChangeArrowheads="1" noChangeShapeType="1" noTextEdit="1"/>
                </p:cNvSpPr>
                <p:nvPr/>
              </p:nvSpPr>
              <p:spPr>
                <a:xfrm>
                  <a:off x="1632080" y="3994639"/>
                  <a:ext cx="612511" cy="612511"/>
                </a:xfrm>
                <a:prstGeom prst="ellipse">
                  <a:avLst/>
                </a:prstGeom>
                <a:blipFill>
                  <a:blip r:embed="rId14"/>
                  <a:stretch>
                    <a:fillRect/>
                  </a:stretch>
                </a:blipFill>
                <a:ln>
                  <a:solidFill>
                    <a:schemeClr val="tx1"/>
                  </a:solid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3" name="Isosceles Triangle 62">
                  <a:extLst>
                    <a:ext uri="{FF2B5EF4-FFF2-40B4-BE49-F238E27FC236}">
                      <a16:creationId xmlns:a16="http://schemas.microsoft.com/office/drawing/2014/main" id="{FF39DA8C-B895-101C-CF55-99795016CCBA}"/>
                    </a:ext>
                  </a:extLst>
                </p:cNvPr>
                <p:cNvSpPr/>
                <p:nvPr/>
              </p:nvSpPr>
              <p:spPr>
                <a:xfrm>
                  <a:off x="1970408" y="4725122"/>
                  <a:ext cx="869999" cy="653951"/>
                </a:xfrm>
                <a:prstGeom prst="triangle">
                  <a:avLst/>
                </a:prstGeom>
                <a:solidFill>
                  <a:schemeClr val="accent1">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dirty="0" smtClean="0">
                            <a:solidFill>
                              <a:schemeClr val="tx1"/>
                            </a:solidFill>
                            <a:latin typeface="Cambria Math" panose="02040503050406030204" pitchFamily="18" charset="0"/>
                          </a:rPr>
                          <m:t>𝑦</m:t>
                        </m:r>
                      </m:oMath>
                    </m:oMathPara>
                  </a14:m>
                  <a:endParaRPr lang="en-US" dirty="0"/>
                </a:p>
              </p:txBody>
            </p:sp>
          </mc:Choice>
          <mc:Fallback xmlns="">
            <p:sp>
              <p:nvSpPr>
                <p:cNvPr id="63" name="Isosceles Triangle 62">
                  <a:extLst>
                    <a:ext uri="{FF2B5EF4-FFF2-40B4-BE49-F238E27FC236}">
                      <a16:creationId xmlns:a16="http://schemas.microsoft.com/office/drawing/2014/main" id="{FF39DA8C-B895-101C-CF55-99795016CCBA}"/>
                    </a:ext>
                  </a:extLst>
                </p:cNvPr>
                <p:cNvSpPr>
                  <a:spLocks noRot="1" noChangeAspect="1" noMove="1" noResize="1" noEditPoints="1" noAdjustHandles="1" noChangeArrowheads="1" noChangeShapeType="1" noTextEdit="1"/>
                </p:cNvSpPr>
                <p:nvPr/>
              </p:nvSpPr>
              <p:spPr>
                <a:xfrm>
                  <a:off x="1970408" y="4725122"/>
                  <a:ext cx="869999" cy="653951"/>
                </a:xfrm>
                <a:prstGeom prst="triangle">
                  <a:avLst/>
                </a:prstGeom>
                <a:blipFill>
                  <a:blip r:embed="rId15"/>
                  <a:stretch>
                    <a:fillRect b="-4545"/>
                  </a:stretch>
                </a:blipFill>
              </p:spPr>
              <p:txBody>
                <a:bodyPr/>
                <a:lstStyle/>
                <a:p>
                  <a:r>
                    <a:rPr lang="en-US">
                      <a:noFill/>
                    </a:rPr>
                    <a:t> </a:t>
                  </a:r>
                </a:p>
              </p:txBody>
            </p:sp>
          </mc:Fallback>
        </mc:AlternateContent>
        <p:cxnSp>
          <p:nvCxnSpPr>
            <p:cNvPr id="64" name="Straight Connector 63">
              <a:extLst>
                <a:ext uri="{FF2B5EF4-FFF2-40B4-BE49-F238E27FC236}">
                  <a16:creationId xmlns:a16="http://schemas.microsoft.com/office/drawing/2014/main" id="{6EF9D228-EBDD-4AE6-93FE-BA18C66B99A2}"/>
                </a:ext>
              </a:extLst>
            </p:cNvPr>
            <p:cNvCxnSpPr>
              <a:cxnSpLocks/>
              <a:stCxn id="59" idx="3"/>
              <a:endCxn id="31" idx="0"/>
            </p:cNvCxnSpPr>
            <p:nvPr/>
          </p:nvCxnSpPr>
          <p:spPr>
            <a:xfrm flipH="1">
              <a:off x="1530397" y="4517450"/>
              <a:ext cx="191383" cy="207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ED9059CC-8849-ADB1-E738-A6B2C00EDEBD}"/>
                </a:ext>
              </a:extLst>
            </p:cNvPr>
            <p:cNvCxnSpPr>
              <a:cxnSpLocks/>
              <a:stCxn id="59" idx="5"/>
              <a:endCxn id="63" idx="0"/>
            </p:cNvCxnSpPr>
            <p:nvPr/>
          </p:nvCxnSpPr>
          <p:spPr>
            <a:xfrm>
              <a:off x="2154891" y="4517450"/>
              <a:ext cx="250517" cy="207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70" name="Oval 69">
                  <a:extLst>
                    <a:ext uri="{FF2B5EF4-FFF2-40B4-BE49-F238E27FC236}">
                      <a16:creationId xmlns:a16="http://schemas.microsoft.com/office/drawing/2014/main" id="{04B02F9E-1880-E493-E071-FE1CA912DC8E}"/>
                    </a:ext>
                  </a:extLst>
                </p:cNvPr>
                <p:cNvSpPr/>
                <p:nvPr/>
              </p:nvSpPr>
              <p:spPr>
                <a:xfrm>
                  <a:off x="1302483" y="5507530"/>
                  <a:ext cx="476146" cy="476146"/>
                </a:xfrm>
                <a:prstGeom prst="ellipse">
                  <a:avLst/>
                </a:prstGeom>
                <a:solidFill>
                  <a:schemeClr val="bg1"/>
                </a:solidFill>
                <a:ln>
                  <a:solidFill>
                    <a:schemeClr val="bg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bg1">
                                <a:lumMod val="50000"/>
                              </a:schemeClr>
                            </a:solidFill>
                            <a:latin typeface="Cambria Math" panose="02040503050406030204" pitchFamily="18" charset="0"/>
                          </a:rPr>
                          <m:t>𝑑</m:t>
                        </m:r>
                      </m:oMath>
                    </m:oMathPara>
                  </a14:m>
                  <a:endParaRPr lang="en-US" sz="2800" dirty="0">
                    <a:solidFill>
                      <a:schemeClr val="bg1">
                        <a:lumMod val="50000"/>
                      </a:schemeClr>
                    </a:solidFill>
                  </a:endParaRPr>
                </a:p>
              </p:txBody>
            </p:sp>
          </mc:Choice>
          <mc:Fallback xmlns="">
            <p:sp>
              <p:nvSpPr>
                <p:cNvPr id="70" name="Oval 69">
                  <a:extLst>
                    <a:ext uri="{FF2B5EF4-FFF2-40B4-BE49-F238E27FC236}">
                      <a16:creationId xmlns:a16="http://schemas.microsoft.com/office/drawing/2014/main" id="{04B02F9E-1880-E493-E071-FE1CA912DC8E}"/>
                    </a:ext>
                  </a:extLst>
                </p:cNvPr>
                <p:cNvSpPr>
                  <a:spLocks noRot="1" noChangeAspect="1" noMove="1" noResize="1" noEditPoints="1" noAdjustHandles="1" noChangeArrowheads="1" noChangeShapeType="1" noTextEdit="1"/>
                </p:cNvSpPr>
                <p:nvPr/>
              </p:nvSpPr>
              <p:spPr>
                <a:xfrm>
                  <a:off x="1302483" y="5507530"/>
                  <a:ext cx="476146" cy="476146"/>
                </a:xfrm>
                <a:prstGeom prst="ellipse">
                  <a:avLst/>
                </a:prstGeom>
                <a:blipFill>
                  <a:blip r:embed="rId16"/>
                  <a:stretch>
                    <a:fillRect/>
                  </a:stretch>
                </a:blipFill>
                <a:ln>
                  <a:solidFill>
                    <a:schemeClr val="bg1">
                      <a:lumMod val="50000"/>
                    </a:schemeClr>
                  </a:solidFill>
                  <a:prstDash val="dash"/>
                </a:ln>
              </p:spPr>
              <p:txBody>
                <a:bodyPr/>
                <a:lstStyle/>
                <a:p>
                  <a:r>
                    <a:rPr lang="en-US">
                      <a:noFill/>
                    </a:rPr>
                    <a:t> </a:t>
                  </a:r>
                </a:p>
              </p:txBody>
            </p:sp>
          </mc:Fallback>
        </mc:AlternateContent>
        <p:cxnSp>
          <p:nvCxnSpPr>
            <p:cNvPr id="71" name="Straight Connector 70">
              <a:extLst>
                <a:ext uri="{FF2B5EF4-FFF2-40B4-BE49-F238E27FC236}">
                  <a16:creationId xmlns:a16="http://schemas.microsoft.com/office/drawing/2014/main" id="{2284A82A-4A90-A421-C3CD-653404692203}"/>
                </a:ext>
              </a:extLst>
            </p:cNvPr>
            <p:cNvCxnSpPr>
              <a:cxnSpLocks/>
              <a:stCxn id="70" idx="0"/>
              <a:endCxn id="31" idx="3"/>
            </p:cNvCxnSpPr>
            <p:nvPr/>
          </p:nvCxnSpPr>
          <p:spPr>
            <a:xfrm flipH="1" flipV="1">
              <a:off x="1530397" y="5379073"/>
              <a:ext cx="10159" cy="128457"/>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76" name="Oval 75">
                  <a:extLst>
                    <a:ext uri="{FF2B5EF4-FFF2-40B4-BE49-F238E27FC236}">
                      <a16:creationId xmlns:a16="http://schemas.microsoft.com/office/drawing/2014/main" id="{44650BE5-1644-C668-066D-2B3D2096D59C}"/>
                    </a:ext>
                  </a:extLst>
                </p:cNvPr>
                <p:cNvSpPr/>
                <p:nvPr/>
              </p:nvSpPr>
              <p:spPr>
                <a:xfrm>
                  <a:off x="2162524" y="5510070"/>
                  <a:ext cx="476146" cy="476146"/>
                </a:xfrm>
                <a:prstGeom prst="ellipse">
                  <a:avLst/>
                </a:prstGeom>
                <a:solidFill>
                  <a:schemeClr val="bg1"/>
                </a:solidFill>
                <a:ln>
                  <a:solidFill>
                    <a:schemeClr val="bg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bg1">
                                <a:lumMod val="50000"/>
                              </a:schemeClr>
                            </a:solidFill>
                            <a:latin typeface="Cambria Math" panose="02040503050406030204" pitchFamily="18" charset="0"/>
                          </a:rPr>
                          <m:t>𝑑</m:t>
                        </m:r>
                      </m:oMath>
                    </m:oMathPara>
                  </a14:m>
                  <a:endParaRPr lang="en-US" sz="2800" dirty="0">
                    <a:solidFill>
                      <a:schemeClr val="bg1">
                        <a:lumMod val="50000"/>
                      </a:schemeClr>
                    </a:solidFill>
                  </a:endParaRPr>
                </a:p>
              </p:txBody>
            </p:sp>
          </mc:Choice>
          <mc:Fallback xmlns="">
            <p:sp>
              <p:nvSpPr>
                <p:cNvPr id="76" name="Oval 75">
                  <a:extLst>
                    <a:ext uri="{FF2B5EF4-FFF2-40B4-BE49-F238E27FC236}">
                      <a16:creationId xmlns:a16="http://schemas.microsoft.com/office/drawing/2014/main" id="{44650BE5-1644-C668-066D-2B3D2096D59C}"/>
                    </a:ext>
                  </a:extLst>
                </p:cNvPr>
                <p:cNvSpPr>
                  <a:spLocks noRot="1" noChangeAspect="1" noMove="1" noResize="1" noEditPoints="1" noAdjustHandles="1" noChangeArrowheads="1" noChangeShapeType="1" noTextEdit="1"/>
                </p:cNvSpPr>
                <p:nvPr/>
              </p:nvSpPr>
              <p:spPr>
                <a:xfrm>
                  <a:off x="2162524" y="5510070"/>
                  <a:ext cx="476146" cy="476146"/>
                </a:xfrm>
                <a:prstGeom prst="ellipse">
                  <a:avLst/>
                </a:prstGeom>
                <a:blipFill>
                  <a:blip r:embed="rId17"/>
                  <a:stretch>
                    <a:fillRect/>
                  </a:stretch>
                </a:blipFill>
                <a:ln>
                  <a:solidFill>
                    <a:schemeClr val="bg1">
                      <a:lumMod val="50000"/>
                    </a:schemeClr>
                  </a:solidFill>
                  <a:prstDash val="dash"/>
                </a:ln>
              </p:spPr>
              <p:txBody>
                <a:bodyPr/>
                <a:lstStyle/>
                <a:p>
                  <a:r>
                    <a:rPr lang="en-US">
                      <a:noFill/>
                    </a:rPr>
                    <a:t> </a:t>
                  </a:r>
                </a:p>
              </p:txBody>
            </p:sp>
          </mc:Fallback>
        </mc:AlternateContent>
        <p:cxnSp>
          <p:nvCxnSpPr>
            <p:cNvPr id="77" name="Straight Connector 76">
              <a:extLst>
                <a:ext uri="{FF2B5EF4-FFF2-40B4-BE49-F238E27FC236}">
                  <a16:creationId xmlns:a16="http://schemas.microsoft.com/office/drawing/2014/main" id="{69F048E1-C759-B57C-AD51-051719B5F906}"/>
                </a:ext>
              </a:extLst>
            </p:cNvPr>
            <p:cNvCxnSpPr>
              <a:cxnSpLocks/>
              <a:stCxn id="76" idx="0"/>
              <a:endCxn id="63" idx="3"/>
            </p:cNvCxnSpPr>
            <p:nvPr/>
          </p:nvCxnSpPr>
          <p:spPr>
            <a:xfrm flipV="1">
              <a:off x="2400597" y="5379073"/>
              <a:ext cx="4811" cy="130997"/>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grpSp>
      <mc:AlternateContent xmlns:mc="http://schemas.openxmlformats.org/markup-compatibility/2006">
        <mc:Choice xmlns:a14="http://schemas.microsoft.com/office/drawing/2010/main" Requires="a14">
          <p:sp>
            <p:nvSpPr>
              <p:cNvPr id="57" name="Arrow: Right 56" descr="Because the portion of the tree that is too tall is the subtree rooted at the node c (the left-right grandchild of the problem node), we first perform a left rotation on the node b (the left child of the problem node, c is its right child). ">
                <a:extLst>
                  <a:ext uri="{FF2B5EF4-FFF2-40B4-BE49-F238E27FC236}">
                    <a16:creationId xmlns:a16="http://schemas.microsoft.com/office/drawing/2014/main" id="{2579B664-35B2-8BC9-C7AE-59DC3F70286E}"/>
                  </a:ext>
                </a:extLst>
              </p:cNvPr>
              <p:cNvSpPr/>
              <p:nvPr/>
            </p:nvSpPr>
            <p:spPr>
              <a:xfrm>
                <a:off x="3147296" y="3743675"/>
                <a:ext cx="1340568" cy="1105505"/>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t>Rotate </a:t>
                </a:r>
              </a:p>
              <a:p>
                <a:pPr algn="ctr"/>
                <a:r>
                  <a:rPr lang="en-US" sz="1400" dirty="0"/>
                  <a:t>Left at </a:t>
                </a:r>
                <a14:m>
                  <m:oMath xmlns:m="http://schemas.openxmlformats.org/officeDocument/2006/math">
                    <m:r>
                      <a:rPr lang="en-US" sz="1400" b="0" i="1" smtClean="0">
                        <a:latin typeface="Cambria Math" panose="02040503050406030204" pitchFamily="18" charset="0"/>
                      </a:rPr>
                      <m:t>𝑏</m:t>
                    </m:r>
                  </m:oMath>
                </a14:m>
                <a:endParaRPr lang="en-US" sz="1400" dirty="0"/>
              </a:p>
            </p:txBody>
          </p:sp>
        </mc:Choice>
        <mc:Fallback>
          <p:sp>
            <p:nvSpPr>
              <p:cNvPr id="57" name="Arrow: Right 56" descr="Because the portion of the tree that is too tall is the subtree rooted at the node c (the left-right grandchild of the problem node), we first perform a left rotation on the node b (the left child of the problem node, c is its right child). ">
                <a:extLst>
                  <a:ext uri="{FF2B5EF4-FFF2-40B4-BE49-F238E27FC236}">
                    <a16:creationId xmlns:a16="http://schemas.microsoft.com/office/drawing/2014/main" id="{2579B664-35B2-8BC9-C7AE-59DC3F70286E}"/>
                  </a:ext>
                </a:extLst>
              </p:cNvPr>
              <p:cNvSpPr>
                <a:spLocks noRot="1" noChangeAspect="1" noMove="1" noResize="1" noEditPoints="1" noAdjustHandles="1" noChangeArrowheads="1" noChangeShapeType="1" noTextEdit="1"/>
              </p:cNvSpPr>
              <p:nvPr/>
            </p:nvSpPr>
            <p:spPr>
              <a:xfrm>
                <a:off x="3147296" y="3743675"/>
                <a:ext cx="1340568" cy="1105505"/>
              </a:xfrm>
              <a:prstGeom prst="rightArrow">
                <a:avLst/>
              </a:prstGeom>
              <a:blipFill>
                <a:blip r:embed="rId18"/>
                <a:stretch>
                  <a:fillRect/>
                </a:stretch>
              </a:blipFill>
            </p:spPr>
            <p:txBody>
              <a:bodyPr/>
              <a:lstStyle/>
              <a:p>
                <a:r>
                  <a:rPr lang="en-US">
                    <a:noFill/>
                  </a:rPr>
                  <a:t> </a:t>
                </a:r>
              </a:p>
            </p:txBody>
          </p:sp>
        </mc:Fallback>
      </mc:AlternateContent>
      <p:grpSp>
        <p:nvGrpSpPr>
          <p:cNvPr id="212" name="Group 211" descr="An illustration of a left-right rotation. This is an intermediate stage.&#10;&#10;After the left rotation, c (previously the right child of b) becomes the new left child of a, b (previously the left child of a) becomes the left child of c, and the subtree x (previously the left subtree of c) becomes the right subtree of b.&#10;&#10;The overall effect of the rotation is that we lifted up the node c along with its right subtree (y) while lowering the node b along with its left subtree (w). The left subtree of c (x) becomes the right subtree of b, and its depth in the tree remains unchanged.&#10;&#10;At this point the tree is still not balanced, and the problem node is still 9, but its now in a shape that can be fixed with a right rotation.">
            <a:extLst>
              <a:ext uri="{FF2B5EF4-FFF2-40B4-BE49-F238E27FC236}">
                <a16:creationId xmlns:a16="http://schemas.microsoft.com/office/drawing/2014/main" id="{A97EE6A6-E40F-28B2-A707-C9D5A101EAE6}"/>
              </a:ext>
            </a:extLst>
          </p:cNvPr>
          <p:cNvGrpSpPr/>
          <p:nvPr/>
        </p:nvGrpSpPr>
        <p:grpSpPr>
          <a:xfrm>
            <a:off x="3777627" y="3313028"/>
            <a:ext cx="3837793" cy="3469270"/>
            <a:chOff x="4378760" y="2820523"/>
            <a:chExt cx="3837793" cy="3469270"/>
          </a:xfrm>
        </p:grpSpPr>
        <mc:AlternateContent xmlns:mc="http://schemas.openxmlformats.org/markup-compatibility/2006" xmlns:a14="http://schemas.microsoft.com/office/drawing/2010/main">
          <mc:Choice Requires="a14">
            <p:sp>
              <p:nvSpPr>
                <p:cNvPr id="135" name="Oval 134">
                  <a:extLst>
                    <a:ext uri="{FF2B5EF4-FFF2-40B4-BE49-F238E27FC236}">
                      <a16:creationId xmlns:a16="http://schemas.microsoft.com/office/drawing/2014/main" id="{8F809D24-0EA0-AD2C-8CCB-3BC5F24F7F26}"/>
                    </a:ext>
                  </a:extLst>
                </p:cNvPr>
                <p:cNvSpPr/>
                <p:nvPr/>
              </p:nvSpPr>
              <p:spPr>
                <a:xfrm>
                  <a:off x="6531775" y="2936978"/>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i="1" dirty="0" smtClean="0">
                            <a:solidFill>
                              <a:schemeClr val="tx1"/>
                            </a:solidFill>
                            <a:latin typeface="Cambria Math" panose="02040503050406030204" pitchFamily="18" charset="0"/>
                          </a:rPr>
                          <m:t>𝑎</m:t>
                        </m:r>
                      </m:oMath>
                    </m:oMathPara>
                  </a14:m>
                  <a:endParaRPr lang="en-US" sz="2800" dirty="0">
                    <a:solidFill>
                      <a:schemeClr val="tx1"/>
                    </a:solidFill>
                  </a:endParaRPr>
                </a:p>
              </p:txBody>
            </p:sp>
          </mc:Choice>
          <mc:Fallback xmlns="">
            <p:sp>
              <p:nvSpPr>
                <p:cNvPr id="135" name="Oval 134">
                  <a:extLst>
                    <a:ext uri="{FF2B5EF4-FFF2-40B4-BE49-F238E27FC236}">
                      <a16:creationId xmlns:a16="http://schemas.microsoft.com/office/drawing/2014/main" id="{8F809D24-0EA0-AD2C-8CCB-3BC5F24F7F26}"/>
                    </a:ext>
                  </a:extLst>
                </p:cNvPr>
                <p:cNvSpPr>
                  <a:spLocks noRot="1" noChangeAspect="1" noMove="1" noResize="1" noEditPoints="1" noAdjustHandles="1" noChangeArrowheads="1" noChangeShapeType="1" noTextEdit="1"/>
                </p:cNvSpPr>
                <p:nvPr/>
              </p:nvSpPr>
              <p:spPr>
                <a:xfrm>
                  <a:off x="6531775" y="2936978"/>
                  <a:ext cx="612511" cy="612511"/>
                </a:xfrm>
                <a:prstGeom prst="ellipse">
                  <a:avLst/>
                </a:prstGeom>
                <a:blipFill>
                  <a:blip r:embed="rId19"/>
                  <a:stretch>
                    <a:fillRect/>
                  </a:stretch>
                </a:blipFill>
                <a:ln>
                  <a:solidFill>
                    <a:schemeClr val="tx1"/>
                  </a:solid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36" name="Isosceles Triangle 135">
                  <a:extLst>
                    <a:ext uri="{FF2B5EF4-FFF2-40B4-BE49-F238E27FC236}">
                      <a16:creationId xmlns:a16="http://schemas.microsoft.com/office/drawing/2014/main" id="{35B1F3D4-194F-7932-CA70-04F0AC1A5EC5}"/>
                    </a:ext>
                  </a:extLst>
                </p:cNvPr>
                <p:cNvSpPr/>
                <p:nvPr/>
              </p:nvSpPr>
              <p:spPr>
                <a:xfrm>
                  <a:off x="4378760" y="5046478"/>
                  <a:ext cx="1084977" cy="1204653"/>
                </a:xfrm>
                <a:prstGeom prst="triangle">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dirty="0" smtClean="0">
                            <a:solidFill>
                              <a:schemeClr val="tx1"/>
                            </a:solidFill>
                            <a:latin typeface="Cambria Math" panose="02040503050406030204" pitchFamily="18" charset="0"/>
                          </a:rPr>
                          <m:t>𝑤</m:t>
                        </m:r>
                      </m:oMath>
                    </m:oMathPara>
                  </a14:m>
                  <a:endParaRPr lang="en-US" dirty="0"/>
                </a:p>
              </p:txBody>
            </p:sp>
          </mc:Choice>
          <mc:Fallback xmlns="">
            <p:sp>
              <p:nvSpPr>
                <p:cNvPr id="136" name="Isosceles Triangle 135">
                  <a:extLst>
                    <a:ext uri="{FF2B5EF4-FFF2-40B4-BE49-F238E27FC236}">
                      <a16:creationId xmlns:a16="http://schemas.microsoft.com/office/drawing/2014/main" id="{35B1F3D4-194F-7932-CA70-04F0AC1A5EC5}"/>
                    </a:ext>
                  </a:extLst>
                </p:cNvPr>
                <p:cNvSpPr>
                  <a:spLocks noRot="1" noChangeAspect="1" noMove="1" noResize="1" noEditPoints="1" noAdjustHandles="1" noChangeArrowheads="1" noChangeShapeType="1" noTextEdit="1"/>
                </p:cNvSpPr>
                <p:nvPr/>
              </p:nvSpPr>
              <p:spPr>
                <a:xfrm>
                  <a:off x="4378760" y="5046478"/>
                  <a:ext cx="1084977" cy="1204653"/>
                </a:xfrm>
                <a:prstGeom prst="triangle">
                  <a:avLst/>
                </a:prstGeom>
                <a:blipFill>
                  <a:blip r:embed="rId20"/>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37" name="Oval 136">
                  <a:extLst>
                    <a:ext uri="{FF2B5EF4-FFF2-40B4-BE49-F238E27FC236}">
                      <a16:creationId xmlns:a16="http://schemas.microsoft.com/office/drawing/2014/main" id="{6E235EB5-4F7E-74E6-B4C2-3E1AE8911C19}"/>
                    </a:ext>
                  </a:extLst>
                </p:cNvPr>
                <p:cNvSpPr/>
                <p:nvPr/>
              </p:nvSpPr>
              <p:spPr>
                <a:xfrm>
                  <a:off x="5707408" y="3577761"/>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tx1"/>
                            </a:solidFill>
                            <a:latin typeface="Cambria Math" panose="02040503050406030204" pitchFamily="18" charset="0"/>
                          </a:rPr>
                          <m:t>𝑐</m:t>
                        </m:r>
                      </m:oMath>
                    </m:oMathPara>
                  </a14:m>
                  <a:endParaRPr lang="en-US" sz="2800" dirty="0">
                    <a:solidFill>
                      <a:schemeClr val="tx1"/>
                    </a:solidFill>
                  </a:endParaRPr>
                </a:p>
              </p:txBody>
            </p:sp>
          </mc:Choice>
          <mc:Fallback xmlns="">
            <p:sp>
              <p:nvSpPr>
                <p:cNvPr id="137" name="Oval 136">
                  <a:extLst>
                    <a:ext uri="{FF2B5EF4-FFF2-40B4-BE49-F238E27FC236}">
                      <a16:creationId xmlns:a16="http://schemas.microsoft.com/office/drawing/2014/main" id="{6E235EB5-4F7E-74E6-B4C2-3E1AE8911C19}"/>
                    </a:ext>
                  </a:extLst>
                </p:cNvPr>
                <p:cNvSpPr>
                  <a:spLocks noRot="1" noChangeAspect="1" noMove="1" noResize="1" noEditPoints="1" noAdjustHandles="1" noChangeArrowheads="1" noChangeShapeType="1" noTextEdit="1"/>
                </p:cNvSpPr>
                <p:nvPr/>
              </p:nvSpPr>
              <p:spPr>
                <a:xfrm>
                  <a:off x="5707408" y="3577761"/>
                  <a:ext cx="612511" cy="612511"/>
                </a:xfrm>
                <a:prstGeom prst="ellipse">
                  <a:avLst/>
                </a:prstGeom>
                <a:blipFill>
                  <a:blip r:embed="rId21"/>
                  <a:stretch>
                    <a:fillRect/>
                  </a:stretch>
                </a:blipFill>
                <a:ln>
                  <a:solidFill>
                    <a:schemeClr val="tx1"/>
                  </a:solid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39" name="Isosceles Triangle 138">
                  <a:extLst>
                    <a:ext uri="{FF2B5EF4-FFF2-40B4-BE49-F238E27FC236}">
                      <a16:creationId xmlns:a16="http://schemas.microsoft.com/office/drawing/2014/main" id="{9D516006-D536-C9F5-D25D-D09AD7CBA374}"/>
                    </a:ext>
                  </a:extLst>
                </p:cNvPr>
                <p:cNvSpPr/>
                <p:nvPr/>
              </p:nvSpPr>
              <p:spPr>
                <a:xfrm>
                  <a:off x="7140802" y="3563625"/>
                  <a:ext cx="1075751" cy="1237660"/>
                </a:xfrm>
                <a:prstGeom prst="triangle">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dirty="0" smtClean="0">
                            <a:solidFill>
                              <a:schemeClr val="tx1"/>
                            </a:solidFill>
                            <a:latin typeface="Cambria Math" panose="02040503050406030204" pitchFamily="18" charset="0"/>
                          </a:rPr>
                          <m:t>𝑧</m:t>
                        </m:r>
                      </m:oMath>
                    </m:oMathPara>
                  </a14:m>
                  <a:endParaRPr lang="en-US" dirty="0"/>
                </a:p>
              </p:txBody>
            </p:sp>
          </mc:Choice>
          <mc:Fallback xmlns="">
            <p:sp>
              <p:nvSpPr>
                <p:cNvPr id="139" name="Isosceles Triangle 138">
                  <a:extLst>
                    <a:ext uri="{FF2B5EF4-FFF2-40B4-BE49-F238E27FC236}">
                      <a16:creationId xmlns:a16="http://schemas.microsoft.com/office/drawing/2014/main" id="{9D516006-D536-C9F5-D25D-D09AD7CBA374}"/>
                    </a:ext>
                  </a:extLst>
                </p:cNvPr>
                <p:cNvSpPr>
                  <a:spLocks noRot="1" noChangeAspect="1" noMove="1" noResize="1" noEditPoints="1" noAdjustHandles="1" noChangeArrowheads="1" noChangeShapeType="1" noTextEdit="1"/>
                </p:cNvSpPr>
                <p:nvPr/>
              </p:nvSpPr>
              <p:spPr>
                <a:xfrm>
                  <a:off x="7140802" y="3563625"/>
                  <a:ext cx="1075751" cy="1237660"/>
                </a:xfrm>
                <a:prstGeom prst="triangle">
                  <a:avLst/>
                </a:prstGeom>
                <a:blipFill>
                  <a:blip r:embed="rId22"/>
                  <a:stretch>
                    <a:fillRect/>
                  </a:stretch>
                </a:blipFill>
              </p:spPr>
              <p:txBody>
                <a:bodyPr/>
                <a:lstStyle/>
                <a:p>
                  <a:r>
                    <a:rPr lang="en-US">
                      <a:noFill/>
                    </a:rPr>
                    <a:t> </a:t>
                  </a:r>
                </a:p>
              </p:txBody>
            </p:sp>
          </mc:Fallback>
        </mc:AlternateContent>
        <p:cxnSp>
          <p:nvCxnSpPr>
            <p:cNvPr id="140" name="Straight Connector 139">
              <a:extLst>
                <a:ext uri="{FF2B5EF4-FFF2-40B4-BE49-F238E27FC236}">
                  <a16:creationId xmlns:a16="http://schemas.microsoft.com/office/drawing/2014/main" id="{9D174F5B-EC74-7DF2-ABEF-633091780687}"/>
                </a:ext>
              </a:extLst>
            </p:cNvPr>
            <p:cNvCxnSpPr>
              <a:cxnSpLocks/>
              <a:stCxn id="137" idx="3"/>
              <a:endCxn id="159" idx="7"/>
            </p:cNvCxnSpPr>
            <p:nvPr/>
          </p:nvCxnSpPr>
          <p:spPr>
            <a:xfrm flipH="1">
              <a:off x="5663346" y="4100572"/>
              <a:ext cx="133762" cy="24877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1" name="Straight Connector 140">
              <a:extLst>
                <a:ext uri="{FF2B5EF4-FFF2-40B4-BE49-F238E27FC236}">
                  <a16:creationId xmlns:a16="http://schemas.microsoft.com/office/drawing/2014/main" id="{C7B8D9F9-6416-E827-E795-6F3123793DD2}"/>
                </a:ext>
              </a:extLst>
            </p:cNvPr>
            <p:cNvCxnSpPr>
              <a:cxnSpLocks/>
              <a:stCxn id="137" idx="5"/>
            </p:cNvCxnSpPr>
            <p:nvPr/>
          </p:nvCxnSpPr>
          <p:spPr>
            <a:xfrm>
              <a:off x="6230219" y="4100572"/>
              <a:ext cx="394676" cy="18316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2" name="Straight Connector 141">
              <a:extLst>
                <a:ext uri="{FF2B5EF4-FFF2-40B4-BE49-F238E27FC236}">
                  <a16:creationId xmlns:a16="http://schemas.microsoft.com/office/drawing/2014/main" id="{360C68CB-DC8A-D45B-E834-15874F4A15CE}"/>
                </a:ext>
              </a:extLst>
            </p:cNvPr>
            <p:cNvCxnSpPr>
              <a:cxnSpLocks/>
              <a:stCxn id="137" idx="7"/>
              <a:endCxn id="135" idx="3"/>
            </p:cNvCxnSpPr>
            <p:nvPr/>
          </p:nvCxnSpPr>
          <p:spPr>
            <a:xfrm flipV="1">
              <a:off x="6230219" y="3459789"/>
              <a:ext cx="391256" cy="207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3" name="Straight Connector 142">
              <a:extLst>
                <a:ext uri="{FF2B5EF4-FFF2-40B4-BE49-F238E27FC236}">
                  <a16:creationId xmlns:a16="http://schemas.microsoft.com/office/drawing/2014/main" id="{1D349555-8247-C1D8-969C-2A99C7630775}"/>
                </a:ext>
              </a:extLst>
            </p:cNvPr>
            <p:cNvCxnSpPr>
              <a:cxnSpLocks/>
              <a:stCxn id="139" idx="0"/>
              <a:endCxn id="135" idx="5"/>
            </p:cNvCxnSpPr>
            <p:nvPr/>
          </p:nvCxnSpPr>
          <p:spPr>
            <a:xfrm flipH="1" flipV="1">
              <a:off x="7054586" y="3459789"/>
              <a:ext cx="624092" cy="1038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44" name="TextBox 143">
                  <a:extLst>
                    <a:ext uri="{FF2B5EF4-FFF2-40B4-BE49-F238E27FC236}">
                      <a16:creationId xmlns:a16="http://schemas.microsoft.com/office/drawing/2014/main" id="{88B2D769-7FC5-E189-559D-256522242E9C}"/>
                    </a:ext>
                  </a:extLst>
                </p:cNvPr>
                <p:cNvSpPr txBox="1"/>
                <p:nvPr/>
              </p:nvSpPr>
              <p:spPr>
                <a:xfrm>
                  <a:off x="4582437" y="4888692"/>
                  <a:ext cx="369781"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oMath>
                    </m:oMathPara>
                  </a14:m>
                  <a:endParaRPr lang="en-US" dirty="0">
                    <a:solidFill>
                      <a:srgbClr val="FF0000"/>
                    </a:solidFill>
                  </a:endParaRPr>
                </a:p>
              </p:txBody>
            </p:sp>
          </mc:Choice>
          <mc:Fallback xmlns="">
            <p:sp>
              <p:nvSpPr>
                <p:cNvPr id="144" name="TextBox 143">
                  <a:extLst>
                    <a:ext uri="{FF2B5EF4-FFF2-40B4-BE49-F238E27FC236}">
                      <a16:creationId xmlns:a16="http://schemas.microsoft.com/office/drawing/2014/main" id="{88B2D769-7FC5-E189-559D-256522242E9C}"/>
                    </a:ext>
                  </a:extLst>
                </p:cNvPr>
                <p:cNvSpPr txBox="1">
                  <a:spLocks noRot="1" noChangeAspect="1" noMove="1" noResize="1" noEditPoints="1" noAdjustHandles="1" noChangeArrowheads="1" noChangeShapeType="1" noTextEdit="1"/>
                </p:cNvSpPr>
                <p:nvPr/>
              </p:nvSpPr>
              <p:spPr>
                <a:xfrm>
                  <a:off x="4582437" y="4888692"/>
                  <a:ext cx="369781" cy="369332"/>
                </a:xfrm>
                <a:prstGeom prst="rect">
                  <a:avLst/>
                </a:prstGeom>
                <a:blipFill>
                  <a:blip r:embed="rId2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46" name="TextBox 145">
                  <a:extLst>
                    <a:ext uri="{FF2B5EF4-FFF2-40B4-BE49-F238E27FC236}">
                      <a16:creationId xmlns:a16="http://schemas.microsoft.com/office/drawing/2014/main" id="{1226F12A-73C3-A545-8A6A-1FB7371A4210}"/>
                    </a:ext>
                  </a:extLst>
                </p:cNvPr>
                <p:cNvSpPr txBox="1"/>
                <p:nvPr/>
              </p:nvSpPr>
              <p:spPr>
                <a:xfrm>
                  <a:off x="5194294" y="3378959"/>
                  <a:ext cx="773738"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r>
                          <a:rPr lang="en-US" i="1" dirty="0" smtClean="0">
                            <a:solidFill>
                              <a:srgbClr val="FF0000"/>
                            </a:solidFill>
                            <a:latin typeface="Cambria Math" panose="02040503050406030204" pitchFamily="18" charset="0"/>
                          </a:rPr>
                          <m:t>+2</m:t>
                        </m:r>
                      </m:oMath>
                    </m:oMathPara>
                  </a14:m>
                  <a:endParaRPr lang="en-US" dirty="0">
                    <a:solidFill>
                      <a:srgbClr val="FF0000"/>
                    </a:solidFill>
                  </a:endParaRPr>
                </a:p>
              </p:txBody>
            </p:sp>
          </mc:Choice>
          <mc:Fallback xmlns="">
            <p:sp>
              <p:nvSpPr>
                <p:cNvPr id="146" name="TextBox 145">
                  <a:extLst>
                    <a:ext uri="{FF2B5EF4-FFF2-40B4-BE49-F238E27FC236}">
                      <a16:creationId xmlns:a16="http://schemas.microsoft.com/office/drawing/2014/main" id="{1226F12A-73C3-A545-8A6A-1FB7371A4210}"/>
                    </a:ext>
                  </a:extLst>
                </p:cNvPr>
                <p:cNvSpPr txBox="1">
                  <a:spLocks noRot="1" noChangeAspect="1" noMove="1" noResize="1" noEditPoints="1" noAdjustHandles="1" noChangeArrowheads="1" noChangeShapeType="1" noTextEdit="1"/>
                </p:cNvSpPr>
                <p:nvPr/>
              </p:nvSpPr>
              <p:spPr>
                <a:xfrm>
                  <a:off x="5194294" y="3378959"/>
                  <a:ext cx="773738" cy="369332"/>
                </a:xfrm>
                <a:prstGeom prst="rect">
                  <a:avLst/>
                </a:prstGeom>
                <a:blipFill>
                  <a:blip r:embed="rId2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47" name="TextBox 146">
                  <a:extLst>
                    <a:ext uri="{FF2B5EF4-FFF2-40B4-BE49-F238E27FC236}">
                      <a16:creationId xmlns:a16="http://schemas.microsoft.com/office/drawing/2014/main" id="{E7DDC433-A39C-9D72-0893-3EE12F71DF52}"/>
                    </a:ext>
                  </a:extLst>
                </p:cNvPr>
                <p:cNvSpPr txBox="1"/>
                <p:nvPr/>
              </p:nvSpPr>
              <p:spPr>
                <a:xfrm>
                  <a:off x="5871671" y="2820523"/>
                  <a:ext cx="773738"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r>
                          <a:rPr lang="en-US" i="1" dirty="0" smtClean="0">
                            <a:solidFill>
                              <a:srgbClr val="FF0000"/>
                            </a:solidFill>
                            <a:latin typeface="Cambria Math" panose="02040503050406030204" pitchFamily="18" charset="0"/>
                          </a:rPr>
                          <m:t>+3</m:t>
                        </m:r>
                      </m:oMath>
                    </m:oMathPara>
                  </a14:m>
                  <a:endParaRPr lang="en-US" dirty="0">
                    <a:solidFill>
                      <a:srgbClr val="FF0000"/>
                    </a:solidFill>
                  </a:endParaRPr>
                </a:p>
              </p:txBody>
            </p:sp>
          </mc:Choice>
          <mc:Fallback xmlns="">
            <p:sp>
              <p:nvSpPr>
                <p:cNvPr id="147" name="TextBox 146">
                  <a:extLst>
                    <a:ext uri="{FF2B5EF4-FFF2-40B4-BE49-F238E27FC236}">
                      <a16:creationId xmlns:a16="http://schemas.microsoft.com/office/drawing/2014/main" id="{E7DDC433-A39C-9D72-0893-3EE12F71DF52}"/>
                    </a:ext>
                  </a:extLst>
                </p:cNvPr>
                <p:cNvSpPr txBox="1">
                  <a:spLocks noRot="1" noChangeAspect="1" noMove="1" noResize="1" noEditPoints="1" noAdjustHandles="1" noChangeArrowheads="1" noChangeShapeType="1" noTextEdit="1"/>
                </p:cNvSpPr>
                <p:nvPr/>
              </p:nvSpPr>
              <p:spPr>
                <a:xfrm>
                  <a:off x="5871671" y="2820523"/>
                  <a:ext cx="773738" cy="369332"/>
                </a:xfrm>
                <a:prstGeom prst="rect">
                  <a:avLst/>
                </a:prstGeom>
                <a:blipFill>
                  <a:blip r:embed="rId25"/>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48" name="TextBox 147">
                  <a:extLst>
                    <a:ext uri="{FF2B5EF4-FFF2-40B4-BE49-F238E27FC236}">
                      <a16:creationId xmlns:a16="http://schemas.microsoft.com/office/drawing/2014/main" id="{0D538E86-780E-3019-582B-FDB16AE9B559}"/>
                    </a:ext>
                  </a:extLst>
                </p:cNvPr>
                <p:cNvSpPr txBox="1"/>
                <p:nvPr/>
              </p:nvSpPr>
              <p:spPr>
                <a:xfrm>
                  <a:off x="7379737" y="3471980"/>
                  <a:ext cx="369781"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oMath>
                    </m:oMathPara>
                  </a14:m>
                  <a:endParaRPr lang="en-US" dirty="0">
                    <a:solidFill>
                      <a:srgbClr val="FF0000"/>
                    </a:solidFill>
                  </a:endParaRPr>
                </a:p>
              </p:txBody>
            </p:sp>
          </mc:Choice>
          <mc:Fallback xmlns="">
            <p:sp>
              <p:nvSpPr>
                <p:cNvPr id="148" name="TextBox 147">
                  <a:extLst>
                    <a:ext uri="{FF2B5EF4-FFF2-40B4-BE49-F238E27FC236}">
                      <a16:creationId xmlns:a16="http://schemas.microsoft.com/office/drawing/2014/main" id="{0D538E86-780E-3019-582B-FDB16AE9B559}"/>
                    </a:ext>
                  </a:extLst>
                </p:cNvPr>
                <p:cNvSpPr txBox="1">
                  <a:spLocks noRot="1" noChangeAspect="1" noMove="1" noResize="1" noEditPoints="1" noAdjustHandles="1" noChangeArrowheads="1" noChangeShapeType="1" noTextEdit="1"/>
                </p:cNvSpPr>
                <p:nvPr/>
              </p:nvSpPr>
              <p:spPr>
                <a:xfrm>
                  <a:off x="7379737" y="3471980"/>
                  <a:ext cx="369781" cy="369332"/>
                </a:xfrm>
                <a:prstGeom prst="rect">
                  <a:avLst/>
                </a:prstGeom>
                <a:blipFill>
                  <a:blip r:embed="rId26"/>
                  <a:stretch>
                    <a:fillRect/>
                  </a:stretch>
                </a:blipFill>
              </p:spPr>
              <p:txBody>
                <a:bodyPr/>
                <a:lstStyle/>
                <a:p>
                  <a:r>
                    <a:rPr lang="en-US">
                      <a:noFill/>
                    </a:rPr>
                    <a:t> </a:t>
                  </a:r>
                </a:p>
              </p:txBody>
            </p:sp>
          </mc:Fallback>
        </mc:AlternateContent>
        <p:grpSp>
          <p:nvGrpSpPr>
            <p:cNvPr id="158" name="Group 157">
              <a:extLst>
                <a:ext uri="{FF2B5EF4-FFF2-40B4-BE49-F238E27FC236}">
                  <a16:creationId xmlns:a16="http://schemas.microsoft.com/office/drawing/2014/main" id="{B8816186-073F-043E-FC13-8FAA2A388594}"/>
                </a:ext>
              </a:extLst>
            </p:cNvPr>
            <p:cNvGrpSpPr/>
            <p:nvPr/>
          </p:nvGrpSpPr>
          <p:grpSpPr>
            <a:xfrm>
              <a:off x="5587925" y="5031239"/>
              <a:ext cx="869999" cy="1258554"/>
              <a:chOff x="7671946" y="5192984"/>
              <a:chExt cx="869999" cy="1258554"/>
            </a:xfrm>
          </p:grpSpPr>
          <mc:AlternateContent xmlns:mc="http://schemas.openxmlformats.org/markup-compatibility/2006" xmlns:a14="http://schemas.microsoft.com/office/drawing/2010/main">
            <mc:Choice Requires="a14">
              <p:sp>
                <p:nvSpPr>
                  <p:cNvPr id="138" name="Isosceles Triangle 137">
                    <a:extLst>
                      <a:ext uri="{FF2B5EF4-FFF2-40B4-BE49-F238E27FC236}">
                        <a16:creationId xmlns:a16="http://schemas.microsoft.com/office/drawing/2014/main" id="{74A22E81-AB42-2FE9-9E89-350215CFD416}"/>
                      </a:ext>
                    </a:extLst>
                  </p:cNvPr>
                  <p:cNvSpPr/>
                  <p:nvPr/>
                </p:nvSpPr>
                <p:spPr>
                  <a:xfrm>
                    <a:off x="7671946" y="5192984"/>
                    <a:ext cx="869999" cy="653951"/>
                  </a:xfrm>
                  <a:prstGeom prst="triangle">
                    <a:avLst/>
                  </a:prstGeom>
                  <a:solidFill>
                    <a:schemeClr val="accent1">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dirty="0" smtClean="0">
                              <a:solidFill>
                                <a:schemeClr val="tx1"/>
                              </a:solidFill>
                              <a:latin typeface="Cambria Math" panose="02040503050406030204" pitchFamily="18" charset="0"/>
                            </a:rPr>
                            <m:t>𝑥</m:t>
                          </m:r>
                        </m:oMath>
                      </m:oMathPara>
                    </a14:m>
                    <a:endParaRPr lang="en-US" dirty="0"/>
                  </a:p>
                </p:txBody>
              </p:sp>
            </mc:Choice>
            <mc:Fallback xmlns="">
              <p:sp>
                <p:nvSpPr>
                  <p:cNvPr id="138" name="Isosceles Triangle 137">
                    <a:extLst>
                      <a:ext uri="{FF2B5EF4-FFF2-40B4-BE49-F238E27FC236}">
                        <a16:creationId xmlns:a16="http://schemas.microsoft.com/office/drawing/2014/main" id="{74A22E81-AB42-2FE9-9E89-350215CFD416}"/>
                      </a:ext>
                    </a:extLst>
                  </p:cNvPr>
                  <p:cNvSpPr>
                    <a:spLocks noRot="1" noChangeAspect="1" noMove="1" noResize="1" noEditPoints="1" noAdjustHandles="1" noChangeArrowheads="1" noChangeShapeType="1" noTextEdit="1"/>
                  </p:cNvSpPr>
                  <p:nvPr/>
                </p:nvSpPr>
                <p:spPr>
                  <a:xfrm>
                    <a:off x="7671946" y="5192984"/>
                    <a:ext cx="869999" cy="653951"/>
                  </a:xfrm>
                  <a:prstGeom prst="triangle">
                    <a:avLst/>
                  </a:prstGeom>
                  <a:blipFill>
                    <a:blip r:embed="rId27"/>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53" name="Oval 152">
                    <a:extLst>
                      <a:ext uri="{FF2B5EF4-FFF2-40B4-BE49-F238E27FC236}">
                        <a16:creationId xmlns:a16="http://schemas.microsoft.com/office/drawing/2014/main" id="{C9792623-4F10-6F7E-FC1A-66157314FC92}"/>
                      </a:ext>
                    </a:extLst>
                  </p:cNvPr>
                  <p:cNvSpPr/>
                  <p:nvPr/>
                </p:nvSpPr>
                <p:spPr>
                  <a:xfrm>
                    <a:off x="7879032" y="5975392"/>
                    <a:ext cx="476146" cy="476146"/>
                  </a:xfrm>
                  <a:prstGeom prst="ellipse">
                    <a:avLst/>
                  </a:prstGeom>
                  <a:solidFill>
                    <a:schemeClr val="bg1"/>
                  </a:solidFill>
                  <a:ln>
                    <a:solidFill>
                      <a:schemeClr val="bg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bg1">
                                  <a:lumMod val="50000"/>
                                </a:schemeClr>
                              </a:solidFill>
                              <a:latin typeface="Cambria Math" panose="02040503050406030204" pitchFamily="18" charset="0"/>
                            </a:rPr>
                            <m:t>𝑑</m:t>
                          </m:r>
                        </m:oMath>
                      </m:oMathPara>
                    </a14:m>
                    <a:endParaRPr lang="en-US" sz="2800" dirty="0">
                      <a:solidFill>
                        <a:schemeClr val="bg1">
                          <a:lumMod val="50000"/>
                        </a:schemeClr>
                      </a:solidFill>
                    </a:endParaRPr>
                  </a:p>
                </p:txBody>
              </p:sp>
            </mc:Choice>
            <mc:Fallback xmlns="">
              <p:sp>
                <p:nvSpPr>
                  <p:cNvPr id="153" name="Oval 152">
                    <a:extLst>
                      <a:ext uri="{FF2B5EF4-FFF2-40B4-BE49-F238E27FC236}">
                        <a16:creationId xmlns:a16="http://schemas.microsoft.com/office/drawing/2014/main" id="{C9792623-4F10-6F7E-FC1A-66157314FC92}"/>
                      </a:ext>
                    </a:extLst>
                  </p:cNvPr>
                  <p:cNvSpPr>
                    <a:spLocks noRot="1" noChangeAspect="1" noMove="1" noResize="1" noEditPoints="1" noAdjustHandles="1" noChangeArrowheads="1" noChangeShapeType="1" noTextEdit="1"/>
                  </p:cNvSpPr>
                  <p:nvPr/>
                </p:nvSpPr>
                <p:spPr>
                  <a:xfrm>
                    <a:off x="7879032" y="5975392"/>
                    <a:ext cx="476146" cy="476146"/>
                  </a:xfrm>
                  <a:prstGeom prst="ellipse">
                    <a:avLst/>
                  </a:prstGeom>
                  <a:blipFill>
                    <a:blip r:embed="rId28"/>
                    <a:stretch>
                      <a:fillRect/>
                    </a:stretch>
                  </a:blipFill>
                  <a:ln>
                    <a:solidFill>
                      <a:schemeClr val="bg1">
                        <a:lumMod val="50000"/>
                      </a:schemeClr>
                    </a:solidFill>
                    <a:prstDash val="dash"/>
                  </a:ln>
                </p:spPr>
                <p:txBody>
                  <a:bodyPr/>
                  <a:lstStyle/>
                  <a:p>
                    <a:r>
                      <a:rPr lang="en-US">
                        <a:noFill/>
                      </a:rPr>
                      <a:t> </a:t>
                    </a:r>
                  </a:p>
                </p:txBody>
              </p:sp>
            </mc:Fallback>
          </mc:AlternateContent>
          <p:cxnSp>
            <p:nvCxnSpPr>
              <p:cNvPr id="154" name="Straight Connector 153">
                <a:extLst>
                  <a:ext uri="{FF2B5EF4-FFF2-40B4-BE49-F238E27FC236}">
                    <a16:creationId xmlns:a16="http://schemas.microsoft.com/office/drawing/2014/main" id="{F1E1B38D-B8F5-89BD-8822-57A80C5777D7}"/>
                  </a:ext>
                </a:extLst>
              </p:cNvPr>
              <p:cNvCxnSpPr>
                <a:cxnSpLocks/>
                <a:stCxn id="153" idx="0"/>
                <a:endCxn id="138" idx="3"/>
              </p:cNvCxnSpPr>
              <p:nvPr/>
            </p:nvCxnSpPr>
            <p:spPr>
              <a:xfrm flipH="1" flipV="1">
                <a:off x="8106946" y="5846935"/>
                <a:ext cx="10159" cy="128457"/>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grpSp>
        <p:grpSp>
          <p:nvGrpSpPr>
            <p:cNvPr id="157" name="Group 156">
              <a:extLst>
                <a:ext uri="{FF2B5EF4-FFF2-40B4-BE49-F238E27FC236}">
                  <a16:creationId xmlns:a16="http://schemas.microsoft.com/office/drawing/2014/main" id="{3F3ADB01-DD8A-7E18-1091-482C3EF244C6}"/>
                </a:ext>
              </a:extLst>
            </p:cNvPr>
            <p:cNvGrpSpPr/>
            <p:nvPr/>
          </p:nvGrpSpPr>
          <p:grpSpPr>
            <a:xfrm>
              <a:off x="6194563" y="4283732"/>
              <a:ext cx="869999" cy="1261094"/>
              <a:chOff x="6540271" y="4283732"/>
              <a:chExt cx="869999" cy="1261094"/>
            </a:xfrm>
          </p:grpSpPr>
          <mc:AlternateContent xmlns:mc="http://schemas.openxmlformats.org/markup-compatibility/2006" xmlns:a14="http://schemas.microsoft.com/office/drawing/2010/main">
            <mc:Choice Requires="a14">
              <p:sp>
                <p:nvSpPr>
                  <p:cNvPr id="150" name="Isosceles Triangle 149">
                    <a:extLst>
                      <a:ext uri="{FF2B5EF4-FFF2-40B4-BE49-F238E27FC236}">
                        <a16:creationId xmlns:a16="http://schemas.microsoft.com/office/drawing/2014/main" id="{DA48F5F6-29AE-2B9B-C661-FC0F9D14E43E}"/>
                      </a:ext>
                    </a:extLst>
                  </p:cNvPr>
                  <p:cNvSpPr/>
                  <p:nvPr/>
                </p:nvSpPr>
                <p:spPr>
                  <a:xfrm>
                    <a:off x="6540271" y="4283732"/>
                    <a:ext cx="869999" cy="653951"/>
                  </a:xfrm>
                  <a:prstGeom prst="triangle">
                    <a:avLst/>
                  </a:prstGeom>
                  <a:solidFill>
                    <a:schemeClr val="accent1">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dirty="0" smtClean="0">
                              <a:solidFill>
                                <a:schemeClr val="tx1"/>
                              </a:solidFill>
                              <a:latin typeface="Cambria Math" panose="02040503050406030204" pitchFamily="18" charset="0"/>
                            </a:rPr>
                            <m:t>𝑦</m:t>
                          </m:r>
                        </m:oMath>
                      </m:oMathPara>
                    </a14:m>
                    <a:endParaRPr lang="en-US" dirty="0"/>
                  </a:p>
                </p:txBody>
              </p:sp>
            </mc:Choice>
            <mc:Fallback xmlns="">
              <p:sp>
                <p:nvSpPr>
                  <p:cNvPr id="150" name="Isosceles Triangle 149">
                    <a:extLst>
                      <a:ext uri="{FF2B5EF4-FFF2-40B4-BE49-F238E27FC236}">
                        <a16:creationId xmlns:a16="http://schemas.microsoft.com/office/drawing/2014/main" id="{DA48F5F6-29AE-2B9B-C661-FC0F9D14E43E}"/>
                      </a:ext>
                    </a:extLst>
                  </p:cNvPr>
                  <p:cNvSpPr>
                    <a:spLocks noRot="1" noChangeAspect="1" noMove="1" noResize="1" noEditPoints="1" noAdjustHandles="1" noChangeArrowheads="1" noChangeShapeType="1" noTextEdit="1"/>
                  </p:cNvSpPr>
                  <p:nvPr/>
                </p:nvSpPr>
                <p:spPr>
                  <a:xfrm>
                    <a:off x="6540271" y="4283732"/>
                    <a:ext cx="869999" cy="653951"/>
                  </a:xfrm>
                  <a:prstGeom prst="triangle">
                    <a:avLst/>
                  </a:prstGeom>
                  <a:blipFill>
                    <a:blip r:embed="rId29"/>
                    <a:stretch>
                      <a:fillRect b="-4545"/>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55" name="Oval 154">
                    <a:extLst>
                      <a:ext uri="{FF2B5EF4-FFF2-40B4-BE49-F238E27FC236}">
                        <a16:creationId xmlns:a16="http://schemas.microsoft.com/office/drawing/2014/main" id="{FA2F515E-F9F8-11B1-7B8F-6B879A34E224}"/>
                      </a:ext>
                    </a:extLst>
                  </p:cNvPr>
                  <p:cNvSpPr/>
                  <p:nvPr/>
                </p:nvSpPr>
                <p:spPr>
                  <a:xfrm>
                    <a:off x="6732387" y="5068680"/>
                    <a:ext cx="476146" cy="476146"/>
                  </a:xfrm>
                  <a:prstGeom prst="ellipse">
                    <a:avLst/>
                  </a:prstGeom>
                  <a:solidFill>
                    <a:schemeClr val="bg1"/>
                  </a:solidFill>
                  <a:ln>
                    <a:solidFill>
                      <a:schemeClr val="bg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bg1">
                                  <a:lumMod val="50000"/>
                                </a:schemeClr>
                              </a:solidFill>
                              <a:latin typeface="Cambria Math" panose="02040503050406030204" pitchFamily="18" charset="0"/>
                            </a:rPr>
                            <m:t>𝑑</m:t>
                          </m:r>
                        </m:oMath>
                      </m:oMathPara>
                    </a14:m>
                    <a:endParaRPr lang="en-US" sz="2800" dirty="0">
                      <a:solidFill>
                        <a:schemeClr val="bg1">
                          <a:lumMod val="50000"/>
                        </a:schemeClr>
                      </a:solidFill>
                    </a:endParaRPr>
                  </a:p>
                </p:txBody>
              </p:sp>
            </mc:Choice>
            <mc:Fallback xmlns="">
              <p:sp>
                <p:nvSpPr>
                  <p:cNvPr id="155" name="Oval 154">
                    <a:extLst>
                      <a:ext uri="{FF2B5EF4-FFF2-40B4-BE49-F238E27FC236}">
                        <a16:creationId xmlns:a16="http://schemas.microsoft.com/office/drawing/2014/main" id="{FA2F515E-F9F8-11B1-7B8F-6B879A34E224}"/>
                      </a:ext>
                    </a:extLst>
                  </p:cNvPr>
                  <p:cNvSpPr>
                    <a:spLocks noRot="1" noChangeAspect="1" noMove="1" noResize="1" noEditPoints="1" noAdjustHandles="1" noChangeArrowheads="1" noChangeShapeType="1" noTextEdit="1"/>
                  </p:cNvSpPr>
                  <p:nvPr/>
                </p:nvSpPr>
                <p:spPr>
                  <a:xfrm>
                    <a:off x="6732387" y="5068680"/>
                    <a:ext cx="476146" cy="476146"/>
                  </a:xfrm>
                  <a:prstGeom prst="ellipse">
                    <a:avLst/>
                  </a:prstGeom>
                  <a:blipFill>
                    <a:blip r:embed="rId30"/>
                    <a:stretch>
                      <a:fillRect/>
                    </a:stretch>
                  </a:blipFill>
                  <a:ln>
                    <a:solidFill>
                      <a:schemeClr val="bg1">
                        <a:lumMod val="50000"/>
                      </a:schemeClr>
                    </a:solidFill>
                    <a:prstDash val="dash"/>
                  </a:ln>
                </p:spPr>
                <p:txBody>
                  <a:bodyPr/>
                  <a:lstStyle/>
                  <a:p>
                    <a:r>
                      <a:rPr lang="en-US">
                        <a:noFill/>
                      </a:rPr>
                      <a:t> </a:t>
                    </a:r>
                  </a:p>
                </p:txBody>
              </p:sp>
            </mc:Fallback>
          </mc:AlternateContent>
          <p:cxnSp>
            <p:nvCxnSpPr>
              <p:cNvPr id="156" name="Straight Connector 155">
                <a:extLst>
                  <a:ext uri="{FF2B5EF4-FFF2-40B4-BE49-F238E27FC236}">
                    <a16:creationId xmlns:a16="http://schemas.microsoft.com/office/drawing/2014/main" id="{0972C351-F425-B44E-0B07-B669029C0077}"/>
                  </a:ext>
                </a:extLst>
              </p:cNvPr>
              <p:cNvCxnSpPr>
                <a:cxnSpLocks/>
                <a:stCxn id="155" idx="0"/>
                <a:endCxn id="150" idx="3"/>
              </p:cNvCxnSpPr>
              <p:nvPr/>
            </p:nvCxnSpPr>
            <p:spPr>
              <a:xfrm flipV="1">
                <a:off x="6970460" y="4937683"/>
                <a:ext cx="4811" cy="130997"/>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grpSp>
        <mc:AlternateContent xmlns:mc="http://schemas.openxmlformats.org/markup-compatibility/2006" xmlns:a14="http://schemas.microsoft.com/office/drawing/2010/main">
          <mc:Choice Requires="a14">
            <p:sp>
              <p:nvSpPr>
                <p:cNvPr id="159" name="Oval 158">
                  <a:extLst>
                    <a:ext uri="{FF2B5EF4-FFF2-40B4-BE49-F238E27FC236}">
                      <a16:creationId xmlns:a16="http://schemas.microsoft.com/office/drawing/2014/main" id="{C665C09B-FCE3-FD4E-BB9E-596B4AC626E5}"/>
                    </a:ext>
                  </a:extLst>
                </p:cNvPr>
                <p:cNvSpPr/>
                <p:nvPr/>
              </p:nvSpPr>
              <p:spPr>
                <a:xfrm>
                  <a:off x="5140535" y="4259650"/>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tx1"/>
                            </a:solidFill>
                            <a:latin typeface="Cambria Math" panose="02040503050406030204" pitchFamily="18" charset="0"/>
                          </a:rPr>
                          <m:t>𝑏</m:t>
                        </m:r>
                      </m:oMath>
                    </m:oMathPara>
                  </a14:m>
                  <a:endParaRPr lang="en-US" sz="2800" dirty="0">
                    <a:solidFill>
                      <a:schemeClr val="tx1"/>
                    </a:solidFill>
                  </a:endParaRPr>
                </a:p>
              </p:txBody>
            </p:sp>
          </mc:Choice>
          <mc:Fallback xmlns="">
            <p:sp>
              <p:nvSpPr>
                <p:cNvPr id="159" name="Oval 158">
                  <a:extLst>
                    <a:ext uri="{FF2B5EF4-FFF2-40B4-BE49-F238E27FC236}">
                      <a16:creationId xmlns:a16="http://schemas.microsoft.com/office/drawing/2014/main" id="{C665C09B-FCE3-FD4E-BB9E-596B4AC626E5}"/>
                    </a:ext>
                  </a:extLst>
                </p:cNvPr>
                <p:cNvSpPr>
                  <a:spLocks noRot="1" noChangeAspect="1" noMove="1" noResize="1" noEditPoints="1" noAdjustHandles="1" noChangeArrowheads="1" noChangeShapeType="1" noTextEdit="1"/>
                </p:cNvSpPr>
                <p:nvPr/>
              </p:nvSpPr>
              <p:spPr>
                <a:xfrm>
                  <a:off x="5140535" y="4259650"/>
                  <a:ext cx="612511" cy="612511"/>
                </a:xfrm>
                <a:prstGeom prst="ellipse">
                  <a:avLst/>
                </a:prstGeom>
                <a:blipFill>
                  <a:blip r:embed="rId31"/>
                  <a:stretch>
                    <a:fillRect/>
                  </a:stretch>
                </a:blipFill>
                <a:ln>
                  <a:solidFill>
                    <a:schemeClr val="tx1"/>
                  </a:solidFill>
                </a:ln>
              </p:spPr>
              <p:txBody>
                <a:bodyPr/>
                <a:lstStyle/>
                <a:p>
                  <a:r>
                    <a:rPr lang="en-US">
                      <a:noFill/>
                    </a:rPr>
                    <a:t> </a:t>
                  </a:r>
                </a:p>
              </p:txBody>
            </p:sp>
          </mc:Fallback>
        </mc:AlternateContent>
        <p:cxnSp>
          <p:nvCxnSpPr>
            <p:cNvPr id="160" name="Straight Connector 159">
              <a:extLst>
                <a:ext uri="{FF2B5EF4-FFF2-40B4-BE49-F238E27FC236}">
                  <a16:creationId xmlns:a16="http://schemas.microsoft.com/office/drawing/2014/main" id="{EC4B5B0F-33AE-6957-F3BD-9DD89F822A3F}"/>
                </a:ext>
              </a:extLst>
            </p:cNvPr>
            <p:cNvCxnSpPr>
              <a:cxnSpLocks/>
              <a:stCxn id="159" idx="3"/>
            </p:cNvCxnSpPr>
            <p:nvPr/>
          </p:nvCxnSpPr>
          <p:spPr>
            <a:xfrm flipH="1">
              <a:off x="4904303" y="4782461"/>
              <a:ext cx="325932" cy="27324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a:extLst>
                <a:ext uri="{FF2B5EF4-FFF2-40B4-BE49-F238E27FC236}">
                  <a16:creationId xmlns:a16="http://schemas.microsoft.com/office/drawing/2014/main" id="{7DAE403D-175A-E073-47F4-74F08CC347DC}"/>
                </a:ext>
              </a:extLst>
            </p:cNvPr>
            <p:cNvCxnSpPr>
              <a:cxnSpLocks/>
              <a:stCxn id="159" idx="5"/>
              <a:endCxn id="138" idx="0"/>
            </p:cNvCxnSpPr>
            <p:nvPr/>
          </p:nvCxnSpPr>
          <p:spPr>
            <a:xfrm>
              <a:off x="5663346" y="4782461"/>
              <a:ext cx="359579" cy="24877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68" name="TextBox 167">
                  <a:extLst>
                    <a:ext uri="{FF2B5EF4-FFF2-40B4-BE49-F238E27FC236}">
                      <a16:creationId xmlns:a16="http://schemas.microsoft.com/office/drawing/2014/main" id="{680E6224-B30D-AB0B-1DD3-2319A9852042}"/>
                    </a:ext>
                  </a:extLst>
                </p:cNvPr>
                <p:cNvSpPr txBox="1"/>
                <p:nvPr/>
              </p:nvSpPr>
              <p:spPr>
                <a:xfrm>
                  <a:off x="4605876" y="4059371"/>
                  <a:ext cx="773738"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r>
                          <a:rPr lang="en-US" b="0" i="1" dirty="0" smtClean="0">
                            <a:solidFill>
                              <a:srgbClr val="FF0000"/>
                            </a:solidFill>
                            <a:latin typeface="Cambria Math" panose="02040503050406030204" pitchFamily="18" charset="0"/>
                          </a:rPr>
                          <m:t>+1</m:t>
                        </m:r>
                      </m:oMath>
                    </m:oMathPara>
                  </a14:m>
                  <a:endParaRPr lang="en-US" dirty="0">
                    <a:solidFill>
                      <a:srgbClr val="FF0000"/>
                    </a:solidFill>
                  </a:endParaRPr>
                </a:p>
              </p:txBody>
            </p:sp>
          </mc:Choice>
          <mc:Fallback xmlns="">
            <p:sp>
              <p:nvSpPr>
                <p:cNvPr id="168" name="TextBox 167">
                  <a:extLst>
                    <a:ext uri="{FF2B5EF4-FFF2-40B4-BE49-F238E27FC236}">
                      <a16:creationId xmlns:a16="http://schemas.microsoft.com/office/drawing/2014/main" id="{680E6224-B30D-AB0B-1DD3-2319A9852042}"/>
                    </a:ext>
                  </a:extLst>
                </p:cNvPr>
                <p:cNvSpPr txBox="1">
                  <a:spLocks noRot="1" noChangeAspect="1" noMove="1" noResize="1" noEditPoints="1" noAdjustHandles="1" noChangeArrowheads="1" noChangeShapeType="1" noTextEdit="1"/>
                </p:cNvSpPr>
                <p:nvPr/>
              </p:nvSpPr>
              <p:spPr>
                <a:xfrm>
                  <a:off x="4605876" y="4059371"/>
                  <a:ext cx="773738" cy="369332"/>
                </a:xfrm>
                <a:prstGeom prst="rect">
                  <a:avLst/>
                </a:prstGeom>
                <a:blipFill>
                  <a:blip r:embed="rId32"/>
                  <a:stretch>
                    <a:fillRect/>
                  </a:stretch>
                </a:blipFill>
              </p:spPr>
              <p:txBody>
                <a:bodyPr/>
                <a:lstStyle/>
                <a:p>
                  <a:r>
                    <a:rPr lang="en-US">
                      <a:noFill/>
                    </a:rPr>
                    <a:t> </a:t>
                  </a:r>
                </a:p>
              </p:txBody>
            </p:sp>
          </mc:Fallback>
        </mc:AlternateContent>
      </p:grpSp>
      <mc:AlternateContent xmlns:mc="http://schemas.openxmlformats.org/markup-compatibility/2006">
        <mc:Choice xmlns:a14="http://schemas.microsoft.com/office/drawing/2010/main" Requires="a14">
          <p:sp>
            <p:nvSpPr>
              <p:cNvPr id="215" name="Arrow: Right 214" descr="Finally we do a right rotation at the problem node a.">
                <a:extLst>
                  <a:ext uri="{FF2B5EF4-FFF2-40B4-BE49-F238E27FC236}">
                    <a16:creationId xmlns:a16="http://schemas.microsoft.com/office/drawing/2014/main" id="{2DAE4AAD-4DCC-1580-C1EC-074617400EC7}"/>
                  </a:ext>
                </a:extLst>
              </p:cNvPr>
              <p:cNvSpPr/>
              <p:nvPr/>
            </p:nvSpPr>
            <p:spPr>
              <a:xfrm>
                <a:off x="7390965" y="3689910"/>
                <a:ext cx="1287919" cy="1105505"/>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t>Rotate Right at </a:t>
                </a:r>
                <a14:m>
                  <m:oMath xmlns:m="http://schemas.openxmlformats.org/officeDocument/2006/math">
                    <m:r>
                      <a:rPr lang="en-US" sz="1400" b="0" i="1" smtClean="0">
                        <a:latin typeface="Cambria Math" panose="02040503050406030204" pitchFamily="18" charset="0"/>
                      </a:rPr>
                      <m:t>𝑎</m:t>
                    </m:r>
                  </m:oMath>
                </a14:m>
                <a:endParaRPr lang="en-US" sz="1400" dirty="0"/>
              </a:p>
            </p:txBody>
          </p:sp>
        </mc:Choice>
        <mc:Fallback>
          <p:sp>
            <p:nvSpPr>
              <p:cNvPr id="215" name="Arrow: Right 214" descr="Finally we do a right rotation at the problem node a.">
                <a:extLst>
                  <a:ext uri="{FF2B5EF4-FFF2-40B4-BE49-F238E27FC236}">
                    <a16:creationId xmlns:a16="http://schemas.microsoft.com/office/drawing/2014/main" id="{2DAE4AAD-4DCC-1580-C1EC-074617400EC7}"/>
                  </a:ext>
                </a:extLst>
              </p:cNvPr>
              <p:cNvSpPr>
                <a:spLocks noRot="1" noChangeAspect="1" noMove="1" noResize="1" noEditPoints="1" noAdjustHandles="1" noChangeArrowheads="1" noChangeShapeType="1" noTextEdit="1"/>
              </p:cNvSpPr>
              <p:nvPr/>
            </p:nvSpPr>
            <p:spPr>
              <a:xfrm>
                <a:off x="7390965" y="3689910"/>
                <a:ext cx="1287919" cy="1105505"/>
              </a:xfrm>
              <a:prstGeom prst="rightArrow">
                <a:avLst/>
              </a:prstGeom>
              <a:blipFill>
                <a:blip r:embed="rId33"/>
                <a:stretch>
                  <a:fillRect/>
                </a:stretch>
              </a:blipFill>
            </p:spPr>
            <p:txBody>
              <a:bodyPr/>
              <a:lstStyle/>
              <a:p>
                <a:r>
                  <a:rPr lang="en-US">
                    <a:noFill/>
                  </a:rPr>
                  <a:t> </a:t>
                </a:r>
              </a:p>
            </p:txBody>
          </p:sp>
        </mc:Fallback>
      </mc:AlternateContent>
      <p:grpSp>
        <p:nvGrpSpPr>
          <p:cNvPr id="213" name="Group 212" descr="An illustration of a left-right rotation. This is the after image.&#10;&#10;&#10;After performing a right rotation the node c becomes the root of the tree. The right child of c is the node a (the former root), and the left child of c is unchanged from the intermediate step. The left subtree of a is y (the former right subtree of b), and the right subtree of a is unchanged. At this point the left and right subtrees of c both have height h+1, and so the tree is finally balanced.">
            <a:extLst>
              <a:ext uri="{FF2B5EF4-FFF2-40B4-BE49-F238E27FC236}">
                <a16:creationId xmlns:a16="http://schemas.microsoft.com/office/drawing/2014/main" id="{E5E38041-E10B-4A4D-A3C2-68BEEB799918}"/>
              </a:ext>
            </a:extLst>
          </p:cNvPr>
          <p:cNvGrpSpPr/>
          <p:nvPr/>
        </p:nvGrpSpPr>
        <p:grpSpPr>
          <a:xfrm>
            <a:off x="8270097" y="3441735"/>
            <a:ext cx="3918102" cy="2771603"/>
            <a:chOff x="8140409" y="588651"/>
            <a:chExt cx="3918102" cy="2771603"/>
          </a:xfrm>
        </p:grpSpPr>
        <mc:AlternateContent xmlns:mc="http://schemas.openxmlformats.org/markup-compatibility/2006" xmlns:a14="http://schemas.microsoft.com/office/drawing/2010/main">
          <mc:Choice Requires="a14">
            <p:sp>
              <p:nvSpPr>
                <p:cNvPr id="170" name="Isosceles Triangle 169">
                  <a:extLst>
                    <a:ext uri="{FF2B5EF4-FFF2-40B4-BE49-F238E27FC236}">
                      <a16:creationId xmlns:a16="http://schemas.microsoft.com/office/drawing/2014/main" id="{C25823D2-DAC3-871C-723F-191069584EC5}"/>
                    </a:ext>
                  </a:extLst>
                </p:cNvPr>
                <p:cNvSpPr/>
                <p:nvPr/>
              </p:nvSpPr>
              <p:spPr>
                <a:xfrm>
                  <a:off x="8140409" y="2112531"/>
                  <a:ext cx="1084977" cy="1204653"/>
                </a:xfrm>
                <a:prstGeom prst="triangle">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dirty="0" smtClean="0">
                            <a:solidFill>
                              <a:schemeClr val="tx1"/>
                            </a:solidFill>
                            <a:latin typeface="Cambria Math" panose="02040503050406030204" pitchFamily="18" charset="0"/>
                          </a:rPr>
                          <m:t>𝑤</m:t>
                        </m:r>
                      </m:oMath>
                    </m:oMathPara>
                  </a14:m>
                  <a:endParaRPr lang="en-US" dirty="0"/>
                </a:p>
              </p:txBody>
            </p:sp>
          </mc:Choice>
          <mc:Fallback xmlns="">
            <p:sp>
              <p:nvSpPr>
                <p:cNvPr id="170" name="Isosceles Triangle 169">
                  <a:extLst>
                    <a:ext uri="{FF2B5EF4-FFF2-40B4-BE49-F238E27FC236}">
                      <a16:creationId xmlns:a16="http://schemas.microsoft.com/office/drawing/2014/main" id="{C25823D2-DAC3-871C-723F-191069584EC5}"/>
                    </a:ext>
                  </a:extLst>
                </p:cNvPr>
                <p:cNvSpPr>
                  <a:spLocks noRot="1" noChangeAspect="1" noMove="1" noResize="1" noEditPoints="1" noAdjustHandles="1" noChangeArrowheads="1" noChangeShapeType="1" noTextEdit="1"/>
                </p:cNvSpPr>
                <p:nvPr/>
              </p:nvSpPr>
              <p:spPr>
                <a:xfrm>
                  <a:off x="8140409" y="2112531"/>
                  <a:ext cx="1084977" cy="1204653"/>
                </a:xfrm>
                <a:prstGeom prst="triangle">
                  <a:avLst/>
                </a:prstGeom>
                <a:blipFill>
                  <a:blip r:embed="rId3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71" name="TextBox 170">
                  <a:extLst>
                    <a:ext uri="{FF2B5EF4-FFF2-40B4-BE49-F238E27FC236}">
                      <a16:creationId xmlns:a16="http://schemas.microsoft.com/office/drawing/2014/main" id="{4C113044-D157-8620-6804-52D9DA4967AE}"/>
                    </a:ext>
                  </a:extLst>
                </p:cNvPr>
                <p:cNvSpPr txBox="1"/>
                <p:nvPr/>
              </p:nvSpPr>
              <p:spPr>
                <a:xfrm>
                  <a:off x="8344086" y="1954745"/>
                  <a:ext cx="369781"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oMath>
                    </m:oMathPara>
                  </a14:m>
                  <a:endParaRPr lang="en-US" dirty="0">
                    <a:solidFill>
                      <a:srgbClr val="FF0000"/>
                    </a:solidFill>
                  </a:endParaRPr>
                </a:p>
              </p:txBody>
            </p:sp>
          </mc:Choice>
          <mc:Fallback xmlns="">
            <p:sp>
              <p:nvSpPr>
                <p:cNvPr id="171" name="TextBox 170">
                  <a:extLst>
                    <a:ext uri="{FF2B5EF4-FFF2-40B4-BE49-F238E27FC236}">
                      <a16:creationId xmlns:a16="http://schemas.microsoft.com/office/drawing/2014/main" id="{4C113044-D157-8620-6804-52D9DA4967AE}"/>
                    </a:ext>
                  </a:extLst>
                </p:cNvPr>
                <p:cNvSpPr txBox="1">
                  <a:spLocks noRot="1" noChangeAspect="1" noMove="1" noResize="1" noEditPoints="1" noAdjustHandles="1" noChangeArrowheads="1" noChangeShapeType="1" noTextEdit="1"/>
                </p:cNvSpPr>
                <p:nvPr/>
              </p:nvSpPr>
              <p:spPr>
                <a:xfrm>
                  <a:off x="8344086" y="1954745"/>
                  <a:ext cx="369781" cy="369332"/>
                </a:xfrm>
                <a:prstGeom prst="rect">
                  <a:avLst/>
                </a:prstGeom>
                <a:blipFill>
                  <a:blip r:embed="rId35"/>
                  <a:stretch>
                    <a:fillRect/>
                  </a:stretch>
                </a:blipFill>
              </p:spPr>
              <p:txBody>
                <a:bodyPr/>
                <a:lstStyle/>
                <a:p>
                  <a:r>
                    <a:rPr lang="en-US">
                      <a:noFill/>
                    </a:rPr>
                    <a:t> </a:t>
                  </a:r>
                </a:p>
              </p:txBody>
            </p:sp>
          </mc:Fallback>
        </mc:AlternateContent>
        <p:grpSp>
          <p:nvGrpSpPr>
            <p:cNvPr id="172" name="Group 171">
              <a:extLst>
                <a:ext uri="{FF2B5EF4-FFF2-40B4-BE49-F238E27FC236}">
                  <a16:creationId xmlns:a16="http://schemas.microsoft.com/office/drawing/2014/main" id="{99054CB1-B927-D8F8-9D76-8BEA4252BC30}"/>
                </a:ext>
              </a:extLst>
            </p:cNvPr>
            <p:cNvGrpSpPr/>
            <p:nvPr/>
          </p:nvGrpSpPr>
          <p:grpSpPr>
            <a:xfrm>
              <a:off x="9176854" y="2097292"/>
              <a:ext cx="869999" cy="1258554"/>
              <a:chOff x="7671946" y="5192984"/>
              <a:chExt cx="869999" cy="1258554"/>
            </a:xfrm>
          </p:grpSpPr>
          <mc:AlternateContent xmlns:mc="http://schemas.openxmlformats.org/markup-compatibility/2006" xmlns:a14="http://schemas.microsoft.com/office/drawing/2010/main">
            <mc:Choice Requires="a14">
              <p:sp>
                <p:nvSpPr>
                  <p:cNvPr id="173" name="Isosceles Triangle 172">
                    <a:extLst>
                      <a:ext uri="{FF2B5EF4-FFF2-40B4-BE49-F238E27FC236}">
                        <a16:creationId xmlns:a16="http://schemas.microsoft.com/office/drawing/2014/main" id="{33E3DEA3-62F5-9A21-A1AF-32B5934C0028}"/>
                      </a:ext>
                    </a:extLst>
                  </p:cNvPr>
                  <p:cNvSpPr/>
                  <p:nvPr/>
                </p:nvSpPr>
                <p:spPr>
                  <a:xfrm>
                    <a:off x="7671946" y="5192984"/>
                    <a:ext cx="869999" cy="653951"/>
                  </a:xfrm>
                  <a:prstGeom prst="triangle">
                    <a:avLst/>
                  </a:prstGeom>
                  <a:solidFill>
                    <a:schemeClr val="accent1">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dirty="0" smtClean="0">
                              <a:solidFill>
                                <a:schemeClr val="tx1"/>
                              </a:solidFill>
                              <a:latin typeface="Cambria Math" panose="02040503050406030204" pitchFamily="18" charset="0"/>
                            </a:rPr>
                            <m:t>𝑥</m:t>
                          </m:r>
                        </m:oMath>
                      </m:oMathPara>
                    </a14:m>
                    <a:endParaRPr lang="en-US" dirty="0"/>
                  </a:p>
                </p:txBody>
              </p:sp>
            </mc:Choice>
            <mc:Fallback xmlns="">
              <p:sp>
                <p:nvSpPr>
                  <p:cNvPr id="173" name="Isosceles Triangle 172">
                    <a:extLst>
                      <a:ext uri="{FF2B5EF4-FFF2-40B4-BE49-F238E27FC236}">
                        <a16:creationId xmlns:a16="http://schemas.microsoft.com/office/drawing/2014/main" id="{33E3DEA3-62F5-9A21-A1AF-32B5934C0028}"/>
                      </a:ext>
                    </a:extLst>
                  </p:cNvPr>
                  <p:cNvSpPr>
                    <a:spLocks noRot="1" noChangeAspect="1" noMove="1" noResize="1" noEditPoints="1" noAdjustHandles="1" noChangeArrowheads="1" noChangeShapeType="1" noTextEdit="1"/>
                  </p:cNvSpPr>
                  <p:nvPr/>
                </p:nvSpPr>
                <p:spPr>
                  <a:xfrm>
                    <a:off x="7671946" y="5192984"/>
                    <a:ext cx="869999" cy="653951"/>
                  </a:xfrm>
                  <a:prstGeom prst="triangle">
                    <a:avLst/>
                  </a:prstGeom>
                  <a:blipFill>
                    <a:blip r:embed="rId36"/>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74" name="Oval 173">
                    <a:extLst>
                      <a:ext uri="{FF2B5EF4-FFF2-40B4-BE49-F238E27FC236}">
                        <a16:creationId xmlns:a16="http://schemas.microsoft.com/office/drawing/2014/main" id="{A3A04AC9-36A0-F0D6-51CD-09EA0CC8A9FC}"/>
                      </a:ext>
                    </a:extLst>
                  </p:cNvPr>
                  <p:cNvSpPr/>
                  <p:nvPr/>
                </p:nvSpPr>
                <p:spPr>
                  <a:xfrm>
                    <a:off x="7879032" y="5975392"/>
                    <a:ext cx="476146" cy="476146"/>
                  </a:xfrm>
                  <a:prstGeom prst="ellipse">
                    <a:avLst/>
                  </a:prstGeom>
                  <a:solidFill>
                    <a:schemeClr val="bg1"/>
                  </a:solidFill>
                  <a:ln>
                    <a:solidFill>
                      <a:schemeClr val="bg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bg1">
                                  <a:lumMod val="50000"/>
                                </a:schemeClr>
                              </a:solidFill>
                              <a:latin typeface="Cambria Math" panose="02040503050406030204" pitchFamily="18" charset="0"/>
                            </a:rPr>
                            <m:t>𝑑</m:t>
                          </m:r>
                        </m:oMath>
                      </m:oMathPara>
                    </a14:m>
                    <a:endParaRPr lang="en-US" sz="2800" dirty="0">
                      <a:solidFill>
                        <a:schemeClr val="bg1">
                          <a:lumMod val="50000"/>
                        </a:schemeClr>
                      </a:solidFill>
                    </a:endParaRPr>
                  </a:p>
                </p:txBody>
              </p:sp>
            </mc:Choice>
            <mc:Fallback xmlns="">
              <p:sp>
                <p:nvSpPr>
                  <p:cNvPr id="174" name="Oval 173">
                    <a:extLst>
                      <a:ext uri="{FF2B5EF4-FFF2-40B4-BE49-F238E27FC236}">
                        <a16:creationId xmlns:a16="http://schemas.microsoft.com/office/drawing/2014/main" id="{A3A04AC9-36A0-F0D6-51CD-09EA0CC8A9FC}"/>
                      </a:ext>
                    </a:extLst>
                  </p:cNvPr>
                  <p:cNvSpPr>
                    <a:spLocks noRot="1" noChangeAspect="1" noMove="1" noResize="1" noEditPoints="1" noAdjustHandles="1" noChangeArrowheads="1" noChangeShapeType="1" noTextEdit="1"/>
                  </p:cNvSpPr>
                  <p:nvPr/>
                </p:nvSpPr>
                <p:spPr>
                  <a:xfrm>
                    <a:off x="7879032" y="5975392"/>
                    <a:ext cx="476146" cy="476146"/>
                  </a:xfrm>
                  <a:prstGeom prst="ellipse">
                    <a:avLst/>
                  </a:prstGeom>
                  <a:blipFill>
                    <a:blip r:embed="rId37"/>
                    <a:stretch>
                      <a:fillRect/>
                    </a:stretch>
                  </a:blipFill>
                  <a:ln>
                    <a:solidFill>
                      <a:schemeClr val="bg1">
                        <a:lumMod val="50000"/>
                      </a:schemeClr>
                    </a:solidFill>
                    <a:prstDash val="dash"/>
                  </a:ln>
                </p:spPr>
                <p:txBody>
                  <a:bodyPr/>
                  <a:lstStyle/>
                  <a:p>
                    <a:r>
                      <a:rPr lang="en-US">
                        <a:noFill/>
                      </a:rPr>
                      <a:t> </a:t>
                    </a:r>
                  </a:p>
                </p:txBody>
              </p:sp>
            </mc:Fallback>
          </mc:AlternateContent>
          <p:cxnSp>
            <p:nvCxnSpPr>
              <p:cNvPr id="175" name="Straight Connector 174">
                <a:extLst>
                  <a:ext uri="{FF2B5EF4-FFF2-40B4-BE49-F238E27FC236}">
                    <a16:creationId xmlns:a16="http://schemas.microsoft.com/office/drawing/2014/main" id="{457CD7AD-B073-71BC-32B2-1F83D3698991}"/>
                  </a:ext>
                </a:extLst>
              </p:cNvPr>
              <p:cNvCxnSpPr>
                <a:cxnSpLocks/>
                <a:stCxn id="174" idx="0"/>
                <a:endCxn id="173" idx="3"/>
              </p:cNvCxnSpPr>
              <p:nvPr/>
            </p:nvCxnSpPr>
            <p:spPr>
              <a:xfrm flipH="1" flipV="1">
                <a:off x="8106946" y="5846935"/>
                <a:ext cx="10159" cy="128457"/>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grpSp>
        <mc:AlternateContent xmlns:mc="http://schemas.openxmlformats.org/markup-compatibility/2006" xmlns:a14="http://schemas.microsoft.com/office/drawing/2010/main">
          <mc:Choice Requires="a14">
            <p:sp>
              <p:nvSpPr>
                <p:cNvPr id="176" name="Oval 175">
                  <a:extLst>
                    <a:ext uri="{FF2B5EF4-FFF2-40B4-BE49-F238E27FC236}">
                      <a16:creationId xmlns:a16="http://schemas.microsoft.com/office/drawing/2014/main" id="{452292C6-8418-3C31-7700-3D9FF2963B66}"/>
                    </a:ext>
                  </a:extLst>
                </p:cNvPr>
                <p:cNvSpPr/>
                <p:nvPr/>
              </p:nvSpPr>
              <p:spPr>
                <a:xfrm>
                  <a:off x="8729464" y="1325703"/>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tx1"/>
                            </a:solidFill>
                            <a:latin typeface="Cambria Math" panose="02040503050406030204" pitchFamily="18" charset="0"/>
                          </a:rPr>
                          <m:t>𝑏</m:t>
                        </m:r>
                      </m:oMath>
                    </m:oMathPara>
                  </a14:m>
                  <a:endParaRPr lang="en-US" sz="2800" dirty="0">
                    <a:solidFill>
                      <a:schemeClr val="tx1"/>
                    </a:solidFill>
                  </a:endParaRPr>
                </a:p>
              </p:txBody>
            </p:sp>
          </mc:Choice>
          <mc:Fallback xmlns="">
            <p:sp>
              <p:nvSpPr>
                <p:cNvPr id="176" name="Oval 175">
                  <a:extLst>
                    <a:ext uri="{FF2B5EF4-FFF2-40B4-BE49-F238E27FC236}">
                      <a16:creationId xmlns:a16="http://schemas.microsoft.com/office/drawing/2014/main" id="{452292C6-8418-3C31-7700-3D9FF2963B66}"/>
                    </a:ext>
                  </a:extLst>
                </p:cNvPr>
                <p:cNvSpPr>
                  <a:spLocks noRot="1" noChangeAspect="1" noMove="1" noResize="1" noEditPoints="1" noAdjustHandles="1" noChangeArrowheads="1" noChangeShapeType="1" noTextEdit="1"/>
                </p:cNvSpPr>
                <p:nvPr/>
              </p:nvSpPr>
              <p:spPr>
                <a:xfrm>
                  <a:off x="8729464" y="1325703"/>
                  <a:ext cx="612511" cy="612511"/>
                </a:xfrm>
                <a:prstGeom prst="ellipse">
                  <a:avLst/>
                </a:prstGeom>
                <a:blipFill>
                  <a:blip r:embed="rId38"/>
                  <a:stretch>
                    <a:fillRect/>
                  </a:stretch>
                </a:blipFill>
                <a:ln>
                  <a:solidFill>
                    <a:schemeClr val="tx1"/>
                  </a:solidFill>
                </a:ln>
              </p:spPr>
              <p:txBody>
                <a:bodyPr/>
                <a:lstStyle/>
                <a:p>
                  <a:r>
                    <a:rPr lang="en-US">
                      <a:noFill/>
                    </a:rPr>
                    <a:t> </a:t>
                  </a:r>
                </a:p>
              </p:txBody>
            </p:sp>
          </mc:Fallback>
        </mc:AlternateContent>
        <p:cxnSp>
          <p:nvCxnSpPr>
            <p:cNvPr id="177" name="Straight Connector 176">
              <a:extLst>
                <a:ext uri="{FF2B5EF4-FFF2-40B4-BE49-F238E27FC236}">
                  <a16:creationId xmlns:a16="http://schemas.microsoft.com/office/drawing/2014/main" id="{B368218B-D599-293E-8520-1EDF1AF788AE}"/>
                </a:ext>
              </a:extLst>
            </p:cNvPr>
            <p:cNvCxnSpPr>
              <a:cxnSpLocks/>
              <a:stCxn id="176" idx="3"/>
              <a:endCxn id="170" idx="0"/>
            </p:cNvCxnSpPr>
            <p:nvPr/>
          </p:nvCxnSpPr>
          <p:spPr>
            <a:xfrm flipH="1">
              <a:off x="8682898" y="1848514"/>
              <a:ext cx="136266" cy="26401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8" name="Straight Connector 177">
              <a:extLst>
                <a:ext uri="{FF2B5EF4-FFF2-40B4-BE49-F238E27FC236}">
                  <a16:creationId xmlns:a16="http://schemas.microsoft.com/office/drawing/2014/main" id="{8E236D99-EEC0-660E-D756-8D23C54FBEEC}"/>
                </a:ext>
              </a:extLst>
            </p:cNvPr>
            <p:cNvCxnSpPr>
              <a:cxnSpLocks/>
              <a:stCxn id="176" idx="5"/>
              <a:endCxn id="173" idx="0"/>
            </p:cNvCxnSpPr>
            <p:nvPr/>
          </p:nvCxnSpPr>
          <p:spPr>
            <a:xfrm>
              <a:off x="9252275" y="1848514"/>
              <a:ext cx="359579" cy="24877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79" name="Oval 178">
                  <a:extLst>
                    <a:ext uri="{FF2B5EF4-FFF2-40B4-BE49-F238E27FC236}">
                      <a16:creationId xmlns:a16="http://schemas.microsoft.com/office/drawing/2014/main" id="{88AB6AFA-9DBC-21DE-A2FA-96A3FBADDA7E}"/>
                    </a:ext>
                  </a:extLst>
                </p:cNvPr>
                <p:cNvSpPr/>
                <p:nvPr/>
              </p:nvSpPr>
              <p:spPr>
                <a:xfrm>
                  <a:off x="9696812" y="653978"/>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tx1"/>
                            </a:solidFill>
                            <a:latin typeface="Cambria Math" panose="02040503050406030204" pitchFamily="18" charset="0"/>
                          </a:rPr>
                          <m:t>𝑐</m:t>
                        </m:r>
                      </m:oMath>
                    </m:oMathPara>
                  </a14:m>
                  <a:endParaRPr lang="en-US" sz="2800" dirty="0">
                    <a:solidFill>
                      <a:schemeClr val="tx1"/>
                    </a:solidFill>
                  </a:endParaRPr>
                </a:p>
              </p:txBody>
            </p:sp>
          </mc:Choice>
          <mc:Fallback xmlns="">
            <p:sp>
              <p:nvSpPr>
                <p:cNvPr id="179" name="Oval 178">
                  <a:extLst>
                    <a:ext uri="{FF2B5EF4-FFF2-40B4-BE49-F238E27FC236}">
                      <a16:creationId xmlns:a16="http://schemas.microsoft.com/office/drawing/2014/main" id="{88AB6AFA-9DBC-21DE-A2FA-96A3FBADDA7E}"/>
                    </a:ext>
                  </a:extLst>
                </p:cNvPr>
                <p:cNvSpPr>
                  <a:spLocks noRot="1" noChangeAspect="1" noMove="1" noResize="1" noEditPoints="1" noAdjustHandles="1" noChangeArrowheads="1" noChangeShapeType="1" noTextEdit="1"/>
                </p:cNvSpPr>
                <p:nvPr/>
              </p:nvSpPr>
              <p:spPr>
                <a:xfrm>
                  <a:off x="9696812" y="653978"/>
                  <a:ext cx="612511" cy="612511"/>
                </a:xfrm>
                <a:prstGeom prst="ellipse">
                  <a:avLst/>
                </a:prstGeom>
                <a:blipFill>
                  <a:blip r:embed="rId39"/>
                  <a:stretch>
                    <a:fillRect/>
                  </a:stretch>
                </a:blipFill>
                <a:ln>
                  <a:solidFill>
                    <a:schemeClr val="tx1"/>
                  </a:solidFill>
                </a:ln>
              </p:spPr>
              <p:txBody>
                <a:bodyPr/>
                <a:lstStyle/>
                <a:p>
                  <a:r>
                    <a:rPr lang="en-US">
                      <a:noFill/>
                    </a:rPr>
                    <a:t> </a:t>
                  </a:r>
                </a:p>
              </p:txBody>
            </p:sp>
          </mc:Fallback>
        </mc:AlternateContent>
        <p:cxnSp>
          <p:nvCxnSpPr>
            <p:cNvPr id="180" name="Straight Connector 179">
              <a:extLst>
                <a:ext uri="{FF2B5EF4-FFF2-40B4-BE49-F238E27FC236}">
                  <a16:creationId xmlns:a16="http://schemas.microsoft.com/office/drawing/2014/main" id="{C5D3DFF8-4333-B418-38AD-CF4E9D93458D}"/>
                </a:ext>
              </a:extLst>
            </p:cNvPr>
            <p:cNvCxnSpPr>
              <a:cxnSpLocks/>
              <a:stCxn id="179" idx="3"/>
              <a:endCxn id="176" idx="7"/>
            </p:cNvCxnSpPr>
            <p:nvPr/>
          </p:nvCxnSpPr>
          <p:spPr>
            <a:xfrm flipH="1">
              <a:off x="9252275" y="1176789"/>
              <a:ext cx="534237" cy="23861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84" name="Oval 183">
                  <a:extLst>
                    <a:ext uri="{FF2B5EF4-FFF2-40B4-BE49-F238E27FC236}">
                      <a16:creationId xmlns:a16="http://schemas.microsoft.com/office/drawing/2014/main" id="{D83976AB-65B2-8850-79A9-42465DB338BE}"/>
                    </a:ext>
                  </a:extLst>
                </p:cNvPr>
                <p:cNvSpPr/>
                <p:nvPr/>
              </p:nvSpPr>
              <p:spPr>
                <a:xfrm>
                  <a:off x="10709178" y="130962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tx1"/>
                            </a:solidFill>
                            <a:latin typeface="Cambria Math" panose="02040503050406030204" pitchFamily="18" charset="0"/>
                          </a:rPr>
                          <m:t>𝑎</m:t>
                        </m:r>
                      </m:oMath>
                    </m:oMathPara>
                  </a14:m>
                  <a:endParaRPr lang="en-US" sz="2800" dirty="0">
                    <a:solidFill>
                      <a:schemeClr val="tx1"/>
                    </a:solidFill>
                  </a:endParaRPr>
                </a:p>
              </p:txBody>
            </p:sp>
          </mc:Choice>
          <mc:Fallback xmlns="">
            <p:sp>
              <p:nvSpPr>
                <p:cNvPr id="184" name="Oval 183">
                  <a:extLst>
                    <a:ext uri="{FF2B5EF4-FFF2-40B4-BE49-F238E27FC236}">
                      <a16:creationId xmlns:a16="http://schemas.microsoft.com/office/drawing/2014/main" id="{D83976AB-65B2-8850-79A9-42465DB338BE}"/>
                    </a:ext>
                  </a:extLst>
                </p:cNvPr>
                <p:cNvSpPr>
                  <a:spLocks noRot="1" noChangeAspect="1" noMove="1" noResize="1" noEditPoints="1" noAdjustHandles="1" noChangeArrowheads="1" noChangeShapeType="1" noTextEdit="1"/>
                </p:cNvSpPr>
                <p:nvPr/>
              </p:nvSpPr>
              <p:spPr>
                <a:xfrm>
                  <a:off x="10709178" y="1309625"/>
                  <a:ext cx="612511" cy="612511"/>
                </a:xfrm>
                <a:prstGeom prst="ellipse">
                  <a:avLst/>
                </a:prstGeom>
                <a:blipFill>
                  <a:blip r:embed="rId40"/>
                  <a:stretch>
                    <a:fillRect/>
                  </a:stretch>
                </a:blipFill>
                <a:ln>
                  <a:solidFill>
                    <a:schemeClr val="tx1"/>
                  </a:solidFill>
                </a:ln>
              </p:spPr>
              <p:txBody>
                <a:bodyPr/>
                <a:lstStyle/>
                <a:p>
                  <a:r>
                    <a:rPr lang="en-US">
                      <a:noFill/>
                    </a:rPr>
                    <a:t> </a:t>
                  </a:r>
                </a:p>
              </p:txBody>
            </p:sp>
          </mc:Fallback>
        </mc:AlternateContent>
        <p:cxnSp>
          <p:nvCxnSpPr>
            <p:cNvPr id="185" name="Straight Connector 184">
              <a:extLst>
                <a:ext uri="{FF2B5EF4-FFF2-40B4-BE49-F238E27FC236}">
                  <a16:creationId xmlns:a16="http://schemas.microsoft.com/office/drawing/2014/main" id="{B33CF570-0BE4-CFC1-9D13-EDE157E161A5}"/>
                </a:ext>
              </a:extLst>
            </p:cNvPr>
            <p:cNvCxnSpPr>
              <a:cxnSpLocks/>
              <a:stCxn id="179" idx="5"/>
              <a:endCxn id="184" idx="1"/>
            </p:cNvCxnSpPr>
            <p:nvPr/>
          </p:nvCxnSpPr>
          <p:spPr>
            <a:xfrm>
              <a:off x="10219623" y="1176789"/>
              <a:ext cx="579255" cy="2225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89" name="Group 188">
              <a:extLst>
                <a:ext uri="{FF2B5EF4-FFF2-40B4-BE49-F238E27FC236}">
                  <a16:creationId xmlns:a16="http://schemas.microsoft.com/office/drawing/2014/main" id="{69C87E80-31C8-E02F-3628-0BCC11D8902C}"/>
                </a:ext>
              </a:extLst>
            </p:cNvPr>
            <p:cNvGrpSpPr/>
            <p:nvPr/>
          </p:nvGrpSpPr>
          <p:grpSpPr>
            <a:xfrm>
              <a:off x="10108368" y="2099160"/>
              <a:ext cx="869999" cy="1261094"/>
              <a:chOff x="6540271" y="4283732"/>
              <a:chExt cx="869999" cy="1261094"/>
            </a:xfrm>
          </p:grpSpPr>
          <mc:AlternateContent xmlns:mc="http://schemas.openxmlformats.org/markup-compatibility/2006" xmlns:a14="http://schemas.microsoft.com/office/drawing/2010/main">
            <mc:Choice Requires="a14">
              <p:sp>
                <p:nvSpPr>
                  <p:cNvPr id="190" name="Isosceles Triangle 189">
                    <a:extLst>
                      <a:ext uri="{FF2B5EF4-FFF2-40B4-BE49-F238E27FC236}">
                        <a16:creationId xmlns:a16="http://schemas.microsoft.com/office/drawing/2014/main" id="{5D4DF5AF-C25E-2F47-6BE2-A399D674056B}"/>
                      </a:ext>
                    </a:extLst>
                  </p:cNvPr>
                  <p:cNvSpPr/>
                  <p:nvPr/>
                </p:nvSpPr>
                <p:spPr>
                  <a:xfrm>
                    <a:off x="6540271" y="4283732"/>
                    <a:ext cx="869999" cy="653951"/>
                  </a:xfrm>
                  <a:prstGeom prst="triangle">
                    <a:avLst/>
                  </a:prstGeom>
                  <a:solidFill>
                    <a:schemeClr val="accent1">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dirty="0" smtClean="0">
                              <a:solidFill>
                                <a:schemeClr val="tx1"/>
                              </a:solidFill>
                              <a:latin typeface="Cambria Math" panose="02040503050406030204" pitchFamily="18" charset="0"/>
                            </a:rPr>
                            <m:t>𝑦</m:t>
                          </m:r>
                        </m:oMath>
                      </m:oMathPara>
                    </a14:m>
                    <a:endParaRPr lang="en-US" dirty="0"/>
                  </a:p>
                </p:txBody>
              </p:sp>
            </mc:Choice>
            <mc:Fallback xmlns="">
              <p:sp>
                <p:nvSpPr>
                  <p:cNvPr id="190" name="Isosceles Triangle 189">
                    <a:extLst>
                      <a:ext uri="{FF2B5EF4-FFF2-40B4-BE49-F238E27FC236}">
                        <a16:creationId xmlns:a16="http://schemas.microsoft.com/office/drawing/2014/main" id="{5D4DF5AF-C25E-2F47-6BE2-A399D674056B}"/>
                      </a:ext>
                    </a:extLst>
                  </p:cNvPr>
                  <p:cNvSpPr>
                    <a:spLocks noRot="1" noChangeAspect="1" noMove="1" noResize="1" noEditPoints="1" noAdjustHandles="1" noChangeArrowheads="1" noChangeShapeType="1" noTextEdit="1"/>
                  </p:cNvSpPr>
                  <p:nvPr/>
                </p:nvSpPr>
                <p:spPr>
                  <a:xfrm>
                    <a:off x="6540271" y="4283732"/>
                    <a:ext cx="869999" cy="653951"/>
                  </a:xfrm>
                  <a:prstGeom prst="triangle">
                    <a:avLst/>
                  </a:prstGeom>
                  <a:blipFill>
                    <a:blip r:embed="rId41"/>
                    <a:stretch>
                      <a:fillRect b="-4505"/>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91" name="Oval 190">
                    <a:extLst>
                      <a:ext uri="{FF2B5EF4-FFF2-40B4-BE49-F238E27FC236}">
                        <a16:creationId xmlns:a16="http://schemas.microsoft.com/office/drawing/2014/main" id="{EB784F25-9843-9BE9-7020-6E352EB3FEB5}"/>
                      </a:ext>
                    </a:extLst>
                  </p:cNvPr>
                  <p:cNvSpPr/>
                  <p:nvPr/>
                </p:nvSpPr>
                <p:spPr>
                  <a:xfrm>
                    <a:off x="6732387" y="5068680"/>
                    <a:ext cx="476146" cy="476146"/>
                  </a:xfrm>
                  <a:prstGeom prst="ellipse">
                    <a:avLst/>
                  </a:prstGeom>
                  <a:solidFill>
                    <a:schemeClr val="bg1"/>
                  </a:solidFill>
                  <a:ln>
                    <a:solidFill>
                      <a:schemeClr val="bg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bg1">
                                  <a:lumMod val="50000"/>
                                </a:schemeClr>
                              </a:solidFill>
                              <a:latin typeface="Cambria Math" panose="02040503050406030204" pitchFamily="18" charset="0"/>
                            </a:rPr>
                            <m:t>𝑑</m:t>
                          </m:r>
                        </m:oMath>
                      </m:oMathPara>
                    </a14:m>
                    <a:endParaRPr lang="en-US" sz="2800" dirty="0">
                      <a:solidFill>
                        <a:schemeClr val="bg1">
                          <a:lumMod val="50000"/>
                        </a:schemeClr>
                      </a:solidFill>
                    </a:endParaRPr>
                  </a:p>
                </p:txBody>
              </p:sp>
            </mc:Choice>
            <mc:Fallback xmlns="">
              <p:sp>
                <p:nvSpPr>
                  <p:cNvPr id="191" name="Oval 190">
                    <a:extLst>
                      <a:ext uri="{FF2B5EF4-FFF2-40B4-BE49-F238E27FC236}">
                        <a16:creationId xmlns:a16="http://schemas.microsoft.com/office/drawing/2014/main" id="{EB784F25-9843-9BE9-7020-6E352EB3FEB5}"/>
                      </a:ext>
                    </a:extLst>
                  </p:cNvPr>
                  <p:cNvSpPr>
                    <a:spLocks noRot="1" noChangeAspect="1" noMove="1" noResize="1" noEditPoints="1" noAdjustHandles="1" noChangeArrowheads="1" noChangeShapeType="1" noTextEdit="1"/>
                  </p:cNvSpPr>
                  <p:nvPr/>
                </p:nvSpPr>
                <p:spPr>
                  <a:xfrm>
                    <a:off x="6732387" y="5068680"/>
                    <a:ext cx="476146" cy="476146"/>
                  </a:xfrm>
                  <a:prstGeom prst="ellipse">
                    <a:avLst/>
                  </a:prstGeom>
                  <a:blipFill>
                    <a:blip r:embed="rId42"/>
                    <a:stretch>
                      <a:fillRect/>
                    </a:stretch>
                  </a:blipFill>
                  <a:ln>
                    <a:solidFill>
                      <a:schemeClr val="bg1">
                        <a:lumMod val="50000"/>
                      </a:schemeClr>
                    </a:solidFill>
                    <a:prstDash val="dash"/>
                  </a:ln>
                </p:spPr>
                <p:txBody>
                  <a:bodyPr/>
                  <a:lstStyle/>
                  <a:p>
                    <a:r>
                      <a:rPr lang="en-US">
                        <a:noFill/>
                      </a:rPr>
                      <a:t> </a:t>
                    </a:r>
                  </a:p>
                </p:txBody>
              </p:sp>
            </mc:Fallback>
          </mc:AlternateContent>
          <p:cxnSp>
            <p:nvCxnSpPr>
              <p:cNvPr id="192" name="Straight Connector 191">
                <a:extLst>
                  <a:ext uri="{FF2B5EF4-FFF2-40B4-BE49-F238E27FC236}">
                    <a16:creationId xmlns:a16="http://schemas.microsoft.com/office/drawing/2014/main" id="{B8ED8602-70AC-B60A-9584-F249BE0C49F5}"/>
                  </a:ext>
                </a:extLst>
              </p:cNvPr>
              <p:cNvCxnSpPr>
                <a:cxnSpLocks/>
                <a:stCxn id="191" idx="0"/>
                <a:endCxn id="190" idx="3"/>
              </p:cNvCxnSpPr>
              <p:nvPr/>
            </p:nvCxnSpPr>
            <p:spPr>
              <a:xfrm flipV="1">
                <a:off x="6970460" y="4937683"/>
                <a:ext cx="4811" cy="130997"/>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grpSp>
        <p:cxnSp>
          <p:nvCxnSpPr>
            <p:cNvPr id="193" name="Straight Connector 192">
              <a:extLst>
                <a:ext uri="{FF2B5EF4-FFF2-40B4-BE49-F238E27FC236}">
                  <a16:creationId xmlns:a16="http://schemas.microsoft.com/office/drawing/2014/main" id="{B1F243D2-573D-DDB7-0020-990CC6487B3C}"/>
                </a:ext>
              </a:extLst>
            </p:cNvPr>
            <p:cNvCxnSpPr>
              <a:cxnSpLocks/>
              <a:stCxn id="190" idx="0"/>
              <a:endCxn id="184" idx="3"/>
            </p:cNvCxnSpPr>
            <p:nvPr/>
          </p:nvCxnSpPr>
          <p:spPr>
            <a:xfrm flipV="1">
              <a:off x="10543368" y="1832436"/>
              <a:ext cx="255510" cy="26672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00" name="Isosceles Triangle 199">
                  <a:extLst>
                    <a:ext uri="{FF2B5EF4-FFF2-40B4-BE49-F238E27FC236}">
                      <a16:creationId xmlns:a16="http://schemas.microsoft.com/office/drawing/2014/main" id="{28B5D586-A402-959F-4FDB-13C6689E7A03}"/>
                    </a:ext>
                  </a:extLst>
                </p:cNvPr>
                <p:cNvSpPr/>
                <p:nvPr/>
              </p:nvSpPr>
              <p:spPr>
                <a:xfrm>
                  <a:off x="10982760" y="2112436"/>
                  <a:ext cx="1075751" cy="1237660"/>
                </a:xfrm>
                <a:prstGeom prst="triangle">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dirty="0" smtClean="0">
                            <a:solidFill>
                              <a:schemeClr val="tx1"/>
                            </a:solidFill>
                            <a:latin typeface="Cambria Math" panose="02040503050406030204" pitchFamily="18" charset="0"/>
                          </a:rPr>
                          <m:t>𝑧</m:t>
                        </m:r>
                      </m:oMath>
                    </m:oMathPara>
                  </a14:m>
                  <a:endParaRPr lang="en-US" dirty="0"/>
                </a:p>
              </p:txBody>
            </p:sp>
          </mc:Choice>
          <mc:Fallback xmlns="">
            <p:sp>
              <p:nvSpPr>
                <p:cNvPr id="200" name="Isosceles Triangle 199">
                  <a:extLst>
                    <a:ext uri="{FF2B5EF4-FFF2-40B4-BE49-F238E27FC236}">
                      <a16:creationId xmlns:a16="http://schemas.microsoft.com/office/drawing/2014/main" id="{28B5D586-A402-959F-4FDB-13C6689E7A03}"/>
                    </a:ext>
                  </a:extLst>
                </p:cNvPr>
                <p:cNvSpPr>
                  <a:spLocks noRot="1" noChangeAspect="1" noMove="1" noResize="1" noEditPoints="1" noAdjustHandles="1" noChangeArrowheads="1" noChangeShapeType="1" noTextEdit="1"/>
                </p:cNvSpPr>
                <p:nvPr/>
              </p:nvSpPr>
              <p:spPr>
                <a:xfrm>
                  <a:off x="10982760" y="2112436"/>
                  <a:ext cx="1075751" cy="1237660"/>
                </a:xfrm>
                <a:prstGeom prst="triangle">
                  <a:avLst/>
                </a:prstGeom>
                <a:blipFill>
                  <a:blip r:embed="rId43"/>
                  <a:stretch>
                    <a:fillRect/>
                  </a:stretch>
                </a:blipFill>
              </p:spPr>
              <p:txBody>
                <a:bodyPr/>
                <a:lstStyle/>
                <a:p>
                  <a:r>
                    <a:rPr lang="en-US">
                      <a:noFill/>
                    </a:rPr>
                    <a:t> </a:t>
                  </a:r>
                </a:p>
              </p:txBody>
            </p:sp>
          </mc:Fallback>
        </mc:AlternateContent>
        <p:cxnSp>
          <p:nvCxnSpPr>
            <p:cNvPr id="201" name="Straight Connector 200">
              <a:extLst>
                <a:ext uri="{FF2B5EF4-FFF2-40B4-BE49-F238E27FC236}">
                  <a16:creationId xmlns:a16="http://schemas.microsoft.com/office/drawing/2014/main" id="{9E3D8FA9-E98C-9904-CBAA-D3635057EA08}"/>
                </a:ext>
              </a:extLst>
            </p:cNvPr>
            <p:cNvCxnSpPr>
              <a:cxnSpLocks/>
              <a:stCxn id="184" idx="5"/>
              <a:endCxn id="200" idx="0"/>
            </p:cNvCxnSpPr>
            <p:nvPr/>
          </p:nvCxnSpPr>
          <p:spPr>
            <a:xfrm>
              <a:off x="11231989" y="1832436"/>
              <a:ext cx="288647" cy="2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04" name="TextBox 203">
                  <a:extLst>
                    <a:ext uri="{FF2B5EF4-FFF2-40B4-BE49-F238E27FC236}">
                      <a16:creationId xmlns:a16="http://schemas.microsoft.com/office/drawing/2014/main" id="{0B7D7CDD-9A28-E18F-A378-2680AEEB2E55}"/>
                    </a:ext>
                  </a:extLst>
                </p:cNvPr>
                <p:cNvSpPr txBox="1"/>
                <p:nvPr/>
              </p:nvSpPr>
              <p:spPr>
                <a:xfrm>
                  <a:off x="8451648" y="1044905"/>
                  <a:ext cx="773738"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r>
                          <a:rPr lang="en-US" b="0" i="1" dirty="0" smtClean="0">
                            <a:solidFill>
                              <a:srgbClr val="FF0000"/>
                            </a:solidFill>
                            <a:latin typeface="Cambria Math" panose="02040503050406030204" pitchFamily="18" charset="0"/>
                          </a:rPr>
                          <m:t>+1</m:t>
                        </m:r>
                      </m:oMath>
                    </m:oMathPara>
                  </a14:m>
                  <a:endParaRPr lang="en-US" dirty="0">
                    <a:solidFill>
                      <a:srgbClr val="FF0000"/>
                    </a:solidFill>
                  </a:endParaRPr>
                </a:p>
              </p:txBody>
            </p:sp>
          </mc:Choice>
          <mc:Fallback xmlns="">
            <p:sp>
              <p:nvSpPr>
                <p:cNvPr id="204" name="TextBox 203">
                  <a:extLst>
                    <a:ext uri="{FF2B5EF4-FFF2-40B4-BE49-F238E27FC236}">
                      <a16:creationId xmlns:a16="http://schemas.microsoft.com/office/drawing/2014/main" id="{0B7D7CDD-9A28-E18F-A378-2680AEEB2E55}"/>
                    </a:ext>
                  </a:extLst>
                </p:cNvPr>
                <p:cNvSpPr txBox="1">
                  <a:spLocks noRot="1" noChangeAspect="1" noMove="1" noResize="1" noEditPoints="1" noAdjustHandles="1" noChangeArrowheads="1" noChangeShapeType="1" noTextEdit="1"/>
                </p:cNvSpPr>
                <p:nvPr/>
              </p:nvSpPr>
              <p:spPr>
                <a:xfrm>
                  <a:off x="8451648" y="1044905"/>
                  <a:ext cx="773738" cy="369332"/>
                </a:xfrm>
                <a:prstGeom prst="rect">
                  <a:avLst/>
                </a:prstGeom>
                <a:blipFill>
                  <a:blip r:embed="rId4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05" name="TextBox 204">
                  <a:extLst>
                    <a:ext uri="{FF2B5EF4-FFF2-40B4-BE49-F238E27FC236}">
                      <a16:creationId xmlns:a16="http://schemas.microsoft.com/office/drawing/2014/main" id="{DF9DF62C-47F9-B2E9-36A2-A550465CB1E6}"/>
                    </a:ext>
                  </a:extLst>
                </p:cNvPr>
                <p:cNvSpPr txBox="1"/>
                <p:nvPr/>
              </p:nvSpPr>
              <p:spPr>
                <a:xfrm>
                  <a:off x="9071953" y="588651"/>
                  <a:ext cx="773738"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r>
                          <a:rPr lang="en-US" b="0" i="1" dirty="0" smtClean="0">
                            <a:solidFill>
                              <a:srgbClr val="FF0000"/>
                            </a:solidFill>
                            <a:latin typeface="Cambria Math" panose="02040503050406030204" pitchFamily="18" charset="0"/>
                          </a:rPr>
                          <m:t>+2</m:t>
                        </m:r>
                      </m:oMath>
                    </m:oMathPara>
                  </a14:m>
                  <a:endParaRPr lang="en-US" dirty="0">
                    <a:solidFill>
                      <a:srgbClr val="FF0000"/>
                    </a:solidFill>
                  </a:endParaRPr>
                </a:p>
              </p:txBody>
            </p:sp>
          </mc:Choice>
          <mc:Fallback xmlns="">
            <p:sp>
              <p:nvSpPr>
                <p:cNvPr id="205" name="TextBox 204">
                  <a:extLst>
                    <a:ext uri="{FF2B5EF4-FFF2-40B4-BE49-F238E27FC236}">
                      <a16:creationId xmlns:a16="http://schemas.microsoft.com/office/drawing/2014/main" id="{DF9DF62C-47F9-B2E9-36A2-A550465CB1E6}"/>
                    </a:ext>
                  </a:extLst>
                </p:cNvPr>
                <p:cNvSpPr txBox="1">
                  <a:spLocks noRot="1" noChangeAspect="1" noMove="1" noResize="1" noEditPoints="1" noAdjustHandles="1" noChangeArrowheads="1" noChangeShapeType="1" noTextEdit="1"/>
                </p:cNvSpPr>
                <p:nvPr/>
              </p:nvSpPr>
              <p:spPr>
                <a:xfrm>
                  <a:off x="9071953" y="588651"/>
                  <a:ext cx="773738" cy="369332"/>
                </a:xfrm>
                <a:prstGeom prst="rect">
                  <a:avLst/>
                </a:prstGeom>
                <a:blipFill>
                  <a:blip r:embed="rId45"/>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07" name="TextBox 206">
                  <a:extLst>
                    <a:ext uri="{FF2B5EF4-FFF2-40B4-BE49-F238E27FC236}">
                      <a16:creationId xmlns:a16="http://schemas.microsoft.com/office/drawing/2014/main" id="{ACA3E047-9D22-A0B0-4202-55FC2D21415A}"/>
                    </a:ext>
                  </a:extLst>
                </p:cNvPr>
                <p:cNvSpPr txBox="1"/>
                <p:nvPr/>
              </p:nvSpPr>
              <p:spPr>
                <a:xfrm>
                  <a:off x="10108368" y="1367745"/>
                  <a:ext cx="773738"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r>
                          <a:rPr lang="en-US" b="0" i="1" dirty="0" smtClean="0">
                            <a:solidFill>
                              <a:srgbClr val="FF0000"/>
                            </a:solidFill>
                            <a:latin typeface="Cambria Math" panose="02040503050406030204" pitchFamily="18" charset="0"/>
                          </a:rPr>
                          <m:t>+1</m:t>
                        </m:r>
                      </m:oMath>
                    </m:oMathPara>
                  </a14:m>
                  <a:endParaRPr lang="en-US" dirty="0">
                    <a:solidFill>
                      <a:srgbClr val="FF0000"/>
                    </a:solidFill>
                  </a:endParaRPr>
                </a:p>
              </p:txBody>
            </p:sp>
          </mc:Choice>
          <mc:Fallback xmlns="">
            <p:sp>
              <p:nvSpPr>
                <p:cNvPr id="207" name="TextBox 206">
                  <a:extLst>
                    <a:ext uri="{FF2B5EF4-FFF2-40B4-BE49-F238E27FC236}">
                      <a16:creationId xmlns:a16="http://schemas.microsoft.com/office/drawing/2014/main" id="{ACA3E047-9D22-A0B0-4202-55FC2D21415A}"/>
                    </a:ext>
                  </a:extLst>
                </p:cNvPr>
                <p:cNvSpPr txBox="1">
                  <a:spLocks noRot="1" noChangeAspect="1" noMove="1" noResize="1" noEditPoints="1" noAdjustHandles="1" noChangeArrowheads="1" noChangeShapeType="1" noTextEdit="1"/>
                </p:cNvSpPr>
                <p:nvPr/>
              </p:nvSpPr>
              <p:spPr>
                <a:xfrm>
                  <a:off x="10108368" y="1367745"/>
                  <a:ext cx="773738" cy="369332"/>
                </a:xfrm>
                <a:prstGeom prst="rect">
                  <a:avLst/>
                </a:prstGeom>
                <a:blipFill>
                  <a:blip r:embed="rId46"/>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10" name="TextBox 209">
                  <a:extLst>
                    <a:ext uri="{FF2B5EF4-FFF2-40B4-BE49-F238E27FC236}">
                      <a16:creationId xmlns:a16="http://schemas.microsoft.com/office/drawing/2014/main" id="{F1177122-3180-10D4-692A-E74CE5ABFC12}"/>
                    </a:ext>
                  </a:extLst>
                </p:cNvPr>
                <p:cNvSpPr txBox="1"/>
                <p:nvPr/>
              </p:nvSpPr>
              <p:spPr>
                <a:xfrm>
                  <a:off x="11150854" y="1964587"/>
                  <a:ext cx="369781"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oMath>
                    </m:oMathPara>
                  </a14:m>
                  <a:endParaRPr lang="en-US" dirty="0">
                    <a:solidFill>
                      <a:srgbClr val="FF0000"/>
                    </a:solidFill>
                  </a:endParaRPr>
                </a:p>
              </p:txBody>
            </p:sp>
          </mc:Choice>
          <mc:Fallback xmlns="">
            <p:sp>
              <p:nvSpPr>
                <p:cNvPr id="210" name="TextBox 209">
                  <a:extLst>
                    <a:ext uri="{FF2B5EF4-FFF2-40B4-BE49-F238E27FC236}">
                      <a16:creationId xmlns:a16="http://schemas.microsoft.com/office/drawing/2014/main" id="{F1177122-3180-10D4-692A-E74CE5ABFC12}"/>
                    </a:ext>
                  </a:extLst>
                </p:cNvPr>
                <p:cNvSpPr txBox="1">
                  <a:spLocks noRot="1" noChangeAspect="1" noMove="1" noResize="1" noEditPoints="1" noAdjustHandles="1" noChangeArrowheads="1" noChangeShapeType="1" noTextEdit="1"/>
                </p:cNvSpPr>
                <p:nvPr/>
              </p:nvSpPr>
              <p:spPr>
                <a:xfrm>
                  <a:off x="11150854" y="1964587"/>
                  <a:ext cx="369781" cy="369332"/>
                </a:xfrm>
                <a:prstGeom prst="rect">
                  <a:avLst/>
                </a:prstGeom>
                <a:blipFill>
                  <a:blip r:embed="rId47"/>
                  <a:stretch>
                    <a:fillRect/>
                  </a:stretch>
                </a:blipFill>
              </p:spPr>
              <p:txBody>
                <a:bodyPr/>
                <a:lstStyle/>
                <a:p>
                  <a:r>
                    <a:rPr lang="en-US">
                      <a:noFill/>
                    </a:rPr>
                    <a:t> </a:t>
                  </a:r>
                </a:p>
              </p:txBody>
            </p:sp>
          </mc:Fallback>
        </mc:AlternateContent>
      </p:grpSp>
    </p:spTree>
    <p:extLst>
      <p:ext uri="{BB962C8B-B14F-4D97-AF65-F5344CB8AC3E}">
        <p14:creationId xmlns:p14="http://schemas.microsoft.com/office/powerpoint/2010/main" val="232982632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1619D1-38EF-34FB-AA19-B51EE438C1EA}"/>
              </a:ext>
            </a:extLst>
          </p:cNvPr>
          <p:cNvSpPr>
            <a:spLocks noGrp="1"/>
          </p:cNvSpPr>
          <p:nvPr>
            <p:ph type="title"/>
          </p:nvPr>
        </p:nvSpPr>
        <p:spPr/>
        <p:txBody>
          <a:bodyPr/>
          <a:lstStyle/>
          <a:p>
            <a:r>
              <a:rPr lang="en-US" dirty="0"/>
              <a:t>Case RL in General</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2FD06C73-6403-D607-E6F6-C3EC37DF2914}"/>
                  </a:ext>
                </a:extLst>
              </p:cNvPr>
              <p:cNvSpPr>
                <a:spLocks noGrp="1"/>
              </p:cNvSpPr>
              <p:nvPr>
                <p:ph idx="1"/>
              </p:nvPr>
            </p:nvSpPr>
            <p:spPr>
              <a:xfrm>
                <a:off x="838200" y="1356289"/>
                <a:ext cx="10515600" cy="4820674"/>
              </a:xfrm>
            </p:spPr>
            <p:txBody>
              <a:bodyPr/>
              <a:lstStyle/>
              <a:p>
                <a:r>
                  <a:rPr lang="en-US" dirty="0"/>
                  <a:t>We just inserted </a:t>
                </a:r>
                <a14:m>
                  <m:oMath xmlns:m="http://schemas.openxmlformats.org/officeDocument/2006/math">
                    <m:r>
                      <a:rPr lang="en-US" b="0" i="1" smtClean="0">
                        <a:latin typeface="Cambria Math" panose="02040503050406030204" pitchFamily="18" charset="0"/>
                      </a:rPr>
                      <m:t>𝑑</m:t>
                    </m:r>
                  </m:oMath>
                </a14:m>
                <a:r>
                  <a:rPr lang="en-US" dirty="0"/>
                  <a:t>, node </a:t>
                </a:r>
                <a14:m>
                  <m:oMath xmlns:m="http://schemas.openxmlformats.org/officeDocument/2006/math">
                    <m:r>
                      <a:rPr lang="en-US" i="1">
                        <a:latin typeface="Cambria Math" panose="02040503050406030204" pitchFamily="18" charset="0"/>
                      </a:rPr>
                      <m:t>𝑎</m:t>
                    </m:r>
                  </m:oMath>
                </a14:m>
                <a:r>
                  <a:rPr lang="en-US" dirty="0"/>
                  <a:t> is the deepest “problem” node</a:t>
                </a:r>
              </a:p>
              <a:p>
                <a:r>
                  <a:rPr lang="en-US" dirty="0"/>
                  <a:t>Imbalance caused by inserting in the right child’s left subtree</a:t>
                </a:r>
              </a:p>
              <a:p>
                <a:r>
                  <a:rPr lang="en-US" dirty="0"/>
                  <a:t>Rotate right at the right child</a:t>
                </a:r>
              </a:p>
              <a:p>
                <a:r>
                  <a:rPr lang="en-US" dirty="0"/>
                  <a:t>Rotate left at the unbalanced node</a:t>
                </a:r>
              </a:p>
            </p:txBody>
          </p:sp>
        </mc:Choice>
        <mc:Fallback xmlns="">
          <p:sp>
            <p:nvSpPr>
              <p:cNvPr id="3" name="Content Placeholder 2">
                <a:extLst>
                  <a:ext uri="{FF2B5EF4-FFF2-40B4-BE49-F238E27FC236}">
                    <a16:creationId xmlns:a16="http://schemas.microsoft.com/office/drawing/2014/main" id="{2FD06C73-6403-D607-E6F6-C3EC37DF2914}"/>
                  </a:ext>
                </a:extLst>
              </p:cNvPr>
              <p:cNvSpPr>
                <a:spLocks noGrp="1" noRot="1" noChangeAspect="1" noMove="1" noResize="1" noEditPoints="1" noAdjustHandles="1" noChangeArrowheads="1" noChangeShapeType="1" noTextEdit="1"/>
              </p:cNvSpPr>
              <p:nvPr>
                <p:ph idx="1"/>
              </p:nvPr>
            </p:nvSpPr>
            <p:spPr>
              <a:xfrm>
                <a:off x="838200" y="1356289"/>
                <a:ext cx="10515600" cy="4820674"/>
              </a:xfrm>
              <a:blipFill>
                <a:blip r:embed="rId2"/>
                <a:stretch>
                  <a:fillRect l="-1043" t="-2023"/>
                </a:stretch>
              </a:blipFill>
            </p:spPr>
            <p:txBody>
              <a:bodyPr/>
              <a:lstStyle/>
              <a:p>
                <a:r>
                  <a:rPr lang="en-US">
                    <a:noFill/>
                  </a:rPr>
                  <a:t> </a:t>
                </a:r>
              </a:p>
            </p:txBody>
          </p:sp>
        </mc:Fallback>
      </mc:AlternateContent>
      <p:grpSp>
        <p:nvGrpSpPr>
          <p:cNvPr id="20" name="Group 19" descr="An illustration of a right-left rotation. This is the before image.&#10;&#10;Initially, the problem node is labeled a. Its right subtree is rooted at a node labeled b, and it has a height of h+2. Its left subtree is labeled w and has a height of h. The right subtree of b is labeled z and has height h. The left subtree of b is rooted at a node labeled c and has a height of h+1. The left subtree of c is x and the right subtree of c is y, at least one of these must have height h (and the other may have height h or h-1). &#10;The node a is the problem node because it is the deepest node whose left and right subtree heights differ by more than 1.">
            <a:extLst>
              <a:ext uri="{FF2B5EF4-FFF2-40B4-BE49-F238E27FC236}">
                <a16:creationId xmlns:a16="http://schemas.microsoft.com/office/drawing/2014/main" id="{10C3AA56-9E9C-D85E-FA44-02B025396446}"/>
              </a:ext>
            </a:extLst>
          </p:cNvPr>
          <p:cNvGrpSpPr/>
          <p:nvPr/>
        </p:nvGrpSpPr>
        <p:grpSpPr>
          <a:xfrm>
            <a:off x="102706" y="3496659"/>
            <a:ext cx="3693255" cy="3248631"/>
            <a:chOff x="102706" y="3496659"/>
            <a:chExt cx="3693255" cy="3248631"/>
          </a:xfrm>
        </p:grpSpPr>
        <mc:AlternateContent xmlns:mc="http://schemas.openxmlformats.org/markup-compatibility/2006" xmlns:a14="http://schemas.microsoft.com/office/drawing/2010/main">
          <mc:Choice Requires="a14">
            <p:sp>
              <p:nvSpPr>
                <p:cNvPr id="28" name="Oval 27">
                  <a:extLst>
                    <a:ext uri="{FF2B5EF4-FFF2-40B4-BE49-F238E27FC236}">
                      <a16:creationId xmlns:a16="http://schemas.microsoft.com/office/drawing/2014/main" id="{1B98852D-205A-51D4-3306-7B5B8D49C4F2}"/>
                    </a:ext>
                  </a:extLst>
                </p:cNvPr>
                <p:cNvSpPr/>
                <p:nvPr/>
              </p:nvSpPr>
              <p:spPr>
                <a:xfrm>
                  <a:off x="1450820" y="3496659"/>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i="1" dirty="0" smtClean="0">
                            <a:solidFill>
                              <a:schemeClr val="tx1"/>
                            </a:solidFill>
                            <a:latin typeface="Cambria Math" panose="02040503050406030204" pitchFamily="18" charset="0"/>
                          </a:rPr>
                          <m:t>𝑎</m:t>
                        </m:r>
                      </m:oMath>
                    </m:oMathPara>
                  </a14:m>
                  <a:endParaRPr lang="en-US" sz="2800" dirty="0">
                    <a:solidFill>
                      <a:schemeClr val="tx1"/>
                    </a:solidFill>
                  </a:endParaRPr>
                </a:p>
              </p:txBody>
            </p:sp>
          </mc:Choice>
          <mc:Fallback xmlns="">
            <p:sp>
              <p:nvSpPr>
                <p:cNvPr id="28" name="Oval 27">
                  <a:extLst>
                    <a:ext uri="{FF2B5EF4-FFF2-40B4-BE49-F238E27FC236}">
                      <a16:creationId xmlns:a16="http://schemas.microsoft.com/office/drawing/2014/main" id="{1B98852D-205A-51D4-3306-7B5B8D49C4F2}"/>
                    </a:ext>
                  </a:extLst>
                </p:cNvPr>
                <p:cNvSpPr>
                  <a:spLocks noRot="1" noChangeAspect="1" noMove="1" noResize="1" noEditPoints="1" noAdjustHandles="1" noChangeArrowheads="1" noChangeShapeType="1" noTextEdit="1"/>
                </p:cNvSpPr>
                <p:nvPr/>
              </p:nvSpPr>
              <p:spPr>
                <a:xfrm>
                  <a:off x="1450820" y="3496659"/>
                  <a:ext cx="612511" cy="612511"/>
                </a:xfrm>
                <a:prstGeom prst="ellipse">
                  <a:avLst/>
                </a:prstGeom>
                <a:blipFill>
                  <a:blip r:embed="rId4"/>
                  <a:stretch>
                    <a:fillRect/>
                  </a:stretch>
                </a:blipFill>
                <a:ln>
                  <a:solidFill>
                    <a:schemeClr val="tx1"/>
                  </a:solid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9" name="Isosceles Triangle 28">
                  <a:extLst>
                    <a:ext uri="{FF2B5EF4-FFF2-40B4-BE49-F238E27FC236}">
                      <a16:creationId xmlns:a16="http://schemas.microsoft.com/office/drawing/2014/main" id="{2C6EEFCF-AA4B-26C3-6FEA-8A72B21D0331}"/>
                    </a:ext>
                  </a:extLst>
                </p:cNvPr>
                <p:cNvSpPr/>
                <p:nvPr/>
              </p:nvSpPr>
              <p:spPr>
                <a:xfrm>
                  <a:off x="102706" y="4414804"/>
                  <a:ext cx="1084977" cy="1204653"/>
                </a:xfrm>
                <a:prstGeom prst="triangle">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dirty="0" smtClean="0">
                            <a:solidFill>
                              <a:schemeClr val="tx1"/>
                            </a:solidFill>
                            <a:latin typeface="Cambria Math" panose="02040503050406030204" pitchFamily="18" charset="0"/>
                          </a:rPr>
                          <m:t>𝑤</m:t>
                        </m:r>
                      </m:oMath>
                    </m:oMathPara>
                  </a14:m>
                  <a:endParaRPr lang="en-US" dirty="0"/>
                </a:p>
              </p:txBody>
            </p:sp>
          </mc:Choice>
          <mc:Fallback xmlns="">
            <p:sp>
              <p:nvSpPr>
                <p:cNvPr id="29" name="Isosceles Triangle 28">
                  <a:extLst>
                    <a:ext uri="{FF2B5EF4-FFF2-40B4-BE49-F238E27FC236}">
                      <a16:creationId xmlns:a16="http://schemas.microsoft.com/office/drawing/2014/main" id="{2C6EEFCF-AA4B-26C3-6FEA-8A72B21D0331}"/>
                    </a:ext>
                  </a:extLst>
                </p:cNvPr>
                <p:cNvSpPr>
                  <a:spLocks noRot="1" noChangeAspect="1" noMove="1" noResize="1" noEditPoints="1" noAdjustHandles="1" noChangeArrowheads="1" noChangeShapeType="1" noTextEdit="1"/>
                </p:cNvSpPr>
                <p:nvPr/>
              </p:nvSpPr>
              <p:spPr>
                <a:xfrm>
                  <a:off x="102706" y="4414804"/>
                  <a:ext cx="1084977" cy="1204653"/>
                </a:xfrm>
                <a:prstGeom prst="triangle">
                  <a:avLst/>
                </a:prstGeom>
                <a:blipFill>
                  <a:blip r:embed="rId5"/>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0" name="Oval 29">
                  <a:extLst>
                    <a:ext uri="{FF2B5EF4-FFF2-40B4-BE49-F238E27FC236}">
                      <a16:creationId xmlns:a16="http://schemas.microsoft.com/office/drawing/2014/main" id="{1579D4BE-258A-C182-9117-C65813326EE0}"/>
                    </a:ext>
                  </a:extLst>
                </p:cNvPr>
                <p:cNvSpPr/>
                <p:nvPr/>
              </p:nvSpPr>
              <p:spPr>
                <a:xfrm>
                  <a:off x="2169594" y="414974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tx1"/>
                            </a:solidFill>
                            <a:latin typeface="Cambria Math" panose="02040503050406030204" pitchFamily="18" charset="0"/>
                          </a:rPr>
                          <m:t>𝑏</m:t>
                        </m:r>
                      </m:oMath>
                    </m:oMathPara>
                  </a14:m>
                  <a:endParaRPr lang="en-US" sz="2800" dirty="0">
                    <a:solidFill>
                      <a:schemeClr val="tx1"/>
                    </a:solidFill>
                  </a:endParaRPr>
                </a:p>
              </p:txBody>
            </p:sp>
          </mc:Choice>
          <mc:Fallback xmlns="">
            <p:sp>
              <p:nvSpPr>
                <p:cNvPr id="30" name="Oval 29">
                  <a:extLst>
                    <a:ext uri="{FF2B5EF4-FFF2-40B4-BE49-F238E27FC236}">
                      <a16:creationId xmlns:a16="http://schemas.microsoft.com/office/drawing/2014/main" id="{1579D4BE-258A-C182-9117-C65813326EE0}"/>
                    </a:ext>
                  </a:extLst>
                </p:cNvPr>
                <p:cNvSpPr>
                  <a:spLocks noRot="1" noChangeAspect="1" noMove="1" noResize="1" noEditPoints="1" noAdjustHandles="1" noChangeArrowheads="1" noChangeShapeType="1" noTextEdit="1"/>
                </p:cNvSpPr>
                <p:nvPr/>
              </p:nvSpPr>
              <p:spPr>
                <a:xfrm>
                  <a:off x="2169594" y="4149747"/>
                  <a:ext cx="612511" cy="612511"/>
                </a:xfrm>
                <a:prstGeom prst="ellipse">
                  <a:avLst/>
                </a:prstGeom>
                <a:blipFill>
                  <a:blip r:embed="rId6"/>
                  <a:stretch>
                    <a:fillRect/>
                  </a:stretch>
                </a:blipFill>
                <a:ln>
                  <a:solidFill>
                    <a:schemeClr val="tx1"/>
                  </a:solid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1" name="Isosceles Triangle 30">
                  <a:extLst>
                    <a:ext uri="{FF2B5EF4-FFF2-40B4-BE49-F238E27FC236}">
                      <a16:creationId xmlns:a16="http://schemas.microsoft.com/office/drawing/2014/main" id="{8F2EF0F1-26EC-4612-40DA-D1BBDC59014C}"/>
                    </a:ext>
                  </a:extLst>
                </p:cNvPr>
                <p:cNvSpPr/>
                <p:nvPr/>
              </p:nvSpPr>
              <p:spPr>
                <a:xfrm>
                  <a:off x="917557" y="5484196"/>
                  <a:ext cx="869999" cy="653951"/>
                </a:xfrm>
                <a:prstGeom prst="triangle">
                  <a:avLst/>
                </a:prstGeom>
                <a:solidFill>
                  <a:schemeClr val="accent1">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dirty="0" smtClean="0">
                            <a:solidFill>
                              <a:schemeClr val="tx1"/>
                            </a:solidFill>
                            <a:latin typeface="Cambria Math" panose="02040503050406030204" pitchFamily="18" charset="0"/>
                          </a:rPr>
                          <m:t>𝑥</m:t>
                        </m:r>
                      </m:oMath>
                    </m:oMathPara>
                  </a14:m>
                  <a:endParaRPr lang="en-US" dirty="0"/>
                </a:p>
              </p:txBody>
            </p:sp>
          </mc:Choice>
          <mc:Fallback xmlns="">
            <p:sp>
              <p:nvSpPr>
                <p:cNvPr id="31" name="Isosceles Triangle 30">
                  <a:extLst>
                    <a:ext uri="{FF2B5EF4-FFF2-40B4-BE49-F238E27FC236}">
                      <a16:creationId xmlns:a16="http://schemas.microsoft.com/office/drawing/2014/main" id="{8F2EF0F1-26EC-4612-40DA-D1BBDC59014C}"/>
                    </a:ext>
                  </a:extLst>
                </p:cNvPr>
                <p:cNvSpPr>
                  <a:spLocks noRot="1" noChangeAspect="1" noMove="1" noResize="1" noEditPoints="1" noAdjustHandles="1" noChangeArrowheads="1" noChangeShapeType="1" noTextEdit="1"/>
                </p:cNvSpPr>
                <p:nvPr/>
              </p:nvSpPr>
              <p:spPr>
                <a:xfrm>
                  <a:off x="917557" y="5484196"/>
                  <a:ext cx="869999" cy="653951"/>
                </a:xfrm>
                <a:prstGeom prst="triangle">
                  <a:avLst/>
                </a:prstGeom>
                <a:blipFill>
                  <a:blip r:embed="rId7"/>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2" name="Isosceles Triangle 31">
                  <a:extLst>
                    <a:ext uri="{FF2B5EF4-FFF2-40B4-BE49-F238E27FC236}">
                      <a16:creationId xmlns:a16="http://schemas.microsoft.com/office/drawing/2014/main" id="{8D5DB45B-533B-E849-8A47-BE24445D59B1}"/>
                    </a:ext>
                  </a:extLst>
                </p:cNvPr>
                <p:cNvSpPr/>
                <p:nvPr/>
              </p:nvSpPr>
              <p:spPr>
                <a:xfrm>
                  <a:off x="2720210" y="4904914"/>
                  <a:ext cx="1075751" cy="1237660"/>
                </a:xfrm>
                <a:prstGeom prst="triangle">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dirty="0" smtClean="0">
                            <a:solidFill>
                              <a:schemeClr val="tx1"/>
                            </a:solidFill>
                            <a:latin typeface="Cambria Math" panose="02040503050406030204" pitchFamily="18" charset="0"/>
                          </a:rPr>
                          <m:t>𝑧</m:t>
                        </m:r>
                      </m:oMath>
                    </m:oMathPara>
                  </a14:m>
                  <a:endParaRPr lang="en-US" dirty="0"/>
                </a:p>
              </p:txBody>
            </p:sp>
          </mc:Choice>
          <mc:Fallback xmlns="">
            <p:sp>
              <p:nvSpPr>
                <p:cNvPr id="32" name="Isosceles Triangle 31">
                  <a:extLst>
                    <a:ext uri="{FF2B5EF4-FFF2-40B4-BE49-F238E27FC236}">
                      <a16:creationId xmlns:a16="http://schemas.microsoft.com/office/drawing/2014/main" id="{8D5DB45B-533B-E849-8A47-BE24445D59B1}"/>
                    </a:ext>
                  </a:extLst>
                </p:cNvPr>
                <p:cNvSpPr>
                  <a:spLocks noRot="1" noChangeAspect="1" noMove="1" noResize="1" noEditPoints="1" noAdjustHandles="1" noChangeArrowheads="1" noChangeShapeType="1" noTextEdit="1"/>
                </p:cNvSpPr>
                <p:nvPr/>
              </p:nvSpPr>
              <p:spPr>
                <a:xfrm>
                  <a:off x="2720210" y="4904914"/>
                  <a:ext cx="1075751" cy="1237660"/>
                </a:xfrm>
                <a:prstGeom prst="triangle">
                  <a:avLst/>
                </a:prstGeom>
                <a:blipFill>
                  <a:blip r:embed="rId8"/>
                  <a:stretch>
                    <a:fillRect/>
                  </a:stretch>
                </a:blipFill>
              </p:spPr>
              <p:txBody>
                <a:bodyPr/>
                <a:lstStyle/>
                <a:p>
                  <a:r>
                    <a:rPr lang="en-US">
                      <a:noFill/>
                    </a:rPr>
                    <a:t> </a:t>
                  </a:r>
                </a:p>
              </p:txBody>
            </p:sp>
          </mc:Fallback>
        </mc:AlternateContent>
        <p:cxnSp>
          <p:nvCxnSpPr>
            <p:cNvPr id="33" name="Straight Connector 32">
              <a:extLst>
                <a:ext uri="{FF2B5EF4-FFF2-40B4-BE49-F238E27FC236}">
                  <a16:creationId xmlns:a16="http://schemas.microsoft.com/office/drawing/2014/main" id="{BDBCA999-8DC0-9098-FB48-AE1087F593CA}"/>
                </a:ext>
              </a:extLst>
            </p:cNvPr>
            <p:cNvCxnSpPr>
              <a:cxnSpLocks/>
              <a:stCxn id="28" idx="3"/>
              <a:endCxn id="29" idx="0"/>
            </p:cNvCxnSpPr>
            <p:nvPr/>
          </p:nvCxnSpPr>
          <p:spPr>
            <a:xfrm flipH="1">
              <a:off x="645195" y="4019470"/>
              <a:ext cx="895325" cy="39533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8744797F-F7DE-97F3-FF6E-70DC1DDCA740}"/>
                </a:ext>
              </a:extLst>
            </p:cNvPr>
            <p:cNvCxnSpPr>
              <a:cxnSpLocks/>
              <a:stCxn id="30" idx="3"/>
              <a:endCxn id="59" idx="7"/>
            </p:cNvCxnSpPr>
            <p:nvPr/>
          </p:nvCxnSpPr>
          <p:spPr>
            <a:xfrm flipH="1">
              <a:off x="1977051" y="4672558"/>
              <a:ext cx="282243" cy="17085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8410D731-C65C-498A-7568-D9E87AB56EF3}"/>
                </a:ext>
              </a:extLst>
            </p:cNvPr>
            <p:cNvCxnSpPr>
              <a:cxnSpLocks/>
              <a:stCxn id="30" idx="1"/>
              <a:endCxn id="28" idx="5"/>
            </p:cNvCxnSpPr>
            <p:nvPr/>
          </p:nvCxnSpPr>
          <p:spPr>
            <a:xfrm flipH="1" flipV="1">
              <a:off x="1973631" y="4019470"/>
              <a:ext cx="285663" cy="21997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EDE51A72-E1F3-12DE-B72B-9ADDA8C223D5}"/>
                </a:ext>
              </a:extLst>
            </p:cNvPr>
            <p:cNvCxnSpPr>
              <a:cxnSpLocks/>
              <a:stCxn id="32" idx="0"/>
              <a:endCxn id="30" idx="5"/>
            </p:cNvCxnSpPr>
            <p:nvPr/>
          </p:nvCxnSpPr>
          <p:spPr>
            <a:xfrm flipH="1" flipV="1">
              <a:off x="2692405" y="4672558"/>
              <a:ext cx="565681" cy="23235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3" name="TextBox 22">
                  <a:extLst>
                    <a:ext uri="{FF2B5EF4-FFF2-40B4-BE49-F238E27FC236}">
                      <a16:creationId xmlns:a16="http://schemas.microsoft.com/office/drawing/2014/main" id="{08E86B79-6E30-B984-DD39-77F1EE734F0F}"/>
                    </a:ext>
                  </a:extLst>
                </p:cNvPr>
                <p:cNvSpPr txBox="1"/>
                <p:nvPr/>
              </p:nvSpPr>
              <p:spPr>
                <a:xfrm>
                  <a:off x="352905" y="4252409"/>
                  <a:ext cx="369781"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oMath>
                    </m:oMathPara>
                  </a14:m>
                  <a:endParaRPr lang="en-US" dirty="0">
                    <a:solidFill>
                      <a:srgbClr val="FF0000"/>
                    </a:solidFill>
                  </a:endParaRPr>
                </a:p>
              </p:txBody>
            </p:sp>
          </mc:Choice>
          <mc:Fallback xmlns="">
            <p:sp>
              <p:nvSpPr>
                <p:cNvPr id="23" name="TextBox 22">
                  <a:extLst>
                    <a:ext uri="{FF2B5EF4-FFF2-40B4-BE49-F238E27FC236}">
                      <a16:creationId xmlns:a16="http://schemas.microsoft.com/office/drawing/2014/main" id="{08E86B79-6E30-B984-DD39-77F1EE734F0F}"/>
                    </a:ext>
                  </a:extLst>
                </p:cNvPr>
                <p:cNvSpPr txBox="1">
                  <a:spLocks noRot="1" noChangeAspect="1" noMove="1" noResize="1" noEditPoints="1" noAdjustHandles="1" noChangeArrowheads="1" noChangeShapeType="1" noTextEdit="1"/>
                </p:cNvSpPr>
                <p:nvPr/>
              </p:nvSpPr>
              <p:spPr>
                <a:xfrm>
                  <a:off x="352905" y="4252409"/>
                  <a:ext cx="369781" cy="369332"/>
                </a:xfrm>
                <a:prstGeom prst="rect">
                  <a:avLst/>
                </a:prstGeom>
                <a:blipFill>
                  <a:blip r:embed="rId9"/>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4" name="TextBox 23">
                  <a:extLst>
                    <a:ext uri="{FF2B5EF4-FFF2-40B4-BE49-F238E27FC236}">
                      <a16:creationId xmlns:a16="http://schemas.microsoft.com/office/drawing/2014/main" id="{4BD37377-9D4D-8D7C-8200-32A6160CCCFF}"/>
                    </a:ext>
                  </a:extLst>
                </p:cNvPr>
                <p:cNvSpPr txBox="1"/>
                <p:nvPr/>
              </p:nvSpPr>
              <p:spPr>
                <a:xfrm>
                  <a:off x="957078" y="4548191"/>
                  <a:ext cx="773738"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r>
                          <a:rPr lang="en-US" b="0" i="1" dirty="0" smtClean="0">
                            <a:solidFill>
                              <a:srgbClr val="FF0000"/>
                            </a:solidFill>
                            <a:latin typeface="Cambria Math" panose="02040503050406030204" pitchFamily="18" charset="0"/>
                          </a:rPr>
                          <m:t>+1</m:t>
                        </m:r>
                      </m:oMath>
                    </m:oMathPara>
                  </a14:m>
                  <a:endParaRPr lang="en-US" dirty="0">
                    <a:solidFill>
                      <a:srgbClr val="FF0000"/>
                    </a:solidFill>
                  </a:endParaRPr>
                </a:p>
              </p:txBody>
            </p:sp>
          </mc:Choice>
          <mc:Fallback xmlns="">
            <p:sp>
              <p:nvSpPr>
                <p:cNvPr id="24" name="TextBox 23">
                  <a:extLst>
                    <a:ext uri="{FF2B5EF4-FFF2-40B4-BE49-F238E27FC236}">
                      <a16:creationId xmlns:a16="http://schemas.microsoft.com/office/drawing/2014/main" id="{4BD37377-9D4D-8D7C-8200-32A6160CCCFF}"/>
                    </a:ext>
                  </a:extLst>
                </p:cNvPr>
                <p:cNvSpPr txBox="1">
                  <a:spLocks noRot="1" noChangeAspect="1" noMove="1" noResize="1" noEditPoints="1" noAdjustHandles="1" noChangeArrowheads="1" noChangeShapeType="1" noTextEdit="1"/>
                </p:cNvSpPr>
                <p:nvPr/>
              </p:nvSpPr>
              <p:spPr>
                <a:xfrm>
                  <a:off x="957078" y="4548191"/>
                  <a:ext cx="773738" cy="369332"/>
                </a:xfrm>
                <a:prstGeom prst="rect">
                  <a:avLst/>
                </a:prstGeom>
                <a:blipFill>
                  <a:blip r:embed="rId10"/>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5" name="TextBox 24">
                  <a:extLst>
                    <a:ext uri="{FF2B5EF4-FFF2-40B4-BE49-F238E27FC236}">
                      <a16:creationId xmlns:a16="http://schemas.microsoft.com/office/drawing/2014/main" id="{0508C7D2-E38C-7EE4-73DC-299152A31917}"/>
                    </a:ext>
                  </a:extLst>
                </p:cNvPr>
                <p:cNvSpPr txBox="1"/>
                <p:nvPr/>
              </p:nvSpPr>
              <p:spPr>
                <a:xfrm>
                  <a:off x="1525171" y="4121093"/>
                  <a:ext cx="773738"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r>
                          <a:rPr lang="en-US" i="1" dirty="0" smtClean="0">
                            <a:solidFill>
                              <a:srgbClr val="FF0000"/>
                            </a:solidFill>
                            <a:latin typeface="Cambria Math" panose="02040503050406030204" pitchFamily="18" charset="0"/>
                          </a:rPr>
                          <m:t>+2</m:t>
                        </m:r>
                      </m:oMath>
                    </m:oMathPara>
                  </a14:m>
                  <a:endParaRPr lang="en-US" dirty="0">
                    <a:solidFill>
                      <a:srgbClr val="FF0000"/>
                    </a:solidFill>
                  </a:endParaRPr>
                </a:p>
              </p:txBody>
            </p:sp>
          </mc:Choice>
          <mc:Fallback xmlns="">
            <p:sp>
              <p:nvSpPr>
                <p:cNvPr id="25" name="TextBox 24">
                  <a:extLst>
                    <a:ext uri="{FF2B5EF4-FFF2-40B4-BE49-F238E27FC236}">
                      <a16:creationId xmlns:a16="http://schemas.microsoft.com/office/drawing/2014/main" id="{0508C7D2-E38C-7EE4-73DC-299152A31917}"/>
                    </a:ext>
                  </a:extLst>
                </p:cNvPr>
                <p:cNvSpPr txBox="1">
                  <a:spLocks noRot="1" noChangeAspect="1" noMove="1" noResize="1" noEditPoints="1" noAdjustHandles="1" noChangeArrowheads="1" noChangeShapeType="1" noTextEdit="1"/>
                </p:cNvSpPr>
                <p:nvPr/>
              </p:nvSpPr>
              <p:spPr>
                <a:xfrm>
                  <a:off x="1525171" y="4121093"/>
                  <a:ext cx="773738" cy="369332"/>
                </a:xfrm>
                <a:prstGeom prst="rect">
                  <a:avLst/>
                </a:prstGeom>
                <a:blipFill>
                  <a:blip r:embed="rId11"/>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6" name="TextBox 25">
                  <a:extLst>
                    <a:ext uri="{FF2B5EF4-FFF2-40B4-BE49-F238E27FC236}">
                      <a16:creationId xmlns:a16="http://schemas.microsoft.com/office/drawing/2014/main" id="{9AB902FA-69DB-0439-2D99-AA29699CC6B3}"/>
                    </a:ext>
                  </a:extLst>
                </p:cNvPr>
                <p:cNvSpPr txBox="1"/>
                <p:nvPr/>
              </p:nvSpPr>
              <p:spPr>
                <a:xfrm>
                  <a:off x="769980" y="3592372"/>
                  <a:ext cx="773738"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r>
                          <a:rPr lang="en-US" i="1" dirty="0" smtClean="0">
                            <a:solidFill>
                              <a:srgbClr val="FF0000"/>
                            </a:solidFill>
                            <a:latin typeface="Cambria Math" panose="02040503050406030204" pitchFamily="18" charset="0"/>
                          </a:rPr>
                          <m:t>+3</m:t>
                        </m:r>
                      </m:oMath>
                    </m:oMathPara>
                  </a14:m>
                  <a:endParaRPr lang="en-US" dirty="0">
                    <a:solidFill>
                      <a:srgbClr val="FF0000"/>
                    </a:solidFill>
                  </a:endParaRPr>
                </a:p>
              </p:txBody>
            </p:sp>
          </mc:Choice>
          <mc:Fallback xmlns="">
            <p:sp>
              <p:nvSpPr>
                <p:cNvPr id="26" name="TextBox 25">
                  <a:extLst>
                    <a:ext uri="{FF2B5EF4-FFF2-40B4-BE49-F238E27FC236}">
                      <a16:creationId xmlns:a16="http://schemas.microsoft.com/office/drawing/2014/main" id="{9AB902FA-69DB-0439-2D99-AA29699CC6B3}"/>
                    </a:ext>
                  </a:extLst>
                </p:cNvPr>
                <p:cNvSpPr txBox="1">
                  <a:spLocks noRot="1" noChangeAspect="1" noMove="1" noResize="1" noEditPoints="1" noAdjustHandles="1" noChangeArrowheads="1" noChangeShapeType="1" noTextEdit="1"/>
                </p:cNvSpPr>
                <p:nvPr/>
              </p:nvSpPr>
              <p:spPr>
                <a:xfrm>
                  <a:off x="769980" y="3592372"/>
                  <a:ext cx="773738" cy="369332"/>
                </a:xfrm>
                <a:prstGeom prst="rect">
                  <a:avLst/>
                </a:prstGeom>
                <a:blipFill>
                  <a:blip r:embed="rId12"/>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7" name="TextBox 26">
                  <a:extLst>
                    <a:ext uri="{FF2B5EF4-FFF2-40B4-BE49-F238E27FC236}">
                      <a16:creationId xmlns:a16="http://schemas.microsoft.com/office/drawing/2014/main" id="{D98147D4-25AB-AB4E-74C3-62B623CA8EBB}"/>
                    </a:ext>
                  </a:extLst>
                </p:cNvPr>
                <p:cNvSpPr txBox="1"/>
                <p:nvPr/>
              </p:nvSpPr>
              <p:spPr>
                <a:xfrm>
                  <a:off x="2910336" y="4786812"/>
                  <a:ext cx="369781"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oMath>
                    </m:oMathPara>
                  </a14:m>
                  <a:endParaRPr lang="en-US" dirty="0">
                    <a:solidFill>
                      <a:srgbClr val="FF0000"/>
                    </a:solidFill>
                  </a:endParaRPr>
                </a:p>
              </p:txBody>
            </p:sp>
          </mc:Choice>
          <mc:Fallback xmlns="">
            <p:sp>
              <p:nvSpPr>
                <p:cNvPr id="27" name="TextBox 26">
                  <a:extLst>
                    <a:ext uri="{FF2B5EF4-FFF2-40B4-BE49-F238E27FC236}">
                      <a16:creationId xmlns:a16="http://schemas.microsoft.com/office/drawing/2014/main" id="{D98147D4-25AB-AB4E-74C3-62B623CA8EBB}"/>
                    </a:ext>
                  </a:extLst>
                </p:cNvPr>
                <p:cNvSpPr txBox="1">
                  <a:spLocks noRot="1" noChangeAspect="1" noMove="1" noResize="1" noEditPoints="1" noAdjustHandles="1" noChangeArrowheads="1" noChangeShapeType="1" noTextEdit="1"/>
                </p:cNvSpPr>
                <p:nvPr/>
              </p:nvSpPr>
              <p:spPr>
                <a:xfrm>
                  <a:off x="2910336" y="4786812"/>
                  <a:ext cx="369781" cy="369332"/>
                </a:xfrm>
                <a:prstGeom prst="rect">
                  <a:avLst/>
                </a:prstGeom>
                <a:blipFill>
                  <a:blip r:embed="rId1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9" name="Oval 58">
                  <a:extLst>
                    <a:ext uri="{FF2B5EF4-FFF2-40B4-BE49-F238E27FC236}">
                      <a16:creationId xmlns:a16="http://schemas.microsoft.com/office/drawing/2014/main" id="{49C7BA64-67D6-292B-6912-550CBC90A422}"/>
                    </a:ext>
                  </a:extLst>
                </p:cNvPr>
                <p:cNvSpPr/>
                <p:nvPr/>
              </p:nvSpPr>
              <p:spPr>
                <a:xfrm>
                  <a:off x="1454240" y="4753713"/>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tx1"/>
                            </a:solidFill>
                            <a:latin typeface="Cambria Math" panose="02040503050406030204" pitchFamily="18" charset="0"/>
                          </a:rPr>
                          <m:t>𝑐</m:t>
                        </m:r>
                      </m:oMath>
                    </m:oMathPara>
                  </a14:m>
                  <a:endParaRPr lang="en-US" sz="2800" dirty="0">
                    <a:solidFill>
                      <a:schemeClr val="tx1"/>
                    </a:solidFill>
                  </a:endParaRPr>
                </a:p>
              </p:txBody>
            </p:sp>
          </mc:Choice>
          <mc:Fallback xmlns="">
            <p:sp>
              <p:nvSpPr>
                <p:cNvPr id="59" name="Oval 58">
                  <a:extLst>
                    <a:ext uri="{FF2B5EF4-FFF2-40B4-BE49-F238E27FC236}">
                      <a16:creationId xmlns:a16="http://schemas.microsoft.com/office/drawing/2014/main" id="{49C7BA64-67D6-292B-6912-550CBC90A422}"/>
                    </a:ext>
                  </a:extLst>
                </p:cNvPr>
                <p:cNvSpPr>
                  <a:spLocks noRot="1" noChangeAspect="1" noMove="1" noResize="1" noEditPoints="1" noAdjustHandles="1" noChangeArrowheads="1" noChangeShapeType="1" noTextEdit="1"/>
                </p:cNvSpPr>
                <p:nvPr/>
              </p:nvSpPr>
              <p:spPr>
                <a:xfrm>
                  <a:off x="1454240" y="4753713"/>
                  <a:ext cx="612511" cy="612511"/>
                </a:xfrm>
                <a:prstGeom prst="ellipse">
                  <a:avLst/>
                </a:prstGeom>
                <a:blipFill>
                  <a:blip r:embed="rId14"/>
                  <a:stretch>
                    <a:fillRect/>
                  </a:stretch>
                </a:blipFill>
                <a:ln>
                  <a:solidFill>
                    <a:schemeClr val="tx1"/>
                  </a:solid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3" name="Isosceles Triangle 62">
                  <a:extLst>
                    <a:ext uri="{FF2B5EF4-FFF2-40B4-BE49-F238E27FC236}">
                      <a16:creationId xmlns:a16="http://schemas.microsoft.com/office/drawing/2014/main" id="{FF39DA8C-B895-101C-CF55-99795016CCBA}"/>
                    </a:ext>
                  </a:extLst>
                </p:cNvPr>
                <p:cNvSpPr/>
                <p:nvPr/>
              </p:nvSpPr>
              <p:spPr>
                <a:xfrm>
                  <a:off x="1792568" y="5484196"/>
                  <a:ext cx="869999" cy="653951"/>
                </a:xfrm>
                <a:prstGeom prst="triangle">
                  <a:avLst/>
                </a:prstGeom>
                <a:solidFill>
                  <a:schemeClr val="accent1">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dirty="0" smtClean="0">
                            <a:solidFill>
                              <a:schemeClr val="tx1"/>
                            </a:solidFill>
                            <a:latin typeface="Cambria Math" panose="02040503050406030204" pitchFamily="18" charset="0"/>
                          </a:rPr>
                          <m:t>𝑦</m:t>
                        </m:r>
                      </m:oMath>
                    </m:oMathPara>
                  </a14:m>
                  <a:endParaRPr lang="en-US" dirty="0"/>
                </a:p>
              </p:txBody>
            </p:sp>
          </mc:Choice>
          <mc:Fallback xmlns="">
            <p:sp>
              <p:nvSpPr>
                <p:cNvPr id="63" name="Isosceles Triangle 62">
                  <a:extLst>
                    <a:ext uri="{FF2B5EF4-FFF2-40B4-BE49-F238E27FC236}">
                      <a16:creationId xmlns:a16="http://schemas.microsoft.com/office/drawing/2014/main" id="{FF39DA8C-B895-101C-CF55-99795016CCBA}"/>
                    </a:ext>
                  </a:extLst>
                </p:cNvPr>
                <p:cNvSpPr>
                  <a:spLocks noRot="1" noChangeAspect="1" noMove="1" noResize="1" noEditPoints="1" noAdjustHandles="1" noChangeArrowheads="1" noChangeShapeType="1" noTextEdit="1"/>
                </p:cNvSpPr>
                <p:nvPr/>
              </p:nvSpPr>
              <p:spPr>
                <a:xfrm>
                  <a:off x="1792568" y="5484196"/>
                  <a:ext cx="869999" cy="653951"/>
                </a:xfrm>
                <a:prstGeom prst="triangle">
                  <a:avLst/>
                </a:prstGeom>
                <a:blipFill>
                  <a:blip r:embed="rId15"/>
                  <a:stretch>
                    <a:fillRect b="-4545"/>
                  </a:stretch>
                </a:blipFill>
              </p:spPr>
              <p:txBody>
                <a:bodyPr/>
                <a:lstStyle/>
                <a:p>
                  <a:r>
                    <a:rPr lang="en-US">
                      <a:noFill/>
                    </a:rPr>
                    <a:t> </a:t>
                  </a:r>
                </a:p>
              </p:txBody>
            </p:sp>
          </mc:Fallback>
        </mc:AlternateContent>
        <p:cxnSp>
          <p:nvCxnSpPr>
            <p:cNvPr id="64" name="Straight Connector 63">
              <a:extLst>
                <a:ext uri="{FF2B5EF4-FFF2-40B4-BE49-F238E27FC236}">
                  <a16:creationId xmlns:a16="http://schemas.microsoft.com/office/drawing/2014/main" id="{6EF9D228-EBDD-4AE6-93FE-BA18C66B99A2}"/>
                </a:ext>
              </a:extLst>
            </p:cNvPr>
            <p:cNvCxnSpPr>
              <a:cxnSpLocks/>
              <a:stCxn id="59" idx="3"/>
              <a:endCxn id="31" idx="0"/>
            </p:cNvCxnSpPr>
            <p:nvPr/>
          </p:nvCxnSpPr>
          <p:spPr>
            <a:xfrm flipH="1">
              <a:off x="1352557" y="5276524"/>
              <a:ext cx="191383" cy="207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ED9059CC-8849-ADB1-E738-A6B2C00EDEBD}"/>
                </a:ext>
              </a:extLst>
            </p:cNvPr>
            <p:cNvCxnSpPr>
              <a:cxnSpLocks/>
              <a:stCxn id="59" idx="5"/>
              <a:endCxn id="63" idx="0"/>
            </p:cNvCxnSpPr>
            <p:nvPr/>
          </p:nvCxnSpPr>
          <p:spPr>
            <a:xfrm>
              <a:off x="1977051" y="5276524"/>
              <a:ext cx="250517" cy="207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70" name="Oval 69">
                  <a:extLst>
                    <a:ext uri="{FF2B5EF4-FFF2-40B4-BE49-F238E27FC236}">
                      <a16:creationId xmlns:a16="http://schemas.microsoft.com/office/drawing/2014/main" id="{04B02F9E-1880-E493-E071-FE1CA912DC8E}"/>
                    </a:ext>
                  </a:extLst>
                </p:cNvPr>
                <p:cNvSpPr/>
                <p:nvPr/>
              </p:nvSpPr>
              <p:spPr>
                <a:xfrm>
                  <a:off x="1124643" y="6266604"/>
                  <a:ext cx="476146" cy="476146"/>
                </a:xfrm>
                <a:prstGeom prst="ellipse">
                  <a:avLst/>
                </a:prstGeom>
                <a:solidFill>
                  <a:schemeClr val="bg1"/>
                </a:solidFill>
                <a:ln>
                  <a:solidFill>
                    <a:schemeClr val="bg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bg1">
                                <a:lumMod val="50000"/>
                              </a:schemeClr>
                            </a:solidFill>
                            <a:latin typeface="Cambria Math" panose="02040503050406030204" pitchFamily="18" charset="0"/>
                          </a:rPr>
                          <m:t>𝑑</m:t>
                        </m:r>
                      </m:oMath>
                    </m:oMathPara>
                  </a14:m>
                  <a:endParaRPr lang="en-US" sz="2800" dirty="0">
                    <a:solidFill>
                      <a:schemeClr val="bg1">
                        <a:lumMod val="50000"/>
                      </a:schemeClr>
                    </a:solidFill>
                  </a:endParaRPr>
                </a:p>
              </p:txBody>
            </p:sp>
          </mc:Choice>
          <mc:Fallback xmlns="">
            <p:sp>
              <p:nvSpPr>
                <p:cNvPr id="70" name="Oval 69">
                  <a:extLst>
                    <a:ext uri="{FF2B5EF4-FFF2-40B4-BE49-F238E27FC236}">
                      <a16:creationId xmlns:a16="http://schemas.microsoft.com/office/drawing/2014/main" id="{04B02F9E-1880-E493-E071-FE1CA912DC8E}"/>
                    </a:ext>
                  </a:extLst>
                </p:cNvPr>
                <p:cNvSpPr>
                  <a:spLocks noRot="1" noChangeAspect="1" noMove="1" noResize="1" noEditPoints="1" noAdjustHandles="1" noChangeArrowheads="1" noChangeShapeType="1" noTextEdit="1"/>
                </p:cNvSpPr>
                <p:nvPr/>
              </p:nvSpPr>
              <p:spPr>
                <a:xfrm>
                  <a:off x="1124643" y="6266604"/>
                  <a:ext cx="476146" cy="476146"/>
                </a:xfrm>
                <a:prstGeom prst="ellipse">
                  <a:avLst/>
                </a:prstGeom>
                <a:blipFill>
                  <a:blip r:embed="rId16"/>
                  <a:stretch>
                    <a:fillRect/>
                  </a:stretch>
                </a:blipFill>
                <a:ln>
                  <a:solidFill>
                    <a:schemeClr val="bg1">
                      <a:lumMod val="50000"/>
                    </a:schemeClr>
                  </a:solidFill>
                  <a:prstDash val="dash"/>
                </a:ln>
              </p:spPr>
              <p:txBody>
                <a:bodyPr/>
                <a:lstStyle/>
                <a:p>
                  <a:r>
                    <a:rPr lang="en-US">
                      <a:noFill/>
                    </a:rPr>
                    <a:t> </a:t>
                  </a:r>
                </a:p>
              </p:txBody>
            </p:sp>
          </mc:Fallback>
        </mc:AlternateContent>
        <p:cxnSp>
          <p:nvCxnSpPr>
            <p:cNvPr id="71" name="Straight Connector 70">
              <a:extLst>
                <a:ext uri="{FF2B5EF4-FFF2-40B4-BE49-F238E27FC236}">
                  <a16:creationId xmlns:a16="http://schemas.microsoft.com/office/drawing/2014/main" id="{2284A82A-4A90-A421-C3CD-653404692203}"/>
                </a:ext>
              </a:extLst>
            </p:cNvPr>
            <p:cNvCxnSpPr>
              <a:cxnSpLocks/>
              <a:stCxn id="70" idx="0"/>
              <a:endCxn id="31" idx="3"/>
            </p:cNvCxnSpPr>
            <p:nvPr/>
          </p:nvCxnSpPr>
          <p:spPr>
            <a:xfrm flipH="1" flipV="1">
              <a:off x="1352557" y="6138147"/>
              <a:ext cx="10159" cy="128457"/>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76" name="Oval 75">
                  <a:extLst>
                    <a:ext uri="{FF2B5EF4-FFF2-40B4-BE49-F238E27FC236}">
                      <a16:creationId xmlns:a16="http://schemas.microsoft.com/office/drawing/2014/main" id="{44650BE5-1644-C668-066D-2B3D2096D59C}"/>
                    </a:ext>
                  </a:extLst>
                </p:cNvPr>
                <p:cNvSpPr/>
                <p:nvPr/>
              </p:nvSpPr>
              <p:spPr>
                <a:xfrm>
                  <a:off x="1984684" y="6269144"/>
                  <a:ext cx="476146" cy="476146"/>
                </a:xfrm>
                <a:prstGeom prst="ellipse">
                  <a:avLst/>
                </a:prstGeom>
                <a:solidFill>
                  <a:schemeClr val="bg1"/>
                </a:solidFill>
                <a:ln>
                  <a:solidFill>
                    <a:schemeClr val="bg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bg1">
                                <a:lumMod val="50000"/>
                              </a:schemeClr>
                            </a:solidFill>
                            <a:latin typeface="Cambria Math" panose="02040503050406030204" pitchFamily="18" charset="0"/>
                          </a:rPr>
                          <m:t>𝑑</m:t>
                        </m:r>
                      </m:oMath>
                    </m:oMathPara>
                  </a14:m>
                  <a:endParaRPr lang="en-US" sz="2800" dirty="0">
                    <a:solidFill>
                      <a:schemeClr val="bg1">
                        <a:lumMod val="50000"/>
                      </a:schemeClr>
                    </a:solidFill>
                  </a:endParaRPr>
                </a:p>
              </p:txBody>
            </p:sp>
          </mc:Choice>
          <mc:Fallback xmlns="">
            <p:sp>
              <p:nvSpPr>
                <p:cNvPr id="76" name="Oval 75">
                  <a:extLst>
                    <a:ext uri="{FF2B5EF4-FFF2-40B4-BE49-F238E27FC236}">
                      <a16:creationId xmlns:a16="http://schemas.microsoft.com/office/drawing/2014/main" id="{44650BE5-1644-C668-066D-2B3D2096D59C}"/>
                    </a:ext>
                  </a:extLst>
                </p:cNvPr>
                <p:cNvSpPr>
                  <a:spLocks noRot="1" noChangeAspect="1" noMove="1" noResize="1" noEditPoints="1" noAdjustHandles="1" noChangeArrowheads="1" noChangeShapeType="1" noTextEdit="1"/>
                </p:cNvSpPr>
                <p:nvPr/>
              </p:nvSpPr>
              <p:spPr>
                <a:xfrm>
                  <a:off x="1984684" y="6269144"/>
                  <a:ext cx="476146" cy="476146"/>
                </a:xfrm>
                <a:prstGeom prst="ellipse">
                  <a:avLst/>
                </a:prstGeom>
                <a:blipFill>
                  <a:blip r:embed="rId17"/>
                  <a:stretch>
                    <a:fillRect/>
                  </a:stretch>
                </a:blipFill>
                <a:ln>
                  <a:solidFill>
                    <a:schemeClr val="bg1">
                      <a:lumMod val="50000"/>
                    </a:schemeClr>
                  </a:solidFill>
                  <a:prstDash val="dash"/>
                </a:ln>
              </p:spPr>
              <p:txBody>
                <a:bodyPr/>
                <a:lstStyle/>
                <a:p>
                  <a:r>
                    <a:rPr lang="en-US">
                      <a:noFill/>
                    </a:rPr>
                    <a:t> </a:t>
                  </a:r>
                </a:p>
              </p:txBody>
            </p:sp>
          </mc:Fallback>
        </mc:AlternateContent>
        <p:cxnSp>
          <p:nvCxnSpPr>
            <p:cNvPr id="77" name="Straight Connector 76">
              <a:extLst>
                <a:ext uri="{FF2B5EF4-FFF2-40B4-BE49-F238E27FC236}">
                  <a16:creationId xmlns:a16="http://schemas.microsoft.com/office/drawing/2014/main" id="{69F048E1-C759-B57C-AD51-051719B5F906}"/>
                </a:ext>
              </a:extLst>
            </p:cNvPr>
            <p:cNvCxnSpPr>
              <a:cxnSpLocks/>
              <a:stCxn id="76" idx="0"/>
              <a:endCxn id="63" idx="3"/>
            </p:cNvCxnSpPr>
            <p:nvPr/>
          </p:nvCxnSpPr>
          <p:spPr>
            <a:xfrm flipV="1">
              <a:off x="2222757" y="6138147"/>
              <a:ext cx="4811" cy="130997"/>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grpSp>
      <mc:AlternateContent xmlns:mc="http://schemas.openxmlformats.org/markup-compatibility/2006">
        <mc:Choice xmlns:a14="http://schemas.microsoft.com/office/drawing/2010/main" Requires="a14">
          <p:sp>
            <p:nvSpPr>
              <p:cNvPr id="57" name="Arrow: Right 56" descr="Because the portion of the tree that is too tall is the subtree rooted at the node c (the right-keft grandchild of the problem node), we first perform a right rotation on the node b (the right child of the problem node, c is its left child). ">
                <a:extLst>
                  <a:ext uri="{FF2B5EF4-FFF2-40B4-BE49-F238E27FC236}">
                    <a16:creationId xmlns:a16="http://schemas.microsoft.com/office/drawing/2014/main" id="{2579B664-35B2-8BC9-C7AE-59DC3F70286E}"/>
                  </a:ext>
                </a:extLst>
              </p:cNvPr>
              <p:cNvSpPr/>
              <p:nvPr/>
            </p:nvSpPr>
            <p:spPr>
              <a:xfrm>
                <a:off x="3025687" y="3743675"/>
                <a:ext cx="1213048" cy="1105505"/>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t>Rotate Right at </a:t>
                </a:r>
                <a14:m>
                  <m:oMath xmlns:m="http://schemas.openxmlformats.org/officeDocument/2006/math">
                    <m:r>
                      <a:rPr lang="en-US" sz="1400" b="0" i="1" smtClean="0">
                        <a:latin typeface="Cambria Math" panose="02040503050406030204" pitchFamily="18" charset="0"/>
                      </a:rPr>
                      <m:t>𝑏</m:t>
                    </m:r>
                  </m:oMath>
                </a14:m>
                <a:endParaRPr lang="en-US" sz="1400" dirty="0"/>
              </a:p>
            </p:txBody>
          </p:sp>
        </mc:Choice>
        <mc:Fallback>
          <p:sp>
            <p:nvSpPr>
              <p:cNvPr id="57" name="Arrow: Right 56" descr="Because the portion of the tree that is too tall is the subtree rooted at the node c (the right-keft grandchild of the problem node), we first perform a right rotation on the node b (the right child of the problem node, c is its left child). ">
                <a:extLst>
                  <a:ext uri="{FF2B5EF4-FFF2-40B4-BE49-F238E27FC236}">
                    <a16:creationId xmlns:a16="http://schemas.microsoft.com/office/drawing/2014/main" id="{2579B664-35B2-8BC9-C7AE-59DC3F70286E}"/>
                  </a:ext>
                </a:extLst>
              </p:cNvPr>
              <p:cNvSpPr>
                <a:spLocks noRot="1" noChangeAspect="1" noMove="1" noResize="1" noEditPoints="1" noAdjustHandles="1" noChangeArrowheads="1" noChangeShapeType="1" noTextEdit="1"/>
              </p:cNvSpPr>
              <p:nvPr/>
            </p:nvSpPr>
            <p:spPr>
              <a:xfrm>
                <a:off x="3025687" y="3743675"/>
                <a:ext cx="1213048" cy="1105505"/>
              </a:xfrm>
              <a:prstGeom prst="rightArrow">
                <a:avLst/>
              </a:prstGeom>
              <a:blipFill>
                <a:blip r:embed="rId18"/>
                <a:stretch>
                  <a:fillRect/>
                </a:stretch>
              </a:blipFill>
            </p:spPr>
            <p:txBody>
              <a:bodyPr/>
              <a:lstStyle/>
              <a:p>
                <a:r>
                  <a:rPr lang="en-US">
                    <a:noFill/>
                  </a:rPr>
                  <a:t> </a:t>
                </a:r>
              </a:p>
            </p:txBody>
          </p:sp>
        </mc:Fallback>
      </mc:AlternateContent>
      <p:grpSp>
        <p:nvGrpSpPr>
          <p:cNvPr id="75" name="Group 74" descr="An illustration of a right-left rotation. This is an intermediate stage.&#10;&#10;After the right rotation, c (previously the left child of b) becomes the new right child of a, b (previously the right child of a) becomes the right child of c, and the subtree y (previously the right subtree of c) becomes the left subtree of b.&#10;&#10;The overall effect of the rotation is that we lifted up the node c along with its left subtree (x) while lowering the node b along with its right subtree (z). The right subtree of c (y) becomes the left subtree of b, and its depth in the tree remains unchanged.&#10;&#10;At this point the tree is still not balanced, and the problem node is still 9, but its now in a shape that can be fixed with a right rotation.">
            <a:extLst>
              <a:ext uri="{FF2B5EF4-FFF2-40B4-BE49-F238E27FC236}">
                <a16:creationId xmlns:a16="http://schemas.microsoft.com/office/drawing/2014/main" id="{A77DECA6-C80C-5701-7DE1-06AC88937B23}"/>
              </a:ext>
            </a:extLst>
          </p:cNvPr>
          <p:cNvGrpSpPr/>
          <p:nvPr/>
        </p:nvGrpSpPr>
        <p:grpSpPr>
          <a:xfrm>
            <a:off x="4114944" y="3281195"/>
            <a:ext cx="3755568" cy="3442284"/>
            <a:chOff x="4183702" y="3313028"/>
            <a:chExt cx="3755568" cy="3442284"/>
          </a:xfrm>
        </p:grpSpPr>
        <mc:AlternateContent xmlns:mc="http://schemas.openxmlformats.org/markup-compatibility/2006" xmlns:a14="http://schemas.microsoft.com/office/drawing/2010/main">
          <mc:Choice Requires="a14">
            <p:sp>
              <p:nvSpPr>
                <p:cNvPr id="135" name="Oval 134">
                  <a:extLst>
                    <a:ext uri="{FF2B5EF4-FFF2-40B4-BE49-F238E27FC236}">
                      <a16:creationId xmlns:a16="http://schemas.microsoft.com/office/drawing/2014/main" id="{8F809D24-0EA0-AD2C-8CCB-3BC5F24F7F26}"/>
                    </a:ext>
                  </a:extLst>
                </p:cNvPr>
                <p:cNvSpPr/>
                <p:nvPr/>
              </p:nvSpPr>
              <p:spPr>
                <a:xfrm>
                  <a:off x="5199860" y="3614836"/>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i="1" dirty="0" smtClean="0">
                            <a:solidFill>
                              <a:schemeClr val="tx1"/>
                            </a:solidFill>
                            <a:latin typeface="Cambria Math" panose="02040503050406030204" pitchFamily="18" charset="0"/>
                          </a:rPr>
                          <m:t>𝑎</m:t>
                        </m:r>
                      </m:oMath>
                    </m:oMathPara>
                  </a14:m>
                  <a:endParaRPr lang="en-US" sz="2800" dirty="0">
                    <a:solidFill>
                      <a:schemeClr val="tx1"/>
                    </a:solidFill>
                  </a:endParaRPr>
                </a:p>
              </p:txBody>
            </p:sp>
          </mc:Choice>
          <mc:Fallback xmlns="">
            <p:sp>
              <p:nvSpPr>
                <p:cNvPr id="135" name="Oval 134">
                  <a:extLst>
                    <a:ext uri="{FF2B5EF4-FFF2-40B4-BE49-F238E27FC236}">
                      <a16:creationId xmlns:a16="http://schemas.microsoft.com/office/drawing/2014/main" id="{8F809D24-0EA0-AD2C-8CCB-3BC5F24F7F26}"/>
                    </a:ext>
                  </a:extLst>
                </p:cNvPr>
                <p:cNvSpPr>
                  <a:spLocks noRot="1" noChangeAspect="1" noMove="1" noResize="1" noEditPoints="1" noAdjustHandles="1" noChangeArrowheads="1" noChangeShapeType="1" noTextEdit="1"/>
                </p:cNvSpPr>
                <p:nvPr/>
              </p:nvSpPr>
              <p:spPr>
                <a:xfrm>
                  <a:off x="5199860" y="3614836"/>
                  <a:ext cx="612511" cy="612511"/>
                </a:xfrm>
                <a:prstGeom prst="ellipse">
                  <a:avLst/>
                </a:prstGeom>
                <a:blipFill>
                  <a:blip r:embed="rId33"/>
                  <a:stretch>
                    <a:fillRect/>
                  </a:stretch>
                </a:blipFill>
                <a:ln>
                  <a:solidFill>
                    <a:schemeClr val="tx1"/>
                  </a:solid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36" name="Isosceles Triangle 135">
                  <a:extLst>
                    <a:ext uri="{FF2B5EF4-FFF2-40B4-BE49-F238E27FC236}">
                      <a16:creationId xmlns:a16="http://schemas.microsoft.com/office/drawing/2014/main" id="{35B1F3D4-194F-7932-CA70-04F0AC1A5EC5}"/>
                    </a:ext>
                  </a:extLst>
                </p:cNvPr>
                <p:cNvSpPr/>
                <p:nvPr/>
              </p:nvSpPr>
              <p:spPr>
                <a:xfrm>
                  <a:off x="4183702" y="4289248"/>
                  <a:ext cx="1084977" cy="1204653"/>
                </a:xfrm>
                <a:prstGeom prst="triangle">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dirty="0" smtClean="0">
                            <a:solidFill>
                              <a:schemeClr val="tx1"/>
                            </a:solidFill>
                            <a:latin typeface="Cambria Math" panose="02040503050406030204" pitchFamily="18" charset="0"/>
                          </a:rPr>
                          <m:t>𝑤</m:t>
                        </m:r>
                      </m:oMath>
                    </m:oMathPara>
                  </a14:m>
                  <a:endParaRPr lang="en-US" dirty="0"/>
                </a:p>
              </p:txBody>
            </p:sp>
          </mc:Choice>
          <mc:Fallback xmlns="">
            <p:sp>
              <p:nvSpPr>
                <p:cNvPr id="136" name="Isosceles Triangle 135">
                  <a:extLst>
                    <a:ext uri="{FF2B5EF4-FFF2-40B4-BE49-F238E27FC236}">
                      <a16:creationId xmlns:a16="http://schemas.microsoft.com/office/drawing/2014/main" id="{35B1F3D4-194F-7932-CA70-04F0AC1A5EC5}"/>
                    </a:ext>
                  </a:extLst>
                </p:cNvPr>
                <p:cNvSpPr>
                  <a:spLocks noRot="1" noChangeAspect="1" noMove="1" noResize="1" noEditPoints="1" noAdjustHandles="1" noChangeArrowheads="1" noChangeShapeType="1" noTextEdit="1"/>
                </p:cNvSpPr>
                <p:nvPr/>
              </p:nvSpPr>
              <p:spPr>
                <a:xfrm>
                  <a:off x="4183702" y="4289248"/>
                  <a:ext cx="1084977" cy="1204653"/>
                </a:xfrm>
                <a:prstGeom prst="triangle">
                  <a:avLst/>
                </a:prstGeom>
                <a:blipFill>
                  <a:blip r:embed="rId3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37" name="Oval 136">
                  <a:extLst>
                    <a:ext uri="{FF2B5EF4-FFF2-40B4-BE49-F238E27FC236}">
                      <a16:creationId xmlns:a16="http://schemas.microsoft.com/office/drawing/2014/main" id="{6E235EB5-4F7E-74E6-B4C2-3E1AE8911C19}"/>
                    </a:ext>
                  </a:extLst>
                </p:cNvPr>
                <p:cNvSpPr/>
                <p:nvPr/>
              </p:nvSpPr>
              <p:spPr>
                <a:xfrm>
                  <a:off x="6102674" y="4111293"/>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tx1"/>
                            </a:solidFill>
                            <a:latin typeface="Cambria Math" panose="02040503050406030204" pitchFamily="18" charset="0"/>
                          </a:rPr>
                          <m:t>𝑐</m:t>
                        </m:r>
                      </m:oMath>
                    </m:oMathPara>
                  </a14:m>
                  <a:endParaRPr lang="en-US" sz="2800" dirty="0">
                    <a:solidFill>
                      <a:schemeClr val="tx1"/>
                    </a:solidFill>
                  </a:endParaRPr>
                </a:p>
              </p:txBody>
            </p:sp>
          </mc:Choice>
          <mc:Fallback xmlns="">
            <p:sp>
              <p:nvSpPr>
                <p:cNvPr id="137" name="Oval 136">
                  <a:extLst>
                    <a:ext uri="{FF2B5EF4-FFF2-40B4-BE49-F238E27FC236}">
                      <a16:creationId xmlns:a16="http://schemas.microsoft.com/office/drawing/2014/main" id="{6E235EB5-4F7E-74E6-B4C2-3E1AE8911C19}"/>
                    </a:ext>
                  </a:extLst>
                </p:cNvPr>
                <p:cNvSpPr>
                  <a:spLocks noRot="1" noChangeAspect="1" noMove="1" noResize="1" noEditPoints="1" noAdjustHandles="1" noChangeArrowheads="1" noChangeShapeType="1" noTextEdit="1"/>
                </p:cNvSpPr>
                <p:nvPr/>
              </p:nvSpPr>
              <p:spPr>
                <a:xfrm>
                  <a:off x="6102674" y="4111293"/>
                  <a:ext cx="612511" cy="612511"/>
                </a:xfrm>
                <a:prstGeom prst="ellipse">
                  <a:avLst/>
                </a:prstGeom>
                <a:blipFill>
                  <a:blip r:embed="rId35"/>
                  <a:stretch>
                    <a:fillRect/>
                  </a:stretch>
                </a:blipFill>
                <a:ln>
                  <a:solidFill>
                    <a:schemeClr val="tx1"/>
                  </a:solid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39" name="Isosceles Triangle 138">
                  <a:extLst>
                    <a:ext uri="{FF2B5EF4-FFF2-40B4-BE49-F238E27FC236}">
                      <a16:creationId xmlns:a16="http://schemas.microsoft.com/office/drawing/2014/main" id="{9D516006-D536-C9F5-D25D-D09AD7CBA374}"/>
                    </a:ext>
                  </a:extLst>
                </p:cNvPr>
                <p:cNvSpPr/>
                <p:nvPr/>
              </p:nvSpPr>
              <p:spPr>
                <a:xfrm>
                  <a:off x="6863519" y="5486122"/>
                  <a:ext cx="1075751" cy="1237660"/>
                </a:xfrm>
                <a:prstGeom prst="triangle">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dirty="0" smtClean="0">
                            <a:solidFill>
                              <a:schemeClr val="tx1"/>
                            </a:solidFill>
                            <a:latin typeface="Cambria Math" panose="02040503050406030204" pitchFamily="18" charset="0"/>
                          </a:rPr>
                          <m:t>𝑧</m:t>
                        </m:r>
                      </m:oMath>
                    </m:oMathPara>
                  </a14:m>
                  <a:endParaRPr lang="en-US" dirty="0"/>
                </a:p>
              </p:txBody>
            </p:sp>
          </mc:Choice>
          <mc:Fallback xmlns="">
            <p:sp>
              <p:nvSpPr>
                <p:cNvPr id="139" name="Isosceles Triangle 138">
                  <a:extLst>
                    <a:ext uri="{FF2B5EF4-FFF2-40B4-BE49-F238E27FC236}">
                      <a16:creationId xmlns:a16="http://schemas.microsoft.com/office/drawing/2014/main" id="{9D516006-D536-C9F5-D25D-D09AD7CBA374}"/>
                    </a:ext>
                  </a:extLst>
                </p:cNvPr>
                <p:cNvSpPr>
                  <a:spLocks noRot="1" noChangeAspect="1" noMove="1" noResize="1" noEditPoints="1" noAdjustHandles="1" noChangeArrowheads="1" noChangeShapeType="1" noTextEdit="1"/>
                </p:cNvSpPr>
                <p:nvPr/>
              </p:nvSpPr>
              <p:spPr>
                <a:xfrm>
                  <a:off x="6863519" y="5486122"/>
                  <a:ext cx="1075751" cy="1237660"/>
                </a:xfrm>
                <a:prstGeom prst="triangle">
                  <a:avLst/>
                </a:prstGeom>
                <a:blipFill>
                  <a:blip r:embed="rId36"/>
                  <a:stretch>
                    <a:fillRect/>
                  </a:stretch>
                </a:blipFill>
              </p:spPr>
              <p:txBody>
                <a:bodyPr/>
                <a:lstStyle/>
                <a:p>
                  <a:r>
                    <a:rPr lang="en-US">
                      <a:noFill/>
                    </a:rPr>
                    <a:t> </a:t>
                  </a:r>
                </a:p>
              </p:txBody>
            </p:sp>
          </mc:Fallback>
        </mc:AlternateContent>
        <p:cxnSp>
          <p:nvCxnSpPr>
            <p:cNvPr id="140" name="Straight Connector 139">
              <a:extLst>
                <a:ext uri="{FF2B5EF4-FFF2-40B4-BE49-F238E27FC236}">
                  <a16:creationId xmlns:a16="http://schemas.microsoft.com/office/drawing/2014/main" id="{9D174F5B-EC74-7DF2-ABEF-633091780687}"/>
                </a:ext>
              </a:extLst>
            </p:cNvPr>
            <p:cNvCxnSpPr>
              <a:cxnSpLocks/>
              <a:stCxn id="137" idx="5"/>
              <a:endCxn id="159" idx="1"/>
            </p:cNvCxnSpPr>
            <p:nvPr/>
          </p:nvCxnSpPr>
          <p:spPr>
            <a:xfrm>
              <a:off x="6625485" y="4634104"/>
              <a:ext cx="151335" cy="18697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2" name="Straight Connector 141">
              <a:extLst>
                <a:ext uri="{FF2B5EF4-FFF2-40B4-BE49-F238E27FC236}">
                  <a16:creationId xmlns:a16="http://schemas.microsoft.com/office/drawing/2014/main" id="{360C68CB-DC8A-D45B-E834-15874F4A15CE}"/>
                </a:ext>
              </a:extLst>
            </p:cNvPr>
            <p:cNvCxnSpPr>
              <a:cxnSpLocks/>
              <a:stCxn id="137" idx="1"/>
              <a:endCxn id="135" idx="5"/>
            </p:cNvCxnSpPr>
            <p:nvPr/>
          </p:nvCxnSpPr>
          <p:spPr>
            <a:xfrm flipH="1" flipV="1">
              <a:off x="5722671" y="4137647"/>
              <a:ext cx="469703" cy="6334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3" name="Straight Connector 142">
              <a:extLst>
                <a:ext uri="{FF2B5EF4-FFF2-40B4-BE49-F238E27FC236}">
                  <a16:creationId xmlns:a16="http://schemas.microsoft.com/office/drawing/2014/main" id="{1D349555-8247-C1D8-969C-2A99C7630775}"/>
                </a:ext>
              </a:extLst>
            </p:cNvPr>
            <p:cNvCxnSpPr>
              <a:cxnSpLocks/>
              <a:stCxn id="139" idx="0"/>
              <a:endCxn id="159" idx="5"/>
            </p:cNvCxnSpPr>
            <p:nvPr/>
          </p:nvCxnSpPr>
          <p:spPr>
            <a:xfrm flipH="1" flipV="1">
              <a:off x="7209931" y="5254194"/>
              <a:ext cx="191464" cy="23192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44" name="TextBox 143">
                  <a:extLst>
                    <a:ext uri="{FF2B5EF4-FFF2-40B4-BE49-F238E27FC236}">
                      <a16:creationId xmlns:a16="http://schemas.microsoft.com/office/drawing/2014/main" id="{88B2D769-7FC5-E189-559D-256522242E9C}"/>
                    </a:ext>
                  </a:extLst>
                </p:cNvPr>
                <p:cNvSpPr txBox="1"/>
                <p:nvPr/>
              </p:nvSpPr>
              <p:spPr>
                <a:xfrm>
                  <a:off x="4356795" y="4140155"/>
                  <a:ext cx="369781"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oMath>
                    </m:oMathPara>
                  </a14:m>
                  <a:endParaRPr lang="en-US" dirty="0">
                    <a:solidFill>
                      <a:srgbClr val="FF0000"/>
                    </a:solidFill>
                  </a:endParaRPr>
                </a:p>
              </p:txBody>
            </p:sp>
          </mc:Choice>
          <mc:Fallback xmlns="">
            <p:sp>
              <p:nvSpPr>
                <p:cNvPr id="144" name="TextBox 143">
                  <a:extLst>
                    <a:ext uri="{FF2B5EF4-FFF2-40B4-BE49-F238E27FC236}">
                      <a16:creationId xmlns:a16="http://schemas.microsoft.com/office/drawing/2014/main" id="{88B2D769-7FC5-E189-559D-256522242E9C}"/>
                    </a:ext>
                  </a:extLst>
                </p:cNvPr>
                <p:cNvSpPr txBox="1">
                  <a:spLocks noRot="1" noChangeAspect="1" noMove="1" noResize="1" noEditPoints="1" noAdjustHandles="1" noChangeArrowheads="1" noChangeShapeType="1" noTextEdit="1"/>
                </p:cNvSpPr>
                <p:nvPr/>
              </p:nvSpPr>
              <p:spPr>
                <a:xfrm>
                  <a:off x="4356795" y="4140155"/>
                  <a:ext cx="369781" cy="369332"/>
                </a:xfrm>
                <a:prstGeom prst="rect">
                  <a:avLst/>
                </a:prstGeom>
                <a:blipFill>
                  <a:blip r:embed="rId37"/>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46" name="TextBox 145">
                  <a:extLst>
                    <a:ext uri="{FF2B5EF4-FFF2-40B4-BE49-F238E27FC236}">
                      <a16:creationId xmlns:a16="http://schemas.microsoft.com/office/drawing/2014/main" id="{1226F12A-73C3-A545-8A6A-1FB7371A4210}"/>
                    </a:ext>
                  </a:extLst>
                </p:cNvPr>
                <p:cNvSpPr txBox="1"/>
                <p:nvPr/>
              </p:nvSpPr>
              <p:spPr>
                <a:xfrm>
                  <a:off x="5467770" y="4215176"/>
                  <a:ext cx="773738"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r>
                          <a:rPr lang="en-US" i="1" dirty="0" smtClean="0">
                            <a:solidFill>
                              <a:srgbClr val="FF0000"/>
                            </a:solidFill>
                            <a:latin typeface="Cambria Math" panose="02040503050406030204" pitchFamily="18" charset="0"/>
                          </a:rPr>
                          <m:t>+2</m:t>
                        </m:r>
                      </m:oMath>
                    </m:oMathPara>
                  </a14:m>
                  <a:endParaRPr lang="en-US" dirty="0">
                    <a:solidFill>
                      <a:srgbClr val="FF0000"/>
                    </a:solidFill>
                  </a:endParaRPr>
                </a:p>
              </p:txBody>
            </p:sp>
          </mc:Choice>
          <mc:Fallback xmlns="">
            <p:sp>
              <p:nvSpPr>
                <p:cNvPr id="146" name="TextBox 145">
                  <a:extLst>
                    <a:ext uri="{FF2B5EF4-FFF2-40B4-BE49-F238E27FC236}">
                      <a16:creationId xmlns:a16="http://schemas.microsoft.com/office/drawing/2014/main" id="{1226F12A-73C3-A545-8A6A-1FB7371A4210}"/>
                    </a:ext>
                  </a:extLst>
                </p:cNvPr>
                <p:cNvSpPr txBox="1">
                  <a:spLocks noRot="1" noChangeAspect="1" noMove="1" noResize="1" noEditPoints="1" noAdjustHandles="1" noChangeArrowheads="1" noChangeShapeType="1" noTextEdit="1"/>
                </p:cNvSpPr>
                <p:nvPr/>
              </p:nvSpPr>
              <p:spPr>
                <a:xfrm>
                  <a:off x="5467770" y="4215176"/>
                  <a:ext cx="773738" cy="369332"/>
                </a:xfrm>
                <a:prstGeom prst="rect">
                  <a:avLst/>
                </a:prstGeom>
                <a:blipFill>
                  <a:blip r:embed="rId38"/>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47" name="TextBox 146">
                  <a:extLst>
                    <a:ext uri="{FF2B5EF4-FFF2-40B4-BE49-F238E27FC236}">
                      <a16:creationId xmlns:a16="http://schemas.microsoft.com/office/drawing/2014/main" id="{E7DDC433-A39C-9D72-0893-3EE12F71DF52}"/>
                    </a:ext>
                  </a:extLst>
                </p:cNvPr>
                <p:cNvSpPr txBox="1"/>
                <p:nvPr/>
              </p:nvSpPr>
              <p:spPr>
                <a:xfrm>
                  <a:off x="5270538" y="3313028"/>
                  <a:ext cx="773738"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r>
                          <a:rPr lang="en-US" i="1" dirty="0" smtClean="0">
                            <a:solidFill>
                              <a:srgbClr val="FF0000"/>
                            </a:solidFill>
                            <a:latin typeface="Cambria Math" panose="02040503050406030204" pitchFamily="18" charset="0"/>
                          </a:rPr>
                          <m:t>+3</m:t>
                        </m:r>
                      </m:oMath>
                    </m:oMathPara>
                  </a14:m>
                  <a:endParaRPr lang="en-US" dirty="0">
                    <a:solidFill>
                      <a:srgbClr val="FF0000"/>
                    </a:solidFill>
                  </a:endParaRPr>
                </a:p>
              </p:txBody>
            </p:sp>
          </mc:Choice>
          <mc:Fallback xmlns="">
            <p:sp>
              <p:nvSpPr>
                <p:cNvPr id="147" name="TextBox 146">
                  <a:extLst>
                    <a:ext uri="{FF2B5EF4-FFF2-40B4-BE49-F238E27FC236}">
                      <a16:creationId xmlns:a16="http://schemas.microsoft.com/office/drawing/2014/main" id="{E7DDC433-A39C-9D72-0893-3EE12F71DF52}"/>
                    </a:ext>
                  </a:extLst>
                </p:cNvPr>
                <p:cNvSpPr txBox="1">
                  <a:spLocks noRot="1" noChangeAspect="1" noMove="1" noResize="1" noEditPoints="1" noAdjustHandles="1" noChangeArrowheads="1" noChangeShapeType="1" noTextEdit="1"/>
                </p:cNvSpPr>
                <p:nvPr/>
              </p:nvSpPr>
              <p:spPr>
                <a:xfrm>
                  <a:off x="5270538" y="3313028"/>
                  <a:ext cx="773738" cy="369332"/>
                </a:xfrm>
                <a:prstGeom prst="rect">
                  <a:avLst/>
                </a:prstGeom>
                <a:blipFill>
                  <a:blip r:embed="rId39"/>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48" name="TextBox 147">
                  <a:extLst>
                    <a:ext uri="{FF2B5EF4-FFF2-40B4-BE49-F238E27FC236}">
                      <a16:creationId xmlns:a16="http://schemas.microsoft.com/office/drawing/2014/main" id="{0D538E86-780E-3019-582B-FDB16AE9B559}"/>
                    </a:ext>
                  </a:extLst>
                </p:cNvPr>
                <p:cNvSpPr txBox="1"/>
                <p:nvPr/>
              </p:nvSpPr>
              <p:spPr>
                <a:xfrm>
                  <a:off x="7043103" y="5344545"/>
                  <a:ext cx="369781"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oMath>
                    </m:oMathPara>
                  </a14:m>
                  <a:endParaRPr lang="en-US" dirty="0">
                    <a:solidFill>
                      <a:srgbClr val="FF0000"/>
                    </a:solidFill>
                  </a:endParaRPr>
                </a:p>
              </p:txBody>
            </p:sp>
          </mc:Choice>
          <mc:Fallback xmlns="">
            <p:sp>
              <p:nvSpPr>
                <p:cNvPr id="148" name="TextBox 147">
                  <a:extLst>
                    <a:ext uri="{FF2B5EF4-FFF2-40B4-BE49-F238E27FC236}">
                      <a16:creationId xmlns:a16="http://schemas.microsoft.com/office/drawing/2014/main" id="{0D538E86-780E-3019-582B-FDB16AE9B559}"/>
                    </a:ext>
                  </a:extLst>
                </p:cNvPr>
                <p:cNvSpPr txBox="1">
                  <a:spLocks noRot="1" noChangeAspect="1" noMove="1" noResize="1" noEditPoints="1" noAdjustHandles="1" noChangeArrowheads="1" noChangeShapeType="1" noTextEdit="1"/>
                </p:cNvSpPr>
                <p:nvPr/>
              </p:nvSpPr>
              <p:spPr>
                <a:xfrm>
                  <a:off x="7043103" y="5344545"/>
                  <a:ext cx="369781" cy="369332"/>
                </a:xfrm>
                <a:prstGeom prst="rect">
                  <a:avLst/>
                </a:prstGeom>
                <a:blipFill>
                  <a:blip r:embed="rId40"/>
                  <a:stretch>
                    <a:fillRect/>
                  </a:stretch>
                </a:blipFill>
              </p:spPr>
              <p:txBody>
                <a:bodyPr/>
                <a:lstStyle/>
                <a:p>
                  <a:r>
                    <a:rPr lang="en-US">
                      <a:noFill/>
                    </a:rPr>
                    <a:t> </a:t>
                  </a:r>
                </a:p>
              </p:txBody>
            </p:sp>
          </mc:Fallback>
        </mc:AlternateContent>
        <p:grpSp>
          <p:nvGrpSpPr>
            <p:cNvPr id="158" name="Group 157">
              <a:extLst>
                <a:ext uri="{FF2B5EF4-FFF2-40B4-BE49-F238E27FC236}">
                  <a16:creationId xmlns:a16="http://schemas.microsoft.com/office/drawing/2014/main" id="{B8816186-073F-043E-FC13-8FAA2A388594}"/>
                </a:ext>
              </a:extLst>
            </p:cNvPr>
            <p:cNvGrpSpPr/>
            <p:nvPr/>
          </p:nvGrpSpPr>
          <p:grpSpPr>
            <a:xfrm>
              <a:off x="5444564" y="4879593"/>
              <a:ext cx="869999" cy="1258554"/>
              <a:chOff x="7671946" y="5192984"/>
              <a:chExt cx="869999" cy="1258554"/>
            </a:xfrm>
          </p:grpSpPr>
          <mc:AlternateContent xmlns:mc="http://schemas.openxmlformats.org/markup-compatibility/2006" xmlns:a14="http://schemas.microsoft.com/office/drawing/2010/main">
            <mc:Choice Requires="a14">
              <p:sp>
                <p:nvSpPr>
                  <p:cNvPr id="138" name="Isosceles Triangle 137">
                    <a:extLst>
                      <a:ext uri="{FF2B5EF4-FFF2-40B4-BE49-F238E27FC236}">
                        <a16:creationId xmlns:a16="http://schemas.microsoft.com/office/drawing/2014/main" id="{74A22E81-AB42-2FE9-9E89-350215CFD416}"/>
                      </a:ext>
                    </a:extLst>
                  </p:cNvPr>
                  <p:cNvSpPr/>
                  <p:nvPr/>
                </p:nvSpPr>
                <p:spPr>
                  <a:xfrm>
                    <a:off x="7671946" y="5192984"/>
                    <a:ext cx="869999" cy="653951"/>
                  </a:xfrm>
                  <a:prstGeom prst="triangle">
                    <a:avLst/>
                  </a:prstGeom>
                  <a:solidFill>
                    <a:schemeClr val="accent1">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dirty="0" smtClean="0">
                              <a:solidFill>
                                <a:schemeClr val="tx1"/>
                              </a:solidFill>
                              <a:latin typeface="Cambria Math" panose="02040503050406030204" pitchFamily="18" charset="0"/>
                            </a:rPr>
                            <m:t>𝑥</m:t>
                          </m:r>
                        </m:oMath>
                      </m:oMathPara>
                    </a14:m>
                    <a:endParaRPr lang="en-US" dirty="0"/>
                  </a:p>
                </p:txBody>
              </p:sp>
            </mc:Choice>
            <mc:Fallback xmlns="">
              <p:sp>
                <p:nvSpPr>
                  <p:cNvPr id="138" name="Isosceles Triangle 137">
                    <a:extLst>
                      <a:ext uri="{FF2B5EF4-FFF2-40B4-BE49-F238E27FC236}">
                        <a16:creationId xmlns:a16="http://schemas.microsoft.com/office/drawing/2014/main" id="{74A22E81-AB42-2FE9-9E89-350215CFD416}"/>
                      </a:ext>
                    </a:extLst>
                  </p:cNvPr>
                  <p:cNvSpPr>
                    <a:spLocks noRot="1" noChangeAspect="1" noMove="1" noResize="1" noEditPoints="1" noAdjustHandles="1" noChangeArrowheads="1" noChangeShapeType="1" noTextEdit="1"/>
                  </p:cNvSpPr>
                  <p:nvPr/>
                </p:nvSpPr>
                <p:spPr>
                  <a:xfrm>
                    <a:off x="7671946" y="5192984"/>
                    <a:ext cx="869999" cy="653951"/>
                  </a:xfrm>
                  <a:prstGeom prst="triangle">
                    <a:avLst/>
                  </a:prstGeom>
                  <a:blipFill>
                    <a:blip r:embed="rId41"/>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53" name="Oval 152">
                    <a:extLst>
                      <a:ext uri="{FF2B5EF4-FFF2-40B4-BE49-F238E27FC236}">
                        <a16:creationId xmlns:a16="http://schemas.microsoft.com/office/drawing/2014/main" id="{C9792623-4F10-6F7E-FC1A-66157314FC92}"/>
                      </a:ext>
                    </a:extLst>
                  </p:cNvPr>
                  <p:cNvSpPr/>
                  <p:nvPr/>
                </p:nvSpPr>
                <p:spPr>
                  <a:xfrm>
                    <a:off x="7879032" y="5975392"/>
                    <a:ext cx="476146" cy="476146"/>
                  </a:xfrm>
                  <a:prstGeom prst="ellipse">
                    <a:avLst/>
                  </a:prstGeom>
                  <a:solidFill>
                    <a:schemeClr val="bg1"/>
                  </a:solidFill>
                  <a:ln>
                    <a:solidFill>
                      <a:schemeClr val="bg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bg1">
                                  <a:lumMod val="50000"/>
                                </a:schemeClr>
                              </a:solidFill>
                              <a:latin typeface="Cambria Math" panose="02040503050406030204" pitchFamily="18" charset="0"/>
                            </a:rPr>
                            <m:t>𝑑</m:t>
                          </m:r>
                        </m:oMath>
                      </m:oMathPara>
                    </a14:m>
                    <a:endParaRPr lang="en-US" sz="2800" dirty="0">
                      <a:solidFill>
                        <a:schemeClr val="bg1">
                          <a:lumMod val="50000"/>
                        </a:schemeClr>
                      </a:solidFill>
                    </a:endParaRPr>
                  </a:p>
                </p:txBody>
              </p:sp>
            </mc:Choice>
            <mc:Fallback xmlns="">
              <p:sp>
                <p:nvSpPr>
                  <p:cNvPr id="153" name="Oval 152">
                    <a:extLst>
                      <a:ext uri="{FF2B5EF4-FFF2-40B4-BE49-F238E27FC236}">
                        <a16:creationId xmlns:a16="http://schemas.microsoft.com/office/drawing/2014/main" id="{C9792623-4F10-6F7E-FC1A-66157314FC92}"/>
                      </a:ext>
                    </a:extLst>
                  </p:cNvPr>
                  <p:cNvSpPr>
                    <a:spLocks noRot="1" noChangeAspect="1" noMove="1" noResize="1" noEditPoints="1" noAdjustHandles="1" noChangeArrowheads="1" noChangeShapeType="1" noTextEdit="1"/>
                  </p:cNvSpPr>
                  <p:nvPr/>
                </p:nvSpPr>
                <p:spPr>
                  <a:xfrm>
                    <a:off x="7879032" y="5975392"/>
                    <a:ext cx="476146" cy="476146"/>
                  </a:xfrm>
                  <a:prstGeom prst="ellipse">
                    <a:avLst/>
                  </a:prstGeom>
                  <a:blipFill>
                    <a:blip r:embed="rId42"/>
                    <a:stretch>
                      <a:fillRect/>
                    </a:stretch>
                  </a:blipFill>
                  <a:ln>
                    <a:solidFill>
                      <a:schemeClr val="bg1">
                        <a:lumMod val="50000"/>
                      </a:schemeClr>
                    </a:solidFill>
                    <a:prstDash val="dash"/>
                  </a:ln>
                </p:spPr>
                <p:txBody>
                  <a:bodyPr/>
                  <a:lstStyle/>
                  <a:p>
                    <a:r>
                      <a:rPr lang="en-US">
                        <a:noFill/>
                      </a:rPr>
                      <a:t> </a:t>
                    </a:r>
                  </a:p>
                </p:txBody>
              </p:sp>
            </mc:Fallback>
          </mc:AlternateContent>
          <p:cxnSp>
            <p:nvCxnSpPr>
              <p:cNvPr id="154" name="Straight Connector 153">
                <a:extLst>
                  <a:ext uri="{FF2B5EF4-FFF2-40B4-BE49-F238E27FC236}">
                    <a16:creationId xmlns:a16="http://schemas.microsoft.com/office/drawing/2014/main" id="{F1E1B38D-B8F5-89BD-8822-57A80C5777D7}"/>
                  </a:ext>
                </a:extLst>
              </p:cNvPr>
              <p:cNvCxnSpPr>
                <a:cxnSpLocks/>
                <a:stCxn id="153" idx="0"/>
                <a:endCxn id="138" idx="3"/>
              </p:cNvCxnSpPr>
              <p:nvPr/>
            </p:nvCxnSpPr>
            <p:spPr>
              <a:xfrm flipH="1" flipV="1">
                <a:off x="8106946" y="5846935"/>
                <a:ext cx="10159" cy="128457"/>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grpSp>
        <p:grpSp>
          <p:nvGrpSpPr>
            <p:cNvPr id="157" name="Group 156">
              <a:extLst>
                <a:ext uri="{FF2B5EF4-FFF2-40B4-BE49-F238E27FC236}">
                  <a16:creationId xmlns:a16="http://schemas.microsoft.com/office/drawing/2014/main" id="{3F3ADB01-DD8A-7E18-1091-482C3EF244C6}"/>
                </a:ext>
              </a:extLst>
            </p:cNvPr>
            <p:cNvGrpSpPr/>
            <p:nvPr/>
          </p:nvGrpSpPr>
          <p:grpSpPr>
            <a:xfrm>
              <a:off x="6130081" y="5494218"/>
              <a:ext cx="869999" cy="1261094"/>
              <a:chOff x="6540271" y="4283732"/>
              <a:chExt cx="869999" cy="1261094"/>
            </a:xfrm>
          </p:grpSpPr>
          <mc:AlternateContent xmlns:mc="http://schemas.openxmlformats.org/markup-compatibility/2006" xmlns:a14="http://schemas.microsoft.com/office/drawing/2010/main">
            <mc:Choice Requires="a14">
              <p:sp>
                <p:nvSpPr>
                  <p:cNvPr id="150" name="Isosceles Triangle 149">
                    <a:extLst>
                      <a:ext uri="{FF2B5EF4-FFF2-40B4-BE49-F238E27FC236}">
                        <a16:creationId xmlns:a16="http://schemas.microsoft.com/office/drawing/2014/main" id="{DA48F5F6-29AE-2B9B-C661-FC0F9D14E43E}"/>
                      </a:ext>
                    </a:extLst>
                  </p:cNvPr>
                  <p:cNvSpPr/>
                  <p:nvPr/>
                </p:nvSpPr>
                <p:spPr>
                  <a:xfrm>
                    <a:off x="6540271" y="4283732"/>
                    <a:ext cx="869999" cy="653951"/>
                  </a:xfrm>
                  <a:prstGeom prst="triangle">
                    <a:avLst/>
                  </a:prstGeom>
                  <a:solidFill>
                    <a:schemeClr val="accent1">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dirty="0" smtClean="0">
                              <a:solidFill>
                                <a:schemeClr val="tx1"/>
                              </a:solidFill>
                              <a:latin typeface="Cambria Math" panose="02040503050406030204" pitchFamily="18" charset="0"/>
                            </a:rPr>
                            <m:t>𝑦</m:t>
                          </m:r>
                        </m:oMath>
                      </m:oMathPara>
                    </a14:m>
                    <a:endParaRPr lang="en-US" dirty="0"/>
                  </a:p>
                </p:txBody>
              </p:sp>
            </mc:Choice>
            <mc:Fallback xmlns="">
              <p:sp>
                <p:nvSpPr>
                  <p:cNvPr id="150" name="Isosceles Triangle 149">
                    <a:extLst>
                      <a:ext uri="{FF2B5EF4-FFF2-40B4-BE49-F238E27FC236}">
                        <a16:creationId xmlns:a16="http://schemas.microsoft.com/office/drawing/2014/main" id="{DA48F5F6-29AE-2B9B-C661-FC0F9D14E43E}"/>
                      </a:ext>
                    </a:extLst>
                  </p:cNvPr>
                  <p:cNvSpPr>
                    <a:spLocks noRot="1" noChangeAspect="1" noMove="1" noResize="1" noEditPoints="1" noAdjustHandles="1" noChangeArrowheads="1" noChangeShapeType="1" noTextEdit="1"/>
                  </p:cNvSpPr>
                  <p:nvPr/>
                </p:nvSpPr>
                <p:spPr>
                  <a:xfrm>
                    <a:off x="6540271" y="4283732"/>
                    <a:ext cx="869999" cy="653951"/>
                  </a:xfrm>
                  <a:prstGeom prst="triangle">
                    <a:avLst/>
                  </a:prstGeom>
                  <a:blipFill>
                    <a:blip r:embed="rId43"/>
                    <a:stretch>
                      <a:fillRect b="-4545"/>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55" name="Oval 154">
                    <a:extLst>
                      <a:ext uri="{FF2B5EF4-FFF2-40B4-BE49-F238E27FC236}">
                        <a16:creationId xmlns:a16="http://schemas.microsoft.com/office/drawing/2014/main" id="{FA2F515E-F9F8-11B1-7B8F-6B879A34E224}"/>
                      </a:ext>
                    </a:extLst>
                  </p:cNvPr>
                  <p:cNvSpPr/>
                  <p:nvPr/>
                </p:nvSpPr>
                <p:spPr>
                  <a:xfrm>
                    <a:off x="6732387" y="5068680"/>
                    <a:ext cx="476146" cy="476146"/>
                  </a:xfrm>
                  <a:prstGeom prst="ellipse">
                    <a:avLst/>
                  </a:prstGeom>
                  <a:solidFill>
                    <a:schemeClr val="bg1"/>
                  </a:solidFill>
                  <a:ln>
                    <a:solidFill>
                      <a:schemeClr val="bg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bg1">
                                  <a:lumMod val="50000"/>
                                </a:schemeClr>
                              </a:solidFill>
                              <a:latin typeface="Cambria Math" panose="02040503050406030204" pitchFamily="18" charset="0"/>
                            </a:rPr>
                            <m:t>𝑑</m:t>
                          </m:r>
                        </m:oMath>
                      </m:oMathPara>
                    </a14:m>
                    <a:endParaRPr lang="en-US" sz="2800" dirty="0">
                      <a:solidFill>
                        <a:schemeClr val="bg1">
                          <a:lumMod val="50000"/>
                        </a:schemeClr>
                      </a:solidFill>
                    </a:endParaRPr>
                  </a:p>
                </p:txBody>
              </p:sp>
            </mc:Choice>
            <mc:Fallback xmlns="">
              <p:sp>
                <p:nvSpPr>
                  <p:cNvPr id="155" name="Oval 154">
                    <a:extLst>
                      <a:ext uri="{FF2B5EF4-FFF2-40B4-BE49-F238E27FC236}">
                        <a16:creationId xmlns:a16="http://schemas.microsoft.com/office/drawing/2014/main" id="{FA2F515E-F9F8-11B1-7B8F-6B879A34E224}"/>
                      </a:ext>
                    </a:extLst>
                  </p:cNvPr>
                  <p:cNvSpPr>
                    <a:spLocks noRot="1" noChangeAspect="1" noMove="1" noResize="1" noEditPoints="1" noAdjustHandles="1" noChangeArrowheads="1" noChangeShapeType="1" noTextEdit="1"/>
                  </p:cNvSpPr>
                  <p:nvPr/>
                </p:nvSpPr>
                <p:spPr>
                  <a:xfrm>
                    <a:off x="6732387" y="5068680"/>
                    <a:ext cx="476146" cy="476146"/>
                  </a:xfrm>
                  <a:prstGeom prst="ellipse">
                    <a:avLst/>
                  </a:prstGeom>
                  <a:blipFill>
                    <a:blip r:embed="rId44"/>
                    <a:stretch>
                      <a:fillRect/>
                    </a:stretch>
                  </a:blipFill>
                  <a:ln>
                    <a:solidFill>
                      <a:schemeClr val="bg1">
                        <a:lumMod val="50000"/>
                      </a:schemeClr>
                    </a:solidFill>
                    <a:prstDash val="dash"/>
                  </a:ln>
                </p:spPr>
                <p:txBody>
                  <a:bodyPr/>
                  <a:lstStyle/>
                  <a:p>
                    <a:r>
                      <a:rPr lang="en-US">
                        <a:noFill/>
                      </a:rPr>
                      <a:t> </a:t>
                    </a:r>
                  </a:p>
                </p:txBody>
              </p:sp>
            </mc:Fallback>
          </mc:AlternateContent>
          <p:cxnSp>
            <p:nvCxnSpPr>
              <p:cNvPr id="156" name="Straight Connector 155">
                <a:extLst>
                  <a:ext uri="{FF2B5EF4-FFF2-40B4-BE49-F238E27FC236}">
                    <a16:creationId xmlns:a16="http://schemas.microsoft.com/office/drawing/2014/main" id="{0972C351-F425-B44E-0B07-B669029C0077}"/>
                  </a:ext>
                </a:extLst>
              </p:cNvPr>
              <p:cNvCxnSpPr>
                <a:cxnSpLocks/>
                <a:stCxn id="155" idx="0"/>
                <a:endCxn id="150" idx="3"/>
              </p:cNvCxnSpPr>
              <p:nvPr/>
            </p:nvCxnSpPr>
            <p:spPr>
              <a:xfrm flipV="1">
                <a:off x="6970460" y="4937683"/>
                <a:ext cx="4811" cy="130997"/>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grpSp>
        <mc:AlternateContent xmlns:mc="http://schemas.openxmlformats.org/markup-compatibility/2006" xmlns:a14="http://schemas.microsoft.com/office/drawing/2010/main">
          <mc:Choice Requires="a14">
            <p:sp>
              <p:nvSpPr>
                <p:cNvPr id="159" name="Oval 158">
                  <a:extLst>
                    <a:ext uri="{FF2B5EF4-FFF2-40B4-BE49-F238E27FC236}">
                      <a16:creationId xmlns:a16="http://schemas.microsoft.com/office/drawing/2014/main" id="{C665C09B-FCE3-FD4E-BB9E-596B4AC626E5}"/>
                    </a:ext>
                  </a:extLst>
                </p:cNvPr>
                <p:cNvSpPr/>
                <p:nvPr/>
              </p:nvSpPr>
              <p:spPr>
                <a:xfrm>
                  <a:off x="6687120" y="4731383"/>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tx1"/>
                            </a:solidFill>
                            <a:latin typeface="Cambria Math" panose="02040503050406030204" pitchFamily="18" charset="0"/>
                          </a:rPr>
                          <m:t>𝑏</m:t>
                        </m:r>
                      </m:oMath>
                    </m:oMathPara>
                  </a14:m>
                  <a:endParaRPr lang="en-US" sz="2800" dirty="0">
                    <a:solidFill>
                      <a:schemeClr val="tx1"/>
                    </a:solidFill>
                  </a:endParaRPr>
                </a:p>
              </p:txBody>
            </p:sp>
          </mc:Choice>
          <mc:Fallback xmlns="">
            <p:sp>
              <p:nvSpPr>
                <p:cNvPr id="159" name="Oval 158">
                  <a:extLst>
                    <a:ext uri="{FF2B5EF4-FFF2-40B4-BE49-F238E27FC236}">
                      <a16:creationId xmlns:a16="http://schemas.microsoft.com/office/drawing/2014/main" id="{C665C09B-FCE3-FD4E-BB9E-596B4AC626E5}"/>
                    </a:ext>
                  </a:extLst>
                </p:cNvPr>
                <p:cNvSpPr>
                  <a:spLocks noRot="1" noChangeAspect="1" noMove="1" noResize="1" noEditPoints="1" noAdjustHandles="1" noChangeArrowheads="1" noChangeShapeType="1" noTextEdit="1"/>
                </p:cNvSpPr>
                <p:nvPr/>
              </p:nvSpPr>
              <p:spPr>
                <a:xfrm>
                  <a:off x="6687120" y="4731383"/>
                  <a:ext cx="612511" cy="612511"/>
                </a:xfrm>
                <a:prstGeom prst="ellipse">
                  <a:avLst/>
                </a:prstGeom>
                <a:blipFill>
                  <a:blip r:embed="rId45"/>
                  <a:stretch>
                    <a:fillRect/>
                  </a:stretch>
                </a:blipFill>
                <a:ln>
                  <a:solidFill>
                    <a:schemeClr val="tx1"/>
                  </a:solid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68" name="TextBox 167">
                  <a:extLst>
                    <a:ext uri="{FF2B5EF4-FFF2-40B4-BE49-F238E27FC236}">
                      <a16:creationId xmlns:a16="http://schemas.microsoft.com/office/drawing/2014/main" id="{680E6224-B30D-AB0B-1DD3-2319A9852042}"/>
                    </a:ext>
                  </a:extLst>
                </p:cNvPr>
                <p:cNvSpPr txBox="1"/>
                <p:nvPr/>
              </p:nvSpPr>
              <p:spPr>
                <a:xfrm>
                  <a:off x="6076964" y="4826344"/>
                  <a:ext cx="773738"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r>
                          <a:rPr lang="en-US" b="0" i="1" dirty="0" smtClean="0">
                            <a:solidFill>
                              <a:srgbClr val="FF0000"/>
                            </a:solidFill>
                            <a:latin typeface="Cambria Math" panose="02040503050406030204" pitchFamily="18" charset="0"/>
                          </a:rPr>
                          <m:t>+1</m:t>
                        </m:r>
                      </m:oMath>
                    </m:oMathPara>
                  </a14:m>
                  <a:endParaRPr lang="en-US" dirty="0">
                    <a:solidFill>
                      <a:srgbClr val="FF0000"/>
                    </a:solidFill>
                  </a:endParaRPr>
                </a:p>
              </p:txBody>
            </p:sp>
          </mc:Choice>
          <mc:Fallback xmlns="">
            <p:sp>
              <p:nvSpPr>
                <p:cNvPr id="168" name="TextBox 167">
                  <a:extLst>
                    <a:ext uri="{FF2B5EF4-FFF2-40B4-BE49-F238E27FC236}">
                      <a16:creationId xmlns:a16="http://schemas.microsoft.com/office/drawing/2014/main" id="{680E6224-B30D-AB0B-1DD3-2319A9852042}"/>
                    </a:ext>
                  </a:extLst>
                </p:cNvPr>
                <p:cNvSpPr txBox="1">
                  <a:spLocks noRot="1" noChangeAspect="1" noMove="1" noResize="1" noEditPoints="1" noAdjustHandles="1" noChangeArrowheads="1" noChangeShapeType="1" noTextEdit="1"/>
                </p:cNvSpPr>
                <p:nvPr/>
              </p:nvSpPr>
              <p:spPr>
                <a:xfrm>
                  <a:off x="6076964" y="4826344"/>
                  <a:ext cx="773738" cy="369332"/>
                </a:xfrm>
                <a:prstGeom prst="rect">
                  <a:avLst/>
                </a:prstGeom>
                <a:blipFill>
                  <a:blip r:embed="rId46"/>
                  <a:stretch>
                    <a:fillRect/>
                  </a:stretch>
                </a:blipFill>
              </p:spPr>
              <p:txBody>
                <a:bodyPr/>
                <a:lstStyle/>
                <a:p>
                  <a:r>
                    <a:rPr lang="en-US">
                      <a:noFill/>
                    </a:rPr>
                    <a:t> </a:t>
                  </a:r>
                </a:p>
              </p:txBody>
            </p:sp>
          </mc:Fallback>
        </mc:AlternateContent>
        <p:cxnSp>
          <p:nvCxnSpPr>
            <p:cNvPr id="51" name="Straight Connector 50">
              <a:extLst>
                <a:ext uri="{FF2B5EF4-FFF2-40B4-BE49-F238E27FC236}">
                  <a16:creationId xmlns:a16="http://schemas.microsoft.com/office/drawing/2014/main" id="{5AD35802-B314-EB92-AE84-8AE7647C1D0C}"/>
                </a:ext>
              </a:extLst>
            </p:cNvPr>
            <p:cNvCxnSpPr>
              <a:cxnSpLocks/>
              <a:stCxn id="159" idx="3"/>
              <a:endCxn id="150" idx="0"/>
            </p:cNvCxnSpPr>
            <p:nvPr/>
          </p:nvCxnSpPr>
          <p:spPr>
            <a:xfrm flipH="1">
              <a:off x="6565081" y="5254194"/>
              <a:ext cx="211739" cy="24002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 name="Straight Connector 61">
              <a:extLst>
                <a:ext uri="{FF2B5EF4-FFF2-40B4-BE49-F238E27FC236}">
                  <a16:creationId xmlns:a16="http://schemas.microsoft.com/office/drawing/2014/main" id="{9CBED269-3ABC-4229-FFCC-10436A813B7C}"/>
                </a:ext>
              </a:extLst>
            </p:cNvPr>
            <p:cNvCxnSpPr>
              <a:cxnSpLocks/>
              <a:stCxn id="137" idx="3"/>
              <a:endCxn id="138" idx="0"/>
            </p:cNvCxnSpPr>
            <p:nvPr/>
          </p:nvCxnSpPr>
          <p:spPr>
            <a:xfrm flipH="1">
              <a:off x="5879564" y="4634104"/>
              <a:ext cx="312810" cy="24548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58AE3F03-F6A8-38DC-86AA-AF599D392549}"/>
                </a:ext>
              </a:extLst>
            </p:cNvPr>
            <p:cNvCxnSpPr>
              <a:cxnSpLocks/>
              <a:stCxn id="136" idx="0"/>
              <a:endCxn id="135" idx="3"/>
            </p:cNvCxnSpPr>
            <p:nvPr/>
          </p:nvCxnSpPr>
          <p:spPr>
            <a:xfrm flipV="1">
              <a:off x="4726191" y="4137647"/>
              <a:ext cx="563369" cy="15160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mc:AlternateContent xmlns:mc="http://schemas.openxmlformats.org/markup-compatibility/2006">
        <mc:Choice xmlns:a14="http://schemas.microsoft.com/office/drawing/2010/main" Requires="a14">
          <p:sp>
            <p:nvSpPr>
              <p:cNvPr id="215" name="Arrow: Right 214" descr="Finally we do a left rotation at the problem node a.">
                <a:extLst>
                  <a:ext uri="{FF2B5EF4-FFF2-40B4-BE49-F238E27FC236}">
                    <a16:creationId xmlns:a16="http://schemas.microsoft.com/office/drawing/2014/main" id="{2DAE4AAD-4DCC-1580-C1EC-074617400EC7}"/>
                  </a:ext>
                </a:extLst>
              </p:cNvPr>
              <p:cNvSpPr/>
              <p:nvPr/>
            </p:nvSpPr>
            <p:spPr>
              <a:xfrm>
                <a:off x="7072247" y="3750990"/>
                <a:ext cx="1240599" cy="1105505"/>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t>Rotate Left at </a:t>
                </a:r>
                <a14:m>
                  <m:oMath xmlns:m="http://schemas.openxmlformats.org/officeDocument/2006/math">
                    <m:r>
                      <a:rPr lang="en-US" sz="1400" b="0" i="1" smtClean="0">
                        <a:latin typeface="Cambria Math" panose="02040503050406030204" pitchFamily="18" charset="0"/>
                      </a:rPr>
                      <m:t>𝑎</m:t>
                    </m:r>
                  </m:oMath>
                </a14:m>
                <a:endParaRPr lang="en-US" sz="1400" dirty="0"/>
              </a:p>
            </p:txBody>
          </p:sp>
        </mc:Choice>
        <mc:Fallback>
          <p:sp>
            <p:nvSpPr>
              <p:cNvPr id="215" name="Arrow: Right 214" descr="Finally we do a left rotation at the problem node a.">
                <a:extLst>
                  <a:ext uri="{FF2B5EF4-FFF2-40B4-BE49-F238E27FC236}">
                    <a16:creationId xmlns:a16="http://schemas.microsoft.com/office/drawing/2014/main" id="{2DAE4AAD-4DCC-1580-C1EC-074617400EC7}"/>
                  </a:ext>
                </a:extLst>
              </p:cNvPr>
              <p:cNvSpPr>
                <a:spLocks noRot="1" noChangeAspect="1" noMove="1" noResize="1" noEditPoints="1" noAdjustHandles="1" noChangeArrowheads="1" noChangeShapeType="1" noTextEdit="1"/>
              </p:cNvSpPr>
              <p:nvPr/>
            </p:nvSpPr>
            <p:spPr>
              <a:xfrm>
                <a:off x="7072247" y="3750990"/>
                <a:ext cx="1240599" cy="1105505"/>
              </a:xfrm>
              <a:prstGeom prst="rightArrow">
                <a:avLst/>
              </a:prstGeom>
              <a:blipFill>
                <a:blip r:embed="rId47"/>
                <a:stretch>
                  <a:fillRect/>
                </a:stretch>
              </a:blipFill>
            </p:spPr>
            <p:txBody>
              <a:bodyPr/>
              <a:lstStyle/>
              <a:p>
                <a:r>
                  <a:rPr lang="en-US">
                    <a:noFill/>
                  </a:rPr>
                  <a:t> </a:t>
                </a:r>
              </a:p>
            </p:txBody>
          </p:sp>
        </mc:Fallback>
      </mc:AlternateContent>
      <p:grpSp>
        <p:nvGrpSpPr>
          <p:cNvPr id="213" name="Group 212" descr="An illustration of a right-left rotation. This is the after image.&#10;&#10;&#10;After performing a left rotation the node c becomes the root of the tree. The left child of c is the node a (the former root), and the right child of c is unchanged from the intermediate step. The right subtree of a is x (the former left subtree of c), and the left subtree of a is unchanged. At this point the left and right subtrees of c both have height h+1, and so the tree is finally balanced.">
            <a:extLst>
              <a:ext uri="{FF2B5EF4-FFF2-40B4-BE49-F238E27FC236}">
                <a16:creationId xmlns:a16="http://schemas.microsoft.com/office/drawing/2014/main" id="{E5E38041-E10B-4A4D-A3C2-68BEEB799918}"/>
              </a:ext>
            </a:extLst>
          </p:cNvPr>
          <p:cNvGrpSpPr/>
          <p:nvPr/>
        </p:nvGrpSpPr>
        <p:grpSpPr>
          <a:xfrm>
            <a:off x="8270097" y="3441735"/>
            <a:ext cx="3918102" cy="2771603"/>
            <a:chOff x="8140409" y="588651"/>
            <a:chExt cx="3918102" cy="2771603"/>
          </a:xfrm>
        </p:grpSpPr>
        <mc:AlternateContent xmlns:mc="http://schemas.openxmlformats.org/markup-compatibility/2006" xmlns:a14="http://schemas.microsoft.com/office/drawing/2010/main">
          <mc:Choice Requires="a14">
            <p:sp>
              <p:nvSpPr>
                <p:cNvPr id="170" name="Isosceles Triangle 169">
                  <a:extLst>
                    <a:ext uri="{FF2B5EF4-FFF2-40B4-BE49-F238E27FC236}">
                      <a16:creationId xmlns:a16="http://schemas.microsoft.com/office/drawing/2014/main" id="{C25823D2-DAC3-871C-723F-191069584EC5}"/>
                    </a:ext>
                  </a:extLst>
                </p:cNvPr>
                <p:cNvSpPr/>
                <p:nvPr/>
              </p:nvSpPr>
              <p:spPr>
                <a:xfrm>
                  <a:off x="8140409" y="2112531"/>
                  <a:ext cx="1084977" cy="1204653"/>
                </a:xfrm>
                <a:prstGeom prst="triangle">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dirty="0" smtClean="0">
                            <a:solidFill>
                              <a:schemeClr val="tx1"/>
                            </a:solidFill>
                            <a:latin typeface="Cambria Math" panose="02040503050406030204" pitchFamily="18" charset="0"/>
                          </a:rPr>
                          <m:t>𝑤</m:t>
                        </m:r>
                      </m:oMath>
                    </m:oMathPara>
                  </a14:m>
                  <a:endParaRPr lang="en-US" dirty="0"/>
                </a:p>
              </p:txBody>
            </p:sp>
          </mc:Choice>
          <mc:Fallback xmlns="">
            <p:sp>
              <p:nvSpPr>
                <p:cNvPr id="170" name="Isosceles Triangle 169">
                  <a:extLst>
                    <a:ext uri="{FF2B5EF4-FFF2-40B4-BE49-F238E27FC236}">
                      <a16:creationId xmlns:a16="http://schemas.microsoft.com/office/drawing/2014/main" id="{C25823D2-DAC3-871C-723F-191069584EC5}"/>
                    </a:ext>
                  </a:extLst>
                </p:cNvPr>
                <p:cNvSpPr>
                  <a:spLocks noRot="1" noChangeAspect="1" noMove="1" noResize="1" noEditPoints="1" noAdjustHandles="1" noChangeArrowheads="1" noChangeShapeType="1" noTextEdit="1"/>
                </p:cNvSpPr>
                <p:nvPr/>
              </p:nvSpPr>
              <p:spPr>
                <a:xfrm>
                  <a:off x="8140409" y="2112531"/>
                  <a:ext cx="1084977" cy="1204653"/>
                </a:xfrm>
                <a:prstGeom prst="triangle">
                  <a:avLst/>
                </a:prstGeom>
                <a:blipFill>
                  <a:blip r:embed="rId48"/>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71" name="TextBox 170">
                  <a:extLst>
                    <a:ext uri="{FF2B5EF4-FFF2-40B4-BE49-F238E27FC236}">
                      <a16:creationId xmlns:a16="http://schemas.microsoft.com/office/drawing/2014/main" id="{4C113044-D157-8620-6804-52D9DA4967AE}"/>
                    </a:ext>
                  </a:extLst>
                </p:cNvPr>
                <p:cNvSpPr txBox="1"/>
                <p:nvPr/>
              </p:nvSpPr>
              <p:spPr>
                <a:xfrm>
                  <a:off x="8344086" y="1954745"/>
                  <a:ext cx="369781"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oMath>
                    </m:oMathPara>
                  </a14:m>
                  <a:endParaRPr lang="en-US" dirty="0">
                    <a:solidFill>
                      <a:srgbClr val="FF0000"/>
                    </a:solidFill>
                  </a:endParaRPr>
                </a:p>
              </p:txBody>
            </p:sp>
          </mc:Choice>
          <mc:Fallback xmlns="">
            <p:sp>
              <p:nvSpPr>
                <p:cNvPr id="171" name="TextBox 170">
                  <a:extLst>
                    <a:ext uri="{FF2B5EF4-FFF2-40B4-BE49-F238E27FC236}">
                      <a16:creationId xmlns:a16="http://schemas.microsoft.com/office/drawing/2014/main" id="{4C113044-D157-8620-6804-52D9DA4967AE}"/>
                    </a:ext>
                  </a:extLst>
                </p:cNvPr>
                <p:cNvSpPr txBox="1">
                  <a:spLocks noRot="1" noChangeAspect="1" noMove="1" noResize="1" noEditPoints="1" noAdjustHandles="1" noChangeArrowheads="1" noChangeShapeType="1" noTextEdit="1"/>
                </p:cNvSpPr>
                <p:nvPr/>
              </p:nvSpPr>
              <p:spPr>
                <a:xfrm>
                  <a:off x="8344086" y="1954745"/>
                  <a:ext cx="369781" cy="369332"/>
                </a:xfrm>
                <a:prstGeom prst="rect">
                  <a:avLst/>
                </a:prstGeom>
                <a:blipFill>
                  <a:blip r:embed="rId19"/>
                  <a:stretch>
                    <a:fillRect/>
                  </a:stretch>
                </a:blipFill>
              </p:spPr>
              <p:txBody>
                <a:bodyPr/>
                <a:lstStyle/>
                <a:p>
                  <a:r>
                    <a:rPr lang="en-US">
                      <a:noFill/>
                    </a:rPr>
                    <a:t> </a:t>
                  </a:r>
                </a:p>
              </p:txBody>
            </p:sp>
          </mc:Fallback>
        </mc:AlternateContent>
        <p:grpSp>
          <p:nvGrpSpPr>
            <p:cNvPr id="172" name="Group 171">
              <a:extLst>
                <a:ext uri="{FF2B5EF4-FFF2-40B4-BE49-F238E27FC236}">
                  <a16:creationId xmlns:a16="http://schemas.microsoft.com/office/drawing/2014/main" id="{99054CB1-B927-D8F8-9D76-8BEA4252BC30}"/>
                </a:ext>
              </a:extLst>
            </p:cNvPr>
            <p:cNvGrpSpPr/>
            <p:nvPr/>
          </p:nvGrpSpPr>
          <p:grpSpPr>
            <a:xfrm>
              <a:off x="9176854" y="2097292"/>
              <a:ext cx="869999" cy="1258554"/>
              <a:chOff x="7671946" y="5192984"/>
              <a:chExt cx="869999" cy="1258554"/>
            </a:xfrm>
          </p:grpSpPr>
          <mc:AlternateContent xmlns:mc="http://schemas.openxmlformats.org/markup-compatibility/2006" xmlns:a14="http://schemas.microsoft.com/office/drawing/2010/main">
            <mc:Choice Requires="a14">
              <p:sp>
                <p:nvSpPr>
                  <p:cNvPr id="173" name="Isosceles Triangle 172">
                    <a:extLst>
                      <a:ext uri="{FF2B5EF4-FFF2-40B4-BE49-F238E27FC236}">
                        <a16:creationId xmlns:a16="http://schemas.microsoft.com/office/drawing/2014/main" id="{33E3DEA3-62F5-9A21-A1AF-32B5934C0028}"/>
                      </a:ext>
                    </a:extLst>
                  </p:cNvPr>
                  <p:cNvSpPr/>
                  <p:nvPr/>
                </p:nvSpPr>
                <p:spPr>
                  <a:xfrm>
                    <a:off x="7671946" y="5192984"/>
                    <a:ext cx="869999" cy="653951"/>
                  </a:xfrm>
                  <a:prstGeom prst="triangle">
                    <a:avLst/>
                  </a:prstGeom>
                  <a:solidFill>
                    <a:schemeClr val="accent1">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dirty="0" smtClean="0">
                              <a:solidFill>
                                <a:schemeClr val="tx1"/>
                              </a:solidFill>
                              <a:latin typeface="Cambria Math" panose="02040503050406030204" pitchFamily="18" charset="0"/>
                            </a:rPr>
                            <m:t>𝑥</m:t>
                          </m:r>
                        </m:oMath>
                      </m:oMathPara>
                    </a14:m>
                    <a:endParaRPr lang="en-US" dirty="0"/>
                  </a:p>
                </p:txBody>
              </p:sp>
            </mc:Choice>
            <mc:Fallback xmlns="">
              <p:sp>
                <p:nvSpPr>
                  <p:cNvPr id="173" name="Isosceles Triangle 172">
                    <a:extLst>
                      <a:ext uri="{FF2B5EF4-FFF2-40B4-BE49-F238E27FC236}">
                        <a16:creationId xmlns:a16="http://schemas.microsoft.com/office/drawing/2014/main" id="{33E3DEA3-62F5-9A21-A1AF-32B5934C0028}"/>
                      </a:ext>
                    </a:extLst>
                  </p:cNvPr>
                  <p:cNvSpPr>
                    <a:spLocks noRot="1" noChangeAspect="1" noMove="1" noResize="1" noEditPoints="1" noAdjustHandles="1" noChangeArrowheads="1" noChangeShapeType="1" noTextEdit="1"/>
                  </p:cNvSpPr>
                  <p:nvPr/>
                </p:nvSpPr>
                <p:spPr>
                  <a:xfrm>
                    <a:off x="7671946" y="5192984"/>
                    <a:ext cx="869999" cy="653951"/>
                  </a:xfrm>
                  <a:prstGeom prst="triangle">
                    <a:avLst/>
                  </a:prstGeom>
                  <a:blipFill>
                    <a:blip r:embed="rId20"/>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74" name="Oval 173">
                    <a:extLst>
                      <a:ext uri="{FF2B5EF4-FFF2-40B4-BE49-F238E27FC236}">
                        <a16:creationId xmlns:a16="http://schemas.microsoft.com/office/drawing/2014/main" id="{A3A04AC9-36A0-F0D6-51CD-09EA0CC8A9FC}"/>
                      </a:ext>
                    </a:extLst>
                  </p:cNvPr>
                  <p:cNvSpPr/>
                  <p:nvPr/>
                </p:nvSpPr>
                <p:spPr>
                  <a:xfrm>
                    <a:off x="7879032" y="5975392"/>
                    <a:ext cx="476146" cy="476146"/>
                  </a:xfrm>
                  <a:prstGeom prst="ellipse">
                    <a:avLst/>
                  </a:prstGeom>
                  <a:solidFill>
                    <a:schemeClr val="bg1"/>
                  </a:solidFill>
                  <a:ln>
                    <a:solidFill>
                      <a:schemeClr val="bg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bg1">
                                  <a:lumMod val="50000"/>
                                </a:schemeClr>
                              </a:solidFill>
                              <a:latin typeface="Cambria Math" panose="02040503050406030204" pitchFamily="18" charset="0"/>
                            </a:rPr>
                            <m:t>𝑑</m:t>
                          </m:r>
                        </m:oMath>
                      </m:oMathPara>
                    </a14:m>
                    <a:endParaRPr lang="en-US" sz="2800" dirty="0">
                      <a:solidFill>
                        <a:schemeClr val="bg1">
                          <a:lumMod val="50000"/>
                        </a:schemeClr>
                      </a:solidFill>
                    </a:endParaRPr>
                  </a:p>
                </p:txBody>
              </p:sp>
            </mc:Choice>
            <mc:Fallback xmlns="">
              <p:sp>
                <p:nvSpPr>
                  <p:cNvPr id="174" name="Oval 173">
                    <a:extLst>
                      <a:ext uri="{FF2B5EF4-FFF2-40B4-BE49-F238E27FC236}">
                        <a16:creationId xmlns:a16="http://schemas.microsoft.com/office/drawing/2014/main" id="{A3A04AC9-36A0-F0D6-51CD-09EA0CC8A9FC}"/>
                      </a:ext>
                    </a:extLst>
                  </p:cNvPr>
                  <p:cNvSpPr>
                    <a:spLocks noRot="1" noChangeAspect="1" noMove="1" noResize="1" noEditPoints="1" noAdjustHandles="1" noChangeArrowheads="1" noChangeShapeType="1" noTextEdit="1"/>
                  </p:cNvSpPr>
                  <p:nvPr/>
                </p:nvSpPr>
                <p:spPr>
                  <a:xfrm>
                    <a:off x="7879032" y="5975392"/>
                    <a:ext cx="476146" cy="476146"/>
                  </a:xfrm>
                  <a:prstGeom prst="ellipse">
                    <a:avLst/>
                  </a:prstGeom>
                  <a:blipFill>
                    <a:blip r:embed="rId21"/>
                    <a:stretch>
                      <a:fillRect/>
                    </a:stretch>
                  </a:blipFill>
                  <a:ln>
                    <a:solidFill>
                      <a:schemeClr val="bg1">
                        <a:lumMod val="50000"/>
                      </a:schemeClr>
                    </a:solidFill>
                    <a:prstDash val="dash"/>
                  </a:ln>
                </p:spPr>
                <p:txBody>
                  <a:bodyPr/>
                  <a:lstStyle/>
                  <a:p>
                    <a:r>
                      <a:rPr lang="en-US">
                        <a:noFill/>
                      </a:rPr>
                      <a:t> </a:t>
                    </a:r>
                  </a:p>
                </p:txBody>
              </p:sp>
            </mc:Fallback>
          </mc:AlternateContent>
          <p:cxnSp>
            <p:nvCxnSpPr>
              <p:cNvPr id="175" name="Straight Connector 174">
                <a:extLst>
                  <a:ext uri="{FF2B5EF4-FFF2-40B4-BE49-F238E27FC236}">
                    <a16:creationId xmlns:a16="http://schemas.microsoft.com/office/drawing/2014/main" id="{457CD7AD-B073-71BC-32B2-1F83D3698991}"/>
                  </a:ext>
                </a:extLst>
              </p:cNvPr>
              <p:cNvCxnSpPr>
                <a:cxnSpLocks/>
                <a:stCxn id="174" idx="0"/>
                <a:endCxn id="173" idx="3"/>
              </p:cNvCxnSpPr>
              <p:nvPr/>
            </p:nvCxnSpPr>
            <p:spPr>
              <a:xfrm flipH="1" flipV="1">
                <a:off x="8106946" y="5846935"/>
                <a:ext cx="10159" cy="128457"/>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grpSp>
        <mc:AlternateContent xmlns:mc="http://schemas.openxmlformats.org/markup-compatibility/2006" xmlns:a14="http://schemas.microsoft.com/office/drawing/2010/main">
          <mc:Choice Requires="a14">
            <p:sp>
              <p:nvSpPr>
                <p:cNvPr id="176" name="Oval 175">
                  <a:extLst>
                    <a:ext uri="{FF2B5EF4-FFF2-40B4-BE49-F238E27FC236}">
                      <a16:creationId xmlns:a16="http://schemas.microsoft.com/office/drawing/2014/main" id="{452292C6-8418-3C31-7700-3D9FF2963B66}"/>
                    </a:ext>
                  </a:extLst>
                </p:cNvPr>
                <p:cNvSpPr/>
                <p:nvPr/>
              </p:nvSpPr>
              <p:spPr>
                <a:xfrm>
                  <a:off x="8729464" y="1325703"/>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tx1"/>
                            </a:solidFill>
                            <a:latin typeface="Cambria Math" panose="02040503050406030204" pitchFamily="18" charset="0"/>
                          </a:rPr>
                          <m:t>𝑎</m:t>
                        </m:r>
                      </m:oMath>
                    </m:oMathPara>
                  </a14:m>
                  <a:endParaRPr lang="en-US" sz="2800" dirty="0">
                    <a:solidFill>
                      <a:schemeClr val="tx1"/>
                    </a:solidFill>
                  </a:endParaRPr>
                </a:p>
              </p:txBody>
            </p:sp>
          </mc:Choice>
          <mc:Fallback xmlns="">
            <p:sp>
              <p:nvSpPr>
                <p:cNvPr id="176" name="Oval 175">
                  <a:extLst>
                    <a:ext uri="{FF2B5EF4-FFF2-40B4-BE49-F238E27FC236}">
                      <a16:creationId xmlns:a16="http://schemas.microsoft.com/office/drawing/2014/main" id="{452292C6-8418-3C31-7700-3D9FF2963B66}"/>
                    </a:ext>
                  </a:extLst>
                </p:cNvPr>
                <p:cNvSpPr>
                  <a:spLocks noRot="1" noChangeAspect="1" noMove="1" noResize="1" noEditPoints="1" noAdjustHandles="1" noChangeArrowheads="1" noChangeShapeType="1" noTextEdit="1"/>
                </p:cNvSpPr>
                <p:nvPr/>
              </p:nvSpPr>
              <p:spPr>
                <a:xfrm>
                  <a:off x="8729464" y="1325703"/>
                  <a:ext cx="612511" cy="612511"/>
                </a:xfrm>
                <a:prstGeom prst="ellipse">
                  <a:avLst/>
                </a:prstGeom>
                <a:blipFill>
                  <a:blip r:embed="rId22"/>
                  <a:stretch>
                    <a:fillRect/>
                  </a:stretch>
                </a:blipFill>
                <a:ln>
                  <a:solidFill>
                    <a:schemeClr val="tx1"/>
                  </a:solidFill>
                </a:ln>
              </p:spPr>
              <p:txBody>
                <a:bodyPr/>
                <a:lstStyle/>
                <a:p>
                  <a:r>
                    <a:rPr lang="en-US">
                      <a:noFill/>
                    </a:rPr>
                    <a:t> </a:t>
                  </a:r>
                </a:p>
              </p:txBody>
            </p:sp>
          </mc:Fallback>
        </mc:AlternateContent>
        <p:cxnSp>
          <p:nvCxnSpPr>
            <p:cNvPr id="177" name="Straight Connector 176">
              <a:extLst>
                <a:ext uri="{FF2B5EF4-FFF2-40B4-BE49-F238E27FC236}">
                  <a16:creationId xmlns:a16="http://schemas.microsoft.com/office/drawing/2014/main" id="{B368218B-D599-293E-8520-1EDF1AF788AE}"/>
                </a:ext>
              </a:extLst>
            </p:cNvPr>
            <p:cNvCxnSpPr>
              <a:cxnSpLocks/>
              <a:stCxn id="176" idx="3"/>
              <a:endCxn id="170" idx="0"/>
            </p:cNvCxnSpPr>
            <p:nvPr/>
          </p:nvCxnSpPr>
          <p:spPr>
            <a:xfrm flipH="1">
              <a:off x="8682898" y="1848514"/>
              <a:ext cx="136266" cy="26401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8" name="Straight Connector 177">
              <a:extLst>
                <a:ext uri="{FF2B5EF4-FFF2-40B4-BE49-F238E27FC236}">
                  <a16:creationId xmlns:a16="http://schemas.microsoft.com/office/drawing/2014/main" id="{8E236D99-EEC0-660E-D756-8D23C54FBEEC}"/>
                </a:ext>
              </a:extLst>
            </p:cNvPr>
            <p:cNvCxnSpPr>
              <a:cxnSpLocks/>
              <a:stCxn id="176" idx="5"/>
              <a:endCxn id="173" idx="0"/>
            </p:cNvCxnSpPr>
            <p:nvPr/>
          </p:nvCxnSpPr>
          <p:spPr>
            <a:xfrm>
              <a:off x="9252275" y="1848514"/>
              <a:ext cx="359579" cy="24877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79" name="Oval 178">
                  <a:extLst>
                    <a:ext uri="{FF2B5EF4-FFF2-40B4-BE49-F238E27FC236}">
                      <a16:creationId xmlns:a16="http://schemas.microsoft.com/office/drawing/2014/main" id="{88AB6AFA-9DBC-21DE-A2FA-96A3FBADDA7E}"/>
                    </a:ext>
                  </a:extLst>
                </p:cNvPr>
                <p:cNvSpPr/>
                <p:nvPr/>
              </p:nvSpPr>
              <p:spPr>
                <a:xfrm>
                  <a:off x="9696812" y="653978"/>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tx1"/>
                            </a:solidFill>
                            <a:latin typeface="Cambria Math" panose="02040503050406030204" pitchFamily="18" charset="0"/>
                          </a:rPr>
                          <m:t>𝑐</m:t>
                        </m:r>
                      </m:oMath>
                    </m:oMathPara>
                  </a14:m>
                  <a:endParaRPr lang="en-US" sz="2800" dirty="0">
                    <a:solidFill>
                      <a:schemeClr val="tx1"/>
                    </a:solidFill>
                  </a:endParaRPr>
                </a:p>
              </p:txBody>
            </p:sp>
          </mc:Choice>
          <mc:Fallback xmlns="">
            <p:sp>
              <p:nvSpPr>
                <p:cNvPr id="179" name="Oval 178">
                  <a:extLst>
                    <a:ext uri="{FF2B5EF4-FFF2-40B4-BE49-F238E27FC236}">
                      <a16:creationId xmlns:a16="http://schemas.microsoft.com/office/drawing/2014/main" id="{88AB6AFA-9DBC-21DE-A2FA-96A3FBADDA7E}"/>
                    </a:ext>
                  </a:extLst>
                </p:cNvPr>
                <p:cNvSpPr>
                  <a:spLocks noRot="1" noChangeAspect="1" noMove="1" noResize="1" noEditPoints="1" noAdjustHandles="1" noChangeArrowheads="1" noChangeShapeType="1" noTextEdit="1"/>
                </p:cNvSpPr>
                <p:nvPr/>
              </p:nvSpPr>
              <p:spPr>
                <a:xfrm>
                  <a:off x="9696812" y="653978"/>
                  <a:ext cx="612511" cy="612511"/>
                </a:xfrm>
                <a:prstGeom prst="ellipse">
                  <a:avLst/>
                </a:prstGeom>
                <a:blipFill>
                  <a:blip r:embed="rId23"/>
                  <a:stretch>
                    <a:fillRect/>
                  </a:stretch>
                </a:blipFill>
                <a:ln>
                  <a:solidFill>
                    <a:schemeClr val="tx1"/>
                  </a:solidFill>
                </a:ln>
              </p:spPr>
              <p:txBody>
                <a:bodyPr/>
                <a:lstStyle/>
                <a:p>
                  <a:r>
                    <a:rPr lang="en-US">
                      <a:noFill/>
                    </a:rPr>
                    <a:t> </a:t>
                  </a:r>
                </a:p>
              </p:txBody>
            </p:sp>
          </mc:Fallback>
        </mc:AlternateContent>
        <p:cxnSp>
          <p:nvCxnSpPr>
            <p:cNvPr id="180" name="Straight Connector 179">
              <a:extLst>
                <a:ext uri="{FF2B5EF4-FFF2-40B4-BE49-F238E27FC236}">
                  <a16:creationId xmlns:a16="http://schemas.microsoft.com/office/drawing/2014/main" id="{C5D3DFF8-4333-B418-38AD-CF4E9D93458D}"/>
                </a:ext>
              </a:extLst>
            </p:cNvPr>
            <p:cNvCxnSpPr>
              <a:cxnSpLocks/>
              <a:stCxn id="179" idx="3"/>
              <a:endCxn id="176" idx="7"/>
            </p:cNvCxnSpPr>
            <p:nvPr/>
          </p:nvCxnSpPr>
          <p:spPr>
            <a:xfrm flipH="1">
              <a:off x="9252275" y="1176789"/>
              <a:ext cx="534237" cy="23861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84" name="Oval 183">
                  <a:extLst>
                    <a:ext uri="{FF2B5EF4-FFF2-40B4-BE49-F238E27FC236}">
                      <a16:creationId xmlns:a16="http://schemas.microsoft.com/office/drawing/2014/main" id="{D83976AB-65B2-8850-79A9-42465DB338BE}"/>
                    </a:ext>
                  </a:extLst>
                </p:cNvPr>
                <p:cNvSpPr/>
                <p:nvPr/>
              </p:nvSpPr>
              <p:spPr>
                <a:xfrm>
                  <a:off x="10709178" y="130962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tx1"/>
                            </a:solidFill>
                            <a:latin typeface="Cambria Math" panose="02040503050406030204" pitchFamily="18" charset="0"/>
                          </a:rPr>
                          <m:t>𝑏</m:t>
                        </m:r>
                      </m:oMath>
                    </m:oMathPara>
                  </a14:m>
                  <a:endParaRPr lang="en-US" sz="2800" dirty="0">
                    <a:solidFill>
                      <a:schemeClr val="tx1"/>
                    </a:solidFill>
                  </a:endParaRPr>
                </a:p>
              </p:txBody>
            </p:sp>
          </mc:Choice>
          <mc:Fallback xmlns="">
            <p:sp>
              <p:nvSpPr>
                <p:cNvPr id="184" name="Oval 183">
                  <a:extLst>
                    <a:ext uri="{FF2B5EF4-FFF2-40B4-BE49-F238E27FC236}">
                      <a16:creationId xmlns:a16="http://schemas.microsoft.com/office/drawing/2014/main" id="{D83976AB-65B2-8850-79A9-42465DB338BE}"/>
                    </a:ext>
                  </a:extLst>
                </p:cNvPr>
                <p:cNvSpPr>
                  <a:spLocks noRot="1" noChangeAspect="1" noMove="1" noResize="1" noEditPoints="1" noAdjustHandles="1" noChangeArrowheads="1" noChangeShapeType="1" noTextEdit="1"/>
                </p:cNvSpPr>
                <p:nvPr/>
              </p:nvSpPr>
              <p:spPr>
                <a:xfrm>
                  <a:off x="10709178" y="1309625"/>
                  <a:ext cx="612511" cy="612511"/>
                </a:xfrm>
                <a:prstGeom prst="ellipse">
                  <a:avLst/>
                </a:prstGeom>
                <a:blipFill>
                  <a:blip r:embed="rId24"/>
                  <a:stretch>
                    <a:fillRect/>
                  </a:stretch>
                </a:blipFill>
                <a:ln>
                  <a:solidFill>
                    <a:schemeClr val="tx1"/>
                  </a:solidFill>
                </a:ln>
              </p:spPr>
              <p:txBody>
                <a:bodyPr/>
                <a:lstStyle/>
                <a:p>
                  <a:r>
                    <a:rPr lang="en-US">
                      <a:noFill/>
                    </a:rPr>
                    <a:t> </a:t>
                  </a:r>
                </a:p>
              </p:txBody>
            </p:sp>
          </mc:Fallback>
        </mc:AlternateContent>
        <p:cxnSp>
          <p:nvCxnSpPr>
            <p:cNvPr id="185" name="Straight Connector 184">
              <a:extLst>
                <a:ext uri="{FF2B5EF4-FFF2-40B4-BE49-F238E27FC236}">
                  <a16:creationId xmlns:a16="http://schemas.microsoft.com/office/drawing/2014/main" id="{B33CF570-0BE4-CFC1-9D13-EDE157E161A5}"/>
                </a:ext>
              </a:extLst>
            </p:cNvPr>
            <p:cNvCxnSpPr>
              <a:cxnSpLocks/>
              <a:stCxn id="179" idx="5"/>
              <a:endCxn id="184" idx="1"/>
            </p:cNvCxnSpPr>
            <p:nvPr/>
          </p:nvCxnSpPr>
          <p:spPr>
            <a:xfrm>
              <a:off x="10219623" y="1176789"/>
              <a:ext cx="579255" cy="2225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89" name="Group 188">
              <a:extLst>
                <a:ext uri="{FF2B5EF4-FFF2-40B4-BE49-F238E27FC236}">
                  <a16:creationId xmlns:a16="http://schemas.microsoft.com/office/drawing/2014/main" id="{69C87E80-31C8-E02F-3628-0BCC11D8902C}"/>
                </a:ext>
              </a:extLst>
            </p:cNvPr>
            <p:cNvGrpSpPr/>
            <p:nvPr/>
          </p:nvGrpSpPr>
          <p:grpSpPr>
            <a:xfrm>
              <a:off x="10108368" y="2099160"/>
              <a:ext cx="869999" cy="1261094"/>
              <a:chOff x="6540271" y="4283732"/>
              <a:chExt cx="869999" cy="1261094"/>
            </a:xfrm>
          </p:grpSpPr>
          <mc:AlternateContent xmlns:mc="http://schemas.openxmlformats.org/markup-compatibility/2006" xmlns:a14="http://schemas.microsoft.com/office/drawing/2010/main">
            <mc:Choice Requires="a14">
              <p:sp>
                <p:nvSpPr>
                  <p:cNvPr id="190" name="Isosceles Triangle 189">
                    <a:extLst>
                      <a:ext uri="{FF2B5EF4-FFF2-40B4-BE49-F238E27FC236}">
                        <a16:creationId xmlns:a16="http://schemas.microsoft.com/office/drawing/2014/main" id="{5D4DF5AF-C25E-2F47-6BE2-A399D674056B}"/>
                      </a:ext>
                    </a:extLst>
                  </p:cNvPr>
                  <p:cNvSpPr/>
                  <p:nvPr/>
                </p:nvSpPr>
                <p:spPr>
                  <a:xfrm>
                    <a:off x="6540271" y="4283732"/>
                    <a:ext cx="869999" cy="653951"/>
                  </a:xfrm>
                  <a:prstGeom prst="triangle">
                    <a:avLst/>
                  </a:prstGeom>
                  <a:solidFill>
                    <a:schemeClr val="accent1">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dirty="0" smtClean="0">
                              <a:solidFill>
                                <a:schemeClr val="tx1"/>
                              </a:solidFill>
                              <a:latin typeface="Cambria Math" panose="02040503050406030204" pitchFamily="18" charset="0"/>
                            </a:rPr>
                            <m:t>𝑦</m:t>
                          </m:r>
                        </m:oMath>
                      </m:oMathPara>
                    </a14:m>
                    <a:endParaRPr lang="en-US" dirty="0"/>
                  </a:p>
                </p:txBody>
              </p:sp>
            </mc:Choice>
            <mc:Fallback xmlns="">
              <p:sp>
                <p:nvSpPr>
                  <p:cNvPr id="190" name="Isosceles Triangle 189">
                    <a:extLst>
                      <a:ext uri="{FF2B5EF4-FFF2-40B4-BE49-F238E27FC236}">
                        <a16:creationId xmlns:a16="http://schemas.microsoft.com/office/drawing/2014/main" id="{5D4DF5AF-C25E-2F47-6BE2-A399D674056B}"/>
                      </a:ext>
                    </a:extLst>
                  </p:cNvPr>
                  <p:cNvSpPr>
                    <a:spLocks noRot="1" noChangeAspect="1" noMove="1" noResize="1" noEditPoints="1" noAdjustHandles="1" noChangeArrowheads="1" noChangeShapeType="1" noTextEdit="1"/>
                  </p:cNvSpPr>
                  <p:nvPr/>
                </p:nvSpPr>
                <p:spPr>
                  <a:xfrm>
                    <a:off x="6540271" y="4283732"/>
                    <a:ext cx="869999" cy="653951"/>
                  </a:xfrm>
                  <a:prstGeom prst="triangle">
                    <a:avLst/>
                  </a:prstGeom>
                  <a:blipFill>
                    <a:blip r:embed="rId25"/>
                    <a:stretch>
                      <a:fillRect b="-4505"/>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91" name="Oval 190">
                    <a:extLst>
                      <a:ext uri="{FF2B5EF4-FFF2-40B4-BE49-F238E27FC236}">
                        <a16:creationId xmlns:a16="http://schemas.microsoft.com/office/drawing/2014/main" id="{EB784F25-9843-9BE9-7020-6E352EB3FEB5}"/>
                      </a:ext>
                    </a:extLst>
                  </p:cNvPr>
                  <p:cNvSpPr/>
                  <p:nvPr/>
                </p:nvSpPr>
                <p:spPr>
                  <a:xfrm>
                    <a:off x="6732387" y="5068680"/>
                    <a:ext cx="476146" cy="476146"/>
                  </a:xfrm>
                  <a:prstGeom prst="ellipse">
                    <a:avLst/>
                  </a:prstGeom>
                  <a:solidFill>
                    <a:schemeClr val="bg1"/>
                  </a:solidFill>
                  <a:ln>
                    <a:solidFill>
                      <a:schemeClr val="bg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bg1">
                                  <a:lumMod val="50000"/>
                                </a:schemeClr>
                              </a:solidFill>
                              <a:latin typeface="Cambria Math" panose="02040503050406030204" pitchFamily="18" charset="0"/>
                            </a:rPr>
                            <m:t>𝑑</m:t>
                          </m:r>
                        </m:oMath>
                      </m:oMathPara>
                    </a14:m>
                    <a:endParaRPr lang="en-US" sz="2800" dirty="0">
                      <a:solidFill>
                        <a:schemeClr val="bg1">
                          <a:lumMod val="50000"/>
                        </a:schemeClr>
                      </a:solidFill>
                    </a:endParaRPr>
                  </a:p>
                </p:txBody>
              </p:sp>
            </mc:Choice>
            <mc:Fallback xmlns="">
              <p:sp>
                <p:nvSpPr>
                  <p:cNvPr id="191" name="Oval 190">
                    <a:extLst>
                      <a:ext uri="{FF2B5EF4-FFF2-40B4-BE49-F238E27FC236}">
                        <a16:creationId xmlns:a16="http://schemas.microsoft.com/office/drawing/2014/main" id="{EB784F25-9843-9BE9-7020-6E352EB3FEB5}"/>
                      </a:ext>
                    </a:extLst>
                  </p:cNvPr>
                  <p:cNvSpPr>
                    <a:spLocks noRot="1" noChangeAspect="1" noMove="1" noResize="1" noEditPoints="1" noAdjustHandles="1" noChangeArrowheads="1" noChangeShapeType="1" noTextEdit="1"/>
                  </p:cNvSpPr>
                  <p:nvPr/>
                </p:nvSpPr>
                <p:spPr>
                  <a:xfrm>
                    <a:off x="6732387" y="5068680"/>
                    <a:ext cx="476146" cy="476146"/>
                  </a:xfrm>
                  <a:prstGeom prst="ellipse">
                    <a:avLst/>
                  </a:prstGeom>
                  <a:blipFill>
                    <a:blip r:embed="rId26"/>
                    <a:stretch>
                      <a:fillRect/>
                    </a:stretch>
                  </a:blipFill>
                  <a:ln>
                    <a:solidFill>
                      <a:schemeClr val="bg1">
                        <a:lumMod val="50000"/>
                      </a:schemeClr>
                    </a:solidFill>
                    <a:prstDash val="dash"/>
                  </a:ln>
                </p:spPr>
                <p:txBody>
                  <a:bodyPr/>
                  <a:lstStyle/>
                  <a:p>
                    <a:r>
                      <a:rPr lang="en-US">
                        <a:noFill/>
                      </a:rPr>
                      <a:t> </a:t>
                    </a:r>
                  </a:p>
                </p:txBody>
              </p:sp>
            </mc:Fallback>
          </mc:AlternateContent>
          <p:cxnSp>
            <p:nvCxnSpPr>
              <p:cNvPr id="192" name="Straight Connector 191">
                <a:extLst>
                  <a:ext uri="{FF2B5EF4-FFF2-40B4-BE49-F238E27FC236}">
                    <a16:creationId xmlns:a16="http://schemas.microsoft.com/office/drawing/2014/main" id="{B8ED8602-70AC-B60A-9584-F249BE0C49F5}"/>
                  </a:ext>
                </a:extLst>
              </p:cNvPr>
              <p:cNvCxnSpPr>
                <a:cxnSpLocks/>
                <a:stCxn id="191" idx="0"/>
                <a:endCxn id="190" idx="3"/>
              </p:cNvCxnSpPr>
              <p:nvPr/>
            </p:nvCxnSpPr>
            <p:spPr>
              <a:xfrm flipV="1">
                <a:off x="6970460" y="4937683"/>
                <a:ext cx="4811" cy="130997"/>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grpSp>
        <p:cxnSp>
          <p:nvCxnSpPr>
            <p:cNvPr id="193" name="Straight Connector 192">
              <a:extLst>
                <a:ext uri="{FF2B5EF4-FFF2-40B4-BE49-F238E27FC236}">
                  <a16:creationId xmlns:a16="http://schemas.microsoft.com/office/drawing/2014/main" id="{B1F243D2-573D-DDB7-0020-990CC6487B3C}"/>
                </a:ext>
              </a:extLst>
            </p:cNvPr>
            <p:cNvCxnSpPr>
              <a:cxnSpLocks/>
              <a:stCxn id="190" idx="0"/>
              <a:endCxn id="184" idx="3"/>
            </p:cNvCxnSpPr>
            <p:nvPr/>
          </p:nvCxnSpPr>
          <p:spPr>
            <a:xfrm flipV="1">
              <a:off x="10543368" y="1832436"/>
              <a:ext cx="255510" cy="26672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00" name="Isosceles Triangle 199">
                  <a:extLst>
                    <a:ext uri="{FF2B5EF4-FFF2-40B4-BE49-F238E27FC236}">
                      <a16:creationId xmlns:a16="http://schemas.microsoft.com/office/drawing/2014/main" id="{28B5D586-A402-959F-4FDB-13C6689E7A03}"/>
                    </a:ext>
                  </a:extLst>
                </p:cNvPr>
                <p:cNvSpPr/>
                <p:nvPr/>
              </p:nvSpPr>
              <p:spPr>
                <a:xfrm>
                  <a:off x="10982760" y="2112436"/>
                  <a:ext cx="1075751" cy="1237660"/>
                </a:xfrm>
                <a:prstGeom prst="triangle">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dirty="0" smtClean="0">
                            <a:solidFill>
                              <a:schemeClr val="tx1"/>
                            </a:solidFill>
                            <a:latin typeface="Cambria Math" panose="02040503050406030204" pitchFamily="18" charset="0"/>
                          </a:rPr>
                          <m:t>𝑧</m:t>
                        </m:r>
                      </m:oMath>
                    </m:oMathPara>
                  </a14:m>
                  <a:endParaRPr lang="en-US" dirty="0"/>
                </a:p>
              </p:txBody>
            </p:sp>
          </mc:Choice>
          <mc:Fallback xmlns="">
            <p:sp>
              <p:nvSpPr>
                <p:cNvPr id="200" name="Isosceles Triangle 199">
                  <a:extLst>
                    <a:ext uri="{FF2B5EF4-FFF2-40B4-BE49-F238E27FC236}">
                      <a16:creationId xmlns:a16="http://schemas.microsoft.com/office/drawing/2014/main" id="{28B5D586-A402-959F-4FDB-13C6689E7A03}"/>
                    </a:ext>
                  </a:extLst>
                </p:cNvPr>
                <p:cNvSpPr>
                  <a:spLocks noRot="1" noChangeAspect="1" noMove="1" noResize="1" noEditPoints="1" noAdjustHandles="1" noChangeArrowheads="1" noChangeShapeType="1" noTextEdit="1"/>
                </p:cNvSpPr>
                <p:nvPr/>
              </p:nvSpPr>
              <p:spPr>
                <a:xfrm>
                  <a:off x="10982760" y="2112436"/>
                  <a:ext cx="1075751" cy="1237660"/>
                </a:xfrm>
                <a:prstGeom prst="triangle">
                  <a:avLst/>
                </a:prstGeom>
                <a:blipFill>
                  <a:blip r:embed="rId27"/>
                  <a:stretch>
                    <a:fillRect/>
                  </a:stretch>
                </a:blipFill>
              </p:spPr>
              <p:txBody>
                <a:bodyPr/>
                <a:lstStyle/>
                <a:p>
                  <a:r>
                    <a:rPr lang="en-US">
                      <a:noFill/>
                    </a:rPr>
                    <a:t> </a:t>
                  </a:r>
                </a:p>
              </p:txBody>
            </p:sp>
          </mc:Fallback>
        </mc:AlternateContent>
        <p:cxnSp>
          <p:nvCxnSpPr>
            <p:cNvPr id="201" name="Straight Connector 200">
              <a:extLst>
                <a:ext uri="{FF2B5EF4-FFF2-40B4-BE49-F238E27FC236}">
                  <a16:creationId xmlns:a16="http://schemas.microsoft.com/office/drawing/2014/main" id="{9E3D8FA9-E98C-9904-CBAA-D3635057EA08}"/>
                </a:ext>
              </a:extLst>
            </p:cNvPr>
            <p:cNvCxnSpPr>
              <a:cxnSpLocks/>
              <a:stCxn id="184" idx="5"/>
              <a:endCxn id="200" idx="0"/>
            </p:cNvCxnSpPr>
            <p:nvPr/>
          </p:nvCxnSpPr>
          <p:spPr>
            <a:xfrm>
              <a:off x="11231989" y="1832436"/>
              <a:ext cx="288647" cy="2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04" name="TextBox 203">
                  <a:extLst>
                    <a:ext uri="{FF2B5EF4-FFF2-40B4-BE49-F238E27FC236}">
                      <a16:creationId xmlns:a16="http://schemas.microsoft.com/office/drawing/2014/main" id="{0B7D7CDD-9A28-E18F-A378-2680AEEB2E55}"/>
                    </a:ext>
                  </a:extLst>
                </p:cNvPr>
                <p:cNvSpPr txBox="1"/>
                <p:nvPr/>
              </p:nvSpPr>
              <p:spPr>
                <a:xfrm>
                  <a:off x="8272434" y="1174212"/>
                  <a:ext cx="773738"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r>
                          <a:rPr lang="en-US" b="0" i="1" dirty="0" smtClean="0">
                            <a:solidFill>
                              <a:srgbClr val="FF0000"/>
                            </a:solidFill>
                            <a:latin typeface="Cambria Math" panose="02040503050406030204" pitchFamily="18" charset="0"/>
                          </a:rPr>
                          <m:t>+1</m:t>
                        </m:r>
                      </m:oMath>
                    </m:oMathPara>
                  </a14:m>
                  <a:endParaRPr lang="en-US" dirty="0">
                    <a:solidFill>
                      <a:srgbClr val="FF0000"/>
                    </a:solidFill>
                  </a:endParaRPr>
                </a:p>
              </p:txBody>
            </p:sp>
          </mc:Choice>
          <mc:Fallback xmlns="">
            <p:sp>
              <p:nvSpPr>
                <p:cNvPr id="204" name="TextBox 203">
                  <a:extLst>
                    <a:ext uri="{FF2B5EF4-FFF2-40B4-BE49-F238E27FC236}">
                      <a16:creationId xmlns:a16="http://schemas.microsoft.com/office/drawing/2014/main" id="{0B7D7CDD-9A28-E18F-A378-2680AEEB2E55}"/>
                    </a:ext>
                  </a:extLst>
                </p:cNvPr>
                <p:cNvSpPr txBox="1">
                  <a:spLocks noRot="1" noChangeAspect="1" noMove="1" noResize="1" noEditPoints="1" noAdjustHandles="1" noChangeArrowheads="1" noChangeShapeType="1" noTextEdit="1"/>
                </p:cNvSpPr>
                <p:nvPr/>
              </p:nvSpPr>
              <p:spPr>
                <a:xfrm>
                  <a:off x="8272434" y="1174212"/>
                  <a:ext cx="773738" cy="369332"/>
                </a:xfrm>
                <a:prstGeom prst="rect">
                  <a:avLst/>
                </a:prstGeom>
                <a:blipFill>
                  <a:blip r:embed="rId28"/>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05" name="TextBox 204">
                  <a:extLst>
                    <a:ext uri="{FF2B5EF4-FFF2-40B4-BE49-F238E27FC236}">
                      <a16:creationId xmlns:a16="http://schemas.microsoft.com/office/drawing/2014/main" id="{DF9DF62C-47F9-B2E9-36A2-A550465CB1E6}"/>
                    </a:ext>
                  </a:extLst>
                </p:cNvPr>
                <p:cNvSpPr txBox="1"/>
                <p:nvPr/>
              </p:nvSpPr>
              <p:spPr>
                <a:xfrm>
                  <a:off x="9071953" y="588651"/>
                  <a:ext cx="773738"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r>
                          <a:rPr lang="en-US" b="0" i="1" dirty="0" smtClean="0">
                            <a:solidFill>
                              <a:srgbClr val="FF0000"/>
                            </a:solidFill>
                            <a:latin typeface="Cambria Math" panose="02040503050406030204" pitchFamily="18" charset="0"/>
                          </a:rPr>
                          <m:t>+2</m:t>
                        </m:r>
                      </m:oMath>
                    </m:oMathPara>
                  </a14:m>
                  <a:endParaRPr lang="en-US" dirty="0">
                    <a:solidFill>
                      <a:srgbClr val="FF0000"/>
                    </a:solidFill>
                  </a:endParaRPr>
                </a:p>
              </p:txBody>
            </p:sp>
          </mc:Choice>
          <mc:Fallback xmlns="">
            <p:sp>
              <p:nvSpPr>
                <p:cNvPr id="205" name="TextBox 204">
                  <a:extLst>
                    <a:ext uri="{FF2B5EF4-FFF2-40B4-BE49-F238E27FC236}">
                      <a16:creationId xmlns:a16="http://schemas.microsoft.com/office/drawing/2014/main" id="{DF9DF62C-47F9-B2E9-36A2-A550465CB1E6}"/>
                    </a:ext>
                  </a:extLst>
                </p:cNvPr>
                <p:cNvSpPr txBox="1">
                  <a:spLocks noRot="1" noChangeAspect="1" noMove="1" noResize="1" noEditPoints="1" noAdjustHandles="1" noChangeArrowheads="1" noChangeShapeType="1" noTextEdit="1"/>
                </p:cNvSpPr>
                <p:nvPr/>
              </p:nvSpPr>
              <p:spPr>
                <a:xfrm>
                  <a:off x="9071953" y="588651"/>
                  <a:ext cx="773738" cy="369332"/>
                </a:xfrm>
                <a:prstGeom prst="rect">
                  <a:avLst/>
                </a:prstGeom>
                <a:blipFill>
                  <a:blip r:embed="rId29"/>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07" name="TextBox 206">
                  <a:extLst>
                    <a:ext uri="{FF2B5EF4-FFF2-40B4-BE49-F238E27FC236}">
                      <a16:creationId xmlns:a16="http://schemas.microsoft.com/office/drawing/2014/main" id="{ACA3E047-9D22-A0B0-4202-55FC2D21415A}"/>
                    </a:ext>
                  </a:extLst>
                </p:cNvPr>
                <p:cNvSpPr txBox="1"/>
                <p:nvPr/>
              </p:nvSpPr>
              <p:spPr>
                <a:xfrm>
                  <a:off x="10108368" y="1367745"/>
                  <a:ext cx="773738"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r>
                          <a:rPr lang="en-US" b="0" i="1" dirty="0" smtClean="0">
                            <a:solidFill>
                              <a:srgbClr val="FF0000"/>
                            </a:solidFill>
                            <a:latin typeface="Cambria Math" panose="02040503050406030204" pitchFamily="18" charset="0"/>
                          </a:rPr>
                          <m:t>+1</m:t>
                        </m:r>
                      </m:oMath>
                    </m:oMathPara>
                  </a14:m>
                  <a:endParaRPr lang="en-US" dirty="0">
                    <a:solidFill>
                      <a:srgbClr val="FF0000"/>
                    </a:solidFill>
                  </a:endParaRPr>
                </a:p>
              </p:txBody>
            </p:sp>
          </mc:Choice>
          <mc:Fallback xmlns="">
            <p:sp>
              <p:nvSpPr>
                <p:cNvPr id="207" name="TextBox 206">
                  <a:extLst>
                    <a:ext uri="{FF2B5EF4-FFF2-40B4-BE49-F238E27FC236}">
                      <a16:creationId xmlns:a16="http://schemas.microsoft.com/office/drawing/2014/main" id="{ACA3E047-9D22-A0B0-4202-55FC2D21415A}"/>
                    </a:ext>
                  </a:extLst>
                </p:cNvPr>
                <p:cNvSpPr txBox="1">
                  <a:spLocks noRot="1" noChangeAspect="1" noMove="1" noResize="1" noEditPoints="1" noAdjustHandles="1" noChangeArrowheads="1" noChangeShapeType="1" noTextEdit="1"/>
                </p:cNvSpPr>
                <p:nvPr/>
              </p:nvSpPr>
              <p:spPr>
                <a:xfrm>
                  <a:off x="10108368" y="1367745"/>
                  <a:ext cx="773738" cy="369332"/>
                </a:xfrm>
                <a:prstGeom prst="rect">
                  <a:avLst/>
                </a:prstGeom>
                <a:blipFill>
                  <a:blip r:embed="rId30"/>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10" name="TextBox 209">
                  <a:extLst>
                    <a:ext uri="{FF2B5EF4-FFF2-40B4-BE49-F238E27FC236}">
                      <a16:creationId xmlns:a16="http://schemas.microsoft.com/office/drawing/2014/main" id="{F1177122-3180-10D4-692A-E74CE5ABFC12}"/>
                    </a:ext>
                  </a:extLst>
                </p:cNvPr>
                <p:cNvSpPr txBox="1"/>
                <p:nvPr/>
              </p:nvSpPr>
              <p:spPr>
                <a:xfrm>
                  <a:off x="11150854" y="1964587"/>
                  <a:ext cx="369781"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oMath>
                    </m:oMathPara>
                  </a14:m>
                  <a:endParaRPr lang="en-US" dirty="0">
                    <a:solidFill>
                      <a:srgbClr val="FF0000"/>
                    </a:solidFill>
                  </a:endParaRPr>
                </a:p>
              </p:txBody>
            </p:sp>
          </mc:Choice>
          <mc:Fallback xmlns="">
            <p:sp>
              <p:nvSpPr>
                <p:cNvPr id="210" name="TextBox 209">
                  <a:extLst>
                    <a:ext uri="{FF2B5EF4-FFF2-40B4-BE49-F238E27FC236}">
                      <a16:creationId xmlns:a16="http://schemas.microsoft.com/office/drawing/2014/main" id="{F1177122-3180-10D4-692A-E74CE5ABFC12}"/>
                    </a:ext>
                  </a:extLst>
                </p:cNvPr>
                <p:cNvSpPr txBox="1">
                  <a:spLocks noRot="1" noChangeAspect="1" noMove="1" noResize="1" noEditPoints="1" noAdjustHandles="1" noChangeArrowheads="1" noChangeShapeType="1" noTextEdit="1"/>
                </p:cNvSpPr>
                <p:nvPr/>
              </p:nvSpPr>
              <p:spPr>
                <a:xfrm>
                  <a:off x="11150854" y="1964587"/>
                  <a:ext cx="369781" cy="369332"/>
                </a:xfrm>
                <a:prstGeom prst="rect">
                  <a:avLst/>
                </a:prstGeom>
                <a:blipFill>
                  <a:blip r:embed="rId31"/>
                  <a:stretch>
                    <a:fillRect/>
                  </a:stretch>
                </a:blipFill>
              </p:spPr>
              <p:txBody>
                <a:bodyPr/>
                <a:lstStyle/>
                <a:p>
                  <a:r>
                    <a:rPr lang="en-US">
                      <a:noFill/>
                    </a:rPr>
                    <a:t> </a:t>
                  </a:r>
                </a:p>
              </p:txBody>
            </p:sp>
          </mc:Fallback>
        </mc:AlternateContent>
      </p:grpSp>
    </p:spTree>
    <p:extLst>
      <p:ext uri="{BB962C8B-B14F-4D97-AF65-F5344CB8AC3E}">
        <p14:creationId xmlns:p14="http://schemas.microsoft.com/office/powerpoint/2010/main" val="146209357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EC48D2-3237-9162-34D2-68F2C73FC58D}"/>
              </a:ext>
            </a:extLst>
          </p:cNvPr>
          <p:cNvSpPr>
            <a:spLocks noGrp="1"/>
          </p:cNvSpPr>
          <p:nvPr>
            <p:ph type="title"/>
          </p:nvPr>
        </p:nvSpPr>
        <p:spPr/>
        <p:txBody>
          <a:bodyPr/>
          <a:lstStyle/>
          <a:p>
            <a:r>
              <a:rPr lang="en-US" dirty="0"/>
              <a:t>Insert Summary</a:t>
            </a:r>
          </a:p>
        </p:txBody>
      </p:sp>
      <p:sp>
        <p:nvSpPr>
          <p:cNvPr id="3" name="Content Placeholder 2">
            <a:extLst>
              <a:ext uri="{FF2B5EF4-FFF2-40B4-BE49-F238E27FC236}">
                <a16:creationId xmlns:a16="http://schemas.microsoft.com/office/drawing/2014/main" id="{793DF4FF-B4BB-916D-E680-D5F940C43B80}"/>
              </a:ext>
            </a:extLst>
          </p:cNvPr>
          <p:cNvSpPr>
            <a:spLocks noGrp="1"/>
          </p:cNvSpPr>
          <p:nvPr>
            <p:ph idx="1"/>
          </p:nvPr>
        </p:nvSpPr>
        <p:spPr>
          <a:xfrm>
            <a:off x="838199" y="1825625"/>
            <a:ext cx="10905781" cy="4351338"/>
          </a:xfrm>
        </p:spPr>
        <p:txBody>
          <a:bodyPr>
            <a:normAutofit/>
          </a:bodyPr>
          <a:lstStyle/>
          <a:p>
            <a:r>
              <a:rPr lang="en-US" dirty="0"/>
              <a:t>After a BST insertion, update the heights of the node’s ancestors</a:t>
            </a:r>
          </a:p>
          <a:p>
            <a:r>
              <a:rPr lang="en-US" dirty="0"/>
              <a:t>From leaf to root, check if each node is balanced</a:t>
            </a:r>
          </a:p>
          <a:p>
            <a:r>
              <a:rPr lang="en-US" dirty="0"/>
              <a:t>If a node is unbalanced then at the deepest unbalanced node:</a:t>
            </a:r>
          </a:p>
          <a:p>
            <a:pPr lvl="1"/>
            <a:r>
              <a:rPr lang="en-US" dirty="0"/>
              <a:t>Case LL: If we inserted in the </a:t>
            </a:r>
            <a:r>
              <a:rPr lang="en-US" b="1" dirty="0"/>
              <a:t>left</a:t>
            </a:r>
            <a:r>
              <a:rPr lang="en-US" dirty="0"/>
              <a:t> subtree of the </a:t>
            </a:r>
            <a:r>
              <a:rPr lang="en-US" b="1" dirty="0"/>
              <a:t>left</a:t>
            </a:r>
            <a:r>
              <a:rPr lang="en-US" dirty="0"/>
              <a:t> child then: rotate right</a:t>
            </a:r>
          </a:p>
          <a:p>
            <a:pPr lvl="1"/>
            <a:r>
              <a:rPr lang="en-US" dirty="0"/>
              <a:t>Case RR: If we inserted in the </a:t>
            </a:r>
            <a:r>
              <a:rPr lang="en-US" b="1" dirty="0"/>
              <a:t>right</a:t>
            </a:r>
            <a:r>
              <a:rPr lang="en-US" dirty="0"/>
              <a:t> subtree of the </a:t>
            </a:r>
            <a:r>
              <a:rPr lang="en-US" b="1" dirty="0"/>
              <a:t>right</a:t>
            </a:r>
            <a:r>
              <a:rPr lang="en-US" dirty="0"/>
              <a:t> child then: rotate left</a:t>
            </a:r>
          </a:p>
          <a:p>
            <a:pPr lvl="1"/>
            <a:r>
              <a:rPr lang="en-US" dirty="0"/>
              <a:t>Case LR: If we inserted into the </a:t>
            </a:r>
            <a:r>
              <a:rPr lang="en-US" b="1" dirty="0"/>
              <a:t>right</a:t>
            </a:r>
            <a:r>
              <a:rPr lang="en-US" dirty="0"/>
              <a:t> subtree of the </a:t>
            </a:r>
            <a:r>
              <a:rPr lang="en-US" b="1" dirty="0"/>
              <a:t>left</a:t>
            </a:r>
            <a:r>
              <a:rPr lang="en-US" dirty="0"/>
              <a:t> child then: rotate left at the left child and then rotate right at the root</a:t>
            </a:r>
          </a:p>
          <a:p>
            <a:pPr lvl="1"/>
            <a:r>
              <a:rPr lang="en-US" dirty="0"/>
              <a:t>Case RL: If we inserted into the </a:t>
            </a:r>
            <a:r>
              <a:rPr lang="en-US" b="1" dirty="0"/>
              <a:t>left</a:t>
            </a:r>
            <a:r>
              <a:rPr lang="en-US" dirty="0"/>
              <a:t> subtree of the </a:t>
            </a:r>
            <a:r>
              <a:rPr lang="en-US" b="1" dirty="0"/>
              <a:t>right</a:t>
            </a:r>
            <a:r>
              <a:rPr lang="en-US" dirty="0"/>
              <a:t> child then: rotate right at the right child and then rotate left at the root</a:t>
            </a:r>
          </a:p>
          <a:p>
            <a:r>
              <a:rPr lang="en-US" dirty="0"/>
              <a:t>Done after either reaching the root or applying </a:t>
            </a:r>
            <a:r>
              <a:rPr lang="en-US" b="1" dirty="0"/>
              <a:t>one</a:t>
            </a:r>
            <a:r>
              <a:rPr lang="en-US" dirty="0"/>
              <a:t> of the above cases</a:t>
            </a:r>
          </a:p>
        </p:txBody>
      </p:sp>
    </p:spTree>
    <p:extLst>
      <p:ext uri="{BB962C8B-B14F-4D97-AF65-F5344CB8AC3E}">
        <p14:creationId xmlns:p14="http://schemas.microsoft.com/office/powerpoint/2010/main" val="292132574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EC48D2-3237-9162-34D2-68F2C73FC58D}"/>
              </a:ext>
            </a:extLst>
          </p:cNvPr>
          <p:cNvSpPr>
            <a:spLocks noGrp="1"/>
          </p:cNvSpPr>
          <p:nvPr>
            <p:ph type="title"/>
          </p:nvPr>
        </p:nvSpPr>
        <p:spPr/>
        <p:txBody>
          <a:bodyPr/>
          <a:lstStyle/>
          <a:p>
            <a:r>
              <a:rPr lang="en-US" dirty="0"/>
              <a:t>Delete Summary</a:t>
            </a:r>
          </a:p>
        </p:txBody>
      </p:sp>
      <p:sp>
        <p:nvSpPr>
          <p:cNvPr id="3" name="Content Placeholder 2">
            <a:extLst>
              <a:ext uri="{FF2B5EF4-FFF2-40B4-BE49-F238E27FC236}">
                <a16:creationId xmlns:a16="http://schemas.microsoft.com/office/drawing/2014/main" id="{793DF4FF-B4BB-916D-E680-D5F940C43B80}"/>
              </a:ext>
            </a:extLst>
          </p:cNvPr>
          <p:cNvSpPr>
            <a:spLocks noGrp="1"/>
          </p:cNvSpPr>
          <p:nvPr>
            <p:ph idx="1"/>
          </p:nvPr>
        </p:nvSpPr>
        <p:spPr/>
        <p:txBody>
          <a:bodyPr>
            <a:normAutofit fontScale="92500" lnSpcReduction="20000"/>
          </a:bodyPr>
          <a:lstStyle/>
          <a:p>
            <a:r>
              <a:rPr lang="en-US" dirty="0" err="1"/>
              <a:t>Tldr</a:t>
            </a:r>
            <a:r>
              <a:rPr lang="en-US" dirty="0"/>
              <a:t>: same cases, reverse direction of rotation, may need to repeat with ancestors</a:t>
            </a:r>
          </a:p>
          <a:p>
            <a:r>
              <a:rPr lang="en-US" dirty="0"/>
              <a:t>After a BST deletion, update the heights of the node’s ancestors</a:t>
            </a:r>
          </a:p>
          <a:p>
            <a:r>
              <a:rPr lang="en-US" dirty="0"/>
              <a:t>From leaf to root, check if each node is unbalanced</a:t>
            </a:r>
          </a:p>
          <a:p>
            <a:r>
              <a:rPr lang="en-US" dirty="0"/>
              <a:t>If a node is unbalanced then at the deepest unbalanced node:</a:t>
            </a:r>
          </a:p>
          <a:p>
            <a:pPr lvl="1"/>
            <a:r>
              <a:rPr lang="en-US" dirty="0"/>
              <a:t>Case LL: If we deleted in the </a:t>
            </a:r>
            <a:r>
              <a:rPr lang="en-US" b="1" dirty="0"/>
              <a:t>left</a:t>
            </a:r>
            <a:r>
              <a:rPr lang="en-US" dirty="0"/>
              <a:t> subtree of the </a:t>
            </a:r>
            <a:r>
              <a:rPr lang="en-US" b="1" dirty="0"/>
              <a:t>left</a:t>
            </a:r>
            <a:r>
              <a:rPr lang="en-US" dirty="0"/>
              <a:t> child then: </a:t>
            </a:r>
            <a:r>
              <a:rPr lang="en-US" dirty="0">
                <a:solidFill>
                  <a:srgbClr val="FF0000"/>
                </a:solidFill>
              </a:rPr>
              <a:t>rotate</a:t>
            </a:r>
            <a:r>
              <a:rPr lang="en-US" dirty="0"/>
              <a:t> </a:t>
            </a:r>
            <a:r>
              <a:rPr lang="en-US" dirty="0">
                <a:solidFill>
                  <a:srgbClr val="FF0000"/>
                </a:solidFill>
              </a:rPr>
              <a:t>left</a:t>
            </a:r>
          </a:p>
          <a:p>
            <a:pPr lvl="1"/>
            <a:r>
              <a:rPr lang="en-US" dirty="0"/>
              <a:t>Case RR: If we deleted in the </a:t>
            </a:r>
            <a:r>
              <a:rPr lang="en-US" b="1" dirty="0"/>
              <a:t>right</a:t>
            </a:r>
            <a:r>
              <a:rPr lang="en-US" dirty="0"/>
              <a:t> subtree of the </a:t>
            </a:r>
            <a:r>
              <a:rPr lang="en-US" b="1" dirty="0"/>
              <a:t>right</a:t>
            </a:r>
            <a:r>
              <a:rPr lang="en-US" dirty="0"/>
              <a:t> child then: </a:t>
            </a:r>
            <a:r>
              <a:rPr lang="en-US" dirty="0">
                <a:solidFill>
                  <a:srgbClr val="FF0000"/>
                </a:solidFill>
              </a:rPr>
              <a:t>rotate</a:t>
            </a:r>
            <a:r>
              <a:rPr lang="en-US" dirty="0"/>
              <a:t> </a:t>
            </a:r>
            <a:r>
              <a:rPr lang="en-US" dirty="0">
                <a:solidFill>
                  <a:srgbClr val="FF0000"/>
                </a:solidFill>
              </a:rPr>
              <a:t>right</a:t>
            </a:r>
          </a:p>
          <a:p>
            <a:pPr lvl="1"/>
            <a:r>
              <a:rPr lang="en-US" dirty="0"/>
              <a:t>Case LR: If we deleted into the </a:t>
            </a:r>
            <a:r>
              <a:rPr lang="en-US" b="1" dirty="0"/>
              <a:t>right</a:t>
            </a:r>
            <a:r>
              <a:rPr lang="en-US" dirty="0"/>
              <a:t> subtree of the </a:t>
            </a:r>
            <a:r>
              <a:rPr lang="en-US" b="1" dirty="0"/>
              <a:t>left</a:t>
            </a:r>
            <a:r>
              <a:rPr lang="en-US" dirty="0"/>
              <a:t> child then: </a:t>
            </a:r>
            <a:r>
              <a:rPr lang="en-US" dirty="0">
                <a:solidFill>
                  <a:srgbClr val="FF0000"/>
                </a:solidFill>
              </a:rPr>
              <a:t>rotate</a:t>
            </a:r>
            <a:r>
              <a:rPr lang="en-US" dirty="0"/>
              <a:t> </a:t>
            </a:r>
            <a:r>
              <a:rPr lang="en-US" dirty="0">
                <a:solidFill>
                  <a:srgbClr val="FF0000"/>
                </a:solidFill>
              </a:rPr>
              <a:t>right</a:t>
            </a:r>
            <a:r>
              <a:rPr lang="en-US" dirty="0"/>
              <a:t> at the left child and then </a:t>
            </a:r>
            <a:r>
              <a:rPr lang="en-US" dirty="0">
                <a:solidFill>
                  <a:srgbClr val="FF0000"/>
                </a:solidFill>
              </a:rPr>
              <a:t>rotate</a:t>
            </a:r>
            <a:r>
              <a:rPr lang="en-US" dirty="0"/>
              <a:t> </a:t>
            </a:r>
            <a:r>
              <a:rPr lang="en-US" dirty="0">
                <a:solidFill>
                  <a:srgbClr val="FF0000"/>
                </a:solidFill>
              </a:rPr>
              <a:t>left</a:t>
            </a:r>
            <a:r>
              <a:rPr lang="en-US" dirty="0"/>
              <a:t> at the root</a:t>
            </a:r>
          </a:p>
          <a:p>
            <a:pPr lvl="1"/>
            <a:r>
              <a:rPr lang="en-US" dirty="0"/>
              <a:t>Case RL: If we deleted into the </a:t>
            </a:r>
            <a:r>
              <a:rPr lang="en-US" b="1" dirty="0"/>
              <a:t>left</a:t>
            </a:r>
            <a:r>
              <a:rPr lang="en-US" dirty="0"/>
              <a:t> subtree of the </a:t>
            </a:r>
            <a:r>
              <a:rPr lang="en-US" b="1" dirty="0"/>
              <a:t>right</a:t>
            </a:r>
            <a:r>
              <a:rPr lang="en-US" dirty="0"/>
              <a:t> child then: </a:t>
            </a:r>
            <a:r>
              <a:rPr lang="en-US" dirty="0">
                <a:solidFill>
                  <a:srgbClr val="FF0000"/>
                </a:solidFill>
              </a:rPr>
              <a:t>rotate left</a:t>
            </a:r>
            <a:r>
              <a:rPr lang="en-US" dirty="0"/>
              <a:t> at the right child and then </a:t>
            </a:r>
            <a:r>
              <a:rPr lang="en-US" dirty="0">
                <a:solidFill>
                  <a:srgbClr val="FF0000"/>
                </a:solidFill>
              </a:rPr>
              <a:t>rotate right</a:t>
            </a:r>
            <a:r>
              <a:rPr lang="en-US" dirty="0"/>
              <a:t> at the root</a:t>
            </a:r>
          </a:p>
          <a:p>
            <a:r>
              <a:rPr lang="en-US" dirty="0">
                <a:solidFill>
                  <a:srgbClr val="FF0000"/>
                </a:solidFill>
              </a:rPr>
              <a:t>Continue checking until reach the root</a:t>
            </a:r>
          </a:p>
          <a:p>
            <a:endParaRPr lang="en-US" dirty="0"/>
          </a:p>
        </p:txBody>
      </p:sp>
    </p:spTree>
    <p:extLst>
      <p:ext uri="{BB962C8B-B14F-4D97-AF65-F5344CB8AC3E}">
        <p14:creationId xmlns:p14="http://schemas.microsoft.com/office/powerpoint/2010/main" val="29879689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B2BD36-B9B4-B904-6568-7F4E476AC4D6}"/>
              </a:ext>
            </a:extLst>
          </p:cNvPr>
          <p:cNvSpPr>
            <a:spLocks noGrp="1"/>
          </p:cNvSpPr>
          <p:nvPr>
            <p:ph type="title"/>
          </p:nvPr>
        </p:nvSpPr>
        <p:spPr/>
        <p:txBody>
          <a:bodyPr/>
          <a:lstStyle/>
          <a:p>
            <a:r>
              <a:rPr lang="en-US" dirty="0"/>
              <a:t>Find Operation (recursive)</a:t>
            </a:r>
          </a:p>
        </p:txBody>
      </p:sp>
      <p:sp>
        <p:nvSpPr>
          <p:cNvPr id="3" name="Content Placeholder 2">
            <a:extLst>
              <a:ext uri="{FF2B5EF4-FFF2-40B4-BE49-F238E27FC236}">
                <a16:creationId xmlns:a16="http://schemas.microsoft.com/office/drawing/2014/main" id="{97B143F5-B6CB-752F-1E16-1BC1A8248E2F}"/>
              </a:ext>
            </a:extLst>
          </p:cNvPr>
          <p:cNvSpPr>
            <a:spLocks noGrp="1"/>
          </p:cNvSpPr>
          <p:nvPr>
            <p:ph idx="1"/>
          </p:nvPr>
        </p:nvSpPr>
        <p:spPr>
          <a:xfrm>
            <a:off x="838200" y="1371600"/>
            <a:ext cx="10515600" cy="5486399"/>
          </a:xfrm>
        </p:spPr>
        <p:txBody>
          <a:bodyPr>
            <a:normAutofit fontScale="77500" lnSpcReduction="20000"/>
          </a:bodyPr>
          <a:lstStyle/>
          <a:p>
            <a:pPr marL="0" indent="0">
              <a:buNone/>
            </a:pPr>
            <a:r>
              <a:rPr lang="en-US" dirty="0"/>
              <a:t>find(key, root){</a:t>
            </a:r>
          </a:p>
          <a:p>
            <a:pPr marL="0" indent="0">
              <a:buNone/>
            </a:pPr>
            <a:r>
              <a:rPr lang="en-US" dirty="0"/>
              <a:t>	if (root == Null){</a:t>
            </a:r>
          </a:p>
          <a:p>
            <a:pPr marL="0" indent="0">
              <a:buNone/>
            </a:pPr>
            <a:r>
              <a:rPr lang="en-US" dirty="0"/>
              <a:t>		return Null;</a:t>
            </a:r>
          </a:p>
          <a:p>
            <a:pPr marL="0" indent="0">
              <a:buNone/>
            </a:pPr>
            <a:r>
              <a:rPr lang="en-US" dirty="0"/>
              <a:t>	{</a:t>
            </a:r>
          </a:p>
          <a:p>
            <a:pPr marL="0" indent="0">
              <a:buNone/>
            </a:pPr>
            <a:r>
              <a:rPr lang="en-US" dirty="0"/>
              <a:t>	if (key == </a:t>
            </a:r>
            <a:r>
              <a:rPr lang="en-US" dirty="0" err="1"/>
              <a:t>root.key</a:t>
            </a:r>
            <a:r>
              <a:rPr lang="en-US" dirty="0"/>
              <a:t>){</a:t>
            </a:r>
          </a:p>
          <a:p>
            <a:pPr marL="0" indent="0">
              <a:buNone/>
            </a:pPr>
            <a:r>
              <a:rPr lang="en-US" dirty="0"/>
              <a:t>		return </a:t>
            </a:r>
            <a:r>
              <a:rPr lang="en-US" dirty="0" err="1"/>
              <a:t>root.value</a:t>
            </a:r>
            <a:r>
              <a:rPr lang="en-US" dirty="0"/>
              <a:t>;</a:t>
            </a:r>
          </a:p>
          <a:p>
            <a:pPr marL="0" indent="0">
              <a:buNone/>
            </a:pPr>
            <a:r>
              <a:rPr lang="en-US" dirty="0"/>
              <a:t>	}</a:t>
            </a:r>
          </a:p>
          <a:p>
            <a:pPr marL="0" indent="0">
              <a:buNone/>
            </a:pPr>
            <a:r>
              <a:rPr lang="en-US" dirty="0"/>
              <a:t>	if (key &lt; </a:t>
            </a:r>
            <a:r>
              <a:rPr lang="en-US" dirty="0" err="1"/>
              <a:t>root.key</a:t>
            </a:r>
            <a:r>
              <a:rPr lang="en-US" dirty="0"/>
              <a:t>){</a:t>
            </a:r>
          </a:p>
          <a:p>
            <a:pPr marL="0" indent="0">
              <a:buNone/>
            </a:pPr>
            <a:r>
              <a:rPr lang="en-US" dirty="0"/>
              <a:t>		return find(key, </a:t>
            </a:r>
            <a:r>
              <a:rPr lang="en-US" dirty="0" err="1"/>
              <a:t>root.left</a:t>
            </a:r>
            <a:r>
              <a:rPr lang="en-US" dirty="0"/>
              <a:t>);</a:t>
            </a:r>
          </a:p>
          <a:p>
            <a:pPr marL="0" indent="0">
              <a:buNone/>
            </a:pPr>
            <a:r>
              <a:rPr lang="en-US" dirty="0"/>
              <a:t>	}</a:t>
            </a:r>
          </a:p>
          <a:p>
            <a:pPr marL="0" indent="0">
              <a:buNone/>
            </a:pPr>
            <a:r>
              <a:rPr lang="en-US" dirty="0"/>
              <a:t>	if (key &gt; </a:t>
            </a:r>
            <a:r>
              <a:rPr lang="en-US" dirty="0" err="1"/>
              <a:t>root.key</a:t>
            </a:r>
            <a:r>
              <a:rPr lang="en-US" dirty="0"/>
              <a:t>){</a:t>
            </a:r>
          </a:p>
          <a:p>
            <a:pPr marL="0" indent="0">
              <a:buNone/>
            </a:pPr>
            <a:r>
              <a:rPr lang="en-US" dirty="0"/>
              <a:t>		return find(key, </a:t>
            </a:r>
            <a:r>
              <a:rPr lang="en-US" dirty="0" err="1"/>
              <a:t>root.right</a:t>
            </a:r>
            <a:r>
              <a:rPr lang="en-US" dirty="0"/>
              <a:t>);</a:t>
            </a:r>
          </a:p>
          <a:p>
            <a:pPr marL="0" indent="0">
              <a:buNone/>
            </a:pPr>
            <a:r>
              <a:rPr lang="en-US" dirty="0"/>
              <a:t>	} </a:t>
            </a:r>
          </a:p>
          <a:p>
            <a:pPr marL="0" indent="0">
              <a:buNone/>
            </a:pPr>
            <a:r>
              <a:rPr lang="en-US" dirty="0"/>
              <a:t>	return Null;</a:t>
            </a:r>
          </a:p>
          <a:p>
            <a:pPr marL="0" indent="0">
              <a:buNone/>
            </a:pPr>
            <a:r>
              <a:rPr lang="en-US" dirty="0"/>
              <a:t>}</a:t>
            </a:r>
          </a:p>
        </p:txBody>
      </p:sp>
      <p:grpSp>
        <p:nvGrpSpPr>
          <p:cNvPr id="4" name="Group 3" descr="A binary tree. That is structured as follows:&#10;&#10;root: 7, with left child 3 and right child 10&#10;3: left child is 1, right child is 6&#10;1: left child is 0, it has no right child&#10;0: has no children&#10;6: has no children&#10;10: it has no left child, right child is 16&#10;16: has no children">
            <a:extLst>
              <a:ext uri="{FF2B5EF4-FFF2-40B4-BE49-F238E27FC236}">
                <a16:creationId xmlns:a16="http://schemas.microsoft.com/office/drawing/2014/main" id="{9170735B-03F0-160D-23CF-0D614E00B4D4}"/>
              </a:ext>
            </a:extLst>
          </p:cNvPr>
          <p:cNvGrpSpPr/>
          <p:nvPr/>
        </p:nvGrpSpPr>
        <p:grpSpPr>
          <a:xfrm>
            <a:off x="7713520" y="365125"/>
            <a:ext cx="4036614" cy="2762801"/>
            <a:chOff x="5413263" y="1203158"/>
            <a:chExt cx="4036614" cy="2762801"/>
          </a:xfrm>
        </p:grpSpPr>
        <p:grpSp>
          <p:nvGrpSpPr>
            <p:cNvPr id="5" name="Group 4">
              <a:extLst>
                <a:ext uri="{FF2B5EF4-FFF2-40B4-BE49-F238E27FC236}">
                  <a16:creationId xmlns:a16="http://schemas.microsoft.com/office/drawing/2014/main" id="{F0A1F936-94E3-B970-9075-7FDD968CD1F3}"/>
                </a:ext>
              </a:extLst>
            </p:cNvPr>
            <p:cNvGrpSpPr/>
            <p:nvPr/>
          </p:nvGrpSpPr>
          <p:grpSpPr>
            <a:xfrm>
              <a:off x="5413263" y="1203158"/>
              <a:ext cx="4036614" cy="2762801"/>
              <a:chOff x="131609" y="2379747"/>
              <a:chExt cx="4036614" cy="2762801"/>
            </a:xfrm>
          </p:grpSpPr>
          <p:sp>
            <p:nvSpPr>
              <p:cNvPr id="8" name="Oval 7">
                <a:extLst>
                  <a:ext uri="{FF2B5EF4-FFF2-40B4-BE49-F238E27FC236}">
                    <a16:creationId xmlns:a16="http://schemas.microsoft.com/office/drawing/2014/main" id="{950B02B1-9B98-2BBC-8CE2-98986D25F159}"/>
                  </a:ext>
                </a:extLst>
              </p:cNvPr>
              <p:cNvSpPr/>
              <p:nvPr/>
            </p:nvSpPr>
            <p:spPr>
              <a:xfrm>
                <a:off x="2259363" y="237974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7</a:t>
                </a:r>
              </a:p>
            </p:txBody>
          </p:sp>
          <p:sp>
            <p:nvSpPr>
              <p:cNvPr id="9" name="Oval 8">
                <a:extLst>
                  <a:ext uri="{FF2B5EF4-FFF2-40B4-BE49-F238E27FC236}">
                    <a16:creationId xmlns:a16="http://schemas.microsoft.com/office/drawing/2014/main" id="{375DB836-C24D-B0D7-C861-32998C858A21}"/>
                  </a:ext>
                </a:extLst>
              </p:cNvPr>
              <p:cNvSpPr/>
              <p:nvPr/>
            </p:nvSpPr>
            <p:spPr>
              <a:xfrm>
                <a:off x="1556072" y="3043035"/>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3</a:t>
                </a:r>
              </a:p>
            </p:txBody>
          </p:sp>
          <p:sp>
            <p:nvSpPr>
              <p:cNvPr id="10" name="Oval 9">
                <a:extLst>
                  <a:ext uri="{FF2B5EF4-FFF2-40B4-BE49-F238E27FC236}">
                    <a16:creationId xmlns:a16="http://schemas.microsoft.com/office/drawing/2014/main" id="{B0170677-49FE-DA4D-C375-3C8BA0C66CFA}"/>
                  </a:ext>
                </a:extLst>
              </p:cNvPr>
              <p:cNvSpPr/>
              <p:nvPr/>
            </p:nvSpPr>
            <p:spPr>
              <a:xfrm>
                <a:off x="2943201" y="300747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10</a:t>
                </a:r>
              </a:p>
            </p:txBody>
          </p:sp>
          <p:sp>
            <p:nvSpPr>
              <p:cNvPr id="11" name="Oval 10">
                <a:extLst>
                  <a:ext uri="{FF2B5EF4-FFF2-40B4-BE49-F238E27FC236}">
                    <a16:creationId xmlns:a16="http://schemas.microsoft.com/office/drawing/2014/main" id="{434C13F0-4203-47AB-2431-B2ED32886F93}"/>
                  </a:ext>
                </a:extLst>
              </p:cNvPr>
              <p:cNvSpPr/>
              <p:nvPr/>
            </p:nvSpPr>
            <p:spPr>
              <a:xfrm>
                <a:off x="820352" y="3799360"/>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12" name="Oval 11">
                <a:extLst>
                  <a:ext uri="{FF2B5EF4-FFF2-40B4-BE49-F238E27FC236}">
                    <a16:creationId xmlns:a16="http://schemas.microsoft.com/office/drawing/2014/main" id="{1AFBCF91-BBF7-4271-9169-45F56648DD71}"/>
                  </a:ext>
                </a:extLst>
              </p:cNvPr>
              <p:cNvSpPr/>
              <p:nvPr/>
            </p:nvSpPr>
            <p:spPr>
              <a:xfrm>
                <a:off x="3555712" y="369755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16</a:t>
                </a:r>
              </a:p>
            </p:txBody>
          </p:sp>
          <p:sp>
            <p:nvSpPr>
              <p:cNvPr id="13" name="Oval 12">
                <a:extLst>
                  <a:ext uri="{FF2B5EF4-FFF2-40B4-BE49-F238E27FC236}">
                    <a16:creationId xmlns:a16="http://schemas.microsoft.com/office/drawing/2014/main" id="{5AC532E5-2A85-D663-8446-585A13F92E62}"/>
                  </a:ext>
                </a:extLst>
              </p:cNvPr>
              <p:cNvSpPr/>
              <p:nvPr/>
            </p:nvSpPr>
            <p:spPr>
              <a:xfrm>
                <a:off x="131609" y="453003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0</a:t>
                </a:r>
              </a:p>
            </p:txBody>
          </p:sp>
          <p:cxnSp>
            <p:nvCxnSpPr>
              <p:cNvPr id="14" name="Straight Connector 13">
                <a:extLst>
                  <a:ext uri="{FF2B5EF4-FFF2-40B4-BE49-F238E27FC236}">
                    <a16:creationId xmlns:a16="http://schemas.microsoft.com/office/drawing/2014/main" id="{B09125AD-9B5C-7493-9272-2F1DA89CE01F}"/>
                  </a:ext>
                </a:extLst>
              </p:cNvPr>
              <p:cNvCxnSpPr>
                <a:cxnSpLocks/>
                <a:stCxn id="8" idx="3"/>
                <a:endCxn id="9" idx="7"/>
              </p:cNvCxnSpPr>
              <p:nvPr/>
            </p:nvCxnSpPr>
            <p:spPr>
              <a:xfrm flipH="1">
                <a:off x="2078883" y="2902558"/>
                <a:ext cx="270180" cy="23017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A593D686-AF2B-E9E1-76F6-D11031779EE4}"/>
                  </a:ext>
                </a:extLst>
              </p:cNvPr>
              <p:cNvCxnSpPr>
                <a:cxnSpLocks/>
                <a:stCxn id="8" idx="5"/>
                <a:endCxn id="10" idx="1"/>
              </p:cNvCxnSpPr>
              <p:nvPr/>
            </p:nvCxnSpPr>
            <p:spPr>
              <a:xfrm>
                <a:off x="2782174" y="2902558"/>
                <a:ext cx="250727" cy="19461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97955860-35DB-B2E4-DCE1-B378FA7BC357}"/>
                  </a:ext>
                </a:extLst>
              </p:cNvPr>
              <p:cNvCxnSpPr>
                <a:stCxn id="11" idx="7"/>
                <a:endCxn id="9" idx="3"/>
              </p:cNvCxnSpPr>
              <p:nvPr/>
            </p:nvCxnSpPr>
            <p:spPr>
              <a:xfrm flipV="1">
                <a:off x="1343163" y="3565846"/>
                <a:ext cx="302609" cy="32321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D523286C-EC12-D977-43D0-51802A0AC727}"/>
                  </a:ext>
                </a:extLst>
              </p:cNvPr>
              <p:cNvCxnSpPr>
                <a:cxnSpLocks/>
                <a:stCxn id="13" idx="7"/>
                <a:endCxn id="11" idx="3"/>
              </p:cNvCxnSpPr>
              <p:nvPr/>
            </p:nvCxnSpPr>
            <p:spPr>
              <a:xfrm flipV="1">
                <a:off x="654420" y="4322171"/>
                <a:ext cx="255632" cy="29756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C3623BC4-097B-A907-A1CC-F4A3083684DE}"/>
                  </a:ext>
                </a:extLst>
              </p:cNvPr>
              <p:cNvCxnSpPr>
                <a:stCxn id="12" idx="1"/>
                <a:endCxn id="10" idx="5"/>
              </p:cNvCxnSpPr>
              <p:nvPr/>
            </p:nvCxnSpPr>
            <p:spPr>
              <a:xfrm flipH="1" flipV="1">
                <a:off x="3466012" y="3530286"/>
                <a:ext cx="179400" cy="25696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6" name="Oval 5">
              <a:extLst>
                <a:ext uri="{FF2B5EF4-FFF2-40B4-BE49-F238E27FC236}">
                  <a16:creationId xmlns:a16="http://schemas.microsoft.com/office/drawing/2014/main" id="{7F637BB8-2207-4532-477F-45453B8D7C43}"/>
                </a:ext>
              </a:extLst>
            </p:cNvPr>
            <p:cNvSpPr/>
            <p:nvPr/>
          </p:nvSpPr>
          <p:spPr>
            <a:xfrm>
              <a:off x="7531290" y="2520224"/>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6</a:t>
              </a:r>
            </a:p>
          </p:txBody>
        </p:sp>
        <p:cxnSp>
          <p:nvCxnSpPr>
            <p:cNvPr id="7" name="Straight Connector 6">
              <a:extLst>
                <a:ext uri="{FF2B5EF4-FFF2-40B4-BE49-F238E27FC236}">
                  <a16:creationId xmlns:a16="http://schemas.microsoft.com/office/drawing/2014/main" id="{C3B42508-3220-7F2F-F806-D6A321054F05}"/>
                </a:ext>
              </a:extLst>
            </p:cNvPr>
            <p:cNvCxnSpPr>
              <a:cxnSpLocks/>
              <a:stCxn id="6" idx="1"/>
              <a:endCxn id="9" idx="5"/>
            </p:cNvCxnSpPr>
            <p:nvPr/>
          </p:nvCxnSpPr>
          <p:spPr>
            <a:xfrm flipH="1" flipV="1">
              <a:off x="7360537" y="2389257"/>
              <a:ext cx="260453" cy="22066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8714166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B2BD36-B9B4-B904-6568-7F4E476AC4D6}"/>
              </a:ext>
            </a:extLst>
          </p:cNvPr>
          <p:cNvSpPr>
            <a:spLocks noGrp="1"/>
          </p:cNvSpPr>
          <p:nvPr>
            <p:ph type="title"/>
          </p:nvPr>
        </p:nvSpPr>
        <p:spPr>
          <a:xfrm>
            <a:off x="838200" y="314325"/>
            <a:ext cx="10515600" cy="1325563"/>
          </a:xfrm>
        </p:spPr>
        <p:txBody>
          <a:bodyPr/>
          <a:lstStyle/>
          <a:p>
            <a:r>
              <a:rPr lang="en-US" dirty="0"/>
              <a:t>Insert Operation (recursive)</a:t>
            </a:r>
          </a:p>
        </p:txBody>
      </p:sp>
      <p:sp>
        <p:nvSpPr>
          <p:cNvPr id="3" name="Content Placeholder 2">
            <a:extLst>
              <a:ext uri="{FF2B5EF4-FFF2-40B4-BE49-F238E27FC236}">
                <a16:creationId xmlns:a16="http://schemas.microsoft.com/office/drawing/2014/main" id="{97B143F5-B6CB-752F-1E16-1BC1A8248E2F}"/>
              </a:ext>
            </a:extLst>
          </p:cNvPr>
          <p:cNvSpPr>
            <a:spLocks noGrp="1"/>
          </p:cNvSpPr>
          <p:nvPr>
            <p:ph idx="1"/>
          </p:nvPr>
        </p:nvSpPr>
        <p:spPr>
          <a:xfrm>
            <a:off x="187960" y="1371600"/>
            <a:ext cx="10515600" cy="5486399"/>
          </a:xfrm>
        </p:spPr>
        <p:txBody>
          <a:bodyPr>
            <a:normAutofit fontScale="85000" lnSpcReduction="20000"/>
          </a:bodyPr>
          <a:lstStyle/>
          <a:p>
            <a:pPr marL="0" indent="0">
              <a:buNone/>
            </a:pPr>
            <a:r>
              <a:rPr lang="en-US" dirty="0"/>
              <a:t>insert(key, value, root){</a:t>
            </a:r>
          </a:p>
          <a:p>
            <a:pPr marL="0" indent="0">
              <a:buNone/>
            </a:pPr>
            <a:r>
              <a:rPr lang="en-US" dirty="0"/>
              <a:t>	root = </a:t>
            </a:r>
            <a:r>
              <a:rPr lang="en-US" dirty="0" err="1"/>
              <a:t>insertHelper</a:t>
            </a:r>
            <a:r>
              <a:rPr lang="en-US" dirty="0"/>
              <a:t>(key, value, root);		</a:t>
            </a:r>
          </a:p>
          <a:p>
            <a:pPr marL="0" indent="0">
              <a:buNone/>
            </a:pPr>
            <a:r>
              <a:rPr lang="en-US" dirty="0"/>
              <a:t>}</a:t>
            </a:r>
          </a:p>
          <a:p>
            <a:pPr marL="0" indent="0">
              <a:buNone/>
            </a:pPr>
            <a:r>
              <a:rPr lang="en-US" dirty="0" err="1"/>
              <a:t>insertHelper</a:t>
            </a:r>
            <a:r>
              <a:rPr lang="en-US" dirty="0"/>
              <a:t>(key, value, root){</a:t>
            </a:r>
          </a:p>
          <a:p>
            <a:pPr marL="0" indent="0">
              <a:buNone/>
            </a:pPr>
            <a:r>
              <a:rPr lang="en-US" dirty="0"/>
              <a:t>	if(root == null)</a:t>
            </a:r>
          </a:p>
          <a:p>
            <a:pPr marL="0" indent="0">
              <a:buNone/>
            </a:pPr>
            <a:r>
              <a:rPr lang="en-US" dirty="0"/>
              <a:t>		return new Node(key, value);</a:t>
            </a:r>
          </a:p>
          <a:p>
            <a:pPr marL="0" indent="0">
              <a:buNone/>
            </a:pPr>
            <a:r>
              <a:rPr lang="en-US" dirty="0"/>
              <a:t>	if (</a:t>
            </a:r>
            <a:r>
              <a:rPr lang="en-US" dirty="0" err="1"/>
              <a:t>root.key</a:t>
            </a:r>
            <a:r>
              <a:rPr lang="en-US" dirty="0"/>
              <a:t> == key)</a:t>
            </a:r>
          </a:p>
          <a:p>
            <a:pPr marL="0" indent="0">
              <a:buNone/>
            </a:pPr>
            <a:r>
              <a:rPr lang="en-US" dirty="0"/>
              <a:t>		</a:t>
            </a:r>
            <a:r>
              <a:rPr lang="en-US" dirty="0" err="1"/>
              <a:t>root.value</a:t>
            </a:r>
            <a:r>
              <a:rPr lang="en-US" dirty="0"/>
              <a:t> = value;</a:t>
            </a:r>
          </a:p>
          <a:p>
            <a:pPr marL="0" indent="0">
              <a:buNone/>
            </a:pPr>
            <a:r>
              <a:rPr lang="en-US"/>
              <a:t>	else if </a:t>
            </a:r>
            <a:r>
              <a:rPr lang="en-US" dirty="0"/>
              <a:t>(</a:t>
            </a:r>
            <a:r>
              <a:rPr lang="en-US" dirty="0" err="1"/>
              <a:t>root.key</a:t>
            </a:r>
            <a:r>
              <a:rPr lang="en-US" dirty="0"/>
              <a:t> &lt; key)</a:t>
            </a:r>
          </a:p>
          <a:p>
            <a:pPr marL="0" indent="0">
              <a:buNone/>
            </a:pPr>
            <a:r>
              <a:rPr lang="en-US" dirty="0"/>
              <a:t>		</a:t>
            </a:r>
            <a:r>
              <a:rPr lang="en-US" dirty="0" err="1"/>
              <a:t>root.right</a:t>
            </a:r>
            <a:r>
              <a:rPr lang="en-US" dirty="0"/>
              <a:t> = </a:t>
            </a:r>
            <a:r>
              <a:rPr lang="en-US" dirty="0" err="1"/>
              <a:t>insertHelper</a:t>
            </a:r>
            <a:r>
              <a:rPr lang="en-US" dirty="0"/>
              <a:t>(key, value, </a:t>
            </a:r>
            <a:r>
              <a:rPr lang="en-US" dirty="0" err="1"/>
              <a:t>root.right</a:t>
            </a:r>
            <a:r>
              <a:rPr lang="en-US" dirty="0"/>
              <a:t>);</a:t>
            </a:r>
          </a:p>
          <a:p>
            <a:pPr marL="0" indent="0">
              <a:buNone/>
            </a:pPr>
            <a:r>
              <a:rPr lang="en-US" dirty="0"/>
              <a:t>	else</a:t>
            </a:r>
          </a:p>
          <a:p>
            <a:pPr marL="0" indent="0">
              <a:buNone/>
            </a:pPr>
            <a:r>
              <a:rPr lang="en-US" dirty="0"/>
              <a:t>		</a:t>
            </a:r>
            <a:r>
              <a:rPr lang="en-US" dirty="0" err="1"/>
              <a:t>root.left</a:t>
            </a:r>
            <a:r>
              <a:rPr lang="en-US" dirty="0"/>
              <a:t> = </a:t>
            </a:r>
            <a:r>
              <a:rPr lang="en-US" dirty="0" err="1"/>
              <a:t>insertHelper</a:t>
            </a:r>
            <a:r>
              <a:rPr lang="en-US" dirty="0"/>
              <a:t>(key, value, </a:t>
            </a:r>
            <a:r>
              <a:rPr lang="en-US" dirty="0" err="1"/>
              <a:t>root.left</a:t>
            </a:r>
            <a:r>
              <a:rPr lang="en-US" dirty="0"/>
              <a:t>);</a:t>
            </a:r>
          </a:p>
          <a:p>
            <a:pPr marL="0" indent="0">
              <a:buNone/>
            </a:pPr>
            <a:r>
              <a:rPr lang="en-US" dirty="0"/>
              <a:t>	return root;</a:t>
            </a:r>
          </a:p>
          <a:p>
            <a:pPr marL="0" indent="0">
              <a:buNone/>
            </a:pPr>
            <a:r>
              <a:rPr lang="en-US" dirty="0"/>
              <a:t>}</a:t>
            </a:r>
          </a:p>
        </p:txBody>
      </p:sp>
      <p:sp>
        <p:nvSpPr>
          <p:cNvPr id="19" name="TextBox 18">
            <a:extLst>
              <a:ext uri="{FF2B5EF4-FFF2-40B4-BE49-F238E27FC236}">
                <a16:creationId xmlns:a16="http://schemas.microsoft.com/office/drawing/2014/main" id="{C28BCDDF-B493-4857-C77E-F1CA84F2DE5D}"/>
              </a:ext>
            </a:extLst>
          </p:cNvPr>
          <p:cNvSpPr txBox="1"/>
          <p:nvPr/>
        </p:nvSpPr>
        <p:spPr>
          <a:xfrm>
            <a:off x="6956564" y="6312842"/>
            <a:ext cx="5163658" cy="46166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FF0000"/>
                </a:solidFill>
                <a:effectLst/>
                <a:uLnTx/>
                <a:uFillTx/>
                <a:latin typeface="Calibri" panose="020F0502020204030204"/>
                <a:ea typeface="+mn-ea"/>
                <a:cs typeface="+mn-cs"/>
              </a:rPr>
              <a:t>Note: Insert happens only at the leaves!</a:t>
            </a:r>
          </a:p>
        </p:txBody>
      </p:sp>
      <p:grpSp>
        <p:nvGrpSpPr>
          <p:cNvPr id="20" name="Group 19" descr="A binary tree. That is structured as follows:&#10;&#10;root: 7, with left child 3 and right child 10&#10;3: left child is 1, right child is 6&#10;1: left child is 0, it has no right child&#10;0: has no children&#10;6: has no children&#10;10: it has no left child, right child is 16&#10;16: has no children">
            <a:extLst>
              <a:ext uri="{FF2B5EF4-FFF2-40B4-BE49-F238E27FC236}">
                <a16:creationId xmlns:a16="http://schemas.microsoft.com/office/drawing/2014/main" id="{274D34E4-776A-7FA3-3BAF-C5BA7780CCA5}"/>
              </a:ext>
            </a:extLst>
          </p:cNvPr>
          <p:cNvGrpSpPr/>
          <p:nvPr/>
        </p:nvGrpSpPr>
        <p:grpSpPr>
          <a:xfrm>
            <a:off x="7713520" y="365125"/>
            <a:ext cx="4036614" cy="2762801"/>
            <a:chOff x="5413263" y="1203158"/>
            <a:chExt cx="4036614" cy="2762801"/>
          </a:xfrm>
        </p:grpSpPr>
        <p:grpSp>
          <p:nvGrpSpPr>
            <p:cNvPr id="21" name="Group 20">
              <a:extLst>
                <a:ext uri="{FF2B5EF4-FFF2-40B4-BE49-F238E27FC236}">
                  <a16:creationId xmlns:a16="http://schemas.microsoft.com/office/drawing/2014/main" id="{4B0D3DC5-3362-5ADA-0A01-95076926F4B3}"/>
                </a:ext>
              </a:extLst>
            </p:cNvPr>
            <p:cNvGrpSpPr/>
            <p:nvPr/>
          </p:nvGrpSpPr>
          <p:grpSpPr>
            <a:xfrm>
              <a:off x="5413263" y="1203158"/>
              <a:ext cx="4036614" cy="2762801"/>
              <a:chOff x="131609" y="2379747"/>
              <a:chExt cx="4036614" cy="2762801"/>
            </a:xfrm>
          </p:grpSpPr>
          <p:sp>
            <p:nvSpPr>
              <p:cNvPr id="24" name="Oval 23">
                <a:extLst>
                  <a:ext uri="{FF2B5EF4-FFF2-40B4-BE49-F238E27FC236}">
                    <a16:creationId xmlns:a16="http://schemas.microsoft.com/office/drawing/2014/main" id="{B0E0EA67-0193-D428-32B8-03642CDA40F8}"/>
                  </a:ext>
                </a:extLst>
              </p:cNvPr>
              <p:cNvSpPr/>
              <p:nvPr/>
            </p:nvSpPr>
            <p:spPr>
              <a:xfrm>
                <a:off x="2259363" y="237974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7</a:t>
                </a:r>
              </a:p>
            </p:txBody>
          </p:sp>
          <p:sp>
            <p:nvSpPr>
              <p:cNvPr id="25" name="Oval 24">
                <a:extLst>
                  <a:ext uri="{FF2B5EF4-FFF2-40B4-BE49-F238E27FC236}">
                    <a16:creationId xmlns:a16="http://schemas.microsoft.com/office/drawing/2014/main" id="{0E556205-51EC-2F7F-72BD-50F3D4A72B9B}"/>
                  </a:ext>
                </a:extLst>
              </p:cNvPr>
              <p:cNvSpPr/>
              <p:nvPr/>
            </p:nvSpPr>
            <p:spPr>
              <a:xfrm>
                <a:off x="1556072" y="3043035"/>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3</a:t>
                </a:r>
              </a:p>
            </p:txBody>
          </p:sp>
          <p:sp>
            <p:nvSpPr>
              <p:cNvPr id="26" name="Oval 25">
                <a:extLst>
                  <a:ext uri="{FF2B5EF4-FFF2-40B4-BE49-F238E27FC236}">
                    <a16:creationId xmlns:a16="http://schemas.microsoft.com/office/drawing/2014/main" id="{ACA7613B-5C04-C213-3C9E-E7D3D0C071AE}"/>
                  </a:ext>
                </a:extLst>
              </p:cNvPr>
              <p:cNvSpPr/>
              <p:nvPr/>
            </p:nvSpPr>
            <p:spPr>
              <a:xfrm>
                <a:off x="2943201" y="300747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10</a:t>
                </a:r>
              </a:p>
            </p:txBody>
          </p:sp>
          <p:sp>
            <p:nvSpPr>
              <p:cNvPr id="27" name="Oval 26">
                <a:extLst>
                  <a:ext uri="{FF2B5EF4-FFF2-40B4-BE49-F238E27FC236}">
                    <a16:creationId xmlns:a16="http://schemas.microsoft.com/office/drawing/2014/main" id="{5318F871-24AB-49CA-BD37-511F54F59B9C}"/>
                  </a:ext>
                </a:extLst>
              </p:cNvPr>
              <p:cNvSpPr/>
              <p:nvPr/>
            </p:nvSpPr>
            <p:spPr>
              <a:xfrm>
                <a:off x="820352" y="3799360"/>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28" name="Oval 27">
                <a:extLst>
                  <a:ext uri="{FF2B5EF4-FFF2-40B4-BE49-F238E27FC236}">
                    <a16:creationId xmlns:a16="http://schemas.microsoft.com/office/drawing/2014/main" id="{D722E018-A0F8-124B-A6EA-6871F74B90D3}"/>
                  </a:ext>
                </a:extLst>
              </p:cNvPr>
              <p:cNvSpPr/>
              <p:nvPr/>
            </p:nvSpPr>
            <p:spPr>
              <a:xfrm>
                <a:off x="3555712" y="369755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16</a:t>
                </a:r>
              </a:p>
            </p:txBody>
          </p:sp>
          <p:sp>
            <p:nvSpPr>
              <p:cNvPr id="29" name="Oval 28">
                <a:extLst>
                  <a:ext uri="{FF2B5EF4-FFF2-40B4-BE49-F238E27FC236}">
                    <a16:creationId xmlns:a16="http://schemas.microsoft.com/office/drawing/2014/main" id="{8D6A28EA-721B-D074-11C9-83636AFCA908}"/>
                  </a:ext>
                </a:extLst>
              </p:cNvPr>
              <p:cNvSpPr/>
              <p:nvPr/>
            </p:nvSpPr>
            <p:spPr>
              <a:xfrm>
                <a:off x="131609" y="453003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0</a:t>
                </a:r>
              </a:p>
            </p:txBody>
          </p:sp>
          <p:cxnSp>
            <p:nvCxnSpPr>
              <p:cNvPr id="30" name="Straight Connector 29">
                <a:extLst>
                  <a:ext uri="{FF2B5EF4-FFF2-40B4-BE49-F238E27FC236}">
                    <a16:creationId xmlns:a16="http://schemas.microsoft.com/office/drawing/2014/main" id="{614605AF-FB34-C064-7A6E-E72E88D6D4BD}"/>
                  </a:ext>
                </a:extLst>
              </p:cNvPr>
              <p:cNvCxnSpPr>
                <a:cxnSpLocks/>
                <a:stCxn id="24" idx="3"/>
                <a:endCxn id="25" idx="7"/>
              </p:cNvCxnSpPr>
              <p:nvPr/>
            </p:nvCxnSpPr>
            <p:spPr>
              <a:xfrm flipH="1">
                <a:off x="2078883" y="2902558"/>
                <a:ext cx="270180" cy="23017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C08B9EE6-3DE8-42C0-58AB-116B7AB79606}"/>
                  </a:ext>
                </a:extLst>
              </p:cNvPr>
              <p:cNvCxnSpPr>
                <a:cxnSpLocks/>
                <a:stCxn id="24" idx="5"/>
                <a:endCxn id="26" idx="1"/>
              </p:cNvCxnSpPr>
              <p:nvPr/>
            </p:nvCxnSpPr>
            <p:spPr>
              <a:xfrm>
                <a:off x="2782174" y="2902558"/>
                <a:ext cx="250727" cy="19461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78D7BB01-1721-E702-C336-1BDD900AB33F}"/>
                  </a:ext>
                </a:extLst>
              </p:cNvPr>
              <p:cNvCxnSpPr>
                <a:stCxn id="27" idx="7"/>
                <a:endCxn id="25" idx="3"/>
              </p:cNvCxnSpPr>
              <p:nvPr/>
            </p:nvCxnSpPr>
            <p:spPr>
              <a:xfrm flipV="1">
                <a:off x="1343163" y="3565846"/>
                <a:ext cx="302609" cy="32321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D6FA1320-DC82-CFF3-5806-09B73ABC2659}"/>
                  </a:ext>
                </a:extLst>
              </p:cNvPr>
              <p:cNvCxnSpPr>
                <a:cxnSpLocks/>
                <a:stCxn id="29" idx="7"/>
                <a:endCxn id="27" idx="3"/>
              </p:cNvCxnSpPr>
              <p:nvPr/>
            </p:nvCxnSpPr>
            <p:spPr>
              <a:xfrm flipV="1">
                <a:off x="654420" y="4322171"/>
                <a:ext cx="255632" cy="29756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52B0B499-E6F1-8C73-1E56-4FD3C3BFDA1B}"/>
                  </a:ext>
                </a:extLst>
              </p:cNvPr>
              <p:cNvCxnSpPr>
                <a:stCxn id="28" idx="1"/>
                <a:endCxn id="26" idx="5"/>
              </p:cNvCxnSpPr>
              <p:nvPr/>
            </p:nvCxnSpPr>
            <p:spPr>
              <a:xfrm flipH="1" flipV="1">
                <a:off x="3466012" y="3530286"/>
                <a:ext cx="179400" cy="25696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2" name="Oval 21">
              <a:extLst>
                <a:ext uri="{FF2B5EF4-FFF2-40B4-BE49-F238E27FC236}">
                  <a16:creationId xmlns:a16="http://schemas.microsoft.com/office/drawing/2014/main" id="{36112722-C489-6E9D-208B-981D0D0B522E}"/>
                </a:ext>
              </a:extLst>
            </p:cNvPr>
            <p:cNvSpPr/>
            <p:nvPr/>
          </p:nvSpPr>
          <p:spPr>
            <a:xfrm>
              <a:off x="7531290" y="2520224"/>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6</a:t>
              </a:r>
            </a:p>
          </p:txBody>
        </p:sp>
        <p:cxnSp>
          <p:nvCxnSpPr>
            <p:cNvPr id="23" name="Straight Connector 22">
              <a:extLst>
                <a:ext uri="{FF2B5EF4-FFF2-40B4-BE49-F238E27FC236}">
                  <a16:creationId xmlns:a16="http://schemas.microsoft.com/office/drawing/2014/main" id="{BFF06578-7BC8-6197-DC8B-FA8B3A077FDA}"/>
                </a:ext>
              </a:extLst>
            </p:cNvPr>
            <p:cNvCxnSpPr>
              <a:cxnSpLocks/>
              <a:stCxn id="22" idx="1"/>
              <a:endCxn id="25" idx="5"/>
            </p:cNvCxnSpPr>
            <p:nvPr/>
          </p:nvCxnSpPr>
          <p:spPr>
            <a:xfrm flipH="1" flipV="1">
              <a:off x="7360537" y="2389257"/>
              <a:ext cx="260453" cy="22066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6154117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7768D2-3B25-68DF-253C-F021135BAF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D840637-A613-A9E7-519E-9AD94EB6A391}"/>
              </a:ext>
            </a:extLst>
          </p:cNvPr>
          <p:cNvSpPr>
            <a:spLocks noGrp="1"/>
          </p:cNvSpPr>
          <p:nvPr>
            <p:ph type="title"/>
          </p:nvPr>
        </p:nvSpPr>
        <p:spPr>
          <a:xfrm>
            <a:off x="838200" y="314325"/>
            <a:ext cx="10515600" cy="1325563"/>
          </a:xfrm>
        </p:spPr>
        <p:txBody>
          <a:bodyPr/>
          <a:lstStyle/>
          <a:p>
            <a:r>
              <a:rPr lang="en-US" dirty="0"/>
              <a:t>Delete Operation (recursive)</a:t>
            </a:r>
          </a:p>
        </p:txBody>
      </p:sp>
      <p:sp>
        <p:nvSpPr>
          <p:cNvPr id="3" name="Content Placeholder 2">
            <a:extLst>
              <a:ext uri="{FF2B5EF4-FFF2-40B4-BE49-F238E27FC236}">
                <a16:creationId xmlns:a16="http://schemas.microsoft.com/office/drawing/2014/main" id="{FE087991-6266-62EE-BEE3-DDCD294DF06F}"/>
              </a:ext>
            </a:extLst>
          </p:cNvPr>
          <p:cNvSpPr>
            <a:spLocks noGrp="1"/>
          </p:cNvSpPr>
          <p:nvPr>
            <p:ph idx="1"/>
          </p:nvPr>
        </p:nvSpPr>
        <p:spPr>
          <a:xfrm>
            <a:off x="187960" y="1371600"/>
            <a:ext cx="10515600" cy="5486399"/>
          </a:xfrm>
        </p:spPr>
        <p:txBody>
          <a:bodyPr>
            <a:normAutofit/>
          </a:bodyPr>
          <a:lstStyle/>
          <a:p>
            <a:pPr marL="0" indent="0">
              <a:buNone/>
            </a:pPr>
            <a:r>
              <a:rPr lang="en-US" dirty="0"/>
              <a:t>delete(key, root){</a:t>
            </a:r>
          </a:p>
          <a:p>
            <a:pPr marL="0" indent="0">
              <a:buNone/>
            </a:pPr>
            <a:r>
              <a:rPr lang="en-US" dirty="0"/>
              <a:t>	if (root == Null){ return; } // key not present</a:t>
            </a:r>
          </a:p>
          <a:p>
            <a:pPr marL="0" indent="0">
              <a:buNone/>
            </a:pPr>
            <a:r>
              <a:rPr lang="en-US" dirty="0"/>
              <a:t>	if (</a:t>
            </a:r>
            <a:r>
              <a:rPr lang="en-US" dirty="0" err="1"/>
              <a:t>root.key</a:t>
            </a:r>
            <a:r>
              <a:rPr lang="en-US" dirty="0"/>
              <a:t> == key){</a:t>
            </a:r>
          </a:p>
          <a:p>
            <a:pPr marL="0" indent="0">
              <a:buNone/>
            </a:pPr>
            <a:r>
              <a:rPr lang="en-US" dirty="0"/>
              <a:t>		</a:t>
            </a:r>
            <a:r>
              <a:rPr lang="en-US" dirty="0">
                <a:solidFill>
                  <a:srgbClr val="FF0000"/>
                </a:solidFill>
              </a:rPr>
              <a:t>if (root has no children) { return Null; }</a:t>
            </a:r>
          </a:p>
          <a:p>
            <a:pPr marL="0" indent="0">
              <a:buNone/>
            </a:pPr>
            <a:r>
              <a:rPr lang="en-US" dirty="0">
                <a:solidFill>
                  <a:srgbClr val="FF0000"/>
                </a:solidFill>
              </a:rPr>
              <a:t>		if (root has one child) { return that child; }</a:t>
            </a:r>
          </a:p>
          <a:p>
            <a:pPr marL="0" indent="0">
              <a:buNone/>
            </a:pPr>
            <a:r>
              <a:rPr lang="en-US" dirty="0">
                <a:solidFill>
                  <a:srgbClr val="FF0000"/>
                </a:solidFill>
              </a:rPr>
              <a:t>		if (root has two children) {return </a:t>
            </a:r>
            <a:r>
              <a:rPr lang="en-US" dirty="0" err="1">
                <a:solidFill>
                  <a:srgbClr val="FF0000"/>
                </a:solidFill>
              </a:rPr>
              <a:t>removeMax</a:t>
            </a:r>
            <a:r>
              <a:rPr lang="en-US" dirty="0">
                <a:solidFill>
                  <a:srgbClr val="FF0000"/>
                </a:solidFill>
              </a:rPr>
              <a:t>(</a:t>
            </a:r>
            <a:r>
              <a:rPr lang="en-US" dirty="0" err="1">
                <a:solidFill>
                  <a:srgbClr val="FF0000"/>
                </a:solidFill>
              </a:rPr>
              <a:t>root.left</a:t>
            </a:r>
            <a:r>
              <a:rPr lang="en-US" dirty="0">
                <a:solidFill>
                  <a:srgbClr val="FF0000"/>
                </a:solidFill>
              </a:rPr>
              <a:t>);}</a:t>
            </a:r>
          </a:p>
          <a:p>
            <a:pPr marL="0" indent="0">
              <a:buNone/>
            </a:pPr>
            <a:r>
              <a:rPr lang="en-US" dirty="0"/>
              <a:t>	}</a:t>
            </a:r>
          </a:p>
          <a:p>
            <a:pPr marL="0" indent="0">
              <a:buNone/>
            </a:pPr>
            <a:r>
              <a:rPr lang="en-US" dirty="0"/>
              <a:t>	if (</a:t>
            </a:r>
            <a:r>
              <a:rPr lang="en-US" dirty="0" err="1"/>
              <a:t>root.key</a:t>
            </a:r>
            <a:r>
              <a:rPr lang="en-US" dirty="0"/>
              <a:t> &lt; key) { </a:t>
            </a:r>
            <a:r>
              <a:rPr lang="en-US" dirty="0" err="1"/>
              <a:t>root.right</a:t>
            </a:r>
            <a:r>
              <a:rPr lang="en-US" dirty="0"/>
              <a:t> = delete(key, </a:t>
            </a:r>
            <a:r>
              <a:rPr lang="en-US" dirty="0" err="1"/>
              <a:t>root.right</a:t>
            </a:r>
            <a:r>
              <a:rPr lang="en-US" dirty="0"/>
              <a:t>); }</a:t>
            </a:r>
          </a:p>
          <a:p>
            <a:pPr marL="0" indent="0">
              <a:buNone/>
            </a:pPr>
            <a:r>
              <a:rPr lang="en-US" dirty="0"/>
              <a:t>	else { </a:t>
            </a:r>
            <a:r>
              <a:rPr lang="en-US" dirty="0" err="1"/>
              <a:t>root.left</a:t>
            </a:r>
            <a:r>
              <a:rPr lang="en-US" dirty="0"/>
              <a:t> = delete(key, </a:t>
            </a:r>
            <a:r>
              <a:rPr lang="en-US" dirty="0" err="1"/>
              <a:t>root.left</a:t>
            </a:r>
            <a:r>
              <a:rPr lang="en-US" dirty="0"/>
              <a:t>); }</a:t>
            </a:r>
            <a:endParaRPr lang="en-US" dirty="0">
              <a:solidFill>
                <a:srgbClr val="FF0000"/>
              </a:solidFill>
            </a:endParaRPr>
          </a:p>
          <a:p>
            <a:pPr marL="0" indent="0">
              <a:buNone/>
            </a:pPr>
            <a:r>
              <a:rPr lang="en-US" dirty="0"/>
              <a:t>}</a:t>
            </a:r>
          </a:p>
        </p:txBody>
      </p:sp>
      <p:grpSp>
        <p:nvGrpSpPr>
          <p:cNvPr id="19" name="Group 18" descr="A binary tree. That is structured as follows:&#10;&#10;root: 9, with left child 3 and right child 10&#10;3: left child is 1, right child is 6&#10;1: left child is 0, it has no right child&#10;0: has no children&#10;6: left child is 5, right child is 7&#10;5: has no children&#10;7: has no children&#10;10: it has no left child, right child is 16&#10;16: has no children">
            <a:extLst>
              <a:ext uri="{FF2B5EF4-FFF2-40B4-BE49-F238E27FC236}">
                <a16:creationId xmlns:a16="http://schemas.microsoft.com/office/drawing/2014/main" id="{19612816-577B-ED37-E80E-B0CCC0059496}"/>
              </a:ext>
            </a:extLst>
          </p:cNvPr>
          <p:cNvGrpSpPr/>
          <p:nvPr/>
        </p:nvGrpSpPr>
        <p:grpSpPr>
          <a:xfrm>
            <a:off x="8079280" y="365125"/>
            <a:ext cx="4036614" cy="2762801"/>
            <a:chOff x="8079280" y="365125"/>
            <a:chExt cx="4036614" cy="2762801"/>
          </a:xfrm>
        </p:grpSpPr>
        <p:grpSp>
          <p:nvGrpSpPr>
            <p:cNvPr id="23" name="Group 22">
              <a:extLst>
                <a:ext uri="{FF2B5EF4-FFF2-40B4-BE49-F238E27FC236}">
                  <a16:creationId xmlns:a16="http://schemas.microsoft.com/office/drawing/2014/main" id="{394F2F53-CA8B-F6C1-9DA3-0FD926F743D6}"/>
                </a:ext>
              </a:extLst>
            </p:cNvPr>
            <p:cNvGrpSpPr/>
            <p:nvPr/>
          </p:nvGrpSpPr>
          <p:grpSpPr>
            <a:xfrm>
              <a:off x="8079280" y="365125"/>
              <a:ext cx="4036614" cy="2762801"/>
              <a:chOff x="5413263" y="1203158"/>
              <a:chExt cx="4036614" cy="2762801"/>
            </a:xfrm>
          </p:grpSpPr>
          <p:grpSp>
            <p:nvGrpSpPr>
              <p:cNvPr id="29" name="Group 28">
                <a:extLst>
                  <a:ext uri="{FF2B5EF4-FFF2-40B4-BE49-F238E27FC236}">
                    <a16:creationId xmlns:a16="http://schemas.microsoft.com/office/drawing/2014/main" id="{63F84421-D985-597D-B4A0-BA91771E9882}"/>
                  </a:ext>
                </a:extLst>
              </p:cNvPr>
              <p:cNvGrpSpPr/>
              <p:nvPr/>
            </p:nvGrpSpPr>
            <p:grpSpPr>
              <a:xfrm>
                <a:off x="5413263" y="1203158"/>
                <a:ext cx="4036614" cy="2762801"/>
                <a:chOff x="131609" y="2379747"/>
                <a:chExt cx="4036614" cy="2762801"/>
              </a:xfrm>
            </p:grpSpPr>
            <p:sp>
              <p:nvSpPr>
                <p:cNvPr id="33" name="Oval 32">
                  <a:extLst>
                    <a:ext uri="{FF2B5EF4-FFF2-40B4-BE49-F238E27FC236}">
                      <a16:creationId xmlns:a16="http://schemas.microsoft.com/office/drawing/2014/main" id="{B2CF21EF-0DDB-A1B0-7EFF-463320FBA040}"/>
                    </a:ext>
                  </a:extLst>
                </p:cNvPr>
                <p:cNvSpPr/>
                <p:nvPr/>
              </p:nvSpPr>
              <p:spPr>
                <a:xfrm>
                  <a:off x="2259363" y="237974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9</a:t>
                  </a:r>
                </a:p>
              </p:txBody>
            </p:sp>
            <p:sp>
              <p:nvSpPr>
                <p:cNvPr id="34" name="Oval 33">
                  <a:extLst>
                    <a:ext uri="{FF2B5EF4-FFF2-40B4-BE49-F238E27FC236}">
                      <a16:creationId xmlns:a16="http://schemas.microsoft.com/office/drawing/2014/main" id="{261DC36D-3C6E-190E-63B3-60B24037AF1F}"/>
                    </a:ext>
                  </a:extLst>
                </p:cNvPr>
                <p:cNvSpPr/>
                <p:nvPr/>
              </p:nvSpPr>
              <p:spPr>
                <a:xfrm>
                  <a:off x="1556072" y="3043035"/>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3</a:t>
                  </a:r>
                </a:p>
              </p:txBody>
            </p:sp>
            <p:sp>
              <p:nvSpPr>
                <p:cNvPr id="35" name="Oval 34">
                  <a:extLst>
                    <a:ext uri="{FF2B5EF4-FFF2-40B4-BE49-F238E27FC236}">
                      <a16:creationId xmlns:a16="http://schemas.microsoft.com/office/drawing/2014/main" id="{67615A5A-5038-47DF-BDB2-A3B86C00329F}"/>
                    </a:ext>
                  </a:extLst>
                </p:cNvPr>
                <p:cNvSpPr/>
                <p:nvPr/>
              </p:nvSpPr>
              <p:spPr>
                <a:xfrm>
                  <a:off x="2943201" y="300747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10</a:t>
                  </a:r>
                </a:p>
              </p:txBody>
            </p:sp>
            <p:sp>
              <p:nvSpPr>
                <p:cNvPr id="36" name="Oval 35">
                  <a:extLst>
                    <a:ext uri="{FF2B5EF4-FFF2-40B4-BE49-F238E27FC236}">
                      <a16:creationId xmlns:a16="http://schemas.microsoft.com/office/drawing/2014/main" id="{6678E2BD-B2EE-E791-3BCB-3B60AFEEEE5D}"/>
                    </a:ext>
                  </a:extLst>
                </p:cNvPr>
                <p:cNvSpPr/>
                <p:nvPr/>
              </p:nvSpPr>
              <p:spPr>
                <a:xfrm>
                  <a:off x="820352" y="3799360"/>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37" name="Oval 36">
                  <a:extLst>
                    <a:ext uri="{FF2B5EF4-FFF2-40B4-BE49-F238E27FC236}">
                      <a16:creationId xmlns:a16="http://schemas.microsoft.com/office/drawing/2014/main" id="{2D33BF02-A7BB-6144-BFE7-5953D2621C17}"/>
                    </a:ext>
                  </a:extLst>
                </p:cNvPr>
                <p:cNvSpPr/>
                <p:nvPr/>
              </p:nvSpPr>
              <p:spPr>
                <a:xfrm>
                  <a:off x="3555712" y="369755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16</a:t>
                  </a:r>
                </a:p>
              </p:txBody>
            </p:sp>
            <p:sp>
              <p:nvSpPr>
                <p:cNvPr id="38" name="Oval 37">
                  <a:extLst>
                    <a:ext uri="{FF2B5EF4-FFF2-40B4-BE49-F238E27FC236}">
                      <a16:creationId xmlns:a16="http://schemas.microsoft.com/office/drawing/2014/main" id="{9C728362-FD7A-A0B8-3B64-CF712D152B2D}"/>
                    </a:ext>
                  </a:extLst>
                </p:cNvPr>
                <p:cNvSpPr/>
                <p:nvPr/>
              </p:nvSpPr>
              <p:spPr>
                <a:xfrm>
                  <a:off x="131609" y="453003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0</a:t>
                  </a:r>
                </a:p>
              </p:txBody>
            </p:sp>
            <p:cxnSp>
              <p:nvCxnSpPr>
                <p:cNvPr id="39" name="Straight Connector 38">
                  <a:extLst>
                    <a:ext uri="{FF2B5EF4-FFF2-40B4-BE49-F238E27FC236}">
                      <a16:creationId xmlns:a16="http://schemas.microsoft.com/office/drawing/2014/main" id="{BC1D0E83-EC24-E45F-23AA-44734F44D60B}"/>
                    </a:ext>
                  </a:extLst>
                </p:cNvPr>
                <p:cNvCxnSpPr>
                  <a:cxnSpLocks/>
                  <a:stCxn id="33" idx="3"/>
                  <a:endCxn id="34" idx="7"/>
                </p:cNvCxnSpPr>
                <p:nvPr/>
              </p:nvCxnSpPr>
              <p:spPr>
                <a:xfrm flipH="1">
                  <a:off x="2078883" y="2902558"/>
                  <a:ext cx="270180" cy="23017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4D513E9B-6BA4-07A8-3579-7089276CDF9B}"/>
                    </a:ext>
                  </a:extLst>
                </p:cNvPr>
                <p:cNvCxnSpPr>
                  <a:cxnSpLocks/>
                  <a:stCxn id="33" idx="5"/>
                  <a:endCxn id="35" idx="1"/>
                </p:cNvCxnSpPr>
                <p:nvPr/>
              </p:nvCxnSpPr>
              <p:spPr>
                <a:xfrm>
                  <a:off x="2782174" y="2902558"/>
                  <a:ext cx="250727" cy="19461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3BE5CEC4-F886-35DF-26C9-BB05D187843F}"/>
                    </a:ext>
                  </a:extLst>
                </p:cNvPr>
                <p:cNvCxnSpPr>
                  <a:stCxn id="36" idx="7"/>
                  <a:endCxn id="34" idx="3"/>
                </p:cNvCxnSpPr>
                <p:nvPr/>
              </p:nvCxnSpPr>
              <p:spPr>
                <a:xfrm flipV="1">
                  <a:off x="1343163" y="3565846"/>
                  <a:ext cx="302609" cy="32321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7C008032-83D8-748C-0674-AA40BB508825}"/>
                    </a:ext>
                  </a:extLst>
                </p:cNvPr>
                <p:cNvCxnSpPr>
                  <a:cxnSpLocks/>
                  <a:stCxn id="38" idx="7"/>
                  <a:endCxn id="36" idx="3"/>
                </p:cNvCxnSpPr>
                <p:nvPr/>
              </p:nvCxnSpPr>
              <p:spPr>
                <a:xfrm flipV="1">
                  <a:off x="654420" y="4322171"/>
                  <a:ext cx="255632" cy="29756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CAC45F81-E57A-3883-9061-346DCA46001F}"/>
                    </a:ext>
                  </a:extLst>
                </p:cNvPr>
                <p:cNvCxnSpPr>
                  <a:stCxn id="37" idx="1"/>
                  <a:endCxn id="35" idx="5"/>
                </p:cNvCxnSpPr>
                <p:nvPr/>
              </p:nvCxnSpPr>
              <p:spPr>
                <a:xfrm flipH="1" flipV="1">
                  <a:off x="3466012" y="3530286"/>
                  <a:ext cx="179400" cy="25696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1" name="Oval 30">
                <a:extLst>
                  <a:ext uri="{FF2B5EF4-FFF2-40B4-BE49-F238E27FC236}">
                    <a16:creationId xmlns:a16="http://schemas.microsoft.com/office/drawing/2014/main" id="{D3A73B08-6CE6-DD4D-7ABA-68C0994724F1}"/>
                  </a:ext>
                </a:extLst>
              </p:cNvPr>
              <p:cNvSpPr/>
              <p:nvPr/>
            </p:nvSpPr>
            <p:spPr>
              <a:xfrm>
                <a:off x="7531290" y="2520224"/>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6</a:t>
                </a:r>
              </a:p>
            </p:txBody>
          </p:sp>
          <p:cxnSp>
            <p:nvCxnSpPr>
              <p:cNvPr id="32" name="Straight Connector 31">
                <a:extLst>
                  <a:ext uri="{FF2B5EF4-FFF2-40B4-BE49-F238E27FC236}">
                    <a16:creationId xmlns:a16="http://schemas.microsoft.com/office/drawing/2014/main" id="{C14247C7-6E99-23E1-292F-26D572FA6C12}"/>
                  </a:ext>
                </a:extLst>
              </p:cNvPr>
              <p:cNvCxnSpPr>
                <a:cxnSpLocks/>
                <a:stCxn id="31" idx="1"/>
                <a:endCxn id="34" idx="5"/>
              </p:cNvCxnSpPr>
              <p:nvPr/>
            </p:nvCxnSpPr>
            <p:spPr>
              <a:xfrm flipH="1" flipV="1">
                <a:off x="7360537" y="2389257"/>
                <a:ext cx="260453" cy="22066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4" name="Oval 23">
              <a:extLst>
                <a:ext uri="{FF2B5EF4-FFF2-40B4-BE49-F238E27FC236}">
                  <a16:creationId xmlns:a16="http://schemas.microsoft.com/office/drawing/2014/main" id="{85B908F2-0DCA-5E5B-0E28-ED4B062AD5F8}"/>
                </a:ext>
              </a:extLst>
            </p:cNvPr>
            <p:cNvSpPr/>
            <p:nvPr/>
          </p:nvSpPr>
          <p:spPr>
            <a:xfrm>
              <a:off x="9568237" y="2510120"/>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5</a:t>
              </a:r>
            </a:p>
          </p:txBody>
        </p:sp>
        <p:sp>
          <p:nvSpPr>
            <p:cNvPr id="25" name="Oval 24">
              <a:extLst>
                <a:ext uri="{FF2B5EF4-FFF2-40B4-BE49-F238E27FC236}">
                  <a16:creationId xmlns:a16="http://schemas.microsoft.com/office/drawing/2014/main" id="{33621753-5968-73F8-5A5C-238219DCD2B9}"/>
                </a:ext>
              </a:extLst>
            </p:cNvPr>
            <p:cNvSpPr/>
            <p:nvPr/>
          </p:nvSpPr>
          <p:spPr>
            <a:xfrm>
              <a:off x="10876335" y="2510119"/>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7</a:t>
              </a:r>
            </a:p>
          </p:txBody>
        </p:sp>
        <p:cxnSp>
          <p:nvCxnSpPr>
            <p:cNvPr id="27" name="Straight Connector 26">
              <a:extLst>
                <a:ext uri="{FF2B5EF4-FFF2-40B4-BE49-F238E27FC236}">
                  <a16:creationId xmlns:a16="http://schemas.microsoft.com/office/drawing/2014/main" id="{D21FFB40-509E-9CE7-76D8-FF083CCF3C18}"/>
                </a:ext>
              </a:extLst>
            </p:cNvPr>
            <p:cNvCxnSpPr>
              <a:cxnSpLocks/>
              <a:stCxn id="24" idx="7"/>
              <a:endCxn id="31" idx="3"/>
            </p:cNvCxnSpPr>
            <p:nvPr/>
          </p:nvCxnSpPr>
          <p:spPr>
            <a:xfrm flipV="1">
              <a:off x="10091048" y="2205002"/>
              <a:ext cx="195959" cy="39481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F9B80C5B-9104-2252-6307-4B924CFE03C0}"/>
                </a:ext>
              </a:extLst>
            </p:cNvPr>
            <p:cNvCxnSpPr>
              <a:cxnSpLocks/>
              <a:stCxn id="25" idx="1"/>
              <a:endCxn id="31" idx="5"/>
            </p:cNvCxnSpPr>
            <p:nvPr/>
          </p:nvCxnSpPr>
          <p:spPr>
            <a:xfrm flipH="1" flipV="1">
              <a:off x="10720118" y="2205002"/>
              <a:ext cx="245917" cy="39481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7935615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4B8EB7-6A92-650F-ABB6-D01E0E9C2947}"/>
              </a:ext>
            </a:extLst>
          </p:cNvPr>
          <p:cNvSpPr>
            <a:spLocks noGrp="1"/>
          </p:cNvSpPr>
          <p:nvPr>
            <p:ph type="title"/>
          </p:nvPr>
        </p:nvSpPr>
        <p:spPr/>
        <p:txBody>
          <a:bodyPr/>
          <a:lstStyle/>
          <a:p>
            <a:r>
              <a:rPr lang="en-US" dirty="0"/>
              <a:t>Worst Case Analysis</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64B68B37-F1ED-0BE8-1F25-50E0D4A17222}"/>
                  </a:ext>
                </a:extLst>
              </p:cNvPr>
              <p:cNvSpPr>
                <a:spLocks noGrp="1"/>
              </p:cNvSpPr>
              <p:nvPr>
                <p:ph idx="1"/>
              </p:nvPr>
            </p:nvSpPr>
            <p:spPr/>
            <p:txBody>
              <a:bodyPr/>
              <a:lstStyle/>
              <a:p>
                <a:r>
                  <a:rPr lang="en-US" dirty="0"/>
                  <a:t>For each of Find, insert, Delete:</a:t>
                </a:r>
              </a:p>
              <a:p>
                <a:pPr lvl="1"/>
                <a:r>
                  <a:rPr lang="en-US" dirty="0"/>
                  <a:t>Worst case running time matches height of the tree</a:t>
                </a:r>
              </a:p>
              <a:p>
                <a:r>
                  <a:rPr lang="en-US" dirty="0"/>
                  <a:t>What is the maximum height of a BST with </a:t>
                </a:r>
                <a14:m>
                  <m:oMath xmlns:m="http://schemas.openxmlformats.org/officeDocument/2006/math">
                    <m:r>
                      <a:rPr lang="en-US" b="0" i="1" smtClean="0">
                        <a:latin typeface="Cambria Math" panose="02040503050406030204" pitchFamily="18" charset="0"/>
                      </a:rPr>
                      <m:t>𝑛</m:t>
                    </m:r>
                  </m:oMath>
                </a14:m>
                <a:r>
                  <a:rPr lang="en-US" dirty="0"/>
                  <a:t> nodes?</a:t>
                </a:r>
              </a:p>
              <a:p>
                <a:pPr lvl="1"/>
                <a14:m>
                  <m:oMath xmlns:m="http://schemas.openxmlformats.org/officeDocument/2006/math">
                    <m:r>
                      <m:rPr>
                        <m:sty m:val="p"/>
                      </m:rPr>
                      <a:rPr lang="en-US" b="0" i="0" smtClean="0">
                        <a:latin typeface="Cambria Math" panose="02040503050406030204" pitchFamily="18" charset="0"/>
                      </a:rPr>
                      <m:t>Θ</m:t>
                    </m:r>
                    <m:r>
                      <a:rPr lang="en-US" b="0" i="1" smtClean="0">
                        <a:latin typeface="Cambria Math" panose="02040503050406030204" pitchFamily="18" charset="0"/>
                      </a:rPr>
                      <m:t>(</m:t>
                    </m:r>
                    <m:r>
                      <a:rPr lang="en-US" b="0" i="1" smtClean="0">
                        <a:latin typeface="Cambria Math" panose="02040503050406030204" pitchFamily="18" charset="0"/>
                      </a:rPr>
                      <m:t>𝑛</m:t>
                    </m:r>
                    <m:r>
                      <a:rPr lang="en-US" b="0" i="1" smtClean="0">
                        <a:latin typeface="Cambria Math" panose="02040503050406030204" pitchFamily="18" charset="0"/>
                      </a:rPr>
                      <m:t>)</m:t>
                    </m:r>
                  </m:oMath>
                </a14:m>
                <a:endParaRPr lang="en-US" dirty="0"/>
              </a:p>
            </p:txBody>
          </p:sp>
        </mc:Choice>
        <mc:Fallback xmlns="">
          <p:sp>
            <p:nvSpPr>
              <p:cNvPr id="3" name="Content Placeholder 2">
                <a:extLst>
                  <a:ext uri="{FF2B5EF4-FFF2-40B4-BE49-F238E27FC236}">
                    <a16:creationId xmlns:a16="http://schemas.microsoft.com/office/drawing/2014/main" id="{64B68B37-F1ED-0BE8-1F25-50E0D4A17222}"/>
                  </a:ext>
                </a:extLst>
              </p:cNvPr>
              <p:cNvSpPr>
                <a:spLocks noGrp="1" noRot="1" noChangeAspect="1" noMove="1" noResize="1" noEditPoints="1" noAdjustHandles="1" noChangeArrowheads="1" noChangeShapeType="1" noTextEdit="1"/>
              </p:cNvSpPr>
              <p:nvPr>
                <p:ph idx="1"/>
              </p:nvPr>
            </p:nvSpPr>
            <p:spPr>
              <a:blipFill>
                <a:blip r:embed="rId2"/>
                <a:stretch>
                  <a:fillRect l="-1043" t="-2241"/>
                </a:stretch>
              </a:blipFill>
            </p:spPr>
            <p:txBody>
              <a:bodyPr/>
              <a:lstStyle/>
              <a:p>
                <a:r>
                  <a:rPr lang="en-US">
                    <a:noFill/>
                  </a:rPr>
                  <a:t> </a:t>
                </a:r>
              </a:p>
            </p:txBody>
          </p:sp>
        </mc:Fallback>
      </mc:AlternateContent>
    </p:spTree>
    <p:extLst>
      <p:ext uri="{BB962C8B-B14F-4D97-AF65-F5344CB8AC3E}">
        <p14:creationId xmlns:p14="http://schemas.microsoft.com/office/powerpoint/2010/main" val="32009592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9F468E-2A60-489B-E1DA-978D05AAE888}"/>
              </a:ext>
            </a:extLst>
          </p:cNvPr>
          <p:cNvSpPr>
            <a:spLocks noGrp="1"/>
          </p:cNvSpPr>
          <p:nvPr>
            <p:ph type="title"/>
          </p:nvPr>
        </p:nvSpPr>
        <p:spPr/>
        <p:txBody>
          <a:bodyPr/>
          <a:lstStyle/>
          <a:p>
            <a:r>
              <a:rPr lang="en-US" dirty="0"/>
              <a:t>Improving the worst case</a:t>
            </a:r>
          </a:p>
        </p:txBody>
      </p:sp>
      <p:sp>
        <p:nvSpPr>
          <p:cNvPr id="3" name="Content Placeholder 2">
            <a:extLst>
              <a:ext uri="{FF2B5EF4-FFF2-40B4-BE49-F238E27FC236}">
                <a16:creationId xmlns:a16="http://schemas.microsoft.com/office/drawing/2014/main" id="{3E0CD3BB-6320-6788-1CFA-3AF70EDACD3B}"/>
              </a:ext>
            </a:extLst>
          </p:cNvPr>
          <p:cNvSpPr>
            <a:spLocks noGrp="1"/>
          </p:cNvSpPr>
          <p:nvPr>
            <p:ph idx="1"/>
          </p:nvPr>
        </p:nvSpPr>
        <p:spPr/>
        <p:txBody>
          <a:bodyPr/>
          <a:lstStyle/>
          <a:p>
            <a:r>
              <a:rPr lang="en-US" dirty="0"/>
              <a:t>How can we get a better worst case running time?</a:t>
            </a:r>
          </a:p>
          <a:p>
            <a:pPr lvl="1"/>
            <a:r>
              <a:rPr lang="en-US" dirty="0"/>
              <a:t>Add rules about the shape of our BST</a:t>
            </a:r>
          </a:p>
          <a:p>
            <a:r>
              <a:rPr lang="en-US" dirty="0"/>
              <a:t>AVL Tree</a:t>
            </a:r>
          </a:p>
          <a:p>
            <a:pPr lvl="1"/>
            <a:r>
              <a:rPr lang="en-US" dirty="0"/>
              <a:t>A BST with some shape rules</a:t>
            </a:r>
          </a:p>
          <a:p>
            <a:pPr lvl="2"/>
            <a:r>
              <a:rPr lang="en-US" dirty="0"/>
              <a:t>Algorithms need to change to accommodate those</a:t>
            </a:r>
          </a:p>
        </p:txBody>
      </p:sp>
    </p:spTree>
    <p:extLst>
      <p:ext uri="{BB962C8B-B14F-4D97-AF65-F5344CB8AC3E}">
        <p14:creationId xmlns:p14="http://schemas.microsoft.com/office/powerpoint/2010/main" val="26248804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C08BB1-416B-D0E8-3322-4EB4D87AA166}"/>
              </a:ext>
            </a:extLst>
          </p:cNvPr>
          <p:cNvSpPr>
            <a:spLocks noGrp="1"/>
          </p:cNvSpPr>
          <p:nvPr>
            <p:ph type="title"/>
          </p:nvPr>
        </p:nvSpPr>
        <p:spPr/>
        <p:txBody>
          <a:bodyPr/>
          <a:lstStyle/>
          <a:p>
            <a:r>
              <a:rPr lang="en-US" dirty="0"/>
              <a:t>“Balanced” Binary Search Trees</a:t>
            </a:r>
          </a:p>
        </p:txBody>
      </p:sp>
      <p:sp>
        <p:nvSpPr>
          <p:cNvPr id="3" name="Content Placeholder 2">
            <a:extLst>
              <a:ext uri="{FF2B5EF4-FFF2-40B4-BE49-F238E27FC236}">
                <a16:creationId xmlns:a16="http://schemas.microsoft.com/office/drawing/2014/main" id="{70B4F05E-58AF-CEFF-09EC-B606D49F8E70}"/>
              </a:ext>
            </a:extLst>
          </p:cNvPr>
          <p:cNvSpPr>
            <a:spLocks noGrp="1"/>
          </p:cNvSpPr>
          <p:nvPr>
            <p:ph idx="1"/>
          </p:nvPr>
        </p:nvSpPr>
        <p:spPr/>
        <p:txBody>
          <a:bodyPr/>
          <a:lstStyle/>
          <a:p>
            <a:r>
              <a:rPr lang="en-US" dirty="0"/>
              <a:t>We get better running times by having “shorter” trees</a:t>
            </a:r>
          </a:p>
          <a:p>
            <a:r>
              <a:rPr lang="en-US" dirty="0"/>
              <a:t>Trees get tall due to them being “sparse” (many one-child nodes)</a:t>
            </a:r>
          </a:p>
          <a:p>
            <a:r>
              <a:rPr lang="en-US" dirty="0"/>
              <a:t>Idea: modify how we insert/delete to keep the tree more “full”</a:t>
            </a:r>
          </a:p>
          <a:p>
            <a:pPr lvl="1"/>
            <a:r>
              <a:rPr lang="en-US" dirty="0"/>
              <a:t>Encourage Branches!</a:t>
            </a:r>
          </a:p>
          <a:p>
            <a:pPr marL="457200" lvl="1" indent="0">
              <a:buNone/>
            </a:pPr>
            <a:endParaRPr lang="en-US" dirty="0"/>
          </a:p>
        </p:txBody>
      </p:sp>
    </p:spTree>
    <p:extLst>
      <p:ext uri="{BB962C8B-B14F-4D97-AF65-F5344CB8AC3E}">
        <p14:creationId xmlns:p14="http://schemas.microsoft.com/office/powerpoint/2010/main" val="287858377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18595</TotalTime>
  <Words>2189</Words>
  <Application>Microsoft Office PowerPoint</Application>
  <PresentationFormat>Widescreen</PresentationFormat>
  <Paragraphs>590</Paragraphs>
  <Slides>39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39</vt:i4>
      </vt:variant>
    </vt:vector>
  </HeadingPairs>
  <TitlesOfParts>
    <vt:vector size="44" baseType="lpstr">
      <vt:lpstr>Calibri Light</vt:lpstr>
      <vt:lpstr>Cambria Math</vt:lpstr>
      <vt:lpstr>Calibri</vt:lpstr>
      <vt:lpstr>Arial</vt:lpstr>
      <vt:lpstr>Office Theme</vt:lpstr>
      <vt:lpstr>CSE 332 Spring 2026 Lecture 8: AVL Trees</vt:lpstr>
      <vt:lpstr>Dictionary (Map) ADT</vt:lpstr>
      <vt:lpstr>Naïve attempts</vt:lpstr>
      <vt:lpstr>Find Operation (recursive)</vt:lpstr>
      <vt:lpstr>Insert Operation (recursive)</vt:lpstr>
      <vt:lpstr>Delete Operation (recursive)</vt:lpstr>
      <vt:lpstr>Worst Case Analysis</vt:lpstr>
      <vt:lpstr>Improving the worst case</vt:lpstr>
      <vt:lpstr>“Balanced” Binary Search Trees</vt:lpstr>
      <vt:lpstr>Idea 1: Both Subtrees of Root have same # Nodes</vt:lpstr>
      <vt:lpstr>Idea 1: Both Subtrees of Root have same # Nodes - Issue</vt:lpstr>
      <vt:lpstr>Idea 2: Both Subtrees of Root have same height</vt:lpstr>
      <vt:lpstr>Idea 2: Both Subtrees of Root have same height - Issue</vt:lpstr>
      <vt:lpstr>Idea 3: Both Subtrees of every Node have same # Nodes</vt:lpstr>
      <vt:lpstr>Idea 3: Both Subtrees of every Node have same # Nodes - Issue</vt:lpstr>
      <vt:lpstr>Idea 4: Both Subtrees of every Node have same height</vt:lpstr>
      <vt:lpstr>Idea 4: Both Subtrees of every Node have same height - Issue</vt:lpstr>
      <vt:lpstr>AVL Tree</vt:lpstr>
      <vt:lpstr>Is it an AVL Tree?</vt:lpstr>
      <vt:lpstr>Is it an AVL Tree? (Answers)</vt:lpstr>
      <vt:lpstr>Using AVL Trees</vt:lpstr>
      <vt:lpstr>Inserting into an AVL Tree</vt:lpstr>
      <vt:lpstr>Insert Example (Insert 10)</vt:lpstr>
      <vt:lpstr>Insert Example (Insert 10) - After</vt:lpstr>
      <vt:lpstr>Insert Example (Insert -1)</vt:lpstr>
      <vt:lpstr>Not Balanced after Inserting -1</vt:lpstr>
      <vt:lpstr>Final Result of Inserting -1</vt:lpstr>
      <vt:lpstr>Right Rotation</vt:lpstr>
      <vt:lpstr>Insert Example (Insert 20)</vt:lpstr>
      <vt:lpstr>Not Balanced After inserting 20</vt:lpstr>
      <vt:lpstr>Final Result of Inserting 20</vt:lpstr>
      <vt:lpstr>Left Rotation</vt:lpstr>
      <vt:lpstr>Insertion Story So Far</vt:lpstr>
      <vt:lpstr>Insertion Cases</vt:lpstr>
      <vt:lpstr>Case LR </vt:lpstr>
      <vt:lpstr>Case LR in General</vt:lpstr>
      <vt:lpstr>Case RL in General</vt:lpstr>
      <vt:lpstr>Insert Summary</vt:lpstr>
      <vt:lpstr>Delete Summary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CSE 332 Autumn 2023 Lecture 1: Intro to ADTs, Stacks, Queues</dc:title>
  <dc:creator>Nathan Brunelle</dc:creator>
  <cp:lastModifiedBy>Nathan Brunelle</cp:lastModifiedBy>
  <cp:revision>117</cp:revision>
  <dcterms:created xsi:type="dcterms:W3CDTF">2023-09-26T20:08:20Z</dcterms:created>
  <dcterms:modified xsi:type="dcterms:W3CDTF">2026-04-15T18:53:38Z</dcterms:modified>
</cp:coreProperties>
</file>