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6"/>
  </p:notesMasterIdLst>
  <p:sldIdLst>
    <p:sldId id="257" r:id="rId3"/>
    <p:sldId id="258" r:id="rId4"/>
    <p:sldId id="263" r:id="rId5"/>
    <p:sldId id="262" r:id="rId6"/>
    <p:sldId id="267" r:id="rId7"/>
    <p:sldId id="468" r:id="rId8"/>
    <p:sldId id="268" r:id="rId9"/>
    <p:sldId id="269" r:id="rId10"/>
    <p:sldId id="469" r:id="rId11"/>
    <p:sldId id="454" r:id="rId12"/>
    <p:sldId id="271" r:id="rId13"/>
    <p:sldId id="270" r:id="rId14"/>
    <p:sldId id="272" r:id="rId15"/>
    <p:sldId id="455" r:id="rId16"/>
    <p:sldId id="274" r:id="rId17"/>
    <p:sldId id="275" r:id="rId18"/>
    <p:sldId id="276" r:id="rId19"/>
    <p:sldId id="277" r:id="rId20"/>
    <p:sldId id="467" r:id="rId21"/>
    <p:sldId id="278" r:id="rId22"/>
    <p:sldId id="279" r:id="rId23"/>
    <p:sldId id="280" r:id="rId24"/>
    <p:sldId id="281" r:id="rId25"/>
    <p:sldId id="471" r:id="rId26"/>
    <p:sldId id="282" r:id="rId27"/>
    <p:sldId id="472" r:id="rId28"/>
    <p:sldId id="284" r:id="rId29"/>
    <p:sldId id="473" r:id="rId30"/>
    <p:sldId id="283" r:id="rId31"/>
    <p:sldId id="474" r:id="rId32"/>
    <p:sldId id="285" r:id="rId33"/>
    <p:sldId id="286" r:id="rId34"/>
    <p:sldId id="47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4" d="100"/>
          <a:sy n="64" d="100"/>
        </p:scale>
        <p:origin x="712"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1AFC52-F46C-4845-B64D-0DCC1AECCCC6}" type="datetimeFigureOut">
              <a:rPr lang="en-US" smtClean="0"/>
              <a:t>4/13/2026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D97389-0441-4D4C-B013-3AC3B336705E}" type="slidenum">
              <a:rPr lang="en-US" smtClean="0"/>
              <a:t>‹#›</a:t>
            </a:fld>
            <a:endParaRPr lang="en-US"/>
          </a:p>
        </p:txBody>
      </p:sp>
    </p:spTree>
    <p:extLst>
      <p:ext uri="{BB962C8B-B14F-4D97-AF65-F5344CB8AC3E}">
        <p14:creationId xmlns:p14="http://schemas.microsoft.com/office/powerpoint/2010/main" val="2080364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97389-0441-4D4C-B013-3AC3B336705E}" type="slidenum">
              <a:rPr lang="en-US" smtClean="0"/>
              <a:t>1</a:t>
            </a:fld>
            <a:endParaRPr lang="en-US"/>
          </a:p>
        </p:txBody>
      </p:sp>
    </p:spTree>
    <p:extLst>
      <p:ext uri="{BB962C8B-B14F-4D97-AF65-F5344CB8AC3E}">
        <p14:creationId xmlns:p14="http://schemas.microsoft.com/office/powerpoint/2010/main" val="3432767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EEDFD-05A3-AB2C-28EA-1F10E5D212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1A4A9E-A38E-8FAD-4725-63270224C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7024BA-3F6E-B600-8DEF-F5B8815AD09E}"/>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5" name="Footer Placeholder 4">
            <a:extLst>
              <a:ext uri="{FF2B5EF4-FFF2-40B4-BE49-F238E27FC236}">
                <a16:creationId xmlns:a16="http://schemas.microsoft.com/office/drawing/2014/main" id="{65D1B921-02AB-A8AB-A0C8-655556AFE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CED915-48D5-56D7-32CC-399EFE7FE2FE}"/>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249938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77187-FA0C-1996-5F4B-01C6D21DC0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C32157-1E29-206A-A4D1-E079FFF5C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BED6E6-27DC-9868-8ED6-B497F6664AE8}"/>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5" name="Footer Placeholder 4">
            <a:extLst>
              <a:ext uri="{FF2B5EF4-FFF2-40B4-BE49-F238E27FC236}">
                <a16:creationId xmlns:a16="http://schemas.microsoft.com/office/drawing/2014/main" id="{8E4E3647-A949-3CDF-67EE-AB590EDCA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6DF69-C102-21BC-88B3-80F4E212C8DB}"/>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91613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9C123A-D9AF-475A-C065-C2FA159642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927EB4-E58B-3FD3-E171-2FF9248A2A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A4642-AEF9-1A45-F614-49CABD0DF3C2}"/>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5" name="Footer Placeholder 4">
            <a:extLst>
              <a:ext uri="{FF2B5EF4-FFF2-40B4-BE49-F238E27FC236}">
                <a16:creationId xmlns:a16="http://schemas.microsoft.com/office/drawing/2014/main" id="{9CA41C59-45AB-EDDF-36FA-E3E263F9F8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9E2C6A-7AA0-08EE-B17B-CA0D2FF9EF9A}"/>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3235872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29756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65143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247650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763040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023494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2550715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6502116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549657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CF38B-CB5A-B13E-F5D7-2DA1A6B917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AE2621-C1D2-6EA5-9C00-AD4D21D63F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AB215E-AE4B-9861-F145-FDA28262E9E0}"/>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5" name="Footer Placeholder 4">
            <a:extLst>
              <a:ext uri="{FF2B5EF4-FFF2-40B4-BE49-F238E27FC236}">
                <a16:creationId xmlns:a16="http://schemas.microsoft.com/office/drawing/2014/main" id="{CAAEC039-B059-ECCC-530A-3AB6CB0A1D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8BEA18-99AF-5466-77A2-2ED025B81CAA}"/>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4115895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547640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061534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4/13/2026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37126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A553B-F670-1604-5051-C69575AB04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3F92DB-5E7F-F49E-F5A2-4CD71172F3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C1753E-851C-6254-0D25-2F887273D52F}"/>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5" name="Footer Placeholder 4">
            <a:extLst>
              <a:ext uri="{FF2B5EF4-FFF2-40B4-BE49-F238E27FC236}">
                <a16:creationId xmlns:a16="http://schemas.microsoft.com/office/drawing/2014/main" id="{FB9E8AB3-1264-7FDE-D829-8552CB0E7F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F85CDF-C478-A7EF-68E9-A9B03181DF49}"/>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333693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764F7-D59E-B01A-8BD5-00384E223F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82F09C-F9B9-2C50-7C6F-29C125516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1A614B-6667-7695-5A04-2F636199B9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CB1E8-E8EC-EC48-AC56-00B0294D4ECF}"/>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6" name="Footer Placeholder 5">
            <a:extLst>
              <a:ext uri="{FF2B5EF4-FFF2-40B4-BE49-F238E27FC236}">
                <a16:creationId xmlns:a16="http://schemas.microsoft.com/office/drawing/2014/main" id="{96E72EA3-CE48-C170-7657-2D913ED3E2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E736BE-3261-CE4F-7435-03969F8ED2AF}"/>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2858541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765F-128C-5F4B-4E20-D385D2B404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4B8912-9AF9-E09C-E9BF-C1A2354403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17D6C8-55A2-957D-7F4E-CC7BCF01E7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C7549B-8BC6-6148-ACAA-049554DFE2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C1610D-E8FB-B2C8-5980-6848B27C49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F98579-8216-620D-1649-3AF68889B180}"/>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8" name="Footer Placeholder 7">
            <a:extLst>
              <a:ext uri="{FF2B5EF4-FFF2-40B4-BE49-F238E27FC236}">
                <a16:creationId xmlns:a16="http://schemas.microsoft.com/office/drawing/2014/main" id="{EA47186D-AE3C-BCC2-5CC7-DFDB1E9C01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D3C042-93EE-DFEB-EB11-59AE48DBB3AB}"/>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839484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993B1-B34F-DEF0-36F0-9044F5D7D2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52A602-329F-B48E-59DF-A750E7867E6A}"/>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4" name="Footer Placeholder 3">
            <a:extLst>
              <a:ext uri="{FF2B5EF4-FFF2-40B4-BE49-F238E27FC236}">
                <a16:creationId xmlns:a16="http://schemas.microsoft.com/office/drawing/2014/main" id="{4583EDF7-DE2E-A73E-8F31-9D5E4D89C8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012E61-B33E-641F-586B-715580997B5E}"/>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1660996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A244B7-1B24-A316-4AE0-092CD30B907E}"/>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3" name="Footer Placeholder 2">
            <a:extLst>
              <a:ext uri="{FF2B5EF4-FFF2-40B4-BE49-F238E27FC236}">
                <a16:creationId xmlns:a16="http://schemas.microsoft.com/office/drawing/2014/main" id="{BDAF25EA-9B44-0E03-1033-8525546E05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925D09-469B-22B7-3367-45C141A2FC67}"/>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317456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21B2F-B9E6-9510-4D05-E3D54924E1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6FE975-5B17-DA24-6CEB-DC943E8B86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B5A351-A381-B7DE-629A-344A187909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BDD2EF-7CF7-DD3F-F641-183E8B2BF12C}"/>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6" name="Footer Placeholder 5">
            <a:extLst>
              <a:ext uri="{FF2B5EF4-FFF2-40B4-BE49-F238E27FC236}">
                <a16:creationId xmlns:a16="http://schemas.microsoft.com/office/drawing/2014/main" id="{F7F85405-E07D-ACE1-4750-3CCE6C35E5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E168D-7644-1D4C-5394-643796555375}"/>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359175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4801B-B60C-BB23-B536-10DDE66CB8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6861CE-32FE-1378-773F-41832B9FF6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D2144C-D26D-D14D-26EE-59C3FC1E5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4EF677-D138-7015-213C-2BB3F4A73865}"/>
              </a:ext>
            </a:extLst>
          </p:cNvPr>
          <p:cNvSpPr>
            <a:spLocks noGrp="1"/>
          </p:cNvSpPr>
          <p:nvPr>
            <p:ph type="dt" sz="half" idx="10"/>
          </p:nvPr>
        </p:nvSpPr>
        <p:spPr/>
        <p:txBody>
          <a:bodyPr/>
          <a:lstStyle/>
          <a:p>
            <a:fld id="{3CFB5B7B-F51D-4CAE-B141-34246E39C0D6}" type="datetimeFigureOut">
              <a:rPr lang="en-US" smtClean="0"/>
              <a:t>4/13/2026</a:t>
            </a:fld>
            <a:endParaRPr lang="en-US"/>
          </a:p>
        </p:txBody>
      </p:sp>
      <p:sp>
        <p:nvSpPr>
          <p:cNvPr id="6" name="Footer Placeholder 5">
            <a:extLst>
              <a:ext uri="{FF2B5EF4-FFF2-40B4-BE49-F238E27FC236}">
                <a16:creationId xmlns:a16="http://schemas.microsoft.com/office/drawing/2014/main" id="{29F190E5-FB64-35C9-62D3-131BE33150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729FB-47F6-106B-7BD5-F02031036425}"/>
              </a:ext>
            </a:extLst>
          </p:cNvPr>
          <p:cNvSpPr>
            <a:spLocks noGrp="1"/>
          </p:cNvSpPr>
          <p:nvPr>
            <p:ph type="sldNum" sz="quarter" idx="12"/>
          </p:nvPr>
        </p:nvSpPr>
        <p:spPr/>
        <p:txBody>
          <a:bodyPr/>
          <a:lstStyle/>
          <a:p>
            <a:fld id="{79467764-5149-49EB-A53E-E807869452CC}" type="slidenum">
              <a:rPr lang="en-US" smtClean="0"/>
              <a:t>‹#›</a:t>
            </a:fld>
            <a:endParaRPr lang="en-US"/>
          </a:p>
        </p:txBody>
      </p:sp>
    </p:spTree>
    <p:extLst>
      <p:ext uri="{BB962C8B-B14F-4D97-AF65-F5344CB8AC3E}">
        <p14:creationId xmlns:p14="http://schemas.microsoft.com/office/powerpoint/2010/main" val="2261515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B7B289-BD5E-5EED-C530-FE49EC1FB3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E5310A-CDE1-6296-A6C7-FAD4EBB46E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30977-A77A-05DC-ACE8-6F1D91538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FB5B7B-F51D-4CAE-B141-34246E39C0D6}" type="datetimeFigureOut">
              <a:rPr lang="en-US" smtClean="0"/>
              <a:t>4/13/2026</a:t>
            </a:fld>
            <a:endParaRPr lang="en-US"/>
          </a:p>
        </p:txBody>
      </p:sp>
      <p:sp>
        <p:nvSpPr>
          <p:cNvPr id="5" name="Footer Placeholder 4">
            <a:extLst>
              <a:ext uri="{FF2B5EF4-FFF2-40B4-BE49-F238E27FC236}">
                <a16:creationId xmlns:a16="http://schemas.microsoft.com/office/drawing/2014/main" id="{16EC77BE-A1DA-9A34-23FB-D1B3BF2A8C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EA4270-8225-31C5-8BCA-531C6C5C8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467764-5149-49EB-A53E-E807869452CC}" type="slidenum">
              <a:rPr lang="en-US" smtClean="0"/>
              <a:t>‹#›</a:t>
            </a:fld>
            <a:endParaRPr lang="en-US"/>
          </a:p>
        </p:txBody>
      </p:sp>
    </p:spTree>
    <p:extLst>
      <p:ext uri="{BB962C8B-B14F-4D97-AF65-F5344CB8AC3E}">
        <p14:creationId xmlns:p14="http://schemas.microsoft.com/office/powerpoint/2010/main" val="2042159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4/13/2026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1859234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uw.edu/33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latin typeface="Calibri Light" panose="020F0302020204030204" pitchFamily="34" charset="0"/>
                <a:ea typeface="Calibri Light" panose="020F0302020204030204" pitchFamily="34" charset="0"/>
                <a:cs typeface="Calibri Light" panose="020F0302020204030204" pitchFamily="34" charset="0"/>
              </a:rPr>
              <a:t>CSE 332 Spring 2026</a:t>
            </a:r>
            <a:br>
              <a:rPr lang="en-US" dirty="0">
                <a:latin typeface="Calibri Light" panose="020F0302020204030204" pitchFamily="34" charset="0"/>
                <a:ea typeface="Calibri Light" panose="020F0302020204030204" pitchFamily="34" charset="0"/>
                <a:cs typeface="Calibri Light" panose="020F0302020204030204" pitchFamily="34" charset="0"/>
              </a:rPr>
            </a:br>
            <a:r>
              <a:rPr lang="en-US" dirty="0">
                <a:latin typeface="Calibri Light" panose="020F0302020204030204" pitchFamily="34" charset="0"/>
                <a:ea typeface="Calibri Light" panose="020F0302020204030204" pitchFamily="34" charset="0"/>
                <a:cs typeface="Calibri Light" panose="020F0302020204030204" pitchFamily="34" charset="0"/>
              </a:rPr>
              <a:t>Lecture 7: Dictionaries, BSTs</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3"/>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B08E2-751D-F879-3C45-BB45A603688F}"/>
              </a:ext>
            </a:extLst>
          </p:cNvPr>
          <p:cNvSpPr>
            <a:spLocks noGrp="1"/>
          </p:cNvSpPr>
          <p:nvPr>
            <p:ph type="title"/>
          </p:nvPr>
        </p:nvSpPr>
        <p:spPr/>
        <p:txBody>
          <a:bodyPr/>
          <a:lstStyle/>
          <a:p>
            <a:r>
              <a:rPr lang="en-US" dirty="0"/>
              <a:t>Aside: Why not use an array?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2A5E47A-18BE-FF51-7E6C-F3393F2D6593}"/>
                  </a:ext>
                </a:extLst>
              </p:cNvPr>
              <p:cNvSpPr>
                <a:spLocks noGrp="1"/>
              </p:cNvSpPr>
              <p:nvPr>
                <p:ph idx="1"/>
              </p:nvPr>
            </p:nvSpPr>
            <p:spPr/>
            <p:txBody>
              <a:bodyPr/>
              <a:lstStyle/>
              <a:p>
                <a:r>
                  <a:rPr lang="en-US" dirty="0"/>
                  <a:t>We represented a heap using an array, finding children/parents by index</a:t>
                </a:r>
              </a:p>
              <a:p>
                <a:r>
                  <a:rPr lang="en-US" dirty="0"/>
                  <a:t>We will represent BSTs with nodes and references. Why?</a:t>
                </a:r>
              </a:p>
              <a:p>
                <a:pPr lvl="1"/>
                <a:r>
                  <a:rPr lang="en-US" dirty="0"/>
                  <a:t>We might have “gaps” in our tree</a:t>
                </a:r>
              </a:p>
              <a:p>
                <a:pPr lvl="1"/>
                <a:r>
                  <a:rPr lang="en-US" dirty="0"/>
                  <a:t>Memory!</a:t>
                </a:r>
              </a:p>
              <a:p>
                <a:pPr lvl="2"/>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sup>
                    </m:sSup>
                  </m:oMath>
                </a14:m>
                <a:endParaRPr lang="en-US" dirty="0"/>
              </a:p>
            </p:txBody>
          </p:sp>
        </mc:Choice>
        <mc:Fallback xmlns="">
          <p:sp>
            <p:nvSpPr>
              <p:cNvPr id="3" name="Content Placeholder 2">
                <a:extLst>
                  <a:ext uri="{FF2B5EF4-FFF2-40B4-BE49-F238E27FC236}">
                    <a16:creationId xmlns:a16="http://schemas.microsoft.com/office/drawing/2014/main" id="{F2A5E47A-18BE-FF51-7E6C-F3393F2D6593}"/>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559920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p:txBody>
          <a:bodyPr/>
          <a:lstStyle/>
          <a:p>
            <a:r>
              <a:rPr lang="en-US" dirty="0"/>
              <a:t>Find Operation (recursive)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838200" y="1371600"/>
            <a:ext cx="10515600" cy="5486399"/>
          </a:xfrm>
        </p:spPr>
        <p:txBody>
          <a:bodyPr>
            <a:normAutofit fontScale="77500" lnSpcReduction="20000"/>
          </a:bodyPr>
          <a:lstStyle/>
          <a:p>
            <a:pPr marL="0" indent="0">
              <a:buNone/>
            </a:pPr>
            <a:r>
              <a:rPr lang="en-US" dirty="0"/>
              <a:t>find(key, root){</a:t>
            </a:r>
          </a:p>
          <a:p>
            <a:pPr marL="0" indent="0">
              <a:buNone/>
            </a:pPr>
            <a:r>
              <a:rPr lang="en-US" dirty="0"/>
              <a:t>	if (root == Null){</a:t>
            </a:r>
          </a:p>
          <a:p>
            <a:pPr marL="0" indent="0">
              <a:buNone/>
            </a:pPr>
            <a:r>
              <a:rPr lang="en-US" dirty="0"/>
              <a:t>		return Null;</a:t>
            </a:r>
          </a:p>
          <a:p>
            <a:pPr marL="0" indent="0">
              <a:buNone/>
            </a:pPr>
            <a:r>
              <a:rPr lang="en-US" dirty="0"/>
              <a:t>	{</a:t>
            </a:r>
          </a:p>
          <a:p>
            <a:pPr marL="0" indent="0">
              <a:buNone/>
            </a:pPr>
            <a:r>
              <a:rPr lang="en-US" dirty="0"/>
              <a:t>	if (key == </a:t>
            </a:r>
            <a:r>
              <a:rPr lang="en-US" dirty="0" err="1"/>
              <a:t>root.key</a:t>
            </a:r>
            <a:r>
              <a:rPr lang="en-US" dirty="0"/>
              <a:t>){</a:t>
            </a:r>
          </a:p>
          <a:p>
            <a:pPr marL="0" indent="0">
              <a:buNone/>
            </a:pPr>
            <a:r>
              <a:rPr lang="en-US" dirty="0"/>
              <a:t>		return </a:t>
            </a:r>
            <a:r>
              <a:rPr lang="en-US" dirty="0" err="1"/>
              <a:t>root.value</a:t>
            </a:r>
            <a:r>
              <a:rPr lang="en-US" dirty="0"/>
              <a:t>;</a:t>
            </a:r>
          </a:p>
          <a:p>
            <a:pPr marL="0" indent="0">
              <a:buNone/>
            </a:pPr>
            <a:r>
              <a:rPr lang="en-US" dirty="0"/>
              <a:t>	}</a:t>
            </a:r>
          </a:p>
          <a:p>
            <a:pPr marL="0" indent="0">
              <a:buNone/>
            </a:pPr>
            <a:r>
              <a:rPr lang="en-US" dirty="0"/>
              <a:t>	if (key &lt; </a:t>
            </a:r>
            <a:r>
              <a:rPr lang="en-US" dirty="0" err="1"/>
              <a:t>root.key</a:t>
            </a:r>
            <a:r>
              <a:rPr lang="en-US" dirty="0"/>
              <a:t>){</a:t>
            </a:r>
          </a:p>
          <a:p>
            <a:pPr marL="0" indent="0">
              <a:buNone/>
            </a:pPr>
            <a:r>
              <a:rPr lang="en-US" dirty="0"/>
              <a:t>		return find(key, </a:t>
            </a:r>
            <a:r>
              <a:rPr lang="en-US" dirty="0" err="1"/>
              <a:t>root.left</a:t>
            </a:r>
            <a:r>
              <a:rPr lang="en-US" dirty="0"/>
              <a:t>);</a:t>
            </a:r>
          </a:p>
          <a:p>
            <a:pPr marL="0" indent="0">
              <a:buNone/>
            </a:pPr>
            <a:r>
              <a:rPr lang="en-US" dirty="0"/>
              <a:t>	}</a:t>
            </a:r>
          </a:p>
          <a:p>
            <a:pPr marL="0" indent="0">
              <a:buNone/>
            </a:pPr>
            <a:r>
              <a:rPr lang="en-US" dirty="0"/>
              <a:t>	if (key &gt; </a:t>
            </a:r>
            <a:r>
              <a:rPr lang="en-US" dirty="0" err="1"/>
              <a:t>root.key</a:t>
            </a:r>
            <a:r>
              <a:rPr lang="en-US" dirty="0"/>
              <a:t>){</a:t>
            </a:r>
          </a:p>
          <a:p>
            <a:pPr marL="0" indent="0">
              <a:buNone/>
            </a:pPr>
            <a:r>
              <a:rPr lang="en-US" dirty="0"/>
              <a:t>		return find(key, </a:t>
            </a:r>
            <a:r>
              <a:rPr lang="en-US" dirty="0" err="1"/>
              <a:t>root.right</a:t>
            </a:r>
            <a:r>
              <a:rPr lang="en-US" dirty="0"/>
              <a:t>);</a:t>
            </a:r>
          </a:p>
          <a:p>
            <a:pPr marL="0" indent="0">
              <a:buNone/>
            </a:pPr>
            <a:r>
              <a:rPr lang="en-US" dirty="0"/>
              <a:t>	} </a:t>
            </a:r>
          </a:p>
          <a:p>
            <a:pPr marL="0" indent="0">
              <a:buNone/>
            </a:pPr>
            <a:r>
              <a:rPr lang="en-US" dirty="0"/>
              <a:t>	return Null;</a:t>
            </a:r>
          </a:p>
          <a:p>
            <a:pPr marL="0" indent="0">
              <a:buNone/>
            </a:pPr>
            <a:r>
              <a:rPr lang="en-US" dirty="0"/>
              <a:t>}</a:t>
            </a:r>
          </a:p>
        </p:txBody>
      </p:sp>
      <p:grpSp>
        <p:nvGrpSpPr>
          <p:cNvPr id="4" name="Group 3"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9170735B-03F0-160D-23CF-0D614E00B4D4}"/>
              </a:ext>
            </a:extLst>
          </p:cNvPr>
          <p:cNvGrpSpPr/>
          <p:nvPr/>
        </p:nvGrpSpPr>
        <p:grpSpPr>
          <a:xfrm>
            <a:off x="7713520" y="365125"/>
            <a:ext cx="4036614" cy="2762801"/>
            <a:chOff x="5413263" y="1203158"/>
            <a:chExt cx="4036614" cy="2762801"/>
          </a:xfrm>
        </p:grpSpPr>
        <p:grpSp>
          <p:nvGrpSpPr>
            <p:cNvPr id="5" name="Group 4">
              <a:extLst>
                <a:ext uri="{FF2B5EF4-FFF2-40B4-BE49-F238E27FC236}">
                  <a16:creationId xmlns:a16="http://schemas.microsoft.com/office/drawing/2014/main" id="{F0A1F936-94E3-B970-9075-7FDD968CD1F3}"/>
                </a:ext>
              </a:extLst>
            </p:cNvPr>
            <p:cNvGrpSpPr/>
            <p:nvPr/>
          </p:nvGrpSpPr>
          <p:grpSpPr>
            <a:xfrm>
              <a:off x="5413263" y="1203158"/>
              <a:ext cx="4036614" cy="2762801"/>
              <a:chOff x="131609" y="2379747"/>
              <a:chExt cx="4036614" cy="2762801"/>
            </a:xfrm>
          </p:grpSpPr>
          <p:sp>
            <p:nvSpPr>
              <p:cNvPr id="8" name="Oval 7">
                <a:extLst>
                  <a:ext uri="{FF2B5EF4-FFF2-40B4-BE49-F238E27FC236}">
                    <a16:creationId xmlns:a16="http://schemas.microsoft.com/office/drawing/2014/main" id="{950B02B1-9B98-2BBC-8CE2-98986D25F159}"/>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9" name="Oval 8">
                <a:extLst>
                  <a:ext uri="{FF2B5EF4-FFF2-40B4-BE49-F238E27FC236}">
                    <a16:creationId xmlns:a16="http://schemas.microsoft.com/office/drawing/2014/main" id="{375DB836-C24D-B0D7-C861-32998C858A2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0" name="Oval 9">
                <a:extLst>
                  <a:ext uri="{FF2B5EF4-FFF2-40B4-BE49-F238E27FC236}">
                    <a16:creationId xmlns:a16="http://schemas.microsoft.com/office/drawing/2014/main" id="{B0170677-49FE-DA4D-C375-3C8BA0C66CF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11" name="Oval 10">
                <a:extLst>
                  <a:ext uri="{FF2B5EF4-FFF2-40B4-BE49-F238E27FC236}">
                    <a16:creationId xmlns:a16="http://schemas.microsoft.com/office/drawing/2014/main" id="{434C13F0-4203-47AB-2431-B2ED32886F9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2" name="Oval 11">
                <a:extLst>
                  <a:ext uri="{FF2B5EF4-FFF2-40B4-BE49-F238E27FC236}">
                    <a16:creationId xmlns:a16="http://schemas.microsoft.com/office/drawing/2014/main" id="{1AFBCF91-BBF7-4271-9169-45F56648DD7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3" name="Oval 12">
                <a:extLst>
                  <a:ext uri="{FF2B5EF4-FFF2-40B4-BE49-F238E27FC236}">
                    <a16:creationId xmlns:a16="http://schemas.microsoft.com/office/drawing/2014/main" id="{5AC532E5-2A85-D663-8446-585A13F92E6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4" name="Straight Connector 13">
                <a:extLst>
                  <a:ext uri="{FF2B5EF4-FFF2-40B4-BE49-F238E27FC236}">
                    <a16:creationId xmlns:a16="http://schemas.microsoft.com/office/drawing/2014/main" id="{B09125AD-9B5C-7493-9272-2F1DA89CE01F}"/>
                  </a:ext>
                </a:extLst>
              </p:cNvPr>
              <p:cNvCxnSpPr>
                <a:cxnSpLocks/>
                <a:stCxn id="8" idx="3"/>
                <a:endCxn id="9"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93D686-AF2B-E9E1-76F6-D11031779EE4}"/>
                  </a:ext>
                </a:extLst>
              </p:cNvPr>
              <p:cNvCxnSpPr>
                <a:cxnSpLocks/>
                <a:stCxn id="8" idx="5"/>
                <a:endCxn id="10"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7955860-35DB-B2E4-DCE1-B378FA7BC357}"/>
                  </a:ext>
                </a:extLst>
              </p:cNvPr>
              <p:cNvCxnSpPr>
                <a:stCxn id="11" idx="7"/>
                <a:endCxn id="9"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523286C-EC12-D977-43D0-51802A0AC727}"/>
                  </a:ext>
                </a:extLst>
              </p:cNvPr>
              <p:cNvCxnSpPr>
                <a:cxnSpLocks/>
                <a:stCxn id="13" idx="7"/>
                <a:endCxn id="11"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3623BC4-097B-A907-A1CC-F4A3083684DE}"/>
                  </a:ext>
                </a:extLst>
              </p:cNvPr>
              <p:cNvCxnSpPr>
                <a:stCxn id="12" idx="1"/>
                <a:endCxn id="10"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7F637BB8-2207-4532-477F-45453B8D7C43}"/>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7" name="Straight Connector 6">
              <a:extLst>
                <a:ext uri="{FF2B5EF4-FFF2-40B4-BE49-F238E27FC236}">
                  <a16:creationId xmlns:a16="http://schemas.microsoft.com/office/drawing/2014/main" id="{C3B42508-3220-7F2F-F806-D6A321054F05}"/>
                </a:ext>
              </a:extLst>
            </p:cNvPr>
            <p:cNvCxnSpPr>
              <a:cxnSpLocks/>
              <a:stCxn id="6" idx="1"/>
              <a:endCxn id="9"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80917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p:txBody>
          <a:bodyPr/>
          <a:lstStyle/>
          <a:p>
            <a:r>
              <a:rPr lang="en-US" dirty="0"/>
              <a:t>Find Operation (iterative)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838200" y="1371600"/>
            <a:ext cx="10515600" cy="5486399"/>
          </a:xfrm>
        </p:spPr>
        <p:txBody>
          <a:bodyPr>
            <a:normAutofit fontScale="85000" lnSpcReduction="20000"/>
          </a:bodyPr>
          <a:lstStyle/>
          <a:p>
            <a:pPr marL="0" indent="0">
              <a:buNone/>
            </a:pPr>
            <a:r>
              <a:rPr lang="en-US" dirty="0"/>
              <a:t>find(key, root){</a:t>
            </a:r>
          </a:p>
          <a:p>
            <a:pPr marL="0" indent="0">
              <a:buNone/>
            </a:pPr>
            <a:r>
              <a:rPr lang="en-US" dirty="0"/>
              <a:t>	while (root != Null &amp;&amp; key != </a:t>
            </a:r>
            <a:r>
              <a:rPr lang="en-US" dirty="0" err="1"/>
              <a:t>root.key</a:t>
            </a:r>
            <a:r>
              <a:rPr lang="en-US" dirty="0"/>
              <a:t>){</a:t>
            </a:r>
          </a:p>
          <a:p>
            <a:pPr marL="0" indent="0">
              <a:buNone/>
            </a:pPr>
            <a:r>
              <a:rPr lang="en-US" dirty="0"/>
              <a:t>		if (key &lt; </a:t>
            </a:r>
            <a:r>
              <a:rPr lang="en-US" dirty="0" err="1"/>
              <a:t>root.key</a:t>
            </a:r>
            <a:r>
              <a:rPr lang="en-US" dirty="0"/>
              <a:t>){</a:t>
            </a:r>
          </a:p>
          <a:p>
            <a:pPr marL="0" indent="0">
              <a:buNone/>
            </a:pPr>
            <a:r>
              <a:rPr lang="en-US" dirty="0"/>
              <a:t>			root = </a:t>
            </a:r>
            <a:r>
              <a:rPr lang="en-US" dirty="0" err="1"/>
              <a:t>root.left</a:t>
            </a:r>
            <a:r>
              <a:rPr lang="en-US" dirty="0"/>
              <a:t>;</a:t>
            </a:r>
          </a:p>
          <a:p>
            <a:pPr marL="0" indent="0">
              <a:buNone/>
            </a:pPr>
            <a:r>
              <a:rPr lang="en-US" dirty="0"/>
              <a:t>		}</a:t>
            </a:r>
          </a:p>
          <a:p>
            <a:pPr marL="0" indent="0">
              <a:buNone/>
            </a:pPr>
            <a:r>
              <a:rPr lang="en-US" dirty="0"/>
              <a:t>		else if (key &gt; </a:t>
            </a:r>
            <a:r>
              <a:rPr lang="en-US" dirty="0" err="1"/>
              <a:t>root.key</a:t>
            </a:r>
            <a:r>
              <a:rPr lang="en-US" dirty="0"/>
              <a:t>){</a:t>
            </a:r>
          </a:p>
          <a:p>
            <a:pPr marL="0" indent="0">
              <a:buNone/>
            </a:pPr>
            <a:r>
              <a:rPr lang="en-US" dirty="0"/>
              <a:t>			root = </a:t>
            </a:r>
            <a:r>
              <a:rPr lang="en-US" dirty="0" err="1"/>
              <a:t>root.right</a:t>
            </a:r>
            <a:r>
              <a:rPr lang="en-US" dirty="0"/>
              <a:t>;</a:t>
            </a:r>
          </a:p>
          <a:p>
            <a:pPr marL="0" indent="0">
              <a:buNone/>
            </a:pPr>
            <a:r>
              <a:rPr lang="en-US" dirty="0"/>
              <a:t>		}</a:t>
            </a:r>
          </a:p>
          <a:p>
            <a:pPr marL="0" indent="0">
              <a:buNone/>
            </a:pPr>
            <a:r>
              <a:rPr lang="en-US" dirty="0"/>
              <a:t>	}</a:t>
            </a:r>
          </a:p>
          <a:p>
            <a:pPr marL="0" indent="0">
              <a:buNone/>
            </a:pPr>
            <a:r>
              <a:rPr lang="en-US" dirty="0"/>
              <a:t>	if (root == Null){</a:t>
            </a:r>
          </a:p>
          <a:p>
            <a:pPr marL="0" indent="0">
              <a:buNone/>
            </a:pPr>
            <a:r>
              <a:rPr lang="en-US" dirty="0"/>
              <a:t>		return Null;</a:t>
            </a:r>
          </a:p>
          <a:p>
            <a:pPr marL="0" indent="0">
              <a:buNone/>
            </a:pPr>
            <a:r>
              <a:rPr lang="en-US" dirty="0"/>
              <a:t>	}</a:t>
            </a:r>
          </a:p>
          <a:p>
            <a:pPr marL="0" indent="0">
              <a:buNone/>
            </a:pPr>
            <a:r>
              <a:rPr lang="en-US" dirty="0"/>
              <a:t>	return </a:t>
            </a:r>
            <a:r>
              <a:rPr lang="en-US" dirty="0" err="1"/>
              <a:t>root.value</a:t>
            </a:r>
            <a:r>
              <a:rPr lang="en-US" dirty="0"/>
              <a:t>;</a:t>
            </a:r>
          </a:p>
          <a:p>
            <a:pPr marL="0" indent="0">
              <a:buNone/>
            </a:pPr>
            <a:r>
              <a:rPr lang="en-US" dirty="0"/>
              <a:t>}</a:t>
            </a:r>
          </a:p>
        </p:txBody>
      </p:sp>
      <p:grpSp>
        <p:nvGrpSpPr>
          <p:cNvPr id="19" name="Group 18"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31EB2A25-1ECD-EB2B-9920-CFAC4AB0E972}"/>
              </a:ext>
            </a:extLst>
          </p:cNvPr>
          <p:cNvGrpSpPr/>
          <p:nvPr/>
        </p:nvGrpSpPr>
        <p:grpSpPr>
          <a:xfrm>
            <a:off x="7713520" y="365125"/>
            <a:ext cx="4036614" cy="2762801"/>
            <a:chOff x="5413263" y="1203158"/>
            <a:chExt cx="4036614" cy="2762801"/>
          </a:xfrm>
        </p:grpSpPr>
        <p:grpSp>
          <p:nvGrpSpPr>
            <p:cNvPr id="20" name="Group 19">
              <a:extLst>
                <a:ext uri="{FF2B5EF4-FFF2-40B4-BE49-F238E27FC236}">
                  <a16:creationId xmlns:a16="http://schemas.microsoft.com/office/drawing/2014/main" id="{6772828E-AC75-D921-FEDB-07664596BDE4}"/>
                </a:ext>
              </a:extLst>
            </p:cNvPr>
            <p:cNvGrpSpPr/>
            <p:nvPr/>
          </p:nvGrpSpPr>
          <p:grpSpPr>
            <a:xfrm>
              <a:off x="5413263" y="1203158"/>
              <a:ext cx="4036614" cy="2762801"/>
              <a:chOff x="131609" y="2379747"/>
              <a:chExt cx="4036614" cy="2762801"/>
            </a:xfrm>
          </p:grpSpPr>
          <p:sp>
            <p:nvSpPr>
              <p:cNvPr id="23" name="Oval 22">
                <a:extLst>
                  <a:ext uri="{FF2B5EF4-FFF2-40B4-BE49-F238E27FC236}">
                    <a16:creationId xmlns:a16="http://schemas.microsoft.com/office/drawing/2014/main" id="{DB1F9389-F239-60AC-9962-CF7DA719E8BF}"/>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4" name="Oval 23">
                <a:extLst>
                  <a:ext uri="{FF2B5EF4-FFF2-40B4-BE49-F238E27FC236}">
                    <a16:creationId xmlns:a16="http://schemas.microsoft.com/office/drawing/2014/main" id="{B8D15BBA-2136-20E5-8051-154795BC6055}"/>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5" name="Oval 24">
                <a:extLst>
                  <a:ext uri="{FF2B5EF4-FFF2-40B4-BE49-F238E27FC236}">
                    <a16:creationId xmlns:a16="http://schemas.microsoft.com/office/drawing/2014/main" id="{13336D55-1E1F-C17E-E673-D25F49152D48}"/>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6" name="Oval 25">
                <a:extLst>
                  <a:ext uri="{FF2B5EF4-FFF2-40B4-BE49-F238E27FC236}">
                    <a16:creationId xmlns:a16="http://schemas.microsoft.com/office/drawing/2014/main" id="{89938545-4AC4-C581-E3BD-56C7FD400C82}"/>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7" name="Oval 26">
                <a:extLst>
                  <a:ext uri="{FF2B5EF4-FFF2-40B4-BE49-F238E27FC236}">
                    <a16:creationId xmlns:a16="http://schemas.microsoft.com/office/drawing/2014/main" id="{E03511FE-A07E-CFF8-7B40-9E7897D9007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28" name="Oval 27">
                <a:extLst>
                  <a:ext uri="{FF2B5EF4-FFF2-40B4-BE49-F238E27FC236}">
                    <a16:creationId xmlns:a16="http://schemas.microsoft.com/office/drawing/2014/main" id="{DB6D8D84-0383-9665-C194-6132575C682F}"/>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29" name="Straight Connector 28">
                <a:extLst>
                  <a:ext uri="{FF2B5EF4-FFF2-40B4-BE49-F238E27FC236}">
                    <a16:creationId xmlns:a16="http://schemas.microsoft.com/office/drawing/2014/main" id="{47C72B6D-E736-99A2-9828-F2D17AAF50EA}"/>
                  </a:ext>
                </a:extLst>
              </p:cNvPr>
              <p:cNvCxnSpPr>
                <a:cxnSpLocks/>
                <a:stCxn id="23" idx="3"/>
                <a:endCxn id="2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E12DB26-62C9-D7D8-5B65-8CE8FAD80964}"/>
                  </a:ext>
                </a:extLst>
              </p:cNvPr>
              <p:cNvCxnSpPr>
                <a:cxnSpLocks/>
                <a:stCxn id="23" idx="5"/>
                <a:endCxn id="2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BDB95E9-4C28-3386-3A0E-2F3BF5DA3BF9}"/>
                  </a:ext>
                </a:extLst>
              </p:cNvPr>
              <p:cNvCxnSpPr>
                <a:stCxn id="26" idx="7"/>
                <a:endCxn id="2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C48206F-35D3-EDDA-CD5C-07DC2F5B3FCF}"/>
                  </a:ext>
                </a:extLst>
              </p:cNvPr>
              <p:cNvCxnSpPr>
                <a:cxnSpLocks/>
                <a:stCxn id="28" idx="7"/>
                <a:endCxn id="2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2B800FD-68BF-96FC-4078-BFEB954AB5C5}"/>
                  </a:ext>
                </a:extLst>
              </p:cNvPr>
              <p:cNvCxnSpPr>
                <a:stCxn id="27" idx="1"/>
                <a:endCxn id="2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Oval 20">
              <a:extLst>
                <a:ext uri="{FF2B5EF4-FFF2-40B4-BE49-F238E27FC236}">
                  <a16:creationId xmlns:a16="http://schemas.microsoft.com/office/drawing/2014/main" id="{BF6B70B0-C53F-4A6B-1FC5-78F3C3EFDCB0}"/>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22" name="Straight Connector 21">
              <a:extLst>
                <a:ext uri="{FF2B5EF4-FFF2-40B4-BE49-F238E27FC236}">
                  <a16:creationId xmlns:a16="http://schemas.microsoft.com/office/drawing/2014/main" id="{2768A0B8-0231-6074-5710-9A5C4362323C}"/>
                </a:ext>
              </a:extLst>
            </p:cNvPr>
            <p:cNvCxnSpPr>
              <a:cxnSpLocks/>
              <a:stCxn id="21" idx="1"/>
              <a:endCxn id="2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66835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a:xfrm>
            <a:off x="838200" y="314325"/>
            <a:ext cx="10515600" cy="1325563"/>
          </a:xfrm>
        </p:spPr>
        <p:txBody>
          <a:bodyPr/>
          <a:lstStyle/>
          <a:p>
            <a:r>
              <a:rPr lang="en-US" dirty="0"/>
              <a:t>Insert Operation (recursive)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187960" y="1371600"/>
            <a:ext cx="10515600" cy="5486399"/>
          </a:xfrm>
        </p:spPr>
        <p:txBody>
          <a:bodyPr>
            <a:normAutofit fontScale="92500" lnSpcReduction="10000"/>
          </a:bodyPr>
          <a:lstStyle/>
          <a:p>
            <a:pPr marL="0" indent="0">
              <a:buNone/>
            </a:pPr>
            <a:r>
              <a:rPr lang="en-US" dirty="0"/>
              <a:t>insert(key, value, root){</a:t>
            </a:r>
          </a:p>
          <a:p>
            <a:pPr marL="0" indent="0">
              <a:buNone/>
            </a:pPr>
            <a:r>
              <a:rPr lang="en-US" dirty="0"/>
              <a:t>	root = </a:t>
            </a:r>
            <a:r>
              <a:rPr lang="en-US" dirty="0" err="1"/>
              <a:t>insertHelper</a:t>
            </a:r>
            <a:r>
              <a:rPr lang="en-US" dirty="0"/>
              <a:t>(key, value, root);		</a:t>
            </a:r>
          </a:p>
          <a:p>
            <a:pPr marL="0" indent="0">
              <a:buNone/>
            </a:pPr>
            <a:r>
              <a:rPr lang="en-US" dirty="0"/>
              <a:t>}</a:t>
            </a:r>
          </a:p>
          <a:p>
            <a:pPr marL="0" indent="0">
              <a:buNone/>
            </a:pPr>
            <a:r>
              <a:rPr lang="en-US" dirty="0" err="1"/>
              <a:t>insertHelper</a:t>
            </a:r>
            <a:r>
              <a:rPr lang="en-US" dirty="0"/>
              <a:t>(key, value, root){</a:t>
            </a:r>
          </a:p>
          <a:p>
            <a:pPr marL="0" indent="0">
              <a:buNone/>
            </a:pPr>
            <a:r>
              <a:rPr lang="en-US" dirty="0"/>
              <a:t>	if(root == null)</a:t>
            </a:r>
          </a:p>
          <a:p>
            <a:pPr marL="0" indent="0">
              <a:buNone/>
            </a:pPr>
            <a:r>
              <a:rPr lang="en-US" dirty="0"/>
              <a:t>		return new Node(key, value);</a:t>
            </a:r>
          </a:p>
          <a:p>
            <a:pPr marL="0" indent="0">
              <a:buNone/>
            </a:pPr>
            <a:r>
              <a:rPr lang="en-US" dirty="0"/>
              <a:t>	if (</a:t>
            </a:r>
            <a:r>
              <a:rPr lang="en-US" dirty="0" err="1"/>
              <a:t>root.key</a:t>
            </a:r>
            <a:r>
              <a:rPr lang="en-US" dirty="0"/>
              <a:t> &lt; key)</a:t>
            </a:r>
          </a:p>
          <a:p>
            <a:pPr marL="0" indent="0">
              <a:buNone/>
            </a:pPr>
            <a:r>
              <a:rPr lang="en-US" dirty="0"/>
              <a:t>		</a:t>
            </a:r>
            <a:r>
              <a:rPr lang="en-US" dirty="0" err="1"/>
              <a:t>root.right</a:t>
            </a:r>
            <a:r>
              <a:rPr lang="en-US" dirty="0"/>
              <a:t> = </a:t>
            </a:r>
            <a:r>
              <a:rPr lang="en-US" dirty="0" err="1"/>
              <a:t>insertHelper</a:t>
            </a:r>
            <a:r>
              <a:rPr lang="en-US" dirty="0"/>
              <a:t>(key, value, </a:t>
            </a:r>
            <a:r>
              <a:rPr lang="en-US" dirty="0" err="1"/>
              <a:t>root.right</a:t>
            </a:r>
            <a:r>
              <a:rPr lang="en-US" dirty="0"/>
              <a:t>);</a:t>
            </a:r>
          </a:p>
          <a:p>
            <a:pPr marL="0" indent="0">
              <a:buNone/>
            </a:pPr>
            <a:r>
              <a:rPr lang="en-US" dirty="0"/>
              <a:t>	else</a:t>
            </a:r>
          </a:p>
          <a:p>
            <a:pPr marL="0" indent="0">
              <a:buNone/>
            </a:pPr>
            <a:r>
              <a:rPr lang="en-US" dirty="0"/>
              <a:t>		</a:t>
            </a:r>
            <a:r>
              <a:rPr lang="en-US" dirty="0" err="1"/>
              <a:t>root.left</a:t>
            </a:r>
            <a:r>
              <a:rPr lang="en-US" dirty="0"/>
              <a:t> = </a:t>
            </a:r>
            <a:r>
              <a:rPr lang="en-US" dirty="0" err="1"/>
              <a:t>insertHelper</a:t>
            </a:r>
            <a:r>
              <a:rPr lang="en-US" dirty="0"/>
              <a:t>(key, value, </a:t>
            </a:r>
            <a:r>
              <a:rPr lang="en-US" dirty="0" err="1"/>
              <a:t>root.left</a:t>
            </a:r>
            <a:r>
              <a:rPr lang="en-US" dirty="0"/>
              <a:t>);</a:t>
            </a:r>
          </a:p>
          <a:p>
            <a:pPr marL="0" indent="0">
              <a:buNone/>
            </a:pPr>
            <a:r>
              <a:rPr lang="en-US" dirty="0"/>
              <a:t>	return root;</a:t>
            </a:r>
          </a:p>
          <a:p>
            <a:pPr marL="0" indent="0">
              <a:buNone/>
            </a:pPr>
            <a:r>
              <a:rPr lang="en-US" dirty="0"/>
              <a:t>}</a:t>
            </a:r>
          </a:p>
        </p:txBody>
      </p:sp>
      <p:sp>
        <p:nvSpPr>
          <p:cNvPr id="19" name="TextBox 18">
            <a:extLst>
              <a:ext uri="{FF2B5EF4-FFF2-40B4-BE49-F238E27FC236}">
                <a16:creationId xmlns:a16="http://schemas.microsoft.com/office/drawing/2014/main" id="{C28BCDDF-B493-4857-C77E-F1CA84F2DE5D}"/>
              </a:ext>
            </a:extLst>
          </p:cNvPr>
          <p:cNvSpPr txBox="1"/>
          <p:nvPr/>
        </p:nvSpPr>
        <p:spPr>
          <a:xfrm>
            <a:off x="6956564" y="6312842"/>
            <a:ext cx="51636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Note: Insert happens only at the leaves!</a:t>
            </a:r>
          </a:p>
        </p:txBody>
      </p:sp>
      <p:grpSp>
        <p:nvGrpSpPr>
          <p:cNvPr id="20" name="Group 19"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274D34E4-776A-7FA3-3BAF-C5BA7780CCA5}"/>
              </a:ext>
            </a:extLst>
          </p:cNvPr>
          <p:cNvGrpSpPr/>
          <p:nvPr/>
        </p:nvGrpSpPr>
        <p:grpSpPr>
          <a:xfrm>
            <a:off x="7713520" y="365125"/>
            <a:ext cx="4036614" cy="2762801"/>
            <a:chOff x="5413263" y="1203158"/>
            <a:chExt cx="4036614" cy="2762801"/>
          </a:xfrm>
        </p:grpSpPr>
        <p:grpSp>
          <p:nvGrpSpPr>
            <p:cNvPr id="21" name="Group 20">
              <a:extLst>
                <a:ext uri="{FF2B5EF4-FFF2-40B4-BE49-F238E27FC236}">
                  <a16:creationId xmlns:a16="http://schemas.microsoft.com/office/drawing/2014/main" id="{4B0D3DC5-3362-5ADA-0A01-95076926F4B3}"/>
                </a:ext>
              </a:extLst>
            </p:cNvPr>
            <p:cNvGrpSpPr/>
            <p:nvPr/>
          </p:nvGrpSpPr>
          <p:grpSpPr>
            <a:xfrm>
              <a:off x="5413263" y="1203158"/>
              <a:ext cx="4036614" cy="2762801"/>
              <a:chOff x="131609" y="2379747"/>
              <a:chExt cx="4036614" cy="2762801"/>
            </a:xfrm>
          </p:grpSpPr>
          <p:sp>
            <p:nvSpPr>
              <p:cNvPr id="24" name="Oval 23">
                <a:extLst>
                  <a:ext uri="{FF2B5EF4-FFF2-40B4-BE49-F238E27FC236}">
                    <a16:creationId xmlns:a16="http://schemas.microsoft.com/office/drawing/2014/main" id="{B0E0EA67-0193-D428-32B8-03642CDA40F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5" name="Oval 24">
                <a:extLst>
                  <a:ext uri="{FF2B5EF4-FFF2-40B4-BE49-F238E27FC236}">
                    <a16:creationId xmlns:a16="http://schemas.microsoft.com/office/drawing/2014/main" id="{0E556205-51EC-2F7F-72BD-50F3D4A72B9B}"/>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6" name="Oval 25">
                <a:extLst>
                  <a:ext uri="{FF2B5EF4-FFF2-40B4-BE49-F238E27FC236}">
                    <a16:creationId xmlns:a16="http://schemas.microsoft.com/office/drawing/2014/main" id="{ACA7613B-5C04-C213-3C9E-E7D3D0C071A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7" name="Oval 26">
                <a:extLst>
                  <a:ext uri="{FF2B5EF4-FFF2-40B4-BE49-F238E27FC236}">
                    <a16:creationId xmlns:a16="http://schemas.microsoft.com/office/drawing/2014/main" id="{5318F871-24AB-49CA-BD37-511F54F59B9C}"/>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8" name="Oval 27">
                <a:extLst>
                  <a:ext uri="{FF2B5EF4-FFF2-40B4-BE49-F238E27FC236}">
                    <a16:creationId xmlns:a16="http://schemas.microsoft.com/office/drawing/2014/main" id="{D722E018-A0F8-124B-A6EA-6871F74B90D3}"/>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29" name="Oval 28">
                <a:extLst>
                  <a:ext uri="{FF2B5EF4-FFF2-40B4-BE49-F238E27FC236}">
                    <a16:creationId xmlns:a16="http://schemas.microsoft.com/office/drawing/2014/main" id="{8D6A28EA-721B-D074-11C9-83636AFCA908}"/>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0" name="Straight Connector 29">
                <a:extLst>
                  <a:ext uri="{FF2B5EF4-FFF2-40B4-BE49-F238E27FC236}">
                    <a16:creationId xmlns:a16="http://schemas.microsoft.com/office/drawing/2014/main" id="{614605AF-FB34-C064-7A6E-E72E88D6D4BD}"/>
                  </a:ext>
                </a:extLst>
              </p:cNvPr>
              <p:cNvCxnSpPr>
                <a:cxnSpLocks/>
                <a:stCxn id="24" idx="3"/>
                <a:endCxn id="2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08B9EE6-3DE8-42C0-58AB-116B7AB79606}"/>
                  </a:ext>
                </a:extLst>
              </p:cNvPr>
              <p:cNvCxnSpPr>
                <a:cxnSpLocks/>
                <a:stCxn id="24" idx="5"/>
                <a:endCxn id="26"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8D7BB01-1721-E702-C336-1BDD900AB33F}"/>
                  </a:ext>
                </a:extLst>
              </p:cNvPr>
              <p:cNvCxnSpPr>
                <a:stCxn id="27" idx="7"/>
                <a:endCxn id="2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6FA1320-DC82-CFF3-5806-09B73ABC2659}"/>
                  </a:ext>
                </a:extLst>
              </p:cNvPr>
              <p:cNvCxnSpPr>
                <a:cxnSpLocks/>
                <a:stCxn id="29" idx="7"/>
                <a:endCxn id="2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2B0B499-E6F1-8C73-1E56-4FD3C3BFDA1B}"/>
                  </a:ext>
                </a:extLst>
              </p:cNvPr>
              <p:cNvCxnSpPr>
                <a:stCxn id="28" idx="1"/>
                <a:endCxn id="26"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Oval 21">
              <a:extLst>
                <a:ext uri="{FF2B5EF4-FFF2-40B4-BE49-F238E27FC236}">
                  <a16:creationId xmlns:a16="http://schemas.microsoft.com/office/drawing/2014/main" id="{36112722-C489-6E9D-208B-981D0D0B522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23" name="Straight Connector 22">
              <a:extLst>
                <a:ext uri="{FF2B5EF4-FFF2-40B4-BE49-F238E27FC236}">
                  <a16:creationId xmlns:a16="http://schemas.microsoft.com/office/drawing/2014/main" id="{BFF06578-7BC8-6197-DC8B-FA8B3A077FDA}"/>
                </a:ext>
              </a:extLst>
            </p:cNvPr>
            <p:cNvCxnSpPr>
              <a:cxnSpLocks/>
              <a:stCxn id="22" idx="1"/>
              <a:endCxn id="2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67298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a:xfrm>
            <a:off x="838200" y="314325"/>
            <a:ext cx="10515600" cy="1325563"/>
          </a:xfrm>
        </p:spPr>
        <p:txBody>
          <a:bodyPr/>
          <a:lstStyle/>
          <a:p>
            <a:r>
              <a:rPr lang="en-US" dirty="0"/>
              <a:t>Insert Operation (iterative)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187960" y="1371600"/>
            <a:ext cx="10515600" cy="5486399"/>
          </a:xfrm>
        </p:spPr>
        <p:txBody>
          <a:bodyPr>
            <a:normAutofit fontScale="92500" lnSpcReduction="10000"/>
          </a:bodyPr>
          <a:lstStyle/>
          <a:p>
            <a:pPr marL="0" indent="0">
              <a:buNone/>
            </a:pPr>
            <a:r>
              <a:rPr lang="en-US" dirty="0"/>
              <a:t>insert(key, value, root){</a:t>
            </a:r>
          </a:p>
          <a:p>
            <a:pPr marL="0" indent="0">
              <a:buNone/>
            </a:pPr>
            <a:r>
              <a:rPr lang="en-US" dirty="0"/>
              <a:t>	if (root == Null){ </a:t>
            </a:r>
            <a:r>
              <a:rPr lang="en-US" dirty="0" err="1"/>
              <a:t>this.root</a:t>
            </a:r>
            <a:r>
              <a:rPr lang="en-US" dirty="0"/>
              <a:t> = new Node(key, value); }</a:t>
            </a:r>
          </a:p>
          <a:p>
            <a:pPr marL="0" indent="0">
              <a:buNone/>
            </a:pPr>
            <a:r>
              <a:rPr lang="en-US" dirty="0"/>
              <a:t>	parent = Null;</a:t>
            </a:r>
          </a:p>
          <a:p>
            <a:pPr marL="0" indent="0">
              <a:buNone/>
            </a:pPr>
            <a:r>
              <a:rPr lang="en-US" dirty="0"/>
              <a:t>	while (root != Null &amp;&amp; key != </a:t>
            </a:r>
            <a:r>
              <a:rPr lang="en-US" dirty="0" err="1"/>
              <a:t>root.key</a:t>
            </a:r>
            <a:r>
              <a:rPr lang="en-US" dirty="0"/>
              <a:t>){</a:t>
            </a:r>
          </a:p>
          <a:p>
            <a:pPr marL="0" indent="0">
              <a:buNone/>
            </a:pPr>
            <a:r>
              <a:rPr lang="en-US" dirty="0"/>
              <a:t>		parent = root;</a:t>
            </a:r>
          </a:p>
          <a:p>
            <a:pPr marL="0" indent="0">
              <a:buNone/>
            </a:pPr>
            <a:r>
              <a:rPr lang="en-US" dirty="0"/>
              <a:t>		if (key &lt; </a:t>
            </a:r>
            <a:r>
              <a:rPr lang="en-US" dirty="0" err="1"/>
              <a:t>root.key</a:t>
            </a:r>
            <a:r>
              <a:rPr lang="en-US" dirty="0"/>
              <a:t>){ root = </a:t>
            </a:r>
            <a:r>
              <a:rPr lang="en-US" dirty="0" err="1"/>
              <a:t>root.left</a:t>
            </a:r>
            <a:r>
              <a:rPr lang="en-US" dirty="0"/>
              <a:t>; }</a:t>
            </a:r>
          </a:p>
          <a:p>
            <a:pPr marL="0" indent="0">
              <a:buNone/>
            </a:pPr>
            <a:r>
              <a:rPr lang="en-US" dirty="0"/>
              <a:t>		else if (key &gt; </a:t>
            </a:r>
            <a:r>
              <a:rPr lang="en-US" dirty="0" err="1"/>
              <a:t>root.key</a:t>
            </a:r>
            <a:r>
              <a:rPr lang="en-US" dirty="0"/>
              <a:t>){ root = </a:t>
            </a:r>
            <a:r>
              <a:rPr lang="en-US" dirty="0" err="1"/>
              <a:t>root.right</a:t>
            </a:r>
            <a:r>
              <a:rPr lang="en-US" dirty="0"/>
              <a:t>; }</a:t>
            </a:r>
          </a:p>
          <a:p>
            <a:pPr marL="0" indent="0">
              <a:buNone/>
            </a:pPr>
            <a:r>
              <a:rPr lang="en-US" dirty="0"/>
              <a:t>	}</a:t>
            </a:r>
          </a:p>
          <a:p>
            <a:pPr marL="0" indent="0">
              <a:buNone/>
            </a:pPr>
            <a:r>
              <a:rPr lang="en-US" dirty="0"/>
              <a:t>	if (root != Null){ </a:t>
            </a:r>
            <a:r>
              <a:rPr lang="en-US" dirty="0" err="1"/>
              <a:t>root.value</a:t>
            </a:r>
            <a:r>
              <a:rPr lang="en-US" dirty="0"/>
              <a:t> = value; }</a:t>
            </a:r>
          </a:p>
          <a:p>
            <a:pPr marL="0" indent="0">
              <a:buNone/>
            </a:pPr>
            <a:r>
              <a:rPr lang="en-US" dirty="0"/>
              <a:t>	else if (key &lt; </a:t>
            </a:r>
            <a:r>
              <a:rPr lang="en-US" dirty="0" err="1"/>
              <a:t>parent.key</a:t>
            </a:r>
            <a:r>
              <a:rPr lang="en-US" dirty="0"/>
              <a:t>){ </a:t>
            </a:r>
            <a:r>
              <a:rPr lang="en-US" dirty="0" err="1"/>
              <a:t>parent.left</a:t>
            </a:r>
            <a:r>
              <a:rPr lang="en-US" dirty="0"/>
              <a:t> = new Node(key, value); }</a:t>
            </a:r>
          </a:p>
          <a:p>
            <a:pPr marL="0" indent="0">
              <a:buNone/>
            </a:pPr>
            <a:r>
              <a:rPr lang="en-US" dirty="0"/>
              <a:t>	else{ </a:t>
            </a:r>
            <a:r>
              <a:rPr lang="en-US" dirty="0" err="1"/>
              <a:t>parent.right</a:t>
            </a:r>
            <a:r>
              <a:rPr lang="en-US" dirty="0"/>
              <a:t> = new Node (key, value); }</a:t>
            </a:r>
          </a:p>
          <a:p>
            <a:pPr marL="0" indent="0">
              <a:buNone/>
            </a:pPr>
            <a:r>
              <a:rPr lang="en-US" dirty="0"/>
              <a:t>}</a:t>
            </a:r>
          </a:p>
        </p:txBody>
      </p:sp>
      <p:sp>
        <p:nvSpPr>
          <p:cNvPr id="19" name="TextBox 18">
            <a:extLst>
              <a:ext uri="{FF2B5EF4-FFF2-40B4-BE49-F238E27FC236}">
                <a16:creationId xmlns:a16="http://schemas.microsoft.com/office/drawing/2014/main" id="{C28BCDDF-B493-4857-C77E-F1CA84F2DE5D}"/>
              </a:ext>
            </a:extLst>
          </p:cNvPr>
          <p:cNvSpPr txBox="1"/>
          <p:nvPr/>
        </p:nvSpPr>
        <p:spPr>
          <a:xfrm>
            <a:off x="6956564" y="6312842"/>
            <a:ext cx="51636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Note: Insert happens only at the leaves!</a:t>
            </a:r>
          </a:p>
        </p:txBody>
      </p:sp>
      <p:grpSp>
        <p:nvGrpSpPr>
          <p:cNvPr id="20" name="Group 19" descr="A binary tree. That is structured as follows:&#10;&#10;root: 7, with left child 3 and right child 10&#10;3: left child is 1, right child is 6&#10;1: left child is 0, it has no right child&#10;0: has no children&#10;6: has no children&#10;10: it has no left child, right child is 16&#10;16: has no children">
            <a:extLst>
              <a:ext uri="{FF2B5EF4-FFF2-40B4-BE49-F238E27FC236}">
                <a16:creationId xmlns:a16="http://schemas.microsoft.com/office/drawing/2014/main" id="{83D5D019-B066-2107-6334-E5E2D235E221}"/>
              </a:ext>
            </a:extLst>
          </p:cNvPr>
          <p:cNvGrpSpPr/>
          <p:nvPr/>
        </p:nvGrpSpPr>
        <p:grpSpPr>
          <a:xfrm>
            <a:off x="7713520" y="365125"/>
            <a:ext cx="4036614" cy="2762801"/>
            <a:chOff x="5413263" y="1203158"/>
            <a:chExt cx="4036614" cy="2762801"/>
          </a:xfrm>
        </p:grpSpPr>
        <p:grpSp>
          <p:nvGrpSpPr>
            <p:cNvPr id="21" name="Group 20">
              <a:extLst>
                <a:ext uri="{FF2B5EF4-FFF2-40B4-BE49-F238E27FC236}">
                  <a16:creationId xmlns:a16="http://schemas.microsoft.com/office/drawing/2014/main" id="{21DA0D54-FEDC-4E30-3203-28696FFB03C1}"/>
                </a:ext>
              </a:extLst>
            </p:cNvPr>
            <p:cNvGrpSpPr/>
            <p:nvPr/>
          </p:nvGrpSpPr>
          <p:grpSpPr>
            <a:xfrm>
              <a:off x="5413263" y="1203158"/>
              <a:ext cx="4036614" cy="2762801"/>
              <a:chOff x="131609" y="2379747"/>
              <a:chExt cx="4036614" cy="2762801"/>
            </a:xfrm>
          </p:grpSpPr>
          <p:sp>
            <p:nvSpPr>
              <p:cNvPr id="24" name="Oval 23">
                <a:extLst>
                  <a:ext uri="{FF2B5EF4-FFF2-40B4-BE49-F238E27FC236}">
                    <a16:creationId xmlns:a16="http://schemas.microsoft.com/office/drawing/2014/main" id="{77AB0C80-9AFD-B76C-3FB2-6AAC1E519B3B}"/>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5" name="Oval 24">
                <a:extLst>
                  <a:ext uri="{FF2B5EF4-FFF2-40B4-BE49-F238E27FC236}">
                    <a16:creationId xmlns:a16="http://schemas.microsoft.com/office/drawing/2014/main" id="{A447F9B5-7296-A5B4-641B-97B1557E92A2}"/>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6" name="Oval 25">
                <a:extLst>
                  <a:ext uri="{FF2B5EF4-FFF2-40B4-BE49-F238E27FC236}">
                    <a16:creationId xmlns:a16="http://schemas.microsoft.com/office/drawing/2014/main" id="{738F4FAA-98C0-FE7B-96EE-44334E4B50CC}"/>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7" name="Oval 26">
                <a:extLst>
                  <a:ext uri="{FF2B5EF4-FFF2-40B4-BE49-F238E27FC236}">
                    <a16:creationId xmlns:a16="http://schemas.microsoft.com/office/drawing/2014/main" id="{EC59364B-9B16-171F-12A6-A7DECDB5CC21}"/>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8" name="Oval 27">
                <a:extLst>
                  <a:ext uri="{FF2B5EF4-FFF2-40B4-BE49-F238E27FC236}">
                    <a16:creationId xmlns:a16="http://schemas.microsoft.com/office/drawing/2014/main" id="{E8B73186-1FF2-74B4-2E8B-3909136BA2D6}"/>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29" name="Oval 28">
                <a:extLst>
                  <a:ext uri="{FF2B5EF4-FFF2-40B4-BE49-F238E27FC236}">
                    <a16:creationId xmlns:a16="http://schemas.microsoft.com/office/drawing/2014/main" id="{AD8E623C-B91D-8379-7B98-30AAD6917AB5}"/>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0" name="Straight Connector 29">
                <a:extLst>
                  <a:ext uri="{FF2B5EF4-FFF2-40B4-BE49-F238E27FC236}">
                    <a16:creationId xmlns:a16="http://schemas.microsoft.com/office/drawing/2014/main" id="{1F78CD79-558E-A83D-A20D-975679928029}"/>
                  </a:ext>
                </a:extLst>
              </p:cNvPr>
              <p:cNvCxnSpPr>
                <a:cxnSpLocks/>
                <a:stCxn id="24" idx="3"/>
                <a:endCxn id="25"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6CDD978-C780-5638-8EDC-7B3A2EB35D78}"/>
                  </a:ext>
                </a:extLst>
              </p:cNvPr>
              <p:cNvCxnSpPr>
                <a:cxnSpLocks/>
                <a:stCxn id="24" idx="5"/>
                <a:endCxn id="26"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A1FDE70-2D80-6DAA-9352-C9B9D685F89E}"/>
                  </a:ext>
                </a:extLst>
              </p:cNvPr>
              <p:cNvCxnSpPr>
                <a:stCxn id="27" idx="7"/>
                <a:endCxn id="25"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C90665B-7DA2-0170-5915-C58815516092}"/>
                  </a:ext>
                </a:extLst>
              </p:cNvPr>
              <p:cNvCxnSpPr>
                <a:cxnSpLocks/>
                <a:stCxn id="29" idx="7"/>
                <a:endCxn id="27"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945DD7-4F21-1AAF-A7A3-0D0F9A3A70F2}"/>
                  </a:ext>
                </a:extLst>
              </p:cNvPr>
              <p:cNvCxnSpPr>
                <a:stCxn id="28" idx="1"/>
                <a:endCxn id="26"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2" name="Oval 21">
              <a:extLst>
                <a:ext uri="{FF2B5EF4-FFF2-40B4-BE49-F238E27FC236}">
                  <a16:creationId xmlns:a16="http://schemas.microsoft.com/office/drawing/2014/main" id="{1916FAD2-D14D-FC27-99DE-B586337B3ECA}"/>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23" name="Straight Connector 22">
              <a:extLst>
                <a:ext uri="{FF2B5EF4-FFF2-40B4-BE49-F238E27FC236}">
                  <a16:creationId xmlns:a16="http://schemas.microsoft.com/office/drawing/2014/main" id="{EDF2F8FF-AB47-15DC-E529-10286FD1A498}"/>
                </a:ext>
              </a:extLst>
            </p:cNvPr>
            <p:cNvCxnSpPr>
              <a:cxnSpLocks/>
              <a:stCxn id="22" idx="1"/>
              <a:endCxn id="25"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35347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a:xfrm>
            <a:off x="375272" y="314854"/>
            <a:ext cx="10515600" cy="1325563"/>
          </a:xfrm>
        </p:spPr>
        <p:txBody>
          <a:bodyPr/>
          <a:lstStyle/>
          <a:p>
            <a:r>
              <a:rPr lang="en-US" dirty="0"/>
              <a:t>Delete Operation (iterative, incomplete)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187960" y="1371600"/>
            <a:ext cx="10515600" cy="5486399"/>
          </a:xfrm>
        </p:spPr>
        <p:txBody>
          <a:bodyPr>
            <a:normAutofit/>
          </a:bodyPr>
          <a:lstStyle/>
          <a:p>
            <a:pPr marL="0" indent="0">
              <a:buNone/>
            </a:pPr>
            <a:r>
              <a:rPr lang="en-US" dirty="0"/>
              <a:t>delete(key, root){</a:t>
            </a:r>
          </a:p>
          <a:p>
            <a:pPr marL="0" indent="0">
              <a:buNone/>
            </a:pPr>
            <a:r>
              <a:rPr lang="en-US" dirty="0"/>
              <a:t>	while (root != Null &amp;&amp; key != </a:t>
            </a:r>
            <a:r>
              <a:rPr lang="en-US" dirty="0" err="1"/>
              <a:t>root.key</a:t>
            </a:r>
            <a:r>
              <a:rPr lang="en-US" dirty="0"/>
              <a:t>){</a:t>
            </a:r>
          </a:p>
          <a:p>
            <a:pPr marL="0" indent="0">
              <a:buNone/>
            </a:pPr>
            <a:r>
              <a:rPr lang="en-US" dirty="0"/>
              <a:t>		if (key &lt; </a:t>
            </a:r>
            <a:r>
              <a:rPr lang="en-US" dirty="0" err="1"/>
              <a:t>root.key</a:t>
            </a:r>
            <a:r>
              <a:rPr lang="en-US" dirty="0"/>
              <a:t>){ root = </a:t>
            </a:r>
            <a:r>
              <a:rPr lang="en-US" dirty="0" err="1"/>
              <a:t>root.left</a:t>
            </a:r>
            <a:r>
              <a:rPr lang="en-US" dirty="0"/>
              <a:t>; }</a:t>
            </a:r>
          </a:p>
          <a:p>
            <a:pPr marL="0" indent="0">
              <a:buNone/>
            </a:pPr>
            <a:r>
              <a:rPr lang="en-US" dirty="0"/>
              <a:t>		else if (key &gt; </a:t>
            </a:r>
            <a:r>
              <a:rPr lang="en-US" dirty="0" err="1"/>
              <a:t>root.key</a:t>
            </a:r>
            <a:r>
              <a:rPr lang="en-US" dirty="0"/>
              <a:t>){ root = </a:t>
            </a:r>
            <a:r>
              <a:rPr lang="en-US" dirty="0" err="1"/>
              <a:t>root.right</a:t>
            </a:r>
            <a:r>
              <a:rPr lang="en-US" dirty="0"/>
              <a:t>; }</a:t>
            </a:r>
          </a:p>
          <a:p>
            <a:pPr marL="0" indent="0">
              <a:buNone/>
            </a:pPr>
            <a:r>
              <a:rPr lang="en-US" dirty="0"/>
              <a:t>	}</a:t>
            </a:r>
          </a:p>
          <a:p>
            <a:pPr marL="0" indent="0">
              <a:buNone/>
            </a:pPr>
            <a:r>
              <a:rPr lang="en-US" dirty="0"/>
              <a:t>	if (root == Null){ return; }</a:t>
            </a:r>
          </a:p>
          <a:p>
            <a:pPr marL="0" indent="0">
              <a:buNone/>
            </a:pPr>
            <a:r>
              <a:rPr lang="en-US" dirty="0"/>
              <a:t>	</a:t>
            </a:r>
            <a:r>
              <a:rPr lang="en-US" dirty="0">
                <a:solidFill>
                  <a:srgbClr val="FF0000"/>
                </a:solidFill>
              </a:rPr>
              <a:t>// Now root is the node to delete, what happens next?</a:t>
            </a:r>
            <a:r>
              <a:rPr lang="en-US" dirty="0"/>
              <a:t>	</a:t>
            </a:r>
          </a:p>
          <a:p>
            <a:pPr marL="0" indent="0">
              <a:buNone/>
            </a:pPr>
            <a:r>
              <a:rPr lang="en-US" dirty="0"/>
              <a:t>}</a:t>
            </a:r>
          </a:p>
        </p:txBody>
      </p:sp>
      <p:grpSp>
        <p:nvGrpSpPr>
          <p:cNvPr id="30" name="Group 29"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C84246F8-D514-89E9-07BE-E764FD3DDE5E}"/>
              </a:ext>
            </a:extLst>
          </p:cNvPr>
          <p:cNvGrpSpPr/>
          <p:nvPr/>
        </p:nvGrpSpPr>
        <p:grpSpPr>
          <a:xfrm>
            <a:off x="8079280" y="365125"/>
            <a:ext cx="4036614" cy="2762801"/>
            <a:chOff x="8079280" y="365125"/>
            <a:chExt cx="4036614" cy="2762801"/>
          </a:xfrm>
        </p:grpSpPr>
        <p:grpSp>
          <p:nvGrpSpPr>
            <p:cNvPr id="4" name="Group 3">
              <a:extLst>
                <a:ext uri="{FF2B5EF4-FFF2-40B4-BE49-F238E27FC236}">
                  <a16:creationId xmlns:a16="http://schemas.microsoft.com/office/drawing/2014/main" id="{9170735B-03F0-160D-23CF-0D614E00B4D4}"/>
                </a:ext>
              </a:extLst>
            </p:cNvPr>
            <p:cNvGrpSpPr/>
            <p:nvPr/>
          </p:nvGrpSpPr>
          <p:grpSpPr>
            <a:xfrm>
              <a:off x="8079280" y="365125"/>
              <a:ext cx="4036614" cy="2762801"/>
              <a:chOff x="5413263" y="1203158"/>
              <a:chExt cx="4036614" cy="2762801"/>
            </a:xfrm>
          </p:grpSpPr>
          <p:grpSp>
            <p:nvGrpSpPr>
              <p:cNvPr id="5" name="Group 4">
                <a:extLst>
                  <a:ext uri="{FF2B5EF4-FFF2-40B4-BE49-F238E27FC236}">
                    <a16:creationId xmlns:a16="http://schemas.microsoft.com/office/drawing/2014/main" id="{F0A1F936-94E3-B970-9075-7FDD968CD1F3}"/>
                  </a:ext>
                </a:extLst>
              </p:cNvPr>
              <p:cNvGrpSpPr/>
              <p:nvPr/>
            </p:nvGrpSpPr>
            <p:grpSpPr>
              <a:xfrm>
                <a:off x="5413263" y="1203158"/>
                <a:ext cx="4036614" cy="2762801"/>
                <a:chOff x="131609" y="2379747"/>
                <a:chExt cx="4036614" cy="2762801"/>
              </a:xfrm>
            </p:grpSpPr>
            <p:sp>
              <p:nvSpPr>
                <p:cNvPr id="8" name="Oval 7">
                  <a:extLst>
                    <a:ext uri="{FF2B5EF4-FFF2-40B4-BE49-F238E27FC236}">
                      <a16:creationId xmlns:a16="http://schemas.microsoft.com/office/drawing/2014/main" id="{950B02B1-9B98-2BBC-8CE2-98986D25F159}"/>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sp>
              <p:nvSpPr>
                <p:cNvPr id="9" name="Oval 8">
                  <a:extLst>
                    <a:ext uri="{FF2B5EF4-FFF2-40B4-BE49-F238E27FC236}">
                      <a16:creationId xmlns:a16="http://schemas.microsoft.com/office/drawing/2014/main" id="{375DB836-C24D-B0D7-C861-32998C858A2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0" name="Oval 9">
                  <a:extLst>
                    <a:ext uri="{FF2B5EF4-FFF2-40B4-BE49-F238E27FC236}">
                      <a16:creationId xmlns:a16="http://schemas.microsoft.com/office/drawing/2014/main" id="{B0170677-49FE-DA4D-C375-3C8BA0C66CF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11" name="Oval 10">
                  <a:extLst>
                    <a:ext uri="{FF2B5EF4-FFF2-40B4-BE49-F238E27FC236}">
                      <a16:creationId xmlns:a16="http://schemas.microsoft.com/office/drawing/2014/main" id="{434C13F0-4203-47AB-2431-B2ED32886F9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2" name="Oval 11">
                  <a:extLst>
                    <a:ext uri="{FF2B5EF4-FFF2-40B4-BE49-F238E27FC236}">
                      <a16:creationId xmlns:a16="http://schemas.microsoft.com/office/drawing/2014/main" id="{1AFBCF91-BBF7-4271-9169-45F56648DD7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3" name="Oval 12">
                  <a:extLst>
                    <a:ext uri="{FF2B5EF4-FFF2-40B4-BE49-F238E27FC236}">
                      <a16:creationId xmlns:a16="http://schemas.microsoft.com/office/drawing/2014/main" id="{5AC532E5-2A85-D663-8446-585A13F92E6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4" name="Straight Connector 13">
                  <a:extLst>
                    <a:ext uri="{FF2B5EF4-FFF2-40B4-BE49-F238E27FC236}">
                      <a16:creationId xmlns:a16="http://schemas.microsoft.com/office/drawing/2014/main" id="{B09125AD-9B5C-7493-9272-2F1DA89CE01F}"/>
                    </a:ext>
                  </a:extLst>
                </p:cNvPr>
                <p:cNvCxnSpPr>
                  <a:cxnSpLocks/>
                  <a:stCxn id="8" idx="3"/>
                  <a:endCxn id="9"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593D686-AF2B-E9E1-76F6-D11031779EE4}"/>
                    </a:ext>
                  </a:extLst>
                </p:cNvPr>
                <p:cNvCxnSpPr>
                  <a:cxnSpLocks/>
                  <a:stCxn id="8" idx="5"/>
                  <a:endCxn id="10"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7955860-35DB-B2E4-DCE1-B378FA7BC357}"/>
                    </a:ext>
                  </a:extLst>
                </p:cNvPr>
                <p:cNvCxnSpPr>
                  <a:stCxn id="11" idx="7"/>
                  <a:endCxn id="9"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523286C-EC12-D977-43D0-51802A0AC727}"/>
                    </a:ext>
                  </a:extLst>
                </p:cNvPr>
                <p:cNvCxnSpPr>
                  <a:cxnSpLocks/>
                  <a:stCxn id="13" idx="7"/>
                  <a:endCxn id="11"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3623BC4-097B-A907-A1CC-F4A3083684DE}"/>
                    </a:ext>
                  </a:extLst>
                </p:cNvPr>
                <p:cNvCxnSpPr>
                  <a:stCxn id="12" idx="1"/>
                  <a:endCxn id="10"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7F637BB8-2207-4532-477F-45453B8D7C43}"/>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7" name="Straight Connector 6">
                <a:extLst>
                  <a:ext uri="{FF2B5EF4-FFF2-40B4-BE49-F238E27FC236}">
                    <a16:creationId xmlns:a16="http://schemas.microsoft.com/office/drawing/2014/main" id="{C3B42508-3220-7F2F-F806-D6A321054F05}"/>
                  </a:ext>
                </a:extLst>
              </p:cNvPr>
              <p:cNvCxnSpPr>
                <a:cxnSpLocks/>
                <a:stCxn id="6" idx="1"/>
                <a:endCxn id="9"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Oval 19">
              <a:extLst>
                <a:ext uri="{FF2B5EF4-FFF2-40B4-BE49-F238E27FC236}">
                  <a16:creationId xmlns:a16="http://schemas.microsoft.com/office/drawing/2014/main" id="{CE3A21A5-2643-9862-95E7-21A8A8044617}"/>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21" name="Oval 20">
              <a:extLst>
                <a:ext uri="{FF2B5EF4-FFF2-40B4-BE49-F238E27FC236}">
                  <a16:creationId xmlns:a16="http://schemas.microsoft.com/office/drawing/2014/main" id="{48A649D9-8400-9565-121B-970C2A8B192B}"/>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22" name="Straight Connector 21">
              <a:extLst>
                <a:ext uri="{FF2B5EF4-FFF2-40B4-BE49-F238E27FC236}">
                  <a16:creationId xmlns:a16="http://schemas.microsoft.com/office/drawing/2014/main" id="{4A1C5561-F71C-BB55-B723-357F94648CC6}"/>
                </a:ext>
              </a:extLst>
            </p:cNvPr>
            <p:cNvCxnSpPr>
              <a:cxnSpLocks/>
              <a:stCxn id="20" idx="7"/>
              <a:endCxn id="6"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E5CEB3B-8BE4-AFAA-1FF9-30DE6145E6CA}"/>
                </a:ext>
              </a:extLst>
            </p:cNvPr>
            <p:cNvCxnSpPr>
              <a:cxnSpLocks/>
              <a:stCxn id="21" idx="1"/>
              <a:endCxn id="6"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65258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6AF61-C0E9-5358-15F9-71C3896ED3AB}"/>
              </a:ext>
            </a:extLst>
          </p:cNvPr>
          <p:cNvSpPr>
            <a:spLocks noGrp="1"/>
          </p:cNvSpPr>
          <p:nvPr>
            <p:ph type="title"/>
          </p:nvPr>
        </p:nvSpPr>
        <p:spPr/>
        <p:txBody>
          <a:bodyPr/>
          <a:lstStyle/>
          <a:p>
            <a:r>
              <a:rPr lang="en-US" dirty="0"/>
              <a:t>Delete – 3 Cases</a:t>
            </a:r>
          </a:p>
        </p:txBody>
      </p:sp>
      <p:sp>
        <p:nvSpPr>
          <p:cNvPr id="3" name="Content Placeholder 2">
            <a:extLst>
              <a:ext uri="{FF2B5EF4-FFF2-40B4-BE49-F238E27FC236}">
                <a16:creationId xmlns:a16="http://schemas.microsoft.com/office/drawing/2014/main" id="{2EBCEAC8-3204-C998-083A-0CA3CB38DCFD}"/>
              </a:ext>
            </a:extLst>
          </p:cNvPr>
          <p:cNvSpPr>
            <a:spLocks noGrp="1"/>
          </p:cNvSpPr>
          <p:nvPr>
            <p:ph idx="1"/>
          </p:nvPr>
        </p:nvSpPr>
        <p:spPr/>
        <p:txBody>
          <a:bodyPr/>
          <a:lstStyle/>
          <a:p>
            <a:r>
              <a:rPr lang="en-US" dirty="0">
                <a:solidFill>
                  <a:srgbClr val="FF0000"/>
                </a:solidFill>
              </a:rPr>
              <a:t>0 Children (i.e. it’s a leaf)</a:t>
            </a:r>
          </a:p>
          <a:p>
            <a:pPr lvl="1"/>
            <a:endParaRPr lang="en-US" dirty="0"/>
          </a:p>
          <a:p>
            <a:r>
              <a:rPr lang="en-US" dirty="0">
                <a:solidFill>
                  <a:srgbClr val="0070C0"/>
                </a:solidFill>
              </a:rPr>
              <a:t>1 Child</a:t>
            </a:r>
          </a:p>
          <a:p>
            <a:pPr lvl="1"/>
            <a:r>
              <a:rPr lang="en-US" dirty="0"/>
              <a:t>Replace the deleted node with its child</a:t>
            </a:r>
          </a:p>
          <a:p>
            <a:r>
              <a:rPr lang="en-US" dirty="0">
                <a:solidFill>
                  <a:schemeClr val="accent2">
                    <a:lumMod val="75000"/>
                  </a:schemeClr>
                </a:solidFill>
              </a:rPr>
              <a:t>2 Children</a:t>
            </a:r>
          </a:p>
          <a:p>
            <a:pPr lvl="1"/>
            <a:r>
              <a:rPr lang="en-US" dirty="0">
                <a:solidFill>
                  <a:schemeClr val="accent2">
                    <a:lumMod val="75000"/>
                  </a:schemeClr>
                </a:solidFill>
              </a:rPr>
              <a:t>Replace the deleted with the largest node to its left or else the smallest node to its right</a:t>
            </a:r>
          </a:p>
          <a:p>
            <a:pPr lvl="1"/>
            <a:endParaRPr lang="en-US" dirty="0"/>
          </a:p>
        </p:txBody>
      </p:sp>
      <p:grpSp>
        <p:nvGrpSpPr>
          <p:cNvPr id="4" name="Group 3"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10;&#10;If the node 5 is deleted then this is the 0 children case&#10;If the node 1 is deleted then this is the 1 child case&#10;If the node 3 is deleted then this is the 2 child case">
            <a:extLst>
              <a:ext uri="{FF2B5EF4-FFF2-40B4-BE49-F238E27FC236}">
                <a16:creationId xmlns:a16="http://schemas.microsoft.com/office/drawing/2014/main" id="{87AC3D59-3E05-191D-A7BF-6AC36E848F5B}"/>
              </a:ext>
            </a:extLst>
          </p:cNvPr>
          <p:cNvGrpSpPr/>
          <p:nvPr/>
        </p:nvGrpSpPr>
        <p:grpSpPr>
          <a:xfrm>
            <a:off x="8079280" y="365125"/>
            <a:ext cx="4036614" cy="2762801"/>
            <a:chOff x="8079280" y="365125"/>
            <a:chExt cx="4036614" cy="2762801"/>
          </a:xfrm>
        </p:grpSpPr>
        <p:grpSp>
          <p:nvGrpSpPr>
            <p:cNvPr id="5" name="Group 4">
              <a:extLst>
                <a:ext uri="{FF2B5EF4-FFF2-40B4-BE49-F238E27FC236}">
                  <a16:creationId xmlns:a16="http://schemas.microsoft.com/office/drawing/2014/main" id="{1333A002-A754-52F5-FA72-68624BE2C8D0}"/>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508219CE-3255-59E4-61D6-419B3BAFB9D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2142312F-4523-0F4A-18D6-D202467C630B}"/>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sp>
              <p:nvSpPr>
                <p:cNvPr id="14" name="Oval 13">
                  <a:extLst>
                    <a:ext uri="{FF2B5EF4-FFF2-40B4-BE49-F238E27FC236}">
                      <a16:creationId xmlns:a16="http://schemas.microsoft.com/office/drawing/2014/main" id="{EB78B0BF-9986-AD99-C54F-D7B175C1C6D9}"/>
                    </a:ext>
                  </a:extLst>
                </p:cNvPr>
                <p:cNvSpPr/>
                <p:nvPr/>
              </p:nvSpPr>
              <p:spPr>
                <a:xfrm>
                  <a:off x="1556072" y="3043035"/>
                  <a:ext cx="612511" cy="612511"/>
                </a:xfrm>
                <a:prstGeom prst="ellipse">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5" name="Oval 14">
                  <a:extLst>
                    <a:ext uri="{FF2B5EF4-FFF2-40B4-BE49-F238E27FC236}">
                      <a16:creationId xmlns:a16="http://schemas.microsoft.com/office/drawing/2014/main" id="{B7B86446-8709-F970-19FA-1560746A8F8B}"/>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16" name="Oval 15">
                  <a:extLst>
                    <a:ext uri="{FF2B5EF4-FFF2-40B4-BE49-F238E27FC236}">
                      <a16:creationId xmlns:a16="http://schemas.microsoft.com/office/drawing/2014/main" id="{12845EA2-0AD9-0332-93AD-E32D492ACF75}"/>
                    </a:ext>
                  </a:extLst>
                </p:cNvPr>
                <p:cNvSpPr/>
                <p:nvPr/>
              </p:nvSpPr>
              <p:spPr>
                <a:xfrm>
                  <a:off x="820352" y="3799360"/>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7" name="Oval 16">
                  <a:extLst>
                    <a:ext uri="{FF2B5EF4-FFF2-40B4-BE49-F238E27FC236}">
                      <a16:creationId xmlns:a16="http://schemas.microsoft.com/office/drawing/2014/main" id="{45DC21F3-A9FD-FEF7-D158-D2B83E668A9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8" name="Oval 17">
                  <a:extLst>
                    <a:ext uri="{FF2B5EF4-FFF2-40B4-BE49-F238E27FC236}">
                      <a16:creationId xmlns:a16="http://schemas.microsoft.com/office/drawing/2014/main" id="{C2595E8C-ACCE-26C0-95A6-DF31D51FB635}"/>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9" name="Straight Connector 18">
                  <a:extLst>
                    <a:ext uri="{FF2B5EF4-FFF2-40B4-BE49-F238E27FC236}">
                      <a16:creationId xmlns:a16="http://schemas.microsoft.com/office/drawing/2014/main" id="{CB09B76C-5533-8CEE-1C8E-C13D430D6C0A}"/>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6BA5A95-4800-75BA-5CE6-E383F92011EB}"/>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AC4D699-B4C5-E5A7-F3D0-4965AD3CEF52}"/>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BE01189-9D86-9F73-E90F-C51F6D57DB47}"/>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6CAF12A-D2DF-12A3-D54E-B3E2AADBEE87}"/>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9D0412F1-A696-4E74-5C2D-01D272BC7D13}"/>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12" name="Straight Connector 11">
                <a:extLst>
                  <a:ext uri="{FF2B5EF4-FFF2-40B4-BE49-F238E27FC236}">
                    <a16:creationId xmlns:a16="http://schemas.microsoft.com/office/drawing/2014/main" id="{80FEBA68-EB7A-A625-123F-3DFEFE9705FD}"/>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F46FB638-874C-F8CE-DA66-D385D2D1E610}"/>
                </a:ext>
              </a:extLst>
            </p:cNvPr>
            <p:cNvSpPr/>
            <p:nvPr/>
          </p:nvSpPr>
          <p:spPr>
            <a:xfrm>
              <a:off x="9568237" y="2510120"/>
              <a:ext cx="612511" cy="612511"/>
            </a:xfrm>
            <a:prstGeom prst="ellipse">
              <a:avLst/>
            </a:prstGeom>
            <a:solidFill>
              <a:srgbClr val="FF646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7" name="Oval 6">
              <a:extLst>
                <a:ext uri="{FF2B5EF4-FFF2-40B4-BE49-F238E27FC236}">
                  <a16:creationId xmlns:a16="http://schemas.microsoft.com/office/drawing/2014/main" id="{9C35A3DD-4BC9-7373-F046-80248E667B84}"/>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8" name="Straight Connector 7">
              <a:extLst>
                <a:ext uri="{FF2B5EF4-FFF2-40B4-BE49-F238E27FC236}">
                  <a16:creationId xmlns:a16="http://schemas.microsoft.com/office/drawing/2014/main" id="{90A20141-63E4-638D-8E70-95A8CD7079FC}"/>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9F92928-0AF8-46E7-0CF2-997221C964DA}"/>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2148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DD992-8A3B-FA6D-C215-0B6ED397A6A4}"/>
              </a:ext>
            </a:extLst>
          </p:cNvPr>
          <p:cNvSpPr>
            <a:spLocks noGrp="1"/>
          </p:cNvSpPr>
          <p:nvPr>
            <p:ph type="title"/>
          </p:nvPr>
        </p:nvSpPr>
        <p:spPr/>
        <p:txBody>
          <a:bodyPr/>
          <a:lstStyle/>
          <a:p>
            <a:r>
              <a:rPr lang="en-US" dirty="0"/>
              <a:t>Finding the Max and Min</a:t>
            </a:r>
          </a:p>
        </p:txBody>
      </p:sp>
      <p:sp>
        <p:nvSpPr>
          <p:cNvPr id="3" name="Content Placeholder 2">
            <a:extLst>
              <a:ext uri="{FF2B5EF4-FFF2-40B4-BE49-F238E27FC236}">
                <a16:creationId xmlns:a16="http://schemas.microsoft.com/office/drawing/2014/main" id="{4AE004EE-D13B-45D9-058D-3DB66EC3D36A}"/>
              </a:ext>
            </a:extLst>
          </p:cNvPr>
          <p:cNvSpPr>
            <a:spLocks noGrp="1"/>
          </p:cNvSpPr>
          <p:nvPr>
            <p:ph idx="1"/>
          </p:nvPr>
        </p:nvSpPr>
        <p:spPr/>
        <p:txBody>
          <a:bodyPr/>
          <a:lstStyle/>
          <a:p>
            <a:r>
              <a:rPr lang="en-US" dirty="0"/>
              <a:t>Max of a BST:</a:t>
            </a:r>
          </a:p>
          <a:p>
            <a:pPr lvl="1"/>
            <a:r>
              <a:rPr lang="en-US" dirty="0"/>
              <a:t>Right-most Thing</a:t>
            </a:r>
          </a:p>
          <a:p>
            <a:pPr lvl="1"/>
            <a:endParaRPr lang="en-US" dirty="0"/>
          </a:p>
          <a:p>
            <a:pPr marL="457200" lvl="1" indent="0">
              <a:buNone/>
            </a:pPr>
            <a:endParaRPr lang="en-US" dirty="0"/>
          </a:p>
          <a:p>
            <a:r>
              <a:rPr lang="en-US" dirty="0"/>
              <a:t>Min of a BST:</a:t>
            </a:r>
          </a:p>
          <a:p>
            <a:pPr lvl="1"/>
            <a:r>
              <a:rPr lang="en-US" dirty="0"/>
              <a:t>Left-most Thing</a:t>
            </a:r>
          </a:p>
          <a:p>
            <a:pPr marL="457200" lvl="1" indent="0">
              <a:buNone/>
            </a:pPr>
            <a:endParaRPr lang="en-US" dirty="0"/>
          </a:p>
          <a:p>
            <a:pPr lvl="1"/>
            <a:endParaRPr lang="en-US" dirty="0"/>
          </a:p>
        </p:txBody>
      </p:sp>
      <p:sp>
        <p:nvSpPr>
          <p:cNvPr id="24" name="TextBox 23">
            <a:extLst>
              <a:ext uri="{FF2B5EF4-FFF2-40B4-BE49-F238E27FC236}">
                <a16:creationId xmlns:a16="http://schemas.microsoft.com/office/drawing/2014/main" id="{B317041B-3D3A-8B57-9A2C-1609D76990ED}"/>
              </a:ext>
            </a:extLst>
          </p:cNvPr>
          <p:cNvSpPr txBox="1"/>
          <p:nvPr/>
        </p:nvSpPr>
        <p:spPr>
          <a:xfrm>
            <a:off x="4450489" y="1515664"/>
            <a:ext cx="3870034" cy="203132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maxNode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if (root == Null){ return Null;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while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root =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return 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25" name="TextBox 24">
            <a:extLst>
              <a:ext uri="{FF2B5EF4-FFF2-40B4-BE49-F238E27FC236}">
                <a16:creationId xmlns:a16="http://schemas.microsoft.com/office/drawing/2014/main" id="{17A3E0CB-96F1-9F4E-AA9E-AFD3225402CD}"/>
              </a:ext>
            </a:extLst>
          </p:cNvPr>
          <p:cNvSpPr txBox="1"/>
          <p:nvPr/>
        </p:nvSpPr>
        <p:spPr>
          <a:xfrm>
            <a:off x="4450489" y="4145638"/>
            <a:ext cx="3870034" cy="203132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minNode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if (root == Null){ return Null;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while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root =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return 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grpSp>
        <p:nvGrpSpPr>
          <p:cNvPr id="26" name="Group 25"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B0B2EAF4-E77D-A648-5A02-A72F82598AA2}"/>
              </a:ext>
            </a:extLst>
          </p:cNvPr>
          <p:cNvGrpSpPr/>
          <p:nvPr/>
        </p:nvGrpSpPr>
        <p:grpSpPr>
          <a:xfrm>
            <a:off x="8079280" y="365125"/>
            <a:ext cx="4036614" cy="2762801"/>
            <a:chOff x="8079280" y="365125"/>
            <a:chExt cx="4036614" cy="2762801"/>
          </a:xfrm>
        </p:grpSpPr>
        <p:grpSp>
          <p:nvGrpSpPr>
            <p:cNvPr id="27" name="Group 26">
              <a:extLst>
                <a:ext uri="{FF2B5EF4-FFF2-40B4-BE49-F238E27FC236}">
                  <a16:creationId xmlns:a16="http://schemas.microsoft.com/office/drawing/2014/main" id="{DCADB971-7CD4-9062-21B5-08EF54AFF8E0}"/>
                </a:ext>
              </a:extLst>
            </p:cNvPr>
            <p:cNvGrpSpPr/>
            <p:nvPr/>
          </p:nvGrpSpPr>
          <p:grpSpPr>
            <a:xfrm>
              <a:off x="8079280" y="365125"/>
              <a:ext cx="4036614" cy="2762801"/>
              <a:chOff x="5413263" y="1203158"/>
              <a:chExt cx="4036614" cy="2762801"/>
            </a:xfrm>
          </p:grpSpPr>
          <p:grpSp>
            <p:nvGrpSpPr>
              <p:cNvPr id="32" name="Group 31">
                <a:extLst>
                  <a:ext uri="{FF2B5EF4-FFF2-40B4-BE49-F238E27FC236}">
                    <a16:creationId xmlns:a16="http://schemas.microsoft.com/office/drawing/2014/main" id="{28899142-CD79-130C-BA4F-063C34FFD0EF}"/>
                  </a:ext>
                </a:extLst>
              </p:cNvPr>
              <p:cNvGrpSpPr/>
              <p:nvPr/>
            </p:nvGrpSpPr>
            <p:grpSpPr>
              <a:xfrm>
                <a:off x="5413263" y="1203158"/>
                <a:ext cx="4036614" cy="2762801"/>
                <a:chOff x="131609" y="2379747"/>
                <a:chExt cx="4036614" cy="2762801"/>
              </a:xfrm>
            </p:grpSpPr>
            <p:sp>
              <p:nvSpPr>
                <p:cNvPr id="35" name="Oval 34">
                  <a:extLst>
                    <a:ext uri="{FF2B5EF4-FFF2-40B4-BE49-F238E27FC236}">
                      <a16:creationId xmlns:a16="http://schemas.microsoft.com/office/drawing/2014/main" id="{4348B3C4-BF89-709B-A972-54D573BD86C2}"/>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sp>
              <p:nvSpPr>
                <p:cNvPr id="36" name="Oval 35">
                  <a:extLst>
                    <a:ext uri="{FF2B5EF4-FFF2-40B4-BE49-F238E27FC236}">
                      <a16:creationId xmlns:a16="http://schemas.microsoft.com/office/drawing/2014/main" id="{83E98062-0BBB-E350-CF14-BB3B4E435444}"/>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37" name="Oval 36">
                  <a:extLst>
                    <a:ext uri="{FF2B5EF4-FFF2-40B4-BE49-F238E27FC236}">
                      <a16:creationId xmlns:a16="http://schemas.microsoft.com/office/drawing/2014/main" id="{12C35DA9-D800-EA8E-5DDA-1A8F42BF1636}"/>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38" name="Oval 37">
                  <a:extLst>
                    <a:ext uri="{FF2B5EF4-FFF2-40B4-BE49-F238E27FC236}">
                      <a16:creationId xmlns:a16="http://schemas.microsoft.com/office/drawing/2014/main" id="{6DF58372-1048-CA1C-3CDD-AADF3C2D064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39" name="Oval 38">
                  <a:extLst>
                    <a:ext uri="{FF2B5EF4-FFF2-40B4-BE49-F238E27FC236}">
                      <a16:creationId xmlns:a16="http://schemas.microsoft.com/office/drawing/2014/main" id="{EFC75933-FB1C-F6DB-0B59-3B1A7761751B}"/>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40" name="Oval 39">
                  <a:extLst>
                    <a:ext uri="{FF2B5EF4-FFF2-40B4-BE49-F238E27FC236}">
                      <a16:creationId xmlns:a16="http://schemas.microsoft.com/office/drawing/2014/main" id="{CB2FBE9B-C604-8ADB-1DE1-C050A4581512}"/>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41" name="Straight Connector 40">
                  <a:extLst>
                    <a:ext uri="{FF2B5EF4-FFF2-40B4-BE49-F238E27FC236}">
                      <a16:creationId xmlns:a16="http://schemas.microsoft.com/office/drawing/2014/main" id="{092574DF-6CDB-F587-AE53-D078DA824B20}"/>
                    </a:ext>
                  </a:extLst>
                </p:cNvPr>
                <p:cNvCxnSpPr>
                  <a:cxnSpLocks/>
                  <a:stCxn id="35" idx="3"/>
                  <a:endCxn id="36"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F5DCB9D-A097-9625-F194-E4FF50CADDFE}"/>
                    </a:ext>
                  </a:extLst>
                </p:cNvPr>
                <p:cNvCxnSpPr>
                  <a:cxnSpLocks/>
                  <a:stCxn id="35" idx="5"/>
                  <a:endCxn id="37"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E9FEB35-8F18-5ED1-B7BD-B1D7E4EA9F99}"/>
                    </a:ext>
                  </a:extLst>
                </p:cNvPr>
                <p:cNvCxnSpPr>
                  <a:stCxn id="38" idx="7"/>
                  <a:endCxn id="36"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5B0AFD6-DFAD-3815-AE51-1DE4CFDF9FB1}"/>
                    </a:ext>
                  </a:extLst>
                </p:cNvPr>
                <p:cNvCxnSpPr>
                  <a:cxnSpLocks/>
                  <a:stCxn id="40" idx="7"/>
                  <a:endCxn id="38"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5E339FC-820B-E276-EF24-FB8DED27A768}"/>
                    </a:ext>
                  </a:extLst>
                </p:cNvPr>
                <p:cNvCxnSpPr>
                  <a:stCxn id="39" idx="1"/>
                  <a:endCxn id="37"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Oval 32">
                <a:extLst>
                  <a:ext uri="{FF2B5EF4-FFF2-40B4-BE49-F238E27FC236}">
                    <a16:creationId xmlns:a16="http://schemas.microsoft.com/office/drawing/2014/main" id="{7036FA9B-B239-346B-F52A-98E8FBD66D2C}"/>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34" name="Straight Connector 33">
                <a:extLst>
                  <a:ext uri="{FF2B5EF4-FFF2-40B4-BE49-F238E27FC236}">
                    <a16:creationId xmlns:a16="http://schemas.microsoft.com/office/drawing/2014/main" id="{1823182D-19F0-70C4-3135-EE8C61B8DFFF}"/>
                  </a:ext>
                </a:extLst>
              </p:cNvPr>
              <p:cNvCxnSpPr>
                <a:cxnSpLocks/>
                <a:stCxn id="33" idx="1"/>
                <a:endCxn id="36"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 name="Oval 27">
              <a:extLst>
                <a:ext uri="{FF2B5EF4-FFF2-40B4-BE49-F238E27FC236}">
                  <a16:creationId xmlns:a16="http://schemas.microsoft.com/office/drawing/2014/main" id="{FE168C1E-9CC6-6E63-420A-FB9005445CD4}"/>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29" name="Oval 28">
              <a:extLst>
                <a:ext uri="{FF2B5EF4-FFF2-40B4-BE49-F238E27FC236}">
                  <a16:creationId xmlns:a16="http://schemas.microsoft.com/office/drawing/2014/main" id="{CA74C594-33B0-3A45-3989-37FFD97D13E6}"/>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30" name="Straight Connector 29">
              <a:extLst>
                <a:ext uri="{FF2B5EF4-FFF2-40B4-BE49-F238E27FC236}">
                  <a16:creationId xmlns:a16="http://schemas.microsoft.com/office/drawing/2014/main" id="{86BF65EF-6D6C-84EA-3A1B-33E31603CBAC}"/>
                </a:ext>
              </a:extLst>
            </p:cNvPr>
            <p:cNvCxnSpPr>
              <a:cxnSpLocks/>
              <a:stCxn id="28" idx="7"/>
              <a:endCxn id="33"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128716A-75F9-B153-ABAB-3DA98633BE9B}"/>
                </a:ext>
              </a:extLst>
            </p:cNvPr>
            <p:cNvCxnSpPr>
              <a:cxnSpLocks/>
              <a:stCxn id="29" idx="1"/>
              <a:endCxn id="33"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92177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2BD36-B9B4-B904-6568-7F4E476AC4D6}"/>
              </a:ext>
            </a:extLst>
          </p:cNvPr>
          <p:cNvSpPr>
            <a:spLocks noGrp="1"/>
          </p:cNvSpPr>
          <p:nvPr>
            <p:ph type="title"/>
          </p:nvPr>
        </p:nvSpPr>
        <p:spPr>
          <a:xfrm>
            <a:off x="838200" y="314325"/>
            <a:ext cx="10515600" cy="1325563"/>
          </a:xfrm>
        </p:spPr>
        <p:txBody>
          <a:bodyPr/>
          <a:lstStyle/>
          <a:p>
            <a:r>
              <a:rPr lang="en-US" dirty="0"/>
              <a:t>Delete Operation (iterative)</a:t>
            </a:r>
          </a:p>
        </p:txBody>
      </p:sp>
      <p:sp>
        <p:nvSpPr>
          <p:cNvPr id="3" name="Content Placeholder 2">
            <a:extLst>
              <a:ext uri="{FF2B5EF4-FFF2-40B4-BE49-F238E27FC236}">
                <a16:creationId xmlns:a16="http://schemas.microsoft.com/office/drawing/2014/main" id="{97B143F5-B6CB-752F-1E16-1BC1A8248E2F}"/>
              </a:ext>
            </a:extLst>
          </p:cNvPr>
          <p:cNvSpPr>
            <a:spLocks noGrp="1"/>
          </p:cNvSpPr>
          <p:nvPr>
            <p:ph idx="1"/>
          </p:nvPr>
        </p:nvSpPr>
        <p:spPr>
          <a:xfrm>
            <a:off x="187960" y="1371600"/>
            <a:ext cx="10515600" cy="5486399"/>
          </a:xfrm>
        </p:spPr>
        <p:txBody>
          <a:bodyPr>
            <a:normAutofit fontScale="70000" lnSpcReduction="20000"/>
          </a:bodyPr>
          <a:lstStyle/>
          <a:p>
            <a:pPr marL="0" indent="0">
              <a:buNone/>
            </a:pPr>
            <a:r>
              <a:rPr lang="en-US" dirty="0"/>
              <a:t>delete(key, root){</a:t>
            </a:r>
          </a:p>
          <a:p>
            <a:pPr marL="0" indent="0">
              <a:buNone/>
            </a:pPr>
            <a:r>
              <a:rPr lang="en-US" dirty="0"/>
              <a:t>	while (root != Null &amp;&amp; key != </a:t>
            </a:r>
            <a:r>
              <a:rPr lang="en-US" dirty="0" err="1"/>
              <a:t>root.key</a:t>
            </a:r>
            <a:r>
              <a:rPr lang="en-US" dirty="0"/>
              <a:t>){</a:t>
            </a:r>
          </a:p>
          <a:p>
            <a:pPr marL="0" indent="0">
              <a:buNone/>
            </a:pPr>
            <a:r>
              <a:rPr lang="en-US" dirty="0"/>
              <a:t>		if (key &lt; </a:t>
            </a:r>
            <a:r>
              <a:rPr lang="en-US" dirty="0" err="1"/>
              <a:t>root.key</a:t>
            </a:r>
            <a:r>
              <a:rPr lang="en-US" dirty="0"/>
              <a:t>){ root = </a:t>
            </a:r>
            <a:r>
              <a:rPr lang="en-US" dirty="0" err="1"/>
              <a:t>root.left</a:t>
            </a:r>
            <a:r>
              <a:rPr lang="en-US" dirty="0"/>
              <a:t>; 	}</a:t>
            </a:r>
          </a:p>
          <a:p>
            <a:pPr marL="0" indent="0">
              <a:buNone/>
            </a:pPr>
            <a:r>
              <a:rPr lang="en-US" dirty="0"/>
              <a:t>		else if (key &gt; </a:t>
            </a:r>
            <a:r>
              <a:rPr lang="en-US" dirty="0" err="1"/>
              <a:t>root.key</a:t>
            </a:r>
            <a:r>
              <a:rPr lang="en-US" dirty="0"/>
              <a:t>){ root = </a:t>
            </a:r>
            <a:r>
              <a:rPr lang="en-US" dirty="0" err="1"/>
              <a:t>root.right</a:t>
            </a:r>
            <a:r>
              <a:rPr lang="en-US" dirty="0"/>
              <a:t>; }</a:t>
            </a:r>
          </a:p>
          <a:p>
            <a:pPr marL="0" indent="0">
              <a:buNone/>
            </a:pPr>
            <a:r>
              <a:rPr lang="en-US" dirty="0"/>
              <a:t>	}</a:t>
            </a:r>
          </a:p>
          <a:p>
            <a:pPr marL="0" indent="0">
              <a:buNone/>
            </a:pPr>
            <a:r>
              <a:rPr lang="en-US" dirty="0"/>
              <a:t>	if (root == Null){ return; }</a:t>
            </a:r>
          </a:p>
          <a:p>
            <a:pPr marL="0" indent="0">
              <a:buNone/>
            </a:pPr>
            <a:r>
              <a:rPr lang="en-US" dirty="0"/>
              <a:t>	</a:t>
            </a:r>
            <a:r>
              <a:rPr lang="en-US" dirty="0">
                <a:solidFill>
                  <a:srgbClr val="FF0000"/>
                </a:solidFill>
              </a:rPr>
              <a:t>if (root has no children){</a:t>
            </a:r>
          </a:p>
          <a:p>
            <a:pPr marL="0" indent="0">
              <a:buNone/>
            </a:pPr>
            <a:r>
              <a:rPr lang="en-US" dirty="0">
                <a:solidFill>
                  <a:srgbClr val="FF0000"/>
                </a:solidFill>
              </a:rPr>
              <a:t>		make parent point to Null Instead;</a:t>
            </a:r>
          </a:p>
          <a:p>
            <a:pPr marL="0" indent="0">
              <a:buNone/>
            </a:pPr>
            <a:r>
              <a:rPr lang="en-US" dirty="0">
                <a:solidFill>
                  <a:srgbClr val="FF0000"/>
                </a:solidFill>
              </a:rPr>
              <a:t>	}</a:t>
            </a:r>
          </a:p>
          <a:p>
            <a:pPr marL="0" indent="0">
              <a:buNone/>
            </a:pPr>
            <a:r>
              <a:rPr lang="en-US" dirty="0">
                <a:solidFill>
                  <a:srgbClr val="FF0000"/>
                </a:solidFill>
              </a:rPr>
              <a:t>	if (root has one child){</a:t>
            </a:r>
          </a:p>
          <a:p>
            <a:pPr marL="0" indent="0">
              <a:buNone/>
            </a:pPr>
            <a:r>
              <a:rPr lang="en-US" dirty="0">
                <a:solidFill>
                  <a:srgbClr val="FF0000"/>
                </a:solidFill>
              </a:rPr>
              <a:t>		make parent point to that child instead;</a:t>
            </a:r>
          </a:p>
          <a:p>
            <a:pPr marL="0" indent="0">
              <a:buNone/>
            </a:pPr>
            <a:r>
              <a:rPr lang="en-US" dirty="0">
                <a:solidFill>
                  <a:srgbClr val="FF0000"/>
                </a:solidFill>
              </a:rPr>
              <a:t>	}</a:t>
            </a:r>
          </a:p>
          <a:p>
            <a:pPr marL="0" indent="0">
              <a:buNone/>
            </a:pPr>
            <a:r>
              <a:rPr lang="en-US" dirty="0">
                <a:solidFill>
                  <a:srgbClr val="FF0000"/>
                </a:solidFill>
              </a:rPr>
              <a:t>	if (root has two children){</a:t>
            </a:r>
          </a:p>
          <a:p>
            <a:pPr marL="0" indent="0">
              <a:buNone/>
            </a:pPr>
            <a:r>
              <a:rPr lang="en-US" dirty="0">
                <a:solidFill>
                  <a:srgbClr val="FF0000"/>
                </a:solidFill>
              </a:rPr>
              <a:t>		make parent point to either the max from the left or min from the right</a:t>
            </a:r>
          </a:p>
          <a:p>
            <a:pPr marL="0" indent="0">
              <a:buNone/>
            </a:pPr>
            <a:r>
              <a:rPr lang="en-US" dirty="0">
                <a:solidFill>
                  <a:srgbClr val="FF0000"/>
                </a:solidFill>
              </a:rPr>
              <a:t>	}</a:t>
            </a:r>
          </a:p>
          <a:p>
            <a:pPr marL="0" indent="0">
              <a:buNone/>
            </a:pPr>
            <a:r>
              <a:rPr lang="en-US" dirty="0"/>
              <a:t>}</a:t>
            </a:r>
          </a:p>
        </p:txBody>
      </p:sp>
      <p:grpSp>
        <p:nvGrpSpPr>
          <p:cNvPr id="19" name="Group 18"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BA3E1B73-142C-0C2C-D698-D3DA4817FFD9}"/>
              </a:ext>
            </a:extLst>
          </p:cNvPr>
          <p:cNvGrpSpPr/>
          <p:nvPr/>
        </p:nvGrpSpPr>
        <p:grpSpPr>
          <a:xfrm>
            <a:off x="8079280" y="365125"/>
            <a:ext cx="4036614" cy="2762801"/>
            <a:chOff x="8079280" y="365125"/>
            <a:chExt cx="4036614" cy="2762801"/>
          </a:xfrm>
        </p:grpSpPr>
        <p:grpSp>
          <p:nvGrpSpPr>
            <p:cNvPr id="23" name="Group 22">
              <a:extLst>
                <a:ext uri="{FF2B5EF4-FFF2-40B4-BE49-F238E27FC236}">
                  <a16:creationId xmlns:a16="http://schemas.microsoft.com/office/drawing/2014/main" id="{B34979A9-CA63-2D0A-097E-B192FDA195CE}"/>
                </a:ext>
              </a:extLst>
            </p:cNvPr>
            <p:cNvGrpSpPr/>
            <p:nvPr/>
          </p:nvGrpSpPr>
          <p:grpSpPr>
            <a:xfrm>
              <a:off x="8079280" y="365125"/>
              <a:ext cx="4036614" cy="2762801"/>
              <a:chOff x="5413263" y="1203158"/>
              <a:chExt cx="4036614" cy="2762801"/>
            </a:xfrm>
          </p:grpSpPr>
          <p:grpSp>
            <p:nvGrpSpPr>
              <p:cNvPr id="29" name="Group 28">
                <a:extLst>
                  <a:ext uri="{FF2B5EF4-FFF2-40B4-BE49-F238E27FC236}">
                    <a16:creationId xmlns:a16="http://schemas.microsoft.com/office/drawing/2014/main" id="{149D4220-10DC-42B1-D7A8-9A6E2A0D8673}"/>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0095B24B-9C29-F37E-1EFB-8A3F5B865F9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sp>
              <p:nvSpPr>
                <p:cNvPr id="34" name="Oval 33">
                  <a:extLst>
                    <a:ext uri="{FF2B5EF4-FFF2-40B4-BE49-F238E27FC236}">
                      <a16:creationId xmlns:a16="http://schemas.microsoft.com/office/drawing/2014/main" id="{B1BD5A5A-1512-962A-28AE-3FD615A0C135}"/>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35" name="Oval 34">
                  <a:extLst>
                    <a:ext uri="{FF2B5EF4-FFF2-40B4-BE49-F238E27FC236}">
                      <a16:creationId xmlns:a16="http://schemas.microsoft.com/office/drawing/2014/main" id="{33B87344-4817-5996-C025-37173208C8C6}"/>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36" name="Oval 35">
                  <a:extLst>
                    <a:ext uri="{FF2B5EF4-FFF2-40B4-BE49-F238E27FC236}">
                      <a16:creationId xmlns:a16="http://schemas.microsoft.com/office/drawing/2014/main" id="{AA7D699F-CE71-C556-7552-3EE252D30BA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37" name="Oval 36">
                  <a:extLst>
                    <a:ext uri="{FF2B5EF4-FFF2-40B4-BE49-F238E27FC236}">
                      <a16:creationId xmlns:a16="http://schemas.microsoft.com/office/drawing/2014/main" id="{0092CB08-9345-4FBC-AE6F-7421CCA4644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8" name="Oval 37">
                  <a:extLst>
                    <a:ext uri="{FF2B5EF4-FFF2-40B4-BE49-F238E27FC236}">
                      <a16:creationId xmlns:a16="http://schemas.microsoft.com/office/drawing/2014/main" id="{71D6AA7B-A737-B68F-BA7D-4699948FFCF1}"/>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9" name="Straight Connector 38">
                  <a:extLst>
                    <a:ext uri="{FF2B5EF4-FFF2-40B4-BE49-F238E27FC236}">
                      <a16:creationId xmlns:a16="http://schemas.microsoft.com/office/drawing/2014/main" id="{1BF369E5-7422-2056-23B0-4D1B7A24836F}"/>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D294E3D-2756-84A9-B3D4-83B3FD229E91}"/>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E5F96FD-9D04-9437-B9BB-108FD00C9C09}"/>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3761E90-84E3-1A6A-786B-64B562AA1DF8}"/>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D79DF7BD-6D72-DB4B-7A80-D6F29C3F6D95}"/>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27277738-02A3-498F-A09B-1AE28E147D4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32" name="Straight Connector 31">
                <a:extLst>
                  <a:ext uri="{FF2B5EF4-FFF2-40B4-BE49-F238E27FC236}">
                    <a16:creationId xmlns:a16="http://schemas.microsoft.com/office/drawing/2014/main" id="{AB4D406B-A5B5-8460-3470-744D98BCE149}"/>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34752E22-28AF-7993-A3DA-3B2E0D31C514}"/>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25" name="Oval 24">
              <a:extLst>
                <a:ext uri="{FF2B5EF4-FFF2-40B4-BE49-F238E27FC236}">
                  <a16:creationId xmlns:a16="http://schemas.microsoft.com/office/drawing/2014/main" id="{986A5F31-FA71-7D01-6740-DF535AE9BA63}"/>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27" name="Straight Connector 26">
              <a:extLst>
                <a:ext uri="{FF2B5EF4-FFF2-40B4-BE49-F238E27FC236}">
                  <a16:creationId xmlns:a16="http://schemas.microsoft.com/office/drawing/2014/main" id="{F4AA7D44-4BC8-CE87-F634-329F95F365FF}"/>
                </a:ext>
              </a:extLst>
            </p:cNvPr>
            <p:cNvCxnSpPr>
              <a:cxnSpLocks/>
              <a:stCxn id="24"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549A231-FB27-6757-1E57-9B47278B69F4}"/>
                </a:ext>
              </a:extLst>
            </p:cNvPr>
            <p:cNvCxnSpPr>
              <a:cxnSpLocks/>
              <a:stCxn id="25" idx="1"/>
              <a:endCxn id="3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31729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768D2-3B25-68DF-253C-F021135BAF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40637-A613-A9E7-519E-9AD94EB6A391}"/>
              </a:ext>
            </a:extLst>
          </p:cNvPr>
          <p:cNvSpPr>
            <a:spLocks noGrp="1"/>
          </p:cNvSpPr>
          <p:nvPr>
            <p:ph type="title"/>
          </p:nvPr>
        </p:nvSpPr>
        <p:spPr>
          <a:xfrm>
            <a:off x="838200" y="314325"/>
            <a:ext cx="10515600" cy="1325563"/>
          </a:xfrm>
        </p:spPr>
        <p:txBody>
          <a:bodyPr/>
          <a:lstStyle/>
          <a:p>
            <a:r>
              <a:rPr lang="en-US" dirty="0"/>
              <a:t>Delete Operation (recursive)</a:t>
            </a:r>
          </a:p>
        </p:txBody>
      </p:sp>
      <p:sp>
        <p:nvSpPr>
          <p:cNvPr id="3" name="Content Placeholder 2">
            <a:extLst>
              <a:ext uri="{FF2B5EF4-FFF2-40B4-BE49-F238E27FC236}">
                <a16:creationId xmlns:a16="http://schemas.microsoft.com/office/drawing/2014/main" id="{FE087991-6266-62EE-BEE3-DDCD294DF06F}"/>
              </a:ext>
            </a:extLst>
          </p:cNvPr>
          <p:cNvSpPr>
            <a:spLocks noGrp="1"/>
          </p:cNvSpPr>
          <p:nvPr>
            <p:ph idx="1"/>
          </p:nvPr>
        </p:nvSpPr>
        <p:spPr>
          <a:xfrm>
            <a:off x="187960" y="1371600"/>
            <a:ext cx="10515600" cy="5486399"/>
          </a:xfrm>
        </p:spPr>
        <p:txBody>
          <a:bodyPr>
            <a:normAutofit/>
          </a:bodyPr>
          <a:lstStyle/>
          <a:p>
            <a:pPr marL="0" indent="0">
              <a:buNone/>
            </a:pPr>
            <a:r>
              <a:rPr lang="en-US" dirty="0"/>
              <a:t>delete(key, root){</a:t>
            </a:r>
          </a:p>
          <a:p>
            <a:pPr marL="0" indent="0">
              <a:buNone/>
            </a:pPr>
            <a:r>
              <a:rPr lang="en-US" dirty="0"/>
              <a:t>	if (root == Null){ return; } // key not present</a:t>
            </a:r>
          </a:p>
          <a:p>
            <a:pPr marL="0" indent="0">
              <a:buNone/>
            </a:pPr>
            <a:r>
              <a:rPr lang="en-US" dirty="0"/>
              <a:t>	if (</a:t>
            </a:r>
            <a:r>
              <a:rPr lang="en-US" dirty="0" err="1"/>
              <a:t>root.key</a:t>
            </a:r>
            <a:r>
              <a:rPr lang="en-US" dirty="0"/>
              <a:t> == key){</a:t>
            </a:r>
          </a:p>
          <a:p>
            <a:pPr marL="0" indent="0">
              <a:buNone/>
            </a:pPr>
            <a:r>
              <a:rPr lang="en-US" dirty="0"/>
              <a:t>		</a:t>
            </a:r>
            <a:r>
              <a:rPr lang="en-US" dirty="0">
                <a:solidFill>
                  <a:srgbClr val="FF0000"/>
                </a:solidFill>
              </a:rPr>
              <a:t>if (root has no children) { return Null; }</a:t>
            </a:r>
          </a:p>
          <a:p>
            <a:pPr marL="0" indent="0">
              <a:buNone/>
            </a:pPr>
            <a:r>
              <a:rPr lang="en-US" dirty="0">
                <a:solidFill>
                  <a:srgbClr val="FF0000"/>
                </a:solidFill>
              </a:rPr>
              <a:t>		if (root has one child) { return that child; }</a:t>
            </a:r>
          </a:p>
          <a:p>
            <a:pPr marL="0" indent="0">
              <a:buNone/>
            </a:pPr>
            <a:r>
              <a:rPr lang="en-US" dirty="0">
                <a:solidFill>
                  <a:srgbClr val="FF0000"/>
                </a:solidFill>
              </a:rPr>
              <a:t>		if (root has two children) {return </a:t>
            </a:r>
            <a:r>
              <a:rPr lang="en-US" dirty="0" err="1">
                <a:solidFill>
                  <a:srgbClr val="FF0000"/>
                </a:solidFill>
              </a:rPr>
              <a:t>removeMax</a:t>
            </a:r>
            <a:r>
              <a:rPr lang="en-US" dirty="0">
                <a:solidFill>
                  <a:srgbClr val="FF0000"/>
                </a:solidFill>
              </a:rPr>
              <a:t>(</a:t>
            </a:r>
            <a:r>
              <a:rPr lang="en-US" dirty="0" err="1">
                <a:solidFill>
                  <a:srgbClr val="FF0000"/>
                </a:solidFill>
              </a:rPr>
              <a:t>root.left</a:t>
            </a:r>
            <a:r>
              <a:rPr lang="en-US" dirty="0">
                <a:solidFill>
                  <a:srgbClr val="FF0000"/>
                </a:solidFill>
              </a:rPr>
              <a:t>);}</a:t>
            </a:r>
          </a:p>
          <a:p>
            <a:pPr marL="0" indent="0">
              <a:buNone/>
            </a:pPr>
            <a:r>
              <a:rPr lang="en-US" dirty="0"/>
              <a:t>	}</a:t>
            </a:r>
          </a:p>
          <a:p>
            <a:pPr marL="0" indent="0">
              <a:buNone/>
            </a:pPr>
            <a:r>
              <a:rPr lang="en-US" dirty="0"/>
              <a:t>	if (</a:t>
            </a:r>
            <a:r>
              <a:rPr lang="en-US" dirty="0" err="1"/>
              <a:t>root.key</a:t>
            </a:r>
            <a:r>
              <a:rPr lang="en-US" dirty="0"/>
              <a:t> &lt; key) { </a:t>
            </a:r>
            <a:r>
              <a:rPr lang="en-US" dirty="0" err="1"/>
              <a:t>root.right</a:t>
            </a:r>
            <a:r>
              <a:rPr lang="en-US" dirty="0"/>
              <a:t> = delete(key, </a:t>
            </a:r>
            <a:r>
              <a:rPr lang="en-US" dirty="0" err="1"/>
              <a:t>root.right</a:t>
            </a:r>
            <a:r>
              <a:rPr lang="en-US" dirty="0"/>
              <a:t>); }</a:t>
            </a:r>
          </a:p>
          <a:p>
            <a:pPr marL="0" indent="0">
              <a:buNone/>
            </a:pPr>
            <a:r>
              <a:rPr lang="en-US" dirty="0"/>
              <a:t>	else { </a:t>
            </a:r>
            <a:r>
              <a:rPr lang="en-US" dirty="0" err="1"/>
              <a:t>root.left</a:t>
            </a:r>
            <a:r>
              <a:rPr lang="en-US" dirty="0"/>
              <a:t> = delete(key, </a:t>
            </a:r>
            <a:r>
              <a:rPr lang="en-US" dirty="0" err="1"/>
              <a:t>root.left</a:t>
            </a:r>
            <a:r>
              <a:rPr lang="en-US" dirty="0"/>
              <a:t>); }</a:t>
            </a:r>
            <a:endParaRPr lang="en-US" dirty="0">
              <a:solidFill>
                <a:srgbClr val="FF0000"/>
              </a:solidFill>
            </a:endParaRPr>
          </a:p>
          <a:p>
            <a:pPr marL="0" indent="0">
              <a:buNone/>
            </a:pPr>
            <a:r>
              <a:rPr lang="en-US" dirty="0"/>
              <a:t>}</a:t>
            </a:r>
          </a:p>
        </p:txBody>
      </p:sp>
      <p:grpSp>
        <p:nvGrpSpPr>
          <p:cNvPr id="19" name="Group 18"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19612816-577B-ED37-E80E-B0CCC0059496}"/>
              </a:ext>
            </a:extLst>
          </p:cNvPr>
          <p:cNvGrpSpPr/>
          <p:nvPr/>
        </p:nvGrpSpPr>
        <p:grpSpPr>
          <a:xfrm>
            <a:off x="8079280" y="365125"/>
            <a:ext cx="4036614" cy="2762801"/>
            <a:chOff x="8079280" y="365125"/>
            <a:chExt cx="4036614" cy="2762801"/>
          </a:xfrm>
        </p:grpSpPr>
        <p:grpSp>
          <p:nvGrpSpPr>
            <p:cNvPr id="23" name="Group 22">
              <a:extLst>
                <a:ext uri="{FF2B5EF4-FFF2-40B4-BE49-F238E27FC236}">
                  <a16:creationId xmlns:a16="http://schemas.microsoft.com/office/drawing/2014/main" id="{394F2F53-CA8B-F6C1-9DA3-0FD926F743D6}"/>
                </a:ext>
              </a:extLst>
            </p:cNvPr>
            <p:cNvGrpSpPr/>
            <p:nvPr/>
          </p:nvGrpSpPr>
          <p:grpSpPr>
            <a:xfrm>
              <a:off x="8079280" y="365125"/>
              <a:ext cx="4036614" cy="2762801"/>
              <a:chOff x="5413263" y="1203158"/>
              <a:chExt cx="4036614" cy="2762801"/>
            </a:xfrm>
          </p:grpSpPr>
          <p:grpSp>
            <p:nvGrpSpPr>
              <p:cNvPr id="29" name="Group 28">
                <a:extLst>
                  <a:ext uri="{FF2B5EF4-FFF2-40B4-BE49-F238E27FC236}">
                    <a16:creationId xmlns:a16="http://schemas.microsoft.com/office/drawing/2014/main" id="{63F84421-D985-597D-B4A0-BA91771E9882}"/>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B2CF21EF-0DDB-A1B0-7EFF-463320FBA040}"/>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a:t>
                  </a:r>
                </a:p>
              </p:txBody>
            </p:sp>
            <p:sp>
              <p:nvSpPr>
                <p:cNvPr id="34" name="Oval 33">
                  <a:extLst>
                    <a:ext uri="{FF2B5EF4-FFF2-40B4-BE49-F238E27FC236}">
                      <a16:creationId xmlns:a16="http://schemas.microsoft.com/office/drawing/2014/main" id="{261DC36D-3C6E-190E-63B3-60B24037AF1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35" name="Oval 34">
                  <a:extLst>
                    <a:ext uri="{FF2B5EF4-FFF2-40B4-BE49-F238E27FC236}">
                      <a16:creationId xmlns:a16="http://schemas.microsoft.com/office/drawing/2014/main" id="{67615A5A-5038-47DF-BDB2-A3B86C00329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36" name="Oval 35">
                  <a:extLst>
                    <a:ext uri="{FF2B5EF4-FFF2-40B4-BE49-F238E27FC236}">
                      <a16:creationId xmlns:a16="http://schemas.microsoft.com/office/drawing/2014/main" id="{6678E2BD-B2EE-E791-3BCB-3B60AFEEEE5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37" name="Oval 36">
                  <a:extLst>
                    <a:ext uri="{FF2B5EF4-FFF2-40B4-BE49-F238E27FC236}">
                      <a16:creationId xmlns:a16="http://schemas.microsoft.com/office/drawing/2014/main" id="{2D33BF02-A7BB-6144-BFE7-5953D2621C17}"/>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8" name="Oval 37">
                  <a:extLst>
                    <a:ext uri="{FF2B5EF4-FFF2-40B4-BE49-F238E27FC236}">
                      <a16:creationId xmlns:a16="http://schemas.microsoft.com/office/drawing/2014/main" id="{9C728362-FD7A-A0B8-3B64-CF712D152B2D}"/>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9" name="Straight Connector 38">
                  <a:extLst>
                    <a:ext uri="{FF2B5EF4-FFF2-40B4-BE49-F238E27FC236}">
                      <a16:creationId xmlns:a16="http://schemas.microsoft.com/office/drawing/2014/main" id="{BC1D0E83-EC24-E45F-23AA-44734F44D60B}"/>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4D513E9B-6BA4-07A8-3579-7089276CDF9B}"/>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BE5CEC4-F886-35DF-26C9-BB05D187843F}"/>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C008032-83D8-748C-0674-AA40BB508825}"/>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AC45F81-E57A-3883-9061-346DCA46001F}"/>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D3A73B08-6CE6-DD4D-7ABA-68C0994724F1}"/>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cxnSp>
            <p:nvCxnSpPr>
              <p:cNvPr id="32" name="Straight Connector 31">
                <a:extLst>
                  <a:ext uri="{FF2B5EF4-FFF2-40B4-BE49-F238E27FC236}">
                    <a16:creationId xmlns:a16="http://schemas.microsoft.com/office/drawing/2014/main" id="{C14247C7-6E99-23E1-292F-26D572FA6C12}"/>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85B908F2-0DCA-5E5B-0E28-ED4B062AD5F8}"/>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25" name="Oval 24">
              <a:extLst>
                <a:ext uri="{FF2B5EF4-FFF2-40B4-BE49-F238E27FC236}">
                  <a16:creationId xmlns:a16="http://schemas.microsoft.com/office/drawing/2014/main" id="{33621753-5968-73F8-5A5C-238219DCD2B9}"/>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27" name="Straight Connector 26">
              <a:extLst>
                <a:ext uri="{FF2B5EF4-FFF2-40B4-BE49-F238E27FC236}">
                  <a16:creationId xmlns:a16="http://schemas.microsoft.com/office/drawing/2014/main" id="{D21FFB40-509E-9CE7-76D8-FF083CCF3C18}"/>
                </a:ext>
              </a:extLst>
            </p:cNvPr>
            <p:cNvCxnSpPr>
              <a:cxnSpLocks/>
              <a:stCxn id="24"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9B80C5B-9104-2252-6307-4B924CFE03C0}"/>
                </a:ext>
              </a:extLst>
            </p:cNvPr>
            <p:cNvCxnSpPr>
              <a:cxnSpLocks/>
              <a:stCxn id="25" idx="1"/>
              <a:endCxn id="3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09352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3AD86-1571-D6FB-228A-8B563D15EC58}"/>
              </a:ext>
            </a:extLst>
          </p:cNvPr>
          <p:cNvSpPr>
            <a:spLocks noGrp="1"/>
          </p:cNvSpPr>
          <p:nvPr>
            <p:ph type="title"/>
          </p:nvPr>
        </p:nvSpPr>
        <p:spPr/>
        <p:txBody>
          <a:bodyPr/>
          <a:lstStyle/>
          <a:p>
            <a:r>
              <a:rPr lang="en-US" dirty="0"/>
              <a:t>Dictionary (Map) ADT</a:t>
            </a:r>
          </a:p>
        </p:txBody>
      </p:sp>
      <p:sp>
        <p:nvSpPr>
          <p:cNvPr id="3" name="Content Placeholder 2">
            <a:extLst>
              <a:ext uri="{FF2B5EF4-FFF2-40B4-BE49-F238E27FC236}">
                <a16:creationId xmlns:a16="http://schemas.microsoft.com/office/drawing/2014/main" id="{FE9F7E85-C0B2-0941-5469-FBEF3EEEF3D9}"/>
              </a:ext>
            </a:extLst>
          </p:cNvPr>
          <p:cNvSpPr>
            <a:spLocks noGrp="1"/>
          </p:cNvSpPr>
          <p:nvPr>
            <p:ph idx="1"/>
          </p:nvPr>
        </p:nvSpPr>
        <p:spPr/>
        <p:txBody>
          <a:bodyPr>
            <a:normAutofit lnSpcReduction="10000"/>
          </a:bodyPr>
          <a:lstStyle/>
          <a:p>
            <a:r>
              <a:rPr lang="en-US" dirty="0"/>
              <a:t>Contents:</a:t>
            </a:r>
          </a:p>
          <a:p>
            <a:pPr lvl="1"/>
            <a:r>
              <a:rPr lang="en-US" dirty="0"/>
              <a:t>Sets of </a:t>
            </a:r>
            <a:r>
              <a:rPr lang="en-US" dirty="0" err="1"/>
              <a:t>key+value</a:t>
            </a:r>
            <a:r>
              <a:rPr lang="en-US" dirty="0"/>
              <a:t> pairs</a:t>
            </a:r>
          </a:p>
          <a:p>
            <a:pPr lvl="1"/>
            <a:r>
              <a:rPr lang="en-US" dirty="0"/>
              <a:t>Keys must be comparable</a:t>
            </a:r>
          </a:p>
          <a:p>
            <a:r>
              <a:rPr lang="en-US" dirty="0"/>
              <a:t>Operations:</a:t>
            </a:r>
          </a:p>
          <a:p>
            <a:pPr lvl="1"/>
            <a:r>
              <a:rPr lang="en-US" dirty="0"/>
              <a:t>insert(key, value)</a:t>
            </a:r>
          </a:p>
          <a:p>
            <a:pPr lvl="2"/>
            <a:r>
              <a:rPr lang="en-US" dirty="0"/>
              <a:t>Adds the (</a:t>
            </a:r>
            <a:r>
              <a:rPr lang="en-US" dirty="0" err="1"/>
              <a:t>key,value</a:t>
            </a:r>
            <a:r>
              <a:rPr lang="en-US" dirty="0"/>
              <a:t>) pair into the dictionary</a:t>
            </a:r>
          </a:p>
          <a:p>
            <a:pPr lvl="2"/>
            <a:r>
              <a:rPr lang="en-US" dirty="0"/>
              <a:t>If the key already has a value, overwrite the old value</a:t>
            </a:r>
          </a:p>
          <a:p>
            <a:pPr lvl="3"/>
            <a:r>
              <a:rPr lang="en-US" dirty="0"/>
              <a:t>Consequence: Keys cannot be repeated</a:t>
            </a:r>
          </a:p>
          <a:p>
            <a:pPr lvl="1"/>
            <a:r>
              <a:rPr lang="en-US" dirty="0"/>
              <a:t>find(key)</a:t>
            </a:r>
          </a:p>
          <a:p>
            <a:pPr lvl="2"/>
            <a:r>
              <a:rPr lang="en-US" dirty="0"/>
              <a:t>Returns the value associated with the given key</a:t>
            </a:r>
          </a:p>
          <a:p>
            <a:pPr lvl="1"/>
            <a:r>
              <a:rPr lang="en-US" dirty="0"/>
              <a:t>delete(key)</a:t>
            </a:r>
          </a:p>
          <a:p>
            <a:pPr lvl="2"/>
            <a:r>
              <a:rPr lang="en-US" dirty="0"/>
              <a:t>Remove the key (and its associated value)</a:t>
            </a:r>
          </a:p>
        </p:txBody>
      </p:sp>
    </p:spTree>
    <p:extLst>
      <p:ext uri="{BB962C8B-B14F-4D97-AF65-F5344CB8AC3E}">
        <p14:creationId xmlns:p14="http://schemas.microsoft.com/office/powerpoint/2010/main" val="3568956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B8EB7-6A92-650F-ABB6-D01E0E9C2947}"/>
              </a:ext>
            </a:extLst>
          </p:cNvPr>
          <p:cNvSpPr>
            <a:spLocks noGrp="1"/>
          </p:cNvSpPr>
          <p:nvPr>
            <p:ph type="title"/>
          </p:nvPr>
        </p:nvSpPr>
        <p:spPr/>
        <p:txBody>
          <a:bodyPr/>
          <a:lstStyle/>
          <a:p>
            <a:r>
              <a:rPr lang="en-US" dirty="0"/>
              <a:t>Worst Case Analysis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4B68B37-F1ED-0BE8-1F25-50E0D4A17222}"/>
                  </a:ext>
                </a:extLst>
              </p:cNvPr>
              <p:cNvSpPr>
                <a:spLocks noGrp="1"/>
              </p:cNvSpPr>
              <p:nvPr>
                <p:ph idx="1"/>
              </p:nvPr>
            </p:nvSpPr>
            <p:spPr/>
            <p:txBody>
              <a:bodyPr/>
              <a:lstStyle/>
              <a:p>
                <a:r>
                  <a:rPr lang="en-US" dirty="0"/>
                  <a:t>For each of Find, insert, Delete:</a:t>
                </a:r>
              </a:p>
              <a:p>
                <a:pPr lvl="1"/>
                <a:r>
                  <a:rPr lang="en-US" dirty="0"/>
                  <a:t>Worst case running time matches height of the tree</a:t>
                </a:r>
              </a:p>
              <a:p>
                <a:r>
                  <a:rPr lang="en-US" dirty="0"/>
                  <a:t>What is the maximum height of a BST with </a:t>
                </a:r>
                <a14:m>
                  <m:oMath xmlns:m="http://schemas.openxmlformats.org/officeDocument/2006/math">
                    <m:r>
                      <a:rPr lang="en-US" b="0" i="1" smtClean="0">
                        <a:latin typeface="Cambria Math" panose="02040503050406030204" pitchFamily="18" charset="0"/>
                      </a:rPr>
                      <m:t>𝑛</m:t>
                    </m:r>
                  </m:oMath>
                </a14:m>
                <a:r>
                  <a:rPr lang="en-US" dirty="0"/>
                  <a:t> nodes?</a:t>
                </a:r>
              </a:p>
              <a:p>
                <a:pPr lvl="1"/>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64B68B37-F1ED-0BE8-1F25-50E0D4A17222}"/>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3200959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F468E-2A60-489B-E1DA-978D05AAE888}"/>
              </a:ext>
            </a:extLst>
          </p:cNvPr>
          <p:cNvSpPr>
            <a:spLocks noGrp="1"/>
          </p:cNvSpPr>
          <p:nvPr>
            <p:ph type="title"/>
          </p:nvPr>
        </p:nvSpPr>
        <p:spPr/>
        <p:txBody>
          <a:bodyPr/>
          <a:lstStyle/>
          <a:p>
            <a:r>
              <a:rPr lang="en-US" dirty="0"/>
              <a:t>Improving the worst case</a:t>
            </a:r>
          </a:p>
        </p:txBody>
      </p:sp>
      <p:sp>
        <p:nvSpPr>
          <p:cNvPr id="3" name="Content Placeholder 2">
            <a:extLst>
              <a:ext uri="{FF2B5EF4-FFF2-40B4-BE49-F238E27FC236}">
                <a16:creationId xmlns:a16="http://schemas.microsoft.com/office/drawing/2014/main" id="{3E0CD3BB-6320-6788-1CFA-3AF70EDACD3B}"/>
              </a:ext>
            </a:extLst>
          </p:cNvPr>
          <p:cNvSpPr>
            <a:spLocks noGrp="1"/>
          </p:cNvSpPr>
          <p:nvPr>
            <p:ph idx="1"/>
          </p:nvPr>
        </p:nvSpPr>
        <p:spPr/>
        <p:txBody>
          <a:bodyPr/>
          <a:lstStyle/>
          <a:p>
            <a:r>
              <a:rPr lang="en-US" dirty="0"/>
              <a:t>How can we get a better worst case running time?</a:t>
            </a:r>
          </a:p>
          <a:p>
            <a:pPr lvl="1"/>
            <a:r>
              <a:rPr lang="en-US" dirty="0"/>
              <a:t>Add rules about the shape of our BST</a:t>
            </a:r>
          </a:p>
          <a:p>
            <a:r>
              <a:rPr lang="en-US" dirty="0"/>
              <a:t>AVL Tree</a:t>
            </a:r>
          </a:p>
          <a:p>
            <a:pPr lvl="1"/>
            <a:r>
              <a:rPr lang="en-US" dirty="0"/>
              <a:t>A BST with some shape rules</a:t>
            </a:r>
          </a:p>
          <a:p>
            <a:pPr lvl="2"/>
            <a:r>
              <a:rPr lang="en-US" dirty="0"/>
              <a:t>Algorithms need to change to accommodate those</a:t>
            </a:r>
          </a:p>
        </p:txBody>
      </p:sp>
    </p:spTree>
    <p:extLst>
      <p:ext uri="{BB962C8B-B14F-4D97-AF65-F5344CB8AC3E}">
        <p14:creationId xmlns:p14="http://schemas.microsoft.com/office/powerpoint/2010/main" val="2624880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08BB1-416B-D0E8-3322-4EB4D87AA166}"/>
              </a:ext>
            </a:extLst>
          </p:cNvPr>
          <p:cNvSpPr>
            <a:spLocks noGrp="1"/>
          </p:cNvSpPr>
          <p:nvPr>
            <p:ph type="title"/>
          </p:nvPr>
        </p:nvSpPr>
        <p:spPr/>
        <p:txBody>
          <a:bodyPr/>
          <a:lstStyle/>
          <a:p>
            <a:r>
              <a:rPr lang="en-US" dirty="0"/>
              <a:t>“Balanced” Binary Search Trees</a:t>
            </a:r>
          </a:p>
        </p:txBody>
      </p:sp>
      <p:sp>
        <p:nvSpPr>
          <p:cNvPr id="3" name="Content Placeholder 2">
            <a:extLst>
              <a:ext uri="{FF2B5EF4-FFF2-40B4-BE49-F238E27FC236}">
                <a16:creationId xmlns:a16="http://schemas.microsoft.com/office/drawing/2014/main" id="{70B4F05E-58AF-CEFF-09EC-B606D49F8E70}"/>
              </a:ext>
            </a:extLst>
          </p:cNvPr>
          <p:cNvSpPr>
            <a:spLocks noGrp="1"/>
          </p:cNvSpPr>
          <p:nvPr>
            <p:ph idx="1"/>
          </p:nvPr>
        </p:nvSpPr>
        <p:spPr/>
        <p:txBody>
          <a:bodyPr/>
          <a:lstStyle/>
          <a:p>
            <a:r>
              <a:rPr lang="en-US" dirty="0"/>
              <a:t>We get better running times by having “shorter” trees</a:t>
            </a:r>
          </a:p>
          <a:p>
            <a:r>
              <a:rPr lang="en-US" dirty="0"/>
              <a:t>Trees get tall due to them being “sparse” (many one-child nodes)</a:t>
            </a:r>
          </a:p>
          <a:p>
            <a:r>
              <a:rPr lang="en-US" dirty="0"/>
              <a:t>Idea: modify how we insert/delete to keep the tree more “full”</a:t>
            </a:r>
          </a:p>
          <a:p>
            <a:pPr lvl="1"/>
            <a:r>
              <a:rPr lang="en-US" dirty="0"/>
              <a:t>Encourage Branches!</a:t>
            </a:r>
          </a:p>
          <a:p>
            <a:pPr marL="457200" lvl="1" indent="0">
              <a:buNone/>
            </a:pPr>
            <a:endParaRPr lang="en-US" dirty="0"/>
          </a:p>
        </p:txBody>
      </p:sp>
    </p:spTree>
    <p:extLst>
      <p:ext uri="{BB962C8B-B14F-4D97-AF65-F5344CB8AC3E}">
        <p14:creationId xmlns:p14="http://schemas.microsoft.com/office/powerpoint/2010/main" val="28785837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1: Both Subtrees of Root have same # Nodes</a:t>
            </a:r>
          </a:p>
        </p:txBody>
      </p:sp>
      <p:sp>
        <p:nvSpPr>
          <p:cNvPr id="3" name="Content Placeholder 2">
            <a:extLst>
              <a:ext uri="{FF2B5EF4-FFF2-40B4-BE49-F238E27FC236}">
                <a16:creationId xmlns:a16="http://schemas.microsoft.com/office/drawing/2014/main" id="{534273BD-27C0-9F21-C7E1-0C3564EC65F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9300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C94EC-A62C-52C7-9B7D-84BA5D68C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2A070F-7804-F47A-D0B8-0BB74A66AA8B}"/>
              </a:ext>
            </a:extLst>
          </p:cNvPr>
          <p:cNvSpPr>
            <a:spLocks noGrp="1"/>
          </p:cNvSpPr>
          <p:nvPr>
            <p:ph type="title"/>
          </p:nvPr>
        </p:nvSpPr>
        <p:spPr/>
        <p:txBody>
          <a:bodyPr/>
          <a:lstStyle/>
          <a:p>
            <a:r>
              <a:rPr lang="en-US" dirty="0"/>
              <a:t>Idea 1: Both Subtrees of Root have same # Nodes - Issue</a:t>
            </a:r>
          </a:p>
        </p:txBody>
      </p:sp>
      <p:grpSp>
        <p:nvGrpSpPr>
          <p:cNvPr id="78" name="Group 77" descr="A binary search tree where both subtrees of the root have the same number of nodes. In this case, though, there are branches in the tree besides at the root, so the height of the tree is n/2.">
            <a:extLst>
              <a:ext uri="{FF2B5EF4-FFF2-40B4-BE49-F238E27FC236}">
                <a16:creationId xmlns:a16="http://schemas.microsoft.com/office/drawing/2014/main" id="{3A1FB81E-8197-A6BF-E839-2C49D462E581}"/>
              </a:ext>
            </a:extLst>
          </p:cNvPr>
          <p:cNvGrpSpPr/>
          <p:nvPr/>
        </p:nvGrpSpPr>
        <p:grpSpPr>
          <a:xfrm>
            <a:off x="2007119" y="2013929"/>
            <a:ext cx="7034124" cy="3796337"/>
            <a:chOff x="2007119" y="2013929"/>
            <a:chExt cx="7034124" cy="3796337"/>
          </a:xfrm>
        </p:grpSpPr>
        <p:sp>
          <p:nvSpPr>
            <p:cNvPr id="27" name="Oval 26">
              <a:extLst>
                <a:ext uri="{FF2B5EF4-FFF2-40B4-BE49-F238E27FC236}">
                  <a16:creationId xmlns:a16="http://schemas.microsoft.com/office/drawing/2014/main" id="{D9CBA753-B3DB-DD0A-9A4B-280EA2685C65}"/>
                </a:ext>
              </a:extLst>
            </p:cNvPr>
            <p:cNvSpPr/>
            <p:nvPr/>
          </p:nvSpPr>
          <p:spPr>
            <a:xfrm>
              <a:off x="3997837" y="32899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8" name="Oval 27">
              <a:extLst>
                <a:ext uri="{FF2B5EF4-FFF2-40B4-BE49-F238E27FC236}">
                  <a16:creationId xmlns:a16="http://schemas.microsoft.com/office/drawing/2014/main" id="{E71A703B-B312-6FCE-DEC0-1B0048EB0C7B}"/>
                </a:ext>
              </a:extLst>
            </p:cNvPr>
            <p:cNvSpPr/>
            <p:nvPr/>
          </p:nvSpPr>
          <p:spPr>
            <a:xfrm>
              <a:off x="3304726" y="394354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9" name="Oval 28">
              <a:extLst>
                <a:ext uri="{FF2B5EF4-FFF2-40B4-BE49-F238E27FC236}">
                  <a16:creationId xmlns:a16="http://schemas.microsoft.com/office/drawing/2014/main" id="{F5C6457D-05A6-9C91-B7ED-9AD9A7BD36A7}"/>
                </a:ext>
              </a:extLst>
            </p:cNvPr>
            <p:cNvSpPr/>
            <p:nvPr/>
          </p:nvSpPr>
          <p:spPr>
            <a:xfrm>
              <a:off x="4660003" y="264696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30" name="Oval 29">
              <a:extLst>
                <a:ext uri="{FF2B5EF4-FFF2-40B4-BE49-F238E27FC236}">
                  <a16:creationId xmlns:a16="http://schemas.microsoft.com/office/drawing/2014/main" id="{5A053C52-6B21-47EF-523C-E60063E18A6A}"/>
                </a:ext>
              </a:extLst>
            </p:cNvPr>
            <p:cNvSpPr/>
            <p:nvPr/>
          </p:nvSpPr>
          <p:spPr>
            <a:xfrm>
              <a:off x="2639471" y="458524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31" name="Oval 30">
              <a:extLst>
                <a:ext uri="{FF2B5EF4-FFF2-40B4-BE49-F238E27FC236}">
                  <a16:creationId xmlns:a16="http://schemas.microsoft.com/office/drawing/2014/main" id="{0ACEEFA4-5C8D-DDF7-C651-D7D501ECE6B0}"/>
                </a:ext>
              </a:extLst>
            </p:cNvPr>
            <p:cNvSpPr/>
            <p:nvPr/>
          </p:nvSpPr>
          <p:spPr>
            <a:xfrm>
              <a:off x="5272512" y="201392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2" name="Oval 31">
              <a:extLst>
                <a:ext uri="{FF2B5EF4-FFF2-40B4-BE49-F238E27FC236}">
                  <a16:creationId xmlns:a16="http://schemas.microsoft.com/office/drawing/2014/main" id="{9832C9D1-478F-D14B-33DE-A32AF1FB6B51}"/>
                </a:ext>
              </a:extLst>
            </p:cNvPr>
            <p:cNvSpPr/>
            <p:nvPr/>
          </p:nvSpPr>
          <p:spPr>
            <a:xfrm>
              <a:off x="2007119"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3" name="Straight Connector 32">
              <a:extLst>
                <a:ext uri="{FF2B5EF4-FFF2-40B4-BE49-F238E27FC236}">
                  <a16:creationId xmlns:a16="http://schemas.microsoft.com/office/drawing/2014/main" id="{A19CB705-EBC3-6AFD-F6AD-3A7A9AD1DCF9}"/>
                </a:ext>
              </a:extLst>
            </p:cNvPr>
            <p:cNvCxnSpPr>
              <a:cxnSpLocks/>
              <a:stCxn id="27" idx="3"/>
              <a:endCxn id="28" idx="7"/>
            </p:cNvCxnSpPr>
            <p:nvPr/>
          </p:nvCxnSpPr>
          <p:spPr>
            <a:xfrm flipH="1">
              <a:off x="3827537" y="3812794"/>
              <a:ext cx="260000" cy="220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6E287ED-E7AF-9A00-8920-BB8AB3DEFE90}"/>
                </a:ext>
              </a:extLst>
            </p:cNvPr>
            <p:cNvCxnSpPr>
              <a:cxnSpLocks/>
              <a:stCxn id="27" idx="7"/>
              <a:endCxn id="29" idx="3"/>
            </p:cNvCxnSpPr>
            <p:nvPr/>
          </p:nvCxnSpPr>
          <p:spPr>
            <a:xfrm flipV="1">
              <a:off x="4520648" y="3169776"/>
              <a:ext cx="229055" cy="209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6BDC737-CF90-5D10-A718-A1EBEC2D96F2}"/>
                </a:ext>
              </a:extLst>
            </p:cNvPr>
            <p:cNvCxnSpPr>
              <a:stCxn id="30" idx="7"/>
              <a:endCxn id="28" idx="3"/>
            </p:cNvCxnSpPr>
            <p:nvPr/>
          </p:nvCxnSpPr>
          <p:spPr>
            <a:xfrm flipV="1">
              <a:off x="3162282" y="4466356"/>
              <a:ext cx="232144" cy="208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E9BE49A-AE3B-1EAD-63E4-3BBE544AE0E6}"/>
                </a:ext>
              </a:extLst>
            </p:cNvPr>
            <p:cNvCxnSpPr>
              <a:cxnSpLocks/>
              <a:stCxn id="32" idx="7"/>
              <a:endCxn id="30" idx="3"/>
            </p:cNvCxnSpPr>
            <p:nvPr/>
          </p:nvCxnSpPr>
          <p:spPr>
            <a:xfrm flipV="1">
              <a:off x="2529930" y="5108055"/>
              <a:ext cx="199241"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FBD21B4-7338-9E92-75CB-D7BA88A5729B}"/>
                </a:ext>
              </a:extLst>
            </p:cNvPr>
            <p:cNvCxnSpPr>
              <a:cxnSpLocks/>
              <a:stCxn id="31" idx="3"/>
              <a:endCxn id="29" idx="7"/>
            </p:cNvCxnSpPr>
            <p:nvPr/>
          </p:nvCxnSpPr>
          <p:spPr>
            <a:xfrm flipH="1">
              <a:off x="5182814" y="2536740"/>
              <a:ext cx="179398" cy="19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4815F53F-D2CD-091B-384E-90126A3EB0F2}"/>
                </a:ext>
              </a:extLst>
            </p:cNvPr>
            <p:cNvSpPr/>
            <p:nvPr/>
          </p:nvSpPr>
          <p:spPr>
            <a:xfrm>
              <a:off x="6591199" y="328618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18</a:t>
              </a:r>
            </a:p>
          </p:txBody>
        </p:sp>
        <p:sp>
          <p:nvSpPr>
            <p:cNvPr id="39" name="Oval 38">
              <a:extLst>
                <a:ext uri="{FF2B5EF4-FFF2-40B4-BE49-F238E27FC236}">
                  <a16:creationId xmlns:a16="http://schemas.microsoft.com/office/drawing/2014/main" id="{056172C0-BCC2-8D9C-AD75-563077B69814}"/>
                </a:ext>
              </a:extLst>
            </p:cNvPr>
            <p:cNvSpPr/>
            <p:nvPr/>
          </p:nvSpPr>
          <p:spPr>
            <a:xfrm>
              <a:off x="7203710" y="389869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19</a:t>
              </a:r>
            </a:p>
          </p:txBody>
        </p:sp>
        <p:sp>
          <p:nvSpPr>
            <p:cNvPr id="40" name="Oval 39">
              <a:extLst>
                <a:ext uri="{FF2B5EF4-FFF2-40B4-BE49-F238E27FC236}">
                  <a16:creationId xmlns:a16="http://schemas.microsoft.com/office/drawing/2014/main" id="{355F164F-955E-EA46-FF90-CEA4FDD79FB0}"/>
                </a:ext>
              </a:extLst>
            </p:cNvPr>
            <p:cNvSpPr/>
            <p:nvPr/>
          </p:nvSpPr>
          <p:spPr>
            <a:xfrm>
              <a:off x="5885023" y="264620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17</a:t>
              </a:r>
            </a:p>
          </p:txBody>
        </p:sp>
        <p:sp>
          <p:nvSpPr>
            <p:cNvPr id="41" name="Oval 40">
              <a:extLst>
                <a:ext uri="{FF2B5EF4-FFF2-40B4-BE49-F238E27FC236}">
                  <a16:creationId xmlns:a16="http://schemas.microsoft.com/office/drawing/2014/main" id="{D0CFFDEC-719C-17C2-BA3D-652FCDD50E2B}"/>
                </a:ext>
              </a:extLst>
            </p:cNvPr>
            <p:cNvSpPr/>
            <p:nvPr/>
          </p:nvSpPr>
          <p:spPr>
            <a:xfrm>
              <a:off x="7816221" y="45424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a:t>
              </a:r>
            </a:p>
          </p:txBody>
        </p:sp>
        <p:sp>
          <p:nvSpPr>
            <p:cNvPr id="42" name="Oval 41">
              <a:extLst>
                <a:ext uri="{FF2B5EF4-FFF2-40B4-BE49-F238E27FC236}">
                  <a16:creationId xmlns:a16="http://schemas.microsoft.com/office/drawing/2014/main" id="{431E4AC5-FA03-8053-8717-55F28C730838}"/>
                </a:ext>
              </a:extLst>
            </p:cNvPr>
            <p:cNvSpPr/>
            <p:nvPr/>
          </p:nvSpPr>
          <p:spPr>
            <a:xfrm>
              <a:off x="8428732"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21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43" name="Straight Connector 42">
              <a:extLst>
                <a:ext uri="{FF2B5EF4-FFF2-40B4-BE49-F238E27FC236}">
                  <a16:creationId xmlns:a16="http://schemas.microsoft.com/office/drawing/2014/main" id="{AB10ADE1-88CA-BC69-5971-EB4D40E58440}"/>
                </a:ext>
              </a:extLst>
            </p:cNvPr>
            <p:cNvCxnSpPr>
              <a:cxnSpLocks/>
              <a:stCxn id="38" idx="5"/>
              <a:endCxn id="39" idx="1"/>
            </p:cNvCxnSpPr>
            <p:nvPr/>
          </p:nvCxnSpPr>
          <p:spPr>
            <a:xfrm>
              <a:off x="7114010" y="3808995"/>
              <a:ext cx="179400"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1A85AE9-3A11-F5AA-9FC2-99E764B1CB1D}"/>
                </a:ext>
              </a:extLst>
            </p:cNvPr>
            <p:cNvCxnSpPr>
              <a:cxnSpLocks/>
              <a:stCxn id="38" idx="1"/>
              <a:endCxn id="40" idx="5"/>
            </p:cNvCxnSpPr>
            <p:nvPr/>
          </p:nvCxnSpPr>
          <p:spPr>
            <a:xfrm flipH="1" flipV="1">
              <a:off x="6407834" y="3169012"/>
              <a:ext cx="273065" cy="2068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5A4EDD6-AD4B-62D3-A68C-D85E8B29AFDD}"/>
                </a:ext>
              </a:extLst>
            </p:cNvPr>
            <p:cNvCxnSpPr>
              <a:cxnSpLocks/>
              <a:stCxn id="41" idx="1"/>
              <a:endCxn id="39" idx="5"/>
            </p:cNvCxnSpPr>
            <p:nvPr/>
          </p:nvCxnSpPr>
          <p:spPr>
            <a:xfrm flipH="1" flipV="1">
              <a:off x="7726521" y="4421506"/>
              <a:ext cx="179400" cy="210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F919F38-95B8-33BA-42A7-13011F49D22D}"/>
                </a:ext>
              </a:extLst>
            </p:cNvPr>
            <p:cNvCxnSpPr>
              <a:cxnSpLocks/>
              <a:stCxn id="42" idx="1"/>
              <a:endCxn id="41" idx="5"/>
            </p:cNvCxnSpPr>
            <p:nvPr/>
          </p:nvCxnSpPr>
          <p:spPr>
            <a:xfrm flipH="1" flipV="1">
              <a:off x="8339032" y="5065280"/>
              <a:ext cx="179400" cy="222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796CD36A-3A71-B3E9-9B81-A31FCDEA5783}"/>
                </a:ext>
              </a:extLst>
            </p:cNvPr>
            <p:cNvCxnSpPr>
              <a:cxnSpLocks/>
              <a:stCxn id="31" idx="5"/>
              <a:endCxn id="40" idx="1"/>
            </p:cNvCxnSpPr>
            <p:nvPr/>
          </p:nvCxnSpPr>
          <p:spPr>
            <a:xfrm>
              <a:off x="5795323" y="2536740"/>
              <a:ext cx="179400" cy="199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063748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2: Both Subtrees of Root have same height</a:t>
            </a:r>
          </a:p>
        </p:txBody>
      </p:sp>
    </p:spTree>
    <p:extLst>
      <p:ext uri="{BB962C8B-B14F-4D97-AF65-F5344CB8AC3E}">
        <p14:creationId xmlns:p14="http://schemas.microsoft.com/office/powerpoint/2010/main" val="1788425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AC5FA-BF9C-9D67-4A62-F7EC65F30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3353C-2ADD-A0A9-F430-A53BA3373DCE}"/>
              </a:ext>
            </a:extLst>
          </p:cNvPr>
          <p:cNvSpPr>
            <a:spLocks noGrp="1"/>
          </p:cNvSpPr>
          <p:nvPr>
            <p:ph type="title"/>
          </p:nvPr>
        </p:nvSpPr>
        <p:spPr/>
        <p:txBody>
          <a:bodyPr/>
          <a:lstStyle/>
          <a:p>
            <a:r>
              <a:rPr lang="en-US" dirty="0"/>
              <a:t>Idea 2: Both Subtrees of Root have same height - Issue</a:t>
            </a:r>
          </a:p>
        </p:txBody>
      </p:sp>
      <p:grpSp>
        <p:nvGrpSpPr>
          <p:cNvPr id="4" name="Group 3" descr="A binary search tree where both subtrees of the root have the same height. In this case, though, there are branches in the tree besides at the root, so the height of the tree is n/2.&#10;&#10;This is exactly the same example tree as the previous slide">
            <a:extLst>
              <a:ext uri="{FF2B5EF4-FFF2-40B4-BE49-F238E27FC236}">
                <a16:creationId xmlns:a16="http://schemas.microsoft.com/office/drawing/2014/main" id="{CD4A098E-0DDA-06D1-1ABF-784AA83A4735}"/>
              </a:ext>
            </a:extLst>
          </p:cNvPr>
          <p:cNvGrpSpPr/>
          <p:nvPr/>
        </p:nvGrpSpPr>
        <p:grpSpPr>
          <a:xfrm>
            <a:off x="2007119" y="2013929"/>
            <a:ext cx="7034124" cy="3796337"/>
            <a:chOff x="2007119" y="2013929"/>
            <a:chExt cx="7034124" cy="3796337"/>
          </a:xfrm>
        </p:grpSpPr>
        <p:sp>
          <p:nvSpPr>
            <p:cNvPr id="5" name="Oval 4">
              <a:extLst>
                <a:ext uri="{FF2B5EF4-FFF2-40B4-BE49-F238E27FC236}">
                  <a16:creationId xmlns:a16="http://schemas.microsoft.com/office/drawing/2014/main" id="{992F8F8A-E2D8-3301-2BE5-924577D24EE1}"/>
                </a:ext>
              </a:extLst>
            </p:cNvPr>
            <p:cNvSpPr/>
            <p:nvPr/>
          </p:nvSpPr>
          <p:spPr>
            <a:xfrm>
              <a:off x="3997837" y="3289983"/>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 name="Oval 5">
              <a:extLst>
                <a:ext uri="{FF2B5EF4-FFF2-40B4-BE49-F238E27FC236}">
                  <a16:creationId xmlns:a16="http://schemas.microsoft.com/office/drawing/2014/main" id="{4D3809A5-0750-B354-D2D1-FF67B9D87C09}"/>
                </a:ext>
              </a:extLst>
            </p:cNvPr>
            <p:cNvSpPr/>
            <p:nvPr/>
          </p:nvSpPr>
          <p:spPr>
            <a:xfrm>
              <a:off x="3304726" y="394354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7" name="Oval 6">
              <a:extLst>
                <a:ext uri="{FF2B5EF4-FFF2-40B4-BE49-F238E27FC236}">
                  <a16:creationId xmlns:a16="http://schemas.microsoft.com/office/drawing/2014/main" id="{6CCE1D4A-8303-56EB-C08C-D80096490293}"/>
                </a:ext>
              </a:extLst>
            </p:cNvPr>
            <p:cNvSpPr/>
            <p:nvPr/>
          </p:nvSpPr>
          <p:spPr>
            <a:xfrm>
              <a:off x="4660003" y="264696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8" name="Oval 7">
              <a:extLst>
                <a:ext uri="{FF2B5EF4-FFF2-40B4-BE49-F238E27FC236}">
                  <a16:creationId xmlns:a16="http://schemas.microsoft.com/office/drawing/2014/main" id="{E394E5B9-E879-937F-B08A-20527C607F04}"/>
                </a:ext>
              </a:extLst>
            </p:cNvPr>
            <p:cNvSpPr/>
            <p:nvPr/>
          </p:nvSpPr>
          <p:spPr>
            <a:xfrm>
              <a:off x="2639471" y="458524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9" name="Oval 8">
              <a:extLst>
                <a:ext uri="{FF2B5EF4-FFF2-40B4-BE49-F238E27FC236}">
                  <a16:creationId xmlns:a16="http://schemas.microsoft.com/office/drawing/2014/main" id="{A501A04B-E5FC-6483-FC9F-234C636286C9}"/>
                </a:ext>
              </a:extLst>
            </p:cNvPr>
            <p:cNvSpPr/>
            <p:nvPr/>
          </p:nvSpPr>
          <p:spPr>
            <a:xfrm>
              <a:off x="5272512" y="201392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0" name="Oval 9">
              <a:extLst>
                <a:ext uri="{FF2B5EF4-FFF2-40B4-BE49-F238E27FC236}">
                  <a16:creationId xmlns:a16="http://schemas.microsoft.com/office/drawing/2014/main" id="{CD13CB15-F6FC-44BA-915C-2778111B714F}"/>
                </a:ext>
              </a:extLst>
            </p:cNvPr>
            <p:cNvSpPr/>
            <p:nvPr/>
          </p:nvSpPr>
          <p:spPr>
            <a:xfrm>
              <a:off x="2007119"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1" name="Straight Connector 10">
              <a:extLst>
                <a:ext uri="{FF2B5EF4-FFF2-40B4-BE49-F238E27FC236}">
                  <a16:creationId xmlns:a16="http://schemas.microsoft.com/office/drawing/2014/main" id="{72EBAFD8-A33C-E2A9-7D03-383AB70EE117}"/>
                </a:ext>
              </a:extLst>
            </p:cNvPr>
            <p:cNvCxnSpPr>
              <a:cxnSpLocks/>
              <a:stCxn id="5" idx="3"/>
              <a:endCxn id="6" idx="7"/>
            </p:cNvCxnSpPr>
            <p:nvPr/>
          </p:nvCxnSpPr>
          <p:spPr>
            <a:xfrm flipH="1">
              <a:off x="3827537" y="3812794"/>
              <a:ext cx="260000" cy="220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8205491-9DE9-9B6F-FDD6-1591A75C3702}"/>
                </a:ext>
              </a:extLst>
            </p:cNvPr>
            <p:cNvCxnSpPr>
              <a:cxnSpLocks/>
              <a:stCxn id="5" idx="7"/>
              <a:endCxn id="7" idx="3"/>
            </p:cNvCxnSpPr>
            <p:nvPr/>
          </p:nvCxnSpPr>
          <p:spPr>
            <a:xfrm flipV="1">
              <a:off x="4520648" y="3169776"/>
              <a:ext cx="229055" cy="209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AF25A9B-8C06-DAE9-1566-BB11249985F2}"/>
                </a:ext>
              </a:extLst>
            </p:cNvPr>
            <p:cNvCxnSpPr>
              <a:stCxn id="8" idx="7"/>
              <a:endCxn id="6" idx="3"/>
            </p:cNvCxnSpPr>
            <p:nvPr/>
          </p:nvCxnSpPr>
          <p:spPr>
            <a:xfrm flipV="1">
              <a:off x="3162282" y="4466356"/>
              <a:ext cx="232144" cy="208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4CEECB8-3232-EEED-7BEF-C5674FE79198}"/>
                </a:ext>
              </a:extLst>
            </p:cNvPr>
            <p:cNvCxnSpPr>
              <a:cxnSpLocks/>
              <a:stCxn id="10" idx="7"/>
              <a:endCxn id="8" idx="3"/>
            </p:cNvCxnSpPr>
            <p:nvPr/>
          </p:nvCxnSpPr>
          <p:spPr>
            <a:xfrm flipV="1">
              <a:off x="2529930" y="5108055"/>
              <a:ext cx="199241"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7DA02BE-D3FA-3DBB-87F2-09E72E0E8865}"/>
                </a:ext>
              </a:extLst>
            </p:cNvPr>
            <p:cNvCxnSpPr>
              <a:cxnSpLocks/>
              <a:stCxn id="9" idx="3"/>
              <a:endCxn id="7" idx="7"/>
            </p:cNvCxnSpPr>
            <p:nvPr/>
          </p:nvCxnSpPr>
          <p:spPr>
            <a:xfrm flipH="1">
              <a:off x="5182814" y="2536740"/>
              <a:ext cx="179398" cy="19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24FFBBE2-6F1C-E62E-EFB2-2CCB72D09265}"/>
                </a:ext>
              </a:extLst>
            </p:cNvPr>
            <p:cNvSpPr/>
            <p:nvPr/>
          </p:nvSpPr>
          <p:spPr>
            <a:xfrm>
              <a:off x="6591199" y="3286184"/>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18</a:t>
              </a:r>
            </a:p>
          </p:txBody>
        </p:sp>
        <p:sp>
          <p:nvSpPr>
            <p:cNvPr id="17" name="Oval 16">
              <a:extLst>
                <a:ext uri="{FF2B5EF4-FFF2-40B4-BE49-F238E27FC236}">
                  <a16:creationId xmlns:a16="http://schemas.microsoft.com/office/drawing/2014/main" id="{B4EE2C4C-EBEC-2648-E013-1BB0028AFD62}"/>
                </a:ext>
              </a:extLst>
            </p:cNvPr>
            <p:cNvSpPr/>
            <p:nvPr/>
          </p:nvSpPr>
          <p:spPr>
            <a:xfrm>
              <a:off x="7203710" y="389869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19</a:t>
              </a:r>
            </a:p>
          </p:txBody>
        </p:sp>
        <p:sp>
          <p:nvSpPr>
            <p:cNvPr id="18" name="Oval 17">
              <a:extLst>
                <a:ext uri="{FF2B5EF4-FFF2-40B4-BE49-F238E27FC236}">
                  <a16:creationId xmlns:a16="http://schemas.microsoft.com/office/drawing/2014/main" id="{EBEBC30E-4D4F-509D-571C-33829970FC96}"/>
                </a:ext>
              </a:extLst>
            </p:cNvPr>
            <p:cNvSpPr/>
            <p:nvPr/>
          </p:nvSpPr>
          <p:spPr>
            <a:xfrm>
              <a:off x="5885023" y="264620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17</a:t>
              </a:r>
            </a:p>
          </p:txBody>
        </p:sp>
        <p:sp>
          <p:nvSpPr>
            <p:cNvPr id="19" name="Oval 18">
              <a:extLst>
                <a:ext uri="{FF2B5EF4-FFF2-40B4-BE49-F238E27FC236}">
                  <a16:creationId xmlns:a16="http://schemas.microsoft.com/office/drawing/2014/main" id="{F49A4562-DA61-B2A5-57C4-413645D35C96}"/>
                </a:ext>
              </a:extLst>
            </p:cNvPr>
            <p:cNvSpPr/>
            <p:nvPr/>
          </p:nvSpPr>
          <p:spPr>
            <a:xfrm>
              <a:off x="7816221" y="454246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a:t>
              </a:r>
            </a:p>
          </p:txBody>
        </p:sp>
        <p:sp>
          <p:nvSpPr>
            <p:cNvPr id="20" name="Oval 19">
              <a:extLst>
                <a:ext uri="{FF2B5EF4-FFF2-40B4-BE49-F238E27FC236}">
                  <a16:creationId xmlns:a16="http://schemas.microsoft.com/office/drawing/2014/main" id="{D6A91CB1-F3FA-6C6E-E2CC-A16E740B3AE6}"/>
                </a:ext>
              </a:extLst>
            </p:cNvPr>
            <p:cNvSpPr/>
            <p:nvPr/>
          </p:nvSpPr>
          <p:spPr>
            <a:xfrm>
              <a:off x="8428732" y="51977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21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1" name="Straight Connector 20">
              <a:extLst>
                <a:ext uri="{FF2B5EF4-FFF2-40B4-BE49-F238E27FC236}">
                  <a16:creationId xmlns:a16="http://schemas.microsoft.com/office/drawing/2014/main" id="{3A444632-CCAE-FC4F-434B-59E4E58066A0}"/>
                </a:ext>
              </a:extLst>
            </p:cNvPr>
            <p:cNvCxnSpPr>
              <a:cxnSpLocks/>
              <a:stCxn id="16" idx="5"/>
              <a:endCxn id="17" idx="1"/>
            </p:cNvCxnSpPr>
            <p:nvPr/>
          </p:nvCxnSpPr>
          <p:spPr>
            <a:xfrm>
              <a:off x="7114010" y="3808995"/>
              <a:ext cx="179400"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3F61BC4-93CD-4B8A-07AD-5911EEED00A5}"/>
                </a:ext>
              </a:extLst>
            </p:cNvPr>
            <p:cNvCxnSpPr>
              <a:cxnSpLocks/>
              <a:stCxn id="16" idx="1"/>
              <a:endCxn id="18" idx="5"/>
            </p:cNvCxnSpPr>
            <p:nvPr/>
          </p:nvCxnSpPr>
          <p:spPr>
            <a:xfrm flipH="1" flipV="1">
              <a:off x="6407834" y="3169012"/>
              <a:ext cx="273065" cy="2068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D30E216-3A8C-72FA-69AB-0A65AD428DAB}"/>
                </a:ext>
              </a:extLst>
            </p:cNvPr>
            <p:cNvCxnSpPr>
              <a:cxnSpLocks/>
              <a:stCxn id="19" idx="1"/>
              <a:endCxn id="17" idx="5"/>
            </p:cNvCxnSpPr>
            <p:nvPr/>
          </p:nvCxnSpPr>
          <p:spPr>
            <a:xfrm flipH="1" flipV="1">
              <a:off x="7726521" y="4421506"/>
              <a:ext cx="179400" cy="210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9567F18-0F58-2C6E-D164-F4591A654281}"/>
                </a:ext>
              </a:extLst>
            </p:cNvPr>
            <p:cNvCxnSpPr>
              <a:cxnSpLocks/>
              <a:stCxn id="20" idx="1"/>
              <a:endCxn id="19" idx="5"/>
            </p:cNvCxnSpPr>
            <p:nvPr/>
          </p:nvCxnSpPr>
          <p:spPr>
            <a:xfrm flipH="1" flipV="1">
              <a:off x="8339032" y="5065280"/>
              <a:ext cx="179400" cy="222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C309F7B-18F3-4745-5D7E-E38ECD3CB0A5}"/>
                </a:ext>
              </a:extLst>
            </p:cNvPr>
            <p:cNvCxnSpPr>
              <a:cxnSpLocks/>
              <a:stCxn id="9" idx="5"/>
              <a:endCxn id="18" idx="1"/>
            </p:cNvCxnSpPr>
            <p:nvPr/>
          </p:nvCxnSpPr>
          <p:spPr>
            <a:xfrm>
              <a:off x="5795323" y="2536740"/>
              <a:ext cx="179400" cy="1991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551792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3: Both Subtrees of every Node have same # Nodes</a:t>
            </a:r>
          </a:p>
        </p:txBody>
      </p:sp>
      <p:sp>
        <p:nvSpPr>
          <p:cNvPr id="3" name="Content Placeholder 2">
            <a:extLst>
              <a:ext uri="{FF2B5EF4-FFF2-40B4-BE49-F238E27FC236}">
                <a16:creationId xmlns:a16="http://schemas.microsoft.com/office/drawing/2014/main" id="{534273BD-27C0-9F21-C7E1-0C3564EC65F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3450552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0FB51-56C1-85E6-144F-934B3BAB2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DF058-449F-23A8-BC3C-6BA165C85265}"/>
              </a:ext>
            </a:extLst>
          </p:cNvPr>
          <p:cNvSpPr>
            <a:spLocks noGrp="1"/>
          </p:cNvSpPr>
          <p:nvPr>
            <p:ph type="title"/>
          </p:nvPr>
        </p:nvSpPr>
        <p:spPr/>
        <p:txBody>
          <a:bodyPr/>
          <a:lstStyle/>
          <a:p>
            <a:r>
              <a:rPr lang="en-US" dirty="0"/>
              <a:t>Idea 3: Both Subtrees of every Node have same # Nodes - Issue</a:t>
            </a:r>
          </a:p>
        </p:txBody>
      </p:sp>
      <p:sp>
        <p:nvSpPr>
          <p:cNvPr id="3" name="Content Placeholder 2">
            <a:extLst>
              <a:ext uri="{FF2B5EF4-FFF2-40B4-BE49-F238E27FC236}">
                <a16:creationId xmlns:a16="http://schemas.microsoft.com/office/drawing/2014/main" id="{71EC57CB-419B-D9EC-52DD-2E70706F77DB}"/>
              </a:ext>
            </a:extLst>
          </p:cNvPr>
          <p:cNvSpPr>
            <a:spLocks noGrp="1"/>
          </p:cNvSpPr>
          <p:nvPr>
            <p:ph idx="1"/>
          </p:nvPr>
        </p:nvSpPr>
        <p:spPr/>
        <p:txBody>
          <a:bodyPr/>
          <a:lstStyle/>
          <a:p>
            <a:pPr marL="0" indent="0">
              <a:buNone/>
            </a:pPr>
            <a:r>
              <a:rPr lang="en-US" dirty="0"/>
              <a:t>Not all tree sizes are possible!</a:t>
            </a:r>
          </a:p>
          <a:p>
            <a:pPr marL="0" indent="0">
              <a:buNone/>
            </a:pPr>
            <a:r>
              <a:rPr lang="en-US" dirty="0"/>
              <a:t>For example, cannot have a tree of size 3.</a:t>
            </a:r>
          </a:p>
        </p:txBody>
      </p:sp>
    </p:spTree>
    <p:extLst>
      <p:ext uri="{BB962C8B-B14F-4D97-AF65-F5344CB8AC3E}">
        <p14:creationId xmlns:p14="http://schemas.microsoft.com/office/powerpoint/2010/main" val="39301259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88056-BA8A-A42E-04AB-A7595D549CE1}"/>
              </a:ext>
            </a:extLst>
          </p:cNvPr>
          <p:cNvSpPr>
            <a:spLocks noGrp="1"/>
          </p:cNvSpPr>
          <p:nvPr>
            <p:ph type="title"/>
          </p:nvPr>
        </p:nvSpPr>
        <p:spPr/>
        <p:txBody>
          <a:bodyPr/>
          <a:lstStyle/>
          <a:p>
            <a:r>
              <a:rPr lang="en-US" dirty="0"/>
              <a:t>Idea 4: Both Subtrees of every Node have same height</a:t>
            </a:r>
          </a:p>
        </p:txBody>
      </p:sp>
      <p:sp>
        <p:nvSpPr>
          <p:cNvPr id="3" name="Content Placeholder 2">
            <a:extLst>
              <a:ext uri="{FF2B5EF4-FFF2-40B4-BE49-F238E27FC236}">
                <a16:creationId xmlns:a16="http://schemas.microsoft.com/office/drawing/2014/main" id="{534273BD-27C0-9F21-C7E1-0C3564EC65F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81549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4CFD5-6174-1FD7-60B7-64E10B65BBE4}"/>
              </a:ext>
            </a:extLst>
          </p:cNvPr>
          <p:cNvSpPr>
            <a:spLocks noGrp="1"/>
          </p:cNvSpPr>
          <p:nvPr>
            <p:ph type="title"/>
          </p:nvPr>
        </p:nvSpPr>
        <p:spPr/>
        <p:txBody>
          <a:bodyPr/>
          <a:lstStyle/>
          <a:p>
            <a:r>
              <a:rPr lang="en-US" dirty="0"/>
              <a:t>Naïve attempts</a:t>
            </a:r>
          </a:p>
        </p:txBody>
      </p:sp>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7B359D6B-9B11-EAD4-2DE3-EB38FA61CE14}"/>
                  </a:ext>
                </a:extLst>
              </p:cNvPr>
              <p:cNvGraphicFramePr>
                <a:graphicFrameLocks/>
              </p:cNvGraphicFramePr>
              <p:nvPr>
                <p:extLst>
                  <p:ext uri="{D42A27DB-BD31-4B8C-83A1-F6EECF244321}">
                    <p14:modId xmlns:p14="http://schemas.microsoft.com/office/powerpoint/2010/main" val="2531404319"/>
                  </p:ext>
                </p:extLst>
              </p:nvPr>
            </p:nvGraphicFramePr>
            <p:xfrm>
              <a:off x="1485900" y="1988820"/>
              <a:ext cx="9220199" cy="3931920"/>
            </p:xfrm>
            <a:graphic>
              <a:graphicData uri="http://schemas.openxmlformats.org/drawingml/2006/table">
                <a:tbl>
                  <a:tblPr firstRow="1" bandRow="1">
                    <a:tableStyleId>{5C22544A-7EE6-4342-B048-85BDC9FD1C3A}</a:tableStyleId>
                  </a:tblPr>
                  <a:tblGrid>
                    <a:gridCol w="2992120">
                      <a:extLst>
                        <a:ext uri="{9D8B030D-6E8A-4147-A177-3AD203B41FA5}">
                          <a16:colId xmlns:a16="http://schemas.microsoft.com/office/drawing/2014/main" val="3859037791"/>
                        </a:ext>
                      </a:extLst>
                    </a:gridCol>
                    <a:gridCol w="1930400">
                      <a:extLst>
                        <a:ext uri="{9D8B030D-6E8A-4147-A177-3AD203B41FA5}">
                          <a16:colId xmlns:a16="http://schemas.microsoft.com/office/drawing/2014/main" val="1986166423"/>
                        </a:ext>
                      </a:extLst>
                    </a:gridCol>
                    <a:gridCol w="1798320">
                      <a:extLst>
                        <a:ext uri="{9D8B030D-6E8A-4147-A177-3AD203B41FA5}">
                          <a16:colId xmlns:a16="http://schemas.microsoft.com/office/drawing/2014/main" val="3667104526"/>
                        </a:ext>
                      </a:extLst>
                    </a:gridCol>
                    <a:gridCol w="2499359">
                      <a:extLst>
                        <a:ext uri="{9D8B030D-6E8A-4147-A177-3AD203B41FA5}">
                          <a16:colId xmlns:a16="http://schemas.microsoft.com/office/drawing/2014/main" val="265108309"/>
                        </a:ext>
                      </a:extLst>
                    </a:gridCol>
                  </a:tblGrid>
                  <a:tr h="370840">
                    <a:tc>
                      <a:txBody>
                        <a:bodyPr/>
                        <a:lstStyle/>
                        <a:p>
                          <a:r>
                            <a:rPr lang="en-US" sz="2100" dirty="0"/>
                            <a:t>Data Structure</a:t>
                          </a:r>
                        </a:p>
                      </a:txBody>
                      <a:tcPr/>
                    </a:tc>
                    <a:tc>
                      <a:txBody>
                        <a:bodyPr/>
                        <a:lstStyle/>
                        <a:p>
                          <a:r>
                            <a:rPr lang="en-US" sz="2100" dirty="0"/>
                            <a:t>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find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delete</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2877379023"/>
                      </a:ext>
                    </a:extLst>
                  </a:tr>
                  <a:tr h="370840">
                    <a:tc>
                      <a:txBody>
                        <a:bodyPr/>
                        <a:lstStyle/>
                        <a:p>
                          <a:r>
                            <a:rPr lang="en-US" sz="2100" dirty="0"/>
                            <a:t>Heap</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2468038284"/>
                      </a:ext>
                    </a:extLst>
                  </a:tr>
                  <a:tr h="370840">
                    <a:tc>
                      <a:txBody>
                        <a:bodyPr/>
                        <a:lstStyle/>
                        <a:p>
                          <a:r>
                            <a:rPr lang="en-US" sz="2100" dirty="0"/>
                            <a:t>Binary Search Tree </a:t>
                          </a:r>
                        </a:p>
                        <a:p>
                          <a:r>
                            <a:rPr lang="en-US" sz="2100" dirty="0"/>
                            <a:t>(worst)</a:t>
                          </a:r>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solidFill>
                          <a:schemeClr val="accent2">
                            <a:lumMod val="40000"/>
                            <a:lumOff val="60000"/>
                          </a:schemeClr>
                        </a:solidFill>
                      </a:tcPr>
                    </a:tc>
                    <a:extLst>
                      <a:ext uri="{0D108BD9-81ED-4DB2-BD59-A6C34878D82A}">
                        <a16:rowId xmlns:a16="http://schemas.microsoft.com/office/drawing/2014/main" val="1292073772"/>
                      </a:ext>
                    </a:extLst>
                  </a:tr>
                  <a:tr h="370840">
                    <a:tc>
                      <a:txBody>
                        <a:bodyPr/>
                        <a:lstStyle/>
                        <a:p>
                          <a:r>
                            <a:rPr lang="en-US" sz="2100" dirty="0"/>
                            <a:t>Binary Search Tree (expected)</a:t>
                          </a:r>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r>
                                  <a:rPr lang="en-US" sz="2100" b="0" i="1" smtClean="0">
                                    <a:latin typeface="Cambria Math" panose="02040503050406030204" pitchFamily="18" charset="0"/>
                                  </a:rPr>
                                  <m:t>)</m:t>
                                </m:r>
                              </m:oMath>
                            </m:oMathPara>
                          </a14:m>
                          <a:endParaRPr lang="en-US" sz="2100" dirty="0"/>
                        </a:p>
                        <a:p>
                          <a:endParaRPr lang="en-US" sz="2100" dirty="0"/>
                        </a:p>
                      </a:txBody>
                      <a:tcPr>
                        <a:solidFill>
                          <a:schemeClr val="accent2">
                            <a:lumMod val="40000"/>
                            <a:lumOff val="60000"/>
                          </a:schemeClr>
                        </a:solidFill>
                      </a:tcPr>
                    </a:tc>
                    <a:extLst>
                      <a:ext uri="{0D108BD9-81ED-4DB2-BD59-A6C34878D82A}">
                        <a16:rowId xmlns:a16="http://schemas.microsoft.com/office/drawing/2014/main" val="154752868"/>
                      </a:ext>
                    </a:extLst>
                  </a:tr>
                </a:tbl>
              </a:graphicData>
            </a:graphic>
          </p:graphicFrame>
        </mc:Choice>
        <mc:Fallback xmlns="">
          <p:graphicFrame>
            <p:nvGraphicFramePr>
              <p:cNvPr id="4" name="Content Placeholder 3">
                <a:extLst>
                  <a:ext uri="{FF2B5EF4-FFF2-40B4-BE49-F238E27FC236}">
                    <a16:creationId xmlns:a16="http://schemas.microsoft.com/office/drawing/2014/main" id="{7B359D6B-9B11-EAD4-2DE3-EB38FA61CE14}"/>
                  </a:ext>
                </a:extLst>
              </p:cNvPr>
              <p:cNvGraphicFramePr>
                <a:graphicFrameLocks/>
              </p:cNvGraphicFramePr>
              <p:nvPr>
                <p:extLst>
                  <p:ext uri="{D42A27DB-BD31-4B8C-83A1-F6EECF244321}">
                    <p14:modId xmlns:p14="http://schemas.microsoft.com/office/powerpoint/2010/main" val="2531404319"/>
                  </p:ext>
                </p:extLst>
              </p:nvPr>
            </p:nvGraphicFramePr>
            <p:xfrm>
              <a:off x="1485900" y="1988820"/>
              <a:ext cx="9220199" cy="3931920"/>
            </p:xfrm>
            <a:graphic>
              <a:graphicData uri="http://schemas.openxmlformats.org/drawingml/2006/table">
                <a:tbl>
                  <a:tblPr firstRow="1" bandRow="1">
                    <a:tableStyleId>{5C22544A-7EE6-4342-B048-85BDC9FD1C3A}</a:tableStyleId>
                  </a:tblPr>
                  <a:tblGrid>
                    <a:gridCol w="2992120">
                      <a:extLst>
                        <a:ext uri="{9D8B030D-6E8A-4147-A177-3AD203B41FA5}">
                          <a16:colId xmlns:a16="http://schemas.microsoft.com/office/drawing/2014/main" val="3859037791"/>
                        </a:ext>
                      </a:extLst>
                    </a:gridCol>
                    <a:gridCol w="1930400">
                      <a:extLst>
                        <a:ext uri="{9D8B030D-6E8A-4147-A177-3AD203B41FA5}">
                          <a16:colId xmlns:a16="http://schemas.microsoft.com/office/drawing/2014/main" val="1986166423"/>
                        </a:ext>
                      </a:extLst>
                    </a:gridCol>
                    <a:gridCol w="1798320">
                      <a:extLst>
                        <a:ext uri="{9D8B030D-6E8A-4147-A177-3AD203B41FA5}">
                          <a16:colId xmlns:a16="http://schemas.microsoft.com/office/drawing/2014/main" val="3667104526"/>
                        </a:ext>
                      </a:extLst>
                    </a:gridCol>
                    <a:gridCol w="2499359">
                      <a:extLst>
                        <a:ext uri="{9D8B030D-6E8A-4147-A177-3AD203B41FA5}">
                          <a16:colId xmlns:a16="http://schemas.microsoft.com/office/drawing/2014/main" val="265108309"/>
                        </a:ext>
                      </a:extLst>
                    </a:gridCol>
                  </a:tblGrid>
                  <a:tr h="411480">
                    <a:tc>
                      <a:txBody>
                        <a:bodyPr/>
                        <a:lstStyle/>
                        <a:p>
                          <a:r>
                            <a:rPr lang="en-US" sz="2100" dirty="0"/>
                            <a:t>Data Structure</a:t>
                          </a:r>
                        </a:p>
                      </a:txBody>
                      <a:tcPr/>
                    </a:tc>
                    <a:tc>
                      <a:txBody>
                        <a:bodyPr/>
                        <a:lstStyle/>
                        <a:p>
                          <a:r>
                            <a:rPr lang="en-US" sz="2100" dirty="0"/>
                            <a:t>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find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Time to delete</a:t>
                          </a:r>
                        </a:p>
                      </a:txBody>
                      <a:tcPr/>
                    </a:tc>
                    <a:extLst>
                      <a:ext uri="{0D108BD9-81ED-4DB2-BD59-A6C34878D82A}">
                        <a16:rowId xmlns:a16="http://schemas.microsoft.com/office/drawing/2014/main" val="1526940656"/>
                      </a:ext>
                    </a:extLst>
                  </a:tr>
                  <a:tr h="411480">
                    <a:tc>
                      <a:txBody>
                        <a:bodyPr/>
                        <a:lstStyle/>
                        <a:p>
                          <a:r>
                            <a:rPr lang="en-US" sz="2100" dirty="0"/>
                            <a:t>Unsorted Array</a:t>
                          </a:r>
                        </a:p>
                      </a:txBody>
                      <a:tcPr/>
                    </a:tc>
                    <a:tc>
                      <a:txBody>
                        <a:bodyPr/>
                        <a:lstStyle/>
                        <a:p>
                          <a:endParaRPr lang="en-US"/>
                        </a:p>
                      </a:txBody>
                      <a:tcPr>
                        <a:blipFill>
                          <a:blip r:embed="rId2"/>
                          <a:stretch>
                            <a:fillRect l="-155205" t="-110448" r="-223975" b="-791045"/>
                          </a:stretch>
                        </a:blipFill>
                      </a:tcPr>
                    </a:tc>
                    <a:tc>
                      <a:txBody>
                        <a:bodyPr/>
                        <a:lstStyle/>
                        <a:p>
                          <a:endParaRPr lang="en-US"/>
                        </a:p>
                      </a:txBody>
                      <a:tcPr>
                        <a:blipFill>
                          <a:blip r:embed="rId2"/>
                          <a:stretch>
                            <a:fillRect l="-273311" t="-110448" r="-139865" b="-791045"/>
                          </a:stretch>
                        </a:blipFill>
                      </a:tcPr>
                    </a:tc>
                    <a:tc>
                      <a:txBody>
                        <a:bodyPr/>
                        <a:lstStyle/>
                        <a:p>
                          <a:endParaRPr lang="en-US"/>
                        </a:p>
                      </a:txBody>
                      <a:tcPr>
                        <a:blipFill>
                          <a:blip r:embed="rId2"/>
                          <a:stretch>
                            <a:fillRect l="-269512" t="-110448" r="-976" b="-791045"/>
                          </a:stretch>
                        </a:blipFill>
                      </a:tcPr>
                    </a:tc>
                    <a:extLst>
                      <a:ext uri="{0D108BD9-81ED-4DB2-BD59-A6C34878D82A}">
                        <a16:rowId xmlns:a16="http://schemas.microsoft.com/office/drawing/2014/main" val="999218032"/>
                      </a:ext>
                    </a:extLst>
                  </a:tr>
                  <a:tr h="411480">
                    <a:tc>
                      <a:txBody>
                        <a:bodyPr/>
                        <a:lstStyle/>
                        <a:p>
                          <a:r>
                            <a:rPr lang="en-US" sz="2100" dirty="0"/>
                            <a:t>Unsorted Linked List</a:t>
                          </a:r>
                        </a:p>
                      </a:txBody>
                      <a:tcPr/>
                    </a:tc>
                    <a:tc>
                      <a:txBody>
                        <a:bodyPr/>
                        <a:lstStyle/>
                        <a:p>
                          <a:endParaRPr lang="en-US"/>
                        </a:p>
                      </a:txBody>
                      <a:tcPr>
                        <a:blipFill>
                          <a:blip r:embed="rId2"/>
                          <a:stretch>
                            <a:fillRect l="-155205" t="-207353" r="-223975" b="-679412"/>
                          </a:stretch>
                        </a:blipFill>
                      </a:tcPr>
                    </a:tc>
                    <a:tc>
                      <a:txBody>
                        <a:bodyPr/>
                        <a:lstStyle/>
                        <a:p>
                          <a:endParaRPr lang="en-US"/>
                        </a:p>
                      </a:txBody>
                      <a:tcPr>
                        <a:blipFill>
                          <a:blip r:embed="rId2"/>
                          <a:stretch>
                            <a:fillRect l="-273311" t="-207353" r="-139865" b="-679412"/>
                          </a:stretch>
                        </a:blipFill>
                      </a:tcPr>
                    </a:tc>
                    <a:tc>
                      <a:txBody>
                        <a:bodyPr/>
                        <a:lstStyle/>
                        <a:p>
                          <a:endParaRPr lang="en-US"/>
                        </a:p>
                      </a:txBody>
                      <a:tcPr>
                        <a:blipFill>
                          <a:blip r:embed="rId2"/>
                          <a:stretch>
                            <a:fillRect l="-269512" t="-207353" r="-976" b="-679412"/>
                          </a:stretch>
                        </a:blipFill>
                      </a:tcPr>
                    </a:tc>
                    <a:extLst>
                      <a:ext uri="{0D108BD9-81ED-4DB2-BD59-A6C34878D82A}">
                        <a16:rowId xmlns:a16="http://schemas.microsoft.com/office/drawing/2014/main" val="2237532272"/>
                      </a:ext>
                    </a:extLst>
                  </a:tr>
                  <a:tr h="411480">
                    <a:tc>
                      <a:txBody>
                        <a:bodyPr/>
                        <a:lstStyle/>
                        <a:p>
                          <a:r>
                            <a:rPr lang="en-US" sz="2100" dirty="0"/>
                            <a:t>Sorted Array</a:t>
                          </a:r>
                        </a:p>
                      </a:txBody>
                      <a:tcPr/>
                    </a:tc>
                    <a:tc>
                      <a:txBody>
                        <a:bodyPr/>
                        <a:lstStyle/>
                        <a:p>
                          <a:endParaRPr lang="en-US"/>
                        </a:p>
                      </a:txBody>
                      <a:tcPr>
                        <a:blipFill>
                          <a:blip r:embed="rId2"/>
                          <a:stretch>
                            <a:fillRect l="-155205" t="-311940" r="-223975" b="-589552"/>
                          </a:stretch>
                        </a:blipFill>
                      </a:tcPr>
                    </a:tc>
                    <a:tc>
                      <a:txBody>
                        <a:bodyPr/>
                        <a:lstStyle/>
                        <a:p>
                          <a:endParaRPr lang="en-US"/>
                        </a:p>
                      </a:txBody>
                      <a:tcPr>
                        <a:blipFill>
                          <a:blip r:embed="rId2"/>
                          <a:stretch>
                            <a:fillRect l="-273311" t="-311940" r="-139865" b="-589552"/>
                          </a:stretch>
                        </a:blipFill>
                      </a:tcPr>
                    </a:tc>
                    <a:tc>
                      <a:txBody>
                        <a:bodyPr/>
                        <a:lstStyle/>
                        <a:p>
                          <a:endParaRPr lang="en-US"/>
                        </a:p>
                      </a:txBody>
                      <a:tcPr>
                        <a:blipFill>
                          <a:blip r:embed="rId2"/>
                          <a:stretch>
                            <a:fillRect l="-269512" t="-311940" r="-976" b="-589552"/>
                          </a:stretch>
                        </a:blipFill>
                      </a:tcPr>
                    </a:tc>
                    <a:extLst>
                      <a:ext uri="{0D108BD9-81ED-4DB2-BD59-A6C34878D82A}">
                        <a16:rowId xmlns:a16="http://schemas.microsoft.com/office/drawing/2014/main" val="1851548857"/>
                      </a:ext>
                    </a:extLst>
                  </a:tr>
                  <a:tr h="411480">
                    <a:tc>
                      <a:txBody>
                        <a:bodyPr/>
                        <a:lstStyle/>
                        <a:p>
                          <a:r>
                            <a:rPr lang="en-US" sz="2100" dirty="0"/>
                            <a:t>Sorted Linked List</a:t>
                          </a:r>
                        </a:p>
                      </a:txBody>
                      <a:tcPr/>
                    </a:tc>
                    <a:tc>
                      <a:txBody>
                        <a:bodyPr/>
                        <a:lstStyle/>
                        <a:p>
                          <a:endParaRPr lang="en-US"/>
                        </a:p>
                      </a:txBody>
                      <a:tcPr>
                        <a:blipFill>
                          <a:blip r:embed="rId2"/>
                          <a:stretch>
                            <a:fillRect l="-155205" t="-405882" r="-223975" b="-480882"/>
                          </a:stretch>
                        </a:blipFill>
                      </a:tcPr>
                    </a:tc>
                    <a:tc>
                      <a:txBody>
                        <a:bodyPr/>
                        <a:lstStyle/>
                        <a:p>
                          <a:endParaRPr lang="en-US"/>
                        </a:p>
                      </a:txBody>
                      <a:tcPr>
                        <a:blipFill>
                          <a:blip r:embed="rId2"/>
                          <a:stretch>
                            <a:fillRect l="-273311" t="-405882" r="-139865" b="-480882"/>
                          </a:stretch>
                        </a:blipFill>
                      </a:tcPr>
                    </a:tc>
                    <a:tc>
                      <a:txBody>
                        <a:bodyPr/>
                        <a:lstStyle/>
                        <a:p>
                          <a:endParaRPr lang="en-US"/>
                        </a:p>
                      </a:txBody>
                      <a:tcPr>
                        <a:blipFill>
                          <a:blip r:embed="rId2"/>
                          <a:stretch>
                            <a:fillRect l="-269512" t="-405882" r="-976" b="-480882"/>
                          </a:stretch>
                        </a:blipFill>
                      </a:tcPr>
                    </a:tc>
                    <a:extLst>
                      <a:ext uri="{0D108BD9-81ED-4DB2-BD59-A6C34878D82A}">
                        <a16:rowId xmlns:a16="http://schemas.microsoft.com/office/drawing/2014/main" val="2877379023"/>
                      </a:ext>
                    </a:extLst>
                  </a:tr>
                  <a:tr h="411480">
                    <a:tc>
                      <a:txBody>
                        <a:bodyPr/>
                        <a:lstStyle/>
                        <a:p>
                          <a:r>
                            <a:rPr lang="en-US" sz="2100" dirty="0"/>
                            <a:t>Heap</a:t>
                          </a:r>
                        </a:p>
                      </a:txBody>
                      <a:tcPr/>
                    </a:tc>
                    <a:tc>
                      <a:txBody>
                        <a:bodyPr/>
                        <a:lstStyle/>
                        <a:p>
                          <a:endParaRPr lang="en-US"/>
                        </a:p>
                      </a:txBody>
                      <a:tcPr>
                        <a:blipFill>
                          <a:blip r:embed="rId2"/>
                          <a:stretch>
                            <a:fillRect l="-155205" t="-505882" r="-223975" b="-380882"/>
                          </a:stretch>
                        </a:blipFill>
                      </a:tcPr>
                    </a:tc>
                    <a:tc>
                      <a:txBody>
                        <a:bodyPr/>
                        <a:lstStyle/>
                        <a:p>
                          <a:endParaRPr lang="en-US"/>
                        </a:p>
                      </a:txBody>
                      <a:tcPr>
                        <a:blipFill>
                          <a:blip r:embed="rId2"/>
                          <a:stretch>
                            <a:fillRect l="-273311" t="-505882" r="-139865" b="-380882"/>
                          </a:stretch>
                        </a:blipFill>
                      </a:tcPr>
                    </a:tc>
                    <a:tc>
                      <a:txBody>
                        <a:bodyPr/>
                        <a:lstStyle/>
                        <a:p>
                          <a:endParaRPr lang="en-US"/>
                        </a:p>
                      </a:txBody>
                      <a:tcPr>
                        <a:blipFill>
                          <a:blip r:embed="rId2"/>
                          <a:stretch>
                            <a:fillRect l="-269512" t="-505882" r="-976" b="-380882"/>
                          </a:stretch>
                        </a:blipFill>
                      </a:tcPr>
                    </a:tc>
                    <a:extLst>
                      <a:ext uri="{0D108BD9-81ED-4DB2-BD59-A6C34878D82A}">
                        <a16:rowId xmlns:a16="http://schemas.microsoft.com/office/drawing/2014/main" val="2468038284"/>
                      </a:ext>
                    </a:extLst>
                  </a:tr>
                  <a:tr h="731520">
                    <a:tc>
                      <a:txBody>
                        <a:bodyPr/>
                        <a:lstStyle/>
                        <a:p>
                          <a:r>
                            <a:rPr lang="en-US" sz="2100" dirty="0"/>
                            <a:t>Binary Search Tree </a:t>
                          </a:r>
                        </a:p>
                        <a:p>
                          <a:r>
                            <a:rPr lang="en-US" sz="2100" dirty="0"/>
                            <a:t>(worst)</a:t>
                          </a:r>
                        </a:p>
                      </a:txBody>
                      <a:tcPr>
                        <a:solidFill>
                          <a:schemeClr val="accent2">
                            <a:lumMod val="40000"/>
                            <a:lumOff val="60000"/>
                          </a:schemeClr>
                        </a:solidFill>
                      </a:tcPr>
                    </a:tc>
                    <a:tc>
                      <a:txBody>
                        <a:bodyPr/>
                        <a:lstStyle/>
                        <a:p>
                          <a:endParaRPr lang="en-US"/>
                        </a:p>
                      </a:txBody>
                      <a:tcPr>
                        <a:blipFill>
                          <a:blip r:embed="rId2"/>
                          <a:stretch>
                            <a:fillRect l="-155205" t="-343333" r="-223975" b="-115833"/>
                          </a:stretch>
                        </a:blipFill>
                      </a:tcPr>
                    </a:tc>
                    <a:tc>
                      <a:txBody>
                        <a:bodyPr/>
                        <a:lstStyle/>
                        <a:p>
                          <a:endParaRPr lang="en-US"/>
                        </a:p>
                      </a:txBody>
                      <a:tcPr>
                        <a:blipFill>
                          <a:blip r:embed="rId2"/>
                          <a:stretch>
                            <a:fillRect l="-273311" t="-343333" r="-139865" b="-115833"/>
                          </a:stretch>
                        </a:blipFill>
                      </a:tcPr>
                    </a:tc>
                    <a:tc>
                      <a:txBody>
                        <a:bodyPr/>
                        <a:lstStyle/>
                        <a:p>
                          <a:endParaRPr lang="en-US"/>
                        </a:p>
                      </a:txBody>
                      <a:tcPr>
                        <a:blipFill>
                          <a:blip r:embed="rId2"/>
                          <a:stretch>
                            <a:fillRect l="-269512" t="-343333" r="-976" b="-115833"/>
                          </a:stretch>
                        </a:blipFill>
                      </a:tcPr>
                    </a:tc>
                    <a:extLst>
                      <a:ext uri="{0D108BD9-81ED-4DB2-BD59-A6C34878D82A}">
                        <a16:rowId xmlns:a16="http://schemas.microsoft.com/office/drawing/2014/main" val="1292073772"/>
                      </a:ext>
                    </a:extLst>
                  </a:tr>
                  <a:tr h="731520">
                    <a:tc>
                      <a:txBody>
                        <a:bodyPr/>
                        <a:lstStyle/>
                        <a:p>
                          <a:r>
                            <a:rPr lang="en-US" sz="2100" dirty="0"/>
                            <a:t>Binary Search Tree (expected)</a:t>
                          </a:r>
                        </a:p>
                      </a:txBody>
                      <a:tcPr>
                        <a:solidFill>
                          <a:schemeClr val="accent2">
                            <a:lumMod val="40000"/>
                            <a:lumOff val="60000"/>
                          </a:schemeClr>
                        </a:solidFill>
                      </a:tcPr>
                    </a:tc>
                    <a:tc>
                      <a:txBody>
                        <a:bodyPr/>
                        <a:lstStyle/>
                        <a:p>
                          <a:endParaRPr lang="en-US"/>
                        </a:p>
                      </a:txBody>
                      <a:tcPr>
                        <a:blipFill>
                          <a:blip r:embed="rId2"/>
                          <a:stretch>
                            <a:fillRect l="-155205" t="-443333" r="-223975" b="-15833"/>
                          </a:stretch>
                        </a:blipFill>
                      </a:tcPr>
                    </a:tc>
                    <a:tc>
                      <a:txBody>
                        <a:bodyPr/>
                        <a:lstStyle/>
                        <a:p>
                          <a:endParaRPr lang="en-US"/>
                        </a:p>
                      </a:txBody>
                      <a:tcPr>
                        <a:blipFill>
                          <a:blip r:embed="rId2"/>
                          <a:stretch>
                            <a:fillRect l="-273311" t="-443333" r="-139865" b="-15833"/>
                          </a:stretch>
                        </a:blipFill>
                      </a:tcPr>
                    </a:tc>
                    <a:tc>
                      <a:txBody>
                        <a:bodyPr/>
                        <a:lstStyle/>
                        <a:p>
                          <a:endParaRPr lang="en-US"/>
                        </a:p>
                      </a:txBody>
                      <a:tcPr>
                        <a:blipFill>
                          <a:blip r:embed="rId2"/>
                          <a:stretch>
                            <a:fillRect l="-269512" t="-443333" r="-976" b="-15833"/>
                          </a:stretch>
                        </a:blipFill>
                      </a:tcPr>
                    </a:tc>
                    <a:extLst>
                      <a:ext uri="{0D108BD9-81ED-4DB2-BD59-A6C34878D82A}">
                        <a16:rowId xmlns:a16="http://schemas.microsoft.com/office/drawing/2014/main" val="154752868"/>
                      </a:ext>
                    </a:extLst>
                  </a:tr>
                </a:tbl>
              </a:graphicData>
            </a:graphic>
          </p:graphicFrame>
        </mc:Fallback>
      </mc:AlternateContent>
    </p:spTree>
    <p:extLst>
      <p:ext uri="{BB962C8B-B14F-4D97-AF65-F5344CB8AC3E}">
        <p14:creationId xmlns:p14="http://schemas.microsoft.com/office/powerpoint/2010/main" val="1879687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6AD0A-817E-FDC1-F0EE-B9E871DEB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D2CBA-F345-0A51-FEDC-CD36F56B7D59}"/>
              </a:ext>
            </a:extLst>
          </p:cNvPr>
          <p:cNvSpPr>
            <a:spLocks noGrp="1"/>
          </p:cNvSpPr>
          <p:nvPr>
            <p:ph type="title"/>
          </p:nvPr>
        </p:nvSpPr>
        <p:spPr/>
        <p:txBody>
          <a:bodyPr/>
          <a:lstStyle/>
          <a:p>
            <a:r>
              <a:rPr lang="en-US" dirty="0"/>
              <a:t>Idea 4: Both Subtrees of every Node have same height - Issue</a:t>
            </a:r>
          </a:p>
        </p:txBody>
      </p:sp>
      <p:sp>
        <p:nvSpPr>
          <p:cNvPr id="3" name="Content Placeholder 2">
            <a:extLst>
              <a:ext uri="{FF2B5EF4-FFF2-40B4-BE49-F238E27FC236}">
                <a16:creationId xmlns:a16="http://schemas.microsoft.com/office/drawing/2014/main" id="{70788CC2-E276-EE7B-E88E-198E8BCA14EB}"/>
              </a:ext>
            </a:extLst>
          </p:cNvPr>
          <p:cNvSpPr>
            <a:spLocks noGrp="1"/>
          </p:cNvSpPr>
          <p:nvPr>
            <p:ph idx="1"/>
          </p:nvPr>
        </p:nvSpPr>
        <p:spPr/>
        <p:txBody>
          <a:bodyPr/>
          <a:lstStyle/>
          <a:p>
            <a:pPr marL="0" indent="0">
              <a:buNone/>
            </a:pPr>
            <a:r>
              <a:rPr lang="en-US" dirty="0"/>
              <a:t>Not all tree sizes are possible!</a:t>
            </a:r>
          </a:p>
          <a:p>
            <a:pPr marL="0" indent="0">
              <a:buNone/>
            </a:pPr>
            <a:r>
              <a:rPr lang="en-US" dirty="0"/>
              <a:t>For example, cannot have a tree of size 3.</a:t>
            </a:r>
          </a:p>
          <a:p>
            <a:endParaRPr lang="en-US" dirty="0"/>
          </a:p>
        </p:txBody>
      </p:sp>
    </p:spTree>
    <p:extLst>
      <p:ext uri="{BB962C8B-B14F-4D97-AF65-F5344CB8AC3E}">
        <p14:creationId xmlns:p14="http://schemas.microsoft.com/office/powerpoint/2010/main" val="4189971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F296A-CD42-45E7-98AD-FD7A3DA1C0D1}"/>
              </a:ext>
            </a:extLst>
          </p:cNvPr>
          <p:cNvSpPr>
            <a:spLocks noGrp="1"/>
          </p:cNvSpPr>
          <p:nvPr>
            <p:ph type="title"/>
          </p:nvPr>
        </p:nvSpPr>
        <p:spPr/>
        <p:txBody>
          <a:bodyPr/>
          <a:lstStyle/>
          <a:p>
            <a:r>
              <a:rPr lang="en-US" dirty="0"/>
              <a:t>AVL Tree</a:t>
            </a:r>
          </a:p>
        </p:txBody>
      </p:sp>
      <p:sp>
        <p:nvSpPr>
          <p:cNvPr id="3" name="Content Placeholder 2">
            <a:extLst>
              <a:ext uri="{FF2B5EF4-FFF2-40B4-BE49-F238E27FC236}">
                <a16:creationId xmlns:a16="http://schemas.microsoft.com/office/drawing/2014/main" id="{824912D5-9A57-CAC1-DDCB-41C25F19FA31}"/>
              </a:ext>
            </a:extLst>
          </p:cNvPr>
          <p:cNvSpPr>
            <a:spLocks noGrp="1"/>
          </p:cNvSpPr>
          <p:nvPr>
            <p:ph idx="1"/>
          </p:nvPr>
        </p:nvSpPr>
        <p:spPr/>
        <p:txBody>
          <a:bodyPr/>
          <a:lstStyle/>
          <a:p>
            <a:r>
              <a:rPr lang="en-US" dirty="0"/>
              <a:t>A Binary Search tree that maintains that the left and right subtrees of every node have heights that differ by at most one.</a:t>
            </a:r>
          </a:p>
          <a:p>
            <a:pPr lvl="1"/>
            <a:r>
              <a:rPr lang="en-US" dirty="0"/>
              <a:t>height of left subtree and height of right subtree off by at most 1</a:t>
            </a:r>
          </a:p>
          <a:p>
            <a:pPr lvl="1"/>
            <a:r>
              <a:rPr lang="en-US" dirty="0"/>
              <a:t>Not too weak (ensures trees are short)</a:t>
            </a:r>
          </a:p>
          <a:p>
            <a:pPr lvl="1"/>
            <a:r>
              <a:rPr lang="en-US" dirty="0"/>
              <a:t>Not too strong (works for any number of nodes)</a:t>
            </a:r>
          </a:p>
          <a:p>
            <a:pPr lvl="1"/>
            <a:endParaRPr lang="en-US" dirty="0"/>
          </a:p>
          <a:p>
            <a:r>
              <a:rPr lang="en-US" dirty="0"/>
              <a:t>Idea of AVL Tree:</a:t>
            </a:r>
          </a:p>
          <a:p>
            <a:pPr lvl="1"/>
            <a:r>
              <a:rPr lang="en-US" dirty="0"/>
              <a:t>When you insert/delete nodes, if tree is “out of balance” then modify the tree</a:t>
            </a:r>
          </a:p>
          <a:p>
            <a:pPr lvl="1"/>
            <a:r>
              <a:rPr lang="en-US" dirty="0"/>
              <a:t>Modification = “rotation”</a:t>
            </a:r>
          </a:p>
        </p:txBody>
      </p:sp>
    </p:spTree>
    <p:extLst>
      <p:ext uri="{BB962C8B-B14F-4D97-AF65-F5344CB8AC3E}">
        <p14:creationId xmlns:p14="http://schemas.microsoft.com/office/powerpoint/2010/main" val="2530673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472F6-F13B-0DF1-EAC1-489ECC3572B3}"/>
              </a:ext>
            </a:extLst>
          </p:cNvPr>
          <p:cNvSpPr>
            <a:spLocks noGrp="1"/>
          </p:cNvSpPr>
          <p:nvPr>
            <p:ph type="title"/>
          </p:nvPr>
        </p:nvSpPr>
        <p:spPr/>
        <p:txBody>
          <a:bodyPr/>
          <a:lstStyle/>
          <a:p>
            <a:r>
              <a:rPr lang="en-US" dirty="0"/>
              <a:t>Is it an AVL Tree?</a:t>
            </a:r>
          </a:p>
        </p:txBody>
      </p:sp>
      <p:grpSp>
        <p:nvGrpSpPr>
          <p:cNvPr id="44" name="Group 43" descr="A binary tree. That is structured as follows:&#10;&#10;root: 9, with left child 3 and right child 10&#10;3: left child is 1, right child is 6&#10;1: left child is 0, it has no right child&#10;0: has no children&#10;6: left child is 5, right child is 7&#10;5: has no children&#10;7: has no children&#10;10: has no children">
            <a:extLst>
              <a:ext uri="{FF2B5EF4-FFF2-40B4-BE49-F238E27FC236}">
                <a16:creationId xmlns:a16="http://schemas.microsoft.com/office/drawing/2014/main" id="{0FC08893-2388-742F-D45D-63DD3B061FF7}"/>
              </a:ext>
            </a:extLst>
          </p:cNvPr>
          <p:cNvGrpSpPr/>
          <p:nvPr/>
        </p:nvGrpSpPr>
        <p:grpSpPr>
          <a:xfrm>
            <a:off x="3248333" y="775823"/>
            <a:ext cx="3424103" cy="2762801"/>
            <a:chOff x="8079280" y="365125"/>
            <a:chExt cx="3424103" cy="2762801"/>
          </a:xfrm>
        </p:grpSpPr>
        <p:grpSp>
          <p:nvGrpSpPr>
            <p:cNvPr id="45" name="Group 44">
              <a:extLst>
                <a:ext uri="{FF2B5EF4-FFF2-40B4-BE49-F238E27FC236}">
                  <a16:creationId xmlns:a16="http://schemas.microsoft.com/office/drawing/2014/main" id="{F1736A0D-A719-101D-1443-26D1F0A4D459}"/>
                </a:ext>
              </a:extLst>
            </p:cNvPr>
            <p:cNvGrpSpPr/>
            <p:nvPr/>
          </p:nvGrpSpPr>
          <p:grpSpPr>
            <a:xfrm>
              <a:off x="8079280" y="365125"/>
              <a:ext cx="3424103" cy="2762801"/>
              <a:chOff x="5413263" y="1203158"/>
              <a:chExt cx="3424103" cy="2762801"/>
            </a:xfrm>
          </p:grpSpPr>
          <p:grpSp>
            <p:nvGrpSpPr>
              <p:cNvPr id="48" name="Group 47">
                <a:extLst>
                  <a:ext uri="{FF2B5EF4-FFF2-40B4-BE49-F238E27FC236}">
                    <a16:creationId xmlns:a16="http://schemas.microsoft.com/office/drawing/2014/main" id="{833BF0D4-1C80-D90C-A05A-3A1DC0B725C8}"/>
                  </a:ext>
                </a:extLst>
              </p:cNvPr>
              <p:cNvGrpSpPr/>
              <p:nvPr/>
            </p:nvGrpSpPr>
            <p:grpSpPr>
              <a:xfrm>
                <a:off x="5413263" y="1203158"/>
                <a:ext cx="3424103" cy="2762801"/>
                <a:chOff x="131609" y="2379747"/>
                <a:chExt cx="3424103" cy="2762801"/>
              </a:xfrm>
            </p:grpSpPr>
            <p:sp>
              <p:nvSpPr>
                <p:cNvPr id="51" name="Oval 50">
                  <a:extLst>
                    <a:ext uri="{FF2B5EF4-FFF2-40B4-BE49-F238E27FC236}">
                      <a16:creationId xmlns:a16="http://schemas.microsoft.com/office/drawing/2014/main" id="{1DE79445-BB58-84F5-ADD5-DEC87E933CC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2" name="Oval 51">
                  <a:extLst>
                    <a:ext uri="{FF2B5EF4-FFF2-40B4-BE49-F238E27FC236}">
                      <a16:creationId xmlns:a16="http://schemas.microsoft.com/office/drawing/2014/main" id="{D5FBEDC7-4459-4241-74B9-C25B45F5E924}"/>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3" name="Oval 52">
                  <a:extLst>
                    <a:ext uri="{FF2B5EF4-FFF2-40B4-BE49-F238E27FC236}">
                      <a16:creationId xmlns:a16="http://schemas.microsoft.com/office/drawing/2014/main" id="{11E873FA-A193-775F-E517-22B6C7F8F07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54" name="Oval 53">
                  <a:extLst>
                    <a:ext uri="{FF2B5EF4-FFF2-40B4-BE49-F238E27FC236}">
                      <a16:creationId xmlns:a16="http://schemas.microsoft.com/office/drawing/2014/main" id="{F77CBDA4-D791-6573-555B-1C05112A5A80}"/>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6" name="Oval 55">
                  <a:extLst>
                    <a:ext uri="{FF2B5EF4-FFF2-40B4-BE49-F238E27FC236}">
                      <a16:creationId xmlns:a16="http://schemas.microsoft.com/office/drawing/2014/main" id="{1B93B657-1689-96E9-3CD1-39A6AFDCF784}"/>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57" name="Straight Connector 56">
                  <a:extLst>
                    <a:ext uri="{FF2B5EF4-FFF2-40B4-BE49-F238E27FC236}">
                      <a16:creationId xmlns:a16="http://schemas.microsoft.com/office/drawing/2014/main" id="{211FEF2B-4A3C-2857-705F-C27137816CCA}"/>
                    </a:ext>
                  </a:extLst>
                </p:cNvPr>
                <p:cNvCxnSpPr>
                  <a:cxnSpLocks/>
                  <a:stCxn id="51" idx="3"/>
                  <a:endCxn id="52"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9BCE812-C3F3-290B-21D4-64D41E37BD24}"/>
                    </a:ext>
                  </a:extLst>
                </p:cNvPr>
                <p:cNvCxnSpPr>
                  <a:cxnSpLocks/>
                  <a:stCxn id="51" idx="5"/>
                  <a:endCxn id="53"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F354A69-FB65-CE1F-143E-C254F58D4EE2}"/>
                    </a:ext>
                  </a:extLst>
                </p:cNvPr>
                <p:cNvCxnSpPr>
                  <a:stCxn id="54" idx="7"/>
                  <a:endCxn id="52"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7C702CCE-7CE3-ACF3-0CE2-488EA3CA4BF6}"/>
                    </a:ext>
                  </a:extLst>
                </p:cNvPr>
                <p:cNvCxnSpPr>
                  <a:cxnSpLocks/>
                  <a:stCxn id="56" idx="7"/>
                  <a:endCxn id="54"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7960D4F3-55A0-29FD-9364-574982274237}"/>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50" name="Straight Connector 49">
                <a:extLst>
                  <a:ext uri="{FF2B5EF4-FFF2-40B4-BE49-F238E27FC236}">
                    <a16:creationId xmlns:a16="http://schemas.microsoft.com/office/drawing/2014/main" id="{391B0700-4838-780B-291A-426BCA38A292}"/>
                  </a:ext>
                </a:extLst>
              </p:cNvPr>
              <p:cNvCxnSpPr>
                <a:cxnSpLocks/>
                <a:stCxn id="49" idx="1"/>
                <a:endCxn id="52"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 name="Oval 45">
              <a:extLst>
                <a:ext uri="{FF2B5EF4-FFF2-40B4-BE49-F238E27FC236}">
                  <a16:creationId xmlns:a16="http://schemas.microsoft.com/office/drawing/2014/main" id="{3B7D1CCC-9844-B58D-10FD-DEACE3002297}"/>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47" name="Straight Connector 46">
              <a:extLst>
                <a:ext uri="{FF2B5EF4-FFF2-40B4-BE49-F238E27FC236}">
                  <a16:creationId xmlns:a16="http://schemas.microsoft.com/office/drawing/2014/main" id="{4AEA43FC-AAEC-5D17-3A64-602B247A31FE}"/>
                </a:ext>
              </a:extLst>
            </p:cNvPr>
            <p:cNvCxnSpPr>
              <a:cxnSpLocks/>
              <a:stCxn id="46" idx="7"/>
              <a:endCxn id="49"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23" descr="A binary tree. That is structured as follows:&#10;&#10;root: 9, with left child 3 and right child 10&#10;3: left child is 1, right child is 6&#10;1: left child is 0, it has no right child&#10;0: has no children&#10;6: left child is 5, it has no right child&#10;5: has no children&#10;10: it has no left child, right child is 16&#10;16: has no children&#10;">
            <a:extLst>
              <a:ext uri="{FF2B5EF4-FFF2-40B4-BE49-F238E27FC236}">
                <a16:creationId xmlns:a16="http://schemas.microsoft.com/office/drawing/2014/main" id="{859F6F06-42B4-2D4F-4E64-F28A916FCD8E}"/>
              </a:ext>
            </a:extLst>
          </p:cNvPr>
          <p:cNvGrpSpPr/>
          <p:nvPr/>
        </p:nvGrpSpPr>
        <p:grpSpPr>
          <a:xfrm>
            <a:off x="7614255" y="194375"/>
            <a:ext cx="4036614" cy="2762801"/>
            <a:chOff x="8079280" y="365125"/>
            <a:chExt cx="4036614" cy="2762801"/>
          </a:xfrm>
        </p:grpSpPr>
        <p:grpSp>
          <p:nvGrpSpPr>
            <p:cNvPr id="25" name="Group 24">
              <a:extLst>
                <a:ext uri="{FF2B5EF4-FFF2-40B4-BE49-F238E27FC236}">
                  <a16:creationId xmlns:a16="http://schemas.microsoft.com/office/drawing/2014/main" id="{0E49278E-15F7-4ACF-73F5-AE4768B45266}"/>
                </a:ext>
              </a:extLst>
            </p:cNvPr>
            <p:cNvGrpSpPr/>
            <p:nvPr/>
          </p:nvGrpSpPr>
          <p:grpSpPr>
            <a:xfrm>
              <a:off x="8079280" y="365125"/>
              <a:ext cx="4036614" cy="2762801"/>
              <a:chOff x="5413263" y="1203158"/>
              <a:chExt cx="4036614" cy="2762801"/>
            </a:xfrm>
          </p:grpSpPr>
          <p:grpSp>
            <p:nvGrpSpPr>
              <p:cNvPr id="30" name="Group 29">
                <a:extLst>
                  <a:ext uri="{FF2B5EF4-FFF2-40B4-BE49-F238E27FC236}">
                    <a16:creationId xmlns:a16="http://schemas.microsoft.com/office/drawing/2014/main" id="{C55DBE0B-4748-1E4C-9541-AD320B2A2AA4}"/>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D8F0EF91-F5F4-DD5D-FE6E-31B40A9AC1FE}"/>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4" name="Oval 33">
                  <a:extLst>
                    <a:ext uri="{FF2B5EF4-FFF2-40B4-BE49-F238E27FC236}">
                      <a16:creationId xmlns:a16="http://schemas.microsoft.com/office/drawing/2014/main" id="{B9C2789A-81AF-240E-7951-D8B035D4B1A6}"/>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5" name="Oval 34">
                  <a:extLst>
                    <a:ext uri="{FF2B5EF4-FFF2-40B4-BE49-F238E27FC236}">
                      <a16:creationId xmlns:a16="http://schemas.microsoft.com/office/drawing/2014/main" id="{C5F0A19E-6C85-B11B-1660-E214D2991E0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6" name="Oval 35">
                  <a:extLst>
                    <a:ext uri="{FF2B5EF4-FFF2-40B4-BE49-F238E27FC236}">
                      <a16:creationId xmlns:a16="http://schemas.microsoft.com/office/drawing/2014/main" id="{F7CC55A5-6AEC-196F-77B3-8C6CFB33D39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7" name="Oval 36">
                  <a:extLst>
                    <a:ext uri="{FF2B5EF4-FFF2-40B4-BE49-F238E27FC236}">
                      <a16:creationId xmlns:a16="http://schemas.microsoft.com/office/drawing/2014/main" id="{6F00F48B-D865-C5B3-BE04-5A5EA58F271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8" name="Oval 37">
                  <a:extLst>
                    <a:ext uri="{FF2B5EF4-FFF2-40B4-BE49-F238E27FC236}">
                      <a16:creationId xmlns:a16="http://schemas.microsoft.com/office/drawing/2014/main" id="{04AF09A6-3DB3-6DC5-9B08-35F67C090287}"/>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39" name="Straight Connector 38">
                  <a:extLst>
                    <a:ext uri="{FF2B5EF4-FFF2-40B4-BE49-F238E27FC236}">
                      <a16:creationId xmlns:a16="http://schemas.microsoft.com/office/drawing/2014/main" id="{9929D1CC-D926-457D-D10B-143825F02C4F}"/>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E919BDA-0900-6F51-8AE4-138A92B2654C}"/>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D419E6C1-CA0E-F43A-CF76-1A0FD37DF99E}"/>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B5C80C6C-CA87-0991-FE96-B02A5C8446BD}"/>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D336028-1575-EB9B-C2C5-E47D29C6B79E}"/>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7854C72C-2029-C4D8-4E58-32F76F1BC1A6}"/>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2" name="Straight Connector 31">
                <a:extLst>
                  <a:ext uri="{FF2B5EF4-FFF2-40B4-BE49-F238E27FC236}">
                    <a16:creationId xmlns:a16="http://schemas.microsoft.com/office/drawing/2014/main" id="{4FE95C4B-7A54-4A81-0651-1BC490B1BF99}"/>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Oval 25">
              <a:extLst>
                <a:ext uri="{FF2B5EF4-FFF2-40B4-BE49-F238E27FC236}">
                  <a16:creationId xmlns:a16="http://schemas.microsoft.com/office/drawing/2014/main" id="{FFE62612-5ADD-9CBC-FA67-EED45768DD90}"/>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28" name="Straight Connector 27">
              <a:extLst>
                <a:ext uri="{FF2B5EF4-FFF2-40B4-BE49-F238E27FC236}">
                  <a16:creationId xmlns:a16="http://schemas.microsoft.com/office/drawing/2014/main" id="{547D72AF-E02B-2A3B-0F0F-92115EBC3ED7}"/>
                </a:ext>
              </a:extLst>
            </p:cNvPr>
            <p:cNvCxnSpPr>
              <a:cxnSpLocks/>
              <a:stCxn id="26"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Group 61" descr="A binary tree. That is structured as follows:&#10;&#10;root: 9, with left child 3 and right child 10&#10;3: has no left child, right child is 6&#10;6: left child is 5, it has no right child&#10;5: has no children&#10;10: it has no left child, right child is 16&#10;16: has no children">
            <a:extLst>
              <a:ext uri="{FF2B5EF4-FFF2-40B4-BE49-F238E27FC236}">
                <a16:creationId xmlns:a16="http://schemas.microsoft.com/office/drawing/2014/main" id="{4A1538D4-DB3F-F0C7-08AA-E0235DA7DCDD}"/>
              </a:ext>
            </a:extLst>
          </p:cNvPr>
          <p:cNvGrpSpPr/>
          <p:nvPr/>
        </p:nvGrpSpPr>
        <p:grpSpPr>
          <a:xfrm>
            <a:off x="950879" y="3544785"/>
            <a:ext cx="2612151" cy="2757506"/>
            <a:chOff x="9503743" y="365125"/>
            <a:chExt cx="2612151" cy="2757506"/>
          </a:xfrm>
        </p:grpSpPr>
        <p:grpSp>
          <p:nvGrpSpPr>
            <p:cNvPr id="63" name="Group 62">
              <a:extLst>
                <a:ext uri="{FF2B5EF4-FFF2-40B4-BE49-F238E27FC236}">
                  <a16:creationId xmlns:a16="http://schemas.microsoft.com/office/drawing/2014/main" id="{27CFB66F-9ED2-35C1-3299-FED15AFDAFC5}"/>
                </a:ext>
              </a:extLst>
            </p:cNvPr>
            <p:cNvGrpSpPr/>
            <p:nvPr/>
          </p:nvGrpSpPr>
          <p:grpSpPr>
            <a:xfrm>
              <a:off x="9503743" y="365125"/>
              <a:ext cx="2612151" cy="1930319"/>
              <a:chOff x="6837726" y="1203158"/>
              <a:chExt cx="2612151" cy="1930319"/>
            </a:xfrm>
          </p:grpSpPr>
          <p:grpSp>
            <p:nvGrpSpPr>
              <p:cNvPr id="66" name="Group 65">
                <a:extLst>
                  <a:ext uri="{FF2B5EF4-FFF2-40B4-BE49-F238E27FC236}">
                    <a16:creationId xmlns:a16="http://schemas.microsoft.com/office/drawing/2014/main" id="{069196BE-31FA-F4A1-82AB-1BB164A23454}"/>
                  </a:ext>
                </a:extLst>
              </p:cNvPr>
              <p:cNvGrpSpPr/>
              <p:nvPr/>
            </p:nvGrpSpPr>
            <p:grpSpPr>
              <a:xfrm>
                <a:off x="6837726" y="1203158"/>
                <a:ext cx="2612151" cy="1930319"/>
                <a:chOff x="1556072" y="2379747"/>
                <a:chExt cx="2612151" cy="1930319"/>
              </a:xfrm>
            </p:grpSpPr>
            <p:sp>
              <p:nvSpPr>
                <p:cNvPr id="69" name="Oval 68">
                  <a:extLst>
                    <a:ext uri="{FF2B5EF4-FFF2-40B4-BE49-F238E27FC236}">
                      <a16:creationId xmlns:a16="http://schemas.microsoft.com/office/drawing/2014/main" id="{8F0470A7-2E15-6253-E0E8-9905C1C11D2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0" name="Oval 69">
                  <a:extLst>
                    <a:ext uri="{FF2B5EF4-FFF2-40B4-BE49-F238E27FC236}">
                      <a16:creationId xmlns:a16="http://schemas.microsoft.com/office/drawing/2014/main" id="{7FC6A5A0-3610-1B0B-2F52-E7E941F71673}"/>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Oval 70">
                  <a:extLst>
                    <a:ext uri="{FF2B5EF4-FFF2-40B4-BE49-F238E27FC236}">
                      <a16:creationId xmlns:a16="http://schemas.microsoft.com/office/drawing/2014/main" id="{3AF3B191-9F2E-0D59-5DDB-EAF05869733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73" name="Oval 72">
                  <a:extLst>
                    <a:ext uri="{FF2B5EF4-FFF2-40B4-BE49-F238E27FC236}">
                      <a16:creationId xmlns:a16="http://schemas.microsoft.com/office/drawing/2014/main" id="{58255D38-D5E3-5580-E8CC-03127A6E349A}"/>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75" name="Straight Connector 74">
                  <a:extLst>
                    <a:ext uri="{FF2B5EF4-FFF2-40B4-BE49-F238E27FC236}">
                      <a16:creationId xmlns:a16="http://schemas.microsoft.com/office/drawing/2014/main" id="{F4FDFEDC-199E-75E7-33CE-AAF0945EDC8C}"/>
                    </a:ext>
                  </a:extLst>
                </p:cNvPr>
                <p:cNvCxnSpPr>
                  <a:cxnSpLocks/>
                  <a:stCxn id="69" idx="3"/>
                  <a:endCxn id="7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CB3BF2C-BA27-2F51-24A8-F788881E359C}"/>
                    </a:ext>
                  </a:extLst>
                </p:cNvPr>
                <p:cNvCxnSpPr>
                  <a:cxnSpLocks/>
                  <a:stCxn id="69" idx="5"/>
                  <a:endCxn id="7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9E7B233F-4AB5-0D44-1FA3-83ECC69D5BCE}"/>
                    </a:ext>
                  </a:extLst>
                </p:cNvPr>
                <p:cNvCxnSpPr>
                  <a:stCxn id="73" idx="1"/>
                  <a:endCxn id="7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B226864B-C381-4B00-2C1C-E4A9DB3B5B8B}"/>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68" name="Straight Connector 67">
                <a:extLst>
                  <a:ext uri="{FF2B5EF4-FFF2-40B4-BE49-F238E27FC236}">
                    <a16:creationId xmlns:a16="http://schemas.microsoft.com/office/drawing/2014/main" id="{24FCD201-2759-B496-3D9D-11D0A4042338}"/>
                  </a:ext>
                </a:extLst>
              </p:cNvPr>
              <p:cNvCxnSpPr>
                <a:cxnSpLocks/>
                <a:stCxn id="67" idx="1"/>
                <a:endCxn id="70"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4" name="Oval 63">
              <a:extLst>
                <a:ext uri="{FF2B5EF4-FFF2-40B4-BE49-F238E27FC236}">
                  <a16:creationId xmlns:a16="http://schemas.microsoft.com/office/drawing/2014/main" id="{6D6B2586-DA4B-8D8C-1582-996ECC02AB3F}"/>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65" name="Straight Connector 64">
              <a:extLst>
                <a:ext uri="{FF2B5EF4-FFF2-40B4-BE49-F238E27FC236}">
                  <a16:creationId xmlns:a16="http://schemas.microsoft.com/office/drawing/2014/main" id="{07DEFAD0-8D4C-290A-0CCF-552C0C5AE42B}"/>
                </a:ext>
              </a:extLst>
            </p:cNvPr>
            <p:cNvCxnSpPr>
              <a:cxnSpLocks/>
              <a:stCxn id="64" idx="7"/>
              <a:endCxn id="67"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3"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
            <a:extLst>
              <a:ext uri="{FF2B5EF4-FFF2-40B4-BE49-F238E27FC236}">
                <a16:creationId xmlns:a16="http://schemas.microsoft.com/office/drawing/2014/main" id="{7FED6D48-5E24-DB75-D3E3-5C0CADE034A2}"/>
              </a:ext>
            </a:extLst>
          </p:cNvPr>
          <p:cNvGrpSpPr/>
          <p:nvPr/>
        </p:nvGrpSpPr>
        <p:grpSpPr>
          <a:xfrm>
            <a:off x="6506103" y="3683299"/>
            <a:ext cx="4036614" cy="2762801"/>
            <a:chOff x="8079280" y="365125"/>
            <a:chExt cx="4036614" cy="2762801"/>
          </a:xfrm>
        </p:grpSpPr>
        <p:grpSp>
          <p:nvGrpSpPr>
            <p:cNvPr id="5" name="Group 4">
              <a:extLst>
                <a:ext uri="{FF2B5EF4-FFF2-40B4-BE49-F238E27FC236}">
                  <a16:creationId xmlns:a16="http://schemas.microsoft.com/office/drawing/2014/main" id="{26C65F57-BD07-C988-424F-1901022809A5}"/>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0172DECA-9CF4-C026-86F8-572305EFD807}"/>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37FF0475-5D75-CF0C-8136-97716851B36C}"/>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223AC4B6-DB7D-5890-6A64-477F6C6C77B8}"/>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670C748E-BB84-63E7-3213-F881B3FCA272}"/>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6" name="Oval 15">
                  <a:extLst>
                    <a:ext uri="{FF2B5EF4-FFF2-40B4-BE49-F238E27FC236}">
                      <a16:creationId xmlns:a16="http://schemas.microsoft.com/office/drawing/2014/main" id="{5E897EFF-5936-9183-FECD-3B544ACA850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EA79B86E-3CF0-510F-C36F-A7094EAC53C1}"/>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E9170083-3386-CC9C-2F47-3E3DFFB09367}"/>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6AADA609-CF5E-9A2D-FC7B-2E6E8FF30D5F}"/>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2B2485C-2006-6033-2BAB-D5B86A851849}"/>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043BCBC-FB82-358D-6CAC-1B72D1A66D2E}"/>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D15677C-2B5C-0A79-A3E3-444660386785}"/>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E1EA23F-2B79-BEC8-27A7-575927BA69A6}"/>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2B715D8A-7190-742D-28F2-786E284A0C79}"/>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FACD5366-1226-5B29-2497-C3943C29A7D2}"/>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CBF5B753-8D05-CE5A-92EE-C6616E123724}"/>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561E78EB-6045-B14F-AF7D-FA0D62FF5057}"/>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880912B2-A430-F9D7-2FA2-998B5E70FC17}"/>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CEA98E0-23E4-F960-98AF-5A2FF311D2E1}"/>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222627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6D083-B54D-058B-9F1C-70C846514F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E6A60-9EF8-CC19-2E6D-91930DA469AA}"/>
              </a:ext>
            </a:extLst>
          </p:cNvPr>
          <p:cNvSpPr>
            <a:spLocks noGrp="1"/>
          </p:cNvSpPr>
          <p:nvPr>
            <p:ph type="title"/>
          </p:nvPr>
        </p:nvSpPr>
        <p:spPr>
          <a:xfrm>
            <a:off x="34982" y="-153384"/>
            <a:ext cx="10515600" cy="1325563"/>
          </a:xfrm>
        </p:spPr>
        <p:txBody>
          <a:bodyPr>
            <a:normAutofit/>
          </a:bodyPr>
          <a:lstStyle/>
          <a:p>
            <a:r>
              <a:rPr lang="en-US" sz="4000" dirty="0"/>
              <a:t>Is it an AVL Tree? (Answers)</a:t>
            </a:r>
          </a:p>
        </p:txBody>
      </p:sp>
      <p:sp>
        <p:nvSpPr>
          <p:cNvPr id="61" name="TextBox 60">
            <a:extLst>
              <a:ext uri="{FF2B5EF4-FFF2-40B4-BE49-F238E27FC236}">
                <a16:creationId xmlns:a16="http://schemas.microsoft.com/office/drawing/2014/main" id="{9AABB28F-A9F5-FFDD-EEA4-696DD2BEBF19}"/>
              </a:ext>
            </a:extLst>
          </p:cNvPr>
          <p:cNvSpPr txBox="1"/>
          <p:nvPr/>
        </p:nvSpPr>
        <p:spPr>
          <a:xfrm>
            <a:off x="465206" y="1361806"/>
            <a:ext cx="2295485" cy="923330"/>
          </a:xfrm>
          <a:prstGeom prst="rect">
            <a:avLst/>
          </a:prstGeom>
          <a:noFill/>
          <a:ln w="28575">
            <a:solidFill>
              <a:schemeClr val="accent1"/>
            </a:solidFill>
          </a:ln>
        </p:spPr>
        <p:txBody>
          <a:bodyPr wrap="square" rtlCol="0">
            <a:spAutoFit/>
          </a:bodyPr>
          <a:lstStyle/>
          <a:p>
            <a:r>
              <a:rPr lang="en-US" b="1" dirty="0">
                <a:solidFill>
                  <a:schemeClr val="accent1">
                    <a:lumMod val="75000"/>
                  </a:schemeClr>
                </a:solidFill>
              </a:rPr>
              <a:t>“Problem” Node</a:t>
            </a:r>
          </a:p>
          <a:p>
            <a:r>
              <a:rPr lang="en-US" dirty="0">
                <a:solidFill>
                  <a:schemeClr val="accent1">
                    <a:lumMod val="75000"/>
                  </a:schemeClr>
                </a:solidFill>
              </a:rPr>
              <a:t>Its children’s heights differ by more than 1</a:t>
            </a:r>
          </a:p>
        </p:txBody>
      </p:sp>
      <p:cxnSp>
        <p:nvCxnSpPr>
          <p:cNvPr id="74" name="Straight Arrow Connector 73">
            <a:extLst>
              <a:ext uri="{FF2B5EF4-FFF2-40B4-BE49-F238E27FC236}">
                <a16:creationId xmlns:a16="http://schemas.microsoft.com/office/drawing/2014/main" id="{C8A47E61-B721-8511-73ED-8E0813B8DEA5}"/>
              </a:ext>
              <a:ext uri="{C183D7F6-B498-43B3-948B-1728B52AA6E4}">
                <adec:decorative xmlns:adec="http://schemas.microsoft.com/office/drawing/2017/decorative" val="1"/>
              </a:ext>
            </a:extLst>
          </p:cNvPr>
          <p:cNvCxnSpPr>
            <a:cxnSpLocks/>
            <a:stCxn id="61" idx="3"/>
            <a:endCxn id="51" idx="2"/>
          </p:cNvCxnSpPr>
          <p:nvPr/>
        </p:nvCxnSpPr>
        <p:spPr>
          <a:xfrm flipV="1">
            <a:off x="2760691" y="1082079"/>
            <a:ext cx="2615396" cy="741392"/>
          </a:xfrm>
          <a:prstGeom prst="straightConnector1">
            <a:avLst/>
          </a:prstGeom>
          <a:ln w="38100">
            <a:solidFill>
              <a:schemeClr val="accent1">
                <a:lumMod val="60000"/>
                <a:lumOff val="40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4408432B-8D1B-7363-AC02-381CA116EA99}"/>
              </a:ext>
              <a:ext uri="{C183D7F6-B498-43B3-948B-1728B52AA6E4}">
                <adec:decorative xmlns:adec="http://schemas.microsoft.com/office/drawing/2017/decorative" val="1"/>
              </a:ext>
            </a:extLst>
          </p:cNvPr>
          <p:cNvCxnSpPr>
            <a:cxnSpLocks/>
            <a:stCxn id="61" idx="2"/>
            <a:endCxn id="70" idx="0"/>
          </p:cNvCxnSpPr>
          <p:nvPr/>
        </p:nvCxnSpPr>
        <p:spPr>
          <a:xfrm flipH="1">
            <a:off x="1257135" y="2285136"/>
            <a:ext cx="355814" cy="1922937"/>
          </a:xfrm>
          <a:prstGeom prst="straightConnector1">
            <a:avLst/>
          </a:prstGeom>
          <a:ln w="38100">
            <a:solidFill>
              <a:schemeClr val="accent1">
                <a:lumMod val="60000"/>
                <a:lumOff val="40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grpSp>
        <p:nvGrpSpPr>
          <p:cNvPr id="77" name="Group 76" descr="A binary tree. That is structured as follows:&#10;&#10;root: 9, with left child 3 and right child 10&#10;3: left child is 1, right child is 6&#10;1: left child is 0, it has no right child&#10;0: has no children&#10;6: left child is 5, right child is 7&#10;5: has no children&#10;7: has no children&#10;10: has no children&#10;&#10;This is not a valid AVL tree because the left subtree of 9 has height 2 and the right subtree has height 0, making for a difference of more than 1. We say that the node 9 is a &quot;problem node&quot; because its subtrees are not balanced.">
            <a:extLst>
              <a:ext uri="{FF2B5EF4-FFF2-40B4-BE49-F238E27FC236}">
                <a16:creationId xmlns:a16="http://schemas.microsoft.com/office/drawing/2014/main" id="{FED2D6A2-6D4F-2427-2D93-D80FBA5E9294}"/>
              </a:ext>
            </a:extLst>
          </p:cNvPr>
          <p:cNvGrpSpPr/>
          <p:nvPr/>
        </p:nvGrpSpPr>
        <p:grpSpPr>
          <a:xfrm>
            <a:off x="3248333" y="534355"/>
            <a:ext cx="4769179" cy="3004269"/>
            <a:chOff x="3248333" y="534355"/>
            <a:chExt cx="4769179" cy="3004269"/>
          </a:xfrm>
        </p:grpSpPr>
        <p:grpSp>
          <p:nvGrpSpPr>
            <p:cNvPr id="44" name="Group 43">
              <a:extLst>
                <a:ext uri="{FF2B5EF4-FFF2-40B4-BE49-F238E27FC236}">
                  <a16:creationId xmlns:a16="http://schemas.microsoft.com/office/drawing/2014/main" id="{39D27363-3D3C-32E8-696C-D2785DDA379D}"/>
                </a:ext>
              </a:extLst>
            </p:cNvPr>
            <p:cNvGrpSpPr/>
            <p:nvPr/>
          </p:nvGrpSpPr>
          <p:grpSpPr>
            <a:xfrm>
              <a:off x="3248333" y="775823"/>
              <a:ext cx="3424103" cy="2762801"/>
              <a:chOff x="8079280" y="365125"/>
              <a:chExt cx="3424103" cy="2762801"/>
            </a:xfrm>
          </p:grpSpPr>
          <p:grpSp>
            <p:nvGrpSpPr>
              <p:cNvPr id="45" name="Group 44">
                <a:extLst>
                  <a:ext uri="{FF2B5EF4-FFF2-40B4-BE49-F238E27FC236}">
                    <a16:creationId xmlns:a16="http://schemas.microsoft.com/office/drawing/2014/main" id="{E5555162-28A9-AEBD-F2C3-CB4BD139B201}"/>
                  </a:ext>
                </a:extLst>
              </p:cNvPr>
              <p:cNvGrpSpPr/>
              <p:nvPr/>
            </p:nvGrpSpPr>
            <p:grpSpPr>
              <a:xfrm>
                <a:off x="8079280" y="365125"/>
                <a:ext cx="3424103" cy="2762801"/>
                <a:chOff x="5413263" y="1203158"/>
                <a:chExt cx="3424103" cy="2762801"/>
              </a:xfrm>
            </p:grpSpPr>
            <p:grpSp>
              <p:nvGrpSpPr>
                <p:cNvPr id="48" name="Group 47">
                  <a:extLst>
                    <a:ext uri="{FF2B5EF4-FFF2-40B4-BE49-F238E27FC236}">
                      <a16:creationId xmlns:a16="http://schemas.microsoft.com/office/drawing/2014/main" id="{AB970A81-5546-979C-F061-1A50AE1829A7}"/>
                    </a:ext>
                  </a:extLst>
                </p:cNvPr>
                <p:cNvGrpSpPr/>
                <p:nvPr/>
              </p:nvGrpSpPr>
              <p:grpSpPr>
                <a:xfrm>
                  <a:off x="5413263" y="1203158"/>
                  <a:ext cx="3424103" cy="2762801"/>
                  <a:chOff x="131609" y="2379747"/>
                  <a:chExt cx="3424103" cy="2762801"/>
                </a:xfrm>
              </p:grpSpPr>
              <p:sp>
                <p:nvSpPr>
                  <p:cNvPr id="51" name="Oval 50">
                    <a:extLst>
                      <a:ext uri="{FF2B5EF4-FFF2-40B4-BE49-F238E27FC236}">
                        <a16:creationId xmlns:a16="http://schemas.microsoft.com/office/drawing/2014/main" id="{B44B982F-910E-BEBA-EC5B-FAFC556DFDB2}"/>
                      </a:ext>
                    </a:extLst>
                  </p:cNvPr>
                  <p:cNvSpPr/>
                  <p:nvPr/>
                </p:nvSpPr>
                <p:spPr>
                  <a:xfrm>
                    <a:off x="2259363" y="2379747"/>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2" name="Oval 51">
                    <a:extLst>
                      <a:ext uri="{FF2B5EF4-FFF2-40B4-BE49-F238E27FC236}">
                        <a16:creationId xmlns:a16="http://schemas.microsoft.com/office/drawing/2014/main" id="{2380CA75-AD77-6683-0BC9-7F2C016D5F1C}"/>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3" name="Oval 52">
                    <a:extLst>
                      <a:ext uri="{FF2B5EF4-FFF2-40B4-BE49-F238E27FC236}">
                        <a16:creationId xmlns:a16="http://schemas.microsoft.com/office/drawing/2014/main" id="{D3042753-F7E9-F5C5-75B9-E6367053EB2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54" name="Oval 53">
                    <a:extLst>
                      <a:ext uri="{FF2B5EF4-FFF2-40B4-BE49-F238E27FC236}">
                        <a16:creationId xmlns:a16="http://schemas.microsoft.com/office/drawing/2014/main" id="{12E8D3CB-288A-18A3-75C2-1C1C4362383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6" name="Oval 55">
                    <a:extLst>
                      <a:ext uri="{FF2B5EF4-FFF2-40B4-BE49-F238E27FC236}">
                        <a16:creationId xmlns:a16="http://schemas.microsoft.com/office/drawing/2014/main" id="{938691F0-1B46-0C00-5685-07E6648962AF}"/>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57" name="Straight Connector 56">
                    <a:extLst>
                      <a:ext uri="{FF2B5EF4-FFF2-40B4-BE49-F238E27FC236}">
                        <a16:creationId xmlns:a16="http://schemas.microsoft.com/office/drawing/2014/main" id="{64164C29-FB40-6241-EEAF-BA4155007881}"/>
                      </a:ext>
                    </a:extLst>
                  </p:cNvPr>
                  <p:cNvCxnSpPr>
                    <a:cxnSpLocks/>
                    <a:stCxn id="51" idx="3"/>
                    <a:endCxn id="52"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87862A3-31B7-516B-409B-6EEE9DC334CF}"/>
                      </a:ext>
                    </a:extLst>
                  </p:cNvPr>
                  <p:cNvCxnSpPr>
                    <a:cxnSpLocks/>
                    <a:stCxn id="51" idx="5"/>
                    <a:endCxn id="53"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66F22DD-94ED-62FA-419D-6A3704EF46F4}"/>
                      </a:ext>
                    </a:extLst>
                  </p:cNvPr>
                  <p:cNvCxnSpPr>
                    <a:stCxn id="54" idx="7"/>
                    <a:endCxn id="52"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E899DEC-198A-EFA6-4A26-83BA99D8F0A1}"/>
                      </a:ext>
                    </a:extLst>
                  </p:cNvPr>
                  <p:cNvCxnSpPr>
                    <a:cxnSpLocks/>
                    <a:stCxn id="56" idx="7"/>
                    <a:endCxn id="54"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9" name="Oval 48">
                  <a:extLst>
                    <a:ext uri="{FF2B5EF4-FFF2-40B4-BE49-F238E27FC236}">
                      <a16:creationId xmlns:a16="http://schemas.microsoft.com/office/drawing/2014/main" id="{00F6329C-0CCA-027A-A5C6-EF2ACB33F89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50" name="Straight Connector 49">
                  <a:extLst>
                    <a:ext uri="{FF2B5EF4-FFF2-40B4-BE49-F238E27FC236}">
                      <a16:creationId xmlns:a16="http://schemas.microsoft.com/office/drawing/2014/main" id="{20DC127A-1C6F-762E-EB07-B117220FFFE9}"/>
                    </a:ext>
                  </a:extLst>
                </p:cNvPr>
                <p:cNvCxnSpPr>
                  <a:cxnSpLocks/>
                  <a:stCxn id="49" idx="1"/>
                  <a:endCxn id="52"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 name="Oval 45">
                <a:extLst>
                  <a:ext uri="{FF2B5EF4-FFF2-40B4-BE49-F238E27FC236}">
                    <a16:creationId xmlns:a16="http://schemas.microsoft.com/office/drawing/2014/main" id="{E76EDC3A-9FC7-1881-08F2-3E94ACE57A45}"/>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47" name="Straight Connector 46">
                <a:extLst>
                  <a:ext uri="{FF2B5EF4-FFF2-40B4-BE49-F238E27FC236}">
                    <a16:creationId xmlns:a16="http://schemas.microsoft.com/office/drawing/2014/main" id="{C121F7C5-006C-BD0F-6B92-F4FF84805015}"/>
                  </a:ext>
                </a:extLst>
              </p:cNvPr>
              <p:cNvCxnSpPr>
                <a:cxnSpLocks/>
                <a:stCxn id="46" idx="7"/>
                <a:endCxn id="49"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54C17867-3513-85D5-D22A-6E9F2CD5ABBE}"/>
                </a:ext>
              </a:extLst>
            </p:cNvPr>
            <p:cNvSpPr txBox="1"/>
            <p:nvPr/>
          </p:nvSpPr>
          <p:spPr>
            <a:xfrm>
              <a:off x="6059925" y="534355"/>
              <a:ext cx="1957587" cy="461665"/>
            </a:xfrm>
            <a:prstGeom prst="rect">
              <a:avLst/>
            </a:prstGeom>
            <a:noFill/>
          </p:spPr>
          <p:txBody>
            <a:bodyPr wrap="none" rtlCol="0">
              <a:spAutoFit/>
            </a:bodyPr>
            <a:lstStyle/>
            <a:p>
              <a:r>
                <a:rPr lang="en-US" sz="2400" dirty="0">
                  <a:solidFill>
                    <a:srgbClr val="FF0000"/>
                  </a:solidFill>
                </a:rPr>
                <a:t>Not Balanced!</a:t>
              </a:r>
            </a:p>
          </p:txBody>
        </p:sp>
      </p:grpSp>
      <p:grpSp>
        <p:nvGrpSpPr>
          <p:cNvPr id="78" name="Group 77" descr="A binary tree. That is structured as follows:&#10;&#10;root: 9, with left child 3 and right child 10&#10;3: left child is 1, right child is 6&#10;1: left child is 0, it has no right child&#10;0: has no children&#10;6: left child is 5, it has no right child&#10;5: has no children&#10;10: it has no left child, right child is 16&#10;16: has no children&#10;&#10;This is a valid AVL tree because every node's subtrees heights differ by 1 or less.">
            <a:extLst>
              <a:ext uri="{FF2B5EF4-FFF2-40B4-BE49-F238E27FC236}">
                <a16:creationId xmlns:a16="http://schemas.microsoft.com/office/drawing/2014/main" id="{1E37061A-60C7-4701-9834-2A4004175503}"/>
              </a:ext>
            </a:extLst>
          </p:cNvPr>
          <p:cNvGrpSpPr/>
          <p:nvPr/>
        </p:nvGrpSpPr>
        <p:grpSpPr>
          <a:xfrm>
            <a:off x="7614255" y="194375"/>
            <a:ext cx="4075955" cy="2807290"/>
            <a:chOff x="7614255" y="194375"/>
            <a:chExt cx="4075955" cy="2807290"/>
          </a:xfrm>
        </p:grpSpPr>
        <p:grpSp>
          <p:nvGrpSpPr>
            <p:cNvPr id="24" name="Group 23">
              <a:extLst>
                <a:ext uri="{FF2B5EF4-FFF2-40B4-BE49-F238E27FC236}">
                  <a16:creationId xmlns:a16="http://schemas.microsoft.com/office/drawing/2014/main" id="{6BA6A0AB-BF20-925F-794F-2D27E92D60A3}"/>
                </a:ext>
              </a:extLst>
            </p:cNvPr>
            <p:cNvGrpSpPr/>
            <p:nvPr/>
          </p:nvGrpSpPr>
          <p:grpSpPr>
            <a:xfrm>
              <a:off x="7614255" y="194375"/>
              <a:ext cx="4036614" cy="2762801"/>
              <a:chOff x="8079280" y="365125"/>
              <a:chExt cx="4036614" cy="2762801"/>
            </a:xfrm>
          </p:grpSpPr>
          <p:grpSp>
            <p:nvGrpSpPr>
              <p:cNvPr id="25" name="Group 24">
                <a:extLst>
                  <a:ext uri="{FF2B5EF4-FFF2-40B4-BE49-F238E27FC236}">
                    <a16:creationId xmlns:a16="http://schemas.microsoft.com/office/drawing/2014/main" id="{6786FF62-F6D6-4AB0-63B1-19DE33ED1E87}"/>
                  </a:ext>
                </a:extLst>
              </p:cNvPr>
              <p:cNvGrpSpPr/>
              <p:nvPr/>
            </p:nvGrpSpPr>
            <p:grpSpPr>
              <a:xfrm>
                <a:off x="8079280" y="365125"/>
                <a:ext cx="4036614" cy="2762801"/>
                <a:chOff x="5413263" y="1203158"/>
                <a:chExt cx="4036614" cy="2762801"/>
              </a:xfrm>
            </p:grpSpPr>
            <p:grpSp>
              <p:nvGrpSpPr>
                <p:cNvPr id="30" name="Group 29">
                  <a:extLst>
                    <a:ext uri="{FF2B5EF4-FFF2-40B4-BE49-F238E27FC236}">
                      <a16:creationId xmlns:a16="http://schemas.microsoft.com/office/drawing/2014/main" id="{56F58DAB-C197-6360-7792-F578DFA7E536}"/>
                    </a:ext>
                  </a:extLst>
                </p:cNvPr>
                <p:cNvGrpSpPr/>
                <p:nvPr/>
              </p:nvGrpSpPr>
              <p:grpSpPr>
                <a:xfrm>
                  <a:off x="5413263" y="1203158"/>
                  <a:ext cx="4036614" cy="2762801"/>
                  <a:chOff x="131609" y="2379747"/>
                  <a:chExt cx="4036614" cy="2762801"/>
                </a:xfrm>
              </p:grpSpPr>
              <p:sp>
                <p:nvSpPr>
                  <p:cNvPr id="33" name="Oval 32">
                    <a:extLst>
                      <a:ext uri="{FF2B5EF4-FFF2-40B4-BE49-F238E27FC236}">
                        <a16:creationId xmlns:a16="http://schemas.microsoft.com/office/drawing/2014/main" id="{69115BD3-5BCE-B86B-CEDE-A190E067D47D}"/>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34" name="Oval 33">
                    <a:extLst>
                      <a:ext uri="{FF2B5EF4-FFF2-40B4-BE49-F238E27FC236}">
                        <a16:creationId xmlns:a16="http://schemas.microsoft.com/office/drawing/2014/main" id="{9E149999-AFCF-543E-455B-570A6FC2658F}"/>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5" name="Oval 34">
                    <a:extLst>
                      <a:ext uri="{FF2B5EF4-FFF2-40B4-BE49-F238E27FC236}">
                        <a16:creationId xmlns:a16="http://schemas.microsoft.com/office/drawing/2014/main" id="{6AE5E0AD-CF4B-75E9-8C7A-1159214213B2}"/>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6" name="Oval 35">
                    <a:extLst>
                      <a:ext uri="{FF2B5EF4-FFF2-40B4-BE49-F238E27FC236}">
                        <a16:creationId xmlns:a16="http://schemas.microsoft.com/office/drawing/2014/main" id="{2356BE8D-1484-5304-6C54-3B0276AF5746}"/>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7" name="Oval 36">
                    <a:extLst>
                      <a:ext uri="{FF2B5EF4-FFF2-40B4-BE49-F238E27FC236}">
                        <a16:creationId xmlns:a16="http://schemas.microsoft.com/office/drawing/2014/main" id="{E3A28B2C-E186-AFBC-3022-1095BFF9005F}"/>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8" name="Oval 37">
                    <a:extLst>
                      <a:ext uri="{FF2B5EF4-FFF2-40B4-BE49-F238E27FC236}">
                        <a16:creationId xmlns:a16="http://schemas.microsoft.com/office/drawing/2014/main" id="{F91423AC-490C-ED5F-6778-5EF4A3D8BEF1}"/>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39" name="Straight Connector 38">
                    <a:extLst>
                      <a:ext uri="{FF2B5EF4-FFF2-40B4-BE49-F238E27FC236}">
                        <a16:creationId xmlns:a16="http://schemas.microsoft.com/office/drawing/2014/main" id="{90C38827-1B3A-AD9B-2266-17B3171DE310}"/>
                      </a:ext>
                    </a:extLst>
                  </p:cNvPr>
                  <p:cNvCxnSpPr>
                    <a:cxnSpLocks/>
                    <a:stCxn id="33" idx="3"/>
                    <a:endCxn id="3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C2D549-98FB-09D6-AE7F-6AA96FB9BD42}"/>
                      </a:ext>
                    </a:extLst>
                  </p:cNvPr>
                  <p:cNvCxnSpPr>
                    <a:cxnSpLocks/>
                    <a:stCxn id="33" idx="5"/>
                    <a:endCxn id="3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87537CA-491A-AE5D-6C08-132A9DA4621D}"/>
                      </a:ext>
                    </a:extLst>
                  </p:cNvPr>
                  <p:cNvCxnSpPr>
                    <a:stCxn id="36" idx="7"/>
                    <a:endCxn id="3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2F2FC09-4878-915E-1827-D0EC57964BEC}"/>
                      </a:ext>
                    </a:extLst>
                  </p:cNvPr>
                  <p:cNvCxnSpPr>
                    <a:cxnSpLocks/>
                    <a:stCxn id="38" idx="7"/>
                    <a:endCxn id="3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70D29E7C-C59F-7989-CAFB-CA149089DC40}"/>
                      </a:ext>
                    </a:extLst>
                  </p:cNvPr>
                  <p:cNvCxnSpPr>
                    <a:stCxn id="37" idx="1"/>
                    <a:endCxn id="3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 name="Oval 30">
                  <a:extLst>
                    <a:ext uri="{FF2B5EF4-FFF2-40B4-BE49-F238E27FC236}">
                      <a16:creationId xmlns:a16="http://schemas.microsoft.com/office/drawing/2014/main" id="{01B77C09-C96B-745A-4F9F-9816478FEE70}"/>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32" name="Straight Connector 31">
                  <a:extLst>
                    <a:ext uri="{FF2B5EF4-FFF2-40B4-BE49-F238E27FC236}">
                      <a16:creationId xmlns:a16="http://schemas.microsoft.com/office/drawing/2014/main" id="{1B79A0CC-58EA-461C-94F0-2324BAEC3BC1}"/>
                    </a:ext>
                  </a:extLst>
                </p:cNvPr>
                <p:cNvCxnSpPr>
                  <a:cxnSpLocks/>
                  <a:stCxn id="31" idx="1"/>
                  <a:endCxn id="3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Oval 25">
                <a:extLst>
                  <a:ext uri="{FF2B5EF4-FFF2-40B4-BE49-F238E27FC236}">
                    <a16:creationId xmlns:a16="http://schemas.microsoft.com/office/drawing/2014/main" id="{0ACDDAB4-B0E8-E567-6D19-E26A38AA55B0}"/>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28" name="Straight Connector 27">
                <a:extLst>
                  <a:ext uri="{FF2B5EF4-FFF2-40B4-BE49-F238E27FC236}">
                    <a16:creationId xmlns:a16="http://schemas.microsoft.com/office/drawing/2014/main" id="{A77FC101-7DC5-436B-E430-9BF018FEA965}"/>
                  </a:ext>
                </a:extLst>
              </p:cNvPr>
              <p:cNvCxnSpPr>
                <a:cxnSpLocks/>
                <a:stCxn id="26" idx="7"/>
                <a:endCxn id="3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0ABD1AC7-858A-D0A4-7B32-D9B1FB0CBE70}"/>
                </a:ext>
              </a:extLst>
            </p:cNvPr>
            <p:cNvSpPr txBox="1"/>
            <p:nvPr/>
          </p:nvSpPr>
          <p:spPr>
            <a:xfrm>
              <a:off x="10264820" y="2540000"/>
              <a:ext cx="1425390" cy="461665"/>
            </a:xfrm>
            <a:prstGeom prst="rect">
              <a:avLst/>
            </a:prstGeom>
            <a:noFill/>
          </p:spPr>
          <p:txBody>
            <a:bodyPr wrap="none" rtlCol="0">
              <a:spAutoFit/>
            </a:bodyPr>
            <a:lstStyle/>
            <a:p>
              <a:r>
                <a:rPr lang="en-US" sz="2400" dirty="0">
                  <a:solidFill>
                    <a:srgbClr val="FF0000"/>
                  </a:solidFill>
                </a:rPr>
                <a:t>Balanced!</a:t>
              </a:r>
            </a:p>
          </p:txBody>
        </p:sp>
      </p:grpSp>
      <p:grpSp>
        <p:nvGrpSpPr>
          <p:cNvPr id="72" name="Group 71" descr="A binary tree. That is structured as follows:&#10;&#10;root: 9, with left child 3 and right child 10&#10;3: has no left child, right child is 6&#10;6: left child is 5, it has no right child&#10;5: has no children&#10;10: it has no left child, right child is 16&#10;16: has no children&#10;&#10;This is not a valid AVL tree because the left subtree of 3 has height -1 and the right subtree has height 1, making for a difference of more than 1. We say that the node 3 is a &quot;problem node&quot; because its subtrees are not balanced.">
            <a:extLst>
              <a:ext uri="{FF2B5EF4-FFF2-40B4-BE49-F238E27FC236}">
                <a16:creationId xmlns:a16="http://schemas.microsoft.com/office/drawing/2014/main" id="{BB617E96-D7D3-4146-AAE2-E8FDC5F5BFC1}"/>
              </a:ext>
            </a:extLst>
          </p:cNvPr>
          <p:cNvGrpSpPr/>
          <p:nvPr/>
        </p:nvGrpSpPr>
        <p:grpSpPr>
          <a:xfrm>
            <a:off x="950879" y="3544785"/>
            <a:ext cx="2948081" cy="2795040"/>
            <a:chOff x="950879" y="3544785"/>
            <a:chExt cx="2948081" cy="2795040"/>
          </a:xfrm>
        </p:grpSpPr>
        <p:grpSp>
          <p:nvGrpSpPr>
            <p:cNvPr id="62" name="Group 61">
              <a:extLst>
                <a:ext uri="{FF2B5EF4-FFF2-40B4-BE49-F238E27FC236}">
                  <a16:creationId xmlns:a16="http://schemas.microsoft.com/office/drawing/2014/main" id="{BC7A89FB-08E8-642E-B3EF-9AC6FE527A42}"/>
                </a:ext>
              </a:extLst>
            </p:cNvPr>
            <p:cNvGrpSpPr/>
            <p:nvPr/>
          </p:nvGrpSpPr>
          <p:grpSpPr>
            <a:xfrm>
              <a:off x="950879" y="3544785"/>
              <a:ext cx="2612151" cy="2757506"/>
              <a:chOff x="9503743" y="365125"/>
              <a:chExt cx="2612151" cy="2757506"/>
            </a:xfrm>
          </p:grpSpPr>
          <p:grpSp>
            <p:nvGrpSpPr>
              <p:cNvPr id="63" name="Group 62">
                <a:extLst>
                  <a:ext uri="{FF2B5EF4-FFF2-40B4-BE49-F238E27FC236}">
                    <a16:creationId xmlns:a16="http://schemas.microsoft.com/office/drawing/2014/main" id="{A56BC58F-7B20-46E4-E4A9-389677C91272}"/>
                  </a:ext>
                </a:extLst>
              </p:cNvPr>
              <p:cNvGrpSpPr/>
              <p:nvPr/>
            </p:nvGrpSpPr>
            <p:grpSpPr>
              <a:xfrm>
                <a:off x="9503743" y="365125"/>
                <a:ext cx="2612151" cy="1930319"/>
                <a:chOff x="6837726" y="1203158"/>
                <a:chExt cx="2612151" cy="1930319"/>
              </a:xfrm>
            </p:grpSpPr>
            <p:grpSp>
              <p:nvGrpSpPr>
                <p:cNvPr id="66" name="Group 65">
                  <a:extLst>
                    <a:ext uri="{FF2B5EF4-FFF2-40B4-BE49-F238E27FC236}">
                      <a16:creationId xmlns:a16="http://schemas.microsoft.com/office/drawing/2014/main" id="{FD895E71-8E91-0BD6-98EC-AC78CC386D60}"/>
                    </a:ext>
                  </a:extLst>
                </p:cNvPr>
                <p:cNvGrpSpPr/>
                <p:nvPr/>
              </p:nvGrpSpPr>
              <p:grpSpPr>
                <a:xfrm>
                  <a:off x="6837726" y="1203158"/>
                  <a:ext cx="2612151" cy="1930319"/>
                  <a:chOff x="1556072" y="2379747"/>
                  <a:chExt cx="2612151" cy="1930319"/>
                </a:xfrm>
              </p:grpSpPr>
              <p:sp>
                <p:nvSpPr>
                  <p:cNvPr id="69" name="Oval 68">
                    <a:extLst>
                      <a:ext uri="{FF2B5EF4-FFF2-40B4-BE49-F238E27FC236}">
                        <a16:creationId xmlns:a16="http://schemas.microsoft.com/office/drawing/2014/main" id="{497ED62B-A82D-0F21-7D3A-41097C01E50D}"/>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0" name="Oval 69">
                    <a:extLst>
                      <a:ext uri="{FF2B5EF4-FFF2-40B4-BE49-F238E27FC236}">
                        <a16:creationId xmlns:a16="http://schemas.microsoft.com/office/drawing/2014/main" id="{FC9EA922-3ADA-822B-7B90-74B530637BFF}"/>
                      </a:ext>
                    </a:extLst>
                  </p:cNvPr>
                  <p:cNvSpPr/>
                  <p:nvPr/>
                </p:nvSpPr>
                <p:spPr>
                  <a:xfrm>
                    <a:off x="1556072" y="3043035"/>
                    <a:ext cx="612511" cy="612511"/>
                  </a:xfrm>
                  <a:prstGeom prst="ellipse">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Oval 70">
                    <a:extLst>
                      <a:ext uri="{FF2B5EF4-FFF2-40B4-BE49-F238E27FC236}">
                        <a16:creationId xmlns:a16="http://schemas.microsoft.com/office/drawing/2014/main" id="{2B9142CE-593B-1D9A-915D-AB273E67B10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73" name="Oval 72">
                    <a:extLst>
                      <a:ext uri="{FF2B5EF4-FFF2-40B4-BE49-F238E27FC236}">
                        <a16:creationId xmlns:a16="http://schemas.microsoft.com/office/drawing/2014/main" id="{C98E5B71-1C38-F289-235A-C1F00BB825D5}"/>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cxnSp>
                <p:nvCxnSpPr>
                  <p:cNvPr id="75" name="Straight Connector 74">
                    <a:extLst>
                      <a:ext uri="{FF2B5EF4-FFF2-40B4-BE49-F238E27FC236}">
                        <a16:creationId xmlns:a16="http://schemas.microsoft.com/office/drawing/2014/main" id="{26275589-EE23-A1B9-6728-6A2973866D68}"/>
                      </a:ext>
                    </a:extLst>
                  </p:cNvPr>
                  <p:cNvCxnSpPr>
                    <a:cxnSpLocks/>
                    <a:stCxn id="69" idx="3"/>
                    <a:endCxn id="70"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E202C90-7DF1-73FA-B13B-1C3139CC6CE7}"/>
                      </a:ext>
                    </a:extLst>
                  </p:cNvPr>
                  <p:cNvCxnSpPr>
                    <a:cxnSpLocks/>
                    <a:stCxn id="69" idx="5"/>
                    <a:endCxn id="71"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4B9A0D4A-668D-0DDF-D8F3-E922BA9AA868}"/>
                      </a:ext>
                    </a:extLst>
                  </p:cNvPr>
                  <p:cNvCxnSpPr>
                    <a:stCxn id="73" idx="1"/>
                    <a:endCxn id="71"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F5C51FAB-C430-D174-7366-A52A4AD3666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68" name="Straight Connector 67">
                  <a:extLst>
                    <a:ext uri="{FF2B5EF4-FFF2-40B4-BE49-F238E27FC236}">
                      <a16:creationId xmlns:a16="http://schemas.microsoft.com/office/drawing/2014/main" id="{F336F9DD-D10A-0DF8-9F2F-FAFE89DBF406}"/>
                    </a:ext>
                  </a:extLst>
                </p:cNvPr>
                <p:cNvCxnSpPr>
                  <a:cxnSpLocks/>
                  <a:stCxn id="67" idx="1"/>
                  <a:endCxn id="70"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4" name="Oval 63">
                <a:extLst>
                  <a:ext uri="{FF2B5EF4-FFF2-40B4-BE49-F238E27FC236}">
                    <a16:creationId xmlns:a16="http://schemas.microsoft.com/office/drawing/2014/main" id="{C91A308E-3459-0E58-45D3-7B81CC98A080}"/>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65" name="Straight Connector 64">
                <a:extLst>
                  <a:ext uri="{FF2B5EF4-FFF2-40B4-BE49-F238E27FC236}">
                    <a16:creationId xmlns:a16="http://schemas.microsoft.com/office/drawing/2014/main" id="{4B23422E-BC3B-EFAA-861F-264672211BB1}"/>
                  </a:ext>
                </a:extLst>
              </p:cNvPr>
              <p:cNvCxnSpPr>
                <a:cxnSpLocks/>
                <a:stCxn id="64" idx="7"/>
                <a:endCxn id="67"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5" name="TextBox 54">
              <a:extLst>
                <a:ext uri="{FF2B5EF4-FFF2-40B4-BE49-F238E27FC236}">
                  <a16:creationId xmlns:a16="http://schemas.microsoft.com/office/drawing/2014/main" id="{06C6E91A-33C1-8B28-B015-5FF36CEE5C4E}"/>
                </a:ext>
              </a:extLst>
            </p:cNvPr>
            <p:cNvSpPr txBox="1"/>
            <p:nvPr/>
          </p:nvSpPr>
          <p:spPr>
            <a:xfrm>
              <a:off x="1941373" y="5878160"/>
              <a:ext cx="1957587" cy="461665"/>
            </a:xfrm>
            <a:prstGeom prst="rect">
              <a:avLst/>
            </a:prstGeom>
            <a:noFill/>
          </p:spPr>
          <p:txBody>
            <a:bodyPr wrap="none" rtlCol="0">
              <a:spAutoFit/>
            </a:bodyPr>
            <a:lstStyle/>
            <a:p>
              <a:r>
                <a:rPr lang="en-US" sz="2400" dirty="0">
                  <a:solidFill>
                    <a:srgbClr val="FF0000"/>
                  </a:solidFill>
                </a:rPr>
                <a:t>Not Balanced!</a:t>
              </a:r>
            </a:p>
          </p:txBody>
        </p:sp>
      </p:grpSp>
      <p:grpSp>
        <p:nvGrpSpPr>
          <p:cNvPr id="81" name="Group 80" descr="A binary tree. That is structured as follows:&#10;&#10;root: 9, with left child 3 and right child 10&#10;3: left child is 1, right child is 6&#10;1: left child is 0, it has no right child&#10;0: has no children&#10;6: left child is 5, right child is 7&#10;5: has no children&#10;7: has no children&#10;10: it has no left child, right child is 16&#10;16: has no children&#10;&#10;This is a valid AVL tree because every node's subtrees heights differ by 1 or less.">
            <a:extLst>
              <a:ext uri="{FF2B5EF4-FFF2-40B4-BE49-F238E27FC236}">
                <a16:creationId xmlns:a16="http://schemas.microsoft.com/office/drawing/2014/main" id="{86A5A351-876F-BBB0-E7DD-06899F856BE1}"/>
              </a:ext>
            </a:extLst>
          </p:cNvPr>
          <p:cNvGrpSpPr/>
          <p:nvPr/>
        </p:nvGrpSpPr>
        <p:grpSpPr>
          <a:xfrm>
            <a:off x="6506103" y="3683299"/>
            <a:ext cx="5244950" cy="2762801"/>
            <a:chOff x="6506103" y="3683299"/>
            <a:chExt cx="5244950" cy="2762801"/>
          </a:xfrm>
        </p:grpSpPr>
        <p:grpSp>
          <p:nvGrpSpPr>
            <p:cNvPr id="4" name="Group 3">
              <a:extLst>
                <a:ext uri="{FF2B5EF4-FFF2-40B4-BE49-F238E27FC236}">
                  <a16:creationId xmlns:a16="http://schemas.microsoft.com/office/drawing/2014/main" id="{1D5F1A1C-6D12-F9F9-D102-FFD875307732}"/>
                </a:ext>
              </a:extLst>
            </p:cNvPr>
            <p:cNvGrpSpPr/>
            <p:nvPr/>
          </p:nvGrpSpPr>
          <p:grpSpPr>
            <a:xfrm>
              <a:off x="6506103" y="3683299"/>
              <a:ext cx="4036614" cy="2762801"/>
              <a:chOff x="8079280" y="365125"/>
              <a:chExt cx="4036614" cy="2762801"/>
            </a:xfrm>
          </p:grpSpPr>
          <p:grpSp>
            <p:nvGrpSpPr>
              <p:cNvPr id="5" name="Group 4">
                <a:extLst>
                  <a:ext uri="{FF2B5EF4-FFF2-40B4-BE49-F238E27FC236}">
                    <a16:creationId xmlns:a16="http://schemas.microsoft.com/office/drawing/2014/main" id="{5D1AE03F-B8F4-7F6C-458C-E3089094B6D9}"/>
                  </a:ext>
                </a:extLst>
              </p:cNvPr>
              <p:cNvGrpSpPr/>
              <p:nvPr/>
            </p:nvGrpSpPr>
            <p:grpSpPr>
              <a:xfrm>
                <a:off x="8079280" y="365125"/>
                <a:ext cx="4036614" cy="2762801"/>
                <a:chOff x="5413263" y="1203158"/>
                <a:chExt cx="4036614" cy="2762801"/>
              </a:xfrm>
            </p:grpSpPr>
            <p:grpSp>
              <p:nvGrpSpPr>
                <p:cNvPr id="10" name="Group 9">
                  <a:extLst>
                    <a:ext uri="{FF2B5EF4-FFF2-40B4-BE49-F238E27FC236}">
                      <a16:creationId xmlns:a16="http://schemas.microsoft.com/office/drawing/2014/main" id="{54D0B1ED-72F2-7609-EECA-37564A256AE0}"/>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4FC26629-D4A4-4877-2A29-7D449684BB38}"/>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14" name="Oval 13">
                    <a:extLst>
                      <a:ext uri="{FF2B5EF4-FFF2-40B4-BE49-F238E27FC236}">
                        <a16:creationId xmlns:a16="http://schemas.microsoft.com/office/drawing/2014/main" id="{8A9CAA12-C15D-5899-FEDE-5C4E04EF67D9}"/>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Oval 14">
                    <a:extLst>
                      <a:ext uri="{FF2B5EF4-FFF2-40B4-BE49-F238E27FC236}">
                        <a16:creationId xmlns:a16="http://schemas.microsoft.com/office/drawing/2014/main" id="{BD3D70EA-D73F-D234-0A96-3521EC78E73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16" name="Oval 15">
                    <a:extLst>
                      <a:ext uri="{FF2B5EF4-FFF2-40B4-BE49-F238E27FC236}">
                        <a16:creationId xmlns:a16="http://schemas.microsoft.com/office/drawing/2014/main" id="{2BF51135-79A2-6B7B-3EA4-6498001487E3}"/>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7" name="Oval 16">
                    <a:extLst>
                      <a:ext uri="{FF2B5EF4-FFF2-40B4-BE49-F238E27FC236}">
                        <a16:creationId xmlns:a16="http://schemas.microsoft.com/office/drawing/2014/main" id="{8838633B-0DE2-4529-9896-F83D31001ADB}"/>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18" name="Oval 17">
                    <a:extLst>
                      <a:ext uri="{FF2B5EF4-FFF2-40B4-BE49-F238E27FC236}">
                        <a16:creationId xmlns:a16="http://schemas.microsoft.com/office/drawing/2014/main" id="{BCD958B8-43D7-AEE6-DC88-F7D944231450}"/>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0</a:t>
                    </a:r>
                  </a:p>
                </p:txBody>
              </p:sp>
              <p:cxnSp>
                <p:nvCxnSpPr>
                  <p:cNvPr id="19" name="Straight Connector 18">
                    <a:extLst>
                      <a:ext uri="{FF2B5EF4-FFF2-40B4-BE49-F238E27FC236}">
                        <a16:creationId xmlns:a16="http://schemas.microsoft.com/office/drawing/2014/main" id="{E45CAB59-CED0-40B4-472F-9046412F8365}"/>
                      </a:ext>
                    </a:extLst>
                  </p:cNvPr>
                  <p:cNvCxnSpPr>
                    <a:cxnSpLocks/>
                    <a:stCxn id="13" idx="3"/>
                    <a:endCxn id="14"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98A97B2-948F-2889-BA7D-8D456704AF00}"/>
                      </a:ext>
                    </a:extLst>
                  </p:cNvPr>
                  <p:cNvCxnSpPr>
                    <a:cxnSpLocks/>
                    <a:stCxn id="13" idx="5"/>
                    <a:endCxn id="15"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5651DC2-88DA-C223-3269-422F3F18E96E}"/>
                      </a:ext>
                    </a:extLst>
                  </p:cNvPr>
                  <p:cNvCxnSpPr>
                    <a:stCxn id="16" idx="7"/>
                    <a:endCxn id="14"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40EA64C-3F5E-953A-66B7-63F68B445995}"/>
                      </a:ext>
                    </a:extLst>
                  </p:cNvPr>
                  <p:cNvCxnSpPr>
                    <a:cxnSpLocks/>
                    <a:stCxn id="18" idx="7"/>
                    <a:endCxn id="16"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883F182-A26D-9CCB-424D-0BFDC522939D}"/>
                      </a:ext>
                    </a:extLst>
                  </p:cNvPr>
                  <p:cNvCxnSpPr>
                    <a:stCxn id="17" idx="1"/>
                    <a:endCxn id="15"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79BFD85F-7F13-DB15-EC9F-B23C23365BC5}"/>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cxnSp>
              <p:nvCxnSpPr>
                <p:cNvPr id="12" name="Straight Connector 11">
                  <a:extLst>
                    <a:ext uri="{FF2B5EF4-FFF2-40B4-BE49-F238E27FC236}">
                      <a16:creationId xmlns:a16="http://schemas.microsoft.com/office/drawing/2014/main" id="{96385CDC-5210-4D68-5162-A76E8976B400}"/>
                    </a:ext>
                  </a:extLst>
                </p:cNvPr>
                <p:cNvCxnSpPr>
                  <a:cxnSpLocks/>
                  <a:stCxn id="11" idx="1"/>
                  <a:endCxn id="14"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 name="Oval 5">
                <a:extLst>
                  <a:ext uri="{FF2B5EF4-FFF2-40B4-BE49-F238E27FC236}">
                    <a16:creationId xmlns:a16="http://schemas.microsoft.com/office/drawing/2014/main" id="{615A614E-2567-2846-785D-40BA47A0CD8D}"/>
                  </a:ext>
                </a:extLst>
              </p:cNvPr>
              <p:cNvSpPr/>
              <p:nvPr/>
            </p:nvSpPr>
            <p:spPr>
              <a:xfrm>
                <a:off x="9568237" y="251012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Oval 6">
                <a:extLst>
                  <a:ext uri="{FF2B5EF4-FFF2-40B4-BE49-F238E27FC236}">
                    <a16:creationId xmlns:a16="http://schemas.microsoft.com/office/drawing/2014/main" id="{AF65CF4E-37B9-80A6-B703-BD24F64EE94A}"/>
                  </a:ext>
                </a:extLst>
              </p:cNvPr>
              <p:cNvSpPr/>
              <p:nvPr/>
            </p:nvSpPr>
            <p:spPr>
              <a:xfrm>
                <a:off x="10876335" y="2510119"/>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8" name="Straight Connector 7">
                <a:extLst>
                  <a:ext uri="{FF2B5EF4-FFF2-40B4-BE49-F238E27FC236}">
                    <a16:creationId xmlns:a16="http://schemas.microsoft.com/office/drawing/2014/main" id="{239BE171-0FA5-B93B-B646-5380FDCEFF1D}"/>
                  </a:ext>
                </a:extLst>
              </p:cNvPr>
              <p:cNvCxnSpPr>
                <a:cxnSpLocks/>
                <a:stCxn id="6" idx="7"/>
                <a:endCxn id="11" idx="3"/>
              </p:cNvCxnSpPr>
              <p:nvPr/>
            </p:nvCxnSpPr>
            <p:spPr>
              <a:xfrm flipV="1">
                <a:off x="10091048" y="2205002"/>
                <a:ext cx="195959" cy="394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8035554-CB41-12BC-01C7-0EF1B51BF663}"/>
                  </a:ext>
                </a:extLst>
              </p:cNvPr>
              <p:cNvCxnSpPr>
                <a:cxnSpLocks/>
                <a:stCxn id="7" idx="1"/>
                <a:endCxn id="11" idx="5"/>
              </p:cNvCxnSpPr>
              <p:nvPr/>
            </p:nvCxnSpPr>
            <p:spPr>
              <a:xfrm flipH="1" flipV="1">
                <a:off x="10720118" y="2205002"/>
                <a:ext cx="245917" cy="394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TextBox 26">
              <a:extLst>
                <a:ext uri="{FF2B5EF4-FFF2-40B4-BE49-F238E27FC236}">
                  <a16:creationId xmlns:a16="http://schemas.microsoft.com/office/drawing/2014/main" id="{B690DE21-C1A0-22E0-07FF-9216DF18BE03}"/>
                </a:ext>
              </a:extLst>
            </p:cNvPr>
            <p:cNvSpPr txBox="1"/>
            <p:nvPr/>
          </p:nvSpPr>
          <p:spPr>
            <a:xfrm>
              <a:off x="10325663" y="5840626"/>
              <a:ext cx="1425390" cy="461665"/>
            </a:xfrm>
            <a:prstGeom prst="rect">
              <a:avLst/>
            </a:prstGeom>
            <a:noFill/>
          </p:spPr>
          <p:txBody>
            <a:bodyPr wrap="none" rtlCol="0">
              <a:spAutoFit/>
            </a:bodyPr>
            <a:lstStyle/>
            <a:p>
              <a:r>
                <a:rPr lang="en-US" sz="2400" dirty="0">
                  <a:solidFill>
                    <a:srgbClr val="FF0000"/>
                  </a:solidFill>
                </a:rPr>
                <a:t>Balanced!</a:t>
              </a:r>
            </a:p>
          </p:txBody>
        </p:sp>
      </p:grpSp>
    </p:spTree>
    <p:extLst>
      <p:ext uri="{BB962C8B-B14F-4D97-AF65-F5344CB8AC3E}">
        <p14:creationId xmlns:p14="http://schemas.microsoft.com/office/powerpoint/2010/main" val="1698807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4AF19-ADB0-CEDA-E499-060E3A41CF54}"/>
              </a:ext>
            </a:extLst>
          </p:cNvPr>
          <p:cNvSpPr>
            <a:spLocks noGrp="1"/>
          </p:cNvSpPr>
          <p:nvPr>
            <p:ph type="title"/>
          </p:nvPr>
        </p:nvSpPr>
        <p:spPr/>
        <p:txBody>
          <a:bodyPr/>
          <a:lstStyle/>
          <a:p>
            <a:r>
              <a:rPr lang="en-US" dirty="0"/>
              <a:t>More Tree “Vocab”</a:t>
            </a:r>
          </a:p>
        </p:txBody>
      </p:sp>
      <p:sp>
        <p:nvSpPr>
          <p:cNvPr id="3" name="Content Placeholder 2">
            <a:extLst>
              <a:ext uri="{FF2B5EF4-FFF2-40B4-BE49-F238E27FC236}">
                <a16:creationId xmlns:a16="http://schemas.microsoft.com/office/drawing/2014/main" id="{882F1423-9B9F-8928-7B3D-7CF5E1C30617}"/>
              </a:ext>
            </a:extLst>
          </p:cNvPr>
          <p:cNvSpPr>
            <a:spLocks noGrp="1"/>
          </p:cNvSpPr>
          <p:nvPr>
            <p:ph idx="1"/>
          </p:nvPr>
        </p:nvSpPr>
        <p:spPr>
          <a:xfrm>
            <a:off x="209398" y="1804594"/>
            <a:ext cx="10515600" cy="4351338"/>
          </a:xfrm>
        </p:spPr>
        <p:txBody>
          <a:bodyPr>
            <a:normAutofit lnSpcReduction="10000"/>
          </a:bodyPr>
          <a:lstStyle/>
          <a:p>
            <a:r>
              <a:rPr lang="en-US" dirty="0"/>
              <a:t>Traversal:</a:t>
            </a:r>
          </a:p>
          <a:p>
            <a:pPr lvl="1"/>
            <a:r>
              <a:rPr lang="en-US" dirty="0"/>
              <a:t>An algorithm for “visiting/processing” every node in a tree</a:t>
            </a:r>
          </a:p>
          <a:p>
            <a:r>
              <a:rPr lang="en-US" dirty="0"/>
              <a:t>Pre-Order Traversal:</a:t>
            </a:r>
          </a:p>
          <a:p>
            <a:pPr lvl="1"/>
            <a:r>
              <a:rPr lang="en-US" dirty="0"/>
              <a:t>Root, Left Subtree, Right Subtree</a:t>
            </a:r>
          </a:p>
          <a:p>
            <a:pPr lvl="1"/>
            <a:r>
              <a:rPr lang="en-US" dirty="0"/>
              <a:t>D U S 2 B</a:t>
            </a:r>
          </a:p>
          <a:p>
            <a:r>
              <a:rPr lang="en-US" dirty="0"/>
              <a:t>In-Order Traversal:</a:t>
            </a:r>
          </a:p>
          <a:p>
            <a:pPr lvl="1"/>
            <a:r>
              <a:rPr lang="en-US" dirty="0"/>
              <a:t>Left Subtree, Root, Right Subtree</a:t>
            </a:r>
          </a:p>
          <a:p>
            <a:pPr lvl="1"/>
            <a:r>
              <a:rPr lang="en-US" dirty="0"/>
              <a:t>S U 2 D B</a:t>
            </a:r>
          </a:p>
          <a:p>
            <a:r>
              <a:rPr lang="en-US" dirty="0"/>
              <a:t>Post-Order Traversal</a:t>
            </a:r>
          </a:p>
          <a:p>
            <a:pPr lvl="1"/>
            <a:r>
              <a:rPr lang="en-US" dirty="0"/>
              <a:t>Left Subtree, Right Subtree, Root</a:t>
            </a:r>
          </a:p>
          <a:p>
            <a:pPr lvl="1"/>
            <a:r>
              <a:rPr lang="en-US" dirty="0"/>
              <a:t>S 2 U B D </a:t>
            </a:r>
          </a:p>
        </p:txBody>
      </p:sp>
      <p:grpSp>
        <p:nvGrpSpPr>
          <p:cNvPr id="13" name="Group 12" descr="An example binary tree.&#10;&#10;Root: contains the value &quot;D&quot;, has left child &quot;U&quot; and right child &quot;B&quot;&#10;U: has left child &quot;S&quot; and right child &quot;2&quot;&#10;B, S, 2: have no children.">
            <a:extLst>
              <a:ext uri="{FF2B5EF4-FFF2-40B4-BE49-F238E27FC236}">
                <a16:creationId xmlns:a16="http://schemas.microsoft.com/office/drawing/2014/main" id="{B47A3547-295B-B05C-068B-983BD07205E4}"/>
              </a:ext>
            </a:extLst>
          </p:cNvPr>
          <p:cNvGrpSpPr/>
          <p:nvPr/>
        </p:nvGrpSpPr>
        <p:grpSpPr>
          <a:xfrm>
            <a:off x="8321041" y="681037"/>
            <a:ext cx="3308482" cy="2358532"/>
            <a:chOff x="8321041" y="681037"/>
            <a:chExt cx="3308482" cy="2358532"/>
          </a:xfrm>
        </p:grpSpPr>
        <p:sp>
          <p:nvSpPr>
            <p:cNvPr id="4" name="Oval 3">
              <a:extLst>
                <a:ext uri="{FF2B5EF4-FFF2-40B4-BE49-F238E27FC236}">
                  <a16:creationId xmlns:a16="http://schemas.microsoft.com/office/drawing/2014/main" id="{2871AA27-B709-68DB-ED61-5CFC34EE7535}"/>
                </a:ext>
              </a:extLst>
            </p:cNvPr>
            <p:cNvSpPr/>
            <p:nvPr/>
          </p:nvSpPr>
          <p:spPr>
            <a:xfrm>
              <a:off x="9921241" y="681037"/>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t>
              </a:r>
            </a:p>
          </p:txBody>
        </p:sp>
        <p:sp>
          <p:nvSpPr>
            <p:cNvPr id="5" name="Oval 4">
              <a:extLst>
                <a:ext uri="{FF2B5EF4-FFF2-40B4-BE49-F238E27FC236}">
                  <a16:creationId xmlns:a16="http://schemas.microsoft.com/office/drawing/2014/main" id="{6A90F0F4-CCA6-1F0F-2E8C-1EA305114FE8}"/>
                </a:ext>
              </a:extLst>
            </p:cNvPr>
            <p:cNvSpPr/>
            <p:nvPr/>
          </p:nvSpPr>
          <p:spPr>
            <a:xfrm>
              <a:off x="8930641" y="1382252"/>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U</a:t>
              </a:r>
            </a:p>
          </p:txBody>
        </p:sp>
        <p:sp>
          <p:nvSpPr>
            <p:cNvPr id="6" name="Oval 5">
              <a:extLst>
                <a:ext uri="{FF2B5EF4-FFF2-40B4-BE49-F238E27FC236}">
                  <a16:creationId xmlns:a16="http://schemas.microsoft.com/office/drawing/2014/main" id="{2E07A1F2-30F9-729B-1528-91EAFB4D1467}"/>
                </a:ext>
              </a:extLst>
            </p:cNvPr>
            <p:cNvSpPr/>
            <p:nvPr/>
          </p:nvSpPr>
          <p:spPr>
            <a:xfrm>
              <a:off x="10941446" y="142411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B</a:t>
              </a:r>
            </a:p>
          </p:txBody>
        </p:sp>
        <p:sp>
          <p:nvSpPr>
            <p:cNvPr id="7" name="Oval 6">
              <a:extLst>
                <a:ext uri="{FF2B5EF4-FFF2-40B4-BE49-F238E27FC236}">
                  <a16:creationId xmlns:a16="http://schemas.microsoft.com/office/drawing/2014/main" id="{653BEA08-669E-B443-72F8-BA5F0CEEB896}"/>
                </a:ext>
              </a:extLst>
            </p:cNvPr>
            <p:cNvSpPr/>
            <p:nvPr/>
          </p:nvSpPr>
          <p:spPr>
            <a:xfrm>
              <a:off x="8321041" y="2351492"/>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a:t>
              </a:r>
            </a:p>
          </p:txBody>
        </p:sp>
        <p:sp>
          <p:nvSpPr>
            <p:cNvPr id="8" name="Oval 7">
              <a:extLst>
                <a:ext uri="{FF2B5EF4-FFF2-40B4-BE49-F238E27FC236}">
                  <a16:creationId xmlns:a16="http://schemas.microsoft.com/office/drawing/2014/main" id="{31BE23D9-06E9-66F6-B04D-AE64602081C5}"/>
                </a:ext>
              </a:extLst>
            </p:cNvPr>
            <p:cNvSpPr/>
            <p:nvPr/>
          </p:nvSpPr>
          <p:spPr>
            <a:xfrm>
              <a:off x="9464041" y="2351492"/>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cxnSp>
          <p:nvCxnSpPr>
            <p:cNvPr id="9" name="Straight Connector 8">
              <a:extLst>
                <a:ext uri="{FF2B5EF4-FFF2-40B4-BE49-F238E27FC236}">
                  <a16:creationId xmlns:a16="http://schemas.microsoft.com/office/drawing/2014/main" id="{3D00C509-5697-D96D-ED44-6AF53EE8DA7A}"/>
                </a:ext>
              </a:extLst>
            </p:cNvPr>
            <p:cNvCxnSpPr>
              <a:stCxn id="6" idx="1"/>
              <a:endCxn id="4" idx="5"/>
            </p:cNvCxnSpPr>
            <p:nvPr/>
          </p:nvCxnSpPr>
          <p:spPr>
            <a:xfrm flipH="1" flipV="1">
              <a:off x="10508550" y="1268346"/>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622C071-DF0C-D512-68A9-B941D1228586}"/>
                </a:ext>
              </a:extLst>
            </p:cNvPr>
            <p:cNvCxnSpPr>
              <a:stCxn id="5" idx="7"/>
              <a:endCxn id="4" idx="3"/>
            </p:cNvCxnSpPr>
            <p:nvPr/>
          </p:nvCxnSpPr>
          <p:spPr>
            <a:xfrm flipV="1">
              <a:off x="9517951" y="1268346"/>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B9E9506-B816-4FDB-6488-95FEF0DA2885}"/>
                </a:ext>
              </a:extLst>
            </p:cNvPr>
            <p:cNvCxnSpPr>
              <a:stCxn id="8" idx="0"/>
              <a:endCxn id="5" idx="5"/>
            </p:cNvCxnSpPr>
            <p:nvPr/>
          </p:nvCxnSpPr>
          <p:spPr>
            <a:xfrm flipH="1" flipV="1">
              <a:off x="9517951" y="1969561"/>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8CC884B-01B4-13C8-F936-0590B4EE303A}"/>
                </a:ext>
              </a:extLst>
            </p:cNvPr>
            <p:cNvCxnSpPr>
              <a:stCxn id="7" idx="0"/>
              <a:endCxn id="5" idx="3"/>
            </p:cNvCxnSpPr>
            <p:nvPr/>
          </p:nvCxnSpPr>
          <p:spPr>
            <a:xfrm flipV="1">
              <a:off x="8665079" y="1969561"/>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747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A41BB-3D3E-2892-1138-23936D229C8B}"/>
              </a:ext>
            </a:extLst>
          </p:cNvPr>
          <p:cNvSpPr>
            <a:spLocks noGrp="1"/>
          </p:cNvSpPr>
          <p:nvPr>
            <p:ph type="title"/>
          </p:nvPr>
        </p:nvSpPr>
        <p:spPr/>
        <p:txBody>
          <a:bodyPr/>
          <a:lstStyle/>
          <a:p>
            <a:r>
              <a:rPr lang="en-US" dirty="0"/>
              <a:t>Name that Traversal!</a:t>
            </a:r>
          </a:p>
        </p:txBody>
      </p:sp>
      <p:sp>
        <p:nvSpPr>
          <p:cNvPr id="4" name="TextBox 3">
            <a:extLst>
              <a:ext uri="{FF2B5EF4-FFF2-40B4-BE49-F238E27FC236}">
                <a16:creationId xmlns:a16="http://schemas.microsoft.com/office/drawing/2014/main" id="{81185F3B-810A-B300-B3D1-DB07A7B7626D}"/>
              </a:ext>
            </a:extLst>
          </p:cNvPr>
          <p:cNvSpPr txBox="1"/>
          <p:nvPr/>
        </p:nvSpPr>
        <p:spPr>
          <a:xfrm>
            <a:off x="0" y="1828800"/>
            <a:ext cx="4045338" cy="286232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aO</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aOrder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aOrder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process(root);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5" name="TextBox 4">
            <a:extLst>
              <a:ext uri="{FF2B5EF4-FFF2-40B4-BE49-F238E27FC236}">
                <a16:creationId xmlns:a16="http://schemas.microsoft.com/office/drawing/2014/main" id="{8AD21AD2-233A-B15D-281E-50F6C7B8EB57}"/>
              </a:ext>
            </a:extLst>
          </p:cNvPr>
          <p:cNvSpPr txBox="1"/>
          <p:nvPr/>
        </p:nvSpPr>
        <p:spPr>
          <a:xfrm>
            <a:off x="4045337" y="1822768"/>
            <a:ext cx="4045338" cy="286232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bO</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process(root);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bOrder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bOrder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6" name="TextBox 5">
            <a:extLst>
              <a:ext uri="{FF2B5EF4-FFF2-40B4-BE49-F238E27FC236}">
                <a16:creationId xmlns:a16="http://schemas.microsoft.com/office/drawing/2014/main" id="{751AC02A-AE8D-56FD-438A-B6623B7BE486}"/>
              </a:ext>
            </a:extLst>
          </p:cNvPr>
          <p:cNvSpPr txBox="1"/>
          <p:nvPr/>
        </p:nvSpPr>
        <p:spPr>
          <a:xfrm>
            <a:off x="8146664" y="1822768"/>
            <a:ext cx="4045338" cy="286232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cO</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cOrder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process(root)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cOrder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376215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A48BB-B56B-36E0-7326-ADA3ADE2CE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A4A80B-311C-19A6-D18C-3A100EA2E326}"/>
              </a:ext>
            </a:extLst>
          </p:cNvPr>
          <p:cNvSpPr>
            <a:spLocks noGrp="1"/>
          </p:cNvSpPr>
          <p:nvPr>
            <p:ph type="title"/>
          </p:nvPr>
        </p:nvSpPr>
        <p:spPr/>
        <p:txBody>
          <a:bodyPr/>
          <a:lstStyle/>
          <a:p>
            <a:r>
              <a:rPr lang="en-US" dirty="0"/>
              <a:t>Name that Traversal! (Answers)</a:t>
            </a:r>
          </a:p>
        </p:txBody>
      </p:sp>
      <p:sp>
        <p:nvSpPr>
          <p:cNvPr id="4" name="TextBox 3">
            <a:extLst>
              <a:ext uri="{FF2B5EF4-FFF2-40B4-BE49-F238E27FC236}">
                <a16:creationId xmlns:a16="http://schemas.microsoft.com/office/drawing/2014/main" id="{E2673BAB-BB1B-BF4D-750F-E30327D374F1}"/>
              </a:ext>
            </a:extLst>
          </p:cNvPr>
          <p:cNvSpPr txBox="1"/>
          <p:nvPr/>
        </p:nvSpPr>
        <p:spPr>
          <a:xfrm>
            <a:off x="0" y="1828800"/>
            <a:ext cx="4371646" cy="286232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postOrder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postOrder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postOrder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process(root);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5" name="TextBox 4">
            <a:extLst>
              <a:ext uri="{FF2B5EF4-FFF2-40B4-BE49-F238E27FC236}">
                <a16:creationId xmlns:a16="http://schemas.microsoft.com/office/drawing/2014/main" id="{8A57933E-EFBA-7E93-1FBD-2601BF5A7842}"/>
              </a:ext>
            </a:extLst>
          </p:cNvPr>
          <p:cNvSpPr txBox="1"/>
          <p:nvPr/>
        </p:nvSpPr>
        <p:spPr>
          <a:xfrm>
            <a:off x="4045337" y="1822768"/>
            <a:ext cx="4266937" cy="286232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preO</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process(root);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preOrder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preOrder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6" name="TextBox 5">
            <a:extLst>
              <a:ext uri="{FF2B5EF4-FFF2-40B4-BE49-F238E27FC236}">
                <a16:creationId xmlns:a16="http://schemas.microsoft.com/office/drawing/2014/main" id="{F0207ED3-A022-F7B3-179D-AD8F23CB6DF1}"/>
              </a:ext>
            </a:extLst>
          </p:cNvPr>
          <p:cNvSpPr txBox="1"/>
          <p:nvPr/>
        </p:nvSpPr>
        <p:spPr>
          <a:xfrm>
            <a:off x="8146664" y="1822768"/>
            <a:ext cx="4111638" cy="286232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solidFill>
                  <a:prstClr val="black"/>
                </a:solidFill>
                <a:latin typeface="Calibri" panose="020F0502020204030204"/>
              </a:rPr>
              <a:t>inO</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inOrder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root.left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process(root)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if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Null){</a:t>
            </a:r>
          </a:p>
          <a:p>
            <a:pPr lvl="0">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2000" dirty="0">
                <a:solidFill>
                  <a:prstClr val="black"/>
                </a:solidFill>
              </a:rPr>
              <a:t> </a:t>
            </a:r>
            <a:r>
              <a:rPr lang="en-US" sz="2000" dirty="0" err="1">
                <a:solidFill>
                  <a:prstClr val="black"/>
                </a:solidFill>
              </a:rPr>
              <a:t>inOrder</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root.right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4064413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2B5E9-06A8-32A2-7716-F22B52B4BC89}"/>
              </a:ext>
            </a:extLst>
          </p:cNvPr>
          <p:cNvSpPr>
            <a:spLocks noGrp="1"/>
          </p:cNvSpPr>
          <p:nvPr>
            <p:ph type="title"/>
          </p:nvPr>
        </p:nvSpPr>
        <p:spPr/>
        <p:txBody>
          <a:bodyPr/>
          <a:lstStyle/>
          <a:p>
            <a:r>
              <a:rPr lang="en-US" dirty="0"/>
              <a:t>Binary Search Tree</a:t>
            </a:r>
          </a:p>
        </p:txBody>
      </p:sp>
      <p:sp>
        <p:nvSpPr>
          <p:cNvPr id="3" name="Content Placeholder 2">
            <a:extLst>
              <a:ext uri="{FF2B5EF4-FFF2-40B4-BE49-F238E27FC236}">
                <a16:creationId xmlns:a16="http://schemas.microsoft.com/office/drawing/2014/main" id="{892B297E-7EE5-3C68-FD59-6C5683255046}"/>
              </a:ext>
            </a:extLst>
          </p:cNvPr>
          <p:cNvSpPr>
            <a:spLocks noGrp="1"/>
          </p:cNvSpPr>
          <p:nvPr>
            <p:ph idx="1"/>
          </p:nvPr>
        </p:nvSpPr>
        <p:spPr>
          <a:xfrm>
            <a:off x="838200" y="2307763"/>
            <a:ext cx="10515600" cy="4351338"/>
          </a:xfrm>
        </p:spPr>
        <p:txBody>
          <a:bodyPr/>
          <a:lstStyle/>
          <a:p>
            <a:r>
              <a:rPr lang="en-US" dirty="0"/>
              <a:t>Binary Tree</a:t>
            </a:r>
          </a:p>
          <a:p>
            <a:pPr lvl="1"/>
            <a:r>
              <a:rPr lang="en-US" dirty="0"/>
              <a:t>Definition:</a:t>
            </a:r>
          </a:p>
          <a:p>
            <a:pPr lvl="2"/>
            <a:r>
              <a:rPr lang="en-US" dirty="0"/>
              <a:t>Tree where each node has at most 2 children</a:t>
            </a:r>
          </a:p>
          <a:p>
            <a:r>
              <a:rPr lang="en-US" dirty="0"/>
              <a:t>Order Property</a:t>
            </a:r>
          </a:p>
          <a:p>
            <a:pPr lvl="1"/>
            <a:r>
              <a:rPr lang="en-US" dirty="0"/>
              <a:t>All keys in the left subtree are smaller than the root</a:t>
            </a:r>
          </a:p>
          <a:p>
            <a:pPr lvl="1"/>
            <a:r>
              <a:rPr lang="en-US" dirty="0"/>
              <a:t>All keys in the right subtree are larger than the root</a:t>
            </a:r>
          </a:p>
          <a:p>
            <a:pPr lvl="1"/>
            <a:r>
              <a:rPr lang="en-US" dirty="0"/>
              <a:t>Consequence: cannot have repeated values</a:t>
            </a:r>
          </a:p>
        </p:txBody>
      </p:sp>
      <p:grpSp>
        <p:nvGrpSpPr>
          <p:cNvPr id="4" name="Group 3" descr="An example binary search tree. It has the property that all nodes to the left of every node are smaller, and all nodes to the right are bigger.">
            <a:extLst>
              <a:ext uri="{FF2B5EF4-FFF2-40B4-BE49-F238E27FC236}">
                <a16:creationId xmlns:a16="http://schemas.microsoft.com/office/drawing/2014/main" id="{2F71E9C4-A101-FA4C-0659-721A14214FB9}"/>
              </a:ext>
            </a:extLst>
          </p:cNvPr>
          <p:cNvGrpSpPr/>
          <p:nvPr/>
        </p:nvGrpSpPr>
        <p:grpSpPr>
          <a:xfrm>
            <a:off x="5719609" y="-50800"/>
            <a:ext cx="6172672" cy="2998788"/>
            <a:chOff x="2590801" y="2672070"/>
            <a:chExt cx="6934200" cy="3368751"/>
          </a:xfrm>
        </p:grpSpPr>
        <p:sp>
          <p:nvSpPr>
            <p:cNvPr id="5" name="Oval 4">
              <a:extLst>
                <a:ext uri="{FF2B5EF4-FFF2-40B4-BE49-F238E27FC236}">
                  <a16:creationId xmlns:a16="http://schemas.microsoft.com/office/drawing/2014/main" id="{27790789-87A7-46C0-EA6C-2277D13D78EE}"/>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 name="Oval 5">
              <a:extLst>
                <a:ext uri="{FF2B5EF4-FFF2-40B4-BE49-F238E27FC236}">
                  <a16:creationId xmlns:a16="http://schemas.microsoft.com/office/drawing/2014/main" id="{3A295B32-4297-8096-ECFD-F8DF78979C08}"/>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7" name="Oval 6">
              <a:extLst>
                <a:ext uri="{FF2B5EF4-FFF2-40B4-BE49-F238E27FC236}">
                  <a16:creationId xmlns:a16="http://schemas.microsoft.com/office/drawing/2014/main" id="{BBB6D470-F748-CAA2-B85B-F5670795C1A8}"/>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8" name="Oval 7">
              <a:extLst>
                <a:ext uri="{FF2B5EF4-FFF2-40B4-BE49-F238E27FC236}">
                  <a16:creationId xmlns:a16="http://schemas.microsoft.com/office/drawing/2014/main" id="{31D716C2-27E6-7E2D-7139-2D180A5286B4}"/>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9" name="Oval 8">
              <a:extLst>
                <a:ext uri="{FF2B5EF4-FFF2-40B4-BE49-F238E27FC236}">
                  <a16:creationId xmlns:a16="http://schemas.microsoft.com/office/drawing/2014/main" id="{3518C3C5-E267-10AD-79B8-85A8152A145D}"/>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sp>
          <p:nvSpPr>
            <p:cNvPr id="10" name="Oval 9">
              <a:extLst>
                <a:ext uri="{FF2B5EF4-FFF2-40B4-BE49-F238E27FC236}">
                  <a16:creationId xmlns:a16="http://schemas.microsoft.com/office/drawing/2014/main" id="{7E710BDE-CE64-A054-63A0-910654063B2A}"/>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sp>
          <p:nvSpPr>
            <p:cNvPr id="11" name="Oval 10">
              <a:extLst>
                <a:ext uri="{FF2B5EF4-FFF2-40B4-BE49-F238E27FC236}">
                  <a16:creationId xmlns:a16="http://schemas.microsoft.com/office/drawing/2014/main" id="{13D2F92E-73DC-0C75-E9E1-B514E3CDE03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2" name="Oval 11">
              <a:extLst>
                <a:ext uri="{FF2B5EF4-FFF2-40B4-BE49-F238E27FC236}">
                  <a16:creationId xmlns:a16="http://schemas.microsoft.com/office/drawing/2014/main" id="{DCB0BCFA-A5E6-EA50-A0E5-4E556987C546}"/>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sp>
          <p:nvSpPr>
            <p:cNvPr id="13" name="Oval 12">
              <a:extLst>
                <a:ext uri="{FF2B5EF4-FFF2-40B4-BE49-F238E27FC236}">
                  <a16:creationId xmlns:a16="http://schemas.microsoft.com/office/drawing/2014/main" id="{1F4C1969-2C20-D8A3-AF4D-89148C62640C}"/>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cxnSp>
          <p:nvCxnSpPr>
            <p:cNvPr id="14" name="Straight Connector 13">
              <a:extLst>
                <a:ext uri="{FF2B5EF4-FFF2-40B4-BE49-F238E27FC236}">
                  <a16:creationId xmlns:a16="http://schemas.microsoft.com/office/drawing/2014/main" id="{2A44E483-8BEE-9320-2C66-83FC9EA0B1AE}"/>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2371AA0-D30E-E312-E5A8-C884765372F5}"/>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773C3A7-61D8-70EC-4EEE-3D6FE811705B}"/>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13F9A90-2C43-EFB7-CB66-282BFFEA2185}"/>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0EEC53A-1AFB-D890-5A14-FFCEFA2A15B8}"/>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BA74E8D-B454-F5F2-6149-D711F44D4890}"/>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2211060-D69A-92CF-3F0C-77A1BD53CDBE}"/>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0372726-C603-E467-D286-87E153C707A7}"/>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49884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F6548-9D98-39FE-74B0-AE28060AF5F8}"/>
              </a:ext>
            </a:extLst>
          </p:cNvPr>
          <p:cNvSpPr>
            <a:spLocks noGrp="1"/>
          </p:cNvSpPr>
          <p:nvPr>
            <p:ph type="title"/>
          </p:nvPr>
        </p:nvSpPr>
        <p:spPr/>
        <p:txBody>
          <a:bodyPr/>
          <a:lstStyle/>
          <a:p>
            <a:r>
              <a:rPr lang="en-US" dirty="0"/>
              <a:t>Are these BSTs?</a:t>
            </a:r>
          </a:p>
        </p:txBody>
      </p:sp>
      <p:grpSp>
        <p:nvGrpSpPr>
          <p:cNvPr id="23" name="Group 22" descr="A binary tree. That is structured as follows:&#10;&#10;root: 7, with left child 3 and right child 10&#10;3: left child is 1, it has no right child&#10;1: left child is 0, it has no right child&#10;0: has no children&#10;10: it has no left child, right child is 16&#10;16: has no children">
            <a:extLst>
              <a:ext uri="{FF2B5EF4-FFF2-40B4-BE49-F238E27FC236}">
                <a16:creationId xmlns:a16="http://schemas.microsoft.com/office/drawing/2014/main" id="{E0E5AD0C-4A2B-9A16-4E21-6AB1559EA083}"/>
              </a:ext>
            </a:extLst>
          </p:cNvPr>
          <p:cNvGrpSpPr/>
          <p:nvPr/>
        </p:nvGrpSpPr>
        <p:grpSpPr>
          <a:xfrm>
            <a:off x="200248" y="1567009"/>
            <a:ext cx="4036614" cy="2762801"/>
            <a:chOff x="131609" y="2379747"/>
            <a:chExt cx="4036614" cy="2762801"/>
          </a:xfrm>
        </p:grpSpPr>
        <p:sp>
          <p:nvSpPr>
            <p:cNvPr id="5" name="Oval 4">
              <a:extLst>
                <a:ext uri="{FF2B5EF4-FFF2-40B4-BE49-F238E27FC236}">
                  <a16:creationId xmlns:a16="http://schemas.microsoft.com/office/drawing/2014/main" id="{D16A6EC8-5DF8-4AA2-99AA-01038135CE44}"/>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 name="Oval 5">
              <a:extLst>
                <a:ext uri="{FF2B5EF4-FFF2-40B4-BE49-F238E27FC236}">
                  <a16:creationId xmlns:a16="http://schemas.microsoft.com/office/drawing/2014/main" id="{99805804-F2DC-C6FD-B8E9-574ACB44AD2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7" name="Oval 6">
              <a:extLst>
                <a:ext uri="{FF2B5EF4-FFF2-40B4-BE49-F238E27FC236}">
                  <a16:creationId xmlns:a16="http://schemas.microsoft.com/office/drawing/2014/main" id="{9B2B5938-265F-ABFC-25F4-5D8918243D7E}"/>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8" name="Oval 7">
              <a:extLst>
                <a:ext uri="{FF2B5EF4-FFF2-40B4-BE49-F238E27FC236}">
                  <a16:creationId xmlns:a16="http://schemas.microsoft.com/office/drawing/2014/main" id="{4FF0C916-C4B6-92D6-8494-EA5DFFA91B3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1" name="Oval 10">
              <a:extLst>
                <a:ext uri="{FF2B5EF4-FFF2-40B4-BE49-F238E27FC236}">
                  <a16:creationId xmlns:a16="http://schemas.microsoft.com/office/drawing/2014/main" id="{0A91AC77-7F7D-F3E6-C149-208F5C5970A9}"/>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2" name="Oval 11">
              <a:extLst>
                <a:ext uri="{FF2B5EF4-FFF2-40B4-BE49-F238E27FC236}">
                  <a16:creationId xmlns:a16="http://schemas.microsoft.com/office/drawing/2014/main" id="{0C1FA898-5F86-702E-BACF-23EAF0ED22D9}"/>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4" name="Straight Connector 13">
              <a:extLst>
                <a:ext uri="{FF2B5EF4-FFF2-40B4-BE49-F238E27FC236}">
                  <a16:creationId xmlns:a16="http://schemas.microsoft.com/office/drawing/2014/main" id="{EBF02345-0F06-9D9F-427F-6826149A089F}"/>
                </a:ext>
              </a:extLst>
            </p:cNvPr>
            <p:cNvCxnSpPr>
              <a:cxnSpLocks/>
              <a:stCxn id="5" idx="3"/>
              <a:endCxn id="6"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FF37D10-ECAB-4C4B-8186-21080F7EB02A}"/>
                </a:ext>
              </a:extLst>
            </p:cNvPr>
            <p:cNvCxnSpPr>
              <a:cxnSpLocks/>
              <a:stCxn id="5" idx="5"/>
              <a:endCxn id="7"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3B40EF5-F8EE-E10F-696D-062B8556F3FC}"/>
                </a:ext>
              </a:extLst>
            </p:cNvPr>
            <p:cNvCxnSpPr>
              <a:stCxn id="8" idx="7"/>
              <a:endCxn id="6"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4C5E63E-B3AA-4E99-B718-95F43830258A}"/>
                </a:ext>
              </a:extLst>
            </p:cNvPr>
            <p:cNvCxnSpPr>
              <a:cxnSpLocks/>
              <a:stCxn id="12" idx="7"/>
              <a:endCxn id="8"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5BC7B60-9565-522D-D281-1C17537B9FCE}"/>
                </a:ext>
              </a:extLst>
            </p:cNvPr>
            <p:cNvCxnSpPr>
              <a:stCxn id="11" idx="1"/>
              <a:endCxn id="7"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 name="Group 2" descr="A binary tree. That is structured as follows:&#10;&#10;root: 7, with left child 3 and right child 10&#10;3: left child is 1, right child is 8&#10;1: left child is 0, it has no right child&#10;0: has no children&#10;8: has no children&#10;10: it has no left child, right child is 16&#10;16: has no children">
            <a:extLst>
              <a:ext uri="{FF2B5EF4-FFF2-40B4-BE49-F238E27FC236}">
                <a16:creationId xmlns:a16="http://schemas.microsoft.com/office/drawing/2014/main" id="{EBACDE4A-98B0-022C-87D8-15AEA4022316}"/>
              </a:ext>
            </a:extLst>
          </p:cNvPr>
          <p:cNvGrpSpPr/>
          <p:nvPr/>
        </p:nvGrpSpPr>
        <p:grpSpPr>
          <a:xfrm>
            <a:off x="2376685" y="3800627"/>
            <a:ext cx="4036614" cy="2762801"/>
            <a:chOff x="5413263" y="1203158"/>
            <a:chExt cx="4036614" cy="2762801"/>
          </a:xfrm>
        </p:grpSpPr>
        <p:grpSp>
          <p:nvGrpSpPr>
            <p:cNvPr id="4" name="Group 3">
              <a:extLst>
                <a:ext uri="{FF2B5EF4-FFF2-40B4-BE49-F238E27FC236}">
                  <a16:creationId xmlns:a16="http://schemas.microsoft.com/office/drawing/2014/main" id="{0CEFED0A-5C34-B6F0-549E-4E88321F4178}"/>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C1714744-621D-F5E0-3846-0DE7B9124DEE}"/>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16" name="Oval 15">
                <a:extLst>
                  <a:ext uri="{FF2B5EF4-FFF2-40B4-BE49-F238E27FC236}">
                    <a16:creationId xmlns:a16="http://schemas.microsoft.com/office/drawing/2014/main" id="{EE982F01-E273-B8BE-B119-E2CC24AD0041}"/>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8" name="Oval 17">
                <a:extLst>
                  <a:ext uri="{FF2B5EF4-FFF2-40B4-BE49-F238E27FC236}">
                    <a16:creationId xmlns:a16="http://schemas.microsoft.com/office/drawing/2014/main" id="{8860A6C0-91DB-9D6E-4E29-D2DA63F0461F}"/>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0" name="Oval 19">
                <a:extLst>
                  <a:ext uri="{FF2B5EF4-FFF2-40B4-BE49-F238E27FC236}">
                    <a16:creationId xmlns:a16="http://schemas.microsoft.com/office/drawing/2014/main" id="{0A5ED5B8-C63A-1E80-38DD-8981EBB048FF}"/>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2" name="Oval 21">
                <a:extLst>
                  <a:ext uri="{FF2B5EF4-FFF2-40B4-BE49-F238E27FC236}">
                    <a16:creationId xmlns:a16="http://schemas.microsoft.com/office/drawing/2014/main" id="{21801A08-6C6E-24D9-1F1A-23D7CC5BB202}"/>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6" name="Oval 35">
                <a:extLst>
                  <a:ext uri="{FF2B5EF4-FFF2-40B4-BE49-F238E27FC236}">
                    <a16:creationId xmlns:a16="http://schemas.microsoft.com/office/drawing/2014/main" id="{3A063D3F-1277-6121-2D74-062102099201}"/>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7" name="Straight Connector 36">
                <a:extLst>
                  <a:ext uri="{FF2B5EF4-FFF2-40B4-BE49-F238E27FC236}">
                    <a16:creationId xmlns:a16="http://schemas.microsoft.com/office/drawing/2014/main" id="{621B54F0-6F9E-6234-A5A1-BF7815089EA1}"/>
                  </a:ext>
                </a:extLst>
              </p:cNvPr>
              <p:cNvCxnSpPr>
                <a:cxnSpLocks/>
                <a:stCxn id="13" idx="3"/>
                <a:endCxn id="16"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5AF691C-C423-88A5-793D-69792CD41AA7}"/>
                  </a:ext>
                </a:extLst>
              </p:cNvPr>
              <p:cNvCxnSpPr>
                <a:cxnSpLocks/>
                <a:stCxn id="13" idx="5"/>
                <a:endCxn id="18"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50A1733-3E9B-E375-CD65-075CED3234CA}"/>
                  </a:ext>
                </a:extLst>
              </p:cNvPr>
              <p:cNvCxnSpPr>
                <a:stCxn id="20" idx="7"/>
                <a:endCxn id="16"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397CF2A-3C8F-10A1-2382-29256DF9A85E}"/>
                  </a:ext>
                </a:extLst>
              </p:cNvPr>
              <p:cNvCxnSpPr>
                <a:cxnSpLocks/>
                <a:stCxn id="36" idx="7"/>
                <a:endCxn id="20"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BEDE9409-B167-DA3A-92F3-63FF2E4C3C11}"/>
                  </a:ext>
                </a:extLst>
              </p:cNvPr>
              <p:cNvCxnSpPr>
                <a:stCxn id="22" idx="1"/>
                <a:endCxn id="18"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49CB6E68-1D64-B8A9-6FEF-CE6C62F71FBC}"/>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cxnSp>
          <p:nvCxnSpPr>
            <p:cNvPr id="10" name="Straight Connector 9">
              <a:extLst>
                <a:ext uri="{FF2B5EF4-FFF2-40B4-BE49-F238E27FC236}">
                  <a16:creationId xmlns:a16="http://schemas.microsoft.com/office/drawing/2014/main" id="{DD59C2F0-D084-076D-73BD-249FCD714F8D}"/>
                </a:ext>
              </a:extLst>
            </p:cNvPr>
            <p:cNvCxnSpPr>
              <a:cxnSpLocks/>
              <a:stCxn id="9" idx="1"/>
              <a:endCxn id="16"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23" descr="A binary tree. That is structured as follows:&#10;&#10;root: 16, left child is 10, it has no right child&#10;10: left child is 7, it has no right child&#10;7: left child is 3, it has no right child&#10;3: left child is 1, it has no right child&#10;1: left child is 0, it has no right child&#10;0: has no children&#10;">
            <a:extLst>
              <a:ext uri="{FF2B5EF4-FFF2-40B4-BE49-F238E27FC236}">
                <a16:creationId xmlns:a16="http://schemas.microsoft.com/office/drawing/2014/main" id="{40884F94-B209-66BE-9805-70530BB7643C}"/>
              </a:ext>
            </a:extLst>
          </p:cNvPr>
          <p:cNvGrpSpPr/>
          <p:nvPr/>
        </p:nvGrpSpPr>
        <p:grpSpPr>
          <a:xfrm>
            <a:off x="6758024" y="2938268"/>
            <a:ext cx="3877904" cy="3796337"/>
            <a:chOff x="41909" y="1095926"/>
            <a:chExt cx="3877904" cy="3796337"/>
          </a:xfrm>
        </p:grpSpPr>
        <p:sp>
          <p:nvSpPr>
            <p:cNvPr id="25" name="Oval 24">
              <a:extLst>
                <a:ext uri="{FF2B5EF4-FFF2-40B4-BE49-F238E27FC236}">
                  <a16:creationId xmlns:a16="http://schemas.microsoft.com/office/drawing/2014/main" id="{948C104B-2AC3-76E9-2B47-DAB7FCAFA33F}"/>
                </a:ext>
              </a:extLst>
            </p:cNvPr>
            <p:cNvSpPr/>
            <p:nvPr/>
          </p:nvSpPr>
          <p:spPr>
            <a:xfrm>
              <a:off x="2032627" y="237198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6" name="Oval 25">
              <a:extLst>
                <a:ext uri="{FF2B5EF4-FFF2-40B4-BE49-F238E27FC236}">
                  <a16:creationId xmlns:a16="http://schemas.microsoft.com/office/drawing/2014/main" id="{D9204F87-3913-03CF-D0FF-35DB4BAA0656}"/>
                </a:ext>
              </a:extLst>
            </p:cNvPr>
            <p:cNvSpPr/>
            <p:nvPr/>
          </p:nvSpPr>
          <p:spPr>
            <a:xfrm>
              <a:off x="1339516" y="302554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7" name="Oval 26">
              <a:extLst>
                <a:ext uri="{FF2B5EF4-FFF2-40B4-BE49-F238E27FC236}">
                  <a16:creationId xmlns:a16="http://schemas.microsoft.com/office/drawing/2014/main" id="{97C5F20C-29FD-AE0D-F4C5-50410235796D}"/>
                </a:ext>
              </a:extLst>
            </p:cNvPr>
            <p:cNvSpPr/>
            <p:nvPr/>
          </p:nvSpPr>
          <p:spPr>
            <a:xfrm>
              <a:off x="2694793" y="172896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8" name="Oval 27">
              <a:extLst>
                <a:ext uri="{FF2B5EF4-FFF2-40B4-BE49-F238E27FC236}">
                  <a16:creationId xmlns:a16="http://schemas.microsoft.com/office/drawing/2014/main" id="{AA8EF4C2-E99D-433A-7E38-FD10C7AE2AA5}"/>
                </a:ext>
              </a:extLst>
            </p:cNvPr>
            <p:cNvSpPr/>
            <p:nvPr/>
          </p:nvSpPr>
          <p:spPr>
            <a:xfrm>
              <a:off x="674261" y="366724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9" name="Oval 28">
              <a:extLst>
                <a:ext uri="{FF2B5EF4-FFF2-40B4-BE49-F238E27FC236}">
                  <a16:creationId xmlns:a16="http://schemas.microsoft.com/office/drawing/2014/main" id="{F766E27F-8D6C-3E0B-4F79-2A655295B958}"/>
                </a:ext>
              </a:extLst>
            </p:cNvPr>
            <p:cNvSpPr/>
            <p:nvPr/>
          </p:nvSpPr>
          <p:spPr>
            <a:xfrm>
              <a:off x="3307302" y="109592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0" name="Oval 29">
              <a:extLst>
                <a:ext uri="{FF2B5EF4-FFF2-40B4-BE49-F238E27FC236}">
                  <a16:creationId xmlns:a16="http://schemas.microsoft.com/office/drawing/2014/main" id="{B54C4440-F81A-3A7F-27E9-725F1CAA06F4}"/>
                </a:ext>
              </a:extLst>
            </p:cNvPr>
            <p:cNvSpPr/>
            <p:nvPr/>
          </p:nvSpPr>
          <p:spPr>
            <a:xfrm>
              <a:off x="41909" y="427975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1" name="Straight Connector 30">
              <a:extLst>
                <a:ext uri="{FF2B5EF4-FFF2-40B4-BE49-F238E27FC236}">
                  <a16:creationId xmlns:a16="http://schemas.microsoft.com/office/drawing/2014/main" id="{37012BB1-0ABB-B4AD-2F57-9C1110B619BB}"/>
                </a:ext>
              </a:extLst>
            </p:cNvPr>
            <p:cNvCxnSpPr>
              <a:cxnSpLocks/>
              <a:stCxn id="25" idx="3"/>
              <a:endCxn id="26" idx="7"/>
            </p:cNvCxnSpPr>
            <p:nvPr/>
          </p:nvCxnSpPr>
          <p:spPr>
            <a:xfrm flipH="1">
              <a:off x="1862327" y="2894791"/>
              <a:ext cx="260000" cy="220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B783DAE3-3D5D-15E4-B689-776BBAEF2CA2}"/>
                </a:ext>
              </a:extLst>
            </p:cNvPr>
            <p:cNvCxnSpPr>
              <a:cxnSpLocks/>
              <a:stCxn id="25" idx="7"/>
              <a:endCxn id="27" idx="3"/>
            </p:cNvCxnSpPr>
            <p:nvPr/>
          </p:nvCxnSpPr>
          <p:spPr>
            <a:xfrm flipV="1">
              <a:off x="2555438" y="2251773"/>
              <a:ext cx="229055" cy="209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5E6B326-F8D7-83A0-7746-675AF1939561}"/>
                </a:ext>
              </a:extLst>
            </p:cNvPr>
            <p:cNvCxnSpPr>
              <a:stCxn id="28" idx="7"/>
              <a:endCxn id="26" idx="3"/>
            </p:cNvCxnSpPr>
            <p:nvPr/>
          </p:nvCxnSpPr>
          <p:spPr>
            <a:xfrm flipV="1">
              <a:off x="1197072" y="3548353"/>
              <a:ext cx="232144" cy="208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325648F-1B77-2F45-09C7-4D83E88B0D3C}"/>
                </a:ext>
              </a:extLst>
            </p:cNvPr>
            <p:cNvCxnSpPr>
              <a:cxnSpLocks/>
              <a:stCxn id="30" idx="7"/>
              <a:endCxn id="28" idx="3"/>
            </p:cNvCxnSpPr>
            <p:nvPr/>
          </p:nvCxnSpPr>
          <p:spPr>
            <a:xfrm flipV="1">
              <a:off x="564720" y="4190052"/>
              <a:ext cx="199241"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518FA16-BC35-AB0B-3154-ED1E47669354}"/>
                </a:ext>
              </a:extLst>
            </p:cNvPr>
            <p:cNvCxnSpPr>
              <a:cxnSpLocks/>
              <a:stCxn id="29" idx="3"/>
              <a:endCxn id="27" idx="7"/>
            </p:cNvCxnSpPr>
            <p:nvPr/>
          </p:nvCxnSpPr>
          <p:spPr>
            <a:xfrm flipH="1">
              <a:off x="3217604" y="1618737"/>
              <a:ext cx="179398" cy="19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3" name="Group 72" descr="A binary tree. That is structured as follows:&#10;&#10;root: 7, with left child 3 and right child 10&#10;3: left child is 1, right child is 7&#10;1: left child is 0, it has no right child&#10;0: has no children&#10;7: has no children&#10;10: it has no left child, right child is 16&#10;16: has no children">
            <a:extLst>
              <a:ext uri="{FF2B5EF4-FFF2-40B4-BE49-F238E27FC236}">
                <a16:creationId xmlns:a16="http://schemas.microsoft.com/office/drawing/2014/main" id="{4DE8E303-07A5-0FEA-D6A9-AA75413C8B43}"/>
              </a:ext>
            </a:extLst>
          </p:cNvPr>
          <p:cNvGrpSpPr/>
          <p:nvPr/>
        </p:nvGrpSpPr>
        <p:grpSpPr>
          <a:xfrm>
            <a:off x="5894880" y="334374"/>
            <a:ext cx="4036614" cy="2762801"/>
            <a:chOff x="5413263" y="1203158"/>
            <a:chExt cx="4036614" cy="2762801"/>
          </a:xfrm>
        </p:grpSpPr>
        <p:grpSp>
          <p:nvGrpSpPr>
            <p:cNvPr id="57" name="Group 56">
              <a:extLst>
                <a:ext uri="{FF2B5EF4-FFF2-40B4-BE49-F238E27FC236}">
                  <a16:creationId xmlns:a16="http://schemas.microsoft.com/office/drawing/2014/main" id="{2DE93E5E-47AF-DA70-5553-9B15F4248E19}"/>
                </a:ext>
              </a:extLst>
            </p:cNvPr>
            <p:cNvGrpSpPr/>
            <p:nvPr/>
          </p:nvGrpSpPr>
          <p:grpSpPr>
            <a:xfrm>
              <a:off x="5413263" y="1203158"/>
              <a:ext cx="4036614" cy="2762801"/>
              <a:chOff x="131609" y="2379747"/>
              <a:chExt cx="4036614" cy="2762801"/>
            </a:xfrm>
          </p:grpSpPr>
          <p:sp>
            <p:nvSpPr>
              <p:cNvPr id="58" name="Oval 57">
                <a:extLst>
                  <a:ext uri="{FF2B5EF4-FFF2-40B4-BE49-F238E27FC236}">
                    <a16:creationId xmlns:a16="http://schemas.microsoft.com/office/drawing/2014/main" id="{A0D95083-1032-E089-E0A6-2DDC0645E5CD}"/>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59" name="Oval 58">
                <a:extLst>
                  <a:ext uri="{FF2B5EF4-FFF2-40B4-BE49-F238E27FC236}">
                    <a16:creationId xmlns:a16="http://schemas.microsoft.com/office/drawing/2014/main" id="{540CD5BB-759D-9930-59D7-E866E894F84D}"/>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60" name="Oval 59">
                <a:extLst>
                  <a:ext uri="{FF2B5EF4-FFF2-40B4-BE49-F238E27FC236}">
                    <a16:creationId xmlns:a16="http://schemas.microsoft.com/office/drawing/2014/main" id="{EAFB0B45-1D09-7FB3-2584-B1C055243DC8}"/>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61" name="Oval 60">
                <a:extLst>
                  <a:ext uri="{FF2B5EF4-FFF2-40B4-BE49-F238E27FC236}">
                    <a16:creationId xmlns:a16="http://schemas.microsoft.com/office/drawing/2014/main" id="{8E7364C8-CE67-2CDD-F323-1DB8BA6ED0FC}"/>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62" name="Oval 61">
                <a:extLst>
                  <a:ext uri="{FF2B5EF4-FFF2-40B4-BE49-F238E27FC236}">
                    <a16:creationId xmlns:a16="http://schemas.microsoft.com/office/drawing/2014/main" id="{07B236FA-64A2-FF24-C027-2E1851FDA694}"/>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63" name="Oval 62">
                <a:extLst>
                  <a:ext uri="{FF2B5EF4-FFF2-40B4-BE49-F238E27FC236}">
                    <a16:creationId xmlns:a16="http://schemas.microsoft.com/office/drawing/2014/main" id="{2469DE87-EE49-BE73-3F23-F86634871488}"/>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64" name="Straight Connector 63">
                <a:extLst>
                  <a:ext uri="{FF2B5EF4-FFF2-40B4-BE49-F238E27FC236}">
                    <a16:creationId xmlns:a16="http://schemas.microsoft.com/office/drawing/2014/main" id="{93B9DA36-B4DF-1C20-A4FD-670899389501}"/>
                  </a:ext>
                </a:extLst>
              </p:cNvPr>
              <p:cNvCxnSpPr>
                <a:cxnSpLocks/>
                <a:stCxn id="58" idx="3"/>
                <a:endCxn id="59"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95C94700-070A-B561-8ADC-5D4F8C148F03}"/>
                  </a:ext>
                </a:extLst>
              </p:cNvPr>
              <p:cNvCxnSpPr>
                <a:cxnSpLocks/>
                <a:stCxn id="58" idx="5"/>
                <a:endCxn id="60"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A3319A1F-7FEA-B5E1-183D-B46A7BD98F7A}"/>
                  </a:ext>
                </a:extLst>
              </p:cNvPr>
              <p:cNvCxnSpPr>
                <a:stCxn id="61" idx="7"/>
                <a:endCxn id="59"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FDEE638-D040-5710-1D02-39AA593813D4}"/>
                  </a:ext>
                </a:extLst>
              </p:cNvPr>
              <p:cNvCxnSpPr>
                <a:cxnSpLocks/>
                <a:stCxn id="63" idx="7"/>
                <a:endCxn id="61"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4BFAE1A-394A-A2F5-3B40-B82D2E654900}"/>
                  </a:ext>
                </a:extLst>
              </p:cNvPr>
              <p:cNvCxnSpPr>
                <a:stCxn id="62" idx="1"/>
                <a:endCxn id="60"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 name="Oval 68">
              <a:extLst>
                <a:ext uri="{FF2B5EF4-FFF2-40B4-BE49-F238E27FC236}">
                  <a16:creationId xmlns:a16="http://schemas.microsoft.com/office/drawing/2014/main" id="{9FA0846D-5821-0C57-9E29-76E3C1337D8F}"/>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70" name="Straight Connector 69">
              <a:extLst>
                <a:ext uri="{FF2B5EF4-FFF2-40B4-BE49-F238E27FC236}">
                  <a16:creationId xmlns:a16="http://schemas.microsoft.com/office/drawing/2014/main" id="{32250BAC-0A03-1B48-1E20-909F0F10479D}"/>
                </a:ext>
              </a:extLst>
            </p:cNvPr>
            <p:cNvCxnSpPr>
              <a:cxnSpLocks/>
              <a:stCxn id="69" idx="1"/>
              <a:endCxn id="59"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45263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C26A2-4FB5-745F-29D1-E32EF0D72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1197A-AF8F-C7DD-5724-9B7CB1E8D22A}"/>
              </a:ext>
            </a:extLst>
          </p:cNvPr>
          <p:cNvSpPr>
            <a:spLocks noGrp="1"/>
          </p:cNvSpPr>
          <p:nvPr>
            <p:ph type="title"/>
          </p:nvPr>
        </p:nvSpPr>
        <p:spPr/>
        <p:txBody>
          <a:bodyPr/>
          <a:lstStyle/>
          <a:p>
            <a:r>
              <a:rPr lang="en-US" dirty="0"/>
              <a:t>Are these BSTs? (Answers)</a:t>
            </a:r>
          </a:p>
        </p:txBody>
      </p:sp>
      <p:grpSp>
        <p:nvGrpSpPr>
          <p:cNvPr id="46" name="Group 45" descr="A binary tree. That is structured as follows:&#10;&#10;root: 7, with left child 3 and right child 10&#10;3: left child is 1, it has no right child&#10;1: left child is 0, it has no right child&#10;0: has no children&#10;10: it has no left child, right child is 16&#10;16: has no children&#10;&#10;This is a valid binary search tree because all nodes has smaller values to the left and larger values to the right.">
            <a:extLst>
              <a:ext uri="{FF2B5EF4-FFF2-40B4-BE49-F238E27FC236}">
                <a16:creationId xmlns:a16="http://schemas.microsoft.com/office/drawing/2014/main" id="{356AB833-6458-1B48-8F7D-9592D6AB7D65}"/>
              </a:ext>
            </a:extLst>
          </p:cNvPr>
          <p:cNvGrpSpPr/>
          <p:nvPr/>
        </p:nvGrpSpPr>
        <p:grpSpPr>
          <a:xfrm>
            <a:off x="200248" y="1567009"/>
            <a:ext cx="4036614" cy="2762801"/>
            <a:chOff x="200248" y="1567009"/>
            <a:chExt cx="4036614" cy="2762801"/>
          </a:xfrm>
        </p:grpSpPr>
        <p:grpSp>
          <p:nvGrpSpPr>
            <p:cNvPr id="23" name="Group 22" descr="A binary tree. That is structured as follows:&#10;&#10;root: 7, with left child 3 and right child 10&#10;3: left child is 1, it has no right child&#10;1: left child is 0, it has no right child&#10;0: has no children&#10;10: it has no left child, right child is 16&#10;16: has no children">
              <a:extLst>
                <a:ext uri="{FF2B5EF4-FFF2-40B4-BE49-F238E27FC236}">
                  <a16:creationId xmlns:a16="http://schemas.microsoft.com/office/drawing/2014/main" id="{453A04B1-C2EA-E244-D89F-A4CB15EA6802}"/>
                </a:ext>
              </a:extLst>
            </p:cNvPr>
            <p:cNvGrpSpPr/>
            <p:nvPr/>
          </p:nvGrpSpPr>
          <p:grpSpPr>
            <a:xfrm>
              <a:off x="200248" y="1567009"/>
              <a:ext cx="4036614" cy="2762801"/>
              <a:chOff x="131609" y="2379747"/>
              <a:chExt cx="4036614" cy="2762801"/>
            </a:xfrm>
          </p:grpSpPr>
          <p:sp>
            <p:nvSpPr>
              <p:cNvPr id="5" name="Oval 4">
                <a:extLst>
                  <a:ext uri="{FF2B5EF4-FFF2-40B4-BE49-F238E27FC236}">
                    <a16:creationId xmlns:a16="http://schemas.microsoft.com/office/drawing/2014/main" id="{61975F98-891D-8202-7F8D-38B940E05616}"/>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6" name="Oval 5">
                <a:extLst>
                  <a:ext uri="{FF2B5EF4-FFF2-40B4-BE49-F238E27FC236}">
                    <a16:creationId xmlns:a16="http://schemas.microsoft.com/office/drawing/2014/main" id="{8C8859E8-7E38-2B2B-2697-25F89811CA48}"/>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7" name="Oval 6">
                <a:extLst>
                  <a:ext uri="{FF2B5EF4-FFF2-40B4-BE49-F238E27FC236}">
                    <a16:creationId xmlns:a16="http://schemas.microsoft.com/office/drawing/2014/main" id="{413F9798-46B0-AD0E-7113-E75FDFACA2E3}"/>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8" name="Oval 7">
                <a:extLst>
                  <a:ext uri="{FF2B5EF4-FFF2-40B4-BE49-F238E27FC236}">
                    <a16:creationId xmlns:a16="http://schemas.microsoft.com/office/drawing/2014/main" id="{AF08DDF8-6707-964F-40EF-AFB1474E84FA}"/>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11" name="Oval 10">
                <a:extLst>
                  <a:ext uri="{FF2B5EF4-FFF2-40B4-BE49-F238E27FC236}">
                    <a16:creationId xmlns:a16="http://schemas.microsoft.com/office/drawing/2014/main" id="{02FC470B-D9B6-284E-D081-9B3A7E928995}"/>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12" name="Oval 11">
                <a:extLst>
                  <a:ext uri="{FF2B5EF4-FFF2-40B4-BE49-F238E27FC236}">
                    <a16:creationId xmlns:a16="http://schemas.microsoft.com/office/drawing/2014/main" id="{8DAE5710-ACC1-BD8A-E8FD-1C32FD0399BF}"/>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14" name="Straight Connector 13">
                <a:extLst>
                  <a:ext uri="{FF2B5EF4-FFF2-40B4-BE49-F238E27FC236}">
                    <a16:creationId xmlns:a16="http://schemas.microsoft.com/office/drawing/2014/main" id="{420126D2-9406-D960-5985-23D320EFE304}"/>
                  </a:ext>
                </a:extLst>
              </p:cNvPr>
              <p:cNvCxnSpPr>
                <a:cxnSpLocks/>
                <a:stCxn id="5" idx="3"/>
                <a:endCxn id="6"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7A14495-6042-BBE6-9593-8E057CD843C4}"/>
                  </a:ext>
                </a:extLst>
              </p:cNvPr>
              <p:cNvCxnSpPr>
                <a:cxnSpLocks/>
                <a:stCxn id="5" idx="5"/>
                <a:endCxn id="7"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30AD208-3B62-732F-17F8-ED049E46E9F8}"/>
                  </a:ext>
                </a:extLst>
              </p:cNvPr>
              <p:cNvCxnSpPr>
                <a:stCxn id="8" idx="7"/>
                <a:endCxn id="6"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4DF53C9-6881-85FB-4AE9-B892CA597EDF}"/>
                  </a:ext>
                </a:extLst>
              </p:cNvPr>
              <p:cNvCxnSpPr>
                <a:cxnSpLocks/>
                <a:stCxn id="12" idx="7"/>
                <a:endCxn id="8"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F9D641-F2BA-02B3-8D57-2D22876D1FCA}"/>
                  </a:ext>
                </a:extLst>
              </p:cNvPr>
              <p:cNvCxnSpPr>
                <a:stCxn id="11" idx="1"/>
                <a:endCxn id="7"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 name="TextBox 41">
              <a:extLst>
                <a:ext uri="{FF2B5EF4-FFF2-40B4-BE49-F238E27FC236}">
                  <a16:creationId xmlns:a16="http://schemas.microsoft.com/office/drawing/2014/main" id="{9FA14843-8B82-E220-A96D-74D5AC995278}"/>
                </a:ext>
              </a:extLst>
            </p:cNvPr>
            <p:cNvSpPr txBox="1"/>
            <p:nvPr/>
          </p:nvSpPr>
          <p:spPr>
            <a:xfrm>
              <a:off x="2125743" y="3216329"/>
              <a:ext cx="725070" cy="461665"/>
            </a:xfrm>
            <a:prstGeom prst="rect">
              <a:avLst/>
            </a:prstGeom>
            <a:noFill/>
          </p:spPr>
          <p:txBody>
            <a:bodyPr wrap="none" rtlCol="0">
              <a:spAutoFit/>
            </a:bodyPr>
            <a:lstStyle/>
            <a:p>
              <a:r>
                <a:rPr lang="en-US" sz="2400" dirty="0">
                  <a:solidFill>
                    <a:srgbClr val="00B050"/>
                  </a:solidFill>
                </a:rPr>
                <a:t>YES!</a:t>
              </a:r>
            </a:p>
          </p:txBody>
        </p:sp>
      </p:grpSp>
      <p:grpSp>
        <p:nvGrpSpPr>
          <p:cNvPr id="48" name="Group 47" descr="A binary tree. That is structured as follows:&#10;&#10;root: 7, with left child 3 and right child 10&#10;3: left child is 1, right child is 8&#10;1: left child is 0, it has no right child&#10;0: has no children&#10;8: has no children&#10;10: it has no left child, right child is 16&#10;16: has no children&#10;&#10;This is not a valid binary search tree because the value 8 is in the left subtree of the root node 7. Therefore there is a value to the left of 7 that is not less than 7.">
            <a:extLst>
              <a:ext uri="{FF2B5EF4-FFF2-40B4-BE49-F238E27FC236}">
                <a16:creationId xmlns:a16="http://schemas.microsoft.com/office/drawing/2014/main" id="{7B25513E-4F3A-8916-9979-E2C00DC523F1}"/>
              </a:ext>
            </a:extLst>
          </p:cNvPr>
          <p:cNvGrpSpPr/>
          <p:nvPr/>
        </p:nvGrpSpPr>
        <p:grpSpPr>
          <a:xfrm>
            <a:off x="2376685" y="3800627"/>
            <a:ext cx="4036614" cy="2762801"/>
            <a:chOff x="2376685" y="3800627"/>
            <a:chExt cx="4036614" cy="2762801"/>
          </a:xfrm>
        </p:grpSpPr>
        <p:grpSp>
          <p:nvGrpSpPr>
            <p:cNvPr id="3" name="Group 2" descr="A binary tree. That is structured as follows:&#10;&#10;root: 7, with left child 3 and right child 10&#10;3: left child is 1, right child is 8&#10;1: left child is 0, it has no right child&#10;0: has no children&#10;8: has no children&#10;10: it has no left child, right child is 16&#10;16: has no children">
              <a:extLst>
                <a:ext uri="{FF2B5EF4-FFF2-40B4-BE49-F238E27FC236}">
                  <a16:creationId xmlns:a16="http://schemas.microsoft.com/office/drawing/2014/main" id="{9DC89A72-E2FD-18F7-45AC-B8D63C90A5CC}"/>
                </a:ext>
              </a:extLst>
            </p:cNvPr>
            <p:cNvGrpSpPr/>
            <p:nvPr/>
          </p:nvGrpSpPr>
          <p:grpSpPr>
            <a:xfrm>
              <a:off x="2376685" y="3800627"/>
              <a:ext cx="4036614" cy="2762801"/>
              <a:chOff x="5413263" y="1203158"/>
              <a:chExt cx="4036614" cy="2762801"/>
            </a:xfrm>
          </p:grpSpPr>
          <p:grpSp>
            <p:nvGrpSpPr>
              <p:cNvPr id="4" name="Group 3">
                <a:extLst>
                  <a:ext uri="{FF2B5EF4-FFF2-40B4-BE49-F238E27FC236}">
                    <a16:creationId xmlns:a16="http://schemas.microsoft.com/office/drawing/2014/main" id="{0F548A60-6812-97EE-0C20-DD746BB2DA2C}"/>
                  </a:ext>
                </a:extLst>
              </p:cNvPr>
              <p:cNvGrpSpPr/>
              <p:nvPr/>
            </p:nvGrpSpPr>
            <p:grpSpPr>
              <a:xfrm>
                <a:off x="5413263" y="1203158"/>
                <a:ext cx="4036614" cy="2762801"/>
                <a:chOff x="131609" y="2379747"/>
                <a:chExt cx="4036614" cy="2762801"/>
              </a:xfrm>
            </p:grpSpPr>
            <p:sp>
              <p:nvSpPr>
                <p:cNvPr id="13" name="Oval 12">
                  <a:extLst>
                    <a:ext uri="{FF2B5EF4-FFF2-40B4-BE49-F238E27FC236}">
                      <a16:creationId xmlns:a16="http://schemas.microsoft.com/office/drawing/2014/main" id="{E32D0BFB-B8C0-3EC3-5615-53E5278CE536}"/>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16" name="Oval 15">
                  <a:extLst>
                    <a:ext uri="{FF2B5EF4-FFF2-40B4-BE49-F238E27FC236}">
                      <a16:creationId xmlns:a16="http://schemas.microsoft.com/office/drawing/2014/main" id="{2C83FD8F-A883-65C4-F0C9-10E03583B208}"/>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18" name="Oval 17">
                  <a:extLst>
                    <a:ext uri="{FF2B5EF4-FFF2-40B4-BE49-F238E27FC236}">
                      <a16:creationId xmlns:a16="http://schemas.microsoft.com/office/drawing/2014/main" id="{16BD430C-6768-85EE-28F0-E629A94BEA2A}"/>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0" name="Oval 19">
                  <a:extLst>
                    <a:ext uri="{FF2B5EF4-FFF2-40B4-BE49-F238E27FC236}">
                      <a16:creationId xmlns:a16="http://schemas.microsoft.com/office/drawing/2014/main" id="{C1C56D45-E711-A585-B601-D3FC5CBF2055}"/>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2" name="Oval 21">
                  <a:extLst>
                    <a:ext uri="{FF2B5EF4-FFF2-40B4-BE49-F238E27FC236}">
                      <a16:creationId xmlns:a16="http://schemas.microsoft.com/office/drawing/2014/main" id="{47DB0C9E-0FBD-9ACF-F75C-0E7E25B4B28D}"/>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6" name="Oval 35">
                  <a:extLst>
                    <a:ext uri="{FF2B5EF4-FFF2-40B4-BE49-F238E27FC236}">
                      <a16:creationId xmlns:a16="http://schemas.microsoft.com/office/drawing/2014/main" id="{1A60B005-8698-BF7B-DC5E-CCC5800AFC1C}"/>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7" name="Straight Connector 36">
                  <a:extLst>
                    <a:ext uri="{FF2B5EF4-FFF2-40B4-BE49-F238E27FC236}">
                      <a16:creationId xmlns:a16="http://schemas.microsoft.com/office/drawing/2014/main" id="{F8DA549F-2105-DFEA-45ED-0BD92EB0CF1A}"/>
                    </a:ext>
                  </a:extLst>
                </p:cNvPr>
                <p:cNvCxnSpPr>
                  <a:cxnSpLocks/>
                  <a:stCxn id="13" idx="3"/>
                  <a:endCxn id="16"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42396F3-7D97-8CD3-8D15-64FF79FD0BE7}"/>
                    </a:ext>
                  </a:extLst>
                </p:cNvPr>
                <p:cNvCxnSpPr>
                  <a:cxnSpLocks/>
                  <a:stCxn id="13" idx="5"/>
                  <a:endCxn id="18"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B677736-2296-A3E3-FA8F-0141926DDB44}"/>
                    </a:ext>
                  </a:extLst>
                </p:cNvPr>
                <p:cNvCxnSpPr>
                  <a:stCxn id="20" idx="7"/>
                  <a:endCxn id="16"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DFDC50A-3671-B3E6-1CC2-92377F0FE202}"/>
                    </a:ext>
                  </a:extLst>
                </p:cNvPr>
                <p:cNvCxnSpPr>
                  <a:cxnSpLocks/>
                  <a:stCxn id="36" idx="7"/>
                  <a:endCxn id="20"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2D5ED6F-4B7B-0E3B-50F0-E976FB581FBF}"/>
                    </a:ext>
                  </a:extLst>
                </p:cNvPr>
                <p:cNvCxnSpPr>
                  <a:stCxn id="22" idx="1"/>
                  <a:endCxn id="18"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2440D492-8480-0FF1-6B20-CA1AA7EAA757}"/>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a:t>
                </a:r>
              </a:p>
            </p:txBody>
          </p:sp>
          <p:cxnSp>
            <p:nvCxnSpPr>
              <p:cNvPr id="10" name="Straight Connector 9">
                <a:extLst>
                  <a:ext uri="{FF2B5EF4-FFF2-40B4-BE49-F238E27FC236}">
                    <a16:creationId xmlns:a16="http://schemas.microsoft.com/office/drawing/2014/main" id="{54ACA57B-D6BD-DF8E-811F-91ED24B3FCE4}"/>
                  </a:ext>
                </a:extLst>
              </p:cNvPr>
              <p:cNvCxnSpPr>
                <a:cxnSpLocks/>
                <a:stCxn id="9" idx="1"/>
                <a:endCxn id="16"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TextBox 44">
              <a:extLst>
                <a:ext uri="{FF2B5EF4-FFF2-40B4-BE49-F238E27FC236}">
                  <a16:creationId xmlns:a16="http://schemas.microsoft.com/office/drawing/2014/main" id="{86D84E5D-5BDB-9B8D-33A3-92717E214B09}"/>
                </a:ext>
              </a:extLst>
            </p:cNvPr>
            <p:cNvSpPr txBox="1"/>
            <p:nvPr/>
          </p:nvSpPr>
          <p:spPr>
            <a:xfrm>
              <a:off x="4395359" y="5743051"/>
              <a:ext cx="688009" cy="461665"/>
            </a:xfrm>
            <a:prstGeom prst="rect">
              <a:avLst/>
            </a:prstGeom>
            <a:noFill/>
          </p:spPr>
          <p:txBody>
            <a:bodyPr wrap="none" rtlCol="0">
              <a:spAutoFit/>
            </a:bodyPr>
            <a:lstStyle/>
            <a:p>
              <a:r>
                <a:rPr lang="en-US" sz="2400" dirty="0">
                  <a:solidFill>
                    <a:srgbClr val="FF0000"/>
                  </a:solidFill>
                </a:rPr>
                <a:t>NO!</a:t>
              </a:r>
            </a:p>
          </p:txBody>
        </p:sp>
      </p:grpSp>
      <p:grpSp>
        <p:nvGrpSpPr>
          <p:cNvPr id="47" name="Group 46" descr="A binary tree. That is structured as follows:&#10;&#10;root: 7, with left child 3 and right child 10&#10;3: left child is 1, right child is 7&#10;1: left child is 0, it has no right child&#10;0: has no children&#10;7: has no children&#10;10: it has no left child, right child is 16&#10;16: has no children&#10;&#10;This is not a valid binary search tree because the value 7 is in the left subtree of the root node 7. Therefore there is a value to the left of 7 that is not less than 7.">
            <a:extLst>
              <a:ext uri="{FF2B5EF4-FFF2-40B4-BE49-F238E27FC236}">
                <a16:creationId xmlns:a16="http://schemas.microsoft.com/office/drawing/2014/main" id="{4D28914F-CC8C-1288-B5FA-8EED4F6505F9}"/>
              </a:ext>
            </a:extLst>
          </p:cNvPr>
          <p:cNvGrpSpPr/>
          <p:nvPr/>
        </p:nvGrpSpPr>
        <p:grpSpPr>
          <a:xfrm>
            <a:off x="5894880" y="334374"/>
            <a:ext cx="4036614" cy="2762801"/>
            <a:chOff x="5894880" y="334374"/>
            <a:chExt cx="4036614" cy="2762801"/>
          </a:xfrm>
        </p:grpSpPr>
        <p:grpSp>
          <p:nvGrpSpPr>
            <p:cNvPr id="73" name="Group 72" descr="A binary tree. That is structured as follows:&#10;&#10;root: 7, with left child 3 and right child 10&#10;3: left child is 1, right child is 7&#10;1: left child is 0, it has no right child&#10;0: has no children&#10;7: has no children&#10;10: it has no left child, right child is 16&#10;16: has no children">
              <a:extLst>
                <a:ext uri="{FF2B5EF4-FFF2-40B4-BE49-F238E27FC236}">
                  <a16:creationId xmlns:a16="http://schemas.microsoft.com/office/drawing/2014/main" id="{1F4E3864-E05B-9E2D-5207-5D78157CC66C}"/>
                </a:ext>
              </a:extLst>
            </p:cNvPr>
            <p:cNvGrpSpPr/>
            <p:nvPr/>
          </p:nvGrpSpPr>
          <p:grpSpPr>
            <a:xfrm>
              <a:off x="5894880" y="334374"/>
              <a:ext cx="4036614" cy="2762801"/>
              <a:chOff x="5413263" y="1203158"/>
              <a:chExt cx="4036614" cy="2762801"/>
            </a:xfrm>
          </p:grpSpPr>
          <p:grpSp>
            <p:nvGrpSpPr>
              <p:cNvPr id="57" name="Group 56">
                <a:extLst>
                  <a:ext uri="{FF2B5EF4-FFF2-40B4-BE49-F238E27FC236}">
                    <a16:creationId xmlns:a16="http://schemas.microsoft.com/office/drawing/2014/main" id="{E6564CB5-08F5-B6D4-25F4-908CC9E20892}"/>
                  </a:ext>
                </a:extLst>
              </p:cNvPr>
              <p:cNvGrpSpPr/>
              <p:nvPr/>
            </p:nvGrpSpPr>
            <p:grpSpPr>
              <a:xfrm>
                <a:off x="5413263" y="1203158"/>
                <a:ext cx="4036614" cy="2762801"/>
                <a:chOff x="131609" y="2379747"/>
                <a:chExt cx="4036614" cy="2762801"/>
              </a:xfrm>
            </p:grpSpPr>
            <p:sp>
              <p:nvSpPr>
                <p:cNvPr id="58" name="Oval 57">
                  <a:extLst>
                    <a:ext uri="{FF2B5EF4-FFF2-40B4-BE49-F238E27FC236}">
                      <a16:creationId xmlns:a16="http://schemas.microsoft.com/office/drawing/2014/main" id="{70E0E773-D941-E9FB-ECAB-9E2594F347A5}"/>
                    </a:ext>
                  </a:extLst>
                </p:cNvPr>
                <p:cNvSpPr/>
                <p:nvPr/>
              </p:nvSpPr>
              <p:spPr>
                <a:xfrm>
                  <a:off x="2259363" y="237974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59" name="Oval 58">
                  <a:extLst>
                    <a:ext uri="{FF2B5EF4-FFF2-40B4-BE49-F238E27FC236}">
                      <a16:creationId xmlns:a16="http://schemas.microsoft.com/office/drawing/2014/main" id="{010F3DD9-B5AC-C125-6A32-E9F1742AEA12}"/>
                    </a:ext>
                  </a:extLst>
                </p:cNvPr>
                <p:cNvSpPr/>
                <p:nvPr/>
              </p:nvSpPr>
              <p:spPr>
                <a:xfrm>
                  <a:off x="1556072" y="3043035"/>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60" name="Oval 59">
                  <a:extLst>
                    <a:ext uri="{FF2B5EF4-FFF2-40B4-BE49-F238E27FC236}">
                      <a16:creationId xmlns:a16="http://schemas.microsoft.com/office/drawing/2014/main" id="{E81C86A7-6962-5D51-1566-CB79BC97E15D}"/>
                    </a:ext>
                  </a:extLst>
                </p:cNvPr>
                <p:cNvSpPr/>
                <p:nvPr/>
              </p:nvSpPr>
              <p:spPr>
                <a:xfrm>
                  <a:off x="2943201" y="300747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61" name="Oval 60">
                  <a:extLst>
                    <a:ext uri="{FF2B5EF4-FFF2-40B4-BE49-F238E27FC236}">
                      <a16:creationId xmlns:a16="http://schemas.microsoft.com/office/drawing/2014/main" id="{7088B366-657F-4961-CCB4-687365715D9D}"/>
                    </a:ext>
                  </a:extLst>
                </p:cNvPr>
                <p:cNvSpPr/>
                <p:nvPr/>
              </p:nvSpPr>
              <p:spPr>
                <a:xfrm>
                  <a:off x="820352" y="379936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62" name="Oval 61">
                  <a:extLst>
                    <a:ext uri="{FF2B5EF4-FFF2-40B4-BE49-F238E27FC236}">
                      <a16:creationId xmlns:a16="http://schemas.microsoft.com/office/drawing/2014/main" id="{47682597-CE17-230E-0C35-6CE95319ABD8}"/>
                    </a:ext>
                  </a:extLst>
                </p:cNvPr>
                <p:cNvSpPr/>
                <p:nvPr/>
              </p:nvSpPr>
              <p:spPr>
                <a:xfrm>
                  <a:off x="3555712" y="3697555"/>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63" name="Oval 62">
                  <a:extLst>
                    <a:ext uri="{FF2B5EF4-FFF2-40B4-BE49-F238E27FC236}">
                      <a16:creationId xmlns:a16="http://schemas.microsoft.com/office/drawing/2014/main" id="{6CADE36A-B507-7A78-B42A-FDF89ACF31F9}"/>
                    </a:ext>
                  </a:extLst>
                </p:cNvPr>
                <p:cNvSpPr/>
                <p:nvPr/>
              </p:nvSpPr>
              <p:spPr>
                <a:xfrm>
                  <a:off x="131609" y="4530037"/>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64" name="Straight Connector 63">
                  <a:extLst>
                    <a:ext uri="{FF2B5EF4-FFF2-40B4-BE49-F238E27FC236}">
                      <a16:creationId xmlns:a16="http://schemas.microsoft.com/office/drawing/2014/main" id="{7942175B-5423-CB5C-CF77-662897464656}"/>
                    </a:ext>
                  </a:extLst>
                </p:cNvPr>
                <p:cNvCxnSpPr>
                  <a:cxnSpLocks/>
                  <a:stCxn id="58" idx="3"/>
                  <a:endCxn id="59" idx="7"/>
                </p:cNvCxnSpPr>
                <p:nvPr/>
              </p:nvCxnSpPr>
              <p:spPr>
                <a:xfrm flipH="1">
                  <a:off x="2078883" y="2902558"/>
                  <a:ext cx="270180" cy="230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F8E068DF-509D-EF74-95D9-25EBAF19E606}"/>
                    </a:ext>
                  </a:extLst>
                </p:cNvPr>
                <p:cNvCxnSpPr>
                  <a:cxnSpLocks/>
                  <a:stCxn id="58" idx="5"/>
                  <a:endCxn id="60" idx="1"/>
                </p:cNvCxnSpPr>
                <p:nvPr/>
              </p:nvCxnSpPr>
              <p:spPr>
                <a:xfrm>
                  <a:off x="2782174" y="2902558"/>
                  <a:ext cx="250727" cy="194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F2D85AD6-B773-4AEC-858D-F050932F59CC}"/>
                    </a:ext>
                  </a:extLst>
                </p:cNvPr>
                <p:cNvCxnSpPr>
                  <a:stCxn id="61" idx="7"/>
                  <a:endCxn id="59" idx="3"/>
                </p:cNvCxnSpPr>
                <p:nvPr/>
              </p:nvCxnSpPr>
              <p:spPr>
                <a:xfrm flipV="1">
                  <a:off x="1343163" y="3565846"/>
                  <a:ext cx="302609" cy="3232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8206712-7606-83E6-8206-8668047AF6D9}"/>
                    </a:ext>
                  </a:extLst>
                </p:cNvPr>
                <p:cNvCxnSpPr>
                  <a:cxnSpLocks/>
                  <a:stCxn id="63" idx="7"/>
                  <a:endCxn id="61" idx="3"/>
                </p:cNvCxnSpPr>
                <p:nvPr/>
              </p:nvCxnSpPr>
              <p:spPr>
                <a:xfrm flipV="1">
                  <a:off x="654420" y="4322171"/>
                  <a:ext cx="255632" cy="297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0E86353-6BB5-C42D-DE90-61338C5FCC20}"/>
                    </a:ext>
                  </a:extLst>
                </p:cNvPr>
                <p:cNvCxnSpPr>
                  <a:stCxn id="62" idx="1"/>
                  <a:endCxn id="60" idx="5"/>
                </p:cNvCxnSpPr>
                <p:nvPr/>
              </p:nvCxnSpPr>
              <p:spPr>
                <a:xfrm flipH="1" flipV="1">
                  <a:off x="3466012" y="3530286"/>
                  <a:ext cx="179400" cy="2569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 name="Oval 68">
                <a:extLst>
                  <a:ext uri="{FF2B5EF4-FFF2-40B4-BE49-F238E27FC236}">
                    <a16:creationId xmlns:a16="http://schemas.microsoft.com/office/drawing/2014/main" id="{11A2DCB4-18B3-F9ED-E7C0-48650F5457BE}"/>
                  </a:ext>
                </a:extLst>
              </p:cNvPr>
              <p:cNvSpPr/>
              <p:nvPr/>
            </p:nvSpPr>
            <p:spPr>
              <a:xfrm>
                <a:off x="7531290" y="2520224"/>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cxnSp>
            <p:nvCxnSpPr>
              <p:cNvPr id="70" name="Straight Connector 69">
                <a:extLst>
                  <a:ext uri="{FF2B5EF4-FFF2-40B4-BE49-F238E27FC236}">
                    <a16:creationId xmlns:a16="http://schemas.microsoft.com/office/drawing/2014/main" id="{AB5AC31B-2070-E0E6-2516-330897017ABD}"/>
                  </a:ext>
                </a:extLst>
              </p:cNvPr>
              <p:cNvCxnSpPr>
                <a:cxnSpLocks/>
                <a:stCxn id="69" idx="1"/>
                <a:endCxn id="59" idx="5"/>
              </p:cNvCxnSpPr>
              <p:nvPr/>
            </p:nvCxnSpPr>
            <p:spPr>
              <a:xfrm flipH="1" flipV="1">
                <a:off x="7360537" y="2389257"/>
                <a:ext cx="260453" cy="220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TextBox 43">
              <a:extLst>
                <a:ext uri="{FF2B5EF4-FFF2-40B4-BE49-F238E27FC236}">
                  <a16:creationId xmlns:a16="http://schemas.microsoft.com/office/drawing/2014/main" id="{D0D47C6F-9F68-2F8E-4570-21540402C20E}"/>
                </a:ext>
              </a:extLst>
            </p:cNvPr>
            <p:cNvSpPr txBox="1"/>
            <p:nvPr/>
          </p:nvSpPr>
          <p:spPr>
            <a:xfrm>
              <a:off x="7452581" y="2597196"/>
              <a:ext cx="688009" cy="461665"/>
            </a:xfrm>
            <a:prstGeom prst="rect">
              <a:avLst/>
            </a:prstGeom>
            <a:noFill/>
          </p:spPr>
          <p:txBody>
            <a:bodyPr wrap="none" rtlCol="0">
              <a:spAutoFit/>
            </a:bodyPr>
            <a:lstStyle/>
            <a:p>
              <a:r>
                <a:rPr lang="en-US" sz="2400" dirty="0">
                  <a:solidFill>
                    <a:srgbClr val="FF0000"/>
                  </a:solidFill>
                </a:rPr>
                <a:t>NO!</a:t>
              </a:r>
            </a:p>
          </p:txBody>
        </p:sp>
      </p:grpSp>
      <p:grpSp>
        <p:nvGrpSpPr>
          <p:cNvPr id="49" name="Group 48" descr="A binary tree. That is structured as follows:&#10;&#10;root: 16, left child is 10, it has no right child&#10;10: left child is 7, it has no right child&#10;7: left child is 3, it has no right child&#10;3: left child is 1, it has no right child&#10;1: left child is 0, it has no right child&#10;0: has no children&#10;&#10;This is a valid binary search tree because all nodes has smaller values to the left and larger values to the right.">
            <a:extLst>
              <a:ext uri="{FF2B5EF4-FFF2-40B4-BE49-F238E27FC236}">
                <a16:creationId xmlns:a16="http://schemas.microsoft.com/office/drawing/2014/main" id="{FA1ADB2D-122F-80F0-A5BE-F8993F4E57AF}"/>
              </a:ext>
            </a:extLst>
          </p:cNvPr>
          <p:cNvGrpSpPr/>
          <p:nvPr/>
        </p:nvGrpSpPr>
        <p:grpSpPr>
          <a:xfrm>
            <a:off x="6758024" y="2938268"/>
            <a:ext cx="3877904" cy="3796337"/>
            <a:chOff x="6758024" y="2938268"/>
            <a:chExt cx="3877904" cy="3796337"/>
          </a:xfrm>
        </p:grpSpPr>
        <p:grpSp>
          <p:nvGrpSpPr>
            <p:cNvPr id="24" name="Group 23" descr="A binary tree. That is structured as follows:&#10;&#10;root: 16, left child is 10, it has no right child&#10;10: left child is 7, it has no right child&#10;7: left child is 3, it has no right child&#10;3: left child is 1, it has no right child&#10;1: left child is 0, it has no right child&#10;0: has no children&#10;">
              <a:extLst>
                <a:ext uri="{FF2B5EF4-FFF2-40B4-BE49-F238E27FC236}">
                  <a16:creationId xmlns:a16="http://schemas.microsoft.com/office/drawing/2014/main" id="{ECDD0D67-B2CA-A35C-E9F7-6DBC942C0C79}"/>
                </a:ext>
              </a:extLst>
            </p:cNvPr>
            <p:cNvGrpSpPr/>
            <p:nvPr/>
          </p:nvGrpSpPr>
          <p:grpSpPr>
            <a:xfrm>
              <a:off x="6758024" y="2938268"/>
              <a:ext cx="3877904" cy="3796337"/>
              <a:chOff x="41909" y="1095926"/>
              <a:chExt cx="3877904" cy="3796337"/>
            </a:xfrm>
          </p:grpSpPr>
          <p:sp>
            <p:nvSpPr>
              <p:cNvPr id="25" name="Oval 24">
                <a:extLst>
                  <a:ext uri="{FF2B5EF4-FFF2-40B4-BE49-F238E27FC236}">
                    <a16:creationId xmlns:a16="http://schemas.microsoft.com/office/drawing/2014/main" id="{2C588D0C-FB63-6D3C-0DCE-CE46396E8A29}"/>
                  </a:ext>
                </a:extLst>
              </p:cNvPr>
              <p:cNvSpPr/>
              <p:nvPr/>
            </p:nvSpPr>
            <p:spPr>
              <a:xfrm>
                <a:off x="2032627" y="2371980"/>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a:t>
                </a:r>
              </a:p>
            </p:txBody>
          </p:sp>
          <p:sp>
            <p:nvSpPr>
              <p:cNvPr id="26" name="Oval 25">
                <a:extLst>
                  <a:ext uri="{FF2B5EF4-FFF2-40B4-BE49-F238E27FC236}">
                    <a16:creationId xmlns:a16="http://schemas.microsoft.com/office/drawing/2014/main" id="{7337781E-6B11-27BB-641C-9A28709F3B8F}"/>
                  </a:ext>
                </a:extLst>
              </p:cNvPr>
              <p:cNvSpPr/>
              <p:nvPr/>
            </p:nvSpPr>
            <p:spPr>
              <a:xfrm>
                <a:off x="1339516" y="3025542"/>
                <a:ext cx="612511" cy="6125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27" name="Oval 26">
                <a:extLst>
                  <a:ext uri="{FF2B5EF4-FFF2-40B4-BE49-F238E27FC236}">
                    <a16:creationId xmlns:a16="http://schemas.microsoft.com/office/drawing/2014/main" id="{B13B775D-B7F9-00CD-C376-BB82B204D929}"/>
                  </a:ext>
                </a:extLst>
              </p:cNvPr>
              <p:cNvSpPr/>
              <p:nvPr/>
            </p:nvSpPr>
            <p:spPr>
              <a:xfrm>
                <a:off x="2694793" y="172896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a:t>
                </a:r>
              </a:p>
            </p:txBody>
          </p:sp>
          <p:sp>
            <p:nvSpPr>
              <p:cNvPr id="28" name="Oval 27">
                <a:extLst>
                  <a:ext uri="{FF2B5EF4-FFF2-40B4-BE49-F238E27FC236}">
                    <a16:creationId xmlns:a16="http://schemas.microsoft.com/office/drawing/2014/main" id="{175FC41B-0F36-8465-E0A1-A847036D220C}"/>
                  </a:ext>
                </a:extLst>
              </p:cNvPr>
              <p:cNvSpPr/>
              <p:nvPr/>
            </p:nvSpPr>
            <p:spPr>
              <a:xfrm>
                <a:off x="674261" y="3667241"/>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29" name="Oval 28">
                <a:extLst>
                  <a:ext uri="{FF2B5EF4-FFF2-40B4-BE49-F238E27FC236}">
                    <a16:creationId xmlns:a16="http://schemas.microsoft.com/office/drawing/2014/main" id="{1FC3A0AA-21B1-2751-C1FC-007C57EBB2DE}"/>
                  </a:ext>
                </a:extLst>
              </p:cNvPr>
              <p:cNvSpPr/>
              <p:nvPr/>
            </p:nvSpPr>
            <p:spPr>
              <a:xfrm>
                <a:off x="3307302" y="1095926"/>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16</a:t>
                </a:r>
              </a:p>
            </p:txBody>
          </p:sp>
          <p:sp>
            <p:nvSpPr>
              <p:cNvPr id="30" name="Oval 29">
                <a:extLst>
                  <a:ext uri="{FF2B5EF4-FFF2-40B4-BE49-F238E27FC236}">
                    <a16:creationId xmlns:a16="http://schemas.microsoft.com/office/drawing/2014/main" id="{8B2F5202-B74F-8AA0-4F16-B443AC26DA45}"/>
                  </a:ext>
                </a:extLst>
              </p:cNvPr>
              <p:cNvSpPr/>
              <p:nvPr/>
            </p:nvSpPr>
            <p:spPr>
              <a:xfrm>
                <a:off x="41909" y="4279752"/>
                <a:ext cx="612511" cy="61251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a:t>
                </a:r>
              </a:p>
            </p:txBody>
          </p:sp>
          <p:cxnSp>
            <p:nvCxnSpPr>
              <p:cNvPr id="31" name="Straight Connector 30">
                <a:extLst>
                  <a:ext uri="{FF2B5EF4-FFF2-40B4-BE49-F238E27FC236}">
                    <a16:creationId xmlns:a16="http://schemas.microsoft.com/office/drawing/2014/main" id="{E1A1AADB-BB68-D3E6-8EA0-76BD74D5FC43}"/>
                  </a:ext>
                </a:extLst>
              </p:cNvPr>
              <p:cNvCxnSpPr>
                <a:cxnSpLocks/>
                <a:stCxn id="25" idx="3"/>
                <a:endCxn id="26" idx="7"/>
              </p:cNvCxnSpPr>
              <p:nvPr/>
            </p:nvCxnSpPr>
            <p:spPr>
              <a:xfrm flipH="1">
                <a:off x="1862327" y="2894791"/>
                <a:ext cx="260000" cy="220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0E6296A-CA1E-A5A3-F5E1-583119455C7E}"/>
                  </a:ext>
                </a:extLst>
              </p:cNvPr>
              <p:cNvCxnSpPr>
                <a:cxnSpLocks/>
                <a:stCxn id="25" idx="7"/>
                <a:endCxn id="27" idx="3"/>
              </p:cNvCxnSpPr>
              <p:nvPr/>
            </p:nvCxnSpPr>
            <p:spPr>
              <a:xfrm flipV="1">
                <a:off x="2555438" y="2251773"/>
                <a:ext cx="229055" cy="209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5EC04E4-0305-6A77-A644-BA0169CC7633}"/>
                  </a:ext>
                </a:extLst>
              </p:cNvPr>
              <p:cNvCxnSpPr>
                <a:stCxn id="28" idx="7"/>
                <a:endCxn id="26" idx="3"/>
              </p:cNvCxnSpPr>
              <p:nvPr/>
            </p:nvCxnSpPr>
            <p:spPr>
              <a:xfrm flipV="1">
                <a:off x="1197072" y="3548353"/>
                <a:ext cx="232144" cy="208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5B21896-897B-B371-EB1F-FB97771BC634}"/>
                  </a:ext>
                </a:extLst>
              </p:cNvPr>
              <p:cNvCxnSpPr>
                <a:cxnSpLocks/>
                <a:stCxn id="30" idx="7"/>
                <a:endCxn id="28" idx="3"/>
              </p:cNvCxnSpPr>
              <p:nvPr/>
            </p:nvCxnSpPr>
            <p:spPr>
              <a:xfrm flipV="1">
                <a:off x="564720" y="4190052"/>
                <a:ext cx="199241" cy="179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767CBB0-16C3-58C0-2C02-1241297E092E}"/>
                  </a:ext>
                </a:extLst>
              </p:cNvPr>
              <p:cNvCxnSpPr>
                <a:cxnSpLocks/>
                <a:stCxn id="29" idx="3"/>
                <a:endCxn id="27" idx="7"/>
              </p:cNvCxnSpPr>
              <p:nvPr/>
            </p:nvCxnSpPr>
            <p:spPr>
              <a:xfrm flipH="1">
                <a:off x="3217604" y="1618737"/>
                <a:ext cx="179398" cy="19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TextBox 42">
              <a:extLst>
                <a:ext uri="{FF2B5EF4-FFF2-40B4-BE49-F238E27FC236}">
                  <a16:creationId xmlns:a16="http://schemas.microsoft.com/office/drawing/2014/main" id="{7856404A-EBAA-DD85-B7AB-505FD51F0E34}"/>
                </a:ext>
              </a:extLst>
            </p:cNvPr>
            <p:cNvSpPr txBox="1"/>
            <p:nvPr/>
          </p:nvSpPr>
          <p:spPr>
            <a:xfrm>
              <a:off x="9248870" y="4810033"/>
              <a:ext cx="725070" cy="461665"/>
            </a:xfrm>
            <a:prstGeom prst="rect">
              <a:avLst/>
            </a:prstGeom>
            <a:noFill/>
          </p:spPr>
          <p:txBody>
            <a:bodyPr wrap="none" rtlCol="0">
              <a:spAutoFit/>
            </a:bodyPr>
            <a:lstStyle/>
            <a:p>
              <a:r>
                <a:rPr lang="en-US" sz="2400" dirty="0">
                  <a:solidFill>
                    <a:srgbClr val="00B050"/>
                  </a:solidFill>
                </a:rPr>
                <a:t>YES!</a:t>
              </a:r>
            </a:p>
          </p:txBody>
        </p:sp>
      </p:grpSp>
    </p:spTree>
    <p:extLst>
      <p:ext uri="{BB962C8B-B14F-4D97-AF65-F5344CB8AC3E}">
        <p14:creationId xmlns:p14="http://schemas.microsoft.com/office/powerpoint/2010/main" val="305378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8453</TotalTime>
  <Words>2234</Words>
  <Application>Microsoft Office PowerPoint</Application>
  <PresentationFormat>Widescreen</PresentationFormat>
  <Paragraphs>529</Paragraphs>
  <Slides>33</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33</vt:i4>
      </vt:variant>
    </vt:vector>
  </HeadingPairs>
  <TitlesOfParts>
    <vt:vector size="41" baseType="lpstr">
      <vt:lpstr>Aptos</vt:lpstr>
      <vt:lpstr>Aptos Display</vt:lpstr>
      <vt:lpstr>Arial</vt:lpstr>
      <vt:lpstr>Calibri</vt:lpstr>
      <vt:lpstr>Calibri Light</vt:lpstr>
      <vt:lpstr>Cambria Math</vt:lpstr>
      <vt:lpstr>Office Theme</vt:lpstr>
      <vt:lpstr>1_Office Theme</vt:lpstr>
      <vt:lpstr>CSE 332 Spring 2026 Lecture 7: Dictionaries, BSTs</vt:lpstr>
      <vt:lpstr>Dictionary (Map) ADT</vt:lpstr>
      <vt:lpstr>Naïve attempts</vt:lpstr>
      <vt:lpstr>More Tree “Vocab”</vt:lpstr>
      <vt:lpstr>Name that Traversal!</vt:lpstr>
      <vt:lpstr>Name that Traversal! (Answers)</vt:lpstr>
      <vt:lpstr>Binary Search Tree</vt:lpstr>
      <vt:lpstr>Are these BSTs?</vt:lpstr>
      <vt:lpstr>Are these BSTs? (Answers)</vt:lpstr>
      <vt:lpstr>Aside: Why not use an array?</vt:lpstr>
      <vt:lpstr>Find Operation (recursive)</vt:lpstr>
      <vt:lpstr>Find Operation (iterative)</vt:lpstr>
      <vt:lpstr>Insert Operation (recursive)</vt:lpstr>
      <vt:lpstr>Insert Operation (iterative)</vt:lpstr>
      <vt:lpstr>Delete Operation (iterative, incomplete)</vt:lpstr>
      <vt:lpstr>Delete – 3 Cases</vt:lpstr>
      <vt:lpstr>Finding the Max and Min</vt:lpstr>
      <vt:lpstr>Delete Operation (iterative)</vt:lpstr>
      <vt:lpstr>Delete Operation (recursive)</vt:lpstr>
      <vt:lpstr>Worst Case Analysis</vt:lpstr>
      <vt:lpstr>Improving the worst case</vt:lpstr>
      <vt:lpstr>“Balanced” Binary Search Trees</vt:lpstr>
      <vt:lpstr>Idea 1: Both Subtrees of Root have same # Nodes</vt:lpstr>
      <vt:lpstr>Idea 1: Both Subtrees of Root have same # Nodes - Issue</vt:lpstr>
      <vt:lpstr>Idea 2: Both Subtrees of Root have same height</vt:lpstr>
      <vt:lpstr>Idea 2: Both Subtrees of Root have same height - Issue</vt:lpstr>
      <vt:lpstr>Idea 3: Both Subtrees of every Node have same # Nodes</vt:lpstr>
      <vt:lpstr>Idea 3: Both Subtrees of every Node have same # Nodes - Issue</vt:lpstr>
      <vt:lpstr>Idea 4: Both Subtrees of every Node have same height</vt:lpstr>
      <vt:lpstr>Idea 4: Both Subtrees of every Node have same height - Issue</vt:lpstr>
      <vt:lpstr>AVL Tree</vt:lpstr>
      <vt:lpstr>Is it an AVL Tree?</vt:lpstr>
      <vt:lpstr>Is it an AVL Tree?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Brunelle, Nathan J (njb2b)</dc:creator>
  <cp:lastModifiedBy>Nathan Brunelle</cp:lastModifiedBy>
  <cp:revision>59</cp:revision>
  <dcterms:created xsi:type="dcterms:W3CDTF">2024-06-26T12:44:42Z</dcterms:created>
  <dcterms:modified xsi:type="dcterms:W3CDTF">2026-04-13T19:09:06Z</dcterms:modified>
</cp:coreProperties>
</file>