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5"/>
  </p:notesMasterIdLst>
  <p:sldIdLst>
    <p:sldId id="257" r:id="rId4"/>
    <p:sldId id="426" r:id="rId5"/>
    <p:sldId id="453" r:id="rId6"/>
    <p:sldId id="306" r:id="rId7"/>
    <p:sldId id="307" r:id="rId8"/>
    <p:sldId id="455" r:id="rId9"/>
    <p:sldId id="407" r:id="rId10"/>
    <p:sldId id="456" r:id="rId11"/>
    <p:sldId id="457" r:id="rId12"/>
    <p:sldId id="385" r:id="rId13"/>
    <p:sldId id="458" r:id="rId14"/>
    <p:sldId id="465" r:id="rId15"/>
    <p:sldId id="466" r:id="rId16"/>
    <p:sldId id="459" r:id="rId17"/>
    <p:sldId id="460" r:id="rId18"/>
    <p:sldId id="461" r:id="rId19"/>
    <p:sldId id="462" r:id="rId20"/>
    <p:sldId id="463" r:id="rId21"/>
    <p:sldId id="464" r:id="rId22"/>
    <p:sldId id="358" r:id="rId23"/>
    <p:sldId id="35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4" d="100"/>
          <a:sy n="64" d="100"/>
        </p:scale>
        <p:origin x="712"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42775" units="1/cm"/>
          <inkml:channelProperty channel="T" name="resolution" value="1" units="1/dev"/>
        </inkml:channelProperties>
      </inkml:inkSource>
      <inkml:timestamp xml:id="ts0" timeString="2024-06-26T17:24:58.058"/>
    </inkml:context>
    <inkml:brush xml:id="br0">
      <inkml:brushProperty name="width" value="0.05292" units="cm"/>
      <inkml:brushProperty name="height" value="0.05292" units="cm"/>
      <inkml:brushProperty name="color" value="#FF0000"/>
    </inkml:brush>
  </inkml:definitions>
  <inkml:trace contextRef="#ctx0" brushRef="#br0">26141 12453 0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1AFC52-F46C-4845-B64D-0DCC1AECCCC6}" type="datetimeFigureOut">
              <a:rPr lang="en-US" smtClean="0"/>
              <a:t>4/10/2026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D97389-0441-4D4C-B013-3AC3B336705E}" type="slidenum">
              <a:rPr lang="en-US" smtClean="0"/>
              <a:t>‹#›</a:t>
            </a:fld>
            <a:endParaRPr lang="en-US"/>
          </a:p>
        </p:txBody>
      </p:sp>
    </p:spTree>
    <p:extLst>
      <p:ext uri="{BB962C8B-B14F-4D97-AF65-F5344CB8AC3E}">
        <p14:creationId xmlns:p14="http://schemas.microsoft.com/office/powerpoint/2010/main" val="2080364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7389-0441-4D4C-B013-3AC3B336705E}" type="slidenum">
              <a:rPr lang="en-US" smtClean="0"/>
              <a:t>1</a:t>
            </a:fld>
            <a:endParaRPr lang="en-US"/>
          </a:p>
        </p:txBody>
      </p:sp>
    </p:spTree>
    <p:extLst>
      <p:ext uri="{BB962C8B-B14F-4D97-AF65-F5344CB8AC3E}">
        <p14:creationId xmlns:p14="http://schemas.microsoft.com/office/powerpoint/2010/main" val="3432767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7389-0441-4D4C-B013-3AC3B336705E}" type="slidenum">
              <a:rPr lang="en-US" smtClean="0"/>
              <a:t>21</a:t>
            </a:fld>
            <a:endParaRPr lang="en-US"/>
          </a:p>
        </p:txBody>
      </p:sp>
    </p:spTree>
    <p:extLst>
      <p:ext uri="{BB962C8B-B14F-4D97-AF65-F5344CB8AC3E}">
        <p14:creationId xmlns:p14="http://schemas.microsoft.com/office/powerpoint/2010/main" val="4018114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EEDFD-05A3-AB2C-28EA-1F10E5D212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1A4A9E-A38E-8FAD-4725-63270224C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7024BA-3F6E-B600-8DEF-F5B8815AD09E}"/>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5" name="Footer Placeholder 4">
            <a:extLst>
              <a:ext uri="{FF2B5EF4-FFF2-40B4-BE49-F238E27FC236}">
                <a16:creationId xmlns:a16="http://schemas.microsoft.com/office/drawing/2014/main" id="{65D1B921-02AB-A8AB-A0C8-655556AFE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CED915-48D5-56D7-32CC-399EFE7FE2FE}"/>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249938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77187-FA0C-1996-5F4B-01C6D21DC0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C32157-1E29-206A-A4D1-E079FFF5C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BED6E6-27DC-9868-8ED6-B497F6664AE8}"/>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5" name="Footer Placeholder 4">
            <a:extLst>
              <a:ext uri="{FF2B5EF4-FFF2-40B4-BE49-F238E27FC236}">
                <a16:creationId xmlns:a16="http://schemas.microsoft.com/office/drawing/2014/main" id="{8E4E3647-A949-3CDF-67EE-AB590EDCA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6DF69-C102-21BC-88B3-80F4E212C8DB}"/>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91613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9C123A-D9AF-475A-C065-C2FA159642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927EB4-E58B-3FD3-E171-2FF9248A2A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A4642-AEF9-1A45-F614-49CABD0DF3C2}"/>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5" name="Footer Placeholder 4">
            <a:extLst>
              <a:ext uri="{FF2B5EF4-FFF2-40B4-BE49-F238E27FC236}">
                <a16:creationId xmlns:a16="http://schemas.microsoft.com/office/drawing/2014/main" id="{9CA41C59-45AB-EDDF-36FA-E3E263F9F8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9E2C6A-7AA0-08EE-B17B-CA0D2FF9EF9A}"/>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3235872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29756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65143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47650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763040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023494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2550715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6502116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549657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CF38B-CB5A-B13E-F5D7-2DA1A6B917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AE2621-C1D2-6EA5-9C00-AD4D21D63F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AB215E-AE4B-9861-F145-FDA28262E9E0}"/>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5" name="Footer Placeholder 4">
            <a:extLst>
              <a:ext uri="{FF2B5EF4-FFF2-40B4-BE49-F238E27FC236}">
                <a16:creationId xmlns:a16="http://schemas.microsoft.com/office/drawing/2014/main" id="{CAAEC039-B059-ECCC-530A-3AB6CB0A1D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8BEA18-99AF-5466-77A2-2ED025B81CAA}"/>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4115895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547640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061534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4/10/2026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3712646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FC28AD1-28C6-4DBC-B0D5-638143145F9E}"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33188545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C28AD1-28C6-4DBC-B0D5-638143145F9E}"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17714055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C28AD1-28C6-4DBC-B0D5-638143145F9E}"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16664973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FC28AD1-28C6-4DBC-B0D5-638143145F9E}"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17571644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C28AD1-28C6-4DBC-B0D5-638143145F9E}" type="datetimeFigureOut">
              <a:rPr lang="en-US" smtClean="0"/>
              <a:t>4/10/2026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5355781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C28AD1-28C6-4DBC-B0D5-638143145F9E}" type="datetimeFigureOut">
              <a:rPr lang="en-US" smtClean="0"/>
              <a:t>4/10/2026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21798232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28AD1-28C6-4DBC-B0D5-638143145F9E}" type="datetimeFigureOut">
              <a:rPr lang="en-US" smtClean="0"/>
              <a:t>4/10/2026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64764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A553B-F670-1604-5051-C69575AB04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3F92DB-5E7F-F49E-F5A2-4CD71172F3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C1753E-851C-6254-0D25-2F887273D52F}"/>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5" name="Footer Placeholder 4">
            <a:extLst>
              <a:ext uri="{FF2B5EF4-FFF2-40B4-BE49-F238E27FC236}">
                <a16:creationId xmlns:a16="http://schemas.microsoft.com/office/drawing/2014/main" id="{FB9E8AB3-1264-7FDE-D829-8552CB0E7F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F85CDF-C478-A7EF-68E9-A9B03181DF49}"/>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3336934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C28AD1-28C6-4DBC-B0D5-638143145F9E}"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13249113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C28AD1-28C6-4DBC-B0D5-638143145F9E}"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41477908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C28AD1-28C6-4DBC-B0D5-638143145F9E}"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6339690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C28AD1-28C6-4DBC-B0D5-638143145F9E}"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E8603E-186F-4CC7-B8E2-5FD613D3E28C}" type="slidenum">
              <a:rPr lang="en-US" smtClean="0"/>
              <a:t>‹#›</a:t>
            </a:fld>
            <a:endParaRPr lang="en-US"/>
          </a:p>
        </p:txBody>
      </p:sp>
    </p:spTree>
    <p:extLst>
      <p:ext uri="{BB962C8B-B14F-4D97-AF65-F5344CB8AC3E}">
        <p14:creationId xmlns:p14="http://schemas.microsoft.com/office/powerpoint/2010/main" val="667568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764F7-D59E-B01A-8BD5-00384E223F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82F09C-F9B9-2C50-7C6F-29C125516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1A614B-6667-7695-5A04-2F636199B9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CB1E8-E8EC-EC48-AC56-00B0294D4ECF}"/>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6" name="Footer Placeholder 5">
            <a:extLst>
              <a:ext uri="{FF2B5EF4-FFF2-40B4-BE49-F238E27FC236}">
                <a16:creationId xmlns:a16="http://schemas.microsoft.com/office/drawing/2014/main" id="{96E72EA3-CE48-C170-7657-2D913ED3E2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E736BE-3261-CE4F-7435-03969F8ED2AF}"/>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2858541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765F-128C-5F4B-4E20-D385D2B404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4B8912-9AF9-E09C-E9BF-C1A2354403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17D6C8-55A2-957D-7F4E-CC7BCF01E7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C7549B-8BC6-6148-ACAA-049554DFE2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C1610D-E8FB-B2C8-5980-6848B27C49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F98579-8216-620D-1649-3AF68889B180}"/>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8" name="Footer Placeholder 7">
            <a:extLst>
              <a:ext uri="{FF2B5EF4-FFF2-40B4-BE49-F238E27FC236}">
                <a16:creationId xmlns:a16="http://schemas.microsoft.com/office/drawing/2014/main" id="{EA47186D-AE3C-BCC2-5CC7-DFDB1E9C01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D3C042-93EE-DFEB-EB11-59AE48DBB3AB}"/>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839484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993B1-B34F-DEF0-36F0-9044F5D7D2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52A602-329F-B48E-59DF-A750E7867E6A}"/>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4" name="Footer Placeholder 3">
            <a:extLst>
              <a:ext uri="{FF2B5EF4-FFF2-40B4-BE49-F238E27FC236}">
                <a16:creationId xmlns:a16="http://schemas.microsoft.com/office/drawing/2014/main" id="{4583EDF7-DE2E-A73E-8F31-9D5E4D89C8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012E61-B33E-641F-586B-715580997B5E}"/>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660996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A244B7-1B24-A316-4AE0-092CD30B907E}"/>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3" name="Footer Placeholder 2">
            <a:extLst>
              <a:ext uri="{FF2B5EF4-FFF2-40B4-BE49-F238E27FC236}">
                <a16:creationId xmlns:a16="http://schemas.microsoft.com/office/drawing/2014/main" id="{BDAF25EA-9B44-0E03-1033-8525546E05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925D09-469B-22B7-3367-45C141A2FC67}"/>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317456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21B2F-B9E6-9510-4D05-E3D54924E1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6FE975-5B17-DA24-6CEB-DC943E8B86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B5A351-A381-B7DE-629A-344A187909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BDD2EF-7CF7-DD3F-F641-183E8B2BF12C}"/>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6" name="Footer Placeholder 5">
            <a:extLst>
              <a:ext uri="{FF2B5EF4-FFF2-40B4-BE49-F238E27FC236}">
                <a16:creationId xmlns:a16="http://schemas.microsoft.com/office/drawing/2014/main" id="{F7F85405-E07D-ACE1-4750-3CCE6C35E5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E168D-7644-1D4C-5394-643796555375}"/>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359175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4801B-B60C-BB23-B536-10DDE66CB8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6861CE-32FE-1378-773F-41832B9FF6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D2144C-D26D-D14D-26EE-59C3FC1E5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4EF677-D138-7015-213C-2BB3F4A73865}"/>
              </a:ext>
            </a:extLst>
          </p:cNvPr>
          <p:cNvSpPr>
            <a:spLocks noGrp="1"/>
          </p:cNvSpPr>
          <p:nvPr>
            <p:ph type="dt" sz="half" idx="10"/>
          </p:nvPr>
        </p:nvSpPr>
        <p:spPr/>
        <p:txBody>
          <a:bodyPr/>
          <a:lstStyle/>
          <a:p>
            <a:fld id="{3CFB5B7B-F51D-4CAE-B141-34246E39C0D6}" type="datetimeFigureOut">
              <a:rPr lang="en-US" smtClean="0"/>
              <a:t>4/10/2026</a:t>
            </a:fld>
            <a:endParaRPr lang="en-US"/>
          </a:p>
        </p:txBody>
      </p:sp>
      <p:sp>
        <p:nvSpPr>
          <p:cNvPr id="6" name="Footer Placeholder 5">
            <a:extLst>
              <a:ext uri="{FF2B5EF4-FFF2-40B4-BE49-F238E27FC236}">
                <a16:creationId xmlns:a16="http://schemas.microsoft.com/office/drawing/2014/main" id="{29F190E5-FB64-35C9-62D3-131BE33150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729FB-47F6-106B-7BD5-F02031036425}"/>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2261515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B7B289-BD5E-5EED-C530-FE49EC1FB3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E5310A-CDE1-6296-A6C7-FAD4EBB46E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30977-A77A-05DC-ACE8-6F1D91538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FB5B7B-F51D-4CAE-B141-34246E39C0D6}" type="datetimeFigureOut">
              <a:rPr lang="en-US" smtClean="0"/>
              <a:t>4/10/2026</a:t>
            </a:fld>
            <a:endParaRPr lang="en-US"/>
          </a:p>
        </p:txBody>
      </p:sp>
      <p:sp>
        <p:nvSpPr>
          <p:cNvPr id="5" name="Footer Placeholder 4">
            <a:extLst>
              <a:ext uri="{FF2B5EF4-FFF2-40B4-BE49-F238E27FC236}">
                <a16:creationId xmlns:a16="http://schemas.microsoft.com/office/drawing/2014/main" id="{16EC77BE-A1DA-9A34-23FB-D1B3BF2A8C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EA4270-8225-31C5-8BCA-531C6C5C8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467764-5149-49EB-A53E-E807869452CC}" type="slidenum">
              <a:rPr lang="en-US" smtClean="0"/>
              <a:t>‹#›</a:t>
            </a:fld>
            <a:endParaRPr lang="en-US"/>
          </a:p>
        </p:txBody>
      </p:sp>
    </p:spTree>
    <p:extLst>
      <p:ext uri="{BB962C8B-B14F-4D97-AF65-F5344CB8AC3E}">
        <p14:creationId xmlns:p14="http://schemas.microsoft.com/office/powerpoint/2010/main" val="2042159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4/10/2026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1859234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C28AD1-28C6-4DBC-B0D5-638143145F9E}" type="datetimeFigureOut">
              <a:rPr lang="en-US" smtClean="0"/>
              <a:t>4/10/2026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E8603E-186F-4CC7-B8E2-5FD613D3E28C}" type="slidenum">
              <a:rPr lang="en-US" smtClean="0"/>
              <a:t>‹#›</a:t>
            </a:fld>
            <a:endParaRPr lang="en-US"/>
          </a:p>
        </p:txBody>
      </p:sp>
    </p:spTree>
    <p:extLst>
      <p:ext uri="{BB962C8B-B14F-4D97-AF65-F5344CB8AC3E}">
        <p14:creationId xmlns:p14="http://schemas.microsoft.com/office/powerpoint/2010/main" val="37734136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uw.edu/33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7.png"/><Relationship Id="rId13" Type="http://schemas.openxmlformats.org/officeDocument/2006/relationships/image" Target="../media/image42.png"/><Relationship Id="rId18" Type="http://schemas.openxmlformats.org/officeDocument/2006/relationships/image" Target="../media/image47.png"/><Relationship Id="rId26" Type="http://schemas.openxmlformats.org/officeDocument/2006/relationships/image" Target="../media/image55.png"/><Relationship Id="rId3" Type="http://schemas.openxmlformats.org/officeDocument/2006/relationships/image" Target="../media/image32.png"/><Relationship Id="rId21" Type="http://schemas.openxmlformats.org/officeDocument/2006/relationships/image" Target="../media/image50.png"/><Relationship Id="rId7" Type="http://schemas.openxmlformats.org/officeDocument/2006/relationships/image" Target="../media/image36.png"/><Relationship Id="rId12" Type="http://schemas.openxmlformats.org/officeDocument/2006/relationships/image" Target="../media/image41.png"/><Relationship Id="rId17" Type="http://schemas.openxmlformats.org/officeDocument/2006/relationships/image" Target="../media/image46.png"/><Relationship Id="rId25" Type="http://schemas.openxmlformats.org/officeDocument/2006/relationships/image" Target="../media/image54.png"/><Relationship Id="rId2" Type="http://schemas.openxmlformats.org/officeDocument/2006/relationships/image" Target="../media/image31.png"/><Relationship Id="rId16" Type="http://schemas.openxmlformats.org/officeDocument/2006/relationships/image" Target="../media/image45.png"/><Relationship Id="rId20" Type="http://schemas.openxmlformats.org/officeDocument/2006/relationships/image" Target="../media/image49.png"/><Relationship Id="rId29" Type="http://schemas.openxmlformats.org/officeDocument/2006/relationships/image" Target="../media/image57.png"/><Relationship Id="rId1" Type="http://schemas.openxmlformats.org/officeDocument/2006/relationships/slideLayout" Target="../slideLayouts/slideLayout17.xml"/><Relationship Id="rId6" Type="http://schemas.openxmlformats.org/officeDocument/2006/relationships/image" Target="../media/image35.png"/><Relationship Id="rId11" Type="http://schemas.openxmlformats.org/officeDocument/2006/relationships/image" Target="../media/image40.png"/><Relationship Id="rId24" Type="http://schemas.openxmlformats.org/officeDocument/2006/relationships/image" Target="../media/image53.png"/><Relationship Id="rId5" Type="http://schemas.openxmlformats.org/officeDocument/2006/relationships/image" Target="../media/image34.png"/><Relationship Id="rId15" Type="http://schemas.openxmlformats.org/officeDocument/2006/relationships/image" Target="../media/image44.png"/><Relationship Id="rId23" Type="http://schemas.openxmlformats.org/officeDocument/2006/relationships/image" Target="../media/image52.png"/><Relationship Id="rId28" Type="http://schemas.openxmlformats.org/officeDocument/2006/relationships/image" Target="../media/image261.png"/><Relationship Id="rId10" Type="http://schemas.openxmlformats.org/officeDocument/2006/relationships/image" Target="../media/image39.png"/><Relationship Id="rId19" Type="http://schemas.openxmlformats.org/officeDocument/2006/relationships/image" Target="../media/image48.png"/><Relationship Id="rId4" Type="http://schemas.openxmlformats.org/officeDocument/2006/relationships/image" Target="../media/image33.png"/><Relationship Id="rId9" Type="http://schemas.openxmlformats.org/officeDocument/2006/relationships/image" Target="../media/image38.png"/><Relationship Id="rId14" Type="http://schemas.openxmlformats.org/officeDocument/2006/relationships/image" Target="../media/image43.png"/><Relationship Id="rId22" Type="http://schemas.openxmlformats.org/officeDocument/2006/relationships/image" Target="../media/image51.png"/><Relationship Id="rId27" Type="http://schemas.openxmlformats.org/officeDocument/2006/relationships/image" Target="../media/image56.png"/><Relationship Id="rId30" Type="http://schemas.openxmlformats.org/officeDocument/2006/relationships/image" Target="../media/image58.png"/></Relationships>
</file>

<file path=ppt/slides/_rels/slide11.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1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10.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90.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8" Type="http://schemas.openxmlformats.org/officeDocument/2006/relationships/image" Target="../media/image66.png"/><Relationship Id="rId13" Type="http://schemas.openxmlformats.org/officeDocument/2006/relationships/image" Target="../media/image71.png"/><Relationship Id="rId18" Type="http://schemas.openxmlformats.org/officeDocument/2006/relationships/image" Target="../media/image76.png"/><Relationship Id="rId26" Type="http://schemas.openxmlformats.org/officeDocument/2006/relationships/image" Target="../media/image84.png"/><Relationship Id="rId3" Type="http://schemas.openxmlformats.org/officeDocument/2006/relationships/image" Target="../media/image61.png"/><Relationship Id="rId21" Type="http://schemas.openxmlformats.org/officeDocument/2006/relationships/image" Target="../media/image79.png"/><Relationship Id="rId7" Type="http://schemas.openxmlformats.org/officeDocument/2006/relationships/image" Target="../media/image65.png"/><Relationship Id="rId12" Type="http://schemas.openxmlformats.org/officeDocument/2006/relationships/image" Target="../media/image70.png"/><Relationship Id="rId17" Type="http://schemas.openxmlformats.org/officeDocument/2006/relationships/image" Target="../media/image75.png"/><Relationship Id="rId25" Type="http://schemas.openxmlformats.org/officeDocument/2006/relationships/image" Target="../media/image83.png"/><Relationship Id="rId2" Type="http://schemas.openxmlformats.org/officeDocument/2006/relationships/image" Target="../media/image60.png"/><Relationship Id="rId16" Type="http://schemas.openxmlformats.org/officeDocument/2006/relationships/image" Target="../media/image74.png"/><Relationship Id="rId20" Type="http://schemas.openxmlformats.org/officeDocument/2006/relationships/image" Target="../media/image78.png"/><Relationship Id="rId29" Type="http://schemas.openxmlformats.org/officeDocument/2006/relationships/image" Target="../media/image87.png"/><Relationship Id="rId1" Type="http://schemas.openxmlformats.org/officeDocument/2006/relationships/slideLayout" Target="../slideLayouts/slideLayout17.xml"/><Relationship Id="rId6" Type="http://schemas.openxmlformats.org/officeDocument/2006/relationships/image" Target="../media/image64.png"/><Relationship Id="rId11" Type="http://schemas.openxmlformats.org/officeDocument/2006/relationships/image" Target="../media/image69.png"/><Relationship Id="rId24" Type="http://schemas.openxmlformats.org/officeDocument/2006/relationships/image" Target="../media/image82.png"/><Relationship Id="rId5" Type="http://schemas.openxmlformats.org/officeDocument/2006/relationships/image" Target="../media/image63.png"/><Relationship Id="rId15" Type="http://schemas.openxmlformats.org/officeDocument/2006/relationships/image" Target="../media/image73.png"/><Relationship Id="rId23" Type="http://schemas.openxmlformats.org/officeDocument/2006/relationships/image" Target="../media/image81.png"/><Relationship Id="rId28" Type="http://schemas.openxmlformats.org/officeDocument/2006/relationships/image" Target="../media/image86.png"/><Relationship Id="rId10" Type="http://schemas.openxmlformats.org/officeDocument/2006/relationships/image" Target="../media/image68.png"/><Relationship Id="rId19" Type="http://schemas.openxmlformats.org/officeDocument/2006/relationships/image" Target="../media/image77.png"/><Relationship Id="rId4" Type="http://schemas.openxmlformats.org/officeDocument/2006/relationships/image" Target="../media/image62.png"/><Relationship Id="rId9" Type="http://schemas.openxmlformats.org/officeDocument/2006/relationships/image" Target="../media/image67.png"/><Relationship Id="rId14" Type="http://schemas.openxmlformats.org/officeDocument/2006/relationships/image" Target="../media/image72.png"/><Relationship Id="rId22" Type="http://schemas.openxmlformats.org/officeDocument/2006/relationships/image" Target="../media/image80.png"/><Relationship Id="rId27" Type="http://schemas.openxmlformats.org/officeDocument/2006/relationships/image" Target="../media/image85.png"/><Relationship Id="rId30" Type="http://schemas.openxmlformats.org/officeDocument/2006/relationships/image" Target="../media/image88.png"/></Relationships>
</file>

<file path=ppt/slides/_rels/slide16.xml.rels><?xml version="1.0" encoding="UTF-8" standalone="yes"?>
<Relationships xmlns="http://schemas.openxmlformats.org/package/2006/relationships"><Relationship Id="rId8" Type="http://schemas.openxmlformats.org/officeDocument/2006/relationships/image" Target="../media/image95.png"/><Relationship Id="rId13" Type="http://schemas.openxmlformats.org/officeDocument/2006/relationships/image" Target="../media/image100.png"/><Relationship Id="rId18" Type="http://schemas.openxmlformats.org/officeDocument/2006/relationships/image" Target="../media/image105.png"/><Relationship Id="rId26" Type="http://schemas.openxmlformats.org/officeDocument/2006/relationships/image" Target="../media/image113.png"/><Relationship Id="rId3" Type="http://schemas.openxmlformats.org/officeDocument/2006/relationships/image" Target="../media/image90.png"/><Relationship Id="rId21" Type="http://schemas.openxmlformats.org/officeDocument/2006/relationships/image" Target="../media/image108.png"/><Relationship Id="rId7" Type="http://schemas.openxmlformats.org/officeDocument/2006/relationships/image" Target="../media/image94.png"/><Relationship Id="rId12" Type="http://schemas.openxmlformats.org/officeDocument/2006/relationships/image" Target="../media/image99.png"/><Relationship Id="rId17" Type="http://schemas.openxmlformats.org/officeDocument/2006/relationships/image" Target="../media/image104.png"/><Relationship Id="rId25" Type="http://schemas.openxmlformats.org/officeDocument/2006/relationships/image" Target="../media/image112.png"/><Relationship Id="rId2" Type="http://schemas.openxmlformats.org/officeDocument/2006/relationships/image" Target="../media/image89.png"/><Relationship Id="rId16" Type="http://schemas.openxmlformats.org/officeDocument/2006/relationships/image" Target="../media/image103.png"/><Relationship Id="rId20" Type="http://schemas.openxmlformats.org/officeDocument/2006/relationships/image" Target="../media/image107.png"/><Relationship Id="rId29" Type="http://schemas.openxmlformats.org/officeDocument/2006/relationships/image" Target="../media/image116.png"/><Relationship Id="rId1" Type="http://schemas.openxmlformats.org/officeDocument/2006/relationships/slideLayout" Target="../slideLayouts/slideLayout17.xml"/><Relationship Id="rId6" Type="http://schemas.openxmlformats.org/officeDocument/2006/relationships/image" Target="../media/image93.png"/><Relationship Id="rId11" Type="http://schemas.openxmlformats.org/officeDocument/2006/relationships/image" Target="../media/image98.png"/><Relationship Id="rId24" Type="http://schemas.openxmlformats.org/officeDocument/2006/relationships/image" Target="../media/image111.png"/><Relationship Id="rId5" Type="http://schemas.openxmlformats.org/officeDocument/2006/relationships/image" Target="../media/image92.png"/><Relationship Id="rId15" Type="http://schemas.openxmlformats.org/officeDocument/2006/relationships/image" Target="../media/image102.png"/><Relationship Id="rId23" Type="http://schemas.openxmlformats.org/officeDocument/2006/relationships/image" Target="../media/image110.png"/><Relationship Id="rId28" Type="http://schemas.openxmlformats.org/officeDocument/2006/relationships/image" Target="../media/image115.png"/><Relationship Id="rId10" Type="http://schemas.openxmlformats.org/officeDocument/2006/relationships/image" Target="../media/image97.png"/><Relationship Id="rId19" Type="http://schemas.openxmlformats.org/officeDocument/2006/relationships/image" Target="../media/image106.png"/><Relationship Id="rId4" Type="http://schemas.openxmlformats.org/officeDocument/2006/relationships/image" Target="../media/image91.png"/><Relationship Id="rId9" Type="http://schemas.openxmlformats.org/officeDocument/2006/relationships/image" Target="../media/image96.png"/><Relationship Id="rId14" Type="http://schemas.openxmlformats.org/officeDocument/2006/relationships/image" Target="../media/image101.png"/><Relationship Id="rId22" Type="http://schemas.openxmlformats.org/officeDocument/2006/relationships/image" Target="../media/image109.png"/><Relationship Id="rId27" Type="http://schemas.openxmlformats.org/officeDocument/2006/relationships/image" Target="../media/image114.png"/><Relationship Id="rId30" Type="http://schemas.openxmlformats.org/officeDocument/2006/relationships/image" Target="../media/image117.png"/></Relationships>
</file>

<file path=ppt/slides/_rels/slide17.xml.rels><?xml version="1.0" encoding="UTF-8" standalone="yes"?>
<Relationships xmlns="http://schemas.openxmlformats.org/package/2006/relationships"><Relationship Id="rId3" Type="http://schemas.openxmlformats.org/officeDocument/2006/relationships/image" Target="../media/image118.png"/><Relationship Id="rId2" Type="http://schemas.openxmlformats.org/officeDocument/2006/relationships/image" Target="../media/image511.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8" Type="http://schemas.openxmlformats.org/officeDocument/2006/relationships/image" Target="../media/image125.png"/><Relationship Id="rId13" Type="http://schemas.openxmlformats.org/officeDocument/2006/relationships/image" Target="../media/image130.png"/><Relationship Id="rId18" Type="http://schemas.openxmlformats.org/officeDocument/2006/relationships/image" Target="../media/image135.png"/><Relationship Id="rId26" Type="http://schemas.openxmlformats.org/officeDocument/2006/relationships/image" Target="../media/image143.png"/><Relationship Id="rId3" Type="http://schemas.openxmlformats.org/officeDocument/2006/relationships/image" Target="../media/image120.png"/><Relationship Id="rId21" Type="http://schemas.openxmlformats.org/officeDocument/2006/relationships/image" Target="../media/image138.png"/><Relationship Id="rId7" Type="http://schemas.openxmlformats.org/officeDocument/2006/relationships/image" Target="../media/image124.png"/><Relationship Id="rId12" Type="http://schemas.openxmlformats.org/officeDocument/2006/relationships/image" Target="../media/image129.png"/><Relationship Id="rId17" Type="http://schemas.openxmlformats.org/officeDocument/2006/relationships/image" Target="../media/image134.png"/><Relationship Id="rId25" Type="http://schemas.openxmlformats.org/officeDocument/2006/relationships/image" Target="../media/image142.png"/><Relationship Id="rId2" Type="http://schemas.openxmlformats.org/officeDocument/2006/relationships/image" Target="../media/image119.png"/><Relationship Id="rId16" Type="http://schemas.openxmlformats.org/officeDocument/2006/relationships/image" Target="../media/image133.png"/><Relationship Id="rId20" Type="http://schemas.openxmlformats.org/officeDocument/2006/relationships/image" Target="../media/image137.png"/><Relationship Id="rId29" Type="http://schemas.openxmlformats.org/officeDocument/2006/relationships/image" Target="../media/image146.png"/><Relationship Id="rId1" Type="http://schemas.openxmlformats.org/officeDocument/2006/relationships/slideLayout" Target="../slideLayouts/slideLayout17.xml"/><Relationship Id="rId6" Type="http://schemas.openxmlformats.org/officeDocument/2006/relationships/image" Target="../media/image123.png"/><Relationship Id="rId11" Type="http://schemas.openxmlformats.org/officeDocument/2006/relationships/image" Target="../media/image128.png"/><Relationship Id="rId24" Type="http://schemas.openxmlformats.org/officeDocument/2006/relationships/image" Target="../media/image141.png"/><Relationship Id="rId5" Type="http://schemas.openxmlformats.org/officeDocument/2006/relationships/image" Target="../media/image122.png"/><Relationship Id="rId15" Type="http://schemas.openxmlformats.org/officeDocument/2006/relationships/image" Target="../media/image132.png"/><Relationship Id="rId23" Type="http://schemas.openxmlformats.org/officeDocument/2006/relationships/image" Target="../media/image140.png"/><Relationship Id="rId28" Type="http://schemas.openxmlformats.org/officeDocument/2006/relationships/image" Target="../media/image145.png"/><Relationship Id="rId10" Type="http://schemas.openxmlformats.org/officeDocument/2006/relationships/image" Target="../media/image127.png"/><Relationship Id="rId19" Type="http://schemas.openxmlformats.org/officeDocument/2006/relationships/image" Target="../media/image136.png"/><Relationship Id="rId4" Type="http://schemas.openxmlformats.org/officeDocument/2006/relationships/image" Target="../media/image121.png"/><Relationship Id="rId9" Type="http://schemas.openxmlformats.org/officeDocument/2006/relationships/image" Target="../media/image126.png"/><Relationship Id="rId14" Type="http://schemas.openxmlformats.org/officeDocument/2006/relationships/image" Target="../media/image131.png"/><Relationship Id="rId22" Type="http://schemas.openxmlformats.org/officeDocument/2006/relationships/image" Target="../media/image139.png"/><Relationship Id="rId27" Type="http://schemas.openxmlformats.org/officeDocument/2006/relationships/image" Target="../media/image144.png"/><Relationship Id="rId30" Type="http://schemas.openxmlformats.org/officeDocument/2006/relationships/image" Target="../media/image147.png"/></Relationships>
</file>

<file path=ppt/slides/_rels/slide19.xml.rels><?xml version="1.0" encoding="UTF-8" standalone="yes"?>
<Relationships xmlns="http://schemas.openxmlformats.org/package/2006/relationships"><Relationship Id="rId3" Type="http://schemas.openxmlformats.org/officeDocument/2006/relationships/image" Target="../media/image148.png"/><Relationship Id="rId2" Type="http://schemas.openxmlformats.org/officeDocument/2006/relationships/image" Target="../media/image61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8" Type="http://schemas.openxmlformats.org/officeDocument/2006/relationships/image" Target="../media/image156.png"/><Relationship Id="rId3" Type="http://schemas.openxmlformats.org/officeDocument/2006/relationships/image" Target="../media/image151.png"/><Relationship Id="rId7" Type="http://schemas.openxmlformats.org/officeDocument/2006/relationships/image" Target="../media/image155.png"/><Relationship Id="rId2" Type="http://schemas.openxmlformats.org/officeDocument/2006/relationships/image" Target="../media/image149.png"/><Relationship Id="rId1" Type="http://schemas.openxmlformats.org/officeDocument/2006/relationships/slideLayout" Target="../slideLayouts/slideLayout24.xml"/><Relationship Id="rId6" Type="http://schemas.openxmlformats.org/officeDocument/2006/relationships/image" Target="../media/image154.png"/><Relationship Id="rId11" Type="http://schemas.openxmlformats.org/officeDocument/2006/relationships/image" Target="../media/image159.png"/><Relationship Id="rId5" Type="http://schemas.openxmlformats.org/officeDocument/2006/relationships/image" Target="../media/image153.png"/><Relationship Id="rId10" Type="http://schemas.openxmlformats.org/officeDocument/2006/relationships/image" Target="../media/image158.png"/><Relationship Id="rId4" Type="http://schemas.openxmlformats.org/officeDocument/2006/relationships/image" Target="../media/image152.png"/><Relationship Id="rId9" Type="http://schemas.openxmlformats.org/officeDocument/2006/relationships/image" Target="../media/image157.png"/></Relationships>
</file>

<file path=ppt/slides/_rels/slide21.xml.rels><?xml version="1.0" encoding="UTF-8" standalone="yes"?>
<Relationships xmlns="http://schemas.openxmlformats.org/package/2006/relationships"><Relationship Id="rId8" Type="http://schemas.openxmlformats.org/officeDocument/2006/relationships/image" Target="../media/image154.png"/><Relationship Id="rId3" Type="http://schemas.openxmlformats.org/officeDocument/2006/relationships/image" Target="../media/image160.png"/><Relationship Id="rId7" Type="http://schemas.openxmlformats.org/officeDocument/2006/relationships/image" Target="../media/image153.png"/><Relationship Id="rId12" Type="http://schemas.openxmlformats.org/officeDocument/2006/relationships/image" Target="../media/image159.png"/><Relationship Id="rId2" Type="http://schemas.openxmlformats.org/officeDocument/2006/relationships/notesSlide" Target="../notesSlides/notesSlide2.xml"/><Relationship Id="rId1" Type="http://schemas.openxmlformats.org/officeDocument/2006/relationships/slideLayout" Target="../slideLayouts/slideLayout24.xml"/><Relationship Id="rId6" Type="http://schemas.openxmlformats.org/officeDocument/2006/relationships/image" Target="../media/image152.png"/><Relationship Id="rId11" Type="http://schemas.openxmlformats.org/officeDocument/2006/relationships/image" Target="../media/image158.png"/><Relationship Id="rId5" Type="http://schemas.openxmlformats.org/officeDocument/2006/relationships/image" Target="../media/image155.png"/><Relationship Id="rId10" Type="http://schemas.openxmlformats.org/officeDocument/2006/relationships/image" Target="../media/image157.png"/><Relationship Id="rId4" Type="http://schemas.openxmlformats.org/officeDocument/2006/relationships/image" Target="../media/image151.png"/><Relationship Id="rId9" Type="http://schemas.openxmlformats.org/officeDocument/2006/relationships/image" Target="../media/image156.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10.png"/><Relationship Id="rId2" Type="http://schemas.openxmlformats.org/officeDocument/2006/relationships/image" Target="../media/image510.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400.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17.xml"/><Relationship Id="rId6" Type="http://schemas.openxmlformats.org/officeDocument/2006/relationships/image" Target="../media/image171.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media/image150.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7.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4.png"/><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customXml" Target="../ink/ink1.xml"/><Relationship Id="rId3" Type="http://schemas.openxmlformats.org/officeDocument/2006/relationships/image" Target="../media/image20.png"/><Relationship Id="rId7" Type="http://schemas.openxmlformats.org/officeDocument/2006/relationships/image" Target="../media/image24.png"/><Relationship Id="rId12" Type="http://schemas.openxmlformats.org/officeDocument/2006/relationships/image" Target="../media/image29.png"/><Relationship Id="rId2" Type="http://schemas.openxmlformats.org/officeDocument/2006/relationships/image" Target="../media/image19.png"/><Relationship Id="rId1" Type="http://schemas.openxmlformats.org/officeDocument/2006/relationships/slideLayout" Target="../slideLayouts/slideLayout13.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 Id="rId14" Type="http://schemas.openxmlformats.org/officeDocument/2006/relationships/image" Target="../media/image3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latin typeface="Calibri Light" panose="020F0302020204030204" pitchFamily="34" charset="0"/>
                <a:ea typeface="Calibri Light" panose="020F0302020204030204" pitchFamily="34" charset="0"/>
                <a:cs typeface="Calibri Light" panose="020F0302020204030204" pitchFamily="34" charset="0"/>
              </a:rPr>
              <a:t>CSE </a:t>
            </a:r>
            <a:r>
              <a:rPr lang="en-US">
                <a:latin typeface="Calibri Light" panose="020F0302020204030204" pitchFamily="34" charset="0"/>
                <a:ea typeface="Calibri Light" panose="020F0302020204030204" pitchFamily="34" charset="0"/>
                <a:cs typeface="Calibri Light" panose="020F0302020204030204" pitchFamily="34" charset="0"/>
              </a:rPr>
              <a:t>332 Spring </a:t>
            </a:r>
            <a:r>
              <a:rPr lang="en-US" dirty="0">
                <a:latin typeface="Calibri Light" panose="020F0302020204030204" pitchFamily="34" charset="0"/>
                <a:ea typeface="Calibri Light" panose="020F0302020204030204" pitchFamily="34" charset="0"/>
                <a:cs typeface="Calibri Light" panose="020F0302020204030204" pitchFamily="34" charset="0"/>
              </a:rPr>
              <a:t>2026</a:t>
            </a:r>
            <a:br>
              <a:rPr lang="en-US" dirty="0">
                <a:latin typeface="Calibri Light" panose="020F0302020204030204" pitchFamily="34" charset="0"/>
                <a:ea typeface="Calibri Light" panose="020F0302020204030204" pitchFamily="34" charset="0"/>
                <a:cs typeface="Calibri Light" panose="020F0302020204030204" pitchFamily="34" charset="0"/>
              </a:rPr>
            </a:br>
            <a:r>
              <a:rPr lang="en-US" dirty="0">
                <a:latin typeface="Calibri Light" panose="020F0302020204030204" pitchFamily="34" charset="0"/>
                <a:ea typeface="Calibri Light" panose="020F0302020204030204" pitchFamily="34" charset="0"/>
                <a:cs typeface="Calibri Light" panose="020F0302020204030204" pitchFamily="34" charset="0"/>
              </a:rPr>
              <a:t>Lecture 6: Recurrences</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3"/>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315"/>
            <a:ext cx="10515600" cy="1325563"/>
          </a:xfrm>
        </p:spPr>
        <p:txBody>
          <a:bodyPr/>
          <a:lstStyle/>
          <a:p>
            <a:r>
              <a:rPr lang="en-US" dirty="0"/>
              <a:t>Tree Method for Recursive Summation</a:t>
            </a:r>
          </a:p>
        </p:txBody>
      </p:sp>
      <p:sp>
        <p:nvSpPr>
          <p:cNvPr id="4" name="Rectangle 3">
            <a:extLst>
              <a:ext uri="{FF2B5EF4-FFF2-40B4-BE49-F238E27FC236}">
                <a16:creationId xmlns:a16="http://schemas.microsoft.com/office/drawing/2014/main" id="{9012C2DE-48D7-4255-8090-ED57B66C05A8}"/>
              </a:ext>
            </a:extLst>
          </p:cNvPr>
          <p:cNvSpPr/>
          <p:nvPr/>
        </p:nvSpPr>
        <p:spPr>
          <a:xfrm>
            <a:off x="195866" y="1114400"/>
            <a:ext cx="2602580" cy="6397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Red box represents a problem instance</a:t>
            </a:r>
          </a:p>
        </p:txBody>
      </p:sp>
      <p:sp>
        <p:nvSpPr>
          <p:cNvPr id="83" name="Rectangle 82">
            <a:extLst>
              <a:ext uri="{FF2B5EF4-FFF2-40B4-BE49-F238E27FC236}">
                <a16:creationId xmlns:a16="http://schemas.microsoft.com/office/drawing/2014/main" id="{77C56E80-DC90-4EC4-92E0-C4399C5085E9}"/>
              </a:ext>
            </a:extLst>
          </p:cNvPr>
          <p:cNvSpPr/>
          <p:nvPr/>
        </p:nvSpPr>
        <p:spPr>
          <a:xfrm>
            <a:off x="81538" y="1780780"/>
            <a:ext cx="2716908" cy="811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Blue value next to each box represents time spent at that level of recursion</a:t>
            </a:r>
          </a:p>
        </p:txBody>
      </p:sp>
      <mc:AlternateContent xmlns:mc="http://schemas.openxmlformats.org/markup-compatibility/2006" xmlns:a14="http://schemas.microsoft.com/office/drawing/2010/main">
        <mc:Choice Requires="a14">
          <p:sp>
            <p:nvSpPr>
              <p:cNvPr id="45" name="Rectangle 44"/>
              <p:cNvSpPr/>
              <p:nvPr/>
            </p:nvSpPr>
            <p:spPr>
              <a:xfrm>
                <a:off x="4465610" y="1182558"/>
                <a:ext cx="3241721" cy="745460"/>
              </a:xfrm>
              <a:prstGeom prst="rect">
                <a:avLst/>
              </a:prstGeom>
            </p:spPr>
            <p:txBody>
              <a:bodyPr wrap="none">
                <a:spAutoFit/>
              </a:bodyPr>
              <a:lstStyle/>
              <a:p>
                <a:pPr lvl="1"/>
                <a14:m>
                  <m:oMathPara xmlns:m="http://schemas.openxmlformats.org/officeDocument/2006/math">
                    <m:oMathParaPr>
                      <m:jc m:val="center"/>
                    </m:oMathParaPr>
                    <m:oMath xmlns:m="http://schemas.openxmlformats.org/officeDocument/2006/math">
                      <m:r>
                        <a:rPr lang="en-US" sz="2400" i="1" smtClean="0">
                          <a:latin typeface="Cambria Math"/>
                        </a:rPr>
                        <m:t>𝑇</m:t>
                      </m:r>
                      <m:d>
                        <m:dPr>
                          <m:ctrlPr>
                            <a:rPr lang="en-US" sz="2400" i="1">
                              <a:latin typeface="Cambria Math" panose="02040503050406030204" pitchFamily="18" charset="0"/>
                            </a:rPr>
                          </m:ctrlPr>
                        </m:dPr>
                        <m:e>
                          <m:r>
                            <a:rPr lang="en-US" sz="2400" i="1">
                              <a:latin typeface="Cambria Math"/>
                            </a:rPr>
                            <m:t>𝑛</m:t>
                          </m:r>
                        </m:e>
                      </m:d>
                      <m:r>
                        <a:rPr lang="en-US" sz="2400" i="1">
                          <a:latin typeface="Cambria Math"/>
                        </a:rPr>
                        <m:t>=2</m:t>
                      </m:r>
                      <m:r>
                        <a:rPr lang="en-US" sz="2400" i="1">
                          <a:latin typeface="Cambria Math"/>
                        </a:rPr>
                        <m:t>𝑇</m:t>
                      </m:r>
                      <m:d>
                        <m:dPr>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US" sz="2400" i="1">
                                  <a:latin typeface="Cambria Math"/>
                                </a:rPr>
                                <m:t>𝑛</m:t>
                              </m:r>
                            </m:num>
                            <m:den>
                              <m:r>
                                <a:rPr lang="en-US" sz="2400" i="1">
                                  <a:latin typeface="Cambria Math"/>
                                </a:rPr>
                                <m:t>2</m:t>
                              </m:r>
                            </m:den>
                          </m:f>
                          <m:r>
                            <a:rPr lang="en-US" sz="2400" i="1">
                              <a:latin typeface="Cambria Math"/>
                            </a:rPr>
                            <m:t> </m:t>
                          </m:r>
                        </m:e>
                      </m:d>
                      <m:r>
                        <a:rPr lang="en-US" sz="2400" i="1">
                          <a:latin typeface="Cambria Math"/>
                        </a:rPr>
                        <m:t>+</m:t>
                      </m:r>
                      <m:r>
                        <a:rPr lang="en-US" sz="2400" b="0" i="1" smtClean="0">
                          <a:latin typeface="Cambria Math" panose="02040503050406030204" pitchFamily="18" charset="0"/>
                        </a:rPr>
                        <m:t>1</m:t>
                      </m:r>
                    </m:oMath>
                  </m:oMathPara>
                </a14:m>
                <a:endParaRPr lang="en-US" sz="2400" dirty="0"/>
              </a:p>
            </p:txBody>
          </p:sp>
        </mc:Choice>
        <mc:Fallback xmlns="">
          <p:sp>
            <p:nvSpPr>
              <p:cNvPr id="45" name="Rectangle 44"/>
              <p:cNvSpPr>
                <a:spLocks noRot="1" noChangeAspect="1" noMove="1" noResize="1" noEditPoints="1" noAdjustHandles="1" noChangeArrowheads="1" noChangeShapeType="1" noTextEdit="1"/>
              </p:cNvSpPr>
              <p:nvPr/>
            </p:nvSpPr>
            <p:spPr>
              <a:xfrm>
                <a:off x="4465610" y="1182558"/>
                <a:ext cx="3241721" cy="745460"/>
              </a:xfrm>
              <a:prstGeom prst="rect">
                <a:avLst/>
              </a:prstGeom>
              <a:blipFill>
                <a:blip r:embed="rId2"/>
                <a:stretch>
                  <a:fillRect/>
                </a:stretch>
              </a:blipFill>
            </p:spPr>
            <p:txBody>
              <a:bodyPr/>
              <a:lstStyle/>
              <a:p>
                <a:r>
                  <a:rPr lang="en-US">
                    <a:noFill/>
                  </a:rPr>
                  <a:t> </a:t>
                </a:r>
              </a:p>
            </p:txBody>
          </p:sp>
        </mc:Fallback>
      </mc:AlternateContent>
      <p:grpSp>
        <p:nvGrpSpPr>
          <p:cNvPr id="5" name="Group 4" descr="A picture of the recursion for the given recurrence relation. We have one box per stack frame in the recursion. Each box is labelled inside with a value that represents the size of the input for that stack frame. Outside each box is labelled with the amount of (non-recursive) work done by that box (in this case it is 1).&#10;&#10;Each box has an arrow pointing to two boxes with a smaller input (specifically each is half the size) to represent the larger box recursively invoking the algorithm twice with smaller inputs.">
            <a:extLst>
              <a:ext uri="{FF2B5EF4-FFF2-40B4-BE49-F238E27FC236}">
                <a16:creationId xmlns:a16="http://schemas.microsoft.com/office/drawing/2014/main" id="{9F49813F-E6EA-4A18-6999-C83E2CFA528A}"/>
              </a:ext>
            </a:extLst>
          </p:cNvPr>
          <p:cNvGrpSpPr/>
          <p:nvPr/>
        </p:nvGrpSpPr>
        <p:grpSpPr>
          <a:xfrm>
            <a:off x="1295400" y="1992868"/>
            <a:ext cx="7071405" cy="3693910"/>
            <a:chOff x="1295400" y="1992868"/>
            <a:chExt cx="7071405" cy="3693910"/>
          </a:xfrm>
        </p:grpSpPr>
        <p:grpSp>
          <p:nvGrpSpPr>
            <p:cNvPr id="3" name="Group 2" descr="A picture of the recursion for the given recurrence relation. We have one box per stack frame in the recursion. Each box is labelled inside with a value that represents the size of the input for that stack frame. Outside each box is labelled with the amount of (non-recursive) work done by that box (in this case it is 1).&#10;&#10;Each box has an arrow pointing to two boxes with a smaller input (specifically each is half the size) to represent the larger box recursively invoking the algorithm twice with smaller inputs.">
              <a:extLst>
                <a:ext uri="{FF2B5EF4-FFF2-40B4-BE49-F238E27FC236}">
                  <a16:creationId xmlns:a16="http://schemas.microsoft.com/office/drawing/2014/main" id="{65A74FB7-C58B-91EF-9460-0BA341C59DEF}"/>
                </a:ext>
              </a:extLst>
            </p:cNvPr>
            <p:cNvGrpSpPr/>
            <p:nvPr/>
          </p:nvGrpSpPr>
          <p:grpSpPr>
            <a:xfrm>
              <a:off x="1295400" y="2133600"/>
              <a:ext cx="7071405" cy="3553178"/>
              <a:chOff x="1295400" y="2133600"/>
              <a:chExt cx="7071405" cy="3553178"/>
            </a:xfrm>
          </p:grpSpPr>
          <mc:AlternateContent xmlns:mc="http://schemas.openxmlformats.org/markup-compatibility/2006" xmlns:a14="http://schemas.microsoft.com/office/drawing/2010/main">
            <mc:Choice Requires="a14">
              <p:sp>
                <p:nvSpPr>
                  <p:cNvPr id="44" name="Text Box 41"/>
                  <p:cNvSpPr txBox="1">
                    <a:spLocks noChangeArrowheads="1"/>
                  </p:cNvSpPr>
                  <p:nvPr/>
                </p:nvSpPr>
                <p:spPr bwMode="auto">
                  <a:xfrm>
                    <a:off x="4381500" y="213360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4" name="Text Box 41"/>
                  <p:cNvSpPr txBox="1">
                    <a:spLocks noRot="1" noChangeAspect="1" noMove="1" noResize="1" noEditPoints="1" noAdjustHandles="1" noChangeArrowheads="1" noChangeShapeType="1" noTextEdit="1"/>
                  </p:cNvSpPr>
                  <p:nvPr/>
                </p:nvSpPr>
                <p:spPr bwMode="auto">
                  <a:xfrm>
                    <a:off x="4381500" y="2133600"/>
                    <a:ext cx="1333500" cy="457200"/>
                  </a:xfrm>
                  <a:prstGeom prst="rect">
                    <a:avLst/>
                  </a:prstGeom>
                  <a:blipFill>
                    <a:blip r:embed="rId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 Box 41"/>
                  <p:cNvSpPr txBox="1">
                    <a:spLocks noChangeArrowheads="1"/>
                  </p:cNvSpPr>
                  <p:nvPr/>
                </p:nvSpPr>
                <p:spPr bwMode="auto">
                  <a:xfrm>
                    <a:off x="2690604"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7" name="Text Box 41"/>
                  <p:cNvSpPr txBox="1">
                    <a:spLocks noRot="1" noChangeAspect="1" noMove="1" noResize="1" noEditPoints="1" noAdjustHandles="1" noChangeArrowheads="1" noChangeShapeType="1" noTextEdit="1"/>
                  </p:cNvSpPr>
                  <p:nvPr/>
                </p:nvSpPr>
                <p:spPr bwMode="auto">
                  <a:xfrm>
                    <a:off x="2690604" y="3028252"/>
                    <a:ext cx="1333500" cy="457200"/>
                  </a:xfrm>
                  <a:prstGeom prst="rect">
                    <a:avLst/>
                  </a:prstGeom>
                  <a:blipFill>
                    <a:blip r:embed="rId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 Box 41"/>
                  <p:cNvSpPr txBox="1">
                    <a:spLocks noChangeArrowheads="1"/>
                  </p:cNvSpPr>
                  <p:nvPr/>
                </p:nvSpPr>
                <p:spPr bwMode="auto">
                  <a:xfrm>
                    <a:off x="5981700"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8" name="Text Box 41"/>
                  <p:cNvSpPr txBox="1">
                    <a:spLocks noRot="1" noChangeAspect="1" noMove="1" noResize="1" noEditPoints="1" noAdjustHandles="1" noChangeArrowheads="1" noChangeShapeType="1" noTextEdit="1"/>
                  </p:cNvSpPr>
                  <p:nvPr/>
                </p:nvSpPr>
                <p:spPr bwMode="auto">
                  <a:xfrm>
                    <a:off x="5981700" y="3028252"/>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 Box 41"/>
                  <p:cNvSpPr txBox="1">
                    <a:spLocks noChangeArrowheads="1"/>
                  </p:cNvSpPr>
                  <p:nvPr/>
                </p:nvSpPr>
                <p:spPr bwMode="auto">
                  <a:xfrm>
                    <a:off x="157388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49" name="Text Box 41"/>
                  <p:cNvSpPr txBox="1">
                    <a:spLocks noRot="1" noChangeAspect="1" noMove="1" noResize="1" noEditPoints="1" noAdjustHandles="1" noChangeArrowheads="1" noChangeShapeType="1" noTextEdit="1"/>
                  </p:cNvSpPr>
                  <p:nvPr/>
                </p:nvSpPr>
                <p:spPr bwMode="auto">
                  <a:xfrm>
                    <a:off x="1573880" y="383432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 Box 41"/>
                  <p:cNvSpPr txBox="1">
                    <a:spLocks noChangeArrowheads="1"/>
                  </p:cNvSpPr>
                  <p:nvPr/>
                </p:nvSpPr>
                <p:spPr bwMode="auto">
                  <a:xfrm>
                    <a:off x="3314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0" name="Text Box 41"/>
                  <p:cNvSpPr txBox="1">
                    <a:spLocks noRot="1" noChangeAspect="1" noMove="1" noResize="1" noEditPoints="1" noAdjustHandles="1" noChangeArrowheads="1" noChangeShapeType="1" noTextEdit="1"/>
                  </p:cNvSpPr>
                  <p:nvPr/>
                </p:nvSpPr>
                <p:spPr bwMode="auto">
                  <a:xfrm>
                    <a:off x="3314700" y="3834326"/>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 Box 41"/>
                  <p:cNvSpPr txBox="1">
                    <a:spLocks noChangeArrowheads="1"/>
                  </p:cNvSpPr>
                  <p:nvPr/>
                </p:nvSpPr>
                <p:spPr bwMode="auto">
                  <a:xfrm>
                    <a:off x="5181600" y="383237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1" name="Text Box 41"/>
                  <p:cNvSpPr txBox="1">
                    <a:spLocks noRot="1" noChangeAspect="1" noMove="1" noResize="1" noEditPoints="1" noAdjustHandles="1" noChangeArrowheads="1" noChangeShapeType="1" noTextEdit="1"/>
                  </p:cNvSpPr>
                  <p:nvPr/>
                </p:nvSpPr>
                <p:spPr bwMode="auto">
                  <a:xfrm>
                    <a:off x="5181600" y="3832376"/>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 Box 41"/>
                  <p:cNvSpPr txBox="1">
                    <a:spLocks noChangeArrowheads="1"/>
                  </p:cNvSpPr>
                  <p:nvPr/>
                </p:nvSpPr>
                <p:spPr bwMode="auto">
                  <a:xfrm>
                    <a:off x="6743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2" name="Text Box 41"/>
                  <p:cNvSpPr txBox="1">
                    <a:spLocks noRot="1" noChangeAspect="1" noMove="1" noResize="1" noEditPoints="1" noAdjustHandles="1" noChangeArrowheads="1" noChangeShapeType="1" noTextEdit="1"/>
                  </p:cNvSpPr>
                  <p:nvPr/>
                </p:nvSpPr>
                <p:spPr bwMode="auto">
                  <a:xfrm>
                    <a:off x="6743700" y="3834326"/>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sp>
            <p:nvSpPr>
              <p:cNvPr id="53" name="Rectangle 52"/>
              <p:cNvSpPr/>
              <p:nvPr/>
            </p:nvSpPr>
            <p:spPr>
              <a:xfrm rot="16200000">
                <a:off x="2018785" y="4281268"/>
                <a:ext cx="574196" cy="769441"/>
              </a:xfrm>
              <a:prstGeom prst="rect">
                <a:avLst/>
              </a:prstGeom>
            </p:spPr>
            <p:txBody>
              <a:bodyPr wrap="none">
                <a:spAutoFit/>
              </a:bodyPr>
              <a:lstStyle/>
              <a:p>
                <a:r>
                  <a:rPr lang="en-US" sz="4400" dirty="0"/>
                  <a:t>…</a:t>
                </a:r>
              </a:p>
            </p:txBody>
          </p:sp>
          <p:sp>
            <p:nvSpPr>
              <p:cNvPr id="54" name="Rectangle 53"/>
              <p:cNvSpPr/>
              <p:nvPr/>
            </p:nvSpPr>
            <p:spPr>
              <a:xfrm rot="16200000">
                <a:off x="3694351" y="4308283"/>
                <a:ext cx="574196" cy="769441"/>
              </a:xfrm>
              <a:prstGeom prst="rect">
                <a:avLst/>
              </a:prstGeom>
            </p:spPr>
            <p:txBody>
              <a:bodyPr wrap="none">
                <a:spAutoFit/>
              </a:bodyPr>
              <a:lstStyle/>
              <a:p>
                <a:r>
                  <a:rPr lang="en-US" sz="4400" dirty="0"/>
                  <a:t>…</a:t>
                </a:r>
              </a:p>
            </p:txBody>
          </p:sp>
          <p:sp>
            <p:nvSpPr>
              <p:cNvPr id="55" name="Rectangle 54"/>
              <p:cNvSpPr/>
              <p:nvPr/>
            </p:nvSpPr>
            <p:spPr>
              <a:xfrm rot="16200000">
                <a:off x="5637451" y="4308283"/>
                <a:ext cx="574196" cy="769441"/>
              </a:xfrm>
              <a:prstGeom prst="rect">
                <a:avLst/>
              </a:prstGeom>
            </p:spPr>
            <p:txBody>
              <a:bodyPr wrap="none">
                <a:spAutoFit/>
              </a:bodyPr>
              <a:lstStyle/>
              <a:p>
                <a:r>
                  <a:rPr lang="en-US" sz="4400" dirty="0"/>
                  <a:t>…</a:t>
                </a:r>
              </a:p>
            </p:txBody>
          </p:sp>
          <p:sp>
            <p:nvSpPr>
              <p:cNvPr id="56" name="Rectangle 55"/>
              <p:cNvSpPr/>
              <p:nvPr/>
            </p:nvSpPr>
            <p:spPr>
              <a:xfrm rot="16200000">
                <a:off x="7123351" y="4335298"/>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57" name="Text Box 41"/>
                  <p:cNvSpPr txBox="1">
                    <a:spLocks noChangeArrowheads="1"/>
                  </p:cNvSpPr>
                  <p:nvPr/>
                </p:nvSpPr>
                <p:spPr bwMode="auto">
                  <a:xfrm>
                    <a:off x="1295400"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7" name="Text Box 41"/>
                  <p:cNvSpPr txBox="1">
                    <a:spLocks noRot="1" noChangeAspect="1" noMove="1" noResize="1" noEditPoints="1" noAdjustHandles="1" noChangeArrowheads="1" noChangeShapeType="1" noTextEdit="1"/>
                  </p:cNvSpPr>
                  <p:nvPr/>
                </p:nvSpPr>
                <p:spPr bwMode="auto">
                  <a:xfrm>
                    <a:off x="1295400" y="5226656"/>
                    <a:ext cx="716630" cy="457200"/>
                  </a:xfrm>
                  <a:prstGeom prst="rect">
                    <a:avLst/>
                  </a:prstGeom>
                  <a:blipFill>
                    <a:blip r:embed="rId10"/>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 Box 41"/>
                  <p:cNvSpPr txBox="1">
                    <a:spLocks noChangeArrowheads="1"/>
                  </p:cNvSpPr>
                  <p:nvPr/>
                </p:nvSpPr>
                <p:spPr bwMode="auto">
                  <a:xfrm>
                    <a:off x="22860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8" name="Text Box 41"/>
                  <p:cNvSpPr txBox="1">
                    <a:spLocks noRot="1" noChangeAspect="1" noMove="1" noResize="1" noEditPoints="1" noAdjustHandles="1" noChangeArrowheads="1" noChangeShapeType="1" noTextEdit="1"/>
                  </p:cNvSpPr>
                  <p:nvPr/>
                </p:nvSpPr>
                <p:spPr bwMode="auto">
                  <a:xfrm>
                    <a:off x="2286000" y="5229577"/>
                    <a:ext cx="716630" cy="457200"/>
                  </a:xfrm>
                  <a:prstGeom prst="rect">
                    <a:avLst/>
                  </a:prstGeom>
                  <a:blipFill>
                    <a:blip r:embed="rId11"/>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 Box 41"/>
                  <p:cNvSpPr txBox="1">
                    <a:spLocks noChangeArrowheads="1"/>
                  </p:cNvSpPr>
                  <p:nvPr/>
                </p:nvSpPr>
                <p:spPr bwMode="auto">
                  <a:xfrm>
                    <a:off x="3201319"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9" name="Text Box 41"/>
                  <p:cNvSpPr txBox="1">
                    <a:spLocks noRot="1" noChangeAspect="1" noMove="1" noResize="1" noEditPoints="1" noAdjustHandles="1" noChangeArrowheads="1" noChangeShapeType="1" noTextEdit="1"/>
                  </p:cNvSpPr>
                  <p:nvPr/>
                </p:nvSpPr>
                <p:spPr bwMode="auto">
                  <a:xfrm>
                    <a:off x="3201319" y="5229577"/>
                    <a:ext cx="716630" cy="457200"/>
                  </a:xfrm>
                  <a:prstGeom prst="rect">
                    <a:avLst/>
                  </a:prstGeom>
                  <a:blipFill>
                    <a:blip r:embed="rId12"/>
                    <a:stretch>
                      <a:fillRect/>
                    </a:stretch>
                  </a:blipFill>
                  <a:ln w="9525">
                    <a:solidFill>
                      <a:srgbClr val="FF0000"/>
                    </a:solidFill>
                    <a:miter lim="800000"/>
                    <a:headEnd/>
                    <a:tailEnd/>
                  </a:ln>
                </p:spPr>
                <p:txBody>
                  <a:bodyPr/>
                  <a:lstStyle/>
                  <a:p>
                    <a:r>
                      <a:rPr lang="en-US">
                        <a:noFill/>
                      </a:rPr>
                      <a:t> </a:t>
                    </a:r>
                  </a:p>
                </p:txBody>
              </p:sp>
            </mc:Fallback>
          </mc:AlternateContent>
          <p:sp>
            <p:nvSpPr>
              <p:cNvPr id="60" name="Rectangle 59"/>
              <p:cNvSpPr/>
              <p:nvPr/>
            </p:nvSpPr>
            <p:spPr>
              <a:xfrm>
                <a:off x="4133849" y="4917337"/>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61" name="Text Box 41"/>
                  <p:cNvSpPr txBox="1">
                    <a:spLocks noChangeArrowheads="1"/>
                  </p:cNvSpPr>
                  <p:nvPr/>
                </p:nvSpPr>
                <p:spPr bwMode="auto">
                  <a:xfrm>
                    <a:off x="5348411"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1" name="Text Box 41"/>
                  <p:cNvSpPr txBox="1">
                    <a:spLocks noRot="1" noChangeAspect="1" noMove="1" noResize="1" noEditPoints="1" noAdjustHandles="1" noChangeArrowheads="1" noChangeShapeType="1" noTextEdit="1"/>
                  </p:cNvSpPr>
                  <p:nvPr/>
                </p:nvSpPr>
                <p:spPr bwMode="auto">
                  <a:xfrm>
                    <a:off x="5348411" y="5226656"/>
                    <a:ext cx="716630" cy="457200"/>
                  </a:xfrm>
                  <a:prstGeom prst="rect">
                    <a:avLst/>
                  </a:prstGeom>
                  <a:blipFill>
                    <a:blip r:embed="rId1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 Box 41"/>
                  <p:cNvSpPr txBox="1">
                    <a:spLocks noChangeArrowheads="1"/>
                  </p:cNvSpPr>
                  <p:nvPr/>
                </p:nvSpPr>
                <p:spPr bwMode="auto">
                  <a:xfrm>
                    <a:off x="63246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2" name="Text Box 41"/>
                  <p:cNvSpPr txBox="1">
                    <a:spLocks noRot="1" noChangeAspect="1" noMove="1" noResize="1" noEditPoints="1" noAdjustHandles="1" noChangeArrowheads="1" noChangeShapeType="1" noTextEdit="1"/>
                  </p:cNvSpPr>
                  <p:nvPr/>
                </p:nvSpPr>
                <p:spPr bwMode="auto">
                  <a:xfrm>
                    <a:off x="6324600" y="5229577"/>
                    <a:ext cx="716630" cy="457200"/>
                  </a:xfrm>
                  <a:prstGeom prst="rect">
                    <a:avLst/>
                  </a:prstGeom>
                  <a:blipFill>
                    <a:blip r:embed="rId1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Text Box 41"/>
                  <p:cNvSpPr txBox="1">
                    <a:spLocks noChangeArrowheads="1"/>
                  </p:cNvSpPr>
                  <p:nvPr/>
                </p:nvSpPr>
                <p:spPr bwMode="auto">
                  <a:xfrm>
                    <a:off x="7201056"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3" name="Text Box 41"/>
                  <p:cNvSpPr txBox="1">
                    <a:spLocks noRot="1" noChangeAspect="1" noMove="1" noResize="1" noEditPoints="1" noAdjustHandles="1" noChangeArrowheads="1" noChangeShapeType="1" noTextEdit="1"/>
                  </p:cNvSpPr>
                  <p:nvPr/>
                </p:nvSpPr>
                <p:spPr bwMode="auto">
                  <a:xfrm>
                    <a:off x="7201056" y="5229577"/>
                    <a:ext cx="716630" cy="457200"/>
                  </a:xfrm>
                  <a:prstGeom prst="rect">
                    <a:avLst/>
                  </a:prstGeom>
                  <a:blipFill>
                    <a:blip r:embed="rId15"/>
                    <a:stretch>
                      <a:fillRect/>
                    </a:stretch>
                  </a:blipFill>
                  <a:ln w="9525">
                    <a:solidFill>
                      <a:srgbClr val="FF0000"/>
                    </a:solidFill>
                    <a:miter lim="800000"/>
                    <a:headEnd/>
                    <a:tailEnd/>
                  </a:ln>
                </p:spPr>
                <p:txBody>
                  <a:bodyPr/>
                  <a:lstStyle/>
                  <a:p>
                    <a:r>
                      <a:rPr lang="en-US">
                        <a:noFill/>
                      </a:rPr>
                      <a:t> </a:t>
                    </a:r>
                  </a:p>
                </p:txBody>
              </p:sp>
            </mc:Fallback>
          </mc:AlternateContent>
          <p:cxnSp>
            <p:nvCxnSpPr>
              <p:cNvPr id="65" name="Straight Connector 64"/>
              <p:cNvCxnSpPr>
                <a:stCxn id="44" idx="2"/>
                <a:endCxn id="47" idx="0"/>
              </p:cNvCxnSpPr>
              <p:nvPr/>
            </p:nvCxnSpPr>
            <p:spPr>
              <a:xfrm flipH="1">
                <a:off x="3357354" y="2590800"/>
                <a:ext cx="1690896"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44" idx="2"/>
                <a:endCxn id="48" idx="0"/>
              </p:cNvCxnSpPr>
              <p:nvPr/>
            </p:nvCxnSpPr>
            <p:spPr>
              <a:xfrm>
                <a:off x="5048250" y="2590800"/>
                <a:ext cx="1600200"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47" idx="2"/>
                <a:endCxn id="49" idx="0"/>
              </p:cNvCxnSpPr>
              <p:nvPr/>
            </p:nvCxnSpPr>
            <p:spPr>
              <a:xfrm flipH="1">
                <a:off x="2240630" y="3485452"/>
                <a:ext cx="1116724"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47" idx="2"/>
                <a:endCxn id="50" idx="0"/>
              </p:cNvCxnSpPr>
              <p:nvPr/>
            </p:nvCxnSpPr>
            <p:spPr>
              <a:xfrm>
                <a:off x="3357354" y="3485452"/>
                <a:ext cx="624096"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48" idx="2"/>
                <a:endCxn id="51" idx="0"/>
              </p:cNvCxnSpPr>
              <p:nvPr/>
            </p:nvCxnSpPr>
            <p:spPr>
              <a:xfrm flipH="1">
                <a:off x="5848350" y="3485452"/>
                <a:ext cx="800100" cy="34692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48" idx="2"/>
                <a:endCxn id="52" idx="0"/>
              </p:cNvCxnSpPr>
              <p:nvPr/>
            </p:nvCxnSpPr>
            <p:spPr>
              <a:xfrm>
                <a:off x="6648450" y="3485452"/>
                <a:ext cx="762000"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7486650" y="4291526"/>
                <a:ext cx="499546"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52" idx="2"/>
              </p:cNvCxnSpPr>
              <p:nvPr/>
            </p:nvCxnSpPr>
            <p:spPr>
              <a:xfrm flipH="1">
                <a:off x="7143432" y="4291526"/>
                <a:ext cx="267019"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51" idx="2"/>
              </p:cNvCxnSpPr>
              <p:nvPr/>
            </p:nvCxnSpPr>
            <p:spPr>
              <a:xfrm>
                <a:off x="5848351" y="4289576"/>
                <a:ext cx="499545"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51" idx="2"/>
              </p:cNvCxnSpPr>
              <p:nvPr/>
            </p:nvCxnSpPr>
            <p:spPr>
              <a:xfrm flipH="1">
                <a:off x="5581332" y="4289576"/>
                <a:ext cx="267019"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50" idx="2"/>
              </p:cNvCxnSpPr>
              <p:nvPr/>
            </p:nvCxnSpPr>
            <p:spPr>
              <a:xfrm>
                <a:off x="3981450" y="4291526"/>
                <a:ext cx="526860"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50" idx="2"/>
              </p:cNvCxnSpPr>
              <p:nvPr/>
            </p:nvCxnSpPr>
            <p:spPr>
              <a:xfrm flipH="1">
                <a:off x="3741748" y="4291526"/>
                <a:ext cx="239703"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49" idx="2"/>
              </p:cNvCxnSpPr>
              <p:nvPr/>
            </p:nvCxnSpPr>
            <p:spPr>
              <a:xfrm>
                <a:off x="2240631" y="4291527"/>
                <a:ext cx="474963"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49" idx="2"/>
              </p:cNvCxnSpPr>
              <p:nvPr/>
            </p:nvCxnSpPr>
            <p:spPr>
              <a:xfrm flipH="1">
                <a:off x="1949032" y="4291527"/>
                <a:ext cx="291599"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6" name="TextBox 65"/>
                  <p:cNvSpPr txBox="1"/>
                  <p:nvPr/>
                </p:nvSpPr>
                <p:spPr>
                  <a:xfrm>
                    <a:off x="3962400" y="2940302"/>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3962400" y="2940302"/>
                    <a:ext cx="365805"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246374" y="297440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46374" y="2974403"/>
                    <a:ext cx="365805" cy="369332"/>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2819400" y="3778527"/>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2819400" y="3778527"/>
                    <a:ext cx="365805" cy="36933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639597" y="377409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639597" y="3774093"/>
                    <a:ext cx="365805" cy="369332"/>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6432433" y="3783622"/>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6432433" y="3783622"/>
                    <a:ext cx="365805"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3779188"/>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3779188"/>
                    <a:ext cx="365805"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190500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4" name="TextBox 73"/>
                  <p:cNvSpPr txBox="1">
                    <a:spLocks noRot="1" noChangeAspect="1" noMove="1" noResize="1" noEditPoints="1" noAdjustHandles="1" noChangeArrowheads="1" noChangeShapeType="1" noTextEdit="1"/>
                  </p:cNvSpPr>
                  <p:nvPr/>
                </p:nvSpPr>
                <p:spPr>
                  <a:xfrm>
                    <a:off x="1905000" y="5105400"/>
                    <a:ext cx="365806"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90738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2907380" y="5105400"/>
                    <a:ext cx="365806"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821292"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3821292" y="5105400"/>
                    <a:ext cx="365806"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5958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5958794" y="5117390"/>
                    <a:ext cx="365806"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69493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6949394" y="5117390"/>
                    <a:ext cx="365806" cy="369332"/>
                  </a:xfrm>
                  <a:prstGeom prst="rect">
                    <a:avLst/>
                  </a:prstGeom>
                  <a:blipFill>
                    <a:blip r:embed="rId2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7863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7863794" y="5117390"/>
                    <a:ext cx="365806" cy="369332"/>
                  </a:xfrm>
                  <a:prstGeom prst="rect">
                    <a:avLst/>
                  </a:prstGeom>
                  <a:blipFill>
                    <a:blip r:embed="rId26"/>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64" name="TextBox 63"/>
                <p:cNvSpPr txBox="1"/>
                <p:nvPr/>
              </p:nvSpPr>
              <p:spPr>
                <a:xfrm>
                  <a:off x="5668215" y="1992868"/>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5668215" y="1992868"/>
                  <a:ext cx="365805" cy="369332"/>
                </a:xfrm>
                <a:prstGeom prst="rect">
                  <a:avLst/>
                </a:prstGeom>
                <a:blipFill>
                  <a:blip r:embed="rId27"/>
                  <a:stretch>
                    <a:fillRect/>
                  </a:stretch>
                </a:blipFill>
              </p:spPr>
              <p:txBody>
                <a:bodyPr/>
                <a:lstStyle/>
                <a:p>
                  <a:r>
                    <a:rPr lang="en-US">
                      <a:noFill/>
                    </a:rPr>
                    <a:t> </a:t>
                  </a:r>
                </a:p>
              </p:txBody>
            </p:sp>
          </mc:Fallback>
        </mc:AlternateContent>
      </p:grpSp>
      <p:sp>
        <p:nvSpPr>
          <p:cNvPr id="42" name="Left Brace 41" descr="Because we need to make log_2(n) recursive calls before reaching a base case, the height of this chain of stackframes is log_2(n)."/>
          <p:cNvSpPr/>
          <p:nvPr/>
        </p:nvSpPr>
        <p:spPr>
          <a:xfrm flipH="1" flipV="1">
            <a:off x="8229600" y="2133600"/>
            <a:ext cx="250372" cy="3553177"/>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43" name="Text Box 2"/>
              <p:cNvSpPr txBox="1">
                <a:spLocks noChangeArrowheads="1"/>
              </p:cNvSpPr>
              <p:nvPr/>
            </p:nvSpPr>
            <p:spPr bwMode="auto">
              <a:xfrm>
                <a:off x="8267700" y="3676688"/>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sSub>
                      <m:sSubPr>
                        <m:ctrlPr>
                          <a:rPr lang="en-US" sz="2800" i="1" dirty="0">
                            <a:solidFill>
                              <a:srgbClr val="FF00FF"/>
                            </a:solidFill>
                            <a:latin typeface="Cambria Math" panose="02040503050406030204" pitchFamily="18" charset="0"/>
                          </a:rPr>
                        </m:ctrlPr>
                      </m:sSubPr>
                      <m:e>
                        <m:r>
                          <m:rPr>
                            <m:sty m:val="p"/>
                          </m:rPr>
                          <a:rPr lang="en-US" sz="2800" dirty="0">
                            <a:solidFill>
                              <a:srgbClr val="FF00FF"/>
                            </a:solidFill>
                            <a:latin typeface="Cambria Math"/>
                          </a:rPr>
                          <m:t>log</m:t>
                        </m:r>
                      </m:e>
                      <m:sub>
                        <m:r>
                          <a:rPr lang="en-US" sz="2800" i="1" dirty="0">
                            <a:solidFill>
                              <a:srgbClr val="FF00FF"/>
                            </a:solidFill>
                            <a:latin typeface="Cambria Math"/>
                          </a:rPr>
                          <m:t>2</m:t>
                        </m:r>
                      </m:sub>
                    </m:sSub>
                    <m:r>
                      <a:rPr lang="en-US" sz="2800" i="1" dirty="0">
                        <a:solidFill>
                          <a:srgbClr val="FF00FF"/>
                        </a:solidFill>
                        <a:latin typeface="Cambria Math"/>
                      </a:rPr>
                      <m:t>⁡</m:t>
                    </m:r>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43" name="Text Box 2"/>
              <p:cNvSpPr txBox="1">
                <a:spLocks noRot="1" noChangeAspect="1" noMove="1" noResize="1" noEditPoints="1" noAdjustHandles="1" noChangeArrowheads="1" noChangeShapeType="1" noTextEdit="1"/>
              </p:cNvSpPr>
              <p:nvPr/>
            </p:nvSpPr>
            <p:spPr bwMode="auto">
              <a:xfrm>
                <a:off x="8267700" y="3676688"/>
                <a:ext cx="2312388" cy="954107"/>
              </a:xfrm>
              <a:prstGeom prst="rect">
                <a:avLst/>
              </a:prstGeom>
              <a:blipFill>
                <a:blip r:embed="rId28"/>
                <a:stretch>
                  <a:fillRect t="-6579" b="-15789"/>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1" name="Text Box 2"/>
              <p:cNvSpPr txBox="1">
                <a:spLocks noChangeArrowheads="1"/>
              </p:cNvSpPr>
              <p:nvPr/>
            </p:nvSpPr>
            <p:spPr bwMode="auto">
              <a:xfrm>
                <a:off x="8267700" y="2051914"/>
                <a:ext cx="3733827" cy="505395"/>
              </a:xfrm>
              <a:prstGeom prst="rect">
                <a:avLst/>
              </a:prstGeom>
              <a:noFill/>
              <a:ln w="9525">
                <a:noFill/>
                <a:miter lim="800000"/>
                <a:headEnd/>
                <a:tailEnd/>
              </a:ln>
            </p:spPr>
            <p:txBody>
              <a:bodyPr wrap="square">
                <a:spAutoFit/>
              </a:bodyPr>
              <a:lstStyle/>
              <a:p>
                <a:pPr algn="ctr"/>
                <a:r>
                  <a:rPr lang="en-US" sz="2600" dirty="0">
                    <a:latin typeface="Symbol" pitchFamily="18" charset="2"/>
                  </a:rPr>
                  <a:t>Þ </a:t>
                </a:r>
                <a14:m>
                  <m:oMath xmlns:m="http://schemas.openxmlformats.org/officeDocument/2006/math">
                    <m:sSup>
                      <m:sSupPr>
                        <m:ctrlPr>
                          <a:rPr lang="en-US" sz="2600" b="0" i="1" smtClean="0">
                            <a:solidFill>
                              <a:srgbClr val="0070C0"/>
                            </a:solidFill>
                            <a:latin typeface="Cambria Math" panose="02040503050406030204" pitchFamily="18" charset="0"/>
                          </a:rPr>
                        </m:ctrlPr>
                      </m:sSupPr>
                      <m:e>
                        <m:r>
                          <a:rPr lang="en-US" sz="2600" b="0" i="1" smtClean="0">
                            <a:solidFill>
                              <a:srgbClr val="0070C0"/>
                            </a:solidFill>
                            <a:latin typeface="Cambria Math" panose="02040503050406030204" pitchFamily="18" charset="0"/>
                          </a:rPr>
                          <m:t>2</m:t>
                        </m:r>
                      </m:e>
                      <m:sup>
                        <m:r>
                          <a:rPr lang="en-US" sz="2600" b="0" i="1" smtClean="0">
                            <a:solidFill>
                              <a:srgbClr val="0070C0"/>
                            </a:solidFill>
                            <a:latin typeface="Cambria Math" panose="02040503050406030204" pitchFamily="18" charset="0"/>
                          </a:rPr>
                          <m:t>𝑖</m:t>
                        </m:r>
                      </m:sup>
                    </m:sSup>
                  </m:oMath>
                </a14:m>
                <a:r>
                  <a:rPr lang="en-US" sz="2600" dirty="0">
                    <a:solidFill>
                      <a:srgbClr val="FF0000"/>
                    </a:solidFill>
                  </a:rPr>
                  <a:t> </a:t>
                </a:r>
                <a:r>
                  <a:rPr lang="en-US" sz="2600" dirty="0"/>
                  <a:t>work per level</a:t>
                </a:r>
              </a:p>
            </p:txBody>
          </p:sp>
        </mc:Choice>
        <mc:Fallback xmlns="">
          <p:sp>
            <p:nvSpPr>
              <p:cNvPr id="41" name="Text Box 2"/>
              <p:cNvSpPr txBox="1">
                <a:spLocks noRot="1" noChangeAspect="1" noMove="1" noResize="1" noEditPoints="1" noAdjustHandles="1" noChangeArrowheads="1" noChangeShapeType="1" noTextEdit="1"/>
              </p:cNvSpPr>
              <p:nvPr/>
            </p:nvSpPr>
            <p:spPr bwMode="auto">
              <a:xfrm>
                <a:off x="8267700" y="2051914"/>
                <a:ext cx="3733827" cy="505395"/>
              </a:xfrm>
              <a:prstGeom prst="rect">
                <a:avLst/>
              </a:prstGeom>
              <a:blipFill>
                <a:blip r:embed="rId29"/>
                <a:stretch>
                  <a:fillRect t="-12048" b="-30120"/>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8419870" y="5302056"/>
                <a:ext cx="3641760" cy="1324080"/>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r>
                                <a:rPr lang="en-US" sz="2800" b="0" i="1" smtClean="0">
                                  <a:latin typeface="Cambria Math" panose="02040503050406030204" pitchFamily="18" charset="0"/>
                                </a:rPr>
                                <m:t>𝑖</m:t>
                              </m:r>
                            </m:sup>
                          </m:sSup>
                        </m:e>
                      </m:nary>
                    </m:oMath>
                  </m:oMathPara>
                </a14:m>
                <a:endParaRPr lang="en-US" sz="2800" dirty="0"/>
              </a:p>
            </p:txBody>
          </p:sp>
        </mc:Choice>
        <mc:Fallback xmlns="">
          <p:sp>
            <p:nvSpPr>
              <p:cNvPr id="46" name="Rectangle 45"/>
              <p:cNvSpPr>
                <a:spLocks noRot="1" noChangeAspect="1" noMove="1" noResize="1" noEditPoints="1" noAdjustHandles="1" noChangeArrowheads="1" noChangeShapeType="1" noTextEdit="1"/>
              </p:cNvSpPr>
              <p:nvPr/>
            </p:nvSpPr>
            <p:spPr>
              <a:xfrm>
                <a:off x="8419870" y="5302056"/>
                <a:ext cx="3641760" cy="1324080"/>
              </a:xfrm>
              <a:prstGeom prst="rect">
                <a:avLst/>
              </a:prstGeom>
              <a:blipFill>
                <a:blip r:embed="rId3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93702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fade">
                                      <p:cBhvr>
                                        <p:cTn id="15" dur="500"/>
                                        <p:tgtEl>
                                          <p:spTgt spid="4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6"/>
                                        </p:tgtEl>
                                        <p:attrNameLst>
                                          <p:attrName>style.visibility</p:attrName>
                                        </p:attrNameLst>
                                      </p:cBhvr>
                                      <p:to>
                                        <p:strVal val="visible"/>
                                      </p:to>
                                    </p:set>
                                    <p:animEffect transition="in" filter="fade">
                                      <p:cBhvr>
                                        <p:cTn id="20"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3" grpId="0"/>
      <p:bldP spid="41" grpId="0"/>
      <p:bldP spid="4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AE782-C07E-8C9D-F03B-E1555654D0F6}"/>
              </a:ext>
            </a:extLst>
          </p:cNvPr>
          <p:cNvSpPr>
            <a:spLocks noGrp="1"/>
          </p:cNvSpPr>
          <p:nvPr>
            <p:ph type="title"/>
          </p:nvPr>
        </p:nvSpPr>
        <p:spPr/>
        <p:txBody>
          <a:bodyPr/>
          <a:lstStyle/>
          <a:p>
            <a:r>
              <a:rPr lang="en-US" dirty="0"/>
              <a:t>Recursive List Summation – Solving the Series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24CB12C-1484-4384-0A8A-F40C8F089090}"/>
                  </a:ext>
                </a:extLst>
              </p:cNvPr>
              <p:cNvSpPr>
                <a:spLocks noGrp="1"/>
              </p:cNvSpPr>
              <p:nvPr>
                <p:ph idx="1"/>
              </p:nvPr>
            </p:nvSpPr>
            <p:spPr/>
            <p:txBody>
              <a:bodyPr>
                <a:normAutofit/>
              </a:bodyPr>
              <a:lstStyle/>
              <a:p>
                <a:pPr marL="457200" lvl="1" indent="0">
                  <a:buNone/>
                </a:pPr>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r>
                                <a:rPr lang="en-US" sz="2800" b="0" i="1" smtClean="0">
                                  <a:latin typeface="Cambria Math" panose="02040503050406030204" pitchFamily="18" charset="0"/>
                                </a:rPr>
                                <m:t>𝑖</m:t>
                              </m:r>
                            </m:sup>
                          </m:sSup>
                        </m:e>
                      </m:nary>
                    </m:oMath>
                  </m:oMathPara>
                </a14:m>
                <a:endParaRPr lang="en-US" sz="2800" b="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func>
                                    <m:funcPr>
                                      <m:ctrlPr>
                                        <a:rPr lang="en-US" sz="2800" b="0" i="1" smtClean="0">
                                          <a:latin typeface="Cambria Math" panose="02040503050406030204" pitchFamily="18" charset="0"/>
                                        </a:rPr>
                                      </m:ctrlPr>
                                    </m:funcPr>
                                    <m:fNa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1+</m:t>
                                          </m:r>
                                          <m:r>
                                            <m:rPr>
                                              <m:sty m:val="p"/>
                                            </m:rPr>
                                            <a:rPr lang="en-US" sz="2800" b="0" i="0" smtClean="0">
                                              <a:latin typeface="Cambria Math" panose="02040503050406030204" pitchFamily="18" charset="0"/>
                                            </a:rPr>
                                            <m:t>log</m:t>
                                          </m:r>
                                        </m:e>
                                        <m:sub>
                                          <m:r>
                                            <a:rPr lang="en-US" sz="2800" b="0" i="1" smtClean="0">
                                              <a:latin typeface="Cambria Math" panose="02040503050406030204" pitchFamily="18" charset="0"/>
                                            </a:rPr>
                                            <m:t>2</m:t>
                                          </m:r>
                                        </m:sub>
                                      </m:sSub>
                                    </m:fName>
                                    <m:e>
                                      <m:r>
                                        <a:rPr lang="en-US" sz="2800" b="0" i="1" smtClean="0">
                                          <a:latin typeface="Cambria Math" panose="02040503050406030204" pitchFamily="18" charset="0"/>
                                        </a:rPr>
                                        <m:t>𝑛</m:t>
                                      </m:r>
                                    </m:e>
                                  </m:func>
                                </m:sup>
                              </m:sSup>
                              <m:r>
                                <a:rPr lang="en-US" sz="2800" b="0" i="1" smtClean="0">
                                  <a:latin typeface="Cambria Math" panose="02040503050406030204" pitchFamily="18" charset="0"/>
                                </a:rPr>
                                <m:t>−1</m:t>
                              </m:r>
                            </m:num>
                            <m:den>
                              <m:r>
                                <a:rPr lang="en-US" sz="2800" b="0" i="1" smtClean="0">
                                  <a:latin typeface="Cambria Math" panose="02040503050406030204" pitchFamily="18" charset="0"/>
                                </a:rPr>
                                <m:t>2−1</m:t>
                              </m:r>
                            </m:den>
                          </m:f>
                        </m:e>
                      </m:d>
                    </m:oMath>
                  </m:oMathPara>
                </a14:m>
                <a:endParaRPr lang="en-US" sz="280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func>
                            <m:funcPr>
                              <m:ctrlPr>
                                <a:rPr lang="en-US" sz="2800" b="0" i="1" smtClean="0">
                                  <a:latin typeface="Cambria Math" panose="02040503050406030204" pitchFamily="18" charset="0"/>
                                </a:rPr>
                              </m:ctrlPr>
                            </m:funcPr>
                            <m:fName>
                              <m:sSub>
                                <m:sSubPr>
                                  <m:ctrlPr>
                                    <a:rPr lang="en-US" sz="2800" b="0" i="1" smtClean="0">
                                      <a:latin typeface="Cambria Math" panose="02040503050406030204" pitchFamily="18" charset="0"/>
                                    </a:rPr>
                                  </m:ctrlPr>
                                </m:sSubPr>
                                <m:e>
                                  <m:r>
                                    <m:rPr>
                                      <m:sty m:val="p"/>
                                    </m:rPr>
                                    <a:rPr lang="en-US" sz="2800" b="0" i="0" smtClean="0">
                                      <a:latin typeface="Cambria Math" panose="02040503050406030204" pitchFamily="18" charset="0"/>
                                    </a:rPr>
                                    <m:t>log</m:t>
                                  </m:r>
                                </m:e>
                                <m:sub>
                                  <m:r>
                                    <a:rPr lang="en-US" sz="2800" b="0" i="1" smtClean="0">
                                      <a:latin typeface="Cambria Math" panose="02040503050406030204" pitchFamily="18" charset="0"/>
                                    </a:rPr>
                                    <m:t>2</m:t>
                                  </m:r>
                                </m:sub>
                              </m:sSub>
                            </m:fName>
                            <m:e>
                              <m:r>
                                <a:rPr lang="en-US" sz="2800" b="0" i="1" smtClean="0">
                                  <a:latin typeface="Cambria Math" panose="02040503050406030204" pitchFamily="18" charset="0"/>
                                </a:rPr>
                                <m:t>𝑛</m:t>
                              </m:r>
                            </m:e>
                          </m:func>
                        </m:sup>
                      </m:sSup>
                      <m:r>
                        <a:rPr lang="en-US" sz="2800" b="0" i="1" smtClean="0">
                          <a:latin typeface="Cambria Math" panose="02040503050406030204" pitchFamily="18" charset="0"/>
                        </a:rPr>
                        <m:t>−1</m:t>
                      </m:r>
                    </m:oMath>
                  </m:oMathPara>
                </a14:m>
                <a:endParaRPr lang="en-US" sz="280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m:t>
                      </m:r>
                      <m:r>
                        <a:rPr lang="en-US" sz="2800" b="0" i="1" smtClean="0">
                          <a:latin typeface="Cambria Math" panose="02040503050406030204" pitchFamily="18" charset="0"/>
                        </a:rPr>
                        <m:t>𝑛</m:t>
                      </m:r>
                      <m:r>
                        <a:rPr lang="en-US" sz="2800" b="0" i="1" smtClean="0">
                          <a:latin typeface="Cambria Math" panose="02040503050406030204" pitchFamily="18" charset="0"/>
                        </a:rPr>
                        <m:t>−1=</m:t>
                      </m:r>
                      <m:r>
                        <m:rPr>
                          <m:sty m:val="p"/>
                        </m:rPr>
                        <a:rPr lang="en-US" sz="2800" b="0" i="0" smtClean="0">
                          <a:latin typeface="Cambria Math" panose="02040503050406030204" pitchFamily="18" charset="0"/>
                        </a:rPr>
                        <m:t>Θ</m:t>
                      </m:r>
                      <m:r>
                        <a:rPr lang="en-US" sz="2800" b="0" i="1" smtClean="0">
                          <a:latin typeface="Cambria Math" panose="02040503050406030204" pitchFamily="18" charset="0"/>
                        </a:rPr>
                        <m:t>(</m:t>
                      </m:r>
                      <m:r>
                        <a:rPr lang="en-US" sz="2800" b="0" i="1" smtClean="0">
                          <a:latin typeface="Cambria Math" panose="02040503050406030204" pitchFamily="18" charset="0"/>
                        </a:rPr>
                        <m:t>𝑛</m:t>
                      </m:r>
                      <m:r>
                        <a:rPr lang="en-US" sz="2800" b="0" i="1" smtClean="0">
                          <a:latin typeface="Cambria Math" panose="02040503050406030204" pitchFamily="18" charset="0"/>
                        </a:rPr>
                        <m:t>)</m:t>
                      </m:r>
                    </m:oMath>
                  </m:oMathPara>
                </a14:m>
                <a:endParaRPr lang="en-US" sz="2800" dirty="0"/>
              </a:p>
              <a:p>
                <a:pPr marL="457200" lvl="1" indent="0">
                  <a:buNone/>
                </a:pPr>
                <a:endParaRPr lang="en-US" sz="2800" dirty="0"/>
              </a:p>
              <a:p>
                <a:pPr marL="457200" lvl="1" indent="0">
                  <a:buNone/>
                </a:pPr>
                <a:endParaRPr lang="en-US" sz="2800" dirty="0"/>
              </a:p>
            </p:txBody>
          </p:sp>
        </mc:Choice>
        <mc:Fallback xmlns="">
          <p:sp>
            <p:nvSpPr>
              <p:cNvPr id="3" name="Content Placeholder 2">
                <a:extLst>
                  <a:ext uri="{FF2B5EF4-FFF2-40B4-BE49-F238E27FC236}">
                    <a16:creationId xmlns:a16="http://schemas.microsoft.com/office/drawing/2014/main" id="{324CB12C-1484-4384-0A8A-F40C8F089090}"/>
                  </a:ext>
                </a:extLst>
              </p:cNvPr>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0250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63FB1-2024-3C2F-82C7-A570445A90E0}"/>
              </a:ext>
            </a:extLst>
          </p:cNvPr>
          <p:cNvSpPr>
            <a:spLocks noGrp="1"/>
          </p:cNvSpPr>
          <p:nvPr>
            <p:ph type="title"/>
          </p:nvPr>
        </p:nvSpPr>
        <p:spPr/>
        <p:txBody>
          <a:bodyPr/>
          <a:lstStyle/>
          <a:p>
            <a:r>
              <a:rPr lang="en-US" dirty="0"/>
              <a:t>Tree Method Summary: Chip and Conquer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9E1F56D-397B-4864-2127-448D2A1008AD}"/>
                  </a:ext>
                </a:extLst>
              </p:cNvPr>
              <p:cNvSpPr>
                <a:spLocks noGrp="1"/>
              </p:cNvSpPr>
              <p:nvPr>
                <p:ph idx="1"/>
              </p:nvPr>
            </p:nvSpPr>
            <p:spPr>
              <a:xfrm>
                <a:off x="838200" y="1825625"/>
                <a:ext cx="10515600" cy="4813714"/>
              </a:xfrm>
            </p:spPr>
            <p:txBody>
              <a:bodyPr>
                <a:normAutofit fontScale="92500" lnSpcReduction="20000"/>
              </a:bodyPr>
              <a:lstStyle/>
              <a:p>
                <a:r>
                  <a:rPr lang="en-US" dirty="0"/>
                  <a:t>Recurrence looks like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𝑎𝑇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m:t>
                    </m:r>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r>
                  <a:rPr lang="en-US" dirty="0"/>
                  <a:t>Use the recurrence to draw a tree</a:t>
                </a:r>
              </a:p>
              <a:p>
                <a:pPr lvl="1"/>
                <a14:m>
                  <m:oMath xmlns:m="http://schemas.openxmlformats.org/officeDocument/2006/math">
                    <m:r>
                      <a:rPr lang="en-US" b="0" i="1" smtClean="0">
                        <a:latin typeface="Cambria Math" panose="02040503050406030204" pitchFamily="18" charset="0"/>
                      </a:rPr>
                      <m:t>𝑎</m:t>
                    </m:r>
                  </m:oMath>
                </a14:m>
                <a:r>
                  <a:rPr lang="en-US" dirty="0"/>
                  <a:t> is the branching factor of the tree (e.g. if </a:t>
                </a:r>
                <a14:m>
                  <m:oMath xmlns:m="http://schemas.openxmlformats.org/officeDocument/2006/math">
                    <m:r>
                      <a:rPr lang="en-US" b="0" i="1" smtClean="0">
                        <a:latin typeface="Cambria Math" panose="02040503050406030204" pitchFamily="18" charset="0"/>
                      </a:rPr>
                      <m:t>𝑎</m:t>
                    </m:r>
                    <m:r>
                      <a:rPr lang="en-US" b="0" i="1" smtClean="0">
                        <a:latin typeface="Cambria Math" panose="02040503050406030204" pitchFamily="18" charset="0"/>
                      </a:rPr>
                      <m:t>=2</m:t>
                    </m:r>
                  </m:oMath>
                </a14:m>
                <a:r>
                  <a:rPr lang="en-US" dirty="0"/>
                  <a:t> then it’s a binary tree)</a:t>
                </a:r>
              </a:p>
              <a:p>
                <a:pPr lvl="1"/>
                <a:r>
                  <a:rPr lang="en-US" dirty="0"/>
                  <a:t>Subtract </a:t>
                </a:r>
                <a14:m>
                  <m:oMath xmlns:m="http://schemas.openxmlformats.org/officeDocument/2006/math">
                    <m:r>
                      <a:rPr lang="en-US" b="0" i="1" smtClean="0">
                        <a:latin typeface="Cambria Math" panose="02040503050406030204" pitchFamily="18" charset="0"/>
                      </a:rPr>
                      <m:t>𝑏</m:t>
                    </m:r>
                  </m:oMath>
                </a14:m>
                <a:r>
                  <a:rPr lang="en-US" dirty="0"/>
                  <a:t> from the parent’s input size to get children’s input size</a:t>
                </a:r>
              </a:p>
              <a:p>
                <a:pPr lvl="1"/>
                <a:r>
                  <a:rPr lang="en-US" dirty="0"/>
                  <a:t>Work done per node is given by applying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to that node’s input size</a:t>
                </a:r>
              </a:p>
              <a:p>
                <a:pPr lvl="1"/>
                <a:r>
                  <a:rPr lang="en-US" dirty="0"/>
                  <a:t>Height of the tree is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𝑏</m:t>
                        </m:r>
                      </m:den>
                    </m:f>
                  </m:oMath>
                </a14:m>
                <a:endParaRPr lang="en-US" dirty="0"/>
              </a:p>
              <a:p>
                <a:pPr lvl="2"/>
                <a:r>
                  <a:rPr lang="en-US" dirty="0"/>
                  <a:t>Because that is the number of times we must subtract </a:t>
                </a:r>
                <a14:m>
                  <m:oMath xmlns:m="http://schemas.openxmlformats.org/officeDocument/2006/math">
                    <m:r>
                      <a:rPr lang="en-US" b="0" i="1" smtClean="0">
                        <a:latin typeface="Cambria Math" panose="02040503050406030204" pitchFamily="18" charset="0"/>
                      </a:rPr>
                      <m:t>𝑏</m:t>
                    </m:r>
                  </m:oMath>
                </a14:m>
                <a:r>
                  <a:rPr lang="en-US" dirty="0"/>
                  <a:t> until reaching a base case</a:t>
                </a:r>
              </a:p>
              <a:p>
                <a:pPr lvl="2"/>
                <a:r>
                  <a:rPr lang="en-US" dirty="0"/>
                  <a:t>Answer to the question “how many times must we subtract </a:t>
                </a:r>
                <a14:m>
                  <m:oMath xmlns:m="http://schemas.openxmlformats.org/officeDocument/2006/math">
                    <m:r>
                      <a:rPr lang="en-US" b="0" i="1" smtClean="0">
                        <a:latin typeface="Cambria Math" panose="02040503050406030204" pitchFamily="18" charset="0"/>
                      </a:rPr>
                      <m:t>𝑏</m:t>
                    </m:r>
                  </m:oMath>
                </a14:m>
                <a:r>
                  <a:rPr lang="en-US" dirty="0"/>
                  <a:t> until we reach 0?”</a:t>
                </a:r>
              </a:p>
              <a:p>
                <a:pPr lvl="3"/>
                <a:r>
                  <a:rPr lang="en-US" dirty="0"/>
                  <a:t>Any base case is a constant, so to reach a larger value would just be a constant change</a:t>
                </a:r>
              </a:p>
              <a:p>
                <a:r>
                  <a:rPr lang="en-US" dirty="0"/>
                  <a:t>Use the tree to express running time as a series</a:t>
                </a:r>
              </a:p>
              <a:p>
                <a:pPr lvl="1"/>
                <a:r>
                  <a:rPr lang="en-US" dirty="0"/>
                  <a:t>Adding work done for each node level-by-level</a:t>
                </a:r>
              </a:p>
              <a:p>
                <a:pPr lvl="1"/>
                <a:r>
                  <a:rPr lang="en-US" dirty="0"/>
                  <a:t>Identify a pattern to express work done at level </a:t>
                </a:r>
                <a14:m>
                  <m:oMath xmlns:m="http://schemas.openxmlformats.org/officeDocument/2006/math">
                    <m:r>
                      <a:rPr lang="en-US" b="0" i="1" smtClean="0">
                        <a:latin typeface="Cambria Math" panose="02040503050406030204" pitchFamily="18" charset="0"/>
                      </a:rPr>
                      <m:t>𝑖</m:t>
                    </m:r>
                  </m:oMath>
                </a14:m>
                <a:r>
                  <a:rPr lang="en-US" dirty="0"/>
                  <a:t> as a function of </a:t>
                </a:r>
                <a14:m>
                  <m:oMath xmlns:m="http://schemas.openxmlformats.org/officeDocument/2006/math">
                    <m:r>
                      <a:rPr lang="en-US" b="0" i="1" smtClean="0">
                        <a:latin typeface="Cambria Math" panose="02040503050406030204" pitchFamily="18" charset="0"/>
                      </a:rPr>
                      <m:t>𝑖</m:t>
                    </m:r>
                  </m:oMath>
                </a14:m>
                <a:endParaRPr lang="en-US" dirty="0"/>
              </a:p>
              <a:p>
                <a:pPr lvl="1"/>
                <a:r>
                  <a:rPr lang="en-US" dirty="0"/>
                  <a:t>Write a series using </a:t>
                </a:r>
                <a14:m>
                  <m:oMath xmlns:m="http://schemas.openxmlformats.org/officeDocument/2006/math">
                    <m:r>
                      <a:rPr lang="en-US" b="0" i="1" smtClean="0">
                        <a:latin typeface="Cambria Math" panose="02040503050406030204" pitchFamily="18" charset="0"/>
                      </a:rPr>
                      <m:t>𝑖</m:t>
                    </m:r>
                    <m:r>
                      <a:rPr lang="en-US" b="0" i="1" smtClean="0">
                        <a:latin typeface="Cambria Math" panose="02040503050406030204" pitchFamily="18" charset="0"/>
                      </a:rPr>
                      <m:t>=0</m:t>
                    </m:r>
                  </m:oMath>
                </a14:m>
                <a:r>
                  <a:rPr lang="en-US" dirty="0"/>
                  <a:t> up to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𝑏</m:t>
                        </m:r>
                      </m:den>
                    </m:f>
                  </m:oMath>
                </a14:m>
                <a:endParaRPr lang="en-US" dirty="0"/>
              </a:p>
              <a:p>
                <a:r>
                  <a:rPr lang="en-US" dirty="0"/>
                  <a:t>Solve the series</a:t>
                </a:r>
              </a:p>
            </p:txBody>
          </p:sp>
        </mc:Choice>
        <mc:Fallback xmlns="">
          <p:sp>
            <p:nvSpPr>
              <p:cNvPr id="3" name="Content Placeholder 2">
                <a:extLst>
                  <a:ext uri="{FF2B5EF4-FFF2-40B4-BE49-F238E27FC236}">
                    <a16:creationId xmlns:a16="http://schemas.microsoft.com/office/drawing/2014/main" id="{59E1F56D-397B-4864-2127-448D2A1008AD}"/>
                  </a:ext>
                </a:extLst>
              </p:cNvPr>
              <p:cNvSpPr>
                <a:spLocks noGrp="1" noRot="1" noChangeAspect="1" noMove="1" noResize="1" noEditPoints="1" noAdjustHandles="1" noChangeArrowheads="1" noChangeShapeType="1" noTextEdit="1"/>
              </p:cNvSpPr>
              <p:nvPr>
                <p:ph idx="1"/>
              </p:nvPr>
            </p:nvSpPr>
            <p:spPr>
              <a:xfrm>
                <a:off x="838200" y="1825625"/>
                <a:ext cx="10515600" cy="4813714"/>
              </a:xfrm>
              <a:blipFill>
                <a:blip r:embed="rId2"/>
                <a:stretch>
                  <a:fillRect l="-928" t="-3165"/>
                </a:stretch>
              </a:blipFill>
            </p:spPr>
            <p:txBody>
              <a:bodyPr/>
              <a:lstStyle/>
              <a:p>
                <a:r>
                  <a:rPr lang="en-US">
                    <a:noFill/>
                  </a:rPr>
                  <a:t> </a:t>
                </a:r>
              </a:p>
            </p:txBody>
          </p:sp>
        </mc:Fallback>
      </mc:AlternateContent>
    </p:spTree>
    <p:extLst>
      <p:ext uri="{BB962C8B-B14F-4D97-AF65-F5344CB8AC3E}">
        <p14:creationId xmlns:p14="http://schemas.microsoft.com/office/powerpoint/2010/main" val="2593540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150C5-7F4C-B114-9C6D-551C73509B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44591-7216-6863-6ED7-569C0FEECD75}"/>
              </a:ext>
            </a:extLst>
          </p:cNvPr>
          <p:cNvSpPr>
            <a:spLocks noGrp="1"/>
          </p:cNvSpPr>
          <p:nvPr>
            <p:ph type="title"/>
          </p:nvPr>
        </p:nvSpPr>
        <p:spPr/>
        <p:txBody>
          <a:bodyPr/>
          <a:lstStyle/>
          <a:p>
            <a:r>
              <a:rPr lang="en-US" dirty="0"/>
              <a:t>Tree Method Summary: Divide and Conquer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6A3A40D-EE5F-5E3C-882C-C1065A998549}"/>
                  </a:ext>
                </a:extLst>
              </p:cNvPr>
              <p:cNvSpPr>
                <a:spLocks noGrp="1"/>
              </p:cNvSpPr>
              <p:nvPr>
                <p:ph idx="1"/>
              </p:nvPr>
            </p:nvSpPr>
            <p:spPr>
              <a:xfrm>
                <a:off x="838200" y="1825624"/>
                <a:ext cx="10515600" cy="4823653"/>
              </a:xfrm>
            </p:spPr>
            <p:txBody>
              <a:bodyPr>
                <a:normAutofit fontScale="92500" lnSpcReduction="20000"/>
              </a:bodyPr>
              <a:lstStyle/>
              <a:p>
                <a:r>
                  <a:rPr lang="en-US" dirty="0"/>
                  <a:t>Recurrence looks like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𝑎𝑇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𝑏</m:t>
                            </m:r>
                          </m:den>
                        </m:f>
                      </m:e>
                    </m:d>
                    <m:r>
                      <a:rPr lang="en-US" b="0" i="1" smtClean="0">
                        <a:latin typeface="Cambria Math" panose="02040503050406030204" pitchFamily="18" charset="0"/>
                      </a:rPr>
                      <m:t>+</m:t>
                    </m:r>
                    <m:r>
                      <a:rPr lang="en-US" b="0" i="1" smtClean="0">
                        <a:latin typeface="Cambria Math" panose="02040503050406030204" pitchFamily="18" charset="0"/>
                      </a:rPr>
                      <m:t>𝑓</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r>
                  <a:rPr lang="en-US" dirty="0"/>
                  <a:t>Use the recurrence to draw a tree</a:t>
                </a:r>
              </a:p>
              <a:p>
                <a:pPr lvl="1"/>
                <a14:m>
                  <m:oMath xmlns:m="http://schemas.openxmlformats.org/officeDocument/2006/math">
                    <m:r>
                      <a:rPr lang="en-US" b="0" i="1" smtClean="0">
                        <a:latin typeface="Cambria Math" panose="02040503050406030204" pitchFamily="18" charset="0"/>
                      </a:rPr>
                      <m:t>𝑎</m:t>
                    </m:r>
                  </m:oMath>
                </a14:m>
                <a:r>
                  <a:rPr lang="en-US" dirty="0"/>
                  <a:t> is the branching factor of the tree (e.g. if </a:t>
                </a:r>
                <a14:m>
                  <m:oMath xmlns:m="http://schemas.openxmlformats.org/officeDocument/2006/math">
                    <m:r>
                      <a:rPr lang="en-US" b="0" i="1" smtClean="0">
                        <a:latin typeface="Cambria Math" panose="02040503050406030204" pitchFamily="18" charset="0"/>
                      </a:rPr>
                      <m:t>𝑎</m:t>
                    </m:r>
                    <m:r>
                      <a:rPr lang="en-US" b="0" i="1" smtClean="0">
                        <a:latin typeface="Cambria Math" panose="02040503050406030204" pitchFamily="18" charset="0"/>
                      </a:rPr>
                      <m:t>=2</m:t>
                    </m:r>
                  </m:oMath>
                </a14:m>
                <a:r>
                  <a:rPr lang="en-US" dirty="0"/>
                  <a:t> then it’s a binary tree)</a:t>
                </a:r>
              </a:p>
              <a:p>
                <a:pPr lvl="1"/>
                <a:r>
                  <a:rPr lang="en-US" dirty="0"/>
                  <a:t>Divide the parent’s input size by </a:t>
                </a:r>
                <a14:m>
                  <m:oMath xmlns:m="http://schemas.openxmlformats.org/officeDocument/2006/math">
                    <m:r>
                      <a:rPr lang="en-US" b="0" i="1" smtClean="0">
                        <a:latin typeface="Cambria Math" panose="02040503050406030204" pitchFamily="18" charset="0"/>
                      </a:rPr>
                      <m:t>𝑏</m:t>
                    </m:r>
                  </m:oMath>
                </a14:m>
                <a:r>
                  <a:rPr lang="en-US" dirty="0"/>
                  <a:t> to get children’s input size</a:t>
                </a:r>
              </a:p>
              <a:p>
                <a:pPr lvl="1"/>
                <a:r>
                  <a:rPr lang="en-US" dirty="0"/>
                  <a:t>Work done per node is given by applying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to that node’s input size</a:t>
                </a:r>
              </a:p>
              <a:p>
                <a:pPr lvl="1"/>
                <a:r>
                  <a:rPr lang="en-US" dirty="0"/>
                  <a:t>Height of the tree is </a:t>
                </a:r>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𝑏</m:t>
                            </m:r>
                          </m:sub>
                        </m:sSub>
                      </m:fName>
                      <m:e>
                        <m:r>
                          <a:rPr lang="en-US" b="0" i="1" smtClean="0">
                            <a:latin typeface="Cambria Math" panose="02040503050406030204" pitchFamily="18" charset="0"/>
                          </a:rPr>
                          <m:t>𝑛</m:t>
                        </m:r>
                      </m:e>
                    </m:func>
                  </m:oMath>
                </a14:m>
                <a:endParaRPr lang="en-US" dirty="0"/>
              </a:p>
              <a:p>
                <a:pPr lvl="2"/>
                <a:r>
                  <a:rPr lang="en-US" dirty="0"/>
                  <a:t>Because that is the number of times we must divide by </a:t>
                </a:r>
                <a14:m>
                  <m:oMath xmlns:m="http://schemas.openxmlformats.org/officeDocument/2006/math">
                    <m:r>
                      <a:rPr lang="en-US" b="0" i="1" smtClean="0">
                        <a:latin typeface="Cambria Math" panose="02040503050406030204" pitchFamily="18" charset="0"/>
                      </a:rPr>
                      <m:t>𝑏</m:t>
                    </m:r>
                  </m:oMath>
                </a14:m>
                <a:r>
                  <a:rPr lang="en-US" dirty="0"/>
                  <a:t> until reaching a base case</a:t>
                </a:r>
              </a:p>
              <a:p>
                <a:pPr lvl="2"/>
                <a:r>
                  <a:rPr lang="en-US" dirty="0"/>
                  <a:t>Answer to the question “how many times must we divide by </a:t>
                </a:r>
                <a14:m>
                  <m:oMath xmlns:m="http://schemas.openxmlformats.org/officeDocument/2006/math">
                    <m:r>
                      <a:rPr lang="en-US" i="1">
                        <a:latin typeface="Cambria Math" panose="02040503050406030204" pitchFamily="18" charset="0"/>
                      </a:rPr>
                      <m:t>𝑏</m:t>
                    </m:r>
                  </m:oMath>
                </a14:m>
                <a:r>
                  <a:rPr lang="en-US" dirty="0"/>
                  <a:t> until we reach 1?”</a:t>
                </a:r>
              </a:p>
              <a:p>
                <a:pPr lvl="3"/>
                <a:r>
                  <a:rPr lang="en-US" dirty="0"/>
                  <a:t>Any base case is a constant, so to reach a larger value would just be a constant change</a:t>
                </a:r>
              </a:p>
              <a:p>
                <a:r>
                  <a:rPr lang="en-US" dirty="0"/>
                  <a:t>Use the tree to express running time as a series</a:t>
                </a:r>
              </a:p>
              <a:p>
                <a:pPr lvl="1"/>
                <a:r>
                  <a:rPr lang="en-US" dirty="0"/>
                  <a:t>Adding work done for each node level-by-level</a:t>
                </a:r>
              </a:p>
              <a:p>
                <a:pPr lvl="1"/>
                <a:r>
                  <a:rPr lang="en-US" dirty="0"/>
                  <a:t>Identify a pattern to express work done at level </a:t>
                </a:r>
                <a14:m>
                  <m:oMath xmlns:m="http://schemas.openxmlformats.org/officeDocument/2006/math">
                    <m:r>
                      <a:rPr lang="en-US" i="1">
                        <a:latin typeface="Cambria Math" panose="02040503050406030204" pitchFamily="18" charset="0"/>
                      </a:rPr>
                      <m:t>𝑖</m:t>
                    </m:r>
                  </m:oMath>
                </a14:m>
                <a:r>
                  <a:rPr lang="en-US" dirty="0"/>
                  <a:t> as a function of </a:t>
                </a:r>
                <a14:m>
                  <m:oMath xmlns:m="http://schemas.openxmlformats.org/officeDocument/2006/math">
                    <m:r>
                      <a:rPr lang="en-US" i="1">
                        <a:latin typeface="Cambria Math" panose="02040503050406030204" pitchFamily="18" charset="0"/>
                      </a:rPr>
                      <m:t>𝑖</m:t>
                    </m:r>
                  </m:oMath>
                </a14:m>
                <a:endParaRPr lang="en-US" dirty="0"/>
              </a:p>
              <a:p>
                <a:pPr lvl="1"/>
                <a:r>
                  <a:rPr lang="en-US" dirty="0"/>
                  <a:t>Write a series using </a:t>
                </a:r>
                <a14:m>
                  <m:oMath xmlns:m="http://schemas.openxmlformats.org/officeDocument/2006/math">
                    <m:r>
                      <a:rPr lang="en-US" i="1">
                        <a:latin typeface="Cambria Math" panose="02040503050406030204" pitchFamily="18" charset="0"/>
                      </a:rPr>
                      <m:t>𝑖</m:t>
                    </m:r>
                    <m:r>
                      <a:rPr lang="en-US" i="1">
                        <a:latin typeface="Cambria Math" panose="02040503050406030204" pitchFamily="18" charset="0"/>
                      </a:rPr>
                      <m:t>=0</m:t>
                    </m:r>
                  </m:oMath>
                </a14:m>
                <a:r>
                  <a:rPr lang="en-US" dirty="0"/>
                  <a:t> up to </a:t>
                </a:r>
                <a14:m>
                  <m:oMath xmlns:m="http://schemas.openxmlformats.org/officeDocument/2006/math">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𝑏</m:t>
                            </m:r>
                          </m:sub>
                        </m:sSub>
                      </m:fName>
                      <m:e>
                        <m:r>
                          <a:rPr lang="en-US" b="0" i="1" smtClean="0">
                            <a:latin typeface="Cambria Math" panose="02040503050406030204" pitchFamily="18" charset="0"/>
                          </a:rPr>
                          <m:t>𝑛</m:t>
                        </m:r>
                      </m:e>
                    </m:func>
                  </m:oMath>
                </a14:m>
                <a:endParaRPr lang="en-US" dirty="0"/>
              </a:p>
              <a:p>
                <a:r>
                  <a:rPr lang="en-US" dirty="0"/>
                  <a:t>Solve the series</a:t>
                </a:r>
              </a:p>
              <a:p>
                <a:pPr lvl="1"/>
                <a:endParaRPr lang="en-US" dirty="0"/>
              </a:p>
            </p:txBody>
          </p:sp>
        </mc:Choice>
        <mc:Fallback xmlns="">
          <p:sp>
            <p:nvSpPr>
              <p:cNvPr id="3" name="Content Placeholder 2">
                <a:extLst>
                  <a:ext uri="{FF2B5EF4-FFF2-40B4-BE49-F238E27FC236}">
                    <a16:creationId xmlns:a16="http://schemas.microsoft.com/office/drawing/2014/main" id="{F6A3A40D-EE5F-5E3C-882C-C1065A998549}"/>
                  </a:ext>
                </a:extLst>
              </p:cNvPr>
              <p:cNvSpPr>
                <a:spLocks noGrp="1" noRot="1" noChangeAspect="1" noMove="1" noResize="1" noEditPoints="1" noAdjustHandles="1" noChangeArrowheads="1" noChangeShapeType="1" noTextEdit="1"/>
              </p:cNvSpPr>
              <p:nvPr>
                <p:ph idx="1"/>
              </p:nvPr>
            </p:nvSpPr>
            <p:spPr>
              <a:xfrm>
                <a:off x="838200" y="1825624"/>
                <a:ext cx="10515600" cy="4823653"/>
              </a:xfrm>
              <a:blipFill>
                <a:blip r:embed="rId2"/>
                <a:stretch>
                  <a:fillRect l="-928" t="-1641"/>
                </a:stretch>
              </a:blipFill>
            </p:spPr>
            <p:txBody>
              <a:bodyPr/>
              <a:lstStyle/>
              <a:p>
                <a:r>
                  <a:rPr lang="en-US">
                    <a:noFill/>
                  </a:rPr>
                  <a:t> </a:t>
                </a:r>
              </a:p>
            </p:txBody>
          </p:sp>
        </mc:Fallback>
      </mc:AlternateContent>
    </p:spTree>
    <p:extLst>
      <p:ext uri="{BB962C8B-B14F-4D97-AF65-F5344CB8AC3E}">
        <p14:creationId xmlns:p14="http://schemas.microsoft.com/office/powerpoint/2010/main" val="2831027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52AD-3F4C-DE42-5E30-D2A783ABCB2B}"/>
              </a:ext>
            </a:extLst>
          </p:cNvPr>
          <p:cNvSpPr>
            <a:spLocks noGrp="1"/>
          </p:cNvSpPr>
          <p:nvPr>
            <p:ph type="title"/>
          </p:nvPr>
        </p:nvSpPr>
        <p:spPr/>
        <p:txBody>
          <a:bodyPr/>
          <a:lstStyle/>
          <a:p>
            <a:r>
              <a:rPr lang="en-US" dirty="0"/>
              <a:t>Let’s do some more!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99C023E-2A8A-B7C5-6C27-1E2A5B41D782}"/>
                  </a:ext>
                </a:extLst>
              </p:cNvPr>
              <p:cNvSpPr>
                <a:spLocks noGrp="1"/>
              </p:cNvSpPr>
              <p:nvPr>
                <p:ph idx="1"/>
              </p:nvPr>
            </p:nvSpPr>
            <p:spPr/>
            <p:txBody>
              <a:bodyPr/>
              <a:lstStyle/>
              <a:p>
                <a:r>
                  <a:rPr lang="en-US" dirty="0"/>
                  <a:t>For each, assume the base case is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=1</m:t>
                    </m:r>
                  </m:oMath>
                </a14:m>
                <a:r>
                  <a:rPr lang="en-US" dirty="0"/>
                  <a:t> and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1</m:t>
                        </m:r>
                      </m:e>
                    </m:d>
                    <m:r>
                      <a:rPr lang="en-US" b="0" i="1" smtClean="0">
                        <a:latin typeface="Cambria Math" panose="02040503050406030204" pitchFamily="18" charset="0"/>
                      </a:rPr>
                      <m:t>=1</m:t>
                    </m:r>
                  </m:oMath>
                </a14:m>
                <a:endParaRPr lang="en-US" dirty="0"/>
              </a:p>
              <a:p>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a:p>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a:p>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8</m:t>
                            </m:r>
                          </m:den>
                        </m:f>
                      </m:e>
                    </m:d>
                    <m:r>
                      <a:rPr lang="en-US" b="0" i="1" smtClean="0">
                        <a:latin typeface="Cambria Math" panose="02040503050406030204" pitchFamily="18" charset="0"/>
                      </a:rPr>
                      <m:t>+1</m:t>
                    </m:r>
                  </m:oMath>
                </a14:m>
                <a:endParaRPr lang="en-US" dirty="0"/>
              </a:p>
            </p:txBody>
          </p:sp>
        </mc:Choice>
        <mc:Fallback xmlns="">
          <p:sp>
            <p:nvSpPr>
              <p:cNvPr id="3" name="Content Placeholder 2">
                <a:extLst>
                  <a:ext uri="{FF2B5EF4-FFF2-40B4-BE49-F238E27FC236}">
                    <a16:creationId xmlns:a16="http://schemas.microsoft.com/office/drawing/2014/main" id="{499C023E-2A8A-B7C5-6C27-1E2A5B41D782}"/>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357975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838200" y="226901"/>
                <a:ext cx="10515600" cy="1152020"/>
              </a:xfrm>
            </p:spPr>
            <p:txBody>
              <a:bodyPr/>
              <a:lstStyle/>
              <a:p>
                <a:r>
                  <a:rPr lang="en-US" dirty="0"/>
                  <a:t>Tree Method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838200" y="226901"/>
                <a:ext cx="10515600" cy="1152020"/>
              </a:xfrm>
              <a:blipFill>
                <a:blip r:embed="rId2"/>
                <a:stretch>
                  <a:fillRect l="-2377" b="-6349"/>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9012C2DE-48D7-4255-8090-ED57B66C05A8}"/>
              </a:ext>
              <a:ext uri="{C183D7F6-B498-43B3-948B-1728B52AA6E4}">
                <adec:decorative xmlns:adec="http://schemas.microsoft.com/office/drawing/2017/decorative" val="1"/>
              </a:ext>
            </a:extLst>
          </p:cNvPr>
          <p:cNvSpPr/>
          <p:nvPr/>
        </p:nvSpPr>
        <p:spPr>
          <a:xfrm>
            <a:off x="198471" y="1473992"/>
            <a:ext cx="2602580" cy="6397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Red box represents a problem instance</a:t>
            </a:r>
          </a:p>
        </p:txBody>
      </p:sp>
      <p:sp>
        <p:nvSpPr>
          <p:cNvPr id="3" name="Rectangle 2">
            <a:extLst>
              <a:ext uri="{FF2B5EF4-FFF2-40B4-BE49-F238E27FC236}">
                <a16:creationId xmlns:a16="http://schemas.microsoft.com/office/drawing/2014/main" id="{4404CA70-A150-F1D8-AD03-6AA8C0C6C3A5}"/>
              </a:ext>
              <a:ext uri="{C183D7F6-B498-43B3-948B-1728B52AA6E4}">
                <adec:decorative xmlns:adec="http://schemas.microsoft.com/office/drawing/2017/decorative" val="1"/>
              </a:ext>
            </a:extLst>
          </p:cNvPr>
          <p:cNvSpPr/>
          <p:nvPr/>
        </p:nvSpPr>
        <p:spPr>
          <a:xfrm>
            <a:off x="84143" y="2182904"/>
            <a:ext cx="2716908" cy="811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Blue value next to each box represents time spent at that level of recursion</a:t>
            </a:r>
          </a:p>
        </p:txBody>
      </p:sp>
      <p:grpSp>
        <p:nvGrpSpPr>
          <p:cNvPr id="5" name="Group 4" descr="A picture of the recursion for the given recurrence relation. We have one box per stack frame in the recursion. Each box is labelled inside with a value that represents the size of the input for that stack frame. Outside each box is labelled with the amount of (non-recursive) work done by that box (in this case it matches the size of the box).&#10;&#10;Each box has an arrow pointing to two boxes with a smaller input (specifically each is half the size) to represent the larger box recursively invoking the algorithm twice with smaller inputs.">
            <a:extLst>
              <a:ext uri="{FF2B5EF4-FFF2-40B4-BE49-F238E27FC236}">
                <a16:creationId xmlns:a16="http://schemas.microsoft.com/office/drawing/2014/main" id="{1608846C-74F5-18A2-9C12-E88C074DF299}"/>
              </a:ext>
            </a:extLst>
          </p:cNvPr>
          <p:cNvGrpSpPr/>
          <p:nvPr/>
        </p:nvGrpSpPr>
        <p:grpSpPr>
          <a:xfrm>
            <a:off x="1312850" y="2178189"/>
            <a:ext cx="7080190" cy="3693910"/>
            <a:chOff x="1295400" y="1992868"/>
            <a:chExt cx="7080190" cy="3693910"/>
          </a:xfrm>
        </p:grpSpPr>
        <mc:AlternateContent xmlns:mc="http://schemas.openxmlformats.org/markup-compatibility/2006" xmlns:a14="http://schemas.microsoft.com/office/drawing/2010/main">
          <mc:Choice Requires="a14">
            <p:sp>
              <p:nvSpPr>
                <p:cNvPr id="44" name="Text Box 41"/>
                <p:cNvSpPr txBox="1">
                  <a:spLocks noChangeArrowheads="1"/>
                </p:cNvSpPr>
                <p:nvPr/>
              </p:nvSpPr>
              <p:spPr bwMode="auto">
                <a:xfrm>
                  <a:off x="4381500" y="213360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4" name="Text Box 41"/>
                <p:cNvSpPr txBox="1">
                  <a:spLocks noRot="1" noChangeAspect="1" noMove="1" noResize="1" noEditPoints="1" noAdjustHandles="1" noChangeArrowheads="1" noChangeShapeType="1" noTextEdit="1"/>
                </p:cNvSpPr>
                <p:nvPr/>
              </p:nvSpPr>
              <p:spPr bwMode="auto">
                <a:xfrm>
                  <a:off x="4381500" y="2133600"/>
                  <a:ext cx="1333500" cy="457200"/>
                </a:xfrm>
                <a:prstGeom prst="rect">
                  <a:avLst/>
                </a:prstGeom>
                <a:blipFill>
                  <a:blip r:embed="rId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 Box 41"/>
                <p:cNvSpPr txBox="1">
                  <a:spLocks noChangeArrowheads="1"/>
                </p:cNvSpPr>
                <p:nvPr/>
              </p:nvSpPr>
              <p:spPr bwMode="auto">
                <a:xfrm>
                  <a:off x="2690604"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7" name="Text Box 41"/>
                <p:cNvSpPr txBox="1">
                  <a:spLocks noRot="1" noChangeAspect="1" noMove="1" noResize="1" noEditPoints="1" noAdjustHandles="1" noChangeArrowheads="1" noChangeShapeType="1" noTextEdit="1"/>
                </p:cNvSpPr>
                <p:nvPr/>
              </p:nvSpPr>
              <p:spPr bwMode="auto">
                <a:xfrm>
                  <a:off x="2690604" y="3028252"/>
                  <a:ext cx="1333500" cy="457200"/>
                </a:xfrm>
                <a:prstGeom prst="rect">
                  <a:avLst/>
                </a:prstGeom>
                <a:blipFill>
                  <a:blip r:embed="rId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 Box 41"/>
                <p:cNvSpPr txBox="1">
                  <a:spLocks noChangeArrowheads="1"/>
                </p:cNvSpPr>
                <p:nvPr/>
              </p:nvSpPr>
              <p:spPr bwMode="auto">
                <a:xfrm>
                  <a:off x="5981700"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8" name="Text Box 41"/>
                <p:cNvSpPr txBox="1">
                  <a:spLocks noRot="1" noChangeAspect="1" noMove="1" noResize="1" noEditPoints="1" noAdjustHandles="1" noChangeArrowheads="1" noChangeShapeType="1" noTextEdit="1"/>
                </p:cNvSpPr>
                <p:nvPr/>
              </p:nvSpPr>
              <p:spPr bwMode="auto">
                <a:xfrm>
                  <a:off x="5981700" y="3028252"/>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 Box 41"/>
                <p:cNvSpPr txBox="1">
                  <a:spLocks noChangeArrowheads="1"/>
                </p:cNvSpPr>
                <p:nvPr/>
              </p:nvSpPr>
              <p:spPr bwMode="auto">
                <a:xfrm>
                  <a:off x="157388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49" name="Text Box 41"/>
                <p:cNvSpPr txBox="1">
                  <a:spLocks noRot="1" noChangeAspect="1" noMove="1" noResize="1" noEditPoints="1" noAdjustHandles="1" noChangeArrowheads="1" noChangeShapeType="1" noTextEdit="1"/>
                </p:cNvSpPr>
                <p:nvPr/>
              </p:nvSpPr>
              <p:spPr bwMode="auto">
                <a:xfrm>
                  <a:off x="1573880" y="383432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 Box 41"/>
                <p:cNvSpPr txBox="1">
                  <a:spLocks noChangeArrowheads="1"/>
                </p:cNvSpPr>
                <p:nvPr/>
              </p:nvSpPr>
              <p:spPr bwMode="auto">
                <a:xfrm>
                  <a:off x="3314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0" name="Text Box 41"/>
                <p:cNvSpPr txBox="1">
                  <a:spLocks noRot="1" noChangeAspect="1" noMove="1" noResize="1" noEditPoints="1" noAdjustHandles="1" noChangeArrowheads="1" noChangeShapeType="1" noTextEdit="1"/>
                </p:cNvSpPr>
                <p:nvPr/>
              </p:nvSpPr>
              <p:spPr bwMode="auto">
                <a:xfrm>
                  <a:off x="3314700" y="3834326"/>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 Box 41"/>
                <p:cNvSpPr txBox="1">
                  <a:spLocks noChangeArrowheads="1"/>
                </p:cNvSpPr>
                <p:nvPr/>
              </p:nvSpPr>
              <p:spPr bwMode="auto">
                <a:xfrm>
                  <a:off x="5181600" y="383237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1" name="Text Box 41"/>
                <p:cNvSpPr txBox="1">
                  <a:spLocks noRot="1" noChangeAspect="1" noMove="1" noResize="1" noEditPoints="1" noAdjustHandles="1" noChangeArrowheads="1" noChangeShapeType="1" noTextEdit="1"/>
                </p:cNvSpPr>
                <p:nvPr/>
              </p:nvSpPr>
              <p:spPr bwMode="auto">
                <a:xfrm>
                  <a:off x="5181600" y="3832376"/>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 Box 41"/>
                <p:cNvSpPr txBox="1">
                  <a:spLocks noChangeArrowheads="1"/>
                </p:cNvSpPr>
                <p:nvPr/>
              </p:nvSpPr>
              <p:spPr bwMode="auto">
                <a:xfrm>
                  <a:off x="6743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2" name="Text Box 41"/>
                <p:cNvSpPr txBox="1">
                  <a:spLocks noRot="1" noChangeAspect="1" noMove="1" noResize="1" noEditPoints="1" noAdjustHandles="1" noChangeArrowheads="1" noChangeShapeType="1" noTextEdit="1"/>
                </p:cNvSpPr>
                <p:nvPr/>
              </p:nvSpPr>
              <p:spPr bwMode="auto">
                <a:xfrm>
                  <a:off x="6743700" y="3834326"/>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sp>
          <p:nvSpPr>
            <p:cNvPr id="53" name="Rectangle 52"/>
            <p:cNvSpPr/>
            <p:nvPr/>
          </p:nvSpPr>
          <p:spPr>
            <a:xfrm rot="16200000">
              <a:off x="2018785" y="4281268"/>
              <a:ext cx="574196" cy="769441"/>
            </a:xfrm>
            <a:prstGeom prst="rect">
              <a:avLst/>
            </a:prstGeom>
          </p:spPr>
          <p:txBody>
            <a:bodyPr wrap="none">
              <a:spAutoFit/>
            </a:bodyPr>
            <a:lstStyle/>
            <a:p>
              <a:r>
                <a:rPr lang="en-US" sz="4400" dirty="0"/>
                <a:t>…</a:t>
              </a:r>
            </a:p>
          </p:txBody>
        </p:sp>
        <p:sp>
          <p:nvSpPr>
            <p:cNvPr id="54" name="Rectangle 53"/>
            <p:cNvSpPr/>
            <p:nvPr/>
          </p:nvSpPr>
          <p:spPr>
            <a:xfrm rot="16200000">
              <a:off x="3694351" y="4308283"/>
              <a:ext cx="574196" cy="769441"/>
            </a:xfrm>
            <a:prstGeom prst="rect">
              <a:avLst/>
            </a:prstGeom>
          </p:spPr>
          <p:txBody>
            <a:bodyPr wrap="none">
              <a:spAutoFit/>
            </a:bodyPr>
            <a:lstStyle/>
            <a:p>
              <a:r>
                <a:rPr lang="en-US" sz="4400" dirty="0"/>
                <a:t>…</a:t>
              </a:r>
            </a:p>
          </p:txBody>
        </p:sp>
        <p:sp>
          <p:nvSpPr>
            <p:cNvPr id="55" name="Rectangle 54"/>
            <p:cNvSpPr/>
            <p:nvPr/>
          </p:nvSpPr>
          <p:spPr>
            <a:xfrm rot="16200000">
              <a:off x="5637451" y="4308283"/>
              <a:ext cx="574196" cy="769441"/>
            </a:xfrm>
            <a:prstGeom prst="rect">
              <a:avLst/>
            </a:prstGeom>
          </p:spPr>
          <p:txBody>
            <a:bodyPr wrap="none">
              <a:spAutoFit/>
            </a:bodyPr>
            <a:lstStyle/>
            <a:p>
              <a:r>
                <a:rPr lang="en-US" sz="4400" dirty="0"/>
                <a:t>…</a:t>
              </a:r>
            </a:p>
          </p:txBody>
        </p:sp>
        <p:sp>
          <p:nvSpPr>
            <p:cNvPr id="56" name="Rectangle 55"/>
            <p:cNvSpPr/>
            <p:nvPr/>
          </p:nvSpPr>
          <p:spPr>
            <a:xfrm rot="16200000">
              <a:off x="7123351" y="4335298"/>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57" name="Text Box 41"/>
                <p:cNvSpPr txBox="1">
                  <a:spLocks noChangeArrowheads="1"/>
                </p:cNvSpPr>
                <p:nvPr/>
              </p:nvSpPr>
              <p:spPr bwMode="auto">
                <a:xfrm>
                  <a:off x="1295400"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7" name="Text Box 41"/>
                <p:cNvSpPr txBox="1">
                  <a:spLocks noRot="1" noChangeAspect="1" noMove="1" noResize="1" noEditPoints="1" noAdjustHandles="1" noChangeArrowheads="1" noChangeShapeType="1" noTextEdit="1"/>
                </p:cNvSpPr>
                <p:nvPr/>
              </p:nvSpPr>
              <p:spPr bwMode="auto">
                <a:xfrm>
                  <a:off x="1295400" y="5226656"/>
                  <a:ext cx="716630" cy="457200"/>
                </a:xfrm>
                <a:prstGeom prst="rect">
                  <a:avLst/>
                </a:prstGeom>
                <a:blipFill>
                  <a:blip r:embed="rId10"/>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 Box 41"/>
                <p:cNvSpPr txBox="1">
                  <a:spLocks noChangeArrowheads="1"/>
                </p:cNvSpPr>
                <p:nvPr/>
              </p:nvSpPr>
              <p:spPr bwMode="auto">
                <a:xfrm>
                  <a:off x="22860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8" name="Text Box 41"/>
                <p:cNvSpPr txBox="1">
                  <a:spLocks noRot="1" noChangeAspect="1" noMove="1" noResize="1" noEditPoints="1" noAdjustHandles="1" noChangeArrowheads="1" noChangeShapeType="1" noTextEdit="1"/>
                </p:cNvSpPr>
                <p:nvPr/>
              </p:nvSpPr>
              <p:spPr bwMode="auto">
                <a:xfrm>
                  <a:off x="2286000" y="5229577"/>
                  <a:ext cx="716630" cy="457200"/>
                </a:xfrm>
                <a:prstGeom prst="rect">
                  <a:avLst/>
                </a:prstGeom>
                <a:blipFill>
                  <a:blip r:embed="rId11"/>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 Box 41"/>
                <p:cNvSpPr txBox="1">
                  <a:spLocks noChangeArrowheads="1"/>
                </p:cNvSpPr>
                <p:nvPr/>
              </p:nvSpPr>
              <p:spPr bwMode="auto">
                <a:xfrm>
                  <a:off x="3201319"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9" name="Text Box 41"/>
                <p:cNvSpPr txBox="1">
                  <a:spLocks noRot="1" noChangeAspect="1" noMove="1" noResize="1" noEditPoints="1" noAdjustHandles="1" noChangeArrowheads="1" noChangeShapeType="1" noTextEdit="1"/>
                </p:cNvSpPr>
                <p:nvPr/>
              </p:nvSpPr>
              <p:spPr bwMode="auto">
                <a:xfrm>
                  <a:off x="3201319" y="5229577"/>
                  <a:ext cx="716630" cy="457200"/>
                </a:xfrm>
                <a:prstGeom prst="rect">
                  <a:avLst/>
                </a:prstGeom>
                <a:blipFill>
                  <a:blip r:embed="rId12"/>
                  <a:stretch>
                    <a:fillRect/>
                  </a:stretch>
                </a:blipFill>
                <a:ln w="9525">
                  <a:solidFill>
                    <a:srgbClr val="FF0000"/>
                  </a:solidFill>
                  <a:miter lim="800000"/>
                  <a:headEnd/>
                  <a:tailEnd/>
                </a:ln>
              </p:spPr>
              <p:txBody>
                <a:bodyPr/>
                <a:lstStyle/>
                <a:p>
                  <a:r>
                    <a:rPr lang="en-US">
                      <a:noFill/>
                    </a:rPr>
                    <a:t> </a:t>
                  </a:r>
                </a:p>
              </p:txBody>
            </p:sp>
          </mc:Fallback>
        </mc:AlternateContent>
        <p:sp>
          <p:nvSpPr>
            <p:cNvPr id="60" name="Rectangle 59"/>
            <p:cNvSpPr/>
            <p:nvPr/>
          </p:nvSpPr>
          <p:spPr>
            <a:xfrm>
              <a:off x="4133849" y="4917337"/>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61" name="Text Box 41"/>
                <p:cNvSpPr txBox="1">
                  <a:spLocks noChangeArrowheads="1"/>
                </p:cNvSpPr>
                <p:nvPr/>
              </p:nvSpPr>
              <p:spPr bwMode="auto">
                <a:xfrm>
                  <a:off x="5348411"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1" name="Text Box 41"/>
                <p:cNvSpPr txBox="1">
                  <a:spLocks noRot="1" noChangeAspect="1" noMove="1" noResize="1" noEditPoints="1" noAdjustHandles="1" noChangeArrowheads="1" noChangeShapeType="1" noTextEdit="1"/>
                </p:cNvSpPr>
                <p:nvPr/>
              </p:nvSpPr>
              <p:spPr bwMode="auto">
                <a:xfrm>
                  <a:off x="5348411" y="5226656"/>
                  <a:ext cx="716630" cy="457200"/>
                </a:xfrm>
                <a:prstGeom prst="rect">
                  <a:avLst/>
                </a:prstGeom>
                <a:blipFill>
                  <a:blip r:embed="rId1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 Box 41"/>
                <p:cNvSpPr txBox="1">
                  <a:spLocks noChangeArrowheads="1"/>
                </p:cNvSpPr>
                <p:nvPr/>
              </p:nvSpPr>
              <p:spPr bwMode="auto">
                <a:xfrm>
                  <a:off x="63246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2" name="Text Box 41"/>
                <p:cNvSpPr txBox="1">
                  <a:spLocks noRot="1" noChangeAspect="1" noMove="1" noResize="1" noEditPoints="1" noAdjustHandles="1" noChangeArrowheads="1" noChangeShapeType="1" noTextEdit="1"/>
                </p:cNvSpPr>
                <p:nvPr/>
              </p:nvSpPr>
              <p:spPr bwMode="auto">
                <a:xfrm>
                  <a:off x="6324600" y="5229577"/>
                  <a:ext cx="716630" cy="457200"/>
                </a:xfrm>
                <a:prstGeom prst="rect">
                  <a:avLst/>
                </a:prstGeom>
                <a:blipFill>
                  <a:blip r:embed="rId1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Text Box 41"/>
                <p:cNvSpPr txBox="1">
                  <a:spLocks noChangeArrowheads="1"/>
                </p:cNvSpPr>
                <p:nvPr/>
              </p:nvSpPr>
              <p:spPr bwMode="auto">
                <a:xfrm>
                  <a:off x="7201056"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3" name="Text Box 41"/>
                <p:cNvSpPr txBox="1">
                  <a:spLocks noRot="1" noChangeAspect="1" noMove="1" noResize="1" noEditPoints="1" noAdjustHandles="1" noChangeArrowheads="1" noChangeShapeType="1" noTextEdit="1"/>
                </p:cNvSpPr>
                <p:nvPr/>
              </p:nvSpPr>
              <p:spPr bwMode="auto">
                <a:xfrm>
                  <a:off x="7201056" y="5229577"/>
                  <a:ext cx="716630" cy="457200"/>
                </a:xfrm>
                <a:prstGeom prst="rect">
                  <a:avLst/>
                </a:prstGeom>
                <a:blipFill>
                  <a:blip r:embed="rId15"/>
                  <a:stretch>
                    <a:fillRect/>
                  </a:stretch>
                </a:blipFill>
                <a:ln w="9525">
                  <a:solidFill>
                    <a:srgbClr val="FF0000"/>
                  </a:solidFill>
                  <a:miter lim="800000"/>
                  <a:headEnd/>
                  <a:tailEnd/>
                </a:ln>
              </p:spPr>
              <p:txBody>
                <a:bodyPr/>
                <a:lstStyle/>
                <a:p>
                  <a:r>
                    <a:rPr lang="en-US">
                      <a:noFill/>
                    </a:rPr>
                    <a:t> </a:t>
                  </a:r>
                </a:p>
              </p:txBody>
            </p:sp>
          </mc:Fallback>
        </mc:AlternateContent>
        <p:cxnSp>
          <p:nvCxnSpPr>
            <p:cNvPr id="65" name="Straight Connector 64"/>
            <p:cNvCxnSpPr>
              <a:stCxn id="44" idx="2"/>
              <a:endCxn id="47" idx="0"/>
            </p:cNvCxnSpPr>
            <p:nvPr/>
          </p:nvCxnSpPr>
          <p:spPr>
            <a:xfrm flipH="1">
              <a:off x="3357354" y="2590800"/>
              <a:ext cx="1690896"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44" idx="2"/>
              <a:endCxn id="48" idx="0"/>
            </p:cNvCxnSpPr>
            <p:nvPr/>
          </p:nvCxnSpPr>
          <p:spPr>
            <a:xfrm>
              <a:off x="5048250" y="2590800"/>
              <a:ext cx="1600200"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47" idx="2"/>
              <a:endCxn id="49" idx="0"/>
            </p:cNvCxnSpPr>
            <p:nvPr/>
          </p:nvCxnSpPr>
          <p:spPr>
            <a:xfrm flipH="1">
              <a:off x="2240630" y="3485452"/>
              <a:ext cx="1116724"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47" idx="2"/>
              <a:endCxn id="50" idx="0"/>
            </p:cNvCxnSpPr>
            <p:nvPr/>
          </p:nvCxnSpPr>
          <p:spPr>
            <a:xfrm>
              <a:off x="3357354" y="3485452"/>
              <a:ext cx="624096"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48" idx="2"/>
              <a:endCxn id="51" idx="0"/>
            </p:cNvCxnSpPr>
            <p:nvPr/>
          </p:nvCxnSpPr>
          <p:spPr>
            <a:xfrm flipH="1">
              <a:off x="5848350" y="3485452"/>
              <a:ext cx="800100" cy="34692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48" idx="2"/>
              <a:endCxn id="52" idx="0"/>
            </p:cNvCxnSpPr>
            <p:nvPr/>
          </p:nvCxnSpPr>
          <p:spPr>
            <a:xfrm>
              <a:off x="6648450" y="3485452"/>
              <a:ext cx="762000"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7486650" y="4291526"/>
              <a:ext cx="499546"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52" idx="2"/>
            </p:cNvCxnSpPr>
            <p:nvPr/>
          </p:nvCxnSpPr>
          <p:spPr>
            <a:xfrm flipH="1">
              <a:off x="7143432" y="4291526"/>
              <a:ext cx="267019"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51" idx="2"/>
            </p:cNvCxnSpPr>
            <p:nvPr/>
          </p:nvCxnSpPr>
          <p:spPr>
            <a:xfrm>
              <a:off x="5848351" y="4289576"/>
              <a:ext cx="499545"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51" idx="2"/>
            </p:cNvCxnSpPr>
            <p:nvPr/>
          </p:nvCxnSpPr>
          <p:spPr>
            <a:xfrm flipH="1">
              <a:off x="5581332" y="4289576"/>
              <a:ext cx="267019"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50" idx="2"/>
            </p:cNvCxnSpPr>
            <p:nvPr/>
          </p:nvCxnSpPr>
          <p:spPr>
            <a:xfrm>
              <a:off x="3981450" y="4291526"/>
              <a:ext cx="526860"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50" idx="2"/>
            </p:cNvCxnSpPr>
            <p:nvPr/>
          </p:nvCxnSpPr>
          <p:spPr>
            <a:xfrm flipH="1">
              <a:off x="3741748" y="4291526"/>
              <a:ext cx="239703"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49" idx="2"/>
            </p:cNvCxnSpPr>
            <p:nvPr/>
          </p:nvCxnSpPr>
          <p:spPr>
            <a:xfrm>
              <a:off x="2240631" y="4291527"/>
              <a:ext cx="474963"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49" idx="2"/>
            </p:cNvCxnSpPr>
            <p:nvPr/>
          </p:nvCxnSpPr>
          <p:spPr>
            <a:xfrm flipH="1">
              <a:off x="1949032" y="4291527"/>
              <a:ext cx="291599"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4" name="TextBox 63"/>
                <p:cNvSpPr txBox="1"/>
                <p:nvPr/>
              </p:nvSpPr>
              <p:spPr>
                <a:xfrm>
                  <a:off x="5668215" y="1992868"/>
                  <a:ext cx="3745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𝑛</m:t>
                        </m:r>
                      </m:oMath>
                    </m:oMathPara>
                  </a14:m>
                  <a:endParaRPr lang="en-US" dirty="0">
                    <a:solidFill>
                      <a:srgbClr val="0070C0"/>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5668215" y="1992868"/>
                  <a:ext cx="374590"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3962400" y="2940302"/>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2</m:t>
                            </m:r>
                          </m:den>
                        </m:f>
                      </m:oMath>
                    </m:oMathPara>
                  </a14:m>
                  <a:endParaRPr lang="en-US" dirty="0">
                    <a:solidFill>
                      <a:srgbClr val="0070C0"/>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3962400" y="2940302"/>
                  <a:ext cx="374590" cy="564898"/>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246374" y="2974403"/>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2</m:t>
                            </m:r>
                          </m:den>
                        </m:f>
                      </m:oMath>
                    </m:oMathPara>
                  </a14:m>
                  <a:endParaRPr lang="en-US" dirty="0">
                    <a:solidFill>
                      <a:srgbClr val="0070C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46374" y="2974403"/>
                  <a:ext cx="374590" cy="564898"/>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2819400" y="3778527"/>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2819400" y="3778527"/>
                  <a:ext cx="374590" cy="564898"/>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639597" y="3774093"/>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639597" y="3774093"/>
                  <a:ext cx="374590" cy="564898"/>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6432433" y="3783622"/>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b="0"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6432433" y="3783622"/>
                  <a:ext cx="374590" cy="564898"/>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3779188"/>
                  <a:ext cx="374590" cy="5648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r>
                              <a:rPr lang="en-US" b="0" i="1" smtClean="0">
                                <a:solidFill>
                                  <a:srgbClr val="0070C0"/>
                                </a:solidFill>
                                <a:latin typeface="Cambria Math" panose="02040503050406030204" pitchFamily="18" charset="0"/>
                              </a:rPr>
                              <m:t>𝑛</m:t>
                            </m:r>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3779188"/>
                  <a:ext cx="374590" cy="564898"/>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190500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4" name="TextBox 73"/>
                <p:cNvSpPr txBox="1">
                  <a:spLocks noRot="1" noChangeAspect="1" noMove="1" noResize="1" noEditPoints="1" noAdjustHandles="1" noChangeArrowheads="1" noChangeShapeType="1" noTextEdit="1"/>
                </p:cNvSpPr>
                <p:nvPr/>
              </p:nvSpPr>
              <p:spPr>
                <a:xfrm>
                  <a:off x="1905000" y="5105400"/>
                  <a:ext cx="365806"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90738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2907380" y="5105400"/>
                  <a:ext cx="365806"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821292"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3821292" y="5105400"/>
                  <a:ext cx="365806"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5958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5958794" y="5117390"/>
                  <a:ext cx="365806" cy="369332"/>
                </a:xfrm>
                <a:prstGeom prst="rect">
                  <a:avLst/>
                </a:prstGeom>
                <a:blipFill>
                  <a:blip r:embed="rId2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69493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6949394" y="5117390"/>
                  <a:ext cx="365806" cy="369332"/>
                </a:xfrm>
                <a:prstGeom prst="rect">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7863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7863794" y="5117390"/>
                  <a:ext cx="365806" cy="369332"/>
                </a:xfrm>
                <a:prstGeom prst="rect">
                  <a:avLst/>
                </a:prstGeom>
                <a:blipFill>
                  <a:blip r:embed="rId27"/>
                  <a:stretch>
                    <a:fillRect/>
                  </a:stretch>
                </a:blipFill>
              </p:spPr>
              <p:txBody>
                <a:bodyPr/>
                <a:lstStyle/>
                <a:p>
                  <a:r>
                    <a:rPr lang="en-US">
                      <a:noFill/>
                    </a:rPr>
                    <a:t> </a:t>
                  </a:r>
                </a:p>
              </p:txBody>
            </p:sp>
          </mc:Fallback>
        </mc:AlternateContent>
      </p:grpSp>
      <p:sp>
        <p:nvSpPr>
          <p:cNvPr id="42" name="Left Brace 41" descr="Because we need to make log_2(n) recursive calls before reaching a base case, the height of this chain of stackframes is log_2(n)."/>
          <p:cNvSpPr/>
          <p:nvPr/>
        </p:nvSpPr>
        <p:spPr>
          <a:xfrm flipH="1" flipV="1">
            <a:off x="8619126" y="2352909"/>
            <a:ext cx="250372" cy="3553177"/>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41" name="Text Box 2"/>
              <p:cNvSpPr txBox="1">
                <a:spLocks noChangeArrowheads="1"/>
              </p:cNvSpPr>
              <p:nvPr/>
            </p:nvSpPr>
            <p:spPr bwMode="auto">
              <a:xfrm>
                <a:off x="9266034" y="2172508"/>
                <a:ext cx="2807035" cy="505395"/>
              </a:xfrm>
              <a:prstGeom prst="rect">
                <a:avLst/>
              </a:prstGeom>
              <a:noFill/>
              <a:ln w="9525">
                <a:noFill/>
                <a:miter lim="800000"/>
                <a:headEnd/>
                <a:tailEnd/>
              </a:ln>
            </p:spPr>
            <p:txBody>
              <a:bodyPr wrap="square">
                <a:spAutoFit/>
              </a:bodyPr>
              <a:lstStyle/>
              <a:p>
                <a:pPr algn="ctr"/>
                <a:r>
                  <a:rPr lang="en-US" sz="2600" dirty="0">
                    <a:latin typeface="Symbol" pitchFamily="18" charset="2"/>
                  </a:rPr>
                  <a:t>Þ </a:t>
                </a:r>
                <a14:m>
                  <m:oMath xmlns:m="http://schemas.openxmlformats.org/officeDocument/2006/math">
                    <m:r>
                      <a:rPr lang="en-US" sz="2600" b="0" i="1" smtClean="0">
                        <a:solidFill>
                          <a:srgbClr val="0070C0"/>
                        </a:solidFill>
                        <a:latin typeface="Cambria Math" panose="02040503050406030204" pitchFamily="18" charset="0"/>
                      </a:rPr>
                      <m:t>𝑛</m:t>
                    </m:r>
                  </m:oMath>
                </a14:m>
                <a:r>
                  <a:rPr lang="en-US" sz="2600" dirty="0">
                    <a:solidFill>
                      <a:srgbClr val="FF0000"/>
                    </a:solidFill>
                  </a:rPr>
                  <a:t> </a:t>
                </a:r>
                <a:r>
                  <a:rPr lang="en-US" sz="2600" dirty="0"/>
                  <a:t>work per level</a:t>
                </a:r>
              </a:p>
            </p:txBody>
          </p:sp>
        </mc:Choice>
        <mc:Fallback xmlns="">
          <p:sp>
            <p:nvSpPr>
              <p:cNvPr id="41" name="Text Box 2"/>
              <p:cNvSpPr txBox="1">
                <a:spLocks noRot="1" noChangeAspect="1" noMove="1" noResize="1" noEditPoints="1" noAdjustHandles="1" noChangeArrowheads="1" noChangeShapeType="1" noTextEdit="1"/>
              </p:cNvSpPr>
              <p:nvPr/>
            </p:nvSpPr>
            <p:spPr bwMode="auto">
              <a:xfrm>
                <a:off x="9266034" y="2172508"/>
                <a:ext cx="2807035" cy="505395"/>
              </a:xfrm>
              <a:prstGeom prst="rect">
                <a:avLst/>
              </a:prstGeom>
              <a:blipFill>
                <a:blip r:embed="rId28"/>
                <a:stretch>
                  <a:fillRect l="-3043" t="-13253" r="-3043" b="-28916"/>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 Box 2"/>
              <p:cNvSpPr txBox="1">
                <a:spLocks noChangeArrowheads="1"/>
              </p:cNvSpPr>
              <p:nvPr/>
            </p:nvSpPr>
            <p:spPr bwMode="auto">
              <a:xfrm>
                <a:off x="8935966" y="3670773"/>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sSub>
                      <m:sSubPr>
                        <m:ctrlPr>
                          <a:rPr lang="en-US" sz="2800" i="1" dirty="0">
                            <a:solidFill>
                              <a:srgbClr val="FF00FF"/>
                            </a:solidFill>
                            <a:latin typeface="Cambria Math" panose="02040503050406030204" pitchFamily="18" charset="0"/>
                          </a:rPr>
                        </m:ctrlPr>
                      </m:sSubPr>
                      <m:e>
                        <m:r>
                          <m:rPr>
                            <m:sty m:val="p"/>
                          </m:rPr>
                          <a:rPr lang="en-US" sz="2800" dirty="0">
                            <a:solidFill>
                              <a:srgbClr val="FF00FF"/>
                            </a:solidFill>
                            <a:latin typeface="Cambria Math"/>
                          </a:rPr>
                          <m:t>log</m:t>
                        </m:r>
                      </m:e>
                      <m:sub>
                        <m:r>
                          <a:rPr lang="en-US" sz="2800" i="1" dirty="0">
                            <a:solidFill>
                              <a:srgbClr val="FF00FF"/>
                            </a:solidFill>
                            <a:latin typeface="Cambria Math"/>
                          </a:rPr>
                          <m:t>2</m:t>
                        </m:r>
                      </m:sub>
                    </m:sSub>
                    <m:r>
                      <a:rPr lang="en-US" sz="2800" i="1" dirty="0">
                        <a:solidFill>
                          <a:srgbClr val="FF00FF"/>
                        </a:solidFill>
                        <a:latin typeface="Cambria Math"/>
                      </a:rPr>
                      <m:t>⁡</m:t>
                    </m:r>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43" name="Text Box 2"/>
              <p:cNvSpPr txBox="1">
                <a:spLocks noRot="1" noChangeAspect="1" noMove="1" noResize="1" noEditPoints="1" noAdjustHandles="1" noChangeArrowheads="1" noChangeShapeType="1" noTextEdit="1"/>
              </p:cNvSpPr>
              <p:nvPr/>
            </p:nvSpPr>
            <p:spPr bwMode="auto">
              <a:xfrm>
                <a:off x="8935966" y="3670773"/>
                <a:ext cx="2312388" cy="954107"/>
              </a:xfrm>
              <a:prstGeom prst="rect">
                <a:avLst/>
              </a:prstGeom>
              <a:blipFill>
                <a:blip r:embed="rId29"/>
                <a:stretch>
                  <a:fillRect t="-5732" b="-17197"/>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8877902" y="5474417"/>
                <a:ext cx="2874372" cy="1324080"/>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r>
                            <a:rPr lang="en-US" sz="2800" b="0" i="1" smtClean="0">
                              <a:latin typeface="Cambria Math" panose="02040503050406030204" pitchFamily="18" charset="0"/>
                            </a:rPr>
                            <m:t>𝑛</m:t>
                          </m:r>
                        </m:e>
                      </m:nary>
                    </m:oMath>
                  </m:oMathPara>
                </a14:m>
                <a:endParaRPr lang="en-US" sz="2800" dirty="0"/>
              </a:p>
            </p:txBody>
          </p:sp>
        </mc:Choice>
        <mc:Fallback xmlns="">
          <p:sp>
            <p:nvSpPr>
              <p:cNvPr id="46" name="Rectangle 45"/>
              <p:cNvSpPr>
                <a:spLocks noRot="1" noChangeAspect="1" noMove="1" noResize="1" noEditPoints="1" noAdjustHandles="1" noChangeArrowheads="1" noChangeShapeType="1" noTextEdit="1"/>
              </p:cNvSpPr>
              <p:nvPr/>
            </p:nvSpPr>
            <p:spPr>
              <a:xfrm>
                <a:off x="8877902" y="5474417"/>
                <a:ext cx="2874372" cy="1324080"/>
              </a:xfrm>
              <a:prstGeom prst="rect">
                <a:avLst/>
              </a:prstGeom>
              <a:blipFill>
                <a:blip r:embed="rId3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39101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Tree Method </a:t>
                </a:r>
                <a14:m>
                  <m:oMath xmlns:m="http://schemas.openxmlformats.org/officeDocument/2006/math">
                    <m:r>
                      <a:rPr lang="en-US" i="1">
                        <a:latin typeface="Cambria Math" panose="02040503050406030204" pitchFamily="18" charset="0"/>
                      </a:rPr>
                      <m:t>𝑇</m:t>
                    </m:r>
                    <m:d>
                      <m:dPr>
                        <m:ctrlPr>
                          <a:rPr lang="en-US" i="1">
                            <a:latin typeface="Cambria Math" panose="02040503050406030204" pitchFamily="18" charset="0"/>
                          </a:rPr>
                        </m:ctrlPr>
                      </m:dPr>
                      <m:e>
                        <m:r>
                          <a:rPr lang="en-US" i="1">
                            <a:latin typeface="Cambria Math" panose="02040503050406030204" pitchFamily="18" charset="0"/>
                          </a:rPr>
                          <m:t>𝑛</m:t>
                        </m:r>
                      </m:e>
                    </m:d>
                    <m:r>
                      <a:rPr lang="en-US" i="1">
                        <a:latin typeface="Cambria Math" panose="02040503050406030204" pitchFamily="18" charset="0"/>
                      </a:rPr>
                      <m:t>=2</m:t>
                    </m:r>
                    <m:r>
                      <a:rPr lang="en-US" i="1">
                        <a:latin typeface="Cambria Math" panose="02040503050406030204" pitchFamily="18" charset="0"/>
                      </a:rPr>
                      <m:t>𝑇</m:t>
                    </m:r>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𝑛</m:t>
                            </m:r>
                          </m:num>
                          <m:den>
                            <m:r>
                              <a:rPr lang="en-US" i="1">
                                <a:latin typeface="Cambria Math" panose="02040503050406030204" pitchFamily="18" charset="0"/>
                              </a:rPr>
                              <m:t>2</m:t>
                            </m:r>
                          </m:den>
                        </m:f>
                      </m:e>
                    </m:d>
                    <m:r>
                      <a:rPr lang="en-US" i="1">
                        <a:latin typeface="Cambria Math" panose="02040503050406030204" pitchFamily="18" charset="0"/>
                      </a:rPr>
                      <m:t>+</m:t>
                    </m:r>
                    <m:sSup>
                      <m:sSupPr>
                        <m:ctrlPr>
                          <a:rPr lang="en-US" b="0" i="1" smtClean="0">
                            <a:latin typeface="Cambria Math" panose="02040503050406030204" pitchFamily="18" charset="0"/>
                          </a:rPr>
                        </m:ctrlPr>
                      </m:sSupPr>
                      <m:e>
                        <m:r>
                          <a:rPr lang="en-US" i="1">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9012C2DE-48D7-4255-8090-ED57B66C05A8}"/>
              </a:ext>
              <a:ext uri="{C183D7F6-B498-43B3-948B-1728B52AA6E4}">
                <adec:decorative xmlns:adec="http://schemas.microsoft.com/office/drawing/2017/decorative" val="1"/>
              </a:ext>
            </a:extLst>
          </p:cNvPr>
          <p:cNvSpPr/>
          <p:nvPr/>
        </p:nvSpPr>
        <p:spPr>
          <a:xfrm>
            <a:off x="27400" y="1463359"/>
            <a:ext cx="2602580" cy="6397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Red box represents a problem instance</a:t>
            </a:r>
          </a:p>
        </p:txBody>
      </p:sp>
      <p:sp>
        <p:nvSpPr>
          <p:cNvPr id="3" name="Rectangle 2">
            <a:extLst>
              <a:ext uri="{FF2B5EF4-FFF2-40B4-BE49-F238E27FC236}">
                <a16:creationId xmlns:a16="http://schemas.microsoft.com/office/drawing/2014/main" id="{34220DF3-EFFC-AD31-4F58-44D02B48AE9D}"/>
              </a:ext>
              <a:ext uri="{C183D7F6-B498-43B3-948B-1728B52AA6E4}">
                <adec:decorative xmlns:adec="http://schemas.microsoft.com/office/drawing/2017/decorative" val="1"/>
              </a:ext>
            </a:extLst>
          </p:cNvPr>
          <p:cNvSpPr/>
          <p:nvPr/>
        </p:nvSpPr>
        <p:spPr>
          <a:xfrm>
            <a:off x="-86928" y="2129739"/>
            <a:ext cx="2716908" cy="811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Blue value next to each box represents time spent at that level of recursion</a:t>
            </a:r>
          </a:p>
        </p:txBody>
      </p:sp>
      <p:grpSp>
        <p:nvGrpSpPr>
          <p:cNvPr id="5" name="Group 4" descr="A picture of the recursion for the given recurrence relation. We have one box per stack frame in the recursion. Each box is labelled inside with a value that represents the size of the input for that stack frame. Outside each box is labelled with the amount of (non-recursive) work done by that box (in this case it is the square of the size of the box).&#10;&#10;Each box has an arrow pointing to two boxes with a smaller input (specifically each is half the size) to represent the larger box recursively invoking the algorithm twice with smaller inputs.">
            <a:extLst>
              <a:ext uri="{FF2B5EF4-FFF2-40B4-BE49-F238E27FC236}">
                <a16:creationId xmlns:a16="http://schemas.microsoft.com/office/drawing/2014/main" id="{B5AAB1B8-0B60-9ECD-1FE6-F2B46E6D91FA}"/>
              </a:ext>
            </a:extLst>
          </p:cNvPr>
          <p:cNvGrpSpPr/>
          <p:nvPr/>
        </p:nvGrpSpPr>
        <p:grpSpPr>
          <a:xfrm>
            <a:off x="1490606" y="1992868"/>
            <a:ext cx="7199645" cy="3693910"/>
            <a:chOff x="1295400" y="1992868"/>
            <a:chExt cx="7199645" cy="3693910"/>
          </a:xfrm>
        </p:grpSpPr>
        <mc:AlternateContent xmlns:mc="http://schemas.openxmlformats.org/markup-compatibility/2006" xmlns:a14="http://schemas.microsoft.com/office/drawing/2010/main">
          <mc:Choice Requires="a14">
            <p:sp>
              <p:nvSpPr>
                <p:cNvPr id="44" name="Text Box 41"/>
                <p:cNvSpPr txBox="1">
                  <a:spLocks noChangeArrowheads="1"/>
                </p:cNvSpPr>
                <p:nvPr/>
              </p:nvSpPr>
              <p:spPr bwMode="auto">
                <a:xfrm>
                  <a:off x="4381500" y="213360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4" name="Text Box 41"/>
                <p:cNvSpPr txBox="1">
                  <a:spLocks noRot="1" noChangeAspect="1" noMove="1" noResize="1" noEditPoints="1" noAdjustHandles="1" noChangeArrowheads="1" noChangeShapeType="1" noTextEdit="1"/>
                </p:cNvSpPr>
                <p:nvPr/>
              </p:nvSpPr>
              <p:spPr bwMode="auto">
                <a:xfrm>
                  <a:off x="4381500" y="2133600"/>
                  <a:ext cx="1333500" cy="457200"/>
                </a:xfrm>
                <a:prstGeom prst="rect">
                  <a:avLst/>
                </a:prstGeom>
                <a:blipFill>
                  <a:blip r:embed="rId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 Box 41"/>
                <p:cNvSpPr txBox="1">
                  <a:spLocks noChangeArrowheads="1"/>
                </p:cNvSpPr>
                <p:nvPr/>
              </p:nvSpPr>
              <p:spPr bwMode="auto">
                <a:xfrm>
                  <a:off x="2690604"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7" name="Text Box 41"/>
                <p:cNvSpPr txBox="1">
                  <a:spLocks noRot="1" noChangeAspect="1" noMove="1" noResize="1" noEditPoints="1" noAdjustHandles="1" noChangeArrowheads="1" noChangeShapeType="1" noTextEdit="1"/>
                </p:cNvSpPr>
                <p:nvPr/>
              </p:nvSpPr>
              <p:spPr bwMode="auto">
                <a:xfrm>
                  <a:off x="2690604" y="3028252"/>
                  <a:ext cx="1333500" cy="457200"/>
                </a:xfrm>
                <a:prstGeom prst="rect">
                  <a:avLst/>
                </a:prstGeom>
                <a:blipFill>
                  <a:blip r:embed="rId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 Box 41"/>
                <p:cNvSpPr txBox="1">
                  <a:spLocks noChangeArrowheads="1"/>
                </p:cNvSpPr>
                <p:nvPr/>
              </p:nvSpPr>
              <p:spPr bwMode="auto">
                <a:xfrm>
                  <a:off x="5981700"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2</m:t>
                            </m:r>
                          </m:den>
                        </m:f>
                      </m:oMath>
                    </m:oMathPara>
                  </a14:m>
                  <a:endParaRPr lang="en-US" sz="2800" dirty="0"/>
                </a:p>
              </p:txBody>
            </p:sp>
          </mc:Choice>
          <mc:Fallback xmlns="">
            <p:sp>
              <p:nvSpPr>
                <p:cNvPr id="48" name="Text Box 41"/>
                <p:cNvSpPr txBox="1">
                  <a:spLocks noRot="1" noChangeAspect="1" noMove="1" noResize="1" noEditPoints="1" noAdjustHandles="1" noChangeArrowheads="1" noChangeShapeType="1" noTextEdit="1"/>
                </p:cNvSpPr>
                <p:nvPr/>
              </p:nvSpPr>
              <p:spPr bwMode="auto">
                <a:xfrm>
                  <a:off x="5981700" y="3028252"/>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 Box 41"/>
                <p:cNvSpPr txBox="1">
                  <a:spLocks noChangeArrowheads="1"/>
                </p:cNvSpPr>
                <p:nvPr/>
              </p:nvSpPr>
              <p:spPr bwMode="auto">
                <a:xfrm>
                  <a:off x="157388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49" name="Text Box 41"/>
                <p:cNvSpPr txBox="1">
                  <a:spLocks noRot="1" noChangeAspect="1" noMove="1" noResize="1" noEditPoints="1" noAdjustHandles="1" noChangeArrowheads="1" noChangeShapeType="1" noTextEdit="1"/>
                </p:cNvSpPr>
                <p:nvPr/>
              </p:nvSpPr>
              <p:spPr bwMode="auto">
                <a:xfrm>
                  <a:off x="1573880" y="383432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 Box 41"/>
                <p:cNvSpPr txBox="1">
                  <a:spLocks noChangeArrowheads="1"/>
                </p:cNvSpPr>
                <p:nvPr/>
              </p:nvSpPr>
              <p:spPr bwMode="auto">
                <a:xfrm>
                  <a:off x="3314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0" name="Text Box 41"/>
                <p:cNvSpPr txBox="1">
                  <a:spLocks noRot="1" noChangeAspect="1" noMove="1" noResize="1" noEditPoints="1" noAdjustHandles="1" noChangeArrowheads="1" noChangeShapeType="1" noTextEdit="1"/>
                </p:cNvSpPr>
                <p:nvPr/>
              </p:nvSpPr>
              <p:spPr bwMode="auto">
                <a:xfrm>
                  <a:off x="3314700" y="3834326"/>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 Box 41"/>
                <p:cNvSpPr txBox="1">
                  <a:spLocks noChangeArrowheads="1"/>
                </p:cNvSpPr>
                <p:nvPr/>
              </p:nvSpPr>
              <p:spPr bwMode="auto">
                <a:xfrm>
                  <a:off x="5181600" y="383237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1" name="Text Box 41"/>
                <p:cNvSpPr txBox="1">
                  <a:spLocks noRot="1" noChangeAspect="1" noMove="1" noResize="1" noEditPoints="1" noAdjustHandles="1" noChangeArrowheads="1" noChangeShapeType="1" noTextEdit="1"/>
                </p:cNvSpPr>
                <p:nvPr/>
              </p:nvSpPr>
              <p:spPr bwMode="auto">
                <a:xfrm>
                  <a:off x="5181600" y="3832376"/>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 Box 41"/>
                <p:cNvSpPr txBox="1">
                  <a:spLocks noChangeArrowheads="1"/>
                </p:cNvSpPr>
                <p:nvPr/>
              </p:nvSpPr>
              <p:spPr bwMode="auto">
                <a:xfrm>
                  <a:off x="6743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a:latin typeface="Cambria Math" panose="02040503050406030204" pitchFamily="18" charset="0"/>
                              </a:rPr>
                            </m:ctrlPr>
                          </m:fPr>
                          <m:num>
                            <m:r>
                              <a:rPr lang="en-US" sz="2800" i="1">
                                <a:latin typeface="Cambria Math"/>
                              </a:rPr>
                              <m:t>𝑛</m:t>
                            </m:r>
                          </m:num>
                          <m:den>
                            <m:r>
                              <a:rPr lang="en-US" sz="2800" i="1">
                                <a:latin typeface="Cambria Math"/>
                              </a:rPr>
                              <m:t>4</m:t>
                            </m:r>
                          </m:den>
                        </m:f>
                      </m:oMath>
                    </m:oMathPara>
                  </a14:m>
                  <a:endParaRPr lang="en-US" sz="2800" dirty="0"/>
                </a:p>
              </p:txBody>
            </p:sp>
          </mc:Choice>
          <mc:Fallback xmlns="">
            <p:sp>
              <p:nvSpPr>
                <p:cNvPr id="52" name="Text Box 41"/>
                <p:cNvSpPr txBox="1">
                  <a:spLocks noRot="1" noChangeAspect="1" noMove="1" noResize="1" noEditPoints="1" noAdjustHandles="1" noChangeArrowheads="1" noChangeShapeType="1" noTextEdit="1"/>
                </p:cNvSpPr>
                <p:nvPr/>
              </p:nvSpPr>
              <p:spPr bwMode="auto">
                <a:xfrm>
                  <a:off x="6743700" y="3834326"/>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sp>
          <p:nvSpPr>
            <p:cNvPr id="53" name="Rectangle 52"/>
            <p:cNvSpPr/>
            <p:nvPr/>
          </p:nvSpPr>
          <p:spPr>
            <a:xfrm rot="16200000">
              <a:off x="2018785" y="4281268"/>
              <a:ext cx="574196" cy="769441"/>
            </a:xfrm>
            <a:prstGeom prst="rect">
              <a:avLst/>
            </a:prstGeom>
          </p:spPr>
          <p:txBody>
            <a:bodyPr wrap="none">
              <a:spAutoFit/>
            </a:bodyPr>
            <a:lstStyle/>
            <a:p>
              <a:r>
                <a:rPr lang="en-US" sz="4400" dirty="0"/>
                <a:t>…</a:t>
              </a:r>
            </a:p>
          </p:txBody>
        </p:sp>
        <p:sp>
          <p:nvSpPr>
            <p:cNvPr id="54" name="Rectangle 53"/>
            <p:cNvSpPr/>
            <p:nvPr/>
          </p:nvSpPr>
          <p:spPr>
            <a:xfrm rot="16200000">
              <a:off x="3694351" y="4308283"/>
              <a:ext cx="574196" cy="769441"/>
            </a:xfrm>
            <a:prstGeom prst="rect">
              <a:avLst/>
            </a:prstGeom>
          </p:spPr>
          <p:txBody>
            <a:bodyPr wrap="none">
              <a:spAutoFit/>
            </a:bodyPr>
            <a:lstStyle/>
            <a:p>
              <a:r>
                <a:rPr lang="en-US" sz="4400" dirty="0"/>
                <a:t>…</a:t>
              </a:r>
            </a:p>
          </p:txBody>
        </p:sp>
        <p:sp>
          <p:nvSpPr>
            <p:cNvPr id="55" name="Rectangle 54"/>
            <p:cNvSpPr/>
            <p:nvPr/>
          </p:nvSpPr>
          <p:spPr>
            <a:xfrm rot="16200000">
              <a:off x="5637451" y="4308283"/>
              <a:ext cx="574196" cy="769441"/>
            </a:xfrm>
            <a:prstGeom prst="rect">
              <a:avLst/>
            </a:prstGeom>
          </p:spPr>
          <p:txBody>
            <a:bodyPr wrap="none">
              <a:spAutoFit/>
            </a:bodyPr>
            <a:lstStyle/>
            <a:p>
              <a:r>
                <a:rPr lang="en-US" sz="4400" dirty="0"/>
                <a:t>…</a:t>
              </a:r>
            </a:p>
          </p:txBody>
        </p:sp>
        <p:sp>
          <p:nvSpPr>
            <p:cNvPr id="56" name="Rectangle 55"/>
            <p:cNvSpPr/>
            <p:nvPr/>
          </p:nvSpPr>
          <p:spPr>
            <a:xfrm rot="16200000">
              <a:off x="7123351" y="4335298"/>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57" name="Text Box 41"/>
                <p:cNvSpPr txBox="1">
                  <a:spLocks noChangeArrowheads="1"/>
                </p:cNvSpPr>
                <p:nvPr/>
              </p:nvSpPr>
              <p:spPr bwMode="auto">
                <a:xfrm>
                  <a:off x="1295400"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7" name="Text Box 41"/>
                <p:cNvSpPr txBox="1">
                  <a:spLocks noRot="1" noChangeAspect="1" noMove="1" noResize="1" noEditPoints="1" noAdjustHandles="1" noChangeArrowheads="1" noChangeShapeType="1" noTextEdit="1"/>
                </p:cNvSpPr>
                <p:nvPr/>
              </p:nvSpPr>
              <p:spPr bwMode="auto">
                <a:xfrm>
                  <a:off x="1295400" y="5226656"/>
                  <a:ext cx="716630" cy="457200"/>
                </a:xfrm>
                <a:prstGeom prst="rect">
                  <a:avLst/>
                </a:prstGeom>
                <a:blipFill>
                  <a:blip r:embed="rId10"/>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 Box 41"/>
                <p:cNvSpPr txBox="1">
                  <a:spLocks noChangeArrowheads="1"/>
                </p:cNvSpPr>
                <p:nvPr/>
              </p:nvSpPr>
              <p:spPr bwMode="auto">
                <a:xfrm>
                  <a:off x="22860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8" name="Text Box 41"/>
                <p:cNvSpPr txBox="1">
                  <a:spLocks noRot="1" noChangeAspect="1" noMove="1" noResize="1" noEditPoints="1" noAdjustHandles="1" noChangeArrowheads="1" noChangeShapeType="1" noTextEdit="1"/>
                </p:cNvSpPr>
                <p:nvPr/>
              </p:nvSpPr>
              <p:spPr bwMode="auto">
                <a:xfrm>
                  <a:off x="2286000" y="5229577"/>
                  <a:ext cx="716630" cy="457200"/>
                </a:xfrm>
                <a:prstGeom prst="rect">
                  <a:avLst/>
                </a:prstGeom>
                <a:blipFill>
                  <a:blip r:embed="rId11"/>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 Box 41"/>
                <p:cNvSpPr txBox="1">
                  <a:spLocks noChangeArrowheads="1"/>
                </p:cNvSpPr>
                <p:nvPr/>
              </p:nvSpPr>
              <p:spPr bwMode="auto">
                <a:xfrm>
                  <a:off x="3201319"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9" name="Text Box 41"/>
                <p:cNvSpPr txBox="1">
                  <a:spLocks noRot="1" noChangeAspect="1" noMove="1" noResize="1" noEditPoints="1" noAdjustHandles="1" noChangeArrowheads="1" noChangeShapeType="1" noTextEdit="1"/>
                </p:cNvSpPr>
                <p:nvPr/>
              </p:nvSpPr>
              <p:spPr bwMode="auto">
                <a:xfrm>
                  <a:off x="3201319" y="5229577"/>
                  <a:ext cx="716630" cy="457200"/>
                </a:xfrm>
                <a:prstGeom prst="rect">
                  <a:avLst/>
                </a:prstGeom>
                <a:blipFill>
                  <a:blip r:embed="rId12"/>
                  <a:stretch>
                    <a:fillRect/>
                  </a:stretch>
                </a:blipFill>
                <a:ln w="9525">
                  <a:solidFill>
                    <a:srgbClr val="FF0000"/>
                  </a:solidFill>
                  <a:miter lim="800000"/>
                  <a:headEnd/>
                  <a:tailEnd/>
                </a:ln>
              </p:spPr>
              <p:txBody>
                <a:bodyPr/>
                <a:lstStyle/>
                <a:p>
                  <a:r>
                    <a:rPr lang="en-US">
                      <a:noFill/>
                    </a:rPr>
                    <a:t> </a:t>
                  </a:r>
                </a:p>
              </p:txBody>
            </p:sp>
          </mc:Fallback>
        </mc:AlternateContent>
        <p:sp>
          <p:nvSpPr>
            <p:cNvPr id="60" name="Rectangle 59"/>
            <p:cNvSpPr/>
            <p:nvPr/>
          </p:nvSpPr>
          <p:spPr>
            <a:xfrm>
              <a:off x="4133849" y="4917337"/>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61" name="Text Box 41"/>
                <p:cNvSpPr txBox="1">
                  <a:spLocks noChangeArrowheads="1"/>
                </p:cNvSpPr>
                <p:nvPr/>
              </p:nvSpPr>
              <p:spPr bwMode="auto">
                <a:xfrm>
                  <a:off x="5348411"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1" name="Text Box 41"/>
                <p:cNvSpPr txBox="1">
                  <a:spLocks noRot="1" noChangeAspect="1" noMove="1" noResize="1" noEditPoints="1" noAdjustHandles="1" noChangeArrowheads="1" noChangeShapeType="1" noTextEdit="1"/>
                </p:cNvSpPr>
                <p:nvPr/>
              </p:nvSpPr>
              <p:spPr bwMode="auto">
                <a:xfrm>
                  <a:off x="5348411" y="5226656"/>
                  <a:ext cx="716630" cy="457200"/>
                </a:xfrm>
                <a:prstGeom prst="rect">
                  <a:avLst/>
                </a:prstGeom>
                <a:blipFill>
                  <a:blip r:embed="rId1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 Box 41"/>
                <p:cNvSpPr txBox="1">
                  <a:spLocks noChangeArrowheads="1"/>
                </p:cNvSpPr>
                <p:nvPr/>
              </p:nvSpPr>
              <p:spPr bwMode="auto">
                <a:xfrm>
                  <a:off x="63246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2" name="Text Box 41"/>
                <p:cNvSpPr txBox="1">
                  <a:spLocks noRot="1" noChangeAspect="1" noMove="1" noResize="1" noEditPoints="1" noAdjustHandles="1" noChangeArrowheads="1" noChangeShapeType="1" noTextEdit="1"/>
                </p:cNvSpPr>
                <p:nvPr/>
              </p:nvSpPr>
              <p:spPr bwMode="auto">
                <a:xfrm>
                  <a:off x="6324600" y="5229577"/>
                  <a:ext cx="716630" cy="457200"/>
                </a:xfrm>
                <a:prstGeom prst="rect">
                  <a:avLst/>
                </a:prstGeom>
                <a:blipFill>
                  <a:blip r:embed="rId1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Text Box 41"/>
                <p:cNvSpPr txBox="1">
                  <a:spLocks noChangeArrowheads="1"/>
                </p:cNvSpPr>
                <p:nvPr/>
              </p:nvSpPr>
              <p:spPr bwMode="auto">
                <a:xfrm>
                  <a:off x="7201056"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3" name="Text Box 41"/>
                <p:cNvSpPr txBox="1">
                  <a:spLocks noRot="1" noChangeAspect="1" noMove="1" noResize="1" noEditPoints="1" noAdjustHandles="1" noChangeArrowheads="1" noChangeShapeType="1" noTextEdit="1"/>
                </p:cNvSpPr>
                <p:nvPr/>
              </p:nvSpPr>
              <p:spPr bwMode="auto">
                <a:xfrm>
                  <a:off x="7201056" y="5229577"/>
                  <a:ext cx="716630" cy="457200"/>
                </a:xfrm>
                <a:prstGeom prst="rect">
                  <a:avLst/>
                </a:prstGeom>
                <a:blipFill>
                  <a:blip r:embed="rId15"/>
                  <a:stretch>
                    <a:fillRect/>
                  </a:stretch>
                </a:blipFill>
                <a:ln w="9525">
                  <a:solidFill>
                    <a:srgbClr val="FF0000"/>
                  </a:solidFill>
                  <a:miter lim="800000"/>
                  <a:headEnd/>
                  <a:tailEnd/>
                </a:ln>
              </p:spPr>
              <p:txBody>
                <a:bodyPr/>
                <a:lstStyle/>
                <a:p>
                  <a:r>
                    <a:rPr lang="en-US">
                      <a:noFill/>
                    </a:rPr>
                    <a:t> </a:t>
                  </a:r>
                </a:p>
              </p:txBody>
            </p:sp>
          </mc:Fallback>
        </mc:AlternateContent>
        <p:cxnSp>
          <p:nvCxnSpPr>
            <p:cNvPr id="65" name="Straight Connector 64"/>
            <p:cNvCxnSpPr>
              <a:stCxn id="44" idx="2"/>
              <a:endCxn id="47" idx="0"/>
            </p:cNvCxnSpPr>
            <p:nvPr/>
          </p:nvCxnSpPr>
          <p:spPr>
            <a:xfrm flipH="1">
              <a:off x="3357354" y="2590800"/>
              <a:ext cx="1690896"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44" idx="2"/>
              <a:endCxn id="48" idx="0"/>
            </p:cNvCxnSpPr>
            <p:nvPr/>
          </p:nvCxnSpPr>
          <p:spPr>
            <a:xfrm>
              <a:off x="5048250" y="2590800"/>
              <a:ext cx="1600200"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47" idx="2"/>
              <a:endCxn id="49" idx="0"/>
            </p:cNvCxnSpPr>
            <p:nvPr/>
          </p:nvCxnSpPr>
          <p:spPr>
            <a:xfrm flipH="1">
              <a:off x="2240630" y="3485452"/>
              <a:ext cx="1116724"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47" idx="2"/>
              <a:endCxn id="50" idx="0"/>
            </p:cNvCxnSpPr>
            <p:nvPr/>
          </p:nvCxnSpPr>
          <p:spPr>
            <a:xfrm>
              <a:off x="3357354" y="3485452"/>
              <a:ext cx="624096"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48" idx="2"/>
              <a:endCxn id="51" idx="0"/>
            </p:cNvCxnSpPr>
            <p:nvPr/>
          </p:nvCxnSpPr>
          <p:spPr>
            <a:xfrm flipH="1">
              <a:off x="5848350" y="3485452"/>
              <a:ext cx="800100" cy="34692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48" idx="2"/>
              <a:endCxn id="52" idx="0"/>
            </p:cNvCxnSpPr>
            <p:nvPr/>
          </p:nvCxnSpPr>
          <p:spPr>
            <a:xfrm>
              <a:off x="6648450" y="3485452"/>
              <a:ext cx="762000"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7486650" y="4291526"/>
              <a:ext cx="499546"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52" idx="2"/>
            </p:cNvCxnSpPr>
            <p:nvPr/>
          </p:nvCxnSpPr>
          <p:spPr>
            <a:xfrm flipH="1">
              <a:off x="7143432" y="4291526"/>
              <a:ext cx="267019"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51" idx="2"/>
            </p:cNvCxnSpPr>
            <p:nvPr/>
          </p:nvCxnSpPr>
          <p:spPr>
            <a:xfrm>
              <a:off x="5848351" y="4289576"/>
              <a:ext cx="499545"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51" idx="2"/>
            </p:cNvCxnSpPr>
            <p:nvPr/>
          </p:nvCxnSpPr>
          <p:spPr>
            <a:xfrm flipH="1">
              <a:off x="5581332" y="4289576"/>
              <a:ext cx="267019"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50" idx="2"/>
            </p:cNvCxnSpPr>
            <p:nvPr/>
          </p:nvCxnSpPr>
          <p:spPr>
            <a:xfrm>
              <a:off x="3981450" y="4291526"/>
              <a:ext cx="526860"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50" idx="2"/>
            </p:cNvCxnSpPr>
            <p:nvPr/>
          </p:nvCxnSpPr>
          <p:spPr>
            <a:xfrm flipH="1">
              <a:off x="3741748" y="4291526"/>
              <a:ext cx="239703"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49" idx="2"/>
            </p:cNvCxnSpPr>
            <p:nvPr/>
          </p:nvCxnSpPr>
          <p:spPr>
            <a:xfrm>
              <a:off x="2240631" y="4291527"/>
              <a:ext cx="474963"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49" idx="2"/>
            </p:cNvCxnSpPr>
            <p:nvPr/>
          </p:nvCxnSpPr>
          <p:spPr>
            <a:xfrm flipH="1">
              <a:off x="1949032" y="4291527"/>
              <a:ext cx="291599"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4" name="TextBox 63"/>
                <p:cNvSpPr txBox="1"/>
                <p:nvPr/>
              </p:nvSpPr>
              <p:spPr>
                <a:xfrm>
                  <a:off x="5668215" y="1992868"/>
                  <a:ext cx="48192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oMath>
                    </m:oMathPara>
                  </a14:m>
                  <a:endParaRPr lang="en-US" dirty="0">
                    <a:solidFill>
                      <a:srgbClr val="0070C0"/>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5668215" y="1992868"/>
                  <a:ext cx="481927"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3962400" y="2940302"/>
                  <a:ext cx="481927"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3962400" y="2940302"/>
                  <a:ext cx="481927" cy="646331"/>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246374" y="2974403"/>
                  <a:ext cx="481927"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num>
                          <m:den>
                            <m:r>
                              <a:rPr lang="en-US" b="0" i="1" smtClean="0">
                                <a:solidFill>
                                  <a:srgbClr val="0070C0"/>
                                </a:solidFill>
                                <a:latin typeface="Cambria Math" panose="02040503050406030204" pitchFamily="18" charset="0"/>
                              </a:rPr>
                              <m:t>4</m:t>
                            </m:r>
                          </m:den>
                        </m:f>
                      </m:oMath>
                    </m:oMathPara>
                  </a14:m>
                  <a:endParaRPr lang="en-US" dirty="0">
                    <a:solidFill>
                      <a:srgbClr val="0070C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46374" y="2974403"/>
                  <a:ext cx="481927" cy="646331"/>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2819400" y="3778527"/>
                  <a:ext cx="494046" cy="6481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num>
                          <m:den>
                            <m:r>
                              <a:rPr lang="en-US" b="0" i="1" smtClean="0">
                                <a:solidFill>
                                  <a:srgbClr val="0070C0"/>
                                </a:solidFill>
                                <a:latin typeface="Cambria Math" panose="02040503050406030204" pitchFamily="18" charset="0"/>
                              </a:rPr>
                              <m:t>16</m:t>
                            </m:r>
                          </m:den>
                        </m:f>
                      </m:oMath>
                    </m:oMathPara>
                  </a14:m>
                  <a:endParaRPr lang="en-US" dirty="0">
                    <a:solidFill>
                      <a:srgbClr val="0070C0"/>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2819400" y="3778527"/>
                  <a:ext cx="494046" cy="648126"/>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639597" y="3774093"/>
                  <a:ext cx="494046" cy="6481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num>
                          <m:den>
                            <m:r>
                              <a:rPr lang="en-US" b="0" i="1" smtClean="0">
                                <a:solidFill>
                                  <a:srgbClr val="0070C0"/>
                                </a:solidFill>
                                <a:latin typeface="Cambria Math" panose="02040503050406030204" pitchFamily="18" charset="0"/>
                              </a:rPr>
                              <m:t>16</m:t>
                            </m:r>
                          </m:den>
                        </m:f>
                      </m:oMath>
                    </m:oMathPara>
                  </a14:m>
                  <a:endParaRPr lang="en-US" dirty="0">
                    <a:solidFill>
                      <a:srgbClr val="0070C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639597" y="3774093"/>
                  <a:ext cx="494046" cy="648126"/>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6432433" y="3783622"/>
                  <a:ext cx="494046" cy="6481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num>
                          <m:den>
                            <m:r>
                              <a:rPr lang="en-US" b="0" i="1" smtClean="0">
                                <a:solidFill>
                                  <a:srgbClr val="0070C0"/>
                                </a:solidFill>
                                <a:latin typeface="Cambria Math" panose="02040503050406030204" pitchFamily="18" charset="0"/>
                              </a:rPr>
                              <m:t>16</m:t>
                            </m:r>
                          </m:den>
                        </m:f>
                      </m:oMath>
                    </m:oMathPara>
                  </a14:m>
                  <a:endParaRPr lang="en-US" b="0"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6432433" y="3783622"/>
                  <a:ext cx="494046" cy="648126"/>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3779188"/>
                  <a:ext cx="494045" cy="6481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b="0" i="1" smtClean="0">
                                <a:solidFill>
                                  <a:srgbClr val="0070C0"/>
                                </a:solidFill>
                                <a:latin typeface="Cambria Math" panose="02040503050406030204" pitchFamily="18" charset="0"/>
                              </a:rPr>
                            </m:ctrlPr>
                          </m:fPr>
                          <m:num>
                            <m:sSup>
                              <m:sSupPr>
                                <m:ctrlPr>
                                  <a:rPr lang="en-US" b="0" i="1" smtClean="0">
                                    <a:solidFill>
                                      <a:srgbClr val="0070C0"/>
                                    </a:solidFill>
                                    <a:latin typeface="Cambria Math" panose="02040503050406030204" pitchFamily="18" charset="0"/>
                                  </a:rPr>
                                </m:ctrlPr>
                              </m:sSupPr>
                              <m:e>
                                <m:r>
                                  <a:rPr lang="en-US" b="0" i="1" smtClean="0">
                                    <a:solidFill>
                                      <a:srgbClr val="0070C0"/>
                                    </a:solidFill>
                                    <a:latin typeface="Cambria Math" panose="02040503050406030204" pitchFamily="18" charset="0"/>
                                  </a:rPr>
                                  <m:t>𝑛</m:t>
                                </m:r>
                              </m:e>
                              <m:sup>
                                <m:r>
                                  <a:rPr lang="en-US" b="0" i="1" smtClean="0">
                                    <a:solidFill>
                                      <a:srgbClr val="0070C0"/>
                                    </a:solidFill>
                                    <a:latin typeface="Cambria Math" panose="02040503050406030204" pitchFamily="18" charset="0"/>
                                  </a:rPr>
                                  <m:t>2</m:t>
                                </m:r>
                              </m:sup>
                            </m:sSup>
                          </m:num>
                          <m:den>
                            <m:r>
                              <a:rPr lang="en-US" b="0" i="1" smtClean="0">
                                <a:solidFill>
                                  <a:srgbClr val="0070C0"/>
                                </a:solidFill>
                                <a:latin typeface="Cambria Math" panose="02040503050406030204" pitchFamily="18" charset="0"/>
                              </a:rPr>
                              <m:t>16</m:t>
                            </m:r>
                          </m:den>
                        </m:f>
                      </m:oMath>
                    </m:oMathPara>
                  </a14:m>
                  <a:endParaRPr lang="en-US" dirty="0">
                    <a:solidFill>
                      <a:srgbClr val="0070C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3779188"/>
                  <a:ext cx="494045" cy="648126"/>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190500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4" name="TextBox 73"/>
                <p:cNvSpPr txBox="1">
                  <a:spLocks noRot="1" noChangeAspect="1" noMove="1" noResize="1" noEditPoints="1" noAdjustHandles="1" noChangeArrowheads="1" noChangeShapeType="1" noTextEdit="1"/>
                </p:cNvSpPr>
                <p:nvPr/>
              </p:nvSpPr>
              <p:spPr>
                <a:xfrm>
                  <a:off x="1905000" y="5105400"/>
                  <a:ext cx="365806"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90738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2907380" y="5105400"/>
                  <a:ext cx="365806"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821292"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3821292" y="5105400"/>
                  <a:ext cx="365806"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5958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5958794" y="5117390"/>
                  <a:ext cx="365806" cy="369332"/>
                </a:xfrm>
                <a:prstGeom prst="rect">
                  <a:avLst/>
                </a:prstGeom>
                <a:blipFill>
                  <a:blip r:embed="rId2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69493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6949394" y="5117390"/>
                  <a:ext cx="365806" cy="369332"/>
                </a:xfrm>
                <a:prstGeom prst="rect">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7863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7863794" y="5117390"/>
                  <a:ext cx="365806" cy="369332"/>
                </a:xfrm>
                <a:prstGeom prst="rect">
                  <a:avLst/>
                </a:prstGeom>
                <a:blipFill>
                  <a:blip r:embed="rId27"/>
                  <a:stretch>
                    <a:fillRect/>
                  </a:stretch>
                </a:blipFill>
              </p:spPr>
              <p:txBody>
                <a:bodyPr/>
                <a:lstStyle/>
                <a:p>
                  <a:r>
                    <a:rPr lang="en-US">
                      <a:noFill/>
                    </a:rPr>
                    <a:t> </a:t>
                  </a:r>
                </a:p>
              </p:txBody>
            </p:sp>
          </mc:Fallback>
        </mc:AlternateContent>
      </p:grpSp>
      <p:sp>
        <p:nvSpPr>
          <p:cNvPr id="42" name="Left Brace 41" descr="Because we need to make log_2(n) recursive calls before reaching a base case, the height of this chain of stackframes is log_2(n)."/>
          <p:cNvSpPr/>
          <p:nvPr/>
        </p:nvSpPr>
        <p:spPr>
          <a:xfrm flipH="1" flipV="1">
            <a:off x="8703289" y="2133600"/>
            <a:ext cx="250372" cy="3553177"/>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41" name="Text Box 2"/>
              <p:cNvSpPr txBox="1">
                <a:spLocks noChangeArrowheads="1"/>
              </p:cNvSpPr>
              <p:nvPr/>
            </p:nvSpPr>
            <p:spPr bwMode="auto">
              <a:xfrm>
                <a:off x="8575924" y="2051914"/>
                <a:ext cx="3733827" cy="505395"/>
              </a:xfrm>
              <a:prstGeom prst="rect">
                <a:avLst/>
              </a:prstGeom>
              <a:noFill/>
              <a:ln w="9525">
                <a:noFill/>
                <a:miter lim="800000"/>
                <a:headEnd/>
                <a:tailEnd/>
              </a:ln>
            </p:spPr>
            <p:txBody>
              <a:bodyPr wrap="square">
                <a:spAutoFit/>
              </a:bodyPr>
              <a:lstStyle/>
              <a:p>
                <a:pPr algn="ctr"/>
                <a:r>
                  <a:rPr lang="en-US" sz="2600" dirty="0">
                    <a:latin typeface="Symbol" pitchFamily="18" charset="2"/>
                  </a:rPr>
                  <a:t>Þ </a:t>
                </a:r>
                <a14:m>
                  <m:oMath xmlns:m="http://schemas.openxmlformats.org/officeDocument/2006/math">
                    <m:r>
                      <a:rPr lang="en-US" sz="2600" b="0" i="1" smtClean="0">
                        <a:solidFill>
                          <a:srgbClr val="0070C0"/>
                        </a:solidFill>
                        <a:latin typeface="Cambria Math" panose="02040503050406030204" pitchFamily="18" charset="0"/>
                      </a:rPr>
                      <m:t>??</m:t>
                    </m:r>
                  </m:oMath>
                </a14:m>
                <a:r>
                  <a:rPr lang="en-US" sz="2600" dirty="0">
                    <a:solidFill>
                      <a:srgbClr val="FF0000"/>
                    </a:solidFill>
                  </a:rPr>
                  <a:t> </a:t>
                </a:r>
                <a:r>
                  <a:rPr lang="en-US" sz="2600" dirty="0"/>
                  <a:t>work per level</a:t>
                </a:r>
              </a:p>
            </p:txBody>
          </p:sp>
        </mc:Choice>
        <mc:Fallback xmlns="">
          <p:sp>
            <p:nvSpPr>
              <p:cNvPr id="41" name="Text Box 2"/>
              <p:cNvSpPr txBox="1">
                <a:spLocks noRot="1" noChangeAspect="1" noMove="1" noResize="1" noEditPoints="1" noAdjustHandles="1" noChangeArrowheads="1" noChangeShapeType="1" noTextEdit="1"/>
              </p:cNvSpPr>
              <p:nvPr/>
            </p:nvSpPr>
            <p:spPr bwMode="auto">
              <a:xfrm>
                <a:off x="8575924" y="2051914"/>
                <a:ext cx="3733827" cy="505395"/>
              </a:xfrm>
              <a:prstGeom prst="rect">
                <a:avLst/>
              </a:prstGeom>
              <a:blipFill>
                <a:blip r:embed="rId28"/>
                <a:stretch>
                  <a:fillRect t="-14458" b="-27711"/>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 Box 2"/>
              <p:cNvSpPr txBox="1">
                <a:spLocks noChangeArrowheads="1"/>
              </p:cNvSpPr>
              <p:nvPr/>
            </p:nvSpPr>
            <p:spPr bwMode="auto">
              <a:xfrm>
                <a:off x="8905773" y="3553400"/>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sSub>
                      <m:sSubPr>
                        <m:ctrlPr>
                          <a:rPr lang="en-US" sz="2800" i="1" dirty="0">
                            <a:solidFill>
                              <a:srgbClr val="FF00FF"/>
                            </a:solidFill>
                            <a:latin typeface="Cambria Math" panose="02040503050406030204" pitchFamily="18" charset="0"/>
                          </a:rPr>
                        </m:ctrlPr>
                      </m:sSubPr>
                      <m:e>
                        <m:r>
                          <m:rPr>
                            <m:sty m:val="p"/>
                          </m:rPr>
                          <a:rPr lang="en-US" sz="2800" dirty="0">
                            <a:solidFill>
                              <a:srgbClr val="FF00FF"/>
                            </a:solidFill>
                            <a:latin typeface="Cambria Math"/>
                          </a:rPr>
                          <m:t>log</m:t>
                        </m:r>
                      </m:e>
                      <m:sub>
                        <m:r>
                          <a:rPr lang="en-US" sz="2800" i="1" dirty="0">
                            <a:solidFill>
                              <a:srgbClr val="FF00FF"/>
                            </a:solidFill>
                            <a:latin typeface="Cambria Math"/>
                          </a:rPr>
                          <m:t>2</m:t>
                        </m:r>
                      </m:sub>
                    </m:sSub>
                    <m:r>
                      <a:rPr lang="en-US" sz="2800" i="1" dirty="0">
                        <a:solidFill>
                          <a:srgbClr val="FF00FF"/>
                        </a:solidFill>
                        <a:latin typeface="Cambria Math"/>
                      </a:rPr>
                      <m:t>⁡</m:t>
                    </m:r>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43" name="Text Box 2"/>
              <p:cNvSpPr txBox="1">
                <a:spLocks noRot="1" noChangeAspect="1" noMove="1" noResize="1" noEditPoints="1" noAdjustHandles="1" noChangeArrowheads="1" noChangeShapeType="1" noTextEdit="1"/>
              </p:cNvSpPr>
              <p:nvPr/>
            </p:nvSpPr>
            <p:spPr bwMode="auto">
              <a:xfrm>
                <a:off x="8905773" y="3553400"/>
                <a:ext cx="2312388" cy="954107"/>
              </a:xfrm>
              <a:prstGeom prst="rect">
                <a:avLst/>
              </a:prstGeom>
              <a:blipFill>
                <a:blip r:embed="rId29"/>
                <a:stretch>
                  <a:fillRect t="-6410" b="-17949"/>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8419870" y="5302056"/>
                <a:ext cx="3641760" cy="1324080"/>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r>
                            <a:rPr lang="en-US" sz="2800" b="0" i="1" smtClean="0">
                              <a:latin typeface="Cambria Math" panose="02040503050406030204" pitchFamily="18" charset="0"/>
                            </a:rPr>
                            <m:t>??</m:t>
                          </m:r>
                        </m:e>
                      </m:nary>
                    </m:oMath>
                  </m:oMathPara>
                </a14:m>
                <a:endParaRPr lang="en-US" sz="2800" dirty="0"/>
              </a:p>
            </p:txBody>
          </p:sp>
        </mc:Choice>
        <mc:Fallback xmlns="">
          <p:sp>
            <p:nvSpPr>
              <p:cNvPr id="46" name="Rectangle 45"/>
              <p:cNvSpPr>
                <a:spLocks noRot="1" noChangeAspect="1" noMove="1" noResize="1" noEditPoints="1" noAdjustHandles="1" noChangeArrowheads="1" noChangeShapeType="1" noTextEdit="1"/>
              </p:cNvSpPr>
              <p:nvPr/>
            </p:nvSpPr>
            <p:spPr>
              <a:xfrm>
                <a:off x="8419870" y="5302056"/>
                <a:ext cx="3641760" cy="1324080"/>
              </a:xfrm>
              <a:prstGeom prst="rect">
                <a:avLst/>
              </a:prstGeom>
              <a:blipFill>
                <a:blip r:embed="rId3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22489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39BAE782-C07E-8C9D-F03B-E1555654D0F6}"/>
                  </a:ext>
                </a:extLst>
              </p:cNvPr>
              <p:cNvSpPr>
                <a:spLocks noGrp="1"/>
              </p:cNvSpPr>
              <p:nvPr>
                <p:ph type="title"/>
              </p:nvPr>
            </p:nvSpPr>
            <p:spPr/>
            <p:txBody>
              <a:bodyPr/>
              <a:lstStyle/>
              <a:p>
                <a:r>
                  <a:rPr lang="en-US" dirty="0"/>
                  <a:t>Solving </a:t>
                </a:r>
                <a14:m>
                  <m:oMath xmlns:m="http://schemas.openxmlformats.org/officeDocument/2006/math">
                    <m:r>
                      <a:rPr lang="en-US" b="0" i="1" smtClean="0">
                        <a:latin typeface="Cambria Math" panose="02040503050406030204" pitchFamily="18" charset="0"/>
                      </a:rPr>
                      <m:t>𝑇</m:t>
                    </m:r>
                    <m:d>
                      <m:dPr>
                        <m:ctrlPr>
                          <a:rPr lang="en-US"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sSup>
                      <m:sSupPr>
                        <m:ctrlPr>
                          <a:rPr lang="en-US"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endParaRPr lang="en-US" dirty="0"/>
              </a:p>
            </p:txBody>
          </p:sp>
        </mc:Choice>
        <mc:Fallback xmlns="">
          <p:sp>
            <p:nvSpPr>
              <p:cNvPr id="2" name="Title 1">
                <a:extLst>
                  <a:ext uri="{FF2B5EF4-FFF2-40B4-BE49-F238E27FC236}">
                    <a16:creationId xmlns:a16="http://schemas.microsoft.com/office/drawing/2014/main" id="{39BAE782-C07E-8C9D-F03B-E1555654D0F6}"/>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24CB12C-1484-4384-0A8A-F40C8F089090}"/>
                  </a:ext>
                </a:extLst>
              </p:cNvPr>
              <p:cNvSpPr>
                <a:spLocks noGrp="1"/>
              </p:cNvSpPr>
              <p:nvPr>
                <p:ph idx="1"/>
              </p:nvPr>
            </p:nvSpPr>
            <p:spPr/>
            <p:txBody>
              <a:bodyPr>
                <a:normAutofit/>
              </a:bodyPr>
              <a:lstStyle/>
              <a:p>
                <a:pPr marL="457200" lvl="1" indent="0">
                  <a:buNone/>
                </a:pPr>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𝑛</m:t>
                                  </m:r>
                                </m:e>
                                <m:sup>
                                  <m:r>
                                    <a:rPr lang="en-US" sz="2800" b="0" i="1" smtClean="0">
                                      <a:latin typeface="Cambria Math" panose="02040503050406030204" pitchFamily="18" charset="0"/>
                                    </a:rPr>
                                    <m:t>2</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r>
                                    <a:rPr lang="en-US" sz="2800" b="0" i="1" smtClean="0">
                                      <a:latin typeface="Cambria Math" panose="02040503050406030204" pitchFamily="18" charset="0"/>
                                    </a:rPr>
                                    <m:t>𝑖</m:t>
                                  </m:r>
                                </m:sup>
                              </m:sSup>
                            </m:den>
                          </m:f>
                        </m:e>
                      </m:nary>
                    </m:oMath>
                  </m:oMathPara>
                </a14:m>
                <a:endParaRPr lang="en-US" sz="2800" b="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i="1" smtClean="0">
                          <a:latin typeface="Cambria Math"/>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𝑛</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a:latin typeface="Cambria Math"/>
                                    </a:rPr>
                                    <m:t>2</m:t>
                                  </m:r>
                                </m:sub>
                              </m:sSub>
                            </m:fName>
                            <m:e>
                              <m:r>
                                <a:rPr lang="en-US" sz="2800" i="1">
                                  <a:latin typeface="Cambria Math"/>
                                </a:rPr>
                                <m:t>𝑛</m:t>
                              </m:r>
                            </m:e>
                          </m:func>
                        </m:sup>
                        <m:e>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e>
                              </m:d>
                            </m:e>
                            <m:sup>
                              <m:r>
                                <a:rPr lang="en-US" sz="2800" b="0" i="1" smtClean="0">
                                  <a:latin typeface="Cambria Math" panose="02040503050406030204" pitchFamily="18" charset="0"/>
                                </a:rPr>
                                <m:t>𝑖</m:t>
                              </m:r>
                            </m:sup>
                          </m:sSup>
                        </m:e>
                      </m:nary>
                    </m:oMath>
                  </m:oMathPara>
                </a14:m>
                <a:endParaRPr lang="en-US" sz="2800" b="0" dirty="0"/>
              </a:p>
              <a:p>
                <a:pPr marL="457200" lvl="1" indent="0">
                  <a:buNone/>
                </a:pPr>
                <a:endParaRPr lang="en-US" sz="2800" dirty="0"/>
              </a:p>
              <a:p>
                <a:pPr marL="457200" lvl="1" indent="0">
                  <a:buNone/>
                </a:pPr>
                <a:endParaRPr lang="en-US" sz="2800" dirty="0"/>
              </a:p>
              <a:p>
                <a:pPr marL="457200" lvl="1" indent="0">
                  <a:buNone/>
                </a:pPr>
                <a:endParaRPr lang="en-US" sz="2800" dirty="0"/>
              </a:p>
            </p:txBody>
          </p:sp>
        </mc:Choice>
        <mc:Fallback xmlns="">
          <p:sp>
            <p:nvSpPr>
              <p:cNvPr id="3" name="Content Placeholder 2">
                <a:extLst>
                  <a:ext uri="{FF2B5EF4-FFF2-40B4-BE49-F238E27FC236}">
                    <a16:creationId xmlns:a16="http://schemas.microsoft.com/office/drawing/2014/main" id="{324CB12C-1484-4384-0A8A-F40C8F089090}"/>
                  </a:ext>
                </a:extLst>
              </p:cNvPr>
              <p:cNvSpPr>
                <a:spLocks noGrp="1" noRot="1" noChangeAspect="1" noMove="1" noResize="1" noEditPoints="1" noAdjustHandles="1" noChangeArrowheads="1" noChangeShapeType="1" noTextEdit="1"/>
              </p:cNvSpPr>
              <p:nvPr>
                <p:ph idx="1"/>
              </p:nvPr>
            </p:nvSpPr>
            <p:spPr>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034962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Tree Method </a:t>
                </a:r>
                <a14:m>
                  <m:oMath xmlns:m="http://schemas.openxmlformats.org/officeDocument/2006/math">
                    <m:r>
                      <a:rPr lang="en-US" i="1">
                        <a:latin typeface="Cambria Math" panose="02040503050406030204" pitchFamily="18" charset="0"/>
                      </a:rPr>
                      <m:t>𝑇</m:t>
                    </m:r>
                    <m:d>
                      <m:dPr>
                        <m:ctrlPr>
                          <a:rPr lang="en-US" i="1">
                            <a:latin typeface="Cambria Math" panose="02040503050406030204" pitchFamily="18" charset="0"/>
                          </a:rPr>
                        </m:ctrlPr>
                      </m:dPr>
                      <m:e>
                        <m:r>
                          <a:rPr lang="en-US" i="1">
                            <a:latin typeface="Cambria Math" panose="02040503050406030204" pitchFamily="18" charset="0"/>
                          </a:rPr>
                          <m:t>𝑛</m:t>
                        </m:r>
                      </m:e>
                    </m:d>
                    <m:r>
                      <a:rPr lang="en-US" i="1">
                        <a:latin typeface="Cambria Math" panose="02040503050406030204" pitchFamily="18" charset="0"/>
                      </a:rPr>
                      <m:t>=2</m:t>
                    </m:r>
                    <m:r>
                      <a:rPr lang="en-US" i="1">
                        <a:latin typeface="Cambria Math" panose="02040503050406030204" pitchFamily="18" charset="0"/>
                      </a:rPr>
                      <m:t>𝑇</m:t>
                    </m:r>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𝑛</m:t>
                            </m:r>
                          </m:num>
                          <m:den>
                            <m:r>
                              <a:rPr lang="en-US" b="0" i="1" smtClean="0">
                                <a:latin typeface="Cambria Math" panose="02040503050406030204" pitchFamily="18" charset="0"/>
                              </a:rPr>
                              <m:t>8</m:t>
                            </m:r>
                          </m:den>
                        </m:f>
                      </m:e>
                    </m:d>
                    <m:r>
                      <a:rPr lang="en-US" i="1">
                        <a:latin typeface="Cambria Math" panose="02040503050406030204" pitchFamily="18" charset="0"/>
                      </a:rPr>
                      <m:t>+</m:t>
                    </m:r>
                    <m:r>
                      <a:rPr lang="en-US" b="0" i="1" smtClean="0">
                        <a:latin typeface="Cambria Math" panose="02040503050406030204" pitchFamily="18" charset="0"/>
                      </a:rPr>
                      <m:t>1</m:t>
                    </m:r>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9012C2DE-48D7-4255-8090-ED57B66C05A8}"/>
              </a:ext>
              <a:ext uri="{C183D7F6-B498-43B3-948B-1728B52AA6E4}">
                <adec:decorative xmlns:adec="http://schemas.microsoft.com/office/drawing/2017/decorative" val="1"/>
              </a:ext>
            </a:extLst>
          </p:cNvPr>
          <p:cNvSpPr/>
          <p:nvPr/>
        </p:nvSpPr>
        <p:spPr>
          <a:xfrm>
            <a:off x="304801" y="1463359"/>
            <a:ext cx="2602580" cy="6397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Red box represents a problem instance</a:t>
            </a:r>
          </a:p>
        </p:txBody>
      </p:sp>
      <p:sp>
        <p:nvSpPr>
          <p:cNvPr id="5" name="Rectangle 4">
            <a:extLst>
              <a:ext uri="{FF2B5EF4-FFF2-40B4-BE49-F238E27FC236}">
                <a16:creationId xmlns:a16="http://schemas.microsoft.com/office/drawing/2014/main" id="{50E142CF-CAF8-7789-FC06-8CB8767D971C}"/>
              </a:ext>
              <a:ext uri="{C183D7F6-B498-43B3-948B-1728B52AA6E4}">
                <adec:decorative xmlns:adec="http://schemas.microsoft.com/office/drawing/2017/decorative" val="1"/>
              </a:ext>
            </a:extLst>
          </p:cNvPr>
          <p:cNvSpPr/>
          <p:nvPr/>
        </p:nvSpPr>
        <p:spPr>
          <a:xfrm>
            <a:off x="190473" y="2129739"/>
            <a:ext cx="2716908" cy="8115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70C0"/>
                </a:solidFill>
              </a:rPr>
              <a:t>Blue value next to each box represents time spent at that level of recursion</a:t>
            </a:r>
          </a:p>
        </p:txBody>
      </p:sp>
      <p:grpSp>
        <p:nvGrpSpPr>
          <p:cNvPr id="3" name="Group 2" descr="A picture of the recursion for the given recurrence relation. We have one box per stack frame in the recursion. Each box is labelled inside with a value that represents the size of the input for that stack frame. Outside each box is labelled with the amount of (non-recursive) work done by that box (in this case it is 1).&#10;&#10;Each box has an arrow pointing to two boxes with a smaller input (specifically each is one eighth the size) to represent the larger box recursively invoking the algorithm twice with smaller inputs.">
            <a:extLst>
              <a:ext uri="{FF2B5EF4-FFF2-40B4-BE49-F238E27FC236}">
                <a16:creationId xmlns:a16="http://schemas.microsoft.com/office/drawing/2014/main" id="{65B134EC-AF2B-71E9-E01E-FC03C60880A7}"/>
              </a:ext>
            </a:extLst>
          </p:cNvPr>
          <p:cNvGrpSpPr/>
          <p:nvPr/>
        </p:nvGrpSpPr>
        <p:grpSpPr>
          <a:xfrm>
            <a:off x="1295400" y="2249718"/>
            <a:ext cx="7071406" cy="3693910"/>
            <a:chOff x="1295400" y="1992868"/>
            <a:chExt cx="7071406" cy="3693910"/>
          </a:xfrm>
        </p:grpSpPr>
        <mc:AlternateContent xmlns:mc="http://schemas.openxmlformats.org/markup-compatibility/2006" xmlns:a14="http://schemas.microsoft.com/office/drawing/2010/main">
          <mc:Choice Requires="a14">
            <p:sp>
              <p:nvSpPr>
                <p:cNvPr id="44" name="Text Box 41"/>
                <p:cNvSpPr txBox="1">
                  <a:spLocks noChangeArrowheads="1"/>
                </p:cNvSpPr>
                <p:nvPr/>
              </p:nvSpPr>
              <p:spPr bwMode="auto">
                <a:xfrm>
                  <a:off x="4381500" y="213360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4" name="Text Box 41"/>
                <p:cNvSpPr txBox="1">
                  <a:spLocks noRot="1" noChangeAspect="1" noMove="1" noResize="1" noEditPoints="1" noAdjustHandles="1" noChangeArrowheads="1" noChangeShapeType="1" noTextEdit="1"/>
                </p:cNvSpPr>
                <p:nvPr/>
              </p:nvSpPr>
              <p:spPr bwMode="auto">
                <a:xfrm>
                  <a:off x="4381500" y="2133600"/>
                  <a:ext cx="1333500" cy="457200"/>
                </a:xfrm>
                <a:prstGeom prst="rect">
                  <a:avLst/>
                </a:prstGeom>
                <a:blipFill>
                  <a:blip r:embed="rId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 Box 41"/>
                <p:cNvSpPr txBox="1">
                  <a:spLocks noChangeArrowheads="1"/>
                </p:cNvSpPr>
                <p:nvPr/>
              </p:nvSpPr>
              <p:spPr bwMode="auto">
                <a:xfrm>
                  <a:off x="2690604"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smtClean="0">
                                <a:latin typeface="Cambria Math" panose="02040503050406030204" pitchFamily="18" charset="0"/>
                              </a:rPr>
                            </m:ctrlPr>
                          </m:fPr>
                          <m:num>
                            <m:r>
                              <a:rPr lang="en-US" sz="2800" i="1">
                                <a:latin typeface="Cambria Math"/>
                              </a:rPr>
                              <m:t>𝑛</m:t>
                            </m:r>
                          </m:num>
                          <m:den>
                            <m:r>
                              <a:rPr lang="en-US" sz="2800" b="0" i="1" smtClean="0">
                                <a:latin typeface="Cambria Math" panose="02040503050406030204" pitchFamily="18" charset="0"/>
                              </a:rPr>
                              <m:t>8</m:t>
                            </m:r>
                          </m:den>
                        </m:f>
                      </m:oMath>
                    </m:oMathPara>
                  </a14:m>
                  <a:endParaRPr lang="en-US" sz="2800" dirty="0"/>
                </a:p>
              </p:txBody>
            </p:sp>
          </mc:Choice>
          <mc:Fallback xmlns="">
            <p:sp>
              <p:nvSpPr>
                <p:cNvPr id="47" name="Text Box 41"/>
                <p:cNvSpPr txBox="1">
                  <a:spLocks noRot="1" noChangeAspect="1" noMove="1" noResize="1" noEditPoints="1" noAdjustHandles="1" noChangeArrowheads="1" noChangeShapeType="1" noTextEdit="1"/>
                </p:cNvSpPr>
                <p:nvPr/>
              </p:nvSpPr>
              <p:spPr bwMode="auto">
                <a:xfrm>
                  <a:off x="2690604" y="3028252"/>
                  <a:ext cx="1333500" cy="457200"/>
                </a:xfrm>
                <a:prstGeom prst="rect">
                  <a:avLst/>
                </a:prstGeom>
                <a:blipFill>
                  <a:blip r:embed="rId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 Box 41"/>
                <p:cNvSpPr txBox="1">
                  <a:spLocks noChangeArrowheads="1"/>
                </p:cNvSpPr>
                <p:nvPr/>
              </p:nvSpPr>
              <p:spPr bwMode="auto">
                <a:xfrm>
                  <a:off x="5981700" y="3028252"/>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smtClean="0">
                                <a:latin typeface="Cambria Math" panose="02040503050406030204" pitchFamily="18" charset="0"/>
                              </a:rPr>
                            </m:ctrlPr>
                          </m:fPr>
                          <m:num>
                            <m:r>
                              <a:rPr lang="en-US" sz="2800" i="1">
                                <a:latin typeface="Cambria Math"/>
                              </a:rPr>
                              <m:t>𝑛</m:t>
                            </m:r>
                          </m:num>
                          <m:den>
                            <m:r>
                              <a:rPr lang="en-US" sz="2800" b="0" i="1" smtClean="0">
                                <a:latin typeface="Cambria Math" panose="02040503050406030204" pitchFamily="18" charset="0"/>
                              </a:rPr>
                              <m:t>8</m:t>
                            </m:r>
                          </m:den>
                        </m:f>
                      </m:oMath>
                    </m:oMathPara>
                  </a14:m>
                  <a:endParaRPr lang="en-US" sz="2800" dirty="0"/>
                </a:p>
              </p:txBody>
            </p:sp>
          </mc:Choice>
          <mc:Fallback xmlns="">
            <p:sp>
              <p:nvSpPr>
                <p:cNvPr id="48" name="Text Box 41"/>
                <p:cNvSpPr txBox="1">
                  <a:spLocks noRot="1" noChangeAspect="1" noMove="1" noResize="1" noEditPoints="1" noAdjustHandles="1" noChangeArrowheads="1" noChangeShapeType="1" noTextEdit="1"/>
                </p:cNvSpPr>
                <p:nvPr/>
              </p:nvSpPr>
              <p:spPr bwMode="auto">
                <a:xfrm>
                  <a:off x="5981700" y="3028252"/>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 Box 41"/>
                <p:cNvSpPr txBox="1">
                  <a:spLocks noChangeArrowheads="1"/>
                </p:cNvSpPr>
                <p:nvPr/>
              </p:nvSpPr>
              <p:spPr bwMode="auto">
                <a:xfrm>
                  <a:off x="157388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smtClean="0">
                                <a:latin typeface="Cambria Math" panose="02040503050406030204" pitchFamily="18" charset="0"/>
                              </a:rPr>
                            </m:ctrlPr>
                          </m:fPr>
                          <m:num>
                            <m:r>
                              <a:rPr lang="en-US" sz="2800" i="1">
                                <a:latin typeface="Cambria Math"/>
                              </a:rPr>
                              <m:t>𝑛</m:t>
                            </m:r>
                          </m:num>
                          <m:den>
                            <m:r>
                              <a:rPr lang="en-US" sz="2800" b="0" i="1" smtClean="0">
                                <a:latin typeface="Cambria Math" panose="02040503050406030204" pitchFamily="18" charset="0"/>
                              </a:rPr>
                              <m:t>6</m:t>
                            </m:r>
                            <m:r>
                              <a:rPr lang="en-US" sz="2800" i="1">
                                <a:latin typeface="Cambria Math"/>
                              </a:rPr>
                              <m:t>4</m:t>
                            </m:r>
                          </m:den>
                        </m:f>
                      </m:oMath>
                    </m:oMathPara>
                  </a14:m>
                  <a:endParaRPr lang="en-US" sz="2800" dirty="0"/>
                </a:p>
              </p:txBody>
            </p:sp>
          </mc:Choice>
          <mc:Fallback xmlns="">
            <p:sp>
              <p:nvSpPr>
                <p:cNvPr id="49" name="Text Box 41"/>
                <p:cNvSpPr txBox="1">
                  <a:spLocks noRot="1" noChangeAspect="1" noMove="1" noResize="1" noEditPoints="1" noAdjustHandles="1" noChangeArrowheads="1" noChangeShapeType="1" noTextEdit="1"/>
                </p:cNvSpPr>
                <p:nvPr/>
              </p:nvSpPr>
              <p:spPr bwMode="auto">
                <a:xfrm>
                  <a:off x="1573880" y="383432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 Box 41"/>
                <p:cNvSpPr txBox="1">
                  <a:spLocks noChangeArrowheads="1"/>
                </p:cNvSpPr>
                <p:nvPr/>
              </p:nvSpPr>
              <p:spPr bwMode="auto">
                <a:xfrm>
                  <a:off x="3314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smtClean="0">
                                <a:latin typeface="Cambria Math" panose="02040503050406030204" pitchFamily="18" charset="0"/>
                              </a:rPr>
                            </m:ctrlPr>
                          </m:fPr>
                          <m:num>
                            <m:r>
                              <a:rPr lang="en-US" sz="2800" i="1">
                                <a:latin typeface="Cambria Math"/>
                              </a:rPr>
                              <m:t>𝑛</m:t>
                            </m:r>
                          </m:num>
                          <m:den>
                            <m:r>
                              <a:rPr lang="en-US" sz="2800" b="0" i="1" smtClean="0">
                                <a:latin typeface="Cambria Math" panose="02040503050406030204" pitchFamily="18" charset="0"/>
                              </a:rPr>
                              <m:t>6</m:t>
                            </m:r>
                            <m:r>
                              <a:rPr lang="en-US" sz="2800" i="1">
                                <a:latin typeface="Cambria Math"/>
                              </a:rPr>
                              <m:t>4</m:t>
                            </m:r>
                          </m:den>
                        </m:f>
                      </m:oMath>
                    </m:oMathPara>
                  </a14:m>
                  <a:endParaRPr lang="en-US" sz="2800" dirty="0"/>
                </a:p>
              </p:txBody>
            </p:sp>
          </mc:Choice>
          <mc:Fallback xmlns="">
            <p:sp>
              <p:nvSpPr>
                <p:cNvPr id="50" name="Text Box 41"/>
                <p:cNvSpPr txBox="1">
                  <a:spLocks noRot="1" noChangeAspect="1" noMove="1" noResize="1" noEditPoints="1" noAdjustHandles="1" noChangeArrowheads="1" noChangeShapeType="1" noTextEdit="1"/>
                </p:cNvSpPr>
                <p:nvPr/>
              </p:nvSpPr>
              <p:spPr bwMode="auto">
                <a:xfrm>
                  <a:off x="3314700" y="3834326"/>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 Box 41"/>
                <p:cNvSpPr txBox="1">
                  <a:spLocks noChangeArrowheads="1"/>
                </p:cNvSpPr>
                <p:nvPr/>
              </p:nvSpPr>
              <p:spPr bwMode="auto">
                <a:xfrm>
                  <a:off x="5181600" y="383237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smtClean="0">
                                <a:latin typeface="Cambria Math" panose="02040503050406030204" pitchFamily="18" charset="0"/>
                              </a:rPr>
                            </m:ctrlPr>
                          </m:fPr>
                          <m:num>
                            <m:r>
                              <a:rPr lang="en-US" sz="2800" i="1">
                                <a:latin typeface="Cambria Math"/>
                              </a:rPr>
                              <m:t>𝑛</m:t>
                            </m:r>
                          </m:num>
                          <m:den>
                            <m:r>
                              <a:rPr lang="en-US" sz="2800" b="0" i="1" smtClean="0">
                                <a:latin typeface="Cambria Math" panose="02040503050406030204" pitchFamily="18" charset="0"/>
                              </a:rPr>
                              <m:t>6</m:t>
                            </m:r>
                            <m:r>
                              <a:rPr lang="en-US" sz="2800" i="1">
                                <a:latin typeface="Cambria Math"/>
                              </a:rPr>
                              <m:t>4</m:t>
                            </m:r>
                          </m:den>
                        </m:f>
                      </m:oMath>
                    </m:oMathPara>
                  </a14:m>
                  <a:endParaRPr lang="en-US" sz="2800" dirty="0"/>
                </a:p>
              </p:txBody>
            </p:sp>
          </mc:Choice>
          <mc:Fallback xmlns="">
            <p:sp>
              <p:nvSpPr>
                <p:cNvPr id="51" name="Text Box 41"/>
                <p:cNvSpPr txBox="1">
                  <a:spLocks noRot="1" noChangeAspect="1" noMove="1" noResize="1" noEditPoints="1" noAdjustHandles="1" noChangeArrowheads="1" noChangeShapeType="1" noTextEdit="1"/>
                </p:cNvSpPr>
                <p:nvPr/>
              </p:nvSpPr>
              <p:spPr bwMode="auto">
                <a:xfrm>
                  <a:off x="5181600" y="3832376"/>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 Box 41"/>
                <p:cNvSpPr txBox="1">
                  <a:spLocks noChangeArrowheads="1"/>
                </p:cNvSpPr>
                <p:nvPr/>
              </p:nvSpPr>
              <p:spPr bwMode="auto">
                <a:xfrm>
                  <a:off x="6743700" y="383432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f>
                          <m:fPr>
                            <m:type m:val="lin"/>
                            <m:ctrlPr>
                              <a:rPr lang="en-US" sz="2800" i="1" smtClean="0">
                                <a:latin typeface="Cambria Math" panose="02040503050406030204" pitchFamily="18" charset="0"/>
                              </a:rPr>
                            </m:ctrlPr>
                          </m:fPr>
                          <m:num>
                            <m:r>
                              <a:rPr lang="en-US" sz="2800" i="1">
                                <a:latin typeface="Cambria Math"/>
                              </a:rPr>
                              <m:t>𝑛</m:t>
                            </m:r>
                          </m:num>
                          <m:den>
                            <m:r>
                              <a:rPr lang="en-US" sz="2800" b="0" i="1" smtClean="0">
                                <a:latin typeface="Cambria Math" panose="02040503050406030204" pitchFamily="18" charset="0"/>
                              </a:rPr>
                              <m:t>6</m:t>
                            </m:r>
                            <m:r>
                              <a:rPr lang="en-US" sz="2800" i="1">
                                <a:latin typeface="Cambria Math"/>
                              </a:rPr>
                              <m:t>4</m:t>
                            </m:r>
                          </m:den>
                        </m:f>
                      </m:oMath>
                    </m:oMathPara>
                  </a14:m>
                  <a:endParaRPr lang="en-US" sz="2800" dirty="0"/>
                </a:p>
              </p:txBody>
            </p:sp>
          </mc:Choice>
          <mc:Fallback xmlns="">
            <p:sp>
              <p:nvSpPr>
                <p:cNvPr id="52" name="Text Box 41"/>
                <p:cNvSpPr txBox="1">
                  <a:spLocks noRot="1" noChangeAspect="1" noMove="1" noResize="1" noEditPoints="1" noAdjustHandles="1" noChangeArrowheads="1" noChangeShapeType="1" noTextEdit="1"/>
                </p:cNvSpPr>
                <p:nvPr/>
              </p:nvSpPr>
              <p:spPr bwMode="auto">
                <a:xfrm>
                  <a:off x="6743700" y="3834326"/>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sp>
          <p:nvSpPr>
            <p:cNvPr id="53" name="Rectangle 52"/>
            <p:cNvSpPr/>
            <p:nvPr/>
          </p:nvSpPr>
          <p:spPr>
            <a:xfrm rot="16200000">
              <a:off x="2018785" y="4281268"/>
              <a:ext cx="574196" cy="769441"/>
            </a:xfrm>
            <a:prstGeom prst="rect">
              <a:avLst/>
            </a:prstGeom>
          </p:spPr>
          <p:txBody>
            <a:bodyPr wrap="none">
              <a:spAutoFit/>
            </a:bodyPr>
            <a:lstStyle/>
            <a:p>
              <a:r>
                <a:rPr lang="en-US" sz="4400" dirty="0"/>
                <a:t>…</a:t>
              </a:r>
            </a:p>
          </p:txBody>
        </p:sp>
        <p:sp>
          <p:nvSpPr>
            <p:cNvPr id="54" name="Rectangle 53"/>
            <p:cNvSpPr/>
            <p:nvPr/>
          </p:nvSpPr>
          <p:spPr>
            <a:xfrm rot="16200000">
              <a:off x="3694351" y="4308283"/>
              <a:ext cx="574196" cy="769441"/>
            </a:xfrm>
            <a:prstGeom prst="rect">
              <a:avLst/>
            </a:prstGeom>
          </p:spPr>
          <p:txBody>
            <a:bodyPr wrap="none">
              <a:spAutoFit/>
            </a:bodyPr>
            <a:lstStyle/>
            <a:p>
              <a:r>
                <a:rPr lang="en-US" sz="4400" dirty="0"/>
                <a:t>…</a:t>
              </a:r>
            </a:p>
          </p:txBody>
        </p:sp>
        <p:sp>
          <p:nvSpPr>
            <p:cNvPr id="55" name="Rectangle 54"/>
            <p:cNvSpPr/>
            <p:nvPr/>
          </p:nvSpPr>
          <p:spPr>
            <a:xfrm rot="16200000">
              <a:off x="5637451" y="4308283"/>
              <a:ext cx="574196" cy="769441"/>
            </a:xfrm>
            <a:prstGeom prst="rect">
              <a:avLst/>
            </a:prstGeom>
          </p:spPr>
          <p:txBody>
            <a:bodyPr wrap="none">
              <a:spAutoFit/>
            </a:bodyPr>
            <a:lstStyle/>
            <a:p>
              <a:r>
                <a:rPr lang="en-US" sz="4400" dirty="0"/>
                <a:t>…</a:t>
              </a:r>
            </a:p>
          </p:txBody>
        </p:sp>
        <p:sp>
          <p:nvSpPr>
            <p:cNvPr id="56" name="Rectangle 55"/>
            <p:cNvSpPr/>
            <p:nvPr/>
          </p:nvSpPr>
          <p:spPr>
            <a:xfrm rot="16200000">
              <a:off x="7123351" y="4335298"/>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57" name="Text Box 41"/>
                <p:cNvSpPr txBox="1">
                  <a:spLocks noChangeArrowheads="1"/>
                </p:cNvSpPr>
                <p:nvPr/>
              </p:nvSpPr>
              <p:spPr bwMode="auto">
                <a:xfrm>
                  <a:off x="1295400"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7" name="Text Box 41"/>
                <p:cNvSpPr txBox="1">
                  <a:spLocks noRot="1" noChangeAspect="1" noMove="1" noResize="1" noEditPoints="1" noAdjustHandles="1" noChangeArrowheads="1" noChangeShapeType="1" noTextEdit="1"/>
                </p:cNvSpPr>
                <p:nvPr/>
              </p:nvSpPr>
              <p:spPr bwMode="auto">
                <a:xfrm>
                  <a:off x="1295400" y="5226656"/>
                  <a:ext cx="716630" cy="457200"/>
                </a:xfrm>
                <a:prstGeom prst="rect">
                  <a:avLst/>
                </a:prstGeom>
                <a:blipFill>
                  <a:blip r:embed="rId10"/>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 Box 41"/>
                <p:cNvSpPr txBox="1">
                  <a:spLocks noChangeArrowheads="1"/>
                </p:cNvSpPr>
                <p:nvPr/>
              </p:nvSpPr>
              <p:spPr bwMode="auto">
                <a:xfrm>
                  <a:off x="22860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8" name="Text Box 41"/>
                <p:cNvSpPr txBox="1">
                  <a:spLocks noRot="1" noChangeAspect="1" noMove="1" noResize="1" noEditPoints="1" noAdjustHandles="1" noChangeArrowheads="1" noChangeShapeType="1" noTextEdit="1"/>
                </p:cNvSpPr>
                <p:nvPr/>
              </p:nvSpPr>
              <p:spPr bwMode="auto">
                <a:xfrm>
                  <a:off x="2286000" y="5229577"/>
                  <a:ext cx="716630" cy="457200"/>
                </a:xfrm>
                <a:prstGeom prst="rect">
                  <a:avLst/>
                </a:prstGeom>
                <a:blipFill>
                  <a:blip r:embed="rId11"/>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 Box 41"/>
                <p:cNvSpPr txBox="1">
                  <a:spLocks noChangeArrowheads="1"/>
                </p:cNvSpPr>
                <p:nvPr/>
              </p:nvSpPr>
              <p:spPr bwMode="auto">
                <a:xfrm>
                  <a:off x="3201319"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59" name="Text Box 41"/>
                <p:cNvSpPr txBox="1">
                  <a:spLocks noRot="1" noChangeAspect="1" noMove="1" noResize="1" noEditPoints="1" noAdjustHandles="1" noChangeArrowheads="1" noChangeShapeType="1" noTextEdit="1"/>
                </p:cNvSpPr>
                <p:nvPr/>
              </p:nvSpPr>
              <p:spPr bwMode="auto">
                <a:xfrm>
                  <a:off x="3201319" y="5229577"/>
                  <a:ext cx="716630" cy="457200"/>
                </a:xfrm>
                <a:prstGeom prst="rect">
                  <a:avLst/>
                </a:prstGeom>
                <a:blipFill>
                  <a:blip r:embed="rId12"/>
                  <a:stretch>
                    <a:fillRect/>
                  </a:stretch>
                </a:blipFill>
                <a:ln w="9525">
                  <a:solidFill>
                    <a:srgbClr val="FF0000"/>
                  </a:solidFill>
                  <a:miter lim="800000"/>
                  <a:headEnd/>
                  <a:tailEnd/>
                </a:ln>
              </p:spPr>
              <p:txBody>
                <a:bodyPr/>
                <a:lstStyle/>
                <a:p>
                  <a:r>
                    <a:rPr lang="en-US">
                      <a:noFill/>
                    </a:rPr>
                    <a:t> </a:t>
                  </a:r>
                </a:p>
              </p:txBody>
            </p:sp>
          </mc:Fallback>
        </mc:AlternateContent>
        <p:sp>
          <p:nvSpPr>
            <p:cNvPr id="60" name="Rectangle 59"/>
            <p:cNvSpPr/>
            <p:nvPr/>
          </p:nvSpPr>
          <p:spPr>
            <a:xfrm>
              <a:off x="4133849" y="4917337"/>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61" name="Text Box 41"/>
                <p:cNvSpPr txBox="1">
                  <a:spLocks noChangeArrowheads="1"/>
                </p:cNvSpPr>
                <p:nvPr/>
              </p:nvSpPr>
              <p:spPr bwMode="auto">
                <a:xfrm>
                  <a:off x="5348411" y="5226656"/>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1" name="Text Box 41"/>
                <p:cNvSpPr txBox="1">
                  <a:spLocks noRot="1" noChangeAspect="1" noMove="1" noResize="1" noEditPoints="1" noAdjustHandles="1" noChangeArrowheads="1" noChangeShapeType="1" noTextEdit="1"/>
                </p:cNvSpPr>
                <p:nvPr/>
              </p:nvSpPr>
              <p:spPr bwMode="auto">
                <a:xfrm>
                  <a:off x="5348411" y="5226656"/>
                  <a:ext cx="716630" cy="457200"/>
                </a:xfrm>
                <a:prstGeom prst="rect">
                  <a:avLst/>
                </a:prstGeom>
                <a:blipFill>
                  <a:blip r:embed="rId13"/>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 Box 41"/>
                <p:cNvSpPr txBox="1">
                  <a:spLocks noChangeArrowheads="1"/>
                </p:cNvSpPr>
                <p:nvPr/>
              </p:nvSpPr>
              <p:spPr bwMode="auto">
                <a:xfrm>
                  <a:off x="6324600"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2" name="Text Box 41"/>
                <p:cNvSpPr txBox="1">
                  <a:spLocks noRot="1" noChangeAspect="1" noMove="1" noResize="1" noEditPoints="1" noAdjustHandles="1" noChangeArrowheads="1" noChangeShapeType="1" noTextEdit="1"/>
                </p:cNvSpPr>
                <p:nvPr/>
              </p:nvSpPr>
              <p:spPr bwMode="auto">
                <a:xfrm>
                  <a:off x="6324600" y="5229577"/>
                  <a:ext cx="716630" cy="457200"/>
                </a:xfrm>
                <a:prstGeom prst="rect">
                  <a:avLst/>
                </a:prstGeom>
                <a:blipFill>
                  <a:blip r:embed="rId1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 name="Text Box 41"/>
                <p:cNvSpPr txBox="1">
                  <a:spLocks noChangeArrowheads="1"/>
                </p:cNvSpPr>
                <p:nvPr/>
              </p:nvSpPr>
              <p:spPr bwMode="auto">
                <a:xfrm>
                  <a:off x="7201056" y="5229577"/>
                  <a:ext cx="71663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a:latin typeface="Cambria Math"/>
                          </a:rPr>
                          <m:t>1</m:t>
                        </m:r>
                      </m:oMath>
                    </m:oMathPara>
                  </a14:m>
                  <a:endParaRPr lang="en-US" sz="2800" dirty="0"/>
                </a:p>
              </p:txBody>
            </p:sp>
          </mc:Choice>
          <mc:Fallback xmlns="">
            <p:sp>
              <p:nvSpPr>
                <p:cNvPr id="63" name="Text Box 41"/>
                <p:cNvSpPr txBox="1">
                  <a:spLocks noRot="1" noChangeAspect="1" noMove="1" noResize="1" noEditPoints="1" noAdjustHandles="1" noChangeArrowheads="1" noChangeShapeType="1" noTextEdit="1"/>
                </p:cNvSpPr>
                <p:nvPr/>
              </p:nvSpPr>
              <p:spPr bwMode="auto">
                <a:xfrm>
                  <a:off x="7201056" y="5229577"/>
                  <a:ext cx="716630" cy="457200"/>
                </a:xfrm>
                <a:prstGeom prst="rect">
                  <a:avLst/>
                </a:prstGeom>
                <a:blipFill>
                  <a:blip r:embed="rId15"/>
                  <a:stretch>
                    <a:fillRect/>
                  </a:stretch>
                </a:blipFill>
                <a:ln w="9525">
                  <a:solidFill>
                    <a:srgbClr val="FF0000"/>
                  </a:solidFill>
                  <a:miter lim="800000"/>
                  <a:headEnd/>
                  <a:tailEnd/>
                </a:ln>
              </p:spPr>
              <p:txBody>
                <a:bodyPr/>
                <a:lstStyle/>
                <a:p>
                  <a:r>
                    <a:rPr lang="en-US">
                      <a:noFill/>
                    </a:rPr>
                    <a:t> </a:t>
                  </a:r>
                </a:p>
              </p:txBody>
            </p:sp>
          </mc:Fallback>
        </mc:AlternateContent>
        <p:cxnSp>
          <p:nvCxnSpPr>
            <p:cNvPr id="65" name="Straight Connector 64"/>
            <p:cNvCxnSpPr>
              <a:stCxn id="44" idx="2"/>
              <a:endCxn id="47" idx="0"/>
            </p:cNvCxnSpPr>
            <p:nvPr/>
          </p:nvCxnSpPr>
          <p:spPr>
            <a:xfrm flipH="1">
              <a:off x="3357354" y="2590800"/>
              <a:ext cx="1690896"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44" idx="2"/>
              <a:endCxn id="48" idx="0"/>
            </p:cNvCxnSpPr>
            <p:nvPr/>
          </p:nvCxnSpPr>
          <p:spPr>
            <a:xfrm>
              <a:off x="5048250" y="2590800"/>
              <a:ext cx="1600200" cy="43745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47" idx="2"/>
              <a:endCxn id="49" idx="0"/>
            </p:cNvCxnSpPr>
            <p:nvPr/>
          </p:nvCxnSpPr>
          <p:spPr>
            <a:xfrm flipH="1">
              <a:off x="2240630" y="3485452"/>
              <a:ext cx="1116724"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47" idx="2"/>
              <a:endCxn id="50" idx="0"/>
            </p:cNvCxnSpPr>
            <p:nvPr/>
          </p:nvCxnSpPr>
          <p:spPr>
            <a:xfrm>
              <a:off x="3357354" y="3485452"/>
              <a:ext cx="624096"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48" idx="2"/>
              <a:endCxn id="51" idx="0"/>
            </p:cNvCxnSpPr>
            <p:nvPr/>
          </p:nvCxnSpPr>
          <p:spPr>
            <a:xfrm flipH="1">
              <a:off x="5848350" y="3485452"/>
              <a:ext cx="800100" cy="34692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48" idx="2"/>
              <a:endCxn id="52" idx="0"/>
            </p:cNvCxnSpPr>
            <p:nvPr/>
          </p:nvCxnSpPr>
          <p:spPr>
            <a:xfrm>
              <a:off x="6648450" y="3485452"/>
              <a:ext cx="762000" cy="34887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7486650" y="4291526"/>
              <a:ext cx="499546"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52" idx="2"/>
            </p:cNvCxnSpPr>
            <p:nvPr/>
          </p:nvCxnSpPr>
          <p:spPr>
            <a:xfrm flipH="1">
              <a:off x="7143432" y="4291526"/>
              <a:ext cx="267019" cy="33926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51" idx="2"/>
            </p:cNvCxnSpPr>
            <p:nvPr/>
          </p:nvCxnSpPr>
          <p:spPr>
            <a:xfrm>
              <a:off x="5848351" y="4289576"/>
              <a:ext cx="499545"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51" idx="2"/>
            </p:cNvCxnSpPr>
            <p:nvPr/>
          </p:nvCxnSpPr>
          <p:spPr>
            <a:xfrm flipH="1">
              <a:off x="5581332" y="4289576"/>
              <a:ext cx="267019" cy="320454"/>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50" idx="2"/>
            </p:cNvCxnSpPr>
            <p:nvPr/>
          </p:nvCxnSpPr>
          <p:spPr>
            <a:xfrm>
              <a:off x="3981450" y="4291526"/>
              <a:ext cx="526860"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50" idx="2"/>
            </p:cNvCxnSpPr>
            <p:nvPr/>
          </p:nvCxnSpPr>
          <p:spPr>
            <a:xfrm flipH="1">
              <a:off x="3741748" y="4291526"/>
              <a:ext cx="239703" cy="3133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49" idx="2"/>
            </p:cNvCxnSpPr>
            <p:nvPr/>
          </p:nvCxnSpPr>
          <p:spPr>
            <a:xfrm>
              <a:off x="2240631" y="4291527"/>
              <a:ext cx="474963"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49" idx="2"/>
            </p:cNvCxnSpPr>
            <p:nvPr/>
          </p:nvCxnSpPr>
          <p:spPr>
            <a:xfrm flipH="1">
              <a:off x="1949032" y="4291527"/>
              <a:ext cx="291599" cy="308485"/>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4" name="TextBox 63"/>
                <p:cNvSpPr txBox="1"/>
                <p:nvPr/>
              </p:nvSpPr>
              <p:spPr>
                <a:xfrm>
                  <a:off x="5668215" y="1992868"/>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4" name="TextBox 63"/>
                <p:cNvSpPr txBox="1">
                  <a:spLocks noRot="1" noChangeAspect="1" noMove="1" noResize="1" noEditPoints="1" noAdjustHandles="1" noChangeArrowheads="1" noChangeShapeType="1" noTextEdit="1"/>
                </p:cNvSpPr>
                <p:nvPr/>
              </p:nvSpPr>
              <p:spPr>
                <a:xfrm>
                  <a:off x="5668215" y="1992868"/>
                  <a:ext cx="365806" cy="369332"/>
                </a:xfrm>
                <a:prstGeom prst="rect">
                  <a:avLst/>
                </a:prstGeom>
                <a:blipFill>
                  <a:blip r:embed="rId1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3962400" y="2940302"/>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6" name="TextBox 65"/>
                <p:cNvSpPr txBox="1">
                  <a:spLocks noRot="1" noChangeAspect="1" noMove="1" noResize="1" noEditPoints="1" noAdjustHandles="1" noChangeArrowheads="1" noChangeShapeType="1" noTextEdit="1"/>
                </p:cNvSpPr>
                <p:nvPr/>
              </p:nvSpPr>
              <p:spPr>
                <a:xfrm>
                  <a:off x="3962400" y="2940302"/>
                  <a:ext cx="365806" cy="369332"/>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7246374" y="2974403"/>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7" name="TextBox 66"/>
                <p:cNvSpPr txBox="1">
                  <a:spLocks noRot="1" noChangeAspect="1" noMove="1" noResize="1" noEditPoints="1" noAdjustHandles="1" noChangeArrowheads="1" noChangeShapeType="1" noTextEdit="1"/>
                </p:cNvSpPr>
                <p:nvPr/>
              </p:nvSpPr>
              <p:spPr>
                <a:xfrm>
                  <a:off x="7246374" y="2974403"/>
                  <a:ext cx="365806" cy="369332"/>
                </a:xfrm>
                <a:prstGeom prst="rect">
                  <a:avLst/>
                </a:prstGeom>
                <a:blipFill>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2819400" y="3778527"/>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68" name="TextBox 67"/>
                <p:cNvSpPr txBox="1">
                  <a:spLocks noRot="1" noChangeAspect="1" noMove="1" noResize="1" noEditPoints="1" noAdjustHandles="1" noChangeArrowheads="1" noChangeShapeType="1" noTextEdit="1"/>
                </p:cNvSpPr>
                <p:nvPr/>
              </p:nvSpPr>
              <p:spPr>
                <a:xfrm>
                  <a:off x="2819400" y="3778527"/>
                  <a:ext cx="365806" cy="369332"/>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4639597" y="3774093"/>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4639597" y="3774093"/>
                  <a:ext cx="365806" cy="369332"/>
                </a:xfrm>
                <a:prstGeom prst="rect">
                  <a:avLst/>
                </a:prstGeom>
                <a:blipFill>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6432433" y="3783622"/>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b="0" dirty="0">
                    <a:solidFill>
                      <a:srgbClr val="0070C0"/>
                    </a:solidFill>
                  </a:endParaRPr>
                </a:p>
              </p:txBody>
            </p:sp>
          </mc:Choice>
          <mc:Fallback xmlns="">
            <p:sp>
              <p:nvSpPr>
                <p:cNvPr id="71" name="TextBox 70"/>
                <p:cNvSpPr txBox="1">
                  <a:spLocks noRot="1" noChangeAspect="1" noMove="1" noResize="1" noEditPoints="1" noAdjustHandles="1" noChangeArrowheads="1" noChangeShapeType="1" noTextEdit="1"/>
                </p:cNvSpPr>
                <p:nvPr/>
              </p:nvSpPr>
              <p:spPr>
                <a:xfrm>
                  <a:off x="6432433" y="3783622"/>
                  <a:ext cx="365806" cy="369332"/>
                </a:xfrm>
                <a:prstGeom prst="rect">
                  <a:avLst/>
                </a:prstGeom>
                <a:blipFill>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8001000" y="3779188"/>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8001000" y="3779188"/>
                  <a:ext cx="365806" cy="369332"/>
                </a:xfrm>
                <a:prstGeom prst="rect">
                  <a:avLst/>
                </a:prstGeom>
                <a:blipFill>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190500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4" name="TextBox 73"/>
                <p:cNvSpPr txBox="1">
                  <a:spLocks noRot="1" noChangeAspect="1" noMove="1" noResize="1" noEditPoints="1" noAdjustHandles="1" noChangeArrowheads="1" noChangeShapeType="1" noTextEdit="1"/>
                </p:cNvSpPr>
                <p:nvPr/>
              </p:nvSpPr>
              <p:spPr>
                <a:xfrm>
                  <a:off x="1905000" y="5105400"/>
                  <a:ext cx="365806" cy="369332"/>
                </a:xfrm>
                <a:prstGeom prst="rect">
                  <a:avLst/>
                </a:prstGeom>
                <a:blipFill>
                  <a:blip r:embed="rId2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907380"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2907380" y="5105400"/>
                  <a:ext cx="365806" cy="369332"/>
                </a:xfrm>
                <a:prstGeom prst="rect">
                  <a:avLst/>
                </a:prstGeom>
                <a:blipFill>
                  <a:blip r:embed="rId2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3821292" y="510540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7" name="TextBox 76"/>
                <p:cNvSpPr txBox="1">
                  <a:spLocks noRot="1" noChangeAspect="1" noMove="1" noResize="1" noEditPoints="1" noAdjustHandles="1" noChangeArrowheads="1" noChangeShapeType="1" noTextEdit="1"/>
                </p:cNvSpPr>
                <p:nvPr/>
              </p:nvSpPr>
              <p:spPr>
                <a:xfrm>
                  <a:off x="3821292" y="5105400"/>
                  <a:ext cx="365806" cy="369332"/>
                </a:xfrm>
                <a:prstGeom prst="rect">
                  <a:avLst/>
                </a:prstGeom>
                <a:blipFill>
                  <a:blip r:embed="rId2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8" name="TextBox 77"/>
                <p:cNvSpPr txBox="1"/>
                <p:nvPr/>
              </p:nvSpPr>
              <p:spPr>
                <a:xfrm>
                  <a:off x="5958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78" name="TextBox 77"/>
                <p:cNvSpPr txBox="1">
                  <a:spLocks noRot="1" noChangeAspect="1" noMove="1" noResize="1" noEditPoints="1" noAdjustHandles="1" noChangeArrowheads="1" noChangeShapeType="1" noTextEdit="1"/>
                </p:cNvSpPr>
                <p:nvPr/>
              </p:nvSpPr>
              <p:spPr>
                <a:xfrm>
                  <a:off x="5958794" y="5117390"/>
                  <a:ext cx="365806" cy="369332"/>
                </a:xfrm>
                <a:prstGeom prst="rect">
                  <a:avLst/>
                </a:prstGeom>
                <a:blipFill>
                  <a:blip r:embed="rId2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0" name="TextBox 79"/>
                <p:cNvSpPr txBox="1"/>
                <p:nvPr/>
              </p:nvSpPr>
              <p:spPr>
                <a:xfrm>
                  <a:off x="69493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0" name="TextBox 79"/>
                <p:cNvSpPr txBox="1">
                  <a:spLocks noRot="1" noChangeAspect="1" noMove="1" noResize="1" noEditPoints="1" noAdjustHandles="1" noChangeArrowheads="1" noChangeShapeType="1" noTextEdit="1"/>
                </p:cNvSpPr>
                <p:nvPr/>
              </p:nvSpPr>
              <p:spPr>
                <a:xfrm>
                  <a:off x="6949394" y="5117390"/>
                  <a:ext cx="365806" cy="369332"/>
                </a:xfrm>
                <a:prstGeom prst="rect">
                  <a:avLst/>
                </a:prstGeom>
                <a:blipFill>
                  <a:blip r:embed="rId2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7863794" y="5117390"/>
                  <a:ext cx="36580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solidFill>
                              <a:srgbClr val="0070C0"/>
                            </a:solidFill>
                            <a:latin typeface="Cambria Math"/>
                          </a:rPr>
                          <m:t>1</m:t>
                        </m:r>
                      </m:oMath>
                    </m:oMathPara>
                  </a14:m>
                  <a:endParaRPr lang="en-US" dirty="0">
                    <a:solidFill>
                      <a:srgbClr val="0070C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7863794" y="5117390"/>
                  <a:ext cx="365806" cy="369332"/>
                </a:xfrm>
                <a:prstGeom prst="rect">
                  <a:avLst/>
                </a:prstGeom>
                <a:blipFill>
                  <a:blip r:embed="rId27"/>
                  <a:stretch>
                    <a:fillRect/>
                  </a:stretch>
                </a:blipFill>
              </p:spPr>
              <p:txBody>
                <a:bodyPr/>
                <a:lstStyle/>
                <a:p>
                  <a:r>
                    <a:rPr lang="en-US">
                      <a:noFill/>
                    </a:rPr>
                    <a:t> </a:t>
                  </a:r>
                </a:p>
              </p:txBody>
            </p:sp>
          </mc:Fallback>
        </mc:AlternateContent>
      </p:grpSp>
      <p:sp>
        <p:nvSpPr>
          <p:cNvPr id="42" name="Left Brace 41" descr="Because we need to make log_8(n) recursive calls before reaching a base case, the height of this chain of stackframes is log_8(n)."/>
          <p:cNvSpPr/>
          <p:nvPr/>
        </p:nvSpPr>
        <p:spPr>
          <a:xfrm flipH="1" flipV="1">
            <a:off x="8395065" y="2534286"/>
            <a:ext cx="250372" cy="3553177"/>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41" name="Text Box 2"/>
              <p:cNvSpPr txBox="1">
                <a:spLocks noChangeArrowheads="1"/>
              </p:cNvSpPr>
              <p:nvPr/>
            </p:nvSpPr>
            <p:spPr bwMode="auto">
              <a:xfrm>
                <a:off x="9040525" y="2631333"/>
                <a:ext cx="2991582" cy="505395"/>
              </a:xfrm>
              <a:prstGeom prst="rect">
                <a:avLst/>
              </a:prstGeom>
              <a:noFill/>
              <a:ln w="9525">
                <a:noFill/>
                <a:miter lim="800000"/>
                <a:headEnd/>
                <a:tailEnd/>
              </a:ln>
            </p:spPr>
            <p:txBody>
              <a:bodyPr wrap="square">
                <a:spAutoFit/>
              </a:bodyPr>
              <a:lstStyle/>
              <a:p>
                <a:pPr algn="ctr"/>
                <a:r>
                  <a:rPr lang="en-US" sz="2600" dirty="0">
                    <a:latin typeface="Symbol" pitchFamily="18" charset="2"/>
                  </a:rPr>
                  <a:t>Þ </a:t>
                </a:r>
                <a14:m>
                  <m:oMath xmlns:m="http://schemas.openxmlformats.org/officeDocument/2006/math">
                    <m:sSup>
                      <m:sSupPr>
                        <m:ctrlPr>
                          <a:rPr lang="en-US" sz="2600" b="0" i="1" smtClean="0">
                            <a:solidFill>
                              <a:srgbClr val="0070C0"/>
                            </a:solidFill>
                            <a:latin typeface="Cambria Math" panose="02040503050406030204" pitchFamily="18" charset="0"/>
                          </a:rPr>
                        </m:ctrlPr>
                      </m:sSupPr>
                      <m:e>
                        <m:r>
                          <a:rPr lang="en-US" sz="2600" b="0" i="1" smtClean="0">
                            <a:solidFill>
                              <a:srgbClr val="0070C0"/>
                            </a:solidFill>
                            <a:latin typeface="Cambria Math" panose="02040503050406030204" pitchFamily="18" charset="0"/>
                          </a:rPr>
                          <m:t>2</m:t>
                        </m:r>
                      </m:e>
                      <m:sup>
                        <m:r>
                          <a:rPr lang="en-US" sz="2600" b="0" i="1" smtClean="0">
                            <a:solidFill>
                              <a:srgbClr val="0070C0"/>
                            </a:solidFill>
                            <a:latin typeface="Cambria Math" panose="02040503050406030204" pitchFamily="18" charset="0"/>
                          </a:rPr>
                          <m:t>𝑖</m:t>
                        </m:r>
                      </m:sup>
                    </m:sSup>
                  </m:oMath>
                </a14:m>
                <a:r>
                  <a:rPr lang="en-US" sz="2600" dirty="0">
                    <a:solidFill>
                      <a:srgbClr val="FF0000"/>
                    </a:solidFill>
                  </a:rPr>
                  <a:t> </a:t>
                </a:r>
                <a:r>
                  <a:rPr lang="en-US" sz="2600" dirty="0"/>
                  <a:t>work per level</a:t>
                </a:r>
              </a:p>
            </p:txBody>
          </p:sp>
        </mc:Choice>
        <mc:Fallback xmlns="">
          <p:sp>
            <p:nvSpPr>
              <p:cNvPr id="41" name="Text Box 2"/>
              <p:cNvSpPr txBox="1">
                <a:spLocks noRot="1" noChangeAspect="1" noMove="1" noResize="1" noEditPoints="1" noAdjustHandles="1" noChangeArrowheads="1" noChangeShapeType="1" noTextEdit="1"/>
              </p:cNvSpPr>
              <p:nvPr/>
            </p:nvSpPr>
            <p:spPr bwMode="auto">
              <a:xfrm>
                <a:off x="9040525" y="2631333"/>
                <a:ext cx="2991582" cy="505395"/>
              </a:xfrm>
              <a:prstGeom prst="rect">
                <a:avLst/>
              </a:prstGeom>
              <a:blipFill>
                <a:blip r:embed="rId28"/>
                <a:stretch>
                  <a:fillRect l="-1222" t="-12048" r="-1222" b="-30120"/>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 Box 2"/>
              <p:cNvSpPr txBox="1">
                <a:spLocks noChangeArrowheads="1"/>
              </p:cNvSpPr>
              <p:nvPr/>
            </p:nvSpPr>
            <p:spPr bwMode="auto">
              <a:xfrm>
                <a:off x="8486069" y="3763903"/>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sSub>
                      <m:sSubPr>
                        <m:ctrlPr>
                          <a:rPr lang="en-US" sz="2800" i="1" dirty="0" smtClean="0">
                            <a:solidFill>
                              <a:srgbClr val="FF00FF"/>
                            </a:solidFill>
                            <a:latin typeface="Cambria Math" panose="02040503050406030204" pitchFamily="18" charset="0"/>
                          </a:rPr>
                        </m:ctrlPr>
                      </m:sSubPr>
                      <m:e>
                        <m:r>
                          <m:rPr>
                            <m:sty m:val="p"/>
                          </m:rPr>
                          <a:rPr lang="en-US" sz="2800" dirty="0">
                            <a:solidFill>
                              <a:srgbClr val="FF00FF"/>
                            </a:solidFill>
                            <a:latin typeface="Cambria Math"/>
                          </a:rPr>
                          <m:t>log</m:t>
                        </m:r>
                      </m:e>
                      <m:sub>
                        <m:r>
                          <a:rPr lang="en-US" sz="2800" b="0" i="1" dirty="0" smtClean="0">
                            <a:solidFill>
                              <a:srgbClr val="FF00FF"/>
                            </a:solidFill>
                            <a:latin typeface="Cambria Math" panose="02040503050406030204" pitchFamily="18" charset="0"/>
                          </a:rPr>
                          <m:t>8</m:t>
                        </m:r>
                      </m:sub>
                    </m:sSub>
                    <m:r>
                      <a:rPr lang="en-US" sz="2800" i="1" dirty="0">
                        <a:solidFill>
                          <a:srgbClr val="FF00FF"/>
                        </a:solidFill>
                        <a:latin typeface="Cambria Math"/>
                      </a:rPr>
                      <m:t>⁡</m:t>
                    </m:r>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43" name="Text Box 2"/>
              <p:cNvSpPr txBox="1">
                <a:spLocks noRot="1" noChangeAspect="1" noMove="1" noResize="1" noEditPoints="1" noAdjustHandles="1" noChangeArrowheads="1" noChangeShapeType="1" noTextEdit="1"/>
              </p:cNvSpPr>
              <p:nvPr/>
            </p:nvSpPr>
            <p:spPr bwMode="auto">
              <a:xfrm>
                <a:off x="8486069" y="3763903"/>
                <a:ext cx="2312388" cy="954107"/>
              </a:xfrm>
              <a:prstGeom prst="rect">
                <a:avLst/>
              </a:prstGeom>
              <a:blipFill>
                <a:blip r:embed="rId29"/>
                <a:stretch>
                  <a:fillRect t="-5732" b="-17197"/>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9040525" y="5302056"/>
                <a:ext cx="3159329" cy="1324080"/>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b="0" i="0" smtClean="0">
                                      <a:latin typeface="Cambria Math" panose="02040503050406030204" pitchFamily="18" charset="0"/>
                                    </a:rPr>
                                    <m:t>8</m:t>
                                  </m:r>
                                </m:sub>
                              </m:sSub>
                            </m:fName>
                            <m:e>
                              <m:r>
                                <a:rPr lang="en-US" sz="2800" i="1">
                                  <a:latin typeface="Cambria Math"/>
                                </a:rPr>
                                <m:t>𝑛</m:t>
                              </m:r>
                            </m:e>
                          </m:func>
                        </m:sup>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r>
                                <a:rPr lang="en-US" sz="2800" b="0" i="1" smtClean="0">
                                  <a:latin typeface="Cambria Math" panose="02040503050406030204" pitchFamily="18" charset="0"/>
                                </a:rPr>
                                <m:t>𝑖</m:t>
                              </m:r>
                            </m:sup>
                          </m:sSup>
                        </m:e>
                      </m:nary>
                    </m:oMath>
                  </m:oMathPara>
                </a14:m>
                <a:endParaRPr lang="en-US" sz="2800" dirty="0"/>
              </a:p>
            </p:txBody>
          </p:sp>
        </mc:Choice>
        <mc:Fallback xmlns="">
          <p:sp>
            <p:nvSpPr>
              <p:cNvPr id="46" name="Rectangle 45"/>
              <p:cNvSpPr>
                <a:spLocks noRot="1" noChangeAspect="1" noMove="1" noResize="1" noEditPoints="1" noAdjustHandles="1" noChangeArrowheads="1" noChangeShapeType="1" noTextEdit="1"/>
              </p:cNvSpPr>
              <p:nvPr/>
            </p:nvSpPr>
            <p:spPr>
              <a:xfrm>
                <a:off x="9040525" y="5302056"/>
                <a:ext cx="3159329" cy="1324080"/>
              </a:xfrm>
              <a:prstGeom prst="rect">
                <a:avLst/>
              </a:prstGeom>
              <a:blipFill>
                <a:blip r:embed="rId3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70216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39BAE782-C07E-8C9D-F03B-E1555654D0F6}"/>
                  </a:ext>
                </a:extLst>
              </p:cNvPr>
              <p:cNvSpPr>
                <a:spLocks noGrp="1"/>
              </p:cNvSpPr>
              <p:nvPr>
                <p:ph type="title"/>
              </p:nvPr>
            </p:nvSpPr>
            <p:spPr/>
            <p:txBody>
              <a:bodyPr/>
              <a:lstStyle/>
              <a:p>
                <a:r>
                  <a:rPr lang="en-US" dirty="0"/>
                  <a:t>Solving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=2</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8</m:t>
                            </m:r>
                          </m:den>
                        </m:f>
                      </m:e>
                    </m:d>
                    <m:r>
                      <a:rPr lang="en-US" b="0" i="1" smtClean="0">
                        <a:latin typeface="Cambria Math" panose="02040503050406030204" pitchFamily="18" charset="0"/>
                      </a:rPr>
                      <m:t>+1</m:t>
                    </m:r>
                  </m:oMath>
                </a14:m>
                <a:endParaRPr lang="en-US" dirty="0"/>
              </a:p>
            </p:txBody>
          </p:sp>
        </mc:Choice>
        <mc:Fallback xmlns="">
          <p:sp>
            <p:nvSpPr>
              <p:cNvPr id="2" name="Title 1">
                <a:extLst>
                  <a:ext uri="{FF2B5EF4-FFF2-40B4-BE49-F238E27FC236}">
                    <a16:creationId xmlns:a16="http://schemas.microsoft.com/office/drawing/2014/main" id="{39BAE782-C07E-8C9D-F03B-E1555654D0F6}"/>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24CB12C-1484-4384-0A8A-F40C8F089090}"/>
                  </a:ext>
                </a:extLst>
              </p:cNvPr>
              <p:cNvSpPr>
                <a:spLocks noGrp="1"/>
              </p:cNvSpPr>
              <p:nvPr>
                <p:ph idx="1"/>
              </p:nvPr>
            </p:nvSpPr>
            <p:spPr/>
            <p:txBody>
              <a:bodyPr>
                <a:normAutofit lnSpcReduction="10000"/>
              </a:bodyPr>
              <a:lstStyle/>
              <a:p>
                <a:pPr marL="457200" lvl="1" indent="0">
                  <a:buNone/>
                </a:pPr>
                <a14:m>
                  <m:oMathPara xmlns:m="http://schemas.openxmlformats.org/officeDocument/2006/math">
                    <m:oMathParaPr>
                      <m:jc m:val="centerGroup"/>
                    </m:oMathParaPr>
                    <m:oMath xmlns:m="http://schemas.openxmlformats.org/officeDocument/2006/math">
                      <m:r>
                        <a:rPr lang="en-US" sz="2800" i="1" smtClean="0">
                          <a:latin typeface="Cambria Math"/>
                        </a:rPr>
                        <m:t>𝑇</m:t>
                      </m:r>
                      <m:d>
                        <m:dPr>
                          <m:ctrlPr>
                            <a:rPr lang="en-US" sz="2800" i="1">
                              <a:latin typeface="Cambria Math" panose="02040503050406030204" pitchFamily="18" charset="0"/>
                            </a:rPr>
                          </m:ctrlPr>
                        </m:dPr>
                        <m:e>
                          <m:r>
                            <a:rPr lang="en-US" sz="2800" i="1">
                              <a:latin typeface="Cambria Math"/>
                            </a:rPr>
                            <m:t>𝑛</m:t>
                          </m:r>
                        </m:e>
                      </m:d>
                      <m:r>
                        <a:rPr lang="en-US" sz="2800" i="1">
                          <a:latin typeface="Cambria Math"/>
                        </a:rPr>
                        <m:t>=</m:t>
                      </m:r>
                      <m:nary>
                        <m:naryPr>
                          <m:chr m:val="∑"/>
                          <m:ctrlPr>
                            <a:rPr lang="en-US" sz="2800" i="1">
                              <a:latin typeface="Cambria Math" panose="02040503050406030204" pitchFamily="18" charset="0"/>
                            </a:rPr>
                          </m:ctrlPr>
                        </m:naryPr>
                        <m:sub>
                          <m:r>
                            <m:rPr>
                              <m:brk m:alnAt="23"/>
                            </m:rPr>
                            <a:rPr lang="en-US" sz="2800" i="1">
                              <a:latin typeface="Cambria Math"/>
                            </a:rPr>
                            <m:t>𝑖</m:t>
                          </m:r>
                          <m:r>
                            <a:rPr lang="en-US" sz="2800" i="1">
                              <a:latin typeface="Cambria Math"/>
                            </a:rPr>
                            <m:t>=</m:t>
                          </m:r>
                          <m:r>
                            <a:rPr lang="en-US" sz="2800" b="0" i="1" smtClean="0">
                              <a:latin typeface="Cambria Math" panose="02040503050406030204" pitchFamily="18" charset="0"/>
                            </a:rPr>
                            <m:t>0</m:t>
                          </m:r>
                        </m:sub>
                        <m:sup>
                          <m:func>
                            <m:funcPr>
                              <m:ctrlPr>
                                <a:rPr lang="en-US" sz="2800" i="1">
                                  <a:latin typeface="Cambria Math" panose="02040503050406030204" pitchFamily="18" charset="0"/>
                                </a:rPr>
                              </m:ctrlPr>
                            </m:funcPr>
                            <m:fName>
                              <m:sSub>
                                <m:sSubPr>
                                  <m:ctrlPr>
                                    <a:rPr lang="en-US" sz="2800" i="1">
                                      <a:latin typeface="Cambria Math" panose="02040503050406030204" pitchFamily="18" charset="0"/>
                                    </a:rPr>
                                  </m:ctrlPr>
                                </m:sSubPr>
                                <m:e>
                                  <m:r>
                                    <m:rPr>
                                      <m:sty m:val="p"/>
                                    </m:rPr>
                                    <a:rPr lang="en-US" sz="2800">
                                      <a:latin typeface="Cambria Math"/>
                                    </a:rPr>
                                    <m:t>log</m:t>
                                  </m:r>
                                </m:e>
                                <m:sub>
                                  <m:r>
                                    <a:rPr lang="en-US" sz="2800" b="0" i="0" smtClean="0">
                                      <a:latin typeface="Cambria Math" panose="02040503050406030204" pitchFamily="18" charset="0"/>
                                    </a:rPr>
                                    <m:t>8</m:t>
                                  </m:r>
                                </m:sub>
                              </m:sSub>
                            </m:fName>
                            <m:e>
                              <m:r>
                                <a:rPr lang="en-US" sz="2800" i="1">
                                  <a:latin typeface="Cambria Math"/>
                                </a:rPr>
                                <m:t>𝑛</m:t>
                              </m:r>
                            </m:e>
                          </m:func>
                        </m:sup>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r>
                                <a:rPr lang="en-US" sz="2800" b="0" i="1" smtClean="0">
                                  <a:latin typeface="Cambria Math" panose="02040503050406030204" pitchFamily="18" charset="0"/>
                                </a:rPr>
                                <m:t>𝑖</m:t>
                              </m:r>
                            </m:sup>
                          </m:sSup>
                        </m:e>
                      </m:nary>
                    </m:oMath>
                  </m:oMathPara>
                </a14:m>
                <a:endParaRPr lang="en-US" sz="2800" b="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func>
                                    <m:funcPr>
                                      <m:ctrlPr>
                                        <a:rPr lang="en-US" sz="2800" b="0" i="1" smtClean="0">
                                          <a:latin typeface="Cambria Math" panose="02040503050406030204" pitchFamily="18" charset="0"/>
                                        </a:rPr>
                                      </m:ctrlPr>
                                    </m:funcPr>
                                    <m:fName>
                                      <m:sSub>
                                        <m:sSubPr>
                                          <m:ctrlPr>
                                            <a:rPr lang="en-US" sz="2800" b="0" i="1" smtClean="0">
                                              <a:latin typeface="Cambria Math" panose="02040503050406030204" pitchFamily="18" charset="0"/>
                                            </a:rPr>
                                          </m:ctrlPr>
                                        </m:sSubPr>
                                        <m:e>
                                          <m:r>
                                            <a:rPr lang="en-US" sz="2800" b="0" i="0" smtClean="0">
                                              <a:latin typeface="Cambria Math" panose="02040503050406030204" pitchFamily="18" charset="0"/>
                                            </a:rPr>
                                            <m:t>1+</m:t>
                                          </m:r>
                                          <m:r>
                                            <m:rPr>
                                              <m:sty m:val="p"/>
                                            </m:rPr>
                                            <a:rPr lang="en-US" sz="2800" b="0" i="0" smtClean="0">
                                              <a:latin typeface="Cambria Math" panose="02040503050406030204" pitchFamily="18" charset="0"/>
                                            </a:rPr>
                                            <m:t>log</m:t>
                                          </m:r>
                                        </m:e>
                                        <m:sub>
                                          <m:r>
                                            <a:rPr lang="en-US" sz="2800" b="0" i="1" smtClean="0">
                                              <a:latin typeface="Cambria Math" panose="02040503050406030204" pitchFamily="18" charset="0"/>
                                            </a:rPr>
                                            <m:t>8</m:t>
                                          </m:r>
                                        </m:sub>
                                      </m:sSub>
                                    </m:fName>
                                    <m:e>
                                      <m:r>
                                        <a:rPr lang="en-US" sz="2800" b="0" i="1" smtClean="0">
                                          <a:latin typeface="Cambria Math" panose="02040503050406030204" pitchFamily="18" charset="0"/>
                                        </a:rPr>
                                        <m:t>𝑛</m:t>
                                      </m:r>
                                    </m:e>
                                  </m:func>
                                </m:sup>
                              </m:sSup>
                              <m:r>
                                <a:rPr lang="en-US" sz="2800" b="0" i="1" smtClean="0">
                                  <a:latin typeface="Cambria Math" panose="02040503050406030204" pitchFamily="18" charset="0"/>
                                </a:rPr>
                                <m:t>−1</m:t>
                              </m:r>
                            </m:num>
                            <m:den>
                              <m:r>
                                <a:rPr lang="en-US" sz="2800" b="0" i="1" smtClean="0">
                                  <a:latin typeface="Cambria Math" panose="02040503050406030204" pitchFamily="18" charset="0"/>
                                </a:rPr>
                                <m:t>2−1</m:t>
                              </m:r>
                            </m:den>
                          </m:f>
                        </m:e>
                      </m:d>
                    </m:oMath>
                  </m:oMathPara>
                </a14:m>
                <a:endParaRPr lang="en-US" sz="280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2</m:t>
                          </m:r>
                        </m:e>
                        <m:sup>
                          <m:func>
                            <m:funcPr>
                              <m:ctrlPr>
                                <a:rPr lang="en-US" sz="2800" b="0" i="1" smtClean="0">
                                  <a:latin typeface="Cambria Math" panose="02040503050406030204" pitchFamily="18" charset="0"/>
                                </a:rPr>
                              </m:ctrlPr>
                            </m:funcPr>
                            <m:fName>
                              <m:sSub>
                                <m:sSubPr>
                                  <m:ctrlPr>
                                    <a:rPr lang="en-US" sz="2800" b="0" i="1" smtClean="0">
                                      <a:latin typeface="Cambria Math" panose="02040503050406030204" pitchFamily="18" charset="0"/>
                                    </a:rPr>
                                  </m:ctrlPr>
                                </m:sSubPr>
                                <m:e>
                                  <m:r>
                                    <m:rPr>
                                      <m:sty m:val="p"/>
                                    </m:rPr>
                                    <a:rPr lang="en-US" sz="2800" b="0" i="0" smtClean="0">
                                      <a:latin typeface="Cambria Math" panose="02040503050406030204" pitchFamily="18" charset="0"/>
                                    </a:rPr>
                                    <m:t>log</m:t>
                                  </m:r>
                                </m:e>
                                <m:sub>
                                  <m:r>
                                    <a:rPr lang="en-US" sz="2800" b="0" i="1" smtClean="0">
                                      <a:latin typeface="Cambria Math" panose="02040503050406030204" pitchFamily="18" charset="0"/>
                                    </a:rPr>
                                    <m:t>8</m:t>
                                  </m:r>
                                </m:sub>
                              </m:sSub>
                            </m:fName>
                            <m:e>
                              <m:r>
                                <a:rPr lang="en-US" sz="2800" b="0" i="1" smtClean="0">
                                  <a:latin typeface="Cambria Math" panose="02040503050406030204" pitchFamily="18" charset="0"/>
                                </a:rPr>
                                <m:t>𝑛</m:t>
                              </m:r>
                            </m:e>
                          </m:func>
                        </m:sup>
                      </m:sSup>
                      <m:r>
                        <a:rPr lang="en-US" sz="2800" b="0" i="1" smtClean="0">
                          <a:latin typeface="Cambria Math" panose="02040503050406030204" pitchFamily="18" charset="0"/>
                        </a:rPr>
                        <m:t>−1</m:t>
                      </m:r>
                    </m:oMath>
                  </m:oMathPara>
                </a14:m>
                <a:endParaRPr lang="en-US" sz="2800" dirty="0"/>
              </a:p>
              <a:p>
                <a:pPr marL="457200" lvl="1" indent="0">
                  <a:buNone/>
                </a:pPr>
                <a:endParaRPr lang="en-US" sz="2800" dirty="0"/>
              </a:p>
              <a:p>
                <a:pPr marL="457200" lvl="1"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𝑛</m:t>
                          </m:r>
                        </m:e>
                        <m:sup>
                          <m:func>
                            <m:funcPr>
                              <m:ctrlPr>
                                <a:rPr lang="en-US" sz="2800" b="0" i="1" smtClean="0">
                                  <a:latin typeface="Cambria Math" panose="02040503050406030204" pitchFamily="18" charset="0"/>
                                </a:rPr>
                              </m:ctrlPr>
                            </m:funcPr>
                            <m:fName>
                              <m:sSub>
                                <m:sSubPr>
                                  <m:ctrlPr>
                                    <a:rPr lang="en-US" sz="2800" b="0" i="1" smtClean="0">
                                      <a:latin typeface="Cambria Math" panose="02040503050406030204" pitchFamily="18" charset="0"/>
                                    </a:rPr>
                                  </m:ctrlPr>
                                </m:sSubPr>
                                <m:e>
                                  <m:r>
                                    <m:rPr>
                                      <m:sty m:val="p"/>
                                    </m:rPr>
                                    <a:rPr lang="en-US" sz="2800" b="0" i="0" smtClean="0">
                                      <a:latin typeface="Cambria Math" panose="02040503050406030204" pitchFamily="18" charset="0"/>
                                    </a:rPr>
                                    <m:t>log</m:t>
                                  </m:r>
                                </m:e>
                                <m:sub>
                                  <m:r>
                                    <a:rPr lang="en-US" sz="2800" b="0" i="1" smtClean="0">
                                      <a:latin typeface="Cambria Math" panose="02040503050406030204" pitchFamily="18" charset="0"/>
                                    </a:rPr>
                                    <m:t>8</m:t>
                                  </m:r>
                                </m:sub>
                              </m:sSub>
                            </m:fName>
                            <m:e>
                              <m:r>
                                <a:rPr lang="en-US" sz="2800" b="0" i="1" smtClean="0">
                                  <a:latin typeface="Cambria Math" panose="02040503050406030204" pitchFamily="18" charset="0"/>
                                </a:rPr>
                                <m:t>2</m:t>
                              </m:r>
                            </m:e>
                          </m:func>
                        </m:sup>
                      </m:sSup>
                      <m:r>
                        <a:rPr lang="en-US" sz="2800" b="0" i="1" smtClean="0">
                          <a:latin typeface="Cambria Math" panose="02040503050406030204" pitchFamily="18" charset="0"/>
                        </a:rPr>
                        <m:t>−1=</m:t>
                      </m:r>
                      <m:r>
                        <m:rPr>
                          <m:sty m:val="p"/>
                        </m:rPr>
                        <a:rPr lang="en-US" sz="2800" b="0" i="0" smtClean="0">
                          <a:latin typeface="Cambria Math" panose="02040503050406030204" pitchFamily="18" charset="0"/>
                        </a:rPr>
                        <m:t>Θ</m:t>
                      </m:r>
                      <m:d>
                        <m:dPr>
                          <m:ctrlPr>
                            <a:rPr lang="en-US"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𝑛</m:t>
                              </m:r>
                            </m:e>
                            <m:sup>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3</m:t>
                                  </m:r>
                                </m:den>
                              </m:f>
                            </m:sup>
                          </m:sSup>
                        </m:e>
                      </m:d>
                    </m:oMath>
                  </m:oMathPara>
                </a14:m>
                <a:endParaRPr lang="en-US" sz="2800" dirty="0"/>
              </a:p>
              <a:p>
                <a:pPr marL="457200" lvl="1" indent="0">
                  <a:buNone/>
                </a:pPr>
                <a:endParaRPr lang="en-US" sz="2800" dirty="0"/>
              </a:p>
            </p:txBody>
          </p:sp>
        </mc:Choice>
        <mc:Fallback xmlns="">
          <p:sp>
            <p:nvSpPr>
              <p:cNvPr id="3" name="Content Placeholder 2">
                <a:extLst>
                  <a:ext uri="{FF2B5EF4-FFF2-40B4-BE49-F238E27FC236}">
                    <a16:creationId xmlns:a16="http://schemas.microsoft.com/office/drawing/2014/main" id="{324CB12C-1484-4384-0A8A-F40C8F089090}"/>
                  </a:ext>
                </a:extLst>
              </p:cNvPr>
              <p:cNvSpPr>
                <a:spLocks noGrp="1" noRot="1" noChangeAspect="1" noMove="1" noResize="1" noEditPoints="1" noAdjustHandles="1" noChangeArrowheads="1" noChangeShapeType="1" noTextEdit="1"/>
              </p:cNvSpPr>
              <p:nvPr>
                <p:ph idx="1"/>
              </p:nvPr>
            </p:nvSpPr>
            <p:spPr>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854371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A4C94-F173-BE79-8469-02F227EC3400}"/>
              </a:ext>
            </a:extLst>
          </p:cNvPr>
          <p:cNvSpPr>
            <a:spLocks noGrp="1"/>
          </p:cNvSpPr>
          <p:nvPr>
            <p:ph type="title"/>
          </p:nvPr>
        </p:nvSpPr>
        <p:spPr/>
        <p:txBody>
          <a:bodyPr/>
          <a:lstStyle/>
          <a:p>
            <a:r>
              <a:rPr lang="en-US" dirty="0"/>
              <a:t>Recursive Binary Search</a:t>
            </a:r>
          </a:p>
        </p:txBody>
      </p:sp>
      <p:sp>
        <p:nvSpPr>
          <p:cNvPr id="3" name="Content Placeholder 2">
            <a:extLst>
              <a:ext uri="{FF2B5EF4-FFF2-40B4-BE49-F238E27FC236}">
                <a16:creationId xmlns:a16="http://schemas.microsoft.com/office/drawing/2014/main" id="{3CDB7A4A-B366-CC17-877C-2EB95A8A5352}"/>
              </a:ext>
            </a:extLst>
          </p:cNvPr>
          <p:cNvSpPr>
            <a:spLocks noGrp="1"/>
          </p:cNvSpPr>
          <p:nvPr>
            <p:ph idx="1"/>
          </p:nvPr>
        </p:nvSpPr>
        <p:spPr/>
        <p:txBody>
          <a:bodyPr>
            <a:normAutofit fontScale="55000" lnSpcReduction="20000"/>
          </a:bodyPr>
          <a:lstStyle/>
          <a:p>
            <a:pPr marL="0" indent="0">
              <a:buNone/>
            </a:pPr>
            <a:r>
              <a:rPr lang="en-US" b="0" dirty="0">
                <a:solidFill>
                  <a:srgbClr val="0000FF"/>
                </a:solidFill>
                <a:effectLst/>
                <a:highlight>
                  <a:srgbClr val="FFFFFF"/>
                </a:highlight>
                <a:latin typeface="Consolas" panose="020B0609020204030204" pitchFamily="49" charset="0"/>
              </a:rPr>
              <a:t>public</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static</a:t>
            </a:r>
            <a:r>
              <a:rPr lang="en-US" b="0" dirty="0">
                <a:solidFill>
                  <a:srgbClr val="000000"/>
                </a:solidFill>
                <a:effectLst/>
                <a:highlight>
                  <a:srgbClr val="FFFFFF"/>
                </a:highlight>
                <a:latin typeface="Consolas" panose="020B0609020204030204" pitchFamily="49" charset="0"/>
              </a:rPr>
              <a:t> </a:t>
            </a:r>
            <a:r>
              <a:rPr lang="en-US" b="0" dirty="0" err="1">
                <a:solidFill>
                  <a:srgbClr val="0000FF"/>
                </a:solidFill>
                <a:effectLst/>
                <a:highlight>
                  <a:srgbClr val="FFFFFF"/>
                </a:highlight>
                <a:latin typeface="Consolas" panose="020B0609020204030204" pitchFamily="49" charset="0"/>
              </a:rPr>
              <a:t>boolean</a:t>
            </a:r>
            <a:r>
              <a:rPr lang="en-US" b="0" dirty="0">
                <a:solidFill>
                  <a:srgbClr val="000000"/>
                </a:solidFill>
                <a:effectLst/>
                <a:highlight>
                  <a:srgbClr val="FFFFFF"/>
                </a:highlight>
                <a:latin typeface="Consolas" panose="020B0609020204030204" pitchFamily="49" charset="0"/>
              </a:rPr>
              <a:t> </a:t>
            </a:r>
            <a:r>
              <a:rPr lang="en-US" b="0" dirty="0" err="1">
                <a:solidFill>
                  <a:srgbClr val="000000"/>
                </a:solidFill>
                <a:effectLst/>
                <a:highlight>
                  <a:srgbClr val="FFFFFF"/>
                </a:highlight>
                <a:latin typeface="Consolas" panose="020B0609020204030204" pitchFamily="49" charset="0"/>
              </a:rPr>
              <a:t>binarySearch</a:t>
            </a:r>
            <a:r>
              <a:rPr lang="en-US" b="0" dirty="0">
                <a:solidFill>
                  <a:srgbClr val="000000"/>
                </a:solidFill>
                <a:effectLst/>
                <a:highlight>
                  <a:srgbClr val="FFFFFF"/>
                </a:highlight>
                <a:latin typeface="Consolas" panose="020B0609020204030204" pitchFamily="49" charset="0"/>
              </a:rPr>
              <a:t>(</a:t>
            </a:r>
            <a:r>
              <a:rPr lang="en-US" b="0" dirty="0">
                <a:solidFill>
                  <a:srgbClr val="0000FF"/>
                </a:solidFill>
                <a:effectLst/>
                <a:highlight>
                  <a:srgbClr val="FFFFFF"/>
                </a:highlight>
                <a:latin typeface="Consolas" panose="020B0609020204030204" pitchFamily="49" charset="0"/>
              </a:rPr>
              <a:t>List</a:t>
            </a:r>
            <a:r>
              <a:rPr lang="en-US" b="0" dirty="0">
                <a:solidFill>
                  <a:srgbClr val="000000"/>
                </a:solidFill>
                <a:effectLst/>
                <a:highlight>
                  <a:srgbClr val="FFFFFF"/>
                </a:highlight>
                <a:latin typeface="Consolas" panose="020B0609020204030204" pitchFamily="49" charset="0"/>
              </a:rPr>
              <a:t>&lt;</a:t>
            </a:r>
            <a:r>
              <a:rPr lang="en-US" b="0" dirty="0">
                <a:solidFill>
                  <a:srgbClr val="0000FF"/>
                </a:solidFill>
                <a:effectLst/>
                <a:highlight>
                  <a:srgbClr val="FFFFFF"/>
                </a:highlight>
                <a:latin typeface="Consolas" panose="020B0609020204030204" pitchFamily="49" charset="0"/>
              </a:rPr>
              <a:t>Integer</a:t>
            </a:r>
            <a:r>
              <a:rPr lang="en-US" b="0" dirty="0">
                <a:solidFill>
                  <a:srgbClr val="000000"/>
                </a:solidFill>
                <a:effectLst/>
                <a:highlight>
                  <a:srgbClr val="FFFFFF"/>
                </a:highlight>
                <a:latin typeface="Consolas" panose="020B0609020204030204" pitchFamily="49" charset="0"/>
              </a:rPr>
              <a:t>&gt; </a:t>
            </a:r>
            <a:r>
              <a:rPr lang="en-US" b="0" dirty="0" err="1">
                <a:solidFill>
                  <a:srgbClr val="000000"/>
                </a:solidFill>
                <a:effectLst/>
                <a:highlight>
                  <a:srgbClr val="FFFFFF"/>
                </a:highlight>
                <a:latin typeface="Consolas" panose="020B0609020204030204" pitchFamily="49" charset="0"/>
              </a:rPr>
              <a:t>lst</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int</a:t>
            </a:r>
            <a:r>
              <a:rPr lang="en-US" b="0" dirty="0">
                <a:solidFill>
                  <a:srgbClr val="000000"/>
                </a:solidFill>
                <a:effectLst/>
                <a:highlight>
                  <a:srgbClr val="FFFFFF"/>
                </a:highlight>
                <a:latin typeface="Consolas" panose="020B0609020204030204" pitchFamily="49" charset="0"/>
              </a:rPr>
              <a:t> k){</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return</a:t>
            </a:r>
            <a:r>
              <a:rPr lang="en-US" b="0" dirty="0">
                <a:solidFill>
                  <a:srgbClr val="000000"/>
                </a:solidFill>
                <a:effectLst/>
                <a:highlight>
                  <a:srgbClr val="FFFFFF"/>
                </a:highlight>
                <a:latin typeface="Consolas" panose="020B0609020204030204" pitchFamily="49" charset="0"/>
              </a:rPr>
              <a:t> </a:t>
            </a:r>
            <a:r>
              <a:rPr lang="en-US" b="0" dirty="0" err="1">
                <a:solidFill>
                  <a:srgbClr val="000000"/>
                </a:solidFill>
                <a:effectLst/>
                <a:highlight>
                  <a:srgbClr val="FFFFFF"/>
                </a:highlight>
                <a:latin typeface="Consolas" panose="020B0609020204030204" pitchFamily="49" charset="0"/>
              </a:rPr>
              <a:t>binarySearch</a:t>
            </a:r>
            <a:r>
              <a:rPr lang="en-US" b="0" dirty="0">
                <a:solidFill>
                  <a:srgbClr val="000000"/>
                </a:solidFill>
                <a:effectLst/>
                <a:highlight>
                  <a:srgbClr val="FFFFFF"/>
                </a:highlight>
                <a:latin typeface="Consolas" panose="020B0609020204030204" pitchFamily="49" charset="0"/>
              </a:rPr>
              <a:t>(</a:t>
            </a:r>
            <a:r>
              <a:rPr lang="en-US" b="0" dirty="0" err="1">
                <a:solidFill>
                  <a:srgbClr val="000000"/>
                </a:solidFill>
                <a:effectLst/>
                <a:highlight>
                  <a:srgbClr val="FFFFFF"/>
                </a:highlight>
                <a:latin typeface="Consolas" panose="020B0609020204030204" pitchFamily="49" charset="0"/>
              </a:rPr>
              <a:t>lst</a:t>
            </a:r>
            <a:r>
              <a:rPr lang="en-US" b="0" dirty="0">
                <a:solidFill>
                  <a:srgbClr val="000000"/>
                </a:solidFill>
                <a:effectLst/>
                <a:highlight>
                  <a:srgbClr val="FFFFFF"/>
                </a:highlight>
                <a:latin typeface="Consolas" panose="020B0609020204030204" pitchFamily="49" charset="0"/>
              </a:rPr>
              <a:t>, k, </a:t>
            </a:r>
            <a:r>
              <a:rPr lang="en-US" b="0" dirty="0">
                <a:solidFill>
                  <a:srgbClr val="098658"/>
                </a:solidFill>
                <a:effectLst/>
                <a:highlight>
                  <a:srgbClr val="FFFFFF"/>
                </a:highlight>
                <a:latin typeface="Consolas" panose="020B0609020204030204" pitchFamily="49" charset="0"/>
              </a:rPr>
              <a:t>0</a:t>
            </a:r>
            <a:r>
              <a:rPr lang="en-US" b="0" dirty="0">
                <a:solidFill>
                  <a:srgbClr val="000000"/>
                </a:solidFill>
                <a:effectLst/>
                <a:highlight>
                  <a:srgbClr val="FFFFFF"/>
                </a:highlight>
                <a:latin typeface="Consolas" panose="020B0609020204030204" pitchFamily="49" charset="0"/>
              </a:rPr>
              <a:t>, </a:t>
            </a:r>
            <a:r>
              <a:rPr lang="en-US" b="0" dirty="0" err="1">
                <a:solidFill>
                  <a:srgbClr val="000000"/>
                </a:solidFill>
                <a:effectLst/>
                <a:highlight>
                  <a:srgbClr val="FFFFFF"/>
                </a:highlight>
                <a:latin typeface="Consolas" panose="020B0609020204030204" pitchFamily="49" charset="0"/>
              </a:rPr>
              <a:t>lst.size</a:t>
            </a:r>
            <a:r>
              <a:rPr lang="en-US" b="0" dirty="0">
                <a:solidFill>
                  <a:srgbClr val="000000"/>
                </a:solidFill>
                <a:effectLst/>
                <a:highlight>
                  <a:srgbClr val="FFFFFF"/>
                </a:highlight>
                <a:latin typeface="Consolas" panose="020B0609020204030204" pitchFamily="49" charset="0"/>
              </a:rPr>
              <a:t>());</a:t>
            </a:r>
          </a:p>
          <a:p>
            <a:pPr marL="0" indent="0">
              <a:buNone/>
            </a:pPr>
            <a:r>
              <a:rPr lang="en-US" b="0" dirty="0">
                <a:solidFill>
                  <a:srgbClr val="000000"/>
                </a:solidFill>
                <a:effectLst/>
                <a:highlight>
                  <a:srgbClr val="FFFFFF"/>
                </a:highlight>
                <a:latin typeface="Consolas" panose="020B0609020204030204" pitchFamily="49" charset="0"/>
              </a:rPr>
              <a:t>}</a:t>
            </a:r>
          </a:p>
          <a:p>
            <a:pPr marL="0" indent="0">
              <a:buNone/>
            </a:pPr>
            <a:r>
              <a:rPr lang="en-US" b="0" dirty="0">
                <a:solidFill>
                  <a:srgbClr val="0000FF"/>
                </a:solidFill>
                <a:effectLst/>
                <a:highlight>
                  <a:srgbClr val="FFFFFF"/>
                </a:highlight>
                <a:latin typeface="Consolas" panose="020B0609020204030204" pitchFamily="49" charset="0"/>
              </a:rPr>
              <a:t>private</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static</a:t>
            </a:r>
            <a:r>
              <a:rPr lang="en-US" b="0" dirty="0">
                <a:solidFill>
                  <a:srgbClr val="000000"/>
                </a:solidFill>
                <a:effectLst/>
                <a:highlight>
                  <a:srgbClr val="FFFFFF"/>
                </a:highlight>
                <a:latin typeface="Consolas" panose="020B0609020204030204" pitchFamily="49" charset="0"/>
              </a:rPr>
              <a:t> </a:t>
            </a:r>
            <a:r>
              <a:rPr lang="en-US" b="0" dirty="0" err="1">
                <a:solidFill>
                  <a:srgbClr val="0000FF"/>
                </a:solidFill>
                <a:effectLst/>
                <a:highlight>
                  <a:srgbClr val="FFFFFF"/>
                </a:highlight>
                <a:latin typeface="Consolas" panose="020B0609020204030204" pitchFamily="49" charset="0"/>
              </a:rPr>
              <a:t>boolean</a:t>
            </a:r>
            <a:r>
              <a:rPr lang="en-US" b="0" dirty="0">
                <a:solidFill>
                  <a:srgbClr val="000000"/>
                </a:solidFill>
                <a:effectLst/>
                <a:highlight>
                  <a:srgbClr val="FFFFFF"/>
                </a:highlight>
                <a:latin typeface="Consolas" panose="020B0609020204030204" pitchFamily="49" charset="0"/>
              </a:rPr>
              <a:t> </a:t>
            </a:r>
            <a:r>
              <a:rPr lang="en-US" b="0" dirty="0" err="1">
                <a:solidFill>
                  <a:srgbClr val="000000"/>
                </a:solidFill>
                <a:effectLst/>
                <a:highlight>
                  <a:srgbClr val="FFFFFF"/>
                </a:highlight>
                <a:latin typeface="Consolas" panose="020B0609020204030204" pitchFamily="49" charset="0"/>
              </a:rPr>
              <a:t>binarySearch</a:t>
            </a:r>
            <a:r>
              <a:rPr lang="en-US" b="0" dirty="0">
                <a:solidFill>
                  <a:srgbClr val="000000"/>
                </a:solidFill>
                <a:effectLst/>
                <a:highlight>
                  <a:srgbClr val="FFFFFF"/>
                </a:highlight>
                <a:latin typeface="Consolas" panose="020B0609020204030204" pitchFamily="49" charset="0"/>
              </a:rPr>
              <a:t>(</a:t>
            </a:r>
            <a:r>
              <a:rPr lang="en-US" b="0" dirty="0">
                <a:solidFill>
                  <a:srgbClr val="0000FF"/>
                </a:solidFill>
                <a:effectLst/>
                <a:highlight>
                  <a:srgbClr val="FFFFFF"/>
                </a:highlight>
                <a:latin typeface="Consolas" panose="020B0609020204030204" pitchFamily="49" charset="0"/>
              </a:rPr>
              <a:t>List</a:t>
            </a:r>
            <a:r>
              <a:rPr lang="en-US" b="0" dirty="0">
                <a:solidFill>
                  <a:srgbClr val="000000"/>
                </a:solidFill>
                <a:effectLst/>
                <a:highlight>
                  <a:srgbClr val="FFFFFF"/>
                </a:highlight>
                <a:latin typeface="Consolas" panose="020B0609020204030204" pitchFamily="49" charset="0"/>
              </a:rPr>
              <a:t>&lt;</a:t>
            </a:r>
            <a:r>
              <a:rPr lang="en-US" b="0" dirty="0">
                <a:solidFill>
                  <a:srgbClr val="0000FF"/>
                </a:solidFill>
                <a:effectLst/>
                <a:highlight>
                  <a:srgbClr val="FFFFFF"/>
                </a:highlight>
                <a:latin typeface="Consolas" panose="020B0609020204030204" pitchFamily="49" charset="0"/>
              </a:rPr>
              <a:t>Integer</a:t>
            </a:r>
            <a:r>
              <a:rPr lang="en-US" b="0" dirty="0">
                <a:solidFill>
                  <a:srgbClr val="000000"/>
                </a:solidFill>
                <a:effectLst/>
                <a:highlight>
                  <a:srgbClr val="FFFFFF"/>
                </a:highlight>
                <a:latin typeface="Consolas" panose="020B0609020204030204" pitchFamily="49" charset="0"/>
              </a:rPr>
              <a:t>&gt; </a:t>
            </a:r>
            <a:r>
              <a:rPr lang="en-US" b="0" dirty="0" err="1">
                <a:solidFill>
                  <a:srgbClr val="000000"/>
                </a:solidFill>
                <a:effectLst/>
                <a:highlight>
                  <a:srgbClr val="FFFFFF"/>
                </a:highlight>
                <a:latin typeface="Consolas" panose="020B0609020204030204" pitchFamily="49" charset="0"/>
              </a:rPr>
              <a:t>lst</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int</a:t>
            </a:r>
            <a:r>
              <a:rPr lang="en-US" b="0" dirty="0">
                <a:solidFill>
                  <a:srgbClr val="000000"/>
                </a:solidFill>
                <a:effectLst/>
                <a:highlight>
                  <a:srgbClr val="FFFFFF"/>
                </a:highlight>
                <a:latin typeface="Consolas" panose="020B0609020204030204" pitchFamily="49" charset="0"/>
              </a:rPr>
              <a:t> k, </a:t>
            </a:r>
            <a:r>
              <a:rPr lang="en-US" b="0" dirty="0">
                <a:solidFill>
                  <a:srgbClr val="0000FF"/>
                </a:solidFill>
                <a:effectLst/>
                <a:highlight>
                  <a:srgbClr val="FFFFFF"/>
                </a:highlight>
                <a:latin typeface="Consolas" panose="020B0609020204030204" pitchFamily="49" charset="0"/>
              </a:rPr>
              <a:t>int</a:t>
            </a:r>
            <a:r>
              <a:rPr lang="en-US" b="0" dirty="0">
                <a:solidFill>
                  <a:srgbClr val="000000"/>
                </a:solidFill>
                <a:effectLst/>
                <a:highlight>
                  <a:srgbClr val="FFFFFF"/>
                </a:highlight>
                <a:latin typeface="Consolas" panose="020B0609020204030204" pitchFamily="49" charset="0"/>
              </a:rPr>
              <a:t> start, </a:t>
            </a:r>
            <a:r>
              <a:rPr lang="en-US" b="0" dirty="0">
                <a:solidFill>
                  <a:srgbClr val="0000FF"/>
                </a:solidFill>
                <a:effectLst/>
                <a:highlight>
                  <a:srgbClr val="FFFFFF"/>
                </a:highlight>
                <a:latin typeface="Consolas" panose="020B0609020204030204" pitchFamily="49" charset="0"/>
              </a:rPr>
              <a:t>int</a:t>
            </a:r>
            <a:r>
              <a:rPr lang="en-US" b="0" dirty="0">
                <a:solidFill>
                  <a:srgbClr val="000000"/>
                </a:solidFill>
                <a:effectLst/>
                <a:highlight>
                  <a:srgbClr val="FFFFFF"/>
                </a:highlight>
                <a:latin typeface="Consolas" panose="020B0609020204030204" pitchFamily="49" charset="0"/>
              </a:rPr>
              <a:t> end){</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if</a:t>
            </a:r>
            <a:r>
              <a:rPr lang="en-US" b="0" dirty="0">
                <a:solidFill>
                  <a:srgbClr val="000000"/>
                </a:solidFill>
                <a:effectLst/>
                <a:highlight>
                  <a:srgbClr val="FFFFFF"/>
                </a:highlight>
                <a:latin typeface="Consolas" panose="020B0609020204030204" pitchFamily="49" charset="0"/>
              </a:rPr>
              <a:t>(start == end)</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return</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false</a:t>
            </a:r>
            <a:r>
              <a:rPr lang="en-US" b="0" dirty="0">
                <a:solidFill>
                  <a:srgbClr val="000000"/>
                </a:solidFill>
                <a:effectLst/>
                <a:highlight>
                  <a:srgbClr val="FFFFFF"/>
                </a:highlight>
                <a:latin typeface="Consolas" panose="020B0609020204030204" pitchFamily="49" charset="0"/>
              </a:rPr>
              <a:t>;</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int</a:t>
            </a:r>
            <a:r>
              <a:rPr lang="en-US" b="0" dirty="0">
                <a:solidFill>
                  <a:srgbClr val="000000"/>
                </a:solidFill>
                <a:effectLst/>
                <a:highlight>
                  <a:srgbClr val="FFFFFF"/>
                </a:highlight>
                <a:latin typeface="Consolas" panose="020B0609020204030204" pitchFamily="49" charset="0"/>
              </a:rPr>
              <a:t> mid = start + (end-start)/</a:t>
            </a:r>
            <a:r>
              <a:rPr lang="en-US" b="0" dirty="0">
                <a:solidFill>
                  <a:srgbClr val="098658"/>
                </a:solidFill>
                <a:effectLst/>
                <a:highlight>
                  <a:srgbClr val="FFFFFF"/>
                </a:highlight>
                <a:latin typeface="Consolas" panose="020B0609020204030204" pitchFamily="49" charset="0"/>
              </a:rPr>
              <a:t>2</a:t>
            </a:r>
            <a:r>
              <a:rPr lang="en-US" b="0" dirty="0">
                <a:solidFill>
                  <a:srgbClr val="000000"/>
                </a:solidFill>
                <a:effectLst/>
                <a:highlight>
                  <a:srgbClr val="FFFFFF"/>
                </a:highlight>
                <a:latin typeface="Consolas" panose="020B0609020204030204" pitchFamily="49" charset="0"/>
              </a:rPr>
              <a:t>;</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if</a:t>
            </a:r>
            <a:r>
              <a:rPr lang="en-US" b="0" dirty="0">
                <a:solidFill>
                  <a:srgbClr val="000000"/>
                </a:solidFill>
                <a:effectLst/>
                <a:highlight>
                  <a:srgbClr val="FFFFFF"/>
                </a:highlight>
                <a:latin typeface="Consolas" panose="020B0609020204030204" pitchFamily="49" charset="0"/>
              </a:rPr>
              <a:t>(</a:t>
            </a:r>
            <a:r>
              <a:rPr lang="en-US" b="0" dirty="0" err="1">
                <a:solidFill>
                  <a:srgbClr val="000000"/>
                </a:solidFill>
                <a:effectLst/>
                <a:highlight>
                  <a:srgbClr val="FFFFFF"/>
                </a:highlight>
                <a:latin typeface="Consolas" panose="020B0609020204030204" pitchFamily="49" charset="0"/>
              </a:rPr>
              <a:t>lst.get</a:t>
            </a:r>
            <a:r>
              <a:rPr lang="en-US" b="0" dirty="0">
                <a:solidFill>
                  <a:srgbClr val="000000"/>
                </a:solidFill>
                <a:effectLst/>
                <a:highlight>
                  <a:srgbClr val="FFFFFF"/>
                </a:highlight>
                <a:latin typeface="Consolas" panose="020B0609020204030204" pitchFamily="49" charset="0"/>
              </a:rPr>
              <a:t>(mid) == k){</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return</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true</a:t>
            </a:r>
            <a:r>
              <a:rPr lang="en-US" b="0" dirty="0">
                <a:solidFill>
                  <a:srgbClr val="000000"/>
                </a:solidFill>
                <a:effectLst/>
                <a:highlight>
                  <a:srgbClr val="FFFFFF"/>
                </a:highlight>
                <a:latin typeface="Consolas" panose="020B0609020204030204" pitchFamily="49" charset="0"/>
              </a:rPr>
              <a:t>;</a:t>
            </a:r>
          </a:p>
          <a:p>
            <a:pPr marL="0" indent="0">
              <a:buNone/>
            </a:pPr>
            <a:r>
              <a:rPr lang="en-US" b="0" dirty="0">
                <a:solidFill>
                  <a:srgbClr val="000000"/>
                </a:solidFill>
                <a:effectLst/>
                <a:highlight>
                  <a:srgbClr val="FFFFFF"/>
                </a:highlight>
                <a:latin typeface="Consolas" panose="020B0609020204030204" pitchFamily="49" charset="0"/>
              </a:rPr>
              <a:t>    } </a:t>
            </a:r>
            <a:r>
              <a:rPr lang="en-US" b="0" dirty="0">
                <a:solidFill>
                  <a:srgbClr val="0000FF"/>
                </a:solidFill>
                <a:effectLst/>
                <a:highlight>
                  <a:srgbClr val="FFFFFF"/>
                </a:highlight>
                <a:latin typeface="Consolas" panose="020B0609020204030204" pitchFamily="49" charset="0"/>
              </a:rPr>
              <a:t>else</a:t>
            </a: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if</a:t>
            </a:r>
            <a:r>
              <a:rPr lang="en-US" b="0" dirty="0">
                <a:solidFill>
                  <a:srgbClr val="000000"/>
                </a:solidFill>
                <a:effectLst/>
                <a:highlight>
                  <a:srgbClr val="FFFFFF"/>
                </a:highlight>
                <a:latin typeface="Consolas" panose="020B0609020204030204" pitchFamily="49" charset="0"/>
              </a:rPr>
              <a:t>(</a:t>
            </a:r>
            <a:r>
              <a:rPr lang="en-US" b="0" dirty="0" err="1">
                <a:solidFill>
                  <a:srgbClr val="000000"/>
                </a:solidFill>
                <a:effectLst/>
                <a:highlight>
                  <a:srgbClr val="FFFFFF"/>
                </a:highlight>
                <a:latin typeface="Consolas" panose="020B0609020204030204" pitchFamily="49" charset="0"/>
              </a:rPr>
              <a:t>lst.get</a:t>
            </a:r>
            <a:r>
              <a:rPr lang="en-US" b="0" dirty="0">
                <a:solidFill>
                  <a:srgbClr val="000000"/>
                </a:solidFill>
                <a:effectLst/>
                <a:highlight>
                  <a:srgbClr val="FFFFFF"/>
                </a:highlight>
                <a:latin typeface="Consolas" panose="020B0609020204030204" pitchFamily="49" charset="0"/>
              </a:rPr>
              <a:t>(mid) &gt; k){</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return</a:t>
            </a:r>
            <a:r>
              <a:rPr lang="en-US" b="0" dirty="0">
                <a:solidFill>
                  <a:srgbClr val="000000"/>
                </a:solidFill>
                <a:effectLst/>
                <a:highlight>
                  <a:srgbClr val="FFFFFF"/>
                </a:highlight>
                <a:latin typeface="Consolas" panose="020B0609020204030204" pitchFamily="49" charset="0"/>
              </a:rPr>
              <a:t> </a:t>
            </a:r>
            <a:r>
              <a:rPr lang="en-US" b="0" dirty="0" err="1">
                <a:solidFill>
                  <a:srgbClr val="000000"/>
                </a:solidFill>
                <a:effectLst/>
                <a:highlight>
                  <a:srgbClr val="FFFFFF"/>
                </a:highlight>
                <a:latin typeface="Consolas" panose="020B0609020204030204" pitchFamily="49" charset="0"/>
              </a:rPr>
              <a:t>binarySearch</a:t>
            </a:r>
            <a:r>
              <a:rPr lang="en-US" b="0" dirty="0">
                <a:solidFill>
                  <a:srgbClr val="000000"/>
                </a:solidFill>
                <a:effectLst/>
                <a:highlight>
                  <a:srgbClr val="FFFFFF"/>
                </a:highlight>
                <a:latin typeface="Consolas" panose="020B0609020204030204" pitchFamily="49" charset="0"/>
              </a:rPr>
              <a:t>(</a:t>
            </a:r>
            <a:r>
              <a:rPr lang="en-US" b="0" dirty="0" err="1">
                <a:solidFill>
                  <a:srgbClr val="000000"/>
                </a:solidFill>
                <a:effectLst/>
                <a:highlight>
                  <a:srgbClr val="FFFFFF"/>
                </a:highlight>
                <a:latin typeface="Consolas" panose="020B0609020204030204" pitchFamily="49" charset="0"/>
              </a:rPr>
              <a:t>lst</a:t>
            </a:r>
            <a:r>
              <a:rPr lang="en-US" b="0" dirty="0">
                <a:solidFill>
                  <a:srgbClr val="000000"/>
                </a:solidFill>
                <a:effectLst/>
                <a:highlight>
                  <a:srgbClr val="FFFFFF"/>
                </a:highlight>
                <a:latin typeface="Consolas" panose="020B0609020204030204" pitchFamily="49" charset="0"/>
              </a:rPr>
              <a:t>, k, start, mid);</a:t>
            </a:r>
          </a:p>
          <a:p>
            <a:pPr marL="0" indent="0">
              <a:buNone/>
            </a:pPr>
            <a:r>
              <a:rPr lang="en-US" b="0" dirty="0">
                <a:solidFill>
                  <a:srgbClr val="000000"/>
                </a:solidFill>
                <a:effectLst/>
                <a:highlight>
                  <a:srgbClr val="FFFFFF"/>
                </a:highlight>
                <a:latin typeface="Consolas" panose="020B0609020204030204" pitchFamily="49" charset="0"/>
              </a:rPr>
              <a:t>    } </a:t>
            </a:r>
            <a:r>
              <a:rPr lang="en-US" b="0" dirty="0">
                <a:solidFill>
                  <a:srgbClr val="0000FF"/>
                </a:solidFill>
                <a:effectLst/>
                <a:highlight>
                  <a:srgbClr val="FFFFFF"/>
                </a:highlight>
                <a:latin typeface="Consolas" panose="020B0609020204030204" pitchFamily="49" charset="0"/>
              </a:rPr>
              <a:t>else</a:t>
            </a:r>
            <a:r>
              <a:rPr lang="en-US" b="0" dirty="0">
                <a:solidFill>
                  <a:srgbClr val="000000"/>
                </a:solidFill>
                <a:effectLst/>
                <a:highlight>
                  <a:srgbClr val="FFFFFF"/>
                </a:highlight>
                <a:latin typeface="Consolas" panose="020B0609020204030204" pitchFamily="49" charset="0"/>
              </a:rPr>
              <a:t>{</a:t>
            </a:r>
          </a:p>
          <a:p>
            <a:pPr marL="0" indent="0">
              <a:buNone/>
            </a:pPr>
            <a:r>
              <a:rPr lang="en-US" b="0" dirty="0">
                <a:solidFill>
                  <a:srgbClr val="000000"/>
                </a:solidFill>
                <a:effectLst/>
                <a:highlight>
                  <a:srgbClr val="FFFFFF"/>
                </a:highlight>
                <a:latin typeface="Consolas" panose="020B0609020204030204" pitchFamily="49" charset="0"/>
              </a:rPr>
              <a:t>        </a:t>
            </a:r>
            <a:r>
              <a:rPr lang="en-US" b="0" dirty="0">
                <a:solidFill>
                  <a:srgbClr val="0000FF"/>
                </a:solidFill>
                <a:effectLst/>
                <a:highlight>
                  <a:srgbClr val="FFFFFF"/>
                </a:highlight>
                <a:latin typeface="Consolas" panose="020B0609020204030204" pitchFamily="49" charset="0"/>
              </a:rPr>
              <a:t>return</a:t>
            </a:r>
            <a:r>
              <a:rPr lang="en-US" b="0" dirty="0">
                <a:solidFill>
                  <a:srgbClr val="000000"/>
                </a:solidFill>
                <a:effectLst/>
                <a:highlight>
                  <a:srgbClr val="FFFFFF"/>
                </a:highlight>
                <a:latin typeface="Consolas" panose="020B0609020204030204" pitchFamily="49" charset="0"/>
              </a:rPr>
              <a:t> </a:t>
            </a:r>
            <a:r>
              <a:rPr lang="en-US" b="0" dirty="0" err="1">
                <a:solidFill>
                  <a:srgbClr val="000000"/>
                </a:solidFill>
                <a:effectLst/>
                <a:highlight>
                  <a:srgbClr val="FFFFFF"/>
                </a:highlight>
                <a:latin typeface="Consolas" panose="020B0609020204030204" pitchFamily="49" charset="0"/>
              </a:rPr>
              <a:t>binarySearch</a:t>
            </a:r>
            <a:r>
              <a:rPr lang="en-US" b="0" dirty="0">
                <a:solidFill>
                  <a:srgbClr val="000000"/>
                </a:solidFill>
                <a:effectLst/>
                <a:highlight>
                  <a:srgbClr val="FFFFFF"/>
                </a:highlight>
                <a:latin typeface="Consolas" panose="020B0609020204030204" pitchFamily="49" charset="0"/>
              </a:rPr>
              <a:t>(</a:t>
            </a:r>
            <a:r>
              <a:rPr lang="en-US" b="0" dirty="0" err="1">
                <a:solidFill>
                  <a:srgbClr val="000000"/>
                </a:solidFill>
                <a:effectLst/>
                <a:highlight>
                  <a:srgbClr val="FFFFFF"/>
                </a:highlight>
                <a:latin typeface="Consolas" panose="020B0609020204030204" pitchFamily="49" charset="0"/>
              </a:rPr>
              <a:t>lst</a:t>
            </a:r>
            <a:r>
              <a:rPr lang="en-US" b="0" dirty="0">
                <a:solidFill>
                  <a:srgbClr val="000000"/>
                </a:solidFill>
                <a:effectLst/>
                <a:highlight>
                  <a:srgbClr val="FFFFFF"/>
                </a:highlight>
                <a:latin typeface="Consolas" panose="020B0609020204030204" pitchFamily="49" charset="0"/>
              </a:rPr>
              <a:t>, k, mid+</a:t>
            </a:r>
            <a:r>
              <a:rPr lang="en-US" b="0" dirty="0">
                <a:solidFill>
                  <a:srgbClr val="098658"/>
                </a:solidFill>
                <a:effectLst/>
                <a:highlight>
                  <a:srgbClr val="FFFFFF"/>
                </a:highlight>
                <a:latin typeface="Consolas" panose="020B0609020204030204" pitchFamily="49" charset="0"/>
              </a:rPr>
              <a:t>1</a:t>
            </a:r>
            <a:r>
              <a:rPr lang="en-US" b="0" dirty="0">
                <a:solidFill>
                  <a:srgbClr val="000000"/>
                </a:solidFill>
                <a:effectLst/>
                <a:highlight>
                  <a:srgbClr val="FFFFFF"/>
                </a:highlight>
                <a:latin typeface="Consolas" panose="020B0609020204030204" pitchFamily="49" charset="0"/>
              </a:rPr>
              <a:t>, end);</a:t>
            </a:r>
          </a:p>
          <a:p>
            <a:pPr marL="0" indent="0">
              <a:buNone/>
            </a:pPr>
            <a:r>
              <a:rPr lang="en-US" b="0" dirty="0">
                <a:solidFill>
                  <a:srgbClr val="000000"/>
                </a:solidFill>
                <a:effectLst/>
                <a:highlight>
                  <a:srgbClr val="FFFFFF"/>
                </a:highlight>
                <a:latin typeface="Consolas" panose="020B0609020204030204" pitchFamily="49" charset="0"/>
              </a:rPr>
              <a:t>    }</a:t>
            </a:r>
          </a:p>
          <a:p>
            <a:pPr marL="0" indent="0">
              <a:buNone/>
            </a:pPr>
            <a:r>
              <a:rPr lang="en-US" b="0" dirty="0">
                <a:solidFill>
                  <a:srgbClr val="000000"/>
                </a:solidFill>
                <a:effectLst/>
                <a:highlight>
                  <a:srgbClr val="FFFFFF"/>
                </a:highlight>
                <a:latin typeface="Consolas" panose="020B0609020204030204" pitchFamily="49" charset="0"/>
              </a:rPr>
              <a:t>}</a:t>
            </a:r>
          </a:p>
        </p:txBody>
      </p:sp>
      <p:grpSp>
        <p:nvGrpSpPr>
          <p:cNvPr id="26" name="Group 25" descr="An example array that is sorted in ascending order. &#10;&#10;The values are as follows: 5, 8, 13, 42, 75, 79, 88, 90, 95, 99">
            <a:extLst>
              <a:ext uri="{FF2B5EF4-FFF2-40B4-BE49-F238E27FC236}">
                <a16:creationId xmlns:a16="http://schemas.microsoft.com/office/drawing/2014/main" id="{3BC88654-239A-44AE-D715-B2925B4A1F94}"/>
              </a:ext>
            </a:extLst>
          </p:cNvPr>
          <p:cNvGrpSpPr/>
          <p:nvPr/>
        </p:nvGrpSpPr>
        <p:grpSpPr>
          <a:xfrm>
            <a:off x="6908800" y="1040108"/>
            <a:ext cx="5283200" cy="907778"/>
            <a:chOff x="6908800" y="1040108"/>
            <a:chExt cx="5283200" cy="907778"/>
          </a:xfrm>
        </p:grpSpPr>
        <p:grpSp>
          <p:nvGrpSpPr>
            <p:cNvPr id="4" name="Group 3">
              <a:extLst>
                <a:ext uri="{FF2B5EF4-FFF2-40B4-BE49-F238E27FC236}">
                  <a16:creationId xmlns:a16="http://schemas.microsoft.com/office/drawing/2014/main" id="{A6176971-CE8E-F718-7F77-E9162D17D650}"/>
                </a:ext>
              </a:extLst>
            </p:cNvPr>
            <p:cNvGrpSpPr/>
            <p:nvPr/>
          </p:nvGrpSpPr>
          <p:grpSpPr>
            <a:xfrm>
              <a:off x="6908800" y="1419566"/>
              <a:ext cx="5283200" cy="528320"/>
              <a:chOff x="1681480" y="5462905"/>
              <a:chExt cx="5283200" cy="528320"/>
            </a:xfrm>
            <a:solidFill>
              <a:schemeClr val="bg1"/>
            </a:solidFill>
          </p:grpSpPr>
          <p:sp>
            <p:nvSpPr>
              <p:cNvPr id="5" name="Rectangle 4">
                <a:extLst>
                  <a:ext uri="{FF2B5EF4-FFF2-40B4-BE49-F238E27FC236}">
                    <a16:creationId xmlns:a16="http://schemas.microsoft.com/office/drawing/2014/main" id="{044C80AB-88F8-15C5-0103-53AE186760CB}"/>
                  </a:ext>
                </a:extLst>
              </p:cNvPr>
              <p:cNvSpPr/>
              <p:nvPr/>
            </p:nvSpPr>
            <p:spPr>
              <a:xfrm>
                <a:off x="379476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6" name="Rectangle 5">
                <a:extLst>
                  <a:ext uri="{FF2B5EF4-FFF2-40B4-BE49-F238E27FC236}">
                    <a16:creationId xmlns:a16="http://schemas.microsoft.com/office/drawing/2014/main" id="{A324360B-2F37-69A1-7E37-A806252CB4F7}"/>
                  </a:ext>
                </a:extLst>
              </p:cNvPr>
              <p:cNvSpPr/>
              <p:nvPr/>
            </p:nvSpPr>
            <p:spPr>
              <a:xfrm>
                <a:off x="432308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 name="Rectangle 6">
                <a:extLst>
                  <a:ext uri="{FF2B5EF4-FFF2-40B4-BE49-F238E27FC236}">
                    <a16:creationId xmlns:a16="http://schemas.microsoft.com/office/drawing/2014/main" id="{B0E67EE8-8B93-1B19-5019-F36B0BD7BF61}"/>
                  </a:ext>
                </a:extLst>
              </p:cNvPr>
              <p:cNvSpPr/>
              <p:nvPr/>
            </p:nvSpPr>
            <p:spPr>
              <a:xfrm>
                <a:off x="485140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sp>
            <p:nvSpPr>
              <p:cNvPr id="8" name="Rectangle 7">
                <a:extLst>
                  <a:ext uri="{FF2B5EF4-FFF2-40B4-BE49-F238E27FC236}">
                    <a16:creationId xmlns:a16="http://schemas.microsoft.com/office/drawing/2014/main" id="{1793D5AC-F3F1-9BA4-E366-21CB89ECB4FE}"/>
                  </a:ext>
                </a:extLst>
              </p:cNvPr>
              <p:cNvSpPr/>
              <p:nvPr/>
            </p:nvSpPr>
            <p:spPr>
              <a:xfrm>
                <a:off x="537972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9" name="Rectangle 8">
                <a:extLst>
                  <a:ext uri="{FF2B5EF4-FFF2-40B4-BE49-F238E27FC236}">
                    <a16:creationId xmlns:a16="http://schemas.microsoft.com/office/drawing/2014/main" id="{8B126A6B-FFB4-A2F6-C119-A222B732EF3F}"/>
                  </a:ext>
                </a:extLst>
              </p:cNvPr>
              <p:cNvSpPr/>
              <p:nvPr/>
            </p:nvSpPr>
            <p:spPr>
              <a:xfrm>
                <a:off x="326644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0" name="Rectangle 9">
                <a:extLst>
                  <a:ext uri="{FF2B5EF4-FFF2-40B4-BE49-F238E27FC236}">
                    <a16:creationId xmlns:a16="http://schemas.microsoft.com/office/drawing/2014/main" id="{26CBE4FA-461E-32AF-1F21-B77F03699717}"/>
                  </a:ext>
                </a:extLst>
              </p:cNvPr>
              <p:cNvSpPr/>
              <p:nvPr/>
            </p:nvSpPr>
            <p:spPr>
              <a:xfrm>
                <a:off x="273812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sp>
            <p:nvSpPr>
              <p:cNvPr id="11" name="Rectangle 10">
                <a:extLst>
                  <a:ext uri="{FF2B5EF4-FFF2-40B4-BE49-F238E27FC236}">
                    <a16:creationId xmlns:a16="http://schemas.microsoft.com/office/drawing/2014/main" id="{7B537B33-5DD0-844B-4DE2-FACCCA75DC39}"/>
                  </a:ext>
                </a:extLst>
              </p:cNvPr>
              <p:cNvSpPr/>
              <p:nvPr/>
            </p:nvSpPr>
            <p:spPr>
              <a:xfrm>
                <a:off x="220980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2" name="Rectangle 11">
                <a:extLst>
                  <a:ext uri="{FF2B5EF4-FFF2-40B4-BE49-F238E27FC236}">
                    <a16:creationId xmlns:a16="http://schemas.microsoft.com/office/drawing/2014/main" id="{380871E1-A9B9-68FB-9BE8-F1C631E2D52A}"/>
                  </a:ext>
                </a:extLst>
              </p:cNvPr>
              <p:cNvSpPr/>
              <p:nvPr/>
            </p:nvSpPr>
            <p:spPr>
              <a:xfrm>
                <a:off x="590804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13" name="Rectangle 12">
                <a:extLst>
                  <a:ext uri="{FF2B5EF4-FFF2-40B4-BE49-F238E27FC236}">
                    <a16:creationId xmlns:a16="http://schemas.microsoft.com/office/drawing/2014/main" id="{58C3F77D-A3EF-58B8-E3C7-32E1697528F8}"/>
                  </a:ext>
                </a:extLst>
              </p:cNvPr>
              <p:cNvSpPr/>
              <p:nvPr/>
            </p:nvSpPr>
            <p:spPr>
              <a:xfrm>
                <a:off x="168148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sp>
            <p:nvSpPr>
              <p:cNvPr id="14" name="Rectangle 13">
                <a:extLst>
                  <a:ext uri="{FF2B5EF4-FFF2-40B4-BE49-F238E27FC236}">
                    <a16:creationId xmlns:a16="http://schemas.microsoft.com/office/drawing/2014/main" id="{049D9353-0FA0-020E-1D1E-349C1C971276}"/>
                  </a:ext>
                </a:extLst>
              </p:cNvPr>
              <p:cNvSpPr/>
              <p:nvPr/>
            </p:nvSpPr>
            <p:spPr>
              <a:xfrm>
                <a:off x="643636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15" name="Group 14">
              <a:extLst>
                <a:ext uri="{FF2B5EF4-FFF2-40B4-BE49-F238E27FC236}">
                  <a16:creationId xmlns:a16="http://schemas.microsoft.com/office/drawing/2014/main" id="{200AD036-AEEA-337E-F743-27B6259BCAC9}"/>
                </a:ext>
              </a:extLst>
            </p:cNvPr>
            <p:cNvGrpSpPr/>
            <p:nvPr/>
          </p:nvGrpSpPr>
          <p:grpSpPr>
            <a:xfrm>
              <a:off x="6908800" y="1040108"/>
              <a:ext cx="5283200" cy="528320"/>
              <a:chOff x="1681480" y="5462905"/>
              <a:chExt cx="5283200" cy="528320"/>
            </a:xfrm>
          </p:grpSpPr>
          <p:sp>
            <p:nvSpPr>
              <p:cNvPr id="16" name="Rectangle 15">
                <a:extLst>
                  <a:ext uri="{FF2B5EF4-FFF2-40B4-BE49-F238E27FC236}">
                    <a16:creationId xmlns:a16="http://schemas.microsoft.com/office/drawing/2014/main" id="{E9956A8D-5179-312E-01CA-A027B4BE4CD7}"/>
                  </a:ext>
                </a:extLst>
              </p:cNvPr>
              <p:cNvSpPr/>
              <p:nvPr/>
            </p:nvSpPr>
            <p:spPr>
              <a:xfrm>
                <a:off x="379476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75</a:t>
                </a:r>
              </a:p>
            </p:txBody>
          </p:sp>
          <p:sp>
            <p:nvSpPr>
              <p:cNvPr id="17" name="Rectangle 16">
                <a:extLst>
                  <a:ext uri="{FF2B5EF4-FFF2-40B4-BE49-F238E27FC236}">
                    <a16:creationId xmlns:a16="http://schemas.microsoft.com/office/drawing/2014/main" id="{C53B6828-1075-6CA6-379F-1141B90E248F}"/>
                  </a:ext>
                </a:extLst>
              </p:cNvPr>
              <p:cNvSpPr/>
              <p:nvPr/>
            </p:nvSpPr>
            <p:spPr>
              <a:xfrm>
                <a:off x="432308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79</a:t>
                </a:r>
              </a:p>
            </p:txBody>
          </p:sp>
          <p:sp>
            <p:nvSpPr>
              <p:cNvPr id="18" name="Rectangle 17">
                <a:extLst>
                  <a:ext uri="{FF2B5EF4-FFF2-40B4-BE49-F238E27FC236}">
                    <a16:creationId xmlns:a16="http://schemas.microsoft.com/office/drawing/2014/main" id="{F6AADC8C-26C7-2EC0-CFD5-AB850DA464FF}"/>
                  </a:ext>
                </a:extLst>
              </p:cNvPr>
              <p:cNvSpPr/>
              <p:nvPr/>
            </p:nvSpPr>
            <p:spPr>
              <a:xfrm>
                <a:off x="485140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88</a:t>
                </a:r>
              </a:p>
            </p:txBody>
          </p:sp>
          <p:sp>
            <p:nvSpPr>
              <p:cNvPr id="19" name="Rectangle 18">
                <a:extLst>
                  <a:ext uri="{FF2B5EF4-FFF2-40B4-BE49-F238E27FC236}">
                    <a16:creationId xmlns:a16="http://schemas.microsoft.com/office/drawing/2014/main" id="{30D9D694-6129-D6F5-5737-C28073A0DA20}"/>
                  </a:ext>
                </a:extLst>
              </p:cNvPr>
              <p:cNvSpPr/>
              <p:nvPr/>
            </p:nvSpPr>
            <p:spPr>
              <a:xfrm>
                <a:off x="537972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90</a:t>
                </a:r>
              </a:p>
            </p:txBody>
          </p:sp>
          <p:sp>
            <p:nvSpPr>
              <p:cNvPr id="20" name="Rectangle 19">
                <a:extLst>
                  <a:ext uri="{FF2B5EF4-FFF2-40B4-BE49-F238E27FC236}">
                    <a16:creationId xmlns:a16="http://schemas.microsoft.com/office/drawing/2014/main" id="{B4B85989-2371-70E5-8119-C39A6E903CDC}"/>
                  </a:ext>
                </a:extLst>
              </p:cNvPr>
              <p:cNvSpPr/>
              <p:nvPr/>
            </p:nvSpPr>
            <p:spPr>
              <a:xfrm>
                <a:off x="326644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42</a:t>
                </a:r>
              </a:p>
            </p:txBody>
          </p:sp>
          <p:sp>
            <p:nvSpPr>
              <p:cNvPr id="21" name="Rectangle 20">
                <a:extLst>
                  <a:ext uri="{FF2B5EF4-FFF2-40B4-BE49-F238E27FC236}">
                    <a16:creationId xmlns:a16="http://schemas.microsoft.com/office/drawing/2014/main" id="{5F51CD2F-E989-9A35-F1FE-B6802A86B6F7}"/>
                  </a:ext>
                </a:extLst>
              </p:cNvPr>
              <p:cNvSpPr/>
              <p:nvPr/>
            </p:nvSpPr>
            <p:spPr>
              <a:xfrm>
                <a:off x="273812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13</a:t>
                </a:r>
              </a:p>
            </p:txBody>
          </p:sp>
          <p:sp>
            <p:nvSpPr>
              <p:cNvPr id="22" name="Rectangle 21">
                <a:extLst>
                  <a:ext uri="{FF2B5EF4-FFF2-40B4-BE49-F238E27FC236}">
                    <a16:creationId xmlns:a16="http://schemas.microsoft.com/office/drawing/2014/main" id="{FCA394E8-3E48-87C4-4E66-B4248B28F3B8}"/>
                  </a:ext>
                </a:extLst>
              </p:cNvPr>
              <p:cNvSpPr/>
              <p:nvPr/>
            </p:nvSpPr>
            <p:spPr>
              <a:xfrm>
                <a:off x="220980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23" name="Rectangle 22">
                <a:extLst>
                  <a:ext uri="{FF2B5EF4-FFF2-40B4-BE49-F238E27FC236}">
                    <a16:creationId xmlns:a16="http://schemas.microsoft.com/office/drawing/2014/main" id="{A22F7EE1-E438-088D-0E5E-4BFDEA41E50F}"/>
                  </a:ext>
                </a:extLst>
              </p:cNvPr>
              <p:cNvSpPr/>
              <p:nvPr/>
            </p:nvSpPr>
            <p:spPr>
              <a:xfrm>
                <a:off x="590804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95</a:t>
                </a:r>
              </a:p>
            </p:txBody>
          </p:sp>
          <p:sp>
            <p:nvSpPr>
              <p:cNvPr id="24" name="Rectangle 23">
                <a:extLst>
                  <a:ext uri="{FF2B5EF4-FFF2-40B4-BE49-F238E27FC236}">
                    <a16:creationId xmlns:a16="http://schemas.microsoft.com/office/drawing/2014/main" id="{C3332684-95DA-F21A-B08B-027F50B532A6}"/>
                  </a:ext>
                </a:extLst>
              </p:cNvPr>
              <p:cNvSpPr/>
              <p:nvPr/>
            </p:nvSpPr>
            <p:spPr>
              <a:xfrm>
                <a:off x="168148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25" name="Rectangle 24">
                <a:extLst>
                  <a:ext uri="{FF2B5EF4-FFF2-40B4-BE49-F238E27FC236}">
                    <a16:creationId xmlns:a16="http://schemas.microsoft.com/office/drawing/2014/main" id="{4FDC9D9D-586A-5D6A-EAEB-05E79320B7F2}"/>
                  </a:ext>
                </a:extLst>
              </p:cNvPr>
              <p:cNvSpPr/>
              <p:nvPr/>
            </p:nvSpPr>
            <p:spPr>
              <a:xfrm>
                <a:off x="643636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99</a:t>
                </a:r>
              </a:p>
            </p:txBody>
          </p:sp>
        </p:grpSp>
      </p:grpSp>
    </p:spTree>
    <p:extLst>
      <p:ext uri="{BB962C8B-B14F-4D97-AF65-F5344CB8AC3E}">
        <p14:creationId xmlns:p14="http://schemas.microsoft.com/office/powerpoint/2010/main" val="2539985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Finite Geometric Series (</a:t>
                </a:r>
                <a14:m>
                  <m:oMath xmlns:m="http://schemas.openxmlformats.org/officeDocument/2006/math">
                    <m:r>
                      <a:rPr lang="en-US" b="0" i="1" smtClean="0">
                        <a:latin typeface="Cambria Math" panose="02040503050406030204" pitchFamily="18" charset="0"/>
                      </a:rPr>
                      <m:t>𝑎</m:t>
                    </m:r>
                    <m:r>
                      <a:rPr lang="en-US" b="0" i="1" smtClean="0">
                        <a:latin typeface="Cambria Math" panose="02040503050406030204" pitchFamily="18" charset="0"/>
                      </a:rPr>
                      <m:t>&gt;1</m:t>
                    </m:r>
                  </m:oMath>
                </a14:m>
                <a:r>
                  <a:rPr lang="en-US" dirty="0"/>
                  <a: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b="-85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642730" y="1512665"/>
                <a:ext cx="1126590" cy="130426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naryPr>
                        <m:sub>
                          <m:r>
                            <m:rPr>
                              <m:brk m:alnAt="23"/>
                            </m:rPr>
                            <a:rPr kumimoji="0" lang="en-US" sz="2800" b="0" i="1" u="none" strike="noStrike" kern="1200" cap="none" spc="0" normalizeH="0" baseline="0" noProof="0" smtClean="0">
                              <a:ln>
                                <a:noFill/>
                              </a:ln>
                              <a:solidFill>
                                <a:prstClr val="black"/>
                              </a:solidFill>
                              <a:effectLst/>
                              <a:uLnTx/>
                              <a:uFillTx/>
                              <a:latin typeface="Cambria Math"/>
                              <a:ea typeface="+mn-ea"/>
                              <a:cs typeface="+mn-cs"/>
                            </a:rPr>
                            <m:t>𝑖</m:t>
                          </m:r>
                          <m:r>
                            <a:rPr kumimoji="0" lang="en-US" sz="2800" b="0" i="1" u="none" strike="noStrike" kern="1200" cap="none" spc="0" normalizeH="0" baseline="0" noProof="0" smtClean="0">
                              <a:ln>
                                <a:noFill/>
                              </a:ln>
                              <a:solidFill>
                                <a:prstClr val="black"/>
                              </a:solidFill>
                              <a:effectLst/>
                              <a:uLnTx/>
                              <a:uFillTx/>
                              <a:latin typeface="Cambria Math"/>
                              <a:ea typeface="+mn-ea"/>
                              <a:cs typeface="+mn-cs"/>
                            </a:rPr>
                            <m:t>=0</m:t>
                          </m:r>
                        </m:sub>
                        <m:sup>
                          <m:r>
                            <a:rPr kumimoji="0" lang="en-US" sz="2800" b="0" i="1" u="none" strike="noStrike" kern="1200" cap="none" spc="0" normalizeH="0" baseline="0" noProof="0" smtClean="0">
                              <a:ln>
                                <a:noFill/>
                              </a:ln>
                              <a:solidFill>
                                <a:prstClr val="black"/>
                              </a:solidFill>
                              <a:effectLst/>
                              <a:uLnTx/>
                              <a:uFillTx/>
                              <a:latin typeface="Cambria Math"/>
                              <a:ea typeface="+mn-ea"/>
                              <a:cs typeface="+mn-cs"/>
                            </a:rPr>
                            <m:t>𝐿</m:t>
                          </m:r>
                        </m:sup>
                        <m:e>
                          <m:sSup>
                            <m:sSup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en-US" sz="2800" b="0" i="1" u="none" strike="noStrike" kern="1200" cap="none" spc="0" normalizeH="0" baseline="0" noProof="0" smtClean="0">
                                  <a:ln>
                                    <a:noFill/>
                                  </a:ln>
                                  <a:solidFill>
                                    <a:prstClr val="black"/>
                                  </a:solidFill>
                                  <a:effectLst/>
                                  <a:uLnTx/>
                                  <a:uFillTx/>
                                  <a:latin typeface="Cambria Math"/>
                                  <a:ea typeface="+mn-ea"/>
                                  <a:cs typeface="+mn-cs"/>
                                </a:rPr>
                                <m:t>𝑎</m:t>
                              </m:r>
                            </m:e>
                            <m:sup>
                              <m:r>
                                <a:rPr kumimoji="0" lang="en-US" sz="2800" b="0" i="1" u="none" strike="noStrike" kern="1200" cap="none" spc="0" normalizeH="0" baseline="0" noProof="0" smtClean="0">
                                  <a:ln>
                                    <a:noFill/>
                                  </a:ln>
                                  <a:solidFill>
                                    <a:prstClr val="black"/>
                                  </a:solidFill>
                                  <a:effectLst/>
                                  <a:uLnTx/>
                                  <a:uFillTx/>
                                  <a:latin typeface="Cambria Math"/>
                                  <a:ea typeface="+mn-ea"/>
                                  <a:cs typeface="+mn-cs"/>
                                </a:rPr>
                                <m:t>𝑖</m:t>
                              </m:r>
                            </m:sup>
                          </m:sSup>
                        </m:e>
                      </m:nary>
                    </m:oMath>
                  </m:oMathPara>
                </a14:m>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47" name="TextBox 46"/>
              <p:cNvSpPr txBox="1">
                <a:spLocks noRot="1" noChangeAspect="1" noMove="1" noResize="1" noEditPoints="1" noAdjustHandles="1" noChangeArrowheads="1" noChangeShapeType="1" noTextEdit="1"/>
              </p:cNvSpPr>
              <p:nvPr/>
            </p:nvSpPr>
            <p:spPr>
              <a:xfrm>
                <a:off x="642730" y="1512665"/>
                <a:ext cx="1126590" cy="1304268"/>
              </a:xfrm>
              <a:prstGeom prst="rect">
                <a:avLst/>
              </a:prstGeom>
              <a:blipFill>
                <a:blip r:embed="rId3"/>
                <a:stretch>
                  <a:fillRect/>
                </a:stretch>
              </a:blipFill>
            </p:spPr>
            <p:txBody>
              <a:bodyPr/>
              <a:lstStyle/>
              <a:p>
                <a:r>
                  <a:rPr lang="en-US">
                    <a:noFill/>
                  </a:rPr>
                  <a:t> </a:t>
                </a:r>
              </a:p>
            </p:txBody>
          </p:sp>
        </mc:Fallback>
      </mc:AlternateContent>
      <p:grpSp>
        <p:nvGrpSpPr>
          <p:cNvPr id="3" name="Group 2" descr="Let S represent the value of the geometric series. doing aS gives the same result as &quot;shifting&quot; the series up by one value (so we add one to both the lower bound and upper bound for i, keeping the same number of terms).&#10;&#10;If we then do aS-S all terms from the series cancel except for the last term of aS and the first term of S. Therefore aS-S = the next term in the series minus the first term in the series. In other words, it is a^(L+1) - 1.&#10;&#10;Next applying algebra to aS-S=a^(L+1)-1 we get S = (a^(L+1)-1)/(a-1)">
            <a:extLst>
              <a:ext uri="{FF2B5EF4-FFF2-40B4-BE49-F238E27FC236}">
                <a16:creationId xmlns:a16="http://schemas.microsoft.com/office/drawing/2014/main" id="{23FC1136-767A-FCC8-7482-3B2AE824EC75}"/>
              </a:ext>
            </a:extLst>
          </p:cNvPr>
          <p:cNvGrpSpPr/>
          <p:nvPr/>
        </p:nvGrpSpPr>
        <p:grpSpPr>
          <a:xfrm>
            <a:off x="1429682" y="1473029"/>
            <a:ext cx="8934831" cy="4718388"/>
            <a:chOff x="1429682" y="1473029"/>
            <a:chExt cx="8934831" cy="4718388"/>
          </a:xfrm>
        </p:grpSpPr>
        <p:grpSp>
          <p:nvGrpSpPr>
            <p:cNvPr id="38" name="Group 37"/>
            <p:cNvGrpSpPr/>
            <p:nvPr/>
          </p:nvGrpSpPr>
          <p:grpSpPr>
            <a:xfrm>
              <a:off x="4759872" y="3301829"/>
              <a:ext cx="918341" cy="1828800"/>
              <a:chOff x="2434459" y="1295400"/>
              <a:chExt cx="918341" cy="3657600"/>
            </a:xfrm>
          </p:grpSpPr>
          <p:sp>
            <p:nvSpPr>
              <p:cNvPr id="39" name="Rectangle 38"/>
              <p:cNvSpPr/>
              <p:nvPr/>
            </p:nvSpPr>
            <p:spPr>
              <a:xfrm>
                <a:off x="2434459" y="4495800"/>
                <a:ext cx="228600" cy="457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1" name="Rectangle 40"/>
              <p:cNvSpPr/>
              <p:nvPr/>
            </p:nvSpPr>
            <p:spPr>
              <a:xfrm>
                <a:off x="2667000" y="4038600"/>
                <a:ext cx="228600" cy="914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1" name="Rectangle 50"/>
              <p:cNvSpPr/>
              <p:nvPr/>
            </p:nvSpPr>
            <p:spPr>
              <a:xfrm>
                <a:off x="2895600" y="3124200"/>
                <a:ext cx="228600" cy="18288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2" name="Rectangle 51"/>
              <p:cNvSpPr/>
              <p:nvPr/>
            </p:nvSpPr>
            <p:spPr>
              <a:xfrm>
                <a:off x="3124200" y="1295400"/>
                <a:ext cx="228600" cy="3657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3" name="Group 32"/>
            <p:cNvGrpSpPr/>
            <p:nvPr/>
          </p:nvGrpSpPr>
          <p:grpSpPr>
            <a:xfrm>
              <a:off x="2476500" y="1473029"/>
              <a:ext cx="914400" cy="3657600"/>
              <a:chOff x="2667000" y="-2362200"/>
              <a:chExt cx="914400" cy="7315200"/>
            </a:xfrm>
            <a:solidFill>
              <a:schemeClr val="tx2">
                <a:lumMod val="60000"/>
                <a:lumOff val="40000"/>
              </a:schemeClr>
            </a:solidFill>
          </p:grpSpPr>
          <p:sp>
            <p:nvSpPr>
              <p:cNvPr id="34" name="Rectangle 33"/>
              <p:cNvSpPr/>
              <p:nvPr/>
            </p:nvSpPr>
            <p:spPr>
              <a:xfrm>
                <a:off x="2667000" y="4038600"/>
                <a:ext cx="228600" cy="914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5" name="Rectangle 34"/>
              <p:cNvSpPr/>
              <p:nvPr/>
            </p:nvSpPr>
            <p:spPr>
              <a:xfrm>
                <a:off x="2895600" y="3124200"/>
                <a:ext cx="228600" cy="18288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6" name="Rectangle 35"/>
              <p:cNvSpPr/>
              <p:nvPr/>
            </p:nvSpPr>
            <p:spPr>
              <a:xfrm>
                <a:off x="3124200" y="1295400"/>
                <a:ext cx="228600" cy="3657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7" name="Rectangle 36"/>
              <p:cNvSpPr/>
              <p:nvPr/>
            </p:nvSpPr>
            <p:spPr>
              <a:xfrm>
                <a:off x="3352800" y="-2362200"/>
                <a:ext cx="228600" cy="7315200"/>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15" name="Rectangle 14"/>
            <p:cNvSpPr/>
            <p:nvPr/>
          </p:nvSpPr>
          <p:spPr>
            <a:xfrm>
              <a:off x="7316513" y="1473029"/>
              <a:ext cx="228600" cy="3657600"/>
            </a:xfrm>
            <a:prstGeom prst="rect">
              <a:avLst/>
            </a:prstGeom>
            <a:solidFill>
              <a:schemeClr val="tx2">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23" name="Group 22"/>
            <p:cNvGrpSpPr/>
            <p:nvPr/>
          </p:nvGrpSpPr>
          <p:grpSpPr>
            <a:xfrm>
              <a:off x="4759872" y="3301829"/>
              <a:ext cx="918341" cy="1828800"/>
              <a:chOff x="2434459" y="1295400"/>
              <a:chExt cx="918341" cy="3657600"/>
            </a:xfrm>
          </p:grpSpPr>
          <p:sp>
            <p:nvSpPr>
              <p:cNvPr id="24" name="Rectangle 23"/>
              <p:cNvSpPr/>
              <p:nvPr/>
            </p:nvSpPr>
            <p:spPr>
              <a:xfrm>
                <a:off x="2434459" y="4495800"/>
                <a:ext cx="228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5" name="Rectangle 24"/>
              <p:cNvSpPr/>
              <p:nvPr/>
            </p:nvSpPr>
            <p:spPr>
              <a:xfrm>
                <a:off x="2667000" y="4038600"/>
                <a:ext cx="228600"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Rectangle 25"/>
              <p:cNvSpPr/>
              <p:nvPr/>
            </p:nvSpPr>
            <p:spPr>
              <a:xfrm>
                <a:off x="2895600" y="3124200"/>
                <a:ext cx="228600" cy="1828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Rectangle 26"/>
              <p:cNvSpPr/>
              <p:nvPr/>
            </p:nvSpPr>
            <p:spPr>
              <a:xfrm>
                <a:off x="3124200" y="1295400"/>
                <a:ext cx="228600" cy="3657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40" name="Group 39"/>
            <p:cNvGrpSpPr/>
            <p:nvPr/>
          </p:nvGrpSpPr>
          <p:grpSpPr>
            <a:xfrm>
              <a:off x="2476500" y="1473029"/>
              <a:ext cx="914400" cy="3657600"/>
              <a:chOff x="2667000" y="-2362200"/>
              <a:chExt cx="914400" cy="7315200"/>
            </a:xfrm>
            <a:solidFill>
              <a:schemeClr val="tx2">
                <a:lumMod val="60000"/>
                <a:lumOff val="40000"/>
              </a:schemeClr>
            </a:solidFill>
          </p:grpSpPr>
          <p:sp>
            <p:nvSpPr>
              <p:cNvPr id="42" name="Rectangle 41"/>
              <p:cNvSpPr/>
              <p:nvPr/>
            </p:nvSpPr>
            <p:spPr>
              <a:xfrm>
                <a:off x="2667000" y="4038600"/>
                <a:ext cx="228600"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Rectangle 42"/>
              <p:cNvSpPr/>
              <p:nvPr/>
            </p:nvSpPr>
            <p:spPr>
              <a:xfrm>
                <a:off x="2895600" y="3124200"/>
                <a:ext cx="228600" cy="1828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4" name="Rectangle 43"/>
              <p:cNvSpPr/>
              <p:nvPr/>
            </p:nvSpPr>
            <p:spPr>
              <a:xfrm>
                <a:off x="3124200" y="1295400"/>
                <a:ext cx="228600" cy="3657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5" name="Rectangle 44"/>
              <p:cNvSpPr/>
              <p:nvPr/>
            </p:nvSpPr>
            <p:spPr>
              <a:xfrm>
                <a:off x="3352800" y="-2362200"/>
                <a:ext cx="228600" cy="7315200"/>
              </a:xfrm>
              <a:prstGeom prst="rect">
                <a:avLst/>
              </a:prstGeom>
              <a:grp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46" name="Rectangle 45"/>
            <p:cNvSpPr/>
            <p:nvPr/>
          </p:nvSpPr>
          <p:spPr>
            <a:xfrm>
              <a:off x="9373913" y="4978229"/>
              <a:ext cx="228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50" name="TextBox 49"/>
                <p:cNvSpPr txBox="1"/>
                <p:nvPr/>
              </p:nvSpPr>
              <p:spPr>
                <a:xfrm>
                  <a:off x="5984313" y="3353646"/>
                  <a:ext cx="683200"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000" b="0" i="1" u="none" strike="noStrike" kern="1200" cap="none" spc="0" normalizeH="0" baseline="0" noProof="0">
                            <a:ln>
                              <a:noFill/>
                            </a:ln>
                            <a:solidFill>
                              <a:prstClr val="black"/>
                            </a:solidFill>
                            <a:effectLst/>
                            <a:uLnTx/>
                            <a:uFillTx/>
                            <a:latin typeface="Cambria Math"/>
                            <a:ea typeface="+mn-ea"/>
                            <a:cs typeface="+mn-cs"/>
                          </a:rPr>
                          <m:t>=</m:t>
                        </m:r>
                      </m:oMath>
                    </m:oMathPara>
                  </a14:m>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5984313" y="3353646"/>
                  <a:ext cx="683200" cy="707886"/>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8078513" y="3102114"/>
                  <a:ext cx="683200"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000" b="0" i="1" u="none" strike="noStrike" kern="1200" cap="none" spc="0" normalizeH="0" baseline="0" noProof="0">
                            <a:ln>
                              <a:noFill/>
                            </a:ln>
                            <a:solidFill>
                              <a:prstClr val="black"/>
                            </a:solidFill>
                            <a:effectLst/>
                            <a:uLnTx/>
                            <a:uFillTx/>
                            <a:latin typeface="Cambria Math"/>
                            <a:ea typeface="+mn-ea"/>
                            <a:cs typeface="+mn-cs"/>
                          </a:rPr>
                          <m:t>−</m:t>
                        </m:r>
                      </m:oMath>
                    </m:oMathPara>
                  </a14:m>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8078513" y="3102114"/>
                  <a:ext cx="683200" cy="707886"/>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3810000" y="3117163"/>
                  <a:ext cx="683200"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000" b="0" i="1" u="none" strike="noStrike" kern="1200" cap="none" spc="0" normalizeH="0" baseline="0" noProof="0">
                            <a:ln>
                              <a:noFill/>
                            </a:ln>
                            <a:solidFill>
                              <a:prstClr val="black"/>
                            </a:solidFill>
                            <a:effectLst/>
                            <a:uLnTx/>
                            <a:uFillTx/>
                            <a:latin typeface="Cambria Math"/>
                            <a:ea typeface="+mn-ea"/>
                            <a:cs typeface="+mn-cs"/>
                          </a:rPr>
                          <m:t>−</m:t>
                        </m:r>
                      </m:oMath>
                    </m:oMathPara>
                  </a14:m>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3810000" y="3117163"/>
                  <a:ext cx="683200" cy="707886"/>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1981200" y="5206830"/>
                  <a:ext cx="20129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series multiplied by </a:t>
                  </a:r>
                  <a14:m>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a:ea typeface="+mn-ea"/>
                          <a:cs typeface="+mn-cs"/>
                        </a:rPr>
                        <m:t>𝑎</m:t>
                      </m:r>
                    </m:oMath>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3" name="TextBox 52"/>
                <p:cNvSpPr txBox="1">
                  <a:spLocks noRot="1" noChangeAspect="1" noMove="1" noResize="1" noEditPoints="1" noAdjustHandles="1" noChangeArrowheads="1" noChangeShapeType="1" noTextEdit="1"/>
                </p:cNvSpPr>
                <p:nvPr/>
              </p:nvSpPr>
              <p:spPr>
                <a:xfrm>
                  <a:off x="1981200" y="5206830"/>
                  <a:ext cx="2012952" cy="646331"/>
                </a:xfrm>
                <a:prstGeom prst="rect">
                  <a:avLst/>
                </a:prstGeom>
                <a:blipFill>
                  <a:blip r:embed="rId7"/>
                  <a:stretch>
                    <a:fillRect l="-2424" t="-4717" b="-14151"/>
                  </a:stretch>
                </a:blipFill>
              </p:spPr>
              <p:txBody>
                <a:bodyPr/>
                <a:lstStyle/>
                <a:p>
                  <a:r>
                    <a:rPr lang="en-US">
                      <a:noFill/>
                    </a:rPr>
                    <a:t> </a:t>
                  </a:r>
                </a:p>
              </p:txBody>
            </p:sp>
          </mc:Fallback>
        </mc:AlternateContent>
        <p:sp>
          <p:nvSpPr>
            <p:cNvPr id="54" name="TextBox 53"/>
            <p:cNvSpPr txBox="1"/>
            <p:nvPr/>
          </p:nvSpPr>
          <p:spPr>
            <a:xfrm>
              <a:off x="4616448" y="5345328"/>
              <a:ext cx="20129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series</a:t>
              </a:r>
            </a:p>
          </p:txBody>
        </p:sp>
        <p:sp>
          <p:nvSpPr>
            <p:cNvPr id="55" name="TextBox 54"/>
            <p:cNvSpPr txBox="1"/>
            <p:nvPr/>
          </p:nvSpPr>
          <p:spPr>
            <a:xfrm>
              <a:off x="8786537" y="5359229"/>
              <a:ext cx="157797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first term</a:t>
              </a:r>
            </a:p>
          </p:txBody>
        </p:sp>
        <mc:AlternateContent xmlns:mc="http://schemas.openxmlformats.org/markup-compatibility/2006" xmlns:a14="http://schemas.microsoft.com/office/drawing/2010/main">
          <mc:Choice Requires="a14">
            <p:sp>
              <p:nvSpPr>
                <p:cNvPr id="56" name="TextBox 55"/>
                <p:cNvSpPr txBox="1"/>
                <p:nvPr/>
              </p:nvSpPr>
              <p:spPr>
                <a:xfrm>
                  <a:off x="1429682" y="5791200"/>
                  <a:ext cx="259288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dPr>
                          <m:e>
                            <m:r>
                              <a:rPr kumimoji="0" lang="en-US" sz="1800" b="0" i="1" u="none" strike="noStrike" kern="1200" cap="none" spc="0" normalizeH="0" baseline="0" noProof="0">
                                <a:ln>
                                  <a:noFill/>
                                </a:ln>
                                <a:solidFill>
                                  <a:prstClr val="black"/>
                                </a:solidFill>
                                <a:effectLst/>
                                <a:uLnTx/>
                                <a:uFillTx/>
                                <a:latin typeface="Cambria Math"/>
                                <a:ea typeface="+mn-ea"/>
                                <a:cs typeface="+mn-cs"/>
                              </a:rPr>
                              <m:t>1+</m:t>
                            </m:r>
                            <m:r>
                              <a:rPr kumimoji="0" lang="en-US" sz="1800" b="0" i="1" u="none" strike="noStrike" kern="1200" cap="none" spc="0" normalizeH="0" baseline="0" noProof="0">
                                <a:ln>
                                  <a:noFill/>
                                </a:ln>
                                <a:solidFill>
                                  <a:prstClr val="black"/>
                                </a:solidFill>
                                <a:effectLst/>
                                <a:uLnTx/>
                                <a:uFillTx/>
                                <a:latin typeface="Cambria Math"/>
                                <a:ea typeface="+mn-ea"/>
                                <a:cs typeface="+mn-cs"/>
                              </a:rPr>
                              <m:t>𝑎</m:t>
                            </m:r>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2</m:t>
                                </m:r>
                              </m:sup>
                            </m:sSup>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𝐿</m:t>
                                </m:r>
                              </m:sup>
                            </m:sSup>
                          </m:e>
                        </m:d>
                        <m:r>
                          <a:rPr kumimoji="0" lang="en-US" sz="1800" b="0" i="1" u="none" strike="noStrike" kern="1200" cap="none" spc="0" normalizeH="0" baseline="0" noProof="0">
                            <a:ln>
                              <a:noFill/>
                            </a:ln>
                            <a:solidFill>
                              <a:prstClr val="black"/>
                            </a:solidFill>
                            <a:effectLst/>
                            <a:uLnTx/>
                            <a:uFillTx/>
                            <a:latin typeface="Cambria Math"/>
                            <a:ea typeface="+mn-ea"/>
                            <a:cs typeface="+mn-cs"/>
                          </a:rPr>
                          <m:t>𝑎</m:t>
                        </m:r>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1429682" y="5791200"/>
                  <a:ext cx="2592889" cy="369332"/>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4038601" y="5791200"/>
                  <a:ext cx="258724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dPr>
                          <m:e>
                            <m:r>
                              <a:rPr kumimoji="0" lang="en-US" sz="1800" b="0" i="1" u="none" strike="noStrike" kern="1200" cap="none" spc="0" normalizeH="0" baseline="0" noProof="0">
                                <a:ln>
                                  <a:noFill/>
                                </a:ln>
                                <a:solidFill>
                                  <a:prstClr val="black"/>
                                </a:solidFill>
                                <a:effectLst/>
                                <a:uLnTx/>
                                <a:uFillTx/>
                                <a:latin typeface="Cambria Math"/>
                                <a:ea typeface="+mn-ea"/>
                                <a:cs typeface="+mn-cs"/>
                              </a:rPr>
                              <m:t>1+</m:t>
                            </m:r>
                            <m:r>
                              <a:rPr kumimoji="0" lang="en-US" sz="1800" b="0" i="1" u="none" strike="noStrike" kern="1200" cap="none" spc="0" normalizeH="0" baseline="0" noProof="0">
                                <a:ln>
                                  <a:noFill/>
                                </a:ln>
                                <a:solidFill>
                                  <a:prstClr val="black"/>
                                </a:solidFill>
                                <a:effectLst/>
                                <a:uLnTx/>
                                <a:uFillTx/>
                                <a:latin typeface="Cambria Math"/>
                                <a:ea typeface="+mn-ea"/>
                                <a:cs typeface="+mn-cs"/>
                              </a:rPr>
                              <m:t>𝑎</m:t>
                            </m:r>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2</m:t>
                                </m:r>
                              </m:sup>
                            </m:sSup>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𝐿</m:t>
                                </m:r>
                              </m:sup>
                            </m:sSup>
                          </m:e>
                        </m:d>
                        <m:r>
                          <a:rPr kumimoji="0" lang="en-US" sz="1800" b="0" i="1" u="none" strike="noStrike" kern="1200" cap="none" spc="0" normalizeH="0" baseline="0" noProof="0">
                            <a:ln>
                              <a:noFill/>
                            </a:ln>
                            <a:solidFill>
                              <a:prstClr val="black"/>
                            </a:solidFill>
                            <a:effectLst/>
                            <a:uLnTx/>
                            <a:uFillTx/>
                            <a:latin typeface="Cambria Math"/>
                            <a:ea typeface="+mn-ea"/>
                            <a:cs typeface="+mn-cs"/>
                          </a:rPr>
                          <m:t>1</m:t>
                        </m:r>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7" name="TextBox 56"/>
                <p:cNvSpPr txBox="1">
                  <a:spLocks noRot="1" noChangeAspect="1" noMove="1" noResize="1" noEditPoints="1" noAdjustHandles="1" noChangeArrowheads="1" noChangeShapeType="1" noTextEdit="1"/>
                </p:cNvSpPr>
                <p:nvPr/>
              </p:nvSpPr>
              <p:spPr>
                <a:xfrm>
                  <a:off x="4038601" y="5791200"/>
                  <a:ext cx="2587247"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7015809" y="5822085"/>
                  <a:ext cx="69647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𝐿</m:t>
                            </m:r>
                            <m:r>
                              <a:rPr kumimoji="0" lang="en-US" sz="1800" b="0" i="1" u="none" strike="noStrike" kern="1200" cap="none" spc="0" normalizeH="0" baseline="0" noProof="0">
                                <a:ln>
                                  <a:noFill/>
                                </a:ln>
                                <a:solidFill>
                                  <a:prstClr val="black"/>
                                </a:solidFill>
                                <a:effectLst/>
                                <a:uLnTx/>
                                <a:uFillTx/>
                                <a:latin typeface="Cambria Math"/>
                                <a:ea typeface="+mn-ea"/>
                                <a:cs typeface="+mn-cs"/>
                              </a:rPr>
                              <m:t>+1</m:t>
                            </m:r>
                          </m:sup>
                        </m:sSup>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8" name="TextBox 57"/>
                <p:cNvSpPr txBox="1">
                  <a:spLocks noRot="1" noChangeAspect="1" noMove="1" noResize="1" noEditPoints="1" noAdjustHandles="1" noChangeArrowheads="1" noChangeShapeType="1" noTextEdit="1"/>
                </p:cNvSpPr>
                <p:nvPr/>
              </p:nvSpPr>
              <p:spPr>
                <a:xfrm>
                  <a:off x="7015809" y="5822085"/>
                  <a:ext cx="696473"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9296401" y="5822085"/>
                  <a:ext cx="3658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a:ea typeface="+mn-ea"/>
                            <a:cs typeface="+mn-cs"/>
                          </a:rPr>
                          <m:t>1</m:t>
                        </m:r>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9296401" y="5822085"/>
                  <a:ext cx="365805" cy="369332"/>
                </a:xfrm>
                <a:prstGeom prst="rect">
                  <a:avLst/>
                </a:prstGeom>
                <a:blipFill>
                  <a:blip r:embed="rId11"/>
                  <a:stretch>
                    <a:fillRect/>
                  </a:stretch>
                </a:blipFill>
              </p:spPr>
              <p:txBody>
                <a:bodyPr/>
                <a:lstStyle/>
                <a:p>
                  <a:r>
                    <a:rPr lang="en-US">
                      <a:noFill/>
                    </a:rPr>
                    <a:t> </a:t>
                  </a:r>
                </a:p>
              </p:txBody>
            </p:sp>
          </mc:Fallback>
        </mc:AlternateContent>
        <p:sp>
          <p:nvSpPr>
            <p:cNvPr id="61" name="TextBox 60"/>
            <p:cNvSpPr txBox="1"/>
            <p:nvPr/>
          </p:nvSpPr>
          <p:spPr>
            <a:xfrm>
              <a:off x="6783114" y="5283030"/>
              <a:ext cx="1522686" cy="6605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next term in the series</a:t>
              </a:r>
            </a:p>
          </p:txBody>
        </p:sp>
      </p:grpSp>
    </p:spTree>
    <p:extLst>
      <p:ext uri="{BB962C8B-B14F-4D97-AF65-F5344CB8AC3E}">
        <p14:creationId xmlns:p14="http://schemas.microsoft.com/office/powerpoint/2010/main" val="1891667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Finite Geometric Series (</a:t>
                </a:r>
                <a14:m>
                  <m:oMath xmlns:m="http://schemas.openxmlformats.org/officeDocument/2006/math">
                    <m:r>
                      <a:rPr lang="en-US" i="1">
                        <a:latin typeface="Cambria Math" panose="02040503050406030204" pitchFamily="18" charset="0"/>
                      </a:rPr>
                      <m:t>𝑎</m:t>
                    </m:r>
                    <m:r>
                      <a:rPr lang="en-US" b="0" i="1" smtClean="0">
                        <a:latin typeface="Cambria Math" panose="02040503050406030204" pitchFamily="18" charset="0"/>
                      </a:rPr>
                      <m:t>&lt;</m:t>
                    </m:r>
                    <m:r>
                      <a:rPr lang="en-US" i="1">
                        <a:latin typeface="Cambria Math" panose="02040503050406030204" pitchFamily="18" charset="0"/>
                      </a:rPr>
                      <m:t>1</m:t>
                    </m:r>
                  </m:oMath>
                </a14:m>
                <a:r>
                  <a:rPr lang="en-US" dirty="0"/>
                  <a: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b="-85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A72DA73B-DFB9-2873-31A0-9576BF22984D}"/>
                  </a:ext>
                </a:extLst>
              </p:cNvPr>
              <p:cNvSpPr txBox="1"/>
              <p:nvPr/>
            </p:nvSpPr>
            <p:spPr>
              <a:xfrm>
                <a:off x="642730" y="1512665"/>
                <a:ext cx="1126590" cy="130426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naryPr>
                        <m:sub>
                          <m:r>
                            <m:rPr>
                              <m:brk m:alnAt="23"/>
                            </m:rPr>
                            <a:rPr kumimoji="0" lang="en-US" sz="2800" b="0" i="1" u="none" strike="noStrike" kern="1200" cap="none" spc="0" normalizeH="0" baseline="0" noProof="0" smtClean="0">
                              <a:ln>
                                <a:noFill/>
                              </a:ln>
                              <a:solidFill>
                                <a:prstClr val="black"/>
                              </a:solidFill>
                              <a:effectLst/>
                              <a:uLnTx/>
                              <a:uFillTx/>
                              <a:latin typeface="Cambria Math"/>
                              <a:ea typeface="+mn-ea"/>
                              <a:cs typeface="+mn-cs"/>
                            </a:rPr>
                            <m:t>𝑖</m:t>
                          </m:r>
                          <m:r>
                            <a:rPr kumimoji="0" lang="en-US" sz="2800" b="0" i="1" u="none" strike="noStrike" kern="1200" cap="none" spc="0" normalizeH="0" baseline="0" noProof="0" smtClean="0">
                              <a:ln>
                                <a:noFill/>
                              </a:ln>
                              <a:solidFill>
                                <a:prstClr val="black"/>
                              </a:solidFill>
                              <a:effectLst/>
                              <a:uLnTx/>
                              <a:uFillTx/>
                              <a:latin typeface="Cambria Math"/>
                              <a:ea typeface="+mn-ea"/>
                              <a:cs typeface="+mn-cs"/>
                            </a:rPr>
                            <m:t>=0</m:t>
                          </m:r>
                        </m:sub>
                        <m:sup>
                          <m:r>
                            <a:rPr kumimoji="0" lang="en-US" sz="2800" b="0" i="1" u="none" strike="noStrike" kern="1200" cap="none" spc="0" normalizeH="0" baseline="0" noProof="0" smtClean="0">
                              <a:ln>
                                <a:noFill/>
                              </a:ln>
                              <a:solidFill>
                                <a:prstClr val="black"/>
                              </a:solidFill>
                              <a:effectLst/>
                              <a:uLnTx/>
                              <a:uFillTx/>
                              <a:latin typeface="Cambria Math"/>
                              <a:ea typeface="+mn-ea"/>
                              <a:cs typeface="+mn-cs"/>
                            </a:rPr>
                            <m:t>𝐿</m:t>
                          </m:r>
                        </m:sup>
                        <m:e>
                          <m:sSup>
                            <m:sSup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en-US" sz="2800" b="0" i="1" u="none" strike="noStrike" kern="1200" cap="none" spc="0" normalizeH="0" baseline="0" noProof="0" smtClean="0">
                                  <a:ln>
                                    <a:noFill/>
                                  </a:ln>
                                  <a:solidFill>
                                    <a:prstClr val="black"/>
                                  </a:solidFill>
                                  <a:effectLst/>
                                  <a:uLnTx/>
                                  <a:uFillTx/>
                                  <a:latin typeface="Cambria Math"/>
                                  <a:ea typeface="+mn-ea"/>
                                  <a:cs typeface="+mn-cs"/>
                                </a:rPr>
                                <m:t>𝑎</m:t>
                              </m:r>
                            </m:e>
                            <m:sup>
                              <m:r>
                                <a:rPr kumimoji="0" lang="en-US" sz="2800" b="0" i="1" u="none" strike="noStrike" kern="1200" cap="none" spc="0" normalizeH="0" baseline="0" noProof="0" smtClean="0">
                                  <a:ln>
                                    <a:noFill/>
                                  </a:ln>
                                  <a:solidFill>
                                    <a:prstClr val="black"/>
                                  </a:solidFill>
                                  <a:effectLst/>
                                  <a:uLnTx/>
                                  <a:uFillTx/>
                                  <a:latin typeface="Cambria Math"/>
                                  <a:ea typeface="+mn-ea"/>
                                  <a:cs typeface="+mn-cs"/>
                                </a:rPr>
                                <m:t>𝑖</m:t>
                              </m:r>
                            </m:sup>
                          </m:sSup>
                        </m:e>
                      </m:nary>
                    </m:oMath>
                  </m:oMathPara>
                </a14:m>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 name="TextBox 4">
                <a:extLst>
                  <a:ext uri="{FF2B5EF4-FFF2-40B4-BE49-F238E27FC236}">
                    <a16:creationId xmlns:a16="http://schemas.microsoft.com/office/drawing/2014/main" id="{A72DA73B-DFB9-2873-31A0-9576BF22984D}"/>
                  </a:ext>
                </a:extLst>
              </p:cNvPr>
              <p:cNvSpPr txBox="1">
                <a:spLocks noRot="1" noChangeAspect="1" noMove="1" noResize="1" noEditPoints="1" noAdjustHandles="1" noChangeArrowheads="1" noChangeShapeType="1" noTextEdit="1"/>
              </p:cNvSpPr>
              <p:nvPr/>
            </p:nvSpPr>
            <p:spPr>
              <a:xfrm>
                <a:off x="642730" y="1512665"/>
                <a:ext cx="1126590" cy="1304268"/>
              </a:xfrm>
              <a:prstGeom prst="rect">
                <a:avLst/>
              </a:prstGeom>
              <a:blipFill>
                <a:blip r:embed="rId4"/>
                <a:stretch>
                  <a:fillRect/>
                </a:stretch>
              </a:blipFill>
            </p:spPr>
            <p:txBody>
              <a:bodyPr/>
              <a:lstStyle/>
              <a:p>
                <a:r>
                  <a:rPr lang="en-US">
                    <a:noFill/>
                  </a:rPr>
                  <a:t> </a:t>
                </a:r>
              </a:p>
            </p:txBody>
          </p:sp>
        </mc:Fallback>
      </mc:AlternateContent>
      <p:grpSp>
        <p:nvGrpSpPr>
          <p:cNvPr id="7" name="Group 6" descr="If a&lt;1 then the series is decreasing, but we can use the same process to derive the same formula.">
            <a:extLst>
              <a:ext uri="{FF2B5EF4-FFF2-40B4-BE49-F238E27FC236}">
                <a16:creationId xmlns:a16="http://schemas.microsoft.com/office/drawing/2014/main" id="{B8EB1195-64D4-39B9-35AC-8FE282D75BAD}"/>
              </a:ext>
            </a:extLst>
          </p:cNvPr>
          <p:cNvGrpSpPr/>
          <p:nvPr/>
        </p:nvGrpSpPr>
        <p:grpSpPr>
          <a:xfrm>
            <a:off x="1429682" y="1438616"/>
            <a:ext cx="8934831" cy="5419384"/>
            <a:chOff x="1429682" y="1438616"/>
            <a:chExt cx="8934831" cy="5419384"/>
          </a:xfrm>
        </p:grpSpPr>
        <p:grpSp>
          <p:nvGrpSpPr>
            <p:cNvPr id="45" name="Group 44"/>
            <p:cNvGrpSpPr/>
            <p:nvPr/>
          </p:nvGrpSpPr>
          <p:grpSpPr>
            <a:xfrm>
              <a:off x="4630082" y="1438616"/>
              <a:ext cx="1143000" cy="3657600"/>
              <a:chOff x="533400" y="1473029"/>
              <a:chExt cx="1143000" cy="3657600"/>
            </a:xfrm>
          </p:grpSpPr>
          <p:sp>
            <p:nvSpPr>
              <p:cNvPr id="46" name="Rectangle 45"/>
              <p:cNvSpPr/>
              <p:nvPr/>
            </p:nvSpPr>
            <p:spPr>
              <a:xfrm>
                <a:off x="1219200" y="4673429"/>
                <a:ext cx="228600" cy="457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7" name="Rectangle 56"/>
              <p:cNvSpPr/>
              <p:nvPr/>
            </p:nvSpPr>
            <p:spPr>
              <a:xfrm>
                <a:off x="990600" y="4216229"/>
                <a:ext cx="228600" cy="914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0" name="Rectangle 59"/>
              <p:cNvSpPr/>
              <p:nvPr/>
            </p:nvSpPr>
            <p:spPr>
              <a:xfrm>
                <a:off x="762000" y="3301829"/>
                <a:ext cx="228600" cy="18288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1" name="Rectangle 60"/>
              <p:cNvSpPr/>
              <p:nvPr/>
            </p:nvSpPr>
            <p:spPr>
              <a:xfrm>
                <a:off x="533400" y="1473029"/>
                <a:ext cx="228600" cy="3657600"/>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2" name="Rectangle 61"/>
              <p:cNvSpPr/>
              <p:nvPr/>
            </p:nvSpPr>
            <p:spPr>
              <a:xfrm>
                <a:off x="1447800" y="4902029"/>
                <a:ext cx="2286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7" name="Group 36"/>
            <p:cNvGrpSpPr/>
            <p:nvPr/>
          </p:nvGrpSpPr>
          <p:grpSpPr>
            <a:xfrm>
              <a:off x="2057400" y="3279706"/>
              <a:ext cx="1143000" cy="1828800"/>
              <a:chOff x="762000" y="3301829"/>
              <a:chExt cx="1143000" cy="1828800"/>
            </a:xfrm>
          </p:grpSpPr>
          <p:sp>
            <p:nvSpPr>
              <p:cNvPr id="40" name="Rectangle 39"/>
              <p:cNvSpPr/>
              <p:nvPr/>
            </p:nvSpPr>
            <p:spPr>
              <a:xfrm>
                <a:off x="1219200" y="4673429"/>
                <a:ext cx="228600" cy="457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1" name="Rectangle 40"/>
              <p:cNvSpPr/>
              <p:nvPr/>
            </p:nvSpPr>
            <p:spPr>
              <a:xfrm>
                <a:off x="990600" y="4216229"/>
                <a:ext cx="228600" cy="914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2" name="Rectangle 41"/>
              <p:cNvSpPr/>
              <p:nvPr/>
            </p:nvSpPr>
            <p:spPr>
              <a:xfrm>
                <a:off x="762000" y="3301829"/>
                <a:ext cx="228600" cy="18288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Rectangle 42"/>
              <p:cNvSpPr/>
              <p:nvPr/>
            </p:nvSpPr>
            <p:spPr>
              <a:xfrm>
                <a:off x="1447800" y="4902029"/>
                <a:ext cx="2286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4" name="Rectangle 43"/>
              <p:cNvSpPr/>
              <p:nvPr/>
            </p:nvSpPr>
            <p:spPr>
              <a:xfrm>
                <a:off x="1676400" y="5009033"/>
                <a:ext cx="228600" cy="118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mc:AlternateContent xmlns:mc="http://schemas.openxmlformats.org/markup-compatibility/2006" xmlns:a14="http://schemas.microsoft.com/office/drawing/2010/main">
          <mc:Choice Requires="a14">
            <p:sp>
              <p:nvSpPr>
                <p:cNvPr id="47" name="TextBox 46"/>
                <p:cNvSpPr txBox="1"/>
                <p:nvPr/>
              </p:nvSpPr>
              <p:spPr>
                <a:xfrm>
                  <a:off x="1981200" y="5206830"/>
                  <a:ext cx="20129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series multiplied by </a:t>
                  </a:r>
                  <a14:m>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a:ea typeface="+mn-ea"/>
                          <a:cs typeface="+mn-cs"/>
                        </a:rPr>
                        <m:t>𝑎</m:t>
                      </m:r>
                    </m:oMath>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47" name="TextBox 46"/>
                <p:cNvSpPr txBox="1">
                  <a:spLocks noRot="1" noChangeAspect="1" noMove="1" noResize="1" noEditPoints="1" noAdjustHandles="1" noChangeArrowheads="1" noChangeShapeType="1" noTextEdit="1"/>
                </p:cNvSpPr>
                <p:nvPr/>
              </p:nvSpPr>
              <p:spPr>
                <a:xfrm>
                  <a:off x="1981200" y="5206830"/>
                  <a:ext cx="2012952" cy="646331"/>
                </a:xfrm>
                <a:prstGeom prst="rect">
                  <a:avLst/>
                </a:prstGeom>
                <a:blipFill>
                  <a:blip r:embed="rId5"/>
                  <a:stretch>
                    <a:fillRect l="-2424" t="-4717" b="-14151"/>
                  </a:stretch>
                </a:blipFill>
              </p:spPr>
              <p:txBody>
                <a:bodyPr/>
                <a:lstStyle/>
                <a:p>
                  <a:r>
                    <a:rPr lang="en-US">
                      <a:noFill/>
                    </a:rPr>
                    <a:t> </a:t>
                  </a:r>
                </a:p>
              </p:txBody>
            </p:sp>
          </mc:Fallback>
        </mc:AlternateContent>
        <p:sp>
          <p:nvSpPr>
            <p:cNvPr id="48" name="TextBox 47"/>
            <p:cNvSpPr txBox="1"/>
            <p:nvPr/>
          </p:nvSpPr>
          <p:spPr>
            <a:xfrm>
              <a:off x="4616448" y="5345328"/>
              <a:ext cx="20129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series</a:t>
              </a:r>
            </a:p>
          </p:txBody>
        </p:sp>
        <p:sp>
          <p:nvSpPr>
            <p:cNvPr id="49" name="TextBox 48"/>
            <p:cNvSpPr txBox="1"/>
            <p:nvPr/>
          </p:nvSpPr>
          <p:spPr>
            <a:xfrm>
              <a:off x="8786537" y="5359229"/>
              <a:ext cx="157797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first term</a:t>
              </a:r>
            </a:p>
          </p:txBody>
        </p:sp>
        <mc:AlternateContent xmlns:mc="http://schemas.openxmlformats.org/markup-compatibility/2006" xmlns:a14="http://schemas.microsoft.com/office/drawing/2010/main">
          <mc:Choice Requires="a14">
            <p:sp>
              <p:nvSpPr>
                <p:cNvPr id="50" name="TextBox 49"/>
                <p:cNvSpPr txBox="1"/>
                <p:nvPr/>
              </p:nvSpPr>
              <p:spPr>
                <a:xfrm>
                  <a:off x="5984313" y="3353646"/>
                  <a:ext cx="683200"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000" b="0" i="1" u="none" strike="noStrike" kern="1200" cap="none" spc="0" normalizeH="0" baseline="0" noProof="0">
                            <a:ln>
                              <a:noFill/>
                            </a:ln>
                            <a:solidFill>
                              <a:prstClr val="black"/>
                            </a:solidFill>
                            <a:effectLst/>
                            <a:uLnTx/>
                            <a:uFillTx/>
                            <a:latin typeface="Cambria Math"/>
                            <a:ea typeface="+mn-ea"/>
                            <a:cs typeface="+mn-cs"/>
                          </a:rPr>
                          <m:t>=</m:t>
                        </m:r>
                      </m:oMath>
                    </m:oMathPara>
                  </a14:m>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5984313" y="3353646"/>
                  <a:ext cx="683200" cy="707886"/>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8078513" y="3102114"/>
                  <a:ext cx="683200"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000" b="0" i="1" u="none" strike="noStrike" kern="1200" cap="none" spc="0" normalizeH="0" baseline="0" noProof="0">
                            <a:ln>
                              <a:noFill/>
                            </a:ln>
                            <a:solidFill>
                              <a:prstClr val="black"/>
                            </a:solidFill>
                            <a:effectLst/>
                            <a:uLnTx/>
                            <a:uFillTx/>
                            <a:latin typeface="Cambria Math"/>
                            <a:ea typeface="+mn-ea"/>
                            <a:cs typeface="+mn-cs"/>
                          </a:rPr>
                          <m:t>−</m:t>
                        </m:r>
                      </m:oMath>
                    </m:oMathPara>
                  </a14:m>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8078513" y="3102114"/>
                  <a:ext cx="683200" cy="707886"/>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3810000" y="3117163"/>
                  <a:ext cx="683200"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4000" b="0" i="1" u="none" strike="noStrike" kern="1200" cap="none" spc="0" normalizeH="0" baseline="0" noProof="0">
                            <a:ln>
                              <a:noFill/>
                            </a:ln>
                            <a:solidFill>
                              <a:prstClr val="black"/>
                            </a:solidFill>
                            <a:effectLst/>
                            <a:uLnTx/>
                            <a:uFillTx/>
                            <a:latin typeface="Cambria Math"/>
                            <a:ea typeface="+mn-ea"/>
                            <a:cs typeface="+mn-cs"/>
                          </a:rPr>
                          <m:t>−</m:t>
                        </m:r>
                      </m:oMath>
                    </m:oMathPara>
                  </a14:m>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3810000" y="3117163"/>
                  <a:ext cx="683200" cy="707886"/>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p:cNvSpPr txBox="1"/>
                <p:nvPr/>
              </p:nvSpPr>
              <p:spPr>
                <a:xfrm>
                  <a:off x="1429682" y="5791200"/>
                  <a:ext cx="259288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dPr>
                          <m:e>
                            <m:r>
                              <a:rPr kumimoji="0" lang="en-US" sz="1800" b="0" i="1" u="none" strike="noStrike" kern="1200" cap="none" spc="0" normalizeH="0" baseline="0" noProof="0">
                                <a:ln>
                                  <a:noFill/>
                                </a:ln>
                                <a:solidFill>
                                  <a:prstClr val="black"/>
                                </a:solidFill>
                                <a:effectLst/>
                                <a:uLnTx/>
                                <a:uFillTx/>
                                <a:latin typeface="Cambria Math"/>
                                <a:ea typeface="+mn-ea"/>
                                <a:cs typeface="+mn-cs"/>
                              </a:rPr>
                              <m:t>1+</m:t>
                            </m:r>
                            <m:r>
                              <a:rPr kumimoji="0" lang="en-US" sz="1800" b="0" i="1" u="none" strike="noStrike" kern="1200" cap="none" spc="0" normalizeH="0" baseline="0" noProof="0">
                                <a:ln>
                                  <a:noFill/>
                                </a:ln>
                                <a:solidFill>
                                  <a:prstClr val="black"/>
                                </a:solidFill>
                                <a:effectLst/>
                                <a:uLnTx/>
                                <a:uFillTx/>
                                <a:latin typeface="Cambria Math"/>
                                <a:ea typeface="+mn-ea"/>
                                <a:cs typeface="+mn-cs"/>
                              </a:rPr>
                              <m:t>𝑎</m:t>
                            </m:r>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2</m:t>
                                </m:r>
                              </m:sup>
                            </m:sSup>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𝐿</m:t>
                                </m:r>
                              </m:sup>
                            </m:sSup>
                          </m:e>
                        </m:d>
                        <m:r>
                          <a:rPr kumimoji="0" lang="en-US" sz="1800" b="0" i="1" u="none" strike="noStrike" kern="1200" cap="none" spc="0" normalizeH="0" baseline="0" noProof="0">
                            <a:ln>
                              <a:noFill/>
                            </a:ln>
                            <a:solidFill>
                              <a:prstClr val="black"/>
                            </a:solidFill>
                            <a:effectLst/>
                            <a:uLnTx/>
                            <a:uFillTx/>
                            <a:latin typeface="Cambria Math"/>
                            <a:ea typeface="+mn-ea"/>
                            <a:cs typeface="+mn-cs"/>
                          </a:rPr>
                          <m:t>𝑎</m:t>
                        </m:r>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429682" y="5791200"/>
                  <a:ext cx="2592889"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4038601" y="5791200"/>
                  <a:ext cx="258724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dPr>
                          <m:e>
                            <m:r>
                              <a:rPr kumimoji="0" lang="en-US" sz="1800" b="0" i="1" u="none" strike="noStrike" kern="1200" cap="none" spc="0" normalizeH="0" baseline="0" noProof="0">
                                <a:ln>
                                  <a:noFill/>
                                </a:ln>
                                <a:solidFill>
                                  <a:prstClr val="black"/>
                                </a:solidFill>
                                <a:effectLst/>
                                <a:uLnTx/>
                                <a:uFillTx/>
                                <a:latin typeface="Cambria Math"/>
                                <a:ea typeface="+mn-ea"/>
                                <a:cs typeface="+mn-cs"/>
                              </a:rPr>
                              <m:t>1+</m:t>
                            </m:r>
                            <m:r>
                              <a:rPr kumimoji="0" lang="en-US" sz="1800" b="0" i="1" u="none" strike="noStrike" kern="1200" cap="none" spc="0" normalizeH="0" baseline="0" noProof="0">
                                <a:ln>
                                  <a:noFill/>
                                </a:ln>
                                <a:solidFill>
                                  <a:prstClr val="black"/>
                                </a:solidFill>
                                <a:effectLst/>
                                <a:uLnTx/>
                                <a:uFillTx/>
                                <a:latin typeface="Cambria Math"/>
                                <a:ea typeface="+mn-ea"/>
                                <a:cs typeface="+mn-cs"/>
                              </a:rPr>
                              <m:t>𝑎</m:t>
                            </m:r>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2</m:t>
                                </m:r>
                              </m:sup>
                            </m:sSup>
                            <m:r>
                              <a:rPr kumimoji="0" lang="en-US" sz="1800" b="0"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𝐿</m:t>
                                </m:r>
                              </m:sup>
                            </m:sSup>
                          </m:e>
                        </m:d>
                        <m:r>
                          <a:rPr kumimoji="0" lang="en-US" sz="1800" b="0" i="1" u="none" strike="noStrike" kern="1200" cap="none" spc="0" normalizeH="0" baseline="0" noProof="0">
                            <a:ln>
                              <a:noFill/>
                            </a:ln>
                            <a:solidFill>
                              <a:prstClr val="black"/>
                            </a:solidFill>
                            <a:effectLst/>
                            <a:uLnTx/>
                            <a:uFillTx/>
                            <a:latin typeface="Cambria Math"/>
                            <a:ea typeface="+mn-ea"/>
                            <a:cs typeface="+mn-cs"/>
                          </a:rPr>
                          <m:t>1</m:t>
                        </m:r>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4038601" y="5791200"/>
                  <a:ext cx="2587247"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7015809" y="5822085"/>
                  <a:ext cx="69647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1800" b="0" i="1" u="none" strike="noStrike" kern="1200" cap="none" spc="0" normalizeH="0" baseline="0" noProof="0">
                                <a:ln>
                                  <a:noFill/>
                                </a:ln>
                                <a:solidFill>
                                  <a:prstClr val="black"/>
                                </a:solidFill>
                                <a:effectLst/>
                                <a:uLnTx/>
                                <a:uFillTx/>
                                <a:latin typeface="Cambria Math"/>
                                <a:ea typeface="+mn-ea"/>
                                <a:cs typeface="+mn-cs"/>
                              </a:rPr>
                              <m:t>𝑎</m:t>
                            </m:r>
                          </m:e>
                          <m:sup>
                            <m:r>
                              <a:rPr kumimoji="0" lang="en-US" sz="1800" b="0" i="1" u="none" strike="noStrike" kern="1200" cap="none" spc="0" normalizeH="0" baseline="0" noProof="0">
                                <a:ln>
                                  <a:noFill/>
                                </a:ln>
                                <a:solidFill>
                                  <a:prstClr val="black"/>
                                </a:solidFill>
                                <a:effectLst/>
                                <a:uLnTx/>
                                <a:uFillTx/>
                                <a:latin typeface="Cambria Math"/>
                                <a:ea typeface="+mn-ea"/>
                                <a:cs typeface="+mn-cs"/>
                              </a:rPr>
                              <m:t>𝐿</m:t>
                            </m:r>
                            <m:r>
                              <a:rPr kumimoji="0" lang="en-US" sz="1800" b="0" i="1" u="none" strike="noStrike" kern="1200" cap="none" spc="0" normalizeH="0" baseline="0" noProof="0">
                                <a:ln>
                                  <a:noFill/>
                                </a:ln>
                                <a:solidFill>
                                  <a:prstClr val="black"/>
                                </a:solidFill>
                                <a:effectLst/>
                                <a:uLnTx/>
                                <a:uFillTx/>
                                <a:latin typeface="Cambria Math"/>
                                <a:ea typeface="+mn-ea"/>
                                <a:cs typeface="+mn-cs"/>
                              </a:rPr>
                              <m:t>+1</m:t>
                            </m:r>
                          </m:sup>
                        </m:sSup>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7015809" y="5822085"/>
                  <a:ext cx="696473"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9296401" y="5822085"/>
                  <a:ext cx="3658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a:ea typeface="+mn-ea"/>
                            <a:cs typeface="+mn-cs"/>
                          </a:rPr>
                          <m:t>1</m:t>
                        </m:r>
                      </m:oMath>
                    </m:oMathPara>
                  </a14:m>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9296401" y="5822085"/>
                  <a:ext cx="365805" cy="369332"/>
                </a:xfrm>
                <a:prstGeom prst="rect">
                  <a:avLst/>
                </a:prstGeom>
                <a:blipFill>
                  <a:blip r:embed="rId12"/>
                  <a:stretch>
                    <a:fillRect/>
                  </a:stretch>
                </a:blipFill>
              </p:spPr>
              <p:txBody>
                <a:bodyPr/>
                <a:lstStyle/>
                <a:p>
                  <a:r>
                    <a:rPr lang="en-US">
                      <a:noFill/>
                    </a:rPr>
                    <a:t> </a:t>
                  </a:r>
                </a:p>
              </p:txBody>
            </p:sp>
          </mc:Fallback>
        </mc:AlternateContent>
        <p:grpSp>
          <p:nvGrpSpPr>
            <p:cNvPr id="33" name="Group 32"/>
            <p:cNvGrpSpPr/>
            <p:nvPr/>
          </p:nvGrpSpPr>
          <p:grpSpPr>
            <a:xfrm>
              <a:off x="2057400" y="3276600"/>
              <a:ext cx="1143000" cy="1828800"/>
              <a:chOff x="762000" y="3301829"/>
              <a:chExt cx="1143000" cy="1828800"/>
            </a:xfrm>
          </p:grpSpPr>
          <p:sp>
            <p:nvSpPr>
              <p:cNvPr id="34" name="Rectangle 33"/>
              <p:cNvSpPr/>
              <p:nvPr/>
            </p:nvSpPr>
            <p:spPr>
              <a:xfrm>
                <a:off x="1219200" y="4673429"/>
                <a:ext cx="228600" cy="457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5" name="Rectangle 34"/>
              <p:cNvSpPr/>
              <p:nvPr/>
            </p:nvSpPr>
            <p:spPr>
              <a:xfrm>
                <a:off x="990600" y="4216229"/>
                <a:ext cx="228600"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6" name="Rectangle 35"/>
              <p:cNvSpPr/>
              <p:nvPr/>
            </p:nvSpPr>
            <p:spPr>
              <a:xfrm>
                <a:off x="762000" y="3301829"/>
                <a:ext cx="228600" cy="1828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1447800" y="4902029"/>
                <a:ext cx="228600" cy="228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1676400" y="5009033"/>
                <a:ext cx="228600" cy="118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51" name="Group 50"/>
            <p:cNvGrpSpPr/>
            <p:nvPr/>
          </p:nvGrpSpPr>
          <p:grpSpPr>
            <a:xfrm>
              <a:off x="4630082" y="1438616"/>
              <a:ext cx="1143000" cy="3657600"/>
              <a:chOff x="533400" y="1473029"/>
              <a:chExt cx="1143000" cy="3657600"/>
            </a:xfrm>
          </p:grpSpPr>
          <p:sp>
            <p:nvSpPr>
              <p:cNvPr id="52" name="Rectangle 51"/>
              <p:cNvSpPr/>
              <p:nvPr/>
            </p:nvSpPr>
            <p:spPr>
              <a:xfrm>
                <a:off x="1219200" y="4673429"/>
                <a:ext cx="228600" cy="457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3" name="Rectangle 52"/>
              <p:cNvSpPr/>
              <p:nvPr/>
            </p:nvSpPr>
            <p:spPr>
              <a:xfrm>
                <a:off x="990600" y="4216229"/>
                <a:ext cx="228600"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4" name="Rectangle 53"/>
              <p:cNvSpPr/>
              <p:nvPr/>
            </p:nvSpPr>
            <p:spPr>
              <a:xfrm>
                <a:off x="762000" y="3301829"/>
                <a:ext cx="228600" cy="1828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5" name="Rectangle 54"/>
              <p:cNvSpPr/>
              <p:nvPr/>
            </p:nvSpPr>
            <p:spPr>
              <a:xfrm>
                <a:off x="533400" y="1473029"/>
                <a:ext cx="228600" cy="3657600"/>
              </a:xfrm>
              <a:prstGeom prst="rect">
                <a:avLst/>
              </a:prstGeom>
              <a:solidFill>
                <a:schemeClr val="tx2">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6" name="Rectangle 55"/>
              <p:cNvSpPr/>
              <p:nvPr/>
            </p:nvSpPr>
            <p:spPr>
              <a:xfrm>
                <a:off x="1447800" y="4902029"/>
                <a:ext cx="228600" cy="228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58" name="Rectangle 57"/>
            <p:cNvSpPr/>
            <p:nvPr/>
          </p:nvSpPr>
          <p:spPr>
            <a:xfrm>
              <a:off x="7391400" y="5011757"/>
              <a:ext cx="228600" cy="11887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9" name="Rectangle 58"/>
            <p:cNvSpPr/>
            <p:nvPr/>
          </p:nvSpPr>
          <p:spPr>
            <a:xfrm>
              <a:off x="9372600" y="1447800"/>
              <a:ext cx="228600" cy="3657600"/>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3" name="TextBox 62"/>
            <p:cNvSpPr txBox="1"/>
            <p:nvPr/>
          </p:nvSpPr>
          <p:spPr>
            <a:xfrm>
              <a:off x="6783114" y="5283030"/>
              <a:ext cx="1522686" cy="6605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The next term in the series</a:t>
              </a:r>
            </a:p>
          </p:txBody>
        </p:sp>
        <p:sp>
          <p:nvSpPr>
            <p:cNvPr id="6" name="Left Brace 5"/>
            <p:cNvSpPr/>
            <p:nvPr/>
          </p:nvSpPr>
          <p:spPr>
            <a:xfrm rot="16200000">
              <a:off x="5329359" y="2124934"/>
              <a:ext cx="437983" cy="822771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66" name="TextBox 65"/>
            <p:cNvSpPr txBox="1"/>
            <p:nvPr/>
          </p:nvSpPr>
          <p:spPr>
            <a:xfrm>
              <a:off x="4586700" y="6488668"/>
              <a:ext cx="196650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Solve for the series</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spTree>
    <p:extLst>
      <p:ext uri="{BB962C8B-B14F-4D97-AF65-F5344CB8AC3E}">
        <p14:creationId xmlns:p14="http://schemas.microsoft.com/office/powerpoint/2010/main" val="413785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C13A8-F389-D526-27E0-2C577B791967}"/>
              </a:ext>
            </a:extLst>
          </p:cNvPr>
          <p:cNvSpPr>
            <a:spLocks noGrp="1"/>
          </p:cNvSpPr>
          <p:nvPr>
            <p:ph type="title"/>
          </p:nvPr>
        </p:nvSpPr>
        <p:spPr/>
        <p:txBody>
          <a:bodyPr/>
          <a:lstStyle/>
          <a:p>
            <a:r>
              <a:rPr lang="en-US" dirty="0"/>
              <a:t>Analysis of Recursive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B11F9DB-B627-51B1-AE8B-61E829E3EEB6}"/>
                  </a:ext>
                </a:extLst>
              </p:cNvPr>
              <p:cNvSpPr>
                <a:spLocks noGrp="1"/>
              </p:cNvSpPr>
              <p:nvPr>
                <p:ph idx="1"/>
              </p:nvPr>
            </p:nvSpPr>
            <p:spPr>
              <a:xfrm>
                <a:off x="411480" y="1551304"/>
                <a:ext cx="10515600" cy="5103495"/>
              </a:xfrm>
            </p:spPr>
            <p:txBody>
              <a:bodyPr>
                <a:normAutofit fontScale="92500" lnSpcReduction="10000"/>
              </a:bodyPr>
              <a:lstStyle/>
              <a:p>
                <a:r>
                  <a:rPr lang="en-US" dirty="0"/>
                  <a:t>Overall structure of recursion:</a:t>
                </a:r>
              </a:p>
              <a:p>
                <a:pPr lvl="1"/>
                <a:r>
                  <a:rPr lang="en-US" dirty="0">
                    <a:solidFill>
                      <a:srgbClr val="FF0000"/>
                    </a:solidFill>
                  </a:rPr>
                  <a:t>Do some non-recursive “work”</a:t>
                </a:r>
              </a:p>
              <a:p>
                <a:pPr lvl="1"/>
                <a:r>
                  <a:rPr lang="en-US" dirty="0">
                    <a:solidFill>
                      <a:srgbClr val="0070C0"/>
                    </a:solidFill>
                  </a:rPr>
                  <a:t>Do one or more recursive calls on some portion of your input</a:t>
                </a:r>
              </a:p>
              <a:p>
                <a:pPr lvl="1"/>
                <a:r>
                  <a:rPr lang="en-US" dirty="0">
                    <a:solidFill>
                      <a:srgbClr val="FF0000"/>
                    </a:solidFill>
                  </a:rPr>
                  <a:t>Do some more non-recursive “work”</a:t>
                </a:r>
              </a:p>
              <a:p>
                <a:pPr lvl="1"/>
                <a:r>
                  <a:rPr lang="en-US" dirty="0"/>
                  <a:t>Repeat until you reach a base case</a:t>
                </a:r>
              </a:p>
              <a:p>
                <a:r>
                  <a:rPr lang="en-US" dirty="0"/>
                  <a:t>Running time: </a:t>
                </a:r>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solidFill>
                          <a:srgbClr val="0070C0"/>
                        </a:solidFill>
                        <a:latin typeface="Cambria Math" panose="02040503050406030204" pitchFamily="18" charset="0"/>
                      </a:rPr>
                      <m:t>𝑇</m:t>
                    </m:r>
                    <m:d>
                      <m:dPr>
                        <m:ctrlPr>
                          <a:rPr lang="en-US" b="0" i="1" smtClean="0">
                            <a:solidFill>
                              <a:srgbClr val="0070C0"/>
                            </a:solidFill>
                            <a:latin typeface="Cambria Math" panose="02040503050406030204" pitchFamily="18" charset="0"/>
                          </a:rPr>
                        </m:ctrlPr>
                      </m:dPr>
                      <m:e>
                        <m:sSub>
                          <m:sSubPr>
                            <m:ctrlPr>
                              <a:rPr lang="en-US" b="0" i="1" smtClean="0">
                                <a:solidFill>
                                  <a:srgbClr val="0070C0"/>
                                </a:solidFill>
                                <a:latin typeface="Cambria Math" panose="02040503050406030204" pitchFamily="18" charset="0"/>
                              </a:rPr>
                            </m:ctrlPr>
                          </m:sSubPr>
                          <m:e>
                            <m:r>
                              <a:rPr lang="en-US" b="0" i="1" smtClean="0">
                                <a:solidFill>
                                  <a:srgbClr val="0070C0"/>
                                </a:solidFill>
                                <a:latin typeface="Cambria Math" panose="02040503050406030204" pitchFamily="18" charset="0"/>
                              </a:rPr>
                              <m:t>𝑝</m:t>
                            </m:r>
                          </m:e>
                          <m:sub>
                            <m:r>
                              <a:rPr lang="en-US" b="0" i="1" smtClean="0">
                                <a:solidFill>
                                  <a:srgbClr val="0070C0"/>
                                </a:solidFill>
                                <a:latin typeface="Cambria Math" panose="02040503050406030204" pitchFamily="18" charset="0"/>
                              </a:rPr>
                              <m:t>1</m:t>
                            </m:r>
                          </m:sub>
                        </m:sSub>
                      </m:e>
                    </m:d>
                    <m:r>
                      <a:rPr lang="en-US" b="0" i="1" smtClean="0">
                        <a:solidFill>
                          <a:srgbClr val="0070C0"/>
                        </a:solidFill>
                        <a:latin typeface="Cambria Math" panose="02040503050406030204" pitchFamily="18" charset="0"/>
                      </a:rPr>
                      <m:t>+</m:t>
                    </m:r>
                    <m:r>
                      <a:rPr lang="en-US" b="0" i="1" smtClean="0">
                        <a:solidFill>
                          <a:srgbClr val="0070C0"/>
                        </a:solidFill>
                        <a:latin typeface="Cambria Math" panose="02040503050406030204" pitchFamily="18" charset="0"/>
                      </a:rPr>
                      <m:t>𝑇</m:t>
                    </m:r>
                    <m:d>
                      <m:dPr>
                        <m:ctrlPr>
                          <a:rPr lang="en-US" b="0" i="1" smtClean="0">
                            <a:solidFill>
                              <a:srgbClr val="0070C0"/>
                            </a:solidFill>
                            <a:latin typeface="Cambria Math" panose="02040503050406030204" pitchFamily="18" charset="0"/>
                          </a:rPr>
                        </m:ctrlPr>
                      </m:dPr>
                      <m:e>
                        <m:sSub>
                          <m:sSubPr>
                            <m:ctrlPr>
                              <a:rPr lang="en-US" b="0" i="1" smtClean="0">
                                <a:solidFill>
                                  <a:srgbClr val="0070C0"/>
                                </a:solidFill>
                                <a:latin typeface="Cambria Math" panose="02040503050406030204" pitchFamily="18" charset="0"/>
                              </a:rPr>
                            </m:ctrlPr>
                          </m:sSubPr>
                          <m:e>
                            <m:r>
                              <a:rPr lang="en-US" b="0" i="1" smtClean="0">
                                <a:solidFill>
                                  <a:srgbClr val="0070C0"/>
                                </a:solidFill>
                                <a:latin typeface="Cambria Math" panose="02040503050406030204" pitchFamily="18" charset="0"/>
                              </a:rPr>
                              <m:t>𝑝</m:t>
                            </m:r>
                          </m:e>
                          <m:sub>
                            <m:r>
                              <a:rPr lang="en-US" b="0" i="1" smtClean="0">
                                <a:solidFill>
                                  <a:srgbClr val="0070C0"/>
                                </a:solidFill>
                                <a:latin typeface="Cambria Math" panose="02040503050406030204" pitchFamily="18" charset="0"/>
                              </a:rPr>
                              <m:t>2</m:t>
                            </m:r>
                          </m:sub>
                        </m:sSub>
                      </m:e>
                    </m:d>
                    <m:r>
                      <a:rPr lang="en-US" b="0" i="1" smtClean="0">
                        <a:solidFill>
                          <a:srgbClr val="0070C0"/>
                        </a:solidFill>
                        <a:latin typeface="Cambria Math" panose="02040503050406030204" pitchFamily="18" charset="0"/>
                      </a:rPr>
                      <m:t>+…+</m:t>
                    </m:r>
                    <m:r>
                      <a:rPr lang="en-US" b="0" i="1" smtClean="0">
                        <a:solidFill>
                          <a:srgbClr val="0070C0"/>
                        </a:solidFill>
                        <a:latin typeface="Cambria Math" panose="02040503050406030204" pitchFamily="18" charset="0"/>
                      </a:rPr>
                      <m:t>𝑇</m:t>
                    </m:r>
                    <m:d>
                      <m:dPr>
                        <m:ctrlPr>
                          <a:rPr lang="en-US" b="0" i="1" smtClean="0">
                            <a:solidFill>
                              <a:srgbClr val="0070C0"/>
                            </a:solidFill>
                            <a:latin typeface="Cambria Math" panose="02040503050406030204" pitchFamily="18" charset="0"/>
                          </a:rPr>
                        </m:ctrlPr>
                      </m:dPr>
                      <m:e>
                        <m:sSub>
                          <m:sSubPr>
                            <m:ctrlPr>
                              <a:rPr lang="en-US" b="0" i="1" smtClean="0">
                                <a:solidFill>
                                  <a:srgbClr val="0070C0"/>
                                </a:solidFill>
                                <a:latin typeface="Cambria Math" panose="02040503050406030204" pitchFamily="18" charset="0"/>
                              </a:rPr>
                            </m:ctrlPr>
                          </m:sSubPr>
                          <m:e>
                            <m:r>
                              <a:rPr lang="en-US" b="0" i="1" smtClean="0">
                                <a:solidFill>
                                  <a:srgbClr val="0070C0"/>
                                </a:solidFill>
                                <a:latin typeface="Cambria Math" panose="02040503050406030204" pitchFamily="18" charset="0"/>
                              </a:rPr>
                              <m:t>𝑝</m:t>
                            </m:r>
                          </m:e>
                          <m:sub>
                            <m:r>
                              <a:rPr lang="en-US" b="0" i="1" smtClean="0">
                                <a:solidFill>
                                  <a:srgbClr val="0070C0"/>
                                </a:solidFill>
                                <a:latin typeface="Cambria Math" panose="02040503050406030204" pitchFamily="18" charset="0"/>
                              </a:rPr>
                              <m:t>𝑥</m:t>
                            </m:r>
                          </m:sub>
                        </m:sSub>
                      </m:e>
                    </m:d>
                    <m:r>
                      <a:rPr lang="en-US" b="0" i="1" smtClean="0">
                        <a:latin typeface="Cambria Math" panose="02040503050406030204" pitchFamily="18" charset="0"/>
                      </a:rPr>
                      <m:t>+</m:t>
                    </m:r>
                    <m:r>
                      <a:rPr lang="en-US" b="0" i="1" smtClean="0">
                        <a:solidFill>
                          <a:srgbClr val="FF0000"/>
                        </a:solidFill>
                        <a:latin typeface="Cambria Math" panose="02040503050406030204" pitchFamily="18" charset="0"/>
                      </a:rPr>
                      <m:t>𝑓</m:t>
                    </m:r>
                    <m:r>
                      <a:rPr lang="en-US" b="0" i="1" smtClean="0">
                        <a:solidFill>
                          <a:srgbClr val="FF0000"/>
                        </a:solidFill>
                        <a:latin typeface="Cambria Math" panose="02040503050406030204" pitchFamily="18" charset="0"/>
                      </a:rPr>
                      <m:t>(</m:t>
                    </m:r>
                    <m:r>
                      <a:rPr lang="en-US" b="0" i="1" smtClean="0">
                        <a:solidFill>
                          <a:srgbClr val="FF0000"/>
                        </a:solidFill>
                        <a:latin typeface="Cambria Math" panose="02040503050406030204" pitchFamily="18" charset="0"/>
                      </a:rPr>
                      <m:t>𝑛</m:t>
                    </m:r>
                    <m:r>
                      <a:rPr lang="en-US" b="0" i="1" smtClean="0">
                        <a:solidFill>
                          <a:srgbClr val="FF0000"/>
                        </a:solidFill>
                        <a:latin typeface="Cambria Math" panose="02040503050406030204" pitchFamily="18" charset="0"/>
                      </a:rPr>
                      <m:t>)</m:t>
                    </m:r>
                  </m:oMath>
                </a14:m>
                <a:endParaRPr lang="en-US" dirty="0"/>
              </a:p>
              <a:p>
                <a:pPr lvl="1"/>
                <a:r>
                  <a:rPr lang="en-US" dirty="0"/>
                  <a:t>The time it takes to run the algorithm on an input of size </a:t>
                </a:r>
                <a14:m>
                  <m:oMath xmlns:m="http://schemas.openxmlformats.org/officeDocument/2006/math">
                    <m:r>
                      <a:rPr lang="en-US" b="0" i="1" smtClean="0">
                        <a:latin typeface="Cambria Math" panose="02040503050406030204" pitchFamily="18" charset="0"/>
                      </a:rPr>
                      <m:t>𝑛</m:t>
                    </m:r>
                  </m:oMath>
                </a14:m>
                <a:r>
                  <a:rPr lang="en-US" dirty="0"/>
                  <a:t> is:</a:t>
                </a:r>
              </a:p>
              <a:p>
                <a:pPr lvl="1"/>
                <a:r>
                  <a:rPr lang="en-US" dirty="0">
                    <a:solidFill>
                      <a:srgbClr val="0070C0"/>
                    </a:solidFill>
                  </a:rPr>
                  <a:t>The sum of how long it takes to run the same algorithm on each smaller input</a:t>
                </a:r>
              </a:p>
              <a:p>
                <a:pPr lvl="1"/>
                <a:r>
                  <a:rPr lang="en-US" dirty="0">
                    <a:solidFill>
                      <a:srgbClr val="FF0000"/>
                    </a:solidFill>
                  </a:rPr>
                  <a:t>Plus the total amount of non-recursive work done in that stack frame</a:t>
                </a:r>
              </a:p>
              <a:p>
                <a:r>
                  <a:rPr lang="en-US" dirty="0"/>
                  <a:t>Usually: </a:t>
                </a:r>
              </a:p>
              <a:p>
                <a:pPr lvl="1"/>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𝑏</m:t>
                            </m:r>
                          </m:den>
                        </m:f>
                      </m:e>
                    </m:d>
                    <m:r>
                      <a:rPr lang="en-US" b="0" i="1" smtClean="0">
                        <a:latin typeface="Cambria Math" panose="02040503050406030204" pitchFamily="18" charset="0"/>
                      </a:rPr>
                      <m:t>+</m:t>
                    </m:r>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a:t>
                </a:r>
              </a:p>
              <a:p>
                <a:pPr lvl="2"/>
                <a:r>
                  <a:rPr lang="en-US" dirty="0"/>
                  <a:t>Called “divide and conquer” </a:t>
                </a:r>
              </a:p>
              <a:p>
                <a:pPr lvl="1"/>
                <a14:m>
                  <m:oMath xmlns:m="http://schemas.openxmlformats.org/officeDocument/2006/math">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𝑇</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𝑐</m:t>
                        </m:r>
                      </m:e>
                    </m:d>
                    <m:r>
                      <a:rPr lang="en-US" b="0" i="1" smtClean="0">
                        <a:latin typeface="Cambria Math" panose="02040503050406030204" pitchFamily="18" charset="0"/>
                      </a:rPr>
                      <m:t>+</m:t>
                    </m:r>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Called “chip and conquer”</a:t>
                </a:r>
              </a:p>
            </p:txBody>
          </p:sp>
        </mc:Choice>
        <mc:Fallback xmlns="">
          <p:sp>
            <p:nvSpPr>
              <p:cNvPr id="3" name="Content Placeholder 2">
                <a:extLst>
                  <a:ext uri="{FF2B5EF4-FFF2-40B4-BE49-F238E27FC236}">
                    <a16:creationId xmlns:a16="http://schemas.microsoft.com/office/drawing/2014/main" id="{AB11F9DB-B627-51B1-AE8B-61E829E3EEB6}"/>
                  </a:ext>
                </a:extLst>
              </p:cNvPr>
              <p:cNvSpPr>
                <a:spLocks noGrp="1" noRot="1" noChangeAspect="1" noMove="1" noResize="1" noEditPoints="1" noAdjustHandles="1" noChangeArrowheads="1" noChangeShapeType="1" noTextEdit="1"/>
              </p:cNvSpPr>
              <p:nvPr>
                <p:ph idx="1"/>
              </p:nvPr>
            </p:nvSpPr>
            <p:spPr>
              <a:xfrm>
                <a:off x="411480" y="1551304"/>
                <a:ext cx="10515600" cy="5103495"/>
              </a:xfrm>
              <a:blipFill>
                <a:blip r:embed="rId2"/>
                <a:stretch>
                  <a:fillRect l="-928" t="-2387" b="-835"/>
                </a:stretch>
              </a:blipFill>
            </p:spPr>
            <p:txBody>
              <a:bodyPr/>
              <a:lstStyle/>
              <a:p>
                <a:r>
                  <a:rPr lang="en-US">
                    <a:noFill/>
                  </a:rPr>
                  <a:t> </a:t>
                </a:r>
              </a:p>
            </p:txBody>
          </p:sp>
        </mc:Fallback>
      </mc:AlternateContent>
    </p:spTree>
    <p:extLst>
      <p:ext uri="{BB962C8B-B14F-4D97-AF65-F5344CB8AC3E}">
        <p14:creationId xmlns:p14="http://schemas.microsoft.com/office/powerpoint/2010/main" val="589594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Efficient Is It?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a:rPr lang="en-US" b="0" i="1" smtClean="0">
                        <a:latin typeface="Cambria Math"/>
                      </a:rPr>
                      <m:t>𝑇</m:t>
                    </m:r>
                    <m:d>
                      <m:dPr>
                        <m:ctrlPr>
                          <a:rPr lang="en-US" b="0" i="1" smtClean="0">
                            <a:latin typeface="Cambria Math" panose="02040503050406030204" pitchFamily="18" charset="0"/>
                          </a:rPr>
                        </m:ctrlPr>
                      </m:dPr>
                      <m:e>
                        <m:r>
                          <a:rPr lang="en-US" b="0" i="1" smtClean="0">
                            <a:latin typeface="Cambria Math"/>
                          </a:rPr>
                          <m:t>𝑛</m:t>
                        </m:r>
                      </m:e>
                    </m:d>
                    <m:r>
                      <a:rPr lang="en-US" b="0" i="1" smtClean="0">
                        <a:latin typeface="Cambria Math"/>
                      </a:rPr>
                      <m:t>=</m:t>
                    </m:r>
                    <m:r>
                      <a:rPr lang="en-US" b="0" i="1" smtClean="0">
                        <a:latin typeface="Cambria Math" panose="02040503050406030204" pitchFamily="18" charset="0"/>
                      </a:rPr>
                      <m:t>1</m:t>
                    </m:r>
                    <m:r>
                      <a:rPr lang="en-US" b="0" i="1" smtClean="0">
                        <a:solidFill>
                          <a:schemeClr val="tx1"/>
                        </a:solidFill>
                        <a:latin typeface="Cambria Math"/>
                      </a:rPr>
                      <m:t>+</m:t>
                    </m:r>
                    <m:r>
                      <a:rPr lang="en-US" b="0" i="1" smtClean="0">
                        <a:latin typeface="Cambria Math"/>
                      </a:rPr>
                      <m:t>𝑇</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a:rPr>
                                  <m:t>𝑛</m:t>
                                </m:r>
                              </m:num>
                              <m:den>
                                <m:r>
                                  <a:rPr lang="en-US" b="0" i="1" smtClean="0">
                                    <a:latin typeface="Cambria Math"/>
                                  </a:rPr>
                                  <m:t>2</m:t>
                                </m:r>
                              </m:den>
                            </m:f>
                          </m:e>
                        </m:d>
                      </m:e>
                    </m:d>
                  </m:oMath>
                </a14:m>
                <a:endParaRPr lang="en-US" dirty="0"/>
              </a:p>
              <a:p>
                <a:r>
                  <a:rPr lang="en-US" dirty="0"/>
                  <a:t>Base case: </a:t>
                </a:r>
                <a14:m>
                  <m:oMath xmlns:m="http://schemas.openxmlformats.org/officeDocument/2006/math">
                    <m:r>
                      <a:rPr lang="en-US" b="0" i="1" smtClean="0">
                        <a:latin typeface="Cambria Math"/>
                      </a:rPr>
                      <m:t>𝑇</m:t>
                    </m:r>
                    <m:d>
                      <m:dPr>
                        <m:ctrlPr>
                          <a:rPr lang="en-US" b="0" i="1" smtClean="0">
                            <a:latin typeface="Cambria Math" panose="02040503050406030204" pitchFamily="18" charset="0"/>
                          </a:rPr>
                        </m:ctrlPr>
                      </m:dPr>
                      <m:e>
                        <m:r>
                          <a:rPr lang="en-US" b="0" i="1" smtClean="0">
                            <a:latin typeface="Cambria Math"/>
                          </a:rPr>
                          <m:t>1</m:t>
                        </m:r>
                      </m:e>
                    </m:d>
                    <m:r>
                      <a:rPr lang="en-US" b="0" i="1" smtClean="0">
                        <a:latin typeface="Cambria Math"/>
                      </a:rPr>
                      <m:t>=</m:t>
                    </m:r>
                    <m:r>
                      <a:rPr lang="en-US" b="0" i="1" smtClean="0">
                        <a:latin typeface="Cambria Math" panose="02040503050406030204" pitchFamily="18" charset="0"/>
                      </a:rPr>
                      <m:t>1</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4E3D6D2D-7DE9-6D3E-2EF7-3E9EB7C1156D}"/>
                  </a:ext>
                </a:extLst>
              </p:cNvPr>
              <p:cNvSpPr txBox="1"/>
              <p:nvPr/>
            </p:nvSpPr>
            <p:spPr>
              <a:xfrm>
                <a:off x="6808424" y="1676400"/>
                <a:ext cx="5002576" cy="830997"/>
              </a:xfrm>
              <a:prstGeom prst="rect">
                <a:avLst/>
              </a:prstGeom>
              <a:noFill/>
            </p:spPr>
            <p:txBody>
              <a:bodyPr wrap="square" rtlCol="0">
                <a:spAutoFit/>
              </a:bodyPr>
              <a:lstStyle/>
              <a:p>
                <a14:m>
                  <m:oMath xmlns:m="http://schemas.openxmlformats.org/officeDocument/2006/math">
                    <m:r>
                      <a:rPr lang="en-US" sz="2400" b="0" i="1" smtClean="0">
                        <a:solidFill>
                          <a:srgbClr val="FF0000"/>
                        </a:solidFill>
                        <a:latin typeface="Cambria Math" panose="02040503050406030204" pitchFamily="18" charset="0"/>
                      </a:rPr>
                      <m:t>𝑇</m:t>
                    </m:r>
                    <m:d>
                      <m:dPr>
                        <m:ctrlPr>
                          <a:rPr lang="en-US" sz="2400" b="0" i="1" smtClean="0">
                            <a:solidFill>
                              <a:srgbClr val="FF0000"/>
                            </a:solidFill>
                            <a:latin typeface="Cambria Math" panose="02040503050406030204" pitchFamily="18" charset="0"/>
                          </a:rPr>
                        </m:ctrlPr>
                      </m:dPr>
                      <m:e>
                        <m:r>
                          <a:rPr lang="en-US" sz="2400" b="0" i="1" smtClean="0">
                            <a:solidFill>
                              <a:srgbClr val="FF0000"/>
                            </a:solidFill>
                            <a:latin typeface="Cambria Math" panose="02040503050406030204" pitchFamily="18" charset="0"/>
                          </a:rPr>
                          <m:t>𝑛</m:t>
                        </m:r>
                      </m:e>
                    </m:d>
                    <m:r>
                      <a:rPr lang="en-US" sz="2400" b="0" i="1" smtClean="0">
                        <a:solidFill>
                          <a:srgbClr val="FF0000"/>
                        </a:solidFill>
                        <a:latin typeface="Cambria Math" panose="02040503050406030204" pitchFamily="18" charset="0"/>
                      </a:rPr>
                      <m:t>=</m:t>
                    </m:r>
                  </m:oMath>
                </a14:m>
                <a:r>
                  <a:rPr lang="en-US" sz="2400" dirty="0">
                    <a:solidFill>
                      <a:srgbClr val="FF0000"/>
                    </a:solidFill>
                  </a:rPr>
                  <a:t> “cost” of running the entire algorithm on an array of length </a:t>
                </a:r>
                <a14:m>
                  <m:oMath xmlns:m="http://schemas.openxmlformats.org/officeDocument/2006/math">
                    <m:r>
                      <a:rPr lang="en-US" sz="2400" b="0" i="1" smtClean="0">
                        <a:solidFill>
                          <a:srgbClr val="FF0000"/>
                        </a:solidFill>
                        <a:latin typeface="Cambria Math" panose="02040503050406030204" pitchFamily="18" charset="0"/>
                      </a:rPr>
                      <m:t>𝑛</m:t>
                    </m:r>
                  </m:oMath>
                </a14:m>
                <a:endParaRPr lang="en-US" sz="2400" dirty="0">
                  <a:solidFill>
                    <a:srgbClr val="FF0000"/>
                  </a:solidFill>
                </a:endParaRPr>
              </a:p>
            </p:txBody>
          </p:sp>
        </mc:Choice>
        <mc:Fallback xmlns="">
          <p:sp>
            <p:nvSpPr>
              <p:cNvPr id="4" name="TextBox 3">
                <a:extLst>
                  <a:ext uri="{FF2B5EF4-FFF2-40B4-BE49-F238E27FC236}">
                    <a16:creationId xmlns:a16="http://schemas.microsoft.com/office/drawing/2014/main" id="{4E3D6D2D-7DE9-6D3E-2EF7-3E9EB7C1156D}"/>
                  </a:ext>
                </a:extLst>
              </p:cNvPr>
              <p:cNvSpPr txBox="1">
                <a:spLocks noRot="1" noChangeAspect="1" noMove="1" noResize="1" noEditPoints="1" noAdjustHandles="1" noChangeArrowheads="1" noChangeShapeType="1" noTextEdit="1"/>
              </p:cNvSpPr>
              <p:nvPr/>
            </p:nvSpPr>
            <p:spPr>
              <a:xfrm>
                <a:off x="6808424" y="1676400"/>
                <a:ext cx="5002576" cy="830997"/>
              </a:xfrm>
              <a:prstGeom prst="rect">
                <a:avLst/>
              </a:prstGeom>
              <a:blipFill>
                <a:blip r:embed="rId3"/>
                <a:stretch>
                  <a:fillRect l="-1949" t="-5882" b="-16176"/>
                </a:stretch>
              </a:blipFill>
            </p:spPr>
            <p:txBody>
              <a:bodyPr/>
              <a:lstStyle/>
              <a:p>
                <a:r>
                  <a:rPr lang="en-US">
                    <a:noFill/>
                  </a:rPr>
                  <a:t> </a:t>
                </a:r>
              </a:p>
            </p:txBody>
          </p:sp>
        </mc:Fallback>
      </mc:AlternateContent>
      <p:sp>
        <p:nvSpPr>
          <p:cNvPr id="6" name="Slide Number Placeholder 5">
            <a:extLst>
              <a:ext uri="{FF2B5EF4-FFF2-40B4-BE49-F238E27FC236}">
                <a16:creationId xmlns:a16="http://schemas.microsoft.com/office/drawing/2014/main" id="{F1E9164B-D0D3-43CF-BBE2-17E6DAFC942A}"/>
              </a:ext>
            </a:extLst>
          </p:cNvPr>
          <p:cNvSpPr>
            <a:spLocks noGrp="1"/>
          </p:cNvSpPr>
          <p:nvPr>
            <p:ph type="sldNum" sz="quarter" idx="12"/>
          </p:nvPr>
        </p:nvSpPr>
        <p:spPr/>
        <p:txBody>
          <a:bodyPr/>
          <a:lstStyle/>
          <a:p>
            <a:fld id="{F4E8603E-186F-4CC7-B8E2-5FD613D3E28C}" type="slidenum">
              <a:rPr lang="en-US" smtClean="0"/>
              <a:t>4</a:t>
            </a:fld>
            <a:endParaRPr lang="en-US" dirty="0"/>
          </a:p>
        </p:txBody>
      </p:sp>
    </p:spTree>
    <p:extLst>
      <p:ext uri="{BB962C8B-B14F-4D97-AF65-F5344CB8AC3E}">
        <p14:creationId xmlns:p14="http://schemas.microsoft.com/office/powerpoint/2010/main" val="1684396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Let’s Solve the Recurrence!</a:t>
            </a:r>
          </a:p>
        </p:txBody>
      </p:sp>
      <mc:AlternateContent xmlns:mc="http://schemas.openxmlformats.org/markup-compatibility/2006" xmlns:a14="http://schemas.microsoft.com/office/drawing/2010/main">
        <mc:Choice Requires="a14">
          <p:sp>
            <p:nvSpPr>
              <p:cNvPr id="4" name="TextBox 3"/>
              <p:cNvSpPr txBox="1"/>
              <p:nvPr/>
            </p:nvSpPr>
            <p:spPr>
              <a:xfrm>
                <a:off x="1752871" y="1788762"/>
                <a:ext cx="3162982" cy="58471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i="1" dirty="0" smtClean="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𝑛</m:t>
                          </m:r>
                        </m:e>
                      </m:d>
                      <m:r>
                        <a:rPr lang="en-US" sz="2800" i="1" dirty="0">
                          <a:solidFill>
                            <a:srgbClr val="FF0000"/>
                          </a:solidFill>
                          <a:latin typeface="Cambria Math"/>
                        </a:rPr>
                        <m:t>=</m:t>
                      </m:r>
                      <m:r>
                        <a:rPr lang="en-US" sz="2800" b="0" i="1" dirty="0" smtClean="0">
                          <a:solidFill>
                            <a:srgbClr val="FF0000"/>
                          </a:solidFill>
                          <a:latin typeface="Cambria Math" panose="02040503050406030204" pitchFamily="18" charset="0"/>
                        </a:rPr>
                        <m:t>1</m:t>
                      </m:r>
                      <m:r>
                        <a:rPr lang="en-US" sz="2800" i="1" dirty="0">
                          <a:solidFill>
                            <a:srgbClr val="FF0000"/>
                          </a:solidFill>
                          <a:latin typeface="Cambria Math"/>
                        </a:rPr>
                        <m:t>+</m:t>
                      </m:r>
                      <m:r>
                        <a:rPr lang="en-US" sz="2800" i="1" dirty="0">
                          <a:solidFill>
                            <a:srgbClr val="FF0000"/>
                          </a:solidFill>
                          <a:latin typeface="Cambria Math"/>
                        </a:rPr>
                        <m:t>𝑇</m:t>
                      </m:r>
                      <m:r>
                        <a:rPr lang="en-US" sz="2800" i="1" dirty="0">
                          <a:solidFill>
                            <a:srgbClr val="FF0000"/>
                          </a:solidFill>
                          <a:latin typeface="Cambria Math"/>
                        </a:rPr>
                        <m:t>(</m:t>
                      </m:r>
                      <m:f>
                        <m:fPr>
                          <m:type m:val="skw"/>
                          <m:ctrlPr>
                            <a:rPr lang="en-US" sz="2800" i="1" dirty="0">
                              <a:solidFill>
                                <a:srgbClr val="FF0000"/>
                              </a:solidFill>
                              <a:latin typeface="Cambria Math" panose="02040503050406030204" pitchFamily="18" charset="0"/>
                            </a:rPr>
                          </m:ctrlPr>
                        </m:fPr>
                        <m:num>
                          <m:r>
                            <a:rPr lang="en-US" sz="2800" i="1" dirty="0">
                              <a:solidFill>
                                <a:srgbClr val="FF0000"/>
                              </a:solidFill>
                              <a:latin typeface="Cambria Math"/>
                            </a:rPr>
                            <m:t>𝑛</m:t>
                          </m:r>
                        </m:num>
                        <m:den>
                          <m:r>
                            <a:rPr lang="en-US" sz="2800" i="1" dirty="0">
                              <a:solidFill>
                                <a:srgbClr val="FF0000"/>
                              </a:solidFill>
                              <a:latin typeface="Cambria Math"/>
                            </a:rPr>
                            <m:t>2</m:t>
                          </m:r>
                        </m:den>
                      </m:f>
                      <m:r>
                        <a:rPr lang="en-US" sz="2800" i="1" dirty="0">
                          <a:solidFill>
                            <a:srgbClr val="FF0000"/>
                          </a:solidFill>
                          <a:latin typeface="Cambria Math"/>
                        </a:rPr>
                        <m:t>)</m:t>
                      </m:r>
                    </m:oMath>
                  </m:oMathPara>
                </a14:m>
                <a:endParaRPr lang="en-US" sz="2800" dirty="0">
                  <a:solidFill>
                    <a:srgbClr val="FF0000"/>
                  </a:solidFill>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1752871" y="1788762"/>
                <a:ext cx="3162982" cy="584712"/>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1752871" y="1295368"/>
                <a:ext cx="1650324"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i="1" dirty="0" smtClean="0">
                          <a:solidFill>
                            <a:srgbClr val="FF0000"/>
                          </a:solidFill>
                          <a:latin typeface="Cambria Math"/>
                        </a:rPr>
                        <m:t>𝑇</m:t>
                      </m:r>
                      <m:d>
                        <m:dPr>
                          <m:ctrlPr>
                            <a:rPr lang="en-US" sz="2800" i="1" dirty="0">
                              <a:solidFill>
                                <a:srgbClr val="FF0000"/>
                              </a:solidFill>
                              <a:latin typeface="Cambria Math" panose="02040503050406030204" pitchFamily="18" charset="0"/>
                            </a:rPr>
                          </m:ctrlPr>
                        </m:dPr>
                        <m:e>
                          <m:r>
                            <a:rPr lang="en-US" sz="2800" i="1" dirty="0">
                              <a:solidFill>
                                <a:srgbClr val="FF0000"/>
                              </a:solidFill>
                              <a:latin typeface="Cambria Math"/>
                            </a:rPr>
                            <m:t>1</m:t>
                          </m:r>
                        </m:e>
                      </m:d>
                      <m:r>
                        <a:rPr lang="en-US" sz="2800" i="1" dirty="0">
                          <a:solidFill>
                            <a:srgbClr val="FF0000"/>
                          </a:solidFill>
                          <a:latin typeface="Cambria Math"/>
                        </a:rPr>
                        <m:t>=</m:t>
                      </m:r>
                      <m:r>
                        <a:rPr lang="en-US" sz="2800" b="0" i="1" dirty="0" smtClean="0">
                          <a:solidFill>
                            <a:srgbClr val="FF0000"/>
                          </a:solidFill>
                          <a:latin typeface="Cambria Math" panose="02040503050406030204" pitchFamily="18" charset="0"/>
                        </a:rPr>
                        <m:t>1</m:t>
                      </m:r>
                    </m:oMath>
                  </m:oMathPara>
                </a14:m>
                <a:endParaRPr lang="en-US" sz="2800" dirty="0">
                  <a:solidFill>
                    <a:srgbClr val="FF000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1752871" y="1295368"/>
                <a:ext cx="1650324" cy="52322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3657600" y="2373477"/>
                <a:ext cx="1963679" cy="5831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dirty="0" smtClean="0">
                          <a:solidFill>
                            <a:srgbClr val="FF0000"/>
                          </a:solidFill>
                          <a:latin typeface="Cambria Math" panose="02040503050406030204" pitchFamily="18" charset="0"/>
                        </a:rPr>
                        <m:t>1</m:t>
                      </m:r>
                      <m:r>
                        <a:rPr lang="en-US" sz="2800" i="1" dirty="0">
                          <a:solidFill>
                            <a:srgbClr val="FF0000"/>
                          </a:solidFill>
                          <a:latin typeface="Cambria Math"/>
                        </a:rPr>
                        <m:t>+</m:t>
                      </m:r>
                      <m:r>
                        <a:rPr lang="en-US" sz="2800" i="1" dirty="0">
                          <a:solidFill>
                            <a:srgbClr val="FF0000"/>
                          </a:solidFill>
                          <a:latin typeface="Cambria Math"/>
                        </a:rPr>
                        <m:t>𝑇</m:t>
                      </m:r>
                      <m:r>
                        <a:rPr lang="en-US" sz="2800" i="1" dirty="0">
                          <a:solidFill>
                            <a:srgbClr val="FF0000"/>
                          </a:solidFill>
                          <a:latin typeface="Cambria Math"/>
                        </a:rPr>
                        <m:t>(</m:t>
                      </m:r>
                      <m:f>
                        <m:fPr>
                          <m:type m:val="skw"/>
                          <m:ctrlPr>
                            <a:rPr lang="en-US" sz="2800" i="1" dirty="0">
                              <a:solidFill>
                                <a:srgbClr val="FF0000"/>
                              </a:solidFill>
                              <a:latin typeface="Cambria Math" panose="02040503050406030204" pitchFamily="18" charset="0"/>
                            </a:rPr>
                          </m:ctrlPr>
                        </m:fPr>
                        <m:num>
                          <m:r>
                            <a:rPr lang="en-US" sz="2800" i="1" dirty="0">
                              <a:solidFill>
                                <a:srgbClr val="FF0000"/>
                              </a:solidFill>
                              <a:latin typeface="Cambria Math"/>
                            </a:rPr>
                            <m:t>𝑛</m:t>
                          </m:r>
                        </m:num>
                        <m:den>
                          <m:r>
                            <a:rPr lang="en-US" sz="2800" i="1" dirty="0">
                              <a:solidFill>
                                <a:srgbClr val="FF0000"/>
                              </a:solidFill>
                              <a:latin typeface="Cambria Math"/>
                            </a:rPr>
                            <m:t>4</m:t>
                          </m:r>
                        </m:den>
                      </m:f>
                      <m:r>
                        <a:rPr lang="en-US" sz="2800" i="1" dirty="0">
                          <a:solidFill>
                            <a:srgbClr val="FF0000"/>
                          </a:solidFill>
                          <a:latin typeface="Cambria Math"/>
                        </a:rPr>
                        <m:t>)</m:t>
                      </m:r>
                    </m:oMath>
                  </m:oMathPara>
                </a14:m>
                <a:endParaRPr lang="en-US" sz="2800" dirty="0"/>
              </a:p>
            </p:txBody>
          </p:sp>
        </mc:Choice>
        <mc:Fallback xmlns="">
          <p:sp>
            <p:nvSpPr>
              <p:cNvPr id="7" name="Rectangle 6"/>
              <p:cNvSpPr>
                <a:spLocks noRot="1" noChangeAspect="1" noMove="1" noResize="1" noEditPoints="1" noAdjustHandles="1" noChangeArrowheads="1" noChangeShapeType="1" noTextEdit="1"/>
              </p:cNvSpPr>
              <p:nvPr/>
            </p:nvSpPr>
            <p:spPr>
              <a:xfrm>
                <a:off x="3657600" y="2373477"/>
                <a:ext cx="1963679" cy="583173"/>
              </a:xfrm>
              <a:prstGeom prst="rect">
                <a:avLst/>
              </a:prstGeom>
              <a:blipFill>
                <a:blip r:embed="rId4"/>
                <a:stretch>
                  <a:fillRect/>
                </a:stretch>
              </a:blipFill>
            </p:spPr>
            <p:txBody>
              <a:bodyPr/>
              <a:lstStyle/>
              <a:p>
                <a:r>
                  <a:rPr lang="en-US">
                    <a:noFill/>
                  </a:rPr>
                  <a:t> </a:t>
                </a:r>
              </a:p>
            </p:txBody>
          </p:sp>
        </mc:Fallback>
      </mc:AlternateContent>
      <p:cxnSp>
        <p:nvCxnSpPr>
          <p:cNvPr id="9" name="Straight Connector 8">
            <a:extLst>
              <a:ext uri="{C183D7F6-B498-43B3-948B-1728B52AA6E4}">
                <adec:decorative xmlns:adec="http://schemas.microsoft.com/office/drawing/2017/decorative" val="1"/>
              </a:ext>
            </a:extLst>
          </p:cNvPr>
          <p:cNvCxnSpPr/>
          <p:nvPr/>
        </p:nvCxnSpPr>
        <p:spPr>
          <a:xfrm flipV="1">
            <a:off x="3923348" y="1818589"/>
            <a:ext cx="1258252" cy="39121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C183D7F6-B498-43B3-948B-1728B52AA6E4}">
                <adec:decorative xmlns:adec="http://schemas.microsoft.com/office/drawing/2017/decorative" val="1"/>
              </a:ext>
            </a:extLst>
          </p:cNvPr>
          <p:cNvCxnSpPr/>
          <p:nvPr/>
        </p:nvCxnSpPr>
        <p:spPr>
          <a:xfrm flipV="1">
            <a:off x="4556755" y="2452813"/>
            <a:ext cx="1196345" cy="36972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Rectangle 10"/>
              <p:cNvSpPr/>
              <p:nvPr/>
            </p:nvSpPr>
            <p:spPr>
              <a:xfrm>
                <a:off x="4234155" y="2956650"/>
                <a:ext cx="1963679" cy="58753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dirty="0" smtClean="0">
                          <a:solidFill>
                            <a:srgbClr val="FF0000"/>
                          </a:solidFill>
                          <a:latin typeface="Cambria Math" panose="02040503050406030204" pitchFamily="18" charset="0"/>
                        </a:rPr>
                        <m:t>1</m:t>
                      </m:r>
                      <m:r>
                        <a:rPr lang="en-US" sz="2800" i="1" dirty="0">
                          <a:solidFill>
                            <a:srgbClr val="FF0000"/>
                          </a:solidFill>
                          <a:latin typeface="Cambria Math"/>
                        </a:rPr>
                        <m:t>+</m:t>
                      </m:r>
                      <m:r>
                        <a:rPr lang="en-US" sz="2800" i="1" dirty="0">
                          <a:solidFill>
                            <a:srgbClr val="FF0000"/>
                          </a:solidFill>
                          <a:latin typeface="Cambria Math"/>
                        </a:rPr>
                        <m:t>𝑇</m:t>
                      </m:r>
                      <m:r>
                        <a:rPr lang="en-US" sz="2800" i="1" dirty="0">
                          <a:solidFill>
                            <a:srgbClr val="FF0000"/>
                          </a:solidFill>
                          <a:latin typeface="Cambria Math"/>
                        </a:rPr>
                        <m:t>(</m:t>
                      </m:r>
                      <m:f>
                        <m:fPr>
                          <m:type m:val="skw"/>
                          <m:ctrlPr>
                            <a:rPr lang="en-US" sz="2800" i="1" dirty="0">
                              <a:solidFill>
                                <a:srgbClr val="FF0000"/>
                              </a:solidFill>
                              <a:latin typeface="Cambria Math" panose="02040503050406030204" pitchFamily="18" charset="0"/>
                            </a:rPr>
                          </m:ctrlPr>
                        </m:fPr>
                        <m:num>
                          <m:r>
                            <a:rPr lang="en-US" sz="2800" i="1" dirty="0">
                              <a:solidFill>
                                <a:srgbClr val="FF0000"/>
                              </a:solidFill>
                              <a:latin typeface="Cambria Math"/>
                            </a:rPr>
                            <m:t>𝑛</m:t>
                          </m:r>
                        </m:num>
                        <m:den>
                          <m:r>
                            <a:rPr lang="en-US" sz="2800" i="1" dirty="0">
                              <a:solidFill>
                                <a:srgbClr val="FF0000"/>
                              </a:solidFill>
                              <a:latin typeface="Cambria Math"/>
                            </a:rPr>
                            <m:t>8</m:t>
                          </m:r>
                        </m:den>
                      </m:f>
                      <m:r>
                        <a:rPr lang="en-US" sz="2800" i="1" dirty="0">
                          <a:solidFill>
                            <a:srgbClr val="FF0000"/>
                          </a:solidFill>
                          <a:latin typeface="Cambria Math"/>
                        </a:rPr>
                        <m:t>)</m:t>
                      </m:r>
                    </m:oMath>
                  </m:oMathPara>
                </a14:m>
                <a:endParaRPr lang="en-US" sz="2800" dirty="0"/>
              </a:p>
            </p:txBody>
          </p:sp>
        </mc:Choice>
        <mc:Fallback xmlns="">
          <p:sp>
            <p:nvSpPr>
              <p:cNvPr id="11" name="Rectangle 10"/>
              <p:cNvSpPr>
                <a:spLocks noRot="1" noChangeAspect="1" noMove="1" noResize="1" noEditPoints="1" noAdjustHandles="1" noChangeArrowheads="1" noChangeShapeType="1" noTextEdit="1"/>
              </p:cNvSpPr>
              <p:nvPr/>
            </p:nvSpPr>
            <p:spPr>
              <a:xfrm>
                <a:off x="4234155" y="2956650"/>
                <a:ext cx="1963679" cy="587533"/>
              </a:xfrm>
              <a:prstGeom prst="rect">
                <a:avLst/>
              </a:prstGeom>
              <a:blipFill>
                <a:blip r:embed="rId5"/>
                <a:stretch>
                  <a:fillRect/>
                </a:stretch>
              </a:blipFill>
            </p:spPr>
            <p:txBody>
              <a:bodyPr/>
              <a:lstStyle/>
              <a:p>
                <a:r>
                  <a:rPr lang="en-US">
                    <a:noFill/>
                  </a:rPr>
                  <a:t> </a:t>
                </a:r>
              </a:p>
            </p:txBody>
          </p:sp>
        </mc:Fallback>
      </mc:AlternateContent>
      <p:sp>
        <p:nvSpPr>
          <p:cNvPr id="12" name="TextBox 11"/>
          <p:cNvSpPr txBox="1"/>
          <p:nvPr/>
        </p:nvSpPr>
        <p:spPr>
          <a:xfrm rot="2181819">
            <a:off x="5632394" y="3341258"/>
            <a:ext cx="538930" cy="707886"/>
          </a:xfrm>
          <a:prstGeom prst="rect">
            <a:avLst/>
          </a:prstGeom>
          <a:noFill/>
        </p:spPr>
        <p:txBody>
          <a:bodyPr wrap="none" rtlCol="0">
            <a:spAutoFit/>
          </a:bodyPr>
          <a:lstStyle/>
          <a:p>
            <a:r>
              <a:rPr lang="en-US" sz="4000" dirty="0">
                <a:solidFill>
                  <a:srgbClr val="FF0000"/>
                </a:solidFill>
              </a:rPr>
              <a:t>…</a:t>
            </a:r>
          </a:p>
        </p:txBody>
      </p:sp>
      <mc:AlternateContent xmlns:mc="http://schemas.openxmlformats.org/markup-compatibility/2006" xmlns:a14="http://schemas.microsoft.com/office/drawing/2010/main">
        <mc:Choice Requires="a14">
          <p:sp>
            <p:nvSpPr>
              <p:cNvPr id="13" name="Rectangle 12"/>
              <p:cNvSpPr/>
              <p:nvPr/>
            </p:nvSpPr>
            <p:spPr>
              <a:xfrm>
                <a:off x="5791203" y="3896380"/>
                <a:ext cx="465191"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FF0000"/>
                          </a:solidFill>
                          <a:latin typeface="Cambria Math" panose="02040503050406030204" pitchFamily="18" charset="0"/>
                        </a:rPr>
                        <m:t>1</m:t>
                      </m:r>
                    </m:oMath>
                  </m:oMathPara>
                </a14:m>
                <a:endParaRPr lang="en-US" sz="2800" dirty="0"/>
              </a:p>
            </p:txBody>
          </p:sp>
        </mc:Choice>
        <mc:Fallback xmlns="">
          <p:sp>
            <p:nvSpPr>
              <p:cNvPr id="13" name="Rectangle 12"/>
              <p:cNvSpPr>
                <a:spLocks noRot="1" noChangeAspect="1" noMove="1" noResize="1" noEditPoints="1" noAdjustHandles="1" noChangeArrowheads="1" noChangeShapeType="1" noTextEdit="1"/>
              </p:cNvSpPr>
              <p:nvPr/>
            </p:nvSpPr>
            <p:spPr>
              <a:xfrm>
                <a:off x="5791203" y="3896380"/>
                <a:ext cx="465191" cy="523220"/>
              </a:xfrm>
              <a:prstGeom prst="rect">
                <a:avLst/>
              </a:prstGeom>
              <a:blipFill>
                <a:blip r:embed="rId6"/>
                <a:stretch>
                  <a:fillRect/>
                </a:stretch>
              </a:blipFill>
            </p:spPr>
            <p:txBody>
              <a:bodyPr/>
              <a:lstStyle/>
              <a:p>
                <a:r>
                  <a:rPr lang="en-US">
                    <a:noFill/>
                  </a:rPr>
                  <a:t> </a:t>
                </a:r>
              </a:p>
            </p:txBody>
          </p:sp>
        </mc:Fallback>
      </mc:AlternateContent>
      <p:sp>
        <p:nvSpPr>
          <p:cNvPr id="19" name="Right Brace 18" descr="We can begin solving our recurrence relation by tracing through the recursion.&#10;&#10;If we know T(n)=1+T(n/2) then we can use this definition of T(n) to substitute for T(n/2), which gives us T(n)=1+1+T(n/4). We can then substitute again to get T(n)=1+1+1+T(n/8).&#10;&#10;Notice that with each step of substitution T(n) gains one more +1 term and the recursive call to T shrinks by half. This process will continue until we reach the base case of T(1) which equals 1. &#10;&#10;Now we know the running time will be determined by the number of +1 terms we've accumulated, which is equal to the number of substitutions we need to do until we get to the base case, in other words the number of times we must divide n in half before we get the value 1."/>
          <p:cNvSpPr/>
          <p:nvPr/>
        </p:nvSpPr>
        <p:spPr>
          <a:xfrm>
            <a:off x="6641598" y="1607198"/>
            <a:ext cx="673602" cy="2812402"/>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20" name="TextBox 19"/>
              <p:cNvSpPr txBox="1"/>
              <p:nvPr/>
            </p:nvSpPr>
            <p:spPr>
              <a:xfrm>
                <a:off x="7375131" y="2514600"/>
                <a:ext cx="3880229" cy="1077218"/>
              </a:xfrm>
              <a:prstGeom prst="rect">
                <a:avLst/>
              </a:prstGeom>
              <a:noFill/>
            </p:spPr>
            <p:txBody>
              <a:bodyPr wrap="none" rtlCol="0">
                <a:spAutoFit/>
              </a:bodyPr>
              <a:lstStyle/>
              <a:p>
                <a:r>
                  <a:rPr lang="en-US" sz="3200" b="0" dirty="0"/>
                  <a:t>Substitute until</a:t>
                </a:r>
                <a:r>
                  <a:rPr lang="en-US" sz="3200" b="0" i="1" dirty="0">
                    <a:latin typeface="Cambria Math" panose="02040503050406030204" pitchFamily="18" charset="0"/>
                  </a:rPr>
                  <a:t>  </a:t>
                </a:r>
                <a14:m>
                  <m:oMath xmlns:m="http://schemas.openxmlformats.org/officeDocument/2006/math">
                    <m:r>
                      <a:rPr lang="en-US" sz="3200" b="0" i="1" smtClean="0">
                        <a:latin typeface="Cambria Math" panose="02040503050406030204" pitchFamily="18" charset="0"/>
                      </a:rPr>
                      <m:t>𝑇</m:t>
                    </m:r>
                    <m:r>
                      <a:rPr lang="en-US" sz="3200" b="0" i="1" smtClean="0">
                        <a:latin typeface="Cambria Math" panose="02040503050406030204" pitchFamily="18" charset="0"/>
                      </a:rPr>
                      <m:t>(1)</m:t>
                    </m:r>
                  </m:oMath>
                </a14:m>
                <a:endParaRPr lang="en-US" sz="3200" b="0" i="1" dirty="0">
                  <a:latin typeface="Cambria Math" panose="02040503050406030204" pitchFamily="18" charset="0"/>
                </a:endParaRPr>
              </a:p>
              <a:p>
                <a:r>
                  <a:rPr lang="en-US" sz="3200" b="0" dirty="0"/>
                  <a:t>So </a:t>
                </a:r>
                <a14:m>
                  <m:oMath xmlns:m="http://schemas.openxmlformats.org/officeDocument/2006/math">
                    <m:func>
                      <m:funcPr>
                        <m:ctrlPr>
                          <a:rPr lang="en-US" sz="3200" b="0" i="1" smtClean="0">
                            <a:latin typeface="Cambria Math" panose="02040503050406030204" pitchFamily="18" charset="0"/>
                          </a:rPr>
                        </m:ctrlPr>
                      </m:funcPr>
                      <m:fName>
                        <m:sSub>
                          <m:sSubPr>
                            <m:ctrlPr>
                              <a:rPr lang="en-US" sz="3200" b="0" i="1" smtClean="0">
                                <a:latin typeface="Cambria Math" panose="02040503050406030204" pitchFamily="18" charset="0"/>
                              </a:rPr>
                            </m:ctrlPr>
                          </m:sSubPr>
                          <m:e>
                            <m:r>
                              <m:rPr>
                                <m:sty m:val="p"/>
                              </m:rPr>
                              <a:rPr lang="en-US" sz="3200" b="0" i="0" smtClean="0">
                                <a:latin typeface="Cambria Math"/>
                              </a:rPr>
                              <m:t>log</m:t>
                            </m:r>
                          </m:e>
                          <m:sub>
                            <m:r>
                              <a:rPr lang="en-US" sz="3200" b="0" i="1" smtClean="0">
                                <a:latin typeface="Cambria Math"/>
                              </a:rPr>
                              <m:t>2</m:t>
                            </m:r>
                          </m:sub>
                        </m:sSub>
                      </m:fName>
                      <m:e>
                        <m:r>
                          <a:rPr lang="en-US" sz="3200" b="0" i="1" smtClean="0">
                            <a:latin typeface="Cambria Math"/>
                          </a:rPr>
                          <m:t>𝑛</m:t>
                        </m:r>
                      </m:e>
                    </m:func>
                  </m:oMath>
                </a14:m>
                <a:r>
                  <a:rPr lang="en-US" sz="3200" dirty="0"/>
                  <a:t> steps</a:t>
                </a:r>
              </a:p>
            </p:txBody>
          </p:sp>
        </mc:Choice>
        <mc:Fallback xmlns="">
          <p:sp>
            <p:nvSpPr>
              <p:cNvPr id="20" name="TextBox 19"/>
              <p:cNvSpPr txBox="1">
                <a:spLocks noRot="1" noChangeAspect="1" noMove="1" noResize="1" noEditPoints="1" noAdjustHandles="1" noChangeArrowheads="1" noChangeShapeType="1" noTextEdit="1"/>
              </p:cNvSpPr>
              <p:nvPr/>
            </p:nvSpPr>
            <p:spPr>
              <a:xfrm>
                <a:off x="7375131" y="2514600"/>
                <a:ext cx="3880229" cy="1077218"/>
              </a:xfrm>
              <a:prstGeom prst="rect">
                <a:avLst/>
              </a:prstGeom>
              <a:blipFill>
                <a:blip r:embed="rId7"/>
                <a:stretch>
                  <a:fillRect l="-4088" t="-6818" b="-181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1874535" y="4953000"/>
                <a:ext cx="4327274" cy="15001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3200" i="1" smtClean="0">
                          <a:latin typeface="Cambria Math"/>
                        </a:rPr>
                        <m:t>𝑇</m:t>
                      </m:r>
                      <m:d>
                        <m:dPr>
                          <m:ctrlPr>
                            <a:rPr lang="en-US" sz="3200" i="1">
                              <a:latin typeface="Cambria Math" panose="02040503050406030204" pitchFamily="18" charset="0"/>
                            </a:rPr>
                          </m:ctrlPr>
                        </m:dPr>
                        <m:e>
                          <m:r>
                            <a:rPr lang="en-US" sz="3200" i="1">
                              <a:latin typeface="Cambria Math"/>
                            </a:rPr>
                            <m:t>𝑛</m:t>
                          </m:r>
                        </m:e>
                      </m:d>
                      <m:r>
                        <a:rPr lang="en-US" sz="3200" i="1">
                          <a:latin typeface="Cambria Math"/>
                        </a:rPr>
                        <m:t>=</m:t>
                      </m:r>
                      <m:nary>
                        <m:naryPr>
                          <m:chr m:val="∑"/>
                          <m:ctrlPr>
                            <a:rPr lang="en-US" sz="3200" i="1">
                              <a:latin typeface="Cambria Math" panose="02040503050406030204" pitchFamily="18" charset="0"/>
                            </a:rPr>
                          </m:ctrlPr>
                        </m:naryPr>
                        <m:sub>
                          <m:r>
                            <m:rPr>
                              <m:brk m:alnAt="23"/>
                            </m:rPr>
                            <a:rPr lang="en-US" sz="3200" i="1">
                              <a:latin typeface="Cambria Math"/>
                            </a:rPr>
                            <m:t>𝑖</m:t>
                          </m:r>
                          <m:r>
                            <a:rPr lang="en-US" sz="3200" i="1">
                              <a:latin typeface="Cambria Math"/>
                            </a:rPr>
                            <m:t>=</m:t>
                          </m:r>
                          <m:r>
                            <a:rPr lang="en-US" sz="3200" b="0" i="1" smtClean="0">
                              <a:latin typeface="Cambria Math" panose="02040503050406030204" pitchFamily="18" charset="0"/>
                            </a:rPr>
                            <m:t>0</m:t>
                          </m:r>
                        </m:sub>
                        <m:sup>
                          <m:sSub>
                            <m:sSubPr>
                              <m:ctrlPr>
                                <a:rPr lang="en-US" sz="3200" i="1">
                                  <a:latin typeface="Cambria Math" panose="02040503050406030204" pitchFamily="18" charset="0"/>
                                </a:rPr>
                              </m:ctrlPr>
                            </m:sSubPr>
                            <m:e>
                              <m:r>
                                <m:rPr>
                                  <m:sty m:val="p"/>
                                </m:rPr>
                                <a:rPr lang="en-US" sz="3200">
                                  <a:latin typeface="Cambria Math"/>
                                </a:rPr>
                                <m:t>log</m:t>
                              </m:r>
                            </m:e>
                            <m:sub>
                              <m:r>
                                <a:rPr lang="en-US" sz="3200" i="1">
                                  <a:latin typeface="Cambria Math"/>
                                </a:rPr>
                                <m:t>2</m:t>
                              </m:r>
                            </m:sub>
                          </m:sSub>
                          <m:r>
                            <a:rPr lang="en-US" sz="3200" i="1">
                              <a:latin typeface="Cambria Math"/>
                            </a:rPr>
                            <m:t>𝑛</m:t>
                          </m:r>
                        </m:sup>
                        <m:e>
                          <m:r>
                            <a:rPr lang="en-US" sz="3200" b="0" i="1" smtClean="0">
                              <a:latin typeface="Cambria Math" panose="02040503050406030204" pitchFamily="18" charset="0"/>
                            </a:rPr>
                            <m:t>1</m:t>
                          </m:r>
                        </m:e>
                      </m:nary>
                      <m:r>
                        <a:rPr lang="en-US" sz="3200" i="1">
                          <a:latin typeface="Cambria Math"/>
                        </a:rPr>
                        <m:t>=</m:t>
                      </m:r>
                      <m:func>
                        <m:funcPr>
                          <m:ctrlPr>
                            <a:rPr lang="en-US" sz="3200" i="1">
                              <a:latin typeface="Cambria Math" panose="02040503050406030204" pitchFamily="18" charset="0"/>
                            </a:rPr>
                          </m:ctrlPr>
                        </m:funcPr>
                        <m:fName>
                          <m:sSub>
                            <m:sSubPr>
                              <m:ctrlPr>
                                <a:rPr lang="en-US" sz="3200" i="1">
                                  <a:latin typeface="Cambria Math" panose="02040503050406030204" pitchFamily="18" charset="0"/>
                                </a:rPr>
                              </m:ctrlPr>
                            </m:sSubPr>
                            <m:e>
                              <m:r>
                                <m:rPr>
                                  <m:sty m:val="p"/>
                                </m:rPr>
                                <a:rPr lang="en-US" sz="3200">
                                  <a:latin typeface="Cambria Math"/>
                                </a:rPr>
                                <m:t>log</m:t>
                              </m:r>
                            </m:e>
                            <m:sub>
                              <m:r>
                                <a:rPr lang="en-US" sz="3200" i="1">
                                  <a:latin typeface="Cambria Math"/>
                                </a:rPr>
                                <m:t>2</m:t>
                              </m:r>
                            </m:sub>
                          </m:sSub>
                        </m:fName>
                        <m:e>
                          <m:r>
                            <a:rPr lang="en-US" sz="3200" i="1">
                              <a:latin typeface="Cambria Math"/>
                            </a:rPr>
                            <m:t>𝑛</m:t>
                          </m:r>
                        </m:e>
                      </m:func>
                    </m:oMath>
                  </m:oMathPara>
                </a14:m>
                <a:endParaRPr lang="en-US" sz="3200" dirty="0"/>
              </a:p>
            </p:txBody>
          </p:sp>
        </mc:Choice>
        <mc:Fallback xmlns="">
          <p:sp>
            <p:nvSpPr>
              <p:cNvPr id="22" name="TextBox 21"/>
              <p:cNvSpPr txBox="1">
                <a:spLocks noRot="1" noChangeAspect="1" noMove="1" noResize="1" noEditPoints="1" noAdjustHandles="1" noChangeArrowheads="1" noChangeShapeType="1" noTextEdit="1"/>
              </p:cNvSpPr>
              <p:nvPr/>
            </p:nvSpPr>
            <p:spPr>
              <a:xfrm>
                <a:off x="1874535" y="4953000"/>
                <a:ext cx="4327274" cy="1500154"/>
              </a:xfrm>
              <a:prstGeom prst="rect">
                <a:avLst/>
              </a:prstGeom>
              <a:blipFill>
                <a:blip r:embed="rId8"/>
                <a:stretch>
                  <a:fillRect/>
                </a:stretch>
              </a:blipFill>
            </p:spPr>
            <p:txBody>
              <a:bodyPr/>
              <a:lstStyle/>
              <a:p>
                <a:r>
                  <a:rPr lang="en-US">
                    <a:noFill/>
                  </a:rPr>
                  <a:t> </a:t>
                </a:r>
              </a:p>
            </p:txBody>
          </p:sp>
        </mc:Fallback>
      </mc:AlternateContent>
      <p:sp>
        <p:nvSpPr>
          <p:cNvPr id="25" name="Oval 24">
            <a:extLst>
              <a:ext uri="{C183D7F6-B498-43B3-948B-1728B52AA6E4}">
                <adec:decorative xmlns:adec="http://schemas.microsoft.com/office/drawing/2017/decorative" val="1"/>
              </a:ext>
            </a:extLst>
          </p:cNvPr>
          <p:cNvSpPr/>
          <p:nvPr/>
        </p:nvSpPr>
        <p:spPr>
          <a:xfrm rot="2320398">
            <a:off x="2373991" y="2664031"/>
            <a:ext cx="4403655" cy="95721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Connector 25">
            <a:extLst>
              <a:ext uri="{C183D7F6-B498-43B3-948B-1728B52AA6E4}">
                <adec:decorative xmlns:adec="http://schemas.microsoft.com/office/drawing/2017/decorative" val="1"/>
              </a:ext>
            </a:extLst>
          </p:cNvPr>
          <p:cNvCxnSpPr/>
          <p:nvPr/>
        </p:nvCxnSpPr>
        <p:spPr>
          <a:xfrm flipV="1">
            <a:off x="5128255" y="3065552"/>
            <a:ext cx="1196345" cy="36972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4D36018-B814-5D27-1894-CCA132A396B0}"/>
                  </a:ext>
                </a:extLst>
              </p:cNvPr>
              <p:cNvSpPr txBox="1"/>
              <p:nvPr/>
            </p:nvSpPr>
            <p:spPr>
              <a:xfrm>
                <a:off x="8531950" y="5410689"/>
                <a:ext cx="3050450"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3200" i="1" smtClean="0">
                          <a:latin typeface="Cambria Math"/>
                        </a:rPr>
                        <m:t>𝑇</m:t>
                      </m:r>
                      <m:d>
                        <m:dPr>
                          <m:ctrlPr>
                            <a:rPr lang="en-US" sz="3200" i="1">
                              <a:latin typeface="Cambria Math" panose="02040503050406030204" pitchFamily="18" charset="0"/>
                            </a:rPr>
                          </m:ctrlPr>
                        </m:dPr>
                        <m:e>
                          <m:r>
                            <a:rPr lang="en-US" sz="3200" i="1">
                              <a:latin typeface="Cambria Math"/>
                            </a:rPr>
                            <m:t>𝑛</m:t>
                          </m:r>
                        </m:e>
                      </m:d>
                      <m:r>
                        <a:rPr lang="en-US" sz="3200" i="1" smtClean="0">
                          <a:latin typeface="Cambria Math" panose="02040503050406030204" pitchFamily="18" charset="0"/>
                        </a:rPr>
                        <m:t>∈</m:t>
                      </m:r>
                      <m:r>
                        <m:rPr>
                          <m:sty m:val="p"/>
                        </m:rPr>
                        <a:rPr lang="en-US" sz="3200" b="0" i="0" smtClean="0">
                          <a:latin typeface="Cambria Math" panose="02040503050406030204" pitchFamily="18" charset="0"/>
                        </a:rPr>
                        <m:t>Θ</m:t>
                      </m:r>
                      <m:d>
                        <m:dPr>
                          <m:ctrlPr>
                            <a:rPr lang="en-US" sz="3200" b="0" i="1" smtClean="0">
                              <a:latin typeface="Cambria Math" panose="02040503050406030204" pitchFamily="18" charset="0"/>
                            </a:rPr>
                          </m:ctrlPr>
                        </m:dPr>
                        <m:e>
                          <m:func>
                            <m:funcPr>
                              <m:ctrlPr>
                                <a:rPr lang="en-US" sz="3200" b="0" i="1" smtClean="0">
                                  <a:latin typeface="Cambria Math" panose="02040503050406030204" pitchFamily="18" charset="0"/>
                                </a:rPr>
                              </m:ctrlPr>
                            </m:funcPr>
                            <m:fName>
                              <m:r>
                                <m:rPr>
                                  <m:sty m:val="p"/>
                                </m:rPr>
                                <a:rPr lang="en-US" sz="3200" b="0" i="0" smtClean="0">
                                  <a:latin typeface="Cambria Math" panose="02040503050406030204" pitchFamily="18" charset="0"/>
                                </a:rPr>
                                <m:t>log</m:t>
                              </m:r>
                            </m:fName>
                            <m:e>
                              <m:r>
                                <a:rPr lang="en-US" sz="3200" b="0" i="1" smtClean="0">
                                  <a:latin typeface="Cambria Math" panose="02040503050406030204" pitchFamily="18" charset="0"/>
                                </a:rPr>
                                <m:t>𝑛</m:t>
                              </m:r>
                            </m:e>
                          </m:func>
                        </m:e>
                      </m:d>
                    </m:oMath>
                  </m:oMathPara>
                </a14:m>
                <a:endParaRPr lang="en-US" sz="3200" dirty="0"/>
              </a:p>
            </p:txBody>
          </p:sp>
        </mc:Choice>
        <mc:Fallback xmlns="">
          <p:sp>
            <p:nvSpPr>
              <p:cNvPr id="3" name="TextBox 2">
                <a:extLst>
                  <a:ext uri="{FF2B5EF4-FFF2-40B4-BE49-F238E27FC236}">
                    <a16:creationId xmlns:a16="http://schemas.microsoft.com/office/drawing/2014/main" id="{D4D36018-B814-5D27-1894-CCA132A396B0}"/>
                  </a:ext>
                </a:extLst>
              </p:cNvPr>
              <p:cNvSpPr txBox="1">
                <a:spLocks noRot="1" noChangeAspect="1" noMove="1" noResize="1" noEditPoints="1" noAdjustHandles="1" noChangeArrowheads="1" noChangeShapeType="1" noTextEdit="1"/>
              </p:cNvSpPr>
              <p:nvPr/>
            </p:nvSpPr>
            <p:spPr>
              <a:xfrm>
                <a:off x="8531950" y="5410689"/>
                <a:ext cx="3050450" cy="584775"/>
              </a:xfrm>
              <a:prstGeom prst="rect">
                <a:avLst/>
              </a:prstGeom>
              <a:blipFill>
                <a:blip r:embed="rId9"/>
                <a:stretch>
                  <a:fillRect/>
                </a:stretch>
              </a:blipFill>
            </p:spPr>
            <p:txBody>
              <a:bodyPr/>
              <a:lstStyle/>
              <a:p>
                <a:r>
                  <a:rPr lang="en-US">
                    <a:noFill/>
                  </a:rPr>
                  <a:t> </a:t>
                </a:r>
              </a:p>
            </p:txBody>
          </p:sp>
        </mc:Fallback>
      </mc:AlternateContent>
      <p:sp>
        <p:nvSpPr>
          <p:cNvPr id="6" name="Slide Number Placeholder 5">
            <a:extLst>
              <a:ext uri="{FF2B5EF4-FFF2-40B4-BE49-F238E27FC236}">
                <a16:creationId xmlns:a16="http://schemas.microsoft.com/office/drawing/2014/main" id="{1A438719-4012-4362-B790-16D138412EF9}"/>
              </a:ext>
            </a:extLst>
          </p:cNvPr>
          <p:cNvSpPr>
            <a:spLocks noGrp="1"/>
          </p:cNvSpPr>
          <p:nvPr>
            <p:ph type="sldNum" sz="quarter" idx="12"/>
          </p:nvPr>
        </p:nvSpPr>
        <p:spPr/>
        <p:txBody>
          <a:bodyPr/>
          <a:lstStyle/>
          <a:p>
            <a:fld id="{F4E8603E-186F-4CC7-B8E2-5FD613D3E28C}" type="slidenum">
              <a:rPr lang="en-US" smtClean="0"/>
              <a:t>5</a:t>
            </a:fld>
            <a:endParaRPr lang="en-US" dirty="0"/>
          </a:p>
        </p:txBody>
      </p:sp>
    </p:spTree>
    <p:extLst>
      <p:ext uri="{BB962C8B-B14F-4D97-AF65-F5344CB8AC3E}">
        <p14:creationId xmlns:p14="http://schemas.microsoft.com/office/powerpoint/2010/main" val="72882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fade">
                                      <p:cBhvr>
                                        <p:cTn id="6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P spid="13" grpId="0"/>
      <p:bldP spid="19" grpId="0" animBg="1"/>
      <p:bldP spid="20" grpId="0"/>
      <p:bldP spid="22" grpId="0"/>
      <p:bldP spid="25"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0C471-0E49-9D75-75DE-5A00835E8F95}"/>
              </a:ext>
            </a:extLst>
          </p:cNvPr>
          <p:cNvSpPr>
            <a:spLocks noGrp="1"/>
          </p:cNvSpPr>
          <p:nvPr>
            <p:ph type="title"/>
          </p:nvPr>
        </p:nvSpPr>
        <p:spPr>
          <a:xfrm>
            <a:off x="838200" y="385673"/>
            <a:ext cx="10515600" cy="1325563"/>
          </a:xfrm>
        </p:spPr>
        <p:txBody>
          <a:bodyPr/>
          <a:lstStyle/>
          <a:p>
            <a:r>
              <a:rPr lang="en-US" dirty="0"/>
              <a:t>Make our process “prettier”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EFDDAAF-81C9-60F9-3FF1-0F973D6184CC}"/>
                  </a:ext>
                </a:extLst>
              </p:cNvPr>
              <p:cNvSpPr>
                <a:spLocks noGrp="1"/>
              </p:cNvSpPr>
              <p:nvPr>
                <p:ph idx="1"/>
              </p:nvPr>
            </p:nvSpPr>
            <p:spPr>
              <a:xfrm>
                <a:off x="323557" y="1521048"/>
                <a:ext cx="10515600" cy="4351338"/>
              </a:xfrm>
            </p:spPr>
            <p:txBody>
              <a:bodyPr/>
              <a:lstStyle/>
              <a:p>
                <a:r>
                  <a:rPr lang="en-US" dirty="0">
                    <a:solidFill>
                      <a:srgbClr val="FF0000"/>
                    </a:solidFill>
                  </a:rPr>
                  <a:t>Draw a picture of the recursion</a:t>
                </a:r>
              </a:p>
              <a:p>
                <a:r>
                  <a:rPr lang="en-US" dirty="0">
                    <a:solidFill>
                      <a:srgbClr val="0070C0"/>
                    </a:solidFill>
                  </a:rPr>
                  <a:t>Identify the work done per stack frame</a:t>
                </a:r>
              </a:p>
              <a:p>
                <a:r>
                  <a:rPr lang="en-US" dirty="0"/>
                  <a:t>Add up all the work!</a:t>
                </a:r>
              </a:p>
              <a:p>
                <a:pPr lvl="1"/>
                <a:r>
                  <a:rPr lang="en-US" dirty="0"/>
                  <a:t>Sum is the answer!</a:t>
                </a:r>
              </a:p>
              <a:p>
                <a:pPr lvl="1"/>
                <a:r>
                  <a:rPr lang="en-US" dirty="0"/>
                  <a:t>In this case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log</m:t>
                            </m:r>
                          </m:e>
                          <m:sub>
                            <m:r>
                              <a:rPr lang="en-US" b="0" i="1" smtClean="0">
                                <a:latin typeface="Cambria Math" panose="02040503050406030204" pitchFamily="18" charset="0"/>
                              </a:rPr>
                              <m:t>2</m:t>
                            </m:r>
                          </m:sub>
                        </m:sSub>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FEFDDAAF-81C9-60F9-3FF1-0F973D6184CC}"/>
                  </a:ext>
                </a:extLst>
              </p:cNvPr>
              <p:cNvSpPr>
                <a:spLocks noGrp="1" noRot="1" noChangeAspect="1" noMove="1" noResize="1" noEditPoints="1" noAdjustHandles="1" noChangeArrowheads="1" noChangeShapeType="1" noTextEdit="1"/>
              </p:cNvSpPr>
              <p:nvPr>
                <p:ph idx="1"/>
              </p:nvPr>
            </p:nvSpPr>
            <p:spPr>
              <a:xfrm>
                <a:off x="323557" y="1521048"/>
                <a:ext cx="10515600" cy="4351338"/>
              </a:xfrm>
              <a:blipFill>
                <a:blip r:embed="rId2"/>
                <a:stretch>
                  <a:fillRect l="-1043" t="-238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71D829C-229D-3C07-6BB5-2622736B211F}"/>
                  </a:ext>
                </a:extLst>
              </p:cNvPr>
              <p:cNvSpPr txBox="1"/>
              <p:nvPr/>
            </p:nvSpPr>
            <p:spPr>
              <a:xfrm>
                <a:off x="6252897" y="1351760"/>
                <a:ext cx="3849189" cy="74546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𝑇</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a:rPr>
                        <m:t>=</m:t>
                      </m:r>
                      <m:r>
                        <a:rPr lang="en-US" sz="2400" b="0" i="1" smtClean="0">
                          <a:latin typeface="Cambria Math"/>
                        </a:rPr>
                        <m:t>𝑇</m:t>
                      </m:r>
                      <m:d>
                        <m:dPr>
                          <m:ctrlPr>
                            <a:rPr lang="en-US" sz="2400" b="0" i="1" smtClean="0">
                              <a:latin typeface="Cambria Math" panose="02040503050406030204" pitchFamily="18" charset="0"/>
                            </a:rPr>
                          </m:ctrlPr>
                        </m:dPr>
                        <m:e>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𝑛</m:t>
                              </m:r>
                            </m:num>
                            <m:den>
                              <m:r>
                                <a:rPr lang="en-US" sz="2400" b="0" i="1" smtClean="0">
                                  <a:latin typeface="Cambria Math" panose="02040503050406030204" pitchFamily="18" charset="0"/>
                                </a:rPr>
                                <m:t>2</m:t>
                              </m:r>
                            </m:den>
                          </m:f>
                        </m:e>
                      </m:d>
                      <m:r>
                        <a:rPr lang="en-US" sz="2400" b="0" i="1" smtClean="0">
                          <a:latin typeface="Cambria Math" panose="02040503050406030204" pitchFamily="18" charset="0"/>
                        </a:rPr>
                        <m:t>+1</m:t>
                      </m:r>
                    </m:oMath>
                  </m:oMathPara>
                </a14:m>
                <a:endParaRPr lang="en-US" sz="2400" dirty="0"/>
              </a:p>
            </p:txBody>
          </p:sp>
        </mc:Choice>
        <mc:Fallback xmlns="">
          <p:sp>
            <p:nvSpPr>
              <p:cNvPr id="7" name="TextBox 6">
                <a:extLst>
                  <a:ext uri="{FF2B5EF4-FFF2-40B4-BE49-F238E27FC236}">
                    <a16:creationId xmlns:a16="http://schemas.microsoft.com/office/drawing/2014/main" id="{C71D829C-229D-3C07-6BB5-2622736B211F}"/>
                  </a:ext>
                </a:extLst>
              </p:cNvPr>
              <p:cNvSpPr txBox="1">
                <a:spLocks noRot="1" noChangeAspect="1" noMove="1" noResize="1" noEditPoints="1" noAdjustHandles="1" noChangeArrowheads="1" noChangeShapeType="1" noTextEdit="1"/>
              </p:cNvSpPr>
              <p:nvPr/>
            </p:nvSpPr>
            <p:spPr>
              <a:xfrm>
                <a:off x="6252897" y="1351760"/>
                <a:ext cx="3849189" cy="745460"/>
              </a:xfrm>
              <a:prstGeom prst="rect">
                <a:avLst/>
              </a:prstGeom>
              <a:blipFill>
                <a:blip r:embed="rId3"/>
                <a:stretch>
                  <a:fillRect/>
                </a:stretch>
              </a:blipFill>
            </p:spPr>
            <p:txBody>
              <a:bodyPr/>
              <a:lstStyle/>
              <a:p>
                <a:r>
                  <a:rPr lang="en-US">
                    <a:noFill/>
                  </a:rPr>
                  <a:t> </a:t>
                </a:r>
              </a:p>
            </p:txBody>
          </p:sp>
        </mc:Fallback>
      </mc:AlternateContent>
      <p:grpSp>
        <p:nvGrpSpPr>
          <p:cNvPr id="6" name="Group 5" descr="A picture of the recursion of binary search. We have one box per stack frame in the recursion. Each box is labelled inside with a value that represents the size of the input for that stack frame. Outside each box is labelled with the amount of (non-recursive) work done by that box.&#10;&#10;Each box has an arrow pointing to a box with a smaller input (specifically an input of half the size) to represent the larger box recursively invoking binary search with the smaller input.">
            <a:extLst>
              <a:ext uri="{FF2B5EF4-FFF2-40B4-BE49-F238E27FC236}">
                <a16:creationId xmlns:a16="http://schemas.microsoft.com/office/drawing/2014/main" id="{8A6CD75F-3E86-3DBC-6B7B-34DCC3D199CC}"/>
              </a:ext>
            </a:extLst>
          </p:cNvPr>
          <p:cNvGrpSpPr/>
          <p:nvPr/>
        </p:nvGrpSpPr>
        <p:grpSpPr>
          <a:xfrm>
            <a:off x="7510742" y="2026491"/>
            <a:ext cx="1694875" cy="4253404"/>
            <a:chOff x="7673338" y="1678247"/>
            <a:chExt cx="1694875" cy="4253404"/>
          </a:xfrm>
        </p:grpSpPr>
        <mc:AlternateContent xmlns:mc="http://schemas.openxmlformats.org/markup-compatibility/2006" xmlns:a14="http://schemas.microsoft.com/office/drawing/2010/main">
          <mc:Choice Requires="a14">
            <p:sp>
              <p:nvSpPr>
                <p:cNvPr id="4" name="Text Box 41">
                  <a:extLst>
                    <a:ext uri="{FF2B5EF4-FFF2-40B4-BE49-F238E27FC236}">
                      <a16:creationId xmlns:a16="http://schemas.microsoft.com/office/drawing/2014/main" id="{E7A861BF-0626-CE47-F3EB-D65BF39B7700}"/>
                    </a:ext>
                  </a:extLst>
                </p:cNvPr>
                <p:cNvSpPr txBox="1">
                  <a:spLocks noChangeArrowheads="1"/>
                </p:cNvSpPr>
                <p:nvPr/>
              </p:nvSpPr>
              <p:spPr bwMode="auto">
                <a:xfrm>
                  <a:off x="7673338" y="1825625"/>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 name="Text Box 41">
                  <a:extLst>
                    <a:ext uri="{FF2B5EF4-FFF2-40B4-BE49-F238E27FC236}">
                      <a16:creationId xmlns:a16="http://schemas.microsoft.com/office/drawing/2014/main" id="{E7A861BF-0626-CE47-F3EB-D65BF39B7700}"/>
                    </a:ext>
                  </a:extLst>
                </p:cNvPr>
                <p:cNvSpPr txBox="1">
                  <a:spLocks noRot="1" noChangeAspect="1" noMove="1" noResize="1" noEditPoints="1" noAdjustHandles="1" noChangeArrowheads="1" noChangeShapeType="1" noTextEdit="1"/>
                </p:cNvSpPr>
                <p:nvPr/>
              </p:nvSpPr>
              <p:spPr bwMode="auto">
                <a:xfrm>
                  <a:off x="7673338" y="1825625"/>
                  <a:ext cx="1333500" cy="457200"/>
                </a:xfrm>
                <a:prstGeom prst="rect">
                  <a:avLst/>
                </a:prstGeom>
                <a:blipFill>
                  <a:blip r:embed="rId4"/>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 Box 41">
                  <a:extLst>
                    <a:ext uri="{FF2B5EF4-FFF2-40B4-BE49-F238E27FC236}">
                      <a16:creationId xmlns:a16="http://schemas.microsoft.com/office/drawing/2014/main" id="{526E2983-A463-A0EE-B0DB-A268A8B8412A}"/>
                    </a:ext>
                  </a:extLst>
                </p:cNvPr>
                <p:cNvSpPr txBox="1">
                  <a:spLocks noChangeArrowheads="1"/>
                </p:cNvSpPr>
                <p:nvPr/>
              </p:nvSpPr>
              <p:spPr bwMode="auto">
                <a:xfrm>
                  <a:off x="7673338" y="263971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/2</m:t>
                        </m:r>
                      </m:oMath>
                    </m:oMathPara>
                  </a14:m>
                  <a:endParaRPr lang="en-US" sz="2800" dirty="0"/>
                </a:p>
              </p:txBody>
            </p:sp>
          </mc:Choice>
          <mc:Fallback xmlns="">
            <p:sp>
              <p:nvSpPr>
                <p:cNvPr id="5" name="Text Box 41">
                  <a:extLst>
                    <a:ext uri="{FF2B5EF4-FFF2-40B4-BE49-F238E27FC236}">
                      <a16:creationId xmlns:a16="http://schemas.microsoft.com/office/drawing/2014/main" id="{526E2983-A463-A0EE-B0DB-A268A8B8412A}"/>
                    </a:ext>
                  </a:extLst>
                </p:cNvPr>
                <p:cNvSpPr txBox="1">
                  <a:spLocks noRot="1" noChangeAspect="1" noMove="1" noResize="1" noEditPoints="1" noAdjustHandles="1" noChangeArrowheads="1" noChangeShapeType="1" noTextEdit="1"/>
                </p:cNvSpPr>
                <p:nvPr/>
              </p:nvSpPr>
              <p:spPr bwMode="auto">
                <a:xfrm>
                  <a:off x="7673338" y="2639716"/>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 Box 41">
                  <a:extLst>
                    <a:ext uri="{FF2B5EF4-FFF2-40B4-BE49-F238E27FC236}">
                      <a16:creationId xmlns:a16="http://schemas.microsoft.com/office/drawing/2014/main" id="{2DB49E5C-7AA5-2844-7FEA-F0D4A3178B4D}"/>
                    </a:ext>
                  </a:extLst>
                </p:cNvPr>
                <p:cNvSpPr txBox="1">
                  <a:spLocks noChangeArrowheads="1"/>
                </p:cNvSpPr>
                <p:nvPr/>
              </p:nvSpPr>
              <p:spPr bwMode="auto">
                <a:xfrm>
                  <a:off x="7673338" y="3453998"/>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/4</m:t>
                        </m:r>
                      </m:oMath>
                    </m:oMathPara>
                  </a14:m>
                  <a:endParaRPr lang="en-US" sz="2800" dirty="0"/>
                </a:p>
              </p:txBody>
            </p:sp>
          </mc:Choice>
          <mc:Fallback xmlns="">
            <p:sp>
              <p:nvSpPr>
                <p:cNvPr id="8" name="Text Box 41">
                  <a:extLst>
                    <a:ext uri="{FF2B5EF4-FFF2-40B4-BE49-F238E27FC236}">
                      <a16:creationId xmlns:a16="http://schemas.microsoft.com/office/drawing/2014/main" id="{2DB49E5C-7AA5-2844-7FEA-F0D4A3178B4D}"/>
                    </a:ext>
                  </a:extLst>
                </p:cNvPr>
                <p:cNvSpPr txBox="1">
                  <a:spLocks noRot="1" noChangeAspect="1" noMove="1" noResize="1" noEditPoints="1" noAdjustHandles="1" noChangeArrowheads="1" noChangeShapeType="1" noTextEdit="1"/>
                </p:cNvSpPr>
                <p:nvPr/>
              </p:nvSpPr>
              <p:spPr bwMode="auto">
                <a:xfrm>
                  <a:off x="7673338" y="3453998"/>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41">
                  <a:extLst>
                    <a:ext uri="{FF2B5EF4-FFF2-40B4-BE49-F238E27FC236}">
                      <a16:creationId xmlns:a16="http://schemas.microsoft.com/office/drawing/2014/main" id="{17512E4D-96D0-AC62-9DE6-378647691C59}"/>
                    </a:ext>
                  </a:extLst>
                </p:cNvPr>
                <p:cNvSpPr txBox="1">
                  <a:spLocks noChangeArrowheads="1"/>
                </p:cNvSpPr>
                <p:nvPr/>
              </p:nvSpPr>
              <p:spPr bwMode="auto">
                <a:xfrm>
                  <a:off x="7673338" y="426828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/8</m:t>
                        </m:r>
                      </m:oMath>
                    </m:oMathPara>
                  </a14:m>
                  <a:endParaRPr lang="en-US" sz="2800" dirty="0"/>
                </a:p>
              </p:txBody>
            </p:sp>
          </mc:Choice>
          <mc:Fallback xmlns="">
            <p:sp>
              <p:nvSpPr>
                <p:cNvPr id="9" name="Text Box 41">
                  <a:extLst>
                    <a:ext uri="{FF2B5EF4-FFF2-40B4-BE49-F238E27FC236}">
                      <a16:creationId xmlns:a16="http://schemas.microsoft.com/office/drawing/2014/main" id="{17512E4D-96D0-AC62-9DE6-378647691C59}"/>
                    </a:ext>
                  </a:extLst>
                </p:cNvPr>
                <p:cNvSpPr txBox="1">
                  <a:spLocks noRot="1" noChangeAspect="1" noMove="1" noResize="1" noEditPoints="1" noAdjustHandles="1" noChangeArrowheads="1" noChangeShapeType="1" noTextEdit="1"/>
                </p:cNvSpPr>
                <p:nvPr/>
              </p:nvSpPr>
              <p:spPr bwMode="auto">
                <a:xfrm>
                  <a:off x="7673338" y="4268280"/>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p:cxnSp>
          <p:nvCxnSpPr>
            <p:cNvPr id="10" name="Straight Connector 9">
              <a:extLst>
                <a:ext uri="{FF2B5EF4-FFF2-40B4-BE49-F238E27FC236}">
                  <a16:creationId xmlns:a16="http://schemas.microsoft.com/office/drawing/2014/main" id="{7C6A9046-97A8-1FAD-BB03-9BB482BBAF1E}"/>
                </a:ext>
              </a:extLst>
            </p:cNvPr>
            <p:cNvCxnSpPr>
              <a:cxnSpLocks/>
              <a:stCxn id="4" idx="2"/>
              <a:endCxn id="5" idx="0"/>
            </p:cNvCxnSpPr>
            <p:nvPr/>
          </p:nvCxnSpPr>
          <p:spPr>
            <a:xfrm>
              <a:off x="8340088" y="2282825"/>
              <a:ext cx="0" cy="356891"/>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1467D28-1318-9063-0540-C3E454C67874}"/>
                </a:ext>
              </a:extLst>
            </p:cNvPr>
            <p:cNvCxnSpPr>
              <a:cxnSpLocks/>
              <a:stCxn id="5" idx="2"/>
              <a:endCxn id="8" idx="0"/>
            </p:cNvCxnSpPr>
            <p:nvPr/>
          </p:nvCxnSpPr>
          <p:spPr>
            <a:xfrm>
              <a:off x="8340088" y="3096916"/>
              <a:ext cx="0" cy="3570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C2CACAE-D845-C8E4-F943-E9AE13D618B6}"/>
                </a:ext>
              </a:extLst>
            </p:cNvPr>
            <p:cNvCxnSpPr>
              <a:cxnSpLocks/>
              <a:stCxn id="8" idx="2"/>
              <a:endCxn id="9" idx="0"/>
            </p:cNvCxnSpPr>
            <p:nvPr/>
          </p:nvCxnSpPr>
          <p:spPr>
            <a:xfrm>
              <a:off x="8340088" y="3911198"/>
              <a:ext cx="0" cy="3570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 name="Text Box 41">
                  <a:extLst>
                    <a:ext uri="{FF2B5EF4-FFF2-40B4-BE49-F238E27FC236}">
                      <a16:creationId xmlns:a16="http://schemas.microsoft.com/office/drawing/2014/main" id="{BD5DB48A-B532-2E68-E804-2C1AEECBA684}"/>
                    </a:ext>
                  </a:extLst>
                </p:cNvPr>
                <p:cNvSpPr txBox="1">
                  <a:spLocks noChangeArrowheads="1"/>
                </p:cNvSpPr>
                <p:nvPr/>
              </p:nvSpPr>
              <p:spPr bwMode="auto">
                <a:xfrm>
                  <a:off x="7673338" y="5474451"/>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1</m:t>
                        </m:r>
                      </m:oMath>
                    </m:oMathPara>
                  </a14:m>
                  <a:endParaRPr lang="en-US" sz="2800" dirty="0"/>
                </a:p>
              </p:txBody>
            </p:sp>
          </mc:Choice>
          <mc:Fallback xmlns="">
            <p:sp>
              <p:nvSpPr>
                <p:cNvPr id="20" name="Text Box 41">
                  <a:extLst>
                    <a:ext uri="{FF2B5EF4-FFF2-40B4-BE49-F238E27FC236}">
                      <a16:creationId xmlns:a16="http://schemas.microsoft.com/office/drawing/2014/main" id="{BD5DB48A-B532-2E68-E804-2C1AEECBA684}"/>
                    </a:ext>
                  </a:extLst>
                </p:cNvPr>
                <p:cNvSpPr txBox="1">
                  <a:spLocks noRot="1" noChangeAspect="1" noMove="1" noResize="1" noEditPoints="1" noAdjustHandles="1" noChangeArrowheads="1" noChangeShapeType="1" noTextEdit="1"/>
                </p:cNvSpPr>
                <p:nvPr/>
              </p:nvSpPr>
              <p:spPr bwMode="auto">
                <a:xfrm>
                  <a:off x="7673338" y="5474451"/>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2559CB69-DCE6-7974-5537-E6969488B3D5}"/>
                </a:ext>
              </a:extLst>
            </p:cNvPr>
            <p:cNvCxnSpPr>
              <a:cxnSpLocks/>
              <a:stCxn id="9" idx="2"/>
            </p:cNvCxnSpPr>
            <p:nvPr/>
          </p:nvCxnSpPr>
          <p:spPr>
            <a:xfrm>
              <a:off x="8340088" y="4725480"/>
              <a:ext cx="0" cy="255823"/>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445BA787-0977-811B-55E2-A5A1337C969B}"/>
                </a:ext>
              </a:extLst>
            </p:cNvPr>
            <p:cNvSpPr/>
            <p:nvPr/>
          </p:nvSpPr>
          <p:spPr>
            <a:xfrm>
              <a:off x="8052990" y="4660169"/>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C58F77F7-7D60-EB65-A215-0D854398CFCA}"/>
                    </a:ext>
                  </a:extLst>
                </p:cNvPr>
                <p:cNvSpPr txBox="1"/>
                <p:nvPr/>
              </p:nvSpPr>
              <p:spPr>
                <a:xfrm>
                  <a:off x="9002408" y="1678247"/>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27" name="TextBox 26">
                  <a:extLst>
                    <a:ext uri="{FF2B5EF4-FFF2-40B4-BE49-F238E27FC236}">
                      <a16:creationId xmlns:a16="http://schemas.microsoft.com/office/drawing/2014/main" id="{C58F77F7-7D60-EB65-A215-0D854398CFCA}"/>
                    </a:ext>
                  </a:extLst>
                </p:cNvPr>
                <p:cNvSpPr txBox="1">
                  <a:spLocks noRot="1" noChangeAspect="1" noMove="1" noResize="1" noEditPoints="1" noAdjustHandles="1" noChangeArrowheads="1" noChangeShapeType="1" noTextEdit="1"/>
                </p:cNvSpPr>
                <p:nvPr/>
              </p:nvSpPr>
              <p:spPr>
                <a:xfrm>
                  <a:off x="9002408" y="1678247"/>
                  <a:ext cx="365805"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722D0772-8582-C391-0488-93C9175AC40C}"/>
                    </a:ext>
                  </a:extLst>
                </p:cNvPr>
                <p:cNvSpPr txBox="1"/>
                <p:nvPr/>
              </p:nvSpPr>
              <p:spPr>
                <a:xfrm>
                  <a:off x="9002407" y="2525515"/>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28" name="TextBox 27">
                  <a:extLst>
                    <a:ext uri="{FF2B5EF4-FFF2-40B4-BE49-F238E27FC236}">
                      <a16:creationId xmlns:a16="http://schemas.microsoft.com/office/drawing/2014/main" id="{722D0772-8582-C391-0488-93C9175AC40C}"/>
                    </a:ext>
                  </a:extLst>
                </p:cNvPr>
                <p:cNvSpPr txBox="1">
                  <a:spLocks noRot="1" noChangeAspect="1" noMove="1" noResize="1" noEditPoints="1" noAdjustHandles="1" noChangeArrowheads="1" noChangeShapeType="1" noTextEdit="1"/>
                </p:cNvSpPr>
                <p:nvPr/>
              </p:nvSpPr>
              <p:spPr>
                <a:xfrm>
                  <a:off x="9002407" y="2525515"/>
                  <a:ext cx="365805"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5218D935-1EA5-3D30-6436-E62E0AF4623E}"/>
                    </a:ext>
                  </a:extLst>
                </p:cNvPr>
                <p:cNvSpPr txBox="1"/>
                <p:nvPr/>
              </p:nvSpPr>
              <p:spPr>
                <a:xfrm>
                  <a:off x="9002407" y="334847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29" name="TextBox 28">
                  <a:extLst>
                    <a:ext uri="{FF2B5EF4-FFF2-40B4-BE49-F238E27FC236}">
                      <a16:creationId xmlns:a16="http://schemas.microsoft.com/office/drawing/2014/main" id="{5218D935-1EA5-3D30-6436-E62E0AF4623E}"/>
                    </a:ext>
                  </a:extLst>
                </p:cNvPr>
                <p:cNvSpPr txBox="1">
                  <a:spLocks noRot="1" noChangeAspect="1" noMove="1" noResize="1" noEditPoints="1" noAdjustHandles="1" noChangeArrowheads="1" noChangeShapeType="1" noTextEdit="1"/>
                </p:cNvSpPr>
                <p:nvPr/>
              </p:nvSpPr>
              <p:spPr>
                <a:xfrm>
                  <a:off x="9002407" y="3348473"/>
                  <a:ext cx="365805"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FA48A35A-F221-0772-DE4C-D3264E78EC79}"/>
                    </a:ext>
                  </a:extLst>
                </p:cNvPr>
                <p:cNvSpPr txBox="1"/>
                <p:nvPr/>
              </p:nvSpPr>
              <p:spPr>
                <a:xfrm>
                  <a:off x="9002407" y="4171431"/>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30" name="TextBox 29">
                  <a:extLst>
                    <a:ext uri="{FF2B5EF4-FFF2-40B4-BE49-F238E27FC236}">
                      <a16:creationId xmlns:a16="http://schemas.microsoft.com/office/drawing/2014/main" id="{FA48A35A-F221-0772-DE4C-D3264E78EC79}"/>
                    </a:ext>
                  </a:extLst>
                </p:cNvPr>
                <p:cNvSpPr txBox="1">
                  <a:spLocks noRot="1" noChangeAspect="1" noMove="1" noResize="1" noEditPoints="1" noAdjustHandles="1" noChangeArrowheads="1" noChangeShapeType="1" noTextEdit="1"/>
                </p:cNvSpPr>
                <p:nvPr/>
              </p:nvSpPr>
              <p:spPr>
                <a:xfrm>
                  <a:off x="9002407" y="4171431"/>
                  <a:ext cx="365805"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9CF95495-3C2E-4DF2-EEBF-4AC317B24405}"/>
                    </a:ext>
                  </a:extLst>
                </p:cNvPr>
                <p:cNvSpPr txBox="1"/>
                <p:nvPr/>
              </p:nvSpPr>
              <p:spPr>
                <a:xfrm>
                  <a:off x="8988938" y="534424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31" name="TextBox 30">
                  <a:extLst>
                    <a:ext uri="{FF2B5EF4-FFF2-40B4-BE49-F238E27FC236}">
                      <a16:creationId xmlns:a16="http://schemas.microsoft.com/office/drawing/2014/main" id="{9CF95495-3C2E-4DF2-EEBF-4AC317B24405}"/>
                    </a:ext>
                  </a:extLst>
                </p:cNvPr>
                <p:cNvSpPr txBox="1">
                  <a:spLocks noRot="1" noChangeAspect="1" noMove="1" noResize="1" noEditPoints="1" noAdjustHandles="1" noChangeArrowheads="1" noChangeShapeType="1" noTextEdit="1"/>
                </p:cNvSpPr>
                <p:nvPr/>
              </p:nvSpPr>
              <p:spPr>
                <a:xfrm>
                  <a:off x="8988938" y="5344243"/>
                  <a:ext cx="365805" cy="369332"/>
                </a:xfrm>
                <a:prstGeom prst="rect">
                  <a:avLst/>
                </a:prstGeom>
                <a:blipFill>
                  <a:blip r:embed="rId12"/>
                  <a:stretch>
                    <a:fillRect/>
                  </a:stretch>
                </a:blipFill>
              </p:spPr>
              <p:txBody>
                <a:bodyPr/>
                <a:lstStyle/>
                <a:p>
                  <a:r>
                    <a:rPr lang="en-US">
                      <a:noFill/>
                    </a:rPr>
                    <a:t> </a:t>
                  </a:r>
                </a:p>
              </p:txBody>
            </p:sp>
          </mc:Fallback>
        </mc:AlternateContent>
      </p:grpSp>
      <p:sp>
        <p:nvSpPr>
          <p:cNvPr id="32" name="Left Brace 31" descr="Because we need to make log_2(n) recursive calls before reaching a base case, the height of this chain of stackframes is log_2(n).">
            <a:extLst>
              <a:ext uri="{FF2B5EF4-FFF2-40B4-BE49-F238E27FC236}">
                <a16:creationId xmlns:a16="http://schemas.microsoft.com/office/drawing/2014/main" id="{AB522D64-0FDA-0C3B-396A-2F0191CC116C}"/>
              </a:ext>
              <a:ext uri="{C183D7F6-B498-43B3-948B-1728B52AA6E4}">
                <adec:decorative xmlns:adec="http://schemas.microsoft.com/office/drawing/2017/decorative" val="0"/>
              </a:ext>
            </a:extLst>
          </p:cNvPr>
          <p:cNvSpPr/>
          <p:nvPr/>
        </p:nvSpPr>
        <p:spPr>
          <a:xfrm flipH="1" flipV="1">
            <a:off x="9668473" y="2045793"/>
            <a:ext cx="325192" cy="4234101"/>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33" name="Text Box 2">
                <a:extLst>
                  <a:ext uri="{FF2B5EF4-FFF2-40B4-BE49-F238E27FC236}">
                    <a16:creationId xmlns:a16="http://schemas.microsoft.com/office/drawing/2014/main" id="{52F20E8C-E391-FFF9-D4BD-C29BBABEF110}"/>
                  </a:ext>
                </a:extLst>
              </p:cNvPr>
              <p:cNvSpPr txBox="1">
                <a:spLocks noChangeArrowheads="1"/>
              </p:cNvSpPr>
              <p:nvPr/>
            </p:nvSpPr>
            <p:spPr bwMode="auto">
              <a:xfrm>
                <a:off x="9831069" y="3750234"/>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sSub>
                      <m:sSubPr>
                        <m:ctrlPr>
                          <a:rPr lang="en-US" sz="2800" i="1" dirty="0">
                            <a:solidFill>
                              <a:srgbClr val="FF00FF"/>
                            </a:solidFill>
                            <a:latin typeface="Cambria Math" panose="02040503050406030204" pitchFamily="18" charset="0"/>
                          </a:rPr>
                        </m:ctrlPr>
                      </m:sSubPr>
                      <m:e>
                        <m:r>
                          <m:rPr>
                            <m:sty m:val="p"/>
                          </m:rPr>
                          <a:rPr lang="en-US" sz="2800" dirty="0">
                            <a:solidFill>
                              <a:srgbClr val="FF00FF"/>
                            </a:solidFill>
                            <a:latin typeface="Cambria Math"/>
                          </a:rPr>
                          <m:t>log</m:t>
                        </m:r>
                      </m:e>
                      <m:sub>
                        <m:r>
                          <a:rPr lang="en-US" sz="2800" i="1" dirty="0">
                            <a:solidFill>
                              <a:srgbClr val="FF00FF"/>
                            </a:solidFill>
                            <a:latin typeface="Cambria Math"/>
                          </a:rPr>
                          <m:t>2</m:t>
                        </m:r>
                      </m:sub>
                    </m:sSub>
                    <m:r>
                      <a:rPr lang="en-US" sz="2800" i="1" dirty="0">
                        <a:solidFill>
                          <a:srgbClr val="FF00FF"/>
                        </a:solidFill>
                        <a:latin typeface="Cambria Math"/>
                      </a:rPr>
                      <m:t>⁡</m:t>
                    </m:r>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33" name="Text Box 2">
                <a:extLst>
                  <a:ext uri="{FF2B5EF4-FFF2-40B4-BE49-F238E27FC236}">
                    <a16:creationId xmlns:a16="http://schemas.microsoft.com/office/drawing/2014/main" id="{52F20E8C-E391-FFF9-D4BD-C29BBABEF110}"/>
                  </a:ext>
                </a:extLst>
              </p:cNvPr>
              <p:cNvSpPr txBox="1">
                <a:spLocks noRot="1" noChangeAspect="1" noMove="1" noResize="1" noEditPoints="1" noAdjustHandles="1" noChangeArrowheads="1" noChangeShapeType="1" noTextEdit="1"/>
              </p:cNvSpPr>
              <p:nvPr/>
            </p:nvSpPr>
            <p:spPr bwMode="auto">
              <a:xfrm>
                <a:off x="9831069" y="3750234"/>
                <a:ext cx="2312388" cy="954107"/>
              </a:xfrm>
              <a:prstGeom prst="rect">
                <a:avLst/>
              </a:prstGeom>
              <a:blipFill>
                <a:blip r:embed="rId13"/>
                <a:stretch>
                  <a:fillRect t="-5732" b="-17197"/>
                </a:stretch>
              </a:blipFill>
              <a:ln w="9525">
                <a:noFill/>
                <a:miter lim="800000"/>
                <a:headEnd/>
                <a:tailEnd/>
              </a:ln>
            </p:spPr>
            <p:txBody>
              <a:bodyPr/>
              <a:lstStyle/>
              <a:p>
                <a:r>
                  <a:rPr lang="en-US">
                    <a:noFill/>
                  </a:rPr>
                  <a:t> </a:t>
                </a:r>
              </a:p>
            </p:txBody>
          </p:sp>
        </mc:Fallback>
      </mc:AlternateContent>
      <p:sp>
        <p:nvSpPr>
          <p:cNvPr id="34" name="TextBox 33">
            <a:extLst>
              <a:ext uri="{FF2B5EF4-FFF2-40B4-BE49-F238E27FC236}">
                <a16:creationId xmlns:a16="http://schemas.microsoft.com/office/drawing/2014/main" id="{C9BA210D-0C67-7E82-28CD-4DD3AE7466AD}"/>
              </a:ext>
            </a:extLst>
          </p:cNvPr>
          <p:cNvSpPr txBox="1"/>
          <p:nvPr/>
        </p:nvSpPr>
        <p:spPr>
          <a:xfrm>
            <a:off x="555429" y="4786136"/>
            <a:ext cx="5025928" cy="830997"/>
          </a:xfrm>
          <a:prstGeom prst="rect">
            <a:avLst/>
          </a:prstGeom>
          <a:noFill/>
        </p:spPr>
        <p:txBody>
          <a:bodyPr wrap="none" rtlCol="0">
            <a:spAutoFit/>
          </a:bodyPr>
          <a:lstStyle/>
          <a:p>
            <a:r>
              <a:rPr lang="en-US" sz="4800" dirty="0">
                <a:solidFill>
                  <a:srgbClr val="FFC000"/>
                </a:solidFill>
              </a:rPr>
              <a:t>The “Tree Method”</a:t>
            </a:r>
          </a:p>
        </p:txBody>
      </p:sp>
    </p:spTree>
    <p:extLst>
      <p:ext uri="{BB962C8B-B14F-4D97-AF65-F5344CB8AC3E}">
        <p14:creationId xmlns:p14="http://schemas.microsoft.com/office/powerpoint/2010/main" val="94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A4C94-F173-BE79-8469-02F227EC3400}"/>
              </a:ext>
            </a:extLst>
          </p:cNvPr>
          <p:cNvSpPr>
            <a:spLocks noGrp="1"/>
          </p:cNvSpPr>
          <p:nvPr>
            <p:ph type="title"/>
          </p:nvPr>
        </p:nvSpPr>
        <p:spPr/>
        <p:txBody>
          <a:bodyPr/>
          <a:lstStyle/>
          <a:p>
            <a:r>
              <a:rPr lang="en-US" dirty="0"/>
              <a:t>Recursive Linear Search</a:t>
            </a:r>
          </a:p>
        </p:txBody>
      </p:sp>
      <p:sp>
        <p:nvSpPr>
          <p:cNvPr id="3" name="Content Placeholder 2">
            <a:extLst>
              <a:ext uri="{FF2B5EF4-FFF2-40B4-BE49-F238E27FC236}">
                <a16:creationId xmlns:a16="http://schemas.microsoft.com/office/drawing/2014/main" id="{3CDB7A4A-B366-CC17-877C-2EB95A8A5352}"/>
              </a:ext>
            </a:extLst>
          </p:cNvPr>
          <p:cNvSpPr>
            <a:spLocks noGrp="1"/>
          </p:cNvSpPr>
          <p:nvPr>
            <p:ph idx="1"/>
          </p:nvPr>
        </p:nvSpPr>
        <p:spPr/>
        <p:txBody>
          <a:bodyPr>
            <a:normAutofit/>
          </a:bodyPr>
          <a:lstStyle/>
          <a:p>
            <a:pPr marL="0" indent="0">
              <a:buNone/>
            </a:pPr>
            <a:r>
              <a:rPr lang="en-US" sz="1600" b="0" dirty="0">
                <a:solidFill>
                  <a:srgbClr val="0000FF"/>
                </a:solidFill>
                <a:effectLst/>
                <a:highlight>
                  <a:srgbClr val="FFFFFF"/>
                </a:highlight>
                <a:latin typeface="Consolas" panose="020B0609020204030204" pitchFamily="49" charset="0"/>
              </a:rPr>
              <a:t>public</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static</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FF"/>
                </a:solidFill>
                <a:effectLst/>
                <a:highlight>
                  <a:srgbClr val="FFFFFF"/>
                </a:highlight>
                <a:latin typeface="Consolas" panose="020B0609020204030204" pitchFamily="49" charset="0"/>
              </a:rPr>
              <a:t>boolean</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00"/>
                </a:solidFill>
                <a:effectLst/>
                <a:highlight>
                  <a:srgbClr val="FFFFFF"/>
                </a:highlight>
                <a:latin typeface="Consolas" panose="020B0609020204030204" pitchFamily="49" charset="0"/>
              </a:rPr>
              <a:t>linearSearch</a:t>
            </a:r>
            <a:r>
              <a:rPr lang="en-US" sz="1600" b="0" dirty="0">
                <a:solidFill>
                  <a:srgbClr val="000000"/>
                </a:solidFill>
                <a:effectLst/>
                <a:highlight>
                  <a:srgbClr val="FFFFFF"/>
                </a:highlight>
                <a:latin typeface="Consolas" panose="020B0609020204030204" pitchFamily="49" charset="0"/>
              </a:rPr>
              <a:t>(</a:t>
            </a:r>
            <a:r>
              <a:rPr lang="en-US" sz="1600" b="0" dirty="0">
                <a:solidFill>
                  <a:srgbClr val="0000FF"/>
                </a:solidFill>
                <a:effectLst/>
                <a:highlight>
                  <a:srgbClr val="FFFFFF"/>
                </a:highlight>
                <a:latin typeface="Consolas" panose="020B0609020204030204" pitchFamily="49" charset="0"/>
              </a:rPr>
              <a:t>List</a:t>
            </a:r>
            <a:r>
              <a:rPr lang="en-US" sz="1600" b="0" dirty="0">
                <a:solidFill>
                  <a:srgbClr val="000000"/>
                </a:solidFill>
                <a:effectLst/>
                <a:highlight>
                  <a:srgbClr val="FFFFFF"/>
                </a:highlight>
                <a:latin typeface="Consolas" panose="020B0609020204030204" pitchFamily="49" charset="0"/>
              </a:rPr>
              <a:t>&lt;</a:t>
            </a:r>
            <a:r>
              <a:rPr lang="en-US" sz="1600" b="0" dirty="0">
                <a:solidFill>
                  <a:srgbClr val="0000FF"/>
                </a:solidFill>
                <a:effectLst/>
                <a:highlight>
                  <a:srgbClr val="FFFFFF"/>
                </a:highlight>
                <a:latin typeface="Consolas" panose="020B0609020204030204" pitchFamily="49" charset="0"/>
              </a:rPr>
              <a:t>Integer</a:t>
            </a:r>
            <a:r>
              <a:rPr lang="en-US" sz="1600" b="0" dirty="0">
                <a:solidFill>
                  <a:srgbClr val="000000"/>
                </a:solidFill>
                <a:effectLst/>
                <a:highlight>
                  <a:srgbClr val="FFFFFF"/>
                </a:highlight>
                <a:latin typeface="Consolas" panose="020B0609020204030204" pitchFamily="49" charset="0"/>
              </a:rPr>
              <a:t>&gt; </a:t>
            </a:r>
            <a:r>
              <a:rPr lang="en-US" sz="1600" b="0" dirty="0" err="1">
                <a:solidFill>
                  <a:srgbClr val="000000"/>
                </a:solidFill>
                <a:effectLst/>
                <a:highlight>
                  <a:srgbClr val="FFFFFF"/>
                </a:highlight>
                <a:latin typeface="Consolas" panose="020B0609020204030204" pitchFamily="49" charset="0"/>
              </a:rPr>
              <a:t>lst</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int</a:t>
            </a:r>
            <a:r>
              <a:rPr lang="en-US" sz="1600" b="0" dirty="0">
                <a:solidFill>
                  <a:srgbClr val="000000"/>
                </a:solidFill>
                <a:effectLst/>
                <a:highlight>
                  <a:srgbClr val="FFFFFF"/>
                </a:highlight>
                <a:latin typeface="Consolas" panose="020B0609020204030204" pitchFamily="49" charset="0"/>
              </a:rPr>
              <a:t> k){</a:t>
            </a:r>
          </a:p>
          <a:p>
            <a:pPr marL="0" indent="0">
              <a:buNone/>
            </a:pP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return</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00"/>
                </a:solidFill>
                <a:effectLst/>
                <a:highlight>
                  <a:srgbClr val="FFFFFF"/>
                </a:highlight>
                <a:latin typeface="Consolas" panose="020B0609020204030204" pitchFamily="49" charset="0"/>
              </a:rPr>
              <a:t>linearSearch</a:t>
            </a:r>
            <a:r>
              <a:rPr lang="en-US" sz="1600" b="0" dirty="0">
                <a:solidFill>
                  <a:srgbClr val="000000"/>
                </a:solidFill>
                <a:effectLst/>
                <a:highlight>
                  <a:srgbClr val="FFFFFF"/>
                </a:highlight>
                <a:latin typeface="Consolas" panose="020B0609020204030204" pitchFamily="49" charset="0"/>
              </a:rPr>
              <a:t>(</a:t>
            </a:r>
            <a:r>
              <a:rPr lang="en-US" sz="1600" b="0" dirty="0" err="1">
                <a:solidFill>
                  <a:srgbClr val="000000"/>
                </a:solidFill>
                <a:effectLst/>
                <a:highlight>
                  <a:srgbClr val="FFFFFF"/>
                </a:highlight>
                <a:latin typeface="Consolas" panose="020B0609020204030204" pitchFamily="49" charset="0"/>
              </a:rPr>
              <a:t>lst</a:t>
            </a:r>
            <a:r>
              <a:rPr lang="en-US" sz="1600" b="0" dirty="0">
                <a:solidFill>
                  <a:srgbClr val="000000"/>
                </a:solidFill>
                <a:effectLst/>
                <a:highlight>
                  <a:srgbClr val="FFFFFF"/>
                </a:highlight>
                <a:latin typeface="Consolas" panose="020B0609020204030204" pitchFamily="49" charset="0"/>
              </a:rPr>
              <a:t>, k, </a:t>
            </a:r>
            <a:r>
              <a:rPr lang="en-US" sz="1600" b="0" dirty="0">
                <a:solidFill>
                  <a:srgbClr val="098658"/>
                </a:solidFill>
                <a:effectLst/>
                <a:highlight>
                  <a:srgbClr val="FFFFFF"/>
                </a:highlight>
                <a:latin typeface="Consolas" panose="020B0609020204030204" pitchFamily="49" charset="0"/>
              </a:rPr>
              <a:t>0</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00"/>
                </a:solidFill>
                <a:effectLst/>
                <a:highlight>
                  <a:srgbClr val="FFFFFF"/>
                </a:highlight>
                <a:latin typeface="Consolas" panose="020B0609020204030204" pitchFamily="49" charset="0"/>
              </a:rPr>
              <a:t>lst.size</a:t>
            </a:r>
            <a:r>
              <a:rPr lang="en-US" sz="1600" b="0" dirty="0">
                <a:solidFill>
                  <a:srgbClr val="000000"/>
                </a:solidFill>
                <a:effectLst/>
                <a:highlight>
                  <a:srgbClr val="FFFFFF"/>
                </a:highlight>
                <a:latin typeface="Consolas" panose="020B0609020204030204" pitchFamily="49" charset="0"/>
              </a:rPr>
              <a:t>());</a:t>
            </a:r>
          </a:p>
          <a:p>
            <a:pPr marL="0" indent="0">
              <a:buNone/>
            </a:pPr>
            <a:r>
              <a:rPr lang="en-US" sz="1600" b="0" dirty="0">
                <a:solidFill>
                  <a:srgbClr val="000000"/>
                </a:solidFill>
                <a:effectLst/>
                <a:highlight>
                  <a:srgbClr val="FFFFFF"/>
                </a:highlight>
                <a:latin typeface="Consolas" panose="020B0609020204030204" pitchFamily="49" charset="0"/>
              </a:rPr>
              <a:t>    }</a:t>
            </a:r>
          </a:p>
          <a:p>
            <a:pPr marL="0" indent="0">
              <a:buNone/>
            </a:pPr>
            <a:r>
              <a:rPr lang="en-US" sz="1600" b="0" dirty="0">
                <a:solidFill>
                  <a:srgbClr val="0000FF"/>
                </a:solidFill>
                <a:effectLst/>
                <a:highlight>
                  <a:srgbClr val="FFFFFF"/>
                </a:highlight>
                <a:latin typeface="Consolas" panose="020B0609020204030204" pitchFamily="49" charset="0"/>
              </a:rPr>
              <a:t>private</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static</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FF"/>
                </a:solidFill>
                <a:effectLst/>
                <a:highlight>
                  <a:srgbClr val="FFFFFF"/>
                </a:highlight>
                <a:latin typeface="Consolas" panose="020B0609020204030204" pitchFamily="49" charset="0"/>
              </a:rPr>
              <a:t>boolean</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00"/>
                </a:solidFill>
                <a:effectLst/>
                <a:highlight>
                  <a:srgbClr val="FFFFFF"/>
                </a:highlight>
                <a:latin typeface="Consolas" panose="020B0609020204030204" pitchFamily="49" charset="0"/>
              </a:rPr>
              <a:t>linearSearch</a:t>
            </a:r>
            <a:r>
              <a:rPr lang="en-US" sz="1600" b="0" dirty="0">
                <a:solidFill>
                  <a:srgbClr val="000000"/>
                </a:solidFill>
                <a:effectLst/>
                <a:highlight>
                  <a:srgbClr val="FFFFFF"/>
                </a:highlight>
                <a:latin typeface="Consolas" panose="020B0609020204030204" pitchFamily="49" charset="0"/>
              </a:rPr>
              <a:t>(</a:t>
            </a:r>
            <a:r>
              <a:rPr lang="en-US" sz="1600" b="0" dirty="0">
                <a:solidFill>
                  <a:srgbClr val="0000FF"/>
                </a:solidFill>
                <a:effectLst/>
                <a:highlight>
                  <a:srgbClr val="FFFFFF"/>
                </a:highlight>
                <a:latin typeface="Consolas" panose="020B0609020204030204" pitchFamily="49" charset="0"/>
              </a:rPr>
              <a:t>List</a:t>
            </a:r>
            <a:r>
              <a:rPr lang="en-US" sz="1600" b="0" dirty="0">
                <a:solidFill>
                  <a:srgbClr val="000000"/>
                </a:solidFill>
                <a:effectLst/>
                <a:highlight>
                  <a:srgbClr val="FFFFFF"/>
                </a:highlight>
                <a:latin typeface="Consolas" panose="020B0609020204030204" pitchFamily="49" charset="0"/>
              </a:rPr>
              <a:t>&lt;</a:t>
            </a:r>
            <a:r>
              <a:rPr lang="en-US" sz="1600" b="0" dirty="0">
                <a:solidFill>
                  <a:srgbClr val="0000FF"/>
                </a:solidFill>
                <a:effectLst/>
                <a:highlight>
                  <a:srgbClr val="FFFFFF"/>
                </a:highlight>
                <a:latin typeface="Consolas" panose="020B0609020204030204" pitchFamily="49" charset="0"/>
              </a:rPr>
              <a:t>Integer</a:t>
            </a:r>
            <a:r>
              <a:rPr lang="en-US" sz="1600" b="0" dirty="0">
                <a:solidFill>
                  <a:srgbClr val="000000"/>
                </a:solidFill>
                <a:effectLst/>
                <a:highlight>
                  <a:srgbClr val="FFFFFF"/>
                </a:highlight>
                <a:latin typeface="Consolas" panose="020B0609020204030204" pitchFamily="49" charset="0"/>
              </a:rPr>
              <a:t>&gt; </a:t>
            </a:r>
            <a:r>
              <a:rPr lang="en-US" sz="1600" b="0" dirty="0" err="1">
                <a:solidFill>
                  <a:srgbClr val="000000"/>
                </a:solidFill>
                <a:effectLst/>
                <a:highlight>
                  <a:srgbClr val="FFFFFF"/>
                </a:highlight>
                <a:latin typeface="Consolas" panose="020B0609020204030204" pitchFamily="49" charset="0"/>
              </a:rPr>
              <a:t>lst</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int</a:t>
            </a:r>
            <a:r>
              <a:rPr lang="en-US" sz="1600" b="0" dirty="0">
                <a:solidFill>
                  <a:srgbClr val="000000"/>
                </a:solidFill>
                <a:effectLst/>
                <a:highlight>
                  <a:srgbClr val="FFFFFF"/>
                </a:highlight>
                <a:latin typeface="Consolas" panose="020B0609020204030204" pitchFamily="49" charset="0"/>
              </a:rPr>
              <a:t> k, </a:t>
            </a:r>
            <a:r>
              <a:rPr lang="en-US" sz="1600" b="0" dirty="0">
                <a:solidFill>
                  <a:srgbClr val="0000FF"/>
                </a:solidFill>
                <a:effectLst/>
                <a:highlight>
                  <a:srgbClr val="FFFFFF"/>
                </a:highlight>
                <a:latin typeface="Consolas" panose="020B0609020204030204" pitchFamily="49" charset="0"/>
              </a:rPr>
              <a:t>int</a:t>
            </a:r>
            <a:r>
              <a:rPr lang="en-US" sz="1600" b="0" dirty="0">
                <a:solidFill>
                  <a:srgbClr val="000000"/>
                </a:solidFill>
                <a:effectLst/>
                <a:highlight>
                  <a:srgbClr val="FFFFFF"/>
                </a:highlight>
                <a:latin typeface="Consolas" panose="020B0609020204030204" pitchFamily="49" charset="0"/>
              </a:rPr>
              <a:t> start, </a:t>
            </a:r>
            <a:r>
              <a:rPr lang="en-US" sz="1600" b="0" dirty="0">
                <a:solidFill>
                  <a:srgbClr val="0000FF"/>
                </a:solidFill>
                <a:effectLst/>
                <a:highlight>
                  <a:srgbClr val="FFFFFF"/>
                </a:highlight>
                <a:latin typeface="Consolas" panose="020B0609020204030204" pitchFamily="49" charset="0"/>
              </a:rPr>
              <a:t>int</a:t>
            </a:r>
            <a:r>
              <a:rPr lang="en-US" sz="1600" b="0" dirty="0">
                <a:solidFill>
                  <a:srgbClr val="000000"/>
                </a:solidFill>
                <a:effectLst/>
                <a:highlight>
                  <a:srgbClr val="FFFFFF"/>
                </a:highlight>
                <a:latin typeface="Consolas" panose="020B0609020204030204" pitchFamily="49" charset="0"/>
              </a:rPr>
              <a:t> end){</a:t>
            </a:r>
          </a:p>
          <a:p>
            <a:pPr marL="0" indent="0">
              <a:buNone/>
            </a:pP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if</a:t>
            </a:r>
            <a:r>
              <a:rPr lang="en-US" sz="1600" b="0" dirty="0">
                <a:solidFill>
                  <a:srgbClr val="000000"/>
                </a:solidFill>
                <a:effectLst/>
                <a:highlight>
                  <a:srgbClr val="FFFFFF"/>
                </a:highlight>
                <a:latin typeface="Consolas" panose="020B0609020204030204" pitchFamily="49" charset="0"/>
              </a:rPr>
              <a:t>(start == end){</a:t>
            </a:r>
          </a:p>
          <a:p>
            <a:pPr marL="0" indent="0">
              <a:buNone/>
            </a:pP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return</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false</a:t>
            </a:r>
            <a:r>
              <a:rPr lang="en-US" sz="1600" b="0" dirty="0">
                <a:solidFill>
                  <a:srgbClr val="000000"/>
                </a:solidFill>
                <a:effectLst/>
                <a:highlight>
                  <a:srgbClr val="FFFFFF"/>
                </a:highlight>
                <a:latin typeface="Consolas" panose="020B0609020204030204" pitchFamily="49" charset="0"/>
              </a:rPr>
              <a:t>;</a:t>
            </a:r>
          </a:p>
          <a:p>
            <a:pPr marL="0" indent="0">
              <a:buNone/>
            </a:pPr>
            <a:r>
              <a:rPr lang="en-US" sz="1600" b="0" dirty="0">
                <a:solidFill>
                  <a:srgbClr val="000000"/>
                </a:solidFill>
                <a:effectLst/>
                <a:highlight>
                  <a:srgbClr val="FFFFFF"/>
                </a:highlight>
                <a:latin typeface="Consolas" panose="020B0609020204030204" pitchFamily="49" charset="0"/>
              </a:rPr>
              <a:t>    } </a:t>
            </a:r>
            <a:r>
              <a:rPr lang="en-US" sz="1600" b="0" dirty="0">
                <a:solidFill>
                  <a:srgbClr val="0000FF"/>
                </a:solidFill>
                <a:effectLst/>
                <a:highlight>
                  <a:srgbClr val="FFFFFF"/>
                </a:highlight>
                <a:latin typeface="Consolas" panose="020B0609020204030204" pitchFamily="49" charset="0"/>
              </a:rPr>
              <a:t>else</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if</a:t>
            </a:r>
            <a:r>
              <a:rPr lang="en-US" sz="1600" b="0" dirty="0">
                <a:solidFill>
                  <a:srgbClr val="000000"/>
                </a:solidFill>
                <a:effectLst/>
                <a:highlight>
                  <a:srgbClr val="FFFFFF"/>
                </a:highlight>
                <a:latin typeface="Consolas" panose="020B0609020204030204" pitchFamily="49" charset="0"/>
              </a:rPr>
              <a:t>(</a:t>
            </a:r>
            <a:r>
              <a:rPr lang="en-US" sz="1600" b="0" dirty="0" err="1">
                <a:solidFill>
                  <a:srgbClr val="000000"/>
                </a:solidFill>
                <a:effectLst/>
                <a:highlight>
                  <a:srgbClr val="FFFFFF"/>
                </a:highlight>
                <a:latin typeface="Consolas" panose="020B0609020204030204" pitchFamily="49" charset="0"/>
              </a:rPr>
              <a:t>lst.get</a:t>
            </a:r>
            <a:r>
              <a:rPr lang="en-US" sz="1600" b="0" dirty="0">
                <a:solidFill>
                  <a:srgbClr val="000000"/>
                </a:solidFill>
                <a:effectLst/>
                <a:highlight>
                  <a:srgbClr val="FFFFFF"/>
                </a:highlight>
                <a:latin typeface="Consolas" panose="020B0609020204030204" pitchFamily="49" charset="0"/>
              </a:rPr>
              <a:t>(start) == k){</a:t>
            </a:r>
          </a:p>
          <a:p>
            <a:pPr marL="0" indent="0">
              <a:buNone/>
            </a:pP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return</a:t>
            </a: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true</a:t>
            </a:r>
            <a:r>
              <a:rPr lang="en-US" sz="1600" b="0" dirty="0">
                <a:solidFill>
                  <a:srgbClr val="000000"/>
                </a:solidFill>
                <a:effectLst/>
                <a:highlight>
                  <a:srgbClr val="FFFFFF"/>
                </a:highlight>
                <a:latin typeface="Consolas" panose="020B0609020204030204" pitchFamily="49" charset="0"/>
              </a:rPr>
              <a:t>;</a:t>
            </a:r>
          </a:p>
          <a:p>
            <a:pPr marL="0" indent="0">
              <a:buNone/>
            </a:pPr>
            <a:r>
              <a:rPr lang="en-US" sz="1600" b="0" dirty="0">
                <a:solidFill>
                  <a:srgbClr val="000000"/>
                </a:solidFill>
                <a:effectLst/>
                <a:highlight>
                  <a:srgbClr val="FFFFFF"/>
                </a:highlight>
                <a:latin typeface="Consolas" panose="020B0609020204030204" pitchFamily="49" charset="0"/>
              </a:rPr>
              <a:t>    } </a:t>
            </a:r>
            <a:r>
              <a:rPr lang="en-US" sz="1600" b="0" dirty="0">
                <a:solidFill>
                  <a:srgbClr val="0000FF"/>
                </a:solidFill>
                <a:effectLst/>
                <a:highlight>
                  <a:srgbClr val="FFFFFF"/>
                </a:highlight>
                <a:latin typeface="Consolas" panose="020B0609020204030204" pitchFamily="49" charset="0"/>
              </a:rPr>
              <a:t>else</a:t>
            </a:r>
            <a:r>
              <a:rPr lang="en-US" sz="1600" b="0" dirty="0">
                <a:solidFill>
                  <a:srgbClr val="000000"/>
                </a:solidFill>
                <a:effectLst/>
                <a:highlight>
                  <a:srgbClr val="FFFFFF"/>
                </a:highlight>
                <a:latin typeface="Consolas" panose="020B0609020204030204" pitchFamily="49" charset="0"/>
              </a:rPr>
              <a:t>{</a:t>
            </a:r>
          </a:p>
          <a:p>
            <a:pPr marL="0" indent="0">
              <a:buNone/>
            </a:pPr>
            <a:r>
              <a:rPr lang="en-US" sz="1600" b="0" dirty="0">
                <a:solidFill>
                  <a:srgbClr val="000000"/>
                </a:solidFill>
                <a:effectLst/>
                <a:highlight>
                  <a:srgbClr val="FFFFFF"/>
                </a:highlight>
                <a:latin typeface="Consolas" panose="020B0609020204030204" pitchFamily="49" charset="0"/>
              </a:rPr>
              <a:t>        </a:t>
            </a:r>
            <a:r>
              <a:rPr lang="en-US" sz="1600" b="0" dirty="0">
                <a:solidFill>
                  <a:srgbClr val="0000FF"/>
                </a:solidFill>
                <a:effectLst/>
                <a:highlight>
                  <a:srgbClr val="FFFFFF"/>
                </a:highlight>
                <a:latin typeface="Consolas" panose="020B0609020204030204" pitchFamily="49" charset="0"/>
              </a:rPr>
              <a:t>return</a:t>
            </a:r>
            <a:r>
              <a:rPr lang="en-US" sz="1600" b="0" dirty="0">
                <a:solidFill>
                  <a:srgbClr val="000000"/>
                </a:solidFill>
                <a:effectLst/>
                <a:highlight>
                  <a:srgbClr val="FFFFFF"/>
                </a:highlight>
                <a:latin typeface="Consolas" panose="020B0609020204030204" pitchFamily="49" charset="0"/>
              </a:rPr>
              <a:t> </a:t>
            </a:r>
            <a:r>
              <a:rPr lang="en-US" sz="1600" b="0" dirty="0" err="1">
                <a:solidFill>
                  <a:srgbClr val="000000"/>
                </a:solidFill>
                <a:effectLst/>
                <a:highlight>
                  <a:srgbClr val="FFFFFF"/>
                </a:highlight>
                <a:latin typeface="Consolas" panose="020B0609020204030204" pitchFamily="49" charset="0"/>
              </a:rPr>
              <a:t>linearSearch</a:t>
            </a:r>
            <a:r>
              <a:rPr lang="en-US" sz="1600" b="0" dirty="0">
                <a:solidFill>
                  <a:srgbClr val="000000"/>
                </a:solidFill>
                <a:effectLst/>
                <a:highlight>
                  <a:srgbClr val="FFFFFF"/>
                </a:highlight>
                <a:latin typeface="Consolas" panose="020B0609020204030204" pitchFamily="49" charset="0"/>
              </a:rPr>
              <a:t>(</a:t>
            </a:r>
            <a:r>
              <a:rPr lang="en-US" sz="1600" b="0" dirty="0" err="1">
                <a:solidFill>
                  <a:srgbClr val="000000"/>
                </a:solidFill>
                <a:effectLst/>
                <a:highlight>
                  <a:srgbClr val="FFFFFF"/>
                </a:highlight>
                <a:latin typeface="Consolas" panose="020B0609020204030204" pitchFamily="49" charset="0"/>
              </a:rPr>
              <a:t>lst</a:t>
            </a:r>
            <a:r>
              <a:rPr lang="en-US" sz="1600" b="0" dirty="0">
                <a:solidFill>
                  <a:srgbClr val="000000"/>
                </a:solidFill>
                <a:effectLst/>
                <a:highlight>
                  <a:srgbClr val="FFFFFF"/>
                </a:highlight>
                <a:latin typeface="Consolas" panose="020B0609020204030204" pitchFamily="49" charset="0"/>
              </a:rPr>
              <a:t>, k, start+</a:t>
            </a:r>
            <a:r>
              <a:rPr lang="en-US" sz="1600" b="0" dirty="0">
                <a:solidFill>
                  <a:srgbClr val="098658"/>
                </a:solidFill>
                <a:effectLst/>
                <a:highlight>
                  <a:srgbClr val="FFFFFF"/>
                </a:highlight>
                <a:latin typeface="Consolas" panose="020B0609020204030204" pitchFamily="49" charset="0"/>
              </a:rPr>
              <a:t>1</a:t>
            </a:r>
            <a:r>
              <a:rPr lang="en-US" sz="1600" b="0" dirty="0">
                <a:solidFill>
                  <a:srgbClr val="000000"/>
                </a:solidFill>
                <a:effectLst/>
                <a:highlight>
                  <a:srgbClr val="FFFFFF"/>
                </a:highlight>
                <a:latin typeface="Consolas" panose="020B0609020204030204" pitchFamily="49" charset="0"/>
              </a:rPr>
              <a:t>, end);</a:t>
            </a:r>
          </a:p>
          <a:p>
            <a:pPr marL="0" indent="0">
              <a:buNone/>
            </a:pPr>
            <a:r>
              <a:rPr lang="en-US" sz="1600" b="0" dirty="0">
                <a:solidFill>
                  <a:srgbClr val="000000"/>
                </a:solidFill>
                <a:effectLst/>
                <a:highlight>
                  <a:srgbClr val="FFFFFF"/>
                </a:highlight>
                <a:latin typeface="Consolas" panose="020B0609020204030204" pitchFamily="49" charset="0"/>
              </a:rPr>
              <a:t>    }</a:t>
            </a:r>
          </a:p>
          <a:p>
            <a:pPr marL="0" indent="0">
              <a:buNone/>
            </a:pPr>
            <a:r>
              <a:rPr lang="en-US" sz="1600" b="0" dirty="0">
                <a:solidFill>
                  <a:srgbClr val="000000"/>
                </a:solidFill>
                <a:effectLst/>
                <a:highlight>
                  <a:srgbClr val="FFFFFF"/>
                </a:highlight>
                <a:latin typeface="Consolas" panose="020B0609020204030204" pitchFamily="49" charset="0"/>
              </a:rPr>
              <a:t>}</a:t>
            </a:r>
          </a:p>
        </p:txBody>
      </p:sp>
      <p:grpSp>
        <p:nvGrpSpPr>
          <p:cNvPr id="27" name="Group 26" descr="An example array that is sorted in ascending order. &#10;&#10;The values are as follows: 5, 8, 13, 42, 75, 79, 88, 90, 95, 99">
            <a:extLst>
              <a:ext uri="{FF2B5EF4-FFF2-40B4-BE49-F238E27FC236}">
                <a16:creationId xmlns:a16="http://schemas.microsoft.com/office/drawing/2014/main" id="{10CB2629-A53F-A77D-E795-46ACFA30A2C2}"/>
              </a:ext>
            </a:extLst>
          </p:cNvPr>
          <p:cNvGrpSpPr/>
          <p:nvPr/>
        </p:nvGrpSpPr>
        <p:grpSpPr>
          <a:xfrm>
            <a:off x="6908800" y="1040108"/>
            <a:ext cx="5283200" cy="907778"/>
            <a:chOff x="6908800" y="1040108"/>
            <a:chExt cx="5283200" cy="907778"/>
          </a:xfrm>
        </p:grpSpPr>
        <p:grpSp>
          <p:nvGrpSpPr>
            <p:cNvPr id="28" name="Group 27">
              <a:extLst>
                <a:ext uri="{FF2B5EF4-FFF2-40B4-BE49-F238E27FC236}">
                  <a16:creationId xmlns:a16="http://schemas.microsoft.com/office/drawing/2014/main" id="{F2E22A03-67D4-9115-E948-ACD8F9DCAB20}"/>
                </a:ext>
              </a:extLst>
            </p:cNvPr>
            <p:cNvGrpSpPr/>
            <p:nvPr/>
          </p:nvGrpSpPr>
          <p:grpSpPr>
            <a:xfrm>
              <a:off x="6908800" y="1419566"/>
              <a:ext cx="5283200" cy="528320"/>
              <a:chOff x="1681480" y="5462905"/>
              <a:chExt cx="5283200" cy="528320"/>
            </a:xfrm>
            <a:solidFill>
              <a:schemeClr val="bg1"/>
            </a:solidFill>
          </p:grpSpPr>
          <p:sp>
            <p:nvSpPr>
              <p:cNvPr id="40" name="Rectangle 39">
                <a:extLst>
                  <a:ext uri="{FF2B5EF4-FFF2-40B4-BE49-F238E27FC236}">
                    <a16:creationId xmlns:a16="http://schemas.microsoft.com/office/drawing/2014/main" id="{AC3E1EA0-4C38-E610-1C64-7C1C78C53ED3}"/>
                  </a:ext>
                </a:extLst>
              </p:cNvPr>
              <p:cNvSpPr/>
              <p:nvPr/>
            </p:nvSpPr>
            <p:spPr>
              <a:xfrm>
                <a:off x="379476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41" name="Rectangle 40">
                <a:extLst>
                  <a:ext uri="{FF2B5EF4-FFF2-40B4-BE49-F238E27FC236}">
                    <a16:creationId xmlns:a16="http://schemas.microsoft.com/office/drawing/2014/main" id="{9CC3FE3B-09BC-7F62-595A-7043CCB31887}"/>
                  </a:ext>
                </a:extLst>
              </p:cNvPr>
              <p:cNvSpPr/>
              <p:nvPr/>
            </p:nvSpPr>
            <p:spPr>
              <a:xfrm>
                <a:off x="432308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42" name="Rectangle 41">
                <a:extLst>
                  <a:ext uri="{FF2B5EF4-FFF2-40B4-BE49-F238E27FC236}">
                    <a16:creationId xmlns:a16="http://schemas.microsoft.com/office/drawing/2014/main" id="{A0E9134F-CD68-88FF-1620-8F9E25F02693}"/>
                  </a:ext>
                </a:extLst>
              </p:cNvPr>
              <p:cNvSpPr/>
              <p:nvPr/>
            </p:nvSpPr>
            <p:spPr>
              <a:xfrm>
                <a:off x="485140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sp>
            <p:nvSpPr>
              <p:cNvPr id="43" name="Rectangle 42">
                <a:extLst>
                  <a:ext uri="{FF2B5EF4-FFF2-40B4-BE49-F238E27FC236}">
                    <a16:creationId xmlns:a16="http://schemas.microsoft.com/office/drawing/2014/main" id="{17CFB239-7EBD-AA43-6F29-E4004EB98246}"/>
                  </a:ext>
                </a:extLst>
              </p:cNvPr>
              <p:cNvSpPr/>
              <p:nvPr/>
            </p:nvSpPr>
            <p:spPr>
              <a:xfrm>
                <a:off x="537972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44" name="Rectangle 43">
                <a:extLst>
                  <a:ext uri="{FF2B5EF4-FFF2-40B4-BE49-F238E27FC236}">
                    <a16:creationId xmlns:a16="http://schemas.microsoft.com/office/drawing/2014/main" id="{5B194439-89C3-7F47-AAF6-1D3A1F77F06F}"/>
                  </a:ext>
                </a:extLst>
              </p:cNvPr>
              <p:cNvSpPr/>
              <p:nvPr/>
            </p:nvSpPr>
            <p:spPr>
              <a:xfrm>
                <a:off x="326644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45" name="Rectangle 44">
                <a:extLst>
                  <a:ext uri="{FF2B5EF4-FFF2-40B4-BE49-F238E27FC236}">
                    <a16:creationId xmlns:a16="http://schemas.microsoft.com/office/drawing/2014/main" id="{60B79792-0F77-578A-0939-1F3F680CACA6}"/>
                  </a:ext>
                </a:extLst>
              </p:cNvPr>
              <p:cNvSpPr/>
              <p:nvPr/>
            </p:nvSpPr>
            <p:spPr>
              <a:xfrm>
                <a:off x="273812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sp>
            <p:nvSpPr>
              <p:cNvPr id="46" name="Rectangle 45">
                <a:extLst>
                  <a:ext uri="{FF2B5EF4-FFF2-40B4-BE49-F238E27FC236}">
                    <a16:creationId xmlns:a16="http://schemas.microsoft.com/office/drawing/2014/main" id="{13EC008C-DB6C-0B51-390A-C8E6007D3068}"/>
                  </a:ext>
                </a:extLst>
              </p:cNvPr>
              <p:cNvSpPr/>
              <p:nvPr/>
            </p:nvSpPr>
            <p:spPr>
              <a:xfrm>
                <a:off x="220980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47" name="Rectangle 46">
                <a:extLst>
                  <a:ext uri="{FF2B5EF4-FFF2-40B4-BE49-F238E27FC236}">
                    <a16:creationId xmlns:a16="http://schemas.microsoft.com/office/drawing/2014/main" id="{87C3DA71-FC0C-1D1B-0C61-17FAC90FA9E5}"/>
                  </a:ext>
                </a:extLst>
              </p:cNvPr>
              <p:cNvSpPr/>
              <p:nvPr/>
            </p:nvSpPr>
            <p:spPr>
              <a:xfrm>
                <a:off x="590804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48" name="Rectangle 47">
                <a:extLst>
                  <a:ext uri="{FF2B5EF4-FFF2-40B4-BE49-F238E27FC236}">
                    <a16:creationId xmlns:a16="http://schemas.microsoft.com/office/drawing/2014/main" id="{A5EEA0DB-E0CC-C062-5CDB-98FD7BE3285D}"/>
                  </a:ext>
                </a:extLst>
              </p:cNvPr>
              <p:cNvSpPr/>
              <p:nvPr/>
            </p:nvSpPr>
            <p:spPr>
              <a:xfrm>
                <a:off x="168148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sp>
            <p:nvSpPr>
              <p:cNvPr id="49" name="Rectangle 48">
                <a:extLst>
                  <a:ext uri="{FF2B5EF4-FFF2-40B4-BE49-F238E27FC236}">
                    <a16:creationId xmlns:a16="http://schemas.microsoft.com/office/drawing/2014/main" id="{8B6DE135-97C9-B225-FABA-D0E2D52368D4}"/>
                  </a:ext>
                </a:extLst>
              </p:cNvPr>
              <p:cNvSpPr/>
              <p:nvPr/>
            </p:nvSpPr>
            <p:spPr>
              <a:xfrm>
                <a:off x="6436360" y="5462905"/>
                <a:ext cx="528320" cy="5283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grpSp>
        <p:grpSp>
          <p:nvGrpSpPr>
            <p:cNvPr id="29" name="Group 28">
              <a:extLst>
                <a:ext uri="{FF2B5EF4-FFF2-40B4-BE49-F238E27FC236}">
                  <a16:creationId xmlns:a16="http://schemas.microsoft.com/office/drawing/2014/main" id="{CE38D251-B6FA-FE47-6F42-CE50B3DEE3BE}"/>
                </a:ext>
              </a:extLst>
            </p:cNvPr>
            <p:cNvGrpSpPr/>
            <p:nvPr/>
          </p:nvGrpSpPr>
          <p:grpSpPr>
            <a:xfrm>
              <a:off x="6908800" y="1040108"/>
              <a:ext cx="5283200" cy="528320"/>
              <a:chOff x="1681480" y="5462905"/>
              <a:chExt cx="5283200" cy="528320"/>
            </a:xfrm>
          </p:grpSpPr>
          <p:sp>
            <p:nvSpPr>
              <p:cNvPr id="30" name="Rectangle 29">
                <a:extLst>
                  <a:ext uri="{FF2B5EF4-FFF2-40B4-BE49-F238E27FC236}">
                    <a16:creationId xmlns:a16="http://schemas.microsoft.com/office/drawing/2014/main" id="{E5D78976-093B-A092-21C0-7C7A6C63EC36}"/>
                  </a:ext>
                </a:extLst>
              </p:cNvPr>
              <p:cNvSpPr/>
              <p:nvPr/>
            </p:nvSpPr>
            <p:spPr>
              <a:xfrm>
                <a:off x="379476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75</a:t>
                </a:r>
              </a:p>
            </p:txBody>
          </p:sp>
          <p:sp>
            <p:nvSpPr>
              <p:cNvPr id="31" name="Rectangle 30">
                <a:extLst>
                  <a:ext uri="{FF2B5EF4-FFF2-40B4-BE49-F238E27FC236}">
                    <a16:creationId xmlns:a16="http://schemas.microsoft.com/office/drawing/2014/main" id="{D6E7790C-EFA6-205B-AA7E-8933925A08D8}"/>
                  </a:ext>
                </a:extLst>
              </p:cNvPr>
              <p:cNvSpPr/>
              <p:nvPr/>
            </p:nvSpPr>
            <p:spPr>
              <a:xfrm>
                <a:off x="432308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79</a:t>
                </a:r>
              </a:p>
            </p:txBody>
          </p:sp>
          <p:sp>
            <p:nvSpPr>
              <p:cNvPr id="32" name="Rectangle 31">
                <a:extLst>
                  <a:ext uri="{FF2B5EF4-FFF2-40B4-BE49-F238E27FC236}">
                    <a16:creationId xmlns:a16="http://schemas.microsoft.com/office/drawing/2014/main" id="{25A668E2-44AE-1628-692A-7DB8F3106505}"/>
                  </a:ext>
                </a:extLst>
              </p:cNvPr>
              <p:cNvSpPr/>
              <p:nvPr/>
            </p:nvSpPr>
            <p:spPr>
              <a:xfrm>
                <a:off x="485140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88</a:t>
                </a:r>
              </a:p>
            </p:txBody>
          </p:sp>
          <p:sp>
            <p:nvSpPr>
              <p:cNvPr id="33" name="Rectangle 32">
                <a:extLst>
                  <a:ext uri="{FF2B5EF4-FFF2-40B4-BE49-F238E27FC236}">
                    <a16:creationId xmlns:a16="http://schemas.microsoft.com/office/drawing/2014/main" id="{F7417051-D21F-D6CB-28D4-1B6F60435E43}"/>
                  </a:ext>
                </a:extLst>
              </p:cNvPr>
              <p:cNvSpPr/>
              <p:nvPr/>
            </p:nvSpPr>
            <p:spPr>
              <a:xfrm>
                <a:off x="537972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90</a:t>
                </a:r>
              </a:p>
            </p:txBody>
          </p:sp>
          <p:sp>
            <p:nvSpPr>
              <p:cNvPr id="34" name="Rectangle 33">
                <a:extLst>
                  <a:ext uri="{FF2B5EF4-FFF2-40B4-BE49-F238E27FC236}">
                    <a16:creationId xmlns:a16="http://schemas.microsoft.com/office/drawing/2014/main" id="{7309F633-6539-348A-1F6C-D56F8A4F809F}"/>
                  </a:ext>
                </a:extLst>
              </p:cNvPr>
              <p:cNvSpPr/>
              <p:nvPr/>
            </p:nvSpPr>
            <p:spPr>
              <a:xfrm>
                <a:off x="326644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42</a:t>
                </a:r>
              </a:p>
            </p:txBody>
          </p:sp>
          <p:sp>
            <p:nvSpPr>
              <p:cNvPr id="35" name="Rectangle 34">
                <a:extLst>
                  <a:ext uri="{FF2B5EF4-FFF2-40B4-BE49-F238E27FC236}">
                    <a16:creationId xmlns:a16="http://schemas.microsoft.com/office/drawing/2014/main" id="{B466DD14-A64B-294C-43E0-C5E8D4EED07D}"/>
                  </a:ext>
                </a:extLst>
              </p:cNvPr>
              <p:cNvSpPr/>
              <p:nvPr/>
            </p:nvSpPr>
            <p:spPr>
              <a:xfrm>
                <a:off x="273812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13</a:t>
                </a:r>
              </a:p>
            </p:txBody>
          </p:sp>
          <p:sp>
            <p:nvSpPr>
              <p:cNvPr id="36" name="Rectangle 35">
                <a:extLst>
                  <a:ext uri="{FF2B5EF4-FFF2-40B4-BE49-F238E27FC236}">
                    <a16:creationId xmlns:a16="http://schemas.microsoft.com/office/drawing/2014/main" id="{403788EE-839A-FB61-61FE-2B8B0632EB44}"/>
                  </a:ext>
                </a:extLst>
              </p:cNvPr>
              <p:cNvSpPr/>
              <p:nvPr/>
            </p:nvSpPr>
            <p:spPr>
              <a:xfrm>
                <a:off x="220980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37" name="Rectangle 36">
                <a:extLst>
                  <a:ext uri="{FF2B5EF4-FFF2-40B4-BE49-F238E27FC236}">
                    <a16:creationId xmlns:a16="http://schemas.microsoft.com/office/drawing/2014/main" id="{60A3AF49-46C7-513F-3224-BA4FD5159D60}"/>
                  </a:ext>
                </a:extLst>
              </p:cNvPr>
              <p:cNvSpPr/>
              <p:nvPr/>
            </p:nvSpPr>
            <p:spPr>
              <a:xfrm>
                <a:off x="590804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95</a:t>
                </a:r>
              </a:p>
            </p:txBody>
          </p:sp>
          <p:sp>
            <p:nvSpPr>
              <p:cNvPr id="38" name="Rectangle 37">
                <a:extLst>
                  <a:ext uri="{FF2B5EF4-FFF2-40B4-BE49-F238E27FC236}">
                    <a16:creationId xmlns:a16="http://schemas.microsoft.com/office/drawing/2014/main" id="{964673FF-596D-BF38-FFF8-3655BB1ADEA3}"/>
                  </a:ext>
                </a:extLst>
              </p:cNvPr>
              <p:cNvSpPr/>
              <p:nvPr/>
            </p:nvSpPr>
            <p:spPr>
              <a:xfrm>
                <a:off x="168148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39" name="Rectangle 38">
                <a:extLst>
                  <a:ext uri="{FF2B5EF4-FFF2-40B4-BE49-F238E27FC236}">
                    <a16:creationId xmlns:a16="http://schemas.microsoft.com/office/drawing/2014/main" id="{AD53A5EE-E6AB-D2E9-69DA-7578314EC4E0}"/>
                  </a:ext>
                </a:extLst>
              </p:cNvPr>
              <p:cNvSpPr/>
              <p:nvPr/>
            </p:nvSpPr>
            <p:spPr>
              <a:xfrm>
                <a:off x="6436360" y="5462905"/>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99</a:t>
                </a:r>
              </a:p>
            </p:txBody>
          </p:sp>
        </p:grpSp>
      </p:grpSp>
    </p:spTree>
    <p:extLst>
      <p:ext uri="{BB962C8B-B14F-4D97-AF65-F5344CB8AC3E}">
        <p14:creationId xmlns:p14="http://schemas.microsoft.com/office/powerpoint/2010/main" val="951965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0C471-0E49-9D75-75DE-5A00835E8F95}"/>
              </a:ext>
            </a:extLst>
          </p:cNvPr>
          <p:cNvSpPr>
            <a:spLocks noGrp="1"/>
          </p:cNvSpPr>
          <p:nvPr>
            <p:ph type="title"/>
          </p:nvPr>
        </p:nvSpPr>
        <p:spPr/>
        <p:txBody>
          <a:bodyPr/>
          <a:lstStyle/>
          <a:p>
            <a:r>
              <a:rPr lang="en-US" dirty="0"/>
              <a:t>Prettier List Sum Substitution </a:t>
            </a:r>
          </a:p>
        </p:txBody>
      </p:sp>
      <p:sp>
        <p:nvSpPr>
          <p:cNvPr id="3" name="Content Placeholder 2">
            <a:extLst>
              <a:ext uri="{FF2B5EF4-FFF2-40B4-BE49-F238E27FC236}">
                <a16:creationId xmlns:a16="http://schemas.microsoft.com/office/drawing/2014/main" id="{FEFDDAAF-81C9-60F9-3FF1-0F973D6184CC}"/>
              </a:ext>
            </a:extLst>
          </p:cNvPr>
          <p:cNvSpPr>
            <a:spLocks noGrp="1"/>
          </p:cNvSpPr>
          <p:nvPr>
            <p:ph idx="1"/>
          </p:nvPr>
        </p:nvSpPr>
        <p:spPr/>
        <p:txBody>
          <a:bodyPr/>
          <a:lstStyle/>
          <a:p>
            <a:r>
              <a:rPr lang="en-US" dirty="0">
                <a:solidFill>
                  <a:srgbClr val="FF0000"/>
                </a:solidFill>
              </a:rPr>
              <a:t>Draw a picture of the recursion</a:t>
            </a:r>
          </a:p>
          <a:p>
            <a:r>
              <a:rPr lang="en-US" dirty="0">
                <a:solidFill>
                  <a:srgbClr val="0070C0"/>
                </a:solidFill>
              </a:rPr>
              <a:t>Identify the work done per stack frame</a:t>
            </a:r>
          </a:p>
          <a:p>
            <a:r>
              <a:rPr lang="en-US" dirty="0"/>
              <a:t>Add up all the work!</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71D829C-229D-3C07-6BB5-2622736B211F}"/>
                  </a:ext>
                </a:extLst>
              </p:cNvPr>
              <p:cNvSpPr txBox="1"/>
              <p:nvPr/>
            </p:nvSpPr>
            <p:spPr>
              <a:xfrm>
                <a:off x="6265675" y="1825625"/>
                <a:ext cx="3849189"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a:rPr>
                        <m:t>𝑇</m:t>
                      </m:r>
                      <m:d>
                        <m:dPr>
                          <m:ctrlPr>
                            <a:rPr lang="en-US" sz="2400" b="0" i="1" smtClean="0">
                              <a:latin typeface="Cambria Math" panose="02040503050406030204" pitchFamily="18" charset="0"/>
                            </a:rPr>
                          </m:ctrlPr>
                        </m:dPr>
                        <m:e>
                          <m:r>
                            <a:rPr lang="en-US" sz="2400" b="0" i="1" smtClean="0">
                              <a:latin typeface="Cambria Math"/>
                            </a:rPr>
                            <m:t>𝑛</m:t>
                          </m:r>
                        </m:e>
                      </m:d>
                      <m:r>
                        <a:rPr lang="en-US" sz="2400" b="0" i="1" smtClean="0">
                          <a:latin typeface="Cambria Math"/>
                        </a:rPr>
                        <m:t>=</m:t>
                      </m:r>
                      <m:r>
                        <a:rPr lang="en-US" sz="2400" b="0" i="1" smtClean="0">
                          <a:latin typeface="Cambria Math"/>
                        </a:rPr>
                        <m:t>𝑇</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𝑛</m:t>
                          </m:r>
                          <m:r>
                            <a:rPr lang="en-US" sz="2400" b="0" i="1" smtClean="0">
                              <a:latin typeface="Cambria Math" panose="02040503050406030204" pitchFamily="18" charset="0"/>
                            </a:rPr>
                            <m:t>−1</m:t>
                          </m:r>
                        </m:e>
                      </m:d>
                      <m:r>
                        <a:rPr lang="en-US" sz="2400" b="0" i="1" smtClean="0">
                          <a:latin typeface="Cambria Math" panose="02040503050406030204" pitchFamily="18" charset="0"/>
                        </a:rPr>
                        <m:t>+1</m:t>
                      </m:r>
                    </m:oMath>
                  </m:oMathPara>
                </a14:m>
                <a:endParaRPr lang="en-US" sz="2400" dirty="0"/>
              </a:p>
            </p:txBody>
          </p:sp>
        </mc:Choice>
        <mc:Fallback xmlns="">
          <p:sp>
            <p:nvSpPr>
              <p:cNvPr id="7" name="TextBox 6">
                <a:extLst>
                  <a:ext uri="{FF2B5EF4-FFF2-40B4-BE49-F238E27FC236}">
                    <a16:creationId xmlns:a16="http://schemas.microsoft.com/office/drawing/2014/main" id="{C71D829C-229D-3C07-6BB5-2622736B211F}"/>
                  </a:ext>
                </a:extLst>
              </p:cNvPr>
              <p:cNvSpPr txBox="1">
                <a:spLocks noRot="1" noChangeAspect="1" noMove="1" noResize="1" noEditPoints="1" noAdjustHandles="1" noChangeArrowheads="1" noChangeShapeType="1" noTextEdit="1"/>
              </p:cNvSpPr>
              <p:nvPr/>
            </p:nvSpPr>
            <p:spPr>
              <a:xfrm>
                <a:off x="6265675" y="1825625"/>
                <a:ext cx="3849189" cy="461665"/>
              </a:xfrm>
              <a:prstGeom prst="rect">
                <a:avLst/>
              </a:prstGeom>
              <a:blipFill>
                <a:blip r:embed="rId2"/>
                <a:stretch>
                  <a:fillRect/>
                </a:stretch>
              </a:blipFill>
            </p:spPr>
            <p:txBody>
              <a:bodyPr/>
              <a:lstStyle/>
              <a:p>
                <a:r>
                  <a:rPr lang="en-US">
                    <a:noFill/>
                  </a:rPr>
                  <a:t> </a:t>
                </a:r>
              </a:p>
            </p:txBody>
          </p:sp>
        </mc:Fallback>
      </mc:AlternateContent>
      <p:sp>
        <p:nvSpPr>
          <p:cNvPr id="32" name="Left Brace 31" descr="Because we need to make n recursive calls before reaching a base case, the height of this chain of stack frames is n.">
            <a:extLst>
              <a:ext uri="{FF2B5EF4-FFF2-40B4-BE49-F238E27FC236}">
                <a16:creationId xmlns:a16="http://schemas.microsoft.com/office/drawing/2014/main" id="{AB522D64-0FDA-0C3B-396A-2F0191CC116C}"/>
              </a:ext>
            </a:extLst>
          </p:cNvPr>
          <p:cNvSpPr/>
          <p:nvPr/>
        </p:nvSpPr>
        <p:spPr>
          <a:xfrm flipH="1" flipV="1">
            <a:off x="9717016" y="2150498"/>
            <a:ext cx="325192" cy="4234101"/>
          </a:xfrm>
          <a:prstGeom prst="leftBrace">
            <a:avLst>
              <a:gd name="adj1" fmla="val 83199"/>
              <a:gd name="adj2" fmla="val 49631"/>
            </a:avLst>
          </a:prstGeom>
          <a:ln w="19050">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mc:AlternateContent xmlns:mc="http://schemas.openxmlformats.org/markup-compatibility/2006" xmlns:a14="http://schemas.microsoft.com/office/drawing/2010/main">
        <mc:Choice Requires="a14">
          <p:sp>
            <p:nvSpPr>
              <p:cNvPr id="33" name="Text Box 2">
                <a:extLst>
                  <a:ext uri="{FF2B5EF4-FFF2-40B4-BE49-F238E27FC236}">
                    <a16:creationId xmlns:a16="http://schemas.microsoft.com/office/drawing/2014/main" id="{52F20E8C-E391-FFF9-D4BD-C29BBABEF110}"/>
                  </a:ext>
                </a:extLst>
              </p:cNvPr>
              <p:cNvSpPr txBox="1">
                <a:spLocks noChangeArrowheads="1"/>
              </p:cNvSpPr>
              <p:nvPr/>
            </p:nvSpPr>
            <p:spPr bwMode="auto">
              <a:xfrm>
                <a:off x="9879612" y="3995722"/>
                <a:ext cx="2312388" cy="954107"/>
              </a:xfrm>
              <a:prstGeom prst="rect">
                <a:avLst/>
              </a:prstGeom>
              <a:noFill/>
              <a:ln w="9525">
                <a:noFill/>
                <a:miter lim="800000"/>
                <a:headEnd/>
                <a:tailEnd/>
              </a:ln>
            </p:spPr>
            <p:txBody>
              <a:bodyPr wrap="square">
                <a:spAutoFit/>
              </a:bodyPr>
              <a:lstStyle/>
              <a:p>
                <a:pPr algn="ctr"/>
                <a14:m>
                  <m:oMath xmlns:m="http://schemas.openxmlformats.org/officeDocument/2006/math">
                    <m:r>
                      <a:rPr lang="en-US" sz="2800" i="1" dirty="0">
                        <a:solidFill>
                          <a:srgbClr val="FF00FF"/>
                        </a:solidFill>
                        <a:latin typeface="Cambria Math"/>
                      </a:rPr>
                      <m:t>𝑛</m:t>
                    </m:r>
                  </m:oMath>
                </a14:m>
                <a:r>
                  <a:rPr lang="en-US" sz="2800" dirty="0">
                    <a:solidFill>
                      <a:srgbClr val="FF00FF"/>
                    </a:solidFill>
                  </a:rPr>
                  <a:t> </a:t>
                </a:r>
                <a:r>
                  <a:rPr lang="en-US" sz="2800" dirty="0"/>
                  <a:t>levels</a:t>
                </a:r>
              </a:p>
              <a:p>
                <a:pPr algn="ctr"/>
                <a:r>
                  <a:rPr lang="en-US" sz="2800" dirty="0"/>
                  <a:t>of recursion</a:t>
                </a:r>
              </a:p>
            </p:txBody>
          </p:sp>
        </mc:Choice>
        <mc:Fallback xmlns="">
          <p:sp>
            <p:nvSpPr>
              <p:cNvPr id="33" name="Text Box 2">
                <a:extLst>
                  <a:ext uri="{FF2B5EF4-FFF2-40B4-BE49-F238E27FC236}">
                    <a16:creationId xmlns:a16="http://schemas.microsoft.com/office/drawing/2014/main" id="{52F20E8C-E391-FFF9-D4BD-C29BBABEF110}"/>
                  </a:ext>
                </a:extLst>
              </p:cNvPr>
              <p:cNvSpPr txBox="1">
                <a:spLocks noRot="1" noChangeAspect="1" noMove="1" noResize="1" noEditPoints="1" noAdjustHandles="1" noChangeArrowheads="1" noChangeShapeType="1" noTextEdit="1"/>
              </p:cNvSpPr>
              <p:nvPr/>
            </p:nvSpPr>
            <p:spPr bwMode="auto">
              <a:xfrm>
                <a:off x="9879612" y="3995722"/>
                <a:ext cx="2312388" cy="954107"/>
              </a:xfrm>
              <a:prstGeom prst="rect">
                <a:avLst/>
              </a:prstGeom>
              <a:blipFill>
                <a:blip r:embed="rId3"/>
                <a:stretch>
                  <a:fillRect t="-5732" b="-17197"/>
                </a:stretch>
              </a:blipFill>
              <a:ln w="9525">
                <a:no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17EAD35-6AB2-0B1C-8834-423A45431A3C}"/>
                  </a:ext>
                </a:extLst>
              </p:cNvPr>
              <p:cNvSpPr txBox="1"/>
              <p:nvPr/>
            </p:nvSpPr>
            <p:spPr>
              <a:xfrm>
                <a:off x="758066" y="4398063"/>
                <a:ext cx="3874650" cy="646331"/>
              </a:xfrm>
              <a:prstGeom prst="rect">
                <a:avLst/>
              </a:prstGeom>
              <a:noFill/>
            </p:spPr>
            <p:txBody>
              <a:bodyPr wrap="none" rtlCol="0">
                <a:spAutoFit/>
              </a:bodyPr>
              <a:lstStyle/>
              <a:p>
                <a:r>
                  <a:rPr lang="en-US" sz="3600" dirty="0"/>
                  <a:t>Running time: </a:t>
                </a:r>
                <a14:m>
                  <m:oMath xmlns:m="http://schemas.openxmlformats.org/officeDocument/2006/math">
                    <m:r>
                      <m:rPr>
                        <m:sty m:val="p"/>
                      </m:rPr>
                      <a:rPr lang="en-US" sz="3600" b="0" i="0" smtClean="0">
                        <a:latin typeface="Cambria Math" panose="02040503050406030204" pitchFamily="18" charset="0"/>
                      </a:rPr>
                      <m:t>Θ</m:t>
                    </m:r>
                    <m:r>
                      <a:rPr lang="en-US" sz="3600" b="0" i="1" smtClean="0">
                        <a:latin typeface="Cambria Math" panose="02040503050406030204" pitchFamily="18" charset="0"/>
                      </a:rPr>
                      <m:t>(</m:t>
                    </m:r>
                    <m:r>
                      <a:rPr lang="en-US" sz="3600" b="0" i="1" smtClean="0">
                        <a:latin typeface="Cambria Math" panose="02040503050406030204" pitchFamily="18" charset="0"/>
                      </a:rPr>
                      <m:t>𝑛</m:t>
                    </m:r>
                    <m:r>
                      <a:rPr lang="en-US" sz="3600" b="0" i="1" smtClean="0">
                        <a:latin typeface="Cambria Math" panose="02040503050406030204" pitchFamily="18" charset="0"/>
                      </a:rPr>
                      <m:t>)</m:t>
                    </m:r>
                  </m:oMath>
                </a14:m>
                <a:endParaRPr lang="en-US" sz="3600" dirty="0"/>
              </a:p>
            </p:txBody>
          </p:sp>
        </mc:Choice>
        <mc:Fallback xmlns="">
          <p:sp>
            <p:nvSpPr>
              <p:cNvPr id="6" name="TextBox 5">
                <a:extLst>
                  <a:ext uri="{FF2B5EF4-FFF2-40B4-BE49-F238E27FC236}">
                    <a16:creationId xmlns:a16="http://schemas.microsoft.com/office/drawing/2014/main" id="{C17EAD35-6AB2-0B1C-8834-423A45431A3C}"/>
                  </a:ext>
                </a:extLst>
              </p:cNvPr>
              <p:cNvSpPr txBox="1">
                <a:spLocks noRot="1" noChangeAspect="1" noMove="1" noResize="1" noEditPoints="1" noAdjustHandles="1" noChangeArrowheads="1" noChangeShapeType="1" noTextEdit="1"/>
              </p:cNvSpPr>
              <p:nvPr/>
            </p:nvSpPr>
            <p:spPr>
              <a:xfrm>
                <a:off x="758066" y="4398063"/>
                <a:ext cx="3874650" cy="646331"/>
              </a:xfrm>
              <a:prstGeom prst="rect">
                <a:avLst/>
              </a:prstGeom>
              <a:blipFill>
                <a:blip r:embed="rId4"/>
                <a:stretch>
                  <a:fillRect l="-4717" t="-14151" b="-34906"/>
                </a:stretch>
              </a:blipFill>
            </p:spPr>
            <p:txBody>
              <a:bodyPr/>
              <a:lstStyle/>
              <a:p>
                <a:r>
                  <a:rPr lang="en-US">
                    <a:noFill/>
                  </a:rPr>
                  <a:t> </a:t>
                </a:r>
              </a:p>
            </p:txBody>
          </p:sp>
        </mc:Fallback>
      </mc:AlternateContent>
      <p:grpSp>
        <p:nvGrpSpPr>
          <p:cNvPr id="12" name="Group 11" descr="A picture of the recursion of linear search. We have one box per stack frame in the recursion. Each box is labelled inside with a value that represents the size of the input for that stack frame. Outside each box is labelled with the amount of (non-recursive) work done by that box (in this case it is 1).&#10;&#10;Each box has an arrow pointing to a box with a smaller input (specifically 1 unit smaller) to represent the larger box recursively invoking linear search with the smaller input.">
            <a:extLst>
              <a:ext uri="{FF2B5EF4-FFF2-40B4-BE49-F238E27FC236}">
                <a16:creationId xmlns:a16="http://schemas.microsoft.com/office/drawing/2014/main" id="{14BEBE9B-12FE-2004-6DBA-68AFD87D5C23}"/>
              </a:ext>
            </a:extLst>
          </p:cNvPr>
          <p:cNvGrpSpPr/>
          <p:nvPr/>
        </p:nvGrpSpPr>
        <p:grpSpPr>
          <a:xfrm>
            <a:off x="7559285" y="2131196"/>
            <a:ext cx="1737782" cy="4253404"/>
            <a:chOff x="7673338" y="1678247"/>
            <a:chExt cx="1737782" cy="4253404"/>
          </a:xfrm>
        </p:grpSpPr>
        <mc:AlternateContent xmlns:mc="http://schemas.openxmlformats.org/markup-compatibility/2006" xmlns:a14="http://schemas.microsoft.com/office/drawing/2010/main">
          <mc:Choice Requires="a14">
            <p:sp>
              <p:nvSpPr>
                <p:cNvPr id="4" name="Text Box 41">
                  <a:extLst>
                    <a:ext uri="{FF2B5EF4-FFF2-40B4-BE49-F238E27FC236}">
                      <a16:creationId xmlns:a16="http://schemas.microsoft.com/office/drawing/2014/main" id="{E7A861BF-0626-CE47-F3EB-D65BF39B7700}"/>
                    </a:ext>
                  </a:extLst>
                </p:cNvPr>
                <p:cNvSpPr txBox="1">
                  <a:spLocks noChangeArrowheads="1"/>
                </p:cNvSpPr>
                <p:nvPr/>
              </p:nvSpPr>
              <p:spPr bwMode="auto">
                <a:xfrm>
                  <a:off x="7673338" y="1825625"/>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a:latin typeface="Cambria Math"/>
                          </a:rPr>
                          <m:t>𝑛</m:t>
                        </m:r>
                      </m:oMath>
                    </m:oMathPara>
                  </a14:m>
                  <a:endParaRPr lang="en-US" sz="2800" dirty="0"/>
                </a:p>
              </p:txBody>
            </p:sp>
          </mc:Choice>
          <mc:Fallback xmlns="">
            <p:sp>
              <p:nvSpPr>
                <p:cNvPr id="4" name="Text Box 41">
                  <a:extLst>
                    <a:ext uri="{FF2B5EF4-FFF2-40B4-BE49-F238E27FC236}">
                      <a16:creationId xmlns:a16="http://schemas.microsoft.com/office/drawing/2014/main" id="{E7A861BF-0626-CE47-F3EB-D65BF39B7700}"/>
                    </a:ext>
                  </a:extLst>
                </p:cNvPr>
                <p:cNvSpPr txBox="1">
                  <a:spLocks noRot="1" noChangeAspect="1" noMove="1" noResize="1" noEditPoints="1" noAdjustHandles="1" noChangeArrowheads="1" noChangeShapeType="1" noTextEdit="1"/>
                </p:cNvSpPr>
                <p:nvPr/>
              </p:nvSpPr>
              <p:spPr bwMode="auto">
                <a:xfrm>
                  <a:off x="7673338" y="1825625"/>
                  <a:ext cx="1333500" cy="457200"/>
                </a:xfrm>
                <a:prstGeom prst="rect">
                  <a:avLst/>
                </a:prstGeom>
                <a:blipFill>
                  <a:blip r:embed="rId5"/>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 Box 41">
                  <a:extLst>
                    <a:ext uri="{FF2B5EF4-FFF2-40B4-BE49-F238E27FC236}">
                      <a16:creationId xmlns:a16="http://schemas.microsoft.com/office/drawing/2014/main" id="{526E2983-A463-A0EE-B0DB-A268A8B8412A}"/>
                    </a:ext>
                  </a:extLst>
                </p:cNvPr>
                <p:cNvSpPr txBox="1">
                  <a:spLocks noChangeArrowheads="1"/>
                </p:cNvSpPr>
                <p:nvPr/>
              </p:nvSpPr>
              <p:spPr bwMode="auto">
                <a:xfrm>
                  <a:off x="7673338" y="2639716"/>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−1</m:t>
                        </m:r>
                      </m:oMath>
                    </m:oMathPara>
                  </a14:m>
                  <a:endParaRPr lang="en-US" sz="2800" dirty="0"/>
                </a:p>
              </p:txBody>
            </p:sp>
          </mc:Choice>
          <mc:Fallback xmlns="">
            <p:sp>
              <p:nvSpPr>
                <p:cNvPr id="5" name="Text Box 41">
                  <a:extLst>
                    <a:ext uri="{FF2B5EF4-FFF2-40B4-BE49-F238E27FC236}">
                      <a16:creationId xmlns:a16="http://schemas.microsoft.com/office/drawing/2014/main" id="{526E2983-A463-A0EE-B0DB-A268A8B8412A}"/>
                    </a:ext>
                  </a:extLst>
                </p:cNvPr>
                <p:cNvSpPr txBox="1">
                  <a:spLocks noRot="1" noChangeAspect="1" noMove="1" noResize="1" noEditPoints="1" noAdjustHandles="1" noChangeArrowheads="1" noChangeShapeType="1" noTextEdit="1"/>
                </p:cNvSpPr>
                <p:nvPr/>
              </p:nvSpPr>
              <p:spPr bwMode="auto">
                <a:xfrm>
                  <a:off x="7673338" y="2639716"/>
                  <a:ext cx="1333500" cy="457200"/>
                </a:xfrm>
                <a:prstGeom prst="rect">
                  <a:avLst/>
                </a:prstGeom>
                <a:blipFill>
                  <a:blip r:embed="rId6"/>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 Box 41">
                  <a:extLst>
                    <a:ext uri="{FF2B5EF4-FFF2-40B4-BE49-F238E27FC236}">
                      <a16:creationId xmlns:a16="http://schemas.microsoft.com/office/drawing/2014/main" id="{2DB49E5C-7AA5-2844-7FEA-F0D4A3178B4D}"/>
                    </a:ext>
                  </a:extLst>
                </p:cNvPr>
                <p:cNvSpPr txBox="1">
                  <a:spLocks noChangeArrowheads="1"/>
                </p:cNvSpPr>
                <p:nvPr/>
              </p:nvSpPr>
              <p:spPr bwMode="auto">
                <a:xfrm>
                  <a:off x="7673338" y="3453998"/>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−2</m:t>
                        </m:r>
                      </m:oMath>
                    </m:oMathPara>
                  </a14:m>
                  <a:endParaRPr lang="en-US" sz="2800" dirty="0"/>
                </a:p>
              </p:txBody>
            </p:sp>
          </mc:Choice>
          <mc:Fallback xmlns="">
            <p:sp>
              <p:nvSpPr>
                <p:cNvPr id="8" name="Text Box 41">
                  <a:extLst>
                    <a:ext uri="{FF2B5EF4-FFF2-40B4-BE49-F238E27FC236}">
                      <a16:creationId xmlns:a16="http://schemas.microsoft.com/office/drawing/2014/main" id="{2DB49E5C-7AA5-2844-7FEA-F0D4A3178B4D}"/>
                    </a:ext>
                  </a:extLst>
                </p:cNvPr>
                <p:cNvSpPr txBox="1">
                  <a:spLocks noRot="1" noChangeAspect="1" noMove="1" noResize="1" noEditPoints="1" noAdjustHandles="1" noChangeArrowheads="1" noChangeShapeType="1" noTextEdit="1"/>
                </p:cNvSpPr>
                <p:nvPr/>
              </p:nvSpPr>
              <p:spPr bwMode="auto">
                <a:xfrm>
                  <a:off x="7673338" y="3453998"/>
                  <a:ext cx="1333500" cy="457200"/>
                </a:xfrm>
                <a:prstGeom prst="rect">
                  <a:avLst/>
                </a:prstGeom>
                <a:blipFill>
                  <a:blip r:embed="rId7"/>
                  <a:stretch>
                    <a:fillRect/>
                  </a:stretch>
                </a:blipFill>
                <a:ln w="9525">
                  <a:solidFill>
                    <a:srgbClr val="FF0000"/>
                  </a:solidFill>
                  <a:miter lim="800000"/>
                  <a:headEnd/>
                  <a:tailEnd/>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41">
                  <a:extLst>
                    <a:ext uri="{FF2B5EF4-FFF2-40B4-BE49-F238E27FC236}">
                      <a16:creationId xmlns:a16="http://schemas.microsoft.com/office/drawing/2014/main" id="{17512E4D-96D0-AC62-9DE6-378647691C59}"/>
                    </a:ext>
                  </a:extLst>
                </p:cNvPr>
                <p:cNvSpPr txBox="1">
                  <a:spLocks noChangeArrowheads="1"/>
                </p:cNvSpPr>
                <p:nvPr/>
              </p:nvSpPr>
              <p:spPr bwMode="auto">
                <a:xfrm>
                  <a:off x="7673338" y="4268280"/>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i="1" dirty="0" smtClean="0">
                            <a:latin typeface="Cambria Math"/>
                          </a:rPr>
                          <m:t>𝑛</m:t>
                        </m:r>
                        <m:r>
                          <a:rPr lang="en-US" sz="2800" b="0" i="1" dirty="0" smtClean="0">
                            <a:latin typeface="Cambria Math" panose="02040503050406030204" pitchFamily="18" charset="0"/>
                          </a:rPr>
                          <m:t>−3</m:t>
                        </m:r>
                      </m:oMath>
                    </m:oMathPara>
                  </a14:m>
                  <a:endParaRPr lang="en-US" sz="2800" dirty="0"/>
                </a:p>
              </p:txBody>
            </p:sp>
          </mc:Choice>
          <mc:Fallback xmlns="">
            <p:sp>
              <p:nvSpPr>
                <p:cNvPr id="9" name="Text Box 41">
                  <a:extLst>
                    <a:ext uri="{FF2B5EF4-FFF2-40B4-BE49-F238E27FC236}">
                      <a16:creationId xmlns:a16="http://schemas.microsoft.com/office/drawing/2014/main" id="{17512E4D-96D0-AC62-9DE6-378647691C59}"/>
                    </a:ext>
                  </a:extLst>
                </p:cNvPr>
                <p:cNvSpPr txBox="1">
                  <a:spLocks noRot="1" noChangeAspect="1" noMove="1" noResize="1" noEditPoints="1" noAdjustHandles="1" noChangeArrowheads="1" noChangeShapeType="1" noTextEdit="1"/>
                </p:cNvSpPr>
                <p:nvPr/>
              </p:nvSpPr>
              <p:spPr bwMode="auto">
                <a:xfrm>
                  <a:off x="7673338" y="4268280"/>
                  <a:ext cx="1333500" cy="457200"/>
                </a:xfrm>
                <a:prstGeom prst="rect">
                  <a:avLst/>
                </a:prstGeom>
                <a:blipFill>
                  <a:blip r:embed="rId8"/>
                  <a:stretch>
                    <a:fillRect/>
                  </a:stretch>
                </a:blipFill>
                <a:ln w="9525">
                  <a:solidFill>
                    <a:srgbClr val="FF0000"/>
                  </a:solidFill>
                  <a:miter lim="800000"/>
                  <a:headEnd/>
                  <a:tailEnd/>
                </a:ln>
              </p:spPr>
              <p:txBody>
                <a:bodyPr/>
                <a:lstStyle/>
                <a:p>
                  <a:r>
                    <a:rPr lang="en-US">
                      <a:noFill/>
                    </a:rPr>
                    <a:t> </a:t>
                  </a:r>
                </a:p>
              </p:txBody>
            </p:sp>
          </mc:Fallback>
        </mc:AlternateContent>
        <p:cxnSp>
          <p:nvCxnSpPr>
            <p:cNvPr id="10" name="Straight Connector 9">
              <a:extLst>
                <a:ext uri="{FF2B5EF4-FFF2-40B4-BE49-F238E27FC236}">
                  <a16:creationId xmlns:a16="http://schemas.microsoft.com/office/drawing/2014/main" id="{7C6A9046-97A8-1FAD-BB03-9BB482BBAF1E}"/>
                </a:ext>
              </a:extLst>
            </p:cNvPr>
            <p:cNvCxnSpPr>
              <a:cxnSpLocks/>
              <a:stCxn id="4" idx="2"/>
              <a:endCxn id="5" idx="0"/>
            </p:cNvCxnSpPr>
            <p:nvPr/>
          </p:nvCxnSpPr>
          <p:spPr>
            <a:xfrm>
              <a:off x="8340088" y="2282825"/>
              <a:ext cx="0" cy="356891"/>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1467D28-1318-9063-0540-C3E454C67874}"/>
                </a:ext>
              </a:extLst>
            </p:cNvPr>
            <p:cNvCxnSpPr>
              <a:cxnSpLocks/>
              <a:stCxn id="5" idx="2"/>
              <a:endCxn id="8" idx="0"/>
            </p:cNvCxnSpPr>
            <p:nvPr/>
          </p:nvCxnSpPr>
          <p:spPr>
            <a:xfrm>
              <a:off x="8340088" y="3096916"/>
              <a:ext cx="0" cy="3570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C2CACAE-D845-C8E4-F943-E9AE13D618B6}"/>
                </a:ext>
              </a:extLst>
            </p:cNvPr>
            <p:cNvCxnSpPr>
              <a:cxnSpLocks/>
              <a:stCxn id="8" idx="2"/>
              <a:endCxn id="9" idx="0"/>
            </p:cNvCxnSpPr>
            <p:nvPr/>
          </p:nvCxnSpPr>
          <p:spPr>
            <a:xfrm>
              <a:off x="8340088" y="3911198"/>
              <a:ext cx="0" cy="357082"/>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 name="Text Box 41">
                  <a:extLst>
                    <a:ext uri="{FF2B5EF4-FFF2-40B4-BE49-F238E27FC236}">
                      <a16:creationId xmlns:a16="http://schemas.microsoft.com/office/drawing/2014/main" id="{BD5DB48A-B532-2E68-E804-2C1AEECBA684}"/>
                    </a:ext>
                  </a:extLst>
                </p:cNvPr>
                <p:cNvSpPr txBox="1">
                  <a:spLocks noChangeArrowheads="1"/>
                </p:cNvSpPr>
                <p:nvPr/>
              </p:nvSpPr>
              <p:spPr bwMode="auto">
                <a:xfrm>
                  <a:off x="7673338" y="5474451"/>
                  <a:ext cx="1333500" cy="457200"/>
                </a:xfrm>
                <a:prstGeom prst="rect">
                  <a:avLst/>
                </a:prstGeom>
                <a:noFill/>
                <a:ln w="9525">
                  <a:solidFill>
                    <a:srgbClr val="FF0000"/>
                  </a:solidFill>
                  <a:miter lim="800000"/>
                  <a:headEnd/>
                  <a:tailEnd/>
                </a:ln>
              </p:spPr>
              <p:txBody>
                <a:bodyPr lIns="0" tIns="0" rIns="0" bIns="0" anchor="ctr"/>
                <a:lstStyle/>
                <a:p>
                  <a:pPr algn="ctr">
                    <a:lnSpc>
                      <a:spcPct val="100000"/>
                    </a:lnSpc>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1</m:t>
                        </m:r>
                      </m:oMath>
                    </m:oMathPara>
                  </a14:m>
                  <a:endParaRPr lang="en-US" sz="2800" dirty="0"/>
                </a:p>
              </p:txBody>
            </p:sp>
          </mc:Choice>
          <mc:Fallback xmlns="">
            <p:sp>
              <p:nvSpPr>
                <p:cNvPr id="20" name="Text Box 41">
                  <a:extLst>
                    <a:ext uri="{FF2B5EF4-FFF2-40B4-BE49-F238E27FC236}">
                      <a16:creationId xmlns:a16="http://schemas.microsoft.com/office/drawing/2014/main" id="{BD5DB48A-B532-2E68-E804-2C1AEECBA684}"/>
                    </a:ext>
                  </a:extLst>
                </p:cNvPr>
                <p:cNvSpPr txBox="1">
                  <a:spLocks noRot="1" noChangeAspect="1" noMove="1" noResize="1" noEditPoints="1" noAdjustHandles="1" noChangeArrowheads="1" noChangeShapeType="1" noTextEdit="1"/>
                </p:cNvSpPr>
                <p:nvPr/>
              </p:nvSpPr>
              <p:spPr bwMode="auto">
                <a:xfrm>
                  <a:off x="7673338" y="5474451"/>
                  <a:ext cx="1333500" cy="457200"/>
                </a:xfrm>
                <a:prstGeom prst="rect">
                  <a:avLst/>
                </a:prstGeom>
                <a:blipFill>
                  <a:blip r:embed="rId9"/>
                  <a:stretch>
                    <a:fillRect/>
                  </a:stretch>
                </a:blipFill>
                <a:ln w="9525">
                  <a:solidFill>
                    <a:srgbClr val="FF0000"/>
                  </a:solidFill>
                  <a:miter lim="800000"/>
                  <a:headEnd/>
                  <a:tailEnd/>
                </a:ln>
              </p:spPr>
              <p:txBody>
                <a:bodyPr/>
                <a:lstStyle/>
                <a:p>
                  <a:r>
                    <a:rPr lang="en-US">
                      <a:noFill/>
                    </a:rPr>
                    <a:t> </a:t>
                  </a:r>
                </a:p>
              </p:txBody>
            </p:sp>
          </mc:Fallback>
        </mc:AlternateContent>
        <p:cxnSp>
          <p:nvCxnSpPr>
            <p:cNvPr id="21" name="Straight Connector 20">
              <a:extLst>
                <a:ext uri="{FF2B5EF4-FFF2-40B4-BE49-F238E27FC236}">
                  <a16:creationId xmlns:a16="http://schemas.microsoft.com/office/drawing/2014/main" id="{2559CB69-DCE6-7974-5537-E6969488B3D5}"/>
                </a:ext>
              </a:extLst>
            </p:cNvPr>
            <p:cNvCxnSpPr>
              <a:cxnSpLocks/>
              <a:stCxn id="9" idx="2"/>
            </p:cNvCxnSpPr>
            <p:nvPr/>
          </p:nvCxnSpPr>
          <p:spPr>
            <a:xfrm>
              <a:off x="8340088" y="4725480"/>
              <a:ext cx="0" cy="255823"/>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445BA787-0977-811B-55E2-A5A1337C969B}"/>
                </a:ext>
              </a:extLst>
            </p:cNvPr>
            <p:cNvSpPr/>
            <p:nvPr/>
          </p:nvSpPr>
          <p:spPr>
            <a:xfrm>
              <a:off x="8052990" y="4660169"/>
              <a:ext cx="574196" cy="769441"/>
            </a:xfrm>
            <a:prstGeom prst="rect">
              <a:avLst/>
            </a:prstGeom>
          </p:spPr>
          <p:txBody>
            <a:bodyPr wrap="none">
              <a:spAutoFit/>
            </a:bodyPr>
            <a:lstStyle/>
            <a:p>
              <a:r>
                <a:rPr lang="en-US" sz="4400" dirty="0"/>
                <a:t>…</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C58F77F7-7D60-EB65-A215-0D854398CFCA}"/>
                    </a:ext>
                  </a:extLst>
                </p:cNvPr>
                <p:cNvSpPr txBox="1"/>
                <p:nvPr/>
              </p:nvSpPr>
              <p:spPr>
                <a:xfrm>
                  <a:off x="9002408" y="1678247"/>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27" name="TextBox 26">
                  <a:extLst>
                    <a:ext uri="{FF2B5EF4-FFF2-40B4-BE49-F238E27FC236}">
                      <a16:creationId xmlns:a16="http://schemas.microsoft.com/office/drawing/2014/main" id="{C58F77F7-7D60-EB65-A215-0D854398CFCA}"/>
                    </a:ext>
                  </a:extLst>
                </p:cNvPr>
                <p:cNvSpPr txBox="1">
                  <a:spLocks noRot="1" noChangeAspect="1" noMove="1" noResize="1" noEditPoints="1" noAdjustHandles="1" noChangeArrowheads="1" noChangeShapeType="1" noTextEdit="1"/>
                </p:cNvSpPr>
                <p:nvPr/>
              </p:nvSpPr>
              <p:spPr>
                <a:xfrm>
                  <a:off x="9002408" y="1678247"/>
                  <a:ext cx="365805"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722D0772-8582-C391-0488-93C9175AC40C}"/>
                    </a:ext>
                  </a:extLst>
                </p:cNvPr>
                <p:cNvSpPr txBox="1"/>
                <p:nvPr/>
              </p:nvSpPr>
              <p:spPr>
                <a:xfrm>
                  <a:off x="9002407" y="2525515"/>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28" name="TextBox 27">
                  <a:extLst>
                    <a:ext uri="{FF2B5EF4-FFF2-40B4-BE49-F238E27FC236}">
                      <a16:creationId xmlns:a16="http://schemas.microsoft.com/office/drawing/2014/main" id="{722D0772-8582-C391-0488-93C9175AC40C}"/>
                    </a:ext>
                  </a:extLst>
                </p:cNvPr>
                <p:cNvSpPr txBox="1">
                  <a:spLocks noRot="1" noChangeAspect="1" noMove="1" noResize="1" noEditPoints="1" noAdjustHandles="1" noChangeArrowheads="1" noChangeShapeType="1" noTextEdit="1"/>
                </p:cNvSpPr>
                <p:nvPr/>
              </p:nvSpPr>
              <p:spPr>
                <a:xfrm>
                  <a:off x="9002407" y="2525515"/>
                  <a:ext cx="365805"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5218D935-1EA5-3D30-6436-E62E0AF4623E}"/>
                    </a:ext>
                  </a:extLst>
                </p:cNvPr>
                <p:cNvSpPr txBox="1"/>
                <p:nvPr/>
              </p:nvSpPr>
              <p:spPr>
                <a:xfrm>
                  <a:off x="9002407" y="334847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29" name="TextBox 28">
                  <a:extLst>
                    <a:ext uri="{FF2B5EF4-FFF2-40B4-BE49-F238E27FC236}">
                      <a16:creationId xmlns:a16="http://schemas.microsoft.com/office/drawing/2014/main" id="{5218D935-1EA5-3D30-6436-E62E0AF4623E}"/>
                    </a:ext>
                  </a:extLst>
                </p:cNvPr>
                <p:cNvSpPr txBox="1">
                  <a:spLocks noRot="1" noChangeAspect="1" noMove="1" noResize="1" noEditPoints="1" noAdjustHandles="1" noChangeArrowheads="1" noChangeShapeType="1" noTextEdit="1"/>
                </p:cNvSpPr>
                <p:nvPr/>
              </p:nvSpPr>
              <p:spPr>
                <a:xfrm>
                  <a:off x="9002407" y="3348473"/>
                  <a:ext cx="365805"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FA48A35A-F221-0772-DE4C-D3264E78EC79}"/>
                    </a:ext>
                  </a:extLst>
                </p:cNvPr>
                <p:cNvSpPr txBox="1"/>
                <p:nvPr/>
              </p:nvSpPr>
              <p:spPr>
                <a:xfrm>
                  <a:off x="9002407" y="4171431"/>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30" name="TextBox 29">
                  <a:extLst>
                    <a:ext uri="{FF2B5EF4-FFF2-40B4-BE49-F238E27FC236}">
                      <a16:creationId xmlns:a16="http://schemas.microsoft.com/office/drawing/2014/main" id="{FA48A35A-F221-0772-DE4C-D3264E78EC79}"/>
                    </a:ext>
                  </a:extLst>
                </p:cNvPr>
                <p:cNvSpPr txBox="1">
                  <a:spLocks noRot="1" noChangeAspect="1" noMove="1" noResize="1" noEditPoints="1" noAdjustHandles="1" noChangeArrowheads="1" noChangeShapeType="1" noTextEdit="1"/>
                </p:cNvSpPr>
                <p:nvPr/>
              </p:nvSpPr>
              <p:spPr>
                <a:xfrm>
                  <a:off x="9002407" y="4171431"/>
                  <a:ext cx="365805" cy="369332"/>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9CF95495-3C2E-4DF2-EEBF-4AC317B24405}"/>
                    </a:ext>
                  </a:extLst>
                </p:cNvPr>
                <p:cNvSpPr txBox="1"/>
                <p:nvPr/>
              </p:nvSpPr>
              <p:spPr>
                <a:xfrm>
                  <a:off x="8988938" y="5344243"/>
                  <a:ext cx="36580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70C0"/>
                            </a:solidFill>
                            <a:latin typeface="Cambria Math" panose="02040503050406030204" pitchFamily="18" charset="0"/>
                          </a:rPr>
                          <m:t>1</m:t>
                        </m:r>
                      </m:oMath>
                    </m:oMathPara>
                  </a14:m>
                  <a:endParaRPr lang="en-US" dirty="0">
                    <a:solidFill>
                      <a:srgbClr val="0070C0"/>
                    </a:solidFill>
                  </a:endParaRPr>
                </a:p>
              </p:txBody>
            </p:sp>
          </mc:Choice>
          <mc:Fallback xmlns="">
            <p:sp>
              <p:nvSpPr>
                <p:cNvPr id="31" name="TextBox 30">
                  <a:extLst>
                    <a:ext uri="{FF2B5EF4-FFF2-40B4-BE49-F238E27FC236}">
                      <a16:creationId xmlns:a16="http://schemas.microsoft.com/office/drawing/2014/main" id="{9CF95495-3C2E-4DF2-EEBF-4AC317B24405}"/>
                    </a:ext>
                  </a:extLst>
                </p:cNvPr>
                <p:cNvSpPr txBox="1">
                  <a:spLocks noRot="1" noChangeAspect="1" noMove="1" noResize="1" noEditPoints="1" noAdjustHandles="1" noChangeArrowheads="1" noChangeShapeType="1" noTextEdit="1"/>
                </p:cNvSpPr>
                <p:nvPr/>
              </p:nvSpPr>
              <p:spPr>
                <a:xfrm>
                  <a:off x="8988938" y="5344243"/>
                  <a:ext cx="365805"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13">
              <p14:nvContentPartPr>
                <p14:cNvPr id="11" name="Ink 10">
                  <a:extLst>
                    <a:ext uri="{FF2B5EF4-FFF2-40B4-BE49-F238E27FC236}">
                      <a16:creationId xmlns:a16="http://schemas.microsoft.com/office/drawing/2014/main" id="{D7D8E0AF-3481-5748-34FB-8D624C2E516D}"/>
                    </a:ext>
                  </a:extLst>
                </p14:cNvPr>
                <p14:cNvContentPartPr/>
                <p14:nvPr/>
              </p14:nvContentPartPr>
              <p14:xfrm>
                <a:off x="9410760" y="4483080"/>
                <a:ext cx="360" cy="360"/>
              </p14:xfrm>
            </p:contentPart>
          </mc:Choice>
          <mc:Fallback xmlns="">
            <p:pic>
              <p:nvPicPr>
                <p:cNvPr id="11" name="Ink 10">
                  <a:extLst>
                    <a:ext uri="{FF2B5EF4-FFF2-40B4-BE49-F238E27FC236}">
                      <a16:creationId xmlns:a16="http://schemas.microsoft.com/office/drawing/2014/main" id="{D7D8E0AF-3481-5748-34FB-8D624C2E516D}"/>
                    </a:ext>
                  </a:extLst>
                </p:cNvPr>
                <p:cNvPicPr/>
                <p:nvPr/>
              </p:nvPicPr>
              <p:blipFill>
                <a:blip r:embed="rId14"/>
                <a:stretch>
                  <a:fillRect/>
                </a:stretch>
              </p:blipFill>
              <p:spPr>
                <a:xfrm>
                  <a:off x="9401400" y="4473720"/>
                  <a:ext cx="19080" cy="19080"/>
                </a:xfrm>
                <a:prstGeom prst="rect">
                  <a:avLst/>
                </a:prstGeom>
              </p:spPr>
            </p:pic>
          </mc:Fallback>
        </mc:AlternateContent>
      </p:grpSp>
    </p:spTree>
    <p:extLst>
      <p:ext uri="{BB962C8B-B14F-4D97-AF65-F5344CB8AC3E}">
        <p14:creationId xmlns:p14="http://schemas.microsoft.com/office/powerpoint/2010/main" val="377184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AE782-C07E-8C9D-F03B-E1555654D0F6}"/>
              </a:ext>
            </a:extLst>
          </p:cNvPr>
          <p:cNvSpPr>
            <a:spLocks noGrp="1"/>
          </p:cNvSpPr>
          <p:nvPr>
            <p:ph type="title"/>
          </p:nvPr>
        </p:nvSpPr>
        <p:spPr/>
        <p:txBody>
          <a:bodyPr/>
          <a:lstStyle/>
          <a:p>
            <a:r>
              <a:rPr lang="en-US" dirty="0"/>
              <a:t>Recursive List Summation Code</a:t>
            </a:r>
          </a:p>
        </p:txBody>
      </p:sp>
      <p:sp>
        <p:nvSpPr>
          <p:cNvPr id="3" name="Content Placeholder 2">
            <a:extLst>
              <a:ext uri="{FF2B5EF4-FFF2-40B4-BE49-F238E27FC236}">
                <a16:creationId xmlns:a16="http://schemas.microsoft.com/office/drawing/2014/main" id="{324CB12C-1484-4384-0A8A-F40C8F089090}"/>
              </a:ext>
            </a:extLst>
          </p:cNvPr>
          <p:cNvSpPr>
            <a:spLocks noGrp="1"/>
          </p:cNvSpPr>
          <p:nvPr>
            <p:ph idx="1"/>
          </p:nvPr>
        </p:nvSpPr>
        <p:spPr/>
        <p:txBody>
          <a:bodyPr>
            <a:normAutofit/>
          </a:bodyPr>
          <a:lstStyle/>
          <a:p>
            <a:pPr marL="0" indent="0">
              <a:buNone/>
            </a:pPr>
            <a:r>
              <a:rPr lang="en-US" sz="1800" b="0" dirty="0">
                <a:solidFill>
                  <a:srgbClr val="0000FF"/>
                </a:solidFill>
                <a:effectLst/>
                <a:latin typeface="Consolas" panose="020B0609020204030204" pitchFamily="49" charset="0"/>
              </a:rPr>
              <a:t>public</a:t>
            </a: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sum(</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list){</a:t>
            </a:r>
          </a:p>
          <a:p>
            <a:pPr marL="0" indent="0">
              <a:buNone/>
            </a:pP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return</a:t>
            </a:r>
            <a:r>
              <a:rPr lang="en-US" sz="1800" b="0" dirty="0">
                <a:solidFill>
                  <a:srgbClr val="000000"/>
                </a:solidFill>
                <a:effectLst/>
                <a:latin typeface="Consolas" panose="020B0609020204030204" pitchFamily="49" charset="0"/>
              </a:rPr>
              <a:t> </a:t>
            </a:r>
            <a:r>
              <a:rPr lang="en-US" sz="1800" b="0" dirty="0" err="1">
                <a:solidFill>
                  <a:srgbClr val="000000"/>
                </a:solidFill>
                <a:effectLst/>
                <a:latin typeface="Consolas" panose="020B0609020204030204" pitchFamily="49" charset="0"/>
              </a:rPr>
              <a:t>sum_helper</a:t>
            </a:r>
            <a:r>
              <a:rPr lang="en-US" sz="1800" b="0" dirty="0">
                <a:solidFill>
                  <a:srgbClr val="000000"/>
                </a:solidFill>
                <a:effectLst/>
                <a:latin typeface="Consolas" panose="020B0609020204030204" pitchFamily="49" charset="0"/>
              </a:rPr>
              <a:t>(list, </a:t>
            </a:r>
            <a:r>
              <a:rPr lang="en-US" sz="1800" b="0" dirty="0">
                <a:solidFill>
                  <a:srgbClr val="098658"/>
                </a:solidFill>
                <a:effectLst/>
                <a:latin typeface="Consolas" panose="020B0609020204030204" pitchFamily="49" charset="0"/>
              </a:rPr>
              <a:t>0</a:t>
            </a:r>
            <a:r>
              <a:rPr lang="en-US" sz="1800" b="0" dirty="0">
                <a:solidFill>
                  <a:srgbClr val="000000"/>
                </a:solidFill>
                <a:effectLst/>
                <a:latin typeface="Consolas" panose="020B0609020204030204" pitchFamily="49" charset="0"/>
              </a:rPr>
              <a:t>, </a:t>
            </a:r>
            <a:r>
              <a:rPr lang="en-US" sz="1800" b="0" dirty="0" err="1">
                <a:solidFill>
                  <a:srgbClr val="000000"/>
                </a:solidFill>
                <a:effectLst/>
                <a:latin typeface="Consolas" panose="020B0609020204030204" pitchFamily="49" charset="0"/>
              </a:rPr>
              <a:t>list.size</a:t>
            </a:r>
            <a:r>
              <a:rPr lang="en-US" sz="1800" b="0" dirty="0">
                <a:solidFill>
                  <a:srgbClr val="000000"/>
                </a:solidFill>
                <a:effectLst/>
                <a:latin typeface="Consolas" panose="020B0609020204030204" pitchFamily="49" charset="0"/>
              </a:rPr>
              <a:t>);</a:t>
            </a:r>
          </a:p>
          <a:p>
            <a:pPr marL="0" indent="0">
              <a:buNone/>
            </a:pPr>
            <a:r>
              <a:rPr lang="en-US" sz="1800" b="0" dirty="0">
                <a:solidFill>
                  <a:srgbClr val="000000"/>
                </a:solidFill>
                <a:effectLst/>
                <a:latin typeface="Consolas" panose="020B0609020204030204" pitchFamily="49" charset="0"/>
              </a:rPr>
              <a:t>}</a:t>
            </a:r>
          </a:p>
          <a:p>
            <a:pPr marL="0" indent="0">
              <a:buNone/>
            </a:pPr>
            <a:r>
              <a:rPr lang="en-US" sz="1800" b="0" dirty="0">
                <a:solidFill>
                  <a:srgbClr val="0000FF"/>
                </a:solidFill>
                <a:effectLst/>
                <a:latin typeface="Consolas" panose="020B0609020204030204" pitchFamily="49" charset="0"/>
              </a:rPr>
              <a:t>private</a:t>
            </a: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a:t>
            </a:r>
            <a:r>
              <a:rPr lang="en-US" sz="1800" b="0" dirty="0" err="1">
                <a:solidFill>
                  <a:srgbClr val="000000"/>
                </a:solidFill>
                <a:effectLst/>
                <a:latin typeface="Consolas" panose="020B0609020204030204" pitchFamily="49" charset="0"/>
              </a:rPr>
              <a:t>sum_helper</a:t>
            </a:r>
            <a:r>
              <a:rPr lang="en-US" sz="1800" b="0" dirty="0">
                <a:solidFill>
                  <a:srgbClr val="000000"/>
                </a:solidFill>
                <a:effectLst/>
                <a:latin typeface="Consolas" panose="020B0609020204030204" pitchFamily="49" charset="0"/>
              </a:rPr>
              <a:t>(</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list, </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low, </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high){</a:t>
            </a:r>
          </a:p>
          <a:p>
            <a:pPr marL="0" indent="0">
              <a:buNone/>
            </a:pP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if</a:t>
            </a:r>
            <a:r>
              <a:rPr lang="en-US" sz="1800" b="0" dirty="0">
                <a:solidFill>
                  <a:srgbClr val="000000"/>
                </a:solidFill>
                <a:effectLst/>
                <a:latin typeface="Consolas" panose="020B0609020204030204" pitchFamily="49" charset="0"/>
              </a:rPr>
              <a:t> (low == high){ </a:t>
            </a:r>
            <a:r>
              <a:rPr lang="en-US" sz="1800" b="0" dirty="0">
                <a:solidFill>
                  <a:srgbClr val="0000FF"/>
                </a:solidFill>
                <a:effectLst/>
                <a:latin typeface="Consolas" panose="020B0609020204030204" pitchFamily="49" charset="0"/>
              </a:rPr>
              <a:t>return</a:t>
            </a:r>
            <a:r>
              <a:rPr lang="en-US" sz="1800" b="0" dirty="0">
                <a:solidFill>
                  <a:srgbClr val="000000"/>
                </a:solidFill>
                <a:effectLst/>
                <a:latin typeface="Consolas" panose="020B0609020204030204" pitchFamily="49" charset="0"/>
              </a:rPr>
              <a:t> </a:t>
            </a:r>
            <a:r>
              <a:rPr lang="en-US" sz="1800" b="0" dirty="0">
                <a:solidFill>
                  <a:srgbClr val="098658"/>
                </a:solidFill>
                <a:effectLst/>
                <a:latin typeface="Consolas" panose="020B0609020204030204" pitchFamily="49" charset="0"/>
              </a:rPr>
              <a:t>0</a:t>
            </a:r>
            <a:r>
              <a:rPr lang="en-US" sz="1800" b="0" dirty="0">
                <a:solidFill>
                  <a:srgbClr val="000000"/>
                </a:solidFill>
                <a:effectLst/>
                <a:latin typeface="Consolas" panose="020B0609020204030204" pitchFamily="49" charset="0"/>
              </a:rPr>
              <a:t>; }</a:t>
            </a:r>
          </a:p>
          <a:p>
            <a:pPr marL="0" indent="0">
              <a:buNone/>
            </a:pP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if</a:t>
            </a:r>
            <a:r>
              <a:rPr lang="en-US" sz="1800" b="0" dirty="0">
                <a:solidFill>
                  <a:srgbClr val="000000"/>
                </a:solidFill>
                <a:effectLst/>
                <a:latin typeface="Consolas" panose="020B0609020204030204" pitchFamily="49" charset="0"/>
              </a:rPr>
              <a:t> (low == high-</a:t>
            </a:r>
            <a:r>
              <a:rPr lang="en-US" sz="1800" b="0" dirty="0">
                <a:solidFill>
                  <a:srgbClr val="098658"/>
                </a:solidFill>
                <a:effectLst/>
                <a:latin typeface="Consolas" panose="020B0609020204030204" pitchFamily="49" charset="0"/>
              </a:rPr>
              <a:t>1</a:t>
            </a: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return</a:t>
            </a:r>
            <a:r>
              <a:rPr lang="en-US" sz="1800" b="0" dirty="0">
                <a:solidFill>
                  <a:srgbClr val="000000"/>
                </a:solidFill>
                <a:effectLst/>
                <a:latin typeface="Consolas" panose="020B0609020204030204" pitchFamily="49" charset="0"/>
              </a:rPr>
              <a:t> list[low]; }</a:t>
            </a:r>
          </a:p>
          <a:p>
            <a:pPr marL="0" indent="0">
              <a:buNone/>
            </a:pP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int</a:t>
            </a:r>
            <a:r>
              <a:rPr lang="en-US" sz="1800" b="0" dirty="0">
                <a:solidFill>
                  <a:srgbClr val="000000"/>
                </a:solidFill>
                <a:effectLst/>
                <a:latin typeface="Consolas" panose="020B0609020204030204" pitchFamily="49" charset="0"/>
              </a:rPr>
              <a:t> middle = (</a:t>
            </a:r>
            <a:r>
              <a:rPr lang="en-US" sz="1800" b="0" dirty="0" err="1">
                <a:solidFill>
                  <a:srgbClr val="000000"/>
                </a:solidFill>
                <a:effectLst/>
                <a:latin typeface="Consolas" panose="020B0609020204030204" pitchFamily="49" charset="0"/>
              </a:rPr>
              <a:t>high+low</a:t>
            </a:r>
            <a:r>
              <a:rPr lang="en-US" sz="1800" b="0" dirty="0">
                <a:solidFill>
                  <a:srgbClr val="000000"/>
                </a:solidFill>
                <a:effectLst/>
                <a:latin typeface="Consolas" panose="020B0609020204030204" pitchFamily="49" charset="0"/>
              </a:rPr>
              <a:t>)/</a:t>
            </a:r>
            <a:r>
              <a:rPr lang="en-US" sz="1800" b="0" dirty="0">
                <a:solidFill>
                  <a:srgbClr val="098658"/>
                </a:solidFill>
                <a:effectLst/>
                <a:latin typeface="Consolas" panose="020B0609020204030204" pitchFamily="49" charset="0"/>
              </a:rPr>
              <a:t>2</a:t>
            </a:r>
            <a:r>
              <a:rPr lang="en-US" sz="1800" b="0" dirty="0">
                <a:solidFill>
                  <a:srgbClr val="000000"/>
                </a:solidFill>
                <a:effectLst/>
                <a:latin typeface="Consolas" panose="020B0609020204030204" pitchFamily="49" charset="0"/>
              </a:rPr>
              <a:t>;</a:t>
            </a:r>
          </a:p>
          <a:p>
            <a:pPr marL="0" indent="0">
              <a:buNone/>
            </a:pPr>
            <a:r>
              <a:rPr lang="en-US" sz="1800" b="0" dirty="0">
                <a:solidFill>
                  <a:srgbClr val="000000"/>
                </a:solidFill>
                <a:effectLst/>
                <a:latin typeface="Consolas" panose="020B0609020204030204" pitchFamily="49" charset="0"/>
              </a:rPr>
              <a:t>    </a:t>
            </a:r>
            <a:r>
              <a:rPr lang="en-US" sz="1800" b="0" dirty="0">
                <a:solidFill>
                  <a:srgbClr val="0000FF"/>
                </a:solidFill>
                <a:effectLst/>
                <a:latin typeface="Consolas" panose="020B0609020204030204" pitchFamily="49" charset="0"/>
              </a:rPr>
              <a:t>return</a:t>
            </a:r>
            <a:r>
              <a:rPr lang="en-US" sz="1800" b="0" dirty="0">
                <a:solidFill>
                  <a:srgbClr val="000000"/>
                </a:solidFill>
                <a:effectLst/>
                <a:latin typeface="Consolas" panose="020B0609020204030204" pitchFamily="49" charset="0"/>
              </a:rPr>
              <a:t> </a:t>
            </a:r>
            <a:r>
              <a:rPr lang="en-US" sz="1800" b="0" dirty="0" err="1">
                <a:solidFill>
                  <a:srgbClr val="000000"/>
                </a:solidFill>
                <a:effectLst/>
                <a:latin typeface="Consolas" panose="020B0609020204030204" pitchFamily="49" charset="0"/>
              </a:rPr>
              <a:t>sum_helper</a:t>
            </a:r>
            <a:r>
              <a:rPr lang="en-US" sz="1800" b="0" dirty="0">
                <a:solidFill>
                  <a:srgbClr val="000000"/>
                </a:solidFill>
                <a:effectLst/>
                <a:latin typeface="Consolas" panose="020B0609020204030204" pitchFamily="49" charset="0"/>
              </a:rPr>
              <a:t>(list, low, middle) + </a:t>
            </a:r>
            <a:r>
              <a:rPr lang="en-US" sz="1800" b="0" dirty="0" err="1">
                <a:solidFill>
                  <a:srgbClr val="000000"/>
                </a:solidFill>
                <a:effectLst/>
                <a:latin typeface="Consolas" panose="020B0609020204030204" pitchFamily="49" charset="0"/>
              </a:rPr>
              <a:t>sum_helper</a:t>
            </a:r>
            <a:r>
              <a:rPr lang="en-US" sz="1800" b="0" dirty="0">
                <a:solidFill>
                  <a:srgbClr val="000000"/>
                </a:solidFill>
                <a:effectLst/>
                <a:latin typeface="Consolas" panose="020B0609020204030204" pitchFamily="49" charset="0"/>
              </a:rPr>
              <a:t>(list, middle, high);</a:t>
            </a:r>
          </a:p>
          <a:p>
            <a:pPr marL="0" indent="0">
              <a:buNone/>
            </a:pPr>
            <a:r>
              <a:rPr lang="en-US" sz="1800" b="0" dirty="0">
                <a:solidFill>
                  <a:srgbClr val="000000"/>
                </a:solidFill>
                <a:effectLst/>
                <a:latin typeface="Consolas" panose="020B0609020204030204" pitchFamily="49" charset="0"/>
              </a:rPr>
              <a:t>}</a:t>
            </a:r>
          </a:p>
        </p:txBody>
      </p:sp>
    </p:spTree>
    <p:extLst>
      <p:ext uri="{BB962C8B-B14F-4D97-AF65-F5344CB8AC3E}">
        <p14:creationId xmlns:p14="http://schemas.microsoft.com/office/powerpoint/2010/main" val="4256711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682</TotalTime>
  <Words>1623</Words>
  <Application>Microsoft Office PowerPoint</Application>
  <PresentationFormat>Widescreen</PresentationFormat>
  <Paragraphs>392</Paragraphs>
  <Slides>21</Slides>
  <Notes>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21</vt:i4>
      </vt:variant>
    </vt:vector>
  </HeadingPairs>
  <TitlesOfParts>
    <vt:vector size="32" baseType="lpstr">
      <vt:lpstr>Aptos</vt:lpstr>
      <vt:lpstr>Aptos Display</vt:lpstr>
      <vt:lpstr>Arial</vt:lpstr>
      <vt:lpstr>Calibri</vt:lpstr>
      <vt:lpstr>Calibri Light</vt:lpstr>
      <vt:lpstr>Cambria Math</vt:lpstr>
      <vt:lpstr>Consolas</vt:lpstr>
      <vt:lpstr>Symbol</vt:lpstr>
      <vt:lpstr>Office Theme</vt:lpstr>
      <vt:lpstr>1_Office Theme</vt:lpstr>
      <vt:lpstr>2_Office Theme</vt:lpstr>
      <vt:lpstr>CSE 332 Spring 2026 Lecture 6: Recurrences</vt:lpstr>
      <vt:lpstr>Recursive Binary Search</vt:lpstr>
      <vt:lpstr>Analysis of Recursive Algorithms</vt:lpstr>
      <vt:lpstr>How Efficient Is It?</vt:lpstr>
      <vt:lpstr>Let’s Solve the Recurrence!</vt:lpstr>
      <vt:lpstr>Make our process “prettier”</vt:lpstr>
      <vt:lpstr>Recursive Linear Search</vt:lpstr>
      <vt:lpstr>Prettier List Sum Substitution </vt:lpstr>
      <vt:lpstr>Recursive List Summation Code</vt:lpstr>
      <vt:lpstr>Tree Method for Recursive Summation</vt:lpstr>
      <vt:lpstr>Recursive List Summation – Solving the Series</vt:lpstr>
      <vt:lpstr>Tree Method Summary: Chip and Conquer</vt:lpstr>
      <vt:lpstr>Tree Method Summary: Divide and Conquer</vt:lpstr>
      <vt:lpstr>Let’s do some more!</vt:lpstr>
      <vt:lpstr>Tree Method T(n)=2T(n/2)+n</vt:lpstr>
      <vt:lpstr>Tree Method T(n)=2T(n/2)+n^2</vt:lpstr>
      <vt:lpstr>Solving T(n)=2T(n/2)+n^2</vt:lpstr>
      <vt:lpstr>Tree Method T(n)=2T(n/8)+1</vt:lpstr>
      <vt:lpstr>Solving T(n)=2T(n/8)+1</vt:lpstr>
      <vt:lpstr>Finite Geometric Series (a&gt;1)</vt:lpstr>
      <vt:lpstr>Finite Geometric Series (a&lt;1)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CSE332 Lecture 6</dc:title>
  <dc:creator>Brunelle, Nathan J (njb2b)</dc:creator>
  <cp:lastModifiedBy>Nathan Brunelle</cp:lastModifiedBy>
  <cp:revision>47</cp:revision>
  <dcterms:created xsi:type="dcterms:W3CDTF">2024-06-26T12:44:42Z</dcterms:created>
  <dcterms:modified xsi:type="dcterms:W3CDTF">2026-04-10T19:21:59Z</dcterms:modified>
</cp:coreProperties>
</file>