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sldIdLst>
    <p:sldId id="256" r:id="rId2"/>
    <p:sldId id="412" r:id="rId3"/>
    <p:sldId id="415" r:id="rId4"/>
    <p:sldId id="454" r:id="rId5"/>
    <p:sldId id="455" r:id="rId6"/>
    <p:sldId id="456" r:id="rId7"/>
    <p:sldId id="457" r:id="rId8"/>
    <p:sldId id="423" r:id="rId9"/>
    <p:sldId id="459" r:id="rId10"/>
    <p:sldId id="425" r:id="rId11"/>
    <p:sldId id="426" r:id="rId12"/>
    <p:sldId id="427" r:id="rId13"/>
    <p:sldId id="428" r:id="rId14"/>
    <p:sldId id="429" r:id="rId15"/>
    <p:sldId id="430" r:id="rId16"/>
    <p:sldId id="431" r:id="rId17"/>
    <p:sldId id="432" r:id="rId18"/>
    <p:sldId id="433" r:id="rId19"/>
    <p:sldId id="434" r:id="rId20"/>
    <p:sldId id="435" r:id="rId21"/>
    <p:sldId id="436" r:id="rId22"/>
    <p:sldId id="460" r:id="rId23"/>
    <p:sldId id="437" r:id="rId24"/>
    <p:sldId id="438" r:id="rId25"/>
    <p:sldId id="439" r:id="rId26"/>
    <p:sldId id="440" r:id="rId27"/>
    <p:sldId id="441" r:id="rId28"/>
    <p:sldId id="443" r:id="rId29"/>
    <p:sldId id="444" r:id="rId30"/>
    <p:sldId id="445" r:id="rId31"/>
    <p:sldId id="446" r:id="rId32"/>
    <p:sldId id="447" r:id="rId33"/>
    <p:sldId id="448" r:id="rId34"/>
    <p:sldId id="449" r:id="rId35"/>
    <p:sldId id="450" r:id="rId36"/>
    <p:sldId id="451" r:id="rId37"/>
  </p:sldIdLst>
  <p:sldSz cx="12192000" cy="6858000"/>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CB46A9-AC64-2107-0D04-23C3E6A0A637}" name="Sarah Brunelle" initials="SB" userId="S::sarah.bland@TNC.ORG::0841f992-6401-4fcf-8797-7495e84da30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40000"/>
    <a:srgbClr val="9D000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51" d="100"/>
          <a:sy n="51" d="100"/>
        </p:scale>
        <p:origin x="440"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0D1F59-0C63-44D8-BE72-2266A9516CA1}"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3430-04EA-4E2B-840E-2DAFF95C6F71}" type="slidenum">
              <a:rPr lang="en-US" smtClean="0"/>
              <a:t>‹#›</a:t>
            </a:fld>
            <a:endParaRPr lang="en-US"/>
          </a:p>
        </p:txBody>
      </p:sp>
    </p:spTree>
    <p:extLst>
      <p:ext uri="{BB962C8B-B14F-4D97-AF65-F5344CB8AC3E}">
        <p14:creationId xmlns:p14="http://schemas.microsoft.com/office/powerpoint/2010/main" val="2212231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1DCF-5FA9-3BBE-A6DC-4C4767E77E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D8AAD4-9F4E-2546-4A20-345BE6926F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B68BC9-B242-D863-6297-36224D351B7D}"/>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7B6D43E7-A090-881E-D908-BB9CC53DD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DFBC9-B9F9-85A6-26A1-9D7E515D0331}"/>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54309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24705-3181-4743-BF72-E5B55E6278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9669D-6765-7CD2-C040-D4C5E44BA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5E7B0-5065-8FAA-2D02-01DC4905B366}"/>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CA487F4E-481E-5CA4-5AC0-EF15EBAF8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C81A-1EC7-F85E-A5DB-0F7CA62EC0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365317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8F565-D4D2-A972-147D-1A41777B2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813695-1D6C-4A4F-7F94-1346663811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AEB8A-EA17-E1E1-8CD3-B7AF8E3F2803}"/>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AB6AF905-A88D-ED4C-DD07-098840D4AB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A03B8-DD10-B6B6-6B59-3EB669F3776F}"/>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787887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B011-50E5-247E-0EB3-D47C59C4F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A71371-A022-A3A5-E49C-D2CCEC4E25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F92F8-B436-FF4B-567C-6CF9F3F68596}"/>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09C755B9-83BE-E117-954F-A47925F5BF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E45716-8D01-8E2F-8276-3A903E607C10}"/>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3167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264CF-1BBA-680C-4F96-017144A15A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89E9BE-1B28-C587-A2C5-253ECF74E1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E3E68-CE19-CACB-1EDD-351F4F9C9466}"/>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5DE49855-AB14-5CF9-EE88-AB42D1DF4D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E2C96-8A85-4C99-39A1-9B9DB31D7A5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77264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89EEC-003E-DFFB-2D04-A2E70FE13D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FE0F4-58A0-D6D9-6AAC-CD97965C20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7E4C68-9C36-2696-B323-CF0642D6DB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9713B3-5A96-0F1A-CFE7-8563FD24B87E}"/>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6" name="Footer Placeholder 5">
            <a:extLst>
              <a:ext uri="{FF2B5EF4-FFF2-40B4-BE49-F238E27FC236}">
                <a16:creationId xmlns:a16="http://schemas.microsoft.com/office/drawing/2014/main" id="{818D724B-C264-2548-CAFF-305FE7D37B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193A13-EBDF-17F2-DF34-5BA3D79328AA}"/>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365914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19F2D-6C68-B3F6-3BC7-2A9EE6BE2B4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2A2B36-9CB6-0E61-D14F-48AD642FCA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551B63-A4A2-BD66-BF76-72528E69B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F4911-72D8-7120-897F-434F05D8DA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54135-3D54-9447-778A-86081F0473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F52A4A-AE91-8A3A-8DE2-74205F39FDCF}"/>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8" name="Footer Placeholder 7">
            <a:extLst>
              <a:ext uri="{FF2B5EF4-FFF2-40B4-BE49-F238E27FC236}">
                <a16:creationId xmlns:a16="http://schemas.microsoft.com/office/drawing/2014/main" id="{38FC667D-AA9E-21BF-66F2-755D86E708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8E628E-2723-30DA-D22D-BFF79CE056C7}"/>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41973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1984-7865-CBC1-7E39-27325050C7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341811-B828-6912-5458-2BC9266D21E5}"/>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4" name="Footer Placeholder 3">
            <a:extLst>
              <a:ext uri="{FF2B5EF4-FFF2-40B4-BE49-F238E27FC236}">
                <a16:creationId xmlns:a16="http://schemas.microsoft.com/office/drawing/2014/main" id="{DA1DF831-0A64-24F5-806E-B3EBA55914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FD212-56D6-B7F8-FC27-BC4BF7386DD8}"/>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214996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03B13-E121-53F2-65F9-41E383C574E5}"/>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3" name="Footer Placeholder 2">
            <a:extLst>
              <a:ext uri="{FF2B5EF4-FFF2-40B4-BE49-F238E27FC236}">
                <a16:creationId xmlns:a16="http://schemas.microsoft.com/office/drawing/2014/main" id="{D2814793-9D7D-32F8-795A-31644DBAB3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6B231-FE15-2561-B700-2506AC71310D}"/>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85635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5398-EEBA-42F4-3948-4DF36A153E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E000E0-12D7-545A-0B4A-64A8B51A9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585510-3798-210C-EC55-29C449719B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E698E8-2EE7-873D-A608-9A260F5DDDE7}"/>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6" name="Footer Placeholder 5">
            <a:extLst>
              <a:ext uri="{FF2B5EF4-FFF2-40B4-BE49-F238E27FC236}">
                <a16:creationId xmlns:a16="http://schemas.microsoft.com/office/drawing/2014/main" id="{F8D5F347-CF7A-10E6-8DC6-FA1E5DB6DB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5E452D-F82A-718F-94C2-C889F622E545}"/>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16215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1DDD-DB8D-6429-4235-465780A7B8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42B9E5-6756-3695-C94E-93A464783E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170C60-CA85-5E67-14F6-3176093E5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325D70-D5F0-5123-66A9-63D9B82E929A}"/>
              </a:ext>
            </a:extLst>
          </p:cNvPr>
          <p:cNvSpPr>
            <a:spLocks noGrp="1"/>
          </p:cNvSpPr>
          <p:nvPr>
            <p:ph type="dt" sz="half" idx="10"/>
          </p:nvPr>
        </p:nvSpPr>
        <p:spPr/>
        <p:txBody>
          <a:bodyPr/>
          <a:lstStyle/>
          <a:p>
            <a:fld id="{2DB93FBE-67AC-4C5C-B62E-CFFDEAF9BE53}" type="datetimeFigureOut">
              <a:rPr lang="en-US" smtClean="0"/>
              <a:t>4/8/2026</a:t>
            </a:fld>
            <a:endParaRPr lang="en-US"/>
          </a:p>
        </p:txBody>
      </p:sp>
      <p:sp>
        <p:nvSpPr>
          <p:cNvPr id="6" name="Footer Placeholder 5">
            <a:extLst>
              <a:ext uri="{FF2B5EF4-FFF2-40B4-BE49-F238E27FC236}">
                <a16:creationId xmlns:a16="http://schemas.microsoft.com/office/drawing/2014/main" id="{E977B62A-8600-7CE9-095E-82CDE4E17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8F328-EF42-0E10-9C29-12A53381D4AB}"/>
              </a:ext>
            </a:extLst>
          </p:cNvPr>
          <p:cNvSpPr>
            <a:spLocks noGrp="1"/>
          </p:cNvSpPr>
          <p:nvPr>
            <p:ph type="sldNum" sz="quarter" idx="12"/>
          </p:nvPr>
        </p:nvSpPr>
        <p:spPr/>
        <p:txBody>
          <a:bodyPr/>
          <a:lstStyle/>
          <a:p>
            <a:fld id="{A94D5A7D-FFFE-410B-BEE5-702232F4B148}" type="slidenum">
              <a:rPr lang="en-US" smtClean="0"/>
              <a:t>‹#›</a:t>
            </a:fld>
            <a:endParaRPr lang="en-US"/>
          </a:p>
        </p:txBody>
      </p:sp>
    </p:spTree>
    <p:extLst>
      <p:ext uri="{BB962C8B-B14F-4D97-AF65-F5344CB8AC3E}">
        <p14:creationId xmlns:p14="http://schemas.microsoft.com/office/powerpoint/2010/main" val="140534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BC2B57-F2EC-C92D-BAFA-C36FE7F31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AE8E8-3549-4143-3C3F-38529FA55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2DEB0-3161-B686-27DF-345950BFF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B93FBE-67AC-4C5C-B62E-CFFDEAF9BE53}" type="datetimeFigureOut">
              <a:rPr lang="en-US" smtClean="0"/>
              <a:t>4/8/2026</a:t>
            </a:fld>
            <a:endParaRPr lang="en-US"/>
          </a:p>
        </p:txBody>
      </p:sp>
      <p:sp>
        <p:nvSpPr>
          <p:cNvPr id="5" name="Footer Placeholder 4">
            <a:extLst>
              <a:ext uri="{FF2B5EF4-FFF2-40B4-BE49-F238E27FC236}">
                <a16:creationId xmlns:a16="http://schemas.microsoft.com/office/drawing/2014/main" id="{B7B5E12D-E358-B346-0620-4D8545C52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B1C4BA-D22A-5462-8F71-6F616DC8F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D5A7D-FFFE-410B-BEE5-702232F4B148}" type="slidenum">
              <a:rPr lang="en-US" smtClean="0"/>
              <a:t>‹#›</a:t>
            </a:fld>
            <a:endParaRPr lang="en-US"/>
          </a:p>
        </p:txBody>
      </p:sp>
    </p:spTree>
    <p:extLst>
      <p:ext uri="{BB962C8B-B14F-4D97-AF65-F5344CB8AC3E}">
        <p14:creationId xmlns:p14="http://schemas.microsoft.com/office/powerpoint/2010/main" val="309650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5: Priority Queues</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a:xfrm>
            <a:off x="637784" y="9665"/>
            <a:ext cx="10515600" cy="1325563"/>
          </a:xfrm>
        </p:spPr>
        <p:txBody>
          <a:bodyPr/>
          <a:lstStyle/>
          <a:p>
            <a:r>
              <a:rPr lang="en-US" dirty="0"/>
              <a:t>Heap Insert Example</a:t>
            </a:r>
          </a:p>
        </p:txBody>
      </p:sp>
      <p:sp>
        <p:nvSpPr>
          <p:cNvPr id="24" name="Oval 23" descr="We will insert the value 1.5 into the heap, so we begin by creating a new node containing 1.5">
            <a:extLst>
              <a:ext uri="{FF2B5EF4-FFF2-40B4-BE49-F238E27FC236}">
                <a16:creationId xmlns:a16="http://schemas.microsoft.com/office/drawing/2014/main" id="{BDE845EB-2C74-AFA6-612A-2B277A969486}"/>
              </a:ext>
            </a:extLst>
          </p:cNvPr>
          <p:cNvSpPr/>
          <p:nvPr/>
        </p:nvSpPr>
        <p:spPr>
          <a:xfrm>
            <a:off x="3037533" y="1739835"/>
            <a:ext cx="688077" cy="688077"/>
          </a:xfrm>
          <a:prstGeom prst="ellipse">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9D0000"/>
                </a:solidFill>
              </a:rPr>
              <a:t>1.5</a:t>
            </a:r>
          </a:p>
        </p:txBody>
      </p:sp>
      <p:grpSp>
        <p:nvGrpSpPr>
          <p:cNvPr id="4" name="Group 3" descr="We will be adding a new nod to this heap. It has 9 items in it, making for a binary tree of 4 levels. The last level has 2 nodes in it. The nodes are as follows:&#10;&#10;- The root node is 1&#10;- the left child of 1 is 3, the right child is 2&#10;- the left child of 3 is 4, the right child is 7&#10;- the left child of 2 is 5, the right child is 6&#10;- the left child of 4 is 5, the right child is 9&#10;- nodes 7, 5, 6, 5, and 9 are all leaves">
            <a:extLst>
              <a:ext uri="{FF2B5EF4-FFF2-40B4-BE49-F238E27FC236}">
                <a16:creationId xmlns:a16="http://schemas.microsoft.com/office/drawing/2014/main" id="{F5FEEAE4-5947-43BB-33F3-0E2F7A27D58C}"/>
              </a:ext>
              <a:ext uri="{C183D7F6-B498-43B3-948B-1728B52AA6E4}">
                <adec:decorative xmlns:adec="http://schemas.microsoft.com/office/drawing/2017/decorative" val="0"/>
              </a:ext>
            </a:extLst>
          </p:cNvPr>
          <p:cNvGrpSpPr/>
          <p:nvPr/>
        </p:nvGrpSpPr>
        <p:grpSpPr>
          <a:xfrm>
            <a:off x="5104831" y="830384"/>
            <a:ext cx="6934200" cy="3368751"/>
            <a:chOff x="2590801" y="2672070"/>
            <a:chExt cx="6934200" cy="3368751"/>
          </a:xfrm>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3847124"/>
            <a:ext cx="10515600" cy="4351338"/>
          </a:xfrm>
        </p:spPr>
        <p:txBody>
          <a:bodyPr/>
          <a:lstStyle/>
          <a:p>
            <a:pPr marL="0" indent="0">
              <a:buNone/>
            </a:pPr>
            <a:r>
              <a:rPr lang="en-US" dirty="0"/>
              <a:t>insert(item, priority){</a:t>
            </a:r>
          </a:p>
          <a:p>
            <a:pPr marL="0" indent="0">
              <a:buNone/>
            </a:pPr>
            <a:r>
              <a:rPr lang="en-US" dirty="0"/>
              <a:t>    put item in the “next open” spot (keep tree complete)</a:t>
            </a:r>
          </a:p>
          <a:p>
            <a:pPr marL="0" indent="0">
              <a:buNone/>
            </a:pPr>
            <a:r>
              <a:rPr lang="en-US" dirty="0"/>
              <a:t>    while (priority &lt; parent’s priority){</a:t>
            </a:r>
          </a:p>
          <a:p>
            <a:pPr marL="0" indent="0">
              <a:buNone/>
            </a:pPr>
            <a:r>
              <a:rPr lang="en-US" dirty="0"/>
              <a:t>        swap item with parent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595223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Insert (New Node)</a:t>
            </a:r>
          </a:p>
        </p:txBody>
      </p:sp>
      <p:grpSp>
        <p:nvGrpSpPr>
          <p:cNvPr id="4" name="Group 3" descr="This is the same tree depicted on the previous slide">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22" descr="The new node 1.5 needs to go into the bottom-right spot in the tree. Since the last level of the tree has 2 nodes, the new node 1.5 should be the third node in that level. This makes it the left child of the node 7.">
            <a:extLst>
              <a:ext uri="{FF2B5EF4-FFF2-40B4-BE49-F238E27FC236}">
                <a16:creationId xmlns:a16="http://schemas.microsoft.com/office/drawing/2014/main" id="{25E26435-52E5-5E43-6E95-B27D054D3E66}"/>
              </a:ext>
            </a:extLst>
          </p:cNvPr>
          <p:cNvGrpSpPr/>
          <p:nvPr/>
        </p:nvGrpSpPr>
        <p:grpSpPr>
          <a:xfrm>
            <a:off x="7332895" y="2414389"/>
            <a:ext cx="688077" cy="1027705"/>
            <a:chOff x="7332895" y="2414389"/>
            <a:chExt cx="688077" cy="1027705"/>
          </a:xfrm>
        </p:grpSpPr>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9D0000"/>
                  </a:solidFill>
                </a:rPr>
                <a:t>1.5</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3722818"/>
            <a:ext cx="10515600" cy="4351338"/>
          </a:xfrm>
        </p:spPr>
        <p:txBody>
          <a:bodyPr/>
          <a:lstStyle/>
          <a:p>
            <a:pPr marL="0" indent="0">
              <a:buNone/>
            </a:pPr>
            <a:r>
              <a:rPr lang="en-US" dirty="0"/>
              <a:t>insert(item, priority){</a:t>
            </a:r>
          </a:p>
          <a:p>
            <a:pPr marL="0" indent="0">
              <a:buNone/>
            </a:pPr>
            <a:r>
              <a:rPr lang="en-US" dirty="0"/>
              <a:t>    </a:t>
            </a:r>
            <a:r>
              <a:rPr lang="en-US" dirty="0">
                <a:solidFill>
                  <a:srgbClr val="FF0000"/>
                </a:solidFill>
              </a:rPr>
              <a:t>put item in the “next open” spot (keep tree complete)</a:t>
            </a:r>
          </a:p>
          <a:p>
            <a:pPr marL="0" indent="0">
              <a:buNone/>
            </a:pPr>
            <a:r>
              <a:rPr lang="en-US" dirty="0"/>
              <a:t>    while (priority &lt; parent’s priority){</a:t>
            </a:r>
          </a:p>
          <a:p>
            <a:pPr marL="0" indent="0">
              <a:buNone/>
            </a:pPr>
            <a:r>
              <a:rPr lang="en-US" dirty="0"/>
              <a:t>        swap item with parent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2178237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Insert (Percolate 1)</a:t>
            </a:r>
          </a:p>
        </p:txBody>
      </p:sp>
      <p:grpSp>
        <p:nvGrpSpPr>
          <p:cNvPr id="26" name="Group 25" descr="After adding the node 1.5 to the location that the new node must go for the shape requirements of a heap, we must move nodes around to satisfy the heap property (that every node is less than or equal to its children).&#10;&#10;Because 1.5 is smaller than its parent (7) we will swap 1.5 with its parent, so now 7 is the left child of 1.5, and 1.5 is the right child of 3.">
            <a:extLst>
              <a:ext uri="{FF2B5EF4-FFF2-40B4-BE49-F238E27FC236}">
                <a16:creationId xmlns:a16="http://schemas.microsoft.com/office/drawing/2014/main" id="{94C97EA0-3418-11A4-2725-4E4E3A7DAAC3}"/>
              </a:ext>
            </a:extLst>
          </p:cNvPr>
          <p:cNvGrpSpPr/>
          <p:nvPr/>
        </p:nvGrpSpPr>
        <p:grpSpPr>
          <a:xfrm>
            <a:off x="5161281" y="73781"/>
            <a:ext cx="6934200" cy="3368751"/>
            <a:chOff x="5161281" y="73781"/>
            <a:chExt cx="6934200" cy="3368751"/>
          </a:xfrm>
        </p:grpSpPr>
        <p:grpSp>
          <p:nvGrpSpPr>
            <p:cNvPr id="4" name="Group 3" descr="After adding the node 1.5 to the location that the new node must go for the shape requirements of a heap, we must move nodes around to satisfy the heap property (that every node is less than or equal to its children).&#10;&#10;Because 1.5 is smaller than its parent (7) we will swap 1.5 with its parent, so now 7 is the left child of 1.5, and 1.5 is the right child of 3.">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9D0000"/>
                    </a:solidFill>
                  </a:rPr>
                  <a:t>1.5</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3722818"/>
            <a:ext cx="10515600" cy="4351338"/>
          </a:xfrm>
        </p:spPr>
        <p:txBody>
          <a:bodyPr/>
          <a:lstStyle/>
          <a:p>
            <a:pPr marL="0" indent="0">
              <a:buNone/>
            </a:pPr>
            <a:r>
              <a:rPr lang="en-US" dirty="0"/>
              <a:t>insert(item, priority){</a:t>
            </a:r>
          </a:p>
          <a:p>
            <a:pPr marL="0" indent="0">
              <a:buNone/>
            </a:pPr>
            <a:r>
              <a:rPr lang="en-US" dirty="0"/>
              <a:t>    put item in the “next open” spot (keep tree complete)</a:t>
            </a:r>
          </a:p>
          <a:p>
            <a:pPr marL="0" indent="0">
              <a:buNone/>
            </a:pPr>
            <a:r>
              <a:rPr lang="en-US" dirty="0"/>
              <a:t>    </a:t>
            </a:r>
            <a:r>
              <a:rPr lang="en-US" dirty="0">
                <a:solidFill>
                  <a:srgbClr val="FF0000"/>
                </a:solidFill>
              </a:rPr>
              <a:t>while (priority &lt; parent’s priority){</a:t>
            </a:r>
          </a:p>
          <a:p>
            <a:pPr marL="0" indent="0">
              <a:buNone/>
            </a:pPr>
            <a:r>
              <a:rPr lang="en-US" dirty="0">
                <a:solidFill>
                  <a:srgbClr val="FF0000"/>
                </a:solidFill>
              </a:rPr>
              <a:t>        swap item with parent</a:t>
            </a:r>
          </a:p>
          <a:p>
            <a:pPr marL="0" indent="0">
              <a:buNone/>
            </a:pPr>
            <a:r>
              <a:rPr lang="en-US" dirty="0">
                <a:solidFill>
                  <a:srgbClr val="FF0000"/>
                </a:solidFill>
              </a:rPr>
              <a:t>    }</a:t>
            </a:r>
          </a:p>
          <a:p>
            <a:pPr marL="0" indent="0">
              <a:buNone/>
            </a:pPr>
            <a:r>
              <a:rPr lang="en-US" dirty="0"/>
              <a:t>}</a:t>
            </a:r>
          </a:p>
        </p:txBody>
      </p:sp>
      <p:grpSp>
        <p:nvGrpSpPr>
          <p:cNvPr id="27" name="Group 26" descr="The lines which state:&#10;while (priority &lt; parent’s priority){&#10;    swap item with parent&#10;}&#10;represent a subroutine that we refer to as &quot;percolate up&quot;">
            <a:extLst>
              <a:ext uri="{FF2B5EF4-FFF2-40B4-BE49-F238E27FC236}">
                <a16:creationId xmlns:a16="http://schemas.microsoft.com/office/drawing/2014/main" id="{007FC3D2-F20F-6C27-A13F-EFE9927EEBC2}"/>
              </a:ext>
            </a:extLst>
          </p:cNvPr>
          <p:cNvGrpSpPr/>
          <p:nvPr/>
        </p:nvGrpSpPr>
        <p:grpSpPr>
          <a:xfrm>
            <a:off x="7676934" y="4754880"/>
            <a:ext cx="2367441" cy="1442029"/>
            <a:chOff x="7676934" y="4754880"/>
            <a:chExt cx="2367441" cy="1442029"/>
          </a:xfrm>
        </p:grpSpPr>
        <p:sp>
          <p:nvSpPr>
            <p:cNvPr id="23" name="Right Brace 22">
              <a:extLst>
                <a:ext uri="{FF2B5EF4-FFF2-40B4-BE49-F238E27FC236}">
                  <a16:creationId xmlns:a16="http://schemas.microsoft.com/office/drawing/2014/main" id="{10EC7529-FAB5-F76E-AB09-333DBBED8344}"/>
                </a:ext>
              </a:extLst>
            </p:cNvPr>
            <p:cNvSpPr/>
            <p:nvPr/>
          </p:nvSpPr>
          <p:spPr>
            <a:xfrm>
              <a:off x="7676934" y="4754880"/>
              <a:ext cx="603466" cy="1442029"/>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TextBox 24">
              <a:extLst>
                <a:ext uri="{FF2B5EF4-FFF2-40B4-BE49-F238E27FC236}">
                  <a16:creationId xmlns:a16="http://schemas.microsoft.com/office/drawing/2014/main" id="{CCA71E33-531C-6794-787C-EEC71906132F}"/>
                </a:ext>
              </a:extLst>
            </p:cNvPr>
            <p:cNvSpPr txBox="1"/>
            <p:nvPr/>
          </p:nvSpPr>
          <p:spPr>
            <a:xfrm>
              <a:off x="8264914" y="5245061"/>
              <a:ext cx="1779461" cy="461665"/>
            </a:xfrm>
            <a:prstGeom prst="rect">
              <a:avLst/>
            </a:prstGeom>
            <a:noFill/>
          </p:spPr>
          <p:txBody>
            <a:bodyPr wrap="none" rtlCol="0">
              <a:spAutoFit/>
            </a:bodyPr>
            <a:lstStyle/>
            <a:p>
              <a:r>
                <a:rPr lang="en-US" sz="2400" dirty="0">
                  <a:solidFill>
                    <a:srgbClr val="FF0000"/>
                  </a:solidFill>
                </a:rPr>
                <a:t>Percolate Up</a:t>
              </a:r>
            </a:p>
          </p:txBody>
        </p:sp>
      </p:grpSp>
    </p:spTree>
    <p:extLst>
      <p:ext uri="{BB962C8B-B14F-4D97-AF65-F5344CB8AC3E}">
        <p14:creationId xmlns:p14="http://schemas.microsoft.com/office/powerpoint/2010/main" val="86345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Insert (Percolate 2)</a:t>
            </a:r>
          </a:p>
        </p:txBody>
      </p:sp>
      <p:grpSp>
        <p:nvGrpSpPr>
          <p:cNvPr id="26" name="Group 25" descr="Because 1.5 is smaller than its new parent (3) we will swap 1.5 with its parent, so now 3 is the right child of 1.5, and 1.5 is the left child of 1.">
            <a:extLst>
              <a:ext uri="{FF2B5EF4-FFF2-40B4-BE49-F238E27FC236}">
                <a16:creationId xmlns:a16="http://schemas.microsoft.com/office/drawing/2014/main" id="{C3A54F0D-9A43-CEAD-2F1E-A1A05C36E84C}"/>
              </a:ext>
            </a:extLst>
          </p:cNvPr>
          <p:cNvGrpSpPr/>
          <p:nvPr/>
        </p:nvGrpSpPr>
        <p:grpSpPr>
          <a:xfrm>
            <a:off x="5161281" y="73781"/>
            <a:ext cx="6934200" cy="3368751"/>
            <a:chOff x="5161281" y="73781"/>
            <a:chExt cx="6934200" cy="3368751"/>
          </a:xfrm>
        </p:grpSpPr>
        <p:grpSp>
          <p:nvGrpSpPr>
            <p:cNvPr id="4" name="Group 3" descr="Because 1.5 is smaller than its new parent (3) we will swap 1.5 with its parent, so now 3 is the right child of 1.5, and 1.5 is the left child of 1.">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9D0000"/>
                    </a:solidFill>
                  </a:rPr>
                  <a:t>1.5</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3722818"/>
            <a:ext cx="10515600" cy="4351338"/>
          </a:xfrm>
        </p:spPr>
        <p:txBody>
          <a:bodyPr/>
          <a:lstStyle/>
          <a:p>
            <a:pPr marL="0" indent="0">
              <a:buNone/>
            </a:pPr>
            <a:r>
              <a:rPr lang="en-US" dirty="0"/>
              <a:t>insert(item, priority){</a:t>
            </a:r>
          </a:p>
          <a:p>
            <a:pPr marL="0" indent="0">
              <a:buNone/>
            </a:pPr>
            <a:r>
              <a:rPr lang="en-US" dirty="0"/>
              <a:t>    put item in the “next open” spot (keep tree complete)</a:t>
            </a:r>
          </a:p>
          <a:p>
            <a:pPr marL="0" indent="0">
              <a:buNone/>
            </a:pPr>
            <a:r>
              <a:rPr lang="en-US" dirty="0"/>
              <a:t>    </a:t>
            </a:r>
            <a:r>
              <a:rPr lang="en-US" dirty="0">
                <a:solidFill>
                  <a:srgbClr val="FF0000"/>
                </a:solidFill>
              </a:rPr>
              <a:t>while (priority &lt; parent’s priority){</a:t>
            </a:r>
          </a:p>
          <a:p>
            <a:pPr marL="0" indent="0">
              <a:buNone/>
            </a:pPr>
            <a:r>
              <a:rPr lang="en-US" dirty="0">
                <a:solidFill>
                  <a:srgbClr val="FF0000"/>
                </a:solidFill>
              </a:rPr>
              <a:t>        swap item with parent</a:t>
            </a:r>
          </a:p>
          <a:p>
            <a:pPr marL="0" indent="0">
              <a:buNone/>
            </a:pPr>
            <a:r>
              <a:rPr lang="en-US" dirty="0">
                <a:solidFill>
                  <a:srgbClr val="FF0000"/>
                </a:solidFill>
              </a:rPr>
              <a:t>    }</a:t>
            </a:r>
          </a:p>
          <a:p>
            <a:pPr marL="0" indent="0">
              <a:buNone/>
            </a:pPr>
            <a:r>
              <a:rPr lang="en-US" dirty="0"/>
              <a:t>}</a:t>
            </a:r>
          </a:p>
        </p:txBody>
      </p:sp>
      <p:grpSp>
        <p:nvGrpSpPr>
          <p:cNvPr id="27" name="Group 26" descr="The lines which state:&#10;while (priority &lt; parent’s priority){&#10;    swap item with parent&#10;}&#10;represent a subroutine that we refer to as &quot;percolate up&quot;">
            <a:extLst>
              <a:ext uri="{FF2B5EF4-FFF2-40B4-BE49-F238E27FC236}">
                <a16:creationId xmlns:a16="http://schemas.microsoft.com/office/drawing/2014/main" id="{2E24301B-EA30-FFEC-EB8C-200A2DB99581}"/>
              </a:ext>
            </a:extLst>
          </p:cNvPr>
          <p:cNvGrpSpPr/>
          <p:nvPr/>
        </p:nvGrpSpPr>
        <p:grpSpPr>
          <a:xfrm>
            <a:off x="7676934" y="4754880"/>
            <a:ext cx="2367441" cy="1442029"/>
            <a:chOff x="7676934" y="4754880"/>
            <a:chExt cx="2367441" cy="1442029"/>
          </a:xfrm>
        </p:grpSpPr>
        <p:sp>
          <p:nvSpPr>
            <p:cNvPr id="28" name="Right Brace 27">
              <a:extLst>
                <a:ext uri="{FF2B5EF4-FFF2-40B4-BE49-F238E27FC236}">
                  <a16:creationId xmlns:a16="http://schemas.microsoft.com/office/drawing/2014/main" id="{278B25D4-CADC-B719-E782-5E864AF9446B}"/>
                </a:ext>
              </a:extLst>
            </p:cNvPr>
            <p:cNvSpPr/>
            <p:nvPr/>
          </p:nvSpPr>
          <p:spPr>
            <a:xfrm>
              <a:off x="7676934" y="4754880"/>
              <a:ext cx="603466" cy="1442029"/>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a:extLst>
                <a:ext uri="{FF2B5EF4-FFF2-40B4-BE49-F238E27FC236}">
                  <a16:creationId xmlns:a16="http://schemas.microsoft.com/office/drawing/2014/main" id="{FF953D80-FE96-29D4-5355-B342D269D707}"/>
                </a:ext>
              </a:extLst>
            </p:cNvPr>
            <p:cNvSpPr txBox="1"/>
            <p:nvPr/>
          </p:nvSpPr>
          <p:spPr>
            <a:xfrm>
              <a:off x="8264914" y="5245061"/>
              <a:ext cx="1779461" cy="461665"/>
            </a:xfrm>
            <a:prstGeom prst="rect">
              <a:avLst/>
            </a:prstGeom>
            <a:noFill/>
          </p:spPr>
          <p:txBody>
            <a:bodyPr wrap="none" rtlCol="0">
              <a:spAutoFit/>
            </a:bodyPr>
            <a:lstStyle/>
            <a:p>
              <a:r>
                <a:rPr lang="en-US" sz="2400" dirty="0">
                  <a:solidFill>
                    <a:srgbClr val="FF0000"/>
                  </a:solidFill>
                </a:rPr>
                <a:t>Percolate Up</a:t>
              </a:r>
            </a:p>
          </p:txBody>
        </p:sp>
      </p:grpSp>
    </p:spTree>
    <p:extLst>
      <p:ext uri="{BB962C8B-B14F-4D97-AF65-F5344CB8AC3E}">
        <p14:creationId xmlns:p14="http://schemas.microsoft.com/office/powerpoint/2010/main" val="938218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Insert (Done)</a:t>
            </a:r>
          </a:p>
        </p:txBody>
      </p:sp>
      <p:grpSp>
        <p:nvGrpSpPr>
          <p:cNvPr id="23" name="Group 22" descr="Because 1.5 is now greater than or equal to its parent (1), we satisfy the heap property, so our insert is complete.">
            <a:extLst>
              <a:ext uri="{FF2B5EF4-FFF2-40B4-BE49-F238E27FC236}">
                <a16:creationId xmlns:a16="http://schemas.microsoft.com/office/drawing/2014/main" id="{0FA6017A-C016-4FAB-64DF-E1836A4BD801}"/>
              </a:ext>
            </a:extLst>
          </p:cNvPr>
          <p:cNvGrpSpPr/>
          <p:nvPr/>
        </p:nvGrpSpPr>
        <p:grpSpPr>
          <a:xfrm>
            <a:off x="5161281" y="73781"/>
            <a:ext cx="6934200" cy="3368751"/>
            <a:chOff x="5161281" y="73781"/>
            <a:chExt cx="6934200" cy="3368751"/>
          </a:xfrm>
        </p:grpSpPr>
        <p:grpSp>
          <p:nvGrpSpPr>
            <p:cNvPr id="4" name="Group 3" descr="Because 1.5 is now greater than or equal to its parent (1), we satisfy the heap property, so our insert is complete.">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3722818"/>
            <a:ext cx="10515600" cy="4351338"/>
          </a:xfrm>
        </p:spPr>
        <p:txBody>
          <a:bodyPr/>
          <a:lstStyle/>
          <a:p>
            <a:pPr marL="0" indent="0">
              <a:buNone/>
            </a:pPr>
            <a:r>
              <a:rPr lang="en-US" dirty="0"/>
              <a:t>insert(item, priority){</a:t>
            </a:r>
          </a:p>
          <a:p>
            <a:pPr marL="0" indent="0">
              <a:buNone/>
            </a:pPr>
            <a:r>
              <a:rPr lang="en-US" dirty="0"/>
              <a:t>    put item in the “next open” spot (keep tree complete)</a:t>
            </a:r>
          </a:p>
          <a:p>
            <a:pPr marL="0" indent="0">
              <a:buNone/>
            </a:pPr>
            <a:r>
              <a:rPr lang="en-US" dirty="0"/>
              <a:t>    while (priority &lt; parent’s priority){</a:t>
            </a:r>
          </a:p>
          <a:p>
            <a:pPr marL="0" indent="0">
              <a:buNone/>
            </a:pPr>
            <a:r>
              <a:rPr lang="en-US" dirty="0"/>
              <a:t>        swap item with parent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1948173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extract Example</a:t>
            </a:r>
          </a:p>
        </p:txBody>
      </p:sp>
      <p:grpSp>
        <p:nvGrpSpPr>
          <p:cNvPr id="23" name="Group 22" descr="Next we're going to show an example of an extract operation, which should remove the smallest value from the heap. The smallest value of this heap is 1, so that will be the value removed and returned by the operation.&#10;&#10;We begin with the heap that resulted from our insert operation, so this tree has 10 nodes and therefore 4 levels. The last level has 3 nodes in it. The nodes are as follows:&#10;&#10;- The root node is 1&#10;- the left child of 1 is 1.5, the right child is 2&#10;- the left child of 1.5 is 4, the right child is 3&#10;- the left child of 2 is 5, the right child is 6&#10;- the left child of 4 is 5, the right child is 9&#10;- the left child of 3 is 7, it has no right child&#10;- nodes 5, 6, 5, 9 and 7 are all leaves">
            <a:extLst>
              <a:ext uri="{FF2B5EF4-FFF2-40B4-BE49-F238E27FC236}">
                <a16:creationId xmlns:a16="http://schemas.microsoft.com/office/drawing/2014/main" id="{1256EEAD-E84F-5EBC-8FC4-90AC513EEF9D}"/>
              </a:ext>
            </a:extLst>
          </p:cNvPr>
          <p:cNvGrpSpPr/>
          <p:nvPr/>
        </p:nvGrpSpPr>
        <p:grpSpPr>
          <a:xfrm>
            <a:off x="5161281" y="73781"/>
            <a:ext cx="6934200" cy="3368751"/>
            <a:chOff x="5161281" y="73781"/>
            <a:chExt cx="6934200" cy="3368751"/>
          </a:xfrm>
        </p:grpSpPr>
        <p:grpSp>
          <p:nvGrpSpPr>
            <p:cNvPr id="4" name="Group 3" descr="Next we're going to show an example of an extract operation, which should remove the smallest value from the heap. The smallest value of this heap is 1, so that will be the value removed and returned by the operation.&#10;&#10;We begin with the heap that resulted from our insert operation, so this tree has 10 nodes and therefore 4 levels. The last level has 3 nodes in it. The nodes are as follows:&#10;&#10;- The root node is 1&#10;- the left child of 1 is 1.5, the right child is 2&#10;- the left child of 1.5 is 4, the right child is 3&#10;- the left child of 2 is 5, the right child is 6&#10;- the left child of 4 is 5, the right child is 9&#10;- the left child of 3 is 7, it has no right child&#10;- nodes 5, 6, 5, 9 and 7 are all leaves">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2452818"/>
                <a:ext cx="10515600" cy="4351338"/>
              </a:xfrm>
            </p:spPr>
            <p:txBody>
              <a:bodyPr>
                <a:normAutofit lnSpcReduction="10000"/>
              </a:bodyPr>
              <a:lstStyle/>
              <a:p>
                <a:pPr marL="0" indent="0">
                  <a:buNone/>
                </a:pPr>
                <a:r>
                  <a:rPr lang="en-US" dirty="0"/>
                  <a:t>extract(){</a:t>
                </a:r>
              </a:p>
              <a:p>
                <a:pPr marL="0" indent="0">
                  <a:buNone/>
                </a:pPr>
                <a:r>
                  <a:rPr lang="en-US" dirty="0"/>
                  <a:t>    min = root</a:t>
                </a:r>
              </a:p>
              <a:p>
                <a:pPr marL="0" indent="0">
                  <a:buNone/>
                </a:pPr>
                <a:r>
                  <a:rPr lang="en-US" dirty="0"/>
                  <a:t>    </a:t>
                </a:r>
                <a:r>
                  <a:rPr lang="en-US" dirty="0" err="1"/>
                  <a:t>curr</a:t>
                </a:r>
                <a:r>
                  <a:rPr lang="en-US" dirty="0"/>
                  <a:t> = bottom-right item</a:t>
                </a:r>
              </a:p>
              <a:p>
                <a:pPr marL="0" indent="0">
                  <a:buNone/>
                </a:pPr>
                <a:r>
                  <a:rPr lang="en-US" dirty="0"/>
                  <a:t>    move </a:t>
                </a:r>
                <a:r>
                  <a:rPr lang="en-US" dirty="0" err="1"/>
                  <a:t>curr</a:t>
                </a:r>
                <a:r>
                  <a:rPr lang="en-US" dirty="0"/>
                  <a:t> to the root</a:t>
                </a:r>
              </a:p>
              <a:p>
                <a:pPr marL="0" indent="0">
                  <a:buNone/>
                </a:pPr>
                <a:r>
                  <a:rPr lang="en-US" dirty="0"/>
                  <a:t>    while(</a:t>
                </a:r>
                <a:r>
                  <a:rPr lang="en-US" dirty="0" err="1"/>
                  <a:t>curr</a:t>
                </a:r>
                <a:r>
                  <a:rPr lang="en-US" dirty="0"/>
                  <a:t> </a:t>
                </a:r>
                <a14:m>
                  <m:oMath xmlns:m="http://schemas.openxmlformats.org/officeDocument/2006/math">
                    <m:r>
                      <a:rPr lang="en-US" b="0" i="1" smtClean="0">
                        <a:latin typeface="Cambria Math" panose="02040503050406030204" pitchFamily="18" charset="0"/>
                      </a:rPr>
                      <m:t>&gt;</m:t>
                    </m:r>
                  </m:oMath>
                </a14:m>
                <a:r>
                  <a:rPr lang="en-US" dirty="0"/>
                  <a:t> </a:t>
                </a:r>
                <a:r>
                  <a:rPr lang="en-US" dirty="0" err="1"/>
                  <a:t>curr.left</a:t>
                </a:r>
                <a:r>
                  <a:rPr lang="en-US" dirty="0"/>
                  <a:t> || </a:t>
                </a:r>
                <a:r>
                  <a:rPr lang="en-US" dirty="0" err="1"/>
                  <a:t>curr</a:t>
                </a:r>
                <a:r>
                  <a:rPr lang="en-US" dirty="0"/>
                  <a:t> &gt; </a:t>
                </a:r>
                <a:r>
                  <a:rPr lang="en-US" dirty="0" err="1"/>
                  <a:t>curr.right</a:t>
                </a:r>
                <a:r>
                  <a:rPr lang="en-US" dirty="0"/>
                  <a:t>){</a:t>
                </a:r>
              </a:p>
              <a:p>
                <a:pPr marL="0" indent="0">
                  <a:buNone/>
                </a:pPr>
                <a:r>
                  <a:rPr lang="en-US" dirty="0"/>
                  <a:t>        swap </a:t>
                </a:r>
                <a:r>
                  <a:rPr lang="en-US" dirty="0" err="1"/>
                  <a:t>curr</a:t>
                </a:r>
                <a:r>
                  <a:rPr lang="en-US" dirty="0"/>
                  <a:t> with its smallest child</a:t>
                </a:r>
              </a:p>
              <a:p>
                <a:pPr marL="0" indent="0">
                  <a:buNone/>
                </a:pPr>
                <a:r>
                  <a:rPr lang="en-US" dirty="0"/>
                  <a:t>    }</a:t>
                </a:r>
              </a:p>
              <a:p>
                <a:pPr marL="0" indent="0">
                  <a:buNone/>
                </a:pPr>
                <a:r>
                  <a:rPr lang="en-US" dirty="0"/>
                  <a:t>    return min</a:t>
                </a:r>
              </a:p>
              <a:p>
                <a:pPr marL="0" indent="0">
                  <a:buNone/>
                </a:pPr>
                <a:r>
                  <a:rPr lang="en-US" dirty="0"/>
                  <a:t>}</a:t>
                </a:r>
              </a:p>
            </p:txBody>
          </p:sp>
        </mc:Choice>
        <mc:Fallback xmlns="">
          <p:sp>
            <p:nvSpPr>
              <p:cNvPr id="3" name="Content Placeholder 2">
                <a:extLst>
                  <a:ext uri="{FF2B5EF4-FFF2-40B4-BE49-F238E27FC236}">
                    <a16:creationId xmlns:a16="http://schemas.microsoft.com/office/drawing/2014/main" id="{28CF168B-C22F-1B48-82E7-F81CD4DCA565}"/>
                  </a:ext>
                </a:extLst>
              </p:cNvPr>
              <p:cNvSpPr>
                <a:spLocks noGrp="1" noRot="1" noChangeAspect="1" noMove="1" noResize="1" noEditPoints="1" noAdjustHandles="1" noChangeArrowheads="1" noChangeShapeType="1" noTextEdit="1"/>
              </p:cNvSpPr>
              <p:nvPr>
                <p:ph idx="1"/>
              </p:nvPr>
            </p:nvSpPr>
            <p:spPr>
              <a:xfrm>
                <a:off x="156079" y="2452818"/>
                <a:ext cx="10515600" cy="4351338"/>
              </a:xfrm>
              <a:blipFill>
                <a:blip r:embed="rId2"/>
                <a:stretch>
                  <a:fillRect l="-1217" t="-3081" b="-280"/>
                </a:stretch>
              </a:blipFill>
            </p:spPr>
            <p:txBody>
              <a:bodyPr/>
              <a:lstStyle/>
              <a:p>
                <a:r>
                  <a:rPr lang="en-US">
                    <a:noFill/>
                  </a:rPr>
                  <a:t> </a:t>
                </a:r>
              </a:p>
            </p:txBody>
          </p:sp>
        </mc:Fallback>
      </mc:AlternateContent>
    </p:spTree>
    <p:extLst>
      <p:ext uri="{BB962C8B-B14F-4D97-AF65-F5344CB8AC3E}">
        <p14:creationId xmlns:p14="http://schemas.microsoft.com/office/powerpoint/2010/main" val="1795628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extract (Move Node)</a:t>
            </a:r>
          </a:p>
        </p:txBody>
      </p:sp>
      <p:grpSp>
        <p:nvGrpSpPr>
          <p:cNvPr id="23" name="Group 22" descr="While the value 1 should be removed, the position of the tree that should be removed is the bottom-right.&#10;&#10;To get the right combination of position and value removed, we replace the root of the tree (which had value 1) with the last value in the heap (the third value on the last level), making 7 the new root. ">
            <a:extLst>
              <a:ext uri="{FF2B5EF4-FFF2-40B4-BE49-F238E27FC236}">
                <a16:creationId xmlns:a16="http://schemas.microsoft.com/office/drawing/2014/main" id="{1EA56D9E-28E0-DBDF-951C-F8D6B348A687}"/>
              </a:ext>
            </a:extLst>
          </p:cNvPr>
          <p:cNvGrpSpPr/>
          <p:nvPr/>
        </p:nvGrpSpPr>
        <p:grpSpPr>
          <a:xfrm>
            <a:off x="5161281" y="73781"/>
            <a:ext cx="6934200" cy="3368751"/>
            <a:chOff x="5161281" y="73781"/>
            <a:chExt cx="6934200" cy="3368751"/>
          </a:xfrm>
        </p:grpSpPr>
        <p:grpSp>
          <p:nvGrpSpPr>
            <p:cNvPr id="4" name="Group 3" descr="While the value 1 should be removed, the position of the tree that should be removed is the bottom-right.&#10;&#10;To get the right combination of position and value removed, we replace the root of the tree (which had value 1) with the last value in the heap (the third value on the last level), making 7 the new root. ">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7</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Oval 23">
              <a:extLst>
                <a:ext uri="{FF2B5EF4-FFF2-40B4-BE49-F238E27FC236}">
                  <a16:creationId xmlns:a16="http://schemas.microsoft.com/office/drawing/2014/main" id="{BDE845EB-2C74-AFA6-612A-2B277A969486}"/>
                </a:ext>
              </a:extLst>
            </p:cNvPr>
            <p:cNvSpPr/>
            <p:nvPr/>
          </p:nvSpPr>
          <p:spPr>
            <a:xfrm>
              <a:off x="7332895" y="2754017"/>
              <a:ext cx="688077" cy="688077"/>
            </a:xfrm>
            <a:prstGeom prst="ellipse">
              <a:avLst/>
            </a:prstGeom>
            <a:solidFill>
              <a:schemeClr val="bg1"/>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3">
                      <a:lumMod val="50000"/>
                    </a:schemeClr>
                  </a:solidFill>
                </a:rPr>
                <a:t>7</a:t>
              </a:r>
            </a:p>
          </p:txBody>
        </p:sp>
        <p:cxnSp>
          <p:nvCxnSpPr>
            <p:cNvPr id="22" name="Straight Connector 21">
              <a:extLst>
                <a:ext uri="{FF2B5EF4-FFF2-40B4-BE49-F238E27FC236}">
                  <a16:creationId xmlns:a16="http://schemas.microsoft.com/office/drawing/2014/main" id="{808EB998-8774-511E-D2B0-C8A8B01CF9C0}"/>
                </a:ext>
              </a:extLst>
            </p:cNvPr>
            <p:cNvCxnSpPr>
              <a:cxnSpLocks/>
              <a:stCxn id="24" idx="0"/>
              <a:endCxn id="9" idx="3"/>
            </p:cNvCxnSpPr>
            <p:nvPr/>
          </p:nvCxnSpPr>
          <p:spPr>
            <a:xfrm flipV="1">
              <a:off x="7676934" y="2414389"/>
              <a:ext cx="205519" cy="339628"/>
            </a:xfrm>
            <a:prstGeom prst="line">
              <a:avLst/>
            </a:prstGeom>
            <a:ln>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2452818"/>
                <a:ext cx="10515600" cy="4351338"/>
              </a:xfrm>
            </p:spPr>
            <p:txBody>
              <a:bodyPr>
                <a:normAutofit lnSpcReduction="10000"/>
              </a:bodyPr>
              <a:lstStyle/>
              <a:p>
                <a:pPr marL="0" indent="0">
                  <a:buNone/>
                </a:pPr>
                <a:r>
                  <a:rPr lang="en-US" dirty="0"/>
                  <a:t>extract(){</a:t>
                </a:r>
              </a:p>
              <a:p>
                <a:pPr marL="0" indent="0">
                  <a:buNone/>
                </a:pPr>
                <a:r>
                  <a:rPr lang="en-US" dirty="0"/>
                  <a:t>    min = root</a:t>
                </a:r>
              </a:p>
              <a:p>
                <a:pPr marL="0" indent="0">
                  <a:buNone/>
                </a:pPr>
                <a:r>
                  <a:rPr lang="en-US" dirty="0"/>
                  <a:t>    </a:t>
                </a:r>
                <a:r>
                  <a:rPr lang="en-US" dirty="0" err="1"/>
                  <a:t>curr</a:t>
                </a:r>
                <a:r>
                  <a:rPr lang="en-US" dirty="0"/>
                  <a:t> = bottom-right item</a:t>
                </a:r>
              </a:p>
              <a:p>
                <a:pPr marL="0" indent="0">
                  <a:buNone/>
                </a:pPr>
                <a:r>
                  <a:rPr lang="en-US" dirty="0"/>
                  <a:t>    </a:t>
                </a:r>
                <a:r>
                  <a:rPr lang="en-US" dirty="0">
                    <a:solidFill>
                      <a:srgbClr val="FF0000"/>
                    </a:solidFill>
                  </a:rPr>
                  <a:t>move </a:t>
                </a:r>
                <a:r>
                  <a:rPr lang="en-US" dirty="0" err="1">
                    <a:solidFill>
                      <a:srgbClr val="FF0000"/>
                    </a:solidFill>
                  </a:rPr>
                  <a:t>curr</a:t>
                </a:r>
                <a:r>
                  <a:rPr lang="en-US" dirty="0">
                    <a:solidFill>
                      <a:srgbClr val="FF0000"/>
                    </a:solidFill>
                  </a:rPr>
                  <a:t> to the root</a:t>
                </a:r>
              </a:p>
              <a:p>
                <a:pPr marL="0" indent="0">
                  <a:buNone/>
                </a:pPr>
                <a:r>
                  <a:rPr lang="en-US" dirty="0"/>
                  <a:t>    while(</a:t>
                </a:r>
                <a:r>
                  <a:rPr lang="en-US" dirty="0" err="1"/>
                  <a:t>curr</a:t>
                </a:r>
                <a:r>
                  <a:rPr lang="en-US" dirty="0"/>
                  <a:t> </a:t>
                </a:r>
                <a14:m>
                  <m:oMath xmlns:m="http://schemas.openxmlformats.org/officeDocument/2006/math">
                    <m:r>
                      <a:rPr lang="en-US" b="0" i="1" smtClean="0">
                        <a:latin typeface="Cambria Math" panose="02040503050406030204" pitchFamily="18" charset="0"/>
                      </a:rPr>
                      <m:t>&gt;</m:t>
                    </m:r>
                  </m:oMath>
                </a14:m>
                <a:r>
                  <a:rPr lang="en-US" dirty="0"/>
                  <a:t> </a:t>
                </a:r>
                <a:r>
                  <a:rPr lang="en-US" dirty="0" err="1"/>
                  <a:t>curr.left</a:t>
                </a:r>
                <a:r>
                  <a:rPr lang="en-US" dirty="0"/>
                  <a:t> || </a:t>
                </a:r>
                <a:r>
                  <a:rPr lang="en-US" dirty="0" err="1"/>
                  <a:t>curr</a:t>
                </a:r>
                <a:r>
                  <a:rPr lang="en-US" dirty="0"/>
                  <a:t> &gt; </a:t>
                </a:r>
                <a:r>
                  <a:rPr lang="en-US" dirty="0" err="1"/>
                  <a:t>curr.right</a:t>
                </a:r>
                <a:r>
                  <a:rPr lang="en-US" dirty="0"/>
                  <a:t>){</a:t>
                </a:r>
              </a:p>
              <a:p>
                <a:pPr marL="0" indent="0">
                  <a:buNone/>
                </a:pPr>
                <a:r>
                  <a:rPr lang="en-US" dirty="0"/>
                  <a:t>        swap </a:t>
                </a:r>
                <a:r>
                  <a:rPr lang="en-US" dirty="0" err="1"/>
                  <a:t>curr</a:t>
                </a:r>
                <a:r>
                  <a:rPr lang="en-US" dirty="0"/>
                  <a:t> with its smallest child</a:t>
                </a:r>
              </a:p>
              <a:p>
                <a:pPr marL="0" indent="0">
                  <a:buNone/>
                </a:pPr>
                <a:r>
                  <a:rPr lang="en-US" dirty="0"/>
                  <a:t>    }</a:t>
                </a:r>
              </a:p>
              <a:p>
                <a:pPr marL="0" indent="0">
                  <a:buNone/>
                </a:pPr>
                <a:r>
                  <a:rPr lang="en-US" dirty="0"/>
                  <a:t>    return min</a:t>
                </a:r>
              </a:p>
              <a:p>
                <a:pPr marL="0" indent="0">
                  <a:buNone/>
                </a:pPr>
                <a:r>
                  <a:rPr lang="en-US" dirty="0"/>
                  <a:t>}</a:t>
                </a:r>
              </a:p>
            </p:txBody>
          </p:sp>
        </mc:Choice>
        <mc:Fallback xmlns="">
          <p:sp>
            <p:nvSpPr>
              <p:cNvPr id="3" name="Content Placeholder 2">
                <a:extLst>
                  <a:ext uri="{FF2B5EF4-FFF2-40B4-BE49-F238E27FC236}">
                    <a16:creationId xmlns:a16="http://schemas.microsoft.com/office/drawing/2014/main" id="{28CF168B-C22F-1B48-82E7-F81CD4DCA565}"/>
                  </a:ext>
                </a:extLst>
              </p:cNvPr>
              <p:cNvSpPr>
                <a:spLocks noGrp="1" noRot="1" noChangeAspect="1" noMove="1" noResize="1" noEditPoints="1" noAdjustHandles="1" noChangeArrowheads="1" noChangeShapeType="1" noTextEdit="1"/>
              </p:cNvSpPr>
              <p:nvPr>
                <p:ph idx="1"/>
              </p:nvPr>
            </p:nvSpPr>
            <p:spPr>
              <a:xfrm>
                <a:off x="156079" y="2452818"/>
                <a:ext cx="10515600" cy="4351338"/>
              </a:xfrm>
              <a:blipFill>
                <a:blip r:embed="rId2"/>
                <a:stretch>
                  <a:fillRect l="-1217" t="-3081" b="-280"/>
                </a:stretch>
              </a:blipFill>
            </p:spPr>
            <p:txBody>
              <a:bodyPr/>
              <a:lstStyle/>
              <a:p>
                <a:r>
                  <a:rPr lang="en-US">
                    <a:noFill/>
                  </a:rPr>
                  <a:t> </a:t>
                </a:r>
              </a:p>
            </p:txBody>
          </p:sp>
        </mc:Fallback>
      </mc:AlternateContent>
    </p:spTree>
    <p:extLst>
      <p:ext uri="{BB962C8B-B14F-4D97-AF65-F5344CB8AC3E}">
        <p14:creationId xmlns:p14="http://schemas.microsoft.com/office/powerpoint/2010/main" val="2622601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extract (Percolate 1)</a:t>
            </a:r>
          </a:p>
        </p:txBody>
      </p:sp>
      <p:grpSp>
        <p:nvGrpSpPr>
          <p:cNvPr id="4" name="Group 3" descr="We now have a tree with the correct shape, but we need to move values around to repair the heap property. To do this we will swap 7 with its smallest child so long as it is larger than at least one child.&#10;&#10;To begin, 7 is larger than both of its children (1.5 and 2) and so we swap 7 with its smallest child (1.5).">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7</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2452818"/>
                <a:ext cx="10515600" cy="4351338"/>
              </a:xfrm>
            </p:spPr>
            <p:txBody>
              <a:bodyPr>
                <a:normAutofit lnSpcReduction="10000"/>
              </a:bodyPr>
              <a:lstStyle/>
              <a:p>
                <a:pPr marL="0" indent="0">
                  <a:buNone/>
                </a:pPr>
                <a:r>
                  <a:rPr lang="en-US" dirty="0"/>
                  <a:t>extract(){</a:t>
                </a:r>
              </a:p>
              <a:p>
                <a:pPr marL="0" indent="0">
                  <a:buNone/>
                </a:pPr>
                <a:r>
                  <a:rPr lang="en-US" dirty="0"/>
                  <a:t>    min = root</a:t>
                </a:r>
              </a:p>
              <a:p>
                <a:pPr marL="0" indent="0">
                  <a:buNone/>
                </a:pPr>
                <a:r>
                  <a:rPr lang="en-US" dirty="0"/>
                  <a:t>    </a:t>
                </a:r>
                <a:r>
                  <a:rPr lang="en-US" dirty="0" err="1"/>
                  <a:t>curr</a:t>
                </a:r>
                <a:r>
                  <a:rPr lang="en-US" dirty="0"/>
                  <a:t> = bottom-right item</a:t>
                </a:r>
              </a:p>
              <a:p>
                <a:pPr marL="0" indent="0">
                  <a:buNone/>
                </a:pPr>
                <a:r>
                  <a:rPr lang="en-US" dirty="0"/>
                  <a:t>    move </a:t>
                </a:r>
                <a:r>
                  <a:rPr lang="en-US" dirty="0" err="1"/>
                  <a:t>curr</a:t>
                </a:r>
                <a:r>
                  <a:rPr lang="en-US" dirty="0"/>
                  <a:t> to the root</a:t>
                </a:r>
              </a:p>
              <a:p>
                <a:pPr marL="0" indent="0">
                  <a:buNone/>
                </a:pPr>
                <a:r>
                  <a:rPr lang="en-US" dirty="0"/>
                  <a:t>    </a:t>
                </a:r>
                <a:r>
                  <a:rPr lang="en-US" dirty="0">
                    <a:solidFill>
                      <a:srgbClr val="FF0000"/>
                    </a:solidFill>
                  </a:rPr>
                  <a:t>while(</a:t>
                </a:r>
                <a:r>
                  <a:rPr lang="en-US" dirty="0" err="1">
                    <a:solidFill>
                      <a:srgbClr val="FF0000"/>
                    </a:solidFill>
                  </a:rPr>
                  <a:t>curr</a:t>
                </a:r>
                <a:r>
                  <a:rPr lang="en-US" dirty="0">
                    <a:solidFill>
                      <a:srgbClr val="FF0000"/>
                    </a:solidFill>
                  </a:rPr>
                  <a:t> </a:t>
                </a:r>
                <a14:m>
                  <m:oMath xmlns:m="http://schemas.openxmlformats.org/officeDocument/2006/math">
                    <m:r>
                      <a:rPr lang="en-US" b="0" i="1" smtClean="0">
                        <a:solidFill>
                          <a:srgbClr val="FF0000"/>
                        </a:solidFill>
                        <a:latin typeface="Cambria Math" panose="02040503050406030204" pitchFamily="18" charset="0"/>
                      </a:rPr>
                      <m:t>&gt;</m:t>
                    </m:r>
                  </m:oMath>
                </a14:m>
                <a:r>
                  <a:rPr lang="en-US" dirty="0">
                    <a:solidFill>
                      <a:srgbClr val="FF0000"/>
                    </a:solidFill>
                  </a:rPr>
                  <a:t> </a:t>
                </a:r>
                <a:r>
                  <a:rPr lang="en-US" dirty="0" err="1">
                    <a:solidFill>
                      <a:srgbClr val="FF0000"/>
                    </a:solidFill>
                  </a:rPr>
                  <a:t>curr.left</a:t>
                </a:r>
                <a:r>
                  <a:rPr lang="en-US" dirty="0">
                    <a:solidFill>
                      <a:srgbClr val="FF0000"/>
                    </a:solidFill>
                  </a:rPr>
                  <a:t> || </a:t>
                </a:r>
                <a:r>
                  <a:rPr lang="en-US" dirty="0" err="1">
                    <a:solidFill>
                      <a:srgbClr val="FF0000"/>
                    </a:solidFill>
                  </a:rPr>
                  <a:t>curr</a:t>
                </a:r>
                <a:r>
                  <a:rPr lang="en-US" dirty="0">
                    <a:solidFill>
                      <a:srgbClr val="FF0000"/>
                    </a:solidFill>
                  </a:rPr>
                  <a:t> &gt; </a:t>
                </a:r>
                <a:r>
                  <a:rPr lang="en-US" dirty="0" err="1">
                    <a:solidFill>
                      <a:srgbClr val="FF0000"/>
                    </a:solidFill>
                  </a:rPr>
                  <a:t>curr.right</a:t>
                </a:r>
                <a:r>
                  <a:rPr lang="en-US" dirty="0">
                    <a:solidFill>
                      <a:srgbClr val="FF0000"/>
                    </a:solidFill>
                  </a:rPr>
                  <a:t>){</a:t>
                </a:r>
              </a:p>
              <a:p>
                <a:pPr marL="0" indent="0">
                  <a:buNone/>
                </a:pPr>
                <a:r>
                  <a:rPr lang="en-US" dirty="0">
                    <a:solidFill>
                      <a:srgbClr val="FF0000"/>
                    </a:solidFill>
                  </a:rPr>
                  <a:t>        swap </a:t>
                </a:r>
                <a:r>
                  <a:rPr lang="en-US" dirty="0" err="1">
                    <a:solidFill>
                      <a:srgbClr val="FF0000"/>
                    </a:solidFill>
                  </a:rPr>
                  <a:t>curr</a:t>
                </a:r>
                <a:r>
                  <a:rPr lang="en-US" dirty="0">
                    <a:solidFill>
                      <a:srgbClr val="FF0000"/>
                    </a:solidFill>
                  </a:rPr>
                  <a:t> with its smallest child</a:t>
                </a:r>
              </a:p>
              <a:p>
                <a:pPr marL="0" indent="0">
                  <a:buNone/>
                </a:pPr>
                <a:r>
                  <a:rPr lang="en-US" dirty="0">
                    <a:solidFill>
                      <a:srgbClr val="FF0000"/>
                    </a:solidFill>
                  </a:rPr>
                  <a:t>    }</a:t>
                </a:r>
                <a:endParaRPr lang="en-US" dirty="0"/>
              </a:p>
              <a:p>
                <a:pPr marL="0" indent="0">
                  <a:buNone/>
                </a:pPr>
                <a:r>
                  <a:rPr lang="en-US" dirty="0"/>
                  <a:t>    return min</a:t>
                </a:r>
              </a:p>
              <a:p>
                <a:pPr marL="0" indent="0">
                  <a:buNone/>
                </a:pPr>
                <a:r>
                  <a:rPr lang="en-US" dirty="0"/>
                  <a:t>}</a:t>
                </a:r>
              </a:p>
            </p:txBody>
          </p:sp>
        </mc:Choice>
        <mc:Fallback xmlns="">
          <p:sp>
            <p:nvSpPr>
              <p:cNvPr id="3" name="Content Placeholder 2">
                <a:extLst>
                  <a:ext uri="{FF2B5EF4-FFF2-40B4-BE49-F238E27FC236}">
                    <a16:creationId xmlns:a16="http://schemas.microsoft.com/office/drawing/2014/main" id="{28CF168B-C22F-1B48-82E7-F81CD4DCA565}"/>
                  </a:ext>
                </a:extLst>
              </p:cNvPr>
              <p:cNvSpPr>
                <a:spLocks noGrp="1" noRot="1" noChangeAspect="1" noMove="1" noResize="1" noEditPoints="1" noAdjustHandles="1" noChangeArrowheads="1" noChangeShapeType="1" noTextEdit="1"/>
              </p:cNvSpPr>
              <p:nvPr>
                <p:ph idx="1"/>
              </p:nvPr>
            </p:nvSpPr>
            <p:spPr>
              <a:xfrm>
                <a:off x="156079" y="2452818"/>
                <a:ext cx="10515600" cy="4351338"/>
              </a:xfrm>
              <a:blipFill>
                <a:blip r:embed="rId2"/>
                <a:stretch>
                  <a:fillRect l="-1217" t="-3081" b="-280"/>
                </a:stretch>
              </a:blipFill>
            </p:spPr>
            <p:txBody>
              <a:bodyPr/>
              <a:lstStyle/>
              <a:p>
                <a:r>
                  <a:rPr lang="en-US">
                    <a:noFill/>
                  </a:rPr>
                  <a:t> </a:t>
                </a:r>
              </a:p>
            </p:txBody>
          </p:sp>
        </mc:Fallback>
      </mc:AlternateContent>
      <p:grpSp>
        <p:nvGrpSpPr>
          <p:cNvPr id="22" name="Group 21" descr="The lines which state:&#10;while(curr &gt; curr.left || curr &gt; curr.right){&#10;    swap curr with its smallest child&#10;}&#10;represent a subroutine that we refer to as &quot;percolate down&quot;">
            <a:extLst>
              <a:ext uri="{FF2B5EF4-FFF2-40B4-BE49-F238E27FC236}">
                <a16:creationId xmlns:a16="http://schemas.microsoft.com/office/drawing/2014/main" id="{741987BA-A253-D60C-2124-C16FB24E4BDB}"/>
              </a:ext>
            </a:extLst>
          </p:cNvPr>
          <p:cNvGrpSpPr/>
          <p:nvPr/>
        </p:nvGrpSpPr>
        <p:grpSpPr>
          <a:xfrm>
            <a:off x="6473436" y="4342845"/>
            <a:ext cx="2739723" cy="1336595"/>
            <a:chOff x="6473436" y="4342845"/>
            <a:chExt cx="2739723" cy="1336595"/>
          </a:xfrm>
        </p:grpSpPr>
        <p:sp>
          <p:nvSpPr>
            <p:cNvPr id="23" name="Right Brace 22">
              <a:extLst>
                <a:ext uri="{FF2B5EF4-FFF2-40B4-BE49-F238E27FC236}">
                  <a16:creationId xmlns:a16="http://schemas.microsoft.com/office/drawing/2014/main" id="{C1092552-4B03-D299-B7EC-307EEA28C766}"/>
                </a:ext>
              </a:extLst>
            </p:cNvPr>
            <p:cNvSpPr/>
            <p:nvPr/>
          </p:nvSpPr>
          <p:spPr>
            <a:xfrm>
              <a:off x="6473436" y="4342845"/>
              <a:ext cx="603466" cy="133659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TextBox 24">
              <a:extLst>
                <a:ext uri="{FF2B5EF4-FFF2-40B4-BE49-F238E27FC236}">
                  <a16:creationId xmlns:a16="http://schemas.microsoft.com/office/drawing/2014/main" id="{B2F50038-C91B-579B-E5E2-7D3A87CAD21E}"/>
                </a:ext>
              </a:extLst>
            </p:cNvPr>
            <p:cNvSpPr txBox="1"/>
            <p:nvPr/>
          </p:nvSpPr>
          <p:spPr>
            <a:xfrm>
              <a:off x="7061416" y="4833026"/>
              <a:ext cx="2151743" cy="461665"/>
            </a:xfrm>
            <a:prstGeom prst="rect">
              <a:avLst/>
            </a:prstGeom>
            <a:noFill/>
          </p:spPr>
          <p:txBody>
            <a:bodyPr wrap="none" rtlCol="0">
              <a:spAutoFit/>
            </a:bodyPr>
            <a:lstStyle/>
            <a:p>
              <a:r>
                <a:rPr lang="en-US" sz="2400" dirty="0">
                  <a:solidFill>
                    <a:srgbClr val="FF0000"/>
                  </a:solidFill>
                </a:rPr>
                <a:t>Percolate Down</a:t>
              </a:r>
            </a:p>
          </p:txBody>
        </p:sp>
      </p:grpSp>
    </p:spTree>
    <p:extLst>
      <p:ext uri="{BB962C8B-B14F-4D97-AF65-F5344CB8AC3E}">
        <p14:creationId xmlns:p14="http://schemas.microsoft.com/office/powerpoint/2010/main" val="2514118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extract (Percolate 2)</a:t>
            </a:r>
          </a:p>
        </p:txBody>
      </p:sp>
      <p:grpSp>
        <p:nvGrpSpPr>
          <p:cNvPr id="4" name="Group 3" descr="7 is again larger than both of its children (4 and 3) and so we swap 7 with its smallest child (3).">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7</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6" name="Content Placeholder 2">
                <a:extLst>
                  <a:ext uri="{FF2B5EF4-FFF2-40B4-BE49-F238E27FC236}">
                    <a16:creationId xmlns:a16="http://schemas.microsoft.com/office/drawing/2014/main" id="{E2D8F465-972E-702A-2E2F-AEE91909A575}"/>
                  </a:ext>
                </a:extLst>
              </p:cNvPr>
              <p:cNvSpPr>
                <a:spLocks noGrp="1"/>
              </p:cNvSpPr>
              <p:nvPr>
                <p:ph idx="1"/>
              </p:nvPr>
            </p:nvSpPr>
            <p:spPr>
              <a:xfrm>
                <a:off x="156079" y="2452818"/>
                <a:ext cx="10515600" cy="4351338"/>
              </a:xfrm>
            </p:spPr>
            <p:txBody>
              <a:bodyPr>
                <a:normAutofit lnSpcReduction="10000"/>
              </a:bodyPr>
              <a:lstStyle/>
              <a:p>
                <a:pPr marL="0" indent="0">
                  <a:buNone/>
                </a:pPr>
                <a:r>
                  <a:rPr lang="en-US" dirty="0"/>
                  <a:t>extract(){</a:t>
                </a:r>
              </a:p>
              <a:p>
                <a:pPr marL="0" indent="0">
                  <a:buNone/>
                </a:pPr>
                <a:r>
                  <a:rPr lang="en-US" dirty="0"/>
                  <a:t>    min = root</a:t>
                </a:r>
              </a:p>
              <a:p>
                <a:pPr marL="0" indent="0">
                  <a:buNone/>
                </a:pPr>
                <a:r>
                  <a:rPr lang="en-US" dirty="0"/>
                  <a:t>    </a:t>
                </a:r>
                <a:r>
                  <a:rPr lang="en-US" dirty="0" err="1"/>
                  <a:t>curr</a:t>
                </a:r>
                <a:r>
                  <a:rPr lang="en-US" dirty="0"/>
                  <a:t> = bottom-right item</a:t>
                </a:r>
              </a:p>
              <a:p>
                <a:pPr marL="0" indent="0">
                  <a:buNone/>
                </a:pPr>
                <a:r>
                  <a:rPr lang="en-US" dirty="0"/>
                  <a:t>    move </a:t>
                </a:r>
                <a:r>
                  <a:rPr lang="en-US" dirty="0" err="1"/>
                  <a:t>curr</a:t>
                </a:r>
                <a:r>
                  <a:rPr lang="en-US" dirty="0"/>
                  <a:t> to the root</a:t>
                </a:r>
              </a:p>
              <a:p>
                <a:pPr marL="0" indent="0">
                  <a:buNone/>
                </a:pPr>
                <a:r>
                  <a:rPr lang="en-US" dirty="0"/>
                  <a:t>    </a:t>
                </a:r>
                <a:r>
                  <a:rPr lang="en-US" dirty="0">
                    <a:solidFill>
                      <a:srgbClr val="FF0000"/>
                    </a:solidFill>
                  </a:rPr>
                  <a:t>while(</a:t>
                </a:r>
                <a:r>
                  <a:rPr lang="en-US" dirty="0" err="1">
                    <a:solidFill>
                      <a:srgbClr val="FF0000"/>
                    </a:solidFill>
                  </a:rPr>
                  <a:t>curr</a:t>
                </a:r>
                <a:r>
                  <a:rPr lang="en-US" dirty="0">
                    <a:solidFill>
                      <a:srgbClr val="FF0000"/>
                    </a:solidFill>
                  </a:rPr>
                  <a:t> </a:t>
                </a:r>
                <a14:m>
                  <m:oMath xmlns:m="http://schemas.openxmlformats.org/officeDocument/2006/math">
                    <m:r>
                      <a:rPr lang="en-US" b="0" i="1" smtClean="0">
                        <a:solidFill>
                          <a:srgbClr val="FF0000"/>
                        </a:solidFill>
                        <a:latin typeface="Cambria Math" panose="02040503050406030204" pitchFamily="18" charset="0"/>
                      </a:rPr>
                      <m:t>&gt;</m:t>
                    </m:r>
                  </m:oMath>
                </a14:m>
                <a:r>
                  <a:rPr lang="en-US" dirty="0">
                    <a:solidFill>
                      <a:srgbClr val="FF0000"/>
                    </a:solidFill>
                  </a:rPr>
                  <a:t> </a:t>
                </a:r>
                <a:r>
                  <a:rPr lang="en-US" dirty="0" err="1">
                    <a:solidFill>
                      <a:srgbClr val="FF0000"/>
                    </a:solidFill>
                  </a:rPr>
                  <a:t>curr.left</a:t>
                </a:r>
                <a:r>
                  <a:rPr lang="en-US" dirty="0">
                    <a:solidFill>
                      <a:srgbClr val="FF0000"/>
                    </a:solidFill>
                  </a:rPr>
                  <a:t> || </a:t>
                </a:r>
                <a:r>
                  <a:rPr lang="en-US" dirty="0" err="1">
                    <a:solidFill>
                      <a:srgbClr val="FF0000"/>
                    </a:solidFill>
                  </a:rPr>
                  <a:t>curr</a:t>
                </a:r>
                <a:r>
                  <a:rPr lang="en-US" dirty="0">
                    <a:solidFill>
                      <a:srgbClr val="FF0000"/>
                    </a:solidFill>
                  </a:rPr>
                  <a:t> &gt; </a:t>
                </a:r>
                <a:r>
                  <a:rPr lang="en-US" dirty="0" err="1">
                    <a:solidFill>
                      <a:srgbClr val="FF0000"/>
                    </a:solidFill>
                  </a:rPr>
                  <a:t>curr.right</a:t>
                </a:r>
                <a:r>
                  <a:rPr lang="en-US" dirty="0">
                    <a:solidFill>
                      <a:srgbClr val="FF0000"/>
                    </a:solidFill>
                  </a:rPr>
                  <a:t>){</a:t>
                </a:r>
              </a:p>
              <a:p>
                <a:pPr marL="0" indent="0">
                  <a:buNone/>
                </a:pPr>
                <a:r>
                  <a:rPr lang="en-US" dirty="0">
                    <a:solidFill>
                      <a:srgbClr val="FF0000"/>
                    </a:solidFill>
                  </a:rPr>
                  <a:t>        swap </a:t>
                </a:r>
                <a:r>
                  <a:rPr lang="en-US" dirty="0" err="1">
                    <a:solidFill>
                      <a:srgbClr val="FF0000"/>
                    </a:solidFill>
                  </a:rPr>
                  <a:t>curr</a:t>
                </a:r>
                <a:r>
                  <a:rPr lang="en-US" dirty="0">
                    <a:solidFill>
                      <a:srgbClr val="FF0000"/>
                    </a:solidFill>
                  </a:rPr>
                  <a:t> with its smallest child</a:t>
                </a:r>
              </a:p>
              <a:p>
                <a:pPr marL="0" indent="0">
                  <a:buNone/>
                </a:pPr>
                <a:r>
                  <a:rPr lang="en-US" dirty="0">
                    <a:solidFill>
                      <a:srgbClr val="FF0000"/>
                    </a:solidFill>
                  </a:rPr>
                  <a:t>    }</a:t>
                </a:r>
                <a:endParaRPr lang="en-US" dirty="0"/>
              </a:p>
              <a:p>
                <a:pPr marL="0" indent="0">
                  <a:buNone/>
                </a:pPr>
                <a:r>
                  <a:rPr lang="en-US" dirty="0"/>
                  <a:t>    return min</a:t>
                </a:r>
              </a:p>
              <a:p>
                <a:pPr marL="0" indent="0">
                  <a:buNone/>
                </a:pPr>
                <a:r>
                  <a:rPr lang="en-US" dirty="0"/>
                  <a:t>}</a:t>
                </a:r>
              </a:p>
            </p:txBody>
          </p:sp>
        </mc:Choice>
        <mc:Fallback xmlns="">
          <p:sp>
            <p:nvSpPr>
              <p:cNvPr id="26" name="Content Placeholder 2">
                <a:extLst>
                  <a:ext uri="{FF2B5EF4-FFF2-40B4-BE49-F238E27FC236}">
                    <a16:creationId xmlns:a16="http://schemas.microsoft.com/office/drawing/2014/main" id="{E2D8F465-972E-702A-2E2F-AEE91909A575}"/>
                  </a:ext>
                </a:extLst>
              </p:cNvPr>
              <p:cNvSpPr>
                <a:spLocks noGrp="1" noRot="1" noChangeAspect="1" noMove="1" noResize="1" noEditPoints="1" noAdjustHandles="1" noChangeArrowheads="1" noChangeShapeType="1" noTextEdit="1"/>
              </p:cNvSpPr>
              <p:nvPr>
                <p:ph idx="1"/>
              </p:nvPr>
            </p:nvSpPr>
            <p:spPr>
              <a:xfrm>
                <a:off x="156079" y="2452818"/>
                <a:ext cx="10515600" cy="4351338"/>
              </a:xfrm>
              <a:blipFill>
                <a:blip r:embed="rId2"/>
                <a:stretch>
                  <a:fillRect l="-1217" t="-3081" b="-280"/>
                </a:stretch>
              </a:blipFill>
            </p:spPr>
            <p:txBody>
              <a:bodyPr/>
              <a:lstStyle/>
              <a:p>
                <a:r>
                  <a:rPr lang="en-US">
                    <a:noFill/>
                  </a:rPr>
                  <a:t> </a:t>
                </a:r>
              </a:p>
            </p:txBody>
          </p:sp>
        </mc:Fallback>
      </mc:AlternateContent>
      <p:grpSp>
        <p:nvGrpSpPr>
          <p:cNvPr id="3" name="Group 2" descr="The lines which state:&#10;while(curr &gt; curr.left || curr &gt; curr.right){&#10;    swap curr with its smallest child&#10;}&#10;represent a subroutine that we refer to as &quot;percolate down&quot;">
            <a:extLst>
              <a:ext uri="{FF2B5EF4-FFF2-40B4-BE49-F238E27FC236}">
                <a16:creationId xmlns:a16="http://schemas.microsoft.com/office/drawing/2014/main" id="{2BE24C3B-C061-3FD7-FCCA-7B1D789B47A4}"/>
              </a:ext>
            </a:extLst>
          </p:cNvPr>
          <p:cNvGrpSpPr/>
          <p:nvPr/>
        </p:nvGrpSpPr>
        <p:grpSpPr>
          <a:xfrm>
            <a:off x="6473436" y="4342845"/>
            <a:ext cx="2739723" cy="1336595"/>
            <a:chOff x="6473436" y="4342845"/>
            <a:chExt cx="2739723" cy="1336595"/>
          </a:xfrm>
        </p:grpSpPr>
        <p:sp>
          <p:nvSpPr>
            <p:cNvPr id="22" name="Right Brace 21">
              <a:extLst>
                <a:ext uri="{FF2B5EF4-FFF2-40B4-BE49-F238E27FC236}">
                  <a16:creationId xmlns:a16="http://schemas.microsoft.com/office/drawing/2014/main" id="{5147F7B6-709F-C49E-D1B7-013896CB6EF8}"/>
                </a:ext>
              </a:extLst>
            </p:cNvPr>
            <p:cNvSpPr/>
            <p:nvPr/>
          </p:nvSpPr>
          <p:spPr>
            <a:xfrm>
              <a:off x="6473436" y="4342845"/>
              <a:ext cx="603466" cy="133659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TextBox 22">
              <a:extLst>
                <a:ext uri="{FF2B5EF4-FFF2-40B4-BE49-F238E27FC236}">
                  <a16:creationId xmlns:a16="http://schemas.microsoft.com/office/drawing/2014/main" id="{03318690-8D9F-53A0-49C1-DC4B6BBF3DEB}"/>
                </a:ext>
              </a:extLst>
            </p:cNvPr>
            <p:cNvSpPr txBox="1"/>
            <p:nvPr/>
          </p:nvSpPr>
          <p:spPr>
            <a:xfrm>
              <a:off x="7061416" y="4833026"/>
              <a:ext cx="2151743" cy="461665"/>
            </a:xfrm>
            <a:prstGeom prst="rect">
              <a:avLst/>
            </a:prstGeom>
            <a:noFill/>
          </p:spPr>
          <p:txBody>
            <a:bodyPr wrap="none" rtlCol="0">
              <a:spAutoFit/>
            </a:bodyPr>
            <a:lstStyle/>
            <a:p>
              <a:r>
                <a:rPr lang="en-US" sz="2400" dirty="0">
                  <a:solidFill>
                    <a:srgbClr val="FF0000"/>
                  </a:solidFill>
                </a:rPr>
                <a:t>Percolate Down</a:t>
              </a:r>
            </a:p>
          </p:txBody>
        </p:sp>
      </p:grpSp>
    </p:spTree>
    <p:extLst>
      <p:ext uri="{BB962C8B-B14F-4D97-AF65-F5344CB8AC3E}">
        <p14:creationId xmlns:p14="http://schemas.microsoft.com/office/powerpoint/2010/main" val="3497934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B7BEE-83FC-6A92-8C72-922983C3E767}"/>
              </a:ext>
            </a:extLst>
          </p:cNvPr>
          <p:cNvSpPr>
            <a:spLocks noGrp="1"/>
          </p:cNvSpPr>
          <p:nvPr>
            <p:ph type="title"/>
          </p:nvPr>
        </p:nvSpPr>
        <p:spPr/>
        <p:txBody>
          <a:bodyPr/>
          <a:lstStyle/>
          <a:p>
            <a:r>
              <a:rPr lang="en-US" dirty="0"/>
              <a:t>Heap extract (Done)</a:t>
            </a:r>
          </a:p>
        </p:txBody>
      </p:sp>
      <p:grpSp>
        <p:nvGrpSpPr>
          <p:cNvPr id="4" name="Group 3" descr="At this point 7 is now a leaf, and so we have repaired the heap property, and the extract is complete. We finally return the value that was originally in the root node (1).">
            <a:extLst>
              <a:ext uri="{FF2B5EF4-FFF2-40B4-BE49-F238E27FC236}">
                <a16:creationId xmlns:a16="http://schemas.microsoft.com/office/drawing/2014/main" id="{F5FEEAE4-5947-43BB-33F3-0E2F7A27D58C}"/>
              </a:ext>
            </a:extLst>
          </p:cNvPr>
          <p:cNvGrpSpPr/>
          <p:nvPr/>
        </p:nvGrpSpPr>
        <p:grpSpPr>
          <a:xfrm>
            <a:off x="5161281" y="73781"/>
            <a:ext cx="6934200" cy="3368751"/>
            <a:chOff x="2590801" y="2672070"/>
            <a:chExt cx="6934200" cy="3368751"/>
          </a:xfrm>
          <a:solidFill>
            <a:schemeClr val="bg1"/>
          </a:solidFill>
        </p:grpSpPr>
        <p:sp>
          <p:nvSpPr>
            <p:cNvPr id="5" name="Oval 4">
              <a:extLst>
                <a:ext uri="{FF2B5EF4-FFF2-40B4-BE49-F238E27FC236}">
                  <a16:creationId xmlns:a16="http://schemas.microsoft.com/office/drawing/2014/main" id="{F33A0E13-4996-116D-FFBB-C9C47C84D55C}"/>
                </a:ext>
              </a:extLst>
            </p:cNvPr>
            <p:cNvSpPr/>
            <p:nvPr/>
          </p:nvSpPr>
          <p:spPr>
            <a:xfrm>
              <a:off x="5996855" y="267207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6" name="Oval 5">
              <a:extLst>
                <a:ext uri="{FF2B5EF4-FFF2-40B4-BE49-F238E27FC236}">
                  <a16:creationId xmlns:a16="http://schemas.microsoft.com/office/drawing/2014/main" id="{3C2A72B8-1FD3-516D-A021-E2075712D6CB}"/>
                </a:ext>
              </a:extLst>
            </p:cNvPr>
            <p:cNvSpPr/>
            <p:nvPr/>
          </p:nvSpPr>
          <p:spPr>
            <a:xfrm>
              <a:off x="4191001" y="3682289"/>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392D9E01-B220-E093-6B95-A68C0266A5BC}"/>
                </a:ext>
              </a:extLst>
            </p:cNvPr>
            <p:cNvSpPr/>
            <p:nvPr/>
          </p:nvSpPr>
          <p:spPr>
            <a:xfrm>
              <a:off x="7858499" y="3653913"/>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31620859-F5B3-EB2D-7626-028B1D551DC8}"/>
                </a:ext>
              </a:extLst>
            </p:cNvPr>
            <p:cNvSpPr/>
            <p:nvPr/>
          </p:nvSpPr>
          <p:spPr>
            <a:xfrm>
              <a:off x="3200401" y="438350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EDDB63C5-2978-A1A0-5B7C-21B3C85ED8F3}"/>
                </a:ext>
              </a:extLst>
            </p:cNvPr>
            <p:cNvSpPr/>
            <p:nvPr/>
          </p:nvSpPr>
          <p:spPr>
            <a:xfrm>
              <a:off x="5211206" y="4425368"/>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9246EA45-DB59-3189-5133-E09D0AC67BEF}"/>
                </a:ext>
              </a:extLst>
            </p:cNvPr>
            <p:cNvSpPr/>
            <p:nvPr/>
          </p:nvSpPr>
          <p:spPr>
            <a:xfrm>
              <a:off x="6934201"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9ACF96E3-806B-71A4-4206-D4D7C31A2F2D}"/>
                </a:ext>
              </a:extLst>
            </p:cNvPr>
            <p:cNvSpPr/>
            <p:nvPr/>
          </p:nvSpPr>
          <p:spPr>
            <a:xfrm>
              <a:off x="8836924" y="4341990"/>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014F5CF9-E0BE-AD30-CAF0-6FB68446C0CD}"/>
                </a:ext>
              </a:extLst>
            </p:cNvPr>
            <p:cNvSpPr/>
            <p:nvPr/>
          </p:nvSpPr>
          <p:spPr>
            <a:xfrm>
              <a:off x="2590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497C9AA5-DB9B-1AFC-012D-B3D8743427A8}"/>
                </a:ext>
              </a:extLst>
            </p:cNvPr>
            <p:cNvSpPr/>
            <p:nvPr/>
          </p:nvSpPr>
          <p:spPr>
            <a:xfrm>
              <a:off x="3733801" y="5352744"/>
              <a:ext cx="688077" cy="68807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9925F6-573D-F6E3-2D20-9939C39C8CC4}"/>
                </a:ext>
              </a:extLst>
            </p:cNvPr>
            <p:cNvCxnSpPr>
              <a:cxnSpLocks/>
              <a:stCxn id="5" idx="3"/>
              <a:endCxn id="6" idx="7"/>
            </p:cNvCxnSpPr>
            <p:nvPr/>
          </p:nvCxnSpPr>
          <p:spPr>
            <a:xfrm flipH="1">
              <a:off x="4778311" y="3259380"/>
              <a:ext cx="1319311" cy="52367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690E6CF-81A5-AEED-23C1-2A785442C5F3}"/>
                </a:ext>
              </a:extLst>
            </p:cNvPr>
            <p:cNvCxnSpPr>
              <a:cxnSpLocks/>
              <a:stCxn id="5" idx="5"/>
              <a:endCxn id="7" idx="1"/>
            </p:cNvCxnSpPr>
            <p:nvPr/>
          </p:nvCxnSpPr>
          <p:spPr>
            <a:xfrm>
              <a:off x="6584165" y="3259380"/>
              <a:ext cx="1375101" cy="4953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918949D-E91F-514C-8942-A55A0B1C1B96}"/>
                </a:ext>
              </a:extLst>
            </p:cNvPr>
            <p:cNvCxnSpPr>
              <a:stCxn id="9" idx="1"/>
              <a:endCxn id="6" idx="5"/>
            </p:cNvCxnSpPr>
            <p:nvPr/>
          </p:nvCxnSpPr>
          <p:spPr>
            <a:xfrm flipH="1" flipV="1">
              <a:off x="4778310" y="4269598"/>
              <a:ext cx="533662" cy="256536"/>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EC8F07-B67E-32B1-8194-36206CBAE1C1}"/>
                </a:ext>
              </a:extLst>
            </p:cNvPr>
            <p:cNvCxnSpPr>
              <a:stCxn id="8" idx="7"/>
              <a:endCxn id="6" idx="3"/>
            </p:cNvCxnSpPr>
            <p:nvPr/>
          </p:nvCxnSpPr>
          <p:spPr>
            <a:xfrm flipV="1">
              <a:off x="3787711" y="4269598"/>
              <a:ext cx="504057" cy="214672"/>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CB303E5-4C0F-E3C1-6C40-D63CB81862DA}"/>
                </a:ext>
              </a:extLst>
            </p:cNvPr>
            <p:cNvCxnSpPr>
              <a:stCxn id="13" idx="0"/>
              <a:endCxn id="8" idx="5"/>
            </p:cNvCxnSpPr>
            <p:nvPr/>
          </p:nvCxnSpPr>
          <p:spPr>
            <a:xfrm flipH="1" flipV="1">
              <a:off x="3787711" y="4970813"/>
              <a:ext cx="290129"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69F648-6942-5A93-5A23-499C2EB8C9E2}"/>
                </a:ext>
              </a:extLst>
            </p:cNvPr>
            <p:cNvCxnSpPr>
              <a:stCxn id="12" idx="0"/>
              <a:endCxn id="8" idx="3"/>
            </p:cNvCxnSpPr>
            <p:nvPr/>
          </p:nvCxnSpPr>
          <p:spPr>
            <a:xfrm flipV="1">
              <a:off x="2934839" y="4970813"/>
              <a:ext cx="366328" cy="38193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43FFFFF-CF30-2E14-4603-BCEC3E407EB6}"/>
                </a:ext>
              </a:extLst>
            </p:cNvPr>
            <p:cNvCxnSpPr>
              <a:stCxn id="10" idx="7"/>
              <a:endCxn id="7" idx="3"/>
            </p:cNvCxnSpPr>
            <p:nvPr/>
          </p:nvCxnSpPr>
          <p:spPr>
            <a:xfrm flipV="1">
              <a:off x="7521511" y="4241222"/>
              <a:ext cx="437755"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DD9F7F4-FC58-103B-8500-D893D1F68143}"/>
                </a:ext>
              </a:extLst>
            </p:cNvPr>
            <p:cNvCxnSpPr>
              <a:stCxn id="11" idx="1"/>
              <a:endCxn id="7" idx="5"/>
            </p:cNvCxnSpPr>
            <p:nvPr/>
          </p:nvCxnSpPr>
          <p:spPr>
            <a:xfrm flipH="1" flipV="1">
              <a:off x="8445808" y="4241222"/>
              <a:ext cx="491882" cy="201534"/>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8CF168B-C22F-1B48-82E7-F81CD4DCA565}"/>
                  </a:ext>
                </a:extLst>
              </p:cNvPr>
              <p:cNvSpPr>
                <a:spLocks noGrp="1"/>
              </p:cNvSpPr>
              <p:nvPr>
                <p:ph idx="1"/>
              </p:nvPr>
            </p:nvSpPr>
            <p:spPr>
              <a:xfrm>
                <a:off x="156079" y="2452818"/>
                <a:ext cx="10515600" cy="4351338"/>
              </a:xfrm>
            </p:spPr>
            <p:txBody>
              <a:bodyPr>
                <a:normAutofit lnSpcReduction="10000"/>
              </a:bodyPr>
              <a:lstStyle/>
              <a:p>
                <a:pPr marL="0" indent="0">
                  <a:buNone/>
                </a:pPr>
                <a:r>
                  <a:rPr lang="en-US" dirty="0"/>
                  <a:t>extract(){</a:t>
                </a:r>
              </a:p>
              <a:p>
                <a:pPr marL="0" indent="0">
                  <a:buNone/>
                </a:pPr>
                <a:r>
                  <a:rPr lang="en-US" dirty="0"/>
                  <a:t>    min = root</a:t>
                </a:r>
              </a:p>
              <a:p>
                <a:pPr marL="0" indent="0">
                  <a:buNone/>
                </a:pPr>
                <a:r>
                  <a:rPr lang="en-US" dirty="0"/>
                  <a:t>    </a:t>
                </a:r>
                <a:r>
                  <a:rPr lang="en-US" dirty="0" err="1"/>
                  <a:t>curr</a:t>
                </a:r>
                <a:r>
                  <a:rPr lang="en-US" dirty="0"/>
                  <a:t> = bottom-right item</a:t>
                </a:r>
              </a:p>
              <a:p>
                <a:pPr marL="0" indent="0">
                  <a:buNone/>
                </a:pPr>
                <a:r>
                  <a:rPr lang="en-US" dirty="0"/>
                  <a:t>    move </a:t>
                </a:r>
                <a:r>
                  <a:rPr lang="en-US" dirty="0" err="1"/>
                  <a:t>curr</a:t>
                </a:r>
                <a:r>
                  <a:rPr lang="en-US" dirty="0"/>
                  <a:t> to the root</a:t>
                </a:r>
              </a:p>
              <a:p>
                <a:pPr marL="0" indent="0">
                  <a:buNone/>
                </a:pPr>
                <a:r>
                  <a:rPr lang="en-US" dirty="0"/>
                  <a:t>    while(</a:t>
                </a:r>
                <a:r>
                  <a:rPr lang="en-US" dirty="0" err="1"/>
                  <a:t>curr</a:t>
                </a:r>
                <a:r>
                  <a:rPr lang="en-US" dirty="0"/>
                  <a:t> </a:t>
                </a:r>
                <a14:m>
                  <m:oMath xmlns:m="http://schemas.openxmlformats.org/officeDocument/2006/math">
                    <m:r>
                      <a:rPr lang="en-US" b="0" i="1" smtClean="0">
                        <a:latin typeface="Cambria Math" panose="02040503050406030204" pitchFamily="18" charset="0"/>
                      </a:rPr>
                      <m:t>&gt;</m:t>
                    </m:r>
                  </m:oMath>
                </a14:m>
                <a:r>
                  <a:rPr lang="en-US" dirty="0"/>
                  <a:t> </a:t>
                </a:r>
                <a:r>
                  <a:rPr lang="en-US" dirty="0" err="1"/>
                  <a:t>curr.left</a:t>
                </a:r>
                <a:r>
                  <a:rPr lang="en-US" dirty="0"/>
                  <a:t> || </a:t>
                </a:r>
                <a:r>
                  <a:rPr lang="en-US" dirty="0" err="1"/>
                  <a:t>curr</a:t>
                </a:r>
                <a:r>
                  <a:rPr lang="en-US" dirty="0"/>
                  <a:t> &gt; </a:t>
                </a:r>
                <a:r>
                  <a:rPr lang="en-US" dirty="0" err="1"/>
                  <a:t>curr.right</a:t>
                </a:r>
                <a:r>
                  <a:rPr lang="en-US" dirty="0"/>
                  <a:t>){</a:t>
                </a:r>
              </a:p>
              <a:p>
                <a:pPr marL="0" indent="0">
                  <a:buNone/>
                </a:pPr>
                <a:r>
                  <a:rPr lang="en-US" dirty="0"/>
                  <a:t>        swap </a:t>
                </a:r>
                <a:r>
                  <a:rPr lang="en-US" dirty="0" err="1"/>
                  <a:t>curr</a:t>
                </a:r>
                <a:r>
                  <a:rPr lang="en-US" dirty="0"/>
                  <a:t> with its smallest child</a:t>
                </a:r>
              </a:p>
              <a:p>
                <a:pPr marL="0" indent="0">
                  <a:buNone/>
                </a:pPr>
                <a:r>
                  <a:rPr lang="en-US" dirty="0"/>
                  <a:t>    }</a:t>
                </a:r>
              </a:p>
              <a:p>
                <a:pPr marL="0" indent="0">
                  <a:buNone/>
                </a:pPr>
                <a:r>
                  <a:rPr lang="en-US" dirty="0"/>
                  <a:t>    </a:t>
                </a:r>
                <a:r>
                  <a:rPr lang="en-US" dirty="0">
                    <a:solidFill>
                      <a:srgbClr val="FF0000"/>
                    </a:solidFill>
                  </a:rPr>
                  <a:t>return min</a:t>
                </a:r>
              </a:p>
              <a:p>
                <a:pPr marL="0" indent="0">
                  <a:buNone/>
                </a:pPr>
                <a:r>
                  <a:rPr lang="en-US" dirty="0"/>
                  <a:t>}</a:t>
                </a:r>
              </a:p>
            </p:txBody>
          </p:sp>
        </mc:Choice>
        <mc:Fallback xmlns="">
          <p:sp>
            <p:nvSpPr>
              <p:cNvPr id="3" name="Content Placeholder 2">
                <a:extLst>
                  <a:ext uri="{FF2B5EF4-FFF2-40B4-BE49-F238E27FC236}">
                    <a16:creationId xmlns:a16="http://schemas.microsoft.com/office/drawing/2014/main" id="{28CF168B-C22F-1B48-82E7-F81CD4DCA565}"/>
                  </a:ext>
                </a:extLst>
              </p:cNvPr>
              <p:cNvSpPr>
                <a:spLocks noGrp="1" noRot="1" noChangeAspect="1" noMove="1" noResize="1" noEditPoints="1" noAdjustHandles="1" noChangeArrowheads="1" noChangeShapeType="1" noTextEdit="1"/>
              </p:cNvSpPr>
              <p:nvPr>
                <p:ph idx="1"/>
              </p:nvPr>
            </p:nvSpPr>
            <p:spPr>
              <a:xfrm>
                <a:off x="156079" y="2452818"/>
                <a:ext cx="10515600" cy="4351338"/>
              </a:xfrm>
              <a:blipFill>
                <a:blip r:embed="rId2"/>
                <a:stretch>
                  <a:fillRect l="-1217" t="-3081" b="-280"/>
                </a:stretch>
              </a:blipFill>
            </p:spPr>
            <p:txBody>
              <a:bodyPr/>
              <a:lstStyle/>
              <a:p>
                <a:r>
                  <a:rPr lang="en-US">
                    <a:noFill/>
                  </a:rPr>
                  <a:t> </a:t>
                </a:r>
              </a:p>
            </p:txBody>
          </p:sp>
        </mc:Fallback>
      </mc:AlternateContent>
    </p:spTree>
    <p:extLst>
      <p:ext uri="{BB962C8B-B14F-4D97-AF65-F5344CB8AC3E}">
        <p14:creationId xmlns:p14="http://schemas.microsoft.com/office/powerpoint/2010/main" val="1579428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41E5-465C-EBB5-E9CD-029376B833DF}"/>
              </a:ext>
            </a:extLst>
          </p:cNvPr>
          <p:cNvSpPr>
            <a:spLocks noGrp="1"/>
          </p:cNvSpPr>
          <p:nvPr>
            <p:ph type="title"/>
          </p:nvPr>
        </p:nvSpPr>
        <p:spPr/>
        <p:txBody>
          <a:bodyPr/>
          <a:lstStyle/>
          <a:p>
            <a:r>
              <a:rPr lang="en-US" dirty="0"/>
              <a:t>ADT: Priority Queue</a:t>
            </a:r>
          </a:p>
        </p:txBody>
      </p:sp>
      <p:sp>
        <p:nvSpPr>
          <p:cNvPr id="3" name="Content Placeholder 2">
            <a:extLst>
              <a:ext uri="{FF2B5EF4-FFF2-40B4-BE49-F238E27FC236}">
                <a16:creationId xmlns:a16="http://schemas.microsoft.com/office/drawing/2014/main" id="{B5EF048E-DA88-5227-7793-0EE138E7390F}"/>
              </a:ext>
            </a:extLst>
          </p:cNvPr>
          <p:cNvSpPr>
            <a:spLocks noGrp="1"/>
          </p:cNvSpPr>
          <p:nvPr>
            <p:ph idx="1"/>
          </p:nvPr>
        </p:nvSpPr>
        <p:spPr/>
        <p:txBody>
          <a:bodyPr>
            <a:normAutofit fontScale="92500" lnSpcReduction="20000"/>
          </a:bodyPr>
          <a:lstStyle/>
          <a:p>
            <a:r>
              <a:rPr lang="en-US" dirty="0"/>
              <a:t>What is it?</a:t>
            </a:r>
          </a:p>
          <a:p>
            <a:pPr lvl="1"/>
            <a:r>
              <a:rPr lang="en-US" dirty="0"/>
              <a:t>A collection of items and their “priorities”</a:t>
            </a:r>
          </a:p>
          <a:p>
            <a:pPr lvl="1"/>
            <a:r>
              <a:rPr lang="en-US" dirty="0"/>
              <a:t>Allows quick access/removal to the “top priority” thing</a:t>
            </a:r>
          </a:p>
          <a:p>
            <a:pPr lvl="2"/>
            <a:r>
              <a:rPr lang="en-US" dirty="0"/>
              <a:t>Usually a smaller priority value means the item is “more important”</a:t>
            </a:r>
          </a:p>
          <a:p>
            <a:r>
              <a:rPr lang="en-US" dirty="0"/>
              <a:t>What Operations do we need?</a:t>
            </a:r>
          </a:p>
          <a:p>
            <a:pPr lvl="1"/>
            <a:r>
              <a:rPr lang="en-US" dirty="0"/>
              <a:t>insert(item, priority)</a:t>
            </a:r>
          </a:p>
          <a:p>
            <a:pPr lvl="2"/>
            <a:r>
              <a:rPr lang="en-US" dirty="0"/>
              <a:t>Add a new item to the PQ with indicated priority</a:t>
            </a:r>
          </a:p>
          <a:p>
            <a:pPr lvl="1"/>
            <a:r>
              <a:rPr lang="en-US" dirty="0"/>
              <a:t>extract</a:t>
            </a:r>
          </a:p>
          <a:p>
            <a:pPr lvl="2"/>
            <a:r>
              <a:rPr lang="en-US" dirty="0"/>
              <a:t>Remove and return the “top priority” item from the queue</a:t>
            </a:r>
          </a:p>
          <a:p>
            <a:pPr lvl="3"/>
            <a:r>
              <a:rPr lang="en-US" dirty="0"/>
              <a:t>Usually the item with the smallest priority value</a:t>
            </a:r>
          </a:p>
          <a:p>
            <a:pPr lvl="1"/>
            <a:r>
              <a:rPr lang="en-US" dirty="0" err="1"/>
              <a:t>IsEmpty</a:t>
            </a:r>
            <a:endParaRPr lang="en-US" dirty="0"/>
          </a:p>
          <a:p>
            <a:pPr lvl="2"/>
            <a:r>
              <a:rPr lang="en-US" dirty="0"/>
              <a:t>Indicate whether or not there are items still on the queue</a:t>
            </a:r>
          </a:p>
          <a:p>
            <a:r>
              <a:rPr lang="en-US" dirty="0"/>
              <a:t>Note: the “priority” value can be any type/class so long as it’s comparable (i.e. you can use “&lt;“ or “</a:t>
            </a:r>
            <a:r>
              <a:rPr lang="en-US" dirty="0" err="1"/>
              <a:t>compareTo</a:t>
            </a:r>
            <a:r>
              <a:rPr lang="en-US" dirty="0"/>
              <a:t>” with it)</a:t>
            </a:r>
          </a:p>
        </p:txBody>
      </p:sp>
    </p:spTree>
    <p:extLst>
      <p:ext uri="{BB962C8B-B14F-4D97-AF65-F5344CB8AC3E}">
        <p14:creationId xmlns:p14="http://schemas.microsoft.com/office/powerpoint/2010/main" val="284699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5775-ECF5-263D-D86C-2666D0E601CC}"/>
              </a:ext>
            </a:extLst>
          </p:cNvPr>
          <p:cNvSpPr>
            <a:spLocks noGrp="1"/>
          </p:cNvSpPr>
          <p:nvPr>
            <p:ph type="title"/>
          </p:nvPr>
        </p:nvSpPr>
        <p:spPr/>
        <p:txBody>
          <a:bodyPr/>
          <a:lstStyle/>
          <a:p>
            <a:r>
              <a:rPr lang="en-US" dirty="0"/>
              <a:t>Percolate Up and Down (for a Min Heap)</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400E82E-8B91-3DBC-BE69-2D72AD7E8558}"/>
                  </a:ext>
                </a:extLst>
              </p:cNvPr>
              <p:cNvSpPr>
                <a:spLocks noGrp="1"/>
              </p:cNvSpPr>
              <p:nvPr>
                <p:ph idx="1"/>
              </p:nvPr>
            </p:nvSpPr>
            <p:spPr/>
            <p:txBody>
              <a:bodyPr/>
              <a:lstStyle/>
              <a:p>
                <a:r>
                  <a:rPr lang="en-US" dirty="0"/>
                  <a:t>Goal: restore the “Heap Property”</a:t>
                </a:r>
              </a:p>
              <a:p>
                <a:r>
                  <a:rPr lang="en-US" dirty="0"/>
                  <a:t>Percolate Up:</a:t>
                </a:r>
              </a:p>
              <a:p>
                <a:pPr lvl="1"/>
                <a:r>
                  <a:rPr lang="en-US" dirty="0"/>
                  <a:t>Take a node that may be smaller than a parent, repeatedly swap with a parent until it is larger than its parent</a:t>
                </a:r>
              </a:p>
              <a:p>
                <a:r>
                  <a:rPr lang="en-US" dirty="0"/>
                  <a:t>Percolate Down:</a:t>
                </a:r>
              </a:p>
              <a:p>
                <a:pPr lvl="1"/>
                <a:r>
                  <a:rPr lang="en-US" dirty="0"/>
                  <a:t>Take a node that may be larger than one of its children, repeatedly swap with smallest child until both children are larger</a:t>
                </a:r>
              </a:p>
              <a:p>
                <a:r>
                  <a:rPr lang="en-US" dirty="0"/>
                  <a:t>Worst case running time of each:</a:t>
                </a:r>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e>
                    </m:d>
                  </m:oMath>
                </a14:m>
                <a:endParaRPr lang="en-US" dirty="0"/>
              </a:p>
              <a:p>
                <a:pPr lvl="1"/>
                <a:endParaRPr lang="en-US" dirty="0"/>
              </a:p>
            </p:txBody>
          </p:sp>
        </mc:Choice>
        <mc:Fallback xmlns="">
          <p:sp>
            <p:nvSpPr>
              <p:cNvPr id="3" name="Content Placeholder 2">
                <a:extLst>
                  <a:ext uri="{FF2B5EF4-FFF2-40B4-BE49-F238E27FC236}">
                    <a16:creationId xmlns:a16="http://schemas.microsoft.com/office/drawing/2014/main" id="{4400E82E-8B91-3DBC-BE69-2D72AD7E8558}"/>
                  </a:ext>
                </a:extLst>
              </p:cNvPr>
              <p:cNvSpPr>
                <a:spLocks noGrp="1" noRot="1" noChangeAspect="1" noMove="1" noResize="1" noEditPoints="1" noAdjustHandles="1" noChangeArrowheads="1" noChangeShapeType="1" noTextEdit="1"/>
              </p:cNvSpPr>
              <p:nvPr>
                <p:ph idx="1"/>
              </p:nvPr>
            </p:nvSpPr>
            <p:spPr>
              <a:blipFill>
                <a:blip r:embed="rId2"/>
                <a:stretch>
                  <a:fillRect l="-1043" t="-2241" r="-1391"/>
                </a:stretch>
              </a:blipFill>
            </p:spPr>
            <p:txBody>
              <a:bodyPr/>
              <a:lstStyle/>
              <a:p>
                <a:r>
                  <a:rPr lang="en-US">
                    <a:noFill/>
                  </a:rPr>
                  <a:t> </a:t>
                </a:r>
              </a:p>
            </p:txBody>
          </p:sp>
        </mc:Fallback>
      </mc:AlternateContent>
    </p:spTree>
    <p:extLst>
      <p:ext uri="{BB962C8B-B14F-4D97-AF65-F5344CB8AC3E}">
        <p14:creationId xmlns:p14="http://schemas.microsoft.com/office/powerpoint/2010/main" val="901582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0A239-AB83-588B-7F8C-A378F624E838}"/>
              </a:ext>
            </a:extLst>
          </p:cNvPr>
          <p:cNvSpPr>
            <a:spLocks noGrp="1"/>
          </p:cNvSpPr>
          <p:nvPr>
            <p:ph type="title"/>
          </p:nvPr>
        </p:nvSpPr>
        <p:spPr/>
        <p:txBody>
          <a:bodyPr/>
          <a:lstStyle/>
          <a:p>
            <a:r>
              <a:rPr lang="en-US" dirty="0"/>
              <a:t>Representing a Heap (Questions)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A979323D-7A04-F49B-C2B4-877B56453F7D}"/>
                  </a:ext>
                </a:extLst>
              </p:cNvPr>
              <p:cNvSpPr>
                <a:spLocks noGrp="1"/>
              </p:cNvSpPr>
              <p:nvPr>
                <p:ph idx="1"/>
              </p:nvPr>
            </p:nvSpPr>
            <p:spPr>
              <a:xfrm>
                <a:off x="80918" y="1545386"/>
                <a:ext cx="6938093" cy="4351338"/>
              </a:xfrm>
            </p:spPr>
            <p:txBody>
              <a:bodyPr/>
              <a:lstStyle/>
              <a:p>
                <a:r>
                  <a:rPr lang="en-US" dirty="0"/>
                  <a:t>Every complete binary tree with the same number of nodes uses the same positions and edges</a:t>
                </a:r>
              </a:p>
              <a:p>
                <a:r>
                  <a:rPr lang="en-US" dirty="0"/>
                  <a:t>Use an array to represent the heap</a:t>
                </a:r>
              </a:p>
              <a:p>
                <a:r>
                  <a:rPr lang="en-US" dirty="0"/>
                  <a:t>Index of root: </a:t>
                </a:r>
              </a:p>
              <a:p>
                <a:r>
                  <a:rPr lang="en-US" dirty="0"/>
                  <a:t>Parent of node </a:t>
                </a:r>
                <a14:m>
                  <m:oMath xmlns:m="http://schemas.openxmlformats.org/officeDocument/2006/math">
                    <m:r>
                      <a:rPr lang="en-US" b="0" i="1" smtClean="0">
                        <a:latin typeface="Cambria Math" panose="02040503050406030204" pitchFamily="18" charset="0"/>
                      </a:rPr>
                      <m:t>𝑖</m:t>
                    </m:r>
                  </m:oMath>
                </a14:m>
                <a:r>
                  <a:rPr lang="en-US" dirty="0"/>
                  <a:t>:</a:t>
                </a:r>
              </a:p>
              <a:p>
                <a:r>
                  <a:rPr lang="en-US" dirty="0"/>
                  <a:t>Left child of node </a:t>
                </a:r>
                <a14:m>
                  <m:oMath xmlns:m="http://schemas.openxmlformats.org/officeDocument/2006/math">
                    <m:r>
                      <a:rPr lang="en-US" b="0" i="1" smtClean="0">
                        <a:latin typeface="Cambria Math" panose="02040503050406030204" pitchFamily="18" charset="0"/>
                      </a:rPr>
                      <m:t>𝑖</m:t>
                    </m:r>
                  </m:oMath>
                </a14:m>
                <a:r>
                  <a:rPr lang="en-US" dirty="0"/>
                  <a:t>:</a:t>
                </a:r>
              </a:p>
              <a:p>
                <a:r>
                  <a:rPr lang="en-US" dirty="0"/>
                  <a:t>Right child of node </a:t>
                </a:r>
                <a14:m>
                  <m:oMath xmlns:m="http://schemas.openxmlformats.org/officeDocument/2006/math">
                    <m:r>
                      <a:rPr lang="en-US" b="0" i="1" smtClean="0">
                        <a:latin typeface="Cambria Math" panose="02040503050406030204" pitchFamily="18" charset="0"/>
                      </a:rPr>
                      <m:t>𝑖</m:t>
                    </m:r>
                  </m:oMath>
                </a14:m>
                <a:r>
                  <a:rPr lang="en-US" dirty="0"/>
                  <a:t>:</a:t>
                </a:r>
              </a:p>
              <a:p>
                <a:r>
                  <a:rPr lang="en-US" dirty="0"/>
                  <a:t>Location of the leaves: </a:t>
                </a:r>
              </a:p>
            </p:txBody>
          </p:sp>
        </mc:Choice>
        <mc:Fallback>
          <p:sp>
            <p:nvSpPr>
              <p:cNvPr id="3" name="Content Placeholder 2">
                <a:extLst>
                  <a:ext uri="{FF2B5EF4-FFF2-40B4-BE49-F238E27FC236}">
                    <a16:creationId xmlns:a16="http://schemas.microsoft.com/office/drawing/2014/main" id="{A979323D-7A04-F49B-C2B4-877B56453F7D}"/>
                  </a:ext>
                </a:extLst>
              </p:cNvPr>
              <p:cNvSpPr>
                <a:spLocks noGrp="1" noRot="1" noChangeAspect="1" noMove="1" noResize="1" noEditPoints="1" noAdjustHandles="1" noChangeArrowheads="1" noChangeShapeType="1" noTextEdit="1"/>
              </p:cNvSpPr>
              <p:nvPr>
                <p:ph idx="1"/>
              </p:nvPr>
            </p:nvSpPr>
            <p:spPr>
              <a:xfrm>
                <a:off x="80918" y="1545386"/>
                <a:ext cx="6938093" cy="4351338"/>
              </a:xfrm>
              <a:blipFill>
                <a:blip r:embed="rId2"/>
                <a:stretch>
                  <a:fillRect l="-1582" t="-2384" b="-3226"/>
                </a:stretch>
              </a:blipFill>
            </p:spPr>
            <p:txBody>
              <a:bodyPr/>
              <a:lstStyle/>
              <a:p>
                <a:r>
                  <a:rPr lang="en-US">
                    <a:noFill/>
                  </a:rPr>
                  <a:t> </a:t>
                </a:r>
              </a:p>
            </p:txBody>
          </p:sp>
        </mc:Fallback>
      </mc:AlternateContent>
      <p:grpSp>
        <p:nvGrpSpPr>
          <p:cNvPr id="4" name="Group 3" descr="A heap containing 9 items, making for a binary tree of 4 levels. The last level has 2 nodes in it. The nodes are as follows:&#10;&#10;- The root node is 1&#10;- the left child of 1 is 3, the right child is 2&#10;- the left child of 3 is 4, the right child is 7&#10;- the left child of 2 is 5, the right child is 6&#10;- the left child of 4 is 5, the right child is 9&#10;- nodes 7, 5, 6, 5, and 9 are all leaves">
            <a:extLst>
              <a:ext uri="{FF2B5EF4-FFF2-40B4-BE49-F238E27FC236}">
                <a16:creationId xmlns:a16="http://schemas.microsoft.com/office/drawing/2014/main" id="{2F432A6F-3B38-F5E7-01DD-DAEA463B2720}"/>
              </a:ext>
            </a:extLst>
          </p:cNvPr>
          <p:cNvGrpSpPr/>
          <p:nvPr/>
        </p:nvGrpSpPr>
        <p:grpSpPr>
          <a:xfrm>
            <a:off x="5196247" y="936224"/>
            <a:ext cx="6934200" cy="3661882"/>
            <a:chOff x="2590801" y="2672070"/>
            <a:chExt cx="6934200" cy="3661882"/>
          </a:xfrm>
        </p:grpSpPr>
        <p:sp>
          <p:nvSpPr>
            <p:cNvPr id="5" name="Oval 4">
              <a:extLst>
                <a:ext uri="{FF2B5EF4-FFF2-40B4-BE49-F238E27FC236}">
                  <a16:creationId xmlns:a16="http://schemas.microsoft.com/office/drawing/2014/main" id="{8CCDFAF7-D087-A729-16FC-1A4A848DC165}"/>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266556C7-28BB-27CE-2453-438EB9B5729C}"/>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F1F22AA6-3A2C-0E0F-6770-5E4814A3A9BA}"/>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1D3EFC98-7E2D-1466-6EEA-85788B9C4879}"/>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F754F5A3-A2CA-ABC5-C1BD-653DE632FCB2}"/>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3395B23C-4819-8F19-E006-45A28A32E0F3}"/>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21FD7AE4-5789-4301-9D43-66F98E658620}"/>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1577DA87-3AA4-A9F6-0603-B50AB8AA521F}"/>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115D83AD-A4F9-DDA6-7C9B-D5E2FB999159}"/>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14C678B9-8376-E641-03A3-B9B5AC01DD5A}"/>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73A3D15-A765-6F5D-FF62-8AFF371E1C9F}"/>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5A8FFAB-D84B-85B8-58B8-1B00F7CCA551}"/>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5B82966-89E3-2B46-3D38-374AFBCC160F}"/>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5158B6C-4AAC-11E8-A5FA-CBD2F7589363}"/>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B16B0B2-C57D-A089-16C8-D9A40F63D872}"/>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CD70709-CC17-AFBD-F517-918800E04B01}"/>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EC3F72F-4633-2DB2-15C6-8744989B9052}"/>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B2D58420-FDF0-2F8C-6D16-5DCE4CECFFFE}"/>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23" name="TextBox 22">
              <a:extLst>
                <a:ext uri="{FF2B5EF4-FFF2-40B4-BE49-F238E27FC236}">
                  <a16:creationId xmlns:a16="http://schemas.microsoft.com/office/drawing/2014/main" id="{5D3FC88C-CCA1-260D-94E2-E82E0014B50F}"/>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24" name="TextBox 23">
              <a:extLst>
                <a:ext uri="{FF2B5EF4-FFF2-40B4-BE49-F238E27FC236}">
                  <a16:creationId xmlns:a16="http://schemas.microsoft.com/office/drawing/2014/main" id="{5823466E-9014-5708-3F67-1E2739A939F2}"/>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25" name="TextBox 24">
              <a:extLst>
                <a:ext uri="{FF2B5EF4-FFF2-40B4-BE49-F238E27FC236}">
                  <a16:creationId xmlns:a16="http://schemas.microsoft.com/office/drawing/2014/main" id="{C9F29237-8A0E-5878-6C02-03A9050EA055}"/>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26" name="TextBox 25">
              <a:extLst>
                <a:ext uri="{FF2B5EF4-FFF2-40B4-BE49-F238E27FC236}">
                  <a16:creationId xmlns:a16="http://schemas.microsoft.com/office/drawing/2014/main" id="{09F9AA81-2F4E-7699-571D-B616367A4776}"/>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27" name="TextBox 26">
              <a:extLst>
                <a:ext uri="{FF2B5EF4-FFF2-40B4-BE49-F238E27FC236}">
                  <a16:creationId xmlns:a16="http://schemas.microsoft.com/office/drawing/2014/main" id="{57FA733E-267C-B6B7-35AE-6CB4C124A4C6}"/>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28" name="TextBox 27">
              <a:extLst>
                <a:ext uri="{FF2B5EF4-FFF2-40B4-BE49-F238E27FC236}">
                  <a16:creationId xmlns:a16="http://schemas.microsoft.com/office/drawing/2014/main" id="{F2074F7B-90C0-2766-0C59-F8D7C3963C3B}"/>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29" name="TextBox 28">
              <a:extLst>
                <a:ext uri="{FF2B5EF4-FFF2-40B4-BE49-F238E27FC236}">
                  <a16:creationId xmlns:a16="http://schemas.microsoft.com/office/drawing/2014/main" id="{081AE260-19E9-58C5-CE3F-E1C5B23C297D}"/>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30" name="TextBox 29">
              <a:extLst>
                <a:ext uri="{FF2B5EF4-FFF2-40B4-BE49-F238E27FC236}">
                  <a16:creationId xmlns:a16="http://schemas.microsoft.com/office/drawing/2014/main" id="{22DD3AF9-8C64-BB8A-8916-179191C830E1}"/>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grpSp>
        <p:nvGrpSpPr>
          <p:cNvPr id="55" name="Group 54" descr="An the given heap represented as an array. The items in the heap appear in the array beginning with index 1, and so the array has length 10 and contains 9 items. The order of the items follows a level-order traversal of the heap (which matches the order that the nodes' positions would have been created while adding).&#10;&#10;The array is populated as follows:&#10;index 0: empty&#10;index 1: 1&#10;index 2: 3&#10;index 3: 2&#10;index 4: 4&#10;index 5: 7&#10;index 6: 5&#10;index 7: 6&#10;index 8: 5&#10;index 9: 9">
            <a:extLst>
              <a:ext uri="{FF2B5EF4-FFF2-40B4-BE49-F238E27FC236}">
                <a16:creationId xmlns:a16="http://schemas.microsoft.com/office/drawing/2014/main" id="{C034A460-2586-8D84-2404-1DC6F3C7CF2C}"/>
              </a:ext>
            </a:extLst>
          </p:cNvPr>
          <p:cNvGrpSpPr/>
          <p:nvPr/>
        </p:nvGrpSpPr>
        <p:grpSpPr>
          <a:xfrm>
            <a:off x="5836875" y="4960724"/>
            <a:ext cx="5335707" cy="942725"/>
            <a:chOff x="2969525" y="2137541"/>
            <a:chExt cx="5335707" cy="942725"/>
          </a:xfrm>
        </p:grpSpPr>
        <p:grpSp>
          <p:nvGrpSpPr>
            <p:cNvPr id="32" name="Group 31">
              <a:extLst>
                <a:ext uri="{FF2B5EF4-FFF2-40B4-BE49-F238E27FC236}">
                  <a16:creationId xmlns:a16="http://schemas.microsoft.com/office/drawing/2014/main" id="{A12067B8-0F65-635F-EB27-A65C8C91F307}"/>
                </a:ext>
              </a:extLst>
            </p:cNvPr>
            <p:cNvGrpSpPr/>
            <p:nvPr/>
          </p:nvGrpSpPr>
          <p:grpSpPr>
            <a:xfrm>
              <a:off x="2969525" y="2137541"/>
              <a:ext cx="5335707" cy="533400"/>
              <a:chOff x="1445524" y="2971800"/>
              <a:chExt cx="5335707" cy="533400"/>
            </a:xfrm>
          </p:grpSpPr>
          <p:sp>
            <p:nvSpPr>
              <p:cNvPr id="34" name="Rectangle 33">
                <a:extLst>
                  <a:ext uri="{FF2B5EF4-FFF2-40B4-BE49-F238E27FC236}">
                    <a16:creationId xmlns:a16="http://schemas.microsoft.com/office/drawing/2014/main" id="{A6CF93A6-5138-3AA8-571B-124F87F53452}"/>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Rectangle 34">
                <a:extLst>
                  <a:ext uri="{FF2B5EF4-FFF2-40B4-BE49-F238E27FC236}">
                    <a16:creationId xmlns:a16="http://schemas.microsoft.com/office/drawing/2014/main" id="{01D61B2B-B935-40A6-9785-DC28D35F85B1}"/>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6" name="Rectangle 35">
                <a:extLst>
                  <a:ext uri="{FF2B5EF4-FFF2-40B4-BE49-F238E27FC236}">
                    <a16:creationId xmlns:a16="http://schemas.microsoft.com/office/drawing/2014/main" id="{C5E4A36F-69C2-8FEF-04C8-448BCBC24C3A}"/>
                  </a:ext>
                </a:extLst>
              </p:cNvPr>
              <p:cNvSpPr/>
              <p:nvPr/>
            </p:nvSpPr>
            <p:spPr>
              <a:xfrm>
                <a:off x="25128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7" name="Rectangle 36">
                <a:extLst>
                  <a:ext uri="{FF2B5EF4-FFF2-40B4-BE49-F238E27FC236}">
                    <a16:creationId xmlns:a16="http://schemas.microsoft.com/office/drawing/2014/main" id="{78311943-7B02-92AD-C0E0-1A1570965454}"/>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8" name="Rectangle 37">
                <a:extLst>
                  <a:ext uri="{FF2B5EF4-FFF2-40B4-BE49-F238E27FC236}">
                    <a16:creationId xmlns:a16="http://schemas.microsoft.com/office/drawing/2014/main" id="{C446B978-1048-2DFC-8915-A3E1343D6252}"/>
                  </a:ext>
                </a:extLst>
              </p:cNvPr>
              <p:cNvSpPr/>
              <p:nvPr/>
            </p:nvSpPr>
            <p:spPr>
              <a:xfrm>
                <a:off x="35796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9" name="Rectangle 38">
                <a:extLst>
                  <a:ext uri="{FF2B5EF4-FFF2-40B4-BE49-F238E27FC236}">
                    <a16:creationId xmlns:a16="http://schemas.microsoft.com/office/drawing/2014/main" id="{508363A7-7B23-DEEC-7E4C-07E98FC32C12}"/>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0" name="Rectangle 39">
                <a:extLst>
                  <a:ext uri="{FF2B5EF4-FFF2-40B4-BE49-F238E27FC236}">
                    <a16:creationId xmlns:a16="http://schemas.microsoft.com/office/drawing/2014/main" id="{36D8F0EE-99AB-9979-A652-B1E990B6B685}"/>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1" name="Rectangle 40">
                <a:extLst>
                  <a:ext uri="{FF2B5EF4-FFF2-40B4-BE49-F238E27FC236}">
                    <a16:creationId xmlns:a16="http://schemas.microsoft.com/office/drawing/2014/main" id="{8E298803-4CF9-44C4-65A9-22FA36AE083F}"/>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2" name="Rectangle 41">
                <a:extLst>
                  <a:ext uri="{FF2B5EF4-FFF2-40B4-BE49-F238E27FC236}">
                    <a16:creationId xmlns:a16="http://schemas.microsoft.com/office/drawing/2014/main" id="{54E192E8-3C35-79F3-9BEF-6DBE322A6E6B}"/>
                  </a:ext>
                </a:extLst>
              </p:cNvPr>
              <p:cNvSpPr/>
              <p:nvPr/>
            </p:nvSpPr>
            <p:spPr>
              <a:xfrm>
                <a:off x="57144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Rectangle 42">
                <a:extLst>
                  <a:ext uri="{FF2B5EF4-FFF2-40B4-BE49-F238E27FC236}">
                    <a16:creationId xmlns:a16="http://schemas.microsoft.com/office/drawing/2014/main" id="{176A0CF5-494E-36C1-2E0E-37D540346774}"/>
                  </a:ext>
                </a:extLst>
              </p:cNvPr>
              <p:cNvSpPr/>
              <p:nvPr/>
            </p:nvSpPr>
            <p:spPr>
              <a:xfrm>
                <a:off x="62478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sp>
          <p:nvSpPr>
            <p:cNvPr id="44" name="TextBox 43">
              <a:extLst>
                <a:ext uri="{FF2B5EF4-FFF2-40B4-BE49-F238E27FC236}">
                  <a16:creationId xmlns:a16="http://schemas.microsoft.com/office/drawing/2014/main" id="{BF94BD7F-DFB9-3F7B-F409-F969572D5CFC}"/>
                </a:ext>
              </a:extLst>
            </p:cNvPr>
            <p:cNvSpPr txBox="1"/>
            <p:nvPr/>
          </p:nvSpPr>
          <p:spPr>
            <a:xfrm>
              <a:off x="3085381" y="2710934"/>
              <a:ext cx="301686" cy="369332"/>
            </a:xfrm>
            <a:prstGeom prst="rect">
              <a:avLst/>
            </a:prstGeom>
            <a:noFill/>
          </p:spPr>
          <p:txBody>
            <a:bodyPr wrap="none" rtlCol="0">
              <a:spAutoFit/>
            </a:bodyPr>
            <a:lstStyle/>
            <a:p>
              <a:r>
                <a:rPr lang="en-US" dirty="0">
                  <a:solidFill>
                    <a:srgbClr val="FF33CC"/>
                  </a:solidFill>
                </a:rPr>
                <a:t>0</a:t>
              </a:r>
            </a:p>
          </p:txBody>
        </p:sp>
        <p:sp>
          <p:nvSpPr>
            <p:cNvPr id="45" name="TextBox 44">
              <a:extLst>
                <a:ext uri="{FF2B5EF4-FFF2-40B4-BE49-F238E27FC236}">
                  <a16:creationId xmlns:a16="http://schemas.microsoft.com/office/drawing/2014/main" id="{5B9141C7-12C6-27DA-EA35-667DF41CF456}"/>
                </a:ext>
              </a:extLst>
            </p:cNvPr>
            <p:cNvSpPr txBox="1"/>
            <p:nvPr/>
          </p:nvSpPr>
          <p:spPr>
            <a:xfrm>
              <a:off x="3618781" y="2710934"/>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99345D1E-2ECC-D61F-6990-8586D482B42B}"/>
                </a:ext>
              </a:extLst>
            </p:cNvPr>
            <p:cNvSpPr txBox="1"/>
            <p:nvPr/>
          </p:nvSpPr>
          <p:spPr>
            <a:xfrm>
              <a:off x="4152750" y="2710934"/>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EBA1BA49-7BD4-1661-2F4D-774C17D9A52D}"/>
                </a:ext>
              </a:extLst>
            </p:cNvPr>
            <p:cNvSpPr txBox="1"/>
            <p:nvPr/>
          </p:nvSpPr>
          <p:spPr>
            <a:xfrm>
              <a:off x="4686150" y="2710934"/>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82E61923-18C0-5991-9ED1-C98F41FC6780}"/>
                </a:ext>
              </a:extLst>
            </p:cNvPr>
            <p:cNvSpPr txBox="1"/>
            <p:nvPr/>
          </p:nvSpPr>
          <p:spPr>
            <a:xfrm>
              <a:off x="5217138" y="2710934"/>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FB578BBA-E437-9237-E1A7-A7A9590EF9B9}"/>
                </a:ext>
              </a:extLst>
            </p:cNvPr>
            <p:cNvSpPr txBox="1"/>
            <p:nvPr/>
          </p:nvSpPr>
          <p:spPr>
            <a:xfrm>
              <a:off x="5695168" y="2710934"/>
              <a:ext cx="301686" cy="369332"/>
            </a:xfrm>
            <a:prstGeom prst="rect">
              <a:avLst/>
            </a:prstGeom>
            <a:noFill/>
          </p:spPr>
          <p:txBody>
            <a:bodyPr wrap="none" rtlCol="0">
              <a:spAutoFit/>
            </a:bodyPr>
            <a:lstStyle/>
            <a:p>
              <a:r>
                <a:rPr lang="en-US" dirty="0">
                  <a:solidFill>
                    <a:srgbClr val="FF33CC"/>
                  </a:solidFill>
                </a:rPr>
                <a:t>5</a:t>
              </a:r>
            </a:p>
          </p:txBody>
        </p:sp>
        <p:sp>
          <p:nvSpPr>
            <p:cNvPr id="50" name="TextBox 49">
              <a:extLst>
                <a:ext uri="{FF2B5EF4-FFF2-40B4-BE49-F238E27FC236}">
                  <a16:creationId xmlns:a16="http://schemas.microsoft.com/office/drawing/2014/main" id="{7113EA20-51DB-7222-044F-DA2A93E26892}"/>
                </a:ext>
              </a:extLst>
            </p:cNvPr>
            <p:cNvSpPr txBox="1"/>
            <p:nvPr/>
          </p:nvSpPr>
          <p:spPr>
            <a:xfrm>
              <a:off x="6286919" y="2710934"/>
              <a:ext cx="301686" cy="369332"/>
            </a:xfrm>
            <a:prstGeom prst="rect">
              <a:avLst/>
            </a:prstGeom>
            <a:noFill/>
          </p:spPr>
          <p:txBody>
            <a:bodyPr wrap="none" rtlCol="0">
              <a:spAutoFit/>
            </a:bodyPr>
            <a:lstStyle/>
            <a:p>
              <a:r>
                <a:rPr lang="en-US" dirty="0">
                  <a:solidFill>
                    <a:srgbClr val="FF33CC"/>
                  </a:solidFill>
                </a:rPr>
                <a:t>6</a:t>
              </a:r>
            </a:p>
          </p:txBody>
        </p:sp>
        <p:sp>
          <p:nvSpPr>
            <p:cNvPr id="51" name="TextBox 50">
              <a:extLst>
                <a:ext uri="{FF2B5EF4-FFF2-40B4-BE49-F238E27FC236}">
                  <a16:creationId xmlns:a16="http://schemas.microsoft.com/office/drawing/2014/main" id="{3116FF36-472F-232B-3424-BF9419CED2B9}"/>
                </a:ext>
              </a:extLst>
            </p:cNvPr>
            <p:cNvSpPr txBox="1"/>
            <p:nvPr/>
          </p:nvSpPr>
          <p:spPr>
            <a:xfrm>
              <a:off x="6820319" y="2710934"/>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ED02C096-1D8C-C0F5-9993-B189511233E0}"/>
                </a:ext>
              </a:extLst>
            </p:cNvPr>
            <p:cNvSpPr txBox="1"/>
            <p:nvPr/>
          </p:nvSpPr>
          <p:spPr>
            <a:xfrm>
              <a:off x="7354288" y="2710934"/>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858A9836-1411-4CA9-818E-52538A1A8A8A}"/>
                </a:ext>
              </a:extLst>
            </p:cNvPr>
            <p:cNvSpPr txBox="1"/>
            <p:nvPr/>
          </p:nvSpPr>
          <p:spPr>
            <a:xfrm>
              <a:off x="7887688" y="2710934"/>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2865004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9760C-8230-0963-6C69-92C870CE71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BBA420-E3FD-6EFD-10BE-48F2E32B59C9}"/>
              </a:ext>
            </a:extLst>
          </p:cNvPr>
          <p:cNvSpPr>
            <a:spLocks noGrp="1"/>
          </p:cNvSpPr>
          <p:nvPr>
            <p:ph type="title"/>
          </p:nvPr>
        </p:nvSpPr>
        <p:spPr/>
        <p:txBody>
          <a:bodyPr/>
          <a:lstStyle/>
          <a:p>
            <a:r>
              <a:rPr lang="en-US" dirty="0"/>
              <a:t>Representing a Heap (Answers)</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7252E7B-93B6-AAE5-2BB0-37D70582703A}"/>
                  </a:ext>
                </a:extLst>
              </p:cNvPr>
              <p:cNvSpPr>
                <a:spLocks noGrp="1"/>
              </p:cNvSpPr>
              <p:nvPr>
                <p:ph idx="1"/>
              </p:nvPr>
            </p:nvSpPr>
            <p:spPr>
              <a:xfrm>
                <a:off x="256282" y="1570438"/>
                <a:ext cx="6938093" cy="4351338"/>
              </a:xfrm>
            </p:spPr>
            <p:txBody>
              <a:bodyPr>
                <a:normAutofit lnSpcReduction="10000"/>
              </a:bodyPr>
              <a:lstStyle/>
              <a:p>
                <a:r>
                  <a:rPr lang="en-US" dirty="0"/>
                  <a:t>Every complete binary tree with the same number of nodes uses the same positions and edges</a:t>
                </a:r>
              </a:p>
              <a:p>
                <a:r>
                  <a:rPr lang="en-US" dirty="0"/>
                  <a:t>Use an array to represent the heap</a:t>
                </a:r>
              </a:p>
              <a:p>
                <a:r>
                  <a:rPr lang="en-US" dirty="0"/>
                  <a:t>Index of root: 1</a:t>
                </a:r>
              </a:p>
              <a:p>
                <a:r>
                  <a:rPr lang="en-US" dirty="0"/>
                  <a:t>Parent of node </a:t>
                </a:r>
                <a14:m>
                  <m:oMath xmlns:m="http://schemas.openxmlformats.org/officeDocument/2006/math">
                    <m:r>
                      <a:rPr lang="en-US" b="0" i="1" smtClean="0">
                        <a:latin typeface="Cambria Math" panose="02040503050406030204" pitchFamily="18" charset="0"/>
                      </a:rPr>
                      <m:t>𝑖</m:t>
                    </m:r>
                  </m:oMath>
                </a14:m>
                <a:r>
                  <a:rPr lang="en-US" dirty="0"/>
                  <a:t>: </a:t>
                </a:r>
                <a14:m>
                  <m:oMath xmlns:m="http://schemas.openxmlformats.org/officeDocument/2006/math">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𝑖</m:t>
                            </m:r>
                          </m:num>
                          <m:den>
                            <m:r>
                              <a:rPr lang="en-US" b="0" i="1" smtClean="0">
                                <a:latin typeface="Cambria Math" panose="02040503050406030204" pitchFamily="18" charset="0"/>
                              </a:rPr>
                              <m:t>2</m:t>
                            </m:r>
                          </m:den>
                        </m:f>
                      </m:e>
                    </m:d>
                  </m:oMath>
                </a14:m>
                <a:endParaRPr lang="en-US" dirty="0"/>
              </a:p>
              <a:p>
                <a:r>
                  <a:rPr lang="en-US" dirty="0"/>
                  <a:t>Left child of node </a:t>
                </a:r>
                <a14:m>
                  <m:oMath xmlns:m="http://schemas.openxmlformats.org/officeDocument/2006/math">
                    <m:r>
                      <a:rPr lang="en-US" b="0" i="1" smtClean="0">
                        <a:latin typeface="Cambria Math" panose="02040503050406030204" pitchFamily="18" charset="0"/>
                      </a:rPr>
                      <m:t>𝑖</m:t>
                    </m:r>
                  </m:oMath>
                </a14:m>
                <a:r>
                  <a:rPr lang="en-US" dirty="0"/>
                  <a:t>: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m:t>
                    </m:r>
                  </m:oMath>
                </a14:m>
                <a:endParaRPr lang="en-US" dirty="0"/>
              </a:p>
              <a:p>
                <a:r>
                  <a:rPr lang="en-US" dirty="0"/>
                  <a:t>Right child of node </a:t>
                </a:r>
                <a14:m>
                  <m:oMath xmlns:m="http://schemas.openxmlformats.org/officeDocument/2006/math">
                    <m:r>
                      <a:rPr lang="en-US" b="0" i="1" smtClean="0">
                        <a:latin typeface="Cambria Math" panose="02040503050406030204" pitchFamily="18" charset="0"/>
                      </a:rPr>
                      <m:t>𝑖</m:t>
                    </m:r>
                  </m:oMath>
                </a14:m>
                <a:r>
                  <a:rPr lang="en-US" dirty="0"/>
                  <a:t>: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m:t>
                    </m:r>
                    <m:r>
                      <a:rPr lang="en-US" b="0" i="1" smtClean="0">
                        <a:latin typeface="Cambria Math" panose="02040503050406030204" pitchFamily="18" charset="0"/>
                      </a:rPr>
                      <m:t>+1</m:t>
                    </m:r>
                  </m:oMath>
                </a14:m>
                <a:endParaRPr lang="en-US" dirty="0"/>
              </a:p>
              <a:p>
                <a:r>
                  <a:rPr lang="en-US" dirty="0"/>
                  <a:t>Location of the leaves: </a:t>
                </a:r>
                <a14:m>
                  <m:oMath xmlns:m="http://schemas.openxmlformats.org/officeDocument/2006/math">
                    <m:d>
                      <m:dPr>
                        <m:begChr m:val="⌊"/>
                        <m:endChr m:val="⌋"/>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den>
                        </m:f>
                      </m:e>
                    </m:d>
                    <m:r>
                      <a:rPr lang="en-US" b="0" i="1" smtClean="0">
                        <a:latin typeface="Cambria Math" panose="02040503050406030204" pitchFamily="18" charset="0"/>
                      </a:rPr>
                      <m:t>+1</m:t>
                    </m:r>
                  </m:oMath>
                </a14:m>
                <a:r>
                  <a:rPr lang="en-US" dirty="0"/>
                  <a:t> to </a:t>
                </a:r>
                <a14:m>
                  <m:oMath xmlns:m="http://schemas.openxmlformats.org/officeDocument/2006/math">
                    <m:r>
                      <a:rPr lang="en-US" b="0" i="1" smtClean="0">
                        <a:latin typeface="Cambria Math" panose="02040503050406030204" pitchFamily="18" charset="0"/>
                      </a:rPr>
                      <m:t>𝑛</m:t>
                    </m:r>
                  </m:oMath>
                </a14:m>
                <a:endParaRPr lang="en-US" dirty="0"/>
              </a:p>
            </p:txBody>
          </p:sp>
        </mc:Choice>
        <mc:Fallback>
          <p:sp>
            <p:nvSpPr>
              <p:cNvPr id="3" name="Content Placeholder 2">
                <a:extLst>
                  <a:ext uri="{FF2B5EF4-FFF2-40B4-BE49-F238E27FC236}">
                    <a16:creationId xmlns:a16="http://schemas.microsoft.com/office/drawing/2014/main" id="{27252E7B-93B6-AAE5-2BB0-37D70582703A}"/>
                  </a:ext>
                </a:extLst>
              </p:cNvPr>
              <p:cNvSpPr>
                <a:spLocks noGrp="1" noRot="1" noChangeAspect="1" noMove="1" noResize="1" noEditPoints="1" noAdjustHandles="1" noChangeArrowheads="1" noChangeShapeType="1" noTextEdit="1"/>
              </p:cNvSpPr>
              <p:nvPr>
                <p:ph idx="1"/>
              </p:nvPr>
            </p:nvSpPr>
            <p:spPr>
              <a:xfrm>
                <a:off x="256282" y="1570438"/>
                <a:ext cx="6938093" cy="4351338"/>
              </a:xfrm>
              <a:blipFill>
                <a:blip r:embed="rId2"/>
                <a:stretch>
                  <a:fillRect l="-1582" t="-3226" b="-561"/>
                </a:stretch>
              </a:blipFill>
            </p:spPr>
            <p:txBody>
              <a:bodyPr/>
              <a:lstStyle/>
              <a:p>
                <a:r>
                  <a:rPr lang="en-US">
                    <a:noFill/>
                  </a:rPr>
                  <a:t> </a:t>
                </a:r>
              </a:p>
            </p:txBody>
          </p:sp>
        </mc:Fallback>
      </mc:AlternateContent>
      <p:grpSp>
        <p:nvGrpSpPr>
          <p:cNvPr id="4" name="Group 3" descr="A heap containing 9 items, making for a binary tree of 4 levels. The last level has 2 nodes in it. The nodes are as follows:&#10;&#10;- The root node is 1&#10;- the left child of 1 is 3, the right child is 2&#10;- the left child of 3 is 4, the right child is 7&#10;- the left child of 2 is 5, the right child is 6&#10;- the left child of 4 is 5, the right child is 9&#10;- nodes 7, 5, 6, 5, and 9 are all leaves">
            <a:extLst>
              <a:ext uri="{FF2B5EF4-FFF2-40B4-BE49-F238E27FC236}">
                <a16:creationId xmlns:a16="http://schemas.microsoft.com/office/drawing/2014/main" id="{5E777D30-E738-E072-97FA-FFB11BCA03FF}"/>
              </a:ext>
            </a:extLst>
          </p:cNvPr>
          <p:cNvGrpSpPr/>
          <p:nvPr/>
        </p:nvGrpSpPr>
        <p:grpSpPr>
          <a:xfrm>
            <a:off x="5196247" y="936224"/>
            <a:ext cx="6934200" cy="3661882"/>
            <a:chOff x="2590801" y="2672070"/>
            <a:chExt cx="6934200" cy="3661882"/>
          </a:xfrm>
        </p:grpSpPr>
        <p:sp>
          <p:nvSpPr>
            <p:cNvPr id="5" name="Oval 4">
              <a:extLst>
                <a:ext uri="{FF2B5EF4-FFF2-40B4-BE49-F238E27FC236}">
                  <a16:creationId xmlns:a16="http://schemas.microsoft.com/office/drawing/2014/main" id="{FCDD22C6-DA74-B13C-ADB3-63D3B5AF79A2}"/>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E3B929FF-F6C6-EC24-92AF-0B0E4B04E553}"/>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F8228E14-FA8B-4A13-0249-A52A7A1A4DD2}"/>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FD3C7D9F-9F7E-F62C-004B-42ED10795993}"/>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01765ABC-57FF-81AB-167B-A7DB264EF4E0}"/>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E38FBD18-2DD2-2D5B-F890-3A4D027D55CE}"/>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E86BC3CF-4410-45E3-E25F-3C588F513ED5}"/>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75CEAE67-1F89-1384-33FC-D923C88F67B9}"/>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2FA7D486-940E-B6F5-8FCF-132D506FDC0E}"/>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9CCABB7-0649-E2F3-6200-7360DCAEF4E7}"/>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F1AAAA6-687D-9D33-8399-AF729EA60920}"/>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9A7DEFE-E5D8-DCF2-680A-69580F25CE3A}"/>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2797F3D-55AB-34EF-9DE0-CC620E2A27AA}"/>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A6DE887-5D1C-778A-2000-1E0AC8F7B405}"/>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5CE1F60-73F4-EA1D-D13A-831A15038C3D}"/>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4B53268-93BE-AAF0-A651-190CADDE87F0}"/>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E8A1C20-9AB4-AA89-52C0-1F6BDBE58660}"/>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2345B14-0F45-1DFB-CBD7-5608305E6B09}"/>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23" name="TextBox 22">
              <a:extLst>
                <a:ext uri="{FF2B5EF4-FFF2-40B4-BE49-F238E27FC236}">
                  <a16:creationId xmlns:a16="http://schemas.microsoft.com/office/drawing/2014/main" id="{395C2C05-8B47-F33F-6BDD-97EE76D61F01}"/>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24" name="TextBox 23">
              <a:extLst>
                <a:ext uri="{FF2B5EF4-FFF2-40B4-BE49-F238E27FC236}">
                  <a16:creationId xmlns:a16="http://schemas.microsoft.com/office/drawing/2014/main" id="{AF559B2E-23CE-FF17-0BE9-EED9128098F1}"/>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25" name="TextBox 24">
              <a:extLst>
                <a:ext uri="{FF2B5EF4-FFF2-40B4-BE49-F238E27FC236}">
                  <a16:creationId xmlns:a16="http://schemas.microsoft.com/office/drawing/2014/main" id="{44103156-11CC-E2AB-11EC-2805FE66AACD}"/>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26" name="TextBox 25">
              <a:extLst>
                <a:ext uri="{FF2B5EF4-FFF2-40B4-BE49-F238E27FC236}">
                  <a16:creationId xmlns:a16="http://schemas.microsoft.com/office/drawing/2014/main" id="{74947369-72E8-2101-1EAF-D46374223E33}"/>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27" name="TextBox 26">
              <a:extLst>
                <a:ext uri="{FF2B5EF4-FFF2-40B4-BE49-F238E27FC236}">
                  <a16:creationId xmlns:a16="http://schemas.microsoft.com/office/drawing/2014/main" id="{A696132C-5CD7-637E-E423-86B3CC054866}"/>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28" name="TextBox 27">
              <a:extLst>
                <a:ext uri="{FF2B5EF4-FFF2-40B4-BE49-F238E27FC236}">
                  <a16:creationId xmlns:a16="http://schemas.microsoft.com/office/drawing/2014/main" id="{3E4AE738-D6E6-43F1-8E46-CF3B42F2EA8F}"/>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29" name="TextBox 28">
              <a:extLst>
                <a:ext uri="{FF2B5EF4-FFF2-40B4-BE49-F238E27FC236}">
                  <a16:creationId xmlns:a16="http://schemas.microsoft.com/office/drawing/2014/main" id="{F9FB8F73-6F92-16CA-9ECE-0CD3A5D03442}"/>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30" name="TextBox 29">
              <a:extLst>
                <a:ext uri="{FF2B5EF4-FFF2-40B4-BE49-F238E27FC236}">
                  <a16:creationId xmlns:a16="http://schemas.microsoft.com/office/drawing/2014/main" id="{7FC15267-F2F9-BFFA-A02C-7338BCCBF093}"/>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grpSp>
        <p:nvGrpSpPr>
          <p:cNvPr id="55" name="Group 54" descr="An the given heap represented as an array. The items in the heap appear in the array beginning with index 1, and so the array has length 10 and contains 9 items. The order of the items follows a level-order traversal of the heap (which matches the order that the nodes' positions would have been created while adding).&#10;&#10;The array is populated as follows:&#10;index 0: empty&#10;index 1: 1&#10;index 2: 3&#10;index 3: 2&#10;index 4: 4&#10;index 5: 7&#10;index 6: 5&#10;index 7: 6&#10;index 8: 5&#10;index 9: 9">
            <a:extLst>
              <a:ext uri="{FF2B5EF4-FFF2-40B4-BE49-F238E27FC236}">
                <a16:creationId xmlns:a16="http://schemas.microsoft.com/office/drawing/2014/main" id="{0355E5A4-3187-779C-00C2-237238A01D7D}"/>
              </a:ext>
            </a:extLst>
          </p:cNvPr>
          <p:cNvGrpSpPr/>
          <p:nvPr/>
        </p:nvGrpSpPr>
        <p:grpSpPr>
          <a:xfrm>
            <a:off x="5805847" y="5234806"/>
            <a:ext cx="5335707" cy="942725"/>
            <a:chOff x="2969525" y="2137541"/>
            <a:chExt cx="5335707" cy="942725"/>
          </a:xfrm>
        </p:grpSpPr>
        <p:grpSp>
          <p:nvGrpSpPr>
            <p:cNvPr id="32" name="Group 31">
              <a:extLst>
                <a:ext uri="{FF2B5EF4-FFF2-40B4-BE49-F238E27FC236}">
                  <a16:creationId xmlns:a16="http://schemas.microsoft.com/office/drawing/2014/main" id="{6EAEB57A-DD90-9DC3-15B4-623CF76E46EB}"/>
                </a:ext>
              </a:extLst>
            </p:cNvPr>
            <p:cNvGrpSpPr/>
            <p:nvPr/>
          </p:nvGrpSpPr>
          <p:grpSpPr>
            <a:xfrm>
              <a:off x="2969525" y="2137541"/>
              <a:ext cx="5335707" cy="533400"/>
              <a:chOff x="1445524" y="2971800"/>
              <a:chExt cx="5335707" cy="533400"/>
            </a:xfrm>
          </p:grpSpPr>
          <p:sp>
            <p:nvSpPr>
              <p:cNvPr id="34" name="Rectangle 33">
                <a:extLst>
                  <a:ext uri="{FF2B5EF4-FFF2-40B4-BE49-F238E27FC236}">
                    <a16:creationId xmlns:a16="http://schemas.microsoft.com/office/drawing/2014/main" id="{0726282A-9F3A-B873-9958-F3CBC4754B5C}"/>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Rectangle 34">
                <a:extLst>
                  <a:ext uri="{FF2B5EF4-FFF2-40B4-BE49-F238E27FC236}">
                    <a16:creationId xmlns:a16="http://schemas.microsoft.com/office/drawing/2014/main" id="{42FCD815-7268-0D69-83D6-554BAC785D4E}"/>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36" name="Rectangle 35">
                <a:extLst>
                  <a:ext uri="{FF2B5EF4-FFF2-40B4-BE49-F238E27FC236}">
                    <a16:creationId xmlns:a16="http://schemas.microsoft.com/office/drawing/2014/main" id="{60802369-A834-74A8-4679-3F4096F52744}"/>
                  </a:ext>
                </a:extLst>
              </p:cNvPr>
              <p:cNvSpPr/>
              <p:nvPr/>
            </p:nvSpPr>
            <p:spPr>
              <a:xfrm>
                <a:off x="25128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37" name="Rectangle 36">
                <a:extLst>
                  <a:ext uri="{FF2B5EF4-FFF2-40B4-BE49-F238E27FC236}">
                    <a16:creationId xmlns:a16="http://schemas.microsoft.com/office/drawing/2014/main" id="{4F940BBA-87BC-A0BF-0127-20420EECF92C}"/>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38" name="Rectangle 37">
                <a:extLst>
                  <a:ext uri="{FF2B5EF4-FFF2-40B4-BE49-F238E27FC236}">
                    <a16:creationId xmlns:a16="http://schemas.microsoft.com/office/drawing/2014/main" id="{D546CDBC-8ADC-1458-CD20-8DEEC2AF7EDF}"/>
                  </a:ext>
                </a:extLst>
              </p:cNvPr>
              <p:cNvSpPr/>
              <p:nvPr/>
            </p:nvSpPr>
            <p:spPr>
              <a:xfrm>
                <a:off x="35796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9" name="Rectangle 38">
                <a:extLst>
                  <a:ext uri="{FF2B5EF4-FFF2-40B4-BE49-F238E27FC236}">
                    <a16:creationId xmlns:a16="http://schemas.microsoft.com/office/drawing/2014/main" id="{F4E15C6D-CEC2-5FE9-834F-043C30A9614A}"/>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40" name="Rectangle 39">
                <a:extLst>
                  <a:ext uri="{FF2B5EF4-FFF2-40B4-BE49-F238E27FC236}">
                    <a16:creationId xmlns:a16="http://schemas.microsoft.com/office/drawing/2014/main" id="{FFC0C587-904B-0D72-44A7-3387D7003781}"/>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1" name="Rectangle 40">
                <a:extLst>
                  <a:ext uri="{FF2B5EF4-FFF2-40B4-BE49-F238E27FC236}">
                    <a16:creationId xmlns:a16="http://schemas.microsoft.com/office/drawing/2014/main" id="{C8701E03-2902-4A33-1EBD-4BC24B5A0D49}"/>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42" name="Rectangle 41">
                <a:extLst>
                  <a:ext uri="{FF2B5EF4-FFF2-40B4-BE49-F238E27FC236}">
                    <a16:creationId xmlns:a16="http://schemas.microsoft.com/office/drawing/2014/main" id="{F68ABD59-C3CE-F0E9-84D7-EC04226371A7}"/>
                  </a:ext>
                </a:extLst>
              </p:cNvPr>
              <p:cNvSpPr/>
              <p:nvPr/>
            </p:nvSpPr>
            <p:spPr>
              <a:xfrm>
                <a:off x="57144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43" name="Rectangle 42">
                <a:extLst>
                  <a:ext uri="{FF2B5EF4-FFF2-40B4-BE49-F238E27FC236}">
                    <a16:creationId xmlns:a16="http://schemas.microsoft.com/office/drawing/2014/main" id="{AAF3D9F5-9D84-6980-E272-967F78AC4F59}"/>
                  </a:ext>
                </a:extLst>
              </p:cNvPr>
              <p:cNvSpPr/>
              <p:nvPr/>
            </p:nvSpPr>
            <p:spPr>
              <a:xfrm>
                <a:off x="62478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sp>
          <p:nvSpPr>
            <p:cNvPr id="44" name="TextBox 43">
              <a:extLst>
                <a:ext uri="{FF2B5EF4-FFF2-40B4-BE49-F238E27FC236}">
                  <a16:creationId xmlns:a16="http://schemas.microsoft.com/office/drawing/2014/main" id="{5C2A756F-92C8-A7A7-5A8F-3E91419E85D5}"/>
                </a:ext>
              </a:extLst>
            </p:cNvPr>
            <p:cNvSpPr txBox="1"/>
            <p:nvPr/>
          </p:nvSpPr>
          <p:spPr>
            <a:xfrm>
              <a:off x="3085381" y="2710934"/>
              <a:ext cx="301686" cy="369332"/>
            </a:xfrm>
            <a:prstGeom prst="rect">
              <a:avLst/>
            </a:prstGeom>
            <a:noFill/>
          </p:spPr>
          <p:txBody>
            <a:bodyPr wrap="none" rtlCol="0">
              <a:spAutoFit/>
            </a:bodyPr>
            <a:lstStyle/>
            <a:p>
              <a:r>
                <a:rPr lang="en-US" dirty="0">
                  <a:solidFill>
                    <a:srgbClr val="FF33CC"/>
                  </a:solidFill>
                </a:rPr>
                <a:t>0</a:t>
              </a:r>
            </a:p>
          </p:txBody>
        </p:sp>
        <p:sp>
          <p:nvSpPr>
            <p:cNvPr id="45" name="TextBox 44">
              <a:extLst>
                <a:ext uri="{FF2B5EF4-FFF2-40B4-BE49-F238E27FC236}">
                  <a16:creationId xmlns:a16="http://schemas.microsoft.com/office/drawing/2014/main" id="{DE6541BD-1387-DC36-9AB0-CB03D4731145}"/>
                </a:ext>
              </a:extLst>
            </p:cNvPr>
            <p:cNvSpPr txBox="1"/>
            <p:nvPr/>
          </p:nvSpPr>
          <p:spPr>
            <a:xfrm>
              <a:off x="3618781" y="2710934"/>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6DE3183A-718F-0B00-49D1-87B92182305B}"/>
                </a:ext>
              </a:extLst>
            </p:cNvPr>
            <p:cNvSpPr txBox="1"/>
            <p:nvPr/>
          </p:nvSpPr>
          <p:spPr>
            <a:xfrm>
              <a:off x="4152750" y="2710934"/>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5364A0C5-4570-64B0-E778-75E9444838F1}"/>
                </a:ext>
              </a:extLst>
            </p:cNvPr>
            <p:cNvSpPr txBox="1"/>
            <p:nvPr/>
          </p:nvSpPr>
          <p:spPr>
            <a:xfrm>
              <a:off x="4686150" y="2710934"/>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C7CB4DAA-4AA4-C0B3-0A9B-4806DDE6560A}"/>
                </a:ext>
              </a:extLst>
            </p:cNvPr>
            <p:cNvSpPr txBox="1"/>
            <p:nvPr/>
          </p:nvSpPr>
          <p:spPr>
            <a:xfrm>
              <a:off x="5217138" y="2710934"/>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606B10B7-BA0D-D040-7B3F-6CC353DABD24}"/>
                </a:ext>
              </a:extLst>
            </p:cNvPr>
            <p:cNvSpPr txBox="1"/>
            <p:nvPr/>
          </p:nvSpPr>
          <p:spPr>
            <a:xfrm>
              <a:off x="5695168" y="2710934"/>
              <a:ext cx="301686" cy="369332"/>
            </a:xfrm>
            <a:prstGeom prst="rect">
              <a:avLst/>
            </a:prstGeom>
            <a:noFill/>
          </p:spPr>
          <p:txBody>
            <a:bodyPr wrap="none" rtlCol="0">
              <a:spAutoFit/>
            </a:bodyPr>
            <a:lstStyle/>
            <a:p>
              <a:r>
                <a:rPr lang="en-US" dirty="0">
                  <a:solidFill>
                    <a:srgbClr val="FF33CC"/>
                  </a:solidFill>
                </a:rPr>
                <a:t>5</a:t>
              </a:r>
            </a:p>
          </p:txBody>
        </p:sp>
        <p:sp>
          <p:nvSpPr>
            <p:cNvPr id="50" name="TextBox 49">
              <a:extLst>
                <a:ext uri="{FF2B5EF4-FFF2-40B4-BE49-F238E27FC236}">
                  <a16:creationId xmlns:a16="http://schemas.microsoft.com/office/drawing/2014/main" id="{7267D70D-F20F-C59C-F7CB-E792E52FD7C4}"/>
                </a:ext>
              </a:extLst>
            </p:cNvPr>
            <p:cNvSpPr txBox="1"/>
            <p:nvPr/>
          </p:nvSpPr>
          <p:spPr>
            <a:xfrm>
              <a:off x="6286919" y="2710934"/>
              <a:ext cx="301686" cy="369332"/>
            </a:xfrm>
            <a:prstGeom prst="rect">
              <a:avLst/>
            </a:prstGeom>
            <a:noFill/>
          </p:spPr>
          <p:txBody>
            <a:bodyPr wrap="none" rtlCol="0">
              <a:spAutoFit/>
            </a:bodyPr>
            <a:lstStyle/>
            <a:p>
              <a:r>
                <a:rPr lang="en-US" dirty="0">
                  <a:solidFill>
                    <a:srgbClr val="FF33CC"/>
                  </a:solidFill>
                </a:rPr>
                <a:t>6</a:t>
              </a:r>
            </a:p>
          </p:txBody>
        </p:sp>
        <p:sp>
          <p:nvSpPr>
            <p:cNvPr id="51" name="TextBox 50">
              <a:extLst>
                <a:ext uri="{FF2B5EF4-FFF2-40B4-BE49-F238E27FC236}">
                  <a16:creationId xmlns:a16="http://schemas.microsoft.com/office/drawing/2014/main" id="{C000F29E-0F89-5912-7A86-6BFB5900C438}"/>
                </a:ext>
              </a:extLst>
            </p:cNvPr>
            <p:cNvSpPr txBox="1"/>
            <p:nvPr/>
          </p:nvSpPr>
          <p:spPr>
            <a:xfrm>
              <a:off x="6820319" y="2710934"/>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C702541C-6483-291A-FD61-120C06F372F2}"/>
                </a:ext>
              </a:extLst>
            </p:cNvPr>
            <p:cNvSpPr txBox="1"/>
            <p:nvPr/>
          </p:nvSpPr>
          <p:spPr>
            <a:xfrm>
              <a:off x="7354288" y="2710934"/>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3AA1CDC7-5C71-BDBE-7E23-44FBC0325929}"/>
                </a:ext>
              </a:extLst>
            </p:cNvPr>
            <p:cNvSpPr txBox="1"/>
            <p:nvPr/>
          </p:nvSpPr>
          <p:spPr>
            <a:xfrm>
              <a:off x="7887688" y="2710934"/>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2108736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B0ABD-0BFF-6D08-9E5A-671AB107983A}"/>
              </a:ext>
            </a:extLst>
          </p:cNvPr>
          <p:cNvSpPr>
            <a:spLocks noGrp="1"/>
          </p:cNvSpPr>
          <p:nvPr>
            <p:ph type="title"/>
          </p:nvPr>
        </p:nvSpPr>
        <p:spPr/>
        <p:txBody>
          <a:bodyPr/>
          <a:lstStyle/>
          <a:p>
            <a:r>
              <a:rPr lang="en-US" dirty="0"/>
              <a:t>Insert Pseudocode</a:t>
            </a:r>
          </a:p>
        </p:txBody>
      </p:sp>
      <p:sp>
        <p:nvSpPr>
          <p:cNvPr id="4" name="TextBox 3">
            <a:extLst>
              <a:ext uri="{FF2B5EF4-FFF2-40B4-BE49-F238E27FC236}">
                <a16:creationId xmlns:a16="http://schemas.microsoft.com/office/drawing/2014/main" id="{E98E7CE2-4D86-D71A-4271-B238C78C2B3D}"/>
              </a:ext>
            </a:extLst>
          </p:cNvPr>
          <p:cNvSpPr txBox="1"/>
          <p:nvPr/>
        </p:nvSpPr>
        <p:spPr>
          <a:xfrm>
            <a:off x="82024" y="1332747"/>
            <a:ext cx="4901726" cy="369332"/>
          </a:xfrm>
          <a:prstGeom prst="rect">
            <a:avLst/>
          </a:prstGeom>
          <a:noFill/>
          <a:ln>
            <a:solidFill>
              <a:srgbClr val="FF0000"/>
            </a:solidFill>
          </a:ln>
        </p:spPr>
        <p:txBody>
          <a:bodyPr wrap="none" rtlCol="0">
            <a:spAutoFit/>
          </a:bodyPr>
          <a:lstStyle/>
          <a:p>
            <a:r>
              <a:rPr lang="en-US" dirty="0">
                <a:solidFill>
                  <a:srgbClr val="FF0000"/>
                </a:solidFill>
              </a:rPr>
              <a:t>For simplicity, assume value is the same as priority</a:t>
            </a:r>
          </a:p>
        </p:txBody>
      </p:sp>
      <p:grpSp>
        <p:nvGrpSpPr>
          <p:cNvPr id="32" name="Group 31" descr="A heap containing 9 items, making for a binary tree of 4 levels. The last level has 2 nodes in it. The nodes are as follows:&#10;&#10;- The root node is 1&#10;- the left child of 1 is 3, the right child is 2&#10;- the left child of 3 is 4, the right child is 7&#10;- the left child of 2 is 5, the right child is 6&#10;- the left child of 4 is 5, the right child is 9&#10;- nodes 7, 5, 6, 5, and 9 are all leaves">
            <a:extLst>
              <a:ext uri="{FF2B5EF4-FFF2-40B4-BE49-F238E27FC236}">
                <a16:creationId xmlns:a16="http://schemas.microsoft.com/office/drawing/2014/main" id="{E4330713-3A95-1D86-6170-13940DC22995}"/>
              </a:ext>
            </a:extLst>
          </p:cNvPr>
          <p:cNvGrpSpPr/>
          <p:nvPr/>
        </p:nvGrpSpPr>
        <p:grpSpPr>
          <a:xfrm>
            <a:off x="5196247" y="936224"/>
            <a:ext cx="6934200" cy="3661882"/>
            <a:chOff x="2590801" y="2672070"/>
            <a:chExt cx="6934200" cy="3661882"/>
          </a:xfrm>
        </p:grpSpPr>
        <p:sp>
          <p:nvSpPr>
            <p:cNvPr id="33" name="Oval 32">
              <a:extLst>
                <a:ext uri="{FF2B5EF4-FFF2-40B4-BE49-F238E27FC236}">
                  <a16:creationId xmlns:a16="http://schemas.microsoft.com/office/drawing/2014/main" id="{DC2EEFE6-F294-416D-0067-D00B32173F36}"/>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7" name="Oval 56">
              <a:extLst>
                <a:ext uri="{FF2B5EF4-FFF2-40B4-BE49-F238E27FC236}">
                  <a16:creationId xmlns:a16="http://schemas.microsoft.com/office/drawing/2014/main" id="{F38B1AFE-5073-C2FC-2646-80A268D01743}"/>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58" name="Oval 57">
              <a:extLst>
                <a:ext uri="{FF2B5EF4-FFF2-40B4-BE49-F238E27FC236}">
                  <a16:creationId xmlns:a16="http://schemas.microsoft.com/office/drawing/2014/main" id="{DFB0B73E-1CAC-25B2-9234-BF3393B9E1B1}"/>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9" name="Oval 58">
              <a:extLst>
                <a:ext uri="{FF2B5EF4-FFF2-40B4-BE49-F238E27FC236}">
                  <a16:creationId xmlns:a16="http://schemas.microsoft.com/office/drawing/2014/main" id="{ADAD4AF4-997D-5FD9-EFD6-00F5F89278B2}"/>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60" name="Oval 59">
              <a:extLst>
                <a:ext uri="{FF2B5EF4-FFF2-40B4-BE49-F238E27FC236}">
                  <a16:creationId xmlns:a16="http://schemas.microsoft.com/office/drawing/2014/main" id="{92677646-2085-1284-7271-963D25E03E69}"/>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1" name="Oval 60">
              <a:extLst>
                <a:ext uri="{FF2B5EF4-FFF2-40B4-BE49-F238E27FC236}">
                  <a16:creationId xmlns:a16="http://schemas.microsoft.com/office/drawing/2014/main" id="{1860F0DA-A140-3621-D659-7AEB50781E64}"/>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2" name="Oval 61">
              <a:extLst>
                <a:ext uri="{FF2B5EF4-FFF2-40B4-BE49-F238E27FC236}">
                  <a16:creationId xmlns:a16="http://schemas.microsoft.com/office/drawing/2014/main" id="{B0EFECE9-54B5-299D-0EDD-38B73E848A0B}"/>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3" name="Oval 62">
              <a:extLst>
                <a:ext uri="{FF2B5EF4-FFF2-40B4-BE49-F238E27FC236}">
                  <a16:creationId xmlns:a16="http://schemas.microsoft.com/office/drawing/2014/main" id="{E0C727D9-6B6F-2D95-D25A-875761218E8A}"/>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4" name="Oval 63">
              <a:extLst>
                <a:ext uri="{FF2B5EF4-FFF2-40B4-BE49-F238E27FC236}">
                  <a16:creationId xmlns:a16="http://schemas.microsoft.com/office/drawing/2014/main" id="{66BC4814-5ABE-8B3C-F5C2-B9E4301D513B}"/>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65" name="Straight Connector 64">
              <a:extLst>
                <a:ext uri="{FF2B5EF4-FFF2-40B4-BE49-F238E27FC236}">
                  <a16:creationId xmlns:a16="http://schemas.microsoft.com/office/drawing/2014/main" id="{7EBF08BD-EE06-F904-A3C8-6FA7AF068E99}"/>
                </a:ext>
              </a:extLst>
            </p:cNvPr>
            <p:cNvCxnSpPr>
              <a:cxnSpLocks/>
              <a:stCxn id="33" idx="3"/>
              <a:endCxn id="57"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5547543-919A-59E8-3F41-83DD50CBF03A}"/>
                </a:ext>
              </a:extLst>
            </p:cNvPr>
            <p:cNvCxnSpPr>
              <a:cxnSpLocks/>
              <a:stCxn id="33" idx="5"/>
              <a:endCxn id="58"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C14B7C3E-A618-DD64-4759-983A729EF80C}"/>
                </a:ext>
              </a:extLst>
            </p:cNvPr>
            <p:cNvCxnSpPr>
              <a:stCxn id="60" idx="1"/>
              <a:endCxn id="57"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D86F18D-4053-6321-C1D5-4060B29BF939}"/>
                </a:ext>
              </a:extLst>
            </p:cNvPr>
            <p:cNvCxnSpPr>
              <a:stCxn id="59" idx="7"/>
              <a:endCxn id="57"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249597CE-29ED-ADA5-6E33-1CE9A42EBA12}"/>
                </a:ext>
              </a:extLst>
            </p:cNvPr>
            <p:cNvCxnSpPr>
              <a:stCxn id="64" idx="0"/>
              <a:endCxn id="59"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BDD7A7E1-4335-A2B1-4792-F1A912FA94C1}"/>
                </a:ext>
              </a:extLst>
            </p:cNvPr>
            <p:cNvCxnSpPr>
              <a:stCxn id="63" idx="0"/>
              <a:endCxn id="59"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995FA3D-D4D2-E379-0F1D-47DB842168FB}"/>
                </a:ext>
              </a:extLst>
            </p:cNvPr>
            <p:cNvCxnSpPr>
              <a:stCxn id="61" idx="7"/>
              <a:endCxn id="58"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0738DC4-B02F-B7B5-A519-FB6BDEA3CF0F}"/>
                </a:ext>
              </a:extLst>
            </p:cNvPr>
            <p:cNvCxnSpPr>
              <a:stCxn id="62" idx="1"/>
              <a:endCxn id="58"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7DE02A64-F6E8-355D-170A-462053A2390E}"/>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74" name="TextBox 73">
              <a:extLst>
                <a:ext uri="{FF2B5EF4-FFF2-40B4-BE49-F238E27FC236}">
                  <a16:creationId xmlns:a16="http://schemas.microsoft.com/office/drawing/2014/main" id="{86B7B628-FE10-A087-6C34-93272F3EBA8E}"/>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75" name="TextBox 74">
              <a:extLst>
                <a:ext uri="{FF2B5EF4-FFF2-40B4-BE49-F238E27FC236}">
                  <a16:creationId xmlns:a16="http://schemas.microsoft.com/office/drawing/2014/main" id="{E7BCC75B-26BA-5A20-3C3D-E068B27A8A2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76" name="TextBox 75">
              <a:extLst>
                <a:ext uri="{FF2B5EF4-FFF2-40B4-BE49-F238E27FC236}">
                  <a16:creationId xmlns:a16="http://schemas.microsoft.com/office/drawing/2014/main" id="{81C7F060-7406-284B-16BD-5BD17B4093AF}"/>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77" name="TextBox 76">
              <a:extLst>
                <a:ext uri="{FF2B5EF4-FFF2-40B4-BE49-F238E27FC236}">
                  <a16:creationId xmlns:a16="http://schemas.microsoft.com/office/drawing/2014/main" id="{9BB497D9-2B27-7717-C54E-CE29B2986EA6}"/>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78" name="TextBox 77">
              <a:extLst>
                <a:ext uri="{FF2B5EF4-FFF2-40B4-BE49-F238E27FC236}">
                  <a16:creationId xmlns:a16="http://schemas.microsoft.com/office/drawing/2014/main" id="{294BB09F-149B-80AD-F501-31CED69585D8}"/>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79" name="TextBox 78">
              <a:extLst>
                <a:ext uri="{FF2B5EF4-FFF2-40B4-BE49-F238E27FC236}">
                  <a16:creationId xmlns:a16="http://schemas.microsoft.com/office/drawing/2014/main" id="{9EC2D6FC-2BB5-D72C-FB84-C583F5A4966A}"/>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80" name="TextBox 79">
              <a:extLst>
                <a:ext uri="{FF2B5EF4-FFF2-40B4-BE49-F238E27FC236}">
                  <a16:creationId xmlns:a16="http://schemas.microsoft.com/office/drawing/2014/main" id="{C1C49D93-261C-D13E-CE8B-FC45D81FA465}"/>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81" name="TextBox 80">
              <a:extLst>
                <a:ext uri="{FF2B5EF4-FFF2-40B4-BE49-F238E27FC236}">
                  <a16:creationId xmlns:a16="http://schemas.microsoft.com/office/drawing/2014/main" id="{E009879C-7FFC-D915-7AB8-B6A2E3003431}"/>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grpSp>
        <p:nvGrpSpPr>
          <p:cNvPr id="82" name="Group 81" descr="An the given heap represented as an array. The items in the heap appear in the array beginning with index 1, and so the array has length 10 and contains 9 items. The order of the items follows a level-order traversal of the heap (which matches the order that the nodes' positions would have been created while adding).&#10;&#10;The array is populated as follows:&#10;index 0: empty&#10;index 1: 1&#10;index 2: 3&#10;index 3: 2&#10;index 4: 4&#10;index 5: 7&#10;index 6: 5&#10;index 7: 6&#10;index 8: 5&#10;index 9: 9">
            <a:extLst>
              <a:ext uri="{FF2B5EF4-FFF2-40B4-BE49-F238E27FC236}">
                <a16:creationId xmlns:a16="http://schemas.microsoft.com/office/drawing/2014/main" id="{C9F53F1E-2476-0556-0230-BDB8B87683B9}"/>
              </a:ext>
            </a:extLst>
          </p:cNvPr>
          <p:cNvGrpSpPr/>
          <p:nvPr/>
        </p:nvGrpSpPr>
        <p:grpSpPr>
          <a:xfrm>
            <a:off x="5805847" y="5234806"/>
            <a:ext cx="5335707" cy="942725"/>
            <a:chOff x="2969525" y="2137541"/>
            <a:chExt cx="5335707" cy="942725"/>
          </a:xfrm>
        </p:grpSpPr>
        <p:grpSp>
          <p:nvGrpSpPr>
            <p:cNvPr id="83" name="Group 82">
              <a:extLst>
                <a:ext uri="{FF2B5EF4-FFF2-40B4-BE49-F238E27FC236}">
                  <a16:creationId xmlns:a16="http://schemas.microsoft.com/office/drawing/2014/main" id="{E0D625BA-D56A-6048-DE7F-F9198B2BB70E}"/>
                </a:ext>
              </a:extLst>
            </p:cNvPr>
            <p:cNvGrpSpPr/>
            <p:nvPr/>
          </p:nvGrpSpPr>
          <p:grpSpPr>
            <a:xfrm>
              <a:off x="2969525" y="2137541"/>
              <a:ext cx="5335707" cy="533400"/>
              <a:chOff x="1445524" y="2971800"/>
              <a:chExt cx="5335707" cy="533400"/>
            </a:xfrm>
          </p:grpSpPr>
          <p:sp>
            <p:nvSpPr>
              <p:cNvPr id="94" name="Rectangle 93">
                <a:extLst>
                  <a:ext uri="{FF2B5EF4-FFF2-40B4-BE49-F238E27FC236}">
                    <a16:creationId xmlns:a16="http://schemas.microsoft.com/office/drawing/2014/main" id="{787CC559-1505-C7B6-E822-2447A0E2D1FC}"/>
                  </a:ext>
                </a:extLst>
              </p:cNvPr>
              <p:cNvSpPr/>
              <p:nvPr/>
            </p:nvSpPr>
            <p:spPr>
              <a:xfrm>
                <a:off x="14455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5" name="Rectangle 94">
                <a:extLst>
                  <a:ext uri="{FF2B5EF4-FFF2-40B4-BE49-F238E27FC236}">
                    <a16:creationId xmlns:a16="http://schemas.microsoft.com/office/drawing/2014/main" id="{02C3D2DD-D9D0-BE71-EC17-8CA71AEB89A4}"/>
                  </a:ext>
                </a:extLst>
              </p:cNvPr>
              <p:cNvSpPr/>
              <p:nvPr/>
            </p:nvSpPr>
            <p:spPr>
              <a:xfrm>
                <a:off x="1978924" y="2971800"/>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96" name="Rectangle 95">
                <a:extLst>
                  <a:ext uri="{FF2B5EF4-FFF2-40B4-BE49-F238E27FC236}">
                    <a16:creationId xmlns:a16="http://schemas.microsoft.com/office/drawing/2014/main" id="{47889846-AA5C-E69B-6F4D-639D01856CC5}"/>
                  </a:ext>
                </a:extLst>
              </p:cNvPr>
              <p:cNvSpPr/>
              <p:nvPr/>
            </p:nvSpPr>
            <p:spPr>
              <a:xfrm>
                <a:off x="25128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97" name="Rectangle 96">
                <a:extLst>
                  <a:ext uri="{FF2B5EF4-FFF2-40B4-BE49-F238E27FC236}">
                    <a16:creationId xmlns:a16="http://schemas.microsoft.com/office/drawing/2014/main" id="{0E5A5B2C-D158-ABE1-303F-FB262F935087}"/>
                  </a:ext>
                </a:extLst>
              </p:cNvPr>
              <p:cNvSpPr/>
              <p:nvPr/>
            </p:nvSpPr>
            <p:spPr>
              <a:xfrm>
                <a:off x="30462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8" name="Rectangle 97">
                <a:extLst>
                  <a:ext uri="{FF2B5EF4-FFF2-40B4-BE49-F238E27FC236}">
                    <a16:creationId xmlns:a16="http://schemas.microsoft.com/office/drawing/2014/main" id="{05EDF0F2-D631-6EAE-5265-BB717670BE2D}"/>
                  </a:ext>
                </a:extLst>
              </p:cNvPr>
              <p:cNvSpPr/>
              <p:nvPr/>
            </p:nvSpPr>
            <p:spPr>
              <a:xfrm>
                <a:off x="3579693"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9" name="Rectangle 98">
                <a:extLst>
                  <a:ext uri="{FF2B5EF4-FFF2-40B4-BE49-F238E27FC236}">
                    <a16:creationId xmlns:a16="http://schemas.microsoft.com/office/drawing/2014/main" id="{3C3C1695-5831-7CE5-2F73-F58FDA6C806E}"/>
                  </a:ext>
                </a:extLst>
              </p:cNvPr>
              <p:cNvSpPr/>
              <p:nvPr/>
            </p:nvSpPr>
            <p:spPr>
              <a:xfrm>
                <a:off x="41136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0" name="Rectangle 99">
                <a:extLst>
                  <a:ext uri="{FF2B5EF4-FFF2-40B4-BE49-F238E27FC236}">
                    <a16:creationId xmlns:a16="http://schemas.microsoft.com/office/drawing/2014/main" id="{D42CFC4F-C2D3-8C44-AC95-D855C645A9E1}"/>
                  </a:ext>
                </a:extLst>
              </p:cNvPr>
              <p:cNvSpPr/>
              <p:nvPr/>
            </p:nvSpPr>
            <p:spPr>
              <a:xfrm>
                <a:off x="46470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1" name="Rectangle 100">
                <a:extLst>
                  <a:ext uri="{FF2B5EF4-FFF2-40B4-BE49-F238E27FC236}">
                    <a16:creationId xmlns:a16="http://schemas.microsoft.com/office/drawing/2014/main" id="{600D4F9E-7A83-4EE1-C7FE-470D9ED0D187}"/>
                  </a:ext>
                </a:extLst>
              </p:cNvPr>
              <p:cNvSpPr/>
              <p:nvPr/>
            </p:nvSpPr>
            <p:spPr>
              <a:xfrm>
                <a:off x="5180462"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02" name="Rectangle 101">
                <a:extLst>
                  <a:ext uri="{FF2B5EF4-FFF2-40B4-BE49-F238E27FC236}">
                    <a16:creationId xmlns:a16="http://schemas.microsoft.com/office/drawing/2014/main" id="{0180F7A1-B865-8BF4-AF4B-6443FD508E81}"/>
                  </a:ext>
                </a:extLst>
              </p:cNvPr>
              <p:cNvSpPr/>
              <p:nvPr/>
            </p:nvSpPr>
            <p:spPr>
              <a:xfrm>
                <a:off x="57144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3" name="Rectangle 102">
                <a:extLst>
                  <a:ext uri="{FF2B5EF4-FFF2-40B4-BE49-F238E27FC236}">
                    <a16:creationId xmlns:a16="http://schemas.microsoft.com/office/drawing/2014/main" id="{1EED77B9-117F-08A0-2B80-2E63BECA68DA}"/>
                  </a:ext>
                </a:extLst>
              </p:cNvPr>
              <p:cNvSpPr/>
              <p:nvPr/>
            </p:nvSpPr>
            <p:spPr>
              <a:xfrm>
                <a:off x="6247831" y="2971800"/>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sp>
          <p:nvSpPr>
            <p:cNvPr id="84" name="TextBox 83">
              <a:extLst>
                <a:ext uri="{FF2B5EF4-FFF2-40B4-BE49-F238E27FC236}">
                  <a16:creationId xmlns:a16="http://schemas.microsoft.com/office/drawing/2014/main" id="{F53075DD-B113-81B2-EE5F-19C81A52D183}"/>
                </a:ext>
              </a:extLst>
            </p:cNvPr>
            <p:cNvSpPr txBox="1"/>
            <p:nvPr/>
          </p:nvSpPr>
          <p:spPr>
            <a:xfrm>
              <a:off x="3085381" y="2710934"/>
              <a:ext cx="301686" cy="369332"/>
            </a:xfrm>
            <a:prstGeom prst="rect">
              <a:avLst/>
            </a:prstGeom>
            <a:noFill/>
          </p:spPr>
          <p:txBody>
            <a:bodyPr wrap="none" rtlCol="0">
              <a:spAutoFit/>
            </a:bodyPr>
            <a:lstStyle/>
            <a:p>
              <a:r>
                <a:rPr lang="en-US" dirty="0">
                  <a:solidFill>
                    <a:srgbClr val="FF33CC"/>
                  </a:solidFill>
                </a:rPr>
                <a:t>0</a:t>
              </a:r>
            </a:p>
          </p:txBody>
        </p:sp>
        <p:sp>
          <p:nvSpPr>
            <p:cNvPr id="85" name="TextBox 84">
              <a:extLst>
                <a:ext uri="{FF2B5EF4-FFF2-40B4-BE49-F238E27FC236}">
                  <a16:creationId xmlns:a16="http://schemas.microsoft.com/office/drawing/2014/main" id="{38E942C2-4D46-5EC9-6128-526722A86ECC}"/>
                </a:ext>
              </a:extLst>
            </p:cNvPr>
            <p:cNvSpPr txBox="1"/>
            <p:nvPr/>
          </p:nvSpPr>
          <p:spPr>
            <a:xfrm>
              <a:off x="3618781" y="2710934"/>
              <a:ext cx="301686" cy="369332"/>
            </a:xfrm>
            <a:prstGeom prst="rect">
              <a:avLst/>
            </a:prstGeom>
            <a:noFill/>
          </p:spPr>
          <p:txBody>
            <a:bodyPr wrap="none" rtlCol="0">
              <a:spAutoFit/>
            </a:bodyPr>
            <a:lstStyle/>
            <a:p>
              <a:r>
                <a:rPr lang="en-US" dirty="0">
                  <a:solidFill>
                    <a:srgbClr val="FF33CC"/>
                  </a:solidFill>
                </a:rPr>
                <a:t>1</a:t>
              </a:r>
            </a:p>
          </p:txBody>
        </p:sp>
        <p:sp>
          <p:nvSpPr>
            <p:cNvPr id="86" name="TextBox 85">
              <a:extLst>
                <a:ext uri="{FF2B5EF4-FFF2-40B4-BE49-F238E27FC236}">
                  <a16:creationId xmlns:a16="http://schemas.microsoft.com/office/drawing/2014/main" id="{CA8ADE9F-3DA7-880A-729E-BB96A52BAF1E}"/>
                </a:ext>
              </a:extLst>
            </p:cNvPr>
            <p:cNvSpPr txBox="1"/>
            <p:nvPr/>
          </p:nvSpPr>
          <p:spPr>
            <a:xfrm>
              <a:off x="4152750" y="2710934"/>
              <a:ext cx="301686" cy="369332"/>
            </a:xfrm>
            <a:prstGeom prst="rect">
              <a:avLst/>
            </a:prstGeom>
            <a:noFill/>
          </p:spPr>
          <p:txBody>
            <a:bodyPr wrap="none" rtlCol="0">
              <a:spAutoFit/>
            </a:bodyPr>
            <a:lstStyle/>
            <a:p>
              <a:r>
                <a:rPr lang="en-US" dirty="0">
                  <a:solidFill>
                    <a:srgbClr val="FF33CC"/>
                  </a:solidFill>
                </a:rPr>
                <a:t>2</a:t>
              </a:r>
            </a:p>
          </p:txBody>
        </p:sp>
        <p:sp>
          <p:nvSpPr>
            <p:cNvPr id="87" name="TextBox 86">
              <a:extLst>
                <a:ext uri="{FF2B5EF4-FFF2-40B4-BE49-F238E27FC236}">
                  <a16:creationId xmlns:a16="http://schemas.microsoft.com/office/drawing/2014/main" id="{FF2AEC04-BDE6-F9F1-582F-4D23A0BAD9BD}"/>
                </a:ext>
              </a:extLst>
            </p:cNvPr>
            <p:cNvSpPr txBox="1"/>
            <p:nvPr/>
          </p:nvSpPr>
          <p:spPr>
            <a:xfrm>
              <a:off x="4686150" y="2710934"/>
              <a:ext cx="301686" cy="369332"/>
            </a:xfrm>
            <a:prstGeom prst="rect">
              <a:avLst/>
            </a:prstGeom>
            <a:noFill/>
          </p:spPr>
          <p:txBody>
            <a:bodyPr wrap="none" rtlCol="0">
              <a:spAutoFit/>
            </a:bodyPr>
            <a:lstStyle/>
            <a:p>
              <a:r>
                <a:rPr lang="en-US" dirty="0">
                  <a:solidFill>
                    <a:srgbClr val="FF33CC"/>
                  </a:solidFill>
                </a:rPr>
                <a:t>3</a:t>
              </a:r>
            </a:p>
          </p:txBody>
        </p:sp>
        <p:sp>
          <p:nvSpPr>
            <p:cNvPr id="88" name="TextBox 87">
              <a:extLst>
                <a:ext uri="{FF2B5EF4-FFF2-40B4-BE49-F238E27FC236}">
                  <a16:creationId xmlns:a16="http://schemas.microsoft.com/office/drawing/2014/main" id="{B3AB8C65-3780-75F3-DE8D-FC236CDF0AB8}"/>
                </a:ext>
              </a:extLst>
            </p:cNvPr>
            <p:cNvSpPr txBox="1"/>
            <p:nvPr/>
          </p:nvSpPr>
          <p:spPr>
            <a:xfrm>
              <a:off x="5217138" y="2710934"/>
              <a:ext cx="301686" cy="369332"/>
            </a:xfrm>
            <a:prstGeom prst="rect">
              <a:avLst/>
            </a:prstGeom>
            <a:noFill/>
          </p:spPr>
          <p:txBody>
            <a:bodyPr wrap="none" rtlCol="0">
              <a:spAutoFit/>
            </a:bodyPr>
            <a:lstStyle/>
            <a:p>
              <a:r>
                <a:rPr lang="en-US" dirty="0">
                  <a:solidFill>
                    <a:srgbClr val="FF33CC"/>
                  </a:solidFill>
                </a:rPr>
                <a:t>4</a:t>
              </a:r>
            </a:p>
          </p:txBody>
        </p:sp>
        <p:sp>
          <p:nvSpPr>
            <p:cNvPr id="89" name="TextBox 88">
              <a:extLst>
                <a:ext uri="{FF2B5EF4-FFF2-40B4-BE49-F238E27FC236}">
                  <a16:creationId xmlns:a16="http://schemas.microsoft.com/office/drawing/2014/main" id="{EB29DE64-F367-CF74-042C-10420D79F148}"/>
                </a:ext>
              </a:extLst>
            </p:cNvPr>
            <p:cNvSpPr txBox="1"/>
            <p:nvPr/>
          </p:nvSpPr>
          <p:spPr>
            <a:xfrm>
              <a:off x="5695168" y="2710934"/>
              <a:ext cx="301686" cy="369332"/>
            </a:xfrm>
            <a:prstGeom prst="rect">
              <a:avLst/>
            </a:prstGeom>
            <a:noFill/>
          </p:spPr>
          <p:txBody>
            <a:bodyPr wrap="none" rtlCol="0">
              <a:spAutoFit/>
            </a:bodyPr>
            <a:lstStyle/>
            <a:p>
              <a:r>
                <a:rPr lang="en-US" dirty="0">
                  <a:solidFill>
                    <a:srgbClr val="FF33CC"/>
                  </a:solidFill>
                </a:rPr>
                <a:t>5</a:t>
              </a:r>
            </a:p>
          </p:txBody>
        </p:sp>
        <p:sp>
          <p:nvSpPr>
            <p:cNvPr id="90" name="TextBox 89">
              <a:extLst>
                <a:ext uri="{FF2B5EF4-FFF2-40B4-BE49-F238E27FC236}">
                  <a16:creationId xmlns:a16="http://schemas.microsoft.com/office/drawing/2014/main" id="{44DB7B8A-7CEA-1DE4-A8B9-68B2EF3CAE2A}"/>
                </a:ext>
              </a:extLst>
            </p:cNvPr>
            <p:cNvSpPr txBox="1"/>
            <p:nvPr/>
          </p:nvSpPr>
          <p:spPr>
            <a:xfrm>
              <a:off x="6286919" y="2710934"/>
              <a:ext cx="301686" cy="369332"/>
            </a:xfrm>
            <a:prstGeom prst="rect">
              <a:avLst/>
            </a:prstGeom>
            <a:noFill/>
          </p:spPr>
          <p:txBody>
            <a:bodyPr wrap="none" rtlCol="0">
              <a:spAutoFit/>
            </a:bodyPr>
            <a:lstStyle/>
            <a:p>
              <a:r>
                <a:rPr lang="en-US" dirty="0">
                  <a:solidFill>
                    <a:srgbClr val="FF33CC"/>
                  </a:solidFill>
                </a:rPr>
                <a:t>6</a:t>
              </a:r>
            </a:p>
          </p:txBody>
        </p:sp>
        <p:sp>
          <p:nvSpPr>
            <p:cNvPr id="91" name="TextBox 90">
              <a:extLst>
                <a:ext uri="{FF2B5EF4-FFF2-40B4-BE49-F238E27FC236}">
                  <a16:creationId xmlns:a16="http://schemas.microsoft.com/office/drawing/2014/main" id="{7AB5C4EC-FBC5-B6A4-32A6-0F3A67313E99}"/>
                </a:ext>
              </a:extLst>
            </p:cNvPr>
            <p:cNvSpPr txBox="1"/>
            <p:nvPr/>
          </p:nvSpPr>
          <p:spPr>
            <a:xfrm>
              <a:off x="6820319" y="2710934"/>
              <a:ext cx="301686" cy="369332"/>
            </a:xfrm>
            <a:prstGeom prst="rect">
              <a:avLst/>
            </a:prstGeom>
            <a:noFill/>
          </p:spPr>
          <p:txBody>
            <a:bodyPr wrap="none" rtlCol="0">
              <a:spAutoFit/>
            </a:bodyPr>
            <a:lstStyle/>
            <a:p>
              <a:r>
                <a:rPr lang="en-US" dirty="0">
                  <a:solidFill>
                    <a:srgbClr val="FF33CC"/>
                  </a:solidFill>
                </a:rPr>
                <a:t>7</a:t>
              </a:r>
            </a:p>
          </p:txBody>
        </p:sp>
        <p:sp>
          <p:nvSpPr>
            <p:cNvPr id="92" name="TextBox 91">
              <a:extLst>
                <a:ext uri="{FF2B5EF4-FFF2-40B4-BE49-F238E27FC236}">
                  <a16:creationId xmlns:a16="http://schemas.microsoft.com/office/drawing/2014/main" id="{38A48468-902E-83B9-029D-4A18623BC507}"/>
                </a:ext>
              </a:extLst>
            </p:cNvPr>
            <p:cNvSpPr txBox="1"/>
            <p:nvPr/>
          </p:nvSpPr>
          <p:spPr>
            <a:xfrm>
              <a:off x="7354288" y="2710934"/>
              <a:ext cx="301686" cy="369332"/>
            </a:xfrm>
            <a:prstGeom prst="rect">
              <a:avLst/>
            </a:prstGeom>
            <a:noFill/>
          </p:spPr>
          <p:txBody>
            <a:bodyPr wrap="none" rtlCol="0">
              <a:spAutoFit/>
            </a:bodyPr>
            <a:lstStyle/>
            <a:p>
              <a:r>
                <a:rPr lang="en-US" dirty="0">
                  <a:solidFill>
                    <a:srgbClr val="FF33CC"/>
                  </a:solidFill>
                </a:rPr>
                <a:t>8</a:t>
              </a:r>
            </a:p>
          </p:txBody>
        </p:sp>
        <p:sp>
          <p:nvSpPr>
            <p:cNvPr id="93" name="TextBox 92">
              <a:extLst>
                <a:ext uri="{FF2B5EF4-FFF2-40B4-BE49-F238E27FC236}">
                  <a16:creationId xmlns:a16="http://schemas.microsoft.com/office/drawing/2014/main" id="{26943C51-AEFD-0564-330A-F869E75C02E3}"/>
                </a:ext>
              </a:extLst>
            </p:cNvPr>
            <p:cNvSpPr txBox="1"/>
            <p:nvPr/>
          </p:nvSpPr>
          <p:spPr>
            <a:xfrm>
              <a:off x="7887688" y="2710934"/>
              <a:ext cx="301686" cy="369332"/>
            </a:xfrm>
            <a:prstGeom prst="rect">
              <a:avLst/>
            </a:prstGeom>
            <a:noFill/>
          </p:spPr>
          <p:txBody>
            <a:bodyPr wrap="none" rtlCol="0">
              <a:spAutoFit/>
            </a:bodyPr>
            <a:lstStyle/>
            <a:p>
              <a:r>
                <a:rPr lang="en-US" dirty="0">
                  <a:solidFill>
                    <a:srgbClr val="FF33CC"/>
                  </a:solidFill>
                </a:rPr>
                <a:t>9</a:t>
              </a:r>
            </a:p>
          </p:txBody>
        </p:sp>
      </p:grpSp>
      <p:sp>
        <p:nvSpPr>
          <p:cNvPr id="3" name="Content Placeholder 2">
            <a:extLst>
              <a:ext uri="{FF2B5EF4-FFF2-40B4-BE49-F238E27FC236}">
                <a16:creationId xmlns:a16="http://schemas.microsoft.com/office/drawing/2014/main" id="{7F9F30F0-7D06-DAC8-8BF6-ECA17E7C262A}"/>
              </a:ext>
            </a:extLst>
          </p:cNvPr>
          <p:cNvSpPr>
            <a:spLocks noGrp="1"/>
          </p:cNvSpPr>
          <p:nvPr>
            <p:ph idx="1"/>
          </p:nvPr>
        </p:nvSpPr>
        <p:spPr/>
        <p:txBody>
          <a:bodyPr>
            <a:normAutofit/>
          </a:bodyPr>
          <a:lstStyle/>
          <a:p>
            <a:pPr marL="0" indent="0">
              <a:buNone/>
            </a:pPr>
            <a:r>
              <a:rPr lang="en-US" dirty="0"/>
              <a:t>insert(item){</a:t>
            </a:r>
          </a:p>
          <a:p>
            <a:pPr marL="0" indent="0">
              <a:buNone/>
            </a:pPr>
            <a:r>
              <a:rPr lang="en-US" dirty="0"/>
              <a:t>    if(size == </a:t>
            </a:r>
            <a:r>
              <a:rPr lang="en-US" dirty="0" err="1"/>
              <a:t>arr.length</a:t>
            </a:r>
            <a:r>
              <a:rPr lang="en-US" dirty="0"/>
              <a:t> – 1){resize();}</a:t>
            </a:r>
          </a:p>
          <a:p>
            <a:pPr marL="0" indent="0">
              <a:buNone/>
            </a:pPr>
            <a:r>
              <a:rPr lang="en-US" dirty="0"/>
              <a:t>    size++;</a:t>
            </a:r>
          </a:p>
          <a:p>
            <a:pPr marL="0" indent="0">
              <a:buNone/>
            </a:pPr>
            <a:r>
              <a:rPr lang="en-US" dirty="0"/>
              <a:t>    </a:t>
            </a:r>
            <a:r>
              <a:rPr lang="en-US" dirty="0" err="1"/>
              <a:t>arr</a:t>
            </a:r>
            <a:r>
              <a:rPr lang="en-US" dirty="0"/>
              <a:t>[size] = item;</a:t>
            </a:r>
          </a:p>
          <a:p>
            <a:pPr marL="0" indent="0">
              <a:buNone/>
            </a:pPr>
            <a:r>
              <a:rPr lang="en-US" dirty="0"/>
              <a:t>    </a:t>
            </a:r>
            <a:r>
              <a:rPr lang="en-US" dirty="0" err="1"/>
              <a:t>percolateUp</a:t>
            </a:r>
            <a:r>
              <a:rPr lang="en-US" dirty="0"/>
              <a:t>(size)</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977882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F483F-F26E-8B20-8083-CCF4901F7150}"/>
              </a:ext>
            </a:extLst>
          </p:cNvPr>
          <p:cNvSpPr>
            <a:spLocks noGrp="1"/>
          </p:cNvSpPr>
          <p:nvPr>
            <p:ph type="title"/>
          </p:nvPr>
        </p:nvSpPr>
        <p:spPr/>
        <p:txBody>
          <a:bodyPr/>
          <a:lstStyle/>
          <a:p>
            <a:r>
              <a:rPr lang="en-US" dirty="0"/>
              <a:t>Percolate Up</a:t>
            </a:r>
          </a:p>
        </p:txBody>
      </p:sp>
      <p:sp>
        <p:nvSpPr>
          <p:cNvPr id="3" name="Content Placeholder 2">
            <a:extLst>
              <a:ext uri="{FF2B5EF4-FFF2-40B4-BE49-F238E27FC236}">
                <a16:creationId xmlns:a16="http://schemas.microsoft.com/office/drawing/2014/main" id="{DB35A154-B79D-608E-BDA4-B50687714B59}"/>
              </a:ext>
            </a:extLst>
          </p:cNvPr>
          <p:cNvSpPr>
            <a:spLocks noGrp="1"/>
          </p:cNvSpPr>
          <p:nvPr>
            <p:ph idx="1"/>
          </p:nvPr>
        </p:nvSpPr>
        <p:spPr>
          <a:xfrm>
            <a:off x="304800" y="1825625"/>
            <a:ext cx="11887200" cy="4351338"/>
          </a:xfrm>
        </p:spPr>
        <p:txBody>
          <a:bodyPr>
            <a:normAutofit lnSpcReduction="10000"/>
          </a:bodyPr>
          <a:lstStyle/>
          <a:p>
            <a:pPr marL="0" indent="0">
              <a:buNone/>
            </a:pPr>
            <a:r>
              <a:rPr lang="en-US" sz="2400" dirty="0" err="1"/>
              <a:t>percolateUp</a:t>
            </a:r>
            <a:r>
              <a:rPr lang="en-US" sz="2400" dirty="0"/>
              <a:t>(int </a:t>
            </a:r>
            <a:r>
              <a:rPr lang="en-US" sz="2400" dirty="0" err="1"/>
              <a:t>i</a:t>
            </a:r>
            <a:r>
              <a:rPr lang="en-US" sz="2400" dirty="0"/>
              <a:t>){</a:t>
            </a:r>
          </a:p>
          <a:p>
            <a:pPr marL="0" indent="0">
              <a:buNone/>
            </a:pPr>
            <a:r>
              <a:rPr lang="en-US" sz="2400" dirty="0"/>
              <a:t>    int parent = </a:t>
            </a:r>
            <a:r>
              <a:rPr lang="en-US" sz="2400" dirty="0" err="1"/>
              <a:t>i</a:t>
            </a:r>
            <a:r>
              <a:rPr lang="en-US" sz="2400" dirty="0"/>
              <a:t>/2;  </a:t>
            </a:r>
            <a:r>
              <a:rPr lang="en-US" sz="2400" dirty="0">
                <a:solidFill>
                  <a:srgbClr val="00B0F0"/>
                </a:solidFill>
              </a:rPr>
              <a:t>\\ index of parent</a:t>
            </a:r>
          </a:p>
          <a:p>
            <a:pPr marL="0" indent="0">
              <a:buNone/>
            </a:pPr>
            <a:r>
              <a:rPr lang="en-US" sz="2400" dirty="0"/>
              <a:t>    Item </a:t>
            </a:r>
            <a:r>
              <a:rPr lang="en-US" sz="2400" dirty="0" err="1"/>
              <a:t>val</a:t>
            </a:r>
            <a:r>
              <a:rPr lang="en-US" sz="2400" dirty="0"/>
              <a:t> = </a:t>
            </a:r>
            <a:r>
              <a:rPr lang="en-US" sz="2400" dirty="0" err="1"/>
              <a:t>arr</a:t>
            </a:r>
            <a:r>
              <a:rPr lang="en-US" sz="2400" dirty="0"/>
              <a:t>[</a:t>
            </a:r>
            <a:r>
              <a:rPr lang="en-US" sz="2400" dirty="0" err="1"/>
              <a:t>i</a:t>
            </a:r>
            <a:r>
              <a:rPr lang="en-US" sz="2400" dirty="0"/>
              <a:t>];  </a:t>
            </a:r>
            <a:r>
              <a:rPr lang="en-US" sz="2400" dirty="0">
                <a:solidFill>
                  <a:srgbClr val="00B0F0"/>
                </a:solidFill>
              </a:rPr>
              <a:t>\\ value at current location</a:t>
            </a:r>
          </a:p>
          <a:p>
            <a:pPr marL="0" indent="0">
              <a:buNone/>
            </a:pPr>
            <a:r>
              <a:rPr lang="en-US" sz="2400" dirty="0"/>
              <a:t>    while(</a:t>
            </a:r>
            <a:r>
              <a:rPr lang="en-US" sz="2400" dirty="0" err="1"/>
              <a:t>i</a:t>
            </a:r>
            <a:r>
              <a:rPr lang="en-US" sz="2400" dirty="0"/>
              <a:t> &gt; 1 &amp;&amp; </a:t>
            </a:r>
            <a:r>
              <a:rPr lang="en-US" sz="2400" dirty="0" err="1"/>
              <a:t>arr</a:t>
            </a:r>
            <a:r>
              <a:rPr lang="en-US" sz="2400" dirty="0"/>
              <a:t>[</a:t>
            </a:r>
            <a:r>
              <a:rPr lang="en-US" sz="2400" dirty="0" err="1"/>
              <a:t>i</a:t>
            </a:r>
            <a:r>
              <a:rPr lang="en-US" sz="2400" dirty="0"/>
              <a:t>] &lt; </a:t>
            </a:r>
            <a:r>
              <a:rPr lang="en-US" sz="2400" dirty="0" err="1"/>
              <a:t>arr</a:t>
            </a:r>
            <a:r>
              <a:rPr lang="en-US" sz="2400" dirty="0"/>
              <a:t>[parent]){  </a:t>
            </a:r>
            <a:r>
              <a:rPr lang="en-US" sz="2400" dirty="0">
                <a:solidFill>
                  <a:srgbClr val="00B0F0"/>
                </a:solidFill>
              </a:rPr>
              <a:t>\\ until location is root or heap property holds</a:t>
            </a:r>
          </a:p>
          <a:p>
            <a:pPr marL="0" indent="0">
              <a:buNone/>
            </a:pPr>
            <a:r>
              <a:rPr lang="en-US" sz="2400" dirty="0"/>
              <a:t>        </a:t>
            </a:r>
            <a:r>
              <a:rPr lang="en-US" sz="2400" dirty="0" err="1"/>
              <a:t>arr</a:t>
            </a:r>
            <a:r>
              <a:rPr lang="en-US" sz="2400" dirty="0"/>
              <a:t>[</a:t>
            </a:r>
            <a:r>
              <a:rPr lang="en-US" sz="2400" dirty="0" err="1"/>
              <a:t>i</a:t>
            </a:r>
            <a:r>
              <a:rPr lang="en-US" sz="2400" dirty="0"/>
              <a:t>] = </a:t>
            </a:r>
            <a:r>
              <a:rPr lang="en-US" sz="2400" dirty="0" err="1"/>
              <a:t>arr</a:t>
            </a:r>
            <a:r>
              <a:rPr lang="en-US" sz="2400" dirty="0"/>
              <a:t>[parent];  </a:t>
            </a:r>
            <a:r>
              <a:rPr lang="en-US" sz="2400" dirty="0">
                <a:solidFill>
                  <a:srgbClr val="00B0F0"/>
                </a:solidFill>
              </a:rPr>
              <a:t>\\ move parent value to this location</a:t>
            </a:r>
          </a:p>
          <a:p>
            <a:pPr marL="0" indent="0">
              <a:buNone/>
            </a:pPr>
            <a:r>
              <a:rPr lang="en-US" sz="2400" dirty="0"/>
              <a:t>        </a:t>
            </a:r>
            <a:r>
              <a:rPr lang="en-US" sz="2400" dirty="0" err="1"/>
              <a:t>arr</a:t>
            </a:r>
            <a:r>
              <a:rPr lang="en-US" sz="2400" dirty="0"/>
              <a:t>[parent] = </a:t>
            </a:r>
            <a:r>
              <a:rPr lang="en-US" sz="2400" dirty="0" err="1"/>
              <a:t>val</a:t>
            </a:r>
            <a:r>
              <a:rPr lang="en-US" sz="2400" dirty="0"/>
              <a:t>; </a:t>
            </a:r>
            <a:r>
              <a:rPr lang="en-US" sz="2400" dirty="0">
                <a:solidFill>
                  <a:srgbClr val="00B0F0"/>
                </a:solidFill>
              </a:rPr>
              <a:t>\\ put current value into parent’s location </a:t>
            </a:r>
          </a:p>
          <a:p>
            <a:pPr marL="0" indent="0">
              <a:buNone/>
            </a:pPr>
            <a:r>
              <a:rPr lang="en-US" sz="2400" dirty="0"/>
              <a:t>        </a:t>
            </a:r>
            <a:r>
              <a:rPr lang="en-US" sz="2400" dirty="0" err="1"/>
              <a:t>i</a:t>
            </a:r>
            <a:r>
              <a:rPr lang="en-US" sz="2400" dirty="0"/>
              <a:t> = parent;  </a:t>
            </a:r>
            <a:r>
              <a:rPr lang="en-US" sz="2400" dirty="0">
                <a:solidFill>
                  <a:srgbClr val="00B0F0"/>
                </a:solidFill>
              </a:rPr>
              <a:t>\\ make current location the parent</a:t>
            </a:r>
          </a:p>
          <a:p>
            <a:pPr marL="0" indent="0">
              <a:buNone/>
            </a:pPr>
            <a:r>
              <a:rPr lang="en-US" sz="2400" dirty="0"/>
              <a:t>        parent = </a:t>
            </a:r>
            <a:r>
              <a:rPr lang="en-US" sz="2400" dirty="0" err="1"/>
              <a:t>i</a:t>
            </a:r>
            <a:r>
              <a:rPr lang="en-US" sz="2400" dirty="0"/>
              <a:t>/2;  </a:t>
            </a:r>
            <a:r>
              <a:rPr lang="en-US" sz="2400" dirty="0">
                <a:solidFill>
                  <a:srgbClr val="00B0F0"/>
                </a:solidFill>
              </a:rPr>
              <a:t>\\ update new parent</a:t>
            </a:r>
          </a:p>
          <a:p>
            <a:pPr marL="0" indent="0">
              <a:buNone/>
            </a:pPr>
            <a:r>
              <a:rPr lang="en-US" sz="2400" dirty="0"/>
              <a:t>    }</a:t>
            </a:r>
          </a:p>
          <a:p>
            <a:pPr marL="0" indent="0">
              <a:buNone/>
            </a:pPr>
            <a:r>
              <a:rPr lang="en-US" sz="2400" dirty="0"/>
              <a:t>}</a:t>
            </a:r>
          </a:p>
        </p:txBody>
      </p:sp>
    </p:spTree>
    <p:extLst>
      <p:ext uri="{BB962C8B-B14F-4D97-AF65-F5344CB8AC3E}">
        <p14:creationId xmlns:p14="http://schemas.microsoft.com/office/powerpoint/2010/main" val="776401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B0ABD-0BFF-6D08-9E5A-671AB107983A}"/>
              </a:ext>
            </a:extLst>
          </p:cNvPr>
          <p:cNvSpPr>
            <a:spLocks noGrp="1"/>
          </p:cNvSpPr>
          <p:nvPr>
            <p:ph type="title"/>
          </p:nvPr>
        </p:nvSpPr>
        <p:spPr/>
        <p:txBody>
          <a:bodyPr/>
          <a:lstStyle/>
          <a:p>
            <a:r>
              <a:rPr lang="en-US" dirty="0"/>
              <a:t>extract Pseudocode</a:t>
            </a:r>
          </a:p>
        </p:txBody>
      </p:sp>
      <p:sp>
        <p:nvSpPr>
          <p:cNvPr id="3" name="Content Placeholder 2">
            <a:extLst>
              <a:ext uri="{FF2B5EF4-FFF2-40B4-BE49-F238E27FC236}">
                <a16:creationId xmlns:a16="http://schemas.microsoft.com/office/drawing/2014/main" id="{7F9F30F0-7D06-DAC8-8BF6-ECA17E7C262A}"/>
              </a:ext>
            </a:extLst>
          </p:cNvPr>
          <p:cNvSpPr>
            <a:spLocks noGrp="1"/>
          </p:cNvSpPr>
          <p:nvPr>
            <p:ph idx="1"/>
          </p:nvPr>
        </p:nvSpPr>
        <p:spPr/>
        <p:txBody>
          <a:bodyPr>
            <a:normAutofit/>
          </a:bodyPr>
          <a:lstStyle/>
          <a:p>
            <a:pPr marL="0" indent="0">
              <a:buNone/>
            </a:pPr>
            <a:r>
              <a:rPr lang="en-US" dirty="0"/>
              <a:t>extract(){</a:t>
            </a:r>
          </a:p>
          <a:p>
            <a:pPr marL="0" indent="0">
              <a:buNone/>
            </a:pPr>
            <a:r>
              <a:rPr lang="en-US" dirty="0"/>
              <a:t>    </a:t>
            </a:r>
            <a:r>
              <a:rPr lang="en-US" dirty="0" err="1"/>
              <a:t>theMin</a:t>
            </a:r>
            <a:r>
              <a:rPr lang="en-US" dirty="0"/>
              <a:t> = </a:t>
            </a:r>
            <a:r>
              <a:rPr lang="en-US" dirty="0" err="1"/>
              <a:t>arr</a:t>
            </a:r>
            <a:r>
              <a:rPr lang="en-US" dirty="0"/>
              <a:t>[1];</a:t>
            </a:r>
          </a:p>
          <a:p>
            <a:pPr marL="0" indent="0">
              <a:buNone/>
            </a:pPr>
            <a:r>
              <a:rPr lang="en-US" dirty="0"/>
              <a:t>    </a:t>
            </a:r>
            <a:r>
              <a:rPr lang="en-US" dirty="0" err="1"/>
              <a:t>arr</a:t>
            </a:r>
            <a:r>
              <a:rPr lang="en-US" dirty="0"/>
              <a:t>[1] = </a:t>
            </a:r>
            <a:r>
              <a:rPr lang="en-US" dirty="0" err="1"/>
              <a:t>arr</a:t>
            </a:r>
            <a:r>
              <a:rPr lang="en-US" dirty="0"/>
              <a:t>[size];</a:t>
            </a:r>
          </a:p>
          <a:p>
            <a:pPr marL="0" indent="0">
              <a:buNone/>
            </a:pPr>
            <a:r>
              <a:rPr lang="en-US" dirty="0"/>
              <a:t>    size--;</a:t>
            </a:r>
          </a:p>
          <a:p>
            <a:pPr marL="0" indent="0">
              <a:buNone/>
            </a:pPr>
            <a:r>
              <a:rPr lang="en-US" dirty="0"/>
              <a:t>    </a:t>
            </a:r>
            <a:r>
              <a:rPr lang="en-US" dirty="0" err="1"/>
              <a:t>percolateDown</a:t>
            </a:r>
            <a:r>
              <a:rPr lang="en-US" dirty="0"/>
              <a:t>(1);</a:t>
            </a:r>
          </a:p>
          <a:p>
            <a:pPr marL="0" indent="0">
              <a:buNone/>
            </a:pPr>
            <a:r>
              <a:rPr lang="en-US" dirty="0"/>
              <a:t>    return </a:t>
            </a:r>
            <a:r>
              <a:rPr lang="en-US" dirty="0" err="1"/>
              <a:t>theMin</a:t>
            </a:r>
            <a:r>
              <a:rPr lang="en-US" dirty="0"/>
              <a:t>;</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201562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F483F-F26E-8B20-8083-CCF4901F7150}"/>
              </a:ext>
            </a:extLst>
          </p:cNvPr>
          <p:cNvSpPr>
            <a:spLocks noGrp="1"/>
          </p:cNvSpPr>
          <p:nvPr>
            <p:ph type="title"/>
          </p:nvPr>
        </p:nvSpPr>
        <p:spPr>
          <a:xfrm>
            <a:off x="838200" y="-285115"/>
            <a:ext cx="10515600" cy="1325563"/>
          </a:xfrm>
        </p:spPr>
        <p:txBody>
          <a:bodyPr/>
          <a:lstStyle/>
          <a:p>
            <a:r>
              <a:rPr lang="en-US" dirty="0"/>
              <a:t>Percolate Down</a:t>
            </a:r>
          </a:p>
        </p:txBody>
      </p:sp>
      <p:sp>
        <p:nvSpPr>
          <p:cNvPr id="3" name="Content Placeholder 2">
            <a:extLst>
              <a:ext uri="{FF2B5EF4-FFF2-40B4-BE49-F238E27FC236}">
                <a16:creationId xmlns:a16="http://schemas.microsoft.com/office/drawing/2014/main" id="{DB35A154-B79D-608E-BDA4-B50687714B59}"/>
              </a:ext>
            </a:extLst>
          </p:cNvPr>
          <p:cNvSpPr>
            <a:spLocks noGrp="1"/>
          </p:cNvSpPr>
          <p:nvPr>
            <p:ph idx="1"/>
          </p:nvPr>
        </p:nvSpPr>
        <p:spPr>
          <a:xfrm>
            <a:off x="304800" y="609600"/>
            <a:ext cx="11887200" cy="6248400"/>
          </a:xfrm>
        </p:spPr>
        <p:txBody>
          <a:bodyPr>
            <a:normAutofit fontScale="62500" lnSpcReduction="20000"/>
          </a:bodyPr>
          <a:lstStyle/>
          <a:p>
            <a:pPr marL="0" indent="0">
              <a:buNone/>
            </a:pPr>
            <a:r>
              <a:rPr lang="en-US" dirty="0" err="1"/>
              <a:t>percolateDown</a:t>
            </a:r>
            <a:r>
              <a:rPr lang="en-US" dirty="0"/>
              <a:t>(int </a:t>
            </a:r>
            <a:r>
              <a:rPr lang="en-US" dirty="0" err="1"/>
              <a:t>i</a:t>
            </a:r>
            <a:r>
              <a:rPr lang="en-US" dirty="0"/>
              <a:t>){</a:t>
            </a:r>
          </a:p>
          <a:p>
            <a:pPr marL="0" indent="0">
              <a:buNone/>
            </a:pPr>
            <a:r>
              <a:rPr lang="en-US" dirty="0"/>
              <a:t>    int left = </a:t>
            </a:r>
            <a:r>
              <a:rPr lang="en-US" dirty="0" err="1"/>
              <a:t>i</a:t>
            </a:r>
            <a:r>
              <a:rPr lang="en-US" dirty="0"/>
              <a:t>*2;  </a:t>
            </a:r>
            <a:r>
              <a:rPr lang="en-US" dirty="0">
                <a:solidFill>
                  <a:srgbClr val="00B0F0"/>
                </a:solidFill>
              </a:rPr>
              <a:t>\\ index of left child</a:t>
            </a:r>
          </a:p>
          <a:p>
            <a:pPr marL="0" indent="0">
              <a:buNone/>
            </a:pPr>
            <a:r>
              <a:rPr lang="en-US" dirty="0">
                <a:solidFill>
                  <a:srgbClr val="00B0F0"/>
                </a:solidFill>
              </a:rPr>
              <a:t>    </a:t>
            </a:r>
            <a:r>
              <a:rPr lang="en-US" dirty="0"/>
              <a:t>int right = </a:t>
            </a:r>
            <a:r>
              <a:rPr lang="en-US" dirty="0" err="1"/>
              <a:t>i</a:t>
            </a:r>
            <a:r>
              <a:rPr lang="en-US" dirty="0"/>
              <a:t>*2+1;  </a:t>
            </a:r>
            <a:r>
              <a:rPr lang="en-US" dirty="0">
                <a:solidFill>
                  <a:srgbClr val="00B0F0"/>
                </a:solidFill>
              </a:rPr>
              <a:t>\\ index of right child</a:t>
            </a:r>
          </a:p>
          <a:p>
            <a:pPr marL="0" indent="0">
              <a:buNone/>
            </a:pPr>
            <a:r>
              <a:rPr lang="en-US" dirty="0"/>
              <a:t>    Item </a:t>
            </a:r>
            <a:r>
              <a:rPr lang="en-US" dirty="0" err="1"/>
              <a:t>val</a:t>
            </a:r>
            <a:r>
              <a:rPr lang="en-US" dirty="0"/>
              <a:t> = </a:t>
            </a:r>
            <a:r>
              <a:rPr lang="en-US" dirty="0" err="1"/>
              <a:t>arr</a:t>
            </a:r>
            <a:r>
              <a:rPr lang="en-US" dirty="0"/>
              <a:t>[</a:t>
            </a:r>
            <a:r>
              <a:rPr lang="en-US" dirty="0" err="1"/>
              <a:t>i</a:t>
            </a:r>
            <a:r>
              <a:rPr lang="en-US" dirty="0"/>
              <a:t>];  </a:t>
            </a:r>
            <a:r>
              <a:rPr lang="en-US" dirty="0">
                <a:solidFill>
                  <a:srgbClr val="00B0F0"/>
                </a:solidFill>
              </a:rPr>
              <a:t>\\ value at location</a:t>
            </a:r>
          </a:p>
          <a:p>
            <a:pPr marL="0" indent="0">
              <a:buNone/>
            </a:pPr>
            <a:r>
              <a:rPr lang="en-US" dirty="0"/>
              <a:t>    while(left &lt;= size){  </a:t>
            </a:r>
            <a:r>
              <a:rPr lang="en-US" dirty="0">
                <a:solidFill>
                  <a:srgbClr val="00B0F0"/>
                </a:solidFill>
              </a:rPr>
              <a:t>\\ until location is leaf</a:t>
            </a:r>
          </a:p>
          <a:p>
            <a:pPr marL="0" indent="0">
              <a:buNone/>
            </a:pPr>
            <a:r>
              <a:rPr lang="en-US" dirty="0">
                <a:solidFill>
                  <a:srgbClr val="00B0F0"/>
                </a:solidFill>
              </a:rPr>
              <a:t>        </a:t>
            </a:r>
            <a:r>
              <a:rPr lang="en-US" dirty="0"/>
              <a:t>int </a:t>
            </a:r>
            <a:r>
              <a:rPr lang="en-US" dirty="0" err="1"/>
              <a:t>toSwap</a:t>
            </a:r>
            <a:r>
              <a:rPr lang="en-US" dirty="0"/>
              <a:t> = right;</a:t>
            </a:r>
          </a:p>
          <a:p>
            <a:pPr marL="0" indent="0">
              <a:buNone/>
            </a:pPr>
            <a:r>
              <a:rPr lang="en-US" dirty="0">
                <a:solidFill>
                  <a:srgbClr val="00B0F0"/>
                </a:solidFill>
              </a:rPr>
              <a:t>        </a:t>
            </a:r>
            <a:r>
              <a:rPr lang="en-US" dirty="0"/>
              <a:t>if(right &gt; size || </a:t>
            </a:r>
            <a:r>
              <a:rPr lang="en-US" dirty="0" err="1"/>
              <a:t>arr</a:t>
            </a:r>
            <a:r>
              <a:rPr lang="en-US" dirty="0"/>
              <a:t>[left] &lt; </a:t>
            </a:r>
            <a:r>
              <a:rPr lang="en-US" dirty="0" err="1"/>
              <a:t>arr</a:t>
            </a:r>
            <a:r>
              <a:rPr lang="en-US" dirty="0"/>
              <a:t>[right]){  </a:t>
            </a:r>
            <a:r>
              <a:rPr lang="en-US" dirty="0">
                <a:solidFill>
                  <a:srgbClr val="00B0F0"/>
                </a:solidFill>
              </a:rPr>
              <a:t>\\ if there is no right child or if left child is smaller</a:t>
            </a:r>
          </a:p>
          <a:p>
            <a:pPr marL="0" indent="0">
              <a:buNone/>
            </a:pPr>
            <a:r>
              <a:rPr lang="en-US" dirty="0">
                <a:solidFill>
                  <a:srgbClr val="00B0F0"/>
                </a:solidFill>
              </a:rPr>
              <a:t>            </a:t>
            </a:r>
            <a:r>
              <a:rPr lang="en-US" dirty="0" err="1"/>
              <a:t>toSwap</a:t>
            </a:r>
            <a:r>
              <a:rPr lang="en-US" dirty="0"/>
              <a:t> = left;  </a:t>
            </a:r>
            <a:r>
              <a:rPr lang="en-US" dirty="0">
                <a:solidFill>
                  <a:srgbClr val="00B0F0"/>
                </a:solidFill>
              </a:rPr>
              <a:t>\\ swap with left</a:t>
            </a:r>
          </a:p>
          <a:p>
            <a:pPr marL="0" indent="0">
              <a:buNone/>
            </a:pPr>
            <a:r>
              <a:rPr lang="en-US" dirty="0"/>
              <a:t>        } </a:t>
            </a:r>
            <a:r>
              <a:rPr lang="en-US" dirty="0">
                <a:solidFill>
                  <a:srgbClr val="00B0F0"/>
                </a:solidFill>
              </a:rPr>
              <a:t>\\ now </a:t>
            </a:r>
            <a:r>
              <a:rPr lang="en-US" dirty="0" err="1">
                <a:solidFill>
                  <a:srgbClr val="00B0F0"/>
                </a:solidFill>
              </a:rPr>
              <a:t>toSwap</a:t>
            </a:r>
            <a:r>
              <a:rPr lang="en-US" dirty="0">
                <a:solidFill>
                  <a:srgbClr val="00B0F0"/>
                </a:solidFill>
              </a:rPr>
              <a:t> has the smaller of left/right, or left if right does not exist</a:t>
            </a:r>
          </a:p>
          <a:p>
            <a:pPr marL="0" indent="0">
              <a:buNone/>
            </a:pPr>
            <a:r>
              <a:rPr lang="en-US" dirty="0"/>
              <a:t>        if (</a:t>
            </a:r>
            <a:r>
              <a:rPr lang="en-US" dirty="0" err="1"/>
              <a:t>arr</a:t>
            </a:r>
            <a:r>
              <a:rPr lang="en-US" dirty="0"/>
              <a:t>[</a:t>
            </a:r>
            <a:r>
              <a:rPr lang="en-US" dirty="0" err="1"/>
              <a:t>toSwap</a:t>
            </a:r>
            <a:r>
              <a:rPr lang="en-US" dirty="0"/>
              <a:t>] &lt; </a:t>
            </a:r>
            <a:r>
              <a:rPr lang="en-US" dirty="0" err="1"/>
              <a:t>val</a:t>
            </a:r>
            <a:r>
              <a:rPr lang="en-US" dirty="0"/>
              <a:t>){  </a:t>
            </a:r>
            <a:r>
              <a:rPr lang="en-US" dirty="0">
                <a:solidFill>
                  <a:srgbClr val="00B0F0"/>
                </a:solidFill>
              </a:rPr>
              <a:t>\\ if the smaller child is less than the current value</a:t>
            </a:r>
          </a:p>
          <a:p>
            <a:pPr marL="0" indent="0">
              <a:buNone/>
            </a:pPr>
            <a:r>
              <a:rPr lang="en-US" dirty="0"/>
              <a:t>            </a:t>
            </a:r>
            <a:r>
              <a:rPr lang="en-US" dirty="0" err="1"/>
              <a:t>arr</a:t>
            </a:r>
            <a:r>
              <a:rPr lang="en-US" dirty="0"/>
              <a:t>[</a:t>
            </a:r>
            <a:r>
              <a:rPr lang="en-US" dirty="0" err="1"/>
              <a:t>i</a:t>
            </a:r>
            <a:r>
              <a:rPr lang="en-US" dirty="0"/>
              <a:t>] = </a:t>
            </a:r>
            <a:r>
              <a:rPr lang="en-US" dirty="0" err="1"/>
              <a:t>arr</a:t>
            </a:r>
            <a:r>
              <a:rPr lang="en-US" dirty="0"/>
              <a:t>[</a:t>
            </a:r>
            <a:r>
              <a:rPr lang="en-US" dirty="0" err="1"/>
              <a:t>toSwap</a:t>
            </a:r>
            <a:r>
              <a:rPr lang="en-US" dirty="0"/>
              <a:t>];</a:t>
            </a:r>
          </a:p>
          <a:p>
            <a:pPr marL="0" indent="0">
              <a:buNone/>
            </a:pPr>
            <a:r>
              <a:rPr lang="en-US" dirty="0"/>
              <a:t>            </a:t>
            </a:r>
            <a:r>
              <a:rPr lang="en-US" dirty="0" err="1"/>
              <a:t>arr</a:t>
            </a:r>
            <a:r>
              <a:rPr lang="en-US" dirty="0"/>
              <a:t>[</a:t>
            </a:r>
            <a:r>
              <a:rPr lang="en-US" dirty="0" err="1"/>
              <a:t>toSwap</a:t>
            </a:r>
            <a:r>
              <a:rPr lang="en-US" dirty="0"/>
              <a:t>] = </a:t>
            </a:r>
            <a:r>
              <a:rPr lang="en-US" dirty="0" err="1"/>
              <a:t>val</a:t>
            </a:r>
            <a:r>
              <a:rPr lang="en-US" dirty="0"/>
              <a:t>; </a:t>
            </a:r>
            <a:r>
              <a:rPr lang="en-US" dirty="0">
                <a:solidFill>
                  <a:srgbClr val="00B0F0"/>
                </a:solidFill>
              </a:rPr>
              <a:t>\\ swap parent with smaller child</a:t>
            </a:r>
            <a:endParaRPr lang="en-US" dirty="0"/>
          </a:p>
          <a:p>
            <a:pPr marL="0" indent="0">
              <a:buNone/>
            </a:pPr>
            <a:r>
              <a:rPr lang="en-US" dirty="0"/>
              <a:t>            </a:t>
            </a:r>
            <a:r>
              <a:rPr lang="en-US" dirty="0" err="1"/>
              <a:t>i</a:t>
            </a:r>
            <a:r>
              <a:rPr lang="en-US" dirty="0"/>
              <a:t> = </a:t>
            </a:r>
            <a:r>
              <a:rPr lang="en-US" dirty="0" err="1"/>
              <a:t>toSwap</a:t>
            </a:r>
            <a:r>
              <a:rPr lang="en-US" dirty="0"/>
              <a:t>; </a:t>
            </a:r>
            <a:r>
              <a:rPr lang="en-US" dirty="0">
                <a:solidFill>
                  <a:srgbClr val="00B0F0"/>
                </a:solidFill>
              </a:rPr>
              <a:t>\\ update current node to be smaller child</a:t>
            </a:r>
            <a:endParaRPr lang="en-US" dirty="0"/>
          </a:p>
          <a:p>
            <a:pPr marL="0" indent="0">
              <a:buNone/>
            </a:pPr>
            <a:r>
              <a:rPr lang="en-US" dirty="0"/>
              <a:t>            left = </a:t>
            </a:r>
            <a:r>
              <a:rPr lang="en-US" dirty="0" err="1"/>
              <a:t>i</a:t>
            </a:r>
            <a:r>
              <a:rPr lang="en-US" dirty="0"/>
              <a:t>*2;</a:t>
            </a:r>
          </a:p>
          <a:p>
            <a:pPr marL="0" indent="0">
              <a:buNone/>
            </a:pPr>
            <a:r>
              <a:rPr lang="en-US" dirty="0"/>
              <a:t>            right = </a:t>
            </a:r>
            <a:r>
              <a:rPr lang="en-US" dirty="0" err="1"/>
              <a:t>i</a:t>
            </a:r>
            <a:r>
              <a:rPr lang="en-US" dirty="0"/>
              <a:t>*2+1;</a:t>
            </a:r>
          </a:p>
          <a:p>
            <a:pPr marL="0" indent="0">
              <a:buNone/>
            </a:pPr>
            <a:r>
              <a:rPr lang="en-US" dirty="0"/>
              <a:t>        }</a:t>
            </a:r>
          </a:p>
          <a:p>
            <a:pPr marL="0" indent="0">
              <a:buNone/>
            </a:pPr>
            <a:r>
              <a:rPr lang="en-US" dirty="0"/>
              <a:t>        else{ return;} </a:t>
            </a:r>
            <a:r>
              <a:rPr lang="en-US" dirty="0">
                <a:solidFill>
                  <a:srgbClr val="00B0F0"/>
                </a:solidFill>
              </a:rPr>
              <a:t>\\ if we don’t swap, then heap property holds</a:t>
            </a:r>
            <a:endParaRPr lang="en-US" dirty="0"/>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1501833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B6229-ED81-992D-D556-83FFFB64464A}"/>
              </a:ext>
            </a:extLst>
          </p:cNvPr>
          <p:cNvSpPr>
            <a:spLocks noGrp="1"/>
          </p:cNvSpPr>
          <p:nvPr>
            <p:ph type="title"/>
          </p:nvPr>
        </p:nvSpPr>
        <p:spPr/>
        <p:txBody>
          <a:bodyPr/>
          <a:lstStyle/>
          <a:p>
            <a:r>
              <a:rPr lang="en-US" dirty="0"/>
              <a:t>Other Operations</a:t>
            </a:r>
          </a:p>
        </p:txBody>
      </p:sp>
      <p:sp>
        <p:nvSpPr>
          <p:cNvPr id="3" name="Content Placeholder 2">
            <a:extLst>
              <a:ext uri="{FF2B5EF4-FFF2-40B4-BE49-F238E27FC236}">
                <a16:creationId xmlns:a16="http://schemas.microsoft.com/office/drawing/2014/main" id="{A96A08C9-D1CE-6668-4633-5375FE66C3A8}"/>
              </a:ext>
            </a:extLst>
          </p:cNvPr>
          <p:cNvSpPr>
            <a:spLocks noGrp="1"/>
          </p:cNvSpPr>
          <p:nvPr>
            <p:ph idx="1"/>
          </p:nvPr>
        </p:nvSpPr>
        <p:spPr/>
        <p:txBody>
          <a:bodyPr>
            <a:normAutofit/>
          </a:bodyPr>
          <a:lstStyle/>
          <a:p>
            <a:r>
              <a:rPr lang="en-US" dirty="0"/>
              <a:t>Update Key</a:t>
            </a:r>
          </a:p>
          <a:p>
            <a:pPr lvl="1"/>
            <a:r>
              <a:rPr lang="en-US" dirty="0"/>
              <a:t>Increase Key</a:t>
            </a:r>
          </a:p>
          <a:p>
            <a:pPr lvl="2"/>
            <a:r>
              <a:rPr lang="en-US" dirty="0"/>
              <a:t>Given the index of an item in the PQ, make its priority value larger</a:t>
            </a:r>
          </a:p>
          <a:p>
            <a:pPr lvl="3"/>
            <a:r>
              <a:rPr lang="en-US" dirty="0"/>
              <a:t>Min Heap: Then percolate down</a:t>
            </a:r>
          </a:p>
          <a:p>
            <a:pPr lvl="3"/>
            <a:r>
              <a:rPr lang="en-US" dirty="0"/>
              <a:t>Max Heap: Then percolate up</a:t>
            </a:r>
          </a:p>
          <a:p>
            <a:pPr lvl="1"/>
            <a:r>
              <a:rPr lang="en-US" dirty="0"/>
              <a:t>Decrease Key</a:t>
            </a:r>
          </a:p>
          <a:p>
            <a:pPr lvl="2"/>
            <a:r>
              <a:rPr lang="en-US" dirty="0"/>
              <a:t>Given the index of an item in the PQ, make its priority value smaller</a:t>
            </a:r>
          </a:p>
          <a:p>
            <a:pPr lvl="3"/>
            <a:r>
              <a:rPr lang="en-US" dirty="0"/>
              <a:t>Min Heap: Then percolate up</a:t>
            </a:r>
          </a:p>
          <a:p>
            <a:pPr lvl="3"/>
            <a:r>
              <a:rPr lang="en-US" dirty="0"/>
              <a:t>Max Heap: Then percolate down</a:t>
            </a:r>
          </a:p>
          <a:p>
            <a:r>
              <a:rPr lang="en-US" dirty="0"/>
              <a:t>Remove</a:t>
            </a:r>
          </a:p>
          <a:p>
            <a:pPr lvl="1"/>
            <a:r>
              <a:rPr lang="en-US" dirty="0"/>
              <a:t>Given the item at the given index from the PQ</a:t>
            </a:r>
          </a:p>
        </p:txBody>
      </p:sp>
    </p:spTree>
    <p:extLst>
      <p:ext uri="{BB962C8B-B14F-4D97-AF65-F5344CB8AC3E}">
        <p14:creationId xmlns:p14="http://schemas.microsoft.com/office/powerpoint/2010/main" val="3021073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Building a Heap From “Scratch”</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4" name="Group 3" descr="An unordered array. It contains 10 items and has 11 indices. The index 0 is empty so that the array's contents match the shape of a heap.&#10;&#10;The items are, in order: 5, 6, 10, 3, 15, 8, 7, 14, 2, 1">
            <a:extLst>
              <a:ext uri="{FF2B5EF4-FFF2-40B4-BE49-F238E27FC236}">
                <a16:creationId xmlns:a16="http://schemas.microsoft.com/office/drawing/2014/main" id="{D2C070FD-E606-FE96-DBE1-D6B50F960BB6}"/>
              </a:ext>
            </a:extLst>
          </p:cNvPr>
          <p:cNvGrpSpPr/>
          <p:nvPr/>
        </p:nvGrpSpPr>
        <p:grpSpPr>
          <a:xfrm>
            <a:off x="5813477" y="2423531"/>
            <a:ext cx="5875588" cy="945155"/>
            <a:chOff x="5470854" y="754688"/>
            <a:chExt cx="5875588" cy="945155"/>
          </a:xfrm>
        </p:grpSpPr>
        <p:sp>
          <p:nvSpPr>
            <p:cNvPr id="5" name="Rectangle 4">
              <a:extLst>
                <a:ext uri="{FF2B5EF4-FFF2-40B4-BE49-F238E27FC236}">
                  <a16:creationId xmlns:a16="http://schemas.microsoft.com/office/drawing/2014/main" id="{B82E85FD-4B9F-2A0B-306D-32BA73343EB3}"/>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33CD6EB-1593-D211-04E7-2CDD96133A79}"/>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a:extLst>
                <a:ext uri="{FF2B5EF4-FFF2-40B4-BE49-F238E27FC236}">
                  <a16:creationId xmlns:a16="http://schemas.microsoft.com/office/drawing/2014/main" id="{D6A20C82-14BA-14B7-33D2-B02F05244D80}"/>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8" name="Rectangle 7">
              <a:extLst>
                <a:ext uri="{FF2B5EF4-FFF2-40B4-BE49-F238E27FC236}">
                  <a16:creationId xmlns:a16="http://schemas.microsoft.com/office/drawing/2014/main" id="{56678D84-16F3-310C-AADC-7A181CCDF23C}"/>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9" name="Rectangle 8">
              <a:extLst>
                <a:ext uri="{FF2B5EF4-FFF2-40B4-BE49-F238E27FC236}">
                  <a16:creationId xmlns:a16="http://schemas.microsoft.com/office/drawing/2014/main" id="{5BBF6A4D-F237-D175-3581-18514FECFB50}"/>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a:extLst>
                <a:ext uri="{FF2B5EF4-FFF2-40B4-BE49-F238E27FC236}">
                  <a16:creationId xmlns:a16="http://schemas.microsoft.com/office/drawing/2014/main" id="{5EA7CA55-613D-E569-F87A-36A82B8A4197}"/>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11" name="Rectangle 10">
              <a:extLst>
                <a:ext uri="{FF2B5EF4-FFF2-40B4-BE49-F238E27FC236}">
                  <a16:creationId xmlns:a16="http://schemas.microsoft.com/office/drawing/2014/main" id="{C4DBAC75-85FF-A5C5-3308-0652E69855B9}"/>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2" name="Rectangle 11">
              <a:extLst>
                <a:ext uri="{FF2B5EF4-FFF2-40B4-BE49-F238E27FC236}">
                  <a16:creationId xmlns:a16="http://schemas.microsoft.com/office/drawing/2014/main" id="{1AC49C1D-E65A-E283-D242-407C87FCEAD3}"/>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a:extLst>
                <a:ext uri="{FF2B5EF4-FFF2-40B4-BE49-F238E27FC236}">
                  <a16:creationId xmlns:a16="http://schemas.microsoft.com/office/drawing/2014/main" id="{2F643AEB-4040-07BB-03F1-A04A08EE1D6F}"/>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14" name="Rectangle 13">
              <a:extLst>
                <a:ext uri="{FF2B5EF4-FFF2-40B4-BE49-F238E27FC236}">
                  <a16:creationId xmlns:a16="http://schemas.microsoft.com/office/drawing/2014/main" id="{A8FEEA45-B71F-DF2F-C447-4203F387203B}"/>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5" name="TextBox 14">
              <a:extLst>
                <a:ext uri="{FF2B5EF4-FFF2-40B4-BE49-F238E27FC236}">
                  <a16:creationId xmlns:a16="http://schemas.microsoft.com/office/drawing/2014/main" id="{EA6253EB-D23C-949B-D5E8-FECD830DEDBA}"/>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16" name="TextBox 15">
              <a:extLst>
                <a:ext uri="{FF2B5EF4-FFF2-40B4-BE49-F238E27FC236}">
                  <a16:creationId xmlns:a16="http://schemas.microsoft.com/office/drawing/2014/main" id="{C8F8A93E-79B2-8F25-0DCC-1F3278F661BB}"/>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17" name="TextBox 16">
              <a:extLst>
                <a:ext uri="{FF2B5EF4-FFF2-40B4-BE49-F238E27FC236}">
                  <a16:creationId xmlns:a16="http://schemas.microsoft.com/office/drawing/2014/main" id="{82E633D5-64EB-6BAD-3A62-C08FF0C32E94}"/>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18" name="TextBox 17">
              <a:extLst>
                <a:ext uri="{FF2B5EF4-FFF2-40B4-BE49-F238E27FC236}">
                  <a16:creationId xmlns:a16="http://schemas.microsoft.com/office/drawing/2014/main" id="{94AC8395-5F6E-19CD-15DE-29D1887AD4A5}"/>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19" name="TextBox 18">
              <a:extLst>
                <a:ext uri="{FF2B5EF4-FFF2-40B4-BE49-F238E27FC236}">
                  <a16:creationId xmlns:a16="http://schemas.microsoft.com/office/drawing/2014/main" id="{419110CD-D76E-CFDF-A6D5-AB20E69C641D}"/>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20" name="TextBox 19">
              <a:extLst>
                <a:ext uri="{FF2B5EF4-FFF2-40B4-BE49-F238E27FC236}">
                  <a16:creationId xmlns:a16="http://schemas.microsoft.com/office/drawing/2014/main" id="{DC3B8112-0CF7-5516-F41D-84C801CEBEE1}"/>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21" name="TextBox 20">
              <a:extLst>
                <a:ext uri="{FF2B5EF4-FFF2-40B4-BE49-F238E27FC236}">
                  <a16:creationId xmlns:a16="http://schemas.microsoft.com/office/drawing/2014/main" id="{88D6E652-F5FC-4920-F20E-32A2AA0FEAE2}"/>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22" name="TextBox 21">
              <a:extLst>
                <a:ext uri="{FF2B5EF4-FFF2-40B4-BE49-F238E27FC236}">
                  <a16:creationId xmlns:a16="http://schemas.microsoft.com/office/drawing/2014/main" id="{819347C4-D38D-06D5-33DF-2A348A5382FE}"/>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23" name="TextBox 22">
              <a:extLst>
                <a:ext uri="{FF2B5EF4-FFF2-40B4-BE49-F238E27FC236}">
                  <a16:creationId xmlns:a16="http://schemas.microsoft.com/office/drawing/2014/main" id="{360923D4-A058-7D06-904A-8CC0ECE807D7}"/>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24" name="TextBox 23">
              <a:extLst>
                <a:ext uri="{FF2B5EF4-FFF2-40B4-BE49-F238E27FC236}">
                  <a16:creationId xmlns:a16="http://schemas.microsoft.com/office/drawing/2014/main" id="{90CFED6D-86F5-D958-E923-2CC18DA518C3}"/>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25" name="Rectangle 24">
              <a:extLst>
                <a:ext uri="{FF2B5EF4-FFF2-40B4-BE49-F238E27FC236}">
                  <a16:creationId xmlns:a16="http://schemas.microsoft.com/office/drawing/2014/main" id="{2FC2E6EC-062F-A161-9D0A-D10BDBA2450A}"/>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6" name="TextBox 25">
              <a:extLst>
                <a:ext uri="{FF2B5EF4-FFF2-40B4-BE49-F238E27FC236}">
                  <a16:creationId xmlns:a16="http://schemas.microsoft.com/office/drawing/2014/main" id="{85E124AE-511C-1167-F084-AF9166C40BF1}"/>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grpSp>
        <p:nvGrpSpPr>
          <p:cNvPr id="61" name="Group 60" descr="The heap that the array implicitly represents. This tree itself follows the shape property of the heap because the proper indices are occupied in the array. The tree does satisfy the heap property, because the items are in an arbitrary order in the array. Our goal is to move values around so that the heap property holds.&#10;&#10;The binary tree has 10 nodes and therefore 4 levels. The last level has 3 nodes in it. The nodes are as follows:&#10;&#10;- The root node is 5&#10;- the left child of 5 is 6, the right child is 10&#10;- the left child of 6 is 3, the right child is 15&#10;- the left child of 10 is 8, the right child is 7&#10;- the left child of 3 is 14, the right child is 2&#10;- the left child of 15 is 1, it has no right child&#10;- nodes 8, 7, 14, 2, and 1 are all leaves&#10;&#10;We highlight all nodes that violate the heap property (meaning they are larger than at least one child). Those nodes are: 6, 10, 3, and 15">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6</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10</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3</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15</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737595" y="3266383"/>
            <a:ext cx="2376228" cy="369332"/>
          </a:xfrm>
          <a:prstGeom prst="rect">
            <a:avLst/>
          </a:prstGeom>
          <a:noFill/>
        </p:spPr>
        <p:txBody>
          <a:bodyPr wrap="none" rtlCol="0">
            <a:spAutoFit/>
          </a:bodyPr>
          <a:lstStyle/>
          <a:p>
            <a:r>
              <a:rPr lang="en-US" b="1" u="sng" dirty="0">
                <a:solidFill>
                  <a:srgbClr val="FF0000"/>
                </a:solidFill>
              </a:rPr>
              <a:t>Violate Heap Property!</a:t>
            </a:r>
          </a:p>
        </p:txBody>
      </p:sp>
      <p:sp>
        <p:nvSpPr>
          <p:cNvPr id="64" name="TextBox 63">
            <a:extLst>
              <a:ext uri="{FF2B5EF4-FFF2-40B4-BE49-F238E27FC236}">
                <a16:creationId xmlns:a16="http://schemas.microsoft.com/office/drawing/2014/main" id="{69DE40CB-E466-39F7-D8B8-04BB5635AAE6}"/>
              </a:ext>
            </a:extLst>
          </p:cNvPr>
          <p:cNvSpPr txBox="1"/>
          <p:nvPr/>
        </p:nvSpPr>
        <p:spPr>
          <a:xfrm>
            <a:off x="7936205" y="5053758"/>
            <a:ext cx="3121688" cy="1015663"/>
          </a:xfrm>
          <a:prstGeom prst="rect">
            <a:avLst/>
          </a:prstGeom>
          <a:noFill/>
        </p:spPr>
        <p:txBody>
          <a:bodyPr wrap="none" rtlCol="0">
            <a:spAutoFit/>
          </a:bodyPr>
          <a:lstStyle/>
          <a:p>
            <a:r>
              <a:rPr lang="en-US" sz="2000" dirty="0"/>
              <a:t>Two ways for “fix” the heap:</a:t>
            </a:r>
          </a:p>
          <a:p>
            <a:pPr marL="342900" indent="-342900">
              <a:buAutoNum type="arabicParenR"/>
            </a:pPr>
            <a:r>
              <a:rPr lang="en-US" sz="2000" dirty="0"/>
              <a:t>Percolate Up</a:t>
            </a:r>
          </a:p>
          <a:p>
            <a:pPr marL="342900" indent="-342900">
              <a:buAutoNum type="arabicParenR"/>
            </a:pPr>
            <a:r>
              <a:rPr lang="en-US" sz="2000" dirty="0"/>
              <a:t>Percolate Down</a:t>
            </a:r>
          </a:p>
        </p:txBody>
      </p:sp>
    </p:spTree>
    <p:extLst>
      <p:ext uri="{BB962C8B-B14F-4D97-AF65-F5344CB8AC3E}">
        <p14:creationId xmlns:p14="http://schemas.microsoft.com/office/powerpoint/2010/main" val="301808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41EFF-DC2E-DD10-0292-33AAADA21D1C}"/>
              </a:ext>
            </a:extLst>
          </p:cNvPr>
          <p:cNvSpPr>
            <a:spLocks noGrp="1"/>
          </p:cNvSpPr>
          <p:nvPr>
            <p:ph type="title"/>
          </p:nvPr>
        </p:nvSpPr>
        <p:spPr/>
        <p:txBody>
          <a:bodyPr/>
          <a:lstStyle/>
          <a:p>
            <a:r>
              <a:rPr lang="en-US" dirty="0"/>
              <a:t>Floyd’s </a:t>
            </a:r>
            <a:r>
              <a:rPr lang="en-US" dirty="0" err="1"/>
              <a:t>buildHeap</a:t>
            </a:r>
            <a:r>
              <a:rPr lang="en-US" dirty="0"/>
              <a:t> method</a:t>
            </a:r>
          </a:p>
        </p:txBody>
      </p:sp>
      <p:sp>
        <p:nvSpPr>
          <p:cNvPr id="3" name="Content Placeholder 2">
            <a:extLst>
              <a:ext uri="{FF2B5EF4-FFF2-40B4-BE49-F238E27FC236}">
                <a16:creationId xmlns:a16="http://schemas.microsoft.com/office/drawing/2014/main" id="{98CD70E1-83BF-D071-92AA-72F7671FE765}"/>
              </a:ext>
            </a:extLst>
          </p:cNvPr>
          <p:cNvSpPr>
            <a:spLocks noGrp="1"/>
          </p:cNvSpPr>
          <p:nvPr>
            <p:ph idx="1"/>
          </p:nvPr>
        </p:nvSpPr>
        <p:spPr/>
        <p:txBody>
          <a:bodyPr/>
          <a:lstStyle/>
          <a:p>
            <a:r>
              <a:rPr lang="en-US" dirty="0"/>
              <a:t>Working towards the root, one row at a time, percolate down</a:t>
            </a:r>
          </a:p>
          <a:p>
            <a:endParaRPr lang="en-US" dirty="0"/>
          </a:p>
        </p:txBody>
      </p:sp>
      <p:sp>
        <p:nvSpPr>
          <p:cNvPr id="4" name="TextBox 3">
            <a:extLst>
              <a:ext uri="{FF2B5EF4-FFF2-40B4-BE49-F238E27FC236}">
                <a16:creationId xmlns:a16="http://schemas.microsoft.com/office/drawing/2014/main" id="{0AD2E5B4-7285-3ACB-0CCF-7D5C84D8A06C}"/>
              </a:ext>
            </a:extLst>
          </p:cNvPr>
          <p:cNvSpPr txBox="1"/>
          <p:nvPr/>
        </p:nvSpPr>
        <p:spPr>
          <a:xfrm>
            <a:off x="1188720" y="3262630"/>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21759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ACA63-A283-2B9A-141D-40EDAC372513}"/>
              </a:ext>
            </a:extLst>
          </p:cNvPr>
          <p:cNvSpPr>
            <a:spLocks noGrp="1"/>
          </p:cNvSpPr>
          <p:nvPr>
            <p:ph type="title"/>
          </p:nvPr>
        </p:nvSpPr>
        <p:spPr/>
        <p:txBody>
          <a:bodyPr/>
          <a:lstStyle/>
          <a:p>
            <a:r>
              <a:rPr lang="en-US" dirty="0"/>
              <a:t>Applications?</a:t>
            </a:r>
          </a:p>
        </p:txBody>
      </p:sp>
      <p:sp>
        <p:nvSpPr>
          <p:cNvPr id="3" name="Content Placeholder 2">
            <a:extLst>
              <a:ext uri="{FF2B5EF4-FFF2-40B4-BE49-F238E27FC236}">
                <a16:creationId xmlns:a16="http://schemas.microsoft.com/office/drawing/2014/main" id="{AF75ED34-AF75-C4E8-5894-C0401FAABBE9}"/>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15905627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(Percolate 15) </a:t>
            </a:r>
          </a:p>
        </p:txBody>
      </p:sp>
      <p:grpSp>
        <p:nvGrpSpPr>
          <p:cNvPr id="4" name="Group 3" descr="The array representation of the heap.&#10;&#10;The items are, in order: 5, 6, 10, 3, 15, 8, 7, 14, 2, 1">
            <a:extLst>
              <a:ext uri="{FF2B5EF4-FFF2-40B4-BE49-F238E27FC236}">
                <a16:creationId xmlns:a16="http://schemas.microsoft.com/office/drawing/2014/main" id="{D2C070FD-E606-FE96-DBE1-D6B50F960BB6}"/>
              </a:ext>
            </a:extLst>
          </p:cNvPr>
          <p:cNvGrpSpPr/>
          <p:nvPr/>
        </p:nvGrpSpPr>
        <p:grpSpPr>
          <a:xfrm>
            <a:off x="5822251" y="2504716"/>
            <a:ext cx="5875588" cy="945155"/>
            <a:chOff x="5470854" y="754688"/>
            <a:chExt cx="5875588" cy="945155"/>
          </a:xfrm>
        </p:grpSpPr>
        <p:sp>
          <p:nvSpPr>
            <p:cNvPr id="5" name="Rectangle 4">
              <a:extLst>
                <a:ext uri="{FF2B5EF4-FFF2-40B4-BE49-F238E27FC236}">
                  <a16:creationId xmlns:a16="http://schemas.microsoft.com/office/drawing/2014/main" id="{B82E85FD-4B9F-2A0B-306D-32BA73343EB3}"/>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33CD6EB-1593-D211-04E7-2CDD96133A79}"/>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a:extLst>
                <a:ext uri="{FF2B5EF4-FFF2-40B4-BE49-F238E27FC236}">
                  <a16:creationId xmlns:a16="http://schemas.microsoft.com/office/drawing/2014/main" id="{D6A20C82-14BA-14B7-33D2-B02F05244D80}"/>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8" name="Rectangle 7">
              <a:extLst>
                <a:ext uri="{FF2B5EF4-FFF2-40B4-BE49-F238E27FC236}">
                  <a16:creationId xmlns:a16="http://schemas.microsoft.com/office/drawing/2014/main" id="{56678D84-16F3-310C-AADC-7A181CCDF23C}"/>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9" name="Rectangle 8">
              <a:extLst>
                <a:ext uri="{FF2B5EF4-FFF2-40B4-BE49-F238E27FC236}">
                  <a16:creationId xmlns:a16="http://schemas.microsoft.com/office/drawing/2014/main" id="{5BBF6A4D-F237-D175-3581-18514FECFB50}"/>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a:extLst>
                <a:ext uri="{FF2B5EF4-FFF2-40B4-BE49-F238E27FC236}">
                  <a16:creationId xmlns:a16="http://schemas.microsoft.com/office/drawing/2014/main" id="{5EA7CA55-613D-E569-F87A-36A82B8A4197}"/>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11" name="Rectangle 10">
              <a:extLst>
                <a:ext uri="{FF2B5EF4-FFF2-40B4-BE49-F238E27FC236}">
                  <a16:creationId xmlns:a16="http://schemas.microsoft.com/office/drawing/2014/main" id="{C4DBAC75-85FF-A5C5-3308-0652E69855B9}"/>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2" name="Rectangle 11">
              <a:extLst>
                <a:ext uri="{FF2B5EF4-FFF2-40B4-BE49-F238E27FC236}">
                  <a16:creationId xmlns:a16="http://schemas.microsoft.com/office/drawing/2014/main" id="{1AC49C1D-E65A-E283-D242-407C87FCEAD3}"/>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a:extLst>
                <a:ext uri="{FF2B5EF4-FFF2-40B4-BE49-F238E27FC236}">
                  <a16:creationId xmlns:a16="http://schemas.microsoft.com/office/drawing/2014/main" id="{2F643AEB-4040-07BB-03F1-A04A08EE1D6F}"/>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14" name="Rectangle 13">
              <a:extLst>
                <a:ext uri="{FF2B5EF4-FFF2-40B4-BE49-F238E27FC236}">
                  <a16:creationId xmlns:a16="http://schemas.microsoft.com/office/drawing/2014/main" id="{A8FEEA45-B71F-DF2F-C447-4203F387203B}"/>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5" name="TextBox 14">
              <a:extLst>
                <a:ext uri="{FF2B5EF4-FFF2-40B4-BE49-F238E27FC236}">
                  <a16:creationId xmlns:a16="http://schemas.microsoft.com/office/drawing/2014/main" id="{EA6253EB-D23C-949B-D5E8-FECD830DEDBA}"/>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16" name="TextBox 15">
              <a:extLst>
                <a:ext uri="{FF2B5EF4-FFF2-40B4-BE49-F238E27FC236}">
                  <a16:creationId xmlns:a16="http://schemas.microsoft.com/office/drawing/2014/main" id="{C8F8A93E-79B2-8F25-0DCC-1F3278F661BB}"/>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17" name="TextBox 16">
              <a:extLst>
                <a:ext uri="{FF2B5EF4-FFF2-40B4-BE49-F238E27FC236}">
                  <a16:creationId xmlns:a16="http://schemas.microsoft.com/office/drawing/2014/main" id="{82E633D5-64EB-6BAD-3A62-C08FF0C32E94}"/>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18" name="TextBox 17">
              <a:extLst>
                <a:ext uri="{FF2B5EF4-FFF2-40B4-BE49-F238E27FC236}">
                  <a16:creationId xmlns:a16="http://schemas.microsoft.com/office/drawing/2014/main" id="{94AC8395-5F6E-19CD-15DE-29D1887AD4A5}"/>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19" name="TextBox 18">
              <a:extLst>
                <a:ext uri="{FF2B5EF4-FFF2-40B4-BE49-F238E27FC236}">
                  <a16:creationId xmlns:a16="http://schemas.microsoft.com/office/drawing/2014/main" id="{419110CD-D76E-CFDF-A6D5-AB20E69C641D}"/>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20" name="TextBox 19">
              <a:extLst>
                <a:ext uri="{FF2B5EF4-FFF2-40B4-BE49-F238E27FC236}">
                  <a16:creationId xmlns:a16="http://schemas.microsoft.com/office/drawing/2014/main" id="{DC3B8112-0CF7-5516-F41D-84C801CEBEE1}"/>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21" name="TextBox 20">
              <a:extLst>
                <a:ext uri="{FF2B5EF4-FFF2-40B4-BE49-F238E27FC236}">
                  <a16:creationId xmlns:a16="http://schemas.microsoft.com/office/drawing/2014/main" id="{88D6E652-F5FC-4920-F20E-32A2AA0FEAE2}"/>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22" name="TextBox 21">
              <a:extLst>
                <a:ext uri="{FF2B5EF4-FFF2-40B4-BE49-F238E27FC236}">
                  <a16:creationId xmlns:a16="http://schemas.microsoft.com/office/drawing/2014/main" id="{819347C4-D38D-06D5-33DF-2A348A5382FE}"/>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23" name="TextBox 22">
              <a:extLst>
                <a:ext uri="{FF2B5EF4-FFF2-40B4-BE49-F238E27FC236}">
                  <a16:creationId xmlns:a16="http://schemas.microsoft.com/office/drawing/2014/main" id="{360923D4-A058-7D06-904A-8CC0ECE807D7}"/>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24" name="TextBox 23">
              <a:extLst>
                <a:ext uri="{FF2B5EF4-FFF2-40B4-BE49-F238E27FC236}">
                  <a16:creationId xmlns:a16="http://schemas.microsoft.com/office/drawing/2014/main" id="{90CFED6D-86F5-D958-E923-2CC18DA518C3}"/>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25" name="Rectangle 24">
              <a:extLst>
                <a:ext uri="{FF2B5EF4-FFF2-40B4-BE49-F238E27FC236}">
                  <a16:creationId xmlns:a16="http://schemas.microsoft.com/office/drawing/2014/main" id="{2FC2E6EC-062F-A161-9D0A-D10BDBA2450A}"/>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6" name="TextBox 25">
              <a:extLst>
                <a:ext uri="{FF2B5EF4-FFF2-40B4-BE49-F238E27FC236}">
                  <a16:creationId xmlns:a16="http://schemas.microsoft.com/office/drawing/2014/main" id="{85E124AE-511C-1167-F084-AF9166C40BF1}"/>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Beginning from the end of the array, we will percolate all of our nodes down. Leaves cannot violate the heap property, so we skip those, and instead begin with the first non-leaf, in this case 15.">
            <a:extLst>
              <a:ext uri="{FF2B5EF4-FFF2-40B4-BE49-F238E27FC236}">
                <a16:creationId xmlns:a16="http://schemas.microsoft.com/office/drawing/2014/main" id="{863756C4-FFEE-45CE-C290-81DC657DB3F1}"/>
              </a:ext>
            </a:extLst>
          </p:cNvPr>
          <p:cNvGrpSpPr/>
          <p:nvPr/>
        </p:nvGrpSpPr>
        <p:grpSpPr>
          <a:xfrm>
            <a:off x="214268"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6</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10</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3</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15</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sp>
        <p:nvSpPr>
          <p:cNvPr id="56" name="TextBox 55">
            <a:extLst>
              <a:ext uri="{FF2B5EF4-FFF2-40B4-BE49-F238E27FC236}">
                <a16:creationId xmlns:a16="http://schemas.microsoft.com/office/drawing/2014/main" id="{ED4902B8-F5AB-50D9-18C4-FF07B8E03412}"/>
              </a:ext>
            </a:extLst>
          </p:cNvPr>
          <p:cNvSpPr txBox="1"/>
          <p:nvPr/>
        </p:nvSpPr>
        <p:spPr>
          <a:xfrm>
            <a:off x="8156993" y="4237971"/>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301792" y="2977294"/>
            <a:ext cx="2571730" cy="646331"/>
          </a:xfrm>
          <a:prstGeom prst="rect">
            <a:avLst/>
          </a:prstGeom>
          <a:noFill/>
        </p:spPr>
        <p:txBody>
          <a:bodyPr wrap="none" rtlCol="0">
            <a:spAutoFit/>
          </a:bodyPr>
          <a:lstStyle/>
          <a:p>
            <a:r>
              <a:rPr lang="en-US" b="1" u="sng" dirty="0">
                <a:solidFill>
                  <a:srgbClr val="FF0000"/>
                </a:solidFill>
              </a:rPr>
              <a:t>Violate Heap Property!</a:t>
            </a:r>
          </a:p>
          <a:p>
            <a:r>
              <a:rPr lang="en-US" dirty="0">
                <a:solidFill>
                  <a:srgbClr val="FF0000"/>
                </a:solidFill>
              </a:rPr>
              <a:t>Nodes bigger than a child</a:t>
            </a:r>
          </a:p>
        </p:txBody>
      </p:sp>
    </p:spTree>
    <p:extLst>
      <p:ext uri="{BB962C8B-B14F-4D97-AF65-F5344CB8AC3E}">
        <p14:creationId xmlns:p14="http://schemas.microsoft.com/office/powerpoint/2010/main" val="3616099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(Percolate 3)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The node 15 was larger than its left child (1), and so we swap 15 with the left child. Now 15 is a leaf and so it no longer violates the heap property. 1 is smaller than its child (now 15), and so it does not violate the heap property either.&#10;&#10;We will next percolate the node 3 down.">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6</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10</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3</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grpSp>
        <p:nvGrpSpPr>
          <p:cNvPr id="4" name="Group 3" descr="The array representation of the heap.&#10;&#10;The items are, in order: 5, 6, 10, 3, 1, 8, 7, 14, 2, 15">
            <a:extLst>
              <a:ext uri="{FF2B5EF4-FFF2-40B4-BE49-F238E27FC236}">
                <a16:creationId xmlns:a16="http://schemas.microsoft.com/office/drawing/2014/main" id="{D2C070FD-E606-FE96-DBE1-D6B50F960BB6}"/>
              </a:ext>
            </a:extLst>
          </p:cNvPr>
          <p:cNvGrpSpPr/>
          <p:nvPr/>
        </p:nvGrpSpPr>
        <p:grpSpPr>
          <a:xfrm>
            <a:off x="5917894" y="2956422"/>
            <a:ext cx="5875588" cy="945155"/>
            <a:chOff x="5470854" y="754688"/>
            <a:chExt cx="5875588" cy="945155"/>
          </a:xfrm>
        </p:grpSpPr>
        <p:sp>
          <p:nvSpPr>
            <p:cNvPr id="5" name="Rectangle 4">
              <a:extLst>
                <a:ext uri="{FF2B5EF4-FFF2-40B4-BE49-F238E27FC236}">
                  <a16:creationId xmlns:a16="http://schemas.microsoft.com/office/drawing/2014/main" id="{B82E85FD-4B9F-2A0B-306D-32BA73343EB3}"/>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33CD6EB-1593-D211-04E7-2CDD96133A79}"/>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a:extLst>
                <a:ext uri="{FF2B5EF4-FFF2-40B4-BE49-F238E27FC236}">
                  <a16:creationId xmlns:a16="http://schemas.microsoft.com/office/drawing/2014/main" id="{D6A20C82-14BA-14B7-33D2-B02F05244D80}"/>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8" name="Rectangle 7">
              <a:extLst>
                <a:ext uri="{FF2B5EF4-FFF2-40B4-BE49-F238E27FC236}">
                  <a16:creationId xmlns:a16="http://schemas.microsoft.com/office/drawing/2014/main" id="{56678D84-16F3-310C-AADC-7A181CCDF23C}"/>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9" name="Rectangle 8">
              <a:extLst>
                <a:ext uri="{FF2B5EF4-FFF2-40B4-BE49-F238E27FC236}">
                  <a16:creationId xmlns:a16="http://schemas.microsoft.com/office/drawing/2014/main" id="{5BBF6A4D-F237-D175-3581-18514FECFB50}"/>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0" name="Rectangle 9">
              <a:extLst>
                <a:ext uri="{FF2B5EF4-FFF2-40B4-BE49-F238E27FC236}">
                  <a16:creationId xmlns:a16="http://schemas.microsoft.com/office/drawing/2014/main" id="{5EA7CA55-613D-E569-F87A-36A82B8A4197}"/>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 name="Rectangle 10">
              <a:extLst>
                <a:ext uri="{FF2B5EF4-FFF2-40B4-BE49-F238E27FC236}">
                  <a16:creationId xmlns:a16="http://schemas.microsoft.com/office/drawing/2014/main" id="{C4DBAC75-85FF-A5C5-3308-0652E69855B9}"/>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2" name="Rectangle 11">
              <a:extLst>
                <a:ext uri="{FF2B5EF4-FFF2-40B4-BE49-F238E27FC236}">
                  <a16:creationId xmlns:a16="http://schemas.microsoft.com/office/drawing/2014/main" id="{1AC49C1D-E65A-E283-D242-407C87FCEAD3}"/>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a:extLst>
                <a:ext uri="{FF2B5EF4-FFF2-40B4-BE49-F238E27FC236}">
                  <a16:creationId xmlns:a16="http://schemas.microsoft.com/office/drawing/2014/main" id="{2F643AEB-4040-07BB-03F1-A04A08EE1D6F}"/>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14" name="Rectangle 13">
              <a:extLst>
                <a:ext uri="{FF2B5EF4-FFF2-40B4-BE49-F238E27FC236}">
                  <a16:creationId xmlns:a16="http://schemas.microsoft.com/office/drawing/2014/main" id="{A8FEEA45-B71F-DF2F-C447-4203F387203B}"/>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5" name="TextBox 14">
              <a:extLst>
                <a:ext uri="{FF2B5EF4-FFF2-40B4-BE49-F238E27FC236}">
                  <a16:creationId xmlns:a16="http://schemas.microsoft.com/office/drawing/2014/main" id="{EA6253EB-D23C-949B-D5E8-FECD830DEDBA}"/>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16" name="TextBox 15">
              <a:extLst>
                <a:ext uri="{FF2B5EF4-FFF2-40B4-BE49-F238E27FC236}">
                  <a16:creationId xmlns:a16="http://schemas.microsoft.com/office/drawing/2014/main" id="{C8F8A93E-79B2-8F25-0DCC-1F3278F661BB}"/>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17" name="TextBox 16">
              <a:extLst>
                <a:ext uri="{FF2B5EF4-FFF2-40B4-BE49-F238E27FC236}">
                  <a16:creationId xmlns:a16="http://schemas.microsoft.com/office/drawing/2014/main" id="{82E633D5-64EB-6BAD-3A62-C08FF0C32E94}"/>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18" name="TextBox 17">
              <a:extLst>
                <a:ext uri="{FF2B5EF4-FFF2-40B4-BE49-F238E27FC236}">
                  <a16:creationId xmlns:a16="http://schemas.microsoft.com/office/drawing/2014/main" id="{94AC8395-5F6E-19CD-15DE-29D1887AD4A5}"/>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19" name="TextBox 18">
              <a:extLst>
                <a:ext uri="{FF2B5EF4-FFF2-40B4-BE49-F238E27FC236}">
                  <a16:creationId xmlns:a16="http://schemas.microsoft.com/office/drawing/2014/main" id="{419110CD-D76E-CFDF-A6D5-AB20E69C641D}"/>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20" name="TextBox 19">
              <a:extLst>
                <a:ext uri="{FF2B5EF4-FFF2-40B4-BE49-F238E27FC236}">
                  <a16:creationId xmlns:a16="http://schemas.microsoft.com/office/drawing/2014/main" id="{DC3B8112-0CF7-5516-F41D-84C801CEBEE1}"/>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21" name="TextBox 20">
              <a:extLst>
                <a:ext uri="{FF2B5EF4-FFF2-40B4-BE49-F238E27FC236}">
                  <a16:creationId xmlns:a16="http://schemas.microsoft.com/office/drawing/2014/main" id="{88D6E652-F5FC-4920-F20E-32A2AA0FEAE2}"/>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22" name="TextBox 21">
              <a:extLst>
                <a:ext uri="{FF2B5EF4-FFF2-40B4-BE49-F238E27FC236}">
                  <a16:creationId xmlns:a16="http://schemas.microsoft.com/office/drawing/2014/main" id="{819347C4-D38D-06D5-33DF-2A348A5382FE}"/>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23" name="TextBox 22">
              <a:extLst>
                <a:ext uri="{FF2B5EF4-FFF2-40B4-BE49-F238E27FC236}">
                  <a16:creationId xmlns:a16="http://schemas.microsoft.com/office/drawing/2014/main" id="{360923D4-A058-7D06-904A-8CC0ECE807D7}"/>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24" name="TextBox 23">
              <a:extLst>
                <a:ext uri="{FF2B5EF4-FFF2-40B4-BE49-F238E27FC236}">
                  <a16:creationId xmlns:a16="http://schemas.microsoft.com/office/drawing/2014/main" id="{90CFED6D-86F5-D958-E923-2CC18DA518C3}"/>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25" name="Rectangle 24">
              <a:extLst>
                <a:ext uri="{FF2B5EF4-FFF2-40B4-BE49-F238E27FC236}">
                  <a16:creationId xmlns:a16="http://schemas.microsoft.com/office/drawing/2014/main" id="{2FC2E6EC-062F-A161-9D0A-D10BDBA2450A}"/>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26" name="TextBox 25">
              <a:extLst>
                <a:ext uri="{FF2B5EF4-FFF2-40B4-BE49-F238E27FC236}">
                  <a16:creationId xmlns:a16="http://schemas.microsoft.com/office/drawing/2014/main" id="{85E124AE-511C-1167-F084-AF9166C40BF1}"/>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sp>
        <p:nvSpPr>
          <p:cNvPr id="56" name="TextBox 55">
            <a:extLst>
              <a:ext uri="{FF2B5EF4-FFF2-40B4-BE49-F238E27FC236}">
                <a16:creationId xmlns:a16="http://schemas.microsoft.com/office/drawing/2014/main" id="{ED4902B8-F5AB-50D9-18C4-FF07B8E03412}"/>
              </a:ext>
            </a:extLst>
          </p:cNvPr>
          <p:cNvSpPr txBox="1"/>
          <p:nvPr/>
        </p:nvSpPr>
        <p:spPr>
          <a:xfrm>
            <a:off x="8434060" y="4571102"/>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
        <p:nvSpPr>
          <p:cNvPr id="57" name="TextBox 56">
            <a:extLst>
              <a:ext uri="{FF2B5EF4-FFF2-40B4-BE49-F238E27FC236}">
                <a16:creationId xmlns:a16="http://schemas.microsoft.com/office/drawing/2014/main" id="{9E8440DB-C25F-EEF0-74F8-E305D893D7FF}"/>
              </a:ext>
              <a:ext uri="{C183D7F6-B498-43B3-948B-1728B52AA6E4}">
                <adec:decorative xmlns:adec="http://schemas.microsoft.com/office/drawing/2017/decorative" val="1"/>
              </a:ext>
            </a:extLst>
          </p:cNvPr>
          <p:cNvSpPr txBox="1"/>
          <p:nvPr/>
        </p:nvSpPr>
        <p:spPr>
          <a:xfrm>
            <a:off x="301792" y="2977294"/>
            <a:ext cx="2571730" cy="646331"/>
          </a:xfrm>
          <a:prstGeom prst="rect">
            <a:avLst/>
          </a:prstGeom>
          <a:noFill/>
        </p:spPr>
        <p:txBody>
          <a:bodyPr wrap="none" rtlCol="0">
            <a:spAutoFit/>
          </a:bodyPr>
          <a:lstStyle/>
          <a:p>
            <a:r>
              <a:rPr lang="en-US" b="1" u="sng" dirty="0">
                <a:solidFill>
                  <a:srgbClr val="FF0000"/>
                </a:solidFill>
              </a:rPr>
              <a:t>Violate Heap Property!</a:t>
            </a:r>
          </a:p>
          <a:p>
            <a:r>
              <a:rPr lang="en-US" dirty="0">
                <a:solidFill>
                  <a:srgbClr val="FF0000"/>
                </a:solidFill>
              </a:rPr>
              <a:t>Nodes bigger than a child</a:t>
            </a:r>
          </a:p>
        </p:txBody>
      </p:sp>
    </p:spTree>
    <p:extLst>
      <p:ext uri="{BB962C8B-B14F-4D97-AF65-F5344CB8AC3E}">
        <p14:creationId xmlns:p14="http://schemas.microsoft.com/office/powerpoint/2010/main" val="20082967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(Percolate 10)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3 is larger than its right child (2) and so we swap 3 with 2. Now 3 is a leaf and so it does not violate the heap property. 2 is smaller than both of its children, so it does not violate the heap property either.&#10;&#10;We will next percolate down on the node 10.">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6</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10</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grpSp>
        <p:nvGrpSpPr>
          <p:cNvPr id="4" name="Group 3" descr="The array representation of the heap.&#10;&#10;The items are, in order: 5, 6, 10, 2, 1, 8, 7, 14, 3, 15">
            <a:extLst>
              <a:ext uri="{FF2B5EF4-FFF2-40B4-BE49-F238E27FC236}">
                <a16:creationId xmlns:a16="http://schemas.microsoft.com/office/drawing/2014/main" id="{D2C070FD-E606-FE96-DBE1-D6B50F960BB6}"/>
              </a:ext>
            </a:extLst>
          </p:cNvPr>
          <p:cNvGrpSpPr/>
          <p:nvPr/>
        </p:nvGrpSpPr>
        <p:grpSpPr>
          <a:xfrm>
            <a:off x="5917894" y="2956422"/>
            <a:ext cx="5875588" cy="945155"/>
            <a:chOff x="5470854" y="754688"/>
            <a:chExt cx="5875588" cy="945155"/>
          </a:xfrm>
        </p:grpSpPr>
        <p:sp>
          <p:nvSpPr>
            <p:cNvPr id="5" name="Rectangle 4">
              <a:extLst>
                <a:ext uri="{FF2B5EF4-FFF2-40B4-BE49-F238E27FC236}">
                  <a16:creationId xmlns:a16="http://schemas.microsoft.com/office/drawing/2014/main" id="{B82E85FD-4B9F-2A0B-306D-32BA73343EB3}"/>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 name="Rectangle 5">
              <a:extLst>
                <a:ext uri="{FF2B5EF4-FFF2-40B4-BE49-F238E27FC236}">
                  <a16:creationId xmlns:a16="http://schemas.microsoft.com/office/drawing/2014/main" id="{633CD6EB-1593-D211-04E7-2CDD96133A79}"/>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 name="Rectangle 6">
              <a:extLst>
                <a:ext uri="{FF2B5EF4-FFF2-40B4-BE49-F238E27FC236}">
                  <a16:creationId xmlns:a16="http://schemas.microsoft.com/office/drawing/2014/main" id="{D6A20C82-14BA-14B7-33D2-B02F05244D80}"/>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8" name="Rectangle 7">
              <a:extLst>
                <a:ext uri="{FF2B5EF4-FFF2-40B4-BE49-F238E27FC236}">
                  <a16:creationId xmlns:a16="http://schemas.microsoft.com/office/drawing/2014/main" id="{56678D84-16F3-310C-AADC-7A181CCDF23C}"/>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9" name="Rectangle 8">
              <a:extLst>
                <a:ext uri="{FF2B5EF4-FFF2-40B4-BE49-F238E27FC236}">
                  <a16:creationId xmlns:a16="http://schemas.microsoft.com/office/drawing/2014/main" id="{5BBF6A4D-F237-D175-3581-18514FECFB50}"/>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0" name="Rectangle 9">
              <a:extLst>
                <a:ext uri="{FF2B5EF4-FFF2-40B4-BE49-F238E27FC236}">
                  <a16:creationId xmlns:a16="http://schemas.microsoft.com/office/drawing/2014/main" id="{5EA7CA55-613D-E569-F87A-36A82B8A4197}"/>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1" name="Rectangle 10">
              <a:extLst>
                <a:ext uri="{FF2B5EF4-FFF2-40B4-BE49-F238E27FC236}">
                  <a16:creationId xmlns:a16="http://schemas.microsoft.com/office/drawing/2014/main" id="{C4DBAC75-85FF-A5C5-3308-0652E69855B9}"/>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2" name="Rectangle 11">
              <a:extLst>
                <a:ext uri="{FF2B5EF4-FFF2-40B4-BE49-F238E27FC236}">
                  <a16:creationId xmlns:a16="http://schemas.microsoft.com/office/drawing/2014/main" id="{1AC49C1D-E65A-E283-D242-407C87FCEAD3}"/>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3" name="Rectangle 12">
              <a:extLst>
                <a:ext uri="{FF2B5EF4-FFF2-40B4-BE49-F238E27FC236}">
                  <a16:creationId xmlns:a16="http://schemas.microsoft.com/office/drawing/2014/main" id="{2F643AEB-4040-07BB-03F1-A04A08EE1D6F}"/>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14" name="Rectangle 13">
              <a:extLst>
                <a:ext uri="{FF2B5EF4-FFF2-40B4-BE49-F238E27FC236}">
                  <a16:creationId xmlns:a16="http://schemas.microsoft.com/office/drawing/2014/main" id="{A8FEEA45-B71F-DF2F-C447-4203F387203B}"/>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15" name="TextBox 14">
              <a:extLst>
                <a:ext uri="{FF2B5EF4-FFF2-40B4-BE49-F238E27FC236}">
                  <a16:creationId xmlns:a16="http://schemas.microsoft.com/office/drawing/2014/main" id="{EA6253EB-D23C-949B-D5E8-FECD830DEDBA}"/>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16" name="TextBox 15">
              <a:extLst>
                <a:ext uri="{FF2B5EF4-FFF2-40B4-BE49-F238E27FC236}">
                  <a16:creationId xmlns:a16="http://schemas.microsoft.com/office/drawing/2014/main" id="{C8F8A93E-79B2-8F25-0DCC-1F3278F661BB}"/>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17" name="TextBox 16">
              <a:extLst>
                <a:ext uri="{FF2B5EF4-FFF2-40B4-BE49-F238E27FC236}">
                  <a16:creationId xmlns:a16="http://schemas.microsoft.com/office/drawing/2014/main" id="{82E633D5-64EB-6BAD-3A62-C08FF0C32E94}"/>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18" name="TextBox 17">
              <a:extLst>
                <a:ext uri="{FF2B5EF4-FFF2-40B4-BE49-F238E27FC236}">
                  <a16:creationId xmlns:a16="http://schemas.microsoft.com/office/drawing/2014/main" id="{94AC8395-5F6E-19CD-15DE-29D1887AD4A5}"/>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19" name="TextBox 18">
              <a:extLst>
                <a:ext uri="{FF2B5EF4-FFF2-40B4-BE49-F238E27FC236}">
                  <a16:creationId xmlns:a16="http://schemas.microsoft.com/office/drawing/2014/main" id="{419110CD-D76E-CFDF-A6D5-AB20E69C641D}"/>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20" name="TextBox 19">
              <a:extLst>
                <a:ext uri="{FF2B5EF4-FFF2-40B4-BE49-F238E27FC236}">
                  <a16:creationId xmlns:a16="http://schemas.microsoft.com/office/drawing/2014/main" id="{DC3B8112-0CF7-5516-F41D-84C801CEBEE1}"/>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21" name="TextBox 20">
              <a:extLst>
                <a:ext uri="{FF2B5EF4-FFF2-40B4-BE49-F238E27FC236}">
                  <a16:creationId xmlns:a16="http://schemas.microsoft.com/office/drawing/2014/main" id="{88D6E652-F5FC-4920-F20E-32A2AA0FEAE2}"/>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22" name="TextBox 21">
              <a:extLst>
                <a:ext uri="{FF2B5EF4-FFF2-40B4-BE49-F238E27FC236}">
                  <a16:creationId xmlns:a16="http://schemas.microsoft.com/office/drawing/2014/main" id="{819347C4-D38D-06D5-33DF-2A348A5382FE}"/>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23" name="TextBox 22">
              <a:extLst>
                <a:ext uri="{FF2B5EF4-FFF2-40B4-BE49-F238E27FC236}">
                  <a16:creationId xmlns:a16="http://schemas.microsoft.com/office/drawing/2014/main" id="{360923D4-A058-7D06-904A-8CC0ECE807D7}"/>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24" name="TextBox 23">
              <a:extLst>
                <a:ext uri="{FF2B5EF4-FFF2-40B4-BE49-F238E27FC236}">
                  <a16:creationId xmlns:a16="http://schemas.microsoft.com/office/drawing/2014/main" id="{90CFED6D-86F5-D958-E923-2CC18DA518C3}"/>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25" name="Rectangle 24">
              <a:extLst>
                <a:ext uri="{FF2B5EF4-FFF2-40B4-BE49-F238E27FC236}">
                  <a16:creationId xmlns:a16="http://schemas.microsoft.com/office/drawing/2014/main" id="{2FC2E6EC-062F-A161-9D0A-D10BDBA2450A}"/>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26" name="TextBox 25">
              <a:extLst>
                <a:ext uri="{FF2B5EF4-FFF2-40B4-BE49-F238E27FC236}">
                  <a16:creationId xmlns:a16="http://schemas.microsoft.com/office/drawing/2014/main" id="{85E124AE-511C-1167-F084-AF9166C40BF1}"/>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737595" y="3266383"/>
            <a:ext cx="2376228" cy="369332"/>
          </a:xfrm>
          <a:prstGeom prst="rect">
            <a:avLst/>
          </a:prstGeom>
          <a:noFill/>
        </p:spPr>
        <p:txBody>
          <a:bodyPr wrap="none" rtlCol="0">
            <a:spAutoFit/>
          </a:bodyPr>
          <a:lstStyle/>
          <a:p>
            <a:r>
              <a:rPr lang="en-US" b="1" u="sng" dirty="0">
                <a:solidFill>
                  <a:srgbClr val="FF0000"/>
                </a:solidFill>
              </a:rPr>
              <a:t>Violate Heap Property!</a:t>
            </a:r>
          </a:p>
        </p:txBody>
      </p:sp>
      <p:sp>
        <p:nvSpPr>
          <p:cNvPr id="56" name="TextBox 55">
            <a:extLst>
              <a:ext uri="{FF2B5EF4-FFF2-40B4-BE49-F238E27FC236}">
                <a16:creationId xmlns:a16="http://schemas.microsoft.com/office/drawing/2014/main" id="{ED4902B8-F5AB-50D9-18C4-FF07B8E03412}"/>
              </a:ext>
            </a:extLst>
          </p:cNvPr>
          <p:cNvSpPr txBox="1"/>
          <p:nvPr/>
        </p:nvSpPr>
        <p:spPr>
          <a:xfrm>
            <a:off x="8434060" y="4571102"/>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37844001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(Percolate 6)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10 is larger than both of its child (8 and 7) and so we swap with the smallest child (7). Now 10 is a leaf and so it does not violate the heap property. 7 is smaller than both of its children, so it does not violate the heap property either.&#10;&#10;We will next percolate down on the node 6.">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6</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7</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737595" y="3266383"/>
            <a:ext cx="2376228" cy="369332"/>
          </a:xfrm>
          <a:prstGeom prst="rect">
            <a:avLst/>
          </a:prstGeom>
          <a:noFill/>
        </p:spPr>
        <p:txBody>
          <a:bodyPr wrap="none" rtlCol="0">
            <a:spAutoFit/>
          </a:bodyPr>
          <a:lstStyle/>
          <a:p>
            <a:r>
              <a:rPr lang="en-US" b="1" u="sng" dirty="0">
                <a:solidFill>
                  <a:srgbClr val="FF0000"/>
                </a:solidFill>
              </a:rPr>
              <a:t>Violate Heap Property!</a:t>
            </a:r>
          </a:p>
        </p:txBody>
      </p:sp>
      <p:grpSp>
        <p:nvGrpSpPr>
          <p:cNvPr id="57" name="Group 56" descr="The array representation of the heap.&#10;&#10;The items are, in order: 5, 6, 7, 2, 1, 8, 10, 14, 3, 15">
            <a:extLst>
              <a:ext uri="{FF2B5EF4-FFF2-40B4-BE49-F238E27FC236}">
                <a16:creationId xmlns:a16="http://schemas.microsoft.com/office/drawing/2014/main" id="{A692BF09-9625-2CD5-D834-9D411C339FC6}"/>
              </a:ext>
            </a:extLst>
          </p:cNvPr>
          <p:cNvGrpSpPr/>
          <p:nvPr/>
        </p:nvGrpSpPr>
        <p:grpSpPr>
          <a:xfrm>
            <a:off x="5917894" y="2956422"/>
            <a:ext cx="5875588" cy="945155"/>
            <a:chOff x="5470854" y="754688"/>
            <a:chExt cx="5875588" cy="945155"/>
          </a:xfrm>
        </p:grpSpPr>
        <p:sp>
          <p:nvSpPr>
            <p:cNvPr id="58" name="Rectangle 57">
              <a:extLst>
                <a:ext uri="{FF2B5EF4-FFF2-40B4-BE49-F238E27FC236}">
                  <a16:creationId xmlns:a16="http://schemas.microsoft.com/office/drawing/2014/main" id="{54A00ED4-F536-0AB9-0E08-0E85A7AF5CA0}"/>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Rectangle 59">
              <a:extLst>
                <a:ext uri="{FF2B5EF4-FFF2-40B4-BE49-F238E27FC236}">
                  <a16:creationId xmlns:a16="http://schemas.microsoft.com/office/drawing/2014/main" id="{07054BCB-17D4-6145-EE81-94D54751CF60}"/>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3" name="Rectangle 62">
              <a:extLst>
                <a:ext uri="{FF2B5EF4-FFF2-40B4-BE49-F238E27FC236}">
                  <a16:creationId xmlns:a16="http://schemas.microsoft.com/office/drawing/2014/main" id="{8263B86A-D779-E005-441F-E68D5D169718}"/>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4" name="Rectangle 63">
              <a:extLst>
                <a:ext uri="{FF2B5EF4-FFF2-40B4-BE49-F238E27FC236}">
                  <a16:creationId xmlns:a16="http://schemas.microsoft.com/office/drawing/2014/main" id="{565D459C-DD46-DA9D-AE73-A0F8E35141F7}"/>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5" name="Rectangle 64">
              <a:extLst>
                <a:ext uri="{FF2B5EF4-FFF2-40B4-BE49-F238E27FC236}">
                  <a16:creationId xmlns:a16="http://schemas.microsoft.com/office/drawing/2014/main" id="{A45FA4E8-AB40-20D6-E6C4-BBBFC90E84CA}"/>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6" name="Rectangle 65">
              <a:extLst>
                <a:ext uri="{FF2B5EF4-FFF2-40B4-BE49-F238E27FC236}">
                  <a16:creationId xmlns:a16="http://schemas.microsoft.com/office/drawing/2014/main" id="{32705A64-E13C-C7DC-7ADD-C52FE171C058}"/>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7" name="Rectangle 66">
              <a:extLst>
                <a:ext uri="{FF2B5EF4-FFF2-40B4-BE49-F238E27FC236}">
                  <a16:creationId xmlns:a16="http://schemas.microsoft.com/office/drawing/2014/main" id="{6745DEED-26FF-1618-3199-A90AF1E0C7C0}"/>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8" name="Rectangle 67">
              <a:extLst>
                <a:ext uri="{FF2B5EF4-FFF2-40B4-BE49-F238E27FC236}">
                  <a16:creationId xmlns:a16="http://schemas.microsoft.com/office/drawing/2014/main" id="{6144B196-7789-325D-C2B9-BD9A19D30603}"/>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69" name="Rectangle 68">
              <a:extLst>
                <a:ext uri="{FF2B5EF4-FFF2-40B4-BE49-F238E27FC236}">
                  <a16:creationId xmlns:a16="http://schemas.microsoft.com/office/drawing/2014/main" id="{7543B239-41C1-D902-500E-FED3B49ADB8A}"/>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70" name="Rectangle 69">
              <a:extLst>
                <a:ext uri="{FF2B5EF4-FFF2-40B4-BE49-F238E27FC236}">
                  <a16:creationId xmlns:a16="http://schemas.microsoft.com/office/drawing/2014/main" id="{B1F76C89-6568-BD34-1E5A-0DEDAB50A571}"/>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TextBox 70">
              <a:extLst>
                <a:ext uri="{FF2B5EF4-FFF2-40B4-BE49-F238E27FC236}">
                  <a16:creationId xmlns:a16="http://schemas.microsoft.com/office/drawing/2014/main" id="{02604A12-E1BE-7831-AE05-E6FE4B4C25D0}"/>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72" name="TextBox 71">
              <a:extLst>
                <a:ext uri="{FF2B5EF4-FFF2-40B4-BE49-F238E27FC236}">
                  <a16:creationId xmlns:a16="http://schemas.microsoft.com/office/drawing/2014/main" id="{6C9BFA12-ACCF-83AF-7E1A-3A3E00F0B886}"/>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73" name="TextBox 72">
              <a:extLst>
                <a:ext uri="{FF2B5EF4-FFF2-40B4-BE49-F238E27FC236}">
                  <a16:creationId xmlns:a16="http://schemas.microsoft.com/office/drawing/2014/main" id="{D85337A7-BCB6-7AD7-78A7-C1021D2744B3}"/>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74" name="TextBox 73">
              <a:extLst>
                <a:ext uri="{FF2B5EF4-FFF2-40B4-BE49-F238E27FC236}">
                  <a16:creationId xmlns:a16="http://schemas.microsoft.com/office/drawing/2014/main" id="{F392E97B-2C88-19F6-9204-7B4229516B15}"/>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75" name="TextBox 74">
              <a:extLst>
                <a:ext uri="{FF2B5EF4-FFF2-40B4-BE49-F238E27FC236}">
                  <a16:creationId xmlns:a16="http://schemas.microsoft.com/office/drawing/2014/main" id="{FE187CF5-9349-3571-E6B1-FE7BEF78FF76}"/>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76" name="TextBox 75">
              <a:extLst>
                <a:ext uri="{FF2B5EF4-FFF2-40B4-BE49-F238E27FC236}">
                  <a16:creationId xmlns:a16="http://schemas.microsoft.com/office/drawing/2014/main" id="{2157D87E-2045-9A7E-6F88-F7D351EB35AC}"/>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77" name="TextBox 76">
              <a:extLst>
                <a:ext uri="{FF2B5EF4-FFF2-40B4-BE49-F238E27FC236}">
                  <a16:creationId xmlns:a16="http://schemas.microsoft.com/office/drawing/2014/main" id="{26D2F156-7B5A-83F2-D1B5-FDF2229AF94F}"/>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78" name="TextBox 77">
              <a:extLst>
                <a:ext uri="{FF2B5EF4-FFF2-40B4-BE49-F238E27FC236}">
                  <a16:creationId xmlns:a16="http://schemas.microsoft.com/office/drawing/2014/main" id="{2204989F-3585-1CBC-29E4-44BD3B0F92D1}"/>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79" name="TextBox 78">
              <a:extLst>
                <a:ext uri="{FF2B5EF4-FFF2-40B4-BE49-F238E27FC236}">
                  <a16:creationId xmlns:a16="http://schemas.microsoft.com/office/drawing/2014/main" id="{6B464C4E-7DA9-B615-1058-C4E700278BB9}"/>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80" name="TextBox 79">
              <a:extLst>
                <a:ext uri="{FF2B5EF4-FFF2-40B4-BE49-F238E27FC236}">
                  <a16:creationId xmlns:a16="http://schemas.microsoft.com/office/drawing/2014/main" id="{9E3BAF1E-0135-FE78-65E5-36F94453EB84}"/>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81" name="Rectangle 80">
              <a:extLst>
                <a:ext uri="{FF2B5EF4-FFF2-40B4-BE49-F238E27FC236}">
                  <a16:creationId xmlns:a16="http://schemas.microsoft.com/office/drawing/2014/main" id="{2DFD8513-19E2-27AE-A56D-B4E733BA5CE5}"/>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82" name="TextBox 81">
              <a:extLst>
                <a:ext uri="{FF2B5EF4-FFF2-40B4-BE49-F238E27FC236}">
                  <a16:creationId xmlns:a16="http://schemas.microsoft.com/office/drawing/2014/main" id="{DC24E26C-88F3-9783-2C3F-A1DAAA8A430E}"/>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sp>
        <p:nvSpPr>
          <p:cNvPr id="56" name="TextBox 55">
            <a:extLst>
              <a:ext uri="{FF2B5EF4-FFF2-40B4-BE49-F238E27FC236}">
                <a16:creationId xmlns:a16="http://schemas.microsoft.com/office/drawing/2014/main" id="{ED4902B8-F5AB-50D9-18C4-FF07B8E03412}"/>
              </a:ext>
            </a:extLst>
          </p:cNvPr>
          <p:cNvSpPr txBox="1"/>
          <p:nvPr/>
        </p:nvSpPr>
        <p:spPr>
          <a:xfrm>
            <a:off x="8434060" y="4571102"/>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37149931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(Percolate 5)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6 is larger than both of its children (2 and 1) and so we swap with the smallest child (1). Now 6 is a leaf and so it does not violate the heap property. 1 is smaller than both of its children, so it does not violate the heap property either. However, now the parent of 1 (5) is larger, and so it now violates the heap property.&#10;&#10;We will next percolate down on the node 5.">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accent2">
                  <a:lumMod val="40000"/>
                  <a:lumOff val="60000"/>
                </a:schemeClr>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940000"/>
                    </a:solidFill>
                  </a:rPr>
                  <a:t>5</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7</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6</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737595" y="3266383"/>
            <a:ext cx="2376228" cy="369332"/>
          </a:xfrm>
          <a:prstGeom prst="rect">
            <a:avLst/>
          </a:prstGeom>
          <a:noFill/>
        </p:spPr>
        <p:txBody>
          <a:bodyPr wrap="none" rtlCol="0">
            <a:spAutoFit/>
          </a:bodyPr>
          <a:lstStyle/>
          <a:p>
            <a:r>
              <a:rPr lang="en-US" b="1" u="sng" dirty="0">
                <a:solidFill>
                  <a:srgbClr val="FF0000"/>
                </a:solidFill>
              </a:rPr>
              <a:t>Violate Heap Property!</a:t>
            </a:r>
          </a:p>
        </p:txBody>
      </p:sp>
      <p:grpSp>
        <p:nvGrpSpPr>
          <p:cNvPr id="57" name="Group 56" descr="The array representation of the heap.&#10;&#10;The items are, in order: 5, 1, 7, 2, 6, 8, 10, 14, 3, 15">
            <a:extLst>
              <a:ext uri="{FF2B5EF4-FFF2-40B4-BE49-F238E27FC236}">
                <a16:creationId xmlns:a16="http://schemas.microsoft.com/office/drawing/2014/main" id="{2C5774DF-B400-48EA-E75C-977B776A9E43}"/>
              </a:ext>
            </a:extLst>
          </p:cNvPr>
          <p:cNvGrpSpPr/>
          <p:nvPr/>
        </p:nvGrpSpPr>
        <p:grpSpPr>
          <a:xfrm>
            <a:off x="5917894" y="2956422"/>
            <a:ext cx="5875588" cy="945155"/>
            <a:chOff x="5470854" y="754688"/>
            <a:chExt cx="5875588" cy="945155"/>
          </a:xfrm>
        </p:grpSpPr>
        <p:sp>
          <p:nvSpPr>
            <p:cNvPr id="58" name="Rectangle 57">
              <a:extLst>
                <a:ext uri="{FF2B5EF4-FFF2-40B4-BE49-F238E27FC236}">
                  <a16:creationId xmlns:a16="http://schemas.microsoft.com/office/drawing/2014/main" id="{B3150A3B-9022-42A2-5B2E-1CE5227C0E90}"/>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Rectangle 59">
              <a:extLst>
                <a:ext uri="{FF2B5EF4-FFF2-40B4-BE49-F238E27FC236}">
                  <a16:creationId xmlns:a16="http://schemas.microsoft.com/office/drawing/2014/main" id="{A0D457F5-B8FC-9B1B-CF59-267AA7C6CAD1}"/>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63" name="Rectangle 62">
              <a:extLst>
                <a:ext uri="{FF2B5EF4-FFF2-40B4-BE49-F238E27FC236}">
                  <a16:creationId xmlns:a16="http://schemas.microsoft.com/office/drawing/2014/main" id="{F37F99C7-D197-80FC-CE2A-9749ACEA5F32}"/>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4" name="Rectangle 63">
              <a:extLst>
                <a:ext uri="{FF2B5EF4-FFF2-40B4-BE49-F238E27FC236}">
                  <a16:creationId xmlns:a16="http://schemas.microsoft.com/office/drawing/2014/main" id="{AC3A7B59-3F4B-780B-A5B7-379EEE352714}"/>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5" name="Rectangle 64">
              <a:extLst>
                <a:ext uri="{FF2B5EF4-FFF2-40B4-BE49-F238E27FC236}">
                  <a16:creationId xmlns:a16="http://schemas.microsoft.com/office/drawing/2014/main" id="{7A796C1D-1F8C-B898-946D-41A9E859458F}"/>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6" name="Rectangle 65">
              <a:extLst>
                <a:ext uri="{FF2B5EF4-FFF2-40B4-BE49-F238E27FC236}">
                  <a16:creationId xmlns:a16="http://schemas.microsoft.com/office/drawing/2014/main" id="{B07FAD7A-E9FD-3C85-76FF-28922CDBEFDF}"/>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7" name="Rectangle 66">
              <a:extLst>
                <a:ext uri="{FF2B5EF4-FFF2-40B4-BE49-F238E27FC236}">
                  <a16:creationId xmlns:a16="http://schemas.microsoft.com/office/drawing/2014/main" id="{1D71125A-94A9-4B26-2D5A-F26E11E1BB96}"/>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8" name="Rectangle 67">
              <a:extLst>
                <a:ext uri="{FF2B5EF4-FFF2-40B4-BE49-F238E27FC236}">
                  <a16:creationId xmlns:a16="http://schemas.microsoft.com/office/drawing/2014/main" id="{5DBF9675-314C-9C27-6D45-9FC984ECA75E}"/>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69" name="Rectangle 68">
              <a:extLst>
                <a:ext uri="{FF2B5EF4-FFF2-40B4-BE49-F238E27FC236}">
                  <a16:creationId xmlns:a16="http://schemas.microsoft.com/office/drawing/2014/main" id="{30828B16-7A28-F6FE-9E8E-EE9E59949BA2}"/>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70" name="Rectangle 69">
              <a:extLst>
                <a:ext uri="{FF2B5EF4-FFF2-40B4-BE49-F238E27FC236}">
                  <a16:creationId xmlns:a16="http://schemas.microsoft.com/office/drawing/2014/main" id="{21FFB6FE-84B1-863E-0CF8-7F493D5370BE}"/>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1" name="TextBox 70">
              <a:extLst>
                <a:ext uri="{FF2B5EF4-FFF2-40B4-BE49-F238E27FC236}">
                  <a16:creationId xmlns:a16="http://schemas.microsoft.com/office/drawing/2014/main" id="{8FD3811F-4ED0-ABC2-4194-6A5AA32130C6}"/>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72" name="TextBox 71">
              <a:extLst>
                <a:ext uri="{FF2B5EF4-FFF2-40B4-BE49-F238E27FC236}">
                  <a16:creationId xmlns:a16="http://schemas.microsoft.com/office/drawing/2014/main" id="{927C8162-90B3-6C28-B2BD-05383D4765B4}"/>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73" name="TextBox 72">
              <a:extLst>
                <a:ext uri="{FF2B5EF4-FFF2-40B4-BE49-F238E27FC236}">
                  <a16:creationId xmlns:a16="http://schemas.microsoft.com/office/drawing/2014/main" id="{5B4DA89A-7C4F-781A-AE68-A2BB348EACF1}"/>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74" name="TextBox 73">
              <a:extLst>
                <a:ext uri="{FF2B5EF4-FFF2-40B4-BE49-F238E27FC236}">
                  <a16:creationId xmlns:a16="http://schemas.microsoft.com/office/drawing/2014/main" id="{D0347F87-1FB4-4E6C-6F02-2BB9DCF28E8F}"/>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75" name="TextBox 74">
              <a:extLst>
                <a:ext uri="{FF2B5EF4-FFF2-40B4-BE49-F238E27FC236}">
                  <a16:creationId xmlns:a16="http://schemas.microsoft.com/office/drawing/2014/main" id="{4F8A5E1B-480C-911A-4330-65F59C820E6D}"/>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76" name="TextBox 75">
              <a:extLst>
                <a:ext uri="{FF2B5EF4-FFF2-40B4-BE49-F238E27FC236}">
                  <a16:creationId xmlns:a16="http://schemas.microsoft.com/office/drawing/2014/main" id="{EB447A05-9A11-01B3-34A0-EE5CDA0375BD}"/>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77" name="TextBox 76">
              <a:extLst>
                <a:ext uri="{FF2B5EF4-FFF2-40B4-BE49-F238E27FC236}">
                  <a16:creationId xmlns:a16="http://schemas.microsoft.com/office/drawing/2014/main" id="{026542B8-2871-AF35-B676-609089C5179C}"/>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78" name="TextBox 77">
              <a:extLst>
                <a:ext uri="{FF2B5EF4-FFF2-40B4-BE49-F238E27FC236}">
                  <a16:creationId xmlns:a16="http://schemas.microsoft.com/office/drawing/2014/main" id="{C0A290D2-48CB-E842-F9D8-A827F3B94AE9}"/>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79" name="TextBox 78">
              <a:extLst>
                <a:ext uri="{FF2B5EF4-FFF2-40B4-BE49-F238E27FC236}">
                  <a16:creationId xmlns:a16="http://schemas.microsoft.com/office/drawing/2014/main" id="{771DE41D-7C99-168E-4134-F479AEF76DB0}"/>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80" name="TextBox 79">
              <a:extLst>
                <a:ext uri="{FF2B5EF4-FFF2-40B4-BE49-F238E27FC236}">
                  <a16:creationId xmlns:a16="http://schemas.microsoft.com/office/drawing/2014/main" id="{082306F1-A92C-7C94-B354-96ABE646216D}"/>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81" name="Rectangle 80">
              <a:extLst>
                <a:ext uri="{FF2B5EF4-FFF2-40B4-BE49-F238E27FC236}">
                  <a16:creationId xmlns:a16="http://schemas.microsoft.com/office/drawing/2014/main" id="{28409E0E-C3DC-0906-7FD0-82479DCE3EC5}"/>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82" name="TextBox 81">
              <a:extLst>
                <a:ext uri="{FF2B5EF4-FFF2-40B4-BE49-F238E27FC236}">
                  <a16:creationId xmlns:a16="http://schemas.microsoft.com/office/drawing/2014/main" id="{71FE915F-7366-1A19-8F64-4F375491EE2B}"/>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sp>
        <p:nvSpPr>
          <p:cNvPr id="56" name="TextBox 55">
            <a:extLst>
              <a:ext uri="{FF2B5EF4-FFF2-40B4-BE49-F238E27FC236}">
                <a16:creationId xmlns:a16="http://schemas.microsoft.com/office/drawing/2014/main" id="{ED4902B8-F5AB-50D9-18C4-FF07B8E03412}"/>
              </a:ext>
            </a:extLst>
          </p:cNvPr>
          <p:cNvSpPr txBox="1"/>
          <p:nvPr/>
        </p:nvSpPr>
        <p:spPr>
          <a:xfrm>
            <a:off x="8434060" y="4571102"/>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1496153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2A4A-E8D3-7F93-AD14-D6B2FD99DD01}"/>
              </a:ext>
            </a:extLst>
          </p:cNvPr>
          <p:cNvSpPr>
            <a:spLocks noGrp="1"/>
          </p:cNvSpPr>
          <p:nvPr>
            <p:ph type="title"/>
          </p:nvPr>
        </p:nvSpPr>
        <p:spPr/>
        <p:txBody>
          <a:bodyPr/>
          <a:lstStyle/>
          <a:p>
            <a:r>
              <a:rPr lang="en-US" dirty="0"/>
              <a:t>Floyd’s </a:t>
            </a:r>
            <a:r>
              <a:rPr lang="en-US" dirty="0" err="1"/>
              <a:t>buildHeap</a:t>
            </a:r>
            <a:r>
              <a:rPr lang="en-US" dirty="0"/>
              <a:t> method (Done)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1AF3C39-C718-C590-CB20-0AC3D97ADFB4}"/>
                  </a:ext>
                </a:extLst>
              </p:cNvPr>
              <p:cNvSpPr>
                <a:spLocks noGrp="1"/>
              </p:cNvSpPr>
              <p:nvPr>
                <p:ph idx="1"/>
              </p:nvPr>
            </p:nvSpPr>
            <p:spPr/>
            <p:txBody>
              <a:bodyPr/>
              <a:lstStyle/>
              <a:p>
                <a:r>
                  <a:rPr lang="en-US" dirty="0"/>
                  <a:t>Suppose we had </a:t>
                </a:r>
                <a14:m>
                  <m:oMath xmlns:m="http://schemas.openxmlformats.org/officeDocument/2006/math">
                    <m:r>
                      <a:rPr lang="en-US" b="0" i="1" smtClean="0">
                        <a:latin typeface="Cambria Math" panose="02040503050406030204" pitchFamily="18" charset="0"/>
                      </a:rPr>
                      <m:t>𝑛</m:t>
                    </m:r>
                  </m:oMath>
                </a14:m>
                <a:r>
                  <a:rPr lang="en-US" dirty="0"/>
                  <a:t> items and wanted to “</a:t>
                </a:r>
                <a:r>
                  <a:rPr lang="en-US" dirty="0" err="1"/>
                  <a:t>heapify</a:t>
                </a:r>
                <a:r>
                  <a:rPr lang="en-US" dirty="0"/>
                  <a:t>” them</a:t>
                </a:r>
              </a:p>
            </p:txBody>
          </p:sp>
        </mc:Choice>
        <mc:Fallback xmlns="">
          <p:sp>
            <p:nvSpPr>
              <p:cNvPr id="3" name="Content Placeholder 2">
                <a:extLst>
                  <a:ext uri="{FF2B5EF4-FFF2-40B4-BE49-F238E27FC236}">
                    <a16:creationId xmlns:a16="http://schemas.microsoft.com/office/drawing/2014/main" id="{81AF3C39-C718-C590-CB20-0AC3D97ADFB4}"/>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61" name="Group 60" descr="5 is larger than both of its child (1 and 7) and so we swap with the smallest child (1). Now 5 is larger than its left child (2) so it still violates the heap property, therefore we continue percolating. We swap 5 with 2, and so 2 does not violate the heap property. 5 still violates the heap property because it is larger than its right child (3), and so we swap again. Now 3 is smaller than both children and 5 is a leaf, so neither violate the heap property. 1 is now the root and is smaller than both of its children, so it does not violate the heap property either.  Because no nodes violate the heap property, we have a valid heap, so the procedure is done.">
            <a:extLst>
              <a:ext uri="{FF2B5EF4-FFF2-40B4-BE49-F238E27FC236}">
                <a16:creationId xmlns:a16="http://schemas.microsoft.com/office/drawing/2014/main" id="{863756C4-FFEE-45CE-C290-81DC657DB3F1}"/>
              </a:ext>
            </a:extLst>
          </p:cNvPr>
          <p:cNvGrpSpPr/>
          <p:nvPr/>
        </p:nvGrpSpPr>
        <p:grpSpPr>
          <a:xfrm>
            <a:off x="201742" y="2956422"/>
            <a:ext cx="6934200" cy="3661882"/>
            <a:chOff x="201742" y="2956422"/>
            <a:chExt cx="6934200" cy="3661882"/>
          </a:xfrm>
        </p:grpSpPr>
        <p:grpSp>
          <p:nvGrpSpPr>
            <p:cNvPr id="27" name="Group 26">
              <a:extLst>
                <a:ext uri="{FF2B5EF4-FFF2-40B4-BE49-F238E27FC236}">
                  <a16:creationId xmlns:a16="http://schemas.microsoft.com/office/drawing/2014/main" id="{B87E5112-EE0A-A568-FB0C-800B49EAA828}"/>
                </a:ext>
              </a:extLst>
            </p:cNvPr>
            <p:cNvGrpSpPr/>
            <p:nvPr/>
          </p:nvGrpSpPr>
          <p:grpSpPr>
            <a:xfrm>
              <a:off x="201742" y="2956422"/>
              <a:ext cx="6934200" cy="3661882"/>
              <a:chOff x="2590801" y="2672070"/>
              <a:chExt cx="6934200" cy="3661882"/>
            </a:xfrm>
          </p:grpSpPr>
          <p:sp>
            <p:nvSpPr>
              <p:cNvPr id="28" name="Oval 27">
                <a:extLst>
                  <a:ext uri="{FF2B5EF4-FFF2-40B4-BE49-F238E27FC236}">
                    <a16:creationId xmlns:a16="http://schemas.microsoft.com/office/drawing/2014/main" id="{3A30E535-E151-7B10-2482-D4C18A271CB8}"/>
                  </a:ext>
                </a:extLst>
              </p:cNvPr>
              <p:cNvSpPr/>
              <p:nvPr/>
            </p:nvSpPr>
            <p:spPr>
              <a:xfrm>
                <a:off x="5996855" y="2672070"/>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1</a:t>
                </a:r>
              </a:p>
            </p:txBody>
          </p:sp>
          <p:sp>
            <p:nvSpPr>
              <p:cNvPr id="29" name="Oval 28">
                <a:extLst>
                  <a:ext uri="{FF2B5EF4-FFF2-40B4-BE49-F238E27FC236}">
                    <a16:creationId xmlns:a16="http://schemas.microsoft.com/office/drawing/2014/main" id="{316155D8-6880-CAC9-337D-0F3B5F0C2BBB}"/>
                  </a:ext>
                </a:extLst>
              </p:cNvPr>
              <p:cNvSpPr/>
              <p:nvPr/>
            </p:nvSpPr>
            <p:spPr>
              <a:xfrm>
                <a:off x="4191001" y="3682289"/>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2</a:t>
                </a:r>
              </a:p>
            </p:txBody>
          </p:sp>
          <p:sp>
            <p:nvSpPr>
              <p:cNvPr id="30" name="Oval 29">
                <a:extLst>
                  <a:ext uri="{FF2B5EF4-FFF2-40B4-BE49-F238E27FC236}">
                    <a16:creationId xmlns:a16="http://schemas.microsoft.com/office/drawing/2014/main" id="{63701FD1-D85F-35B3-CE7C-6CFF8DCBAC09}"/>
                  </a:ext>
                </a:extLst>
              </p:cNvPr>
              <p:cNvSpPr/>
              <p:nvPr/>
            </p:nvSpPr>
            <p:spPr>
              <a:xfrm>
                <a:off x="7858499" y="3653913"/>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7</a:t>
                </a:r>
              </a:p>
            </p:txBody>
          </p:sp>
          <p:sp>
            <p:nvSpPr>
              <p:cNvPr id="31" name="Oval 30">
                <a:extLst>
                  <a:ext uri="{FF2B5EF4-FFF2-40B4-BE49-F238E27FC236}">
                    <a16:creationId xmlns:a16="http://schemas.microsoft.com/office/drawing/2014/main" id="{03A6BB66-2DDC-8C2E-6AB0-DA31FC02453E}"/>
                  </a:ext>
                </a:extLst>
              </p:cNvPr>
              <p:cNvSpPr/>
              <p:nvPr/>
            </p:nvSpPr>
            <p:spPr>
              <a:xfrm>
                <a:off x="3200401" y="4383504"/>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3</a:t>
                </a:r>
              </a:p>
            </p:txBody>
          </p:sp>
          <p:sp>
            <p:nvSpPr>
              <p:cNvPr id="32" name="Oval 31">
                <a:extLst>
                  <a:ext uri="{FF2B5EF4-FFF2-40B4-BE49-F238E27FC236}">
                    <a16:creationId xmlns:a16="http://schemas.microsoft.com/office/drawing/2014/main" id="{E219BA91-50E2-9B4F-817E-664706C652CC}"/>
                  </a:ext>
                </a:extLst>
              </p:cNvPr>
              <p:cNvSpPr/>
              <p:nvPr/>
            </p:nvSpPr>
            <p:spPr>
              <a:xfrm>
                <a:off x="5211206" y="4425368"/>
                <a:ext cx="688077" cy="68807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6</a:t>
                </a:r>
              </a:p>
            </p:txBody>
          </p:sp>
          <p:sp>
            <p:nvSpPr>
              <p:cNvPr id="33" name="Oval 32">
                <a:extLst>
                  <a:ext uri="{FF2B5EF4-FFF2-40B4-BE49-F238E27FC236}">
                    <a16:creationId xmlns:a16="http://schemas.microsoft.com/office/drawing/2014/main" id="{C3B38612-C965-1385-57E2-DB495D63D40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4" name="Oval 33">
                <a:extLst>
                  <a:ext uri="{FF2B5EF4-FFF2-40B4-BE49-F238E27FC236}">
                    <a16:creationId xmlns:a16="http://schemas.microsoft.com/office/drawing/2014/main" id="{C32BE3EF-F957-D7BD-78A2-BE2188A515E4}"/>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35" name="Oval 34">
                <a:extLst>
                  <a:ext uri="{FF2B5EF4-FFF2-40B4-BE49-F238E27FC236}">
                    <a16:creationId xmlns:a16="http://schemas.microsoft.com/office/drawing/2014/main" id="{67A0923A-D958-A1BA-1015-3E54B06E39E1}"/>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36" name="Oval 35">
                <a:extLst>
                  <a:ext uri="{FF2B5EF4-FFF2-40B4-BE49-F238E27FC236}">
                    <a16:creationId xmlns:a16="http://schemas.microsoft.com/office/drawing/2014/main" id="{2B9709BB-64D4-3FBE-7884-D1B0484114A6}"/>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cxnSp>
            <p:nvCxnSpPr>
              <p:cNvPr id="37" name="Straight Connector 36">
                <a:extLst>
                  <a:ext uri="{FF2B5EF4-FFF2-40B4-BE49-F238E27FC236}">
                    <a16:creationId xmlns:a16="http://schemas.microsoft.com/office/drawing/2014/main" id="{8A089308-EAB4-3DF6-2168-FA9078D82274}"/>
                  </a:ext>
                </a:extLst>
              </p:cNvPr>
              <p:cNvCxnSpPr>
                <a:cxnSpLocks/>
                <a:stCxn id="28" idx="3"/>
                <a:endCxn id="29"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3BDF66-84DB-ABCB-4020-11642646E088}"/>
                  </a:ext>
                </a:extLst>
              </p:cNvPr>
              <p:cNvCxnSpPr>
                <a:cxnSpLocks/>
                <a:stCxn id="28" idx="5"/>
                <a:endCxn id="30"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220F70A-FDDC-7762-B33A-06720ADD3AF7}"/>
                  </a:ext>
                </a:extLst>
              </p:cNvPr>
              <p:cNvCxnSpPr>
                <a:stCxn id="32" idx="1"/>
                <a:endCxn id="29"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56022E8-594C-5224-728B-F2FC6AA874BE}"/>
                  </a:ext>
                </a:extLst>
              </p:cNvPr>
              <p:cNvCxnSpPr>
                <a:stCxn id="31" idx="7"/>
                <a:endCxn id="29"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3D94FFD-BC02-5F5A-FF9E-9C49B907172F}"/>
                  </a:ext>
                </a:extLst>
              </p:cNvPr>
              <p:cNvCxnSpPr>
                <a:stCxn id="36" idx="0"/>
                <a:endCxn id="31"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5735856-C128-C713-C639-DB1757598AE1}"/>
                  </a:ext>
                </a:extLst>
              </p:cNvPr>
              <p:cNvCxnSpPr>
                <a:stCxn id="35" idx="0"/>
                <a:endCxn id="31"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8E5DDDC-1F60-E1BD-ED97-8C6BDFE31483}"/>
                  </a:ext>
                </a:extLst>
              </p:cNvPr>
              <p:cNvCxnSpPr>
                <a:stCxn id="33" idx="7"/>
                <a:endCxn id="30"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02118E8-FE37-1B94-60E7-FF8DC87A02DF}"/>
                  </a:ext>
                </a:extLst>
              </p:cNvPr>
              <p:cNvCxnSpPr>
                <a:stCxn id="34" idx="1"/>
                <a:endCxn id="30"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A3F51C00-7BE4-C71B-CEC9-78F3E393B278}"/>
                  </a:ext>
                </a:extLst>
              </p:cNvPr>
              <p:cNvSpPr txBox="1"/>
              <p:nvPr/>
            </p:nvSpPr>
            <p:spPr>
              <a:xfrm>
                <a:off x="6190049" y="3371296"/>
                <a:ext cx="301686" cy="369332"/>
              </a:xfrm>
              <a:prstGeom prst="rect">
                <a:avLst/>
              </a:prstGeom>
              <a:noFill/>
            </p:spPr>
            <p:txBody>
              <a:bodyPr wrap="none" rtlCol="0">
                <a:spAutoFit/>
              </a:bodyPr>
              <a:lstStyle/>
              <a:p>
                <a:r>
                  <a:rPr lang="en-US" dirty="0">
                    <a:solidFill>
                      <a:srgbClr val="FF33CC"/>
                    </a:solidFill>
                  </a:rPr>
                  <a:t>1</a:t>
                </a:r>
              </a:p>
            </p:txBody>
          </p:sp>
          <p:sp>
            <p:nvSpPr>
              <p:cNvPr id="46" name="TextBox 45">
                <a:extLst>
                  <a:ext uri="{FF2B5EF4-FFF2-40B4-BE49-F238E27FC236}">
                    <a16:creationId xmlns:a16="http://schemas.microsoft.com/office/drawing/2014/main" id="{CE00191F-101E-453F-E05F-F79326EF7FFB}"/>
                  </a:ext>
                </a:extLst>
              </p:cNvPr>
              <p:cNvSpPr txBox="1"/>
              <p:nvPr/>
            </p:nvSpPr>
            <p:spPr>
              <a:xfrm>
                <a:off x="4384195" y="4377091"/>
                <a:ext cx="301686" cy="369332"/>
              </a:xfrm>
              <a:prstGeom prst="rect">
                <a:avLst/>
              </a:prstGeom>
              <a:noFill/>
            </p:spPr>
            <p:txBody>
              <a:bodyPr wrap="none" rtlCol="0">
                <a:spAutoFit/>
              </a:bodyPr>
              <a:lstStyle/>
              <a:p>
                <a:r>
                  <a:rPr lang="en-US" dirty="0">
                    <a:solidFill>
                      <a:srgbClr val="FF33CC"/>
                    </a:solidFill>
                  </a:rPr>
                  <a:t>2</a:t>
                </a:r>
              </a:p>
            </p:txBody>
          </p:sp>
          <p:sp>
            <p:nvSpPr>
              <p:cNvPr id="47" name="TextBox 46">
                <a:extLst>
                  <a:ext uri="{FF2B5EF4-FFF2-40B4-BE49-F238E27FC236}">
                    <a16:creationId xmlns:a16="http://schemas.microsoft.com/office/drawing/2014/main" id="{9B19AC53-E3AB-F92F-CA0A-7EC078433879}"/>
                  </a:ext>
                </a:extLst>
              </p:cNvPr>
              <p:cNvSpPr txBox="1"/>
              <p:nvPr/>
            </p:nvSpPr>
            <p:spPr>
              <a:xfrm>
                <a:off x="8051693" y="4316695"/>
                <a:ext cx="301686" cy="369332"/>
              </a:xfrm>
              <a:prstGeom prst="rect">
                <a:avLst/>
              </a:prstGeom>
              <a:noFill/>
            </p:spPr>
            <p:txBody>
              <a:bodyPr wrap="none" rtlCol="0">
                <a:spAutoFit/>
              </a:bodyPr>
              <a:lstStyle/>
              <a:p>
                <a:r>
                  <a:rPr lang="en-US" dirty="0">
                    <a:solidFill>
                      <a:srgbClr val="FF33CC"/>
                    </a:solidFill>
                  </a:rPr>
                  <a:t>3</a:t>
                </a:r>
              </a:p>
            </p:txBody>
          </p:sp>
          <p:sp>
            <p:nvSpPr>
              <p:cNvPr id="48" name="TextBox 47">
                <a:extLst>
                  <a:ext uri="{FF2B5EF4-FFF2-40B4-BE49-F238E27FC236}">
                    <a16:creationId xmlns:a16="http://schemas.microsoft.com/office/drawing/2014/main" id="{BA690ADD-9D72-5CFC-ABA4-CFD3482C08B4}"/>
                  </a:ext>
                </a:extLst>
              </p:cNvPr>
              <p:cNvSpPr txBox="1"/>
              <p:nvPr/>
            </p:nvSpPr>
            <p:spPr>
              <a:xfrm>
                <a:off x="3352081" y="5071580"/>
                <a:ext cx="301686" cy="369332"/>
              </a:xfrm>
              <a:prstGeom prst="rect">
                <a:avLst/>
              </a:prstGeom>
              <a:noFill/>
            </p:spPr>
            <p:txBody>
              <a:bodyPr wrap="none" rtlCol="0">
                <a:spAutoFit/>
              </a:bodyPr>
              <a:lstStyle/>
              <a:p>
                <a:r>
                  <a:rPr lang="en-US" dirty="0">
                    <a:solidFill>
                      <a:srgbClr val="FF33CC"/>
                    </a:solidFill>
                  </a:rPr>
                  <a:t>4</a:t>
                </a:r>
              </a:p>
            </p:txBody>
          </p:sp>
          <p:sp>
            <p:nvSpPr>
              <p:cNvPr id="49" name="TextBox 48">
                <a:extLst>
                  <a:ext uri="{FF2B5EF4-FFF2-40B4-BE49-F238E27FC236}">
                    <a16:creationId xmlns:a16="http://schemas.microsoft.com/office/drawing/2014/main" id="{525CA634-CACD-54BE-4661-54DEF3A780C5}"/>
                  </a:ext>
                </a:extLst>
              </p:cNvPr>
              <p:cNvSpPr txBox="1"/>
              <p:nvPr/>
            </p:nvSpPr>
            <p:spPr>
              <a:xfrm>
                <a:off x="7122005" y="5012677"/>
                <a:ext cx="301686" cy="369332"/>
              </a:xfrm>
              <a:prstGeom prst="rect">
                <a:avLst/>
              </a:prstGeom>
              <a:noFill/>
            </p:spPr>
            <p:txBody>
              <a:bodyPr wrap="none" rtlCol="0">
                <a:spAutoFit/>
              </a:bodyPr>
              <a:lstStyle/>
              <a:p>
                <a:r>
                  <a:rPr lang="en-US" dirty="0">
                    <a:solidFill>
                      <a:srgbClr val="FF33CC"/>
                    </a:solidFill>
                  </a:rPr>
                  <a:t>6</a:t>
                </a:r>
              </a:p>
            </p:txBody>
          </p:sp>
          <p:sp>
            <p:nvSpPr>
              <p:cNvPr id="50" name="TextBox 49">
                <a:extLst>
                  <a:ext uri="{FF2B5EF4-FFF2-40B4-BE49-F238E27FC236}">
                    <a16:creationId xmlns:a16="http://schemas.microsoft.com/office/drawing/2014/main" id="{ABF6D568-E05C-26F2-EBD8-57839FC7687F}"/>
                  </a:ext>
                </a:extLst>
              </p:cNvPr>
              <p:cNvSpPr txBox="1"/>
              <p:nvPr/>
            </p:nvSpPr>
            <p:spPr>
              <a:xfrm>
                <a:off x="5404400" y="5108902"/>
                <a:ext cx="301686" cy="369332"/>
              </a:xfrm>
              <a:prstGeom prst="rect">
                <a:avLst/>
              </a:prstGeom>
              <a:noFill/>
            </p:spPr>
            <p:txBody>
              <a:bodyPr wrap="none" rtlCol="0">
                <a:spAutoFit/>
              </a:bodyPr>
              <a:lstStyle/>
              <a:p>
                <a:r>
                  <a:rPr lang="en-US" dirty="0">
                    <a:solidFill>
                      <a:srgbClr val="FF33CC"/>
                    </a:solidFill>
                  </a:rPr>
                  <a:t>5</a:t>
                </a:r>
              </a:p>
            </p:txBody>
          </p:sp>
          <p:sp>
            <p:nvSpPr>
              <p:cNvPr id="51" name="TextBox 50">
                <a:extLst>
                  <a:ext uri="{FF2B5EF4-FFF2-40B4-BE49-F238E27FC236}">
                    <a16:creationId xmlns:a16="http://schemas.microsoft.com/office/drawing/2014/main" id="{3E1DFACA-646B-2F3B-1F0D-554B10C6DCB7}"/>
                  </a:ext>
                </a:extLst>
              </p:cNvPr>
              <p:cNvSpPr txBox="1"/>
              <p:nvPr/>
            </p:nvSpPr>
            <p:spPr>
              <a:xfrm>
                <a:off x="9030118" y="5030066"/>
                <a:ext cx="301686" cy="369332"/>
              </a:xfrm>
              <a:prstGeom prst="rect">
                <a:avLst/>
              </a:prstGeom>
              <a:noFill/>
            </p:spPr>
            <p:txBody>
              <a:bodyPr wrap="none" rtlCol="0">
                <a:spAutoFit/>
              </a:bodyPr>
              <a:lstStyle/>
              <a:p>
                <a:r>
                  <a:rPr lang="en-US" dirty="0">
                    <a:solidFill>
                      <a:srgbClr val="FF33CC"/>
                    </a:solidFill>
                  </a:rPr>
                  <a:t>7</a:t>
                </a:r>
              </a:p>
            </p:txBody>
          </p:sp>
          <p:sp>
            <p:nvSpPr>
              <p:cNvPr id="52" name="TextBox 51">
                <a:extLst>
                  <a:ext uri="{FF2B5EF4-FFF2-40B4-BE49-F238E27FC236}">
                    <a16:creationId xmlns:a16="http://schemas.microsoft.com/office/drawing/2014/main" id="{B96EE955-07B4-4EE0-219A-7BF193FD11F3}"/>
                  </a:ext>
                </a:extLst>
              </p:cNvPr>
              <p:cNvSpPr txBox="1"/>
              <p:nvPr/>
            </p:nvSpPr>
            <p:spPr>
              <a:xfrm>
                <a:off x="2783996" y="5964620"/>
                <a:ext cx="301686" cy="369332"/>
              </a:xfrm>
              <a:prstGeom prst="rect">
                <a:avLst/>
              </a:prstGeom>
              <a:noFill/>
            </p:spPr>
            <p:txBody>
              <a:bodyPr wrap="none" rtlCol="0">
                <a:spAutoFit/>
              </a:bodyPr>
              <a:lstStyle/>
              <a:p>
                <a:r>
                  <a:rPr lang="en-US" dirty="0">
                    <a:solidFill>
                      <a:srgbClr val="FF33CC"/>
                    </a:solidFill>
                  </a:rPr>
                  <a:t>8</a:t>
                </a:r>
              </a:p>
            </p:txBody>
          </p:sp>
          <p:sp>
            <p:nvSpPr>
              <p:cNvPr id="53" name="TextBox 52">
                <a:extLst>
                  <a:ext uri="{FF2B5EF4-FFF2-40B4-BE49-F238E27FC236}">
                    <a16:creationId xmlns:a16="http://schemas.microsoft.com/office/drawing/2014/main" id="{6AE0ABF5-B591-93A9-75F6-25B4A6AB23BE}"/>
                  </a:ext>
                </a:extLst>
              </p:cNvPr>
              <p:cNvSpPr txBox="1"/>
              <p:nvPr/>
            </p:nvSpPr>
            <p:spPr>
              <a:xfrm>
                <a:off x="3920467" y="5964620"/>
                <a:ext cx="301686" cy="369332"/>
              </a:xfrm>
              <a:prstGeom prst="rect">
                <a:avLst/>
              </a:prstGeom>
              <a:noFill/>
            </p:spPr>
            <p:txBody>
              <a:bodyPr wrap="none" rtlCol="0">
                <a:spAutoFit/>
              </a:bodyPr>
              <a:lstStyle/>
              <a:p>
                <a:r>
                  <a:rPr lang="en-US" dirty="0">
                    <a:solidFill>
                      <a:srgbClr val="FF33CC"/>
                    </a:solidFill>
                  </a:rPr>
                  <a:t>9</a:t>
                </a:r>
              </a:p>
            </p:txBody>
          </p:sp>
        </p:grpSp>
        <p:sp>
          <p:nvSpPr>
            <p:cNvPr id="54" name="Oval 53">
              <a:extLst>
                <a:ext uri="{FF2B5EF4-FFF2-40B4-BE49-F238E27FC236}">
                  <a16:creationId xmlns:a16="http://schemas.microsoft.com/office/drawing/2014/main" id="{76035EC9-3610-8FDE-B3D0-38593B0EF572}"/>
                </a:ext>
              </a:extLst>
            </p:cNvPr>
            <p:cNvSpPr/>
            <p:nvPr/>
          </p:nvSpPr>
          <p:spPr>
            <a:xfrm>
              <a:off x="2330369" y="5636036"/>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cxnSp>
          <p:nvCxnSpPr>
            <p:cNvPr id="55" name="Straight Connector 54">
              <a:extLst>
                <a:ext uri="{FF2B5EF4-FFF2-40B4-BE49-F238E27FC236}">
                  <a16:creationId xmlns:a16="http://schemas.microsoft.com/office/drawing/2014/main" id="{0001DADF-BD70-7B05-56C0-31B3799F72C0}"/>
                </a:ext>
              </a:extLst>
            </p:cNvPr>
            <p:cNvCxnSpPr>
              <a:cxnSpLocks/>
              <a:stCxn id="54" idx="0"/>
              <a:endCxn id="32" idx="3"/>
            </p:cNvCxnSpPr>
            <p:nvPr/>
          </p:nvCxnSpPr>
          <p:spPr>
            <a:xfrm flipV="1">
              <a:off x="2674408" y="5297030"/>
              <a:ext cx="248506" cy="339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04CC9DA3-E3B4-4532-1F70-7E2BF83F9167}"/>
                </a:ext>
              </a:extLst>
            </p:cNvPr>
            <p:cNvSpPr txBox="1"/>
            <p:nvPr/>
          </p:nvSpPr>
          <p:spPr>
            <a:xfrm>
              <a:off x="2446730" y="6243373"/>
              <a:ext cx="418704" cy="369332"/>
            </a:xfrm>
            <a:prstGeom prst="rect">
              <a:avLst/>
            </a:prstGeom>
            <a:noFill/>
          </p:spPr>
          <p:txBody>
            <a:bodyPr wrap="none" rtlCol="0">
              <a:spAutoFit/>
            </a:bodyPr>
            <a:lstStyle/>
            <a:p>
              <a:r>
                <a:rPr lang="en-US" dirty="0">
                  <a:solidFill>
                    <a:srgbClr val="FF33CC"/>
                  </a:solidFill>
                </a:rPr>
                <a:t>10</a:t>
              </a:r>
            </a:p>
          </p:txBody>
        </p:sp>
      </p:grpSp>
      <p:sp>
        <p:nvSpPr>
          <p:cNvPr id="62" name="TextBox 61">
            <a:extLst>
              <a:ext uri="{FF2B5EF4-FFF2-40B4-BE49-F238E27FC236}">
                <a16:creationId xmlns:a16="http://schemas.microsoft.com/office/drawing/2014/main" id="{B43941B0-86D8-D533-366D-B46802C30744}"/>
              </a:ext>
              <a:ext uri="{C183D7F6-B498-43B3-948B-1728B52AA6E4}">
                <adec:decorative xmlns:adec="http://schemas.microsoft.com/office/drawing/2017/decorative" val="1"/>
              </a:ext>
            </a:extLst>
          </p:cNvPr>
          <p:cNvSpPr txBox="1"/>
          <p:nvPr/>
        </p:nvSpPr>
        <p:spPr>
          <a:xfrm>
            <a:off x="737595" y="3266383"/>
            <a:ext cx="2376228" cy="369332"/>
          </a:xfrm>
          <a:prstGeom prst="rect">
            <a:avLst/>
          </a:prstGeom>
          <a:noFill/>
        </p:spPr>
        <p:txBody>
          <a:bodyPr wrap="none" rtlCol="0">
            <a:spAutoFit/>
          </a:bodyPr>
          <a:lstStyle/>
          <a:p>
            <a:r>
              <a:rPr lang="en-US" b="1" u="sng" dirty="0">
                <a:solidFill>
                  <a:srgbClr val="FF0000"/>
                </a:solidFill>
              </a:rPr>
              <a:t>Violate Heap Property!</a:t>
            </a:r>
          </a:p>
        </p:txBody>
      </p:sp>
      <p:grpSp>
        <p:nvGrpSpPr>
          <p:cNvPr id="57" name="Group 56" descr="The array representation of the heap.&#10;&#10;The items are, in order: 1, 2, 7, 3, 6, 8, 10, 14, 5, 15">
            <a:extLst>
              <a:ext uri="{FF2B5EF4-FFF2-40B4-BE49-F238E27FC236}">
                <a16:creationId xmlns:a16="http://schemas.microsoft.com/office/drawing/2014/main" id="{FE59EB5D-9E80-A8D8-2B9B-CA62E5A09D8C}"/>
              </a:ext>
            </a:extLst>
          </p:cNvPr>
          <p:cNvGrpSpPr/>
          <p:nvPr/>
        </p:nvGrpSpPr>
        <p:grpSpPr>
          <a:xfrm>
            <a:off x="5917894" y="2956422"/>
            <a:ext cx="5875588" cy="945155"/>
            <a:chOff x="5470854" y="754688"/>
            <a:chExt cx="5875588" cy="945155"/>
          </a:xfrm>
        </p:grpSpPr>
        <p:sp>
          <p:nvSpPr>
            <p:cNvPr id="58" name="Rectangle 57">
              <a:extLst>
                <a:ext uri="{FF2B5EF4-FFF2-40B4-BE49-F238E27FC236}">
                  <a16:creationId xmlns:a16="http://schemas.microsoft.com/office/drawing/2014/main" id="{CA4DDF67-AED8-513D-046C-4585812BD0B2}"/>
                </a:ext>
              </a:extLst>
            </p:cNvPr>
            <p:cNvSpPr/>
            <p:nvPr/>
          </p:nvSpPr>
          <p:spPr>
            <a:xfrm>
              <a:off x="54708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Rectangle 59">
              <a:extLst>
                <a:ext uri="{FF2B5EF4-FFF2-40B4-BE49-F238E27FC236}">
                  <a16:creationId xmlns:a16="http://schemas.microsoft.com/office/drawing/2014/main" id="{3B753B21-108E-09BD-1B45-F8D3D4105FE8}"/>
                </a:ext>
              </a:extLst>
            </p:cNvPr>
            <p:cNvSpPr/>
            <p:nvPr/>
          </p:nvSpPr>
          <p:spPr>
            <a:xfrm>
              <a:off x="6004254" y="754688"/>
              <a:ext cx="533400" cy="533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3" name="Rectangle 62">
              <a:extLst>
                <a:ext uri="{FF2B5EF4-FFF2-40B4-BE49-F238E27FC236}">
                  <a16:creationId xmlns:a16="http://schemas.microsoft.com/office/drawing/2014/main" id="{4E531248-F7BE-20C3-200A-F127BCA3C42F}"/>
                </a:ext>
              </a:extLst>
            </p:cNvPr>
            <p:cNvSpPr/>
            <p:nvPr/>
          </p:nvSpPr>
          <p:spPr>
            <a:xfrm>
              <a:off x="65382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64" name="Rectangle 63">
              <a:extLst>
                <a:ext uri="{FF2B5EF4-FFF2-40B4-BE49-F238E27FC236}">
                  <a16:creationId xmlns:a16="http://schemas.microsoft.com/office/drawing/2014/main" id="{DEC847A7-FCAF-9D7D-E9C8-9E37BF63664A}"/>
                </a:ext>
              </a:extLst>
            </p:cNvPr>
            <p:cNvSpPr/>
            <p:nvPr/>
          </p:nvSpPr>
          <p:spPr>
            <a:xfrm>
              <a:off x="70716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65" name="Rectangle 64">
              <a:extLst>
                <a:ext uri="{FF2B5EF4-FFF2-40B4-BE49-F238E27FC236}">
                  <a16:creationId xmlns:a16="http://schemas.microsoft.com/office/drawing/2014/main" id="{931E3229-1790-27C1-6AD7-024D4A248DB6}"/>
                </a:ext>
              </a:extLst>
            </p:cNvPr>
            <p:cNvSpPr/>
            <p:nvPr/>
          </p:nvSpPr>
          <p:spPr>
            <a:xfrm>
              <a:off x="7605023"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66" name="Rectangle 65">
              <a:extLst>
                <a:ext uri="{FF2B5EF4-FFF2-40B4-BE49-F238E27FC236}">
                  <a16:creationId xmlns:a16="http://schemas.microsoft.com/office/drawing/2014/main" id="{8F556F96-6DB4-B588-259C-DB09D6FAD427}"/>
                </a:ext>
              </a:extLst>
            </p:cNvPr>
            <p:cNvSpPr/>
            <p:nvPr/>
          </p:nvSpPr>
          <p:spPr>
            <a:xfrm>
              <a:off x="81389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67" name="Rectangle 66">
              <a:extLst>
                <a:ext uri="{FF2B5EF4-FFF2-40B4-BE49-F238E27FC236}">
                  <a16:creationId xmlns:a16="http://schemas.microsoft.com/office/drawing/2014/main" id="{038F08CD-D7CF-BAAF-B8B7-71620769B2CD}"/>
                </a:ext>
              </a:extLst>
            </p:cNvPr>
            <p:cNvSpPr/>
            <p:nvPr/>
          </p:nvSpPr>
          <p:spPr>
            <a:xfrm>
              <a:off x="86723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68" name="Rectangle 67">
              <a:extLst>
                <a:ext uri="{FF2B5EF4-FFF2-40B4-BE49-F238E27FC236}">
                  <a16:creationId xmlns:a16="http://schemas.microsoft.com/office/drawing/2014/main" id="{10472D42-ADFF-01A4-D930-59B138CBF86A}"/>
                </a:ext>
              </a:extLst>
            </p:cNvPr>
            <p:cNvSpPr/>
            <p:nvPr/>
          </p:nvSpPr>
          <p:spPr>
            <a:xfrm>
              <a:off x="920579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69" name="Rectangle 68">
              <a:extLst>
                <a:ext uri="{FF2B5EF4-FFF2-40B4-BE49-F238E27FC236}">
                  <a16:creationId xmlns:a16="http://schemas.microsoft.com/office/drawing/2014/main" id="{A9E88FF7-0C2E-BEF1-B1EA-D0DA2F2FCDAA}"/>
                </a:ext>
              </a:extLst>
            </p:cNvPr>
            <p:cNvSpPr/>
            <p:nvPr/>
          </p:nvSpPr>
          <p:spPr>
            <a:xfrm>
              <a:off x="97397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70" name="Rectangle 69">
              <a:extLst>
                <a:ext uri="{FF2B5EF4-FFF2-40B4-BE49-F238E27FC236}">
                  <a16:creationId xmlns:a16="http://schemas.microsoft.com/office/drawing/2014/main" id="{E6D13558-906F-DECF-F466-9574D6C41049}"/>
                </a:ext>
              </a:extLst>
            </p:cNvPr>
            <p:cNvSpPr/>
            <p:nvPr/>
          </p:nvSpPr>
          <p:spPr>
            <a:xfrm>
              <a:off x="10273161"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71" name="TextBox 70">
              <a:extLst>
                <a:ext uri="{FF2B5EF4-FFF2-40B4-BE49-F238E27FC236}">
                  <a16:creationId xmlns:a16="http://schemas.microsoft.com/office/drawing/2014/main" id="{51B4D8C7-FBBB-4D70-8990-C4B4059F9C9E}"/>
                </a:ext>
              </a:extLst>
            </p:cNvPr>
            <p:cNvSpPr txBox="1"/>
            <p:nvPr/>
          </p:nvSpPr>
          <p:spPr>
            <a:xfrm>
              <a:off x="5586710" y="1328081"/>
              <a:ext cx="301686" cy="369332"/>
            </a:xfrm>
            <a:prstGeom prst="rect">
              <a:avLst/>
            </a:prstGeom>
            <a:noFill/>
          </p:spPr>
          <p:txBody>
            <a:bodyPr wrap="none" rtlCol="0">
              <a:spAutoFit/>
            </a:bodyPr>
            <a:lstStyle/>
            <a:p>
              <a:r>
                <a:rPr lang="en-US" dirty="0">
                  <a:solidFill>
                    <a:srgbClr val="FF33CC"/>
                  </a:solidFill>
                </a:rPr>
                <a:t>0</a:t>
              </a:r>
            </a:p>
          </p:txBody>
        </p:sp>
        <p:sp>
          <p:nvSpPr>
            <p:cNvPr id="72" name="TextBox 71">
              <a:extLst>
                <a:ext uri="{FF2B5EF4-FFF2-40B4-BE49-F238E27FC236}">
                  <a16:creationId xmlns:a16="http://schemas.microsoft.com/office/drawing/2014/main" id="{BAB1D9E0-6950-BAC5-8236-67A29BAF74C7}"/>
                </a:ext>
              </a:extLst>
            </p:cNvPr>
            <p:cNvSpPr txBox="1"/>
            <p:nvPr/>
          </p:nvSpPr>
          <p:spPr>
            <a:xfrm>
              <a:off x="6120110" y="1328081"/>
              <a:ext cx="301686" cy="369332"/>
            </a:xfrm>
            <a:prstGeom prst="rect">
              <a:avLst/>
            </a:prstGeom>
            <a:noFill/>
          </p:spPr>
          <p:txBody>
            <a:bodyPr wrap="none" rtlCol="0">
              <a:spAutoFit/>
            </a:bodyPr>
            <a:lstStyle/>
            <a:p>
              <a:r>
                <a:rPr lang="en-US" dirty="0">
                  <a:solidFill>
                    <a:srgbClr val="FF33CC"/>
                  </a:solidFill>
                </a:rPr>
                <a:t>1</a:t>
              </a:r>
            </a:p>
          </p:txBody>
        </p:sp>
        <p:sp>
          <p:nvSpPr>
            <p:cNvPr id="73" name="TextBox 72">
              <a:extLst>
                <a:ext uri="{FF2B5EF4-FFF2-40B4-BE49-F238E27FC236}">
                  <a16:creationId xmlns:a16="http://schemas.microsoft.com/office/drawing/2014/main" id="{66EBBF63-ED6E-B389-C926-BB09C4007840}"/>
                </a:ext>
              </a:extLst>
            </p:cNvPr>
            <p:cNvSpPr txBox="1"/>
            <p:nvPr/>
          </p:nvSpPr>
          <p:spPr>
            <a:xfrm>
              <a:off x="6654079" y="1328081"/>
              <a:ext cx="301686" cy="369332"/>
            </a:xfrm>
            <a:prstGeom prst="rect">
              <a:avLst/>
            </a:prstGeom>
            <a:noFill/>
          </p:spPr>
          <p:txBody>
            <a:bodyPr wrap="none" rtlCol="0">
              <a:spAutoFit/>
            </a:bodyPr>
            <a:lstStyle/>
            <a:p>
              <a:r>
                <a:rPr lang="en-US" dirty="0">
                  <a:solidFill>
                    <a:srgbClr val="FF33CC"/>
                  </a:solidFill>
                </a:rPr>
                <a:t>2</a:t>
              </a:r>
            </a:p>
          </p:txBody>
        </p:sp>
        <p:sp>
          <p:nvSpPr>
            <p:cNvPr id="74" name="TextBox 73">
              <a:extLst>
                <a:ext uri="{FF2B5EF4-FFF2-40B4-BE49-F238E27FC236}">
                  <a16:creationId xmlns:a16="http://schemas.microsoft.com/office/drawing/2014/main" id="{20074EAD-9235-1150-2541-BD2167D5D0FD}"/>
                </a:ext>
              </a:extLst>
            </p:cNvPr>
            <p:cNvSpPr txBox="1"/>
            <p:nvPr/>
          </p:nvSpPr>
          <p:spPr>
            <a:xfrm>
              <a:off x="7187479" y="1328081"/>
              <a:ext cx="301686" cy="369332"/>
            </a:xfrm>
            <a:prstGeom prst="rect">
              <a:avLst/>
            </a:prstGeom>
            <a:noFill/>
          </p:spPr>
          <p:txBody>
            <a:bodyPr wrap="none" rtlCol="0">
              <a:spAutoFit/>
            </a:bodyPr>
            <a:lstStyle/>
            <a:p>
              <a:r>
                <a:rPr lang="en-US" dirty="0">
                  <a:solidFill>
                    <a:srgbClr val="FF33CC"/>
                  </a:solidFill>
                </a:rPr>
                <a:t>3</a:t>
              </a:r>
            </a:p>
          </p:txBody>
        </p:sp>
        <p:sp>
          <p:nvSpPr>
            <p:cNvPr id="75" name="TextBox 74">
              <a:extLst>
                <a:ext uri="{FF2B5EF4-FFF2-40B4-BE49-F238E27FC236}">
                  <a16:creationId xmlns:a16="http://schemas.microsoft.com/office/drawing/2014/main" id="{7F4969F4-B33F-56D3-C047-5C32882A309B}"/>
                </a:ext>
              </a:extLst>
            </p:cNvPr>
            <p:cNvSpPr txBox="1"/>
            <p:nvPr/>
          </p:nvSpPr>
          <p:spPr>
            <a:xfrm>
              <a:off x="7718467" y="1328081"/>
              <a:ext cx="301686" cy="369332"/>
            </a:xfrm>
            <a:prstGeom prst="rect">
              <a:avLst/>
            </a:prstGeom>
            <a:noFill/>
          </p:spPr>
          <p:txBody>
            <a:bodyPr wrap="none" rtlCol="0">
              <a:spAutoFit/>
            </a:bodyPr>
            <a:lstStyle/>
            <a:p>
              <a:r>
                <a:rPr lang="en-US" dirty="0">
                  <a:solidFill>
                    <a:srgbClr val="FF33CC"/>
                  </a:solidFill>
                </a:rPr>
                <a:t>4</a:t>
              </a:r>
            </a:p>
          </p:txBody>
        </p:sp>
        <p:sp>
          <p:nvSpPr>
            <p:cNvPr id="76" name="TextBox 75">
              <a:extLst>
                <a:ext uri="{FF2B5EF4-FFF2-40B4-BE49-F238E27FC236}">
                  <a16:creationId xmlns:a16="http://schemas.microsoft.com/office/drawing/2014/main" id="{7DC6D51E-E5F7-C9E1-383D-F70C34B9885B}"/>
                </a:ext>
              </a:extLst>
            </p:cNvPr>
            <p:cNvSpPr txBox="1"/>
            <p:nvPr/>
          </p:nvSpPr>
          <p:spPr>
            <a:xfrm>
              <a:off x="8196497" y="1328081"/>
              <a:ext cx="301686" cy="369332"/>
            </a:xfrm>
            <a:prstGeom prst="rect">
              <a:avLst/>
            </a:prstGeom>
            <a:noFill/>
          </p:spPr>
          <p:txBody>
            <a:bodyPr wrap="none" rtlCol="0">
              <a:spAutoFit/>
            </a:bodyPr>
            <a:lstStyle/>
            <a:p>
              <a:r>
                <a:rPr lang="en-US" dirty="0">
                  <a:solidFill>
                    <a:srgbClr val="FF33CC"/>
                  </a:solidFill>
                </a:rPr>
                <a:t>5</a:t>
              </a:r>
            </a:p>
          </p:txBody>
        </p:sp>
        <p:sp>
          <p:nvSpPr>
            <p:cNvPr id="77" name="TextBox 76">
              <a:extLst>
                <a:ext uri="{FF2B5EF4-FFF2-40B4-BE49-F238E27FC236}">
                  <a16:creationId xmlns:a16="http://schemas.microsoft.com/office/drawing/2014/main" id="{4406418E-138D-0497-A5A3-44E14EA787CB}"/>
                </a:ext>
              </a:extLst>
            </p:cNvPr>
            <p:cNvSpPr txBox="1"/>
            <p:nvPr/>
          </p:nvSpPr>
          <p:spPr>
            <a:xfrm>
              <a:off x="8788248" y="1328081"/>
              <a:ext cx="301686" cy="369332"/>
            </a:xfrm>
            <a:prstGeom prst="rect">
              <a:avLst/>
            </a:prstGeom>
            <a:noFill/>
          </p:spPr>
          <p:txBody>
            <a:bodyPr wrap="none" rtlCol="0">
              <a:spAutoFit/>
            </a:bodyPr>
            <a:lstStyle/>
            <a:p>
              <a:r>
                <a:rPr lang="en-US" dirty="0">
                  <a:solidFill>
                    <a:srgbClr val="FF33CC"/>
                  </a:solidFill>
                </a:rPr>
                <a:t>6</a:t>
              </a:r>
            </a:p>
          </p:txBody>
        </p:sp>
        <p:sp>
          <p:nvSpPr>
            <p:cNvPr id="78" name="TextBox 77">
              <a:extLst>
                <a:ext uri="{FF2B5EF4-FFF2-40B4-BE49-F238E27FC236}">
                  <a16:creationId xmlns:a16="http://schemas.microsoft.com/office/drawing/2014/main" id="{FB4E8D37-EB35-9327-D7C1-C7AEAD8E45F4}"/>
                </a:ext>
              </a:extLst>
            </p:cNvPr>
            <p:cNvSpPr txBox="1"/>
            <p:nvPr/>
          </p:nvSpPr>
          <p:spPr>
            <a:xfrm>
              <a:off x="9321648" y="1328081"/>
              <a:ext cx="301686" cy="369332"/>
            </a:xfrm>
            <a:prstGeom prst="rect">
              <a:avLst/>
            </a:prstGeom>
            <a:noFill/>
          </p:spPr>
          <p:txBody>
            <a:bodyPr wrap="none" rtlCol="0">
              <a:spAutoFit/>
            </a:bodyPr>
            <a:lstStyle/>
            <a:p>
              <a:r>
                <a:rPr lang="en-US" dirty="0">
                  <a:solidFill>
                    <a:srgbClr val="FF33CC"/>
                  </a:solidFill>
                </a:rPr>
                <a:t>7</a:t>
              </a:r>
            </a:p>
          </p:txBody>
        </p:sp>
        <p:sp>
          <p:nvSpPr>
            <p:cNvPr id="79" name="TextBox 78">
              <a:extLst>
                <a:ext uri="{FF2B5EF4-FFF2-40B4-BE49-F238E27FC236}">
                  <a16:creationId xmlns:a16="http://schemas.microsoft.com/office/drawing/2014/main" id="{D5ECD707-5460-E6BD-86CC-D83A48AF15BA}"/>
                </a:ext>
              </a:extLst>
            </p:cNvPr>
            <p:cNvSpPr txBox="1"/>
            <p:nvPr/>
          </p:nvSpPr>
          <p:spPr>
            <a:xfrm>
              <a:off x="9855617" y="1328081"/>
              <a:ext cx="301686" cy="369332"/>
            </a:xfrm>
            <a:prstGeom prst="rect">
              <a:avLst/>
            </a:prstGeom>
            <a:noFill/>
          </p:spPr>
          <p:txBody>
            <a:bodyPr wrap="none" rtlCol="0">
              <a:spAutoFit/>
            </a:bodyPr>
            <a:lstStyle/>
            <a:p>
              <a:r>
                <a:rPr lang="en-US" dirty="0">
                  <a:solidFill>
                    <a:srgbClr val="FF33CC"/>
                  </a:solidFill>
                </a:rPr>
                <a:t>8</a:t>
              </a:r>
            </a:p>
          </p:txBody>
        </p:sp>
        <p:sp>
          <p:nvSpPr>
            <p:cNvPr id="80" name="TextBox 79">
              <a:extLst>
                <a:ext uri="{FF2B5EF4-FFF2-40B4-BE49-F238E27FC236}">
                  <a16:creationId xmlns:a16="http://schemas.microsoft.com/office/drawing/2014/main" id="{A15246D9-289A-2D23-676F-132998365B7A}"/>
                </a:ext>
              </a:extLst>
            </p:cNvPr>
            <p:cNvSpPr txBox="1"/>
            <p:nvPr/>
          </p:nvSpPr>
          <p:spPr>
            <a:xfrm>
              <a:off x="10389017" y="1328081"/>
              <a:ext cx="301686" cy="369332"/>
            </a:xfrm>
            <a:prstGeom prst="rect">
              <a:avLst/>
            </a:prstGeom>
            <a:noFill/>
          </p:spPr>
          <p:txBody>
            <a:bodyPr wrap="none" rtlCol="0">
              <a:spAutoFit/>
            </a:bodyPr>
            <a:lstStyle/>
            <a:p>
              <a:r>
                <a:rPr lang="en-US" dirty="0">
                  <a:solidFill>
                    <a:srgbClr val="FF33CC"/>
                  </a:solidFill>
                </a:rPr>
                <a:t>9</a:t>
              </a:r>
            </a:p>
          </p:txBody>
        </p:sp>
        <p:sp>
          <p:nvSpPr>
            <p:cNvPr id="81" name="Rectangle 80">
              <a:extLst>
                <a:ext uri="{FF2B5EF4-FFF2-40B4-BE49-F238E27FC236}">
                  <a16:creationId xmlns:a16="http://schemas.microsoft.com/office/drawing/2014/main" id="{2385051A-8B5B-CAD2-BC18-2BE866C54EC8}"/>
                </a:ext>
              </a:extLst>
            </p:cNvPr>
            <p:cNvSpPr/>
            <p:nvPr/>
          </p:nvSpPr>
          <p:spPr>
            <a:xfrm>
              <a:off x="10813042" y="754688"/>
              <a:ext cx="5334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15</a:t>
              </a:r>
            </a:p>
          </p:txBody>
        </p:sp>
        <p:sp>
          <p:nvSpPr>
            <p:cNvPr id="82" name="TextBox 81">
              <a:extLst>
                <a:ext uri="{FF2B5EF4-FFF2-40B4-BE49-F238E27FC236}">
                  <a16:creationId xmlns:a16="http://schemas.microsoft.com/office/drawing/2014/main" id="{437CFE15-372B-20CD-FDA1-BFC4030CEA8D}"/>
                </a:ext>
              </a:extLst>
            </p:cNvPr>
            <p:cNvSpPr txBox="1"/>
            <p:nvPr/>
          </p:nvSpPr>
          <p:spPr>
            <a:xfrm>
              <a:off x="10870777" y="1330511"/>
              <a:ext cx="418704" cy="369332"/>
            </a:xfrm>
            <a:prstGeom prst="rect">
              <a:avLst/>
            </a:prstGeom>
            <a:noFill/>
          </p:spPr>
          <p:txBody>
            <a:bodyPr wrap="none" rtlCol="0">
              <a:spAutoFit/>
            </a:bodyPr>
            <a:lstStyle/>
            <a:p>
              <a:r>
                <a:rPr lang="en-US" dirty="0">
                  <a:solidFill>
                    <a:srgbClr val="FF33CC"/>
                  </a:solidFill>
                </a:rPr>
                <a:t>10</a:t>
              </a:r>
            </a:p>
          </p:txBody>
        </p:sp>
      </p:grpSp>
      <p:sp>
        <p:nvSpPr>
          <p:cNvPr id="56" name="TextBox 55">
            <a:extLst>
              <a:ext uri="{FF2B5EF4-FFF2-40B4-BE49-F238E27FC236}">
                <a16:creationId xmlns:a16="http://schemas.microsoft.com/office/drawing/2014/main" id="{ED4902B8-F5AB-50D9-18C4-FF07B8E03412}"/>
              </a:ext>
            </a:extLst>
          </p:cNvPr>
          <p:cNvSpPr txBox="1"/>
          <p:nvPr/>
        </p:nvSpPr>
        <p:spPr>
          <a:xfrm>
            <a:off x="8434060" y="4571102"/>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2890394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905CF-DEFE-FCCE-A8B5-E5D05FB4125C}"/>
              </a:ext>
            </a:extLst>
          </p:cNvPr>
          <p:cNvSpPr>
            <a:spLocks noGrp="1"/>
          </p:cNvSpPr>
          <p:nvPr>
            <p:ph type="title"/>
          </p:nvPr>
        </p:nvSpPr>
        <p:spPr/>
        <p:txBody>
          <a:bodyPr/>
          <a:lstStyle/>
          <a:p>
            <a:r>
              <a:rPr lang="en-US" dirty="0"/>
              <a:t>How long did this take?</a:t>
            </a:r>
          </a:p>
        </p:txBody>
      </p:sp>
      <p:sp>
        <p:nvSpPr>
          <p:cNvPr id="3" name="Content Placeholder 2">
            <a:extLst>
              <a:ext uri="{FF2B5EF4-FFF2-40B4-BE49-F238E27FC236}">
                <a16:creationId xmlns:a16="http://schemas.microsoft.com/office/drawing/2014/main" id="{B23365F4-D608-38F3-EE98-2E277D48B81B}"/>
              </a:ext>
            </a:extLst>
          </p:cNvPr>
          <p:cNvSpPr>
            <a:spLocks noGrp="1"/>
          </p:cNvSpPr>
          <p:nvPr>
            <p:ph idx="1"/>
          </p:nvPr>
        </p:nvSpPr>
        <p:spPr/>
        <p:txBody>
          <a:bodyPr/>
          <a:lstStyle/>
          <a:p>
            <a:r>
              <a:rPr lang="en-US" dirty="0"/>
              <a:t>Worst case running time of </a:t>
            </a:r>
            <a:r>
              <a:rPr lang="en-US" dirty="0" err="1"/>
              <a:t>buildHeap</a:t>
            </a:r>
            <a:r>
              <a:rPr lang="en-US" dirty="0"/>
              <a:t>:</a:t>
            </a:r>
          </a:p>
          <a:p>
            <a:r>
              <a:rPr lang="en-US" dirty="0"/>
              <a:t>No node can percolate down more than the height of its subtree</a:t>
            </a:r>
          </a:p>
          <a:p>
            <a:pPr lvl="1"/>
            <a:r>
              <a:rPr lang="en-US" dirty="0"/>
              <a:t>When </a:t>
            </a:r>
            <a:r>
              <a:rPr lang="en-US" dirty="0" err="1"/>
              <a:t>i</a:t>
            </a:r>
            <a:r>
              <a:rPr lang="en-US" dirty="0"/>
              <a:t> is a leaf:</a:t>
            </a:r>
          </a:p>
          <a:p>
            <a:pPr lvl="1"/>
            <a:r>
              <a:rPr lang="en-US" dirty="0"/>
              <a:t>When </a:t>
            </a:r>
            <a:r>
              <a:rPr lang="en-US" dirty="0" err="1"/>
              <a:t>i</a:t>
            </a:r>
            <a:r>
              <a:rPr lang="en-US" dirty="0"/>
              <a:t> is second-from-last level:</a:t>
            </a:r>
          </a:p>
          <a:p>
            <a:pPr lvl="1"/>
            <a:r>
              <a:rPr lang="en-US" dirty="0"/>
              <a:t>When i is third-from-last level:</a:t>
            </a:r>
          </a:p>
          <a:p>
            <a:r>
              <a:rPr lang="en-US" dirty="0"/>
              <a:t>Overall Running time:</a:t>
            </a:r>
          </a:p>
        </p:txBody>
      </p:sp>
      <p:sp>
        <p:nvSpPr>
          <p:cNvPr id="4" name="TextBox 3">
            <a:extLst>
              <a:ext uri="{FF2B5EF4-FFF2-40B4-BE49-F238E27FC236}">
                <a16:creationId xmlns:a16="http://schemas.microsoft.com/office/drawing/2014/main" id="{C79625AA-3486-326F-E75E-91F40D9AD6A6}"/>
              </a:ext>
            </a:extLst>
          </p:cNvPr>
          <p:cNvSpPr txBox="1"/>
          <p:nvPr/>
        </p:nvSpPr>
        <p:spPr>
          <a:xfrm>
            <a:off x="8342620" y="4372908"/>
            <a:ext cx="3263779" cy="1938992"/>
          </a:xfrm>
          <a:prstGeom prst="rect">
            <a:avLst/>
          </a:prstGeom>
          <a:noFill/>
        </p:spPr>
        <p:txBody>
          <a:bodyPr wrap="none" rtlCol="0">
            <a:spAutoFit/>
          </a:bodyPr>
          <a:lstStyle/>
          <a:p>
            <a:r>
              <a:rPr lang="en-US" sz="2400" dirty="0" err="1"/>
              <a:t>buildHeap</a:t>
            </a:r>
            <a:r>
              <a:rPr lang="en-US" sz="2400" dirty="0"/>
              <a:t>(){</a:t>
            </a:r>
          </a:p>
          <a:p>
            <a:r>
              <a:rPr lang="en-US" sz="2400" dirty="0"/>
              <a:t>    for(int </a:t>
            </a:r>
            <a:r>
              <a:rPr lang="en-US" sz="2400" dirty="0" err="1"/>
              <a:t>i</a:t>
            </a:r>
            <a:r>
              <a:rPr lang="en-US" sz="2400" dirty="0"/>
              <a:t> = size; </a:t>
            </a:r>
            <a:r>
              <a:rPr lang="en-US" sz="2400" dirty="0" err="1"/>
              <a:t>i</a:t>
            </a:r>
            <a:r>
              <a:rPr lang="en-US" sz="2400" dirty="0"/>
              <a:t>&gt;0; </a:t>
            </a:r>
            <a:r>
              <a:rPr lang="en-US" sz="2400" dirty="0" err="1"/>
              <a:t>i</a:t>
            </a:r>
            <a:r>
              <a:rPr lang="en-US" sz="2400" dirty="0"/>
              <a:t>--){</a:t>
            </a:r>
          </a:p>
          <a:p>
            <a:r>
              <a:rPr lang="en-US" sz="2400" dirty="0"/>
              <a:t>        </a:t>
            </a:r>
            <a:r>
              <a:rPr lang="en-US" sz="2400" dirty="0" err="1"/>
              <a:t>percolateDown</a:t>
            </a:r>
            <a:r>
              <a:rPr lang="en-US" sz="2400" dirty="0"/>
              <a:t>(</a:t>
            </a:r>
            <a:r>
              <a:rPr lang="en-US" sz="2400" dirty="0" err="1"/>
              <a:t>i</a:t>
            </a:r>
            <a:r>
              <a:rPr lang="en-US" sz="2400" dirty="0"/>
              <a:t>);</a:t>
            </a:r>
          </a:p>
          <a:p>
            <a:r>
              <a:rPr lang="en-US" sz="2400" dirty="0"/>
              <a:t>    }</a:t>
            </a:r>
          </a:p>
          <a:p>
            <a:r>
              <a:rPr lang="en-US" sz="2400" dirty="0"/>
              <a:t>}</a:t>
            </a:r>
          </a:p>
        </p:txBody>
      </p:sp>
    </p:spTree>
    <p:extLst>
      <p:ext uri="{BB962C8B-B14F-4D97-AF65-F5344CB8AC3E}">
        <p14:creationId xmlns:p14="http://schemas.microsoft.com/office/powerpoint/2010/main" val="204634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6CB2-21FD-58F8-0744-75D5A27E3903}"/>
              </a:ext>
            </a:extLst>
          </p:cNvPr>
          <p:cNvSpPr>
            <a:spLocks noGrp="1"/>
          </p:cNvSpPr>
          <p:nvPr>
            <p:ph type="title"/>
          </p:nvPr>
        </p:nvSpPr>
        <p:spPr/>
        <p:txBody>
          <a:bodyPr/>
          <a:lstStyle/>
          <a:p>
            <a:r>
              <a:rPr lang="en-US" dirty="0"/>
              <a:t>Thinking through implementations</a:t>
            </a:r>
          </a:p>
        </p:txBody>
      </p:sp>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nvPr>
        </p:nvGraphicFramePr>
        <p:xfrm>
          <a:off x="838200" y="1825625"/>
          <a:ext cx="10515597" cy="246888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37084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endParaRPr lang="en-US" sz="2100"/>
                    </a:p>
                  </a:txBody>
                  <a:tcPr/>
                </a:tc>
                <a:tc>
                  <a:txBody>
                    <a:bodyPr/>
                    <a:lstStyle/>
                    <a:p>
                      <a:endParaRPr lang="en-US" sz="2100"/>
                    </a:p>
                  </a:txBody>
                  <a:tcPr/>
                </a:tc>
                <a:extLst>
                  <a:ext uri="{0D108BD9-81ED-4DB2-BD59-A6C34878D82A}">
                    <a16:rowId xmlns:a16="http://schemas.microsoft.com/office/drawing/2014/main" val="2877379023"/>
                  </a:ext>
                </a:extLst>
              </a:tr>
              <a:tr h="370840">
                <a:tc>
                  <a:txBody>
                    <a:bodyPr/>
                    <a:lstStyle/>
                    <a:p>
                      <a:r>
                        <a:rPr lang="en-US" sz="2100" dirty="0"/>
                        <a:t>Binary Search Tree</a:t>
                      </a:r>
                    </a:p>
                  </a:txBody>
                  <a:tcPr/>
                </a:tc>
                <a:tc>
                  <a:txBody>
                    <a:bodyPr/>
                    <a:lstStyle/>
                    <a:p>
                      <a:endParaRPr lang="en-US" sz="2100"/>
                    </a:p>
                  </a:txBody>
                  <a:tcPr/>
                </a:tc>
                <a:tc>
                  <a:txBody>
                    <a:bodyPr/>
                    <a:lstStyle/>
                    <a:p>
                      <a:endParaRPr lang="en-US" sz="2100" dirty="0"/>
                    </a:p>
                  </a:txBody>
                  <a:tcPr/>
                </a:tc>
                <a:extLst>
                  <a:ext uri="{0D108BD9-81ED-4DB2-BD59-A6C34878D82A}">
                    <a16:rowId xmlns:a16="http://schemas.microsoft.com/office/drawing/2014/main" val="911959055"/>
                  </a:ext>
                </a:extLst>
              </a:tr>
            </a:tbl>
          </a:graphicData>
        </a:graphic>
      </p:graphicFrame>
      <p:sp>
        <p:nvSpPr>
          <p:cNvPr id="5" name="TextBox 4">
            <a:extLst>
              <a:ext uri="{FF2B5EF4-FFF2-40B4-BE49-F238E27FC236}">
                <a16:creationId xmlns:a16="http://schemas.microsoft.com/office/drawing/2014/main" id="{95DC9A6B-441D-32AF-47B4-F4888F339B90}"/>
              </a:ext>
            </a:extLst>
          </p:cNvPr>
          <p:cNvSpPr txBox="1"/>
          <p:nvPr/>
        </p:nvSpPr>
        <p:spPr>
          <a:xfrm>
            <a:off x="838200" y="5852160"/>
            <a:ext cx="9707880" cy="830997"/>
          </a:xfrm>
          <a:prstGeom prst="rect">
            <a:avLst/>
          </a:prstGeom>
          <a:noFill/>
        </p:spPr>
        <p:txBody>
          <a:bodyPr wrap="square" rtlCol="0">
            <a:spAutoFit/>
          </a:bodyPr>
          <a:lstStyle/>
          <a:p>
            <a:r>
              <a:rPr lang="en-US" sz="2400" dirty="0"/>
              <a:t>For simplicity,  Assume we know the maximum size of the PQ in advance (otherwise we’d do an amortized analysis, but get the same answers…)</a:t>
            </a:r>
          </a:p>
        </p:txBody>
      </p:sp>
    </p:spTree>
    <p:extLst>
      <p:ext uri="{BB962C8B-B14F-4D97-AF65-F5344CB8AC3E}">
        <p14:creationId xmlns:p14="http://schemas.microsoft.com/office/powerpoint/2010/main" val="1318996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C6CB2-21FD-58F8-0744-75D5A27E3903}"/>
              </a:ext>
            </a:extLst>
          </p:cNvPr>
          <p:cNvSpPr>
            <a:spLocks noGrp="1"/>
          </p:cNvSpPr>
          <p:nvPr>
            <p:ph type="title"/>
          </p:nvPr>
        </p:nvSpPr>
        <p:spPr/>
        <p:txBody>
          <a:bodyPr/>
          <a:lstStyle/>
          <a:p>
            <a:r>
              <a:rPr lang="en-US" dirty="0"/>
              <a:t>Thinking through implementations (solutions)</a:t>
            </a:r>
          </a:p>
        </p:txBody>
      </p:sp>
      <mc:AlternateContent xmlns:mc="http://schemas.openxmlformats.org/markup-compatibility/2006" xmlns:a14="http://schemas.microsoft.com/office/drawing/2010/main">
        <mc:Choice Requires="a14">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nvPr>
            </p:nvGraphicFramePr>
            <p:xfrm>
              <a:off x="838200" y="1825625"/>
              <a:ext cx="10515597" cy="288036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37084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370840">
                    <a:tc>
                      <a:txBody>
                        <a:bodyPr/>
                        <a:lstStyle/>
                        <a:p>
                          <a:r>
                            <a:rPr lang="en-US" sz="2100" dirty="0"/>
                            <a:t>Unsorted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999218032"/>
                      </a:ext>
                    </a:extLst>
                  </a:tr>
                  <a:tr h="370840">
                    <a:tc>
                      <a:txBody>
                        <a:bodyPr/>
                        <a:lstStyle/>
                        <a:p>
                          <a:r>
                            <a:rPr lang="en-US" sz="2100" dirty="0"/>
                            <a:t>Unsorted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m:t>
                                </m:r>
                                <m:r>
                                  <a:rPr lang="en-US" sz="2100" b="0" i="1" smtClean="0">
                                    <a:latin typeface="Cambria Math" panose="02040503050406030204" pitchFamily="18" charset="0"/>
                                  </a:rPr>
                                  <m:t>𝑛</m:t>
                                </m:r>
                                <m:r>
                                  <a:rPr lang="en-US" sz="2100" b="0" i="1" smtClean="0">
                                    <a:latin typeface="Cambria Math" panose="02040503050406030204" pitchFamily="18" charset="0"/>
                                  </a:rPr>
                                  <m:t>)</m:t>
                                </m:r>
                              </m:oMath>
                            </m:oMathPara>
                          </a14:m>
                          <a:endParaRPr lang="en-US" sz="2100" dirty="0"/>
                        </a:p>
                      </a:txBody>
                      <a:tcPr/>
                    </a:tc>
                    <a:extLst>
                      <a:ext uri="{0D108BD9-81ED-4DB2-BD59-A6C34878D82A}">
                        <a16:rowId xmlns:a16="http://schemas.microsoft.com/office/drawing/2014/main" val="2237532272"/>
                      </a:ext>
                    </a:extLst>
                  </a:tr>
                  <a:tr h="370840">
                    <a:tc>
                      <a:txBody>
                        <a:bodyPr/>
                        <a:lstStyle/>
                        <a:p>
                          <a:r>
                            <a:rPr lang="en-US" sz="2100" dirty="0"/>
                            <a:t>Sorted Array</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r>
                                  <a:rPr lang="en-US" sz="2100" b="0" i="1" smtClean="0">
                                    <a:latin typeface="Cambria Math" panose="02040503050406030204" pitchFamily="18" charset="0"/>
                                  </a:rPr>
                                  <m:t>(1)</m:t>
                                </m:r>
                              </m:oMath>
                            </m:oMathPara>
                          </a14:m>
                          <a:endParaRPr lang="en-US" sz="2100" dirty="0"/>
                        </a:p>
                      </a:txBody>
                      <a:tcPr/>
                    </a:tc>
                    <a:extLst>
                      <a:ext uri="{0D108BD9-81ED-4DB2-BD59-A6C34878D82A}">
                        <a16:rowId xmlns:a16="http://schemas.microsoft.com/office/drawing/2014/main" val="1851548857"/>
                      </a:ext>
                    </a:extLst>
                  </a:tr>
                  <a:tr h="370840">
                    <a:tc>
                      <a:txBody>
                        <a:bodyPr/>
                        <a:lstStyle/>
                        <a:p>
                          <a:r>
                            <a:rPr lang="en-US" sz="2100" dirty="0"/>
                            <a:t>Sorted Linked List</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1</m:t>
                                    </m:r>
                                  </m:e>
                                </m:d>
                              </m:oMath>
                            </m:oMathPara>
                          </a14:m>
                          <a:endParaRPr lang="en-US" sz="2100" dirty="0"/>
                        </a:p>
                      </a:txBody>
                      <a:tcPr/>
                    </a:tc>
                    <a:extLst>
                      <a:ext uri="{0D108BD9-81ED-4DB2-BD59-A6C34878D82A}">
                        <a16:rowId xmlns:a16="http://schemas.microsoft.com/office/drawing/2014/main" val="2877379023"/>
                      </a:ext>
                    </a:extLst>
                  </a:tr>
                  <a:tr h="370840">
                    <a:tc>
                      <a:txBody>
                        <a:bodyPr/>
                        <a:lstStyle/>
                        <a:p>
                          <a:r>
                            <a:rPr lang="en-US" sz="2100" dirty="0"/>
                            <a:t>Binary Search Tree</a:t>
                          </a:r>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r>
                                      <a:rPr lang="en-US" sz="2100" b="0" i="1" smtClean="0">
                                        <a:latin typeface="Cambria Math" panose="02040503050406030204" pitchFamily="18" charset="0"/>
                                      </a:rPr>
                                      <m:t>𝑛</m:t>
                                    </m:r>
                                  </m:e>
                                </m:d>
                              </m:oMath>
                            </m:oMathPara>
                          </a14:m>
                          <a:endParaRPr lang="en-US" sz="2100" dirty="0"/>
                        </a:p>
                      </a:txBody>
                      <a:tcPr/>
                    </a:tc>
                    <a:extLst>
                      <a:ext uri="{0D108BD9-81ED-4DB2-BD59-A6C34878D82A}">
                        <a16:rowId xmlns:a16="http://schemas.microsoft.com/office/drawing/2014/main" val="911959055"/>
                      </a:ext>
                    </a:extLst>
                  </a:tr>
                  <a:tr h="370840">
                    <a:tc>
                      <a:txBody>
                        <a:bodyPr/>
                        <a:lstStyle/>
                        <a:p>
                          <a:r>
                            <a:rPr lang="en-US" sz="2100" dirty="0"/>
                            <a:t>Binary Heap</a:t>
                          </a:r>
                        </a:p>
                      </a:txBody>
                      <a:tcPr>
                        <a:solidFill>
                          <a:schemeClr val="accent2">
                            <a:lumMod val="60000"/>
                            <a:lumOff val="4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e>
                                </m:d>
                              </m:oMath>
                            </m:oMathPara>
                          </a14:m>
                          <a:endParaRPr lang="en-US" sz="2100" dirty="0"/>
                        </a:p>
                      </a:txBody>
                      <a:tcPr>
                        <a:solidFill>
                          <a:schemeClr val="accent2">
                            <a:lumMod val="60000"/>
                            <a:lumOff val="40000"/>
                          </a:schemeClr>
                        </a:solidFill>
                      </a:tcPr>
                    </a:tc>
                    <a:tc>
                      <a:txBody>
                        <a:bodyPr/>
                        <a:lstStyle/>
                        <a:p>
                          <a:pPr/>
                          <a14:m>
                            <m:oMathPara xmlns:m="http://schemas.openxmlformats.org/officeDocument/2006/math">
                              <m:oMathParaPr>
                                <m:jc m:val="centerGroup"/>
                              </m:oMathParaPr>
                              <m:oMath xmlns:m="http://schemas.openxmlformats.org/officeDocument/2006/math">
                                <m:r>
                                  <m:rPr>
                                    <m:sty m:val="p"/>
                                  </m:rPr>
                                  <a:rPr lang="en-US" sz="2100" b="0" i="0" smtClean="0">
                                    <a:latin typeface="Cambria Math" panose="02040503050406030204" pitchFamily="18" charset="0"/>
                                  </a:rPr>
                                  <m:t>Θ</m:t>
                                </m:r>
                                <m:d>
                                  <m:dPr>
                                    <m:ctrlPr>
                                      <a:rPr lang="en-US" sz="2100" b="0" i="1" smtClean="0">
                                        <a:latin typeface="Cambria Math" panose="02040503050406030204" pitchFamily="18" charset="0"/>
                                      </a:rPr>
                                    </m:ctrlPr>
                                  </m:dPr>
                                  <m:e>
                                    <m:func>
                                      <m:funcPr>
                                        <m:ctrlPr>
                                          <a:rPr lang="en-US" sz="2100" b="0" i="1" smtClean="0">
                                            <a:latin typeface="Cambria Math" panose="02040503050406030204" pitchFamily="18" charset="0"/>
                                          </a:rPr>
                                        </m:ctrlPr>
                                      </m:funcPr>
                                      <m:fName>
                                        <m:r>
                                          <m:rPr>
                                            <m:sty m:val="p"/>
                                          </m:rPr>
                                          <a:rPr lang="en-US" sz="2100" b="0" i="0" smtClean="0">
                                            <a:latin typeface="Cambria Math" panose="02040503050406030204" pitchFamily="18" charset="0"/>
                                          </a:rPr>
                                          <m:t>log</m:t>
                                        </m:r>
                                      </m:fName>
                                      <m:e>
                                        <m:r>
                                          <a:rPr lang="en-US" sz="2100" b="0" i="1" smtClean="0">
                                            <a:latin typeface="Cambria Math" panose="02040503050406030204" pitchFamily="18" charset="0"/>
                                          </a:rPr>
                                          <m:t>𝑛</m:t>
                                        </m:r>
                                      </m:e>
                                    </m:func>
                                  </m:e>
                                </m:d>
                              </m:oMath>
                            </m:oMathPara>
                          </a14:m>
                          <a:endParaRPr lang="en-US" sz="2100" dirty="0"/>
                        </a:p>
                      </a:txBody>
                      <a:tcPr>
                        <a:solidFill>
                          <a:schemeClr val="accent2">
                            <a:lumMod val="60000"/>
                            <a:lumOff val="40000"/>
                          </a:schemeClr>
                        </a:solidFill>
                      </a:tcPr>
                    </a:tc>
                    <a:extLst>
                      <a:ext uri="{0D108BD9-81ED-4DB2-BD59-A6C34878D82A}">
                        <a16:rowId xmlns:a16="http://schemas.microsoft.com/office/drawing/2014/main" val="2607651751"/>
                      </a:ext>
                    </a:extLst>
                  </a:tr>
                </a:tbl>
              </a:graphicData>
            </a:graphic>
          </p:graphicFrame>
        </mc:Choice>
        <mc:Fallback xmlns="">
          <p:graphicFrame>
            <p:nvGraphicFramePr>
              <p:cNvPr id="4" name="Content Placeholder 3">
                <a:extLst>
                  <a:ext uri="{FF2B5EF4-FFF2-40B4-BE49-F238E27FC236}">
                    <a16:creationId xmlns:a16="http://schemas.microsoft.com/office/drawing/2014/main" id="{A5DE81BF-64A3-93DD-75E1-1B8B7ADAA44B}"/>
                  </a:ext>
                </a:extLst>
              </p:cNvPr>
              <p:cNvGraphicFramePr>
                <a:graphicFrameLocks noGrp="1"/>
              </p:cNvGraphicFramePr>
              <p:nvPr>
                <p:ph idx="1"/>
                <p:extLst>
                  <p:ext uri="{D42A27DB-BD31-4B8C-83A1-F6EECF244321}">
                    <p14:modId xmlns:p14="http://schemas.microsoft.com/office/powerpoint/2010/main" val="2513853333"/>
                  </p:ext>
                </p:extLst>
              </p:nvPr>
            </p:nvGraphicFramePr>
            <p:xfrm>
              <a:off x="838200" y="1825625"/>
              <a:ext cx="10515597" cy="2880360"/>
            </p:xfrm>
            <a:graphic>
              <a:graphicData uri="http://schemas.openxmlformats.org/drawingml/2006/table">
                <a:tbl>
                  <a:tblPr firstRow="1" bandRow="1">
                    <a:tableStyleId>{5C22544A-7EE6-4342-B048-85BDC9FD1C3A}</a:tableStyleId>
                  </a:tblPr>
                  <a:tblGrid>
                    <a:gridCol w="2626360">
                      <a:extLst>
                        <a:ext uri="{9D8B030D-6E8A-4147-A177-3AD203B41FA5}">
                          <a16:colId xmlns:a16="http://schemas.microsoft.com/office/drawing/2014/main" val="3859037791"/>
                        </a:ext>
                      </a:extLst>
                    </a:gridCol>
                    <a:gridCol w="3789680">
                      <a:extLst>
                        <a:ext uri="{9D8B030D-6E8A-4147-A177-3AD203B41FA5}">
                          <a16:colId xmlns:a16="http://schemas.microsoft.com/office/drawing/2014/main" val="1986166423"/>
                        </a:ext>
                      </a:extLst>
                    </a:gridCol>
                    <a:gridCol w="4099557">
                      <a:extLst>
                        <a:ext uri="{9D8B030D-6E8A-4147-A177-3AD203B41FA5}">
                          <a16:colId xmlns:a16="http://schemas.microsoft.com/office/drawing/2014/main" val="3667104526"/>
                        </a:ext>
                      </a:extLst>
                    </a:gridCol>
                  </a:tblGrid>
                  <a:tr h="411480">
                    <a:tc>
                      <a:txBody>
                        <a:bodyPr/>
                        <a:lstStyle/>
                        <a:p>
                          <a:r>
                            <a:rPr lang="en-US" sz="2100" dirty="0"/>
                            <a:t>Data Structure</a:t>
                          </a:r>
                        </a:p>
                      </a:txBody>
                      <a:tcPr/>
                    </a:tc>
                    <a:tc>
                      <a:txBody>
                        <a:bodyPr/>
                        <a:lstStyle/>
                        <a:p>
                          <a:r>
                            <a:rPr lang="en-US" sz="2100" dirty="0"/>
                            <a:t>Worst case time to insert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100" dirty="0"/>
                            <a:t>Worst case time to extract</a:t>
                          </a:r>
                        </a:p>
                      </a:txBody>
                      <a:tcPr/>
                    </a:tc>
                    <a:extLst>
                      <a:ext uri="{0D108BD9-81ED-4DB2-BD59-A6C34878D82A}">
                        <a16:rowId xmlns:a16="http://schemas.microsoft.com/office/drawing/2014/main" val="1526940656"/>
                      </a:ext>
                    </a:extLst>
                  </a:tr>
                  <a:tr h="411480">
                    <a:tc>
                      <a:txBody>
                        <a:bodyPr/>
                        <a:lstStyle/>
                        <a:p>
                          <a:r>
                            <a:rPr lang="en-US" sz="2100" dirty="0"/>
                            <a:t>Unsorted Array</a:t>
                          </a:r>
                        </a:p>
                      </a:txBody>
                      <a:tcPr/>
                    </a:tc>
                    <a:tc>
                      <a:txBody>
                        <a:bodyPr/>
                        <a:lstStyle/>
                        <a:p>
                          <a:endParaRPr lang="en-US"/>
                        </a:p>
                      </a:txBody>
                      <a:tcPr>
                        <a:blipFill>
                          <a:blip r:embed="rId2"/>
                          <a:stretch>
                            <a:fillRect l="-69453" t="-110448" r="-108842" b="-534328"/>
                          </a:stretch>
                        </a:blipFill>
                      </a:tcPr>
                    </a:tc>
                    <a:tc>
                      <a:txBody>
                        <a:bodyPr/>
                        <a:lstStyle/>
                        <a:p>
                          <a:endParaRPr lang="en-US"/>
                        </a:p>
                      </a:txBody>
                      <a:tcPr>
                        <a:blipFill>
                          <a:blip r:embed="rId2"/>
                          <a:stretch>
                            <a:fillRect l="-156612" t="-110448" r="-594" b="-534328"/>
                          </a:stretch>
                        </a:blipFill>
                      </a:tcPr>
                    </a:tc>
                    <a:extLst>
                      <a:ext uri="{0D108BD9-81ED-4DB2-BD59-A6C34878D82A}">
                        <a16:rowId xmlns:a16="http://schemas.microsoft.com/office/drawing/2014/main" val="999218032"/>
                      </a:ext>
                    </a:extLst>
                  </a:tr>
                  <a:tr h="411480">
                    <a:tc>
                      <a:txBody>
                        <a:bodyPr/>
                        <a:lstStyle/>
                        <a:p>
                          <a:r>
                            <a:rPr lang="en-US" sz="2100" dirty="0"/>
                            <a:t>Unsorted Linked List</a:t>
                          </a:r>
                        </a:p>
                      </a:txBody>
                      <a:tcPr/>
                    </a:tc>
                    <a:tc>
                      <a:txBody>
                        <a:bodyPr/>
                        <a:lstStyle/>
                        <a:p>
                          <a:endParaRPr lang="en-US"/>
                        </a:p>
                      </a:txBody>
                      <a:tcPr>
                        <a:blipFill>
                          <a:blip r:embed="rId2"/>
                          <a:stretch>
                            <a:fillRect l="-69453" t="-207353" r="-108842" b="-426471"/>
                          </a:stretch>
                        </a:blipFill>
                      </a:tcPr>
                    </a:tc>
                    <a:tc>
                      <a:txBody>
                        <a:bodyPr/>
                        <a:lstStyle/>
                        <a:p>
                          <a:endParaRPr lang="en-US"/>
                        </a:p>
                      </a:txBody>
                      <a:tcPr>
                        <a:blipFill>
                          <a:blip r:embed="rId2"/>
                          <a:stretch>
                            <a:fillRect l="-156612" t="-207353" r="-594" b="-426471"/>
                          </a:stretch>
                        </a:blipFill>
                      </a:tcPr>
                    </a:tc>
                    <a:extLst>
                      <a:ext uri="{0D108BD9-81ED-4DB2-BD59-A6C34878D82A}">
                        <a16:rowId xmlns:a16="http://schemas.microsoft.com/office/drawing/2014/main" val="2237532272"/>
                      </a:ext>
                    </a:extLst>
                  </a:tr>
                  <a:tr h="411480">
                    <a:tc>
                      <a:txBody>
                        <a:bodyPr/>
                        <a:lstStyle/>
                        <a:p>
                          <a:r>
                            <a:rPr lang="en-US" sz="2100" dirty="0"/>
                            <a:t>Sorted Array</a:t>
                          </a:r>
                        </a:p>
                      </a:txBody>
                      <a:tcPr/>
                    </a:tc>
                    <a:tc>
                      <a:txBody>
                        <a:bodyPr/>
                        <a:lstStyle/>
                        <a:p>
                          <a:endParaRPr lang="en-US"/>
                        </a:p>
                      </a:txBody>
                      <a:tcPr>
                        <a:blipFill>
                          <a:blip r:embed="rId2"/>
                          <a:stretch>
                            <a:fillRect l="-69453" t="-311940" r="-108842" b="-332836"/>
                          </a:stretch>
                        </a:blipFill>
                      </a:tcPr>
                    </a:tc>
                    <a:tc>
                      <a:txBody>
                        <a:bodyPr/>
                        <a:lstStyle/>
                        <a:p>
                          <a:endParaRPr lang="en-US"/>
                        </a:p>
                      </a:txBody>
                      <a:tcPr>
                        <a:blipFill>
                          <a:blip r:embed="rId2"/>
                          <a:stretch>
                            <a:fillRect l="-156612" t="-311940" r="-594" b="-332836"/>
                          </a:stretch>
                        </a:blipFill>
                      </a:tcPr>
                    </a:tc>
                    <a:extLst>
                      <a:ext uri="{0D108BD9-81ED-4DB2-BD59-A6C34878D82A}">
                        <a16:rowId xmlns:a16="http://schemas.microsoft.com/office/drawing/2014/main" val="1851548857"/>
                      </a:ext>
                    </a:extLst>
                  </a:tr>
                  <a:tr h="411480">
                    <a:tc>
                      <a:txBody>
                        <a:bodyPr/>
                        <a:lstStyle/>
                        <a:p>
                          <a:r>
                            <a:rPr lang="en-US" sz="2100" dirty="0"/>
                            <a:t>Sorted Linked List</a:t>
                          </a:r>
                        </a:p>
                      </a:txBody>
                      <a:tcPr/>
                    </a:tc>
                    <a:tc>
                      <a:txBody>
                        <a:bodyPr/>
                        <a:lstStyle/>
                        <a:p>
                          <a:endParaRPr lang="en-US"/>
                        </a:p>
                      </a:txBody>
                      <a:tcPr>
                        <a:blipFill>
                          <a:blip r:embed="rId2"/>
                          <a:stretch>
                            <a:fillRect l="-69453" t="-405882" r="-108842" b="-227941"/>
                          </a:stretch>
                        </a:blipFill>
                      </a:tcPr>
                    </a:tc>
                    <a:tc>
                      <a:txBody>
                        <a:bodyPr/>
                        <a:lstStyle/>
                        <a:p>
                          <a:endParaRPr lang="en-US"/>
                        </a:p>
                      </a:txBody>
                      <a:tcPr>
                        <a:blipFill>
                          <a:blip r:embed="rId2"/>
                          <a:stretch>
                            <a:fillRect l="-156612" t="-405882" r="-594" b="-227941"/>
                          </a:stretch>
                        </a:blipFill>
                      </a:tcPr>
                    </a:tc>
                    <a:extLst>
                      <a:ext uri="{0D108BD9-81ED-4DB2-BD59-A6C34878D82A}">
                        <a16:rowId xmlns:a16="http://schemas.microsoft.com/office/drawing/2014/main" val="2877379023"/>
                      </a:ext>
                    </a:extLst>
                  </a:tr>
                  <a:tr h="411480">
                    <a:tc>
                      <a:txBody>
                        <a:bodyPr/>
                        <a:lstStyle/>
                        <a:p>
                          <a:r>
                            <a:rPr lang="en-US" sz="2100" dirty="0"/>
                            <a:t>Binary Search Tree</a:t>
                          </a:r>
                        </a:p>
                      </a:txBody>
                      <a:tcPr/>
                    </a:tc>
                    <a:tc>
                      <a:txBody>
                        <a:bodyPr/>
                        <a:lstStyle/>
                        <a:p>
                          <a:endParaRPr lang="en-US"/>
                        </a:p>
                      </a:txBody>
                      <a:tcPr>
                        <a:blipFill>
                          <a:blip r:embed="rId2"/>
                          <a:stretch>
                            <a:fillRect l="-69453" t="-513433" r="-108842" b="-131343"/>
                          </a:stretch>
                        </a:blipFill>
                      </a:tcPr>
                    </a:tc>
                    <a:tc>
                      <a:txBody>
                        <a:bodyPr/>
                        <a:lstStyle/>
                        <a:p>
                          <a:endParaRPr lang="en-US"/>
                        </a:p>
                      </a:txBody>
                      <a:tcPr>
                        <a:blipFill>
                          <a:blip r:embed="rId2"/>
                          <a:stretch>
                            <a:fillRect l="-156612" t="-513433" r="-594" b="-131343"/>
                          </a:stretch>
                        </a:blipFill>
                      </a:tcPr>
                    </a:tc>
                    <a:extLst>
                      <a:ext uri="{0D108BD9-81ED-4DB2-BD59-A6C34878D82A}">
                        <a16:rowId xmlns:a16="http://schemas.microsoft.com/office/drawing/2014/main" val="911959055"/>
                      </a:ext>
                    </a:extLst>
                  </a:tr>
                  <a:tr h="411480">
                    <a:tc>
                      <a:txBody>
                        <a:bodyPr/>
                        <a:lstStyle/>
                        <a:p>
                          <a:r>
                            <a:rPr lang="en-US" sz="2100" dirty="0"/>
                            <a:t>Binary Heap</a:t>
                          </a:r>
                        </a:p>
                      </a:txBody>
                      <a:tcPr>
                        <a:solidFill>
                          <a:schemeClr val="accent2">
                            <a:lumMod val="60000"/>
                            <a:lumOff val="40000"/>
                          </a:schemeClr>
                        </a:solidFill>
                      </a:tcPr>
                    </a:tc>
                    <a:tc>
                      <a:txBody>
                        <a:bodyPr/>
                        <a:lstStyle/>
                        <a:p>
                          <a:endParaRPr lang="en-US"/>
                        </a:p>
                      </a:txBody>
                      <a:tcPr>
                        <a:blipFill>
                          <a:blip r:embed="rId2"/>
                          <a:stretch>
                            <a:fillRect l="-69453" t="-604412" r="-108842" b="-29412"/>
                          </a:stretch>
                        </a:blipFill>
                      </a:tcPr>
                    </a:tc>
                    <a:tc>
                      <a:txBody>
                        <a:bodyPr/>
                        <a:lstStyle/>
                        <a:p>
                          <a:endParaRPr lang="en-US"/>
                        </a:p>
                      </a:txBody>
                      <a:tcPr>
                        <a:blipFill>
                          <a:blip r:embed="rId2"/>
                          <a:stretch>
                            <a:fillRect l="-156612" t="-604412" r="-594" b="-29412"/>
                          </a:stretch>
                        </a:blipFill>
                      </a:tcPr>
                    </a:tc>
                    <a:extLst>
                      <a:ext uri="{0D108BD9-81ED-4DB2-BD59-A6C34878D82A}">
                        <a16:rowId xmlns:a16="http://schemas.microsoft.com/office/drawing/2014/main" val="2607651751"/>
                      </a:ext>
                    </a:extLst>
                  </a:tr>
                </a:tbl>
              </a:graphicData>
            </a:graphic>
          </p:graphicFrame>
        </mc:Fallback>
      </mc:AlternateContent>
      <p:sp>
        <p:nvSpPr>
          <p:cNvPr id="3" name="TextBox 2">
            <a:extLst>
              <a:ext uri="{FF2B5EF4-FFF2-40B4-BE49-F238E27FC236}">
                <a16:creationId xmlns:a16="http://schemas.microsoft.com/office/drawing/2014/main" id="{B5A04C30-28A0-45BD-0DCC-6FE722E39D48}"/>
              </a:ext>
            </a:extLst>
          </p:cNvPr>
          <p:cNvSpPr txBox="1"/>
          <p:nvPr/>
        </p:nvSpPr>
        <p:spPr>
          <a:xfrm>
            <a:off x="838200" y="5852160"/>
            <a:ext cx="9707880" cy="830997"/>
          </a:xfrm>
          <a:prstGeom prst="rect">
            <a:avLst/>
          </a:prstGeom>
          <a:noFill/>
        </p:spPr>
        <p:txBody>
          <a:bodyPr wrap="square" rtlCol="0">
            <a:spAutoFit/>
          </a:bodyPr>
          <a:lstStyle/>
          <a:p>
            <a:r>
              <a:rPr lang="en-US" sz="2400" dirty="0"/>
              <a:t>For simplicity,  Assume we know the maximum size of the PQ in advance (otherwise we’d do an amortized analysis, but get the same answers…)</a:t>
            </a:r>
          </a:p>
        </p:txBody>
      </p:sp>
    </p:spTree>
    <p:extLst>
      <p:ext uri="{BB962C8B-B14F-4D97-AF65-F5344CB8AC3E}">
        <p14:creationId xmlns:p14="http://schemas.microsoft.com/office/powerpoint/2010/main" val="2688806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67FF0-73B3-18E1-1353-1FC326B05A0A}"/>
              </a:ext>
            </a:extLst>
          </p:cNvPr>
          <p:cNvSpPr>
            <a:spLocks noGrp="1"/>
          </p:cNvSpPr>
          <p:nvPr>
            <p:ph type="title"/>
          </p:nvPr>
        </p:nvSpPr>
        <p:spPr/>
        <p:txBody>
          <a:bodyPr/>
          <a:lstStyle/>
          <a:p>
            <a:r>
              <a:rPr lang="en-US" dirty="0"/>
              <a:t>Trees for Heaps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0FACA28-A63F-17B5-D7E2-8052BDD1DCC7}"/>
                  </a:ext>
                </a:extLst>
              </p:cNvPr>
              <p:cNvSpPr>
                <a:spLocks noGrp="1"/>
              </p:cNvSpPr>
              <p:nvPr>
                <p:ph idx="1"/>
              </p:nvPr>
            </p:nvSpPr>
            <p:spPr/>
            <p:txBody>
              <a:bodyPr>
                <a:normAutofit/>
              </a:bodyPr>
              <a:lstStyle/>
              <a:p>
                <a:r>
                  <a:rPr lang="en-US" dirty="0"/>
                  <a:t>Binary Trees:</a:t>
                </a:r>
              </a:p>
              <a:p>
                <a:pPr lvl="1"/>
                <a:r>
                  <a:rPr lang="en-US" dirty="0"/>
                  <a:t>The branching factor is 2</a:t>
                </a:r>
              </a:p>
              <a:p>
                <a:pPr lvl="1"/>
                <a:r>
                  <a:rPr lang="en-US" dirty="0"/>
                  <a:t>Every node has </a:t>
                </a:r>
                <a14:m>
                  <m:oMath xmlns:m="http://schemas.openxmlformats.org/officeDocument/2006/math">
                    <m:r>
                      <a:rPr lang="en-US" b="0" i="1" smtClean="0">
                        <a:latin typeface="Cambria Math" panose="02040503050406030204" pitchFamily="18" charset="0"/>
                      </a:rPr>
                      <m:t>≤</m:t>
                    </m:r>
                  </m:oMath>
                </a14:m>
                <a:r>
                  <a:rPr lang="en-US" dirty="0"/>
                  <a:t> 2 children</a:t>
                </a:r>
              </a:p>
              <a:p>
                <a:r>
                  <a:rPr lang="en-US" dirty="0"/>
                  <a:t>Complete Tree:</a:t>
                </a:r>
              </a:p>
              <a:p>
                <a:pPr lvl="1"/>
                <a:r>
                  <a:rPr lang="en-US" dirty="0"/>
                  <a:t>All “layers” are full, except the bottom</a:t>
                </a:r>
              </a:p>
              <a:p>
                <a:pPr lvl="1"/>
                <a:r>
                  <a:rPr lang="en-US" dirty="0"/>
                  <a:t>Bottom layer filled left-to-right</a:t>
                </a:r>
              </a:p>
            </p:txBody>
          </p:sp>
        </mc:Choice>
        <mc:Fallback xmlns="">
          <p:sp>
            <p:nvSpPr>
              <p:cNvPr id="3" name="Content Placeholder 2">
                <a:extLst>
                  <a:ext uri="{FF2B5EF4-FFF2-40B4-BE49-F238E27FC236}">
                    <a16:creationId xmlns:a16="http://schemas.microsoft.com/office/drawing/2014/main" id="{50FACA28-A63F-17B5-D7E2-8052BDD1DCC7}"/>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4" name="Group 3" descr="Depiction of a Heap as a tree. For this slide, we're paying attention to the shape. Every level is completely full, except for the last. The last level must then be filled from left-to-right, meaning we cannot add a node if the there are any &quot;gaps&quot; to its left.">
            <a:extLst>
              <a:ext uri="{FF2B5EF4-FFF2-40B4-BE49-F238E27FC236}">
                <a16:creationId xmlns:a16="http://schemas.microsoft.com/office/drawing/2014/main" id="{745763F0-6769-2287-CC78-BCD511A25F3D}"/>
              </a:ext>
            </a:extLst>
          </p:cNvPr>
          <p:cNvGrpSpPr/>
          <p:nvPr/>
        </p:nvGrpSpPr>
        <p:grpSpPr>
          <a:xfrm>
            <a:off x="5161281" y="2808212"/>
            <a:ext cx="6934200" cy="3368751"/>
            <a:chOff x="2590801" y="2672070"/>
            <a:chExt cx="6934200" cy="3368751"/>
          </a:xfrm>
        </p:grpSpPr>
        <p:sp>
          <p:nvSpPr>
            <p:cNvPr id="5" name="Oval 4">
              <a:extLst>
                <a:ext uri="{FF2B5EF4-FFF2-40B4-BE49-F238E27FC236}">
                  <a16:creationId xmlns:a16="http://schemas.microsoft.com/office/drawing/2014/main" id="{1F7E31A0-3D28-578F-5A14-F09AA762C56B}"/>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6" name="Oval 5">
              <a:extLst>
                <a:ext uri="{FF2B5EF4-FFF2-40B4-BE49-F238E27FC236}">
                  <a16:creationId xmlns:a16="http://schemas.microsoft.com/office/drawing/2014/main" id="{18E57D9C-90AC-1E4D-B4B2-6035E42D446F}"/>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7" name="Oval 6">
              <a:extLst>
                <a:ext uri="{FF2B5EF4-FFF2-40B4-BE49-F238E27FC236}">
                  <a16:creationId xmlns:a16="http://schemas.microsoft.com/office/drawing/2014/main" id="{8B69181F-C6C8-0F25-3774-618748080A5E}"/>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 name="Oval 7">
              <a:extLst>
                <a:ext uri="{FF2B5EF4-FFF2-40B4-BE49-F238E27FC236}">
                  <a16:creationId xmlns:a16="http://schemas.microsoft.com/office/drawing/2014/main" id="{C4E7A57F-281D-14D1-8FD1-B7676D989C3C}"/>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9" name="Oval 8">
              <a:extLst>
                <a:ext uri="{FF2B5EF4-FFF2-40B4-BE49-F238E27FC236}">
                  <a16:creationId xmlns:a16="http://schemas.microsoft.com/office/drawing/2014/main" id="{B69DA9B6-1EB5-447B-ED91-6211BEDDA0F2}"/>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10" name="Oval 9">
              <a:extLst>
                <a:ext uri="{FF2B5EF4-FFF2-40B4-BE49-F238E27FC236}">
                  <a16:creationId xmlns:a16="http://schemas.microsoft.com/office/drawing/2014/main" id="{865DDE04-CC29-E791-DD6A-810566C87691}"/>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1" name="Oval 10">
              <a:extLst>
                <a:ext uri="{FF2B5EF4-FFF2-40B4-BE49-F238E27FC236}">
                  <a16:creationId xmlns:a16="http://schemas.microsoft.com/office/drawing/2014/main" id="{0C1B6C2F-9FFB-4EEB-3096-46005109CDE9}"/>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2" name="Oval 11">
              <a:extLst>
                <a:ext uri="{FF2B5EF4-FFF2-40B4-BE49-F238E27FC236}">
                  <a16:creationId xmlns:a16="http://schemas.microsoft.com/office/drawing/2014/main" id="{8F5AC253-EE0F-A59C-CD48-00D35FA98918}"/>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3" name="Oval 12">
              <a:extLst>
                <a:ext uri="{FF2B5EF4-FFF2-40B4-BE49-F238E27FC236}">
                  <a16:creationId xmlns:a16="http://schemas.microsoft.com/office/drawing/2014/main" id="{B694BE88-313B-BF69-CC7B-CDB41993619D}"/>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4" name="Straight Connector 13">
              <a:extLst>
                <a:ext uri="{FF2B5EF4-FFF2-40B4-BE49-F238E27FC236}">
                  <a16:creationId xmlns:a16="http://schemas.microsoft.com/office/drawing/2014/main" id="{3F5BEC51-2B81-F5B1-3172-D2C934522EE8}"/>
                </a:ext>
              </a:extLst>
            </p:cNvPr>
            <p:cNvCxnSpPr>
              <a:cxnSpLocks/>
              <a:stCxn id="5" idx="3"/>
              <a:endCxn id="6"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76CC7CC-AE23-0FD3-CE5F-8504F07C64B7}"/>
                </a:ext>
              </a:extLst>
            </p:cNvPr>
            <p:cNvCxnSpPr>
              <a:cxnSpLocks/>
              <a:stCxn id="5" idx="5"/>
              <a:endCxn id="7"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E5647F1-AB09-5E14-4D54-F9A40B1E0C28}"/>
                </a:ext>
              </a:extLst>
            </p:cNvPr>
            <p:cNvCxnSpPr>
              <a:stCxn id="9" idx="1"/>
              <a:endCxn id="6"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7D23AFF-4086-7B95-E87D-F527D08A1AD3}"/>
                </a:ext>
              </a:extLst>
            </p:cNvPr>
            <p:cNvCxnSpPr>
              <a:stCxn id="8" idx="7"/>
              <a:endCxn id="6"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D427BB4-6F03-67AA-C1CC-7E6FCA3D63F4}"/>
                </a:ext>
              </a:extLst>
            </p:cNvPr>
            <p:cNvCxnSpPr>
              <a:stCxn id="13" idx="0"/>
              <a:endCxn id="8"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B0041F5-7180-BE30-B46A-30863B150E6E}"/>
                </a:ext>
              </a:extLst>
            </p:cNvPr>
            <p:cNvCxnSpPr>
              <a:stCxn id="12" idx="0"/>
              <a:endCxn id="8"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952D87F-314D-CE71-4735-6CB05C141444}"/>
                </a:ext>
              </a:extLst>
            </p:cNvPr>
            <p:cNvCxnSpPr>
              <a:stCxn id="10" idx="7"/>
              <a:endCxn id="7"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B2EEED4-A26A-7898-FCF1-C0AA68E4D5B5}"/>
                </a:ext>
              </a:extLst>
            </p:cNvPr>
            <p:cNvCxnSpPr>
              <a:stCxn id="11" idx="1"/>
              <a:endCxn id="7"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21531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A069-E0AF-EBEE-3120-4318DF25C837}"/>
              </a:ext>
            </a:extLst>
          </p:cNvPr>
          <p:cNvSpPr>
            <a:spLocks noGrp="1"/>
          </p:cNvSpPr>
          <p:nvPr>
            <p:ph type="title"/>
          </p:nvPr>
        </p:nvSpPr>
        <p:spPr/>
        <p:txBody>
          <a:bodyPr/>
          <a:lstStyle/>
          <a:p>
            <a:r>
              <a:rPr lang="en-US" dirty="0"/>
              <a:t>Heap – Priority Queue Data Structure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CD4E4A-D376-CCD8-BF06-19D9E2D50515}"/>
                  </a:ext>
                </a:extLst>
              </p:cNvPr>
              <p:cNvSpPr>
                <a:spLocks noGrp="1"/>
              </p:cNvSpPr>
              <p:nvPr>
                <p:ph idx="1"/>
              </p:nvPr>
            </p:nvSpPr>
            <p:spPr/>
            <p:txBody>
              <a:bodyPr/>
              <a:lstStyle/>
              <a:p>
                <a:r>
                  <a:rPr lang="en-US" dirty="0"/>
                  <a:t>Idea: We need to keep some ordering, but it doesn’t need to be entirely sorted</a:t>
                </a:r>
              </a:p>
              <a:p>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r>
                      <a:rPr lang="en-US" b="0" i="1" smtClean="0">
                        <a:latin typeface="Cambria Math" panose="02040503050406030204" pitchFamily="18" charset="0"/>
                      </a:rPr>
                      <m:t>)</m:t>
                    </m:r>
                  </m:oMath>
                </a14:m>
                <a:r>
                  <a:rPr lang="en-US" dirty="0"/>
                  <a:t> worst case for extract and insert</a:t>
                </a:r>
              </a:p>
              <a:p>
                <a:endParaRPr lang="en-US" dirty="0"/>
              </a:p>
            </p:txBody>
          </p:sp>
        </mc:Choice>
        <mc:Fallback xmlns="">
          <p:sp>
            <p:nvSpPr>
              <p:cNvPr id="3" name="Content Placeholder 2">
                <a:extLst>
                  <a:ext uri="{FF2B5EF4-FFF2-40B4-BE49-F238E27FC236}">
                    <a16:creationId xmlns:a16="http://schemas.microsoft.com/office/drawing/2014/main" id="{99CD4E4A-D376-CCD8-BF06-19D9E2D50515}"/>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grpSp>
        <p:nvGrpSpPr>
          <p:cNvPr id="30" name="Group 29" descr="There are two advantages to the heap structure required. This image demonstrates the first. It guarantees that the number of levels in the tree is logarithmic in its size since every node has the maximum number of children (until the last 2 levels)">
            <a:extLst>
              <a:ext uri="{FF2B5EF4-FFF2-40B4-BE49-F238E27FC236}">
                <a16:creationId xmlns:a16="http://schemas.microsoft.com/office/drawing/2014/main" id="{860A17D2-D1DC-EB90-0F1F-B576ACAA6D5B}"/>
              </a:ext>
            </a:extLst>
          </p:cNvPr>
          <p:cNvGrpSpPr/>
          <p:nvPr/>
        </p:nvGrpSpPr>
        <p:grpSpPr>
          <a:xfrm>
            <a:off x="5161281" y="2808212"/>
            <a:ext cx="6934200" cy="3368751"/>
            <a:chOff x="2590801" y="2672070"/>
            <a:chExt cx="6934200" cy="3368751"/>
          </a:xfrm>
        </p:grpSpPr>
        <p:sp>
          <p:nvSpPr>
            <p:cNvPr id="4" name="Oval 3">
              <a:extLst>
                <a:ext uri="{FF2B5EF4-FFF2-40B4-BE49-F238E27FC236}">
                  <a16:creationId xmlns:a16="http://schemas.microsoft.com/office/drawing/2014/main" id="{C0E16EF1-E0DE-F370-E581-946E72846104}"/>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5" name="Oval 4">
              <a:extLst>
                <a:ext uri="{FF2B5EF4-FFF2-40B4-BE49-F238E27FC236}">
                  <a16:creationId xmlns:a16="http://schemas.microsoft.com/office/drawing/2014/main" id="{245C3EBE-556C-5377-E6B8-DD961CEA7DFD}"/>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6" name="Oval 5">
              <a:extLst>
                <a:ext uri="{FF2B5EF4-FFF2-40B4-BE49-F238E27FC236}">
                  <a16:creationId xmlns:a16="http://schemas.microsoft.com/office/drawing/2014/main" id="{60B45233-474B-D142-219F-3E2B3AC692B9}"/>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 name="Oval 6">
              <a:extLst>
                <a:ext uri="{FF2B5EF4-FFF2-40B4-BE49-F238E27FC236}">
                  <a16:creationId xmlns:a16="http://schemas.microsoft.com/office/drawing/2014/main" id="{AE202AD5-FD55-ED1F-2E5A-AA6DE5FB534F}"/>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 name="Oval 7">
              <a:extLst>
                <a:ext uri="{FF2B5EF4-FFF2-40B4-BE49-F238E27FC236}">
                  <a16:creationId xmlns:a16="http://schemas.microsoft.com/office/drawing/2014/main" id="{B55CF38E-7DC0-6240-8663-B411669B6536}"/>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9" name="Oval 8">
              <a:extLst>
                <a:ext uri="{FF2B5EF4-FFF2-40B4-BE49-F238E27FC236}">
                  <a16:creationId xmlns:a16="http://schemas.microsoft.com/office/drawing/2014/main" id="{7F4CC478-74A8-998F-9A93-3856DF9C77CF}"/>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 name="Oval 9">
              <a:extLst>
                <a:ext uri="{FF2B5EF4-FFF2-40B4-BE49-F238E27FC236}">
                  <a16:creationId xmlns:a16="http://schemas.microsoft.com/office/drawing/2014/main" id="{E0E3CC96-BBE6-289E-ED25-7D583BF06E09}"/>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11" name="Oval 10">
              <a:extLst>
                <a:ext uri="{FF2B5EF4-FFF2-40B4-BE49-F238E27FC236}">
                  <a16:creationId xmlns:a16="http://schemas.microsoft.com/office/drawing/2014/main" id="{1E4DD672-6BA5-032B-AF77-D37A27D159F3}"/>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2" name="Oval 11">
              <a:extLst>
                <a:ext uri="{FF2B5EF4-FFF2-40B4-BE49-F238E27FC236}">
                  <a16:creationId xmlns:a16="http://schemas.microsoft.com/office/drawing/2014/main" id="{201B6D2E-E2AA-4C8C-1EAD-8C12D7FF3633}"/>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13" name="Straight Connector 12">
              <a:extLst>
                <a:ext uri="{FF2B5EF4-FFF2-40B4-BE49-F238E27FC236}">
                  <a16:creationId xmlns:a16="http://schemas.microsoft.com/office/drawing/2014/main" id="{3248F384-51C8-527F-7FB4-5BBB372B6677}"/>
                </a:ext>
              </a:extLst>
            </p:cNvPr>
            <p:cNvCxnSpPr>
              <a:cxnSpLocks/>
              <a:stCxn id="4" idx="3"/>
              <a:endCxn id="5"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002DF07-0E13-B858-3BA7-5900F9516216}"/>
                </a:ext>
              </a:extLst>
            </p:cNvPr>
            <p:cNvCxnSpPr>
              <a:cxnSpLocks/>
              <a:stCxn id="4" idx="5"/>
              <a:endCxn id="6"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184EDD4-811C-EDDD-E685-8BB995834CA3}"/>
                </a:ext>
              </a:extLst>
            </p:cNvPr>
            <p:cNvCxnSpPr>
              <a:stCxn id="8" idx="1"/>
              <a:endCxn id="5"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D010E68-C147-D53D-76FA-0AC012CD9A6F}"/>
                </a:ext>
              </a:extLst>
            </p:cNvPr>
            <p:cNvCxnSpPr>
              <a:stCxn id="7" idx="7"/>
              <a:endCxn id="5"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C35A445-FC36-61C2-4F6B-88DF180C943C}"/>
                </a:ext>
              </a:extLst>
            </p:cNvPr>
            <p:cNvCxnSpPr>
              <a:stCxn id="12" idx="0"/>
              <a:endCxn id="7"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6173BE8-0C63-61AC-C82D-DA0736EC7C33}"/>
                </a:ext>
              </a:extLst>
            </p:cNvPr>
            <p:cNvCxnSpPr>
              <a:stCxn id="11" idx="0"/>
              <a:endCxn id="7"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859FA23-DDB5-C437-52D4-C8687D34BF71}"/>
                </a:ext>
              </a:extLst>
            </p:cNvPr>
            <p:cNvCxnSpPr>
              <a:stCxn id="9" idx="7"/>
              <a:endCxn id="6"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F0309B5-D192-7F29-3E8C-A9BE86027085}"/>
                </a:ext>
              </a:extLst>
            </p:cNvPr>
            <p:cNvCxnSpPr>
              <a:stCxn id="10" idx="1"/>
              <a:endCxn id="6"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 name="Group 30" descr="This demonstrates the second advantage. We can easily represent the tree in an array by labelling the nodes with indices following a level-order traversal (so the root has value 1, its left child is value 2, its right child is 3, etc.)">
            <a:extLst>
              <a:ext uri="{FF2B5EF4-FFF2-40B4-BE49-F238E27FC236}">
                <a16:creationId xmlns:a16="http://schemas.microsoft.com/office/drawing/2014/main" id="{49F8F235-A831-9627-1314-311769E6820F}"/>
              </a:ext>
            </a:extLst>
          </p:cNvPr>
          <p:cNvGrpSpPr/>
          <p:nvPr/>
        </p:nvGrpSpPr>
        <p:grpSpPr>
          <a:xfrm>
            <a:off x="5354476" y="3530219"/>
            <a:ext cx="6547808" cy="2962656"/>
            <a:chOff x="5354476" y="3530219"/>
            <a:chExt cx="6547808" cy="2962656"/>
          </a:xfrm>
        </p:grpSpPr>
        <p:sp>
          <p:nvSpPr>
            <p:cNvPr id="21" name="TextBox 20">
              <a:extLst>
                <a:ext uri="{FF2B5EF4-FFF2-40B4-BE49-F238E27FC236}">
                  <a16:creationId xmlns:a16="http://schemas.microsoft.com/office/drawing/2014/main" id="{AE60BECB-F493-D718-723F-93EFBCB2CADD}"/>
                </a:ext>
              </a:extLst>
            </p:cNvPr>
            <p:cNvSpPr txBox="1"/>
            <p:nvPr/>
          </p:nvSpPr>
          <p:spPr>
            <a:xfrm>
              <a:off x="8760529" y="3530219"/>
              <a:ext cx="301686" cy="369332"/>
            </a:xfrm>
            <a:prstGeom prst="rect">
              <a:avLst/>
            </a:prstGeom>
            <a:noFill/>
          </p:spPr>
          <p:txBody>
            <a:bodyPr wrap="none" rtlCol="0">
              <a:spAutoFit/>
            </a:bodyPr>
            <a:lstStyle/>
            <a:p>
              <a:r>
                <a:rPr lang="en-US" dirty="0">
                  <a:solidFill>
                    <a:srgbClr val="FF33CC"/>
                  </a:solidFill>
                </a:rPr>
                <a:t>1</a:t>
              </a:r>
            </a:p>
          </p:txBody>
        </p:sp>
        <p:sp>
          <p:nvSpPr>
            <p:cNvPr id="22" name="TextBox 21">
              <a:extLst>
                <a:ext uri="{FF2B5EF4-FFF2-40B4-BE49-F238E27FC236}">
                  <a16:creationId xmlns:a16="http://schemas.microsoft.com/office/drawing/2014/main" id="{F55FA8D7-584A-3D92-2374-D4D9B039A1F0}"/>
                </a:ext>
              </a:extLst>
            </p:cNvPr>
            <p:cNvSpPr txBox="1"/>
            <p:nvPr/>
          </p:nvSpPr>
          <p:spPr>
            <a:xfrm>
              <a:off x="6954675" y="4536014"/>
              <a:ext cx="301686" cy="369332"/>
            </a:xfrm>
            <a:prstGeom prst="rect">
              <a:avLst/>
            </a:prstGeom>
            <a:noFill/>
          </p:spPr>
          <p:txBody>
            <a:bodyPr wrap="none" rtlCol="0">
              <a:spAutoFit/>
            </a:bodyPr>
            <a:lstStyle/>
            <a:p>
              <a:r>
                <a:rPr lang="en-US" dirty="0">
                  <a:solidFill>
                    <a:srgbClr val="FF33CC"/>
                  </a:solidFill>
                </a:rPr>
                <a:t>2</a:t>
              </a:r>
            </a:p>
          </p:txBody>
        </p:sp>
        <p:sp>
          <p:nvSpPr>
            <p:cNvPr id="23" name="TextBox 22">
              <a:extLst>
                <a:ext uri="{FF2B5EF4-FFF2-40B4-BE49-F238E27FC236}">
                  <a16:creationId xmlns:a16="http://schemas.microsoft.com/office/drawing/2014/main" id="{A074B26C-2E4B-B7B4-53B8-684267F34C93}"/>
                </a:ext>
              </a:extLst>
            </p:cNvPr>
            <p:cNvSpPr txBox="1"/>
            <p:nvPr/>
          </p:nvSpPr>
          <p:spPr>
            <a:xfrm>
              <a:off x="10622173" y="4475618"/>
              <a:ext cx="301686" cy="369332"/>
            </a:xfrm>
            <a:prstGeom prst="rect">
              <a:avLst/>
            </a:prstGeom>
            <a:noFill/>
          </p:spPr>
          <p:txBody>
            <a:bodyPr wrap="none" rtlCol="0">
              <a:spAutoFit/>
            </a:bodyPr>
            <a:lstStyle/>
            <a:p>
              <a:r>
                <a:rPr lang="en-US" dirty="0">
                  <a:solidFill>
                    <a:srgbClr val="FF33CC"/>
                  </a:solidFill>
                </a:rPr>
                <a:t>3</a:t>
              </a:r>
            </a:p>
          </p:txBody>
        </p:sp>
        <p:sp>
          <p:nvSpPr>
            <p:cNvPr id="24" name="TextBox 23">
              <a:extLst>
                <a:ext uri="{FF2B5EF4-FFF2-40B4-BE49-F238E27FC236}">
                  <a16:creationId xmlns:a16="http://schemas.microsoft.com/office/drawing/2014/main" id="{7736FF71-9127-2B32-CF43-58B262D44B28}"/>
                </a:ext>
              </a:extLst>
            </p:cNvPr>
            <p:cNvSpPr txBox="1"/>
            <p:nvPr/>
          </p:nvSpPr>
          <p:spPr>
            <a:xfrm>
              <a:off x="5922561" y="5230503"/>
              <a:ext cx="301686" cy="369332"/>
            </a:xfrm>
            <a:prstGeom prst="rect">
              <a:avLst/>
            </a:prstGeom>
            <a:noFill/>
          </p:spPr>
          <p:txBody>
            <a:bodyPr wrap="none" rtlCol="0">
              <a:spAutoFit/>
            </a:bodyPr>
            <a:lstStyle/>
            <a:p>
              <a:r>
                <a:rPr lang="en-US" dirty="0">
                  <a:solidFill>
                    <a:srgbClr val="FF33CC"/>
                  </a:solidFill>
                </a:rPr>
                <a:t>4</a:t>
              </a:r>
            </a:p>
          </p:txBody>
        </p:sp>
        <p:sp>
          <p:nvSpPr>
            <p:cNvPr id="25" name="TextBox 24">
              <a:extLst>
                <a:ext uri="{FF2B5EF4-FFF2-40B4-BE49-F238E27FC236}">
                  <a16:creationId xmlns:a16="http://schemas.microsoft.com/office/drawing/2014/main" id="{7EE074B9-88F8-F18E-08DC-F75747103A96}"/>
                </a:ext>
              </a:extLst>
            </p:cNvPr>
            <p:cNvSpPr txBox="1"/>
            <p:nvPr/>
          </p:nvSpPr>
          <p:spPr>
            <a:xfrm>
              <a:off x="9692485" y="5171600"/>
              <a:ext cx="301686" cy="369332"/>
            </a:xfrm>
            <a:prstGeom prst="rect">
              <a:avLst/>
            </a:prstGeom>
            <a:noFill/>
          </p:spPr>
          <p:txBody>
            <a:bodyPr wrap="none" rtlCol="0">
              <a:spAutoFit/>
            </a:bodyPr>
            <a:lstStyle/>
            <a:p>
              <a:r>
                <a:rPr lang="en-US" dirty="0">
                  <a:solidFill>
                    <a:srgbClr val="FF33CC"/>
                  </a:solidFill>
                </a:rPr>
                <a:t>6</a:t>
              </a:r>
            </a:p>
          </p:txBody>
        </p:sp>
        <p:sp>
          <p:nvSpPr>
            <p:cNvPr id="26" name="TextBox 25">
              <a:extLst>
                <a:ext uri="{FF2B5EF4-FFF2-40B4-BE49-F238E27FC236}">
                  <a16:creationId xmlns:a16="http://schemas.microsoft.com/office/drawing/2014/main" id="{BFC00382-10D4-B39D-2D3C-D7507FF529ED}"/>
                </a:ext>
              </a:extLst>
            </p:cNvPr>
            <p:cNvSpPr txBox="1"/>
            <p:nvPr/>
          </p:nvSpPr>
          <p:spPr>
            <a:xfrm>
              <a:off x="7974880" y="5267825"/>
              <a:ext cx="301686" cy="369332"/>
            </a:xfrm>
            <a:prstGeom prst="rect">
              <a:avLst/>
            </a:prstGeom>
            <a:noFill/>
          </p:spPr>
          <p:txBody>
            <a:bodyPr wrap="none" rtlCol="0">
              <a:spAutoFit/>
            </a:bodyPr>
            <a:lstStyle/>
            <a:p>
              <a:r>
                <a:rPr lang="en-US" dirty="0">
                  <a:solidFill>
                    <a:srgbClr val="FF33CC"/>
                  </a:solidFill>
                </a:rPr>
                <a:t>5</a:t>
              </a:r>
            </a:p>
          </p:txBody>
        </p:sp>
        <p:sp>
          <p:nvSpPr>
            <p:cNvPr id="27" name="TextBox 26">
              <a:extLst>
                <a:ext uri="{FF2B5EF4-FFF2-40B4-BE49-F238E27FC236}">
                  <a16:creationId xmlns:a16="http://schemas.microsoft.com/office/drawing/2014/main" id="{C405E667-1185-441D-DD92-CD75408C8AE1}"/>
                </a:ext>
              </a:extLst>
            </p:cNvPr>
            <p:cNvSpPr txBox="1"/>
            <p:nvPr/>
          </p:nvSpPr>
          <p:spPr>
            <a:xfrm>
              <a:off x="11600598" y="5188989"/>
              <a:ext cx="301686" cy="369332"/>
            </a:xfrm>
            <a:prstGeom prst="rect">
              <a:avLst/>
            </a:prstGeom>
            <a:noFill/>
          </p:spPr>
          <p:txBody>
            <a:bodyPr wrap="none" rtlCol="0">
              <a:spAutoFit/>
            </a:bodyPr>
            <a:lstStyle/>
            <a:p>
              <a:r>
                <a:rPr lang="en-US" dirty="0">
                  <a:solidFill>
                    <a:srgbClr val="FF33CC"/>
                  </a:solidFill>
                </a:rPr>
                <a:t>7</a:t>
              </a:r>
            </a:p>
          </p:txBody>
        </p:sp>
        <p:sp>
          <p:nvSpPr>
            <p:cNvPr id="28" name="TextBox 27">
              <a:extLst>
                <a:ext uri="{FF2B5EF4-FFF2-40B4-BE49-F238E27FC236}">
                  <a16:creationId xmlns:a16="http://schemas.microsoft.com/office/drawing/2014/main" id="{5C176F8B-5318-0EBC-E447-A87986A92571}"/>
                </a:ext>
              </a:extLst>
            </p:cNvPr>
            <p:cNvSpPr txBox="1"/>
            <p:nvPr/>
          </p:nvSpPr>
          <p:spPr>
            <a:xfrm>
              <a:off x="5354476" y="6123543"/>
              <a:ext cx="301686" cy="369332"/>
            </a:xfrm>
            <a:prstGeom prst="rect">
              <a:avLst/>
            </a:prstGeom>
            <a:noFill/>
          </p:spPr>
          <p:txBody>
            <a:bodyPr wrap="none" rtlCol="0">
              <a:spAutoFit/>
            </a:bodyPr>
            <a:lstStyle/>
            <a:p>
              <a:r>
                <a:rPr lang="en-US" dirty="0">
                  <a:solidFill>
                    <a:srgbClr val="FF33CC"/>
                  </a:solidFill>
                </a:rPr>
                <a:t>8</a:t>
              </a:r>
            </a:p>
          </p:txBody>
        </p:sp>
        <p:sp>
          <p:nvSpPr>
            <p:cNvPr id="29" name="TextBox 28">
              <a:extLst>
                <a:ext uri="{FF2B5EF4-FFF2-40B4-BE49-F238E27FC236}">
                  <a16:creationId xmlns:a16="http://schemas.microsoft.com/office/drawing/2014/main" id="{483F1FB1-D52E-6857-07D9-7BB2E4A44120}"/>
                </a:ext>
              </a:extLst>
            </p:cNvPr>
            <p:cNvSpPr txBox="1"/>
            <p:nvPr/>
          </p:nvSpPr>
          <p:spPr>
            <a:xfrm>
              <a:off x="6490947" y="6123543"/>
              <a:ext cx="301686" cy="369332"/>
            </a:xfrm>
            <a:prstGeom prst="rect">
              <a:avLst/>
            </a:prstGeom>
            <a:noFill/>
          </p:spPr>
          <p:txBody>
            <a:bodyPr wrap="none" rtlCol="0">
              <a:spAutoFit/>
            </a:bodyPr>
            <a:lstStyle/>
            <a:p>
              <a:r>
                <a:rPr lang="en-US" dirty="0">
                  <a:solidFill>
                    <a:srgbClr val="FF33CC"/>
                  </a:solidFill>
                </a:rPr>
                <a:t>9</a:t>
              </a:r>
            </a:p>
          </p:txBody>
        </p:sp>
      </p:grpSp>
    </p:spTree>
    <p:extLst>
      <p:ext uri="{BB962C8B-B14F-4D97-AF65-F5344CB8AC3E}">
        <p14:creationId xmlns:p14="http://schemas.microsoft.com/office/powerpoint/2010/main" val="214369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7CEA206E-E4F0-F25D-7FB9-EC12CCD00DB7}"/>
                  </a:ext>
                </a:extLst>
              </p:cNvPr>
              <p:cNvSpPr>
                <a:spLocks noGrp="1"/>
              </p:cNvSpPr>
              <p:nvPr>
                <p:ph type="title"/>
              </p:nvPr>
            </p:nvSpPr>
            <p:spPr/>
            <p:txBody>
              <a:bodyPr/>
              <a:lstStyle/>
              <a:p>
                <a:r>
                  <a:rPr lang="en-US" dirty="0"/>
                  <a:t>Achieving </a:t>
                </a:r>
                <a14:m>
                  <m:oMath xmlns:m="http://schemas.openxmlformats.org/officeDocument/2006/math">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oMath>
                </a14:m>
                <a:r>
                  <a:rPr lang="en-US" dirty="0"/>
                  <a:t> Running Time</a:t>
                </a:r>
              </a:p>
            </p:txBody>
          </p:sp>
        </mc:Choice>
        <mc:Fallback xmlns="">
          <p:sp>
            <p:nvSpPr>
              <p:cNvPr id="2" name="Title 1">
                <a:extLst>
                  <a:ext uri="{FF2B5EF4-FFF2-40B4-BE49-F238E27FC236}">
                    <a16:creationId xmlns:a16="http://schemas.microsoft.com/office/drawing/2014/main" id="{7CEA206E-E4F0-F25D-7FB9-EC12CCD00DB7}"/>
                  </a:ext>
                </a:extLst>
              </p:cNvPr>
              <p:cNvSpPr>
                <a:spLocks noGrp="1" noRot="1" noChangeAspect="1" noMove="1" noResize="1" noEditPoints="1" noAdjustHandles="1" noChangeArrowheads="1" noChangeShapeType="1" noTextEdit="1"/>
              </p:cNvSpPr>
              <p:nvPr>
                <p:ph type="title"/>
              </p:nvPr>
            </p:nvSpPr>
            <p:spPr>
              <a:blipFill>
                <a:blip r:embed="rId2"/>
                <a:stretch>
                  <a:fillRect l="-237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18C1EDC-77CF-F245-8CDE-E3968F223C83}"/>
                  </a:ext>
                </a:extLst>
              </p:cNvPr>
              <p:cNvSpPr>
                <a:spLocks noGrp="1"/>
              </p:cNvSpPr>
              <p:nvPr>
                <p:ph idx="1"/>
              </p:nvPr>
            </p:nvSpPr>
            <p:spPr/>
            <p:txBody>
              <a:bodyPr>
                <a:normAutofit fontScale="92500" lnSpcReduction="10000"/>
              </a:bodyPr>
              <a:lstStyle/>
              <a:p>
                <a:r>
                  <a:rPr lang="en-US" dirty="0"/>
                  <a:t>What is the maximum number of total nodes in a binary tree of height </a:t>
                </a:r>
                <a14:m>
                  <m:oMath xmlns:m="http://schemas.openxmlformats.org/officeDocument/2006/math">
                    <m:r>
                      <a:rPr lang="en-US" b="0" i="1" smtClean="0">
                        <a:latin typeface="Cambria Math" panose="02040503050406030204" pitchFamily="18" charset="0"/>
                      </a:rPr>
                      <m:t>h</m:t>
                    </m:r>
                  </m:oMath>
                </a14:m>
                <a:r>
                  <a:rPr lang="en-US" dirty="0"/>
                  <a:t>?</a:t>
                </a:r>
              </a:p>
              <a:p>
                <a:pPr lvl="1"/>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r>
                          <a:rPr lang="en-US" b="0" i="1" smtClean="0">
                            <a:latin typeface="Cambria Math" panose="02040503050406030204" pitchFamily="18" charset="0"/>
                          </a:rPr>
                          <m:t>+1</m:t>
                        </m:r>
                      </m:sup>
                    </m:sSup>
                    <m:r>
                      <a:rPr lang="en-US" b="0" i="1" smtClean="0">
                        <a:latin typeface="Cambria Math" panose="02040503050406030204" pitchFamily="18" charset="0"/>
                      </a:rPr>
                      <m:t>−1</m:t>
                    </m:r>
                  </m:oMath>
                </a14:m>
                <a:endParaRPr lang="en-US" dirty="0"/>
              </a:p>
              <a:p>
                <a:pPr lvl="1"/>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sup>
                        </m:sSup>
                      </m:e>
                    </m:d>
                  </m:oMath>
                </a14:m>
                <a:endParaRPr lang="en-US" dirty="0"/>
              </a:p>
              <a:p>
                <a:r>
                  <a:rPr lang="en-US" dirty="0"/>
                  <a:t>If I have </a:t>
                </a:r>
                <a14:m>
                  <m:oMath xmlns:m="http://schemas.openxmlformats.org/officeDocument/2006/math">
                    <m:r>
                      <a:rPr lang="en-US" b="0" i="1" smtClean="0">
                        <a:latin typeface="Cambria Math" panose="02040503050406030204" pitchFamily="18" charset="0"/>
                      </a:rPr>
                      <m:t>𝑛</m:t>
                    </m:r>
                  </m:oMath>
                </a14:m>
                <a:r>
                  <a:rPr lang="en-US" dirty="0"/>
                  <a:t> nodes in a binary tree, what is its minimum height?</a:t>
                </a:r>
                <a:endParaRPr lang="en-US" b="0" dirty="0"/>
              </a:p>
              <a:p>
                <a:pPr lvl="1"/>
                <a:r>
                  <a:rPr lang="en-US" b="0" dirty="0"/>
                  <a:t>Find the smallest </a:t>
                </a:r>
                <a14:m>
                  <m:oMath xmlns:m="http://schemas.openxmlformats.org/officeDocument/2006/math">
                    <m:r>
                      <a:rPr lang="en-US" b="0" i="1" dirty="0" smtClean="0">
                        <a:latin typeface="Cambria Math" panose="02040503050406030204" pitchFamily="18" charset="0"/>
                      </a:rPr>
                      <m:t>h</m:t>
                    </m:r>
                  </m:oMath>
                </a14:m>
                <a:r>
                  <a:rPr lang="en-US" b="0" dirty="0"/>
                  <a:t> such that: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2</m:t>
                        </m:r>
                      </m:e>
                      <m:sup>
                        <m:r>
                          <a:rPr lang="en-US" b="0" i="1" smtClean="0">
                            <a:latin typeface="Cambria Math" panose="02040503050406030204" pitchFamily="18" charset="0"/>
                          </a:rPr>
                          <m:t>h</m:t>
                        </m:r>
                        <m:r>
                          <a:rPr lang="en-US" b="0" i="1" smtClean="0">
                            <a:latin typeface="Cambria Math" panose="02040503050406030204" pitchFamily="18" charset="0"/>
                          </a:rPr>
                          <m:t>+1</m:t>
                        </m:r>
                      </m:sup>
                    </m:sSup>
                    <m:r>
                      <a:rPr lang="en-US" b="0" i="1" smtClean="0">
                        <a:latin typeface="Cambria Math" panose="02040503050406030204" pitchFamily="18" charset="0"/>
                      </a:rPr>
                      <m:t>−1</m:t>
                    </m:r>
                  </m:oMath>
                </a14:m>
                <a:endParaRPr lang="en-US" b="0" i="0" dirty="0">
                  <a:latin typeface="Cambria Math" panose="02040503050406030204" pitchFamily="18" charset="0"/>
                </a:endParaRPr>
              </a:p>
              <a:p>
                <a:pPr lvl="1"/>
                <a:r>
                  <a:rPr lang="en-US" b="0" dirty="0"/>
                  <a:t>Solve for </a:t>
                </a:r>
                <a14:m>
                  <m:oMath xmlns:m="http://schemas.openxmlformats.org/officeDocument/2006/math">
                    <m:r>
                      <a:rPr lang="en-US" b="0" i="1" dirty="0" smtClean="0">
                        <a:latin typeface="Cambria Math" panose="02040503050406030204" pitchFamily="18" charset="0"/>
                      </a:rPr>
                      <m:t>h</m:t>
                    </m:r>
                  </m:oMath>
                </a14:m>
                <a:r>
                  <a:rPr lang="en-US" b="0" dirty="0"/>
                  <a:t>: </a:t>
                </a:r>
                <a14:m>
                  <m:oMath xmlns:m="http://schemas.openxmlformats.org/officeDocument/2006/math">
                    <m:r>
                      <a:rPr lang="en-US" b="0" i="1" smtClean="0">
                        <a:latin typeface="Cambria Math" panose="02040503050406030204" pitchFamily="18" charset="0"/>
                      </a:rPr>
                      <m:t>⌈</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d>
                          <m:dPr>
                            <m:ctrlPr>
                              <a:rPr lang="en-US" b="0" i="1" smtClean="0">
                                <a:latin typeface="Cambria Math" panose="02040503050406030204" pitchFamily="18" charset="0"/>
                              </a:rPr>
                            </m:ctrlPr>
                          </m:dPr>
                          <m:e>
                            <m:r>
                              <a:rPr lang="en-US" b="0" i="1" smtClean="0">
                                <a:latin typeface="Cambria Math" panose="02040503050406030204" pitchFamily="18" charset="0"/>
                              </a:rPr>
                              <m:t>𝑛</m:t>
                            </m:r>
                            <m:r>
                              <a:rPr lang="en-US" b="0" i="1" smtClean="0">
                                <a:latin typeface="Cambria Math" panose="02040503050406030204" pitchFamily="18" charset="0"/>
                              </a:rPr>
                              <m:t>+1</m:t>
                            </m:r>
                          </m:e>
                        </m:d>
                      </m:e>
                    </m:func>
                    <m:r>
                      <a:rPr lang="en-US" b="0" i="1" smtClean="0">
                        <a:latin typeface="Cambria Math" panose="02040503050406030204" pitchFamily="18" charset="0"/>
                      </a:rPr>
                      <m:t>−1⌉=</m:t>
                    </m:r>
                    <m:r>
                      <a:rPr lang="en-US" b="0" i="1" smtClean="0">
                        <a:latin typeface="Cambria Math" panose="02040503050406030204" pitchFamily="18" charset="0"/>
                      </a:rPr>
                      <m:t>h</m:t>
                    </m:r>
                  </m:oMath>
                </a14:m>
                <a:endParaRPr lang="en-US" b="0" i="0" dirty="0">
                  <a:latin typeface="Cambria Math" panose="02040503050406030204" pitchFamily="18" charset="0"/>
                </a:endParaRPr>
              </a:p>
              <a:p>
                <a:pPr lvl="1"/>
                <a:r>
                  <a:rPr lang="en-US" dirty="0"/>
                  <a:t>H</a:t>
                </a:r>
                <a:r>
                  <a:rPr lang="en-US" b="0" dirty="0"/>
                  <a:t>eight is </a:t>
                </a:r>
                <a14:m>
                  <m:oMath xmlns:m="http://schemas.openxmlformats.org/officeDocument/2006/math">
                    <m:r>
                      <m:rPr>
                        <m:sty m:val="p"/>
                      </m:rPr>
                      <a:rPr lang="en-US" b="0" i="0" smtClean="0">
                        <a:latin typeface="Cambria Math" panose="02040503050406030204" pitchFamily="18" charset="0"/>
                      </a:rPr>
                      <m:t>Θ</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e>
                    </m:d>
                  </m:oMath>
                </a14:m>
                <a:endParaRPr lang="en-US" dirty="0"/>
              </a:p>
              <a:p>
                <a:pPr lvl="1"/>
                <a:endParaRPr lang="en-US" dirty="0"/>
              </a:p>
              <a:p>
                <a:r>
                  <a:rPr lang="en-US" dirty="0">
                    <a:solidFill>
                      <a:srgbClr val="FF0000"/>
                    </a:solidFill>
                  </a:rPr>
                  <a:t>Heap Idea:</a:t>
                </a:r>
              </a:p>
              <a:p>
                <a:pPr lvl="1"/>
                <a:r>
                  <a:rPr lang="en-US" dirty="0">
                    <a:solidFill>
                      <a:srgbClr val="FF0000"/>
                    </a:solidFill>
                  </a:rPr>
                  <a:t>If </a:t>
                </a:r>
                <a14:m>
                  <m:oMath xmlns:m="http://schemas.openxmlformats.org/officeDocument/2006/math">
                    <m:r>
                      <a:rPr lang="en-US" b="0" i="1" smtClean="0">
                        <a:solidFill>
                          <a:srgbClr val="FF0000"/>
                        </a:solidFill>
                        <a:latin typeface="Cambria Math" panose="02040503050406030204" pitchFamily="18" charset="0"/>
                      </a:rPr>
                      <m:t>𝑛</m:t>
                    </m:r>
                  </m:oMath>
                </a14:m>
                <a:r>
                  <a:rPr lang="en-US" dirty="0">
                    <a:solidFill>
                      <a:srgbClr val="FF0000"/>
                    </a:solidFill>
                  </a:rPr>
                  <a:t> values are inserted into a complete tree, the height will be roughly </a:t>
                </a:r>
                <a14:m>
                  <m:oMath xmlns:m="http://schemas.openxmlformats.org/officeDocument/2006/math">
                    <m:func>
                      <m:funcPr>
                        <m:ctrlPr>
                          <a:rPr lang="en-US" b="0" i="1" smtClean="0">
                            <a:solidFill>
                              <a:srgbClr val="FF0000"/>
                            </a:solidFill>
                            <a:latin typeface="Cambria Math" panose="02040503050406030204" pitchFamily="18" charset="0"/>
                          </a:rPr>
                        </m:ctrlPr>
                      </m:funcPr>
                      <m:fName>
                        <m:r>
                          <m:rPr>
                            <m:sty m:val="p"/>
                          </m:rPr>
                          <a:rPr lang="en-US" b="0" i="0" smtClean="0">
                            <a:solidFill>
                              <a:srgbClr val="FF0000"/>
                            </a:solidFill>
                            <a:latin typeface="Cambria Math" panose="02040503050406030204" pitchFamily="18" charset="0"/>
                          </a:rPr>
                          <m:t>log</m:t>
                        </m:r>
                      </m:fName>
                      <m:e>
                        <m:r>
                          <a:rPr lang="en-US" b="0" i="1" smtClean="0">
                            <a:solidFill>
                              <a:srgbClr val="FF0000"/>
                            </a:solidFill>
                            <a:latin typeface="Cambria Math" panose="02040503050406030204" pitchFamily="18" charset="0"/>
                          </a:rPr>
                          <m:t>𝑛</m:t>
                        </m:r>
                      </m:e>
                    </m:func>
                  </m:oMath>
                </a14:m>
                <a:endParaRPr lang="en-US" b="0" dirty="0">
                  <a:solidFill>
                    <a:srgbClr val="FF0000"/>
                  </a:solidFill>
                </a:endParaRPr>
              </a:p>
              <a:p>
                <a:pPr lvl="1"/>
                <a:r>
                  <a:rPr lang="en-US" dirty="0">
                    <a:solidFill>
                      <a:srgbClr val="FF0000"/>
                    </a:solidFill>
                  </a:rPr>
                  <a:t>Ensure each insert and extract requires just one “trip” from root to leaf</a:t>
                </a:r>
              </a:p>
            </p:txBody>
          </p:sp>
        </mc:Choice>
        <mc:Fallback xmlns="">
          <p:sp>
            <p:nvSpPr>
              <p:cNvPr id="3" name="Content Placeholder 2">
                <a:extLst>
                  <a:ext uri="{FF2B5EF4-FFF2-40B4-BE49-F238E27FC236}">
                    <a16:creationId xmlns:a16="http://schemas.microsoft.com/office/drawing/2014/main" id="{B18C1EDC-77CF-F245-8CDE-E3968F223C83}"/>
                  </a:ext>
                </a:extLst>
              </p:cNvPr>
              <p:cNvSpPr>
                <a:spLocks noGrp="1" noRot="1" noChangeAspect="1" noMove="1" noResize="1" noEditPoints="1" noAdjustHandles="1" noChangeArrowheads="1" noChangeShapeType="1" noTextEdit="1"/>
              </p:cNvSpPr>
              <p:nvPr>
                <p:ph idx="1"/>
              </p:nvPr>
            </p:nvSpPr>
            <p:spPr>
              <a:blipFill>
                <a:blip r:embed="rId3"/>
                <a:stretch>
                  <a:fillRect l="-928" t="-2801"/>
                </a:stretch>
              </a:blipFill>
            </p:spPr>
            <p:txBody>
              <a:bodyPr/>
              <a:lstStyle/>
              <a:p>
                <a:r>
                  <a:rPr lang="en-US">
                    <a:noFill/>
                  </a:rPr>
                  <a:t> </a:t>
                </a:r>
              </a:p>
            </p:txBody>
          </p:sp>
        </mc:Fallback>
      </mc:AlternateContent>
    </p:spTree>
    <p:extLst>
      <p:ext uri="{BB962C8B-B14F-4D97-AF65-F5344CB8AC3E}">
        <p14:creationId xmlns:p14="http://schemas.microsoft.com/office/powerpoint/2010/main" val="153890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BF59-083A-CA08-93EA-90DDC967B0F2}"/>
              </a:ext>
            </a:extLst>
          </p:cNvPr>
          <p:cNvSpPr>
            <a:spLocks noGrp="1"/>
          </p:cNvSpPr>
          <p:nvPr>
            <p:ph type="title"/>
          </p:nvPr>
        </p:nvSpPr>
        <p:spPr/>
        <p:txBody>
          <a:bodyPr/>
          <a:lstStyle/>
          <a:p>
            <a:r>
              <a:rPr lang="en-US" dirty="0"/>
              <a:t>(Min) Heap Data Structure</a:t>
            </a:r>
          </a:p>
        </p:txBody>
      </p:sp>
      <p:grpSp>
        <p:nvGrpSpPr>
          <p:cNvPr id="50" name="Group 49" descr="In addition to requiring a specific shape, we also require specific positions of values in the heap. Specifically, for a min heap, each value must be less than or equal to both of its children.&#10;&#10;For a max heap, each value must be greater than or equal to both of its children.">
            <a:extLst>
              <a:ext uri="{FF2B5EF4-FFF2-40B4-BE49-F238E27FC236}">
                <a16:creationId xmlns:a16="http://schemas.microsoft.com/office/drawing/2014/main" id="{D1E79A52-4366-7D86-3CE5-487CC7504B28}"/>
              </a:ext>
            </a:extLst>
          </p:cNvPr>
          <p:cNvGrpSpPr/>
          <p:nvPr/>
        </p:nvGrpSpPr>
        <p:grpSpPr>
          <a:xfrm>
            <a:off x="5161281" y="2808212"/>
            <a:ext cx="6934200" cy="3684663"/>
            <a:chOff x="5161281" y="2808212"/>
            <a:chExt cx="6934200" cy="3684663"/>
          </a:xfrm>
        </p:grpSpPr>
        <p:grpSp>
          <p:nvGrpSpPr>
            <p:cNvPr id="22" name="Group 21">
              <a:extLst>
                <a:ext uri="{FF2B5EF4-FFF2-40B4-BE49-F238E27FC236}">
                  <a16:creationId xmlns:a16="http://schemas.microsoft.com/office/drawing/2014/main" id="{77DE7DEC-D96B-EA41-522E-BACB5E00AF5A}"/>
                </a:ext>
              </a:extLst>
            </p:cNvPr>
            <p:cNvGrpSpPr/>
            <p:nvPr/>
          </p:nvGrpSpPr>
          <p:grpSpPr>
            <a:xfrm>
              <a:off x="5161281" y="2808212"/>
              <a:ext cx="6934200" cy="3368751"/>
              <a:chOff x="2590801" y="2672070"/>
              <a:chExt cx="6934200" cy="3368751"/>
            </a:xfrm>
          </p:grpSpPr>
          <p:sp>
            <p:nvSpPr>
              <p:cNvPr id="23" name="Oval 22">
                <a:extLst>
                  <a:ext uri="{FF2B5EF4-FFF2-40B4-BE49-F238E27FC236}">
                    <a16:creationId xmlns:a16="http://schemas.microsoft.com/office/drawing/2014/main" id="{2475AFEA-0931-6A2D-AF3A-1048A17212EC}"/>
                  </a:ext>
                </a:extLst>
              </p:cNvPr>
              <p:cNvSpPr/>
              <p:nvPr/>
            </p:nvSpPr>
            <p:spPr>
              <a:xfrm>
                <a:off x="5996855" y="267207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24" name="Oval 23">
                <a:extLst>
                  <a:ext uri="{FF2B5EF4-FFF2-40B4-BE49-F238E27FC236}">
                    <a16:creationId xmlns:a16="http://schemas.microsoft.com/office/drawing/2014/main" id="{A11B07D2-2321-6A39-64B5-7E4060F5628F}"/>
                  </a:ext>
                </a:extLst>
              </p:cNvPr>
              <p:cNvSpPr/>
              <p:nvPr/>
            </p:nvSpPr>
            <p:spPr>
              <a:xfrm>
                <a:off x="4191001" y="3682289"/>
                <a:ext cx="688077" cy="68807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5" name="Oval 24">
                <a:extLst>
                  <a:ext uri="{FF2B5EF4-FFF2-40B4-BE49-F238E27FC236}">
                    <a16:creationId xmlns:a16="http://schemas.microsoft.com/office/drawing/2014/main" id="{AC64FF64-4C5D-0195-15DC-5CC3F33E01F8}"/>
                  </a:ext>
                </a:extLst>
              </p:cNvPr>
              <p:cNvSpPr/>
              <p:nvPr/>
            </p:nvSpPr>
            <p:spPr>
              <a:xfrm>
                <a:off x="7858499" y="3653913"/>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6" name="Oval 25">
                <a:extLst>
                  <a:ext uri="{FF2B5EF4-FFF2-40B4-BE49-F238E27FC236}">
                    <a16:creationId xmlns:a16="http://schemas.microsoft.com/office/drawing/2014/main" id="{A8680C63-48A1-9F3A-E873-3CFB11C41C10}"/>
                  </a:ext>
                </a:extLst>
              </p:cNvPr>
              <p:cNvSpPr/>
              <p:nvPr/>
            </p:nvSpPr>
            <p:spPr>
              <a:xfrm>
                <a:off x="3200401" y="438350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7" name="Oval 26">
                <a:extLst>
                  <a:ext uri="{FF2B5EF4-FFF2-40B4-BE49-F238E27FC236}">
                    <a16:creationId xmlns:a16="http://schemas.microsoft.com/office/drawing/2014/main" id="{0B08D0B6-30D1-F36D-0D42-060172D3E554}"/>
                  </a:ext>
                </a:extLst>
              </p:cNvPr>
              <p:cNvSpPr/>
              <p:nvPr/>
            </p:nvSpPr>
            <p:spPr>
              <a:xfrm>
                <a:off x="5211206" y="4425368"/>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8" name="Oval 27">
                <a:extLst>
                  <a:ext uri="{FF2B5EF4-FFF2-40B4-BE49-F238E27FC236}">
                    <a16:creationId xmlns:a16="http://schemas.microsoft.com/office/drawing/2014/main" id="{CDB46187-C49D-84CB-3705-F2FECBC945CC}"/>
                  </a:ext>
                </a:extLst>
              </p:cNvPr>
              <p:cNvSpPr/>
              <p:nvPr/>
            </p:nvSpPr>
            <p:spPr>
              <a:xfrm>
                <a:off x="6934201"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9" name="Oval 28">
                <a:extLst>
                  <a:ext uri="{FF2B5EF4-FFF2-40B4-BE49-F238E27FC236}">
                    <a16:creationId xmlns:a16="http://schemas.microsoft.com/office/drawing/2014/main" id="{63D4311F-94D9-551A-B1F6-662661120A5D}"/>
                  </a:ext>
                </a:extLst>
              </p:cNvPr>
              <p:cNvSpPr/>
              <p:nvPr/>
            </p:nvSpPr>
            <p:spPr>
              <a:xfrm>
                <a:off x="8836924" y="4341990"/>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6</a:t>
                </a:r>
              </a:p>
            </p:txBody>
          </p:sp>
          <p:sp>
            <p:nvSpPr>
              <p:cNvPr id="30" name="Oval 29">
                <a:extLst>
                  <a:ext uri="{FF2B5EF4-FFF2-40B4-BE49-F238E27FC236}">
                    <a16:creationId xmlns:a16="http://schemas.microsoft.com/office/drawing/2014/main" id="{3A8F24A6-E2DB-4341-0DB5-BA34B56A8895}"/>
                  </a:ext>
                </a:extLst>
              </p:cNvPr>
              <p:cNvSpPr/>
              <p:nvPr/>
            </p:nvSpPr>
            <p:spPr>
              <a:xfrm>
                <a:off x="2590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31" name="Oval 30">
                <a:extLst>
                  <a:ext uri="{FF2B5EF4-FFF2-40B4-BE49-F238E27FC236}">
                    <a16:creationId xmlns:a16="http://schemas.microsoft.com/office/drawing/2014/main" id="{EC61B993-9CD0-8625-DF18-74174DEC3ABA}"/>
                  </a:ext>
                </a:extLst>
              </p:cNvPr>
              <p:cNvSpPr/>
              <p:nvPr/>
            </p:nvSpPr>
            <p:spPr>
              <a:xfrm>
                <a:off x="3733801" y="5352744"/>
                <a:ext cx="688077" cy="6880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cxnSp>
            <p:nvCxnSpPr>
              <p:cNvPr id="32" name="Straight Connector 31">
                <a:extLst>
                  <a:ext uri="{FF2B5EF4-FFF2-40B4-BE49-F238E27FC236}">
                    <a16:creationId xmlns:a16="http://schemas.microsoft.com/office/drawing/2014/main" id="{9E7D69A5-5A86-7A51-A55B-5A89054C7F51}"/>
                  </a:ext>
                </a:extLst>
              </p:cNvPr>
              <p:cNvCxnSpPr>
                <a:cxnSpLocks/>
                <a:stCxn id="23" idx="3"/>
                <a:endCxn id="24" idx="7"/>
              </p:cNvCxnSpPr>
              <p:nvPr/>
            </p:nvCxnSpPr>
            <p:spPr>
              <a:xfrm flipH="1">
                <a:off x="4778311" y="3259380"/>
                <a:ext cx="1319311" cy="523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AD8578C-B772-0CF0-2221-FA48116C5E3F}"/>
                  </a:ext>
                </a:extLst>
              </p:cNvPr>
              <p:cNvCxnSpPr>
                <a:cxnSpLocks/>
                <a:stCxn id="23" idx="5"/>
                <a:endCxn id="25" idx="1"/>
              </p:cNvCxnSpPr>
              <p:nvPr/>
            </p:nvCxnSpPr>
            <p:spPr>
              <a:xfrm>
                <a:off x="6584165" y="3259380"/>
                <a:ext cx="1375101"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0EBC3F6B-5E8C-1A95-9457-18748CB390A2}"/>
                  </a:ext>
                </a:extLst>
              </p:cNvPr>
              <p:cNvCxnSpPr>
                <a:stCxn id="27" idx="1"/>
                <a:endCxn id="24" idx="5"/>
              </p:cNvCxnSpPr>
              <p:nvPr/>
            </p:nvCxnSpPr>
            <p:spPr>
              <a:xfrm flipH="1" flipV="1">
                <a:off x="4778310" y="4269598"/>
                <a:ext cx="533662" cy="256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CE2C5E6-9899-1E12-31DA-A5C96CF085C5}"/>
                  </a:ext>
                </a:extLst>
              </p:cNvPr>
              <p:cNvCxnSpPr>
                <a:stCxn id="26" idx="7"/>
                <a:endCxn id="24" idx="3"/>
              </p:cNvCxnSpPr>
              <p:nvPr/>
            </p:nvCxnSpPr>
            <p:spPr>
              <a:xfrm flipV="1">
                <a:off x="3787711" y="4269598"/>
                <a:ext cx="504057" cy="2146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51A26A1-A320-0572-06B2-66651FCD7E43}"/>
                  </a:ext>
                </a:extLst>
              </p:cNvPr>
              <p:cNvCxnSpPr>
                <a:stCxn id="31" idx="0"/>
                <a:endCxn id="26" idx="5"/>
              </p:cNvCxnSpPr>
              <p:nvPr/>
            </p:nvCxnSpPr>
            <p:spPr>
              <a:xfrm flipH="1" flipV="1">
                <a:off x="3787711" y="4970813"/>
                <a:ext cx="290129"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230AC82-8D99-6D22-802C-82C87F06B4A2}"/>
                  </a:ext>
                </a:extLst>
              </p:cNvPr>
              <p:cNvCxnSpPr>
                <a:stCxn id="30" idx="0"/>
                <a:endCxn id="26" idx="3"/>
              </p:cNvCxnSpPr>
              <p:nvPr/>
            </p:nvCxnSpPr>
            <p:spPr>
              <a:xfrm flipV="1">
                <a:off x="2934839" y="4970813"/>
                <a:ext cx="366328" cy="381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6693A2C1-03E3-32FF-44D2-FAA12A5CFFAB}"/>
                  </a:ext>
                </a:extLst>
              </p:cNvPr>
              <p:cNvCxnSpPr>
                <a:stCxn id="28" idx="7"/>
                <a:endCxn id="25" idx="3"/>
              </p:cNvCxnSpPr>
              <p:nvPr/>
            </p:nvCxnSpPr>
            <p:spPr>
              <a:xfrm flipV="1">
                <a:off x="7521511" y="4241222"/>
                <a:ext cx="437755"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EF33365-DA32-2345-F43C-A08C1DFFC492}"/>
                  </a:ext>
                </a:extLst>
              </p:cNvPr>
              <p:cNvCxnSpPr>
                <a:stCxn id="29" idx="1"/>
                <a:endCxn id="25" idx="5"/>
              </p:cNvCxnSpPr>
              <p:nvPr/>
            </p:nvCxnSpPr>
            <p:spPr>
              <a:xfrm flipH="1" flipV="1">
                <a:off x="8445808" y="4241222"/>
                <a:ext cx="491882" cy="201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EA20ECDB-BDE0-3336-879C-79A076150515}"/>
                </a:ext>
              </a:extLst>
            </p:cNvPr>
            <p:cNvGrpSpPr/>
            <p:nvPr/>
          </p:nvGrpSpPr>
          <p:grpSpPr>
            <a:xfrm>
              <a:off x="5354476" y="3530219"/>
              <a:ext cx="6547808" cy="2962656"/>
              <a:chOff x="5354476" y="3530219"/>
              <a:chExt cx="6547808" cy="2962656"/>
            </a:xfrm>
          </p:grpSpPr>
          <p:sp>
            <p:nvSpPr>
              <p:cNvPr id="41" name="TextBox 40">
                <a:extLst>
                  <a:ext uri="{FF2B5EF4-FFF2-40B4-BE49-F238E27FC236}">
                    <a16:creationId xmlns:a16="http://schemas.microsoft.com/office/drawing/2014/main" id="{01BEA433-7BF0-F973-0EDD-8FB8710A55DF}"/>
                  </a:ext>
                </a:extLst>
              </p:cNvPr>
              <p:cNvSpPr txBox="1"/>
              <p:nvPr/>
            </p:nvSpPr>
            <p:spPr>
              <a:xfrm>
                <a:off x="8760529" y="3530219"/>
                <a:ext cx="301686" cy="369332"/>
              </a:xfrm>
              <a:prstGeom prst="rect">
                <a:avLst/>
              </a:prstGeom>
              <a:noFill/>
            </p:spPr>
            <p:txBody>
              <a:bodyPr wrap="none" rtlCol="0">
                <a:spAutoFit/>
              </a:bodyPr>
              <a:lstStyle/>
              <a:p>
                <a:r>
                  <a:rPr lang="en-US" dirty="0">
                    <a:solidFill>
                      <a:srgbClr val="FF33CC"/>
                    </a:solidFill>
                  </a:rPr>
                  <a:t>1</a:t>
                </a:r>
              </a:p>
            </p:txBody>
          </p:sp>
          <p:sp>
            <p:nvSpPr>
              <p:cNvPr id="42" name="TextBox 41">
                <a:extLst>
                  <a:ext uri="{FF2B5EF4-FFF2-40B4-BE49-F238E27FC236}">
                    <a16:creationId xmlns:a16="http://schemas.microsoft.com/office/drawing/2014/main" id="{40EB1A8B-6BAA-704C-95A9-877342ED11FD}"/>
                  </a:ext>
                </a:extLst>
              </p:cNvPr>
              <p:cNvSpPr txBox="1"/>
              <p:nvPr/>
            </p:nvSpPr>
            <p:spPr>
              <a:xfrm>
                <a:off x="6954675" y="4536014"/>
                <a:ext cx="301686" cy="369332"/>
              </a:xfrm>
              <a:prstGeom prst="rect">
                <a:avLst/>
              </a:prstGeom>
              <a:noFill/>
            </p:spPr>
            <p:txBody>
              <a:bodyPr wrap="none" rtlCol="0">
                <a:spAutoFit/>
              </a:bodyPr>
              <a:lstStyle/>
              <a:p>
                <a:r>
                  <a:rPr lang="en-US" dirty="0">
                    <a:solidFill>
                      <a:srgbClr val="FF33CC"/>
                    </a:solidFill>
                  </a:rPr>
                  <a:t>2</a:t>
                </a:r>
              </a:p>
            </p:txBody>
          </p:sp>
          <p:sp>
            <p:nvSpPr>
              <p:cNvPr id="43" name="TextBox 42">
                <a:extLst>
                  <a:ext uri="{FF2B5EF4-FFF2-40B4-BE49-F238E27FC236}">
                    <a16:creationId xmlns:a16="http://schemas.microsoft.com/office/drawing/2014/main" id="{AAC2C075-19EE-2E4F-9776-70B96778F046}"/>
                  </a:ext>
                </a:extLst>
              </p:cNvPr>
              <p:cNvSpPr txBox="1"/>
              <p:nvPr/>
            </p:nvSpPr>
            <p:spPr>
              <a:xfrm>
                <a:off x="10622173" y="4475618"/>
                <a:ext cx="301686" cy="369332"/>
              </a:xfrm>
              <a:prstGeom prst="rect">
                <a:avLst/>
              </a:prstGeom>
              <a:noFill/>
            </p:spPr>
            <p:txBody>
              <a:bodyPr wrap="none" rtlCol="0">
                <a:spAutoFit/>
              </a:bodyPr>
              <a:lstStyle/>
              <a:p>
                <a:r>
                  <a:rPr lang="en-US" dirty="0">
                    <a:solidFill>
                      <a:srgbClr val="FF33CC"/>
                    </a:solidFill>
                  </a:rPr>
                  <a:t>3</a:t>
                </a:r>
              </a:p>
            </p:txBody>
          </p:sp>
          <p:sp>
            <p:nvSpPr>
              <p:cNvPr id="44" name="TextBox 43">
                <a:extLst>
                  <a:ext uri="{FF2B5EF4-FFF2-40B4-BE49-F238E27FC236}">
                    <a16:creationId xmlns:a16="http://schemas.microsoft.com/office/drawing/2014/main" id="{399CD9B6-0AEF-13B9-E116-1137DE1D9BC6}"/>
                  </a:ext>
                </a:extLst>
              </p:cNvPr>
              <p:cNvSpPr txBox="1"/>
              <p:nvPr/>
            </p:nvSpPr>
            <p:spPr>
              <a:xfrm>
                <a:off x="5922561" y="5230503"/>
                <a:ext cx="301686" cy="369332"/>
              </a:xfrm>
              <a:prstGeom prst="rect">
                <a:avLst/>
              </a:prstGeom>
              <a:noFill/>
            </p:spPr>
            <p:txBody>
              <a:bodyPr wrap="none" rtlCol="0">
                <a:spAutoFit/>
              </a:bodyPr>
              <a:lstStyle/>
              <a:p>
                <a:r>
                  <a:rPr lang="en-US" dirty="0">
                    <a:solidFill>
                      <a:srgbClr val="FF33CC"/>
                    </a:solidFill>
                  </a:rPr>
                  <a:t>4</a:t>
                </a:r>
              </a:p>
            </p:txBody>
          </p:sp>
          <p:sp>
            <p:nvSpPr>
              <p:cNvPr id="45" name="TextBox 44">
                <a:extLst>
                  <a:ext uri="{FF2B5EF4-FFF2-40B4-BE49-F238E27FC236}">
                    <a16:creationId xmlns:a16="http://schemas.microsoft.com/office/drawing/2014/main" id="{733A190F-37F3-1B69-A083-FC70FD325130}"/>
                  </a:ext>
                </a:extLst>
              </p:cNvPr>
              <p:cNvSpPr txBox="1"/>
              <p:nvPr/>
            </p:nvSpPr>
            <p:spPr>
              <a:xfrm>
                <a:off x="9692485" y="5171600"/>
                <a:ext cx="301686" cy="369332"/>
              </a:xfrm>
              <a:prstGeom prst="rect">
                <a:avLst/>
              </a:prstGeom>
              <a:noFill/>
            </p:spPr>
            <p:txBody>
              <a:bodyPr wrap="none" rtlCol="0">
                <a:spAutoFit/>
              </a:bodyPr>
              <a:lstStyle/>
              <a:p>
                <a:r>
                  <a:rPr lang="en-US" dirty="0">
                    <a:solidFill>
                      <a:srgbClr val="FF33CC"/>
                    </a:solidFill>
                  </a:rPr>
                  <a:t>6</a:t>
                </a:r>
              </a:p>
            </p:txBody>
          </p:sp>
          <p:sp>
            <p:nvSpPr>
              <p:cNvPr id="46" name="TextBox 45">
                <a:extLst>
                  <a:ext uri="{FF2B5EF4-FFF2-40B4-BE49-F238E27FC236}">
                    <a16:creationId xmlns:a16="http://schemas.microsoft.com/office/drawing/2014/main" id="{C51A7115-0D3D-16F1-8AE1-00E7BBC584CA}"/>
                  </a:ext>
                </a:extLst>
              </p:cNvPr>
              <p:cNvSpPr txBox="1"/>
              <p:nvPr/>
            </p:nvSpPr>
            <p:spPr>
              <a:xfrm>
                <a:off x="7974880" y="5267825"/>
                <a:ext cx="301686" cy="369332"/>
              </a:xfrm>
              <a:prstGeom prst="rect">
                <a:avLst/>
              </a:prstGeom>
              <a:noFill/>
            </p:spPr>
            <p:txBody>
              <a:bodyPr wrap="none" rtlCol="0">
                <a:spAutoFit/>
              </a:bodyPr>
              <a:lstStyle/>
              <a:p>
                <a:r>
                  <a:rPr lang="en-US" dirty="0">
                    <a:solidFill>
                      <a:srgbClr val="FF33CC"/>
                    </a:solidFill>
                  </a:rPr>
                  <a:t>5</a:t>
                </a:r>
              </a:p>
            </p:txBody>
          </p:sp>
          <p:sp>
            <p:nvSpPr>
              <p:cNvPr id="47" name="TextBox 46">
                <a:extLst>
                  <a:ext uri="{FF2B5EF4-FFF2-40B4-BE49-F238E27FC236}">
                    <a16:creationId xmlns:a16="http://schemas.microsoft.com/office/drawing/2014/main" id="{24451D89-D646-660D-7FEE-A019C1769785}"/>
                  </a:ext>
                </a:extLst>
              </p:cNvPr>
              <p:cNvSpPr txBox="1"/>
              <p:nvPr/>
            </p:nvSpPr>
            <p:spPr>
              <a:xfrm>
                <a:off x="11600598" y="5188989"/>
                <a:ext cx="301686" cy="369332"/>
              </a:xfrm>
              <a:prstGeom prst="rect">
                <a:avLst/>
              </a:prstGeom>
              <a:noFill/>
            </p:spPr>
            <p:txBody>
              <a:bodyPr wrap="none" rtlCol="0">
                <a:spAutoFit/>
              </a:bodyPr>
              <a:lstStyle/>
              <a:p>
                <a:r>
                  <a:rPr lang="en-US" dirty="0">
                    <a:solidFill>
                      <a:srgbClr val="FF33CC"/>
                    </a:solidFill>
                  </a:rPr>
                  <a:t>7</a:t>
                </a:r>
              </a:p>
            </p:txBody>
          </p:sp>
          <p:sp>
            <p:nvSpPr>
              <p:cNvPr id="48" name="TextBox 47">
                <a:extLst>
                  <a:ext uri="{FF2B5EF4-FFF2-40B4-BE49-F238E27FC236}">
                    <a16:creationId xmlns:a16="http://schemas.microsoft.com/office/drawing/2014/main" id="{72FFA396-78AA-8813-DEC6-7638EC91BB55}"/>
                  </a:ext>
                </a:extLst>
              </p:cNvPr>
              <p:cNvSpPr txBox="1"/>
              <p:nvPr/>
            </p:nvSpPr>
            <p:spPr>
              <a:xfrm>
                <a:off x="5354476" y="6123543"/>
                <a:ext cx="301686" cy="369332"/>
              </a:xfrm>
              <a:prstGeom prst="rect">
                <a:avLst/>
              </a:prstGeom>
              <a:noFill/>
            </p:spPr>
            <p:txBody>
              <a:bodyPr wrap="none" rtlCol="0">
                <a:spAutoFit/>
              </a:bodyPr>
              <a:lstStyle/>
              <a:p>
                <a:r>
                  <a:rPr lang="en-US" dirty="0">
                    <a:solidFill>
                      <a:srgbClr val="FF33CC"/>
                    </a:solidFill>
                  </a:rPr>
                  <a:t>8</a:t>
                </a:r>
              </a:p>
            </p:txBody>
          </p:sp>
          <p:sp>
            <p:nvSpPr>
              <p:cNvPr id="49" name="TextBox 48">
                <a:extLst>
                  <a:ext uri="{FF2B5EF4-FFF2-40B4-BE49-F238E27FC236}">
                    <a16:creationId xmlns:a16="http://schemas.microsoft.com/office/drawing/2014/main" id="{1E8F17B1-2132-5641-026F-5AE327A5125F}"/>
                  </a:ext>
                </a:extLst>
              </p:cNvPr>
              <p:cNvSpPr txBox="1"/>
              <p:nvPr/>
            </p:nvSpPr>
            <p:spPr>
              <a:xfrm>
                <a:off x="6490947" y="6123543"/>
                <a:ext cx="301686" cy="369332"/>
              </a:xfrm>
              <a:prstGeom prst="rect">
                <a:avLst/>
              </a:prstGeom>
              <a:noFill/>
            </p:spPr>
            <p:txBody>
              <a:bodyPr wrap="none" rtlCol="0">
                <a:spAutoFit/>
              </a:bodyPr>
              <a:lstStyle/>
              <a:p>
                <a:r>
                  <a:rPr lang="en-US" dirty="0">
                    <a:solidFill>
                      <a:srgbClr val="FF33CC"/>
                    </a:solidFill>
                  </a:rPr>
                  <a:t>9</a:t>
                </a:r>
              </a:p>
            </p:txBody>
          </p:sp>
        </p:grpSp>
      </p:gr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97669B-CBB0-4757-983B-3F44485761DF}"/>
                  </a:ext>
                </a:extLst>
              </p:cNvPr>
              <p:cNvSpPr>
                <a:spLocks noGrp="1"/>
              </p:cNvSpPr>
              <p:nvPr>
                <p:ph idx="1"/>
              </p:nvPr>
            </p:nvSpPr>
            <p:spPr/>
            <p:txBody>
              <a:bodyPr/>
              <a:lstStyle/>
              <a:p>
                <a:r>
                  <a:rPr lang="en-US" dirty="0"/>
                  <a:t>Keep items in a complete binary tree</a:t>
                </a:r>
              </a:p>
              <a:p>
                <a:r>
                  <a:rPr lang="en-US" dirty="0"/>
                  <a:t>Maintain the “(Min) Heap Property” of the tree</a:t>
                </a:r>
              </a:p>
              <a:p>
                <a:pPr lvl="1"/>
                <a:r>
                  <a:rPr lang="en-US" dirty="0"/>
                  <a:t>Every node’s priority is </a:t>
                </a:r>
                <a14:m>
                  <m:oMath xmlns:m="http://schemas.openxmlformats.org/officeDocument/2006/math">
                    <m:r>
                      <a:rPr lang="en-US" b="0" i="1" smtClean="0">
                        <a:latin typeface="Cambria Math" panose="02040503050406030204" pitchFamily="18" charset="0"/>
                      </a:rPr>
                      <m:t>≤</m:t>
                    </m:r>
                  </m:oMath>
                </a14:m>
                <a:r>
                  <a:rPr lang="en-US" dirty="0"/>
                  <a:t> its children’s priority</a:t>
                </a:r>
              </a:p>
              <a:p>
                <a:pPr lvl="1"/>
                <a:r>
                  <a:rPr lang="en-US" sz="2000" dirty="0"/>
                  <a:t>Max Heap Property: every node’s priority is </a:t>
                </a:r>
                <a14:m>
                  <m:oMath xmlns:m="http://schemas.openxmlformats.org/officeDocument/2006/math">
                    <m:r>
                      <a:rPr lang="en-US" sz="2000" b="0" i="1" smtClean="0">
                        <a:latin typeface="Cambria Math" panose="02040503050406030204" pitchFamily="18" charset="0"/>
                      </a:rPr>
                      <m:t>≥</m:t>
                    </m:r>
                  </m:oMath>
                </a14:m>
                <a:r>
                  <a:rPr lang="en-US" sz="2000" dirty="0"/>
                  <a:t> its children</a:t>
                </a:r>
                <a:endParaRPr lang="en-US" dirty="0"/>
              </a:p>
              <a:p>
                <a:r>
                  <a:rPr lang="en-US" dirty="0"/>
                  <a:t>Where is the min?</a:t>
                </a:r>
              </a:p>
              <a:p>
                <a:r>
                  <a:rPr lang="en-US" dirty="0"/>
                  <a:t>How do I insert?</a:t>
                </a:r>
              </a:p>
              <a:p>
                <a:r>
                  <a:rPr lang="en-US" dirty="0"/>
                  <a:t>How do I extract?</a:t>
                </a:r>
              </a:p>
              <a:p>
                <a:r>
                  <a:rPr lang="en-US" dirty="0"/>
                  <a:t>How to do it in Java?</a:t>
                </a:r>
              </a:p>
            </p:txBody>
          </p:sp>
        </mc:Choice>
        <mc:Fallback xmlns="">
          <p:sp>
            <p:nvSpPr>
              <p:cNvPr id="3" name="Content Placeholder 2">
                <a:extLst>
                  <a:ext uri="{FF2B5EF4-FFF2-40B4-BE49-F238E27FC236}">
                    <a16:creationId xmlns:a16="http://schemas.microsoft.com/office/drawing/2014/main" id="{0A97669B-CBB0-4757-983B-3F44485761DF}"/>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716969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11082</TotalTime>
  <Words>2671</Words>
  <Application>Microsoft Office PowerPoint</Application>
  <PresentationFormat>Widescreen</PresentationFormat>
  <Paragraphs>869</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Cambria Math</vt:lpstr>
      <vt:lpstr>Calibri Light</vt:lpstr>
      <vt:lpstr>Office Theme</vt:lpstr>
      <vt:lpstr>CSE 332 Spring 2026 Lecture 5: Priority Queues</vt:lpstr>
      <vt:lpstr>ADT: Priority Queue</vt:lpstr>
      <vt:lpstr>Applications?</vt:lpstr>
      <vt:lpstr>Thinking through implementations</vt:lpstr>
      <vt:lpstr>Thinking through implementations (solutions)</vt:lpstr>
      <vt:lpstr>Trees for Heaps</vt:lpstr>
      <vt:lpstr>Heap – Priority Queue Data Structure</vt:lpstr>
      <vt:lpstr>Achieving log⁡n Running Time</vt:lpstr>
      <vt:lpstr>(Min) Heap Data Structure</vt:lpstr>
      <vt:lpstr>Heap Insert Example</vt:lpstr>
      <vt:lpstr>Heap Insert (New Node)</vt:lpstr>
      <vt:lpstr>Heap Insert (Percolate 1)</vt:lpstr>
      <vt:lpstr>Heap Insert (Percolate 2)</vt:lpstr>
      <vt:lpstr>Heap Insert (Done)</vt:lpstr>
      <vt:lpstr>Heap extract Example</vt:lpstr>
      <vt:lpstr>Heap extract (Move Node)</vt:lpstr>
      <vt:lpstr>Heap extract (Percolate 1)</vt:lpstr>
      <vt:lpstr>Heap extract (Percolate 2)</vt:lpstr>
      <vt:lpstr>Heap extract (Done)</vt:lpstr>
      <vt:lpstr>Percolate Up and Down (for a Min Heap)</vt:lpstr>
      <vt:lpstr>Representing a Heap (Questions)</vt:lpstr>
      <vt:lpstr>Representing a Heap (Answers)</vt:lpstr>
      <vt:lpstr>Insert Pseudocode</vt:lpstr>
      <vt:lpstr>Percolate Up</vt:lpstr>
      <vt:lpstr>extract Pseudocode</vt:lpstr>
      <vt:lpstr>Percolate Down</vt:lpstr>
      <vt:lpstr>Other Operations</vt:lpstr>
      <vt:lpstr>Building a Heap From “Scratch”</vt:lpstr>
      <vt:lpstr>Floyd’s buildHeap method</vt:lpstr>
      <vt:lpstr>Floyd’s buildHeap method (Percolate 15) </vt:lpstr>
      <vt:lpstr>Floyd’s buildHeap method (Percolate 3) </vt:lpstr>
      <vt:lpstr>Floyd’s buildHeap method (Percolate 10) </vt:lpstr>
      <vt:lpstr>Floyd’s buildHeap method (Percolate 6) </vt:lpstr>
      <vt:lpstr>Floyd’s buildHeap method (Percolate 5) </vt:lpstr>
      <vt:lpstr>Floyd’s buildHeap method (Done)</vt:lpstr>
      <vt:lpstr>How long did this take?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Spring 2026 Lecture 5</dc:title>
  <dc:creator>Nathan Brunelle</dc:creator>
  <cp:lastModifiedBy>Nathan Brunelle</cp:lastModifiedBy>
  <cp:revision>125</cp:revision>
  <dcterms:created xsi:type="dcterms:W3CDTF">2023-09-26T20:08:20Z</dcterms:created>
  <dcterms:modified xsi:type="dcterms:W3CDTF">2026-04-08T17:50:00Z</dcterms:modified>
</cp:coreProperties>
</file>