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sldIdLst>
    <p:sldId id="256" r:id="rId2"/>
    <p:sldId id="455" r:id="rId3"/>
    <p:sldId id="391" r:id="rId4"/>
    <p:sldId id="456" r:id="rId5"/>
    <p:sldId id="459" r:id="rId6"/>
    <p:sldId id="429" r:id="rId7"/>
    <p:sldId id="300" r:id="rId8"/>
    <p:sldId id="416" r:id="rId9"/>
    <p:sldId id="446" r:id="rId10"/>
    <p:sldId id="457" r:id="rId11"/>
    <p:sldId id="458" r:id="rId12"/>
    <p:sldId id="447" r:id="rId13"/>
    <p:sldId id="461" r:id="rId14"/>
    <p:sldId id="402" r:id="rId15"/>
    <p:sldId id="460" r:id="rId16"/>
    <p:sldId id="406" r:id="rId17"/>
    <p:sldId id="409" r:id="rId18"/>
    <p:sldId id="267" r:id="rId19"/>
    <p:sldId id="412" r:id="rId20"/>
    <p:sldId id="413" r:id="rId21"/>
    <p:sldId id="414" r:id="rId22"/>
    <p:sldId id="415" r:id="rId23"/>
    <p:sldId id="417" r:id="rId24"/>
    <p:sldId id="454" r:id="rId25"/>
    <p:sldId id="421" r:id="rId26"/>
    <p:sldId id="418" r:id="rId27"/>
    <p:sldId id="423" r:id="rId28"/>
    <p:sldId id="424" r:id="rId29"/>
  </p:sldIdLst>
  <p:sldSz cx="12192000" cy="6858000"/>
  <p:notesSz cx="6858000" cy="9144000"/>
  <p:embeddedFontLst>
    <p:embeddedFont>
      <p:font typeface="Cambria Math" panose="02040503050406030204" pitchFamily="18" charset="0"/>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CB46A9-AC64-2107-0D04-23C3E6A0A637}" name="Sarah Brunelle" initials="SB" userId="S::sarah.bland@TNC.ORG::0841f992-6401-4fcf-8797-7495e84da30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01" autoAdjust="0"/>
  </p:normalViewPr>
  <p:slideViewPr>
    <p:cSldViewPr snapToGrid="0">
      <p:cViewPr>
        <p:scale>
          <a:sx n="52" d="100"/>
          <a:sy n="52" d="100"/>
        </p:scale>
        <p:origin x="1228"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0D1F59-0C63-44D8-BE72-2266A9516CA1}" type="datetimeFigureOut">
              <a:rPr lang="en-US" smtClean="0"/>
              <a:t>4/6/2026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9C3430-04EA-4E2B-840E-2DAFF95C6F71}" type="slidenum">
              <a:rPr lang="en-US" smtClean="0"/>
              <a:t>‹#›</a:t>
            </a:fld>
            <a:endParaRPr lang="en-US"/>
          </a:p>
        </p:txBody>
      </p:sp>
    </p:spTree>
    <p:extLst>
      <p:ext uri="{BB962C8B-B14F-4D97-AF65-F5344CB8AC3E}">
        <p14:creationId xmlns:p14="http://schemas.microsoft.com/office/powerpoint/2010/main" val="2212231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1DCF-5FA9-3BBE-A6DC-4C4767E77E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D8AAD4-9F4E-2546-4A20-345BE6926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B68BC9-B242-D863-6297-36224D351B7D}"/>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5" name="Footer Placeholder 4">
            <a:extLst>
              <a:ext uri="{FF2B5EF4-FFF2-40B4-BE49-F238E27FC236}">
                <a16:creationId xmlns:a16="http://schemas.microsoft.com/office/drawing/2014/main" id="{7B6D43E7-A090-881E-D908-BB9CC53D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DFBC9-B9F9-85A6-26A1-9D7E515D0331}"/>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54309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4705-3181-4743-BF72-E5B55E6278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9669D-6765-7CD2-C040-D4C5E44B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5E7B0-5065-8FAA-2D02-01DC4905B366}"/>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5" name="Footer Placeholder 4">
            <a:extLst>
              <a:ext uri="{FF2B5EF4-FFF2-40B4-BE49-F238E27FC236}">
                <a16:creationId xmlns:a16="http://schemas.microsoft.com/office/drawing/2014/main" id="{CA487F4E-481E-5CA4-5AC0-EF15EBAF8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C81A-1EC7-F85E-A5DB-0F7CA62EC0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65317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8F565-D4D2-A972-147D-1A41777B2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813695-1D6C-4A4F-7F94-1346663811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AEB8A-EA17-E1E1-8CD3-B7AF8E3F2803}"/>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5" name="Footer Placeholder 4">
            <a:extLst>
              <a:ext uri="{FF2B5EF4-FFF2-40B4-BE49-F238E27FC236}">
                <a16:creationId xmlns:a16="http://schemas.microsoft.com/office/drawing/2014/main" id="{AB6AF905-A88D-ED4C-DD07-098840D4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A03B8-DD10-B6B6-6B59-3EB669F377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787887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B011-50E5-247E-0EB3-D47C59C4F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71371-A022-A3A5-E49C-D2CCEC4E25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F92F8-B436-FF4B-567C-6CF9F3F68596}"/>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5" name="Footer Placeholder 4">
            <a:extLst>
              <a:ext uri="{FF2B5EF4-FFF2-40B4-BE49-F238E27FC236}">
                <a16:creationId xmlns:a16="http://schemas.microsoft.com/office/drawing/2014/main" id="{09C755B9-83BE-E117-954F-A47925F5B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45716-8D01-8E2F-8276-3A903E607C10}"/>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31678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64CF-1BBA-680C-4F96-017144A15A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89E9BE-1B28-C587-A2C5-253ECF74E1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E3E68-CE19-CACB-1EDD-351F4F9C9466}"/>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5" name="Footer Placeholder 4">
            <a:extLst>
              <a:ext uri="{FF2B5EF4-FFF2-40B4-BE49-F238E27FC236}">
                <a16:creationId xmlns:a16="http://schemas.microsoft.com/office/drawing/2014/main" id="{5DE49855-AB14-5CF9-EE88-AB42D1DF4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E2C96-8A85-4C99-39A1-9B9DB31D7A5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7726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9EEC-003E-DFFB-2D04-A2E70FE13D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FE0F4-58A0-D6D9-6AAC-CD97965C20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7E4C68-9C36-2696-B323-CF0642D6D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713B3-5A96-0F1A-CFE7-8563FD24B87E}"/>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6" name="Footer Placeholder 5">
            <a:extLst>
              <a:ext uri="{FF2B5EF4-FFF2-40B4-BE49-F238E27FC236}">
                <a16:creationId xmlns:a16="http://schemas.microsoft.com/office/drawing/2014/main" id="{818D724B-C264-2548-CAFF-305FE7D37B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3A13-EBDF-17F2-DF34-5BA3D79328AA}"/>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65914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19F2D-6C68-B3F6-3BC7-2A9EE6BE2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2A2B36-9CB6-0E61-D14F-48AD642FC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551B63-A4A2-BD66-BF76-72528E69B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F4911-72D8-7120-897F-434F05D8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54135-3D54-9447-778A-86081F047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52A4A-AE91-8A3A-8DE2-74205F39FDCF}"/>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8" name="Footer Placeholder 7">
            <a:extLst>
              <a:ext uri="{FF2B5EF4-FFF2-40B4-BE49-F238E27FC236}">
                <a16:creationId xmlns:a16="http://schemas.microsoft.com/office/drawing/2014/main" id="{38FC667D-AA9E-21BF-66F2-755D86E708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8E628E-2723-30DA-D22D-BFF79CE056C7}"/>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41973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1984-7865-CBC1-7E39-27325050C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41811-B828-6912-5458-2BC9266D21E5}"/>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4" name="Footer Placeholder 3">
            <a:extLst>
              <a:ext uri="{FF2B5EF4-FFF2-40B4-BE49-F238E27FC236}">
                <a16:creationId xmlns:a16="http://schemas.microsoft.com/office/drawing/2014/main" id="{DA1DF831-0A64-24F5-806E-B3EBA55914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FD212-56D6-B7F8-FC27-BC4BF7386DD8}"/>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49963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03B13-E121-53F2-65F9-41E383C574E5}"/>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3" name="Footer Placeholder 2">
            <a:extLst>
              <a:ext uri="{FF2B5EF4-FFF2-40B4-BE49-F238E27FC236}">
                <a16:creationId xmlns:a16="http://schemas.microsoft.com/office/drawing/2014/main" id="{D2814793-9D7D-32F8-795A-31644DBAB3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6B231-FE15-2561-B700-2506AC71310D}"/>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85635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5398-EEBA-42F4-3948-4DF36A153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000E0-12D7-545A-0B4A-64A8B51A9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5510-3798-210C-EC55-29C44971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698E8-2EE7-873D-A608-9A260F5DDDE7}"/>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6" name="Footer Placeholder 5">
            <a:extLst>
              <a:ext uri="{FF2B5EF4-FFF2-40B4-BE49-F238E27FC236}">
                <a16:creationId xmlns:a16="http://schemas.microsoft.com/office/drawing/2014/main" id="{F8D5F347-CF7A-10E6-8DC6-FA1E5DB6D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5E452D-F82A-718F-94C2-C889F622E54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16215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1DDD-DB8D-6429-4235-465780A7B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2B9E5-6756-3695-C94E-93A46478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70C60-CA85-5E67-14F6-3176093E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5D70-D5F0-5123-66A9-63D9B82E929A}"/>
              </a:ext>
            </a:extLst>
          </p:cNvPr>
          <p:cNvSpPr>
            <a:spLocks noGrp="1"/>
          </p:cNvSpPr>
          <p:nvPr>
            <p:ph type="dt" sz="half" idx="10"/>
          </p:nvPr>
        </p:nvSpPr>
        <p:spPr/>
        <p:txBody>
          <a:bodyPr/>
          <a:lstStyle/>
          <a:p>
            <a:fld id="{2DB93FBE-67AC-4C5C-B62E-CFFDEAF9BE53}" type="datetimeFigureOut">
              <a:rPr lang="en-US" smtClean="0"/>
              <a:t>4/6/2026</a:t>
            </a:fld>
            <a:endParaRPr lang="en-US"/>
          </a:p>
        </p:txBody>
      </p:sp>
      <p:sp>
        <p:nvSpPr>
          <p:cNvPr id="6" name="Footer Placeholder 5">
            <a:extLst>
              <a:ext uri="{FF2B5EF4-FFF2-40B4-BE49-F238E27FC236}">
                <a16:creationId xmlns:a16="http://schemas.microsoft.com/office/drawing/2014/main" id="{E977B62A-8600-7CE9-095E-82CDE4E1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8F328-EF42-0E10-9C29-12A53381D4AB}"/>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40534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BC2B57-F2EC-C92D-BAFA-C36FE7F31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AE8E8-3549-4143-3C3F-38529FA55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2DEB0-3161-B686-27DF-345950BFF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93FBE-67AC-4C5C-B62E-CFFDEAF9BE53}" type="datetimeFigureOut">
              <a:rPr lang="en-US" smtClean="0"/>
              <a:t>4/6/2026</a:t>
            </a:fld>
            <a:endParaRPr lang="en-US"/>
          </a:p>
        </p:txBody>
      </p:sp>
      <p:sp>
        <p:nvSpPr>
          <p:cNvPr id="5" name="Footer Placeholder 4">
            <a:extLst>
              <a:ext uri="{FF2B5EF4-FFF2-40B4-BE49-F238E27FC236}">
                <a16:creationId xmlns:a16="http://schemas.microsoft.com/office/drawing/2014/main" id="{B7B5E12D-E358-B346-0620-4D8545C52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4BA-D22A-5462-8F71-6F616DC8F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D5A7D-FFFE-410B-BEE5-702232F4B148}" type="slidenum">
              <a:rPr lang="en-US" smtClean="0"/>
              <a:t>‹#›</a:t>
            </a:fld>
            <a:endParaRPr lang="en-US"/>
          </a:p>
        </p:txBody>
      </p:sp>
    </p:spTree>
    <p:extLst>
      <p:ext uri="{BB962C8B-B14F-4D97-AF65-F5344CB8AC3E}">
        <p14:creationId xmlns:p14="http://schemas.microsoft.com/office/powerpoint/2010/main" val="3096507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image" Target="../media/image14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fontScale="90000"/>
          </a:bodyPr>
          <a:lstStyle/>
          <a:p>
            <a:r>
              <a:rPr lang="en-US" dirty="0"/>
              <a:t>CSE 332 Spring 2026</a:t>
            </a:r>
            <a:br>
              <a:rPr lang="en-US" dirty="0"/>
            </a:br>
            <a:r>
              <a:rPr lang="en-US" dirty="0"/>
              <a:t>Lecture 4: Algorithm Analysis and Priority Queues</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Asymptotic Notation Example 1 (Proof)</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874837"/>
                <a:ext cx="10972800" cy="4525963"/>
              </a:xfrm>
            </p:spPr>
            <p:txBody>
              <a:bodyPr anchor="t"/>
              <a:lstStyle/>
              <a:p>
                <a:r>
                  <a:rPr lang="en-US" dirty="0"/>
                  <a:t>Show: </a:t>
                </a:r>
                <a14:m>
                  <m:oMath xmlns:m="http://schemas.openxmlformats.org/officeDocument/2006/math">
                    <m:r>
                      <a:rPr lang="en-US" b="0" i="0" smtClean="0">
                        <a:latin typeface="Cambria Math" panose="02040503050406030204" pitchFamily="18" charset="0"/>
                      </a:rPr>
                      <m:t>10</m:t>
                    </m:r>
                    <m:r>
                      <a:rPr lang="en-US" b="0" i="1" smtClean="0">
                        <a:latin typeface="Cambria Math"/>
                      </a:rPr>
                      <m:t>𝑛</m:t>
                    </m:r>
                    <m:r>
                      <a:rPr lang="en-US" b="0" i="1" smtClean="0">
                        <a:latin typeface="Cambria Math" panose="02040503050406030204" pitchFamily="18" charset="0"/>
                      </a:rPr>
                      <m:t>+100</m:t>
                    </m:r>
                    <m:r>
                      <a:rPr lang="en-US" b="0" i="1" smtClean="0">
                        <a:latin typeface="Cambria Math"/>
                      </a:rPr>
                      <m:t>∈</m:t>
                    </m:r>
                    <m:r>
                      <a:rPr lang="en-US" b="0" i="1" smtClean="0">
                        <a:latin typeface="Cambria Math"/>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a:rPr>
                              <m:t>𝑛</m:t>
                            </m:r>
                          </m:e>
                          <m:sup>
                            <m:r>
                              <a:rPr lang="en-US" b="0" i="1" smtClean="0">
                                <a:latin typeface="Cambria Math"/>
                              </a:rPr>
                              <m:t>2</m:t>
                            </m:r>
                          </m:sup>
                        </m:sSup>
                      </m:e>
                    </m:d>
                  </m:oMath>
                </a14:m>
                <a:endParaRPr lang="en-US" dirty="0"/>
              </a:p>
              <a:p>
                <a:pPr lvl="1"/>
                <a:r>
                  <a:rPr lang="en-US" b="1" dirty="0"/>
                  <a:t>Technique: </a:t>
                </a:r>
                <a:r>
                  <a:rPr lang="en-US" dirty="0"/>
                  <a:t>find values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&gt;0</m:t>
                    </m:r>
                  </m:oMath>
                </a14:m>
                <a:r>
                  <a:rPr lang="en-US"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&gt;0</m:t>
                    </m:r>
                  </m:oMath>
                </a14:m>
                <a:r>
                  <a:rPr lang="en-US" dirty="0"/>
                  <a:t> such that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 10</m:t>
                    </m:r>
                    <m:r>
                      <a:rPr lang="en-US" b="0" i="1" smtClean="0">
                        <a:latin typeface="Cambria Math" panose="02040503050406030204" pitchFamily="18" charset="0"/>
                      </a:rPr>
                      <m:t>𝑛</m:t>
                    </m:r>
                    <m:r>
                      <a:rPr lang="en-US" b="0" i="1" smtClean="0">
                        <a:latin typeface="Cambria Math" panose="02040503050406030204" pitchFamily="18" charset="0"/>
                      </a:rPr>
                      <m:t>+100≤</m:t>
                    </m:r>
                    <m:r>
                      <a:rPr lang="en-US" b="0" i="1" smtClean="0">
                        <a:latin typeface="Cambria Math" panose="02040503050406030204" pitchFamily="18" charset="0"/>
                      </a:rPr>
                      <m:t>𝑐</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lvl="1"/>
                <a:r>
                  <a:rPr lang="en-US" b="1" dirty="0"/>
                  <a:t>Proof: 	</a:t>
                </a:r>
                <a:r>
                  <a:rPr lang="en-US" dirty="0"/>
                  <a:t>Let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=10</m:t>
                    </m:r>
                  </m:oMath>
                </a14:m>
                <a:r>
                  <a:rPr lang="en-US"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=10</m:t>
                    </m:r>
                  </m:oMath>
                </a14:m>
                <a:r>
                  <a:rPr lang="en-US" dirty="0"/>
                  <a:t>. Show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≥10    10</m:t>
                    </m:r>
                    <m:r>
                      <a:rPr lang="en-US" b="0" i="1" smtClean="0">
                        <a:latin typeface="Cambria Math" panose="02040503050406030204" pitchFamily="18" charset="0"/>
                      </a:rPr>
                      <m:t>𝑛</m:t>
                    </m:r>
                    <m:r>
                      <a:rPr lang="en-US" b="0" i="1" smtClean="0">
                        <a:latin typeface="Cambria Math" panose="02040503050406030204" pitchFamily="18" charset="0"/>
                      </a:rPr>
                      <m:t>+100≤10</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marL="457200" lvl="1" indent="0">
                  <a:buNone/>
                </a:pPr>
                <a:r>
                  <a:rPr lang="en-US" dirty="0"/>
                  <a:t>                    </a:t>
                </a:r>
                <a14:m>
                  <m:oMath xmlns:m="http://schemas.openxmlformats.org/officeDocument/2006/math">
                    <m:r>
                      <a:rPr lang="en-US" b="0" i="1" smtClean="0">
                        <a:latin typeface="Cambria Math" panose="02040503050406030204" pitchFamily="18" charset="0"/>
                      </a:rPr>
                      <m:t>10</m:t>
                    </m:r>
                    <m:r>
                      <a:rPr lang="en-US" b="0" i="1" smtClean="0">
                        <a:latin typeface="Cambria Math" panose="02040503050406030204" pitchFamily="18" charset="0"/>
                      </a:rPr>
                      <m:t>𝑛</m:t>
                    </m:r>
                    <m:r>
                      <a:rPr lang="en-US" b="0" i="1" smtClean="0">
                        <a:latin typeface="Cambria Math" panose="02040503050406030204" pitchFamily="18" charset="0"/>
                      </a:rPr>
                      <m:t>+100≤10</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marL="457200" lvl="1" indent="0">
                  <a:buNone/>
                </a:pPr>
                <a:r>
                  <a:rPr lang="en-US" dirty="0"/>
                  <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+10≤</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marL="457200" lvl="1" indent="0">
                  <a:buNone/>
                </a:pPr>
                <a:r>
                  <a:rPr lang="en-US" dirty="0"/>
                  <a:t>                </a:t>
                </a:r>
                <a14:m>
                  <m:oMath xmlns:m="http://schemas.openxmlformats.org/officeDocument/2006/math">
                    <m:r>
                      <a:rPr lang="en-US" b="0" i="1" smtClean="0">
                        <a:latin typeface="Cambria Math" panose="02040503050406030204" pitchFamily="18" charset="0"/>
                      </a:rPr>
                      <m:t>≡10≤</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𝑛</m:t>
                    </m:r>
                  </m:oMath>
                </a14:m>
                <a:endParaRPr lang="en-US" dirty="0"/>
              </a:p>
              <a:p>
                <a:pPr marL="457200" lvl="1" indent="0">
                  <a:buNone/>
                </a:pPr>
                <a:r>
                  <a:rPr lang="en-US" dirty="0"/>
                  <a:t>                </a:t>
                </a:r>
                <a14:m>
                  <m:oMath xmlns:m="http://schemas.openxmlformats.org/officeDocument/2006/math">
                    <m:r>
                      <a:rPr lang="en-US" b="0" i="1" smtClean="0">
                        <a:latin typeface="Cambria Math" panose="02040503050406030204" pitchFamily="18" charset="0"/>
                      </a:rPr>
                      <m:t>≡10≤</m:t>
                    </m:r>
                    <m:r>
                      <a:rPr lang="en-US" b="0" i="1" smtClean="0">
                        <a:latin typeface="Cambria Math" panose="02040503050406030204" pitchFamily="18" charset="0"/>
                      </a:rPr>
                      <m:t>𝑛</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oMath>
                </a14:m>
                <a:endParaRPr lang="en-US" dirty="0"/>
              </a:p>
              <a:p>
                <a:pPr marL="457200" lvl="1" indent="0">
                  <a:buNone/>
                </a:pPr>
                <a:r>
                  <a:rPr lang="en-US" dirty="0"/>
                  <a:t>		This is True because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m:t>
                    </m:r>
                  </m:oMath>
                </a14:m>
                <a:r>
                  <a:rPr lang="en-US" dirty="0"/>
                  <a:t> is strictly increasing and </a:t>
                </a:r>
                <a14:m>
                  <m:oMath xmlns:m="http://schemas.openxmlformats.org/officeDocument/2006/math">
                    <m:r>
                      <a:rPr lang="en-US" b="0" i="1" smtClean="0">
                        <a:latin typeface="Cambria Math" panose="02040503050406030204" pitchFamily="18" charset="0"/>
                      </a:rPr>
                      <m:t>10</m:t>
                    </m:r>
                    <m:d>
                      <m:dPr>
                        <m:ctrlPr>
                          <a:rPr lang="en-US" b="0" i="1" smtClean="0">
                            <a:latin typeface="Cambria Math" panose="02040503050406030204" pitchFamily="18" charset="0"/>
                          </a:rPr>
                        </m:ctrlPr>
                      </m:dPr>
                      <m:e>
                        <m:r>
                          <a:rPr lang="en-US" b="0" i="1" smtClean="0">
                            <a:latin typeface="Cambria Math" panose="02040503050406030204" pitchFamily="18" charset="0"/>
                          </a:rPr>
                          <m:t>10−1</m:t>
                        </m:r>
                      </m:e>
                    </m:d>
                    <m:r>
                      <a:rPr lang="en-US" b="0" i="1" smtClean="0">
                        <a:latin typeface="Cambria Math" panose="02040503050406030204" pitchFamily="18" charset="0"/>
                      </a:rPr>
                      <m:t>&gt;10</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874837"/>
                <a:ext cx="10972800" cy="4525963"/>
              </a:xfrm>
              <a:blipFill>
                <a:blip r:embed="rId2"/>
                <a:stretch>
                  <a:fillRect l="-1000" t="-2291" r="-56"/>
                </a:stretch>
              </a:blipFill>
            </p:spPr>
            <p:txBody>
              <a:bodyPr/>
              <a:lstStyle/>
              <a:p>
                <a:r>
                  <a:rPr lang="en-US">
                    <a:noFill/>
                  </a:rPr>
                  <a:t> </a:t>
                </a:r>
              </a:p>
            </p:txBody>
          </p:sp>
        </mc:Fallback>
      </mc:AlternateContent>
    </p:spTree>
    <p:extLst>
      <p:ext uri="{BB962C8B-B14F-4D97-AF65-F5344CB8AC3E}">
        <p14:creationId xmlns:p14="http://schemas.microsoft.com/office/powerpoint/2010/main" val="2227011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Asymptotic Notation Example 2</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874837"/>
                <a:ext cx="11430000" cy="4525963"/>
              </a:xfrm>
            </p:spPr>
            <p:txBody>
              <a:bodyPr anchor="t"/>
              <a:lstStyle/>
              <a:p>
                <a:r>
                  <a:rPr lang="en-US" dirty="0"/>
                  <a:t>Show: </a:t>
                </a:r>
                <a14:m>
                  <m:oMath xmlns:m="http://schemas.openxmlformats.org/officeDocument/2006/math">
                    <m:r>
                      <a:rPr lang="en-US" b="0" i="0" smtClean="0">
                        <a:latin typeface="Cambria Math" panose="02040503050406030204" pitchFamily="18" charset="0"/>
                      </a:rPr>
                      <m:t>13</m:t>
                    </m:r>
                    <m:sSup>
                      <m:sSupPr>
                        <m:ctrlPr>
                          <a:rPr lang="en-US" b="0" i="1" smtClean="0">
                            <a:latin typeface="Cambria Math" panose="02040503050406030204" pitchFamily="18" charset="0"/>
                          </a:rPr>
                        </m:ctrlPr>
                      </m:sSupPr>
                      <m:e>
                        <m:r>
                          <m:rPr>
                            <m:sty m:val="p"/>
                          </m:rPr>
                          <a:rPr lang="en-US" b="0" i="0" smtClean="0">
                            <a:latin typeface="Cambria Math" panose="02040503050406030204" pitchFamily="18" charset="0"/>
                          </a:rPr>
                          <m:t>n</m:t>
                        </m:r>
                      </m:e>
                      <m:sup>
                        <m:r>
                          <a:rPr lang="en-US" b="0" i="0" smtClean="0">
                            <a:latin typeface="Cambria Math" panose="02040503050406030204" pitchFamily="18" charset="0"/>
                          </a:rPr>
                          <m:t>2</m:t>
                        </m:r>
                      </m:sup>
                    </m:sSup>
                    <m:r>
                      <a:rPr lang="en-US" b="0" i="0" smtClean="0">
                        <a:latin typeface="Cambria Math" panose="02040503050406030204" pitchFamily="18" charset="0"/>
                      </a:rPr>
                      <m:t>−50</m:t>
                    </m:r>
                    <m:r>
                      <m:rPr>
                        <m:sty m:val="p"/>
                      </m:rPr>
                      <a:rPr lang="en-US" b="0" i="0" smtClean="0">
                        <a:latin typeface="Cambria Math" panose="02040503050406030204" pitchFamily="18" charset="0"/>
                      </a:rPr>
                      <m:t>n</m:t>
                    </m:r>
                    <m:r>
                      <a:rPr lang="en-US" b="0" i="1" smtClean="0">
                        <a:latin typeface="Cambria Math"/>
                      </a:rPr>
                      <m:t>∈</m:t>
                    </m:r>
                    <m:r>
                      <m:rPr>
                        <m:sty m:val="p"/>
                      </m:rPr>
                      <a:rPr lang="en-US" b="0" i="0" smtClean="0">
                        <a:latin typeface="Cambria Math" panose="02040503050406030204" pitchFamily="18" charset="0"/>
                      </a:rPr>
                      <m:t>Ω</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a:rPr>
                              <m:t>𝑛</m:t>
                            </m:r>
                          </m:e>
                          <m:sup>
                            <m:r>
                              <a:rPr lang="en-US" b="0" i="1" smtClean="0">
                                <a:latin typeface="Cambria Math"/>
                              </a:rPr>
                              <m:t>2</m:t>
                            </m:r>
                          </m:sup>
                        </m:sSup>
                      </m:e>
                    </m:d>
                  </m:oMath>
                </a14:m>
                <a:endParaRPr lang="en-US" dirty="0"/>
              </a:p>
              <a:p>
                <a:pPr lvl="1"/>
                <a:r>
                  <a:rPr lang="en-US" b="1" dirty="0"/>
                  <a:t>Technique: </a:t>
                </a:r>
                <a:r>
                  <a:rPr lang="en-US" dirty="0"/>
                  <a:t>find values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&gt;0</m:t>
                    </m:r>
                  </m:oMath>
                </a14:m>
                <a:r>
                  <a:rPr lang="en-US"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&gt;0</m:t>
                    </m:r>
                  </m:oMath>
                </a14:m>
                <a:r>
                  <a:rPr lang="en-US" dirty="0"/>
                  <a:t> such that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 13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−50</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𝑐</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874837"/>
                <a:ext cx="11430000" cy="4525963"/>
              </a:xfrm>
              <a:blipFill>
                <a:blip r:embed="rId2"/>
                <a:stretch>
                  <a:fillRect l="-960" t="-2291"/>
                </a:stretch>
              </a:blipFill>
            </p:spPr>
            <p:txBody>
              <a:bodyPr/>
              <a:lstStyle/>
              <a:p>
                <a:r>
                  <a:rPr lang="en-US">
                    <a:noFill/>
                  </a:rPr>
                  <a:t> </a:t>
                </a:r>
              </a:p>
            </p:txBody>
          </p:sp>
        </mc:Fallback>
      </mc:AlternateContent>
    </p:spTree>
    <p:extLst>
      <p:ext uri="{BB962C8B-B14F-4D97-AF65-F5344CB8AC3E}">
        <p14:creationId xmlns:p14="http://schemas.microsoft.com/office/powerpoint/2010/main" val="3539960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AF14A-D064-54E0-6BBF-CF65280EB4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E2F9BC-8583-F6DE-8ADA-F9EB3C140610}"/>
              </a:ext>
            </a:extLst>
          </p:cNvPr>
          <p:cNvSpPr>
            <a:spLocks noGrp="1"/>
          </p:cNvSpPr>
          <p:nvPr>
            <p:ph type="title"/>
          </p:nvPr>
        </p:nvSpPr>
        <p:spPr/>
        <p:txBody>
          <a:bodyPr/>
          <a:lstStyle/>
          <a:p>
            <a:r>
              <a:rPr lang="en-US" dirty="0"/>
              <a:t>Asymptotic Notation Example 2 (Scratchwork)</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715BD7A-5944-DE50-FFDA-22BA9A22331A}"/>
                  </a:ext>
                </a:extLst>
              </p:cNvPr>
              <p:cNvSpPr>
                <a:spLocks noGrp="1"/>
              </p:cNvSpPr>
              <p:nvPr>
                <p:ph idx="1"/>
              </p:nvPr>
            </p:nvSpPr>
            <p:spPr>
              <a:xfrm>
                <a:off x="609600" y="1874837"/>
                <a:ext cx="11430000" cy="4525963"/>
              </a:xfrm>
            </p:spPr>
            <p:txBody>
              <a:bodyPr anchor="t">
                <a:normAutofit lnSpcReduction="10000"/>
              </a:bodyPr>
              <a:lstStyle/>
              <a:p>
                <a:r>
                  <a:rPr lang="en-US" dirty="0"/>
                  <a:t>Show: </a:t>
                </a:r>
                <a14:m>
                  <m:oMath xmlns:m="http://schemas.openxmlformats.org/officeDocument/2006/math">
                    <m:r>
                      <a:rPr lang="en-US" b="0" i="0" smtClean="0">
                        <a:latin typeface="Cambria Math" panose="02040503050406030204" pitchFamily="18" charset="0"/>
                      </a:rPr>
                      <m:t>13</m:t>
                    </m:r>
                    <m:sSup>
                      <m:sSupPr>
                        <m:ctrlPr>
                          <a:rPr lang="en-US" b="0" i="1" smtClean="0">
                            <a:latin typeface="Cambria Math" panose="02040503050406030204" pitchFamily="18" charset="0"/>
                          </a:rPr>
                        </m:ctrlPr>
                      </m:sSupPr>
                      <m:e>
                        <m:r>
                          <m:rPr>
                            <m:sty m:val="p"/>
                          </m:rPr>
                          <a:rPr lang="en-US" b="0" i="0" smtClean="0">
                            <a:latin typeface="Cambria Math" panose="02040503050406030204" pitchFamily="18" charset="0"/>
                          </a:rPr>
                          <m:t>n</m:t>
                        </m:r>
                      </m:e>
                      <m:sup>
                        <m:r>
                          <a:rPr lang="en-US" b="0" i="0" smtClean="0">
                            <a:latin typeface="Cambria Math" panose="02040503050406030204" pitchFamily="18" charset="0"/>
                          </a:rPr>
                          <m:t>2</m:t>
                        </m:r>
                      </m:sup>
                    </m:sSup>
                    <m:r>
                      <a:rPr lang="en-US" b="0" i="0" smtClean="0">
                        <a:latin typeface="Cambria Math" panose="02040503050406030204" pitchFamily="18" charset="0"/>
                      </a:rPr>
                      <m:t>−50</m:t>
                    </m:r>
                    <m:r>
                      <m:rPr>
                        <m:sty m:val="p"/>
                      </m:rPr>
                      <a:rPr lang="en-US" b="0" i="0" smtClean="0">
                        <a:latin typeface="Cambria Math" panose="02040503050406030204" pitchFamily="18" charset="0"/>
                      </a:rPr>
                      <m:t>n</m:t>
                    </m:r>
                    <m:r>
                      <a:rPr lang="en-US" b="0" i="1" smtClean="0">
                        <a:latin typeface="Cambria Math"/>
                      </a:rPr>
                      <m:t>∈</m:t>
                    </m:r>
                    <m:r>
                      <m:rPr>
                        <m:sty m:val="p"/>
                      </m:rPr>
                      <a:rPr lang="en-US" b="0" i="0" smtClean="0">
                        <a:latin typeface="Cambria Math" panose="02040503050406030204" pitchFamily="18" charset="0"/>
                      </a:rPr>
                      <m:t>Ω</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a:rPr>
                              <m:t>𝑛</m:t>
                            </m:r>
                          </m:e>
                          <m:sup>
                            <m:r>
                              <a:rPr lang="en-US" b="0" i="1" smtClean="0">
                                <a:latin typeface="Cambria Math"/>
                              </a:rPr>
                              <m:t>2</m:t>
                            </m:r>
                          </m:sup>
                        </m:sSup>
                      </m:e>
                    </m:d>
                  </m:oMath>
                </a14:m>
                <a:endParaRPr lang="en-US" dirty="0"/>
              </a:p>
              <a:p>
                <a:pPr lvl="1"/>
                <a:r>
                  <a:rPr lang="en-US" b="1" dirty="0"/>
                  <a:t>Technique: </a:t>
                </a:r>
                <a:r>
                  <a:rPr lang="en-US" dirty="0"/>
                  <a:t>find values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&gt;0</m:t>
                    </m:r>
                  </m:oMath>
                </a14:m>
                <a:r>
                  <a:rPr lang="en-US"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&gt;0</m:t>
                    </m:r>
                  </m:oMath>
                </a14:m>
                <a:r>
                  <a:rPr lang="en-US" dirty="0"/>
                  <a:t> such that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 13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−50</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𝑐</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lvl="1"/>
                <a:r>
                  <a:rPr lang="en-US" b="1" dirty="0"/>
                  <a:t>Scratchwork:</a:t>
                </a:r>
              </a:p>
              <a:p>
                <a:pPr marL="457200" lvl="1" indent="0">
                  <a:buNone/>
                </a:pPr>
                <a:r>
                  <a:rPr lang="en-US" dirty="0"/>
                  <a:t>	we need </a:t>
                </a:r>
                <a14:m>
                  <m:oMath xmlns:m="http://schemas.openxmlformats.org/officeDocument/2006/math">
                    <m:r>
                      <a:rPr lang="en-US" b="0" i="1" smtClean="0">
                        <a:latin typeface="Cambria Math" panose="02040503050406030204" pitchFamily="18" charset="0"/>
                      </a:rPr>
                      <m:t>13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−50</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𝑐</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marL="457200" lvl="1" indent="0">
                  <a:buNone/>
                </a:pPr>
                <a:r>
                  <a:rPr lang="en-US" dirty="0"/>
                  <a:t>	equivalently, </a:t>
                </a:r>
                <a14:m>
                  <m:oMath xmlns:m="http://schemas.openxmlformats.org/officeDocument/2006/math">
                    <m:r>
                      <a:rPr lang="en-US" b="0" i="1" smtClean="0">
                        <a:latin typeface="Cambria Math" panose="02040503050406030204" pitchFamily="18" charset="0"/>
                      </a:rPr>
                      <m:t>13</m:t>
                    </m:r>
                    <m:r>
                      <a:rPr lang="en-US" b="0" i="1" smtClean="0">
                        <a:latin typeface="Cambria Math" panose="02040503050406030204" pitchFamily="18" charset="0"/>
                      </a:rPr>
                      <m:t>𝑛</m:t>
                    </m:r>
                    <m:r>
                      <a:rPr lang="en-US" b="0" i="1" smtClean="0">
                        <a:latin typeface="Cambria Math" panose="02040503050406030204" pitchFamily="18" charset="0"/>
                      </a:rPr>
                      <m:t>−50≥</m:t>
                    </m:r>
                    <m:r>
                      <a:rPr lang="en-US" b="0" i="1" smtClean="0">
                        <a:latin typeface="Cambria Math" panose="02040503050406030204" pitchFamily="18" charset="0"/>
                      </a:rPr>
                      <m:t>𝑐</m:t>
                    </m:r>
                    <m:r>
                      <a:rPr lang="en-US" b="0" i="1" smtClean="0">
                        <a:latin typeface="Cambria Math" panose="02040503050406030204" pitchFamily="18" charset="0"/>
                      </a:rPr>
                      <m:t>⋅</m:t>
                    </m:r>
                    <m:r>
                      <a:rPr lang="en-US" b="0" i="1" smtClean="0">
                        <a:latin typeface="Cambria Math" panose="02040503050406030204" pitchFamily="18" charset="0"/>
                      </a:rPr>
                      <m:t>𝑛</m:t>
                    </m:r>
                  </m:oMath>
                </a14:m>
                <a:endParaRPr lang="en-US" dirty="0"/>
              </a:p>
              <a:p>
                <a:pPr marL="457200" lvl="1" indent="0">
                  <a:buNone/>
                </a:pPr>
                <a:r>
                  <a:rPr lang="en-US" dirty="0"/>
                  <a:t>	It looks like things might simplify if we pick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=13</m:t>
                    </m:r>
                  </m:oMath>
                </a14:m>
                <a:endParaRPr lang="en-US" dirty="0"/>
              </a:p>
              <a:p>
                <a:pPr marL="457200" lvl="1" indent="0">
                  <a:buNone/>
                </a:pPr>
                <a:r>
                  <a:rPr lang="en-US" dirty="0"/>
                  <a:t>	Now we need </a:t>
                </a:r>
                <a14:m>
                  <m:oMath xmlns:m="http://schemas.openxmlformats.org/officeDocument/2006/math">
                    <m:r>
                      <a:rPr lang="en-US" b="0" i="1" smtClean="0">
                        <a:latin typeface="Cambria Math" panose="02040503050406030204" pitchFamily="18" charset="0"/>
                      </a:rPr>
                      <m:t>13</m:t>
                    </m:r>
                    <m:r>
                      <a:rPr lang="en-US" b="0" i="1" smtClean="0">
                        <a:latin typeface="Cambria Math" panose="02040503050406030204" pitchFamily="18" charset="0"/>
                      </a:rPr>
                      <m:t>𝑛</m:t>
                    </m:r>
                    <m:r>
                      <a:rPr lang="en-US" b="0" i="1" smtClean="0">
                        <a:latin typeface="Cambria Math" panose="02040503050406030204" pitchFamily="18" charset="0"/>
                      </a:rPr>
                      <m:t>−50≥13</m:t>
                    </m:r>
                    <m:r>
                      <a:rPr lang="en-US" b="0" i="1" smtClean="0">
                        <a:latin typeface="Cambria Math" panose="02040503050406030204" pitchFamily="18" charset="0"/>
                      </a:rPr>
                      <m:t>𝑛</m:t>
                    </m:r>
                  </m:oMath>
                </a14:m>
                <a:endParaRPr lang="en-US" dirty="0"/>
              </a:p>
              <a:p>
                <a:pPr marL="457200" lvl="1" indent="0">
                  <a:buNone/>
                </a:pPr>
                <a:r>
                  <a:rPr lang="en-US" dirty="0"/>
                  <a:t>	equivalently we need </a:t>
                </a:r>
                <a14:m>
                  <m:oMath xmlns:m="http://schemas.openxmlformats.org/officeDocument/2006/math">
                    <m:r>
                      <a:rPr lang="en-US" b="0" i="1" smtClean="0">
                        <a:latin typeface="Cambria Math" panose="02040503050406030204" pitchFamily="18" charset="0"/>
                      </a:rPr>
                      <m:t>−50≥0</m:t>
                    </m:r>
                  </m:oMath>
                </a14:m>
                <a:endParaRPr lang="en-US" dirty="0"/>
              </a:p>
              <a:p>
                <a:pPr marL="457200" lvl="1" indent="0">
                  <a:buNone/>
                </a:pPr>
                <a:r>
                  <a:rPr lang="en-US" dirty="0"/>
                  <a:t>	hmmm….. That didn’t work! But, it tells us that to make the left hand side bigger, it needs to be 50 larger than the right! This means we definitely need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&lt;13</m:t>
                    </m:r>
                  </m:oMath>
                </a14:m>
                <a:endParaRPr lang="en-US" dirty="0"/>
              </a:p>
              <a:p>
                <a:pPr marL="457200" lvl="1" indent="0">
                  <a:buNone/>
                </a:pPr>
                <a:r>
                  <a:rPr lang="en-US" dirty="0"/>
                  <a:t>	let’s instead use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=12</m:t>
                    </m:r>
                  </m:oMath>
                </a14:m>
                <a:r>
                  <a:rPr lang="en-US" dirty="0"/>
                  <a:t>, now we need </a:t>
                </a:r>
                <a14:m>
                  <m:oMath xmlns:m="http://schemas.openxmlformats.org/officeDocument/2006/math">
                    <m:r>
                      <a:rPr lang="en-US" b="0" i="1" smtClean="0">
                        <a:latin typeface="Cambria Math" panose="02040503050406030204" pitchFamily="18" charset="0"/>
                      </a:rPr>
                      <m:t>13</m:t>
                    </m:r>
                    <m:r>
                      <a:rPr lang="en-US" b="0" i="1" smtClean="0">
                        <a:latin typeface="Cambria Math" panose="02040503050406030204" pitchFamily="18" charset="0"/>
                      </a:rPr>
                      <m:t>𝑛</m:t>
                    </m:r>
                    <m:r>
                      <a:rPr lang="en-US" b="0" i="1" smtClean="0">
                        <a:latin typeface="Cambria Math" panose="02040503050406030204" pitchFamily="18" charset="0"/>
                      </a:rPr>
                      <m:t>−50≥12</m:t>
                    </m:r>
                    <m:r>
                      <a:rPr lang="en-US" b="0" i="1" smtClean="0">
                        <a:latin typeface="Cambria Math" panose="02040503050406030204" pitchFamily="18" charset="0"/>
                      </a:rPr>
                      <m:t>𝑛</m:t>
                    </m:r>
                  </m:oMath>
                </a14:m>
                <a:endParaRPr lang="en-US" dirty="0"/>
              </a:p>
              <a:p>
                <a:pPr marL="457200" lvl="1" indent="0">
                  <a:buNone/>
                </a:pPr>
                <a:r>
                  <a:rPr lang="en-US" dirty="0"/>
                  <a:t>	This simplifies to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≥50</m:t>
                    </m:r>
                  </m:oMath>
                </a14:m>
                <a:r>
                  <a:rPr lang="en-US" dirty="0"/>
                  <a:t>, so we can use </a:t>
                </a:r>
                <a14:m>
                  <m:oMath xmlns:m="http://schemas.openxmlformats.org/officeDocument/2006/math">
                    <m:r>
                      <a:rPr lang="en-US" b="0" i="1" smtClean="0">
                        <a:latin typeface="Cambria Math" panose="02040503050406030204" pitchFamily="18" charset="0"/>
                      </a:rPr>
                      <m:t>50</m:t>
                    </m:r>
                  </m:oMath>
                </a14:m>
                <a:r>
                  <a:rPr lang="en-US" dirty="0"/>
                  <a:t> as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oMath>
                </a14:m>
                <a:endParaRPr lang="en-US" dirty="0"/>
              </a:p>
            </p:txBody>
          </p:sp>
        </mc:Choice>
        <mc:Fallback xmlns="">
          <p:sp>
            <p:nvSpPr>
              <p:cNvPr id="3" name="Content Placeholder 2">
                <a:extLst>
                  <a:ext uri="{FF2B5EF4-FFF2-40B4-BE49-F238E27FC236}">
                    <a16:creationId xmlns:a16="http://schemas.microsoft.com/office/drawing/2014/main" id="{B715BD7A-5944-DE50-FFDA-22BA9A22331A}"/>
                  </a:ext>
                </a:extLst>
              </p:cNvPr>
              <p:cNvSpPr>
                <a:spLocks noGrp="1" noRot="1" noChangeAspect="1" noMove="1" noResize="1" noEditPoints="1" noAdjustHandles="1" noChangeArrowheads="1" noChangeShapeType="1" noTextEdit="1"/>
              </p:cNvSpPr>
              <p:nvPr>
                <p:ph idx="1"/>
              </p:nvPr>
            </p:nvSpPr>
            <p:spPr>
              <a:xfrm>
                <a:off x="609600" y="1874837"/>
                <a:ext cx="11430000" cy="4525963"/>
              </a:xfrm>
              <a:blipFill>
                <a:blip r:embed="rId2"/>
                <a:stretch>
                  <a:fillRect l="-960" t="-3100"/>
                </a:stretch>
              </a:blipFill>
            </p:spPr>
            <p:txBody>
              <a:bodyPr/>
              <a:lstStyle/>
              <a:p>
                <a:r>
                  <a:rPr lang="en-US">
                    <a:noFill/>
                  </a:rPr>
                  <a:t> </a:t>
                </a:r>
              </a:p>
            </p:txBody>
          </p:sp>
        </mc:Fallback>
      </mc:AlternateContent>
    </p:spTree>
    <p:extLst>
      <p:ext uri="{BB962C8B-B14F-4D97-AF65-F5344CB8AC3E}">
        <p14:creationId xmlns:p14="http://schemas.microsoft.com/office/powerpoint/2010/main" val="3560150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99128-3B0A-EEBD-AA47-0A2E16E0C5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F2C6BA-B88E-5695-E2EE-A7497F6A94C0}"/>
              </a:ext>
            </a:extLst>
          </p:cNvPr>
          <p:cNvSpPr>
            <a:spLocks noGrp="1"/>
          </p:cNvSpPr>
          <p:nvPr>
            <p:ph type="title"/>
          </p:nvPr>
        </p:nvSpPr>
        <p:spPr/>
        <p:txBody>
          <a:bodyPr/>
          <a:lstStyle/>
          <a:p>
            <a:r>
              <a:rPr lang="en-US" dirty="0"/>
              <a:t>Asymptotic Notation Example 2 (Proof)</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2DE8BD1-7032-7251-5937-38CE9EA5D43E}"/>
                  </a:ext>
                </a:extLst>
              </p:cNvPr>
              <p:cNvSpPr>
                <a:spLocks noGrp="1"/>
              </p:cNvSpPr>
              <p:nvPr>
                <p:ph idx="1"/>
              </p:nvPr>
            </p:nvSpPr>
            <p:spPr>
              <a:xfrm>
                <a:off x="609600" y="1874837"/>
                <a:ext cx="11430000" cy="4525963"/>
              </a:xfrm>
            </p:spPr>
            <p:txBody>
              <a:bodyPr anchor="t"/>
              <a:lstStyle/>
              <a:p>
                <a:r>
                  <a:rPr lang="en-US" dirty="0"/>
                  <a:t>Show: </a:t>
                </a:r>
                <a14:m>
                  <m:oMath xmlns:m="http://schemas.openxmlformats.org/officeDocument/2006/math">
                    <m:r>
                      <a:rPr lang="en-US" b="0" i="0" smtClean="0">
                        <a:latin typeface="Cambria Math" panose="02040503050406030204" pitchFamily="18" charset="0"/>
                      </a:rPr>
                      <m:t>13</m:t>
                    </m:r>
                    <m:sSup>
                      <m:sSupPr>
                        <m:ctrlPr>
                          <a:rPr lang="en-US" b="0" i="1" smtClean="0">
                            <a:latin typeface="Cambria Math" panose="02040503050406030204" pitchFamily="18" charset="0"/>
                          </a:rPr>
                        </m:ctrlPr>
                      </m:sSupPr>
                      <m:e>
                        <m:r>
                          <m:rPr>
                            <m:sty m:val="p"/>
                          </m:rPr>
                          <a:rPr lang="en-US" b="0" i="0" smtClean="0">
                            <a:latin typeface="Cambria Math" panose="02040503050406030204" pitchFamily="18" charset="0"/>
                          </a:rPr>
                          <m:t>n</m:t>
                        </m:r>
                      </m:e>
                      <m:sup>
                        <m:r>
                          <a:rPr lang="en-US" b="0" i="0" smtClean="0">
                            <a:latin typeface="Cambria Math" panose="02040503050406030204" pitchFamily="18" charset="0"/>
                          </a:rPr>
                          <m:t>2</m:t>
                        </m:r>
                      </m:sup>
                    </m:sSup>
                    <m:r>
                      <a:rPr lang="en-US" b="0" i="0" smtClean="0">
                        <a:latin typeface="Cambria Math" panose="02040503050406030204" pitchFamily="18" charset="0"/>
                      </a:rPr>
                      <m:t>−50</m:t>
                    </m:r>
                    <m:r>
                      <m:rPr>
                        <m:sty m:val="p"/>
                      </m:rPr>
                      <a:rPr lang="en-US" b="0" i="0" smtClean="0">
                        <a:latin typeface="Cambria Math" panose="02040503050406030204" pitchFamily="18" charset="0"/>
                      </a:rPr>
                      <m:t>n</m:t>
                    </m:r>
                    <m:r>
                      <a:rPr lang="en-US" b="0" i="1" smtClean="0">
                        <a:latin typeface="Cambria Math"/>
                      </a:rPr>
                      <m:t>∈</m:t>
                    </m:r>
                    <m:r>
                      <m:rPr>
                        <m:sty m:val="p"/>
                      </m:rPr>
                      <a:rPr lang="en-US" b="0" i="0" smtClean="0">
                        <a:latin typeface="Cambria Math" panose="02040503050406030204" pitchFamily="18" charset="0"/>
                      </a:rPr>
                      <m:t>Ω</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a:rPr>
                              <m:t>𝑛</m:t>
                            </m:r>
                          </m:e>
                          <m:sup>
                            <m:r>
                              <a:rPr lang="en-US" b="0" i="1" smtClean="0">
                                <a:latin typeface="Cambria Math"/>
                              </a:rPr>
                              <m:t>2</m:t>
                            </m:r>
                          </m:sup>
                        </m:sSup>
                      </m:e>
                    </m:d>
                  </m:oMath>
                </a14:m>
                <a:endParaRPr lang="en-US" dirty="0"/>
              </a:p>
              <a:p>
                <a:pPr lvl="1"/>
                <a:r>
                  <a:rPr lang="en-US" b="1" dirty="0"/>
                  <a:t>Technique: </a:t>
                </a:r>
                <a:r>
                  <a:rPr lang="en-US" dirty="0"/>
                  <a:t>find values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&gt;0</m:t>
                    </m:r>
                  </m:oMath>
                </a14:m>
                <a:r>
                  <a:rPr lang="en-US"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&gt;0</m:t>
                    </m:r>
                  </m:oMath>
                </a14:m>
                <a:r>
                  <a:rPr lang="en-US" dirty="0"/>
                  <a:t> such that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 13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−50</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𝑐</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lvl="1"/>
                <a:r>
                  <a:rPr lang="en-US" b="1" dirty="0"/>
                  <a:t>Proof: </a:t>
                </a:r>
                <a:endParaRPr lang="en-US" dirty="0"/>
              </a:p>
              <a:p>
                <a:pPr marL="457200" lvl="1" indent="0">
                  <a:buNone/>
                </a:pPr>
                <a:r>
                  <a:rPr lang="en-US" dirty="0"/>
                  <a:t>Let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=12</m:t>
                    </m:r>
                  </m:oMath>
                </a14:m>
                <a:r>
                  <a:rPr lang="en-US"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=50</m:t>
                    </m:r>
                  </m:oMath>
                </a14:m>
                <a:r>
                  <a:rPr lang="en-US" dirty="0"/>
                  <a:t>. show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≥50</m:t>
                    </m:r>
                  </m:oMath>
                </a14:m>
                <a:r>
                  <a:rPr lang="en-US" dirty="0"/>
                  <a:t> we have </a:t>
                </a:r>
                <a14:m>
                  <m:oMath xmlns:m="http://schemas.openxmlformats.org/officeDocument/2006/math">
                    <m:r>
                      <a:rPr lang="en-US" b="0" i="1" smtClean="0">
                        <a:latin typeface="Cambria Math" panose="02040503050406030204" pitchFamily="18" charset="0"/>
                      </a:rPr>
                      <m:t>13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−50</m:t>
                    </m:r>
                    <m:r>
                      <a:rPr lang="en-US" b="0" i="1" smtClean="0">
                        <a:latin typeface="Cambria Math" panose="02040503050406030204" pitchFamily="18" charset="0"/>
                      </a:rPr>
                      <m:t>𝑛</m:t>
                    </m:r>
                    <m:r>
                      <a:rPr lang="en-US" b="0" i="1" smtClean="0">
                        <a:latin typeface="Cambria Math" panose="02040503050406030204" pitchFamily="18" charset="0"/>
                      </a:rPr>
                      <m:t>≥12⋅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marL="457200" lvl="1" indent="0">
                  <a:buNone/>
                </a:pPr>
                <a:r>
                  <a:rPr lang="en-US" dirty="0"/>
                  <a:t>Applying algebra:</a:t>
                </a:r>
              </a:p>
              <a:p>
                <a:pPr marL="457200" lvl="1" indent="0">
                  <a:buNone/>
                </a:pPr>
                <a14:m>
                  <m:oMath xmlns:m="http://schemas.openxmlformats.org/officeDocument/2006/math">
                    <m:r>
                      <a:rPr lang="en-US" b="0" i="1" smtClean="0">
                        <a:latin typeface="Cambria Math" panose="02040503050406030204" pitchFamily="18" charset="0"/>
                      </a:rPr>
                      <m:t>13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−50</m:t>
                    </m:r>
                    <m:r>
                      <a:rPr lang="en-US" b="0" i="1" smtClean="0">
                        <a:latin typeface="Cambria Math" panose="02040503050406030204" pitchFamily="18" charset="0"/>
                      </a:rPr>
                      <m:t>𝑛</m:t>
                    </m:r>
                    <m:r>
                      <a:rPr lang="en-US" b="0" i="1" smtClean="0">
                        <a:latin typeface="Cambria Math" panose="02040503050406030204" pitchFamily="18" charset="0"/>
                      </a:rPr>
                      <m:t>≥12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r>
                  <a:rPr lang="en-US" dirty="0"/>
                  <a:t> </a:t>
                </a:r>
              </a:p>
              <a:p>
                <a:pPr marL="457200" lvl="1" indent="0">
                  <a:buNone/>
                </a:pPr>
                <a14:m>
                  <m:oMath xmlns:m="http://schemas.openxmlformats.org/officeDocument/2006/math">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−50</m:t>
                    </m:r>
                    <m:r>
                      <a:rPr lang="en-US" b="0" i="1" smtClean="0">
                        <a:latin typeface="Cambria Math" panose="02040503050406030204" pitchFamily="18" charset="0"/>
                      </a:rPr>
                      <m:t>𝑛</m:t>
                    </m:r>
                    <m:r>
                      <a:rPr lang="en-US" b="0" i="1" smtClean="0">
                        <a:latin typeface="Cambria Math" panose="02040503050406030204" pitchFamily="18" charset="0"/>
                      </a:rPr>
                      <m:t>≥0</m:t>
                    </m:r>
                  </m:oMath>
                </a14:m>
                <a:r>
                  <a:rPr lang="en-US" dirty="0"/>
                  <a:t> </a:t>
                </a:r>
              </a:p>
              <a:p>
                <a:pPr marL="457200" lvl="1" indent="0">
                  <a:buNone/>
                </a:pP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−50≥0</m:t>
                    </m:r>
                  </m:oMath>
                </a14:m>
                <a:r>
                  <a:rPr lang="en-US" dirty="0"/>
                  <a:t> (allowed because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≠0</m:t>
                    </m:r>
                  </m:oMath>
                </a14:m>
                <a:r>
                  <a:rPr lang="en-US" dirty="0"/>
                  <a:t> since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≥50</m:t>
                    </m:r>
                  </m:oMath>
                </a14:m>
                <a:r>
                  <a:rPr lang="en-US" dirty="0"/>
                  <a:t>)</a:t>
                </a:r>
              </a:p>
              <a:p>
                <a:pPr marL="457200" lvl="1" indent="0">
                  <a:buNone/>
                </a:pP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≥50</m:t>
                    </m:r>
                  </m:oMath>
                </a14:m>
                <a:r>
                  <a:rPr lang="en-US" dirty="0"/>
                  <a:t> </a:t>
                </a:r>
              </a:p>
              <a:p>
                <a:pPr marL="457200" lvl="1" indent="0">
                  <a:buNone/>
                </a:pPr>
                <a:r>
                  <a:rPr lang="en-US" dirty="0"/>
                  <a:t>Because we chose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=50</m:t>
                    </m:r>
                  </m:oMath>
                </a14:m>
                <a:r>
                  <a:rPr lang="en-US" dirty="0"/>
                  <a:t>, the inequality holds for all values of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oMath>
                </a14:m>
                <a:endParaRPr lang="en-US" dirty="0"/>
              </a:p>
            </p:txBody>
          </p:sp>
        </mc:Choice>
        <mc:Fallback xmlns="">
          <p:sp>
            <p:nvSpPr>
              <p:cNvPr id="3" name="Content Placeholder 2">
                <a:extLst>
                  <a:ext uri="{FF2B5EF4-FFF2-40B4-BE49-F238E27FC236}">
                    <a16:creationId xmlns:a16="http://schemas.microsoft.com/office/drawing/2014/main" id="{32DE8BD1-7032-7251-5937-38CE9EA5D43E}"/>
                  </a:ext>
                </a:extLst>
              </p:cNvPr>
              <p:cNvSpPr>
                <a:spLocks noGrp="1" noRot="1" noChangeAspect="1" noMove="1" noResize="1" noEditPoints="1" noAdjustHandles="1" noChangeArrowheads="1" noChangeShapeType="1" noTextEdit="1"/>
              </p:cNvSpPr>
              <p:nvPr>
                <p:ph idx="1"/>
              </p:nvPr>
            </p:nvSpPr>
            <p:spPr>
              <a:xfrm>
                <a:off x="609600" y="1874837"/>
                <a:ext cx="11430000" cy="4525963"/>
              </a:xfrm>
              <a:blipFill>
                <a:blip r:embed="rId2"/>
                <a:stretch>
                  <a:fillRect l="-960" t="-2291"/>
                </a:stretch>
              </a:blipFill>
            </p:spPr>
            <p:txBody>
              <a:bodyPr/>
              <a:lstStyle/>
              <a:p>
                <a:r>
                  <a:rPr lang="en-US">
                    <a:noFill/>
                  </a:rPr>
                  <a:t> </a:t>
                </a:r>
              </a:p>
            </p:txBody>
          </p:sp>
        </mc:Fallback>
      </mc:AlternateContent>
    </p:spTree>
    <p:extLst>
      <p:ext uri="{BB962C8B-B14F-4D97-AF65-F5344CB8AC3E}">
        <p14:creationId xmlns:p14="http://schemas.microsoft.com/office/powerpoint/2010/main" val="3615634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5DF01-CB08-62DC-1215-866A0F101803}"/>
              </a:ext>
            </a:extLst>
          </p:cNvPr>
          <p:cNvSpPr>
            <a:spLocks noGrp="1"/>
          </p:cNvSpPr>
          <p:nvPr>
            <p:ph type="title"/>
          </p:nvPr>
        </p:nvSpPr>
        <p:spPr/>
        <p:txBody>
          <a:bodyPr/>
          <a:lstStyle/>
          <a:p>
            <a:r>
              <a:rPr lang="en-US" dirty="0"/>
              <a:t>Gaining Intuition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D40356D-0C36-B454-54CF-5259710738F5}"/>
                  </a:ext>
                </a:extLst>
              </p:cNvPr>
              <p:cNvSpPr>
                <a:spLocks noGrp="1"/>
              </p:cNvSpPr>
              <p:nvPr>
                <p:ph idx="1"/>
              </p:nvPr>
            </p:nvSpPr>
            <p:spPr>
              <a:xfrm>
                <a:off x="838200" y="1825624"/>
                <a:ext cx="10515600" cy="4961256"/>
              </a:xfrm>
            </p:spPr>
            <p:txBody>
              <a:bodyPr>
                <a:normAutofit fontScale="92500" lnSpcReduction="10000"/>
              </a:bodyPr>
              <a:lstStyle/>
              <a:p>
                <a:r>
                  <a:rPr lang="en-US" dirty="0"/>
                  <a:t>When doing asymptotic analysis of functions:</a:t>
                </a:r>
              </a:p>
              <a:p>
                <a:pPr lvl="1"/>
                <a:r>
                  <a:rPr lang="en-US" dirty="0"/>
                  <a:t>If multiple expressions are added together, ignore all but the “biggest”</a:t>
                </a:r>
              </a:p>
              <a:p>
                <a:pPr lvl="2"/>
                <a:r>
                  <a:rPr lang="en-US" dirty="0"/>
                  <a:t>If </a:t>
                </a:r>
                <a14:m>
                  <m:oMath xmlns:m="http://schemas.openxmlformats.org/officeDocument/2006/math">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grows asymptotically faster than </a:t>
                </a:r>
                <a14:m>
                  <m:oMath xmlns:m="http://schemas.openxmlformats.org/officeDocument/2006/math">
                    <m:r>
                      <a:rPr lang="en-US" b="0" i="1" smtClean="0">
                        <a:latin typeface="Cambria Math" panose="02040503050406030204" pitchFamily="18" charset="0"/>
                      </a:rPr>
                      <m:t>𝑔</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then </a:t>
                </a:r>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𝑔</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e>
                    </m:d>
                  </m:oMath>
                </a14:m>
                <a:endParaRPr lang="en-US" dirty="0"/>
              </a:p>
              <a:p>
                <a:pPr lvl="1"/>
                <a:r>
                  <a:rPr lang="en-US" dirty="0"/>
                  <a:t>Ignore all multiplicative constants</a:t>
                </a:r>
              </a:p>
              <a:p>
                <a:pPr lvl="2"/>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𝑐</m:t>
                    </m:r>
                    <m:r>
                      <a:rPr lang="en-US" b="0" i="1" smtClean="0">
                        <a:latin typeface="Cambria Math" panose="02040503050406030204" pitchFamily="18" charset="0"/>
                      </a:rPr>
                      <m:t>∈</m:t>
                    </m:r>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e>
                    </m:d>
                  </m:oMath>
                </a14:m>
                <a:r>
                  <a:rPr lang="en-US" dirty="0"/>
                  <a:t> for any constant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m:t>
                    </m:r>
                    <m:r>
                      <a:rPr lang="en-US" b="0" i="1" smtClean="0">
                        <a:latin typeface="Cambria Math" panose="02040503050406030204" pitchFamily="18" charset="0"/>
                      </a:rPr>
                      <m:t>ℝ</m:t>
                    </m:r>
                  </m:oMath>
                </a14:m>
                <a:endParaRPr lang="en-US" dirty="0"/>
              </a:p>
              <a:p>
                <a:pPr lvl="1"/>
                <a:r>
                  <a:rPr lang="en-US" dirty="0"/>
                  <a:t>Ignore bases of logarithms</a:t>
                </a:r>
              </a:p>
              <a:p>
                <a:pPr lvl="1"/>
                <a:r>
                  <a:rPr lang="en-US" dirty="0"/>
                  <a:t>Do NOT ignore:</a:t>
                </a:r>
              </a:p>
              <a:p>
                <a:pPr lvl="2"/>
                <a:r>
                  <a:rPr lang="en-US" dirty="0"/>
                  <a:t>Non-multiplicative and non-additive constants (e.g. in exponents, bases of exponents)</a:t>
                </a:r>
              </a:p>
              <a:p>
                <a:pPr lvl="2"/>
                <a:r>
                  <a:rPr lang="en-US" dirty="0"/>
                  <a:t>Logarithms themselves</a:t>
                </a:r>
              </a:p>
              <a:p>
                <a:r>
                  <a:rPr lang="en-US" dirty="0"/>
                  <a:t>Examples:</a:t>
                </a:r>
              </a:p>
              <a:p>
                <a:pPr lvl="1"/>
                <a14:m>
                  <m:oMath xmlns:m="http://schemas.openxmlformats.org/officeDocument/2006/math">
                    <m:r>
                      <a:rPr lang="pt-BR" i="1" dirty="0" smtClean="0">
                        <a:latin typeface="Cambria Math" panose="02040503050406030204" pitchFamily="18" charset="0"/>
                      </a:rPr>
                      <m:t>4</m:t>
                    </m:r>
                    <m:r>
                      <a:rPr lang="pt-BR" i="1" dirty="0" smtClean="0">
                        <a:latin typeface="Cambria Math" panose="02040503050406030204" pitchFamily="18" charset="0"/>
                      </a:rPr>
                      <m:t>𝑛</m:t>
                    </m:r>
                    <m:r>
                      <a:rPr lang="pt-BR" i="1" dirty="0" smtClean="0">
                        <a:latin typeface="Cambria Math" panose="02040503050406030204" pitchFamily="18" charset="0"/>
                      </a:rPr>
                      <m:t> + 5 </m:t>
                    </m:r>
                  </m:oMath>
                </a14:m>
                <a:endParaRPr lang="pt-BR" dirty="0"/>
              </a:p>
              <a:p>
                <a:pPr lvl="1"/>
                <a14:m>
                  <m:oMath xmlns:m="http://schemas.openxmlformats.org/officeDocument/2006/math">
                    <m:r>
                      <a:rPr lang="pt-BR" i="1" dirty="0" smtClean="0">
                        <a:latin typeface="Cambria Math" panose="02040503050406030204" pitchFamily="18" charset="0"/>
                      </a:rPr>
                      <m:t>0.5</m:t>
                    </m:r>
                    <m:r>
                      <a:rPr lang="pt-BR" i="1" dirty="0" smtClean="0">
                        <a:latin typeface="Cambria Math" panose="02040503050406030204" pitchFamily="18" charset="0"/>
                      </a:rPr>
                      <m:t>𝑛</m:t>
                    </m:r>
                    <m:r>
                      <m:rPr>
                        <m:sty m:val="p"/>
                      </m:rPr>
                      <a:rPr lang="pt-BR" i="1" dirty="0" smtClean="0">
                        <a:latin typeface="Cambria Math" panose="02040503050406030204" pitchFamily="18" charset="0"/>
                      </a:rPr>
                      <m:t>log</m:t>
                    </m:r>
                    <m:r>
                      <a:rPr lang="pt-BR" i="1" dirty="0" smtClean="0">
                        <a:latin typeface="Cambria Math" panose="02040503050406030204" pitchFamily="18" charset="0"/>
                      </a:rPr>
                      <m:t>⁡</m:t>
                    </m:r>
                    <m:r>
                      <a:rPr lang="pt-BR" i="1" dirty="0" smtClean="0">
                        <a:latin typeface="Cambria Math" panose="02040503050406030204" pitchFamily="18" charset="0"/>
                      </a:rPr>
                      <m:t>𝑛</m:t>
                    </m:r>
                    <m:r>
                      <a:rPr lang="pt-BR" i="1" dirty="0" smtClean="0">
                        <a:latin typeface="Cambria Math" panose="02040503050406030204" pitchFamily="18" charset="0"/>
                      </a:rPr>
                      <m:t> + 2</m:t>
                    </m:r>
                    <m:r>
                      <a:rPr lang="pt-BR" i="1" dirty="0" smtClean="0">
                        <a:latin typeface="Cambria Math" panose="02040503050406030204" pitchFamily="18" charset="0"/>
                      </a:rPr>
                      <m:t>𝑛</m:t>
                    </m:r>
                    <m:r>
                      <a:rPr lang="pt-BR" i="1" dirty="0" smtClean="0">
                        <a:latin typeface="Cambria Math" panose="02040503050406030204" pitchFamily="18" charset="0"/>
                      </a:rPr>
                      <m:t> + 7</m:t>
                    </m:r>
                  </m:oMath>
                </a14:m>
                <a:endParaRPr lang="pt-BR" dirty="0"/>
              </a:p>
              <a:p>
                <a:pPr lvl="1"/>
                <a:r>
                  <a:rPr lang="pt-BR" dirty="0"/>
                  <a:t> </a:t>
                </a:r>
                <a14:m>
                  <m:oMath xmlns:m="http://schemas.openxmlformats.org/officeDocument/2006/math">
                    <m:sSup>
                      <m:sSupPr>
                        <m:ctrlPr>
                          <a:rPr lang="pt-BR" i="1" dirty="0" smtClean="0">
                            <a:latin typeface="Cambria Math" panose="02040503050406030204" pitchFamily="18" charset="0"/>
                          </a:rPr>
                        </m:ctrlPr>
                      </m:sSupPr>
                      <m:e>
                        <m:r>
                          <a:rPr lang="pt-BR" i="1" dirty="0" smtClean="0">
                            <a:latin typeface="Cambria Math" panose="02040503050406030204" pitchFamily="18" charset="0"/>
                          </a:rPr>
                          <m:t>𝑛</m:t>
                        </m:r>
                      </m:e>
                      <m:sup>
                        <m:r>
                          <a:rPr lang="pt-BR" i="1" dirty="0" smtClean="0">
                            <a:latin typeface="Cambria Math" panose="02040503050406030204" pitchFamily="18" charset="0"/>
                          </a:rPr>
                          <m:t>3</m:t>
                        </m:r>
                      </m:sup>
                    </m:sSup>
                    <m:r>
                      <a:rPr lang="pt-BR" i="1" dirty="0" smtClean="0">
                        <a:latin typeface="Cambria Math" panose="02040503050406030204" pitchFamily="18" charset="0"/>
                      </a:rPr>
                      <m:t>+</m:t>
                    </m:r>
                    <m:sSup>
                      <m:sSupPr>
                        <m:ctrlPr>
                          <a:rPr lang="pt-BR" i="1" dirty="0" smtClean="0">
                            <a:latin typeface="Cambria Math" panose="02040503050406030204" pitchFamily="18" charset="0"/>
                          </a:rPr>
                        </m:ctrlPr>
                      </m:sSupPr>
                      <m:e>
                        <m:r>
                          <a:rPr lang="pt-BR" i="1" dirty="0" smtClean="0">
                            <a:latin typeface="Cambria Math" panose="02040503050406030204" pitchFamily="18" charset="0"/>
                          </a:rPr>
                          <m:t>2</m:t>
                        </m:r>
                      </m:e>
                      <m:sup>
                        <m:r>
                          <a:rPr lang="pt-BR" i="1" dirty="0" smtClean="0">
                            <a:latin typeface="Cambria Math" panose="02040503050406030204" pitchFamily="18" charset="0"/>
                          </a:rPr>
                          <m:t>𝑛</m:t>
                        </m:r>
                      </m:sup>
                    </m:sSup>
                    <m:r>
                      <a:rPr lang="pt-BR" i="1" dirty="0" smtClean="0">
                        <a:latin typeface="Cambria Math" panose="02040503050406030204" pitchFamily="18" charset="0"/>
                      </a:rPr>
                      <m:t>+ 3</m:t>
                    </m:r>
                    <m:r>
                      <a:rPr lang="pt-BR" i="1" dirty="0" smtClean="0">
                        <a:latin typeface="Cambria Math" panose="02040503050406030204" pitchFamily="18" charset="0"/>
                      </a:rPr>
                      <m:t>𝑛</m:t>
                    </m:r>
                  </m:oMath>
                </a14:m>
                <a:endParaRPr lang="pt-BR" dirty="0"/>
              </a:p>
              <a:p>
                <a:pPr lvl="1"/>
                <a:r>
                  <a:rPr lang="pt-BR" dirty="0"/>
                  <a:t> </a:t>
                </a:r>
                <a14:m>
                  <m:oMath xmlns:m="http://schemas.openxmlformats.org/officeDocument/2006/math">
                    <m:r>
                      <a:rPr lang="pt-BR" i="1" dirty="0" smtClean="0">
                        <a:latin typeface="Cambria Math" panose="02040503050406030204" pitchFamily="18" charset="0"/>
                      </a:rPr>
                      <m:t>𝑛</m:t>
                    </m:r>
                    <m:r>
                      <m:rPr>
                        <m:sty m:val="p"/>
                      </m:rPr>
                      <a:rPr lang="pt-BR" i="1" dirty="0" smtClean="0">
                        <a:latin typeface="Cambria Math" panose="02040503050406030204" pitchFamily="18" charset="0"/>
                      </a:rPr>
                      <m:t>log</m:t>
                    </m:r>
                    <m:r>
                      <a:rPr lang="pt-BR" i="1" dirty="0" smtClean="0">
                        <a:latin typeface="Cambria Math" panose="02040503050406030204" pitchFamily="18" charset="0"/>
                      </a:rPr>
                      <m:t>(10</m:t>
                    </m:r>
                    <m:sSup>
                      <m:sSupPr>
                        <m:ctrlPr>
                          <a:rPr lang="pt-BR" i="1" dirty="0" smtClean="0">
                            <a:latin typeface="Cambria Math" panose="02040503050406030204" pitchFamily="18" charset="0"/>
                          </a:rPr>
                        </m:ctrlPr>
                      </m:sSupPr>
                      <m:e>
                        <m:r>
                          <a:rPr lang="pt-BR" i="1" dirty="0" smtClean="0">
                            <a:latin typeface="Cambria Math" panose="02040503050406030204" pitchFamily="18" charset="0"/>
                          </a:rPr>
                          <m:t>𝑛</m:t>
                        </m:r>
                      </m:e>
                      <m:sup>
                        <m:r>
                          <a:rPr lang="pt-BR" i="1" dirty="0" smtClean="0">
                            <a:latin typeface="Cambria Math" panose="02040503050406030204" pitchFamily="18" charset="0"/>
                          </a:rPr>
                          <m:t>2</m:t>
                        </m:r>
                      </m:sup>
                    </m:sSup>
                    <m:r>
                      <a:rPr lang="pt-BR" i="1" dirty="0" smtClean="0">
                        <a:latin typeface="Cambria Math" panose="02040503050406030204" pitchFamily="18" charset="0"/>
                      </a:rPr>
                      <m:t>)</m:t>
                    </m:r>
                  </m:oMath>
                </a14:m>
                <a:r>
                  <a:rPr lang="pt-BR" dirty="0"/>
                  <a:t> </a:t>
                </a:r>
                <a:endParaRPr lang="en-US" dirty="0"/>
              </a:p>
            </p:txBody>
          </p:sp>
        </mc:Choice>
        <mc:Fallback xmlns="">
          <p:sp>
            <p:nvSpPr>
              <p:cNvPr id="3" name="Content Placeholder 2">
                <a:extLst>
                  <a:ext uri="{FF2B5EF4-FFF2-40B4-BE49-F238E27FC236}">
                    <a16:creationId xmlns:a16="http://schemas.microsoft.com/office/drawing/2014/main" id="{CD40356D-0C36-B454-54CF-5259710738F5}"/>
                  </a:ext>
                </a:extLst>
              </p:cNvPr>
              <p:cNvSpPr>
                <a:spLocks noGrp="1" noRot="1" noChangeAspect="1" noMove="1" noResize="1" noEditPoints="1" noAdjustHandles="1" noChangeArrowheads="1" noChangeShapeType="1" noTextEdit="1"/>
              </p:cNvSpPr>
              <p:nvPr>
                <p:ph idx="1"/>
              </p:nvPr>
            </p:nvSpPr>
            <p:spPr>
              <a:xfrm>
                <a:off x="838200" y="1825624"/>
                <a:ext cx="10515600" cy="4961256"/>
              </a:xfrm>
              <a:blipFill>
                <a:blip r:embed="rId2"/>
                <a:stretch>
                  <a:fillRect l="-928" t="-2457"/>
                </a:stretch>
              </a:blipFill>
            </p:spPr>
            <p:txBody>
              <a:bodyPr/>
              <a:lstStyle/>
              <a:p>
                <a:r>
                  <a:rPr lang="en-US">
                    <a:noFill/>
                  </a:rPr>
                  <a:t> </a:t>
                </a:r>
              </a:p>
            </p:txBody>
          </p:sp>
        </mc:Fallback>
      </mc:AlternateContent>
    </p:spTree>
    <p:extLst>
      <p:ext uri="{BB962C8B-B14F-4D97-AF65-F5344CB8AC3E}">
        <p14:creationId xmlns:p14="http://schemas.microsoft.com/office/powerpoint/2010/main" val="1832657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F3F7E-A7B8-2706-6C38-56467E612B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FC66C3-BD9D-5519-26E2-12D9E36F44F9}"/>
              </a:ext>
            </a:extLst>
          </p:cNvPr>
          <p:cNvSpPr>
            <a:spLocks noGrp="1"/>
          </p:cNvSpPr>
          <p:nvPr>
            <p:ph type="title"/>
          </p:nvPr>
        </p:nvSpPr>
        <p:spPr/>
        <p:txBody>
          <a:bodyPr/>
          <a:lstStyle/>
          <a:p>
            <a:r>
              <a:rPr lang="en-US" dirty="0"/>
              <a:t>More Examples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663A0232-F322-2E2D-0CD2-26748C98BFCC}"/>
                  </a:ext>
                </a:extLst>
              </p:cNvPr>
              <p:cNvSpPr>
                <a:spLocks noGrp="1"/>
              </p:cNvSpPr>
              <p:nvPr>
                <p:ph idx="1"/>
              </p:nvPr>
            </p:nvSpPr>
            <p:spPr/>
            <p:txBody>
              <a:bodyPr/>
              <a:lstStyle/>
              <a:p>
                <a:r>
                  <a:rPr lang="pt-BR" dirty="0"/>
                  <a:t>Is each of the following True or False?</a:t>
                </a:r>
              </a:p>
              <a:p>
                <a:pPr lvl="1"/>
                <a14:m>
                  <m:oMath xmlns:m="http://schemas.openxmlformats.org/officeDocument/2006/math">
                    <m:r>
                      <a:rPr lang="pt-BR" i="1" dirty="0" smtClean="0">
                        <a:latin typeface="Cambria Math" panose="02040503050406030204" pitchFamily="18" charset="0"/>
                      </a:rPr>
                      <m:t>4+3</m:t>
                    </m:r>
                    <m:r>
                      <a:rPr lang="pt-BR" i="1" dirty="0" smtClean="0">
                        <a:latin typeface="Cambria Math" panose="02040503050406030204" pitchFamily="18" charset="0"/>
                      </a:rPr>
                      <m:t>𝑛</m:t>
                    </m:r>
                    <m:r>
                      <a:rPr lang="en-US" b="0" i="1" dirty="0" smtClean="0">
                        <a:latin typeface="Cambria Math" panose="02040503050406030204" pitchFamily="18" charset="0"/>
                      </a:rPr>
                      <m:t>∈</m:t>
                    </m:r>
                    <m:r>
                      <a:rPr lang="pt-BR" i="1" dirty="0" smtClean="0">
                        <a:latin typeface="Cambria Math" panose="02040503050406030204" pitchFamily="18" charset="0"/>
                      </a:rPr>
                      <m:t> </m:t>
                    </m:r>
                    <m:r>
                      <a:rPr lang="pt-BR" i="1" dirty="0" smtClean="0">
                        <a:latin typeface="Cambria Math" panose="02040503050406030204" pitchFamily="18" charset="0"/>
                      </a:rPr>
                      <m:t>𝑂</m:t>
                    </m:r>
                    <m:r>
                      <a:rPr lang="pt-BR" i="1" dirty="0" smtClean="0">
                        <a:latin typeface="Cambria Math" panose="02040503050406030204" pitchFamily="18" charset="0"/>
                      </a:rPr>
                      <m:t>(</m:t>
                    </m:r>
                    <m:r>
                      <a:rPr lang="pt-BR" i="1" dirty="0" smtClean="0">
                        <a:latin typeface="Cambria Math" panose="02040503050406030204" pitchFamily="18" charset="0"/>
                      </a:rPr>
                      <m:t>𝑛</m:t>
                    </m:r>
                    <m:r>
                      <a:rPr lang="pt-BR" i="1" dirty="0" smtClean="0">
                        <a:latin typeface="Cambria Math" panose="02040503050406030204" pitchFamily="18" charset="0"/>
                      </a:rPr>
                      <m:t>)</m:t>
                    </m:r>
                  </m:oMath>
                </a14:m>
                <a:endParaRPr lang="pt-BR" dirty="0"/>
              </a:p>
              <a:p>
                <a:pPr lvl="1"/>
                <a14:m>
                  <m:oMath xmlns:m="http://schemas.openxmlformats.org/officeDocument/2006/math">
                    <m:r>
                      <a:rPr lang="pt-BR" i="1" dirty="0" smtClean="0">
                        <a:latin typeface="Cambria Math" panose="02040503050406030204" pitchFamily="18" charset="0"/>
                      </a:rPr>
                      <m:t>𝑛</m:t>
                    </m:r>
                    <m:r>
                      <a:rPr lang="pt-BR" i="1" dirty="0" smtClean="0">
                        <a:latin typeface="Cambria Math" panose="02040503050406030204" pitchFamily="18" charset="0"/>
                      </a:rPr>
                      <m:t>+2</m:t>
                    </m:r>
                    <m:func>
                      <m:funcPr>
                        <m:ctrlPr>
                          <a:rPr lang="en-US" b="0" i="1" dirty="0" smtClean="0">
                            <a:latin typeface="Cambria Math" panose="02040503050406030204" pitchFamily="18" charset="0"/>
                          </a:rPr>
                        </m:ctrlPr>
                      </m:funcPr>
                      <m:fName>
                        <m:r>
                          <m:rPr>
                            <m:sty m:val="p"/>
                          </m:rPr>
                          <a:rPr lang="en-US" b="0" i="0" dirty="0" smtClean="0">
                            <a:latin typeface="Cambria Math" panose="02040503050406030204" pitchFamily="18" charset="0"/>
                          </a:rPr>
                          <m:t>log</m:t>
                        </m:r>
                      </m:fName>
                      <m:e>
                        <m:r>
                          <a:rPr lang="en-US" b="0" i="1" dirty="0" smtClean="0">
                            <a:latin typeface="Cambria Math" panose="02040503050406030204" pitchFamily="18" charset="0"/>
                          </a:rPr>
                          <m:t>𝑛</m:t>
                        </m:r>
                      </m:e>
                    </m:func>
                    <m:r>
                      <a:rPr lang="pt-BR" i="1" dirty="0" smtClean="0">
                        <a:latin typeface="Cambria Math" panose="02040503050406030204" pitchFamily="18" charset="0"/>
                      </a:rPr>
                      <m:t>∈ </m:t>
                    </m:r>
                    <m:r>
                      <a:rPr lang="pt-BR" i="1" dirty="0" smtClean="0">
                        <a:latin typeface="Cambria Math" panose="02040503050406030204" pitchFamily="18" charset="0"/>
                      </a:rPr>
                      <m:t>𝑂</m:t>
                    </m:r>
                    <m:r>
                      <a:rPr lang="pt-BR" i="1" dirty="0" smtClean="0">
                        <a:latin typeface="Cambria Math" panose="02040503050406030204" pitchFamily="18" charset="0"/>
                      </a:rPr>
                      <m:t>(</m:t>
                    </m:r>
                    <m:func>
                      <m:funcPr>
                        <m:ctrlPr>
                          <a:rPr lang="en-US" b="0" i="1" dirty="0" smtClean="0">
                            <a:latin typeface="Cambria Math" panose="02040503050406030204" pitchFamily="18" charset="0"/>
                          </a:rPr>
                        </m:ctrlPr>
                      </m:funcPr>
                      <m:fName>
                        <m:r>
                          <m:rPr>
                            <m:sty m:val="p"/>
                          </m:rPr>
                          <a:rPr lang="pt-BR" i="0" dirty="0" smtClean="0">
                            <a:latin typeface="Cambria Math" panose="02040503050406030204" pitchFamily="18" charset="0"/>
                          </a:rPr>
                          <m:t>log</m:t>
                        </m:r>
                      </m:fName>
                      <m:e>
                        <m:r>
                          <a:rPr lang="en-US" b="0" i="1" dirty="0" smtClean="0">
                            <a:latin typeface="Cambria Math" panose="02040503050406030204" pitchFamily="18" charset="0"/>
                          </a:rPr>
                          <m:t>𝑛</m:t>
                        </m:r>
                      </m:e>
                    </m:func>
                    <m:r>
                      <a:rPr lang="pt-BR" i="1" dirty="0" smtClean="0">
                        <a:latin typeface="Cambria Math" panose="02040503050406030204" pitchFamily="18" charset="0"/>
                      </a:rPr>
                      <m:t>)</m:t>
                    </m:r>
                  </m:oMath>
                </a14:m>
                <a:r>
                  <a:rPr lang="pt-BR" dirty="0"/>
                  <a:t> </a:t>
                </a:r>
              </a:p>
              <a:p>
                <a:pPr lvl="1"/>
                <a14:m>
                  <m:oMath xmlns:m="http://schemas.openxmlformats.org/officeDocument/2006/math">
                    <m:func>
                      <m:funcPr>
                        <m:ctrlPr>
                          <a:rPr lang="en-US" b="0" i="1" dirty="0" smtClean="0">
                            <a:latin typeface="Cambria Math" panose="02040503050406030204" pitchFamily="18" charset="0"/>
                          </a:rPr>
                        </m:ctrlPr>
                      </m:funcPr>
                      <m:fName>
                        <m:r>
                          <m:rPr>
                            <m:sty m:val="p"/>
                          </m:rPr>
                          <a:rPr lang="pt-BR" i="0" dirty="0" smtClean="0">
                            <a:latin typeface="Cambria Math" panose="02040503050406030204" pitchFamily="18" charset="0"/>
                          </a:rPr>
                          <m:t>log</m:t>
                        </m:r>
                      </m:fName>
                      <m:e>
                        <m:r>
                          <a:rPr lang="en-US" b="0" i="1" dirty="0" smtClean="0">
                            <a:latin typeface="Cambria Math" panose="02040503050406030204" pitchFamily="18" charset="0"/>
                          </a:rPr>
                          <m:t>𝑛</m:t>
                        </m:r>
                      </m:e>
                    </m:func>
                    <m:r>
                      <a:rPr lang="pt-BR" i="1" dirty="0" smtClean="0">
                        <a:latin typeface="Cambria Math" panose="02040503050406030204" pitchFamily="18" charset="0"/>
                      </a:rPr>
                      <m:t>+2</m:t>
                    </m:r>
                    <m:r>
                      <a:rPr lang="en-US" b="0" i="1" dirty="0" smtClean="0">
                        <a:latin typeface="Cambria Math" panose="02040503050406030204" pitchFamily="18" charset="0"/>
                      </a:rPr>
                      <m:t>∈</m:t>
                    </m:r>
                    <m:r>
                      <a:rPr lang="pt-BR" i="1" dirty="0" smtClean="0">
                        <a:latin typeface="Cambria Math" panose="02040503050406030204" pitchFamily="18" charset="0"/>
                      </a:rPr>
                      <m:t> </m:t>
                    </m:r>
                    <m:r>
                      <a:rPr lang="pt-BR" i="1" dirty="0" smtClean="0">
                        <a:latin typeface="Cambria Math" panose="02040503050406030204" pitchFamily="18" charset="0"/>
                      </a:rPr>
                      <m:t>𝑂</m:t>
                    </m:r>
                    <m:r>
                      <a:rPr lang="pt-BR" i="1" dirty="0" smtClean="0">
                        <a:latin typeface="Cambria Math" panose="02040503050406030204" pitchFamily="18" charset="0"/>
                      </a:rPr>
                      <m:t>(1)</m:t>
                    </m:r>
                  </m:oMath>
                </a14:m>
                <a:r>
                  <a:rPr lang="pt-BR" dirty="0"/>
                  <a:t> </a:t>
                </a:r>
              </a:p>
              <a:p>
                <a:pPr lvl="1"/>
                <a14:m>
                  <m:oMath xmlns:m="http://schemas.openxmlformats.org/officeDocument/2006/math">
                    <m:sSup>
                      <m:sSupPr>
                        <m:ctrlPr>
                          <a:rPr lang="en-US" b="0" i="1" dirty="0" smtClean="0">
                            <a:latin typeface="Cambria Math" panose="02040503050406030204" pitchFamily="18" charset="0"/>
                          </a:rPr>
                        </m:ctrlPr>
                      </m:sSupPr>
                      <m:e>
                        <m:r>
                          <a:rPr lang="pt-BR" i="1" dirty="0" smtClean="0">
                            <a:latin typeface="Cambria Math" panose="02040503050406030204" pitchFamily="18" charset="0"/>
                          </a:rPr>
                          <m:t>𝑛</m:t>
                        </m:r>
                      </m:e>
                      <m:sup>
                        <m:r>
                          <a:rPr lang="en-US" b="0" i="1" dirty="0" smtClean="0">
                            <a:latin typeface="Cambria Math" panose="02040503050406030204" pitchFamily="18" charset="0"/>
                          </a:rPr>
                          <m:t>50</m:t>
                        </m:r>
                      </m:sup>
                    </m:sSup>
                    <m:r>
                      <a:rPr lang="en-US" b="0" i="1" dirty="0" smtClean="0">
                        <a:latin typeface="Cambria Math" panose="02040503050406030204" pitchFamily="18" charset="0"/>
                      </a:rPr>
                      <m:t>∈</m:t>
                    </m:r>
                    <m:r>
                      <a:rPr lang="pt-BR" i="1" dirty="0" smtClean="0">
                        <a:latin typeface="Cambria Math" panose="02040503050406030204" pitchFamily="18" charset="0"/>
                      </a:rPr>
                      <m:t> </m:t>
                    </m:r>
                    <m:r>
                      <a:rPr lang="pt-BR" i="1" dirty="0" smtClean="0">
                        <a:latin typeface="Cambria Math" panose="02040503050406030204" pitchFamily="18" charset="0"/>
                      </a:rPr>
                      <m:t>𝑂</m:t>
                    </m:r>
                    <m:r>
                      <a:rPr lang="pt-BR" i="1" dirty="0" smtClean="0">
                        <a:latin typeface="Cambria Math" panose="02040503050406030204" pitchFamily="18" charset="0"/>
                      </a:rPr>
                      <m:t>(</m:t>
                    </m:r>
                    <m:sSup>
                      <m:sSupPr>
                        <m:ctrlPr>
                          <a:rPr lang="en-US" b="0" i="1" dirty="0" smtClean="0">
                            <a:latin typeface="Cambria Math" panose="02040503050406030204" pitchFamily="18" charset="0"/>
                          </a:rPr>
                        </m:ctrlPr>
                      </m:sSupPr>
                      <m:e>
                        <m:r>
                          <a:rPr lang="pt-BR" i="1" dirty="0" smtClean="0">
                            <a:latin typeface="Cambria Math" panose="02040503050406030204" pitchFamily="18" charset="0"/>
                          </a:rPr>
                          <m:t>1.1</m:t>
                        </m:r>
                      </m:e>
                      <m:sup>
                        <m:r>
                          <a:rPr lang="en-US" b="0" i="1" dirty="0" smtClean="0">
                            <a:latin typeface="Cambria Math" panose="02040503050406030204" pitchFamily="18" charset="0"/>
                          </a:rPr>
                          <m:t>𝑛</m:t>
                        </m:r>
                      </m:sup>
                    </m:sSup>
                    <m:r>
                      <a:rPr lang="pt-BR" i="1" dirty="0" smtClean="0">
                        <a:latin typeface="Cambria Math" panose="02040503050406030204" pitchFamily="18" charset="0"/>
                      </a:rPr>
                      <m:t>)</m:t>
                    </m:r>
                  </m:oMath>
                </a14:m>
                <a:endParaRPr lang="pt-BR" dirty="0"/>
              </a:p>
              <a:p>
                <a:pPr lvl="1"/>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𝑛</m:t>
                        </m:r>
                      </m:sup>
                    </m:sSup>
                    <m:r>
                      <a:rPr lang="en-US" b="0" i="1" smtClean="0">
                        <a:latin typeface="Cambria Math" panose="02040503050406030204" pitchFamily="18" charset="0"/>
                      </a:rPr>
                      <m:t>∈</m:t>
                    </m:r>
                    <m:r>
                      <m:rPr>
                        <m:sty m:val="p"/>
                      </m:rPr>
                      <a:rPr lang="en-US" b="0" i="0" smtClean="0">
                        <a:latin typeface="Cambria Math" panose="02040503050406030204" pitchFamily="18" charset="0"/>
                      </a:rPr>
                      <m:t>Θ</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𝑛</m:t>
                        </m:r>
                      </m:sup>
                    </m:sSup>
                    <m:r>
                      <a:rPr lang="en-US" b="0" i="1" smtClean="0">
                        <a:latin typeface="Cambria Math" panose="02040503050406030204" pitchFamily="18" charset="0"/>
                      </a:rPr>
                      <m:t>)</m:t>
                    </m:r>
                  </m:oMath>
                </a14:m>
                <a:r>
                  <a:rPr lang="pt-BR" dirty="0"/>
                  <a:t> </a:t>
                </a:r>
                <a:endParaRPr lang="en-US" dirty="0"/>
              </a:p>
            </p:txBody>
          </p:sp>
        </mc:Choice>
        <mc:Fallback>
          <p:sp>
            <p:nvSpPr>
              <p:cNvPr id="3" name="Content Placeholder 2">
                <a:extLst>
                  <a:ext uri="{FF2B5EF4-FFF2-40B4-BE49-F238E27FC236}">
                    <a16:creationId xmlns:a16="http://schemas.microsoft.com/office/drawing/2014/main" id="{663A0232-F322-2E2D-0CD2-26748C98BFCC}"/>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1043811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08004-4521-2990-7545-99E7189B8476}"/>
              </a:ext>
            </a:extLst>
          </p:cNvPr>
          <p:cNvSpPr>
            <a:spLocks noGrp="1"/>
          </p:cNvSpPr>
          <p:nvPr>
            <p:ph type="title"/>
          </p:nvPr>
        </p:nvSpPr>
        <p:spPr/>
        <p:txBody>
          <a:bodyPr/>
          <a:lstStyle/>
          <a:p>
            <a:r>
              <a:rPr lang="en-US" dirty="0"/>
              <a:t>Solutions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9F9D13FC-5562-5001-9E77-3F64F87265DF}"/>
                  </a:ext>
                </a:extLst>
              </p:cNvPr>
              <p:cNvSpPr>
                <a:spLocks noGrp="1"/>
              </p:cNvSpPr>
              <p:nvPr>
                <p:ph idx="1"/>
              </p:nvPr>
            </p:nvSpPr>
            <p:spPr/>
            <p:txBody>
              <a:bodyPr>
                <a:normAutofit fontScale="92500" lnSpcReduction="20000"/>
              </a:bodyPr>
              <a:lstStyle/>
              <a:p>
                <a:r>
                  <a:rPr lang="pt-BR" dirty="0"/>
                  <a:t>Is each of the following True or False? Justifications are “semi-intuitive” rather than rigorous:</a:t>
                </a:r>
              </a:p>
              <a:p>
                <a:pPr lvl="1"/>
                <a14:m>
                  <m:oMath xmlns:m="http://schemas.openxmlformats.org/officeDocument/2006/math">
                    <m:r>
                      <a:rPr lang="pt-BR" i="1" dirty="0" smtClean="0">
                        <a:latin typeface="Cambria Math" panose="02040503050406030204" pitchFamily="18" charset="0"/>
                      </a:rPr>
                      <m:t>4+3</m:t>
                    </m:r>
                    <m:r>
                      <a:rPr lang="pt-BR" i="1" dirty="0" smtClean="0">
                        <a:latin typeface="Cambria Math" panose="02040503050406030204" pitchFamily="18" charset="0"/>
                      </a:rPr>
                      <m:t>𝑛</m:t>
                    </m:r>
                    <m:r>
                      <a:rPr lang="en-US" b="0" i="1" dirty="0" smtClean="0">
                        <a:latin typeface="Cambria Math" panose="02040503050406030204" pitchFamily="18" charset="0"/>
                      </a:rPr>
                      <m:t>∈</m:t>
                    </m:r>
                    <m:r>
                      <a:rPr lang="pt-BR" i="1" dirty="0" smtClean="0">
                        <a:latin typeface="Cambria Math" panose="02040503050406030204" pitchFamily="18" charset="0"/>
                      </a:rPr>
                      <m:t> </m:t>
                    </m:r>
                    <m:r>
                      <a:rPr lang="pt-BR" i="1" dirty="0" smtClean="0">
                        <a:latin typeface="Cambria Math" panose="02040503050406030204" pitchFamily="18" charset="0"/>
                      </a:rPr>
                      <m:t>𝑂</m:t>
                    </m:r>
                    <m:r>
                      <a:rPr lang="pt-BR" i="1" dirty="0" smtClean="0">
                        <a:latin typeface="Cambria Math" panose="02040503050406030204" pitchFamily="18" charset="0"/>
                      </a:rPr>
                      <m:t>(</m:t>
                    </m:r>
                    <m:r>
                      <a:rPr lang="pt-BR" i="1" dirty="0" smtClean="0">
                        <a:latin typeface="Cambria Math" panose="02040503050406030204" pitchFamily="18" charset="0"/>
                      </a:rPr>
                      <m:t>𝑛</m:t>
                    </m:r>
                    <m:r>
                      <a:rPr lang="pt-BR" i="1" dirty="0" smtClean="0">
                        <a:latin typeface="Cambria Math" panose="02040503050406030204" pitchFamily="18" charset="0"/>
                      </a:rPr>
                      <m:t>)</m:t>
                    </m:r>
                  </m:oMath>
                </a14:m>
                <a:endParaRPr lang="pt-BR" dirty="0"/>
              </a:p>
              <a:p>
                <a:pPr lvl="2"/>
                <a:r>
                  <a:rPr lang="pt-BR" dirty="0"/>
                  <a:t>True because for large inputs, </a:t>
                </a:r>
                <a14:m>
                  <m:oMath xmlns:m="http://schemas.openxmlformats.org/officeDocument/2006/math">
                    <m:r>
                      <a:rPr lang="en-US" b="0" i="1" smtClean="0">
                        <a:latin typeface="Cambria Math" panose="02040503050406030204" pitchFamily="18" charset="0"/>
                      </a:rPr>
                      <m:t>4+3</m:t>
                    </m:r>
                    <m:r>
                      <a:rPr lang="en-US" b="0" i="1" smtClean="0">
                        <a:latin typeface="Cambria Math" panose="02040503050406030204" pitchFamily="18" charset="0"/>
                      </a:rPr>
                      <m:t>𝑛</m:t>
                    </m:r>
                    <m:r>
                      <a:rPr lang="en-US" b="0" i="1" smtClean="0">
                        <a:latin typeface="Cambria Math" panose="02040503050406030204" pitchFamily="18" charset="0"/>
                      </a:rPr>
                      <m:t>&lt;</m:t>
                    </m:r>
                    <m:r>
                      <a:rPr lang="en-US" b="0" i="1" smtClean="0">
                        <a:latin typeface="Cambria Math" panose="02040503050406030204" pitchFamily="18" charset="0"/>
                      </a:rPr>
                      <m:t>𝑛</m:t>
                    </m:r>
                    <m:r>
                      <a:rPr lang="en-US" b="0" i="1" smtClean="0">
                        <a:latin typeface="Cambria Math" panose="02040503050406030204" pitchFamily="18" charset="0"/>
                      </a:rPr>
                      <m:t>+3</m:t>
                    </m:r>
                    <m:r>
                      <a:rPr lang="en-US" b="0" i="1" smtClean="0">
                        <a:latin typeface="Cambria Math" panose="02040503050406030204" pitchFamily="18" charset="0"/>
                      </a:rPr>
                      <m:t>𝑛</m:t>
                    </m:r>
                    <m:r>
                      <a:rPr lang="en-US" b="0" i="1" smtClean="0">
                        <a:latin typeface="Cambria Math" panose="02040503050406030204" pitchFamily="18" charset="0"/>
                      </a:rPr>
                      <m:t>=4</m:t>
                    </m:r>
                    <m:r>
                      <a:rPr lang="en-US" b="0" i="1" smtClean="0">
                        <a:latin typeface="Cambria Math" panose="02040503050406030204" pitchFamily="18" charset="0"/>
                      </a:rPr>
                      <m:t>𝑛</m:t>
                    </m:r>
                  </m:oMath>
                </a14:m>
                <a:endParaRPr lang="pt-BR" dirty="0"/>
              </a:p>
              <a:p>
                <a:pPr lvl="1"/>
                <a14:m>
                  <m:oMath xmlns:m="http://schemas.openxmlformats.org/officeDocument/2006/math">
                    <m:r>
                      <a:rPr lang="pt-BR" i="1" dirty="0" smtClean="0">
                        <a:latin typeface="Cambria Math" panose="02040503050406030204" pitchFamily="18" charset="0"/>
                      </a:rPr>
                      <m:t>𝑛</m:t>
                    </m:r>
                    <m:r>
                      <a:rPr lang="pt-BR" i="1" dirty="0" smtClean="0">
                        <a:latin typeface="Cambria Math" panose="02040503050406030204" pitchFamily="18" charset="0"/>
                      </a:rPr>
                      <m:t>+2</m:t>
                    </m:r>
                    <m:func>
                      <m:funcPr>
                        <m:ctrlPr>
                          <a:rPr lang="en-US" b="0" i="1" dirty="0" smtClean="0">
                            <a:latin typeface="Cambria Math" panose="02040503050406030204" pitchFamily="18" charset="0"/>
                          </a:rPr>
                        </m:ctrlPr>
                      </m:funcPr>
                      <m:fName>
                        <m:r>
                          <m:rPr>
                            <m:sty m:val="p"/>
                          </m:rPr>
                          <a:rPr lang="en-US" b="0" i="0" dirty="0" smtClean="0">
                            <a:latin typeface="Cambria Math" panose="02040503050406030204" pitchFamily="18" charset="0"/>
                          </a:rPr>
                          <m:t>log</m:t>
                        </m:r>
                      </m:fName>
                      <m:e>
                        <m:r>
                          <a:rPr lang="en-US" b="0" i="1" dirty="0" smtClean="0">
                            <a:latin typeface="Cambria Math" panose="02040503050406030204" pitchFamily="18" charset="0"/>
                          </a:rPr>
                          <m:t>𝑛</m:t>
                        </m:r>
                      </m:e>
                    </m:func>
                    <m:r>
                      <a:rPr lang="pt-BR" i="1" dirty="0" smtClean="0">
                        <a:latin typeface="Cambria Math" panose="02040503050406030204" pitchFamily="18" charset="0"/>
                      </a:rPr>
                      <m:t>∈ </m:t>
                    </m:r>
                    <m:r>
                      <a:rPr lang="pt-BR" i="1" dirty="0" smtClean="0">
                        <a:latin typeface="Cambria Math" panose="02040503050406030204" pitchFamily="18" charset="0"/>
                      </a:rPr>
                      <m:t>𝑂</m:t>
                    </m:r>
                    <m:r>
                      <a:rPr lang="pt-BR" i="1" dirty="0" smtClean="0">
                        <a:latin typeface="Cambria Math" panose="02040503050406030204" pitchFamily="18" charset="0"/>
                      </a:rPr>
                      <m:t>(</m:t>
                    </m:r>
                    <m:func>
                      <m:funcPr>
                        <m:ctrlPr>
                          <a:rPr lang="en-US" b="0" i="1" dirty="0" smtClean="0">
                            <a:latin typeface="Cambria Math" panose="02040503050406030204" pitchFamily="18" charset="0"/>
                          </a:rPr>
                        </m:ctrlPr>
                      </m:funcPr>
                      <m:fName>
                        <m:r>
                          <m:rPr>
                            <m:sty m:val="p"/>
                          </m:rPr>
                          <a:rPr lang="pt-BR" i="0" dirty="0" smtClean="0">
                            <a:latin typeface="Cambria Math" panose="02040503050406030204" pitchFamily="18" charset="0"/>
                          </a:rPr>
                          <m:t>log</m:t>
                        </m:r>
                      </m:fName>
                      <m:e>
                        <m:r>
                          <a:rPr lang="en-US" b="0" i="1" dirty="0" smtClean="0">
                            <a:latin typeface="Cambria Math" panose="02040503050406030204" pitchFamily="18" charset="0"/>
                          </a:rPr>
                          <m:t>𝑛</m:t>
                        </m:r>
                      </m:e>
                    </m:func>
                    <m:r>
                      <a:rPr lang="pt-BR" i="1" dirty="0" smtClean="0">
                        <a:latin typeface="Cambria Math" panose="02040503050406030204" pitchFamily="18" charset="0"/>
                      </a:rPr>
                      <m:t>)</m:t>
                    </m:r>
                  </m:oMath>
                </a14:m>
                <a:r>
                  <a:rPr lang="pt-BR" dirty="0"/>
                  <a:t> </a:t>
                </a:r>
              </a:p>
              <a:p>
                <a:pPr lvl="2"/>
                <a:r>
                  <a:rPr lang="pt-BR" dirty="0"/>
                  <a:t>False because for any constant </a:t>
                </a:r>
                <a14:m>
                  <m:oMath xmlns:m="http://schemas.openxmlformats.org/officeDocument/2006/math">
                    <m:r>
                      <a:rPr lang="en-US" b="0" i="1" smtClean="0">
                        <a:latin typeface="Cambria Math" panose="02040503050406030204" pitchFamily="18" charset="0"/>
                      </a:rPr>
                      <m:t>𝑐</m:t>
                    </m:r>
                  </m:oMath>
                </a14:m>
                <a:r>
                  <a:rPr lang="pt-BR" dirty="0"/>
                  <a:t> eventually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&gt;</m:t>
                    </m:r>
                    <m:r>
                      <a:rPr lang="en-US" b="0" i="1" smtClean="0">
                        <a:latin typeface="Cambria Math" panose="02040503050406030204" pitchFamily="18" charset="0"/>
                      </a:rPr>
                      <m:t>𝑐</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oMath>
                </a14:m>
                <a:r>
                  <a:rPr lang="pt-BR" dirty="0"/>
                  <a:t> (specifically, when </a:t>
                </a:r>
                <a14:m>
                  <m:oMath xmlns:m="http://schemas.openxmlformats.org/officeDocument/2006/math">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𝑛</m:t>
                            </m:r>
                          </m:sup>
                        </m:sSup>
                      </m:num>
                      <m:den>
                        <m:r>
                          <a:rPr lang="en-US" b="0" i="1" smtClean="0">
                            <a:latin typeface="Cambria Math" panose="02040503050406030204" pitchFamily="18" charset="0"/>
                          </a:rPr>
                          <m:t>𝑛</m:t>
                        </m:r>
                      </m:den>
                    </m:f>
                    <m:r>
                      <a:rPr lang="en-US" b="0" i="1" smtClean="0">
                        <a:latin typeface="Cambria Math" panose="02040503050406030204" pitchFamily="18" charset="0"/>
                      </a:rPr>
                      <m:t>&gt;</m:t>
                    </m:r>
                    <m:r>
                      <a:rPr lang="en-US" b="0" i="1" smtClean="0">
                        <a:latin typeface="Cambria Math" panose="02040503050406030204" pitchFamily="18" charset="0"/>
                      </a:rPr>
                      <m:t>𝑐</m:t>
                    </m:r>
                  </m:oMath>
                </a14:m>
                <a:r>
                  <a:rPr lang="pt-BR" dirty="0"/>
                  <a:t>) </a:t>
                </a:r>
              </a:p>
              <a:p>
                <a:pPr lvl="1"/>
                <a14:m>
                  <m:oMath xmlns:m="http://schemas.openxmlformats.org/officeDocument/2006/math">
                    <m:func>
                      <m:funcPr>
                        <m:ctrlPr>
                          <a:rPr lang="en-US" b="0" i="1" dirty="0" smtClean="0">
                            <a:latin typeface="Cambria Math" panose="02040503050406030204" pitchFamily="18" charset="0"/>
                          </a:rPr>
                        </m:ctrlPr>
                      </m:funcPr>
                      <m:fName>
                        <m:r>
                          <m:rPr>
                            <m:sty m:val="p"/>
                          </m:rPr>
                          <a:rPr lang="pt-BR" i="0" dirty="0" smtClean="0">
                            <a:latin typeface="Cambria Math" panose="02040503050406030204" pitchFamily="18" charset="0"/>
                          </a:rPr>
                          <m:t>log</m:t>
                        </m:r>
                      </m:fName>
                      <m:e>
                        <m:r>
                          <a:rPr lang="en-US" b="0" i="1" dirty="0" smtClean="0">
                            <a:latin typeface="Cambria Math" panose="02040503050406030204" pitchFamily="18" charset="0"/>
                          </a:rPr>
                          <m:t>𝑛</m:t>
                        </m:r>
                      </m:e>
                    </m:func>
                    <m:r>
                      <a:rPr lang="pt-BR" i="1" dirty="0" smtClean="0">
                        <a:latin typeface="Cambria Math" panose="02040503050406030204" pitchFamily="18" charset="0"/>
                      </a:rPr>
                      <m:t>+2</m:t>
                    </m:r>
                    <m:r>
                      <a:rPr lang="en-US" b="0" i="1" dirty="0" smtClean="0">
                        <a:latin typeface="Cambria Math" panose="02040503050406030204" pitchFamily="18" charset="0"/>
                      </a:rPr>
                      <m:t>∈</m:t>
                    </m:r>
                    <m:r>
                      <a:rPr lang="pt-BR" i="1" dirty="0" smtClean="0">
                        <a:latin typeface="Cambria Math" panose="02040503050406030204" pitchFamily="18" charset="0"/>
                      </a:rPr>
                      <m:t> </m:t>
                    </m:r>
                    <m:r>
                      <a:rPr lang="pt-BR" i="1" dirty="0" smtClean="0">
                        <a:latin typeface="Cambria Math" panose="02040503050406030204" pitchFamily="18" charset="0"/>
                      </a:rPr>
                      <m:t>𝑂</m:t>
                    </m:r>
                    <m:r>
                      <a:rPr lang="pt-BR" i="1" dirty="0" smtClean="0">
                        <a:latin typeface="Cambria Math" panose="02040503050406030204" pitchFamily="18" charset="0"/>
                      </a:rPr>
                      <m:t>(1)</m:t>
                    </m:r>
                  </m:oMath>
                </a14:m>
                <a:r>
                  <a:rPr lang="pt-BR" dirty="0"/>
                  <a:t> </a:t>
                </a:r>
              </a:p>
              <a:p>
                <a:pPr lvl="2"/>
                <a:r>
                  <a:rPr lang="pt-BR" dirty="0"/>
                  <a:t>False because for any constant </a:t>
                </a:r>
                <a14:m>
                  <m:oMath xmlns:m="http://schemas.openxmlformats.org/officeDocument/2006/math">
                    <m:r>
                      <a:rPr lang="en-US" b="0" i="1" smtClean="0">
                        <a:latin typeface="Cambria Math" panose="02040503050406030204" pitchFamily="18" charset="0"/>
                      </a:rPr>
                      <m:t>𝑐</m:t>
                    </m:r>
                  </m:oMath>
                </a14:m>
                <a:r>
                  <a:rPr lang="pt-BR" dirty="0"/>
                  <a:t> eventually </a:t>
                </a:r>
                <a14:m>
                  <m:oMath xmlns:m="http://schemas.openxmlformats.org/officeDocument/2006/math">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&gt;</m:t>
                    </m:r>
                    <m:r>
                      <a:rPr lang="en-US" b="0" i="1" smtClean="0">
                        <a:latin typeface="Cambria Math" panose="02040503050406030204" pitchFamily="18" charset="0"/>
                      </a:rPr>
                      <m:t>𝑐</m:t>
                    </m:r>
                  </m:oMath>
                </a14:m>
                <a:r>
                  <a:rPr lang="pt-BR" dirty="0"/>
                  <a:t> (specifically when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&gt;</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𝑐</m:t>
                        </m:r>
                      </m:sup>
                    </m:sSup>
                  </m:oMath>
                </a14:m>
                <a:r>
                  <a:rPr lang="pt-BR" dirty="0"/>
                  <a:t>)</a:t>
                </a:r>
              </a:p>
              <a:p>
                <a:pPr lvl="1"/>
                <a14:m>
                  <m:oMath xmlns:m="http://schemas.openxmlformats.org/officeDocument/2006/math">
                    <m:sSup>
                      <m:sSupPr>
                        <m:ctrlPr>
                          <a:rPr lang="en-US" b="0" i="1" dirty="0" smtClean="0">
                            <a:latin typeface="Cambria Math" panose="02040503050406030204" pitchFamily="18" charset="0"/>
                          </a:rPr>
                        </m:ctrlPr>
                      </m:sSupPr>
                      <m:e>
                        <m:r>
                          <a:rPr lang="pt-BR" i="1" dirty="0" smtClean="0">
                            <a:latin typeface="Cambria Math" panose="02040503050406030204" pitchFamily="18" charset="0"/>
                          </a:rPr>
                          <m:t>𝑛</m:t>
                        </m:r>
                      </m:e>
                      <m:sup>
                        <m:r>
                          <a:rPr lang="en-US" b="0" i="1" dirty="0" smtClean="0">
                            <a:latin typeface="Cambria Math" panose="02040503050406030204" pitchFamily="18" charset="0"/>
                          </a:rPr>
                          <m:t>50</m:t>
                        </m:r>
                      </m:sup>
                    </m:sSup>
                    <m:r>
                      <a:rPr lang="en-US" b="0" i="1" dirty="0" smtClean="0">
                        <a:latin typeface="Cambria Math" panose="02040503050406030204" pitchFamily="18" charset="0"/>
                      </a:rPr>
                      <m:t>∈</m:t>
                    </m:r>
                    <m:r>
                      <a:rPr lang="pt-BR" i="1" dirty="0" smtClean="0">
                        <a:latin typeface="Cambria Math" panose="02040503050406030204" pitchFamily="18" charset="0"/>
                      </a:rPr>
                      <m:t> </m:t>
                    </m:r>
                    <m:r>
                      <a:rPr lang="pt-BR" i="1" dirty="0" smtClean="0">
                        <a:latin typeface="Cambria Math" panose="02040503050406030204" pitchFamily="18" charset="0"/>
                      </a:rPr>
                      <m:t>𝑂</m:t>
                    </m:r>
                    <m:r>
                      <a:rPr lang="pt-BR" i="1" dirty="0" smtClean="0">
                        <a:latin typeface="Cambria Math" panose="02040503050406030204" pitchFamily="18" charset="0"/>
                      </a:rPr>
                      <m:t>(</m:t>
                    </m:r>
                    <m:sSup>
                      <m:sSupPr>
                        <m:ctrlPr>
                          <a:rPr lang="en-US" b="0" i="1" dirty="0" smtClean="0">
                            <a:latin typeface="Cambria Math" panose="02040503050406030204" pitchFamily="18" charset="0"/>
                          </a:rPr>
                        </m:ctrlPr>
                      </m:sSupPr>
                      <m:e>
                        <m:r>
                          <a:rPr lang="pt-BR" i="1" dirty="0" smtClean="0">
                            <a:latin typeface="Cambria Math" panose="02040503050406030204" pitchFamily="18" charset="0"/>
                          </a:rPr>
                          <m:t>1.1</m:t>
                        </m:r>
                      </m:e>
                      <m:sup>
                        <m:r>
                          <a:rPr lang="en-US" b="0" i="1" dirty="0" smtClean="0">
                            <a:latin typeface="Cambria Math" panose="02040503050406030204" pitchFamily="18" charset="0"/>
                          </a:rPr>
                          <m:t>𝑛</m:t>
                        </m:r>
                      </m:sup>
                    </m:sSup>
                    <m:r>
                      <a:rPr lang="pt-BR" i="1" dirty="0" smtClean="0">
                        <a:latin typeface="Cambria Math" panose="02040503050406030204" pitchFamily="18" charset="0"/>
                      </a:rPr>
                      <m:t>)</m:t>
                    </m:r>
                  </m:oMath>
                </a14:m>
                <a:endParaRPr lang="pt-BR" dirty="0"/>
              </a:p>
              <a:p>
                <a:pPr lvl="2"/>
                <a:r>
                  <a:rPr lang="pt-BR" dirty="0"/>
                  <a:t>True because for large </a:t>
                </a:r>
                <a14:m>
                  <m:oMath xmlns:m="http://schemas.openxmlformats.org/officeDocument/2006/math">
                    <m:r>
                      <a:rPr lang="en-US" b="0" i="1" smtClean="0">
                        <a:latin typeface="Cambria Math" panose="02040503050406030204" pitchFamily="18" charset="0"/>
                      </a:rPr>
                      <m:t>𝑛</m:t>
                    </m:r>
                  </m:oMath>
                </a14:m>
                <a:r>
                  <a:rPr lang="pt-BR" dirty="0"/>
                  <a:t> it will be that </a:t>
                </a:r>
                <a14:m>
                  <m:oMath xmlns:m="http://schemas.openxmlformats.org/officeDocument/2006/math">
                    <m:r>
                      <a:rPr lang="en-US" b="0" i="1" smtClean="0">
                        <a:latin typeface="Cambria Math" panose="02040503050406030204" pitchFamily="18" charset="0"/>
                      </a:rPr>
                      <m:t>50</m:t>
                    </m:r>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1.1</m:t>
                            </m:r>
                          </m:sub>
                        </m:sSub>
                      </m:fName>
                      <m:e>
                        <m:r>
                          <a:rPr lang="en-US" b="0" i="1" smtClean="0">
                            <a:latin typeface="Cambria Math" panose="02040503050406030204" pitchFamily="18" charset="0"/>
                          </a:rPr>
                          <m:t>𝑛</m:t>
                        </m:r>
                      </m:e>
                    </m:func>
                    <m:r>
                      <a:rPr lang="en-US" b="0" i="1" smtClean="0">
                        <a:latin typeface="Cambria Math" panose="02040503050406030204" pitchFamily="18" charset="0"/>
                      </a:rPr>
                      <m:t>≤</m:t>
                    </m:r>
                    <m:r>
                      <a:rPr lang="en-US" b="0" i="1" smtClean="0">
                        <a:latin typeface="Cambria Math" panose="02040503050406030204" pitchFamily="18" charset="0"/>
                      </a:rPr>
                      <m:t>𝑛</m:t>
                    </m:r>
                  </m:oMath>
                </a14:m>
                <a:endParaRPr lang="pt-BR" dirty="0"/>
              </a:p>
              <a:p>
                <a:pPr lvl="1"/>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𝑛</m:t>
                        </m:r>
                      </m:sup>
                    </m:sSup>
                    <m:r>
                      <a:rPr lang="en-US" b="0" i="1" smtClean="0">
                        <a:latin typeface="Cambria Math" panose="02040503050406030204" pitchFamily="18" charset="0"/>
                      </a:rPr>
                      <m:t>∈</m:t>
                    </m:r>
                    <m:r>
                      <m:rPr>
                        <m:sty m:val="p"/>
                      </m:rPr>
                      <a:rPr lang="en-US" b="0" i="0" smtClean="0">
                        <a:latin typeface="Cambria Math" panose="02040503050406030204" pitchFamily="18" charset="0"/>
                      </a:rPr>
                      <m:t>Θ</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𝑛</m:t>
                        </m:r>
                      </m:sup>
                    </m:sSup>
                    <m:r>
                      <a:rPr lang="en-US" b="0" i="1" smtClean="0">
                        <a:latin typeface="Cambria Math" panose="02040503050406030204" pitchFamily="18" charset="0"/>
                      </a:rPr>
                      <m:t>)</m:t>
                    </m:r>
                  </m:oMath>
                </a14:m>
                <a:r>
                  <a:rPr lang="pt-BR" dirty="0"/>
                  <a:t> </a:t>
                </a:r>
              </a:p>
              <a:p>
                <a:pPr lvl="2"/>
                <a:r>
                  <a:rPr lang="pt-BR" dirty="0"/>
                  <a:t>False because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𝑛</m:t>
                        </m:r>
                      </m:sup>
                    </m:sSup>
                    <m:r>
                      <a:rPr lang="en-US" b="0" i="1" smtClean="0">
                        <a:latin typeface="Cambria Math" panose="02040503050406030204" pitchFamily="18" charset="0"/>
                      </a:rPr>
                      <m:t>≤</m:t>
                    </m:r>
                    <m:r>
                      <a:rPr lang="en-US" b="0" i="1" smtClean="0">
                        <a:latin typeface="Cambria Math" panose="02040503050406030204" pitchFamily="18" charset="0"/>
                      </a:rPr>
                      <m:t>𝑐</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𝑛</m:t>
                        </m:r>
                      </m:sup>
                    </m:sSup>
                  </m:oMath>
                </a14:m>
                <a:r>
                  <a:rPr lang="en-US" dirty="0"/>
                  <a:t> is true </a:t>
                </a:r>
                <a:r>
                  <a:rPr lang="en-US" dirty="0" err="1"/>
                  <a:t>iff</a:t>
                </a:r>
                <a:r>
                  <a:rPr lang="en-US" dirty="0"/>
                  <a:t> </a:t>
                </a:r>
                <a14:m>
                  <m:oMath xmlns:m="http://schemas.openxmlformats.org/officeDocument/2006/math">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a:rPr lang="en-US" b="0" i="0" smtClean="0">
                                <a:latin typeface="Cambria Math" panose="02040503050406030204" pitchFamily="18" charset="0"/>
                              </a:rPr>
                              <m:t>(</m:t>
                            </m:r>
                            <m:r>
                              <m:rPr>
                                <m:sty m:val="p"/>
                              </m:rPr>
                              <a:rPr lang="en-US" b="0" i="0" smtClean="0">
                                <a:latin typeface="Cambria Math" panose="02040503050406030204" pitchFamily="18" charset="0"/>
                              </a:rPr>
                              <m:t>log</m:t>
                            </m:r>
                          </m:e>
                          <m:sub>
                            <m:r>
                              <a:rPr lang="en-US" b="0" i="1" smtClean="0">
                                <a:latin typeface="Cambria Math" panose="02040503050406030204" pitchFamily="18" charset="0"/>
                              </a:rPr>
                              <m:t>2</m:t>
                            </m:r>
                          </m:sub>
                        </m:sSub>
                      </m:fName>
                      <m:e>
                        <m:r>
                          <a:rPr lang="en-US" b="0" i="1" smtClean="0">
                            <a:latin typeface="Cambria Math" panose="02040503050406030204" pitchFamily="18" charset="0"/>
                          </a:rPr>
                          <m:t>3)</m:t>
                        </m:r>
                      </m:e>
                    </m:func>
                    <m:r>
                      <a:rPr lang="en-US" b="0" i="1" smtClean="0">
                        <a:latin typeface="Cambria Math" panose="02040503050406030204" pitchFamily="18" charset="0"/>
                      </a:rPr>
                      <m:t>𝑛</m:t>
                    </m:r>
                    <m:r>
                      <a:rPr lang="en-US" b="0" i="1" smtClean="0">
                        <a:latin typeface="Cambria Math" panose="02040503050406030204" pitchFamily="18" charset="0"/>
                      </a:rPr>
                      <m:t>≤</m:t>
                    </m:r>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2</m:t>
                            </m:r>
                          </m:sub>
                        </m:sSub>
                      </m:fName>
                      <m:e>
                        <m:r>
                          <a:rPr lang="en-US" b="0" i="1" smtClean="0">
                            <a:latin typeface="Cambria Math" panose="02040503050406030204" pitchFamily="18" charset="0"/>
                          </a:rPr>
                          <m:t>𝑐</m:t>
                        </m:r>
                      </m:e>
                    </m:func>
                    <m:r>
                      <a:rPr lang="en-US" b="0" i="1" smtClean="0">
                        <a:latin typeface="Cambria Math" panose="02040503050406030204" pitchFamily="18" charset="0"/>
                      </a:rPr>
                      <m:t>+</m:t>
                    </m:r>
                    <m:r>
                      <a:rPr lang="en-US" b="0" i="1" smtClean="0">
                        <a:latin typeface="Cambria Math" panose="02040503050406030204" pitchFamily="18" charset="0"/>
                      </a:rPr>
                      <m:t>𝑛</m:t>
                    </m:r>
                  </m:oMath>
                </a14:m>
                <a:r>
                  <a:rPr lang="en-US" dirty="0"/>
                  <a:t>, and eventually multiplying by </a:t>
                </a:r>
                <a14:m>
                  <m:oMath xmlns:m="http://schemas.openxmlformats.org/officeDocument/2006/math">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2</m:t>
                            </m:r>
                          </m:sub>
                        </m:sSub>
                      </m:fName>
                      <m:e>
                        <m:r>
                          <a:rPr lang="en-US" b="0" i="1" smtClean="0">
                            <a:latin typeface="Cambria Math" panose="02040503050406030204" pitchFamily="18" charset="0"/>
                          </a:rPr>
                          <m:t>3</m:t>
                        </m:r>
                      </m:e>
                    </m:func>
                  </m:oMath>
                </a14:m>
                <a:r>
                  <a:rPr lang="en-US" dirty="0"/>
                  <a:t> has more impact than adding </a:t>
                </a:r>
                <a14:m>
                  <m:oMath xmlns:m="http://schemas.openxmlformats.org/officeDocument/2006/math">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2</m:t>
                            </m:r>
                          </m:sub>
                        </m:sSub>
                      </m:fName>
                      <m:e>
                        <m:r>
                          <a:rPr lang="en-US" b="0" i="1" smtClean="0">
                            <a:latin typeface="Cambria Math" panose="02040503050406030204" pitchFamily="18" charset="0"/>
                          </a:rPr>
                          <m:t>𝑐</m:t>
                        </m:r>
                      </m:e>
                    </m:func>
                  </m:oMath>
                </a14:m>
                <a:r>
                  <a:rPr lang="en-US" dirty="0"/>
                  <a:t> (for example, when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&gt;</m:t>
                    </m:r>
                    <m:f>
                      <m:fPr>
                        <m:ctrlPr>
                          <a:rPr lang="en-US" b="0" i="1" smtClean="0">
                            <a:latin typeface="Cambria Math" panose="02040503050406030204" pitchFamily="18" charset="0"/>
                          </a:rPr>
                        </m:ctrlPr>
                      </m:fPr>
                      <m:num>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2</m:t>
                                </m:r>
                              </m:sub>
                            </m:sSub>
                          </m:fName>
                          <m:e>
                            <m:r>
                              <a:rPr lang="en-US" b="0" i="1" smtClean="0">
                                <a:latin typeface="Cambria Math" panose="02040503050406030204" pitchFamily="18" charset="0"/>
                              </a:rPr>
                              <m:t>𝑐</m:t>
                            </m:r>
                          </m:e>
                        </m:func>
                      </m:num>
                      <m:den>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2</m:t>
                                </m:r>
                              </m:sub>
                            </m:sSub>
                          </m:fName>
                          <m:e>
                            <m:r>
                              <a:rPr lang="en-US" b="0" i="1" smtClean="0">
                                <a:latin typeface="Cambria Math" panose="02040503050406030204" pitchFamily="18" charset="0"/>
                              </a:rPr>
                              <m:t>3</m:t>
                            </m:r>
                          </m:e>
                        </m:func>
                        <m:r>
                          <a:rPr lang="en-US" b="0" i="1" smtClean="0">
                            <a:latin typeface="Cambria Math" panose="02040503050406030204" pitchFamily="18" charset="0"/>
                          </a:rPr>
                          <m:t>−1</m:t>
                        </m:r>
                      </m:den>
                    </m:f>
                  </m:oMath>
                </a14:m>
                <a:r>
                  <a:rPr lang="en-US" dirty="0"/>
                  <a:t>) </a:t>
                </a:r>
              </a:p>
            </p:txBody>
          </p:sp>
        </mc:Choice>
        <mc:Fallback>
          <p:sp>
            <p:nvSpPr>
              <p:cNvPr id="3" name="Content Placeholder 2">
                <a:extLst>
                  <a:ext uri="{FF2B5EF4-FFF2-40B4-BE49-F238E27FC236}">
                    <a16:creationId xmlns:a16="http://schemas.microsoft.com/office/drawing/2014/main" id="{9F9D13FC-5562-5001-9E77-3F64F87265DF}"/>
                  </a:ext>
                </a:extLst>
              </p:cNvPr>
              <p:cNvSpPr>
                <a:spLocks noGrp="1" noRot="1" noChangeAspect="1" noMove="1" noResize="1" noEditPoints="1" noAdjustHandles="1" noChangeArrowheads="1" noChangeShapeType="1" noTextEdit="1"/>
              </p:cNvSpPr>
              <p:nvPr>
                <p:ph idx="1"/>
              </p:nvPr>
            </p:nvSpPr>
            <p:spPr>
              <a:blipFill>
                <a:blip r:embed="rId2"/>
                <a:stretch>
                  <a:fillRect l="-928" t="-3501"/>
                </a:stretch>
              </a:blipFill>
            </p:spPr>
            <p:txBody>
              <a:bodyPr/>
              <a:lstStyle/>
              <a:p>
                <a:r>
                  <a:rPr lang="en-US">
                    <a:noFill/>
                  </a:rPr>
                  <a:t> </a:t>
                </a:r>
              </a:p>
            </p:txBody>
          </p:sp>
        </mc:Fallback>
      </mc:AlternateContent>
    </p:spTree>
    <p:extLst>
      <p:ext uri="{BB962C8B-B14F-4D97-AF65-F5344CB8AC3E}">
        <p14:creationId xmlns:p14="http://schemas.microsoft.com/office/powerpoint/2010/main" val="133349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6FAC-3CF1-21C8-D24E-C2A513888CBB}"/>
              </a:ext>
            </a:extLst>
          </p:cNvPr>
          <p:cNvSpPr>
            <a:spLocks noGrp="1"/>
          </p:cNvSpPr>
          <p:nvPr>
            <p:ph type="title"/>
          </p:nvPr>
        </p:nvSpPr>
        <p:spPr/>
        <p:txBody>
          <a:bodyPr/>
          <a:lstStyle/>
          <a:p>
            <a:r>
              <a:rPr lang="en-US" dirty="0"/>
              <a:t>Common Categories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1529C92-55F1-90A3-C1FE-36A88CEA9C28}"/>
                  </a:ext>
                </a:extLst>
              </p:cNvPr>
              <p:cNvSpPr>
                <a:spLocks noGrp="1"/>
              </p:cNvSpPr>
              <p:nvPr>
                <p:ph idx="1"/>
              </p:nvPr>
            </p:nvSpPr>
            <p:spPr/>
            <p:txBody>
              <a:bodyPr>
                <a:normAutofit/>
              </a:bodyPr>
              <a:lstStyle/>
              <a:p>
                <a14:m>
                  <m:oMath xmlns:m="http://schemas.openxmlformats.org/officeDocument/2006/math">
                    <m:r>
                      <a:rPr lang="en-US" b="0" i="1" smtClean="0">
                        <a:latin typeface="Cambria Math" panose="02040503050406030204" pitchFamily="18" charset="0"/>
                      </a:rPr>
                      <m:t>𝑂</m:t>
                    </m:r>
                    <m:r>
                      <a:rPr lang="en-US" b="0" i="1" smtClean="0">
                        <a:latin typeface="Cambria Math" panose="02040503050406030204" pitchFamily="18" charset="0"/>
                      </a:rPr>
                      <m:t>(1)</m:t>
                    </m:r>
                  </m:oMath>
                </a14:m>
                <a:r>
                  <a:rPr lang="en-US" dirty="0"/>
                  <a:t>	“constant”</a:t>
                </a:r>
              </a:p>
              <a:p>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e>
                    </m:d>
                  </m:oMath>
                </a14:m>
                <a:r>
                  <a:rPr lang="en-US" b="0" dirty="0"/>
                  <a:t> 	“logarithmic”</a:t>
                </a:r>
              </a:p>
              <a:p>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“linear”</a:t>
                </a:r>
              </a:p>
              <a:p>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e>
                    </m:d>
                  </m:oMath>
                </a14:m>
                <a:r>
                  <a:rPr lang="en-US" dirty="0"/>
                  <a:t>	“log-linear”</a:t>
                </a:r>
              </a:p>
              <a:p>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e>
                    </m:d>
                  </m:oMath>
                </a14:m>
                <a:r>
                  <a:rPr lang="en-US" dirty="0"/>
                  <a:t>	“quadratic”</a:t>
                </a:r>
              </a:p>
              <a:p>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3</m:t>
                            </m:r>
                          </m:sup>
                        </m:sSup>
                      </m:e>
                    </m:d>
                  </m:oMath>
                </a14:m>
                <a:r>
                  <a:rPr lang="en-US" dirty="0"/>
                  <a:t>	“cubic”</a:t>
                </a:r>
              </a:p>
              <a:p>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𝑘</m:t>
                            </m:r>
                          </m:sup>
                        </m:sSup>
                      </m:e>
                    </m:d>
                  </m:oMath>
                </a14:m>
                <a:r>
                  <a:rPr lang="en-US" dirty="0"/>
                  <a:t>	“polynomial”</a:t>
                </a:r>
              </a:p>
              <a:p>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𝑘</m:t>
                            </m:r>
                          </m:e>
                          <m:sup>
                            <m:r>
                              <a:rPr lang="en-US" b="0" i="1" smtClean="0">
                                <a:latin typeface="Cambria Math" panose="02040503050406030204" pitchFamily="18" charset="0"/>
                              </a:rPr>
                              <m:t>𝑛</m:t>
                            </m:r>
                          </m:sup>
                        </m:sSup>
                      </m:e>
                    </m:d>
                  </m:oMath>
                </a14:m>
                <a:r>
                  <a:rPr lang="en-US" dirty="0"/>
                  <a:t>	“exponential”</a:t>
                </a:r>
              </a:p>
            </p:txBody>
          </p:sp>
        </mc:Choice>
        <mc:Fallback xmlns="">
          <p:sp>
            <p:nvSpPr>
              <p:cNvPr id="3" name="Content Placeholder 2">
                <a:extLst>
                  <a:ext uri="{FF2B5EF4-FFF2-40B4-BE49-F238E27FC236}">
                    <a16:creationId xmlns:a16="http://schemas.microsoft.com/office/drawing/2014/main" id="{11529C92-55F1-90A3-C1FE-36A88CEA9C28}"/>
                  </a:ext>
                </a:extLst>
              </p:cNvPr>
              <p:cNvSpPr>
                <a:spLocks noGrp="1" noRot="1" noChangeAspect="1" noMove="1" noResize="1" noEditPoints="1" noAdjustHandles="1" noChangeArrowheads="1" noChangeShapeType="1" noTextEdit="1"/>
              </p:cNvSpPr>
              <p:nvPr>
                <p:ph idx="1"/>
              </p:nvPr>
            </p:nvSpPr>
            <p:spPr>
              <a:blipFill>
                <a:blip r:embed="rId2"/>
                <a:stretch>
                  <a:fillRect t="-2241"/>
                </a:stretch>
              </a:blipFill>
            </p:spPr>
            <p:txBody>
              <a:bodyPr/>
              <a:lstStyle/>
              <a:p>
                <a:r>
                  <a:rPr lang="en-US">
                    <a:noFill/>
                  </a:rPr>
                  <a:t> </a:t>
                </a:r>
              </a:p>
            </p:txBody>
          </p:sp>
        </mc:Fallback>
      </mc:AlternateContent>
    </p:spTree>
    <p:extLst>
      <p:ext uri="{BB962C8B-B14F-4D97-AF65-F5344CB8AC3E}">
        <p14:creationId xmlns:p14="http://schemas.microsoft.com/office/powerpoint/2010/main" val="3466072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41E5-465C-EBB5-E9CD-029376B833DF}"/>
              </a:ext>
            </a:extLst>
          </p:cNvPr>
          <p:cNvSpPr>
            <a:spLocks noGrp="1"/>
          </p:cNvSpPr>
          <p:nvPr>
            <p:ph type="title"/>
          </p:nvPr>
        </p:nvSpPr>
        <p:spPr/>
        <p:txBody>
          <a:bodyPr/>
          <a:lstStyle/>
          <a:p>
            <a:r>
              <a:rPr lang="en-US" dirty="0"/>
              <a:t>ADT: Queue</a:t>
            </a:r>
          </a:p>
        </p:txBody>
      </p:sp>
      <p:sp>
        <p:nvSpPr>
          <p:cNvPr id="3" name="Content Placeholder 2">
            <a:extLst>
              <a:ext uri="{FF2B5EF4-FFF2-40B4-BE49-F238E27FC236}">
                <a16:creationId xmlns:a16="http://schemas.microsoft.com/office/drawing/2014/main" id="{B5EF048E-DA88-5227-7793-0EE138E7390F}"/>
              </a:ext>
            </a:extLst>
          </p:cNvPr>
          <p:cNvSpPr>
            <a:spLocks noGrp="1"/>
          </p:cNvSpPr>
          <p:nvPr>
            <p:ph idx="1"/>
          </p:nvPr>
        </p:nvSpPr>
        <p:spPr/>
        <p:txBody>
          <a:bodyPr/>
          <a:lstStyle/>
          <a:p>
            <a:r>
              <a:rPr lang="en-US" dirty="0"/>
              <a:t>What is it?</a:t>
            </a:r>
          </a:p>
          <a:p>
            <a:pPr lvl="1"/>
            <a:r>
              <a:rPr lang="en-US" dirty="0"/>
              <a:t>A “First In First Out” (FIFO) collection of items</a:t>
            </a:r>
          </a:p>
          <a:p>
            <a:r>
              <a:rPr lang="en-US" dirty="0"/>
              <a:t>What Operations do we need?</a:t>
            </a:r>
          </a:p>
          <a:p>
            <a:pPr lvl="1"/>
            <a:r>
              <a:rPr lang="en-US" dirty="0"/>
              <a:t>Enqueue</a:t>
            </a:r>
          </a:p>
          <a:p>
            <a:pPr lvl="2"/>
            <a:r>
              <a:rPr lang="en-US" dirty="0"/>
              <a:t>Add a new item to the queue</a:t>
            </a:r>
          </a:p>
          <a:p>
            <a:pPr lvl="1"/>
            <a:r>
              <a:rPr lang="en-US" dirty="0"/>
              <a:t>Dequeue</a:t>
            </a:r>
          </a:p>
          <a:p>
            <a:pPr lvl="2"/>
            <a:r>
              <a:rPr lang="en-US" dirty="0"/>
              <a:t>Remove the “oldest” item from the queue</a:t>
            </a:r>
          </a:p>
          <a:p>
            <a:pPr lvl="1"/>
            <a:r>
              <a:rPr lang="en-US" dirty="0" err="1"/>
              <a:t>Is_empty</a:t>
            </a:r>
            <a:endParaRPr lang="en-US" dirty="0"/>
          </a:p>
          <a:p>
            <a:pPr lvl="2"/>
            <a:r>
              <a:rPr lang="en-US" dirty="0"/>
              <a:t>Indicate whether or not there are items still on the queue</a:t>
            </a:r>
          </a:p>
        </p:txBody>
      </p:sp>
    </p:spTree>
    <p:extLst>
      <p:ext uri="{BB962C8B-B14F-4D97-AF65-F5344CB8AC3E}">
        <p14:creationId xmlns:p14="http://schemas.microsoft.com/office/powerpoint/2010/main" val="438875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41E5-465C-EBB5-E9CD-029376B833DF}"/>
              </a:ext>
            </a:extLst>
          </p:cNvPr>
          <p:cNvSpPr>
            <a:spLocks noGrp="1"/>
          </p:cNvSpPr>
          <p:nvPr>
            <p:ph type="title"/>
          </p:nvPr>
        </p:nvSpPr>
        <p:spPr/>
        <p:txBody>
          <a:bodyPr/>
          <a:lstStyle/>
          <a:p>
            <a:r>
              <a:rPr lang="en-US" dirty="0"/>
              <a:t>ADT: Priority Queue</a:t>
            </a:r>
          </a:p>
        </p:txBody>
      </p:sp>
      <p:sp>
        <p:nvSpPr>
          <p:cNvPr id="3" name="Content Placeholder 2">
            <a:extLst>
              <a:ext uri="{FF2B5EF4-FFF2-40B4-BE49-F238E27FC236}">
                <a16:creationId xmlns:a16="http://schemas.microsoft.com/office/drawing/2014/main" id="{B5EF048E-DA88-5227-7793-0EE138E7390F}"/>
              </a:ext>
            </a:extLst>
          </p:cNvPr>
          <p:cNvSpPr>
            <a:spLocks noGrp="1"/>
          </p:cNvSpPr>
          <p:nvPr>
            <p:ph idx="1"/>
          </p:nvPr>
        </p:nvSpPr>
        <p:spPr/>
        <p:txBody>
          <a:bodyPr>
            <a:normAutofit fontScale="92500" lnSpcReduction="20000"/>
          </a:bodyPr>
          <a:lstStyle/>
          <a:p>
            <a:r>
              <a:rPr lang="en-US" dirty="0"/>
              <a:t>What is it?</a:t>
            </a:r>
          </a:p>
          <a:p>
            <a:pPr lvl="1"/>
            <a:r>
              <a:rPr lang="en-US" dirty="0"/>
              <a:t>A collection of items and their “priorities”</a:t>
            </a:r>
          </a:p>
          <a:p>
            <a:pPr lvl="1"/>
            <a:r>
              <a:rPr lang="en-US" dirty="0"/>
              <a:t>Allows quick access/removal to the “top priority” thing</a:t>
            </a:r>
          </a:p>
          <a:p>
            <a:r>
              <a:rPr lang="en-US" dirty="0"/>
              <a:t>What Operations do we need?</a:t>
            </a:r>
          </a:p>
          <a:p>
            <a:pPr lvl="1"/>
            <a:r>
              <a:rPr lang="en-US" dirty="0"/>
              <a:t>insert(item, priority)</a:t>
            </a:r>
          </a:p>
          <a:p>
            <a:pPr lvl="2"/>
            <a:r>
              <a:rPr lang="en-US" dirty="0"/>
              <a:t>Add a new item to the PQ with indicated priority</a:t>
            </a:r>
          </a:p>
          <a:p>
            <a:pPr lvl="2"/>
            <a:r>
              <a:rPr lang="en-US" dirty="0"/>
              <a:t>Usually, smaller priority value means more important</a:t>
            </a:r>
          </a:p>
          <a:p>
            <a:pPr lvl="1"/>
            <a:r>
              <a:rPr lang="en-US" dirty="0"/>
              <a:t>extract</a:t>
            </a:r>
          </a:p>
          <a:p>
            <a:pPr lvl="2"/>
            <a:r>
              <a:rPr lang="en-US" dirty="0"/>
              <a:t>Remove and return the “top priority” item from the queue</a:t>
            </a:r>
          </a:p>
          <a:p>
            <a:pPr lvl="1"/>
            <a:r>
              <a:rPr lang="en-US" dirty="0" err="1"/>
              <a:t>Is_empty</a:t>
            </a:r>
            <a:endParaRPr lang="en-US" dirty="0"/>
          </a:p>
          <a:p>
            <a:pPr lvl="2"/>
            <a:r>
              <a:rPr lang="en-US" dirty="0"/>
              <a:t>Indicate whether or not there are items still on the queue</a:t>
            </a:r>
          </a:p>
          <a:p>
            <a:r>
              <a:rPr lang="en-US" dirty="0"/>
              <a:t>Note: the “priority” value can be any type/class so long as it’s comparable (i.e. you can use “&lt;“ or “</a:t>
            </a:r>
            <a:r>
              <a:rPr lang="en-US" dirty="0" err="1"/>
              <a:t>compareTo</a:t>
            </a:r>
            <a:r>
              <a:rPr lang="en-US" dirty="0"/>
              <a:t>” with it)</a:t>
            </a:r>
          </a:p>
        </p:txBody>
      </p:sp>
    </p:spTree>
    <p:extLst>
      <p:ext uri="{BB962C8B-B14F-4D97-AF65-F5344CB8AC3E}">
        <p14:creationId xmlns:p14="http://schemas.microsoft.com/office/powerpoint/2010/main" val="284699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DA77C-4A87-5E53-6319-C9EFC70A52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277576-0109-DA35-2F93-CE5D43AFCFCF}"/>
              </a:ext>
            </a:extLst>
          </p:cNvPr>
          <p:cNvSpPr>
            <a:spLocks noGrp="1"/>
          </p:cNvSpPr>
          <p:nvPr>
            <p:ph type="title"/>
          </p:nvPr>
        </p:nvSpPr>
        <p:spPr/>
        <p:txBody>
          <a:bodyPr/>
          <a:lstStyle/>
          <a:p>
            <a:r>
              <a:rPr lang="en-US" dirty="0"/>
              <a:t>Motivation for Algorithm Analysis</a:t>
            </a:r>
          </a:p>
        </p:txBody>
      </p:sp>
      <p:sp>
        <p:nvSpPr>
          <p:cNvPr id="3" name="Content Placeholder 2">
            <a:extLst>
              <a:ext uri="{FF2B5EF4-FFF2-40B4-BE49-F238E27FC236}">
                <a16:creationId xmlns:a16="http://schemas.microsoft.com/office/drawing/2014/main" id="{7C5E9410-A0C9-D0C4-B386-64C237AAACE5}"/>
              </a:ext>
            </a:extLst>
          </p:cNvPr>
          <p:cNvSpPr>
            <a:spLocks noGrp="1"/>
          </p:cNvSpPr>
          <p:nvPr>
            <p:ph idx="1"/>
          </p:nvPr>
        </p:nvSpPr>
        <p:spPr/>
        <p:txBody>
          <a:bodyPr>
            <a:normAutofit/>
          </a:bodyPr>
          <a:lstStyle/>
          <a:p>
            <a:r>
              <a:rPr lang="en-US" dirty="0"/>
              <a:t>We want to define algorithm running times in a way that’s predictive:</a:t>
            </a:r>
          </a:p>
          <a:p>
            <a:pPr lvl="1"/>
            <a:r>
              <a:rPr lang="en-US" dirty="0"/>
              <a:t>We’re not required to </a:t>
            </a:r>
            <a:r>
              <a:rPr lang="en-US" dirty="0" err="1"/>
              <a:t>implement+run</a:t>
            </a:r>
            <a:r>
              <a:rPr lang="en-US" dirty="0"/>
              <a:t> the algorithms to determine the time</a:t>
            </a:r>
          </a:p>
          <a:p>
            <a:pPr lvl="1"/>
            <a:r>
              <a:rPr lang="en-US" dirty="0"/>
              <a:t>Our conclusions do not depend on how the algorithm is implemented/run</a:t>
            </a:r>
          </a:p>
          <a:p>
            <a:pPr lvl="2"/>
            <a:r>
              <a:rPr lang="en-US" dirty="0"/>
              <a:t>E.g. variation in choice of programming language, machine, or other tasks the computer is doing in parallel</a:t>
            </a:r>
          </a:p>
          <a:p>
            <a:pPr lvl="1"/>
            <a:r>
              <a:rPr lang="en-US" dirty="0"/>
              <a:t>We can use it to compare running times of different algorithms</a:t>
            </a:r>
          </a:p>
          <a:p>
            <a:pPr lvl="1"/>
            <a:r>
              <a:rPr lang="en-US" dirty="0"/>
              <a:t>We do not need to select an input size in advance</a:t>
            </a:r>
          </a:p>
        </p:txBody>
      </p:sp>
    </p:spTree>
    <p:extLst>
      <p:ext uri="{BB962C8B-B14F-4D97-AF65-F5344CB8AC3E}">
        <p14:creationId xmlns:p14="http://schemas.microsoft.com/office/powerpoint/2010/main" val="992738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50DF-811B-A9CC-41FE-BB616356E3DC}"/>
              </a:ext>
            </a:extLst>
          </p:cNvPr>
          <p:cNvSpPr>
            <a:spLocks noGrp="1"/>
          </p:cNvSpPr>
          <p:nvPr>
            <p:ph type="title"/>
          </p:nvPr>
        </p:nvSpPr>
        <p:spPr/>
        <p:txBody>
          <a:bodyPr/>
          <a:lstStyle/>
          <a:p>
            <a:r>
              <a:rPr lang="en-US" dirty="0"/>
              <a:t>Priority Queue Example 1</a:t>
            </a:r>
          </a:p>
        </p:txBody>
      </p:sp>
      <p:sp>
        <p:nvSpPr>
          <p:cNvPr id="3" name="Content Placeholder 2">
            <a:extLst>
              <a:ext uri="{FF2B5EF4-FFF2-40B4-BE49-F238E27FC236}">
                <a16:creationId xmlns:a16="http://schemas.microsoft.com/office/drawing/2014/main" id="{324C0527-8F8A-97C7-EE9B-44727DD0B004}"/>
              </a:ext>
            </a:extLst>
          </p:cNvPr>
          <p:cNvSpPr>
            <a:spLocks noGrp="1"/>
          </p:cNvSpPr>
          <p:nvPr>
            <p:ph idx="1"/>
          </p:nvPr>
        </p:nvSpPr>
        <p:spPr>
          <a:xfrm>
            <a:off x="838200" y="1574800"/>
            <a:ext cx="10515600" cy="5161279"/>
          </a:xfrm>
        </p:spPr>
        <p:txBody>
          <a:bodyPr>
            <a:normAutofit fontScale="92500" lnSpcReduction="10000"/>
          </a:bodyPr>
          <a:lstStyle/>
          <a:p>
            <a:pPr marL="0" indent="0">
              <a:buNone/>
            </a:pPr>
            <a:r>
              <a:rPr lang="en-US" dirty="0" err="1"/>
              <a:t>PriorityQueue</a:t>
            </a:r>
            <a:r>
              <a:rPr lang="en-US" dirty="0"/>
              <a:t> PQ = new </a:t>
            </a:r>
            <a:r>
              <a:rPr lang="en-US" dirty="0" err="1"/>
              <a:t>PriorityQueue</a:t>
            </a:r>
            <a:r>
              <a:rPr lang="en-US" dirty="0"/>
              <a:t>();</a:t>
            </a:r>
          </a:p>
          <a:p>
            <a:pPr marL="0" indent="0">
              <a:buNone/>
            </a:pPr>
            <a:r>
              <a:rPr lang="en-US" dirty="0" err="1"/>
              <a:t>PQ.insert</a:t>
            </a:r>
            <a:r>
              <a:rPr lang="en-US" dirty="0"/>
              <a:t>(5,5)</a:t>
            </a:r>
          </a:p>
          <a:p>
            <a:pPr marL="0" indent="0">
              <a:buNone/>
            </a:pPr>
            <a:r>
              <a:rPr lang="en-US" dirty="0" err="1"/>
              <a:t>PQ.insert</a:t>
            </a:r>
            <a:r>
              <a:rPr lang="en-US" dirty="0"/>
              <a:t>(6,6)</a:t>
            </a:r>
          </a:p>
          <a:p>
            <a:pPr marL="0" indent="0">
              <a:buNone/>
            </a:pPr>
            <a:r>
              <a:rPr lang="en-US" dirty="0" err="1"/>
              <a:t>PQ.insert</a:t>
            </a:r>
            <a:r>
              <a:rPr lang="en-US" dirty="0"/>
              <a:t>(1,1)</a:t>
            </a:r>
          </a:p>
          <a:p>
            <a:pPr marL="0" indent="0">
              <a:buNone/>
            </a:pPr>
            <a:r>
              <a:rPr lang="en-US" dirty="0" err="1"/>
              <a:t>PQ.insert</a:t>
            </a:r>
            <a:r>
              <a:rPr lang="en-US" dirty="0"/>
              <a:t>(3,3)</a:t>
            </a:r>
          </a:p>
          <a:p>
            <a:pPr marL="0" indent="0">
              <a:buNone/>
            </a:pPr>
            <a:r>
              <a:rPr lang="en-US" dirty="0" err="1"/>
              <a:t>PQ.insert</a:t>
            </a:r>
            <a:r>
              <a:rPr lang="en-US" dirty="0"/>
              <a:t>(8,8)</a:t>
            </a:r>
          </a:p>
          <a:p>
            <a:pPr marL="0" indent="0">
              <a:buNone/>
            </a:pPr>
            <a:r>
              <a:rPr lang="en-US" dirty="0"/>
              <a:t>Print(</a:t>
            </a:r>
            <a:r>
              <a:rPr lang="en-US" dirty="0" err="1"/>
              <a:t>PQ.extract</a:t>
            </a:r>
            <a:r>
              <a:rPr lang="en-US" dirty="0"/>
              <a:t>)</a:t>
            </a:r>
          </a:p>
          <a:p>
            <a:pPr marL="0" indent="0">
              <a:buNone/>
            </a:pPr>
            <a:r>
              <a:rPr lang="en-US" dirty="0"/>
              <a:t>Print(</a:t>
            </a:r>
            <a:r>
              <a:rPr lang="en-US" dirty="0" err="1"/>
              <a:t>PQ.extract</a:t>
            </a:r>
            <a:r>
              <a:rPr lang="en-US" dirty="0"/>
              <a:t>)</a:t>
            </a:r>
          </a:p>
          <a:p>
            <a:pPr marL="0" indent="0">
              <a:buNone/>
            </a:pPr>
            <a:r>
              <a:rPr lang="en-US" dirty="0"/>
              <a:t>Print(</a:t>
            </a:r>
            <a:r>
              <a:rPr lang="en-US" dirty="0" err="1"/>
              <a:t>PQ.extract</a:t>
            </a:r>
            <a:r>
              <a:rPr lang="en-US" dirty="0"/>
              <a:t>)</a:t>
            </a:r>
          </a:p>
          <a:p>
            <a:pPr marL="0" indent="0">
              <a:buNone/>
            </a:pPr>
            <a:r>
              <a:rPr lang="en-US" dirty="0"/>
              <a:t>Print(</a:t>
            </a:r>
            <a:r>
              <a:rPr lang="en-US" dirty="0" err="1"/>
              <a:t>PQ.extract</a:t>
            </a:r>
            <a:r>
              <a:rPr lang="en-US" dirty="0"/>
              <a:t>)</a:t>
            </a:r>
          </a:p>
          <a:p>
            <a:pPr marL="0" indent="0">
              <a:buNone/>
            </a:pPr>
            <a:r>
              <a:rPr lang="en-US" dirty="0"/>
              <a:t>Print(</a:t>
            </a:r>
            <a:r>
              <a:rPr lang="en-US" dirty="0" err="1"/>
              <a:t>PQ.extract</a:t>
            </a:r>
            <a:r>
              <a:rPr lang="en-US" dirty="0"/>
              <a:t>)</a:t>
            </a:r>
          </a:p>
          <a:p>
            <a:pPr marL="0" indent="0">
              <a:buNone/>
            </a:pPr>
            <a:endParaRPr lang="en-US" dirty="0"/>
          </a:p>
        </p:txBody>
      </p:sp>
      <p:sp>
        <p:nvSpPr>
          <p:cNvPr id="4" name="TextBox 3">
            <a:extLst>
              <a:ext uri="{FF2B5EF4-FFF2-40B4-BE49-F238E27FC236}">
                <a16:creationId xmlns:a16="http://schemas.microsoft.com/office/drawing/2014/main" id="{65A767D7-3210-0FF8-6162-493406508765}"/>
              </a:ext>
            </a:extLst>
          </p:cNvPr>
          <p:cNvSpPr txBox="1"/>
          <p:nvPr/>
        </p:nvSpPr>
        <p:spPr>
          <a:xfrm>
            <a:off x="7481455" y="2900363"/>
            <a:ext cx="785280" cy="1754326"/>
          </a:xfrm>
          <a:prstGeom prst="rect">
            <a:avLst/>
          </a:prstGeom>
          <a:noFill/>
          <a:ln>
            <a:solidFill>
              <a:srgbClr val="FF0000"/>
            </a:solidFill>
          </a:ln>
        </p:spPr>
        <p:txBody>
          <a:bodyPr wrap="none" rtlCol="0">
            <a:spAutoFit/>
          </a:bodyPr>
          <a:lstStyle/>
          <a:p>
            <a:r>
              <a:rPr lang="en-US" dirty="0">
                <a:solidFill>
                  <a:srgbClr val="FF0000"/>
                </a:solidFill>
              </a:rPr>
              <a:t>Prints:</a:t>
            </a:r>
          </a:p>
          <a:p>
            <a:r>
              <a:rPr lang="en-US" dirty="0">
                <a:solidFill>
                  <a:srgbClr val="FF0000"/>
                </a:solidFill>
              </a:rPr>
              <a:t>1</a:t>
            </a:r>
          </a:p>
          <a:p>
            <a:r>
              <a:rPr lang="en-US" dirty="0">
                <a:solidFill>
                  <a:srgbClr val="FF0000"/>
                </a:solidFill>
              </a:rPr>
              <a:t>3</a:t>
            </a:r>
          </a:p>
          <a:p>
            <a:r>
              <a:rPr lang="en-US" dirty="0">
                <a:solidFill>
                  <a:srgbClr val="FF0000"/>
                </a:solidFill>
              </a:rPr>
              <a:t>5</a:t>
            </a:r>
          </a:p>
          <a:p>
            <a:r>
              <a:rPr lang="en-US" dirty="0">
                <a:solidFill>
                  <a:srgbClr val="FF0000"/>
                </a:solidFill>
              </a:rPr>
              <a:t>6</a:t>
            </a:r>
          </a:p>
          <a:p>
            <a:r>
              <a:rPr lang="en-US" dirty="0">
                <a:solidFill>
                  <a:srgbClr val="FF0000"/>
                </a:solidFill>
              </a:rPr>
              <a:t>8</a:t>
            </a:r>
          </a:p>
        </p:txBody>
      </p:sp>
    </p:spTree>
    <p:extLst>
      <p:ext uri="{BB962C8B-B14F-4D97-AF65-F5344CB8AC3E}">
        <p14:creationId xmlns:p14="http://schemas.microsoft.com/office/powerpoint/2010/main" val="3196050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50DF-811B-A9CC-41FE-BB616356E3DC}"/>
              </a:ext>
            </a:extLst>
          </p:cNvPr>
          <p:cNvSpPr>
            <a:spLocks noGrp="1"/>
          </p:cNvSpPr>
          <p:nvPr>
            <p:ph type="title"/>
          </p:nvPr>
        </p:nvSpPr>
        <p:spPr/>
        <p:txBody>
          <a:bodyPr/>
          <a:lstStyle/>
          <a:p>
            <a:r>
              <a:rPr lang="en-US" dirty="0"/>
              <a:t>Priority Queue Example 2</a:t>
            </a:r>
          </a:p>
        </p:txBody>
      </p:sp>
      <p:sp>
        <p:nvSpPr>
          <p:cNvPr id="3" name="Content Placeholder 2">
            <a:extLst>
              <a:ext uri="{FF2B5EF4-FFF2-40B4-BE49-F238E27FC236}">
                <a16:creationId xmlns:a16="http://schemas.microsoft.com/office/drawing/2014/main" id="{324C0527-8F8A-97C7-EE9B-44727DD0B004}"/>
              </a:ext>
            </a:extLst>
          </p:cNvPr>
          <p:cNvSpPr>
            <a:spLocks noGrp="1"/>
          </p:cNvSpPr>
          <p:nvPr>
            <p:ph idx="1"/>
          </p:nvPr>
        </p:nvSpPr>
        <p:spPr>
          <a:xfrm>
            <a:off x="838200" y="1574800"/>
            <a:ext cx="10515600" cy="5161279"/>
          </a:xfrm>
        </p:spPr>
        <p:txBody>
          <a:bodyPr>
            <a:normAutofit fontScale="92500" lnSpcReduction="10000"/>
          </a:bodyPr>
          <a:lstStyle/>
          <a:p>
            <a:pPr marL="0" indent="0">
              <a:buNone/>
            </a:pPr>
            <a:r>
              <a:rPr lang="en-US" dirty="0" err="1"/>
              <a:t>PriorityQueue</a:t>
            </a:r>
            <a:r>
              <a:rPr lang="en-US" dirty="0"/>
              <a:t> PQ = new </a:t>
            </a:r>
            <a:r>
              <a:rPr lang="en-US" dirty="0" err="1"/>
              <a:t>PriorityQueue</a:t>
            </a:r>
            <a:r>
              <a:rPr lang="en-US" dirty="0"/>
              <a:t>();</a:t>
            </a:r>
          </a:p>
          <a:p>
            <a:pPr marL="0" indent="0">
              <a:buNone/>
            </a:pPr>
            <a:r>
              <a:rPr lang="en-US" dirty="0" err="1"/>
              <a:t>PQ.insert</a:t>
            </a:r>
            <a:r>
              <a:rPr lang="en-US" dirty="0"/>
              <a:t>(5,5)</a:t>
            </a:r>
          </a:p>
          <a:p>
            <a:pPr marL="0" indent="0">
              <a:buNone/>
            </a:pPr>
            <a:r>
              <a:rPr lang="en-US" dirty="0" err="1"/>
              <a:t>PQ.insert</a:t>
            </a:r>
            <a:r>
              <a:rPr lang="en-US" dirty="0"/>
              <a:t>(6,6)</a:t>
            </a:r>
          </a:p>
          <a:p>
            <a:pPr marL="0" indent="0">
              <a:buNone/>
            </a:pPr>
            <a:r>
              <a:rPr lang="en-US" dirty="0" err="1"/>
              <a:t>PQ.insert</a:t>
            </a:r>
            <a:r>
              <a:rPr lang="en-US" dirty="0"/>
              <a:t>(3,3)</a:t>
            </a:r>
          </a:p>
          <a:p>
            <a:pPr marL="0" indent="0">
              <a:buNone/>
            </a:pPr>
            <a:r>
              <a:rPr lang="en-US" dirty="0"/>
              <a:t>Print(</a:t>
            </a:r>
            <a:r>
              <a:rPr lang="en-US" dirty="0" err="1"/>
              <a:t>PQ.extract</a:t>
            </a:r>
            <a:r>
              <a:rPr lang="en-US" dirty="0"/>
              <a:t>)</a:t>
            </a:r>
          </a:p>
          <a:p>
            <a:pPr marL="0" indent="0">
              <a:buNone/>
            </a:pPr>
            <a:r>
              <a:rPr lang="en-US" dirty="0" err="1"/>
              <a:t>PQ.insert</a:t>
            </a:r>
            <a:r>
              <a:rPr lang="en-US" dirty="0"/>
              <a:t>(1,1)</a:t>
            </a:r>
          </a:p>
          <a:p>
            <a:pPr marL="0" indent="0">
              <a:buNone/>
            </a:pPr>
            <a:r>
              <a:rPr lang="en-US" dirty="0"/>
              <a:t>Print(</a:t>
            </a:r>
            <a:r>
              <a:rPr lang="en-US" dirty="0" err="1"/>
              <a:t>PQ.extract</a:t>
            </a:r>
            <a:r>
              <a:rPr lang="en-US" dirty="0"/>
              <a:t>)</a:t>
            </a:r>
          </a:p>
          <a:p>
            <a:pPr marL="0" indent="0">
              <a:buNone/>
            </a:pPr>
            <a:r>
              <a:rPr lang="en-US" dirty="0"/>
              <a:t>Print(</a:t>
            </a:r>
            <a:r>
              <a:rPr lang="en-US" dirty="0" err="1"/>
              <a:t>PQ.extract</a:t>
            </a:r>
            <a:r>
              <a:rPr lang="en-US" dirty="0"/>
              <a:t>)</a:t>
            </a:r>
          </a:p>
          <a:p>
            <a:pPr marL="0" indent="0">
              <a:buNone/>
            </a:pPr>
            <a:r>
              <a:rPr lang="en-US" dirty="0" err="1"/>
              <a:t>PQ.insert</a:t>
            </a:r>
            <a:r>
              <a:rPr lang="en-US" dirty="0"/>
              <a:t>(8,8)</a:t>
            </a:r>
          </a:p>
          <a:p>
            <a:pPr marL="0" indent="0">
              <a:buNone/>
            </a:pPr>
            <a:r>
              <a:rPr lang="en-US" dirty="0"/>
              <a:t>Print(</a:t>
            </a:r>
            <a:r>
              <a:rPr lang="en-US" dirty="0" err="1"/>
              <a:t>PQ.extract</a:t>
            </a:r>
            <a:r>
              <a:rPr lang="en-US" dirty="0"/>
              <a:t>)</a:t>
            </a:r>
          </a:p>
          <a:p>
            <a:pPr marL="0" indent="0">
              <a:buNone/>
            </a:pPr>
            <a:r>
              <a:rPr lang="en-US" dirty="0"/>
              <a:t>Print(</a:t>
            </a:r>
            <a:r>
              <a:rPr lang="en-US" dirty="0" err="1"/>
              <a:t>PQ.extract</a:t>
            </a:r>
            <a:r>
              <a:rPr lang="en-US" dirty="0"/>
              <a:t>)</a:t>
            </a:r>
          </a:p>
          <a:p>
            <a:pPr marL="0" indent="0">
              <a:buNone/>
            </a:pPr>
            <a:endParaRPr lang="en-US" dirty="0"/>
          </a:p>
        </p:txBody>
      </p:sp>
      <p:sp>
        <p:nvSpPr>
          <p:cNvPr id="4" name="TextBox 3">
            <a:extLst>
              <a:ext uri="{FF2B5EF4-FFF2-40B4-BE49-F238E27FC236}">
                <a16:creationId xmlns:a16="http://schemas.microsoft.com/office/drawing/2014/main" id="{EA8BC5EA-6620-E627-C7EB-08F64AD48DC4}"/>
              </a:ext>
            </a:extLst>
          </p:cNvPr>
          <p:cNvSpPr txBox="1"/>
          <p:nvPr/>
        </p:nvSpPr>
        <p:spPr>
          <a:xfrm>
            <a:off x="7481455" y="2900363"/>
            <a:ext cx="785280" cy="1754326"/>
          </a:xfrm>
          <a:prstGeom prst="rect">
            <a:avLst/>
          </a:prstGeom>
          <a:noFill/>
          <a:ln>
            <a:solidFill>
              <a:srgbClr val="FF0000"/>
            </a:solidFill>
          </a:ln>
        </p:spPr>
        <p:txBody>
          <a:bodyPr wrap="none" rtlCol="0">
            <a:spAutoFit/>
          </a:bodyPr>
          <a:lstStyle/>
          <a:p>
            <a:r>
              <a:rPr lang="en-US" dirty="0">
                <a:solidFill>
                  <a:srgbClr val="FF0000"/>
                </a:solidFill>
              </a:rPr>
              <a:t>Prints:</a:t>
            </a:r>
          </a:p>
          <a:p>
            <a:r>
              <a:rPr lang="en-US" dirty="0">
                <a:solidFill>
                  <a:srgbClr val="FF0000"/>
                </a:solidFill>
              </a:rPr>
              <a:t>3</a:t>
            </a:r>
          </a:p>
          <a:p>
            <a:r>
              <a:rPr lang="en-US" dirty="0">
                <a:solidFill>
                  <a:srgbClr val="FF0000"/>
                </a:solidFill>
              </a:rPr>
              <a:t>1</a:t>
            </a:r>
          </a:p>
          <a:p>
            <a:r>
              <a:rPr lang="en-US" dirty="0">
                <a:solidFill>
                  <a:srgbClr val="FF0000"/>
                </a:solidFill>
              </a:rPr>
              <a:t>5</a:t>
            </a:r>
          </a:p>
          <a:p>
            <a:r>
              <a:rPr lang="en-US" dirty="0">
                <a:solidFill>
                  <a:srgbClr val="FF0000"/>
                </a:solidFill>
              </a:rPr>
              <a:t>6</a:t>
            </a:r>
          </a:p>
          <a:p>
            <a:r>
              <a:rPr lang="en-US" dirty="0">
                <a:solidFill>
                  <a:srgbClr val="FF0000"/>
                </a:solidFill>
              </a:rPr>
              <a:t>8</a:t>
            </a:r>
          </a:p>
        </p:txBody>
      </p:sp>
    </p:spTree>
    <p:extLst>
      <p:ext uri="{BB962C8B-B14F-4D97-AF65-F5344CB8AC3E}">
        <p14:creationId xmlns:p14="http://schemas.microsoft.com/office/powerpoint/2010/main" val="3610154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ACA63-A283-2B9A-141D-40EDAC372513}"/>
              </a:ext>
            </a:extLst>
          </p:cNvPr>
          <p:cNvSpPr>
            <a:spLocks noGrp="1"/>
          </p:cNvSpPr>
          <p:nvPr>
            <p:ph type="title"/>
          </p:nvPr>
        </p:nvSpPr>
        <p:spPr/>
        <p:txBody>
          <a:bodyPr/>
          <a:lstStyle/>
          <a:p>
            <a:r>
              <a:rPr lang="en-US" dirty="0"/>
              <a:t>Applications?</a:t>
            </a:r>
          </a:p>
        </p:txBody>
      </p:sp>
      <p:sp>
        <p:nvSpPr>
          <p:cNvPr id="3" name="Content Placeholder 2">
            <a:extLst>
              <a:ext uri="{FF2B5EF4-FFF2-40B4-BE49-F238E27FC236}">
                <a16:creationId xmlns:a16="http://schemas.microsoft.com/office/drawing/2014/main" id="{AF75ED34-AF75-C4E8-5894-C0401FAABBE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90562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C6CB2-21FD-58F8-0744-75D5A27E3903}"/>
              </a:ext>
            </a:extLst>
          </p:cNvPr>
          <p:cNvSpPr>
            <a:spLocks noGrp="1"/>
          </p:cNvSpPr>
          <p:nvPr>
            <p:ph type="title"/>
          </p:nvPr>
        </p:nvSpPr>
        <p:spPr/>
        <p:txBody>
          <a:bodyPr/>
          <a:lstStyle/>
          <a:p>
            <a:r>
              <a:rPr lang="en-US" dirty="0"/>
              <a:t>Thinking through implementations</a:t>
            </a:r>
          </a:p>
        </p:txBody>
      </p:sp>
      <p:graphicFrame>
        <p:nvGraphicFramePr>
          <p:cNvPr id="4" name="Content Placeholder 3">
            <a:extLst>
              <a:ext uri="{FF2B5EF4-FFF2-40B4-BE49-F238E27FC236}">
                <a16:creationId xmlns:a16="http://schemas.microsoft.com/office/drawing/2014/main" id="{A5DE81BF-64A3-93DD-75E1-1B8B7ADAA44B}"/>
              </a:ext>
            </a:extLst>
          </p:cNvPr>
          <p:cNvGraphicFramePr>
            <a:graphicFrameLocks noGrp="1"/>
          </p:cNvGraphicFramePr>
          <p:nvPr>
            <p:ph idx="1"/>
            <p:extLst>
              <p:ext uri="{D42A27DB-BD31-4B8C-83A1-F6EECF244321}">
                <p14:modId xmlns:p14="http://schemas.microsoft.com/office/powerpoint/2010/main" val="64154171"/>
              </p:ext>
            </p:extLst>
          </p:nvPr>
        </p:nvGraphicFramePr>
        <p:xfrm>
          <a:off x="838200" y="1825625"/>
          <a:ext cx="10515597" cy="2468880"/>
        </p:xfrm>
        <a:graphic>
          <a:graphicData uri="http://schemas.openxmlformats.org/drawingml/2006/table">
            <a:tbl>
              <a:tblPr firstRow="1" bandRow="1">
                <a:tableStyleId>{5C22544A-7EE6-4342-B048-85BDC9FD1C3A}</a:tableStyleId>
              </a:tblPr>
              <a:tblGrid>
                <a:gridCol w="2626360">
                  <a:extLst>
                    <a:ext uri="{9D8B030D-6E8A-4147-A177-3AD203B41FA5}">
                      <a16:colId xmlns:a16="http://schemas.microsoft.com/office/drawing/2014/main" val="3859037791"/>
                    </a:ext>
                  </a:extLst>
                </a:gridCol>
                <a:gridCol w="3789680">
                  <a:extLst>
                    <a:ext uri="{9D8B030D-6E8A-4147-A177-3AD203B41FA5}">
                      <a16:colId xmlns:a16="http://schemas.microsoft.com/office/drawing/2014/main" val="1986166423"/>
                    </a:ext>
                  </a:extLst>
                </a:gridCol>
                <a:gridCol w="4099557">
                  <a:extLst>
                    <a:ext uri="{9D8B030D-6E8A-4147-A177-3AD203B41FA5}">
                      <a16:colId xmlns:a16="http://schemas.microsoft.com/office/drawing/2014/main" val="3667104526"/>
                    </a:ext>
                  </a:extLst>
                </a:gridCol>
              </a:tblGrid>
              <a:tr h="370840">
                <a:tc>
                  <a:txBody>
                    <a:bodyPr/>
                    <a:lstStyle/>
                    <a:p>
                      <a:r>
                        <a:rPr lang="en-US" sz="2100" dirty="0"/>
                        <a:t>Data Structure</a:t>
                      </a:r>
                    </a:p>
                  </a:txBody>
                  <a:tcPr/>
                </a:tc>
                <a:tc>
                  <a:txBody>
                    <a:bodyPr/>
                    <a:lstStyle/>
                    <a:p>
                      <a:r>
                        <a:rPr lang="en-US" sz="2100" dirty="0"/>
                        <a:t>Worst case 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Worst case time to extract</a:t>
                      </a:r>
                    </a:p>
                  </a:txBody>
                  <a:tcPr/>
                </a:tc>
                <a:extLst>
                  <a:ext uri="{0D108BD9-81ED-4DB2-BD59-A6C34878D82A}">
                    <a16:rowId xmlns:a16="http://schemas.microsoft.com/office/drawing/2014/main" val="1526940656"/>
                  </a:ext>
                </a:extLst>
              </a:tr>
              <a:tr h="370840">
                <a:tc>
                  <a:txBody>
                    <a:bodyPr/>
                    <a:lstStyle/>
                    <a:p>
                      <a:r>
                        <a:rPr lang="en-US" sz="2100" dirty="0"/>
                        <a:t>Unsorted Array</a:t>
                      </a:r>
                    </a:p>
                  </a:txBody>
                  <a:tcPr/>
                </a:tc>
                <a:tc>
                  <a:txBody>
                    <a:bodyPr/>
                    <a:lstStyle/>
                    <a:p>
                      <a:endParaRPr lang="en-US" sz="2100"/>
                    </a:p>
                  </a:txBody>
                  <a:tcPr/>
                </a:tc>
                <a:tc>
                  <a:txBody>
                    <a:bodyPr/>
                    <a:lstStyle/>
                    <a:p>
                      <a:endParaRPr lang="en-US" sz="2100"/>
                    </a:p>
                  </a:txBody>
                  <a:tcPr/>
                </a:tc>
                <a:extLst>
                  <a:ext uri="{0D108BD9-81ED-4DB2-BD59-A6C34878D82A}">
                    <a16:rowId xmlns:a16="http://schemas.microsoft.com/office/drawing/2014/main" val="999218032"/>
                  </a:ext>
                </a:extLst>
              </a:tr>
              <a:tr h="370840">
                <a:tc>
                  <a:txBody>
                    <a:bodyPr/>
                    <a:lstStyle/>
                    <a:p>
                      <a:r>
                        <a:rPr lang="en-US" sz="2100" dirty="0"/>
                        <a:t>Unsorted Linked List</a:t>
                      </a:r>
                    </a:p>
                  </a:txBody>
                  <a:tcPr/>
                </a:tc>
                <a:tc>
                  <a:txBody>
                    <a:bodyPr/>
                    <a:lstStyle/>
                    <a:p>
                      <a:endParaRPr lang="en-US" sz="2100"/>
                    </a:p>
                  </a:txBody>
                  <a:tcPr/>
                </a:tc>
                <a:tc>
                  <a:txBody>
                    <a:bodyPr/>
                    <a:lstStyle/>
                    <a:p>
                      <a:endParaRPr lang="en-US" sz="2100"/>
                    </a:p>
                  </a:txBody>
                  <a:tcPr/>
                </a:tc>
                <a:extLst>
                  <a:ext uri="{0D108BD9-81ED-4DB2-BD59-A6C34878D82A}">
                    <a16:rowId xmlns:a16="http://schemas.microsoft.com/office/drawing/2014/main" val="2237532272"/>
                  </a:ext>
                </a:extLst>
              </a:tr>
              <a:tr h="370840">
                <a:tc>
                  <a:txBody>
                    <a:bodyPr/>
                    <a:lstStyle/>
                    <a:p>
                      <a:r>
                        <a:rPr lang="en-US" sz="2100" dirty="0"/>
                        <a:t>Sorted Array</a:t>
                      </a:r>
                    </a:p>
                  </a:txBody>
                  <a:tcPr/>
                </a:tc>
                <a:tc>
                  <a:txBody>
                    <a:bodyPr/>
                    <a:lstStyle/>
                    <a:p>
                      <a:endParaRPr lang="en-US" sz="2100"/>
                    </a:p>
                  </a:txBody>
                  <a:tcPr/>
                </a:tc>
                <a:tc>
                  <a:txBody>
                    <a:bodyPr/>
                    <a:lstStyle/>
                    <a:p>
                      <a:endParaRPr lang="en-US" sz="2100"/>
                    </a:p>
                  </a:txBody>
                  <a:tcPr/>
                </a:tc>
                <a:extLst>
                  <a:ext uri="{0D108BD9-81ED-4DB2-BD59-A6C34878D82A}">
                    <a16:rowId xmlns:a16="http://schemas.microsoft.com/office/drawing/2014/main" val="1851548857"/>
                  </a:ext>
                </a:extLst>
              </a:tr>
              <a:tr h="370840">
                <a:tc>
                  <a:txBody>
                    <a:bodyPr/>
                    <a:lstStyle/>
                    <a:p>
                      <a:r>
                        <a:rPr lang="en-US" sz="2100" dirty="0"/>
                        <a:t>Sorted Linked List</a:t>
                      </a:r>
                    </a:p>
                  </a:txBody>
                  <a:tcPr/>
                </a:tc>
                <a:tc>
                  <a:txBody>
                    <a:bodyPr/>
                    <a:lstStyle/>
                    <a:p>
                      <a:endParaRPr lang="en-US" sz="2100"/>
                    </a:p>
                  </a:txBody>
                  <a:tcPr/>
                </a:tc>
                <a:tc>
                  <a:txBody>
                    <a:bodyPr/>
                    <a:lstStyle/>
                    <a:p>
                      <a:endParaRPr lang="en-US" sz="2100"/>
                    </a:p>
                  </a:txBody>
                  <a:tcPr/>
                </a:tc>
                <a:extLst>
                  <a:ext uri="{0D108BD9-81ED-4DB2-BD59-A6C34878D82A}">
                    <a16:rowId xmlns:a16="http://schemas.microsoft.com/office/drawing/2014/main" val="2877379023"/>
                  </a:ext>
                </a:extLst>
              </a:tr>
              <a:tr h="370840">
                <a:tc>
                  <a:txBody>
                    <a:bodyPr/>
                    <a:lstStyle/>
                    <a:p>
                      <a:r>
                        <a:rPr lang="en-US" sz="2100" dirty="0"/>
                        <a:t>Binary Search Tree</a:t>
                      </a:r>
                    </a:p>
                  </a:txBody>
                  <a:tcPr/>
                </a:tc>
                <a:tc>
                  <a:txBody>
                    <a:bodyPr/>
                    <a:lstStyle/>
                    <a:p>
                      <a:endParaRPr lang="en-US" sz="2100"/>
                    </a:p>
                  </a:txBody>
                  <a:tcPr/>
                </a:tc>
                <a:tc>
                  <a:txBody>
                    <a:bodyPr/>
                    <a:lstStyle/>
                    <a:p>
                      <a:endParaRPr lang="en-US" sz="2100" dirty="0"/>
                    </a:p>
                  </a:txBody>
                  <a:tcPr/>
                </a:tc>
                <a:extLst>
                  <a:ext uri="{0D108BD9-81ED-4DB2-BD59-A6C34878D82A}">
                    <a16:rowId xmlns:a16="http://schemas.microsoft.com/office/drawing/2014/main" val="911959055"/>
                  </a:ext>
                </a:extLst>
              </a:tr>
            </a:tbl>
          </a:graphicData>
        </a:graphic>
      </p:graphicFrame>
      <p:sp>
        <p:nvSpPr>
          <p:cNvPr id="5" name="TextBox 4">
            <a:extLst>
              <a:ext uri="{FF2B5EF4-FFF2-40B4-BE49-F238E27FC236}">
                <a16:creationId xmlns:a16="http://schemas.microsoft.com/office/drawing/2014/main" id="{95DC9A6B-441D-32AF-47B4-F4888F339B90}"/>
              </a:ext>
            </a:extLst>
          </p:cNvPr>
          <p:cNvSpPr txBox="1"/>
          <p:nvPr/>
        </p:nvSpPr>
        <p:spPr>
          <a:xfrm>
            <a:off x="838200" y="5852160"/>
            <a:ext cx="9707880" cy="830997"/>
          </a:xfrm>
          <a:prstGeom prst="rect">
            <a:avLst/>
          </a:prstGeom>
          <a:noFill/>
        </p:spPr>
        <p:txBody>
          <a:bodyPr wrap="square" rtlCol="0">
            <a:spAutoFit/>
          </a:bodyPr>
          <a:lstStyle/>
          <a:p>
            <a:r>
              <a:rPr lang="en-US" sz="2400" dirty="0"/>
              <a:t>For simplicity,  Assume we know the maximum size of the PQ in advance (otherwise we’d do an amortized analysis, but get the same answers…)</a:t>
            </a:r>
          </a:p>
        </p:txBody>
      </p:sp>
    </p:spTree>
    <p:extLst>
      <p:ext uri="{BB962C8B-B14F-4D97-AF65-F5344CB8AC3E}">
        <p14:creationId xmlns:p14="http://schemas.microsoft.com/office/powerpoint/2010/main" val="1318996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C6CB2-21FD-58F8-0744-75D5A27E3903}"/>
              </a:ext>
            </a:extLst>
          </p:cNvPr>
          <p:cNvSpPr>
            <a:spLocks noGrp="1"/>
          </p:cNvSpPr>
          <p:nvPr>
            <p:ph type="title"/>
          </p:nvPr>
        </p:nvSpPr>
        <p:spPr/>
        <p:txBody>
          <a:bodyPr/>
          <a:lstStyle/>
          <a:p>
            <a:r>
              <a:rPr lang="en-US" dirty="0"/>
              <a:t>Thinking through implementations (solutions)</a:t>
            </a:r>
          </a:p>
        </p:txBody>
      </p:sp>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A5DE81BF-64A3-93DD-75E1-1B8B7ADAA44B}"/>
                  </a:ext>
                </a:extLst>
              </p:cNvPr>
              <p:cNvGraphicFramePr>
                <a:graphicFrameLocks noGrp="1"/>
              </p:cNvGraphicFramePr>
              <p:nvPr>
                <p:ph idx="1"/>
                <p:extLst>
                  <p:ext uri="{D42A27DB-BD31-4B8C-83A1-F6EECF244321}">
                    <p14:modId xmlns:p14="http://schemas.microsoft.com/office/powerpoint/2010/main" val="2513853333"/>
                  </p:ext>
                </p:extLst>
              </p:nvPr>
            </p:nvGraphicFramePr>
            <p:xfrm>
              <a:off x="838200" y="1825625"/>
              <a:ext cx="10515597" cy="2880360"/>
            </p:xfrm>
            <a:graphic>
              <a:graphicData uri="http://schemas.openxmlformats.org/drawingml/2006/table">
                <a:tbl>
                  <a:tblPr firstRow="1" bandRow="1">
                    <a:tableStyleId>{5C22544A-7EE6-4342-B048-85BDC9FD1C3A}</a:tableStyleId>
                  </a:tblPr>
                  <a:tblGrid>
                    <a:gridCol w="2626360">
                      <a:extLst>
                        <a:ext uri="{9D8B030D-6E8A-4147-A177-3AD203B41FA5}">
                          <a16:colId xmlns:a16="http://schemas.microsoft.com/office/drawing/2014/main" val="3859037791"/>
                        </a:ext>
                      </a:extLst>
                    </a:gridCol>
                    <a:gridCol w="3789680">
                      <a:extLst>
                        <a:ext uri="{9D8B030D-6E8A-4147-A177-3AD203B41FA5}">
                          <a16:colId xmlns:a16="http://schemas.microsoft.com/office/drawing/2014/main" val="1986166423"/>
                        </a:ext>
                      </a:extLst>
                    </a:gridCol>
                    <a:gridCol w="4099557">
                      <a:extLst>
                        <a:ext uri="{9D8B030D-6E8A-4147-A177-3AD203B41FA5}">
                          <a16:colId xmlns:a16="http://schemas.microsoft.com/office/drawing/2014/main" val="3667104526"/>
                        </a:ext>
                      </a:extLst>
                    </a:gridCol>
                  </a:tblGrid>
                  <a:tr h="370840">
                    <a:tc>
                      <a:txBody>
                        <a:bodyPr/>
                        <a:lstStyle/>
                        <a:p>
                          <a:r>
                            <a:rPr lang="en-US" sz="2100" dirty="0"/>
                            <a:t>Data Structure</a:t>
                          </a:r>
                        </a:p>
                      </a:txBody>
                      <a:tcPr/>
                    </a:tc>
                    <a:tc>
                      <a:txBody>
                        <a:bodyPr/>
                        <a:lstStyle/>
                        <a:p>
                          <a:r>
                            <a:rPr lang="en-US" sz="2100" dirty="0"/>
                            <a:t>Worst case 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Worst case time to extract</a:t>
                          </a:r>
                        </a:p>
                      </a:txBody>
                      <a:tcPr/>
                    </a:tc>
                    <a:extLst>
                      <a:ext uri="{0D108BD9-81ED-4DB2-BD59-A6C34878D82A}">
                        <a16:rowId xmlns:a16="http://schemas.microsoft.com/office/drawing/2014/main" val="1526940656"/>
                      </a:ext>
                    </a:extLst>
                  </a:tr>
                  <a:tr h="370840">
                    <a:tc>
                      <a:txBody>
                        <a:bodyPr/>
                        <a:lstStyle/>
                        <a:p>
                          <a:r>
                            <a:rPr lang="en-US" sz="2100" dirty="0"/>
                            <a:t>Unsorted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(1)</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999218032"/>
                      </a:ext>
                    </a:extLst>
                  </a:tr>
                  <a:tr h="370840">
                    <a:tc>
                      <a:txBody>
                        <a:bodyPr/>
                        <a:lstStyle/>
                        <a:p>
                          <a:r>
                            <a:rPr lang="en-US" sz="2100" dirty="0"/>
                            <a:t>Unsorted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(1)</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2237532272"/>
                      </a:ext>
                    </a:extLst>
                  </a:tr>
                  <a:tr h="370840">
                    <a:tc>
                      <a:txBody>
                        <a:bodyPr/>
                        <a:lstStyle/>
                        <a:p>
                          <a:r>
                            <a:rPr lang="en-US" sz="2100" dirty="0"/>
                            <a:t>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(1)</m:t>
                                </m:r>
                              </m:oMath>
                            </m:oMathPara>
                          </a14:m>
                          <a:endParaRPr lang="en-US" sz="2100" dirty="0"/>
                        </a:p>
                      </a:txBody>
                      <a:tcPr/>
                    </a:tc>
                    <a:extLst>
                      <a:ext uri="{0D108BD9-81ED-4DB2-BD59-A6C34878D82A}">
                        <a16:rowId xmlns:a16="http://schemas.microsoft.com/office/drawing/2014/main" val="1851548857"/>
                      </a:ext>
                    </a:extLst>
                  </a:tr>
                  <a:tr h="370840">
                    <a:tc>
                      <a:txBody>
                        <a:bodyPr/>
                        <a:lstStyle/>
                        <a:p>
                          <a:r>
                            <a:rPr lang="en-US" sz="2100" dirty="0"/>
                            <a:t>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1</m:t>
                                    </m:r>
                                  </m:e>
                                </m:d>
                              </m:oMath>
                            </m:oMathPara>
                          </a14:m>
                          <a:endParaRPr lang="en-US" sz="2100" dirty="0"/>
                        </a:p>
                      </a:txBody>
                      <a:tcPr/>
                    </a:tc>
                    <a:extLst>
                      <a:ext uri="{0D108BD9-81ED-4DB2-BD59-A6C34878D82A}">
                        <a16:rowId xmlns:a16="http://schemas.microsoft.com/office/drawing/2014/main" val="2877379023"/>
                      </a:ext>
                    </a:extLst>
                  </a:tr>
                  <a:tr h="370840">
                    <a:tc>
                      <a:txBody>
                        <a:bodyPr/>
                        <a:lstStyle/>
                        <a:p>
                          <a:r>
                            <a:rPr lang="en-US" sz="2100" dirty="0"/>
                            <a:t>Binary Search Tree</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extLst>
                      <a:ext uri="{0D108BD9-81ED-4DB2-BD59-A6C34878D82A}">
                        <a16:rowId xmlns:a16="http://schemas.microsoft.com/office/drawing/2014/main" val="911959055"/>
                      </a:ext>
                    </a:extLst>
                  </a:tr>
                  <a:tr h="370840">
                    <a:tc>
                      <a:txBody>
                        <a:bodyPr/>
                        <a:lstStyle/>
                        <a:p>
                          <a:r>
                            <a:rPr lang="en-US" sz="2100" dirty="0"/>
                            <a:t>Binary Heap</a:t>
                          </a:r>
                        </a:p>
                      </a:txBody>
                      <a:tcPr>
                        <a:solidFill>
                          <a:schemeClr val="accent2">
                            <a:lumMod val="60000"/>
                            <a:lumOff val="4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e>
                                </m:d>
                              </m:oMath>
                            </m:oMathPara>
                          </a14:m>
                          <a:endParaRPr lang="en-US" sz="2100" dirty="0"/>
                        </a:p>
                      </a:txBody>
                      <a:tcPr>
                        <a:solidFill>
                          <a:schemeClr val="accent2">
                            <a:lumMod val="60000"/>
                            <a:lumOff val="4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e>
                                </m:d>
                              </m:oMath>
                            </m:oMathPara>
                          </a14:m>
                          <a:endParaRPr lang="en-US" sz="2100" dirty="0"/>
                        </a:p>
                      </a:txBody>
                      <a:tcPr>
                        <a:solidFill>
                          <a:schemeClr val="accent2">
                            <a:lumMod val="60000"/>
                            <a:lumOff val="40000"/>
                          </a:schemeClr>
                        </a:solidFill>
                      </a:tcPr>
                    </a:tc>
                    <a:extLst>
                      <a:ext uri="{0D108BD9-81ED-4DB2-BD59-A6C34878D82A}">
                        <a16:rowId xmlns:a16="http://schemas.microsoft.com/office/drawing/2014/main" val="2607651751"/>
                      </a:ext>
                    </a:extLst>
                  </a:tr>
                </a:tbl>
              </a:graphicData>
            </a:graphic>
          </p:graphicFrame>
        </mc:Choice>
        <mc:Fallback xmlns="">
          <p:graphicFrame>
            <p:nvGraphicFramePr>
              <p:cNvPr id="4" name="Content Placeholder 3">
                <a:extLst>
                  <a:ext uri="{FF2B5EF4-FFF2-40B4-BE49-F238E27FC236}">
                    <a16:creationId xmlns:a16="http://schemas.microsoft.com/office/drawing/2014/main" id="{A5DE81BF-64A3-93DD-75E1-1B8B7ADAA44B}"/>
                  </a:ext>
                </a:extLst>
              </p:cNvPr>
              <p:cNvGraphicFramePr>
                <a:graphicFrameLocks noGrp="1"/>
              </p:cNvGraphicFramePr>
              <p:nvPr>
                <p:ph idx="1"/>
                <p:extLst>
                  <p:ext uri="{D42A27DB-BD31-4B8C-83A1-F6EECF244321}">
                    <p14:modId xmlns:p14="http://schemas.microsoft.com/office/powerpoint/2010/main" val="2513853333"/>
                  </p:ext>
                </p:extLst>
              </p:nvPr>
            </p:nvGraphicFramePr>
            <p:xfrm>
              <a:off x="838200" y="1825625"/>
              <a:ext cx="10515597" cy="2880360"/>
            </p:xfrm>
            <a:graphic>
              <a:graphicData uri="http://schemas.openxmlformats.org/drawingml/2006/table">
                <a:tbl>
                  <a:tblPr firstRow="1" bandRow="1">
                    <a:tableStyleId>{5C22544A-7EE6-4342-B048-85BDC9FD1C3A}</a:tableStyleId>
                  </a:tblPr>
                  <a:tblGrid>
                    <a:gridCol w="2626360">
                      <a:extLst>
                        <a:ext uri="{9D8B030D-6E8A-4147-A177-3AD203B41FA5}">
                          <a16:colId xmlns:a16="http://schemas.microsoft.com/office/drawing/2014/main" val="3859037791"/>
                        </a:ext>
                      </a:extLst>
                    </a:gridCol>
                    <a:gridCol w="3789680">
                      <a:extLst>
                        <a:ext uri="{9D8B030D-6E8A-4147-A177-3AD203B41FA5}">
                          <a16:colId xmlns:a16="http://schemas.microsoft.com/office/drawing/2014/main" val="1986166423"/>
                        </a:ext>
                      </a:extLst>
                    </a:gridCol>
                    <a:gridCol w="4099557">
                      <a:extLst>
                        <a:ext uri="{9D8B030D-6E8A-4147-A177-3AD203B41FA5}">
                          <a16:colId xmlns:a16="http://schemas.microsoft.com/office/drawing/2014/main" val="3667104526"/>
                        </a:ext>
                      </a:extLst>
                    </a:gridCol>
                  </a:tblGrid>
                  <a:tr h="411480">
                    <a:tc>
                      <a:txBody>
                        <a:bodyPr/>
                        <a:lstStyle/>
                        <a:p>
                          <a:r>
                            <a:rPr lang="en-US" sz="2100" dirty="0"/>
                            <a:t>Data Structure</a:t>
                          </a:r>
                        </a:p>
                      </a:txBody>
                      <a:tcPr/>
                    </a:tc>
                    <a:tc>
                      <a:txBody>
                        <a:bodyPr/>
                        <a:lstStyle/>
                        <a:p>
                          <a:r>
                            <a:rPr lang="en-US" sz="2100" dirty="0"/>
                            <a:t>Worst case 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Worst case time to extract</a:t>
                          </a:r>
                        </a:p>
                      </a:txBody>
                      <a:tcPr/>
                    </a:tc>
                    <a:extLst>
                      <a:ext uri="{0D108BD9-81ED-4DB2-BD59-A6C34878D82A}">
                        <a16:rowId xmlns:a16="http://schemas.microsoft.com/office/drawing/2014/main" val="1526940656"/>
                      </a:ext>
                    </a:extLst>
                  </a:tr>
                  <a:tr h="411480">
                    <a:tc>
                      <a:txBody>
                        <a:bodyPr/>
                        <a:lstStyle/>
                        <a:p>
                          <a:r>
                            <a:rPr lang="en-US" sz="2100" dirty="0"/>
                            <a:t>Unsorted Array</a:t>
                          </a:r>
                        </a:p>
                      </a:txBody>
                      <a:tcPr/>
                    </a:tc>
                    <a:tc>
                      <a:txBody>
                        <a:bodyPr/>
                        <a:lstStyle/>
                        <a:p>
                          <a:endParaRPr lang="en-US"/>
                        </a:p>
                      </a:txBody>
                      <a:tcPr>
                        <a:blipFill>
                          <a:blip r:embed="rId2"/>
                          <a:stretch>
                            <a:fillRect l="-69453" t="-110448" r="-108842" b="-534328"/>
                          </a:stretch>
                        </a:blipFill>
                      </a:tcPr>
                    </a:tc>
                    <a:tc>
                      <a:txBody>
                        <a:bodyPr/>
                        <a:lstStyle/>
                        <a:p>
                          <a:endParaRPr lang="en-US"/>
                        </a:p>
                      </a:txBody>
                      <a:tcPr>
                        <a:blipFill>
                          <a:blip r:embed="rId2"/>
                          <a:stretch>
                            <a:fillRect l="-156612" t="-110448" r="-594" b="-534328"/>
                          </a:stretch>
                        </a:blipFill>
                      </a:tcPr>
                    </a:tc>
                    <a:extLst>
                      <a:ext uri="{0D108BD9-81ED-4DB2-BD59-A6C34878D82A}">
                        <a16:rowId xmlns:a16="http://schemas.microsoft.com/office/drawing/2014/main" val="999218032"/>
                      </a:ext>
                    </a:extLst>
                  </a:tr>
                  <a:tr h="411480">
                    <a:tc>
                      <a:txBody>
                        <a:bodyPr/>
                        <a:lstStyle/>
                        <a:p>
                          <a:r>
                            <a:rPr lang="en-US" sz="2100" dirty="0"/>
                            <a:t>Unsorted Linked List</a:t>
                          </a:r>
                        </a:p>
                      </a:txBody>
                      <a:tcPr/>
                    </a:tc>
                    <a:tc>
                      <a:txBody>
                        <a:bodyPr/>
                        <a:lstStyle/>
                        <a:p>
                          <a:endParaRPr lang="en-US"/>
                        </a:p>
                      </a:txBody>
                      <a:tcPr>
                        <a:blipFill>
                          <a:blip r:embed="rId2"/>
                          <a:stretch>
                            <a:fillRect l="-69453" t="-207353" r="-108842" b="-426471"/>
                          </a:stretch>
                        </a:blipFill>
                      </a:tcPr>
                    </a:tc>
                    <a:tc>
                      <a:txBody>
                        <a:bodyPr/>
                        <a:lstStyle/>
                        <a:p>
                          <a:endParaRPr lang="en-US"/>
                        </a:p>
                      </a:txBody>
                      <a:tcPr>
                        <a:blipFill>
                          <a:blip r:embed="rId2"/>
                          <a:stretch>
                            <a:fillRect l="-156612" t="-207353" r="-594" b="-426471"/>
                          </a:stretch>
                        </a:blipFill>
                      </a:tcPr>
                    </a:tc>
                    <a:extLst>
                      <a:ext uri="{0D108BD9-81ED-4DB2-BD59-A6C34878D82A}">
                        <a16:rowId xmlns:a16="http://schemas.microsoft.com/office/drawing/2014/main" val="2237532272"/>
                      </a:ext>
                    </a:extLst>
                  </a:tr>
                  <a:tr h="411480">
                    <a:tc>
                      <a:txBody>
                        <a:bodyPr/>
                        <a:lstStyle/>
                        <a:p>
                          <a:r>
                            <a:rPr lang="en-US" sz="2100" dirty="0"/>
                            <a:t>Sorted Array</a:t>
                          </a:r>
                        </a:p>
                      </a:txBody>
                      <a:tcPr/>
                    </a:tc>
                    <a:tc>
                      <a:txBody>
                        <a:bodyPr/>
                        <a:lstStyle/>
                        <a:p>
                          <a:endParaRPr lang="en-US"/>
                        </a:p>
                      </a:txBody>
                      <a:tcPr>
                        <a:blipFill>
                          <a:blip r:embed="rId2"/>
                          <a:stretch>
                            <a:fillRect l="-69453" t="-311940" r="-108842" b="-332836"/>
                          </a:stretch>
                        </a:blipFill>
                      </a:tcPr>
                    </a:tc>
                    <a:tc>
                      <a:txBody>
                        <a:bodyPr/>
                        <a:lstStyle/>
                        <a:p>
                          <a:endParaRPr lang="en-US"/>
                        </a:p>
                      </a:txBody>
                      <a:tcPr>
                        <a:blipFill>
                          <a:blip r:embed="rId2"/>
                          <a:stretch>
                            <a:fillRect l="-156612" t="-311940" r="-594" b="-332836"/>
                          </a:stretch>
                        </a:blipFill>
                      </a:tcPr>
                    </a:tc>
                    <a:extLst>
                      <a:ext uri="{0D108BD9-81ED-4DB2-BD59-A6C34878D82A}">
                        <a16:rowId xmlns:a16="http://schemas.microsoft.com/office/drawing/2014/main" val="1851548857"/>
                      </a:ext>
                    </a:extLst>
                  </a:tr>
                  <a:tr h="411480">
                    <a:tc>
                      <a:txBody>
                        <a:bodyPr/>
                        <a:lstStyle/>
                        <a:p>
                          <a:r>
                            <a:rPr lang="en-US" sz="2100" dirty="0"/>
                            <a:t>Sorted Linked List</a:t>
                          </a:r>
                        </a:p>
                      </a:txBody>
                      <a:tcPr/>
                    </a:tc>
                    <a:tc>
                      <a:txBody>
                        <a:bodyPr/>
                        <a:lstStyle/>
                        <a:p>
                          <a:endParaRPr lang="en-US"/>
                        </a:p>
                      </a:txBody>
                      <a:tcPr>
                        <a:blipFill>
                          <a:blip r:embed="rId2"/>
                          <a:stretch>
                            <a:fillRect l="-69453" t="-405882" r="-108842" b="-227941"/>
                          </a:stretch>
                        </a:blipFill>
                      </a:tcPr>
                    </a:tc>
                    <a:tc>
                      <a:txBody>
                        <a:bodyPr/>
                        <a:lstStyle/>
                        <a:p>
                          <a:endParaRPr lang="en-US"/>
                        </a:p>
                      </a:txBody>
                      <a:tcPr>
                        <a:blipFill>
                          <a:blip r:embed="rId2"/>
                          <a:stretch>
                            <a:fillRect l="-156612" t="-405882" r="-594" b="-227941"/>
                          </a:stretch>
                        </a:blipFill>
                      </a:tcPr>
                    </a:tc>
                    <a:extLst>
                      <a:ext uri="{0D108BD9-81ED-4DB2-BD59-A6C34878D82A}">
                        <a16:rowId xmlns:a16="http://schemas.microsoft.com/office/drawing/2014/main" val="2877379023"/>
                      </a:ext>
                    </a:extLst>
                  </a:tr>
                  <a:tr h="411480">
                    <a:tc>
                      <a:txBody>
                        <a:bodyPr/>
                        <a:lstStyle/>
                        <a:p>
                          <a:r>
                            <a:rPr lang="en-US" sz="2100" dirty="0"/>
                            <a:t>Binary Search Tree</a:t>
                          </a:r>
                        </a:p>
                      </a:txBody>
                      <a:tcPr/>
                    </a:tc>
                    <a:tc>
                      <a:txBody>
                        <a:bodyPr/>
                        <a:lstStyle/>
                        <a:p>
                          <a:endParaRPr lang="en-US"/>
                        </a:p>
                      </a:txBody>
                      <a:tcPr>
                        <a:blipFill>
                          <a:blip r:embed="rId2"/>
                          <a:stretch>
                            <a:fillRect l="-69453" t="-513433" r="-108842" b="-131343"/>
                          </a:stretch>
                        </a:blipFill>
                      </a:tcPr>
                    </a:tc>
                    <a:tc>
                      <a:txBody>
                        <a:bodyPr/>
                        <a:lstStyle/>
                        <a:p>
                          <a:endParaRPr lang="en-US"/>
                        </a:p>
                      </a:txBody>
                      <a:tcPr>
                        <a:blipFill>
                          <a:blip r:embed="rId2"/>
                          <a:stretch>
                            <a:fillRect l="-156612" t="-513433" r="-594" b="-131343"/>
                          </a:stretch>
                        </a:blipFill>
                      </a:tcPr>
                    </a:tc>
                    <a:extLst>
                      <a:ext uri="{0D108BD9-81ED-4DB2-BD59-A6C34878D82A}">
                        <a16:rowId xmlns:a16="http://schemas.microsoft.com/office/drawing/2014/main" val="911959055"/>
                      </a:ext>
                    </a:extLst>
                  </a:tr>
                  <a:tr h="411480">
                    <a:tc>
                      <a:txBody>
                        <a:bodyPr/>
                        <a:lstStyle/>
                        <a:p>
                          <a:r>
                            <a:rPr lang="en-US" sz="2100" dirty="0"/>
                            <a:t>Binary Heap</a:t>
                          </a:r>
                        </a:p>
                      </a:txBody>
                      <a:tcPr>
                        <a:solidFill>
                          <a:schemeClr val="accent2">
                            <a:lumMod val="60000"/>
                            <a:lumOff val="40000"/>
                          </a:schemeClr>
                        </a:solidFill>
                      </a:tcPr>
                    </a:tc>
                    <a:tc>
                      <a:txBody>
                        <a:bodyPr/>
                        <a:lstStyle/>
                        <a:p>
                          <a:endParaRPr lang="en-US"/>
                        </a:p>
                      </a:txBody>
                      <a:tcPr>
                        <a:blipFill>
                          <a:blip r:embed="rId2"/>
                          <a:stretch>
                            <a:fillRect l="-69453" t="-604412" r="-108842" b="-29412"/>
                          </a:stretch>
                        </a:blipFill>
                      </a:tcPr>
                    </a:tc>
                    <a:tc>
                      <a:txBody>
                        <a:bodyPr/>
                        <a:lstStyle/>
                        <a:p>
                          <a:endParaRPr lang="en-US"/>
                        </a:p>
                      </a:txBody>
                      <a:tcPr>
                        <a:blipFill>
                          <a:blip r:embed="rId2"/>
                          <a:stretch>
                            <a:fillRect l="-156612" t="-604412" r="-594" b="-29412"/>
                          </a:stretch>
                        </a:blipFill>
                      </a:tcPr>
                    </a:tc>
                    <a:extLst>
                      <a:ext uri="{0D108BD9-81ED-4DB2-BD59-A6C34878D82A}">
                        <a16:rowId xmlns:a16="http://schemas.microsoft.com/office/drawing/2014/main" val="2607651751"/>
                      </a:ext>
                    </a:extLst>
                  </a:tr>
                </a:tbl>
              </a:graphicData>
            </a:graphic>
          </p:graphicFrame>
        </mc:Fallback>
      </mc:AlternateContent>
      <p:sp>
        <p:nvSpPr>
          <p:cNvPr id="3" name="TextBox 2">
            <a:extLst>
              <a:ext uri="{FF2B5EF4-FFF2-40B4-BE49-F238E27FC236}">
                <a16:creationId xmlns:a16="http://schemas.microsoft.com/office/drawing/2014/main" id="{B5A04C30-28A0-45BD-0DCC-6FE722E39D48}"/>
              </a:ext>
            </a:extLst>
          </p:cNvPr>
          <p:cNvSpPr txBox="1"/>
          <p:nvPr/>
        </p:nvSpPr>
        <p:spPr>
          <a:xfrm>
            <a:off x="838200" y="5852160"/>
            <a:ext cx="9707880" cy="830997"/>
          </a:xfrm>
          <a:prstGeom prst="rect">
            <a:avLst/>
          </a:prstGeom>
          <a:noFill/>
        </p:spPr>
        <p:txBody>
          <a:bodyPr wrap="square" rtlCol="0">
            <a:spAutoFit/>
          </a:bodyPr>
          <a:lstStyle/>
          <a:p>
            <a:r>
              <a:rPr lang="en-US" sz="2400" dirty="0"/>
              <a:t>For simplicity,  Assume we know the maximum size of the PQ in advance (otherwise we’d do an amortized analysis, but get the same answers…)</a:t>
            </a:r>
          </a:p>
        </p:txBody>
      </p:sp>
    </p:spTree>
    <p:extLst>
      <p:ext uri="{BB962C8B-B14F-4D97-AF65-F5344CB8AC3E}">
        <p14:creationId xmlns:p14="http://schemas.microsoft.com/office/powerpoint/2010/main" val="3914709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67FF0-73B3-18E1-1353-1FC326B05A0A}"/>
              </a:ext>
            </a:extLst>
          </p:cNvPr>
          <p:cNvSpPr>
            <a:spLocks noGrp="1"/>
          </p:cNvSpPr>
          <p:nvPr>
            <p:ph type="title"/>
          </p:nvPr>
        </p:nvSpPr>
        <p:spPr/>
        <p:txBody>
          <a:bodyPr/>
          <a:lstStyle/>
          <a:p>
            <a:r>
              <a:rPr lang="en-US" dirty="0"/>
              <a:t>Trees for Heaps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0FACA28-A63F-17B5-D7E2-8052BDD1DCC7}"/>
                  </a:ext>
                </a:extLst>
              </p:cNvPr>
              <p:cNvSpPr>
                <a:spLocks noGrp="1"/>
              </p:cNvSpPr>
              <p:nvPr>
                <p:ph idx="1"/>
              </p:nvPr>
            </p:nvSpPr>
            <p:spPr/>
            <p:txBody>
              <a:bodyPr>
                <a:normAutofit/>
              </a:bodyPr>
              <a:lstStyle/>
              <a:p>
                <a:r>
                  <a:rPr lang="en-US" dirty="0"/>
                  <a:t>Binary Trees:</a:t>
                </a:r>
              </a:p>
              <a:p>
                <a:pPr lvl="1"/>
                <a:r>
                  <a:rPr lang="en-US" dirty="0"/>
                  <a:t>The branching factor is 2</a:t>
                </a:r>
              </a:p>
              <a:p>
                <a:pPr lvl="1"/>
                <a:r>
                  <a:rPr lang="en-US" dirty="0"/>
                  <a:t>Every node has </a:t>
                </a:r>
                <a14:m>
                  <m:oMath xmlns:m="http://schemas.openxmlformats.org/officeDocument/2006/math">
                    <m:r>
                      <a:rPr lang="en-US" b="0" i="1" smtClean="0">
                        <a:latin typeface="Cambria Math" panose="02040503050406030204" pitchFamily="18" charset="0"/>
                      </a:rPr>
                      <m:t>≤</m:t>
                    </m:r>
                  </m:oMath>
                </a14:m>
                <a:r>
                  <a:rPr lang="en-US" dirty="0"/>
                  <a:t> 2 children</a:t>
                </a:r>
              </a:p>
              <a:p>
                <a:r>
                  <a:rPr lang="en-US" dirty="0"/>
                  <a:t>Complete Tree:</a:t>
                </a:r>
              </a:p>
              <a:p>
                <a:pPr lvl="1"/>
                <a:r>
                  <a:rPr lang="en-US" dirty="0"/>
                  <a:t>All “layers” are full, except the bottom</a:t>
                </a:r>
              </a:p>
              <a:p>
                <a:pPr lvl="1"/>
                <a:r>
                  <a:rPr lang="en-US" dirty="0"/>
                  <a:t>Bottom layer filled left-to-right</a:t>
                </a:r>
              </a:p>
            </p:txBody>
          </p:sp>
        </mc:Choice>
        <mc:Fallback xmlns="">
          <p:sp>
            <p:nvSpPr>
              <p:cNvPr id="3" name="Content Placeholder 2">
                <a:extLst>
                  <a:ext uri="{FF2B5EF4-FFF2-40B4-BE49-F238E27FC236}">
                    <a16:creationId xmlns:a16="http://schemas.microsoft.com/office/drawing/2014/main" id="{50FACA28-A63F-17B5-D7E2-8052BDD1DCC7}"/>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4" name="Group 3" descr="Depiction of a Heap as a tree. For this slide, we're paying attention to the shape. Every level is completely full, except for the last. The last level must then be filled from left-to-right, meaning we cannot add a node if the there are any &quot;gaps&quot; to its left.">
            <a:extLst>
              <a:ext uri="{FF2B5EF4-FFF2-40B4-BE49-F238E27FC236}">
                <a16:creationId xmlns:a16="http://schemas.microsoft.com/office/drawing/2014/main" id="{745763F0-6769-2287-CC78-BCD511A25F3D}"/>
              </a:ext>
            </a:extLst>
          </p:cNvPr>
          <p:cNvGrpSpPr/>
          <p:nvPr/>
        </p:nvGrpSpPr>
        <p:grpSpPr>
          <a:xfrm>
            <a:off x="5161281" y="2808212"/>
            <a:ext cx="6934200" cy="3368751"/>
            <a:chOff x="2590801" y="2672070"/>
            <a:chExt cx="6934200" cy="3368751"/>
          </a:xfrm>
        </p:grpSpPr>
        <p:sp>
          <p:nvSpPr>
            <p:cNvPr id="5" name="Oval 4">
              <a:extLst>
                <a:ext uri="{FF2B5EF4-FFF2-40B4-BE49-F238E27FC236}">
                  <a16:creationId xmlns:a16="http://schemas.microsoft.com/office/drawing/2014/main" id="{1F7E31A0-3D28-578F-5A14-F09AA762C56B}"/>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18E57D9C-90AC-1E4D-B4B2-6035E42D446F}"/>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 name="Oval 6">
              <a:extLst>
                <a:ext uri="{FF2B5EF4-FFF2-40B4-BE49-F238E27FC236}">
                  <a16:creationId xmlns:a16="http://schemas.microsoft.com/office/drawing/2014/main" id="{8B69181F-C6C8-0F25-3774-618748080A5E}"/>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C4E7A57F-281D-14D1-8FD1-B7676D989C3C}"/>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B69DA9B6-1EB5-447B-ED91-6211BEDDA0F2}"/>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0" name="Oval 9">
              <a:extLst>
                <a:ext uri="{FF2B5EF4-FFF2-40B4-BE49-F238E27FC236}">
                  <a16:creationId xmlns:a16="http://schemas.microsoft.com/office/drawing/2014/main" id="{865DDE04-CC29-E791-DD6A-810566C87691}"/>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0C1B6C2F-9FFB-4EEB-3096-46005109CDE9}"/>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8F5AC253-EE0F-A59C-CD48-00D35FA98918}"/>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B694BE88-313B-BF69-CC7B-CDB41993619D}"/>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5BEC51-2B81-F5B1-3172-D2C934522EE8}"/>
                </a:ext>
              </a:extLst>
            </p:cNvPr>
            <p:cNvCxnSpPr>
              <a:cxnSpLocks/>
              <a:stCxn id="5" idx="3"/>
              <a:endCxn id="6"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76CC7CC-AE23-0FD3-CE5F-8504F07C64B7}"/>
                </a:ext>
              </a:extLst>
            </p:cNvPr>
            <p:cNvCxnSpPr>
              <a:cxnSpLocks/>
              <a:stCxn id="5" idx="5"/>
              <a:endCxn id="7"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E5647F1-AB09-5E14-4D54-F9A40B1E0C28}"/>
                </a:ext>
              </a:extLst>
            </p:cNvPr>
            <p:cNvCxnSpPr>
              <a:stCxn id="9" idx="1"/>
              <a:endCxn id="6"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7D23AFF-4086-7B95-E87D-F527D08A1AD3}"/>
                </a:ext>
              </a:extLst>
            </p:cNvPr>
            <p:cNvCxnSpPr>
              <a:stCxn id="8" idx="7"/>
              <a:endCxn id="6"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D427BB4-6F03-67AA-C1CC-7E6FCA3D63F4}"/>
                </a:ext>
              </a:extLst>
            </p:cNvPr>
            <p:cNvCxnSpPr>
              <a:stCxn id="13" idx="0"/>
              <a:endCxn id="8"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B0041F5-7180-BE30-B46A-30863B150E6E}"/>
                </a:ext>
              </a:extLst>
            </p:cNvPr>
            <p:cNvCxnSpPr>
              <a:stCxn id="12" idx="0"/>
              <a:endCxn id="8"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952D87F-314D-CE71-4735-6CB05C141444}"/>
                </a:ext>
              </a:extLst>
            </p:cNvPr>
            <p:cNvCxnSpPr>
              <a:stCxn id="10" idx="7"/>
              <a:endCxn id="7"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B2EEED4-A26A-7898-FCF1-C0AA68E4D5B5}"/>
                </a:ext>
              </a:extLst>
            </p:cNvPr>
            <p:cNvCxnSpPr>
              <a:stCxn id="11" idx="1"/>
              <a:endCxn id="7"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763535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A069-E0AF-EBEE-3120-4318DF25C837}"/>
              </a:ext>
            </a:extLst>
          </p:cNvPr>
          <p:cNvSpPr>
            <a:spLocks noGrp="1"/>
          </p:cNvSpPr>
          <p:nvPr>
            <p:ph type="title"/>
          </p:nvPr>
        </p:nvSpPr>
        <p:spPr/>
        <p:txBody>
          <a:bodyPr/>
          <a:lstStyle/>
          <a:p>
            <a:r>
              <a:rPr lang="en-US" dirty="0"/>
              <a:t>Heap – Priority Queue Data Structure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9CD4E4A-D376-CCD8-BF06-19D9E2D50515}"/>
                  </a:ext>
                </a:extLst>
              </p:cNvPr>
              <p:cNvSpPr>
                <a:spLocks noGrp="1"/>
              </p:cNvSpPr>
              <p:nvPr>
                <p:ph idx="1"/>
              </p:nvPr>
            </p:nvSpPr>
            <p:spPr/>
            <p:txBody>
              <a:bodyPr/>
              <a:lstStyle/>
              <a:p>
                <a:r>
                  <a:rPr lang="en-US" dirty="0"/>
                  <a:t>Idea: We need to keep some ordering, but it doesn’t need to be entirely sorted</a:t>
                </a:r>
              </a:p>
              <a:p>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r>
                  <a:rPr lang="en-US" dirty="0"/>
                  <a:t> worst case for extract and insert</a:t>
                </a:r>
              </a:p>
              <a:p>
                <a:endParaRPr lang="en-US" dirty="0"/>
              </a:p>
            </p:txBody>
          </p:sp>
        </mc:Choice>
        <mc:Fallback xmlns="">
          <p:sp>
            <p:nvSpPr>
              <p:cNvPr id="3" name="Content Placeholder 2">
                <a:extLst>
                  <a:ext uri="{FF2B5EF4-FFF2-40B4-BE49-F238E27FC236}">
                    <a16:creationId xmlns:a16="http://schemas.microsoft.com/office/drawing/2014/main" id="{99CD4E4A-D376-CCD8-BF06-19D9E2D50515}"/>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30" name="Group 29" descr="There are two advantages to the heap structure required. This image demonstrates the first. It guarantees that the number of levels in the tree is logarithmic in its size since every node has the maximum number of children (until the last 2 levels)">
            <a:extLst>
              <a:ext uri="{FF2B5EF4-FFF2-40B4-BE49-F238E27FC236}">
                <a16:creationId xmlns:a16="http://schemas.microsoft.com/office/drawing/2014/main" id="{860A17D2-D1DC-EB90-0F1F-B576ACAA6D5B}"/>
              </a:ext>
            </a:extLst>
          </p:cNvPr>
          <p:cNvGrpSpPr/>
          <p:nvPr/>
        </p:nvGrpSpPr>
        <p:grpSpPr>
          <a:xfrm>
            <a:off x="5161281" y="2808212"/>
            <a:ext cx="6934200" cy="3368751"/>
            <a:chOff x="2590801" y="2672070"/>
            <a:chExt cx="6934200" cy="3368751"/>
          </a:xfrm>
        </p:grpSpPr>
        <p:sp>
          <p:nvSpPr>
            <p:cNvPr id="4" name="Oval 3">
              <a:extLst>
                <a:ext uri="{FF2B5EF4-FFF2-40B4-BE49-F238E27FC236}">
                  <a16:creationId xmlns:a16="http://schemas.microsoft.com/office/drawing/2014/main" id="{C0E16EF1-E0DE-F370-E581-946E72846104}"/>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 name="Oval 4">
              <a:extLst>
                <a:ext uri="{FF2B5EF4-FFF2-40B4-BE49-F238E27FC236}">
                  <a16:creationId xmlns:a16="http://schemas.microsoft.com/office/drawing/2014/main" id="{245C3EBE-556C-5377-E6B8-DD961CEA7DFD}"/>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6" name="Oval 5">
              <a:extLst>
                <a:ext uri="{FF2B5EF4-FFF2-40B4-BE49-F238E27FC236}">
                  <a16:creationId xmlns:a16="http://schemas.microsoft.com/office/drawing/2014/main" id="{60B45233-474B-D142-219F-3E2B3AC692B9}"/>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Oval 6">
              <a:extLst>
                <a:ext uri="{FF2B5EF4-FFF2-40B4-BE49-F238E27FC236}">
                  <a16:creationId xmlns:a16="http://schemas.microsoft.com/office/drawing/2014/main" id="{AE202AD5-FD55-ED1F-2E5A-AA6DE5FB534F}"/>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8" name="Oval 7">
              <a:extLst>
                <a:ext uri="{FF2B5EF4-FFF2-40B4-BE49-F238E27FC236}">
                  <a16:creationId xmlns:a16="http://schemas.microsoft.com/office/drawing/2014/main" id="{B55CF38E-7DC0-6240-8663-B411669B6536}"/>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9" name="Oval 8">
              <a:extLst>
                <a:ext uri="{FF2B5EF4-FFF2-40B4-BE49-F238E27FC236}">
                  <a16:creationId xmlns:a16="http://schemas.microsoft.com/office/drawing/2014/main" id="{7F4CC478-74A8-998F-9A93-3856DF9C77CF}"/>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0" name="Oval 9">
              <a:extLst>
                <a:ext uri="{FF2B5EF4-FFF2-40B4-BE49-F238E27FC236}">
                  <a16:creationId xmlns:a16="http://schemas.microsoft.com/office/drawing/2014/main" id="{E0E3CC96-BBE6-289E-ED25-7D583BF06E09}"/>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 name="Oval 10">
              <a:extLst>
                <a:ext uri="{FF2B5EF4-FFF2-40B4-BE49-F238E27FC236}">
                  <a16:creationId xmlns:a16="http://schemas.microsoft.com/office/drawing/2014/main" id="{1E4DD672-6BA5-032B-AF77-D37A27D159F3}"/>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2" name="Oval 11">
              <a:extLst>
                <a:ext uri="{FF2B5EF4-FFF2-40B4-BE49-F238E27FC236}">
                  <a16:creationId xmlns:a16="http://schemas.microsoft.com/office/drawing/2014/main" id="{201B6D2E-E2AA-4C8C-1EAD-8C12D7FF3633}"/>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3" name="Straight Connector 12">
              <a:extLst>
                <a:ext uri="{FF2B5EF4-FFF2-40B4-BE49-F238E27FC236}">
                  <a16:creationId xmlns:a16="http://schemas.microsoft.com/office/drawing/2014/main" id="{3248F384-51C8-527F-7FB4-5BBB372B6677}"/>
                </a:ext>
              </a:extLst>
            </p:cNvPr>
            <p:cNvCxnSpPr>
              <a:cxnSpLocks/>
              <a:stCxn id="4" idx="3"/>
              <a:endCxn id="5"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002DF07-0E13-B858-3BA7-5900F9516216}"/>
                </a:ext>
              </a:extLst>
            </p:cNvPr>
            <p:cNvCxnSpPr>
              <a:cxnSpLocks/>
              <a:stCxn id="4" idx="5"/>
              <a:endCxn id="6"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184EDD4-811C-EDDD-E685-8BB995834CA3}"/>
                </a:ext>
              </a:extLst>
            </p:cNvPr>
            <p:cNvCxnSpPr>
              <a:stCxn id="8" idx="1"/>
              <a:endCxn id="5"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D010E68-C147-D53D-76FA-0AC012CD9A6F}"/>
                </a:ext>
              </a:extLst>
            </p:cNvPr>
            <p:cNvCxnSpPr>
              <a:stCxn id="7" idx="7"/>
              <a:endCxn id="5"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C35A445-FC36-61C2-4F6B-88DF180C943C}"/>
                </a:ext>
              </a:extLst>
            </p:cNvPr>
            <p:cNvCxnSpPr>
              <a:stCxn id="12" idx="0"/>
              <a:endCxn id="7"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6173BE8-0C63-61AC-C82D-DA0736EC7C33}"/>
                </a:ext>
              </a:extLst>
            </p:cNvPr>
            <p:cNvCxnSpPr>
              <a:stCxn id="11" idx="0"/>
              <a:endCxn id="7"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859FA23-DDB5-C437-52D4-C8687D34BF71}"/>
                </a:ext>
              </a:extLst>
            </p:cNvPr>
            <p:cNvCxnSpPr>
              <a:stCxn id="9" idx="7"/>
              <a:endCxn id="6"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F0309B5-D192-7F29-3E8C-A9BE86027085}"/>
                </a:ext>
              </a:extLst>
            </p:cNvPr>
            <p:cNvCxnSpPr>
              <a:stCxn id="10" idx="1"/>
              <a:endCxn id="6"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 name="Group 30" descr="This demonstrates the second advantage. We can easily represent the tree in an array by labelling the nodes with indices following a level-order traversal (so the root has value 1, its left child is value 2, its right child is 3, etc.)">
            <a:extLst>
              <a:ext uri="{FF2B5EF4-FFF2-40B4-BE49-F238E27FC236}">
                <a16:creationId xmlns:a16="http://schemas.microsoft.com/office/drawing/2014/main" id="{49F8F235-A831-9627-1314-311769E6820F}"/>
              </a:ext>
            </a:extLst>
          </p:cNvPr>
          <p:cNvGrpSpPr/>
          <p:nvPr/>
        </p:nvGrpSpPr>
        <p:grpSpPr>
          <a:xfrm>
            <a:off x="5354476" y="3530219"/>
            <a:ext cx="6547808" cy="2962656"/>
            <a:chOff x="5354476" y="3530219"/>
            <a:chExt cx="6547808" cy="2962656"/>
          </a:xfrm>
        </p:grpSpPr>
        <p:sp>
          <p:nvSpPr>
            <p:cNvPr id="21" name="TextBox 20">
              <a:extLst>
                <a:ext uri="{FF2B5EF4-FFF2-40B4-BE49-F238E27FC236}">
                  <a16:creationId xmlns:a16="http://schemas.microsoft.com/office/drawing/2014/main" id="{AE60BECB-F493-D718-723F-93EFBCB2CADD}"/>
                </a:ext>
              </a:extLst>
            </p:cNvPr>
            <p:cNvSpPr txBox="1"/>
            <p:nvPr/>
          </p:nvSpPr>
          <p:spPr>
            <a:xfrm>
              <a:off x="8760529" y="3530219"/>
              <a:ext cx="301686" cy="369332"/>
            </a:xfrm>
            <a:prstGeom prst="rect">
              <a:avLst/>
            </a:prstGeom>
            <a:noFill/>
          </p:spPr>
          <p:txBody>
            <a:bodyPr wrap="none" rtlCol="0">
              <a:spAutoFit/>
            </a:bodyPr>
            <a:lstStyle/>
            <a:p>
              <a:r>
                <a:rPr lang="en-US" dirty="0">
                  <a:solidFill>
                    <a:srgbClr val="FF33CC"/>
                  </a:solidFill>
                </a:rPr>
                <a:t>1</a:t>
              </a:r>
            </a:p>
          </p:txBody>
        </p:sp>
        <p:sp>
          <p:nvSpPr>
            <p:cNvPr id="22" name="TextBox 21">
              <a:extLst>
                <a:ext uri="{FF2B5EF4-FFF2-40B4-BE49-F238E27FC236}">
                  <a16:creationId xmlns:a16="http://schemas.microsoft.com/office/drawing/2014/main" id="{F55FA8D7-584A-3D92-2374-D4D9B039A1F0}"/>
                </a:ext>
              </a:extLst>
            </p:cNvPr>
            <p:cNvSpPr txBox="1"/>
            <p:nvPr/>
          </p:nvSpPr>
          <p:spPr>
            <a:xfrm>
              <a:off x="6954675" y="4536014"/>
              <a:ext cx="301686" cy="369332"/>
            </a:xfrm>
            <a:prstGeom prst="rect">
              <a:avLst/>
            </a:prstGeom>
            <a:noFill/>
          </p:spPr>
          <p:txBody>
            <a:bodyPr wrap="none" rtlCol="0">
              <a:spAutoFit/>
            </a:bodyPr>
            <a:lstStyle/>
            <a:p>
              <a:r>
                <a:rPr lang="en-US" dirty="0">
                  <a:solidFill>
                    <a:srgbClr val="FF33CC"/>
                  </a:solidFill>
                </a:rPr>
                <a:t>2</a:t>
              </a:r>
            </a:p>
          </p:txBody>
        </p:sp>
        <p:sp>
          <p:nvSpPr>
            <p:cNvPr id="23" name="TextBox 22">
              <a:extLst>
                <a:ext uri="{FF2B5EF4-FFF2-40B4-BE49-F238E27FC236}">
                  <a16:creationId xmlns:a16="http://schemas.microsoft.com/office/drawing/2014/main" id="{A074B26C-2E4B-B7B4-53B8-684267F34C93}"/>
                </a:ext>
              </a:extLst>
            </p:cNvPr>
            <p:cNvSpPr txBox="1"/>
            <p:nvPr/>
          </p:nvSpPr>
          <p:spPr>
            <a:xfrm>
              <a:off x="10622173" y="4475618"/>
              <a:ext cx="301686" cy="369332"/>
            </a:xfrm>
            <a:prstGeom prst="rect">
              <a:avLst/>
            </a:prstGeom>
            <a:noFill/>
          </p:spPr>
          <p:txBody>
            <a:bodyPr wrap="none" rtlCol="0">
              <a:spAutoFit/>
            </a:bodyPr>
            <a:lstStyle/>
            <a:p>
              <a:r>
                <a:rPr lang="en-US" dirty="0">
                  <a:solidFill>
                    <a:srgbClr val="FF33CC"/>
                  </a:solidFill>
                </a:rPr>
                <a:t>3</a:t>
              </a:r>
            </a:p>
          </p:txBody>
        </p:sp>
        <p:sp>
          <p:nvSpPr>
            <p:cNvPr id="24" name="TextBox 23">
              <a:extLst>
                <a:ext uri="{FF2B5EF4-FFF2-40B4-BE49-F238E27FC236}">
                  <a16:creationId xmlns:a16="http://schemas.microsoft.com/office/drawing/2014/main" id="{7736FF71-9127-2B32-CF43-58B262D44B28}"/>
                </a:ext>
              </a:extLst>
            </p:cNvPr>
            <p:cNvSpPr txBox="1"/>
            <p:nvPr/>
          </p:nvSpPr>
          <p:spPr>
            <a:xfrm>
              <a:off x="5922561" y="5230503"/>
              <a:ext cx="301686" cy="369332"/>
            </a:xfrm>
            <a:prstGeom prst="rect">
              <a:avLst/>
            </a:prstGeom>
            <a:noFill/>
          </p:spPr>
          <p:txBody>
            <a:bodyPr wrap="none" rtlCol="0">
              <a:spAutoFit/>
            </a:bodyPr>
            <a:lstStyle/>
            <a:p>
              <a:r>
                <a:rPr lang="en-US" dirty="0">
                  <a:solidFill>
                    <a:srgbClr val="FF33CC"/>
                  </a:solidFill>
                </a:rPr>
                <a:t>4</a:t>
              </a:r>
            </a:p>
          </p:txBody>
        </p:sp>
        <p:sp>
          <p:nvSpPr>
            <p:cNvPr id="25" name="TextBox 24">
              <a:extLst>
                <a:ext uri="{FF2B5EF4-FFF2-40B4-BE49-F238E27FC236}">
                  <a16:creationId xmlns:a16="http://schemas.microsoft.com/office/drawing/2014/main" id="{7EE074B9-88F8-F18E-08DC-F75747103A96}"/>
                </a:ext>
              </a:extLst>
            </p:cNvPr>
            <p:cNvSpPr txBox="1"/>
            <p:nvPr/>
          </p:nvSpPr>
          <p:spPr>
            <a:xfrm>
              <a:off x="9692485" y="5171600"/>
              <a:ext cx="301686" cy="369332"/>
            </a:xfrm>
            <a:prstGeom prst="rect">
              <a:avLst/>
            </a:prstGeom>
            <a:noFill/>
          </p:spPr>
          <p:txBody>
            <a:bodyPr wrap="none" rtlCol="0">
              <a:spAutoFit/>
            </a:bodyPr>
            <a:lstStyle/>
            <a:p>
              <a:r>
                <a:rPr lang="en-US" dirty="0">
                  <a:solidFill>
                    <a:srgbClr val="FF33CC"/>
                  </a:solidFill>
                </a:rPr>
                <a:t>6</a:t>
              </a:r>
            </a:p>
          </p:txBody>
        </p:sp>
        <p:sp>
          <p:nvSpPr>
            <p:cNvPr id="26" name="TextBox 25">
              <a:extLst>
                <a:ext uri="{FF2B5EF4-FFF2-40B4-BE49-F238E27FC236}">
                  <a16:creationId xmlns:a16="http://schemas.microsoft.com/office/drawing/2014/main" id="{BFC00382-10D4-B39D-2D3C-D7507FF529ED}"/>
                </a:ext>
              </a:extLst>
            </p:cNvPr>
            <p:cNvSpPr txBox="1"/>
            <p:nvPr/>
          </p:nvSpPr>
          <p:spPr>
            <a:xfrm>
              <a:off x="7974880" y="5267825"/>
              <a:ext cx="301686" cy="369332"/>
            </a:xfrm>
            <a:prstGeom prst="rect">
              <a:avLst/>
            </a:prstGeom>
            <a:noFill/>
          </p:spPr>
          <p:txBody>
            <a:bodyPr wrap="none" rtlCol="0">
              <a:spAutoFit/>
            </a:bodyPr>
            <a:lstStyle/>
            <a:p>
              <a:r>
                <a:rPr lang="en-US" dirty="0">
                  <a:solidFill>
                    <a:srgbClr val="FF33CC"/>
                  </a:solidFill>
                </a:rPr>
                <a:t>5</a:t>
              </a:r>
            </a:p>
          </p:txBody>
        </p:sp>
        <p:sp>
          <p:nvSpPr>
            <p:cNvPr id="27" name="TextBox 26">
              <a:extLst>
                <a:ext uri="{FF2B5EF4-FFF2-40B4-BE49-F238E27FC236}">
                  <a16:creationId xmlns:a16="http://schemas.microsoft.com/office/drawing/2014/main" id="{C405E667-1185-441D-DD92-CD75408C8AE1}"/>
                </a:ext>
              </a:extLst>
            </p:cNvPr>
            <p:cNvSpPr txBox="1"/>
            <p:nvPr/>
          </p:nvSpPr>
          <p:spPr>
            <a:xfrm>
              <a:off x="11600598" y="5188989"/>
              <a:ext cx="301686" cy="369332"/>
            </a:xfrm>
            <a:prstGeom prst="rect">
              <a:avLst/>
            </a:prstGeom>
            <a:noFill/>
          </p:spPr>
          <p:txBody>
            <a:bodyPr wrap="none" rtlCol="0">
              <a:spAutoFit/>
            </a:bodyPr>
            <a:lstStyle/>
            <a:p>
              <a:r>
                <a:rPr lang="en-US" dirty="0">
                  <a:solidFill>
                    <a:srgbClr val="FF33CC"/>
                  </a:solidFill>
                </a:rPr>
                <a:t>7</a:t>
              </a:r>
            </a:p>
          </p:txBody>
        </p:sp>
        <p:sp>
          <p:nvSpPr>
            <p:cNvPr id="28" name="TextBox 27">
              <a:extLst>
                <a:ext uri="{FF2B5EF4-FFF2-40B4-BE49-F238E27FC236}">
                  <a16:creationId xmlns:a16="http://schemas.microsoft.com/office/drawing/2014/main" id="{5C176F8B-5318-0EBC-E447-A87986A92571}"/>
                </a:ext>
              </a:extLst>
            </p:cNvPr>
            <p:cNvSpPr txBox="1"/>
            <p:nvPr/>
          </p:nvSpPr>
          <p:spPr>
            <a:xfrm>
              <a:off x="5354476" y="6123543"/>
              <a:ext cx="301686" cy="369332"/>
            </a:xfrm>
            <a:prstGeom prst="rect">
              <a:avLst/>
            </a:prstGeom>
            <a:noFill/>
          </p:spPr>
          <p:txBody>
            <a:bodyPr wrap="none" rtlCol="0">
              <a:spAutoFit/>
            </a:bodyPr>
            <a:lstStyle/>
            <a:p>
              <a:r>
                <a:rPr lang="en-US" dirty="0">
                  <a:solidFill>
                    <a:srgbClr val="FF33CC"/>
                  </a:solidFill>
                </a:rPr>
                <a:t>8</a:t>
              </a:r>
            </a:p>
          </p:txBody>
        </p:sp>
        <p:sp>
          <p:nvSpPr>
            <p:cNvPr id="29" name="TextBox 28">
              <a:extLst>
                <a:ext uri="{FF2B5EF4-FFF2-40B4-BE49-F238E27FC236}">
                  <a16:creationId xmlns:a16="http://schemas.microsoft.com/office/drawing/2014/main" id="{483F1FB1-D52E-6857-07D9-7BB2E4A44120}"/>
                </a:ext>
              </a:extLst>
            </p:cNvPr>
            <p:cNvSpPr txBox="1"/>
            <p:nvPr/>
          </p:nvSpPr>
          <p:spPr>
            <a:xfrm>
              <a:off x="6490947" y="6123543"/>
              <a:ext cx="301686" cy="369332"/>
            </a:xfrm>
            <a:prstGeom prst="rect">
              <a:avLst/>
            </a:prstGeom>
            <a:noFill/>
          </p:spPr>
          <p:txBody>
            <a:bodyPr wrap="none" rtlCol="0">
              <a:spAutoFit/>
            </a:bodyPr>
            <a:lstStyle/>
            <a:p>
              <a:r>
                <a:rPr lang="en-US" dirty="0">
                  <a:solidFill>
                    <a:srgbClr val="FF33CC"/>
                  </a:solidFill>
                </a:rPr>
                <a:t>9</a:t>
              </a:r>
            </a:p>
          </p:txBody>
        </p:sp>
      </p:grpSp>
    </p:spTree>
    <p:extLst>
      <p:ext uri="{BB962C8B-B14F-4D97-AF65-F5344CB8AC3E}">
        <p14:creationId xmlns:p14="http://schemas.microsoft.com/office/powerpoint/2010/main" val="520727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A206E-E4F0-F25D-7FB9-EC12CCD00DB7}"/>
              </a:ext>
            </a:extLst>
          </p:cNvPr>
          <p:cNvSpPr>
            <a:spLocks noGrp="1"/>
          </p:cNvSpPr>
          <p:nvPr>
            <p:ph type="title"/>
          </p:nvPr>
        </p:nvSpPr>
        <p:spPr/>
        <p:txBody>
          <a:bodyPr/>
          <a:lstStyle/>
          <a:p>
            <a:r>
              <a:rPr lang="en-US" dirty="0"/>
              <a:t>Tree Measurements Challenge!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18C1EDC-77CF-F245-8CDE-E3968F223C83}"/>
                  </a:ext>
                </a:extLst>
              </p:cNvPr>
              <p:cNvSpPr>
                <a:spLocks noGrp="1"/>
              </p:cNvSpPr>
              <p:nvPr>
                <p:ph idx="1"/>
              </p:nvPr>
            </p:nvSpPr>
            <p:spPr/>
            <p:txBody>
              <a:bodyPr>
                <a:normAutofit/>
              </a:bodyPr>
              <a:lstStyle/>
              <a:p>
                <a:r>
                  <a:rPr lang="en-US" dirty="0"/>
                  <a:t>What is the maximum number of total nodes in a binary tree of height </a:t>
                </a:r>
                <a14:m>
                  <m:oMath xmlns:m="http://schemas.openxmlformats.org/officeDocument/2006/math">
                    <m:r>
                      <a:rPr lang="en-US" b="0" i="1" smtClean="0">
                        <a:latin typeface="Cambria Math" panose="02040503050406030204" pitchFamily="18" charset="0"/>
                      </a:rPr>
                      <m:t>h</m:t>
                    </m:r>
                  </m:oMath>
                </a14:m>
                <a:r>
                  <a:rPr lang="en-US" dirty="0"/>
                  <a:t>?</a:t>
                </a:r>
              </a:p>
              <a:p>
                <a:pPr lvl="1"/>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h</m:t>
                        </m:r>
                        <m:r>
                          <a:rPr lang="en-US" b="0" i="1" smtClean="0">
                            <a:latin typeface="Cambria Math" panose="02040503050406030204" pitchFamily="18" charset="0"/>
                          </a:rPr>
                          <m:t>+1</m:t>
                        </m:r>
                      </m:sup>
                    </m:sSup>
                    <m:r>
                      <a:rPr lang="en-US" b="0" i="1" smtClean="0">
                        <a:latin typeface="Cambria Math" panose="02040503050406030204" pitchFamily="18" charset="0"/>
                      </a:rPr>
                      <m:t>−1</m:t>
                    </m:r>
                  </m:oMath>
                </a14:m>
                <a:endParaRPr lang="en-US" dirty="0"/>
              </a:p>
              <a:p>
                <a:pPr lvl="1"/>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h</m:t>
                            </m:r>
                          </m:sup>
                        </m:sSup>
                      </m:e>
                    </m:d>
                  </m:oMath>
                </a14:m>
                <a:endParaRPr lang="en-US" dirty="0"/>
              </a:p>
              <a:p>
                <a:r>
                  <a:rPr lang="en-US" dirty="0"/>
                  <a:t>If I have </a:t>
                </a:r>
                <a14:m>
                  <m:oMath xmlns:m="http://schemas.openxmlformats.org/officeDocument/2006/math">
                    <m:r>
                      <a:rPr lang="en-US" b="0" i="1" smtClean="0">
                        <a:latin typeface="Cambria Math" panose="02040503050406030204" pitchFamily="18" charset="0"/>
                      </a:rPr>
                      <m:t>𝑛</m:t>
                    </m:r>
                  </m:oMath>
                </a14:m>
                <a:r>
                  <a:rPr lang="en-US" dirty="0"/>
                  <a:t> nodes in a binary tree, what is its minimum height?</a:t>
                </a:r>
                <a:endParaRPr lang="en-US" b="0" dirty="0"/>
              </a:p>
              <a:p>
                <a:pPr lvl="1"/>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e>
                    </m:d>
                  </m:oMath>
                </a14:m>
                <a:endParaRPr lang="en-US" dirty="0"/>
              </a:p>
              <a:p>
                <a:pPr lvl="1"/>
                <a:endParaRPr lang="en-US" dirty="0"/>
              </a:p>
              <a:p>
                <a:r>
                  <a:rPr lang="en-US" dirty="0">
                    <a:solidFill>
                      <a:srgbClr val="FF0000"/>
                    </a:solidFill>
                  </a:rPr>
                  <a:t>Heap Idea:</a:t>
                </a:r>
              </a:p>
              <a:p>
                <a:pPr lvl="1"/>
                <a:r>
                  <a:rPr lang="en-US" dirty="0">
                    <a:solidFill>
                      <a:srgbClr val="FF0000"/>
                    </a:solidFill>
                  </a:rPr>
                  <a:t>If </a:t>
                </a:r>
                <a14:m>
                  <m:oMath xmlns:m="http://schemas.openxmlformats.org/officeDocument/2006/math">
                    <m:r>
                      <a:rPr lang="en-US" b="0" i="1" smtClean="0">
                        <a:solidFill>
                          <a:srgbClr val="FF0000"/>
                        </a:solidFill>
                        <a:latin typeface="Cambria Math" panose="02040503050406030204" pitchFamily="18" charset="0"/>
                      </a:rPr>
                      <m:t>𝑛</m:t>
                    </m:r>
                  </m:oMath>
                </a14:m>
                <a:r>
                  <a:rPr lang="en-US" dirty="0">
                    <a:solidFill>
                      <a:srgbClr val="FF0000"/>
                    </a:solidFill>
                  </a:rPr>
                  <a:t> values are inserted into a complete tree, the height will be roughly </a:t>
                </a:r>
                <a14:m>
                  <m:oMath xmlns:m="http://schemas.openxmlformats.org/officeDocument/2006/math">
                    <m:func>
                      <m:funcPr>
                        <m:ctrlPr>
                          <a:rPr lang="en-US" b="0" i="1" smtClean="0">
                            <a:solidFill>
                              <a:srgbClr val="FF0000"/>
                            </a:solidFill>
                            <a:latin typeface="Cambria Math" panose="02040503050406030204" pitchFamily="18" charset="0"/>
                          </a:rPr>
                        </m:ctrlPr>
                      </m:funcPr>
                      <m:fName>
                        <m:r>
                          <m:rPr>
                            <m:sty m:val="p"/>
                          </m:rPr>
                          <a:rPr lang="en-US" b="0" i="0" smtClean="0">
                            <a:solidFill>
                              <a:srgbClr val="FF0000"/>
                            </a:solidFill>
                            <a:latin typeface="Cambria Math" panose="02040503050406030204" pitchFamily="18" charset="0"/>
                          </a:rPr>
                          <m:t>log</m:t>
                        </m:r>
                      </m:fName>
                      <m:e>
                        <m:r>
                          <a:rPr lang="en-US" b="0" i="1" smtClean="0">
                            <a:solidFill>
                              <a:srgbClr val="FF0000"/>
                            </a:solidFill>
                            <a:latin typeface="Cambria Math" panose="02040503050406030204" pitchFamily="18" charset="0"/>
                          </a:rPr>
                          <m:t>𝑛</m:t>
                        </m:r>
                      </m:e>
                    </m:func>
                  </m:oMath>
                </a14:m>
                <a:endParaRPr lang="en-US" b="0" dirty="0">
                  <a:solidFill>
                    <a:srgbClr val="FF0000"/>
                  </a:solidFill>
                </a:endParaRPr>
              </a:p>
              <a:p>
                <a:pPr lvl="1"/>
                <a:r>
                  <a:rPr lang="en-US" dirty="0">
                    <a:solidFill>
                      <a:srgbClr val="FF0000"/>
                    </a:solidFill>
                  </a:rPr>
                  <a:t>Ensure each insert and extract requires just one “trip” from root to leaf</a:t>
                </a:r>
              </a:p>
            </p:txBody>
          </p:sp>
        </mc:Choice>
        <mc:Fallback xmlns="">
          <p:sp>
            <p:nvSpPr>
              <p:cNvPr id="3" name="Content Placeholder 2">
                <a:extLst>
                  <a:ext uri="{FF2B5EF4-FFF2-40B4-BE49-F238E27FC236}">
                    <a16:creationId xmlns:a16="http://schemas.microsoft.com/office/drawing/2014/main" id="{B18C1EDC-77CF-F245-8CDE-E3968F223C83}"/>
                  </a:ext>
                </a:extLst>
              </p:cNvPr>
              <p:cNvSpPr>
                <a:spLocks noGrp="1" noRot="1" noChangeAspect="1" noMove="1" noResize="1" noEditPoints="1" noAdjustHandles="1" noChangeArrowheads="1" noChangeShapeType="1" noTextEdit="1"/>
              </p:cNvSpPr>
              <p:nvPr>
                <p:ph idx="1"/>
              </p:nvPr>
            </p:nvSpPr>
            <p:spPr>
              <a:blipFill>
                <a:blip r:embed="rId2"/>
                <a:stretch>
                  <a:fillRect l="-1043" t="-2241" b="-1681"/>
                </a:stretch>
              </a:blipFill>
            </p:spPr>
            <p:txBody>
              <a:bodyPr/>
              <a:lstStyle/>
              <a:p>
                <a:r>
                  <a:rPr lang="en-US">
                    <a:noFill/>
                  </a:rPr>
                  <a:t> </a:t>
                </a:r>
              </a:p>
            </p:txBody>
          </p:sp>
        </mc:Fallback>
      </mc:AlternateContent>
    </p:spTree>
    <p:extLst>
      <p:ext uri="{BB962C8B-B14F-4D97-AF65-F5344CB8AC3E}">
        <p14:creationId xmlns:p14="http://schemas.microsoft.com/office/powerpoint/2010/main" val="1538902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0BF59-083A-CA08-93EA-90DDC967B0F2}"/>
              </a:ext>
            </a:extLst>
          </p:cNvPr>
          <p:cNvSpPr>
            <a:spLocks noGrp="1"/>
          </p:cNvSpPr>
          <p:nvPr>
            <p:ph type="title"/>
          </p:nvPr>
        </p:nvSpPr>
        <p:spPr/>
        <p:txBody>
          <a:bodyPr/>
          <a:lstStyle/>
          <a:p>
            <a:r>
              <a:rPr lang="en-US" dirty="0"/>
              <a:t>(Min) Heap Data Structure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97669B-CBB0-4757-983B-3F44485761DF}"/>
                  </a:ext>
                </a:extLst>
              </p:cNvPr>
              <p:cNvSpPr>
                <a:spLocks noGrp="1"/>
              </p:cNvSpPr>
              <p:nvPr>
                <p:ph idx="1"/>
              </p:nvPr>
            </p:nvSpPr>
            <p:spPr/>
            <p:txBody>
              <a:bodyPr/>
              <a:lstStyle/>
              <a:p>
                <a:r>
                  <a:rPr lang="en-US" dirty="0"/>
                  <a:t>Keep items in a complete binary tree</a:t>
                </a:r>
              </a:p>
              <a:p>
                <a:r>
                  <a:rPr lang="en-US" dirty="0"/>
                  <a:t>Maintain the “(Min) Heap Property” of the tree</a:t>
                </a:r>
              </a:p>
              <a:p>
                <a:pPr lvl="1"/>
                <a:r>
                  <a:rPr lang="en-US" dirty="0"/>
                  <a:t>Every node’s priority is </a:t>
                </a:r>
                <a14:m>
                  <m:oMath xmlns:m="http://schemas.openxmlformats.org/officeDocument/2006/math">
                    <m:r>
                      <a:rPr lang="en-US" b="0" i="1" smtClean="0">
                        <a:latin typeface="Cambria Math" panose="02040503050406030204" pitchFamily="18" charset="0"/>
                      </a:rPr>
                      <m:t>≤</m:t>
                    </m:r>
                  </m:oMath>
                </a14:m>
                <a:r>
                  <a:rPr lang="en-US" dirty="0"/>
                  <a:t> its children’s priority</a:t>
                </a:r>
              </a:p>
              <a:p>
                <a:pPr lvl="1"/>
                <a:r>
                  <a:rPr lang="en-US" sz="2000" dirty="0"/>
                  <a:t>Max Heap Property: every node’s priority is </a:t>
                </a:r>
                <a14:m>
                  <m:oMath xmlns:m="http://schemas.openxmlformats.org/officeDocument/2006/math">
                    <m:r>
                      <a:rPr lang="en-US" sz="2000" b="0" i="1" smtClean="0">
                        <a:latin typeface="Cambria Math" panose="02040503050406030204" pitchFamily="18" charset="0"/>
                      </a:rPr>
                      <m:t>≥</m:t>
                    </m:r>
                  </m:oMath>
                </a14:m>
                <a:r>
                  <a:rPr lang="en-US" sz="2000" dirty="0"/>
                  <a:t> its children</a:t>
                </a:r>
                <a:endParaRPr lang="en-US" dirty="0"/>
              </a:p>
              <a:p>
                <a:r>
                  <a:rPr lang="en-US" dirty="0"/>
                  <a:t>Where is the min?</a:t>
                </a:r>
              </a:p>
              <a:p>
                <a:r>
                  <a:rPr lang="en-US" dirty="0"/>
                  <a:t>How do I insert?</a:t>
                </a:r>
              </a:p>
              <a:p>
                <a:r>
                  <a:rPr lang="en-US" dirty="0"/>
                  <a:t>How do I extract?</a:t>
                </a:r>
              </a:p>
              <a:p>
                <a:r>
                  <a:rPr lang="en-US" dirty="0"/>
                  <a:t>How to do it in Java?</a:t>
                </a:r>
              </a:p>
            </p:txBody>
          </p:sp>
        </mc:Choice>
        <mc:Fallback xmlns="">
          <p:sp>
            <p:nvSpPr>
              <p:cNvPr id="3" name="Content Placeholder 2">
                <a:extLst>
                  <a:ext uri="{FF2B5EF4-FFF2-40B4-BE49-F238E27FC236}">
                    <a16:creationId xmlns:a16="http://schemas.microsoft.com/office/drawing/2014/main" id="{0A97669B-CBB0-4757-983B-3F44485761DF}"/>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50" name="Group 49" descr="In addition to requiring a specific shape, we also require specific positions of values in the heap. Specifically, for a min heap, each value must be less than or equal to both of its children.&#10;&#10;For a max heap, each value maust be greater than or equal to both of its children.">
            <a:extLst>
              <a:ext uri="{FF2B5EF4-FFF2-40B4-BE49-F238E27FC236}">
                <a16:creationId xmlns:a16="http://schemas.microsoft.com/office/drawing/2014/main" id="{D1E79A52-4366-7D86-3CE5-487CC7504B28}"/>
              </a:ext>
            </a:extLst>
          </p:cNvPr>
          <p:cNvGrpSpPr/>
          <p:nvPr/>
        </p:nvGrpSpPr>
        <p:grpSpPr>
          <a:xfrm>
            <a:off x="5161281" y="2808212"/>
            <a:ext cx="6934200" cy="3684663"/>
            <a:chOff x="5161281" y="2808212"/>
            <a:chExt cx="6934200" cy="3684663"/>
          </a:xfrm>
        </p:grpSpPr>
        <p:grpSp>
          <p:nvGrpSpPr>
            <p:cNvPr id="22" name="Group 21">
              <a:extLst>
                <a:ext uri="{FF2B5EF4-FFF2-40B4-BE49-F238E27FC236}">
                  <a16:creationId xmlns:a16="http://schemas.microsoft.com/office/drawing/2014/main" id="{77DE7DEC-D96B-EA41-522E-BACB5E00AF5A}"/>
                </a:ext>
              </a:extLst>
            </p:cNvPr>
            <p:cNvGrpSpPr/>
            <p:nvPr/>
          </p:nvGrpSpPr>
          <p:grpSpPr>
            <a:xfrm>
              <a:off x="5161281" y="2808212"/>
              <a:ext cx="6934200" cy="3368751"/>
              <a:chOff x="2590801" y="2672070"/>
              <a:chExt cx="6934200" cy="3368751"/>
            </a:xfrm>
          </p:grpSpPr>
          <p:sp>
            <p:nvSpPr>
              <p:cNvPr id="23" name="Oval 22">
                <a:extLst>
                  <a:ext uri="{FF2B5EF4-FFF2-40B4-BE49-F238E27FC236}">
                    <a16:creationId xmlns:a16="http://schemas.microsoft.com/office/drawing/2014/main" id="{2475AFEA-0931-6A2D-AF3A-1048A17212EC}"/>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4" name="Oval 23">
                <a:extLst>
                  <a:ext uri="{FF2B5EF4-FFF2-40B4-BE49-F238E27FC236}">
                    <a16:creationId xmlns:a16="http://schemas.microsoft.com/office/drawing/2014/main" id="{A11B07D2-2321-6A39-64B5-7E4060F5628F}"/>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5" name="Oval 24">
                <a:extLst>
                  <a:ext uri="{FF2B5EF4-FFF2-40B4-BE49-F238E27FC236}">
                    <a16:creationId xmlns:a16="http://schemas.microsoft.com/office/drawing/2014/main" id="{AC64FF64-4C5D-0195-15DC-5CC3F33E01F8}"/>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6" name="Oval 25">
                <a:extLst>
                  <a:ext uri="{FF2B5EF4-FFF2-40B4-BE49-F238E27FC236}">
                    <a16:creationId xmlns:a16="http://schemas.microsoft.com/office/drawing/2014/main" id="{A8680C63-48A1-9F3A-E873-3CFB11C41C10}"/>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7" name="Oval 26">
                <a:extLst>
                  <a:ext uri="{FF2B5EF4-FFF2-40B4-BE49-F238E27FC236}">
                    <a16:creationId xmlns:a16="http://schemas.microsoft.com/office/drawing/2014/main" id="{0B08D0B6-30D1-F36D-0D42-060172D3E554}"/>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8" name="Oval 27">
                <a:extLst>
                  <a:ext uri="{FF2B5EF4-FFF2-40B4-BE49-F238E27FC236}">
                    <a16:creationId xmlns:a16="http://schemas.microsoft.com/office/drawing/2014/main" id="{CDB46187-C49D-84CB-3705-F2FECBC945CC}"/>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9" name="Oval 28">
                <a:extLst>
                  <a:ext uri="{FF2B5EF4-FFF2-40B4-BE49-F238E27FC236}">
                    <a16:creationId xmlns:a16="http://schemas.microsoft.com/office/drawing/2014/main" id="{63D4311F-94D9-551A-B1F6-662661120A5D}"/>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30" name="Oval 29">
                <a:extLst>
                  <a:ext uri="{FF2B5EF4-FFF2-40B4-BE49-F238E27FC236}">
                    <a16:creationId xmlns:a16="http://schemas.microsoft.com/office/drawing/2014/main" id="{3A8F24A6-E2DB-4341-0DB5-BA34B56A8895}"/>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31" name="Oval 30">
                <a:extLst>
                  <a:ext uri="{FF2B5EF4-FFF2-40B4-BE49-F238E27FC236}">
                    <a16:creationId xmlns:a16="http://schemas.microsoft.com/office/drawing/2014/main" id="{EC61B993-9CD0-8625-DF18-74174DEC3ABA}"/>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32" name="Straight Connector 31">
                <a:extLst>
                  <a:ext uri="{FF2B5EF4-FFF2-40B4-BE49-F238E27FC236}">
                    <a16:creationId xmlns:a16="http://schemas.microsoft.com/office/drawing/2014/main" id="{9E7D69A5-5A86-7A51-A55B-5A89054C7F51}"/>
                  </a:ext>
                </a:extLst>
              </p:cNvPr>
              <p:cNvCxnSpPr>
                <a:cxnSpLocks/>
                <a:stCxn id="23" idx="3"/>
                <a:endCxn id="24"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AD8578C-B772-0CF0-2221-FA48116C5E3F}"/>
                  </a:ext>
                </a:extLst>
              </p:cNvPr>
              <p:cNvCxnSpPr>
                <a:cxnSpLocks/>
                <a:stCxn id="23" idx="5"/>
                <a:endCxn id="25"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EBC3F6B-5E8C-1A95-9457-18748CB390A2}"/>
                  </a:ext>
                </a:extLst>
              </p:cNvPr>
              <p:cNvCxnSpPr>
                <a:stCxn id="27" idx="1"/>
                <a:endCxn id="24"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CE2C5E6-9899-1E12-31DA-A5C96CF085C5}"/>
                  </a:ext>
                </a:extLst>
              </p:cNvPr>
              <p:cNvCxnSpPr>
                <a:stCxn id="26" idx="7"/>
                <a:endCxn id="24"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51A26A1-A320-0572-06B2-66651FCD7E43}"/>
                  </a:ext>
                </a:extLst>
              </p:cNvPr>
              <p:cNvCxnSpPr>
                <a:stCxn id="31" idx="0"/>
                <a:endCxn id="26"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230AC82-8D99-6D22-802C-82C87F06B4A2}"/>
                  </a:ext>
                </a:extLst>
              </p:cNvPr>
              <p:cNvCxnSpPr>
                <a:stCxn id="30" idx="0"/>
                <a:endCxn id="26"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6693A2C1-03E3-32FF-44D2-FAA12A5CFFAB}"/>
                  </a:ext>
                </a:extLst>
              </p:cNvPr>
              <p:cNvCxnSpPr>
                <a:stCxn id="28" idx="7"/>
                <a:endCxn id="25"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EF33365-DA32-2345-F43C-A08C1DFFC492}"/>
                  </a:ext>
                </a:extLst>
              </p:cNvPr>
              <p:cNvCxnSpPr>
                <a:stCxn id="29" idx="1"/>
                <a:endCxn id="25"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EA20ECDB-BDE0-3336-879C-79A076150515}"/>
                </a:ext>
              </a:extLst>
            </p:cNvPr>
            <p:cNvGrpSpPr/>
            <p:nvPr/>
          </p:nvGrpSpPr>
          <p:grpSpPr>
            <a:xfrm>
              <a:off x="5354476" y="3530219"/>
              <a:ext cx="6547808" cy="2962656"/>
              <a:chOff x="5354476" y="3530219"/>
              <a:chExt cx="6547808" cy="2962656"/>
            </a:xfrm>
          </p:grpSpPr>
          <p:sp>
            <p:nvSpPr>
              <p:cNvPr id="41" name="TextBox 40">
                <a:extLst>
                  <a:ext uri="{FF2B5EF4-FFF2-40B4-BE49-F238E27FC236}">
                    <a16:creationId xmlns:a16="http://schemas.microsoft.com/office/drawing/2014/main" id="{01BEA433-7BF0-F973-0EDD-8FB8710A55DF}"/>
                  </a:ext>
                </a:extLst>
              </p:cNvPr>
              <p:cNvSpPr txBox="1"/>
              <p:nvPr/>
            </p:nvSpPr>
            <p:spPr>
              <a:xfrm>
                <a:off x="8760529" y="3530219"/>
                <a:ext cx="301686" cy="369332"/>
              </a:xfrm>
              <a:prstGeom prst="rect">
                <a:avLst/>
              </a:prstGeom>
              <a:noFill/>
            </p:spPr>
            <p:txBody>
              <a:bodyPr wrap="none" rtlCol="0">
                <a:spAutoFit/>
              </a:bodyPr>
              <a:lstStyle/>
              <a:p>
                <a:r>
                  <a:rPr lang="en-US" dirty="0">
                    <a:solidFill>
                      <a:srgbClr val="FF33CC"/>
                    </a:solidFill>
                  </a:rPr>
                  <a:t>1</a:t>
                </a:r>
              </a:p>
            </p:txBody>
          </p:sp>
          <p:sp>
            <p:nvSpPr>
              <p:cNvPr id="42" name="TextBox 41">
                <a:extLst>
                  <a:ext uri="{FF2B5EF4-FFF2-40B4-BE49-F238E27FC236}">
                    <a16:creationId xmlns:a16="http://schemas.microsoft.com/office/drawing/2014/main" id="{40EB1A8B-6BAA-704C-95A9-877342ED11FD}"/>
                  </a:ext>
                </a:extLst>
              </p:cNvPr>
              <p:cNvSpPr txBox="1"/>
              <p:nvPr/>
            </p:nvSpPr>
            <p:spPr>
              <a:xfrm>
                <a:off x="6954675" y="4536014"/>
                <a:ext cx="301686" cy="369332"/>
              </a:xfrm>
              <a:prstGeom prst="rect">
                <a:avLst/>
              </a:prstGeom>
              <a:noFill/>
            </p:spPr>
            <p:txBody>
              <a:bodyPr wrap="none" rtlCol="0">
                <a:spAutoFit/>
              </a:bodyPr>
              <a:lstStyle/>
              <a:p>
                <a:r>
                  <a:rPr lang="en-US" dirty="0">
                    <a:solidFill>
                      <a:srgbClr val="FF33CC"/>
                    </a:solidFill>
                  </a:rPr>
                  <a:t>2</a:t>
                </a:r>
              </a:p>
            </p:txBody>
          </p:sp>
          <p:sp>
            <p:nvSpPr>
              <p:cNvPr id="43" name="TextBox 42">
                <a:extLst>
                  <a:ext uri="{FF2B5EF4-FFF2-40B4-BE49-F238E27FC236}">
                    <a16:creationId xmlns:a16="http://schemas.microsoft.com/office/drawing/2014/main" id="{AAC2C075-19EE-2E4F-9776-70B96778F046}"/>
                  </a:ext>
                </a:extLst>
              </p:cNvPr>
              <p:cNvSpPr txBox="1"/>
              <p:nvPr/>
            </p:nvSpPr>
            <p:spPr>
              <a:xfrm>
                <a:off x="10622173" y="4475618"/>
                <a:ext cx="301686" cy="369332"/>
              </a:xfrm>
              <a:prstGeom prst="rect">
                <a:avLst/>
              </a:prstGeom>
              <a:noFill/>
            </p:spPr>
            <p:txBody>
              <a:bodyPr wrap="none" rtlCol="0">
                <a:spAutoFit/>
              </a:bodyPr>
              <a:lstStyle/>
              <a:p>
                <a:r>
                  <a:rPr lang="en-US" dirty="0">
                    <a:solidFill>
                      <a:srgbClr val="FF33CC"/>
                    </a:solidFill>
                  </a:rPr>
                  <a:t>3</a:t>
                </a:r>
              </a:p>
            </p:txBody>
          </p:sp>
          <p:sp>
            <p:nvSpPr>
              <p:cNvPr id="44" name="TextBox 43">
                <a:extLst>
                  <a:ext uri="{FF2B5EF4-FFF2-40B4-BE49-F238E27FC236}">
                    <a16:creationId xmlns:a16="http://schemas.microsoft.com/office/drawing/2014/main" id="{399CD9B6-0AEF-13B9-E116-1137DE1D9BC6}"/>
                  </a:ext>
                </a:extLst>
              </p:cNvPr>
              <p:cNvSpPr txBox="1"/>
              <p:nvPr/>
            </p:nvSpPr>
            <p:spPr>
              <a:xfrm>
                <a:off x="5922561" y="5230503"/>
                <a:ext cx="301686" cy="369332"/>
              </a:xfrm>
              <a:prstGeom prst="rect">
                <a:avLst/>
              </a:prstGeom>
              <a:noFill/>
            </p:spPr>
            <p:txBody>
              <a:bodyPr wrap="none" rtlCol="0">
                <a:spAutoFit/>
              </a:bodyPr>
              <a:lstStyle/>
              <a:p>
                <a:r>
                  <a:rPr lang="en-US" dirty="0">
                    <a:solidFill>
                      <a:srgbClr val="FF33CC"/>
                    </a:solidFill>
                  </a:rPr>
                  <a:t>4</a:t>
                </a:r>
              </a:p>
            </p:txBody>
          </p:sp>
          <p:sp>
            <p:nvSpPr>
              <p:cNvPr id="45" name="TextBox 44">
                <a:extLst>
                  <a:ext uri="{FF2B5EF4-FFF2-40B4-BE49-F238E27FC236}">
                    <a16:creationId xmlns:a16="http://schemas.microsoft.com/office/drawing/2014/main" id="{733A190F-37F3-1B69-A083-FC70FD325130}"/>
                  </a:ext>
                </a:extLst>
              </p:cNvPr>
              <p:cNvSpPr txBox="1"/>
              <p:nvPr/>
            </p:nvSpPr>
            <p:spPr>
              <a:xfrm>
                <a:off x="9692485" y="5171600"/>
                <a:ext cx="301686" cy="369332"/>
              </a:xfrm>
              <a:prstGeom prst="rect">
                <a:avLst/>
              </a:prstGeom>
              <a:noFill/>
            </p:spPr>
            <p:txBody>
              <a:bodyPr wrap="none" rtlCol="0">
                <a:spAutoFit/>
              </a:bodyPr>
              <a:lstStyle/>
              <a:p>
                <a:r>
                  <a:rPr lang="en-US" dirty="0">
                    <a:solidFill>
                      <a:srgbClr val="FF33CC"/>
                    </a:solidFill>
                  </a:rPr>
                  <a:t>6</a:t>
                </a:r>
              </a:p>
            </p:txBody>
          </p:sp>
          <p:sp>
            <p:nvSpPr>
              <p:cNvPr id="46" name="TextBox 45">
                <a:extLst>
                  <a:ext uri="{FF2B5EF4-FFF2-40B4-BE49-F238E27FC236}">
                    <a16:creationId xmlns:a16="http://schemas.microsoft.com/office/drawing/2014/main" id="{C51A7115-0D3D-16F1-8AE1-00E7BBC584CA}"/>
                  </a:ext>
                </a:extLst>
              </p:cNvPr>
              <p:cNvSpPr txBox="1"/>
              <p:nvPr/>
            </p:nvSpPr>
            <p:spPr>
              <a:xfrm>
                <a:off x="7974880" y="5267825"/>
                <a:ext cx="301686" cy="369332"/>
              </a:xfrm>
              <a:prstGeom prst="rect">
                <a:avLst/>
              </a:prstGeom>
              <a:noFill/>
            </p:spPr>
            <p:txBody>
              <a:bodyPr wrap="none" rtlCol="0">
                <a:spAutoFit/>
              </a:bodyPr>
              <a:lstStyle/>
              <a:p>
                <a:r>
                  <a:rPr lang="en-US" dirty="0">
                    <a:solidFill>
                      <a:srgbClr val="FF33CC"/>
                    </a:solidFill>
                  </a:rPr>
                  <a:t>5</a:t>
                </a:r>
              </a:p>
            </p:txBody>
          </p:sp>
          <p:sp>
            <p:nvSpPr>
              <p:cNvPr id="47" name="TextBox 46">
                <a:extLst>
                  <a:ext uri="{FF2B5EF4-FFF2-40B4-BE49-F238E27FC236}">
                    <a16:creationId xmlns:a16="http://schemas.microsoft.com/office/drawing/2014/main" id="{24451D89-D646-660D-7FEE-A019C1769785}"/>
                  </a:ext>
                </a:extLst>
              </p:cNvPr>
              <p:cNvSpPr txBox="1"/>
              <p:nvPr/>
            </p:nvSpPr>
            <p:spPr>
              <a:xfrm>
                <a:off x="11600598" y="5188989"/>
                <a:ext cx="301686" cy="369332"/>
              </a:xfrm>
              <a:prstGeom prst="rect">
                <a:avLst/>
              </a:prstGeom>
              <a:noFill/>
            </p:spPr>
            <p:txBody>
              <a:bodyPr wrap="none" rtlCol="0">
                <a:spAutoFit/>
              </a:bodyPr>
              <a:lstStyle/>
              <a:p>
                <a:r>
                  <a:rPr lang="en-US" dirty="0">
                    <a:solidFill>
                      <a:srgbClr val="FF33CC"/>
                    </a:solidFill>
                  </a:rPr>
                  <a:t>7</a:t>
                </a:r>
              </a:p>
            </p:txBody>
          </p:sp>
          <p:sp>
            <p:nvSpPr>
              <p:cNvPr id="48" name="TextBox 47">
                <a:extLst>
                  <a:ext uri="{FF2B5EF4-FFF2-40B4-BE49-F238E27FC236}">
                    <a16:creationId xmlns:a16="http://schemas.microsoft.com/office/drawing/2014/main" id="{72FFA396-78AA-8813-DEC6-7638EC91BB55}"/>
                  </a:ext>
                </a:extLst>
              </p:cNvPr>
              <p:cNvSpPr txBox="1"/>
              <p:nvPr/>
            </p:nvSpPr>
            <p:spPr>
              <a:xfrm>
                <a:off x="5354476" y="6123543"/>
                <a:ext cx="301686" cy="369332"/>
              </a:xfrm>
              <a:prstGeom prst="rect">
                <a:avLst/>
              </a:prstGeom>
              <a:noFill/>
            </p:spPr>
            <p:txBody>
              <a:bodyPr wrap="none" rtlCol="0">
                <a:spAutoFit/>
              </a:bodyPr>
              <a:lstStyle/>
              <a:p>
                <a:r>
                  <a:rPr lang="en-US" dirty="0">
                    <a:solidFill>
                      <a:srgbClr val="FF33CC"/>
                    </a:solidFill>
                  </a:rPr>
                  <a:t>8</a:t>
                </a:r>
              </a:p>
            </p:txBody>
          </p:sp>
          <p:sp>
            <p:nvSpPr>
              <p:cNvPr id="49" name="TextBox 48">
                <a:extLst>
                  <a:ext uri="{FF2B5EF4-FFF2-40B4-BE49-F238E27FC236}">
                    <a16:creationId xmlns:a16="http://schemas.microsoft.com/office/drawing/2014/main" id="{1E8F17B1-2132-5641-026F-5AE327A5125F}"/>
                  </a:ext>
                </a:extLst>
              </p:cNvPr>
              <p:cNvSpPr txBox="1"/>
              <p:nvPr/>
            </p:nvSpPr>
            <p:spPr>
              <a:xfrm>
                <a:off x="6490947" y="6123543"/>
                <a:ext cx="301686" cy="369332"/>
              </a:xfrm>
              <a:prstGeom prst="rect">
                <a:avLst/>
              </a:prstGeom>
              <a:noFill/>
            </p:spPr>
            <p:txBody>
              <a:bodyPr wrap="none" rtlCol="0">
                <a:spAutoFit/>
              </a:bodyPr>
              <a:lstStyle/>
              <a:p>
                <a:r>
                  <a:rPr lang="en-US" dirty="0">
                    <a:solidFill>
                      <a:srgbClr val="FF33CC"/>
                    </a:solidFill>
                  </a:rPr>
                  <a:t>9</a:t>
                </a:r>
              </a:p>
            </p:txBody>
          </p:sp>
        </p:grpSp>
      </p:grpSp>
    </p:spTree>
    <p:extLst>
      <p:ext uri="{BB962C8B-B14F-4D97-AF65-F5344CB8AC3E}">
        <p14:creationId xmlns:p14="http://schemas.microsoft.com/office/powerpoint/2010/main" val="3638341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16EF0-BA71-FAF4-8D2E-6A56D7A3D8A1}"/>
              </a:ext>
            </a:extLst>
          </p:cNvPr>
          <p:cNvSpPr>
            <a:spLocks noGrp="1"/>
          </p:cNvSpPr>
          <p:nvPr>
            <p:ph type="title"/>
          </p:nvPr>
        </p:nvSpPr>
        <p:spPr/>
        <p:txBody>
          <a:bodyPr/>
          <a:lstStyle/>
          <a:p>
            <a:r>
              <a:rPr lang="en-US" dirty="0"/>
              <a:t>Process for Algorithm Analysis</a:t>
            </a:r>
          </a:p>
        </p:txBody>
      </p:sp>
      <p:sp>
        <p:nvSpPr>
          <p:cNvPr id="3" name="Content Placeholder 2">
            <a:extLst>
              <a:ext uri="{FF2B5EF4-FFF2-40B4-BE49-F238E27FC236}">
                <a16:creationId xmlns:a16="http://schemas.microsoft.com/office/drawing/2014/main" id="{7814778F-BCED-5084-02A2-68257F91090F}"/>
              </a:ext>
            </a:extLst>
          </p:cNvPr>
          <p:cNvSpPr>
            <a:spLocks noGrp="1"/>
          </p:cNvSpPr>
          <p:nvPr>
            <p:ph idx="1"/>
          </p:nvPr>
        </p:nvSpPr>
        <p:spPr/>
        <p:txBody>
          <a:bodyPr>
            <a:normAutofit lnSpcReduction="10000"/>
          </a:bodyPr>
          <a:lstStyle/>
          <a:p>
            <a:r>
              <a:rPr lang="en-US" dirty="0"/>
              <a:t>Identify a </a:t>
            </a:r>
            <a:r>
              <a:rPr lang="en-US" i="1" dirty="0"/>
              <a:t>function</a:t>
            </a:r>
            <a:r>
              <a:rPr lang="en-US" dirty="0"/>
              <a:t> which maps the algorithm’s input size to a measure of resources used</a:t>
            </a:r>
          </a:p>
          <a:p>
            <a:pPr lvl="1"/>
            <a:r>
              <a:rPr lang="en-US" dirty="0"/>
              <a:t>Domain of the function: </a:t>
            </a:r>
            <a:r>
              <a:rPr lang="en-US" b="1" dirty="0"/>
              <a:t>sizes</a:t>
            </a:r>
            <a:r>
              <a:rPr lang="en-US" dirty="0"/>
              <a:t> of the input </a:t>
            </a:r>
          </a:p>
          <a:p>
            <a:pPr lvl="2"/>
            <a:r>
              <a:rPr lang="en-US" dirty="0"/>
              <a:t>Number of characters in a string, number of items in a list, number of pixels in an image</a:t>
            </a:r>
          </a:p>
          <a:p>
            <a:pPr lvl="1"/>
            <a:r>
              <a:rPr lang="en-US" dirty="0"/>
              <a:t>Codomain of the function: </a:t>
            </a:r>
            <a:r>
              <a:rPr lang="en-US" b="1" dirty="0"/>
              <a:t>counts</a:t>
            </a:r>
            <a:r>
              <a:rPr lang="en-US" dirty="0"/>
              <a:t> of resources used</a:t>
            </a:r>
          </a:p>
          <a:p>
            <a:pPr lvl="2"/>
            <a:r>
              <a:rPr lang="en-US" dirty="0"/>
              <a:t>Number of times the algorithm adds two numbers together, number times the algorithm does a &gt; or &lt; comparison, maximum number of bytes of memory the algorithm uses at any time </a:t>
            </a:r>
          </a:p>
          <a:p>
            <a:r>
              <a:rPr lang="en-US" dirty="0"/>
              <a:t>Important note: Make sure you know the “units” of your domain and codomain!</a:t>
            </a:r>
          </a:p>
          <a:p>
            <a:pPr lvl="1"/>
            <a:r>
              <a:rPr lang="en-US" dirty="0"/>
              <a:t>Domain = inputs to the function</a:t>
            </a:r>
          </a:p>
          <a:p>
            <a:pPr lvl="1"/>
            <a:r>
              <a:rPr lang="en-US" dirty="0"/>
              <a:t>Codomain = outputs to the function</a:t>
            </a:r>
          </a:p>
        </p:txBody>
      </p:sp>
    </p:spTree>
    <p:extLst>
      <p:ext uri="{BB962C8B-B14F-4D97-AF65-F5344CB8AC3E}">
        <p14:creationId xmlns:p14="http://schemas.microsoft.com/office/powerpoint/2010/main" val="3678960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E42BD-2911-6FAF-A9E7-9C282FAC4F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E681DA-14E1-8AC3-BB7C-AAEBC2E88E36}"/>
              </a:ext>
            </a:extLst>
          </p:cNvPr>
          <p:cNvSpPr>
            <a:spLocks noGrp="1"/>
          </p:cNvSpPr>
          <p:nvPr>
            <p:ph type="title"/>
          </p:nvPr>
        </p:nvSpPr>
        <p:spPr/>
        <p:txBody>
          <a:bodyPr/>
          <a:lstStyle/>
          <a:p>
            <a:r>
              <a:rPr lang="en-US" dirty="0"/>
              <a:t>Comparing Running Times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7A57B012-5A70-0B46-64DE-4E4D3CFDBB7B}"/>
                  </a:ext>
                </a:extLst>
              </p:cNvPr>
              <p:cNvSpPr>
                <a:spLocks noGrp="1"/>
              </p:cNvSpPr>
              <p:nvPr>
                <p:ph idx="1"/>
              </p:nvPr>
            </p:nvSpPr>
            <p:spPr/>
            <p:txBody>
              <a:bodyPr>
                <a:normAutofit/>
              </a:bodyPr>
              <a:lstStyle/>
              <a:p>
                <a:r>
                  <a:rPr lang="en-US" dirty="0"/>
                  <a:t>To compare two algorithms’ running times, we need a way to compare functions</a:t>
                </a:r>
              </a:p>
              <a:p>
                <a:r>
                  <a:rPr lang="en-US" dirty="0"/>
                  <a:t>We want this comparison to have the following properties:</a:t>
                </a:r>
              </a:p>
              <a:p>
                <a:pPr lvl="1"/>
                <a:r>
                  <a:rPr lang="en-US" dirty="0"/>
                  <a:t>We answer based on long-term behavior (i.e. large inputs)</a:t>
                </a:r>
              </a:p>
              <a:p>
                <a:pPr lvl="2"/>
                <a:r>
                  <a:rPr lang="en-US" dirty="0"/>
                  <a:t>In most cases, all algorithms are fast on small inputs, so it’s more important to compare for large inputs</a:t>
                </a:r>
              </a:p>
              <a:p>
                <a:pPr lvl="1"/>
                <a:r>
                  <a:rPr lang="en-US" dirty="0"/>
                  <a:t>We ignore constant coefficients and non-dominant terms</a:t>
                </a:r>
              </a:p>
              <a:p>
                <a:pPr lvl="2"/>
                <a:r>
                  <a:rPr lang="en-US" dirty="0"/>
                  <a:t>Different people might count different subsets of operations, which would give different constant coefficients in the running time</a:t>
                </a:r>
              </a:p>
              <a:p>
                <a:pPr lvl="2"/>
                <a:r>
                  <a:rPr lang="en-US" dirty="0"/>
                  <a:t>Even if we count the same operations, different operations take different amounts of time on different computers</a:t>
                </a:r>
              </a:p>
              <a:p>
                <a:pPr lvl="2"/>
                <a:r>
                  <a:rPr lang="en-US" dirty="0"/>
                  <a:t>Constant coefficients matter more than the non-dominant terms (e.g. </a:t>
                </a:r>
                <a14:m>
                  <m:oMath xmlns:m="http://schemas.openxmlformats.org/officeDocument/2006/math">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&gt;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𝑛</m:t>
                    </m:r>
                  </m:oMath>
                </a14:m>
                <a:r>
                  <a:rPr lang="en-US" dirty="0"/>
                  <a:t>)</a:t>
                </a:r>
              </a:p>
            </p:txBody>
          </p:sp>
        </mc:Choice>
        <mc:Fallback>
          <p:sp>
            <p:nvSpPr>
              <p:cNvPr id="3" name="Content Placeholder 2">
                <a:extLst>
                  <a:ext uri="{FF2B5EF4-FFF2-40B4-BE49-F238E27FC236}">
                    <a16:creationId xmlns:a16="http://schemas.microsoft.com/office/drawing/2014/main" id="{7A57B012-5A70-0B46-64DE-4E4D3CFDBB7B}"/>
                  </a:ext>
                </a:extLst>
              </p:cNvPr>
              <p:cNvSpPr>
                <a:spLocks noGrp="1" noRot="1" noChangeAspect="1" noMove="1" noResize="1" noEditPoints="1" noAdjustHandles="1" noChangeArrowheads="1" noChangeShapeType="1" noTextEdit="1"/>
              </p:cNvSpPr>
              <p:nvPr>
                <p:ph idx="1"/>
              </p:nvPr>
            </p:nvSpPr>
            <p:spPr>
              <a:blipFill>
                <a:blip r:embed="rId2"/>
                <a:stretch>
                  <a:fillRect l="-1043" t="-2241" b="-2101"/>
                </a:stretch>
              </a:blipFill>
            </p:spPr>
            <p:txBody>
              <a:bodyPr/>
              <a:lstStyle/>
              <a:p>
                <a:r>
                  <a:rPr lang="en-US">
                    <a:noFill/>
                  </a:rPr>
                  <a:t> </a:t>
                </a:r>
              </a:p>
            </p:txBody>
          </p:sp>
        </mc:Fallback>
      </mc:AlternateContent>
    </p:spTree>
    <p:extLst>
      <p:ext uri="{BB962C8B-B14F-4D97-AF65-F5344CB8AC3E}">
        <p14:creationId xmlns:p14="http://schemas.microsoft.com/office/powerpoint/2010/main" val="313342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3E553192-1741-E7E7-D227-470D609DAE9D}"/>
                  </a:ext>
                </a:extLst>
              </p:cNvPr>
              <p:cNvSpPr>
                <a:spLocks noGrp="1"/>
              </p:cNvSpPr>
              <p:nvPr>
                <p:ph type="title"/>
              </p:nvPr>
            </p:nvSpPr>
            <p:spPr>
              <a:xfrm>
                <a:off x="838200" y="81347"/>
                <a:ext cx="10515600" cy="1325563"/>
              </a:xfrm>
            </p:spPr>
            <p:txBody>
              <a:bodyPr/>
              <a:lstStyle/>
              <a:p>
                <a:r>
                  <a:rPr lang="en-US" dirty="0"/>
                  <a:t>Asymptotically comparing </a:t>
                </a:r>
                <a14:m>
                  <m:oMath xmlns:m="http://schemas.openxmlformats.org/officeDocument/2006/math">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with </a:t>
                </a:r>
                <a14:m>
                  <m:oMath xmlns:m="http://schemas.openxmlformats.org/officeDocument/2006/math">
                    <m:r>
                      <a:rPr lang="en-US" b="0" i="1" smtClean="0">
                        <a:latin typeface="Cambria Math" panose="02040503050406030204" pitchFamily="18" charset="0"/>
                      </a:rPr>
                      <m:t>𝑔</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p:txBody>
          </p:sp>
        </mc:Choice>
        <mc:Fallback xmlns="">
          <p:sp>
            <p:nvSpPr>
              <p:cNvPr id="2" name="Title 1">
                <a:extLst>
                  <a:ext uri="{FF2B5EF4-FFF2-40B4-BE49-F238E27FC236}">
                    <a16:creationId xmlns:a16="http://schemas.microsoft.com/office/drawing/2014/main" id="{3E553192-1741-E7E7-D227-470D609DAE9D}"/>
                  </a:ext>
                </a:extLst>
              </p:cNvPr>
              <p:cNvSpPr>
                <a:spLocks noGrp="1" noRot="1" noChangeAspect="1" noMove="1" noResize="1" noEditPoints="1" noAdjustHandles="1" noChangeArrowheads="1" noChangeShapeType="1" noTextEdit="1"/>
              </p:cNvSpPr>
              <p:nvPr>
                <p:ph type="title"/>
              </p:nvPr>
            </p:nvSpPr>
            <p:spPr>
              <a:xfrm>
                <a:off x="838200" y="81347"/>
                <a:ext cx="10515600" cy="1325563"/>
              </a:xfrm>
              <a:blipFill>
                <a:blip r:embed="rId2"/>
                <a:stretch>
                  <a:fillRect l="-2377"/>
                </a:stretch>
              </a:blipFill>
            </p:spPr>
            <p:txBody>
              <a:bodyPr/>
              <a:lstStyle/>
              <a:p>
                <a:r>
                  <a:rPr lang="en-US">
                    <a:noFill/>
                  </a:rPr>
                  <a:t> </a:t>
                </a:r>
              </a:p>
            </p:txBody>
          </p:sp>
        </mc:Fallback>
      </mc:AlternateContent>
      <p:grpSp>
        <p:nvGrpSpPr>
          <p:cNvPr id="4" name="Group 3" descr="A chart depicting how we can asymptotically compare a function f(n) with another function g(n). &#10;&#10;To show f(n) is big-Oh of g(n) we are able to ignore a small number of inputs (up to a value we call n_0, or n-naught) and multiply g(n) by a constant (that we call c_2). We say f(n) to be O(g(n)) provided for all inputs after n_0, f(n) is always below c_2*g(n).&#10;&#10;To show f(n) is big-Omega of g(n) we are able to ignore a small number of inputs (up to a value we call n_0, or n-naught) and multiply g(n) by a constant (that we call c_1). We say f(n) to be Omega(g(n)) provided for all inputs after n_0, f(n) is always amove c_1*g(n).&#10;&#10;If we can do both, then we say f(n) is big-Theta of g(n).">
            <a:extLst>
              <a:ext uri="{FF2B5EF4-FFF2-40B4-BE49-F238E27FC236}">
                <a16:creationId xmlns:a16="http://schemas.microsoft.com/office/drawing/2014/main" id="{1926F536-686E-BD1B-029B-BA2875E072D6}"/>
              </a:ext>
            </a:extLst>
          </p:cNvPr>
          <p:cNvGrpSpPr/>
          <p:nvPr/>
        </p:nvGrpSpPr>
        <p:grpSpPr>
          <a:xfrm>
            <a:off x="821900" y="1150625"/>
            <a:ext cx="9272722" cy="5640781"/>
            <a:chOff x="821900" y="1098075"/>
            <a:chExt cx="9272722" cy="5640781"/>
          </a:xfrm>
        </p:grpSpPr>
        <mc:AlternateContent xmlns:mc="http://schemas.openxmlformats.org/markup-compatibility/2006" xmlns:a14="http://schemas.microsoft.com/office/drawing/2010/main">
          <mc:Choice Requires="a14">
            <p:sp>
              <p:nvSpPr>
                <p:cNvPr id="3" name="TextBox 2"/>
                <p:cNvSpPr txBox="1"/>
                <p:nvPr/>
              </p:nvSpPr>
              <p:spPr>
                <a:xfrm>
                  <a:off x="7721600" y="2133600"/>
                  <a:ext cx="2373022"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𝑓</m:t>
                        </m:r>
                        <m:r>
                          <a:rPr lang="en-US" sz="2400" b="0" i="1" smtClean="0">
                            <a:latin typeface="Cambria Math"/>
                          </a:rPr>
                          <m:t>(</m:t>
                        </m:r>
                        <m:r>
                          <a:rPr lang="en-US" sz="2400" b="0" i="1" smtClean="0">
                            <a:latin typeface="Cambria Math"/>
                          </a:rPr>
                          <m:t>𝑛</m:t>
                        </m:r>
                        <m:r>
                          <a:rPr lang="en-US" sz="2400" b="0" i="1" smtClean="0">
                            <a:latin typeface="Cambria Math"/>
                          </a:rPr>
                          <m:t>)=</m:t>
                        </m:r>
                        <m:r>
                          <a:rPr lang="en-US" sz="2400" b="0" i="1" smtClean="0">
                            <a:latin typeface="Cambria Math"/>
                          </a:rPr>
                          <m:t>𝑂</m:t>
                        </m:r>
                        <m:r>
                          <a:rPr lang="en-US" sz="2400" b="0" i="1" smtClean="0">
                            <a:latin typeface="Cambria Math"/>
                          </a:rPr>
                          <m:t>(</m:t>
                        </m:r>
                        <m:r>
                          <a:rPr lang="en-US" sz="2400" b="0" i="1" smtClean="0">
                            <a:latin typeface="Cambria Math"/>
                          </a:rPr>
                          <m:t>𝑔</m:t>
                        </m:r>
                        <m:d>
                          <m:dPr>
                            <m:ctrlPr>
                              <a:rPr lang="en-US" sz="2400" b="0" i="1" smtClean="0">
                                <a:latin typeface="Cambria Math" panose="02040503050406030204" pitchFamily="18" charset="0"/>
                              </a:rPr>
                            </m:ctrlPr>
                          </m:dPr>
                          <m:e>
                            <m:r>
                              <a:rPr lang="en-US" sz="2400" b="0" i="1" smtClean="0">
                                <a:latin typeface="Cambria Math"/>
                              </a:rPr>
                              <m:t>𝑛</m:t>
                            </m:r>
                          </m:e>
                        </m:d>
                        <m:r>
                          <a:rPr lang="en-US" sz="2400" b="0" i="1" smtClean="0">
                            <a:latin typeface="Cambria Math"/>
                          </a:rPr>
                          <m:t>)</m:t>
                        </m:r>
                      </m:oMath>
                    </m:oMathPara>
                  </a14:m>
                  <a:endParaRPr lang="en-US" sz="2400" dirty="0"/>
                </a:p>
              </p:txBody>
            </p:sp>
          </mc:Choice>
          <mc:Fallback xmlns="">
            <p:sp>
              <p:nvSpPr>
                <p:cNvPr id="3" name="TextBox 2"/>
                <p:cNvSpPr txBox="1">
                  <a:spLocks noRot="1" noChangeAspect="1" noMove="1" noResize="1" noEditPoints="1" noAdjustHandles="1" noChangeArrowheads="1" noChangeShapeType="1" noTextEdit="1"/>
                </p:cNvSpPr>
                <p:nvPr/>
              </p:nvSpPr>
              <p:spPr>
                <a:xfrm>
                  <a:off x="7721600" y="2133600"/>
                  <a:ext cx="2373022" cy="461665"/>
                </a:xfrm>
                <a:prstGeom prst="rect">
                  <a:avLst/>
                </a:prstGeom>
                <a:blipFill>
                  <a:blip r:embed="rId3"/>
                  <a:stretch>
                    <a:fillRect l="-514" r="-514" b="-18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7735490" y="2895600"/>
                  <a:ext cx="235750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𝑓</m:t>
                        </m:r>
                        <m:r>
                          <a:rPr lang="en-US" sz="2400" b="0" i="1" smtClean="0">
                            <a:latin typeface="Cambria Math"/>
                          </a:rPr>
                          <m:t>(</m:t>
                        </m:r>
                        <m:r>
                          <a:rPr lang="en-US" sz="2400" b="0" i="1" smtClean="0">
                            <a:latin typeface="Cambria Math"/>
                          </a:rPr>
                          <m:t>𝑛</m:t>
                        </m:r>
                        <m:r>
                          <a:rPr lang="en-US" sz="2400" b="0" i="1" smtClean="0">
                            <a:latin typeface="Cambria Math"/>
                          </a:rPr>
                          <m:t>)=</m:t>
                        </m:r>
                        <m:r>
                          <m:rPr>
                            <m:sty m:val="p"/>
                          </m:rPr>
                          <a:rPr lang="en-US" sz="2400" b="0" i="0" smtClean="0">
                            <a:latin typeface="Cambria Math"/>
                          </a:rPr>
                          <m:t>Θ</m:t>
                        </m:r>
                        <m:r>
                          <a:rPr lang="en-US" sz="2400" b="0" i="1" smtClean="0">
                            <a:latin typeface="Cambria Math"/>
                          </a:rPr>
                          <m:t>(</m:t>
                        </m:r>
                        <m:r>
                          <a:rPr lang="en-US" sz="2400" b="0" i="1" smtClean="0">
                            <a:latin typeface="Cambria Math"/>
                          </a:rPr>
                          <m:t>𝑔</m:t>
                        </m:r>
                        <m:d>
                          <m:dPr>
                            <m:ctrlPr>
                              <a:rPr lang="en-US" sz="2400" b="0" i="1" smtClean="0">
                                <a:latin typeface="Cambria Math" panose="02040503050406030204" pitchFamily="18" charset="0"/>
                              </a:rPr>
                            </m:ctrlPr>
                          </m:dPr>
                          <m:e>
                            <m:r>
                              <a:rPr lang="en-US" sz="2400" b="0" i="1" smtClean="0">
                                <a:latin typeface="Cambria Math"/>
                              </a:rPr>
                              <m:t>𝑛</m:t>
                            </m:r>
                          </m:e>
                        </m:d>
                        <m:r>
                          <a:rPr lang="en-US" sz="2400" b="0" i="1" smtClean="0">
                            <a:latin typeface="Cambria Math"/>
                          </a:rPr>
                          <m:t>)</m:t>
                        </m:r>
                      </m:oMath>
                    </m:oMathPara>
                  </a14:m>
                  <a:endParaRPr lang="en-US"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7735490" y="2895600"/>
                  <a:ext cx="2357505" cy="461665"/>
                </a:xfrm>
                <a:prstGeom prst="rect">
                  <a:avLst/>
                </a:prstGeom>
                <a:blipFill>
                  <a:blip r:embed="rId4"/>
                  <a:stretch>
                    <a:fillRect l="-517" r="-258" b="-18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7719381" y="3653135"/>
                  <a:ext cx="2365519"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𝑓</m:t>
                        </m:r>
                        <m:r>
                          <a:rPr lang="en-US" sz="2400" b="0" i="1" smtClean="0">
                            <a:latin typeface="Cambria Math"/>
                          </a:rPr>
                          <m:t>(</m:t>
                        </m:r>
                        <m:r>
                          <a:rPr lang="en-US" sz="2400" b="0" i="1" smtClean="0">
                            <a:latin typeface="Cambria Math"/>
                          </a:rPr>
                          <m:t>𝑛</m:t>
                        </m:r>
                        <m:r>
                          <a:rPr lang="en-US" sz="2400" b="0" i="1" smtClean="0">
                            <a:latin typeface="Cambria Math"/>
                          </a:rPr>
                          <m:t>)=</m:t>
                        </m:r>
                        <m:r>
                          <m:rPr>
                            <m:sty m:val="p"/>
                          </m:rPr>
                          <a:rPr lang="en-US" sz="2400" b="0" i="0" smtClean="0">
                            <a:latin typeface="Cambria Math"/>
                          </a:rPr>
                          <m:t>Ω</m:t>
                        </m:r>
                        <m:r>
                          <a:rPr lang="en-US" sz="2400" b="0" i="1" smtClean="0">
                            <a:latin typeface="Cambria Math"/>
                          </a:rPr>
                          <m:t>(</m:t>
                        </m:r>
                        <m:r>
                          <a:rPr lang="en-US" sz="2400" b="0" i="1" smtClean="0">
                            <a:latin typeface="Cambria Math"/>
                          </a:rPr>
                          <m:t>𝑔</m:t>
                        </m:r>
                        <m:d>
                          <m:dPr>
                            <m:ctrlPr>
                              <a:rPr lang="en-US" sz="2400" b="0" i="1" smtClean="0">
                                <a:latin typeface="Cambria Math" panose="02040503050406030204" pitchFamily="18" charset="0"/>
                              </a:rPr>
                            </m:ctrlPr>
                          </m:dPr>
                          <m:e>
                            <m:r>
                              <a:rPr lang="en-US" sz="2400" b="0" i="1" smtClean="0">
                                <a:latin typeface="Cambria Math"/>
                              </a:rPr>
                              <m:t>𝑛</m:t>
                            </m:r>
                          </m:e>
                        </m:d>
                        <m:r>
                          <a:rPr lang="en-US" sz="2400" b="0" i="1" smtClean="0">
                            <a:latin typeface="Cambria Math"/>
                          </a:rPr>
                          <m:t>)</m:t>
                        </m:r>
                      </m:oMath>
                    </m:oMathPara>
                  </a14:m>
                  <a:endParaRPr lang="en-US" sz="2400" dirty="0"/>
                </a:p>
              </p:txBody>
            </p:sp>
          </mc:Choice>
          <mc:Fallback xmlns="">
            <p:sp>
              <p:nvSpPr>
                <p:cNvPr id="6" name="TextBox 5"/>
                <p:cNvSpPr txBox="1">
                  <a:spLocks noRot="1" noChangeAspect="1" noMove="1" noResize="1" noEditPoints="1" noAdjustHandles="1" noChangeArrowheads="1" noChangeShapeType="1" noTextEdit="1"/>
                </p:cNvSpPr>
                <p:nvPr/>
              </p:nvSpPr>
              <p:spPr>
                <a:xfrm>
                  <a:off x="7719381" y="3653135"/>
                  <a:ext cx="2365519" cy="461665"/>
                </a:xfrm>
                <a:prstGeom prst="rect">
                  <a:avLst/>
                </a:prstGeom>
                <a:blipFill>
                  <a:blip r:embed="rId5"/>
                  <a:stretch>
                    <a:fillRect l="-258" r="-515" b="-17105"/>
                  </a:stretch>
                </a:blipFill>
              </p:spPr>
              <p:txBody>
                <a:bodyPr/>
                <a:lstStyle/>
                <a:p>
                  <a:r>
                    <a:rPr lang="en-US">
                      <a:noFill/>
                    </a:rPr>
                    <a:t> </a:t>
                  </a:r>
                </a:p>
              </p:txBody>
            </p:sp>
          </mc:Fallback>
        </mc:AlternateContent>
        <p:pic>
          <p:nvPicPr>
            <p:cNvPr id="7" name="Picture 2" descr="A chart depicting how we can asymptotically compare a function f(n) with another function g(n). &#10;&#10;To show f(n) is big-Oh of g(n) we are able to ignore a small number of inputs (up to a value we call n_0, or n-naught) and multiply g(n) by a constant (that we call c_2). We say f(n) to be O(g(n)) provided for all inputs after n_0, f(n) is always below c_2*g(n).&#10;&#10;To show f(n) is big-Omega of g(n) we are able to ignore a small number of inputs (up to a value we call n_0, or n-naught) and multiply g(n) by a constant (that we call c_1). We say f(n) to be Omega(g(n)) provided for all inputs after n_0, f(n) is always amove c_1*g(n).&#10;&#10;If we can do both, then we say f(n) is big-Theta of g(n).&#10;"/>
            <p:cNvPicPr>
              <a:picLocks noChangeAspect="1" noChangeArrowheads="1"/>
            </p:cNvPicPr>
            <p:nvPr/>
          </p:nvPicPr>
          <p:blipFill rotWithShape="1">
            <a:blip r:embed="rId6">
              <a:extLst>
                <a:ext uri="{28A0092B-C50C-407E-A947-70E740481C1C}">
                  <a14:useLocalDpi xmlns:a14="http://schemas.microsoft.com/office/drawing/2010/main" val="0"/>
                </a:ext>
              </a:extLst>
            </a:blip>
            <a:srcRect r="25990"/>
            <a:stretch/>
          </p:blipFill>
          <p:spPr bwMode="auto">
            <a:xfrm>
              <a:off x="821900" y="1098075"/>
              <a:ext cx="6884343" cy="56407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1662497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D564C020-2384-061C-18C1-14BB89BF209D}"/>
                  </a:ext>
                </a:extLst>
              </p:cNvPr>
              <p:cNvSpPr>
                <a:spLocks noGrp="1"/>
              </p:cNvSpPr>
              <p:nvPr>
                <p:ph type="title"/>
              </p:nvPr>
            </p:nvSpPr>
            <p:spPr/>
            <p:txBody>
              <a:bodyPr/>
              <a:lstStyle/>
              <a:p>
                <a:r>
                  <a:rPr lang="en-US" dirty="0"/>
                  <a:t>Idea of </a:t>
                </a:r>
                <a14:m>
                  <m:oMath xmlns:m="http://schemas.openxmlformats.org/officeDocument/2006/math">
                    <m:r>
                      <m:rPr>
                        <m:sty m:val="p"/>
                      </m:rPr>
                      <a:rPr lang="en-US" b="0" i="0" smtClean="0">
                        <a:latin typeface="Cambria Math" panose="02040503050406030204" pitchFamily="18" charset="0"/>
                      </a:rPr>
                      <m:t>Θ</m:t>
                    </m:r>
                  </m:oMath>
                </a14:m>
                <a:endParaRPr lang="en-US" dirty="0"/>
              </a:p>
            </p:txBody>
          </p:sp>
        </mc:Choice>
        <mc:Fallback xmlns="">
          <p:sp>
            <p:nvSpPr>
              <p:cNvPr id="2" name="Title 1">
                <a:extLst>
                  <a:ext uri="{FF2B5EF4-FFF2-40B4-BE49-F238E27FC236}">
                    <a16:creationId xmlns:a16="http://schemas.microsoft.com/office/drawing/2014/main" id="{D564C020-2384-061C-18C1-14BB89BF209D}"/>
                  </a:ext>
                </a:extLst>
              </p:cNvPr>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6409C80-61B9-4DC9-01AB-659ECF1BCC8E}"/>
                  </a:ext>
                </a:extLst>
              </p:cNvPr>
              <p:cNvSpPr>
                <a:spLocks noGrp="1"/>
              </p:cNvSpPr>
              <p:nvPr>
                <p:ph idx="1"/>
              </p:nvPr>
            </p:nvSpPr>
            <p:spPr/>
            <p:txBody>
              <a:bodyPr/>
              <a:lstStyle/>
              <a:p>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oMath>
                </a14:m>
                <a:endParaRPr lang="en-US" dirty="0"/>
              </a:p>
              <a:p>
                <a:pPr lvl="1"/>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oMath>
                </a14:m>
                <a:endParaRPr lang="en-US" dirty="0"/>
              </a:p>
            </p:txBody>
          </p:sp>
        </mc:Choice>
        <mc:Fallback xmlns="">
          <p:sp>
            <p:nvSpPr>
              <p:cNvPr id="3" name="Content Placeholder 2">
                <a:extLst>
                  <a:ext uri="{FF2B5EF4-FFF2-40B4-BE49-F238E27FC236}">
                    <a16:creationId xmlns:a16="http://schemas.microsoft.com/office/drawing/2014/main" id="{A6409C80-61B9-4DC9-01AB-659ECF1BCC8E}"/>
                  </a:ext>
                </a:extLst>
              </p:cNvPr>
              <p:cNvSpPr>
                <a:spLocks noGrp="1" noRot="1" noChangeAspect="1" noMove="1" noResize="1" noEditPoints="1" noAdjustHandles="1" noChangeArrowheads="1" noChangeShapeType="1" noTextEdit="1"/>
              </p:cNvSpPr>
              <p:nvPr>
                <p:ph idx="1"/>
              </p:nvPr>
            </p:nvSpPr>
            <p:spPr>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81222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Asymptotic Notation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14:m>
                  <m:oMath xmlns:m="http://schemas.openxmlformats.org/officeDocument/2006/math">
                    <m:r>
                      <a:rPr lang="en-US" b="0" i="1" smtClean="0">
                        <a:latin typeface="Cambria Math"/>
                      </a:rPr>
                      <m:t>𝑂</m:t>
                    </m:r>
                    <m:d>
                      <m:dPr>
                        <m:ctrlPr>
                          <a:rPr lang="en-US" b="0" i="1" smtClean="0">
                            <a:latin typeface="Cambria Math" panose="02040503050406030204" pitchFamily="18" charset="0"/>
                          </a:rPr>
                        </m:ctrlPr>
                      </m:dPr>
                      <m:e>
                        <m:r>
                          <a:rPr lang="en-US" b="0" i="1" smtClean="0">
                            <a:latin typeface="Cambria Math" panose="02040503050406030204" pitchFamily="18" charset="0"/>
                          </a:rPr>
                          <m:t>𝑔</m:t>
                        </m:r>
                        <m:d>
                          <m:dPr>
                            <m:ctrlPr>
                              <a:rPr lang="en-US" b="0" i="1" smtClean="0">
                                <a:latin typeface="Cambria Math" panose="02040503050406030204" pitchFamily="18" charset="0"/>
                              </a:rPr>
                            </m:ctrlPr>
                          </m:dPr>
                          <m:e>
                            <m:r>
                              <a:rPr lang="en-US" b="0" i="1" smtClean="0">
                                <a:latin typeface="Cambria Math"/>
                              </a:rPr>
                              <m:t>𝑛</m:t>
                            </m:r>
                          </m:e>
                        </m:d>
                      </m:e>
                    </m:d>
                  </m:oMath>
                </a14:m>
                <a:endParaRPr lang="en-US" dirty="0"/>
              </a:p>
              <a:p>
                <a:pPr lvl="1"/>
                <a:r>
                  <a:rPr lang="en-US" dirty="0"/>
                  <a:t>The </a:t>
                </a:r>
                <a:r>
                  <a:rPr lang="en-US" b="1" dirty="0"/>
                  <a:t>set of functions</a:t>
                </a:r>
                <a:r>
                  <a:rPr lang="en-US" dirty="0"/>
                  <a:t> with asymptotic behavior less than or equal to </a:t>
                </a:r>
                <a14:m>
                  <m:oMath xmlns:m="http://schemas.openxmlformats.org/officeDocument/2006/math">
                    <m:r>
                      <a:rPr lang="en-US" b="0" i="1" smtClean="0">
                        <a:latin typeface="Cambria Math" panose="02040503050406030204" pitchFamily="18" charset="0"/>
                      </a:rPr>
                      <m:t>𝑔</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1"/>
                <a:r>
                  <a:rPr lang="en-US" dirty="0">
                    <a:solidFill>
                      <a:srgbClr val="FF33CC"/>
                    </a:solidFill>
                  </a:rPr>
                  <a:t>Upper-bounded </a:t>
                </a:r>
                <a:r>
                  <a:rPr lang="en-US" dirty="0"/>
                  <a:t>by a constant times </a:t>
                </a:r>
                <a14:m>
                  <m:oMath xmlns:m="http://schemas.openxmlformats.org/officeDocument/2006/math">
                    <m:r>
                      <a:rPr lang="en-US" b="0" i="1" smtClean="0">
                        <a:latin typeface="Cambria Math"/>
                      </a:rPr>
                      <m:t>𝑔</m:t>
                    </m:r>
                  </m:oMath>
                </a14:m>
                <a:r>
                  <a:rPr lang="en-US" dirty="0"/>
                  <a:t> for large enough values </a:t>
                </a:r>
                <a14:m>
                  <m:oMath xmlns:m="http://schemas.openxmlformats.org/officeDocument/2006/math">
                    <m:r>
                      <a:rPr lang="en-US" b="0" i="1" smtClean="0">
                        <a:latin typeface="Cambria Math"/>
                      </a:rPr>
                      <m:t>𝑛</m:t>
                    </m:r>
                  </m:oMath>
                </a14:m>
                <a:endParaRPr lang="en-US" b="0" i="1" dirty="0">
                  <a:latin typeface="Cambria Math"/>
                </a:endParaRPr>
              </a:p>
              <a:p>
                <a:pPr lvl="1"/>
                <a14:m>
                  <m:oMath xmlns:m="http://schemas.openxmlformats.org/officeDocument/2006/math">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𝑂</m:t>
                    </m:r>
                    <m:d>
                      <m:dPr>
                        <m:ctrlPr>
                          <a:rPr lang="en-US" b="0" i="1" smtClean="0">
                            <a:latin typeface="Cambria Math" panose="02040503050406030204" pitchFamily="18" charset="0"/>
                          </a:rPr>
                        </m:ctrlPr>
                      </m:dPr>
                      <m:e>
                        <m:r>
                          <a:rPr lang="en-US" b="0" i="1" smtClean="0">
                            <a:latin typeface="Cambria Math" panose="02040503050406030204" pitchFamily="18" charset="0"/>
                          </a:rPr>
                          <m:t>𝑔</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e>
                    </m:d>
                    <m:r>
                      <a:rPr lang="en-US" b="0" i="1" smtClean="0">
                        <a:latin typeface="Cambria Math" panose="02040503050406030204" pitchFamily="18" charset="0"/>
                      </a:rPr>
                      <m:t>≡∃</m:t>
                    </m:r>
                    <m:r>
                      <a:rPr lang="en-US" b="0" i="1" smtClean="0">
                        <a:latin typeface="Cambria Math" panose="02040503050406030204" pitchFamily="18" charset="0"/>
                      </a:rPr>
                      <m:t>𝑐</m:t>
                    </m:r>
                    <m:r>
                      <a:rPr lang="en-US" b="0" i="1" smtClean="0">
                        <a:latin typeface="Cambria Math" panose="02040503050406030204" pitchFamily="18" charset="0"/>
                      </a:rPr>
                      <m:t>&gt;0.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&gt;0. ∀</m:t>
                    </m:r>
                    <m:r>
                      <a:rPr lang="en-US" b="0" i="1" smtClean="0">
                        <a:latin typeface="Cambria Math" panose="02040503050406030204" pitchFamily="18" charset="0"/>
                      </a:rPr>
                      <m:t>𝑛</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 </m:t>
                    </m:r>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𝑐</m:t>
                    </m:r>
                    <m:r>
                      <a:rPr lang="en-US" b="0" i="1" smtClean="0">
                        <a:latin typeface="Cambria Math" panose="02040503050406030204" pitchFamily="18" charset="0"/>
                      </a:rPr>
                      <m:t>⋅</m:t>
                    </m:r>
                    <m:r>
                      <a:rPr lang="en-US" b="0" i="1" smtClean="0">
                        <a:latin typeface="Cambria Math" panose="02040503050406030204" pitchFamily="18" charset="0"/>
                      </a:rPr>
                      <m:t>𝑔</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14:m>
                  <m:oMath xmlns:m="http://schemas.openxmlformats.org/officeDocument/2006/math">
                    <m:r>
                      <m:rPr>
                        <m:sty m:val="p"/>
                      </m:rPr>
                      <a:rPr lang="en-US" b="0" i="0" smtClean="0">
                        <a:latin typeface="Cambria Math"/>
                      </a:rPr>
                      <m:t>Ω</m:t>
                    </m:r>
                    <m:r>
                      <a:rPr lang="en-US" b="0" i="1" smtClean="0">
                        <a:latin typeface="Cambria Math"/>
                      </a:rPr>
                      <m:t>(</m:t>
                    </m:r>
                    <m:r>
                      <a:rPr lang="en-US" b="0" i="1" smtClean="0">
                        <a:latin typeface="Cambria Math"/>
                      </a:rPr>
                      <m:t>𝑔</m:t>
                    </m:r>
                    <m:d>
                      <m:dPr>
                        <m:ctrlPr>
                          <a:rPr lang="en-US" b="0" i="1" smtClean="0">
                            <a:latin typeface="Cambria Math" panose="02040503050406030204" pitchFamily="18" charset="0"/>
                          </a:rPr>
                        </m:ctrlPr>
                      </m:dPr>
                      <m:e>
                        <m:r>
                          <a:rPr lang="en-US" b="0" i="1" smtClean="0">
                            <a:latin typeface="Cambria Math"/>
                          </a:rPr>
                          <m:t>𝑛</m:t>
                        </m:r>
                      </m:e>
                    </m:d>
                    <m:r>
                      <a:rPr lang="en-US" b="0" i="1" smtClean="0">
                        <a:latin typeface="Cambria Math"/>
                      </a:rPr>
                      <m:t>)</m:t>
                    </m:r>
                  </m:oMath>
                </a14:m>
                <a:endParaRPr lang="en-US" dirty="0"/>
              </a:p>
              <a:p>
                <a:pPr lvl="1"/>
                <a:r>
                  <a:rPr lang="en-US" dirty="0"/>
                  <a:t>the </a:t>
                </a:r>
                <a:r>
                  <a:rPr lang="en-US" b="1" dirty="0"/>
                  <a:t>set of functions</a:t>
                </a:r>
                <a:r>
                  <a:rPr lang="en-US" dirty="0"/>
                  <a:t> with asymptotic behavior greater than or equal to </a:t>
                </a:r>
                <a14:m>
                  <m:oMath xmlns:m="http://schemas.openxmlformats.org/officeDocument/2006/math">
                    <m:r>
                      <a:rPr lang="en-US" i="1">
                        <a:latin typeface="Cambria Math" panose="02040503050406030204" pitchFamily="18" charset="0"/>
                      </a:rPr>
                      <m:t>𝑔</m:t>
                    </m:r>
                    <m:d>
                      <m:dPr>
                        <m:ctrlPr>
                          <a:rPr lang="en-US" i="1">
                            <a:latin typeface="Cambria Math" panose="02040503050406030204" pitchFamily="18" charset="0"/>
                          </a:rPr>
                        </m:ctrlPr>
                      </m:dPr>
                      <m:e>
                        <m:r>
                          <a:rPr lang="en-US" i="1">
                            <a:latin typeface="Cambria Math" panose="02040503050406030204" pitchFamily="18" charset="0"/>
                          </a:rPr>
                          <m:t>𝑛</m:t>
                        </m:r>
                      </m:e>
                    </m:d>
                  </m:oMath>
                </a14:m>
                <a:endParaRPr lang="en-US" dirty="0"/>
              </a:p>
              <a:p>
                <a:pPr lvl="1"/>
                <a:r>
                  <a:rPr lang="en-US" dirty="0">
                    <a:solidFill>
                      <a:srgbClr val="FF33CC"/>
                    </a:solidFill>
                  </a:rPr>
                  <a:t>Lower-bounded </a:t>
                </a:r>
                <a:r>
                  <a:rPr lang="en-US" dirty="0"/>
                  <a:t>by a constant times </a:t>
                </a:r>
                <a14:m>
                  <m:oMath xmlns:m="http://schemas.openxmlformats.org/officeDocument/2006/math">
                    <m:r>
                      <a:rPr lang="en-US" i="1">
                        <a:latin typeface="Cambria Math"/>
                      </a:rPr>
                      <m:t>𝑔</m:t>
                    </m:r>
                  </m:oMath>
                </a14:m>
                <a:r>
                  <a:rPr lang="en-US" dirty="0"/>
                  <a:t> for large enough values </a:t>
                </a:r>
                <a14:m>
                  <m:oMath xmlns:m="http://schemas.openxmlformats.org/officeDocument/2006/math">
                    <m:r>
                      <a:rPr lang="en-US" i="1">
                        <a:latin typeface="Cambria Math"/>
                      </a:rPr>
                      <m:t>𝑛</m:t>
                    </m:r>
                  </m:oMath>
                </a14:m>
                <a:endParaRPr lang="en-US" i="1" dirty="0">
                  <a:latin typeface="Cambria Math"/>
                </a:endParaRPr>
              </a:p>
              <a:p>
                <a:pPr lvl="1"/>
                <a14:m>
                  <m:oMath xmlns:m="http://schemas.openxmlformats.org/officeDocument/2006/math">
                    <m:r>
                      <a:rPr lang="en-US" i="1">
                        <a:latin typeface="Cambria Math" panose="02040503050406030204" pitchFamily="18" charset="0"/>
                      </a:rPr>
                      <m:t>𝑓</m:t>
                    </m:r>
                    <m:r>
                      <a:rPr lang="en-US" i="1">
                        <a:latin typeface="Cambria Math" panose="02040503050406030204" pitchFamily="18" charset="0"/>
                      </a:rPr>
                      <m:t>∈</m:t>
                    </m:r>
                    <m:r>
                      <m:rPr>
                        <m:sty m:val="p"/>
                      </m:rPr>
                      <a:rPr lang="en-US" b="0" i="0" smtClean="0">
                        <a:latin typeface="Cambria Math" panose="02040503050406030204" pitchFamily="18" charset="0"/>
                      </a:rPr>
                      <m:t>Ω</m:t>
                    </m:r>
                    <m:d>
                      <m:dPr>
                        <m:ctrlPr>
                          <a:rPr lang="en-US" i="1">
                            <a:latin typeface="Cambria Math" panose="02040503050406030204" pitchFamily="18" charset="0"/>
                          </a:rPr>
                        </m:ctrlPr>
                      </m:dPr>
                      <m:e>
                        <m:r>
                          <a:rPr lang="en-US" i="1">
                            <a:latin typeface="Cambria Math" panose="02040503050406030204" pitchFamily="18" charset="0"/>
                          </a:rPr>
                          <m:t>𝑔</m:t>
                        </m:r>
                        <m:d>
                          <m:dPr>
                            <m:ctrlPr>
                              <a:rPr lang="en-US" i="1">
                                <a:latin typeface="Cambria Math" panose="02040503050406030204" pitchFamily="18" charset="0"/>
                              </a:rPr>
                            </m:ctrlPr>
                          </m:dPr>
                          <m:e>
                            <m:r>
                              <a:rPr lang="en-US" i="1">
                                <a:latin typeface="Cambria Math" panose="02040503050406030204" pitchFamily="18" charset="0"/>
                              </a:rPr>
                              <m:t>𝑛</m:t>
                            </m:r>
                          </m:e>
                        </m:d>
                      </m:e>
                    </m:d>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&gt;0. ∃</m:t>
                    </m:r>
                    <m:sSub>
                      <m:sSubPr>
                        <m:ctrlPr>
                          <a:rPr lang="en-US" i="1">
                            <a:latin typeface="Cambria Math" panose="02040503050406030204" pitchFamily="18" charset="0"/>
                          </a:rPr>
                        </m:ctrlPr>
                      </m:sSubPr>
                      <m:e>
                        <m:r>
                          <a:rPr lang="en-US" i="1">
                            <a:latin typeface="Cambria Math" panose="02040503050406030204" pitchFamily="18" charset="0"/>
                          </a:rPr>
                          <m:t>𝑛</m:t>
                        </m:r>
                      </m:e>
                      <m:sub>
                        <m:r>
                          <a:rPr lang="en-US" i="1">
                            <a:latin typeface="Cambria Math" panose="02040503050406030204" pitchFamily="18" charset="0"/>
                          </a:rPr>
                          <m:t>0</m:t>
                        </m:r>
                      </m:sub>
                    </m:sSub>
                    <m:r>
                      <a:rPr lang="en-US" i="1">
                        <a:latin typeface="Cambria Math" panose="02040503050406030204" pitchFamily="18" charset="0"/>
                      </a:rPr>
                      <m:t>&gt;0. ∀</m:t>
                    </m:r>
                    <m:r>
                      <a:rPr lang="en-US" i="1">
                        <a:latin typeface="Cambria Math" panose="02040503050406030204" pitchFamily="18" charset="0"/>
                      </a:rPr>
                      <m:t>𝑛</m:t>
                    </m:r>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𝑛</m:t>
                        </m:r>
                      </m:e>
                      <m:sub>
                        <m:r>
                          <a:rPr lang="en-US" i="1">
                            <a:latin typeface="Cambria Math" panose="02040503050406030204" pitchFamily="18" charset="0"/>
                          </a:rPr>
                          <m:t>0</m:t>
                        </m:r>
                      </m:sub>
                    </m:sSub>
                    <m:r>
                      <a:rPr lang="en-US" i="1">
                        <a:latin typeface="Cambria Math" panose="02040503050406030204" pitchFamily="18" charset="0"/>
                      </a:rPr>
                      <m:t>. </m:t>
                    </m:r>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𝑛</m:t>
                        </m:r>
                      </m:e>
                    </m:d>
                    <m:r>
                      <a:rPr lang="en-US" b="0" i="1" smtClean="0">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𝑔</m:t>
                    </m:r>
                    <m:d>
                      <m:dPr>
                        <m:ctrlPr>
                          <a:rPr lang="en-US" i="1">
                            <a:latin typeface="Cambria Math" panose="02040503050406030204" pitchFamily="18" charset="0"/>
                          </a:rPr>
                        </m:ctrlPr>
                      </m:dPr>
                      <m:e>
                        <m:r>
                          <a:rPr lang="en-US" i="1">
                            <a:latin typeface="Cambria Math" panose="02040503050406030204" pitchFamily="18" charset="0"/>
                          </a:rPr>
                          <m:t>𝑛</m:t>
                        </m:r>
                      </m:e>
                    </m:d>
                  </m:oMath>
                </a14:m>
                <a:endParaRPr lang="en-US" dirty="0"/>
              </a:p>
              <a:p>
                <a14:m>
                  <m:oMath xmlns:m="http://schemas.openxmlformats.org/officeDocument/2006/math">
                    <m:r>
                      <m:rPr>
                        <m:sty m:val="p"/>
                      </m:rPr>
                      <a:rPr lang="en-US" b="0" i="0" smtClean="0">
                        <a:latin typeface="Cambria Math"/>
                      </a:rPr>
                      <m:t>Θ</m:t>
                    </m:r>
                    <m:d>
                      <m:dPr>
                        <m:ctrlPr>
                          <a:rPr lang="en-US" b="0" i="1" smtClean="0">
                            <a:latin typeface="Cambria Math" panose="02040503050406030204" pitchFamily="18" charset="0"/>
                          </a:rPr>
                        </m:ctrlPr>
                      </m:dPr>
                      <m:e>
                        <m:r>
                          <a:rPr lang="en-US" b="0" i="1" smtClean="0">
                            <a:latin typeface="Cambria Math"/>
                          </a:rPr>
                          <m:t>𝑔</m:t>
                        </m:r>
                        <m:d>
                          <m:dPr>
                            <m:ctrlPr>
                              <a:rPr lang="en-US" b="0" i="1" smtClean="0">
                                <a:latin typeface="Cambria Math" panose="02040503050406030204" pitchFamily="18" charset="0"/>
                              </a:rPr>
                            </m:ctrlPr>
                          </m:dPr>
                          <m:e>
                            <m:r>
                              <a:rPr lang="en-US" b="0" i="1" smtClean="0">
                                <a:latin typeface="Cambria Math"/>
                              </a:rPr>
                              <m:t>𝑛</m:t>
                            </m:r>
                          </m:e>
                        </m:d>
                      </m:e>
                    </m:d>
                  </m:oMath>
                </a14:m>
                <a:endParaRPr lang="en-US" dirty="0"/>
              </a:p>
              <a:p>
                <a:pPr lvl="1"/>
                <a:r>
                  <a:rPr lang="en-US" dirty="0"/>
                  <a:t>“</a:t>
                </a:r>
                <a:r>
                  <a:rPr lang="en-US" dirty="0">
                    <a:solidFill>
                      <a:srgbClr val="FF33CC"/>
                    </a:solidFill>
                  </a:rPr>
                  <a:t>Tightly</a:t>
                </a:r>
                <a:r>
                  <a:rPr lang="en-US" dirty="0"/>
                  <a:t>” within constant of </a:t>
                </a:r>
                <a14:m>
                  <m:oMath xmlns:m="http://schemas.openxmlformats.org/officeDocument/2006/math">
                    <m:r>
                      <a:rPr lang="en-US" i="1">
                        <a:latin typeface="Cambria Math"/>
                      </a:rPr>
                      <m:t>𝑔</m:t>
                    </m:r>
                  </m:oMath>
                </a14:m>
                <a:r>
                  <a:rPr lang="en-US" dirty="0"/>
                  <a:t> for large </a:t>
                </a:r>
                <a14:m>
                  <m:oMath xmlns:m="http://schemas.openxmlformats.org/officeDocument/2006/math">
                    <m:r>
                      <a:rPr lang="en-US" i="1">
                        <a:latin typeface="Cambria Math"/>
                      </a:rPr>
                      <m:t>𝑛</m:t>
                    </m:r>
                  </m:oMath>
                </a14:m>
                <a:endParaRPr lang="en-US" dirty="0"/>
              </a:p>
              <a:p>
                <a:pPr lvl="1"/>
                <a14:m>
                  <m:oMath xmlns:m="http://schemas.openxmlformats.org/officeDocument/2006/math">
                    <m:r>
                      <m:rPr>
                        <m:sty m:val="p"/>
                      </m:rPr>
                      <a:rPr lang="en-US">
                        <a:latin typeface="Cambria Math"/>
                      </a:rPr>
                      <m:t>Ω</m:t>
                    </m:r>
                    <m:d>
                      <m:dPr>
                        <m:ctrlPr>
                          <a:rPr lang="en-US" i="1">
                            <a:latin typeface="Cambria Math" panose="02040503050406030204" pitchFamily="18" charset="0"/>
                          </a:rPr>
                        </m:ctrlPr>
                      </m:dPr>
                      <m:e>
                        <m:r>
                          <a:rPr lang="en-US" i="1">
                            <a:latin typeface="Cambria Math"/>
                          </a:rPr>
                          <m:t>𝑔</m:t>
                        </m:r>
                        <m:d>
                          <m:dPr>
                            <m:ctrlPr>
                              <a:rPr lang="en-US" i="1">
                                <a:latin typeface="Cambria Math" panose="02040503050406030204" pitchFamily="18" charset="0"/>
                              </a:rPr>
                            </m:ctrlPr>
                          </m:dPr>
                          <m:e>
                            <m:r>
                              <a:rPr lang="en-US" i="1">
                                <a:latin typeface="Cambria Math"/>
                              </a:rPr>
                              <m:t>𝑛</m:t>
                            </m:r>
                          </m:e>
                        </m:d>
                      </m:e>
                    </m:d>
                    <m:r>
                      <a:rPr lang="en-US" b="0" i="1" smtClean="0">
                        <a:latin typeface="Cambria Math"/>
                      </a:rPr>
                      <m:t>∩</m:t>
                    </m:r>
                    <m:r>
                      <a:rPr lang="en-US" i="1">
                        <a:latin typeface="Cambria Math"/>
                      </a:rPr>
                      <m:t>𝑂</m:t>
                    </m:r>
                    <m:r>
                      <a:rPr lang="en-US" i="1">
                        <a:latin typeface="Cambria Math"/>
                      </a:rPr>
                      <m:t>(</m:t>
                    </m:r>
                    <m:r>
                      <a:rPr lang="en-US" i="1">
                        <a:latin typeface="Cambria Math"/>
                      </a:rPr>
                      <m:t>𝑔</m:t>
                    </m:r>
                    <m:d>
                      <m:dPr>
                        <m:ctrlPr>
                          <a:rPr lang="en-US" i="1">
                            <a:latin typeface="Cambria Math" panose="02040503050406030204" pitchFamily="18" charset="0"/>
                          </a:rPr>
                        </m:ctrlPr>
                      </m:dPr>
                      <m:e>
                        <m:r>
                          <a:rPr lang="en-US" i="1">
                            <a:latin typeface="Cambria Math"/>
                          </a:rPr>
                          <m:t>𝑛</m:t>
                        </m:r>
                      </m:e>
                    </m:d>
                    <m:r>
                      <a:rPr lang="en-US" i="1">
                        <a:latin typeface="Cambria Math"/>
                      </a:rPr>
                      <m:t>)</m:t>
                    </m:r>
                  </m:oMath>
                </a14:m>
                <a:endParaRPr lang="en-US" dirty="0"/>
              </a:p>
              <a:p>
                <a:pPr lvl="1"/>
                <a:endParaRPr lang="en-US" dirty="0"/>
              </a:p>
              <a:p>
                <a:pPr lvl="1"/>
                <a:endParaRPr lang="en-US" dirty="0"/>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32895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Asymptotic Notation Example 1</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874837"/>
                <a:ext cx="10972800" cy="4525963"/>
              </a:xfrm>
            </p:spPr>
            <p:txBody>
              <a:bodyPr anchor="t"/>
              <a:lstStyle/>
              <a:p>
                <a:r>
                  <a:rPr lang="en-US" dirty="0"/>
                  <a:t>Show: </a:t>
                </a:r>
                <a14:m>
                  <m:oMath xmlns:m="http://schemas.openxmlformats.org/officeDocument/2006/math">
                    <m:r>
                      <a:rPr lang="en-US" b="0" i="0" smtClean="0">
                        <a:latin typeface="Cambria Math" panose="02040503050406030204" pitchFamily="18" charset="0"/>
                      </a:rPr>
                      <m:t>10</m:t>
                    </m:r>
                    <m:r>
                      <a:rPr lang="en-US" b="0" i="1" smtClean="0">
                        <a:latin typeface="Cambria Math"/>
                      </a:rPr>
                      <m:t>𝑛</m:t>
                    </m:r>
                    <m:r>
                      <a:rPr lang="en-US" b="0" i="1" smtClean="0">
                        <a:latin typeface="Cambria Math" panose="02040503050406030204" pitchFamily="18" charset="0"/>
                      </a:rPr>
                      <m:t>+100</m:t>
                    </m:r>
                    <m:r>
                      <a:rPr lang="en-US" b="0" i="1" smtClean="0">
                        <a:latin typeface="Cambria Math"/>
                      </a:rPr>
                      <m:t>∈</m:t>
                    </m:r>
                    <m:r>
                      <a:rPr lang="en-US" b="0" i="1" smtClean="0">
                        <a:latin typeface="Cambria Math"/>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a:rPr>
                              <m:t>𝑛</m:t>
                            </m:r>
                          </m:e>
                          <m:sup>
                            <m:r>
                              <a:rPr lang="en-US" b="0" i="1" smtClean="0">
                                <a:latin typeface="Cambria Math"/>
                              </a:rPr>
                              <m:t>2</m:t>
                            </m:r>
                          </m:sup>
                        </m:sSup>
                      </m:e>
                    </m:d>
                  </m:oMath>
                </a14:m>
                <a:endParaRPr lang="en-US" dirty="0"/>
              </a:p>
              <a:p>
                <a:pPr lvl="1"/>
                <a:r>
                  <a:rPr lang="en-US" b="1" dirty="0"/>
                  <a:t>Technique: </a:t>
                </a:r>
                <a:r>
                  <a:rPr lang="en-US" dirty="0"/>
                  <a:t>find values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&gt;0</m:t>
                    </m:r>
                  </m:oMath>
                </a14:m>
                <a:r>
                  <a:rPr lang="en-US"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&gt;0</m:t>
                    </m:r>
                  </m:oMath>
                </a14:m>
                <a:r>
                  <a:rPr lang="en-US" dirty="0"/>
                  <a:t> such that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&gt;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 10</m:t>
                    </m:r>
                    <m:r>
                      <a:rPr lang="en-US" b="0" i="1" smtClean="0">
                        <a:latin typeface="Cambria Math" panose="02040503050406030204" pitchFamily="18" charset="0"/>
                      </a:rPr>
                      <m:t>𝑛</m:t>
                    </m:r>
                    <m:r>
                      <a:rPr lang="en-US" b="0" i="1" smtClean="0">
                        <a:latin typeface="Cambria Math" panose="02040503050406030204" pitchFamily="18" charset="0"/>
                      </a:rPr>
                      <m:t>+100≤</m:t>
                    </m:r>
                    <m:r>
                      <a:rPr lang="en-US" b="0" i="1" smtClean="0">
                        <a:latin typeface="Cambria Math" panose="02040503050406030204" pitchFamily="18" charset="0"/>
                      </a:rPr>
                      <m:t>𝑐</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lvl="1"/>
                <a:r>
                  <a:rPr lang="en-US" b="1" dirty="0"/>
                  <a:t>Proof: 	</a:t>
                </a:r>
              </a:p>
              <a:p>
                <a:pPr marL="914400" lvl="2" indent="0">
                  <a:buNone/>
                </a:pPr>
                <a:endParaRPr lang="en-US" b="1" dirty="0"/>
              </a:p>
              <a:p>
                <a:pPr marL="914400" lvl="2" indent="0">
                  <a:buNone/>
                </a:pPr>
                <a:endParaRPr lang="en-US" b="1"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874837"/>
                <a:ext cx="10972800" cy="4525963"/>
              </a:xfrm>
              <a:blipFill>
                <a:blip r:embed="rId2"/>
                <a:stretch>
                  <a:fillRect l="-1000" t="-2291"/>
                </a:stretch>
              </a:blipFill>
            </p:spPr>
            <p:txBody>
              <a:bodyPr/>
              <a:lstStyle/>
              <a:p>
                <a:r>
                  <a:rPr lang="en-US">
                    <a:noFill/>
                  </a:rPr>
                  <a:t> </a:t>
                </a:r>
              </a:p>
            </p:txBody>
          </p:sp>
        </mc:Fallback>
      </mc:AlternateContent>
    </p:spTree>
    <p:extLst>
      <p:ext uri="{BB962C8B-B14F-4D97-AF65-F5344CB8AC3E}">
        <p14:creationId xmlns:p14="http://schemas.microsoft.com/office/powerpoint/2010/main" val="1245178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7A6EC-082D-11D1-9F3F-D540292E6D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B060A5-0D97-3D38-FF74-D85495E97022}"/>
              </a:ext>
            </a:extLst>
          </p:cNvPr>
          <p:cNvSpPr>
            <a:spLocks noGrp="1"/>
          </p:cNvSpPr>
          <p:nvPr>
            <p:ph type="title"/>
          </p:nvPr>
        </p:nvSpPr>
        <p:spPr/>
        <p:txBody>
          <a:bodyPr/>
          <a:lstStyle/>
          <a:p>
            <a:r>
              <a:rPr lang="en-US" dirty="0"/>
              <a:t>Asymptotic Notation Example 1 (Scratchwork)</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FC8A633-7BBC-F3AE-8521-1AD5F0E62E0B}"/>
                  </a:ext>
                </a:extLst>
              </p:cNvPr>
              <p:cNvSpPr>
                <a:spLocks noGrp="1"/>
              </p:cNvSpPr>
              <p:nvPr>
                <p:ph idx="1"/>
              </p:nvPr>
            </p:nvSpPr>
            <p:spPr>
              <a:xfrm>
                <a:off x="609600" y="1874837"/>
                <a:ext cx="10972800" cy="4525963"/>
              </a:xfrm>
            </p:spPr>
            <p:txBody>
              <a:bodyPr anchor="t"/>
              <a:lstStyle/>
              <a:p>
                <a:r>
                  <a:rPr lang="en-US" dirty="0"/>
                  <a:t>Show: </a:t>
                </a:r>
                <a14:m>
                  <m:oMath xmlns:m="http://schemas.openxmlformats.org/officeDocument/2006/math">
                    <m:r>
                      <a:rPr lang="en-US" b="0" i="0" smtClean="0">
                        <a:latin typeface="Cambria Math" panose="02040503050406030204" pitchFamily="18" charset="0"/>
                      </a:rPr>
                      <m:t>10</m:t>
                    </m:r>
                    <m:r>
                      <a:rPr lang="en-US" b="0" i="1" smtClean="0">
                        <a:latin typeface="Cambria Math"/>
                      </a:rPr>
                      <m:t>𝑛</m:t>
                    </m:r>
                    <m:r>
                      <a:rPr lang="en-US" b="0" i="1" smtClean="0">
                        <a:latin typeface="Cambria Math" panose="02040503050406030204" pitchFamily="18" charset="0"/>
                      </a:rPr>
                      <m:t>+100</m:t>
                    </m:r>
                    <m:r>
                      <a:rPr lang="en-US" b="0" i="1" smtClean="0">
                        <a:latin typeface="Cambria Math"/>
                      </a:rPr>
                      <m:t>∈</m:t>
                    </m:r>
                    <m:r>
                      <a:rPr lang="en-US" b="0" i="1" smtClean="0">
                        <a:latin typeface="Cambria Math"/>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a:rPr>
                              <m:t>𝑛</m:t>
                            </m:r>
                          </m:e>
                          <m:sup>
                            <m:r>
                              <a:rPr lang="en-US" b="0" i="1" smtClean="0">
                                <a:latin typeface="Cambria Math"/>
                              </a:rPr>
                              <m:t>2</m:t>
                            </m:r>
                          </m:sup>
                        </m:sSup>
                      </m:e>
                    </m:d>
                  </m:oMath>
                </a14:m>
                <a:endParaRPr lang="en-US" dirty="0"/>
              </a:p>
              <a:p>
                <a:pPr lvl="1"/>
                <a:r>
                  <a:rPr lang="en-US" b="1" dirty="0"/>
                  <a:t>Technique: </a:t>
                </a:r>
                <a:r>
                  <a:rPr lang="en-US" dirty="0"/>
                  <a:t>find values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&gt;0</m:t>
                    </m:r>
                  </m:oMath>
                </a14:m>
                <a:r>
                  <a:rPr lang="en-US"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&gt;0</m:t>
                    </m:r>
                  </m:oMath>
                </a14:m>
                <a:r>
                  <a:rPr lang="en-US" dirty="0"/>
                  <a:t> such that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&gt;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 10</m:t>
                    </m:r>
                    <m:r>
                      <a:rPr lang="en-US" b="0" i="1" smtClean="0">
                        <a:latin typeface="Cambria Math" panose="02040503050406030204" pitchFamily="18" charset="0"/>
                      </a:rPr>
                      <m:t>𝑛</m:t>
                    </m:r>
                    <m:r>
                      <a:rPr lang="en-US" b="0" i="1" smtClean="0">
                        <a:latin typeface="Cambria Math" panose="02040503050406030204" pitchFamily="18" charset="0"/>
                      </a:rPr>
                      <m:t>+100≤</m:t>
                    </m:r>
                    <m:r>
                      <a:rPr lang="en-US" b="0" i="1" smtClean="0">
                        <a:latin typeface="Cambria Math" panose="02040503050406030204" pitchFamily="18" charset="0"/>
                      </a:rPr>
                      <m:t>𝑐</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lvl="1"/>
                <a:r>
                  <a:rPr lang="en-US" b="1" dirty="0"/>
                  <a:t>Scratchwork:</a:t>
                </a:r>
              </a:p>
              <a:p>
                <a:pPr marL="914400" lvl="2" indent="0">
                  <a:buNone/>
                </a:pPr>
                <a:r>
                  <a:rPr lang="en-US" dirty="0"/>
                  <a:t>We need </a:t>
                </a:r>
                <a14:m>
                  <m:oMath xmlns:m="http://schemas.openxmlformats.org/officeDocument/2006/math">
                    <m:r>
                      <a:rPr lang="en-US" b="0" i="1" smtClean="0">
                        <a:latin typeface="Cambria Math" panose="02040503050406030204" pitchFamily="18" charset="0"/>
                      </a:rPr>
                      <m:t>10</m:t>
                    </m:r>
                    <m:r>
                      <a:rPr lang="en-US" b="0" i="1" smtClean="0">
                        <a:latin typeface="Cambria Math" panose="02040503050406030204" pitchFamily="18" charset="0"/>
                      </a:rPr>
                      <m:t>𝑛</m:t>
                    </m:r>
                    <m:r>
                      <a:rPr lang="en-US" b="0" i="1" smtClean="0">
                        <a:latin typeface="Cambria Math" panose="02040503050406030204" pitchFamily="18" charset="0"/>
                      </a:rPr>
                      <m:t>+100≤</m:t>
                    </m:r>
                    <m:r>
                      <a:rPr lang="en-US" b="0" i="1" smtClean="0">
                        <a:latin typeface="Cambria Math" panose="02040503050406030204" pitchFamily="18" charset="0"/>
                      </a:rPr>
                      <m:t>𝑐</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marL="914400" lvl="2" indent="0">
                  <a:buNone/>
                </a:pPr>
                <a:r>
                  <a:rPr lang="en-US" dirty="0"/>
                  <a:t>The algebra looks like it might be easier if we select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=10</m:t>
                    </m:r>
                  </m:oMath>
                </a14:m>
                <a:endParaRPr lang="en-US" dirty="0"/>
              </a:p>
              <a:p>
                <a:pPr marL="914400" lvl="2" indent="0">
                  <a:buNone/>
                </a:pPr>
                <a:r>
                  <a:rPr lang="en-US" dirty="0"/>
                  <a:t>Now we need </a:t>
                </a:r>
                <a14:m>
                  <m:oMath xmlns:m="http://schemas.openxmlformats.org/officeDocument/2006/math">
                    <m:r>
                      <a:rPr lang="en-US" b="0" i="1" smtClean="0">
                        <a:latin typeface="Cambria Math" panose="02040503050406030204" pitchFamily="18" charset="0"/>
                      </a:rPr>
                      <m:t>10</m:t>
                    </m:r>
                    <m:r>
                      <a:rPr lang="en-US" b="0" i="1" smtClean="0">
                        <a:latin typeface="Cambria Math" panose="02040503050406030204" pitchFamily="18" charset="0"/>
                      </a:rPr>
                      <m:t>𝑛</m:t>
                    </m:r>
                    <m:r>
                      <a:rPr lang="en-US" b="0" i="1" smtClean="0">
                        <a:latin typeface="Cambria Math" panose="02040503050406030204" pitchFamily="18" charset="0"/>
                      </a:rPr>
                      <m:t>+100≤10</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marL="914400" lvl="2" indent="0">
                  <a:buNone/>
                </a:pPr>
                <a:r>
                  <a:rPr lang="en-US" dirty="0"/>
                  <a:t>Equivalently,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+10≤</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marL="914400" lvl="2" indent="0">
                  <a:buNone/>
                </a:pPr>
                <a:r>
                  <a:rPr lang="en-US" dirty="0"/>
                  <a:t>To select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oMath>
                </a14:m>
                <a:r>
                  <a:rPr lang="en-US" dirty="0"/>
                  <a:t> we need to consider what values of </a:t>
                </a:r>
                <a14:m>
                  <m:oMath xmlns:m="http://schemas.openxmlformats.org/officeDocument/2006/math">
                    <m:r>
                      <a:rPr lang="en-US" b="0" i="1" smtClean="0">
                        <a:latin typeface="Cambria Math" panose="02040503050406030204" pitchFamily="18" charset="0"/>
                      </a:rPr>
                      <m:t>𝑛</m:t>
                    </m:r>
                  </m:oMath>
                </a14:m>
                <a:r>
                  <a:rPr lang="en-US" dirty="0"/>
                  <a:t> will cause “add </a:t>
                </a:r>
                <a14:m>
                  <m:oMath xmlns:m="http://schemas.openxmlformats.org/officeDocument/2006/math">
                    <m:r>
                      <a:rPr lang="en-US" b="0" i="1" smtClean="0">
                        <a:latin typeface="Cambria Math" panose="02040503050406030204" pitchFamily="18" charset="0"/>
                      </a:rPr>
                      <m:t>10</m:t>
                    </m:r>
                  </m:oMath>
                </a14:m>
                <a:r>
                  <a:rPr lang="en-US" dirty="0"/>
                  <a:t>” to have less impact than “multiply by </a:t>
                </a:r>
                <a14:m>
                  <m:oMath xmlns:m="http://schemas.openxmlformats.org/officeDocument/2006/math">
                    <m:r>
                      <a:rPr lang="en-US" b="0" i="1" smtClean="0">
                        <a:latin typeface="Cambria Math" panose="02040503050406030204" pitchFamily="18" charset="0"/>
                      </a:rPr>
                      <m:t>𝑛</m:t>
                    </m:r>
                  </m:oMath>
                </a14:m>
                <a:r>
                  <a:rPr lang="en-US" dirty="0"/>
                  <a:t>”.</a:t>
                </a:r>
              </a:p>
              <a:p>
                <a:pPr marL="914400" lvl="2" indent="0">
                  <a:buNone/>
                </a:pPr>
                <a:r>
                  <a:rPr lang="en-US" dirty="0"/>
                  <a:t>If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≥10</m:t>
                    </m:r>
                  </m:oMath>
                </a14:m>
                <a:r>
                  <a:rPr lang="en-US" dirty="0"/>
                  <a:t> then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+10≤2</m:t>
                    </m:r>
                    <m:r>
                      <a:rPr lang="en-US" b="0" i="1" smtClean="0">
                        <a:latin typeface="Cambria Math" panose="02040503050406030204" pitchFamily="18" charset="0"/>
                      </a:rPr>
                      <m:t>𝑛</m:t>
                    </m:r>
                  </m:oMath>
                </a14:m>
                <a:r>
                  <a:rPr lang="en-US" dirty="0"/>
                  <a:t>, and also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𝑛</m:t>
                    </m:r>
                    <m:r>
                      <a:rPr lang="en-US" b="0" i="1" smtClean="0">
                        <a:latin typeface="Cambria Math" panose="02040503050406030204" pitchFamily="18" charset="0"/>
                      </a:rPr>
                      <m:t>≤10</m:t>
                    </m:r>
                    <m:r>
                      <a:rPr lang="en-US" b="0" i="1" smtClean="0">
                        <a:latin typeface="Cambria Math" panose="02040503050406030204" pitchFamily="18" charset="0"/>
                      </a:rPr>
                      <m:t>𝑛</m:t>
                    </m:r>
                  </m:oMath>
                </a14:m>
                <a:r>
                  <a:rPr lang="en-US" dirty="0"/>
                  <a:t>, and also </a:t>
                </a:r>
                <a14:m>
                  <m:oMath xmlns:m="http://schemas.openxmlformats.org/officeDocument/2006/math">
                    <m:r>
                      <a:rPr lang="en-US" b="0" i="1" smtClean="0">
                        <a:latin typeface="Cambria Math" panose="02040503050406030204" pitchFamily="18" charset="0"/>
                      </a:rPr>
                      <m:t>10</m:t>
                    </m:r>
                    <m:r>
                      <a:rPr lang="en-US" b="0" i="1" smtClean="0">
                        <a:latin typeface="Cambria Math" panose="02040503050406030204" pitchFamily="18" charset="0"/>
                      </a:rPr>
                      <m:t>𝑛</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r>
                  <a:rPr lang="en-US" dirty="0"/>
                  <a:t>, so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+10≤</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pPr marL="914400" lvl="2" indent="0">
                  <a:buNone/>
                </a:pPr>
                <a:r>
                  <a:rPr lang="en-US" dirty="0"/>
                  <a:t>Thus it should work to use </a:t>
                </a:r>
                <a14:m>
                  <m:oMath xmlns:m="http://schemas.openxmlformats.org/officeDocument/2006/math">
                    <m:r>
                      <a:rPr lang="en-US" b="0" i="1" smtClean="0">
                        <a:latin typeface="Cambria Math" panose="02040503050406030204" pitchFamily="18" charset="0"/>
                      </a:rPr>
                      <m:t>𝑐</m:t>
                    </m:r>
                    <m:r>
                      <a:rPr lang="en-US" b="0" i="1" smtClean="0">
                        <a:latin typeface="Cambria Math" panose="02040503050406030204" pitchFamily="18" charset="0"/>
                      </a:rPr>
                      <m:t>=10,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0</m:t>
                        </m:r>
                      </m:sub>
                    </m:sSub>
                    <m:r>
                      <a:rPr lang="en-US" b="0" i="1" smtClean="0">
                        <a:latin typeface="Cambria Math" panose="02040503050406030204" pitchFamily="18" charset="0"/>
                      </a:rPr>
                      <m:t>=10</m:t>
                    </m:r>
                  </m:oMath>
                </a14:m>
                <a:endParaRPr lang="en-US" dirty="0"/>
              </a:p>
            </p:txBody>
          </p:sp>
        </mc:Choice>
        <mc:Fallback xmlns="">
          <p:sp>
            <p:nvSpPr>
              <p:cNvPr id="3" name="Content Placeholder 2">
                <a:extLst>
                  <a:ext uri="{FF2B5EF4-FFF2-40B4-BE49-F238E27FC236}">
                    <a16:creationId xmlns:a16="http://schemas.microsoft.com/office/drawing/2014/main" id="{9FC8A633-7BBC-F3AE-8521-1AD5F0E62E0B}"/>
                  </a:ext>
                </a:extLst>
              </p:cNvPr>
              <p:cNvSpPr>
                <a:spLocks noGrp="1" noRot="1" noChangeAspect="1" noMove="1" noResize="1" noEditPoints="1" noAdjustHandles="1" noChangeArrowheads="1" noChangeShapeType="1" noTextEdit="1"/>
              </p:cNvSpPr>
              <p:nvPr>
                <p:ph idx="1"/>
              </p:nvPr>
            </p:nvSpPr>
            <p:spPr>
              <a:xfrm>
                <a:off x="609600" y="1874837"/>
                <a:ext cx="10972800" cy="4525963"/>
              </a:xfrm>
              <a:blipFill>
                <a:blip r:embed="rId2"/>
                <a:stretch>
                  <a:fillRect l="-1000" t="-2291"/>
                </a:stretch>
              </a:blipFill>
            </p:spPr>
            <p:txBody>
              <a:bodyPr/>
              <a:lstStyle/>
              <a:p>
                <a:r>
                  <a:rPr lang="en-US">
                    <a:noFill/>
                  </a:rPr>
                  <a:t> </a:t>
                </a:r>
              </a:p>
            </p:txBody>
          </p:sp>
        </mc:Fallback>
      </mc:AlternateContent>
    </p:spTree>
    <p:extLst>
      <p:ext uri="{BB962C8B-B14F-4D97-AF65-F5344CB8AC3E}">
        <p14:creationId xmlns:p14="http://schemas.microsoft.com/office/powerpoint/2010/main" val="1657696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9940</TotalTime>
  <Words>2305</Words>
  <Application>Microsoft Office PowerPoint</Application>
  <PresentationFormat>Widescreen</PresentationFormat>
  <Paragraphs>309</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Calibri Light</vt:lpstr>
      <vt:lpstr>Arial</vt:lpstr>
      <vt:lpstr>Calibri</vt:lpstr>
      <vt:lpstr>Cambria Math</vt:lpstr>
      <vt:lpstr>Office Theme</vt:lpstr>
      <vt:lpstr>CSE 332 Spring 2026 Lecture 4: Algorithm Analysis and Priority Queues</vt:lpstr>
      <vt:lpstr>Motivation for Algorithm Analysis</vt:lpstr>
      <vt:lpstr>Process for Algorithm Analysis</vt:lpstr>
      <vt:lpstr>Comparing Running Times</vt:lpstr>
      <vt:lpstr>Asymptotically comparing f(n) with g(n)</vt:lpstr>
      <vt:lpstr>Idea of Θ</vt:lpstr>
      <vt:lpstr>Asymptotic Notation</vt:lpstr>
      <vt:lpstr>Asymptotic Notation Example 1</vt:lpstr>
      <vt:lpstr>Asymptotic Notation Example 1 (Scratchwork)</vt:lpstr>
      <vt:lpstr>Asymptotic Notation Example 1 (Proof)</vt:lpstr>
      <vt:lpstr>Asymptotic Notation Example 2</vt:lpstr>
      <vt:lpstr>Asymptotic Notation Example 2 (Scratchwork)</vt:lpstr>
      <vt:lpstr>Asymptotic Notation Example 2 (Proof)</vt:lpstr>
      <vt:lpstr>Gaining Intuition</vt:lpstr>
      <vt:lpstr>More Examples</vt:lpstr>
      <vt:lpstr>Solutions</vt:lpstr>
      <vt:lpstr>Common Categories</vt:lpstr>
      <vt:lpstr>ADT: Queue</vt:lpstr>
      <vt:lpstr>ADT: Priority Queue</vt:lpstr>
      <vt:lpstr>Priority Queue Example 1</vt:lpstr>
      <vt:lpstr>Priority Queue Example 2</vt:lpstr>
      <vt:lpstr>Applications?</vt:lpstr>
      <vt:lpstr>Thinking through implementations</vt:lpstr>
      <vt:lpstr>Thinking through implementations (solutions)</vt:lpstr>
      <vt:lpstr>Trees for Heaps</vt:lpstr>
      <vt:lpstr>Heap – Priority Queue Data Structure</vt:lpstr>
      <vt:lpstr>Tree Measurements Challenge!</vt:lpstr>
      <vt:lpstr>(Min) Heap Data Structure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Spring 2026 Lecture 4</dc:title>
  <dc:creator>Nathan Brunelle</dc:creator>
  <cp:lastModifiedBy>Nathan Brunelle</cp:lastModifiedBy>
  <cp:revision>75</cp:revision>
  <dcterms:created xsi:type="dcterms:W3CDTF">2023-09-26T20:08:20Z</dcterms:created>
  <dcterms:modified xsi:type="dcterms:W3CDTF">2026-04-06T19:09:20Z</dcterms:modified>
</cp:coreProperties>
</file>