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386" r:id="rId3"/>
    <p:sldId id="430" r:id="rId4"/>
    <p:sldId id="424" r:id="rId5"/>
    <p:sldId id="397" r:id="rId6"/>
    <p:sldId id="437" r:id="rId7"/>
    <p:sldId id="438" r:id="rId8"/>
    <p:sldId id="439" r:id="rId9"/>
    <p:sldId id="440" r:id="rId10"/>
    <p:sldId id="442" r:id="rId11"/>
    <p:sldId id="443" r:id="rId12"/>
    <p:sldId id="444" r:id="rId13"/>
    <p:sldId id="445" r:id="rId14"/>
    <p:sldId id="407" r:id="rId15"/>
    <p:sldId id="411" r:id="rId16"/>
    <p:sldId id="426" r:id="rId17"/>
    <p:sldId id="427" r:id="rId18"/>
    <p:sldId id="412" r:id="rId19"/>
    <p:sldId id="413" r:id="rId20"/>
    <p:sldId id="414" r:id="rId21"/>
    <p:sldId id="415" r:id="rId22"/>
    <p:sldId id="429" r:id="rId23"/>
    <p:sldId id="416" r:id="rId24"/>
    <p:sldId id="446" r:id="rId25"/>
    <p:sldId id="417" r:id="rId26"/>
    <p:sldId id="418" r:id="rId27"/>
    <p:sldId id="447" r:id="rId28"/>
    <p:sldId id="448" r:id="rId29"/>
    <p:sldId id="420" r:id="rId30"/>
    <p:sldId id="421" r:id="rId31"/>
    <p:sldId id="422" r:id="rId32"/>
    <p:sldId id="423" r:id="rId33"/>
    <p:sldId id="409" r:id="rId34"/>
    <p:sldId id="410" r:id="rId35"/>
    <p:sldId id="428" r:id="rId36"/>
  </p:sldIdLst>
  <p:sldSz cx="12192000" cy="6858000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01" autoAdjust="0"/>
  </p:normalViewPr>
  <p:slideViewPr>
    <p:cSldViewPr snapToGrid="0">
      <p:cViewPr varScale="1">
        <p:scale>
          <a:sx n="64" d="100"/>
          <a:sy n="64" d="100"/>
        </p:scale>
        <p:origin x="748" y="272"/>
      </p:cViewPr>
      <p:guideLst/>
    </p:cSldViewPr>
  </p:slideViewPr>
  <p:outlineViewPr>
    <p:cViewPr>
      <p:scale>
        <a:sx n="33" d="100"/>
        <a:sy n="33" d="100"/>
      </p:scale>
      <p:origin x="0" y="-25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Amortized: “running average”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A50AE-6676-4050-BB67-AE6E697DAE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</a:t>
            </a:r>
            <a:r>
              <a:rPr lang="en-US"/>
              <a:t>332 Spring </a:t>
            </a:r>
            <a:r>
              <a:rPr lang="en-US" dirty="0"/>
              <a:t>2026</a:t>
            </a:r>
            <a:br>
              <a:rPr lang="en-US" dirty="0"/>
            </a:br>
            <a:r>
              <a:rPr lang="en-US" dirty="0"/>
              <a:t>Lecture 3: Algorithm Analysis pt.2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Options for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(distribution-dependent)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318604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- Worst Case Time of Add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0DF2B-2C50-08CC-5BA6-B5A1FBAD4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worst case running time of add?</a:t>
                </a:r>
              </a:p>
              <a:p>
                <a:pPr lvl="1"/>
                <a:r>
                  <a:rPr lang="en-US" dirty="0"/>
                  <a:t>Input size: size of “this”</a:t>
                </a:r>
              </a:p>
              <a:p>
                <a:pPr lvl="1"/>
                <a:r>
                  <a:rPr lang="en-US" dirty="0"/>
                  <a:t>Operations counted: indexing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65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– Amortized Time of Add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D7957-B208-5E47-448C-922F4E817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data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98658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oldData.length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        data[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highlight>
                <a:srgbClr val="FFFFFF"/>
              </a:highlight>
            </a:endParaRPr>
          </a:p>
        </p:txBody>
      </p:sp>
      <p:grpSp>
        <p:nvGrpSpPr>
          <p:cNvPr id="10" name="Group 9" descr="In the resize method, we double the length of the array using the line:&#10;&#10;data = new int[data.length*2];&#10;&#10;By making the choice to double, we guarantee we will not have to do any more resizing until the size of the ArrayList has double.">
            <a:extLst>
              <a:ext uri="{FF2B5EF4-FFF2-40B4-BE49-F238E27FC236}">
                <a16:creationId xmlns:a16="http://schemas.microsoft.com/office/drawing/2014/main" id="{9C129402-4FE1-5B72-A11C-459E5ABFB08C}"/>
              </a:ext>
            </a:extLst>
          </p:cNvPr>
          <p:cNvGrpSpPr/>
          <p:nvPr/>
        </p:nvGrpSpPr>
        <p:grpSpPr>
          <a:xfrm>
            <a:off x="3603084" y="4899991"/>
            <a:ext cx="2975957" cy="1873574"/>
            <a:chOff x="3603084" y="4899991"/>
            <a:chExt cx="2975957" cy="187357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CA4A632-C2AC-7864-4F4E-4A5F61D15BA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3856383" y="4899991"/>
              <a:ext cx="1234680" cy="9502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D5D4F1-8370-387D-F6D8-21C5C80D4F42}"/>
                </a:ext>
              </a:extLst>
            </p:cNvPr>
            <p:cNvSpPr txBox="1"/>
            <p:nvPr/>
          </p:nvSpPr>
          <p:spPr>
            <a:xfrm>
              <a:off x="3603084" y="5850235"/>
              <a:ext cx="2975957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Every time we resize, we earn </a:t>
              </a:r>
              <a:r>
                <a:rPr lang="en-US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data.length</a:t>
              </a:r>
              <a:r>
                <a:rPr lang="en-US" dirty="0">
                  <a:solidFill>
                    <a:srgbClr val="FF0000"/>
                  </a:solidFill>
                </a:rPr>
                <a:t> more adds before the next resize!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Amortized Analysis Idea:</a:t>
                </a:r>
              </a:p>
              <a:p>
                <a:pPr lvl="1"/>
                <a:r>
                  <a:rPr lang="en-US" dirty="0"/>
                  <a:t>Suppose we have a program that in total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adds.</a:t>
                </a:r>
              </a:p>
              <a:p>
                <a:pPr lvl="1"/>
                <a:r>
                  <a:rPr lang="en-US" dirty="0"/>
                  <a:t>How much time was spent “on average” across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 the initial size of </a:t>
                </a:r>
                <a:r>
                  <a:rPr lang="en-US" dirty="0">
                    <a:latin typeface="Consolas" panose="020B0609020204030204" pitchFamily="49" charset="0"/>
                  </a:rPr>
                  <a:t>data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 take: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45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7711-2C9F-C400-7B2E-F7113BCC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83E-FA76-F83C-AF97-9517E9B1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I’d like to park in a lot where they charge $10 per day to park</a:t>
            </a:r>
          </a:p>
          <a:p>
            <a:r>
              <a:rPr lang="en-US" dirty="0"/>
              <a:t>If you are caught in the lot without paying you are given a warning</a:t>
            </a:r>
          </a:p>
          <a:p>
            <a:r>
              <a:rPr lang="en-US" dirty="0"/>
              <a:t>If you get 3 warnings, you are charged a $25 fine, and your warnings reset.</a:t>
            </a:r>
          </a:p>
          <a:p>
            <a:r>
              <a:rPr lang="en-US" dirty="0"/>
              <a:t>Should you actually pay to park?</a:t>
            </a:r>
          </a:p>
          <a:p>
            <a:pPr lvl="1"/>
            <a:r>
              <a:rPr lang="en-US" dirty="0"/>
              <a:t>If you pay every day then you pay an average of $10 per day</a:t>
            </a:r>
          </a:p>
          <a:p>
            <a:pPr lvl="1"/>
            <a:r>
              <a:rPr lang="en-US" dirty="0"/>
              <a:t>If you do not pay then for every three </a:t>
            </a:r>
            <a:r>
              <a:rPr lang="en-US"/>
              <a:t>days parking costs $</a:t>
            </a:r>
            <a:r>
              <a:rPr lang="en-US" dirty="0"/>
              <a:t>0+$0+$25, for an average of $8.33 per day</a:t>
            </a:r>
          </a:p>
          <a:p>
            <a:pPr lvl="2"/>
            <a:r>
              <a:rPr lang="en-US" dirty="0"/>
              <a:t>This is an amortized analysis</a:t>
            </a:r>
          </a:p>
        </p:txBody>
      </p:sp>
    </p:spTree>
    <p:extLst>
      <p:ext uri="{BB962C8B-B14F-4D97-AF65-F5344CB8AC3E}">
        <p14:creationId xmlns:p14="http://schemas.microsoft.com/office/powerpoint/2010/main" val="211086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Sorted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== k)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 descr="An example array of length 10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848916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6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you think of a faster algorithm to solve this problem?</a:t>
            </a:r>
          </a:p>
        </p:txBody>
      </p:sp>
      <p:grpSp>
        <p:nvGrpSpPr>
          <p:cNvPr id="26" name="Group 25" descr="An example array of length 10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69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start 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end =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 &lt; end){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mid = start + (end-start)/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==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&lt;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start = mid+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end = mid;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 descr="An example array of length 10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98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this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beginning: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1 iteration: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mid-start = (start+(end-start)/2)-start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end-mid = end-(start+(end-start)/2)</a:t>
                </a:r>
              </a:p>
              <a:p>
                <a:r>
                  <a:rPr lang="en-US" dirty="0"/>
                  <a:t>Each iteration cuts the “gap” in half!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iterations the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 stop when the gap is 1</a:t>
                </a:r>
              </a:p>
              <a:p>
                <a:pPr lvl="1"/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3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Graphed</a:t>
            </a:r>
          </a:p>
        </p:txBody>
      </p:sp>
      <p:pic>
        <p:nvPicPr>
          <p:cNvPr id="5" name="Picture 4" descr="The same graph, but zoomed out farther so that larger input sizes are visible. From this graph we can see that the previous one was misleading, and after a certain point linear will take more time than log.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5999" y="1829365"/>
            <a:ext cx="6048478" cy="3748475"/>
          </a:xfrm>
          <a:prstGeom prst="rect">
            <a:avLst/>
          </a:prstGeom>
        </p:spPr>
      </p:pic>
      <p:pic>
        <p:nvPicPr>
          <p:cNvPr id="3" name="Picture 2" descr="A graph showing the running time of a binary search of a list (i.e. log(n)) and a linear search of a list (n). The range of values shown is narrow, ans so binary search appears to take more time for all inputs in the range.">
            <a:extLst>
              <a:ext uri="{FF2B5EF4-FFF2-40B4-BE49-F238E27FC236}">
                <a16:creationId xmlns:a16="http://schemas.microsoft.com/office/drawing/2014/main" id="{55957566-1767-9559-3814-497EED16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7522" y="1829365"/>
            <a:ext cx="6048477" cy="37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2A1-F3AE-5E9B-5D67-C317DC46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these algorithms, all of which have the same input/output behavior:</a:t>
                </a:r>
              </a:p>
              <a:p>
                <a:pPr lvl="1"/>
                <a:r>
                  <a:rPr lang="en-US" dirty="0"/>
                  <a:t>Algorithm A’s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B’s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C’s worst case running time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algorithm is best?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6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 anchor="t">
            <a:normAutofit/>
          </a:bodyPr>
          <a:lstStyle/>
          <a:p>
            <a:r>
              <a:rPr lang="en-US" dirty="0"/>
              <a:t>Units of “time”</a:t>
            </a:r>
          </a:p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dirty="0"/>
              <a:t>Whichever operations we pick</a:t>
            </a:r>
          </a:p>
          <a:p>
            <a:r>
              <a:rPr lang="en-US" dirty="0"/>
              <a:t>How do we express running time?</a:t>
            </a:r>
          </a:p>
          <a:p>
            <a:pPr lvl="1"/>
            <a:r>
              <a:rPr lang="en-US" dirty="0"/>
              <a:t>Function</a:t>
            </a:r>
          </a:p>
          <a:p>
            <a:pPr lvl="2"/>
            <a:r>
              <a:rPr lang="en-US" dirty="0"/>
              <a:t>Domain (input): size of the input</a:t>
            </a:r>
          </a:p>
          <a:p>
            <a:pPr lvl="2"/>
            <a:r>
              <a:rPr lang="en-US" dirty="0"/>
              <a:t>Range: count of operations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1330-4380-45F9-8B45-62124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553192-1741-E7E7-D227-470D609DAE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134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Asymptotically comparing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553192-1741-E7E7-D227-470D609DA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134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chart depicting how we can asymptotically compare a function f(n) with another function g(n). &#10;&#10;To show f(n) is big-Oh of g(n) we are able to ignore a small number of inputs (up to a value we call n_0, or n-naught) and multiply g(n) by a constant (that we call c_2). We say f(n) to be O(g(n)) provided for all inputs after n_0, f(n) is always below c_2*g(n).&#10;&#10;To show f(n) is big-Omega of g(n) we are able to ignore a small number of inputs (up to a value we call n_0, or n-naught) and multiply g(n) by a constant (that we call c_1). We say f(n) to be Omega(g(n)) provided for all inputs after n_0, f(n) is always amove c_1*g(n).&#10;&#10;If we can do both, then we say f(n) is big-Theta of g(n).">
            <a:extLst>
              <a:ext uri="{FF2B5EF4-FFF2-40B4-BE49-F238E27FC236}">
                <a16:creationId xmlns:a16="http://schemas.microsoft.com/office/drawing/2014/main" id="{1926F536-686E-BD1B-029B-BA2875E072D6}"/>
              </a:ext>
            </a:extLst>
          </p:cNvPr>
          <p:cNvGrpSpPr/>
          <p:nvPr/>
        </p:nvGrpSpPr>
        <p:grpSpPr>
          <a:xfrm>
            <a:off x="821900" y="1150625"/>
            <a:ext cx="9272722" cy="5640781"/>
            <a:chOff x="821900" y="1098075"/>
            <a:chExt cx="9272722" cy="56407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721600" y="2133600"/>
                  <a:ext cx="23730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600" y="2133600"/>
                  <a:ext cx="237302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14" r="-514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735490" y="2895600"/>
                  <a:ext cx="23575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490" y="2895600"/>
                  <a:ext cx="235750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17" r="-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719381" y="3653135"/>
                  <a:ext cx="23655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381" y="3653135"/>
                  <a:ext cx="236551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58" r="-51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 descr="A chart depicting how we can asymptotically compare a function f(n) with another function g(n). &#10;&#10;To show f(n) is big-Oh of g(n) we are able to ignore a small number of inputs (up to a value we call n_0, or n-naught) and multiply g(n) by a constant (that we call c_2). We say f(n) to be O(g(n)) provided for all inputs after n_0, f(n) is always below c_2*g(n).&#10;&#10;To show f(n) is big-Omega of g(n) we are able to ignore a small number of inputs (up to a value we call n_0, or n-naught) and multiply g(n) by a constant (that we call c_1). We say f(n) to be Omega(g(n)) provided for all inputs after n_0, f(n) is always amove c_1*g(n).&#10;&#10;If we can do both, then we say f(n) is big-Theta of g(n).&#10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90"/>
            <a:stretch/>
          </p:blipFill>
          <p:spPr bwMode="auto">
            <a:xfrm>
              <a:off x="821900" y="1098075"/>
              <a:ext cx="6884343" cy="564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5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Idea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22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7A6EC-082D-11D1-9F3F-D540292E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60A5-0D97-3D38-FF74-D85495E9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1 (Scratchwork)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8A633-7BBC-F3AE-8521-1AD5F0E62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Scratchwork:</a:t>
                </a:r>
              </a:p>
              <a:p>
                <a:pPr marL="914400" lvl="2" indent="0">
                  <a:buNone/>
                </a:pPr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The algebra looks like it might be easier if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Now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To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we need to consider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result in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being less than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Thus it should work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8A633-7BBC-F3AE-8521-1AD5F0E62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69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1 (Proof)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≥10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1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F14A-D064-54E0-6BBF-CF65280E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F9BC-8583-F6DE-8ADA-F9EB3C14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2 (Scratchwork)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5BD7A-5944-DE50-FFDA-22BA9A223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Scratchwork: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It looks like things might simplify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Now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−50≥13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equivalently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−50≥0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hmmm….. That didn’t work! But, it tells us that to make the left hand side bigger, it needs to be 50 larger than the right! This means we definitely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&lt;13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let’s instead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, now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−50≥12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This 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, so 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5BD7A-5944-DE50-FFDA-22BA9A223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50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9128-3B0A-EEBD-AA47-0A2E16E0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C6BA-B88E-5695-E2EE-A7497F6A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2 (Proof)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E8BD1-7032-7251-5937-38CE9EA5D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Applying algebra: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−50≥0</m:t>
                    </m:r>
                  </m:oMath>
                </a14:m>
                <a:r>
                  <a:rPr lang="en-US" dirty="0"/>
                  <a:t> (allowed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Because we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, the inequality holds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E8BD1-7032-7251-5937-38CE9EA5D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7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Want to show that there does not exist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4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252817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 3 (Proof)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091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6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6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0072-AB08-4A0C-5E2D-26E006D9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case, Best case, amortized are ways to select a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ways to compare functions</a:t>
                </a:r>
              </a:p>
              <a:p>
                <a:r>
                  <a:rPr lang="en-US" dirty="0"/>
                  <a:t>You can mix and match!</a:t>
                </a:r>
              </a:p>
              <a:p>
                <a:r>
                  <a:rPr lang="en-US" dirty="0"/>
                  <a:t>The following statements totally make sense!</a:t>
                </a:r>
              </a:p>
              <a:p>
                <a:pPr lvl="1"/>
                <a:r>
                  <a:rPr lang="en-US" dirty="0"/>
                  <a:t>The worst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55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</a:t>
                </a:r>
                <a:r>
                  <a:rPr lang="en-US" b="1" dirty="0"/>
                  <a:t>running time</a:t>
                </a:r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</a:t>
                </a:r>
                <a:r>
                  <a:rPr lang="en-US" b="1" dirty="0"/>
                  <a:t>operations</a:t>
                </a:r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of </a:t>
                </a:r>
                <a:r>
                  <a:rPr lang="en-US" b="1" dirty="0"/>
                  <a:t>operations</a:t>
                </a:r>
                <a:r>
                  <a:rPr lang="en-US" dirty="0"/>
                  <a:t> needed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5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C43-DD63-2B24-550B-B08D845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– General Guide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together the time of consecutive statements</a:t>
                </a:r>
              </a:p>
              <a:p>
                <a:r>
                  <a:rPr lang="en-US" dirty="0"/>
                  <a:t>Loops: Sum up the time required through each iteration of the loop</a:t>
                </a:r>
              </a:p>
              <a:p>
                <a:pPr lvl="1"/>
                <a:r>
                  <a:rPr lang="en-US" dirty="0"/>
                  <a:t>If each takes the same time, then [time per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number of iterations]</a:t>
                </a:r>
              </a:p>
              <a:p>
                <a:r>
                  <a:rPr lang="en-US" dirty="0"/>
                  <a:t>Conditionals: Sum together the time to check the condition and time of the slowest branch</a:t>
                </a:r>
              </a:p>
              <a:p>
                <a:r>
                  <a:rPr lang="en-US" dirty="0"/>
                  <a:t>Function Calls: Time of the function’s body</a:t>
                </a:r>
              </a:p>
              <a:p>
                <a:r>
                  <a:rPr lang="en-US" dirty="0"/>
                  <a:t>Recursion: Solve a </a:t>
                </a:r>
                <a:r>
                  <a:rPr lang="en-US" dirty="0">
                    <a:solidFill>
                      <a:srgbClr val="FF0000"/>
                    </a:solidFill>
                  </a:rPr>
                  <a:t>recurrence relation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33A1F-2F28-72B9-7893-6E4BD450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E26A-C2F5-7B5B-4759-C1446F45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– Example 1 (Questions)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1733-8A24-7197-0553-9AFFD203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</a:t>
            </a:r>
          </a:p>
          <a:p>
            <a:pPr marL="0" indent="0">
              <a:buNone/>
            </a:pPr>
            <a:r>
              <a:rPr lang="en-US" dirty="0"/>
              <a:t>    c = b / 3;  </a:t>
            </a:r>
          </a:p>
          <a:p>
            <a:pPr marL="0" indent="0">
              <a:buNone/>
            </a:pPr>
            <a:r>
              <a:rPr lang="en-US" dirty="0"/>
              <a:t>    b = c + 100;  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b++; 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FE405-21FA-86BC-EF0B-7959FD174D9C}"/>
              </a:ext>
            </a:extLst>
          </p:cNvPr>
          <p:cNvSpPr txBox="1"/>
          <p:nvPr/>
        </p:nvSpPr>
        <p:spPr>
          <a:xfrm>
            <a:off x="6096000" y="1223466"/>
            <a:ext cx="58166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different inputs?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Answer: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88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– Example 1 (Answers)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609600"/>
            <a:ext cx="10515600" cy="6451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myFunction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b = 55 + 5; // 1</a:t>
            </a:r>
          </a:p>
          <a:p>
            <a:pPr marL="0" indent="0">
              <a:buNone/>
            </a:pPr>
            <a:r>
              <a:rPr lang="en-US" dirty="0"/>
              <a:t>    c = b / 3;  // 1</a:t>
            </a:r>
          </a:p>
          <a:p>
            <a:pPr marL="0" indent="0">
              <a:buNone/>
            </a:pPr>
            <a:r>
              <a:rPr lang="en-US" dirty="0"/>
              <a:t>    b = c + 100;  // 1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</a:t>
            </a:r>
          </a:p>
          <a:p>
            <a:pPr marL="0" indent="0">
              <a:buNone/>
            </a:pPr>
            <a:r>
              <a:rPr lang="en-US" dirty="0"/>
              <a:t>        b++; // 1</a:t>
            </a:r>
          </a:p>
          <a:p>
            <a:pPr marL="0" indent="0">
              <a:buNone/>
            </a:pPr>
            <a:r>
              <a:rPr lang="en-US" dirty="0"/>
              <a:t>   } </a:t>
            </a:r>
          </a:p>
          <a:p>
            <a:pPr marL="0" indent="0">
              <a:buNone/>
            </a:pPr>
            <a:r>
              <a:rPr lang="en-US" dirty="0"/>
              <a:t>    if (b % 2 == 0) { // 1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} </a:t>
            </a:r>
          </a:p>
          <a:p>
            <a:pPr marL="0" indent="0">
              <a:buNone/>
            </a:pPr>
            <a:r>
              <a:rPr lang="en-US" dirty="0"/>
              <a:t>    else { </a:t>
            </a:r>
          </a:p>
          <a:p>
            <a:pPr marL="0" indent="0">
              <a:buNone/>
            </a:pPr>
            <a:r>
              <a:rPr lang="en-US" dirty="0"/>
              <a:t>       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 { // 1, n times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c++</a:t>
            </a:r>
            <a:r>
              <a:rPr lang="en-US" dirty="0"/>
              <a:t>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of items in the 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Arithmetic ops (+-*/)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different inputs?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Answer: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816657" cy="4893647"/>
              </a:xfrm>
              <a:prstGeom prst="rect">
                <a:avLst/>
              </a:prstGeom>
              <a:blipFill>
                <a:blip r:embed="rId2"/>
                <a:stretch>
                  <a:fillRect l="-1572" t="-9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89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6DD-36F5-8C12-841E-7550A34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– Example 2 (Questions)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7DF6-6456-9C6C-709D-BEBF2D0F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 </a:t>
            </a:r>
          </a:p>
          <a:p>
            <a:pPr marL="0" indent="0">
              <a:buNone/>
            </a:pPr>
            <a:r>
              <a:rPr lang="en-US" dirty="0"/>
              <a:t>            print (“Hi, I’m annoying”); 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C7F58-306D-E658-69EC-00881D5C09AB}"/>
              </a:ext>
            </a:extLst>
          </p:cNvPr>
          <p:cNvSpPr txBox="1"/>
          <p:nvPr/>
        </p:nvSpPr>
        <p:spPr>
          <a:xfrm>
            <a:off x="6096000" y="1223466"/>
            <a:ext cx="55950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 to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units of the input size?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operations we’re counting?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each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will it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long does it take to run?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this change with the input size?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94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417A-E6C5-87EA-7920-49532B7D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7A5C-50F3-28D9-983F-19401049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40" y="0"/>
            <a:ext cx="8925560" cy="1325563"/>
          </a:xfrm>
        </p:spPr>
        <p:txBody>
          <a:bodyPr/>
          <a:lstStyle/>
          <a:p>
            <a:r>
              <a:rPr lang="en-US" dirty="0"/>
              <a:t>Worst Case – Example 2 (Answers)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3F75-C222-9FA9-3DC9-6A0B759E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044654"/>
            <a:ext cx="10515600" cy="645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beAnnoying</a:t>
            </a:r>
            <a:r>
              <a:rPr lang="en-US" dirty="0"/>
              <a:t>(List n){</a:t>
            </a:r>
          </a:p>
          <a:p>
            <a:pPr marL="0" indent="0">
              <a:buNone/>
            </a:pPr>
            <a:r>
              <a:rPr lang="en-US" dirty="0"/>
              <a:t>    List m = [];</a:t>
            </a:r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/>
              <a:t>++){ // n times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m.add</a:t>
            </a:r>
            <a:r>
              <a:rPr lang="en-US" dirty="0"/>
              <a:t>(n[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pPr marL="0" indent="0">
              <a:buNone/>
            </a:pPr>
            <a:r>
              <a:rPr lang="en-US" dirty="0"/>
              <a:t>        for (j=0; j&lt; </a:t>
            </a:r>
            <a:r>
              <a:rPr lang="en-US" dirty="0" err="1"/>
              <a:t>n.size</a:t>
            </a:r>
            <a:r>
              <a:rPr lang="en-US" dirty="0"/>
              <a:t>(); </a:t>
            </a:r>
            <a:r>
              <a:rPr lang="en-US" dirty="0" err="1"/>
              <a:t>j++</a:t>
            </a:r>
            <a:r>
              <a:rPr lang="en-US" dirty="0"/>
              <a:t>){ // n times</a:t>
            </a:r>
          </a:p>
          <a:p>
            <a:pPr marL="0" indent="0">
              <a:buNone/>
            </a:pPr>
            <a:r>
              <a:rPr lang="en-US" dirty="0"/>
              <a:t>            print (“Hi, I’m annoying”); // 1</a:t>
            </a:r>
          </a:p>
          <a:p>
            <a:pPr marL="0" indent="0">
              <a:buNone/>
            </a:pPr>
            <a:r>
              <a:rPr lang="en-US" dirty="0"/>
              <a:t>        } 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31723-5CC5-DB8E-EA72-4108117A5CDA}"/>
                  </a:ext>
                </a:extLst>
              </p:cNvPr>
              <p:cNvSpPr txBox="1"/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Questions to ask: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units of the input size?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# items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are the operations we’re counting?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Adding or printing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Printing: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line: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many times will it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long does it take to run?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Does this change with the input size?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C7F58-306D-E658-69EC-00881D5C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3466"/>
                <a:ext cx="5595058" cy="4154984"/>
              </a:xfrm>
              <a:prstGeom prst="rect">
                <a:avLst/>
              </a:prstGeom>
              <a:blipFill>
                <a:blip r:embed="rId2"/>
                <a:stretch>
                  <a:fillRect l="-1634" t="-117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5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3092</Words>
  <Application>Microsoft Office PowerPoint</Application>
  <PresentationFormat>Widescreen</PresentationFormat>
  <Paragraphs>416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 Light</vt:lpstr>
      <vt:lpstr>Arial</vt:lpstr>
      <vt:lpstr>Consolas</vt:lpstr>
      <vt:lpstr>Calibri</vt:lpstr>
      <vt:lpstr>Cambria Math</vt:lpstr>
      <vt:lpstr>Office Theme</vt:lpstr>
      <vt:lpstr>CSE 332 Spring 2026 Lecture 3: Algorithm Analysis pt.2</vt:lpstr>
      <vt:lpstr>Running Time Analysis</vt:lpstr>
      <vt:lpstr>Options for your running time function</vt:lpstr>
      <vt:lpstr>Worst Case Running Time Analysis</vt:lpstr>
      <vt:lpstr>Worst Case Running Time – General Guide</vt:lpstr>
      <vt:lpstr>Worst Case – Example 1 (Questions)</vt:lpstr>
      <vt:lpstr>Worst Case – Example 1 (Answers)</vt:lpstr>
      <vt:lpstr>Worst Case – Example 2 (Questions)</vt:lpstr>
      <vt:lpstr>Worst Case – Example 2 (Answers)</vt:lpstr>
      <vt:lpstr>Reminder: Options for your running time function</vt:lpstr>
      <vt:lpstr>ArrayList - Worst Case Time of Add</vt:lpstr>
      <vt:lpstr>ArrayList – Amortized Time of Add</vt:lpstr>
      <vt:lpstr>Amortized Analysis Analogy</vt:lpstr>
      <vt:lpstr>Searching in a Sorted List</vt:lpstr>
      <vt:lpstr>Faster way?</vt:lpstr>
      <vt:lpstr>Binary Search</vt:lpstr>
      <vt:lpstr>Why is this log_2⁡n?</vt:lpstr>
      <vt:lpstr>Running Time Graphed</vt:lpstr>
      <vt:lpstr>Comparing Running Times</vt:lpstr>
      <vt:lpstr>Asymptotically comparing f(n) with g(n)</vt:lpstr>
      <vt:lpstr>Asymptotic Notation</vt:lpstr>
      <vt:lpstr>Idea of Θ</vt:lpstr>
      <vt:lpstr>Asymptotic Notation Example 1</vt:lpstr>
      <vt:lpstr>Asymptotic Notation Example 1 (Scratchwork)</vt:lpstr>
      <vt:lpstr>Asymptotic Notation Example 1 (Proof)</vt:lpstr>
      <vt:lpstr>Asymptotic Notation Example 2</vt:lpstr>
      <vt:lpstr>Asymptotic Notation Example 2 (Scratchwork)</vt:lpstr>
      <vt:lpstr>Asymptotic Notation Example 2 (Proof)</vt:lpstr>
      <vt:lpstr>Asymptotic Notation Example 3</vt:lpstr>
      <vt:lpstr>Asymptotic Notation Example 3 (Proof)</vt:lpstr>
      <vt:lpstr>Gaining Intuition</vt:lpstr>
      <vt:lpstr>More Examples</vt:lpstr>
      <vt:lpstr>Common Categories</vt:lpstr>
      <vt:lpstr>Defining your running time function</vt:lpstr>
      <vt:lpstr>Beware!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Spring 2026 Lecture 3</dc:title>
  <dc:creator>Nathan Brunelle</dc:creator>
  <cp:lastModifiedBy>Nathan Brunelle</cp:lastModifiedBy>
  <cp:revision>72</cp:revision>
  <dcterms:created xsi:type="dcterms:W3CDTF">2023-09-26T20:08:20Z</dcterms:created>
  <dcterms:modified xsi:type="dcterms:W3CDTF">2026-04-03T17:17:41Z</dcterms:modified>
</cp:coreProperties>
</file>