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7" r:id="rId2"/>
    <p:sldId id="275" r:id="rId3"/>
    <p:sldId id="274" r:id="rId4"/>
    <p:sldId id="276" r:id="rId5"/>
    <p:sldId id="972" r:id="rId6"/>
    <p:sldId id="970" r:id="rId7"/>
    <p:sldId id="913" r:id="rId8"/>
    <p:sldId id="973" r:id="rId9"/>
    <p:sldId id="917" r:id="rId10"/>
    <p:sldId id="974" r:id="rId11"/>
    <p:sldId id="975" r:id="rId12"/>
    <p:sldId id="976" r:id="rId13"/>
    <p:sldId id="977" r:id="rId14"/>
    <p:sldId id="978" r:id="rId15"/>
    <p:sldId id="979" r:id="rId16"/>
    <p:sldId id="980" r:id="rId17"/>
    <p:sldId id="981" r:id="rId18"/>
    <p:sldId id="982" r:id="rId19"/>
    <p:sldId id="983" r:id="rId20"/>
    <p:sldId id="984" r:id="rId21"/>
    <p:sldId id="985" r:id="rId22"/>
    <p:sldId id="986" r:id="rId23"/>
    <p:sldId id="987" r:id="rId24"/>
    <p:sldId id="966" r:id="rId25"/>
    <p:sldId id="967" r:id="rId26"/>
    <p:sldId id="971" r:id="rId27"/>
    <p:sldId id="797" r:id="rId28"/>
  </p:sldIdLst>
  <p:sldSz cx="12192000" cy="6858000"/>
  <p:notesSz cx="6858000" cy="9144000"/>
  <p:embeddedFontLst>
    <p:embeddedFont>
      <p:font typeface="Cambria Math" panose="02040503050406030204" pitchFamily="18" charset="0"/>
      <p:regular r:id="rId30"/>
    </p:embeddedFont>
    <p:embeddedFont>
      <p:font typeface="Ravie" panose="04040805050809020602" pitchFamily="82"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00FF"/>
    <a:srgbClr val="BFEBFB"/>
    <a:srgbClr val="00B0F0"/>
    <a:srgbClr val="FF9900"/>
    <a:srgbClr val="FF9797"/>
    <a:srgbClr val="FF6464"/>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01" autoAdjust="0"/>
  </p:normalViewPr>
  <p:slideViewPr>
    <p:cSldViewPr snapToGrid="0">
      <p:cViewPr varScale="1">
        <p:scale>
          <a:sx n="73" d="100"/>
          <a:sy n="73" d="100"/>
        </p:scale>
        <p:origin x="40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87CB2-66CB-454F-85D3-19EE1B79E95D}" type="datetimeFigureOut">
              <a:rPr lang="en-US" smtClean="0"/>
              <a:t>6/3/2026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E27D9C-F8C9-4B2B-A91A-E477EB70CE25}" type="slidenum">
              <a:rPr lang="en-US" smtClean="0"/>
              <a:t>‹#›</a:t>
            </a:fld>
            <a:endParaRPr lang="en-US"/>
          </a:p>
        </p:txBody>
      </p:sp>
    </p:spTree>
    <p:extLst>
      <p:ext uri="{BB962C8B-B14F-4D97-AF65-F5344CB8AC3E}">
        <p14:creationId xmlns:p14="http://schemas.microsoft.com/office/powerpoint/2010/main" val="735016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A8D94-701F-50B7-FF63-2391449835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1BD39A-A942-599F-149A-747401D546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35134E-8798-2A87-98AE-0B134785D2DF}"/>
              </a:ext>
            </a:extLst>
          </p:cNvPr>
          <p:cNvSpPr>
            <a:spLocks noGrp="1"/>
          </p:cNvSpPr>
          <p:nvPr>
            <p:ph type="dt" sz="half" idx="10"/>
          </p:nvPr>
        </p:nvSpPr>
        <p:spPr/>
        <p:txBody>
          <a:bodyPr/>
          <a:lstStyle/>
          <a:p>
            <a:fld id="{28421D02-69CC-42C9-85CE-4F8B68ED22B8}" type="datetimeFigureOut">
              <a:rPr lang="en-US" smtClean="0"/>
              <a:t>6/3/2026</a:t>
            </a:fld>
            <a:endParaRPr lang="en-US"/>
          </a:p>
        </p:txBody>
      </p:sp>
      <p:sp>
        <p:nvSpPr>
          <p:cNvPr id="5" name="Footer Placeholder 4">
            <a:extLst>
              <a:ext uri="{FF2B5EF4-FFF2-40B4-BE49-F238E27FC236}">
                <a16:creationId xmlns:a16="http://schemas.microsoft.com/office/drawing/2014/main" id="{E46803DE-E5A1-A42D-17E0-52D8A15FE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08009D-BD52-D020-26A4-CCFF2596A0F5}"/>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1675308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C0788-F665-F0AA-D34E-18CDC381E3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D25BE1-D418-6610-B976-595A42D78D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C710E-4740-E186-8004-9F098E4B8AA8}"/>
              </a:ext>
            </a:extLst>
          </p:cNvPr>
          <p:cNvSpPr>
            <a:spLocks noGrp="1"/>
          </p:cNvSpPr>
          <p:nvPr>
            <p:ph type="dt" sz="half" idx="10"/>
          </p:nvPr>
        </p:nvSpPr>
        <p:spPr/>
        <p:txBody>
          <a:bodyPr/>
          <a:lstStyle/>
          <a:p>
            <a:fld id="{28421D02-69CC-42C9-85CE-4F8B68ED22B8}" type="datetimeFigureOut">
              <a:rPr lang="en-US" smtClean="0"/>
              <a:t>6/3/2026</a:t>
            </a:fld>
            <a:endParaRPr lang="en-US"/>
          </a:p>
        </p:txBody>
      </p:sp>
      <p:sp>
        <p:nvSpPr>
          <p:cNvPr id="5" name="Footer Placeholder 4">
            <a:extLst>
              <a:ext uri="{FF2B5EF4-FFF2-40B4-BE49-F238E27FC236}">
                <a16:creationId xmlns:a16="http://schemas.microsoft.com/office/drawing/2014/main" id="{63D57D91-6BF0-5F67-0BAA-BA3B5985E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EB95B-64CF-ED1B-895D-0C15FB84A947}"/>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1896071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6B0D1A-0325-047A-3C56-DB7DC37D1F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2D4EC8-DF7A-722B-0985-B7E8ED8800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F5D96-5B5D-A0E1-6B7E-F894B33DE4BE}"/>
              </a:ext>
            </a:extLst>
          </p:cNvPr>
          <p:cNvSpPr>
            <a:spLocks noGrp="1"/>
          </p:cNvSpPr>
          <p:nvPr>
            <p:ph type="dt" sz="half" idx="10"/>
          </p:nvPr>
        </p:nvSpPr>
        <p:spPr/>
        <p:txBody>
          <a:bodyPr/>
          <a:lstStyle/>
          <a:p>
            <a:fld id="{28421D02-69CC-42C9-85CE-4F8B68ED22B8}" type="datetimeFigureOut">
              <a:rPr lang="en-US" smtClean="0"/>
              <a:t>6/3/2026</a:t>
            </a:fld>
            <a:endParaRPr lang="en-US"/>
          </a:p>
        </p:txBody>
      </p:sp>
      <p:sp>
        <p:nvSpPr>
          <p:cNvPr id="5" name="Footer Placeholder 4">
            <a:extLst>
              <a:ext uri="{FF2B5EF4-FFF2-40B4-BE49-F238E27FC236}">
                <a16:creationId xmlns:a16="http://schemas.microsoft.com/office/drawing/2014/main" id="{0841E58B-FD1B-5158-9002-DB7909020E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6E6E6-5DB2-B08C-E98E-4CE4CABABD3F}"/>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38094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3513-3DBF-F295-0635-A76FAD8F7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3A398C-CAEC-53AA-8A8B-28B4B6EFE8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42AEDF-9628-E07A-C6FB-A23F1B37D36C}"/>
              </a:ext>
            </a:extLst>
          </p:cNvPr>
          <p:cNvSpPr>
            <a:spLocks noGrp="1"/>
          </p:cNvSpPr>
          <p:nvPr>
            <p:ph type="dt" sz="half" idx="10"/>
          </p:nvPr>
        </p:nvSpPr>
        <p:spPr/>
        <p:txBody>
          <a:bodyPr/>
          <a:lstStyle/>
          <a:p>
            <a:fld id="{28421D02-69CC-42C9-85CE-4F8B68ED22B8}" type="datetimeFigureOut">
              <a:rPr lang="en-US" smtClean="0"/>
              <a:t>6/3/2026</a:t>
            </a:fld>
            <a:endParaRPr lang="en-US"/>
          </a:p>
        </p:txBody>
      </p:sp>
      <p:sp>
        <p:nvSpPr>
          <p:cNvPr id="5" name="Footer Placeholder 4">
            <a:extLst>
              <a:ext uri="{FF2B5EF4-FFF2-40B4-BE49-F238E27FC236}">
                <a16:creationId xmlns:a16="http://schemas.microsoft.com/office/drawing/2014/main" id="{59AD4231-DF5D-E75E-40A2-4490E38647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61DB8-8E9A-0329-3CC7-DD8BE3960F1C}"/>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05728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B190C-5088-0FD4-FA3D-07D222B9FA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E2422D-2D16-CCA8-2A1C-E13A1E0646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6C9900-661D-64EA-83FB-0318C266A8D4}"/>
              </a:ext>
            </a:extLst>
          </p:cNvPr>
          <p:cNvSpPr>
            <a:spLocks noGrp="1"/>
          </p:cNvSpPr>
          <p:nvPr>
            <p:ph type="dt" sz="half" idx="10"/>
          </p:nvPr>
        </p:nvSpPr>
        <p:spPr/>
        <p:txBody>
          <a:bodyPr/>
          <a:lstStyle/>
          <a:p>
            <a:fld id="{28421D02-69CC-42C9-85CE-4F8B68ED22B8}" type="datetimeFigureOut">
              <a:rPr lang="en-US" smtClean="0"/>
              <a:t>6/3/2026</a:t>
            </a:fld>
            <a:endParaRPr lang="en-US"/>
          </a:p>
        </p:txBody>
      </p:sp>
      <p:sp>
        <p:nvSpPr>
          <p:cNvPr id="5" name="Footer Placeholder 4">
            <a:extLst>
              <a:ext uri="{FF2B5EF4-FFF2-40B4-BE49-F238E27FC236}">
                <a16:creationId xmlns:a16="http://schemas.microsoft.com/office/drawing/2014/main" id="{6CAF216F-818C-AE83-8D4F-42EC3C942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494A3-F80F-EC41-DDC0-726FC63A831E}"/>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119591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F6897-8ADC-82FB-24C1-148BB152CA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607461-A71F-ECE6-AE85-5EA3DB5E18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D9E8EA-550B-F0DB-2472-AE2D0456E7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BA28DD-EC75-9F30-A7D3-C90A8D02DC59}"/>
              </a:ext>
            </a:extLst>
          </p:cNvPr>
          <p:cNvSpPr>
            <a:spLocks noGrp="1"/>
          </p:cNvSpPr>
          <p:nvPr>
            <p:ph type="dt" sz="half" idx="10"/>
          </p:nvPr>
        </p:nvSpPr>
        <p:spPr/>
        <p:txBody>
          <a:bodyPr/>
          <a:lstStyle/>
          <a:p>
            <a:fld id="{28421D02-69CC-42C9-85CE-4F8B68ED22B8}" type="datetimeFigureOut">
              <a:rPr lang="en-US" smtClean="0"/>
              <a:t>6/3/2026</a:t>
            </a:fld>
            <a:endParaRPr lang="en-US"/>
          </a:p>
        </p:txBody>
      </p:sp>
      <p:sp>
        <p:nvSpPr>
          <p:cNvPr id="6" name="Footer Placeholder 5">
            <a:extLst>
              <a:ext uri="{FF2B5EF4-FFF2-40B4-BE49-F238E27FC236}">
                <a16:creationId xmlns:a16="http://schemas.microsoft.com/office/drawing/2014/main" id="{4B3D4F3C-0167-D8D5-E58E-83645CE37A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96DDF0-EBE9-4CB3-A532-8F8C26FCF3A1}"/>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62164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EBC21-07E8-90D6-8FD3-4B7809D355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8688B1-01DC-A6B4-1C44-C73416EC04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4004C5-4EEE-C9A3-0FFF-B154F5B9A8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C95CA1-99E7-80CC-FF66-5C2F259046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21CBD4-5851-D78F-5249-59CDD8C9BC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92F86E-5D21-865D-53AE-77B5C57EAC92}"/>
              </a:ext>
            </a:extLst>
          </p:cNvPr>
          <p:cNvSpPr>
            <a:spLocks noGrp="1"/>
          </p:cNvSpPr>
          <p:nvPr>
            <p:ph type="dt" sz="half" idx="10"/>
          </p:nvPr>
        </p:nvSpPr>
        <p:spPr/>
        <p:txBody>
          <a:bodyPr/>
          <a:lstStyle/>
          <a:p>
            <a:fld id="{28421D02-69CC-42C9-85CE-4F8B68ED22B8}" type="datetimeFigureOut">
              <a:rPr lang="en-US" smtClean="0"/>
              <a:t>6/3/2026</a:t>
            </a:fld>
            <a:endParaRPr lang="en-US"/>
          </a:p>
        </p:txBody>
      </p:sp>
      <p:sp>
        <p:nvSpPr>
          <p:cNvPr id="8" name="Footer Placeholder 7">
            <a:extLst>
              <a:ext uri="{FF2B5EF4-FFF2-40B4-BE49-F238E27FC236}">
                <a16:creationId xmlns:a16="http://schemas.microsoft.com/office/drawing/2014/main" id="{D7F5E5A8-7D51-605B-E276-A7A5B93FE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9E01F4-D4D9-E56F-9035-05E605811E6D}"/>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274187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237B-2CFD-F0AF-D3E6-2FDD100A8F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614118-0522-CF53-601D-265A3261E4BE}"/>
              </a:ext>
            </a:extLst>
          </p:cNvPr>
          <p:cNvSpPr>
            <a:spLocks noGrp="1"/>
          </p:cNvSpPr>
          <p:nvPr>
            <p:ph type="dt" sz="half" idx="10"/>
          </p:nvPr>
        </p:nvSpPr>
        <p:spPr/>
        <p:txBody>
          <a:bodyPr/>
          <a:lstStyle/>
          <a:p>
            <a:fld id="{28421D02-69CC-42C9-85CE-4F8B68ED22B8}" type="datetimeFigureOut">
              <a:rPr lang="en-US" smtClean="0"/>
              <a:t>6/3/2026</a:t>
            </a:fld>
            <a:endParaRPr lang="en-US"/>
          </a:p>
        </p:txBody>
      </p:sp>
      <p:sp>
        <p:nvSpPr>
          <p:cNvPr id="4" name="Footer Placeholder 3">
            <a:extLst>
              <a:ext uri="{FF2B5EF4-FFF2-40B4-BE49-F238E27FC236}">
                <a16:creationId xmlns:a16="http://schemas.microsoft.com/office/drawing/2014/main" id="{3ACC46D9-B22E-C768-B35E-20DA33956A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5D07EE-0E9C-EC8E-BAC0-7B8C9EFB5AEE}"/>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76961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BA0918-E285-61F1-EDAF-6B7FD149CC5D}"/>
              </a:ext>
            </a:extLst>
          </p:cNvPr>
          <p:cNvSpPr>
            <a:spLocks noGrp="1"/>
          </p:cNvSpPr>
          <p:nvPr>
            <p:ph type="dt" sz="half" idx="10"/>
          </p:nvPr>
        </p:nvSpPr>
        <p:spPr/>
        <p:txBody>
          <a:bodyPr/>
          <a:lstStyle/>
          <a:p>
            <a:fld id="{28421D02-69CC-42C9-85CE-4F8B68ED22B8}" type="datetimeFigureOut">
              <a:rPr lang="en-US" smtClean="0"/>
              <a:t>6/3/2026</a:t>
            </a:fld>
            <a:endParaRPr lang="en-US"/>
          </a:p>
        </p:txBody>
      </p:sp>
      <p:sp>
        <p:nvSpPr>
          <p:cNvPr id="3" name="Footer Placeholder 2">
            <a:extLst>
              <a:ext uri="{FF2B5EF4-FFF2-40B4-BE49-F238E27FC236}">
                <a16:creationId xmlns:a16="http://schemas.microsoft.com/office/drawing/2014/main" id="{AEAFD855-6290-493F-81E4-A89E8DDEDE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CBAA96-146F-BEF1-15D5-935C1B8E9FE2}"/>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75984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1D78-E109-DF5D-A589-413429D2AE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E91868-FB59-5D14-1BCA-C7C43F068C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A2F535-BC7E-F5E2-864B-461F8404D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CFCF40-365C-13EE-4DB1-CC7C58586C55}"/>
              </a:ext>
            </a:extLst>
          </p:cNvPr>
          <p:cNvSpPr>
            <a:spLocks noGrp="1"/>
          </p:cNvSpPr>
          <p:nvPr>
            <p:ph type="dt" sz="half" idx="10"/>
          </p:nvPr>
        </p:nvSpPr>
        <p:spPr/>
        <p:txBody>
          <a:bodyPr/>
          <a:lstStyle/>
          <a:p>
            <a:fld id="{28421D02-69CC-42C9-85CE-4F8B68ED22B8}" type="datetimeFigureOut">
              <a:rPr lang="en-US" smtClean="0"/>
              <a:t>6/3/2026</a:t>
            </a:fld>
            <a:endParaRPr lang="en-US"/>
          </a:p>
        </p:txBody>
      </p:sp>
      <p:sp>
        <p:nvSpPr>
          <p:cNvPr id="6" name="Footer Placeholder 5">
            <a:extLst>
              <a:ext uri="{FF2B5EF4-FFF2-40B4-BE49-F238E27FC236}">
                <a16:creationId xmlns:a16="http://schemas.microsoft.com/office/drawing/2014/main" id="{C1858AA7-3077-1807-CEB8-2C0F27B4C6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F74C30-07C1-3F35-E57B-30BFA71ABAC4}"/>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535316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1C30-49BA-398C-2DF8-B0736590C2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C7B813-1595-60AF-F5B3-A0DAE66536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6402F2-AF70-21FD-1449-18CBF4C170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1982EC-DE32-4452-40AB-762F386AF589}"/>
              </a:ext>
            </a:extLst>
          </p:cNvPr>
          <p:cNvSpPr>
            <a:spLocks noGrp="1"/>
          </p:cNvSpPr>
          <p:nvPr>
            <p:ph type="dt" sz="half" idx="10"/>
          </p:nvPr>
        </p:nvSpPr>
        <p:spPr/>
        <p:txBody>
          <a:bodyPr/>
          <a:lstStyle/>
          <a:p>
            <a:fld id="{28421D02-69CC-42C9-85CE-4F8B68ED22B8}" type="datetimeFigureOut">
              <a:rPr lang="en-US" smtClean="0"/>
              <a:t>6/3/2026</a:t>
            </a:fld>
            <a:endParaRPr lang="en-US"/>
          </a:p>
        </p:txBody>
      </p:sp>
      <p:sp>
        <p:nvSpPr>
          <p:cNvPr id="6" name="Footer Placeholder 5">
            <a:extLst>
              <a:ext uri="{FF2B5EF4-FFF2-40B4-BE49-F238E27FC236}">
                <a16:creationId xmlns:a16="http://schemas.microsoft.com/office/drawing/2014/main" id="{0EE76A50-D174-12CE-9CCD-74569685B7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79484-4128-5F97-59B5-3CF00D561C01}"/>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401123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FDEBFE-9C54-D45A-111D-948735AB4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AF582E-F84E-411A-7F7A-D8EF87E1F5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CE3F9-A152-FD27-1D1D-64A1C313F3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21D02-69CC-42C9-85CE-4F8B68ED22B8}" type="datetimeFigureOut">
              <a:rPr lang="en-US" smtClean="0"/>
              <a:t>6/3/2026</a:t>
            </a:fld>
            <a:endParaRPr lang="en-US"/>
          </a:p>
        </p:txBody>
      </p:sp>
      <p:sp>
        <p:nvSpPr>
          <p:cNvPr id="5" name="Footer Placeholder 4">
            <a:extLst>
              <a:ext uri="{FF2B5EF4-FFF2-40B4-BE49-F238E27FC236}">
                <a16:creationId xmlns:a16="http://schemas.microsoft.com/office/drawing/2014/main" id="{955F318D-9BE5-6E4A-1795-F02EED65F8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04FB82-C81E-722D-F23A-4047C60DBF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6B0C1-9E0A-4C4A-808A-34C0E77FF2FF}" type="slidenum">
              <a:rPr lang="en-US" smtClean="0"/>
              <a:t>‹#›</a:t>
            </a:fld>
            <a:endParaRPr lang="en-US"/>
          </a:p>
        </p:txBody>
      </p:sp>
    </p:spTree>
    <p:extLst>
      <p:ext uri="{BB962C8B-B14F-4D97-AF65-F5344CB8AC3E}">
        <p14:creationId xmlns:p14="http://schemas.microsoft.com/office/powerpoint/2010/main" val="1671621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s.uw.edu/33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411.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22.pn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2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0.png"/><Relationship Id="rId7" Type="http://schemas.openxmlformats.org/officeDocument/2006/relationships/image" Target="../media/image25.png"/><Relationship Id="rId12" Type="http://schemas.openxmlformats.org/officeDocument/2006/relationships/image" Target="../media/image4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9.png"/><Relationship Id="rId5" Type="http://schemas.openxmlformats.org/officeDocument/2006/relationships/image" Target="../media/image32.png"/><Relationship Id="rId10" Type="http://schemas.openxmlformats.org/officeDocument/2006/relationships/image" Target="../media/image27.jpeg"/><Relationship Id="rId4" Type="http://schemas.openxmlformats.org/officeDocument/2006/relationships/image" Target="../media/image16.png"/><Relationship Id="rId9"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700.png"/><Relationship Id="rId7" Type="http://schemas.openxmlformats.org/officeDocument/2006/relationships/image" Target="../media/image510.png"/><Relationship Id="rId2" Type="http://schemas.openxmlformats.org/officeDocument/2006/relationships/image" Target="../media/image460.png"/><Relationship Id="rId1" Type="http://schemas.openxmlformats.org/officeDocument/2006/relationships/slideLayout" Target="../slideLayouts/slideLayout2.xml"/><Relationship Id="rId6" Type="http://schemas.openxmlformats.org/officeDocument/2006/relationships/image" Target="../media/image500.png"/><Relationship Id="rId5" Type="http://schemas.openxmlformats.org/officeDocument/2006/relationships/image" Target="../media/image4900.png"/><Relationship Id="rId4" Type="http://schemas.openxmlformats.org/officeDocument/2006/relationships/image" Target="../media/image4800.png"/></Relationships>
</file>

<file path=ppt/slides/_rels/slide19.xml.rels><?xml version="1.0" encoding="UTF-8" standalone="yes"?>
<Relationships xmlns="http://schemas.openxmlformats.org/package/2006/relationships"><Relationship Id="rId3" Type="http://schemas.openxmlformats.org/officeDocument/2006/relationships/image" Target="../media/image260.png"/><Relationship Id="rId7" Type="http://schemas.openxmlformats.org/officeDocument/2006/relationships/image" Target="../media/image330.png"/><Relationship Id="rId2" Type="http://schemas.openxmlformats.org/officeDocument/2006/relationships/image" Target="../media/image251.png"/><Relationship Id="rId1" Type="http://schemas.openxmlformats.org/officeDocument/2006/relationships/slideLayout" Target="../slideLayouts/slideLayout2.xml"/><Relationship Id="rId6" Type="http://schemas.openxmlformats.org/officeDocument/2006/relationships/image" Target="../media/image500.png"/><Relationship Id="rId5" Type="http://schemas.openxmlformats.org/officeDocument/2006/relationships/image" Target="../media/image4900.png"/></Relationships>
</file>

<file path=ppt/slides/_rels/slide2.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2.png"/><Relationship Id="rId7" Type="http://schemas.openxmlformats.org/officeDocument/2006/relationships/image" Target="../media/image47.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1110.png"/></Relationships>
</file>

<file path=ppt/slides/_rels/slide2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136.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135.png"/><Relationship Id="rId5" Type="http://schemas.openxmlformats.org/officeDocument/2006/relationships/image" Target="../media/image54.png"/><Relationship Id="rId10" Type="http://schemas.openxmlformats.org/officeDocument/2006/relationships/image" Target="../media/image134.png"/><Relationship Id="rId4" Type="http://schemas.openxmlformats.org/officeDocument/2006/relationships/image" Target="../media/image53.png"/><Relationship Id="rId9" Type="http://schemas.openxmlformats.org/officeDocument/2006/relationships/image" Target="../media/image133.png"/></Relationships>
</file>

<file path=ppt/slides/_rels/slide22.xml.rels><?xml version="1.0" encoding="UTF-8" standalone="yes"?>
<Relationships xmlns="http://schemas.openxmlformats.org/package/2006/relationships"><Relationship Id="rId8" Type="http://schemas.openxmlformats.org/officeDocument/2006/relationships/image" Target="../media/image360.png"/><Relationship Id="rId3" Type="http://schemas.openxmlformats.org/officeDocument/2006/relationships/image" Target="../media/image260.png"/><Relationship Id="rId7" Type="http://schemas.openxmlformats.org/officeDocument/2006/relationships/image" Target="../media/image330.png"/><Relationship Id="rId2" Type="http://schemas.openxmlformats.org/officeDocument/2006/relationships/image" Target="../media/image340.png"/><Relationship Id="rId1" Type="http://schemas.openxmlformats.org/officeDocument/2006/relationships/slideLayout" Target="../slideLayouts/slideLayout2.xml"/><Relationship Id="rId6" Type="http://schemas.openxmlformats.org/officeDocument/2006/relationships/image" Target="../media/image350.png"/><Relationship Id="rId5" Type="http://schemas.openxmlformats.org/officeDocument/2006/relationships/image" Target="../media/image4900.png"/></Relationships>
</file>

<file path=ppt/slides/_rels/slide2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1.png"/><Relationship Id="rId7"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5.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s.umd.edu/users/gasarch/BLOGPAPERS/pollpaper3.pdf"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31.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029F-F4C6-FDAD-6A00-4E30C8EE848F}"/>
              </a:ext>
            </a:extLst>
          </p:cNvPr>
          <p:cNvSpPr>
            <a:spLocks noGrp="1"/>
          </p:cNvSpPr>
          <p:nvPr>
            <p:ph type="ctrTitle"/>
          </p:nvPr>
        </p:nvSpPr>
        <p:spPr/>
        <p:txBody>
          <a:bodyPr>
            <a:normAutofit/>
          </a:bodyPr>
          <a:lstStyle/>
          <a:p>
            <a:r>
              <a:rPr lang="en-US" dirty="0"/>
              <a:t>CSE </a:t>
            </a:r>
            <a:r>
              <a:rPr lang="en-US"/>
              <a:t>332 Spring </a:t>
            </a:r>
            <a:r>
              <a:rPr lang="en-US" dirty="0"/>
              <a:t>2026</a:t>
            </a:r>
            <a:br>
              <a:rPr lang="en-US" dirty="0"/>
            </a:br>
            <a:r>
              <a:rPr lang="en-US" dirty="0"/>
              <a:t>Lecture 27: P and NP 2</a:t>
            </a:r>
          </a:p>
        </p:txBody>
      </p:sp>
      <p:sp>
        <p:nvSpPr>
          <p:cNvPr id="3" name="Subtitle 2">
            <a:extLst>
              <a:ext uri="{FF2B5EF4-FFF2-40B4-BE49-F238E27FC236}">
                <a16:creationId xmlns:a16="http://schemas.microsoft.com/office/drawing/2014/main" id="{AB96019E-F067-13A3-DC5B-9F49CCFEF437}"/>
              </a:ext>
            </a:extLst>
          </p:cNvPr>
          <p:cNvSpPr>
            <a:spLocks noGrp="1"/>
          </p:cNvSpPr>
          <p:nvPr>
            <p:ph type="subTitle" idx="1"/>
          </p:nvPr>
        </p:nvSpPr>
        <p:spPr/>
        <p:txBody>
          <a:bodyPr/>
          <a:lstStyle/>
          <a:p>
            <a:r>
              <a:rPr lang="en-US" dirty="0"/>
              <a:t>Nathan Brunelle</a:t>
            </a:r>
          </a:p>
          <a:p>
            <a:r>
              <a:rPr lang="en-US" dirty="0">
                <a:hlinkClick r:id="rId2"/>
              </a:rPr>
              <a:t>http://www.cs.uw.edu/332</a:t>
            </a:r>
            <a:endParaRPr lang="en-US" dirty="0"/>
          </a:p>
          <a:p>
            <a:endParaRPr lang="en-US" dirty="0"/>
          </a:p>
          <a:p>
            <a:endParaRPr lang="en-US" dirty="0"/>
          </a:p>
        </p:txBody>
      </p:sp>
    </p:spTree>
    <p:extLst>
      <p:ext uri="{BB962C8B-B14F-4D97-AF65-F5344CB8AC3E}">
        <p14:creationId xmlns:p14="http://schemas.microsoft.com/office/powerpoint/2010/main" val="39733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Transforming an IS into a VC</a:t>
            </a:r>
          </a:p>
        </p:txBody>
      </p:sp>
      <mc:AlternateContent xmlns:mc="http://schemas.openxmlformats.org/markup-compatibility/2006" xmlns:a14="http://schemas.microsoft.com/office/drawing/2010/main">
        <mc:Choice Requires="a14">
          <p:sp>
            <p:nvSpPr>
              <p:cNvPr id="70" name="Content Placeholder 2"/>
              <p:cNvSpPr>
                <a:spLocks noGrp="1"/>
              </p:cNvSpPr>
              <p:nvPr>
                <p:ph idx="1"/>
              </p:nvPr>
            </p:nvSpPr>
            <p:spPr>
              <a:xfrm>
                <a:off x="1524000" y="1580483"/>
                <a:ext cx="9144000" cy="609600"/>
              </a:xfrm>
            </p:spPr>
            <p:txBody>
              <a:bodyPr>
                <a:noAutofit/>
              </a:bodyPr>
              <a:lstStyle/>
              <a:p>
                <a:pPr marL="0" indent="0">
                  <a:buNone/>
                </a:pPr>
                <a14:m>
                  <m:oMath xmlns:m="http://schemas.openxmlformats.org/officeDocument/2006/math">
                    <m:r>
                      <a:rPr lang="en-US" sz="2900" i="1">
                        <a:latin typeface="Cambria Math"/>
                      </a:rPr>
                      <m:t>𝑆</m:t>
                    </m:r>
                  </m:oMath>
                </a14:m>
                <a:r>
                  <a:rPr lang="en-US" sz="2900" dirty="0"/>
                  <a:t> is an independent set of </a:t>
                </a:r>
                <a14:m>
                  <m:oMath xmlns:m="http://schemas.openxmlformats.org/officeDocument/2006/math">
                    <m:r>
                      <a:rPr lang="en-US" sz="2900" i="1">
                        <a:latin typeface="Cambria Math"/>
                      </a:rPr>
                      <m:t>𝐺</m:t>
                    </m:r>
                  </m:oMath>
                </a14:m>
                <a:r>
                  <a:rPr lang="en-US" sz="2900" dirty="0"/>
                  <a:t> </a:t>
                </a:r>
                <a:r>
                  <a:rPr lang="en-US" sz="2900" dirty="0" err="1"/>
                  <a:t>iff</a:t>
                </a:r>
                <a:r>
                  <a:rPr lang="en-US" sz="2900" dirty="0"/>
                  <a:t> </a:t>
                </a:r>
                <a14:m>
                  <m:oMath xmlns:m="http://schemas.openxmlformats.org/officeDocument/2006/math">
                    <m:r>
                      <a:rPr lang="en-US" sz="2900" i="1">
                        <a:latin typeface="Cambria Math"/>
                      </a:rPr>
                      <m:t>𝑉</m:t>
                    </m:r>
                    <m:r>
                      <a:rPr lang="en-US" sz="2900" i="1">
                        <a:latin typeface="Cambria Math"/>
                      </a:rPr>
                      <m:t>−</m:t>
                    </m:r>
                    <m:r>
                      <a:rPr lang="en-US" sz="2900" i="1">
                        <a:latin typeface="Cambria Math"/>
                      </a:rPr>
                      <m:t>𝑆</m:t>
                    </m:r>
                  </m:oMath>
                </a14:m>
                <a:r>
                  <a:rPr lang="en-US" sz="2900" dirty="0"/>
                  <a:t> is a vertex cover of </a:t>
                </a:r>
                <a14:m>
                  <m:oMath xmlns:m="http://schemas.openxmlformats.org/officeDocument/2006/math">
                    <m:r>
                      <a:rPr lang="en-US" sz="2900" i="1">
                        <a:latin typeface="Cambria Math"/>
                      </a:rPr>
                      <m:t>𝐺</m:t>
                    </m:r>
                  </m:oMath>
                </a14:m>
                <a:endParaRPr lang="en-US" sz="2900" dirty="0"/>
              </a:p>
            </p:txBody>
          </p:sp>
        </mc:Choice>
        <mc:Fallback xmlns="">
          <p:sp>
            <p:nvSpPr>
              <p:cNvPr id="70" name="Content Placeholder 2"/>
              <p:cNvSpPr>
                <a:spLocks noGrp="1" noRot="1" noChangeAspect="1" noMove="1" noResize="1" noEditPoints="1" noAdjustHandles="1" noChangeArrowheads="1" noChangeShapeType="1" noTextEdit="1"/>
              </p:cNvSpPr>
              <p:nvPr>
                <p:ph idx="1"/>
              </p:nvPr>
            </p:nvSpPr>
            <p:spPr>
              <a:xfrm>
                <a:off x="1524000" y="1580483"/>
                <a:ext cx="9144000" cy="609600"/>
              </a:xfrm>
              <a:blipFill>
                <a:blip r:embed="rId2"/>
                <a:stretch>
                  <a:fillRect t="-18000" b="-9000"/>
                </a:stretch>
              </a:blipFill>
            </p:spPr>
            <p:txBody>
              <a:bodyPr/>
              <a:lstStyle/>
              <a:p>
                <a:r>
                  <a:rPr lang="en-US">
                    <a:noFill/>
                  </a:rPr>
                  <a:t> </a:t>
                </a:r>
              </a:p>
            </p:txBody>
          </p:sp>
        </mc:Fallback>
      </mc:AlternateContent>
      <p:grpSp>
        <p:nvGrpSpPr>
          <p:cNvPr id="3" name="Group 2" descr="Consider an independent set">
            <a:extLst>
              <a:ext uri="{FF2B5EF4-FFF2-40B4-BE49-F238E27FC236}">
                <a16:creationId xmlns:a16="http://schemas.microsoft.com/office/drawing/2014/main" id="{BCDE5919-D49A-C864-2DAE-CE0FB603A420}"/>
              </a:ext>
            </a:extLst>
          </p:cNvPr>
          <p:cNvGrpSpPr/>
          <p:nvPr/>
        </p:nvGrpSpPr>
        <p:grpSpPr>
          <a:xfrm>
            <a:off x="1099871" y="2769693"/>
            <a:ext cx="4342564" cy="3289413"/>
            <a:chOff x="1099871" y="2769693"/>
            <a:chExt cx="4342564" cy="3289413"/>
          </a:xfrm>
        </p:grpSpPr>
        <p:sp>
          <p:nvSpPr>
            <p:cNvPr id="68" name="TextBox 67"/>
            <p:cNvSpPr txBox="1"/>
            <p:nvPr/>
          </p:nvSpPr>
          <p:spPr>
            <a:xfrm>
              <a:off x="2130771" y="2769693"/>
              <a:ext cx="1744260" cy="369332"/>
            </a:xfrm>
            <a:prstGeom prst="rect">
              <a:avLst/>
            </a:prstGeom>
            <a:noFill/>
          </p:spPr>
          <p:txBody>
            <a:bodyPr wrap="none" rtlCol="0">
              <a:spAutoFit/>
            </a:bodyPr>
            <a:lstStyle/>
            <a:p>
              <a:r>
                <a:rPr lang="en-US" dirty="0"/>
                <a:t>Independent Set</a:t>
              </a:r>
            </a:p>
          </p:txBody>
        </p:sp>
        <p:grpSp>
          <p:nvGrpSpPr>
            <p:cNvPr id="6" name="Group 5">
              <a:extLst>
                <a:ext uri="{FF2B5EF4-FFF2-40B4-BE49-F238E27FC236}">
                  <a16:creationId xmlns:a16="http://schemas.microsoft.com/office/drawing/2014/main" id="{A42B52AD-68C2-E41F-0CE5-8299DA5ED942}"/>
                </a:ext>
              </a:extLst>
            </p:cNvPr>
            <p:cNvGrpSpPr/>
            <p:nvPr/>
          </p:nvGrpSpPr>
          <p:grpSpPr>
            <a:xfrm>
              <a:off x="1099871" y="2906046"/>
              <a:ext cx="4342564" cy="3153060"/>
              <a:chOff x="1650264" y="617538"/>
              <a:chExt cx="8281702" cy="6013200"/>
            </a:xfrm>
          </p:grpSpPr>
          <p:sp>
            <p:nvSpPr>
              <p:cNvPr id="7" name="AutoShape 30" descr="Image result for Aaron Bloomfield">
                <a:extLst>
                  <a:ext uri="{FF2B5EF4-FFF2-40B4-BE49-F238E27FC236}">
                    <a16:creationId xmlns:a16="http://schemas.microsoft.com/office/drawing/2014/main" id="{C5543DD9-6B9E-E2E5-D870-E800E7EDB505}"/>
                  </a:ext>
                </a:extLst>
              </p:cNvPr>
              <p:cNvSpPr>
                <a:spLocks noChangeAspect="1" noChangeArrowheads="1"/>
              </p:cNvSpPr>
              <p:nvPr/>
            </p:nvSpPr>
            <p:spPr bwMode="auto">
              <a:xfrm>
                <a:off x="2441575"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 name="Group 7">
                <a:extLst>
                  <a:ext uri="{FF2B5EF4-FFF2-40B4-BE49-F238E27FC236}">
                    <a16:creationId xmlns:a16="http://schemas.microsoft.com/office/drawing/2014/main" id="{1C0C1BE0-6752-B7FA-045B-C6D026D83C27}"/>
                  </a:ext>
                </a:extLst>
              </p:cNvPr>
              <p:cNvGrpSpPr/>
              <p:nvPr/>
            </p:nvGrpSpPr>
            <p:grpSpPr>
              <a:xfrm>
                <a:off x="1650264" y="1218142"/>
                <a:ext cx="8281702" cy="4725458"/>
                <a:chOff x="1650264" y="1218142"/>
                <a:chExt cx="8281702" cy="4725458"/>
              </a:xfrm>
            </p:grpSpPr>
            <p:sp>
              <p:nvSpPr>
                <p:cNvPr id="93" name="Oval 92">
                  <a:extLst>
                    <a:ext uri="{FF2B5EF4-FFF2-40B4-BE49-F238E27FC236}">
                      <a16:creationId xmlns:a16="http://schemas.microsoft.com/office/drawing/2014/main" id="{1AD892A0-1E87-9FDA-BB48-F676C03BDAA0}"/>
                    </a:ext>
                  </a:extLst>
                </p:cNvPr>
                <p:cNvSpPr/>
                <p:nvPr/>
              </p:nvSpPr>
              <p:spPr>
                <a:xfrm>
                  <a:off x="1650264" y="1218142"/>
                  <a:ext cx="1193396" cy="10851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451BE010-FDE8-0CB4-812A-815C2FD4E7CE}"/>
                    </a:ext>
                  </a:extLst>
                </p:cNvPr>
                <p:cNvSpPr/>
                <p:nvPr/>
              </p:nvSpPr>
              <p:spPr>
                <a:xfrm>
                  <a:off x="1930334" y="2389557"/>
                  <a:ext cx="1271007" cy="13378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6A9DA938-2FFE-7805-9612-93F370F8068D}"/>
                    </a:ext>
                  </a:extLst>
                </p:cNvPr>
                <p:cNvSpPr/>
                <p:nvPr/>
              </p:nvSpPr>
              <p:spPr>
                <a:xfrm>
                  <a:off x="3658898" y="3089427"/>
                  <a:ext cx="1271007" cy="13378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8A8DE12D-D05E-C221-4AF5-EA83FC29375B}"/>
                    </a:ext>
                  </a:extLst>
                </p:cNvPr>
                <p:cNvSpPr/>
                <p:nvPr/>
              </p:nvSpPr>
              <p:spPr>
                <a:xfrm>
                  <a:off x="4495800" y="4605706"/>
                  <a:ext cx="1271007" cy="13378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B9A205B8-E7AB-154E-52A7-06CBDDF60B9D}"/>
                    </a:ext>
                  </a:extLst>
                </p:cNvPr>
                <p:cNvSpPr/>
                <p:nvPr/>
              </p:nvSpPr>
              <p:spPr>
                <a:xfrm>
                  <a:off x="8660959" y="3575103"/>
                  <a:ext cx="1271007" cy="13378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B2176A2C-77C3-CEF5-932A-BEBCBBDBD5D4}"/>
                    </a:ext>
                  </a:extLst>
                </p:cNvPr>
                <p:cNvSpPr/>
                <p:nvPr/>
              </p:nvSpPr>
              <p:spPr>
                <a:xfrm>
                  <a:off x="2593975" y="3638669"/>
                  <a:ext cx="1271007" cy="13378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3347816A-4C81-5F58-1690-898778670A70}"/>
                  </a:ext>
                </a:extLst>
              </p:cNvPr>
              <p:cNvGrpSpPr/>
              <p:nvPr/>
            </p:nvGrpSpPr>
            <p:grpSpPr>
              <a:xfrm>
                <a:off x="1822926" y="1377631"/>
                <a:ext cx="7796089" cy="5253107"/>
                <a:chOff x="1822926" y="1377631"/>
                <a:chExt cx="7796089" cy="5253107"/>
              </a:xfrm>
            </p:grpSpPr>
            <p:pic>
              <p:nvPicPr>
                <p:cNvPr id="15" name="Picture 2" descr="Image result for Prince Harry">
                  <a:extLst>
                    <a:ext uri="{FF2B5EF4-FFF2-40B4-BE49-F238E27FC236}">
                      <a16:creationId xmlns:a16="http://schemas.microsoft.com/office/drawing/2014/main" id="{881C7F31-F39B-F825-3571-BC133A3F4C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4506" y="2690352"/>
                  <a:ext cx="585140" cy="73152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meghan markle">
                  <a:extLst>
                    <a:ext uri="{FF2B5EF4-FFF2-40B4-BE49-F238E27FC236}">
                      <a16:creationId xmlns:a16="http://schemas.microsoft.com/office/drawing/2014/main" id="{40CA53AC-3357-BF95-B956-02311961D9C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0000"/>
                <a:stretch/>
              </p:blipFill>
              <p:spPr bwMode="auto">
                <a:xfrm>
                  <a:off x="3885433" y="3361691"/>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Image result for Prince Charles">
                  <a:extLst>
                    <a:ext uri="{FF2B5EF4-FFF2-40B4-BE49-F238E27FC236}">
                      <a16:creationId xmlns:a16="http://schemas.microsoft.com/office/drawing/2014/main" id="{14EEB96F-8510-611F-58A4-9FE6F8CF6AF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73911" y="3891454"/>
                  <a:ext cx="645104" cy="748381"/>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8" descr="Image result for justin trudeau">
                  <a:extLst>
                    <a:ext uri="{FF2B5EF4-FFF2-40B4-BE49-F238E27FC236}">
                      <a16:creationId xmlns:a16="http://schemas.microsoft.com/office/drawing/2014/main" id="{411354CB-79B6-8CB4-5EBB-378ED1CE823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021" r="18091" b="33959"/>
                <a:stretch/>
              </p:blipFill>
              <p:spPr bwMode="auto">
                <a:xfrm>
                  <a:off x="8003444" y="5781280"/>
                  <a:ext cx="548808" cy="84945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0" descr="Image result for Elton John">
                  <a:extLst>
                    <a:ext uri="{FF2B5EF4-FFF2-40B4-BE49-F238E27FC236}">
                      <a16:creationId xmlns:a16="http://schemas.microsoft.com/office/drawing/2014/main" id="{206BECB5-B6A3-F3BA-5D3C-CC2B5C40FE7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3742" t="4042" r="23983" b="31143"/>
                <a:stretch/>
              </p:blipFill>
              <p:spPr bwMode="auto">
                <a:xfrm>
                  <a:off x="7170034" y="4639834"/>
                  <a:ext cx="582207" cy="90233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34" descr="Image result for angela merkel">
                  <a:extLst>
                    <a:ext uri="{FF2B5EF4-FFF2-40B4-BE49-F238E27FC236}">
                      <a16:creationId xmlns:a16="http://schemas.microsoft.com/office/drawing/2014/main" id="{E5061DD0-0474-AFD7-F2FB-940EA107C88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9760" r="30251" b="40439"/>
                <a:stretch/>
              </p:blipFill>
              <p:spPr bwMode="auto">
                <a:xfrm>
                  <a:off x="4802831" y="4752366"/>
                  <a:ext cx="695829" cy="962356"/>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36" descr="Image result for paul mccartney">
                  <a:extLst>
                    <a:ext uri="{FF2B5EF4-FFF2-40B4-BE49-F238E27FC236}">
                      <a16:creationId xmlns:a16="http://schemas.microsoft.com/office/drawing/2014/main" id="{C7558E52-426A-E74F-5EE8-EE40E948D7B0}"/>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839" r="14441" b="27809"/>
                <a:stretch/>
              </p:blipFill>
              <p:spPr bwMode="auto">
                <a:xfrm>
                  <a:off x="7688421" y="2589729"/>
                  <a:ext cx="778308" cy="890439"/>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Straight Connector 77">
                  <a:extLst>
                    <a:ext uri="{FF2B5EF4-FFF2-40B4-BE49-F238E27FC236}">
                      <a16:creationId xmlns:a16="http://schemas.microsoft.com/office/drawing/2014/main" id="{CE4639A0-99DC-9503-4FD3-4AC1D8BDB346}"/>
                    </a:ext>
                  </a:extLst>
                </p:cNvPr>
                <p:cNvCxnSpPr>
                  <a:stCxn id="44" idx="3"/>
                </p:cNvCxnSpPr>
                <p:nvPr/>
              </p:nvCxnSpPr>
              <p:spPr>
                <a:xfrm>
                  <a:off x="4616953" y="3727451"/>
                  <a:ext cx="1313486" cy="41378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FD8247D-DA81-6335-4106-24FED5C9D968}"/>
                    </a:ext>
                  </a:extLst>
                </p:cNvPr>
                <p:cNvCxnSpPr>
                  <a:stCxn id="15" idx="3"/>
                  <a:endCxn id="77" idx="1"/>
                </p:cNvCxnSpPr>
                <p:nvPr/>
              </p:nvCxnSpPr>
              <p:spPr>
                <a:xfrm flipV="1">
                  <a:off x="2989647" y="3034948"/>
                  <a:ext cx="4698775" cy="211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4FFC2B7-E5A7-CB0B-6E96-EE34EDB824BC}"/>
                    </a:ext>
                  </a:extLst>
                </p:cNvPr>
                <p:cNvCxnSpPr>
                  <a:stCxn id="73" idx="1"/>
                  <a:endCxn id="77" idx="2"/>
                </p:cNvCxnSpPr>
                <p:nvPr/>
              </p:nvCxnSpPr>
              <p:spPr>
                <a:xfrm flipH="1" flipV="1">
                  <a:off x="8077575" y="3480168"/>
                  <a:ext cx="896336" cy="7854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2E0F8CF-1675-633A-2ABC-1014DE46EBBD}"/>
                    </a:ext>
                  </a:extLst>
                </p:cNvPr>
                <p:cNvCxnSpPr>
                  <a:stCxn id="73" idx="1"/>
                </p:cNvCxnSpPr>
                <p:nvPr/>
              </p:nvCxnSpPr>
              <p:spPr>
                <a:xfrm flipH="1" flipV="1">
                  <a:off x="6617443" y="4141234"/>
                  <a:ext cx="2356468" cy="12441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DCF8906-21F0-6C3A-BB41-4CDA0AAE7216}"/>
                    </a:ext>
                  </a:extLst>
                </p:cNvPr>
                <p:cNvCxnSpPr>
                  <a:stCxn id="73" idx="1"/>
                  <a:endCxn id="75" idx="3"/>
                </p:cNvCxnSpPr>
                <p:nvPr/>
              </p:nvCxnSpPr>
              <p:spPr>
                <a:xfrm flipH="1">
                  <a:off x="7752241" y="4265645"/>
                  <a:ext cx="1221671" cy="82535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81AB2E3-5341-70D1-1AB6-35746D0D6181}"/>
                    </a:ext>
                  </a:extLst>
                </p:cNvPr>
                <p:cNvCxnSpPr>
                  <a:stCxn id="73" idx="1"/>
                  <a:endCxn id="74" idx="0"/>
                </p:cNvCxnSpPr>
                <p:nvPr/>
              </p:nvCxnSpPr>
              <p:spPr>
                <a:xfrm flipH="1">
                  <a:off x="8277849" y="4265644"/>
                  <a:ext cx="696063" cy="15156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54DF98B-0CD1-E81C-2789-ACB6BC13DBD8}"/>
                    </a:ext>
                  </a:extLst>
                </p:cNvPr>
                <p:cNvCxnSpPr>
                  <a:stCxn id="74" idx="1"/>
                </p:cNvCxnSpPr>
                <p:nvPr/>
              </p:nvCxnSpPr>
              <p:spPr>
                <a:xfrm flipH="1" flipV="1">
                  <a:off x="2565838" y="5714723"/>
                  <a:ext cx="5437606" cy="49128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D43BD84-F65D-53BE-E645-671438C90F5A}"/>
                    </a:ext>
                  </a:extLst>
                </p:cNvPr>
                <p:cNvCxnSpPr>
                  <a:stCxn id="75" idx="1"/>
                  <a:endCxn id="76" idx="3"/>
                </p:cNvCxnSpPr>
                <p:nvPr/>
              </p:nvCxnSpPr>
              <p:spPr>
                <a:xfrm flipH="1">
                  <a:off x="5498659" y="5091000"/>
                  <a:ext cx="1671374" cy="14254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F8EBFB0-7B69-1B9D-FF7E-D2F53282EEA3}"/>
                    </a:ext>
                  </a:extLst>
                </p:cNvPr>
                <p:cNvCxnSpPr/>
                <p:nvPr/>
              </p:nvCxnSpPr>
              <p:spPr>
                <a:xfrm flipH="1">
                  <a:off x="2289175" y="4525894"/>
                  <a:ext cx="815802" cy="77420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87" name="Picture 2" descr="Joe Biden - CNBC">
                  <a:extLst>
                    <a:ext uri="{FF2B5EF4-FFF2-40B4-BE49-F238E27FC236}">
                      <a16:creationId xmlns:a16="http://schemas.microsoft.com/office/drawing/2014/main" id="{A7AB5D2B-E376-B2EA-671D-4C0CA17A22C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7298" r="26708" b="42616"/>
                <a:stretch/>
              </p:blipFill>
              <p:spPr bwMode="auto">
                <a:xfrm>
                  <a:off x="5884166" y="3696565"/>
                  <a:ext cx="778309" cy="969707"/>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descr="Emmanuel Macron - Wikipedia">
                  <a:extLst>
                    <a:ext uri="{FF2B5EF4-FFF2-40B4-BE49-F238E27FC236}">
                      <a16:creationId xmlns:a16="http://schemas.microsoft.com/office/drawing/2014/main" id="{61469563-8473-2F5A-5E45-22DD27A9E36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7210" r="11235" b="39758"/>
                <a:stretch/>
              </p:blipFill>
              <p:spPr bwMode="auto">
                <a:xfrm>
                  <a:off x="1822926" y="5162272"/>
                  <a:ext cx="815802" cy="979882"/>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6" descr="Taylor Swift set to make her feature directorial debut | CNN">
                  <a:extLst>
                    <a:ext uri="{FF2B5EF4-FFF2-40B4-BE49-F238E27FC236}">
                      <a16:creationId xmlns:a16="http://schemas.microsoft.com/office/drawing/2014/main" id="{5841C183-EF5D-0D27-339B-65B5951BD4A1}"/>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35632" r="25738" b="17703"/>
                <a:stretch/>
              </p:blipFill>
              <p:spPr bwMode="auto">
                <a:xfrm>
                  <a:off x="2945852" y="3843828"/>
                  <a:ext cx="704008" cy="843632"/>
                </a:xfrm>
                <a:prstGeom prst="rect">
                  <a:avLst/>
                </a:prstGeom>
                <a:noFill/>
                <a:extLst>
                  <a:ext uri="{909E8E84-426E-40DD-AFC4-6F175D3DCCD1}">
                    <a14:hiddenFill xmlns:a14="http://schemas.microsoft.com/office/drawing/2010/main">
                      <a:solidFill>
                        <a:srgbClr val="FFFFFF"/>
                      </a:solidFill>
                    </a14:hiddenFill>
                  </a:ext>
                </a:extLst>
              </p:spPr>
            </p:pic>
            <p:cxnSp>
              <p:nvCxnSpPr>
                <p:cNvPr id="90" name="Straight Connector 89">
                  <a:extLst>
                    <a:ext uri="{FF2B5EF4-FFF2-40B4-BE49-F238E27FC236}">
                      <a16:creationId xmlns:a16="http://schemas.microsoft.com/office/drawing/2014/main" id="{BE663900-92CD-1A52-020B-BF0525AF3FB8}"/>
                    </a:ext>
                  </a:extLst>
                </p:cNvPr>
                <p:cNvCxnSpPr/>
                <p:nvPr/>
              </p:nvCxnSpPr>
              <p:spPr>
                <a:xfrm>
                  <a:off x="2446445" y="1797566"/>
                  <a:ext cx="743692" cy="4604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91" name="Picture 8" descr="Ed Sheeran">
                  <a:extLst>
                    <a:ext uri="{FF2B5EF4-FFF2-40B4-BE49-F238E27FC236}">
                      <a16:creationId xmlns:a16="http://schemas.microsoft.com/office/drawing/2014/main" id="{6487516E-48D6-8883-33CE-2094B7E3B5E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50283" y="1377631"/>
                  <a:ext cx="743692" cy="743692"/>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0" descr="Pharrell Williams - Age, Wife &amp; &quot;Happy&quot;">
                  <a:extLst>
                    <a:ext uri="{FF2B5EF4-FFF2-40B4-BE49-F238E27FC236}">
                      <a16:creationId xmlns:a16="http://schemas.microsoft.com/office/drawing/2014/main" id="{AC0A8FE5-06B6-4700-A2C2-AB3F060D919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41741" y="1509255"/>
                  <a:ext cx="743692" cy="743692"/>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10" name="Group 9" descr="The complement of that independent set (the set of all unselected nodes) is a vertex cover.">
            <a:extLst>
              <a:ext uri="{FF2B5EF4-FFF2-40B4-BE49-F238E27FC236}">
                <a16:creationId xmlns:a16="http://schemas.microsoft.com/office/drawing/2014/main" id="{0BC57B8C-F353-47C7-E4DD-8E49BD313731}"/>
              </a:ext>
            </a:extLst>
          </p:cNvPr>
          <p:cNvGrpSpPr/>
          <p:nvPr/>
        </p:nvGrpSpPr>
        <p:grpSpPr>
          <a:xfrm>
            <a:off x="6286983" y="2922093"/>
            <a:ext cx="4216112" cy="3482465"/>
            <a:chOff x="6286983" y="2922093"/>
            <a:chExt cx="4216112" cy="3482465"/>
          </a:xfrm>
        </p:grpSpPr>
        <p:grpSp>
          <p:nvGrpSpPr>
            <p:cNvPr id="5" name="Group 4">
              <a:extLst>
                <a:ext uri="{FF2B5EF4-FFF2-40B4-BE49-F238E27FC236}">
                  <a16:creationId xmlns:a16="http://schemas.microsoft.com/office/drawing/2014/main" id="{2102160C-597D-4901-BA01-37E73A1E7D77}"/>
                </a:ext>
              </a:extLst>
            </p:cNvPr>
            <p:cNvGrpSpPr/>
            <p:nvPr/>
          </p:nvGrpSpPr>
          <p:grpSpPr>
            <a:xfrm>
              <a:off x="6286983" y="2922093"/>
              <a:ext cx="4216112" cy="3354671"/>
              <a:chOff x="6286983" y="2922093"/>
              <a:chExt cx="4216112" cy="3354671"/>
            </a:xfrm>
          </p:grpSpPr>
          <p:sp>
            <p:nvSpPr>
              <p:cNvPr id="69" name="TextBox 68"/>
              <p:cNvSpPr txBox="1"/>
              <p:nvPr/>
            </p:nvSpPr>
            <p:spPr>
              <a:xfrm>
                <a:off x="7183471" y="2922093"/>
                <a:ext cx="1380634" cy="369332"/>
              </a:xfrm>
              <a:prstGeom prst="rect">
                <a:avLst/>
              </a:prstGeom>
              <a:noFill/>
            </p:spPr>
            <p:txBody>
              <a:bodyPr wrap="none" rtlCol="0">
                <a:spAutoFit/>
              </a:bodyPr>
              <a:lstStyle/>
              <a:p>
                <a:r>
                  <a:rPr lang="en-US" dirty="0"/>
                  <a:t>Vertex Cover</a:t>
                </a:r>
              </a:p>
            </p:txBody>
          </p:sp>
          <p:grpSp>
            <p:nvGrpSpPr>
              <p:cNvPr id="99" name="Group 98">
                <a:extLst>
                  <a:ext uri="{FF2B5EF4-FFF2-40B4-BE49-F238E27FC236}">
                    <a16:creationId xmlns:a16="http://schemas.microsoft.com/office/drawing/2014/main" id="{182D98A0-3D23-6F5D-22BA-4B115BE23B1F}"/>
                  </a:ext>
                </a:extLst>
              </p:cNvPr>
              <p:cNvGrpSpPr/>
              <p:nvPr/>
            </p:nvGrpSpPr>
            <p:grpSpPr>
              <a:xfrm>
                <a:off x="6286983" y="3123704"/>
                <a:ext cx="4216112" cy="3153060"/>
                <a:chOff x="1578468" y="617538"/>
                <a:chExt cx="8040547" cy="6013200"/>
              </a:xfrm>
            </p:grpSpPr>
            <p:sp>
              <p:nvSpPr>
                <p:cNvPr id="100" name="AutoShape 30" descr="Image result for Aaron Bloomfield">
                  <a:extLst>
                    <a:ext uri="{FF2B5EF4-FFF2-40B4-BE49-F238E27FC236}">
                      <a16:creationId xmlns:a16="http://schemas.microsoft.com/office/drawing/2014/main" id="{F09A3823-DFF2-62AD-30B1-486CC90F210C}"/>
                    </a:ext>
                  </a:extLst>
                </p:cNvPr>
                <p:cNvSpPr>
                  <a:spLocks noChangeAspect="1" noChangeArrowheads="1"/>
                </p:cNvSpPr>
                <p:nvPr/>
              </p:nvSpPr>
              <p:spPr bwMode="auto">
                <a:xfrm>
                  <a:off x="2441575"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01" name="Group 100">
                  <a:extLst>
                    <a:ext uri="{FF2B5EF4-FFF2-40B4-BE49-F238E27FC236}">
                      <a16:creationId xmlns:a16="http://schemas.microsoft.com/office/drawing/2014/main" id="{3F6A45F4-1CD4-6AFE-F8E4-79159D2A5078}"/>
                    </a:ext>
                  </a:extLst>
                </p:cNvPr>
                <p:cNvGrpSpPr/>
                <p:nvPr/>
              </p:nvGrpSpPr>
              <p:grpSpPr>
                <a:xfrm>
                  <a:off x="1578468" y="1353774"/>
                  <a:ext cx="7153677" cy="5007580"/>
                  <a:chOff x="1578468" y="1353774"/>
                  <a:chExt cx="7153677" cy="5007580"/>
                </a:xfrm>
              </p:grpSpPr>
              <p:sp>
                <p:nvSpPr>
                  <p:cNvPr id="125" name="Oval 124">
                    <a:extLst>
                      <a:ext uri="{FF2B5EF4-FFF2-40B4-BE49-F238E27FC236}">
                        <a16:creationId xmlns:a16="http://schemas.microsoft.com/office/drawing/2014/main" id="{015710C6-CD58-728D-EF2D-157091A2DE7D}"/>
                      </a:ext>
                    </a:extLst>
                  </p:cNvPr>
                  <p:cNvSpPr/>
                  <p:nvPr/>
                </p:nvSpPr>
                <p:spPr>
                  <a:xfrm>
                    <a:off x="2909710" y="1353774"/>
                    <a:ext cx="1193396" cy="1085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7C959032-6BDC-4B2C-9EEE-262B6883E76E}"/>
                      </a:ext>
                    </a:extLst>
                  </p:cNvPr>
                  <p:cNvSpPr/>
                  <p:nvPr/>
                </p:nvSpPr>
                <p:spPr>
                  <a:xfrm>
                    <a:off x="1578468" y="5023461"/>
                    <a:ext cx="1271008" cy="13378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2AC7C72E-8AF3-7F28-A398-C485B2305412}"/>
                      </a:ext>
                    </a:extLst>
                  </p:cNvPr>
                  <p:cNvSpPr/>
                  <p:nvPr/>
                </p:nvSpPr>
                <p:spPr>
                  <a:xfrm>
                    <a:off x="5615301" y="3533718"/>
                    <a:ext cx="1271008" cy="13378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41BC5-1C3A-1828-49DC-4508F69A98C0}"/>
                      </a:ext>
                    </a:extLst>
                  </p:cNvPr>
                  <p:cNvSpPr/>
                  <p:nvPr/>
                </p:nvSpPr>
                <p:spPr>
                  <a:xfrm>
                    <a:off x="7461137" y="2378613"/>
                    <a:ext cx="1271008" cy="13378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62560867-C322-594C-4365-5042EC8BBD04}"/>
                      </a:ext>
                    </a:extLst>
                  </p:cNvPr>
                  <p:cNvSpPr/>
                  <p:nvPr/>
                </p:nvSpPr>
                <p:spPr>
                  <a:xfrm>
                    <a:off x="6755398" y="4411534"/>
                    <a:ext cx="1271008" cy="13378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4575472B-4B43-4333-6238-FCEBA04DD50E}"/>
                    </a:ext>
                  </a:extLst>
                </p:cNvPr>
                <p:cNvGrpSpPr/>
                <p:nvPr/>
              </p:nvGrpSpPr>
              <p:grpSpPr>
                <a:xfrm>
                  <a:off x="1822926" y="1377631"/>
                  <a:ext cx="7796089" cy="5253107"/>
                  <a:chOff x="1822926" y="1377631"/>
                  <a:chExt cx="7796089" cy="5253107"/>
                </a:xfrm>
              </p:grpSpPr>
              <p:pic>
                <p:nvPicPr>
                  <p:cNvPr id="103" name="Picture 2" descr="Image result for Prince Harry">
                    <a:extLst>
                      <a:ext uri="{FF2B5EF4-FFF2-40B4-BE49-F238E27FC236}">
                        <a16:creationId xmlns:a16="http://schemas.microsoft.com/office/drawing/2014/main" id="{087E9D34-AEA9-D00D-4025-F5C4E639F7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4506" y="2690353"/>
                    <a:ext cx="58514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4" descr="Image result for meghan markle">
                    <a:extLst>
                      <a:ext uri="{FF2B5EF4-FFF2-40B4-BE49-F238E27FC236}">
                        <a16:creationId xmlns:a16="http://schemas.microsoft.com/office/drawing/2014/main" id="{AE829FE8-3E6D-E98B-6C29-4E1D0963499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0000"/>
                  <a:stretch/>
                </p:blipFill>
                <p:spPr bwMode="auto">
                  <a:xfrm>
                    <a:off x="3885433" y="3361691"/>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6" descr="Image result for Prince Charles">
                    <a:extLst>
                      <a:ext uri="{FF2B5EF4-FFF2-40B4-BE49-F238E27FC236}">
                        <a16:creationId xmlns:a16="http://schemas.microsoft.com/office/drawing/2014/main" id="{BD16CC4C-84B9-B31D-9D21-BCD0BF95BB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73911" y="3891454"/>
                    <a:ext cx="645104" cy="748381"/>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8" descr="Image result for justin trudeau">
                    <a:extLst>
                      <a:ext uri="{FF2B5EF4-FFF2-40B4-BE49-F238E27FC236}">
                        <a16:creationId xmlns:a16="http://schemas.microsoft.com/office/drawing/2014/main" id="{042618E1-BC28-4D07-C094-BEB7AD12A95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021" r="18091" b="33959"/>
                  <a:stretch/>
                </p:blipFill>
                <p:spPr bwMode="auto">
                  <a:xfrm>
                    <a:off x="8003444" y="5781280"/>
                    <a:ext cx="548808" cy="849458"/>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0" descr="Image result for Elton John">
                    <a:extLst>
                      <a:ext uri="{FF2B5EF4-FFF2-40B4-BE49-F238E27FC236}">
                        <a16:creationId xmlns:a16="http://schemas.microsoft.com/office/drawing/2014/main" id="{B2E217D2-04F9-A76D-7B71-5741FA15544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3742" t="4042" r="23983" b="31143"/>
                  <a:stretch/>
                </p:blipFill>
                <p:spPr bwMode="auto">
                  <a:xfrm>
                    <a:off x="7170034" y="4639834"/>
                    <a:ext cx="582207" cy="902330"/>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34" descr="Image result for angela merkel">
                    <a:extLst>
                      <a:ext uri="{FF2B5EF4-FFF2-40B4-BE49-F238E27FC236}">
                        <a16:creationId xmlns:a16="http://schemas.microsoft.com/office/drawing/2014/main" id="{D4139B12-D505-DA27-0281-6C5DEFAF9E8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9760" r="30251" b="40439"/>
                  <a:stretch/>
                </p:blipFill>
                <p:spPr bwMode="auto">
                  <a:xfrm>
                    <a:off x="4802831" y="4752366"/>
                    <a:ext cx="695829" cy="962356"/>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36" descr="Image result for paul mccartney">
                    <a:extLst>
                      <a:ext uri="{FF2B5EF4-FFF2-40B4-BE49-F238E27FC236}">
                        <a16:creationId xmlns:a16="http://schemas.microsoft.com/office/drawing/2014/main" id="{BFB52D9D-F25C-CEDE-4477-E2FEB87BE433}"/>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839" r="14441" b="27809"/>
                  <a:stretch/>
                </p:blipFill>
                <p:spPr bwMode="auto">
                  <a:xfrm>
                    <a:off x="7688421" y="2589729"/>
                    <a:ext cx="778308" cy="890439"/>
                  </a:xfrm>
                  <a:prstGeom prst="rect">
                    <a:avLst/>
                  </a:prstGeom>
                  <a:noFill/>
                  <a:extLst>
                    <a:ext uri="{909E8E84-426E-40DD-AFC4-6F175D3DCCD1}">
                      <a14:hiddenFill xmlns:a14="http://schemas.microsoft.com/office/drawing/2010/main">
                        <a:solidFill>
                          <a:srgbClr val="FFFFFF"/>
                        </a:solidFill>
                      </a14:hiddenFill>
                    </a:ext>
                  </a:extLst>
                </p:spPr>
              </p:pic>
              <p:cxnSp>
                <p:nvCxnSpPr>
                  <p:cNvPr id="110" name="Straight Connector 109">
                    <a:extLst>
                      <a:ext uri="{FF2B5EF4-FFF2-40B4-BE49-F238E27FC236}">
                        <a16:creationId xmlns:a16="http://schemas.microsoft.com/office/drawing/2014/main" id="{E85A3CA1-1481-6C2A-2457-0803C69AF57F}"/>
                      </a:ext>
                    </a:extLst>
                  </p:cNvPr>
                  <p:cNvCxnSpPr>
                    <a:stCxn id="104" idx="3"/>
                  </p:cNvCxnSpPr>
                  <p:nvPr/>
                </p:nvCxnSpPr>
                <p:spPr>
                  <a:xfrm>
                    <a:off x="4616953" y="3727451"/>
                    <a:ext cx="1313486" cy="41378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DF84ED2D-4D03-04CE-DA21-330988BB980F}"/>
                      </a:ext>
                    </a:extLst>
                  </p:cNvPr>
                  <p:cNvCxnSpPr>
                    <a:stCxn id="103" idx="3"/>
                    <a:endCxn id="109" idx="1"/>
                  </p:cNvCxnSpPr>
                  <p:nvPr/>
                </p:nvCxnSpPr>
                <p:spPr>
                  <a:xfrm flipV="1">
                    <a:off x="2989647" y="3034948"/>
                    <a:ext cx="4698775" cy="211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C1E35291-882C-79C0-026F-9B58CA6A2E3E}"/>
                      </a:ext>
                    </a:extLst>
                  </p:cNvPr>
                  <p:cNvCxnSpPr>
                    <a:stCxn id="105" idx="1"/>
                    <a:endCxn id="109" idx="2"/>
                  </p:cNvCxnSpPr>
                  <p:nvPr/>
                </p:nvCxnSpPr>
                <p:spPr>
                  <a:xfrm flipH="1" flipV="1">
                    <a:off x="8077575" y="3480168"/>
                    <a:ext cx="896336" cy="7854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A03C0C4-5D34-A9B0-095F-64DA99D3A4F6}"/>
                      </a:ext>
                    </a:extLst>
                  </p:cNvPr>
                  <p:cNvCxnSpPr>
                    <a:stCxn id="105" idx="1"/>
                  </p:cNvCxnSpPr>
                  <p:nvPr/>
                </p:nvCxnSpPr>
                <p:spPr>
                  <a:xfrm flipH="1" flipV="1">
                    <a:off x="6617443" y="4141234"/>
                    <a:ext cx="2356468" cy="12441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5FE8A7B-3307-E734-D86B-FC873F04B11B}"/>
                      </a:ext>
                    </a:extLst>
                  </p:cNvPr>
                  <p:cNvCxnSpPr>
                    <a:stCxn id="105" idx="1"/>
                    <a:endCxn id="107" idx="3"/>
                  </p:cNvCxnSpPr>
                  <p:nvPr/>
                </p:nvCxnSpPr>
                <p:spPr>
                  <a:xfrm flipH="1">
                    <a:off x="7752241" y="4265645"/>
                    <a:ext cx="1221671" cy="82535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A7E4D3C-34B3-F229-D356-6C1C807875CD}"/>
                      </a:ext>
                    </a:extLst>
                  </p:cNvPr>
                  <p:cNvCxnSpPr>
                    <a:stCxn id="105" idx="1"/>
                    <a:endCxn id="106" idx="0"/>
                  </p:cNvCxnSpPr>
                  <p:nvPr/>
                </p:nvCxnSpPr>
                <p:spPr>
                  <a:xfrm flipH="1">
                    <a:off x="8277849" y="4265644"/>
                    <a:ext cx="696063" cy="15156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10A0A2B9-51AB-18D9-DD92-A1418A64A149}"/>
                      </a:ext>
                    </a:extLst>
                  </p:cNvPr>
                  <p:cNvCxnSpPr>
                    <a:cxnSpLocks/>
                    <a:stCxn id="106" idx="1"/>
                  </p:cNvCxnSpPr>
                  <p:nvPr/>
                </p:nvCxnSpPr>
                <p:spPr>
                  <a:xfrm flipH="1" flipV="1">
                    <a:off x="2565839" y="5714724"/>
                    <a:ext cx="5437605" cy="49128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21450FD-6352-36BD-FC59-87897AD3AA33}"/>
                      </a:ext>
                    </a:extLst>
                  </p:cNvPr>
                  <p:cNvCxnSpPr>
                    <a:stCxn id="107" idx="1"/>
                    <a:endCxn id="108" idx="3"/>
                  </p:cNvCxnSpPr>
                  <p:nvPr/>
                </p:nvCxnSpPr>
                <p:spPr>
                  <a:xfrm flipH="1">
                    <a:off x="5498659" y="5091000"/>
                    <a:ext cx="1671374" cy="14254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12B56EF5-C2F7-778C-3B3C-60AE78B5950D}"/>
                      </a:ext>
                    </a:extLst>
                  </p:cNvPr>
                  <p:cNvCxnSpPr/>
                  <p:nvPr/>
                </p:nvCxnSpPr>
                <p:spPr>
                  <a:xfrm flipH="1">
                    <a:off x="2289175" y="4525894"/>
                    <a:ext cx="815802" cy="77420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19" name="Picture 2" descr="Joe Biden - CNBC">
                    <a:extLst>
                      <a:ext uri="{FF2B5EF4-FFF2-40B4-BE49-F238E27FC236}">
                        <a16:creationId xmlns:a16="http://schemas.microsoft.com/office/drawing/2014/main" id="{47D3832A-9480-B176-1EC3-391B957454E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7298" r="26708" b="42616"/>
                  <a:stretch/>
                </p:blipFill>
                <p:spPr bwMode="auto">
                  <a:xfrm>
                    <a:off x="5884166" y="3696565"/>
                    <a:ext cx="778309" cy="969707"/>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4" descr="Emmanuel Macron - Wikipedia">
                    <a:extLst>
                      <a:ext uri="{FF2B5EF4-FFF2-40B4-BE49-F238E27FC236}">
                        <a16:creationId xmlns:a16="http://schemas.microsoft.com/office/drawing/2014/main" id="{A9B4AD52-A8F0-801F-0FFA-D2480794444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7210" r="11235" b="39758"/>
                  <a:stretch/>
                </p:blipFill>
                <p:spPr bwMode="auto">
                  <a:xfrm>
                    <a:off x="1822926" y="5162272"/>
                    <a:ext cx="815802" cy="979882"/>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6" descr="Taylor Swift set to make her feature directorial debut | CNN">
                    <a:extLst>
                      <a:ext uri="{FF2B5EF4-FFF2-40B4-BE49-F238E27FC236}">
                        <a16:creationId xmlns:a16="http://schemas.microsoft.com/office/drawing/2014/main" id="{04B8BCF3-A237-E31B-546C-7E6C92709333}"/>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35632" r="25738" b="17703"/>
                  <a:stretch/>
                </p:blipFill>
                <p:spPr bwMode="auto">
                  <a:xfrm>
                    <a:off x="2945852" y="3843828"/>
                    <a:ext cx="704008" cy="843632"/>
                  </a:xfrm>
                  <a:prstGeom prst="rect">
                    <a:avLst/>
                  </a:prstGeom>
                  <a:noFill/>
                  <a:extLst>
                    <a:ext uri="{909E8E84-426E-40DD-AFC4-6F175D3DCCD1}">
                      <a14:hiddenFill xmlns:a14="http://schemas.microsoft.com/office/drawing/2010/main">
                        <a:solidFill>
                          <a:srgbClr val="FFFFFF"/>
                        </a:solidFill>
                      </a14:hiddenFill>
                    </a:ext>
                  </a:extLst>
                </p:spPr>
              </p:pic>
              <p:cxnSp>
                <p:nvCxnSpPr>
                  <p:cNvPr id="122" name="Straight Connector 121">
                    <a:extLst>
                      <a:ext uri="{FF2B5EF4-FFF2-40B4-BE49-F238E27FC236}">
                        <a16:creationId xmlns:a16="http://schemas.microsoft.com/office/drawing/2014/main" id="{53704EFA-0E19-8871-5806-10CC41B1956B}"/>
                      </a:ext>
                    </a:extLst>
                  </p:cNvPr>
                  <p:cNvCxnSpPr/>
                  <p:nvPr/>
                </p:nvCxnSpPr>
                <p:spPr>
                  <a:xfrm>
                    <a:off x="2446445" y="1797566"/>
                    <a:ext cx="743692" cy="4604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23" name="Picture 8" descr="Ed Sheeran">
                    <a:extLst>
                      <a:ext uri="{FF2B5EF4-FFF2-40B4-BE49-F238E27FC236}">
                        <a16:creationId xmlns:a16="http://schemas.microsoft.com/office/drawing/2014/main" id="{F1F00C0E-C346-23A9-05D0-C7816979EE1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50283" y="1377631"/>
                    <a:ext cx="743692" cy="743692"/>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0" descr="Pharrell Williams - Age, Wife &amp; &quot;Happy&quot;">
                    <a:extLst>
                      <a:ext uri="{FF2B5EF4-FFF2-40B4-BE49-F238E27FC236}">
                        <a16:creationId xmlns:a16="http://schemas.microsoft.com/office/drawing/2014/main" id="{AD1CEF02-FE9C-0B57-5515-44C15A2850D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41741" y="1509255"/>
                    <a:ext cx="743692" cy="743692"/>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132" name="Oval 131">
              <a:extLst>
                <a:ext uri="{FF2B5EF4-FFF2-40B4-BE49-F238E27FC236}">
                  <a16:creationId xmlns:a16="http://schemas.microsoft.com/office/drawing/2014/main" id="{F19EA206-8683-9260-2696-DC9073D7AE8B}"/>
                </a:ext>
              </a:extLst>
            </p:cNvPr>
            <p:cNvSpPr/>
            <p:nvPr/>
          </p:nvSpPr>
          <p:spPr>
            <a:xfrm>
              <a:off x="9461582" y="5703025"/>
              <a:ext cx="666461" cy="7015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79794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Transforming a VC into an IS</a:t>
            </a:r>
          </a:p>
        </p:txBody>
      </p:sp>
      <mc:AlternateContent xmlns:mc="http://schemas.openxmlformats.org/markup-compatibility/2006" xmlns:a14="http://schemas.microsoft.com/office/drawing/2010/main">
        <mc:Choice Requires="a14">
          <p:sp>
            <p:nvSpPr>
              <p:cNvPr id="70" name="Content Placeholder 2"/>
              <p:cNvSpPr>
                <a:spLocks noGrp="1"/>
              </p:cNvSpPr>
              <p:nvPr>
                <p:ph idx="1"/>
              </p:nvPr>
            </p:nvSpPr>
            <p:spPr>
              <a:xfrm>
                <a:off x="1524000" y="1762716"/>
                <a:ext cx="9144000" cy="609600"/>
              </a:xfrm>
            </p:spPr>
            <p:txBody>
              <a:bodyPr>
                <a:noAutofit/>
              </a:bodyPr>
              <a:lstStyle/>
              <a:p>
                <a:pPr marL="0" indent="0">
                  <a:buNone/>
                </a:pPr>
                <a14:m>
                  <m:oMath xmlns:m="http://schemas.openxmlformats.org/officeDocument/2006/math">
                    <m:r>
                      <a:rPr lang="en-US" sz="2900" i="1">
                        <a:latin typeface="Cambria Math"/>
                      </a:rPr>
                      <m:t>𝑆</m:t>
                    </m:r>
                  </m:oMath>
                </a14:m>
                <a:r>
                  <a:rPr lang="en-US" sz="2900" dirty="0"/>
                  <a:t> is an independent set of </a:t>
                </a:r>
                <a14:m>
                  <m:oMath xmlns:m="http://schemas.openxmlformats.org/officeDocument/2006/math">
                    <m:r>
                      <a:rPr lang="en-US" sz="2900" i="1">
                        <a:latin typeface="Cambria Math"/>
                      </a:rPr>
                      <m:t>𝐺</m:t>
                    </m:r>
                  </m:oMath>
                </a14:m>
                <a:r>
                  <a:rPr lang="en-US" sz="2900" dirty="0"/>
                  <a:t> </a:t>
                </a:r>
                <a:r>
                  <a:rPr lang="en-US" sz="2900" dirty="0" err="1"/>
                  <a:t>iff</a:t>
                </a:r>
                <a:r>
                  <a:rPr lang="en-US" sz="2900" dirty="0"/>
                  <a:t> </a:t>
                </a:r>
                <a14:m>
                  <m:oMath xmlns:m="http://schemas.openxmlformats.org/officeDocument/2006/math">
                    <m:r>
                      <a:rPr lang="en-US" sz="2900" i="1">
                        <a:latin typeface="Cambria Math"/>
                      </a:rPr>
                      <m:t>𝑉</m:t>
                    </m:r>
                    <m:r>
                      <a:rPr lang="en-US" sz="2900" i="1">
                        <a:latin typeface="Cambria Math"/>
                      </a:rPr>
                      <m:t>−</m:t>
                    </m:r>
                    <m:r>
                      <a:rPr lang="en-US" sz="2900" i="1">
                        <a:latin typeface="Cambria Math"/>
                      </a:rPr>
                      <m:t>𝑆</m:t>
                    </m:r>
                  </m:oMath>
                </a14:m>
                <a:r>
                  <a:rPr lang="en-US" sz="2900" dirty="0"/>
                  <a:t> is a vertex cover of </a:t>
                </a:r>
                <a14:m>
                  <m:oMath xmlns:m="http://schemas.openxmlformats.org/officeDocument/2006/math">
                    <m:r>
                      <a:rPr lang="en-US" sz="2900" i="1">
                        <a:latin typeface="Cambria Math"/>
                      </a:rPr>
                      <m:t>𝐺</m:t>
                    </m:r>
                  </m:oMath>
                </a14:m>
                <a:endParaRPr lang="en-US" sz="2900" dirty="0"/>
              </a:p>
            </p:txBody>
          </p:sp>
        </mc:Choice>
        <mc:Fallback xmlns="">
          <p:sp>
            <p:nvSpPr>
              <p:cNvPr id="70" name="Content Placeholder 2"/>
              <p:cNvSpPr>
                <a:spLocks noGrp="1" noRot="1" noChangeAspect="1" noMove="1" noResize="1" noEditPoints="1" noAdjustHandles="1" noChangeArrowheads="1" noChangeShapeType="1" noTextEdit="1"/>
              </p:cNvSpPr>
              <p:nvPr>
                <p:ph idx="1"/>
              </p:nvPr>
            </p:nvSpPr>
            <p:spPr>
              <a:xfrm>
                <a:off x="1524000" y="1762716"/>
                <a:ext cx="9144000" cy="609600"/>
              </a:xfrm>
              <a:blipFill>
                <a:blip r:embed="rId2"/>
                <a:stretch>
                  <a:fillRect t="-18000" b="-9000"/>
                </a:stretch>
              </a:blipFill>
            </p:spPr>
            <p:txBody>
              <a:bodyPr/>
              <a:lstStyle/>
              <a:p>
                <a:r>
                  <a:rPr lang="en-US">
                    <a:noFill/>
                  </a:rPr>
                  <a:t> </a:t>
                </a:r>
              </a:p>
            </p:txBody>
          </p:sp>
        </mc:Fallback>
      </mc:AlternateContent>
      <p:grpSp>
        <p:nvGrpSpPr>
          <p:cNvPr id="5" name="Group 4" descr="Consider a vertex cover">
            <a:extLst>
              <a:ext uri="{FF2B5EF4-FFF2-40B4-BE49-F238E27FC236}">
                <a16:creationId xmlns:a16="http://schemas.microsoft.com/office/drawing/2014/main" id="{7ADCCFB6-6A8B-49A9-73C3-4255C0DEB767}"/>
              </a:ext>
            </a:extLst>
          </p:cNvPr>
          <p:cNvGrpSpPr/>
          <p:nvPr/>
        </p:nvGrpSpPr>
        <p:grpSpPr>
          <a:xfrm>
            <a:off x="1708698" y="2585027"/>
            <a:ext cx="3733078" cy="3851081"/>
            <a:chOff x="1708698" y="2585027"/>
            <a:chExt cx="3733078" cy="3851081"/>
          </a:xfrm>
        </p:grpSpPr>
        <p:sp>
          <p:nvSpPr>
            <p:cNvPr id="69" name="TextBox 68"/>
            <p:cNvSpPr txBox="1"/>
            <p:nvPr/>
          </p:nvSpPr>
          <p:spPr>
            <a:xfrm>
              <a:off x="2362200" y="2585027"/>
              <a:ext cx="1380634" cy="369332"/>
            </a:xfrm>
            <a:prstGeom prst="rect">
              <a:avLst/>
            </a:prstGeom>
            <a:noFill/>
          </p:spPr>
          <p:txBody>
            <a:bodyPr wrap="none" rtlCol="0">
              <a:spAutoFit/>
            </a:bodyPr>
            <a:lstStyle/>
            <a:p>
              <a:r>
                <a:rPr lang="en-US" dirty="0"/>
                <a:t>Vertex Cover</a:t>
              </a:r>
            </a:p>
          </p:txBody>
        </p:sp>
        <p:grpSp>
          <p:nvGrpSpPr>
            <p:cNvPr id="3" name="Group 2"/>
            <p:cNvGrpSpPr/>
            <p:nvPr/>
          </p:nvGrpSpPr>
          <p:grpSpPr>
            <a:xfrm>
              <a:off x="1708698" y="3109661"/>
              <a:ext cx="3733078" cy="3326447"/>
              <a:chOff x="657225" y="1481300"/>
              <a:chExt cx="5514975" cy="4914248"/>
            </a:xfrm>
          </p:grpSpPr>
          <p:cxnSp>
            <p:nvCxnSpPr>
              <p:cNvPr id="71" name="Straight Connector 70"/>
              <p:cNvCxnSpPr>
                <a:stCxn id="86" idx="1"/>
                <a:endCxn id="88" idx="2"/>
              </p:cNvCxnSpPr>
              <p:nvPr/>
            </p:nvCxnSpPr>
            <p:spPr>
              <a:xfrm flipV="1">
                <a:off x="3187377" y="5562600"/>
                <a:ext cx="1570890" cy="49004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87" idx="2"/>
                <a:endCxn id="86" idx="3"/>
              </p:cNvCxnSpPr>
              <p:nvPr/>
            </p:nvCxnSpPr>
            <p:spPr>
              <a:xfrm>
                <a:off x="2054087" y="5181600"/>
                <a:ext cx="602937" cy="87104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88" idx="1"/>
                <a:endCxn id="87" idx="3"/>
              </p:cNvCxnSpPr>
              <p:nvPr/>
            </p:nvCxnSpPr>
            <p:spPr>
              <a:xfrm flipH="1" flipV="1">
                <a:off x="2282687" y="4953000"/>
                <a:ext cx="2246980" cy="381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91" idx="2"/>
                <a:endCxn id="87" idx="0"/>
              </p:cNvCxnSpPr>
              <p:nvPr/>
            </p:nvCxnSpPr>
            <p:spPr>
              <a:xfrm>
                <a:off x="885825" y="3032235"/>
                <a:ext cx="1168262" cy="16921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91" idx="3"/>
                <a:endCxn id="92" idx="1"/>
              </p:cNvCxnSpPr>
              <p:nvPr/>
            </p:nvCxnSpPr>
            <p:spPr>
              <a:xfrm flipV="1">
                <a:off x="1114425" y="2447104"/>
                <a:ext cx="1734926" cy="35653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92" idx="3"/>
                <a:endCxn id="89" idx="1"/>
              </p:cNvCxnSpPr>
              <p:nvPr/>
            </p:nvCxnSpPr>
            <p:spPr>
              <a:xfrm>
                <a:off x="3306551" y="2447104"/>
                <a:ext cx="2408449" cy="58677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92" idx="2"/>
                <a:endCxn id="90" idx="0"/>
              </p:cNvCxnSpPr>
              <p:nvPr/>
            </p:nvCxnSpPr>
            <p:spPr>
              <a:xfrm flipH="1">
                <a:off x="2613080" y="2675704"/>
                <a:ext cx="464871" cy="78679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90" idx="3"/>
                <a:endCxn id="93" idx="1"/>
              </p:cNvCxnSpPr>
              <p:nvPr/>
            </p:nvCxnSpPr>
            <p:spPr>
              <a:xfrm>
                <a:off x="2841680" y="3691099"/>
                <a:ext cx="959855" cy="41975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89" idx="2"/>
                <a:endCxn id="93" idx="0"/>
              </p:cNvCxnSpPr>
              <p:nvPr/>
            </p:nvCxnSpPr>
            <p:spPr>
              <a:xfrm flipH="1">
                <a:off x="4030135" y="3262477"/>
                <a:ext cx="1913465" cy="6197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92" idx="3"/>
                <a:endCxn id="94" idx="1"/>
              </p:cNvCxnSpPr>
              <p:nvPr/>
            </p:nvCxnSpPr>
            <p:spPr>
              <a:xfrm flipV="1">
                <a:off x="3306551" y="1709900"/>
                <a:ext cx="909851" cy="73720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89" idx="0"/>
                <a:endCxn id="94" idx="3"/>
              </p:cNvCxnSpPr>
              <p:nvPr/>
            </p:nvCxnSpPr>
            <p:spPr>
              <a:xfrm flipH="1" flipV="1">
                <a:off x="4673602" y="1709900"/>
                <a:ext cx="1269998" cy="10953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88" idx="0"/>
                <a:endCxn id="93" idx="2"/>
              </p:cNvCxnSpPr>
              <p:nvPr/>
            </p:nvCxnSpPr>
            <p:spPr>
              <a:xfrm flipH="1" flipV="1">
                <a:off x="4030135" y="4339457"/>
                <a:ext cx="728132" cy="76594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88" idx="0"/>
                <a:endCxn id="89" idx="2"/>
              </p:cNvCxnSpPr>
              <p:nvPr/>
            </p:nvCxnSpPr>
            <p:spPr>
              <a:xfrm flipV="1">
                <a:off x="4758267" y="3262477"/>
                <a:ext cx="1185333" cy="184292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4" name="Group 83"/>
              <p:cNvGrpSpPr/>
              <p:nvPr/>
            </p:nvGrpSpPr>
            <p:grpSpPr>
              <a:xfrm rot="10800000">
                <a:off x="2657024" y="5938347"/>
                <a:ext cx="530353" cy="457201"/>
                <a:chOff x="2133600" y="4191000"/>
                <a:chExt cx="1060704" cy="914400"/>
              </a:xfrm>
            </p:grpSpPr>
            <p:sp>
              <p:nvSpPr>
                <p:cNvPr id="85" name="Isosceles Triangle 84"/>
                <p:cNvSpPr/>
                <p:nvPr/>
              </p:nvSpPr>
              <p:spPr>
                <a:xfrm>
                  <a:off x="2133600" y="4191000"/>
                  <a:ext cx="1060704" cy="457200"/>
                </a:xfrm>
                <a:prstGeom prst="triangl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sp>
              <p:nvSpPr>
                <p:cNvPr id="86" name="Rectangle 85"/>
                <p:cNvSpPr/>
                <p:nvPr/>
              </p:nvSpPr>
              <p:spPr>
                <a:xfrm>
                  <a:off x="2133600" y="4648200"/>
                  <a:ext cx="1060704"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grpSp>
          <p:sp>
            <p:nvSpPr>
              <p:cNvPr id="87" name="Rectangle 86"/>
              <p:cNvSpPr/>
              <p:nvPr/>
            </p:nvSpPr>
            <p:spPr>
              <a:xfrm>
                <a:off x="1825487" y="4724400"/>
                <a:ext cx="4572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4529667" y="5105400"/>
                <a:ext cx="4572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5715000" y="2805277"/>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384480" y="3462499"/>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657225" y="2575035"/>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2849351" y="2218504"/>
                <a:ext cx="4572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3801535" y="3882257"/>
                <a:ext cx="4572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4216402" y="1481300"/>
                <a:ext cx="4572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descr="The complement of that vertex cover (the set of all unselected nodes) is an indepdent set.">
            <a:extLst>
              <a:ext uri="{FF2B5EF4-FFF2-40B4-BE49-F238E27FC236}">
                <a16:creationId xmlns:a16="http://schemas.microsoft.com/office/drawing/2014/main" id="{BE932000-5D42-FB96-73DD-8E0BBC506A62}"/>
              </a:ext>
            </a:extLst>
          </p:cNvPr>
          <p:cNvGrpSpPr/>
          <p:nvPr/>
        </p:nvGrpSpPr>
        <p:grpSpPr>
          <a:xfrm>
            <a:off x="6629400" y="2585027"/>
            <a:ext cx="3733078" cy="3926112"/>
            <a:chOff x="6629400" y="2585027"/>
            <a:chExt cx="3733078" cy="3926112"/>
          </a:xfrm>
        </p:grpSpPr>
        <p:sp>
          <p:nvSpPr>
            <p:cNvPr id="68" name="TextBox 67"/>
            <p:cNvSpPr txBox="1"/>
            <p:nvPr/>
          </p:nvSpPr>
          <p:spPr>
            <a:xfrm>
              <a:off x="7315200" y="2585027"/>
              <a:ext cx="1744260" cy="369332"/>
            </a:xfrm>
            <a:prstGeom prst="rect">
              <a:avLst/>
            </a:prstGeom>
            <a:noFill/>
          </p:spPr>
          <p:txBody>
            <a:bodyPr wrap="none" rtlCol="0">
              <a:spAutoFit/>
            </a:bodyPr>
            <a:lstStyle/>
            <a:p>
              <a:r>
                <a:rPr lang="en-US" dirty="0"/>
                <a:t>Independent Set</a:t>
              </a:r>
            </a:p>
          </p:txBody>
        </p:sp>
        <p:grpSp>
          <p:nvGrpSpPr>
            <p:cNvPr id="95" name="Group 94"/>
            <p:cNvGrpSpPr/>
            <p:nvPr/>
          </p:nvGrpSpPr>
          <p:grpSpPr>
            <a:xfrm>
              <a:off x="6629400" y="3184692"/>
              <a:ext cx="3733078" cy="3326447"/>
              <a:chOff x="657225" y="1481300"/>
              <a:chExt cx="5514975" cy="4914248"/>
            </a:xfrm>
          </p:grpSpPr>
          <p:cxnSp>
            <p:nvCxnSpPr>
              <p:cNvPr id="96" name="Straight Connector 95"/>
              <p:cNvCxnSpPr>
                <a:stCxn id="119" idx="1"/>
                <a:endCxn id="111" idx="2"/>
              </p:cNvCxnSpPr>
              <p:nvPr/>
            </p:nvCxnSpPr>
            <p:spPr>
              <a:xfrm flipV="1">
                <a:off x="3187377" y="5562600"/>
                <a:ext cx="1570890" cy="49004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10" idx="2"/>
                <a:endCxn id="119" idx="3"/>
              </p:cNvCxnSpPr>
              <p:nvPr/>
            </p:nvCxnSpPr>
            <p:spPr>
              <a:xfrm>
                <a:off x="2054087" y="5181600"/>
                <a:ext cx="602937" cy="87104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111" idx="1"/>
                <a:endCxn id="110" idx="3"/>
              </p:cNvCxnSpPr>
              <p:nvPr/>
            </p:nvCxnSpPr>
            <p:spPr>
              <a:xfrm flipH="1" flipV="1">
                <a:off x="2282687" y="4953000"/>
                <a:ext cx="2246980" cy="381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114" idx="2"/>
                <a:endCxn id="110" idx="0"/>
              </p:cNvCxnSpPr>
              <p:nvPr/>
            </p:nvCxnSpPr>
            <p:spPr>
              <a:xfrm>
                <a:off x="885825" y="3032235"/>
                <a:ext cx="1168262" cy="16921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114" idx="3"/>
                <a:endCxn id="115" idx="1"/>
              </p:cNvCxnSpPr>
              <p:nvPr/>
            </p:nvCxnSpPr>
            <p:spPr>
              <a:xfrm flipV="1">
                <a:off x="1114425" y="2447104"/>
                <a:ext cx="1734926" cy="35653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115" idx="3"/>
                <a:endCxn id="112" idx="1"/>
              </p:cNvCxnSpPr>
              <p:nvPr/>
            </p:nvCxnSpPr>
            <p:spPr>
              <a:xfrm>
                <a:off x="3306551" y="2447104"/>
                <a:ext cx="2408449" cy="58677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5" idx="2"/>
                <a:endCxn id="113" idx="0"/>
              </p:cNvCxnSpPr>
              <p:nvPr/>
            </p:nvCxnSpPr>
            <p:spPr>
              <a:xfrm flipH="1">
                <a:off x="2613080" y="2675704"/>
                <a:ext cx="464871" cy="78679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113" idx="3"/>
                <a:endCxn id="116" idx="1"/>
              </p:cNvCxnSpPr>
              <p:nvPr/>
            </p:nvCxnSpPr>
            <p:spPr>
              <a:xfrm>
                <a:off x="2841680" y="3691099"/>
                <a:ext cx="959855" cy="41975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2" idx="2"/>
                <a:endCxn id="116" idx="0"/>
              </p:cNvCxnSpPr>
              <p:nvPr/>
            </p:nvCxnSpPr>
            <p:spPr>
              <a:xfrm flipH="1">
                <a:off x="4030135" y="3262477"/>
                <a:ext cx="1913465" cy="6197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5" idx="3"/>
                <a:endCxn id="117" idx="1"/>
              </p:cNvCxnSpPr>
              <p:nvPr/>
            </p:nvCxnSpPr>
            <p:spPr>
              <a:xfrm flipV="1">
                <a:off x="3306551" y="1709900"/>
                <a:ext cx="909851" cy="73720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112" idx="0"/>
                <a:endCxn id="117" idx="3"/>
              </p:cNvCxnSpPr>
              <p:nvPr/>
            </p:nvCxnSpPr>
            <p:spPr>
              <a:xfrm flipH="1" flipV="1">
                <a:off x="4673602" y="1709900"/>
                <a:ext cx="1269998" cy="10953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111" idx="0"/>
                <a:endCxn id="116" idx="2"/>
              </p:cNvCxnSpPr>
              <p:nvPr/>
            </p:nvCxnSpPr>
            <p:spPr>
              <a:xfrm flipH="1" flipV="1">
                <a:off x="4030135" y="4339457"/>
                <a:ext cx="728132" cy="76594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111" idx="0"/>
                <a:endCxn id="112" idx="2"/>
              </p:cNvCxnSpPr>
              <p:nvPr/>
            </p:nvCxnSpPr>
            <p:spPr>
              <a:xfrm flipV="1">
                <a:off x="4758267" y="3262477"/>
                <a:ext cx="1185333" cy="184292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9" name="Group 108"/>
              <p:cNvGrpSpPr/>
              <p:nvPr/>
            </p:nvGrpSpPr>
            <p:grpSpPr>
              <a:xfrm rot="10800000">
                <a:off x="2657024" y="5938347"/>
                <a:ext cx="530353" cy="457201"/>
                <a:chOff x="2133600" y="4191000"/>
                <a:chExt cx="1060704" cy="914400"/>
              </a:xfrm>
            </p:grpSpPr>
            <p:sp>
              <p:nvSpPr>
                <p:cNvPr id="118" name="Isosceles Triangle 117"/>
                <p:cNvSpPr/>
                <p:nvPr/>
              </p:nvSpPr>
              <p:spPr>
                <a:xfrm>
                  <a:off x="2133600" y="4191000"/>
                  <a:ext cx="1060704" cy="4572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sp>
              <p:nvSpPr>
                <p:cNvPr id="119" name="Rectangle 118"/>
                <p:cNvSpPr/>
                <p:nvPr/>
              </p:nvSpPr>
              <p:spPr>
                <a:xfrm>
                  <a:off x="2133600" y="4648200"/>
                  <a:ext cx="1060704"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grpSp>
          <p:sp>
            <p:nvSpPr>
              <p:cNvPr id="110" name="Rectangle 109"/>
              <p:cNvSpPr/>
              <p:nvPr/>
            </p:nvSpPr>
            <p:spPr>
              <a:xfrm>
                <a:off x="1825487" y="4724400"/>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4529667" y="5105400"/>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5715000" y="2805277"/>
                <a:ext cx="4572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2384480" y="3462499"/>
                <a:ext cx="4572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657225" y="2575035"/>
                <a:ext cx="4572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2849351" y="2218504"/>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3801535" y="3882257"/>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4216402" y="1481300"/>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175334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AA065-6CD0-9F5B-7974-C2A75C541B67}"/>
              </a:ext>
            </a:extLst>
          </p:cNvPr>
          <p:cNvSpPr>
            <a:spLocks noGrp="1"/>
          </p:cNvSpPr>
          <p:nvPr>
            <p:ph type="title"/>
          </p:nvPr>
        </p:nvSpPr>
        <p:spPr/>
        <p:txBody>
          <a:bodyPr/>
          <a:lstStyle/>
          <a:p>
            <a:r>
              <a:rPr lang="en-US" dirty="0"/>
              <a:t>Solving Vertex Cover and Independent Set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F4D0EF-7C00-6F14-9DB2-CA7C1A2A7E0D}"/>
                  </a:ext>
                </a:extLst>
              </p:cNvPr>
              <p:cNvSpPr>
                <a:spLocks noGrp="1"/>
              </p:cNvSpPr>
              <p:nvPr>
                <p:ph idx="1"/>
              </p:nvPr>
            </p:nvSpPr>
            <p:spPr/>
            <p:txBody>
              <a:bodyPr/>
              <a:lstStyle/>
              <a:p>
                <a:r>
                  <a:rPr lang="en-US" dirty="0"/>
                  <a:t>Algorithm to solve vertex cover</a:t>
                </a:r>
              </a:p>
              <a:p>
                <a:pPr lvl="1"/>
                <a:r>
                  <a:rPr lang="en-US" dirty="0"/>
                  <a:t>Input: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and a number </a:t>
                </a:r>
                <a14:m>
                  <m:oMath xmlns:m="http://schemas.openxmlformats.org/officeDocument/2006/math">
                    <m:r>
                      <a:rPr lang="en-US" b="0" i="1" smtClean="0">
                        <a:latin typeface="Cambria Math" panose="02040503050406030204" pitchFamily="18" charset="0"/>
                      </a:rPr>
                      <m:t>𝑘</m:t>
                    </m:r>
                  </m:oMath>
                </a14:m>
                <a:endParaRPr lang="en-US" dirty="0"/>
              </a:p>
              <a:p>
                <a:pPr lvl="1"/>
                <a:r>
                  <a:rPr lang="en-US" dirty="0"/>
                  <a:t>Output: True if </a:t>
                </a:r>
                <a14:m>
                  <m:oMath xmlns:m="http://schemas.openxmlformats.org/officeDocument/2006/math">
                    <m:r>
                      <a:rPr lang="en-US" b="0" i="1" smtClean="0">
                        <a:latin typeface="Cambria Math" panose="02040503050406030204" pitchFamily="18" charset="0"/>
                      </a:rPr>
                      <m:t>𝐺</m:t>
                    </m:r>
                  </m:oMath>
                </a14:m>
                <a:r>
                  <a:rPr lang="en-US" dirty="0"/>
                  <a:t> has a vertex cover of size </a:t>
                </a:r>
                <a14:m>
                  <m:oMath xmlns:m="http://schemas.openxmlformats.org/officeDocument/2006/math">
                    <m:r>
                      <a:rPr lang="en-US" b="0" i="1" smtClean="0">
                        <a:latin typeface="Cambria Math" panose="02040503050406030204" pitchFamily="18" charset="0"/>
                      </a:rPr>
                      <m:t>𝑘</m:t>
                    </m:r>
                  </m:oMath>
                </a14:m>
                <a:endParaRPr lang="en-US" dirty="0"/>
              </a:p>
              <a:p>
                <a:pPr lvl="2"/>
                <a:r>
                  <a:rPr lang="en-US" dirty="0"/>
                  <a:t>Check if there is an Independent Set of </a:t>
                </a:r>
                <a14:m>
                  <m:oMath xmlns:m="http://schemas.openxmlformats.org/officeDocument/2006/math">
                    <m:r>
                      <a:rPr lang="en-US" b="0" i="1" smtClean="0">
                        <a:latin typeface="Cambria Math" panose="02040503050406030204" pitchFamily="18" charset="0"/>
                      </a:rPr>
                      <m:t>𝐺</m:t>
                    </m:r>
                  </m:oMath>
                </a14:m>
                <a:r>
                  <a:rPr lang="en-US" dirty="0"/>
                  <a:t> of size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e>
                    </m:d>
                    <m:r>
                      <a:rPr lang="en-US" b="0" i="1" smtClean="0">
                        <a:latin typeface="Cambria Math" panose="02040503050406030204" pitchFamily="18" charset="0"/>
                      </a:rPr>
                      <m:t>−</m:t>
                    </m:r>
                    <m:r>
                      <a:rPr lang="en-US" b="0" i="1" smtClean="0">
                        <a:latin typeface="Cambria Math" panose="02040503050406030204" pitchFamily="18" charset="0"/>
                      </a:rPr>
                      <m:t>𝑘</m:t>
                    </m:r>
                  </m:oMath>
                </a14:m>
                <a:endParaRPr lang="en-US" dirty="0"/>
              </a:p>
              <a:p>
                <a:r>
                  <a:rPr lang="en-US" dirty="0"/>
                  <a:t>Algorithm to solve independent set</a:t>
                </a:r>
              </a:p>
              <a:p>
                <a:pPr lvl="1"/>
                <a:r>
                  <a:rPr lang="en-US" dirty="0"/>
                  <a:t>Input: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and a number </a:t>
                </a:r>
                <a14:m>
                  <m:oMath xmlns:m="http://schemas.openxmlformats.org/officeDocument/2006/math">
                    <m:r>
                      <a:rPr lang="en-US" b="0" i="1" smtClean="0">
                        <a:latin typeface="Cambria Math" panose="02040503050406030204" pitchFamily="18" charset="0"/>
                      </a:rPr>
                      <m:t>𝑘</m:t>
                    </m:r>
                  </m:oMath>
                </a14:m>
                <a:endParaRPr lang="en-US" dirty="0"/>
              </a:p>
              <a:p>
                <a:pPr lvl="1"/>
                <a:r>
                  <a:rPr lang="en-US" dirty="0"/>
                  <a:t>Output: True if </a:t>
                </a:r>
                <a14:m>
                  <m:oMath xmlns:m="http://schemas.openxmlformats.org/officeDocument/2006/math">
                    <m:r>
                      <a:rPr lang="en-US" b="0" i="1" smtClean="0">
                        <a:latin typeface="Cambria Math" panose="02040503050406030204" pitchFamily="18" charset="0"/>
                      </a:rPr>
                      <m:t>𝐺</m:t>
                    </m:r>
                  </m:oMath>
                </a14:m>
                <a:r>
                  <a:rPr lang="en-US" dirty="0"/>
                  <a:t> has an independent set of size </a:t>
                </a:r>
                <a14:m>
                  <m:oMath xmlns:m="http://schemas.openxmlformats.org/officeDocument/2006/math">
                    <m:r>
                      <a:rPr lang="en-US" b="0" i="1" smtClean="0">
                        <a:latin typeface="Cambria Math" panose="02040503050406030204" pitchFamily="18" charset="0"/>
                      </a:rPr>
                      <m:t>𝑘</m:t>
                    </m:r>
                  </m:oMath>
                </a14:m>
                <a:endParaRPr lang="en-US" dirty="0"/>
              </a:p>
              <a:p>
                <a:pPr lvl="2"/>
                <a:r>
                  <a:rPr lang="en-US" dirty="0"/>
                  <a:t>Check if there is a Vertex Cover of </a:t>
                </a:r>
                <a14:m>
                  <m:oMath xmlns:m="http://schemas.openxmlformats.org/officeDocument/2006/math">
                    <m:r>
                      <a:rPr lang="en-US" b="0" i="1" smtClean="0">
                        <a:latin typeface="Cambria Math" panose="02040503050406030204" pitchFamily="18" charset="0"/>
                      </a:rPr>
                      <m:t>𝐺</m:t>
                    </m:r>
                  </m:oMath>
                </a14:m>
                <a:r>
                  <a:rPr lang="en-US" dirty="0"/>
                  <a:t> of size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e>
                    </m:d>
                    <m:r>
                      <a:rPr lang="en-US" b="0" i="1" smtClean="0">
                        <a:latin typeface="Cambria Math" panose="02040503050406030204" pitchFamily="18" charset="0"/>
                      </a:rPr>
                      <m:t>−</m:t>
                    </m:r>
                    <m:r>
                      <a:rPr lang="en-US" b="0" i="1" smtClean="0">
                        <a:latin typeface="Cambria Math" panose="02040503050406030204" pitchFamily="18" charset="0"/>
                      </a:rPr>
                      <m:t>𝑘</m:t>
                    </m:r>
                  </m:oMath>
                </a14:m>
                <a:endParaRPr lang="en-US" dirty="0"/>
              </a:p>
              <a:p>
                <a:endParaRPr lang="en-US" dirty="0"/>
              </a:p>
              <a:p>
                <a:pPr lvl="2"/>
                <a:endParaRPr lang="en-US" dirty="0"/>
              </a:p>
            </p:txBody>
          </p:sp>
        </mc:Choice>
        <mc:Fallback xmlns="">
          <p:sp>
            <p:nvSpPr>
              <p:cNvPr id="3" name="Content Placeholder 2">
                <a:extLst>
                  <a:ext uri="{FF2B5EF4-FFF2-40B4-BE49-F238E27FC236}">
                    <a16:creationId xmlns:a16="http://schemas.microsoft.com/office/drawing/2014/main" id="{1FF4D0EF-7C00-6F14-9DB2-CA7C1A2A7E0D}"/>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516EF06-5FF7-5632-9927-BCEDD35736D3}"/>
                  </a:ext>
                </a:extLst>
              </p:cNvPr>
              <p:cNvSpPr txBox="1"/>
              <p:nvPr/>
            </p:nvSpPr>
            <p:spPr>
              <a:xfrm>
                <a:off x="7914640" y="5345966"/>
                <a:ext cx="3860800" cy="830997"/>
              </a:xfrm>
              <a:prstGeom prst="rect">
                <a:avLst/>
              </a:prstGeom>
              <a:noFill/>
            </p:spPr>
            <p:txBody>
              <a:bodyPr wrap="square" rtlCol="0">
                <a:spAutoFit/>
              </a:bodyPr>
              <a:lstStyle/>
              <a:p>
                <a:r>
                  <a:rPr lang="en-US" sz="2400" dirty="0">
                    <a:solidFill>
                      <a:srgbClr val="FF0000"/>
                    </a:solidFill>
                  </a:rPr>
                  <a:t>Either both problems belong to </a:t>
                </a:r>
                <a14:m>
                  <m:oMath xmlns:m="http://schemas.openxmlformats.org/officeDocument/2006/math">
                    <m:r>
                      <a:rPr lang="en-US" sz="2400" b="0" i="1" smtClean="0">
                        <a:solidFill>
                          <a:srgbClr val="FF0000"/>
                        </a:solidFill>
                        <a:latin typeface="Cambria Math" panose="02040503050406030204" pitchFamily="18" charset="0"/>
                      </a:rPr>
                      <m:t>𝑃</m:t>
                    </m:r>
                  </m:oMath>
                </a14:m>
                <a:r>
                  <a:rPr lang="en-US" sz="2400" dirty="0">
                    <a:solidFill>
                      <a:srgbClr val="FF0000"/>
                    </a:solidFill>
                  </a:rPr>
                  <a:t>, or else neither does!</a:t>
                </a:r>
              </a:p>
            </p:txBody>
          </p:sp>
        </mc:Choice>
        <mc:Fallback xmlns="">
          <p:sp>
            <p:nvSpPr>
              <p:cNvPr id="4" name="TextBox 3">
                <a:extLst>
                  <a:ext uri="{FF2B5EF4-FFF2-40B4-BE49-F238E27FC236}">
                    <a16:creationId xmlns:a16="http://schemas.microsoft.com/office/drawing/2014/main" id="{9516EF06-5FF7-5632-9927-BCEDD35736D3}"/>
                  </a:ext>
                </a:extLst>
              </p:cNvPr>
              <p:cNvSpPr txBox="1">
                <a:spLocks noRot="1" noChangeAspect="1" noMove="1" noResize="1" noEditPoints="1" noAdjustHandles="1" noChangeArrowheads="1" noChangeShapeType="1" noTextEdit="1"/>
              </p:cNvSpPr>
              <p:nvPr/>
            </p:nvSpPr>
            <p:spPr>
              <a:xfrm>
                <a:off x="7914640" y="5345966"/>
                <a:ext cx="3860800" cy="830997"/>
              </a:xfrm>
              <a:prstGeom prst="rect">
                <a:avLst/>
              </a:prstGeom>
              <a:blipFill>
                <a:blip r:embed="rId3"/>
                <a:stretch>
                  <a:fillRect l="-2366" t="-5882" r="-631" b="-16176"/>
                </a:stretch>
              </a:blipFill>
            </p:spPr>
            <p:txBody>
              <a:bodyPr/>
              <a:lstStyle/>
              <a:p>
                <a:r>
                  <a:rPr lang="en-US">
                    <a:noFill/>
                  </a:rPr>
                  <a:t> </a:t>
                </a:r>
              </a:p>
            </p:txBody>
          </p:sp>
        </mc:Fallback>
      </mc:AlternateContent>
    </p:spTree>
    <p:extLst>
      <p:ext uri="{BB962C8B-B14F-4D97-AF65-F5344CB8AC3E}">
        <p14:creationId xmlns:p14="http://schemas.microsoft.com/office/powerpoint/2010/main" val="307143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B5F43-910E-209D-70E7-1977B541F09B}"/>
              </a:ext>
            </a:extLst>
          </p:cNvPr>
          <p:cNvSpPr>
            <a:spLocks noGrp="1"/>
          </p:cNvSpPr>
          <p:nvPr>
            <p:ph type="title"/>
          </p:nvPr>
        </p:nvSpPr>
        <p:spPr/>
        <p:txBody>
          <a:bodyPr/>
          <a:lstStyle/>
          <a:p>
            <a:r>
              <a:rPr lang="en-US" dirty="0"/>
              <a:t>Reduction</a:t>
            </a:r>
          </a:p>
        </p:txBody>
      </p:sp>
      <p:sp>
        <p:nvSpPr>
          <p:cNvPr id="3" name="Content Placeholder 2">
            <a:extLst>
              <a:ext uri="{FF2B5EF4-FFF2-40B4-BE49-F238E27FC236}">
                <a16:creationId xmlns:a16="http://schemas.microsoft.com/office/drawing/2014/main" id="{BE15349E-7800-6569-9B3D-219ECA3E1866}"/>
              </a:ext>
            </a:extLst>
          </p:cNvPr>
          <p:cNvSpPr>
            <a:spLocks noGrp="1"/>
          </p:cNvSpPr>
          <p:nvPr>
            <p:ph idx="1"/>
          </p:nvPr>
        </p:nvSpPr>
        <p:spPr/>
        <p:txBody>
          <a:bodyPr/>
          <a:lstStyle/>
          <a:p>
            <a:r>
              <a:rPr lang="en-US" dirty="0"/>
              <a:t>A strategy for creating algorithms</a:t>
            </a:r>
          </a:p>
          <a:p>
            <a:r>
              <a:rPr lang="en-US" dirty="0"/>
              <a:t>Solve one problem by converting it into a different problem, then using an algorithm for that other problem.</a:t>
            </a:r>
          </a:p>
          <a:p>
            <a:endParaRPr lang="en-US" dirty="0"/>
          </a:p>
        </p:txBody>
      </p:sp>
    </p:spTree>
    <p:extLst>
      <p:ext uri="{BB962C8B-B14F-4D97-AF65-F5344CB8AC3E}">
        <p14:creationId xmlns:p14="http://schemas.microsoft.com/office/powerpoint/2010/main" val="3067017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Independent Set Reduces To Vertex Cover</a:t>
            </a:r>
            <a:endParaRPr lang="en-US" dirty="0">
              <a:solidFill>
                <a:srgbClr val="FF33CC"/>
              </a:solidFill>
            </a:endParaRPr>
          </a:p>
        </p:txBody>
      </p:sp>
      <p:grpSp>
        <p:nvGrpSpPr>
          <p:cNvPr id="5" name="Group 4" descr="To reduce independent set to Vertex cover, we begin with an arbitrary instance of the independent set problem (a graph and a value k).">
            <a:extLst>
              <a:ext uri="{FF2B5EF4-FFF2-40B4-BE49-F238E27FC236}">
                <a16:creationId xmlns:a16="http://schemas.microsoft.com/office/drawing/2014/main" id="{F26D9786-DEE8-5D74-FCAD-CE5406D6A5E4}"/>
              </a:ext>
            </a:extLst>
          </p:cNvPr>
          <p:cNvGrpSpPr/>
          <p:nvPr/>
        </p:nvGrpSpPr>
        <p:grpSpPr>
          <a:xfrm>
            <a:off x="1029258" y="1403866"/>
            <a:ext cx="2883738" cy="1721010"/>
            <a:chOff x="1029258" y="1403866"/>
            <a:chExt cx="2883738" cy="1721010"/>
          </a:xfrm>
        </p:grpSpPr>
        <p:sp>
          <p:nvSpPr>
            <p:cNvPr id="132" name="TextBox 131"/>
            <p:cNvSpPr txBox="1"/>
            <p:nvPr/>
          </p:nvSpPr>
          <p:spPr>
            <a:xfrm>
              <a:off x="1615700" y="1403866"/>
              <a:ext cx="2297296" cy="369332"/>
            </a:xfrm>
            <a:prstGeom prst="rect">
              <a:avLst/>
            </a:prstGeom>
            <a:noFill/>
          </p:spPr>
          <p:txBody>
            <a:bodyPr wrap="none" rtlCol="0">
              <a:spAutoFit/>
            </a:bodyPr>
            <a:lstStyle/>
            <a:p>
              <a:r>
                <a:rPr lang="en-US" dirty="0"/>
                <a:t>Independent Set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392B7A9-B4E7-AD92-E8FB-65B20C59C2A0}"/>
                    </a:ext>
                  </a:extLst>
                </p:cNvPr>
                <p:cNvSpPr txBox="1"/>
                <p:nvPr/>
              </p:nvSpPr>
              <p:spPr>
                <a:xfrm>
                  <a:off x="1029258" y="2287474"/>
                  <a:ext cx="394652" cy="369332"/>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𝑘</m:t>
                        </m:r>
                      </m:oMath>
                    </m:oMathPara>
                  </a14:m>
                  <a:endParaRPr lang="en-US" b="1" dirty="0"/>
                </a:p>
              </p:txBody>
            </p:sp>
          </mc:Choice>
          <mc:Fallback xmlns="">
            <p:sp>
              <p:nvSpPr>
                <p:cNvPr id="6" name="TextBox 5">
                  <a:extLst>
                    <a:ext uri="{FF2B5EF4-FFF2-40B4-BE49-F238E27FC236}">
                      <a16:creationId xmlns:a16="http://schemas.microsoft.com/office/drawing/2014/main" id="{D392B7A9-B4E7-AD92-E8FB-65B20C59C2A0}"/>
                    </a:ext>
                  </a:extLst>
                </p:cNvPr>
                <p:cNvSpPr txBox="1">
                  <a:spLocks noRot="1" noChangeAspect="1" noMove="1" noResize="1" noEditPoints="1" noAdjustHandles="1" noChangeArrowheads="1" noChangeShapeType="1" noTextEdit="1"/>
                </p:cNvSpPr>
                <p:nvPr/>
              </p:nvSpPr>
              <p:spPr>
                <a:xfrm>
                  <a:off x="1029258" y="2287474"/>
                  <a:ext cx="394652" cy="369332"/>
                </a:xfrm>
                <a:prstGeom prst="rect">
                  <a:avLst/>
                </a:prstGeom>
                <a:blipFill>
                  <a:blip r:embed="rId2"/>
                  <a:stretch>
                    <a:fillRect/>
                  </a:stretch>
                </a:blipFill>
                <a:ln>
                  <a:solidFill>
                    <a:schemeClr val="tx1"/>
                  </a:solidFill>
                </a:ln>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26CB1476-FF3F-5ACA-7101-9E5454556ACA}"/>
                </a:ext>
              </a:extLst>
            </p:cNvPr>
            <p:cNvGrpSpPr/>
            <p:nvPr/>
          </p:nvGrpSpPr>
          <p:grpSpPr>
            <a:xfrm>
              <a:off x="1908209" y="1934920"/>
              <a:ext cx="1766003" cy="1189956"/>
              <a:chOff x="1822926" y="1377631"/>
              <a:chExt cx="7796089" cy="5253107"/>
            </a:xfrm>
          </p:grpSpPr>
          <p:pic>
            <p:nvPicPr>
              <p:cNvPr id="11" name="Picture 2" descr="Image result for Prince Harry">
                <a:extLst>
                  <a:ext uri="{FF2B5EF4-FFF2-40B4-BE49-F238E27FC236}">
                    <a16:creationId xmlns:a16="http://schemas.microsoft.com/office/drawing/2014/main" id="{5BB8E96A-60AD-CB4D-5A26-AEF7ADF642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4506" y="2690352"/>
                <a:ext cx="585140" cy="73152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2" name="Picture 4" descr="Image result for meghan markle">
                <a:extLst>
                  <a:ext uri="{FF2B5EF4-FFF2-40B4-BE49-F238E27FC236}">
                    <a16:creationId xmlns:a16="http://schemas.microsoft.com/office/drawing/2014/main" id="{5AFCDA04-4AF5-1139-51E8-7B0992EE7DD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0000"/>
              <a:stretch/>
            </p:blipFill>
            <p:spPr bwMode="auto">
              <a:xfrm>
                <a:off x="3885433" y="3361691"/>
                <a:ext cx="731520" cy="73152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3" name="Picture 6" descr="Image result for Prince Charles">
                <a:extLst>
                  <a:ext uri="{FF2B5EF4-FFF2-40B4-BE49-F238E27FC236}">
                    <a16:creationId xmlns:a16="http://schemas.microsoft.com/office/drawing/2014/main" id="{46786F4D-68A0-2CE0-155B-A9AD7D634B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73911" y="3891454"/>
                <a:ext cx="645104" cy="748381"/>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4" name="Picture 18" descr="Image result for justin trudeau">
                <a:extLst>
                  <a:ext uri="{FF2B5EF4-FFF2-40B4-BE49-F238E27FC236}">
                    <a16:creationId xmlns:a16="http://schemas.microsoft.com/office/drawing/2014/main" id="{9A698084-591C-F3F5-6F94-8987E332B45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021" r="18091" b="33959"/>
              <a:stretch/>
            </p:blipFill>
            <p:spPr bwMode="auto">
              <a:xfrm>
                <a:off x="8003444" y="5781280"/>
                <a:ext cx="548808" cy="84945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5" name="Picture 20" descr="Image result for Elton John">
                <a:extLst>
                  <a:ext uri="{FF2B5EF4-FFF2-40B4-BE49-F238E27FC236}">
                    <a16:creationId xmlns:a16="http://schemas.microsoft.com/office/drawing/2014/main" id="{EF8077BC-688D-7845-DAAF-F83C8E7709B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3742" t="4042" r="23983" b="31143"/>
              <a:stretch/>
            </p:blipFill>
            <p:spPr bwMode="auto">
              <a:xfrm>
                <a:off x="7170034" y="4639834"/>
                <a:ext cx="582207" cy="90233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6" name="Picture 34" descr="Image result for angela merkel">
                <a:extLst>
                  <a:ext uri="{FF2B5EF4-FFF2-40B4-BE49-F238E27FC236}">
                    <a16:creationId xmlns:a16="http://schemas.microsoft.com/office/drawing/2014/main" id="{DC060794-47B9-8495-F30C-66DA62E8E804}"/>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9760" r="30251" b="40439"/>
              <a:stretch/>
            </p:blipFill>
            <p:spPr bwMode="auto">
              <a:xfrm>
                <a:off x="4802831" y="4752366"/>
                <a:ext cx="695829" cy="96235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7" name="Picture 36" descr="Image result for paul mccartney">
                <a:extLst>
                  <a:ext uri="{FF2B5EF4-FFF2-40B4-BE49-F238E27FC236}">
                    <a16:creationId xmlns:a16="http://schemas.microsoft.com/office/drawing/2014/main" id="{2612C3D0-9DBE-8191-AA9E-1F25025F2625}"/>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839" r="14441" b="27809"/>
              <a:stretch/>
            </p:blipFill>
            <p:spPr bwMode="auto">
              <a:xfrm>
                <a:off x="7688421" y="2589729"/>
                <a:ext cx="778308" cy="89043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6E926ABF-B856-91AD-6F08-427E4EE7ACA4}"/>
                  </a:ext>
                </a:extLst>
              </p:cNvPr>
              <p:cNvCxnSpPr>
                <a:stCxn id="12" idx="3"/>
              </p:cNvCxnSpPr>
              <p:nvPr/>
            </p:nvCxnSpPr>
            <p:spPr>
              <a:xfrm>
                <a:off x="4616953" y="3727451"/>
                <a:ext cx="1313486" cy="4137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2031E14-EE0C-A5EA-6CD2-441C78873E83}"/>
                  </a:ext>
                </a:extLst>
              </p:cNvPr>
              <p:cNvCxnSpPr>
                <a:stCxn id="11" idx="3"/>
                <a:endCxn id="17" idx="1"/>
              </p:cNvCxnSpPr>
              <p:nvPr/>
            </p:nvCxnSpPr>
            <p:spPr>
              <a:xfrm flipV="1">
                <a:off x="2989647" y="3034948"/>
                <a:ext cx="4698775" cy="211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10D1A11-B16D-8B08-98E9-8ABF5ED5D3D7}"/>
                  </a:ext>
                </a:extLst>
              </p:cNvPr>
              <p:cNvCxnSpPr>
                <a:stCxn id="13" idx="1"/>
                <a:endCxn id="17" idx="2"/>
              </p:cNvCxnSpPr>
              <p:nvPr/>
            </p:nvCxnSpPr>
            <p:spPr>
              <a:xfrm flipH="1" flipV="1">
                <a:off x="8077575" y="3480168"/>
                <a:ext cx="896336" cy="7854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675B9BE-9A80-77FA-3031-C5258E27797F}"/>
                  </a:ext>
                </a:extLst>
              </p:cNvPr>
              <p:cNvCxnSpPr>
                <a:stCxn id="13" idx="1"/>
              </p:cNvCxnSpPr>
              <p:nvPr/>
            </p:nvCxnSpPr>
            <p:spPr>
              <a:xfrm flipH="1" flipV="1">
                <a:off x="6617443" y="4141234"/>
                <a:ext cx="2356468" cy="1244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E58D6DD-B358-6BF1-51C8-0F0FBD1C644D}"/>
                  </a:ext>
                </a:extLst>
              </p:cNvPr>
              <p:cNvCxnSpPr>
                <a:stCxn id="13" idx="1"/>
                <a:endCxn id="15" idx="3"/>
              </p:cNvCxnSpPr>
              <p:nvPr/>
            </p:nvCxnSpPr>
            <p:spPr>
              <a:xfrm flipH="1">
                <a:off x="7752241" y="4265645"/>
                <a:ext cx="1221671" cy="8253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B59CF1C-81C1-4AEF-1508-6528C4A74AA7}"/>
                  </a:ext>
                </a:extLst>
              </p:cNvPr>
              <p:cNvCxnSpPr>
                <a:stCxn id="13" idx="1"/>
                <a:endCxn id="14" idx="0"/>
              </p:cNvCxnSpPr>
              <p:nvPr/>
            </p:nvCxnSpPr>
            <p:spPr>
              <a:xfrm flipH="1">
                <a:off x="8277849" y="4265644"/>
                <a:ext cx="696063" cy="15156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B7E783-E414-26BA-1E72-90F9F1D7B6F9}"/>
                  </a:ext>
                </a:extLst>
              </p:cNvPr>
              <p:cNvCxnSpPr>
                <a:stCxn id="14" idx="1"/>
              </p:cNvCxnSpPr>
              <p:nvPr/>
            </p:nvCxnSpPr>
            <p:spPr>
              <a:xfrm flipH="1" flipV="1">
                <a:off x="2565838" y="5714723"/>
                <a:ext cx="5437606" cy="4912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6A8D6D9-C5DB-81CA-D67D-0A0B37A72E5E}"/>
                  </a:ext>
                </a:extLst>
              </p:cNvPr>
              <p:cNvCxnSpPr>
                <a:stCxn id="15" idx="1"/>
                <a:endCxn id="16" idx="3"/>
              </p:cNvCxnSpPr>
              <p:nvPr/>
            </p:nvCxnSpPr>
            <p:spPr>
              <a:xfrm flipH="1">
                <a:off x="5498659" y="5091000"/>
                <a:ext cx="1671374" cy="1425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0A6AAD6-DFB8-6813-87C6-765AA05BAA9D}"/>
                  </a:ext>
                </a:extLst>
              </p:cNvPr>
              <p:cNvCxnSpPr/>
              <p:nvPr/>
            </p:nvCxnSpPr>
            <p:spPr>
              <a:xfrm flipH="1">
                <a:off x="2289175" y="4525894"/>
                <a:ext cx="815802" cy="7742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Picture 2" descr="Joe Biden - CNBC">
                <a:extLst>
                  <a:ext uri="{FF2B5EF4-FFF2-40B4-BE49-F238E27FC236}">
                    <a16:creationId xmlns:a16="http://schemas.microsoft.com/office/drawing/2014/main" id="{44BAB41E-E75D-EF01-5465-E8C04ADCE1F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7298" r="26708" b="42616"/>
              <a:stretch/>
            </p:blipFill>
            <p:spPr bwMode="auto">
              <a:xfrm>
                <a:off x="5884166" y="3696565"/>
                <a:ext cx="778309" cy="96970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33" name="Picture 4" descr="Emmanuel Macron - Wikipedia">
                <a:extLst>
                  <a:ext uri="{FF2B5EF4-FFF2-40B4-BE49-F238E27FC236}">
                    <a16:creationId xmlns:a16="http://schemas.microsoft.com/office/drawing/2014/main" id="{DC272DCB-486D-5267-F24F-05E920E679F4}"/>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7210" r="11235" b="39758"/>
              <a:stretch/>
            </p:blipFill>
            <p:spPr bwMode="auto">
              <a:xfrm>
                <a:off x="1822926" y="5162272"/>
                <a:ext cx="815802" cy="97988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36" name="Picture 6" descr="Taylor Swift set to make her feature directorial debut | CNN">
                <a:extLst>
                  <a:ext uri="{FF2B5EF4-FFF2-40B4-BE49-F238E27FC236}">
                    <a16:creationId xmlns:a16="http://schemas.microsoft.com/office/drawing/2014/main" id="{3A912DEF-D9CB-319A-AF20-25A92F3F1F81}"/>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35632" r="25738" b="17703"/>
              <a:stretch/>
            </p:blipFill>
            <p:spPr bwMode="auto">
              <a:xfrm>
                <a:off x="2945852" y="3843828"/>
                <a:ext cx="704008" cy="84363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cxnSp>
            <p:nvCxnSpPr>
              <p:cNvPr id="37" name="Straight Connector 36">
                <a:extLst>
                  <a:ext uri="{FF2B5EF4-FFF2-40B4-BE49-F238E27FC236}">
                    <a16:creationId xmlns:a16="http://schemas.microsoft.com/office/drawing/2014/main" id="{4623E717-ACDF-0F34-6CA9-EF5AD7F73D1D}"/>
                  </a:ext>
                </a:extLst>
              </p:cNvPr>
              <p:cNvCxnSpPr/>
              <p:nvPr/>
            </p:nvCxnSpPr>
            <p:spPr>
              <a:xfrm>
                <a:off x="2446445" y="1797566"/>
                <a:ext cx="743692" cy="460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8" name="Picture 8" descr="Ed Sheeran">
                <a:extLst>
                  <a:ext uri="{FF2B5EF4-FFF2-40B4-BE49-F238E27FC236}">
                    <a16:creationId xmlns:a16="http://schemas.microsoft.com/office/drawing/2014/main" id="{30DA5302-7DA4-49DF-6CCD-480432628F1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50283" y="1377631"/>
                <a:ext cx="743692" cy="74369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39" name="Picture 10" descr="Pharrell Williams - Age, Wife &amp; &quot;Happy&quot;">
                <a:extLst>
                  <a:ext uri="{FF2B5EF4-FFF2-40B4-BE49-F238E27FC236}">
                    <a16:creationId xmlns:a16="http://schemas.microsoft.com/office/drawing/2014/main" id="{B491C4C0-4993-7BEF-E8DF-25B1FD73A39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41741" y="1509255"/>
                <a:ext cx="743692" cy="74369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grpSp>
      </p:grpSp>
      <p:grpSp>
        <p:nvGrpSpPr>
          <p:cNvPr id="7" name="Group 6" descr="We then apply an algorithm to translate the independent set instance into a vertex cover instance.&#10;&#10;For a vertex cover instance we need to have a graph and a number. In this case we will use the same graph as we had in the original vertex cover instance, and the number will be |V|-k.">
            <a:extLst>
              <a:ext uri="{FF2B5EF4-FFF2-40B4-BE49-F238E27FC236}">
                <a16:creationId xmlns:a16="http://schemas.microsoft.com/office/drawing/2014/main" id="{554DAEC7-BC3E-5D7A-8A55-4CC26988A0C5}"/>
              </a:ext>
            </a:extLst>
          </p:cNvPr>
          <p:cNvGrpSpPr/>
          <p:nvPr/>
        </p:nvGrpSpPr>
        <p:grpSpPr>
          <a:xfrm>
            <a:off x="4377238" y="1752601"/>
            <a:ext cx="3471362" cy="1519744"/>
            <a:chOff x="4377238" y="1752601"/>
            <a:chExt cx="3471362" cy="1519744"/>
          </a:xfrm>
        </p:grpSpPr>
        <mc:AlternateContent xmlns:mc="http://schemas.openxmlformats.org/markup-compatibility/2006" xmlns:a14="http://schemas.microsoft.com/office/drawing/2010/main">
          <mc:Choice Requires="a14">
            <p:sp>
              <p:nvSpPr>
                <p:cNvPr id="30" name="AutoShape 5"/>
                <p:cNvSpPr>
                  <a:spLocks noChangeArrowheads="1"/>
                </p:cNvSpPr>
                <p:nvPr/>
              </p:nvSpPr>
              <p:spPr bwMode="auto">
                <a:xfrm>
                  <a:off x="4627562" y="2161611"/>
                  <a:ext cx="2840038" cy="1110734"/>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square" anchor="ctr">
                  <a:spAutoFit/>
                </a:bodyPr>
                <a:lstStyle/>
                <a:p>
                  <a:pPr algn="ctr"/>
                  <a:r>
                    <a:rPr lang="en-US" altLang="en-US" sz="1600" dirty="0">
                      <a:solidFill>
                        <a:schemeClr val="accent2">
                          <a:lumMod val="50000"/>
                        </a:schemeClr>
                      </a:solidFill>
                    </a:rPr>
                    <a:t>Use same graph</a:t>
                  </a:r>
                </a:p>
                <a:p>
                  <a:pPr algn="ctr"/>
                  <a:r>
                    <a:rPr lang="en-US" altLang="en-US" sz="1600" dirty="0">
                      <a:solidFill>
                        <a:schemeClr val="accent2">
                          <a:lumMod val="50000"/>
                        </a:schemeClr>
                      </a:solidFill>
                    </a:rPr>
                    <a:t>Set </a:t>
                  </a:r>
                  <a14:m>
                    <m:oMath xmlns:m="http://schemas.openxmlformats.org/officeDocument/2006/math">
                      <m:r>
                        <a:rPr lang="en-US" altLang="en-US" sz="1600" b="0" i="1" smtClean="0">
                          <a:solidFill>
                            <a:schemeClr val="accent2">
                              <a:lumMod val="50000"/>
                            </a:schemeClr>
                          </a:solidFill>
                          <a:latin typeface="Cambria Math" panose="02040503050406030204" pitchFamily="18" charset="0"/>
                        </a:rPr>
                        <m:t>𝑘</m:t>
                      </m:r>
                      <m:r>
                        <a:rPr lang="en-US" altLang="en-US" sz="1600" b="0" i="1" smtClean="0">
                          <a:solidFill>
                            <a:schemeClr val="accent2">
                              <a:lumMod val="50000"/>
                            </a:schemeClr>
                          </a:solidFill>
                          <a:latin typeface="Cambria Math" panose="02040503050406030204" pitchFamily="18" charset="0"/>
                        </a:rPr>
                        <m:t>=</m:t>
                      </m:r>
                      <m:d>
                        <m:dPr>
                          <m:begChr m:val="|"/>
                          <m:endChr m:val="|"/>
                          <m:ctrlPr>
                            <a:rPr lang="en-US" altLang="en-US" sz="1600" b="0" i="1" smtClean="0">
                              <a:solidFill>
                                <a:schemeClr val="accent2">
                                  <a:lumMod val="50000"/>
                                </a:schemeClr>
                              </a:solidFill>
                              <a:latin typeface="Cambria Math" panose="02040503050406030204" pitchFamily="18" charset="0"/>
                            </a:rPr>
                          </m:ctrlPr>
                        </m:dPr>
                        <m:e>
                          <m:r>
                            <a:rPr lang="en-US" altLang="en-US" sz="1600" b="0" i="1" smtClean="0">
                              <a:solidFill>
                                <a:schemeClr val="accent2">
                                  <a:lumMod val="50000"/>
                                </a:schemeClr>
                              </a:solidFill>
                              <a:latin typeface="Cambria Math" panose="02040503050406030204" pitchFamily="18" charset="0"/>
                            </a:rPr>
                            <m:t>𝑉</m:t>
                          </m:r>
                        </m:e>
                      </m:d>
                      <m:r>
                        <a:rPr lang="en-US" altLang="en-US" sz="1600" b="0" i="1" smtClean="0">
                          <a:solidFill>
                            <a:schemeClr val="accent2">
                              <a:lumMod val="50000"/>
                            </a:schemeClr>
                          </a:solidFill>
                          <a:latin typeface="Cambria Math" panose="02040503050406030204" pitchFamily="18" charset="0"/>
                        </a:rPr>
                        <m:t>−</m:t>
                      </m:r>
                      <m:r>
                        <a:rPr lang="en-US" altLang="en-US" sz="1600" b="0" i="1" smtClean="0">
                          <a:solidFill>
                            <a:schemeClr val="accent2">
                              <a:lumMod val="50000"/>
                            </a:schemeClr>
                          </a:solidFill>
                          <a:latin typeface="Cambria Math" panose="02040503050406030204" pitchFamily="18" charset="0"/>
                        </a:rPr>
                        <m:t>𝑘</m:t>
                      </m:r>
                    </m:oMath>
                  </a14:m>
                  <a:endParaRPr lang="en-US" altLang="en-US" sz="1600" dirty="0">
                    <a:solidFill>
                      <a:schemeClr val="accent2">
                        <a:lumMod val="50000"/>
                      </a:schemeClr>
                    </a:solidFill>
                  </a:endParaRPr>
                </a:p>
              </p:txBody>
            </p:sp>
          </mc:Choice>
          <mc:Fallback xmlns="">
            <p:sp>
              <p:nvSpPr>
                <p:cNvPr id="30" name="AutoShape 5"/>
                <p:cNvSpPr>
                  <a:spLocks noRot="1" noChangeAspect="1" noMove="1" noResize="1" noEditPoints="1" noAdjustHandles="1" noChangeArrowheads="1" noChangeShapeType="1" noTextEdit="1"/>
                </p:cNvSpPr>
                <p:nvPr/>
              </p:nvSpPr>
              <p:spPr bwMode="auto">
                <a:xfrm>
                  <a:off x="4627562" y="2161611"/>
                  <a:ext cx="2840038" cy="1110734"/>
                </a:xfrm>
                <a:prstGeom prst="rightArrow">
                  <a:avLst>
                    <a:gd name="adj1" fmla="val 52315"/>
                    <a:gd name="adj2" fmla="val 59192"/>
                  </a:avLst>
                </a:prstGeom>
                <a:blipFill>
                  <a:blip r:embed="rId15"/>
                  <a:stretch>
                    <a:fillRect/>
                  </a:stretch>
                </a:blip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 name="TextBox 2"/>
            <p:cNvSpPr txBox="1"/>
            <p:nvPr/>
          </p:nvSpPr>
          <p:spPr>
            <a:xfrm>
              <a:off x="4377238" y="1752601"/>
              <a:ext cx="3471362" cy="646331"/>
            </a:xfrm>
            <a:prstGeom prst="rect">
              <a:avLst/>
            </a:prstGeom>
            <a:noFill/>
          </p:spPr>
          <p:txBody>
            <a:bodyPr wrap="square" rtlCol="0">
              <a:spAutoFit/>
            </a:bodyPr>
            <a:lstStyle/>
            <a:p>
              <a:r>
                <a:rPr lang="en-US" dirty="0"/>
                <a:t>Relate Independent Set input to Vertex Cover output</a:t>
              </a:r>
            </a:p>
          </p:txBody>
        </p:sp>
      </p:grpSp>
      <p:grpSp>
        <p:nvGrpSpPr>
          <p:cNvPr id="8" name="Group 7" descr="Now we have an instance to the vertex cover problem (a graph and a number k).">
            <a:extLst>
              <a:ext uri="{FF2B5EF4-FFF2-40B4-BE49-F238E27FC236}">
                <a16:creationId xmlns:a16="http://schemas.microsoft.com/office/drawing/2014/main" id="{A2467389-5DA8-F3B1-9749-84C2EB045EF2}"/>
              </a:ext>
            </a:extLst>
          </p:cNvPr>
          <p:cNvGrpSpPr/>
          <p:nvPr/>
        </p:nvGrpSpPr>
        <p:grpSpPr>
          <a:xfrm>
            <a:off x="7701040" y="1403866"/>
            <a:ext cx="3477957" cy="1445222"/>
            <a:chOff x="7701040" y="1403866"/>
            <a:chExt cx="3477957" cy="1445222"/>
          </a:xfrm>
        </p:grpSpPr>
        <p:grpSp>
          <p:nvGrpSpPr>
            <p:cNvPr id="52" name="Group 51"/>
            <p:cNvGrpSpPr/>
            <p:nvPr/>
          </p:nvGrpSpPr>
          <p:grpSpPr>
            <a:xfrm>
              <a:off x="8937741" y="1558940"/>
              <a:ext cx="1447858" cy="1290148"/>
              <a:chOff x="657225" y="1481300"/>
              <a:chExt cx="5514975" cy="4914248"/>
            </a:xfrm>
          </p:grpSpPr>
          <p:cxnSp>
            <p:nvCxnSpPr>
              <p:cNvPr id="53" name="Straight Connector 52"/>
              <p:cNvCxnSpPr>
                <a:stCxn id="76" idx="1"/>
                <a:endCxn id="68" idx="2"/>
              </p:cNvCxnSpPr>
              <p:nvPr/>
            </p:nvCxnSpPr>
            <p:spPr>
              <a:xfrm flipV="1">
                <a:off x="3187377" y="5562600"/>
                <a:ext cx="1570890" cy="49004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67" idx="2"/>
                <a:endCxn id="76" idx="3"/>
              </p:cNvCxnSpPr>
              <p:nvPr/>
            </p:nvCxnSpPr>
            <p:spPr>
              <a:xfrm>
                <a:off x="2054087" y="5181600"/>
                <a:ext cx="602937" cy="87104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68" idx="1"/>
                <a:endCxn id="67" idx="3"/>
              </p:cNvCxnSpPr>
              <p:nvPr/>
            </p:nvCxnSpPr>
            <p:spPr>
              <a:xfrm flipH="1" flipV="1">
                <a:off x="2282687" y="4953000"/>
                <a:ext cx="2246980" cy="381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71" idx="2"/>
                <a:endCxn id="67" idx="0"/>
              </p:cNvCxnSpPr>
              <p:nvPr/>
            </p:nvCxnSpPr>
            <p:spPr>
              <a:xfrm>
                <a:off x="885825" y="3032235"/>
                <a:ext cx="1168262" cy="16921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71" idx="3"/>
                <a:endCxn id="72" idx="1"/>
              </p:cNvCxnSpPr>
              <p:nvPr/>
            </p:nvCxnSpPr>
            <p:spPr>
              <a:xfrm flipV="1">
                <a:off x="1114425" y="2447104"/>
                <a:ext cx="1734926" cy="35653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72" idx="3"/>
                <a:endCxn id="69" idx="1"/>
              </p:cNvCxnSpPr>
              <p:nvPr/>
            </p:nvCxnSpPr>
            <p:spPr>
              <a:xfrm>
                <a:off x="3306551" y="2447104"/>
                <a:ext cx="2408449" cy="58677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72" idx="2"/>
                <a:endCxn id="70" idx="0"/>
              </p:cNvCxnSpPr>
              <p:nvPr/>
            </p:nvCxnSpPr>
            <p:spPr>
              <a:xfrm flipH="1">
                <a:off x="2613080" y="2675704"/>
                <a:ext cx="464871" cy="78679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70" idx="3"/>
                <a:endCxn id="73" idx="1"/>
              </p:cNvCxnSpPr>
              <p:nvPr/>
            </p:nvCxnSpPr>
            <p:spPr>
              <a:xfrm>
                <a:off x="2841680" y="3691099"/>
                <a:ext cx="959855" cy="41975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69" idx="2"/>
                <a:endCxn id="73" idx="0"/>
              </p:cNvCxnSpPr>
              <p:nvPr/>
            </p:nvCxnSpPr>
            <p:spPr>
              <a:xfrm flipH="1">
                <a:off x="4030135" y="3262477"/>
                <a:ext cx="1913465" cy="6197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72" idx="3"/>
                <a:endCxn id="74" idx="1"/>
              </p:cNvCxnSpPr>
              <p:nvPr/>
            </p:nvCxnSpPr>
            <p:spPr>
              <a:xfrm flipV="1">
                <a:off x="3306551" y="1709900"/>
                <a:ext cx="952184" cy="73720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9" idx="0"/>
                <a:endCxn id="74" idx="3"/>
              </p:cNvCxnSpPr>
              <p:nvPr/>
            </p:nvCxnSpPr>
            <p:spPr>
              <a:xfrm flipH="1" flipV="1">
                <a:off x="4715935" y="1709900"/>
                <a:ext cx="1227665" cy="10953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68" idx="0"/>
                <a:endCxn id="73" idx="2"/>
              </p:cNvCxnSpPr>
              <p:nvPr/>
            </p:nvCxnSpPr>
            <p:spPr>
              <a:xfrm flipH="1" flipV="1">
                <a:off x="4030135" y="4339457"/>
                <a:ext cx="728132" cy="76594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8" idx="0"/>
                <a:endCxn id="69" idx="2"/>
              </p:cNvCxnSpPr>
              <p:nvPr/>
            </p:nvCxnSpPr>
            <p:spPr>
              <a:xfrm flipV="1">
                <a:off x="4758267" y="3262477"/>
                <a:ext cx="1185333" cy="184292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rot="10800000">
                <a:off x="2657024" y="5938347"/>
                <a:ext cx="530353" cy="457201"/>
                <a:chOff x="2133600" y="4191000"/>
                <a:chExt cx="1060704" cy="914400"/>
              </a:xfrm>
            </p:grpSpPr>
            <p:sp>
              <p:nvSpPr>
                <p:cNvPr id="75" name="Isosceles Triangle 74"/>
                <p:cNvSpPr/>
                <p:nvPr/>
              </p:nvSpPr>
              <p:spPr>
                <a:xfrm>
                  <a:off x="2133600" y="4191000"/>
                  <a:ext cx="1060704" cy="457200"/>
                </a:xfrm>
                <a:prstGeom prst="triangl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sp>
              <p:nvSpPr>
                <p:cNvPr id="76" name="Rectangle 75"/>
                <p:cNvSpPr/>
                <p:nvPr/>
              </p:nvSpPr>
              <p:spPr>
                <a:xfrm>
                  <a:off x="2133600" y="4648200"/>
                  <a:ext cx="1060704"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grpSp>
          <p:sp>
            <p:nvSpPr>
              <p:cNvPr id="67" name="Rectangle 66"/>
              <p:cNvSpPr/>
              <p:nvPr/>
            </p:nvSpPr>
            <p:spPr>
              <a:xfrm>
                <a:off x="1825487" y="4724400"/>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529667" y="5105400"/>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5715000" y="2805277"/>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384480" y="3462499"/>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57225" y="2575035"/>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2849351" y="2218504"/>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801535" y="3882257"/>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258735" y="1481300"/>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TextBox 132"/>
            <p:cNvSpPr txBox="1"/>
            <p:nvPr/>
          </p:nvSpPr>
          <p:spPr>
            <a:xfrm>
              <a:off x="7701040" y="1403866"/>
              <a:ext cx="1933671" cy="369332"/>
            </a:xfrm>
            <a:prstGeom prst="rect">
              <a:avLst/>
            </a:prstGeom>
            <a:noFill/>
          </p:spPr>
          <p:txBody>
            <a:bodyPr wrap="none" rtlCol="0">
              <a:spAutoFit/>
            </a:bodyPr>
            <a:lstStyle/>
            <a:p>
              <a:r>
                <a:rPr lang="en-US" dirty="0"/>
                <a:t>Vertex Cover Input</a:t>
              </a:r>
            </a:p>
          </p:txBody>
        </p:sp>
        <mc:AlternateContent xmlns:mc="http://schemas.openxmlformats.org/markup-compatibility/2006" xmlns:a14="http://schemas.microsoft.com/office/drawing/2010/main">
          <mc:Choice Requires="a14">
            <p:sp>
              <p:nvSpPr>
                <p:cNvPr id="186" name="TextBox 185">
                  <a:extLst>
                    <a:ext uri="{FF2B5EF4-FFF2-40B4-BE49-F238E27FC236}">
                      <a16:creationId xmlns:a16="http://schemas.microsoft.com/office/drawing/2014/main" id="{B758E259-36E4-72F4-7A4E-70729A8E4BBA}"/>
                    </a:ext>
                  </a:extLst>
                </p:cNvPr>
                <p:cNvSpPr txBox="1"/>
                <p:nvPr/>
              </p:nvSpPr>
              <p:spPr>
                <a:xfrm>
                  <a:off x="10784345" y="2090883"/>
                  <a:ext cx="394652" cy="369332"/>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𝑘</m:t>
                        </m:r>
                      </m:oMath>
                    </m:oMathPara>
                  </a14:m>
                  <a:endParaRPr lang="en-US" b="1" dirty="0"/>
                </a:p>
              </p:txBody>
            </p:sp>
          </mc:Choice>
          <mc:Fallback xmlns="">
            <p:sp>
              <p:nvSpPr>
                <p:cNvPr id="186" name="TextBox 185">
                  <a:extLst>
                    <a:ext uri="{FF2B5EF4-FFF2-40B4-BE49-F238E27FC236}">
                      <a16:creationId xmlns:a16="http://schemas.microsoft.com/office/drawing/2014/main" id="{B758E259-36E4-72F4-7A4E-70729A8E4BBA}"/>
                    </a:ext>
                  </a:extLst>
                </p:cNvPr>
                <p:cNvSpPr txBox="1">
                  <a:spLocks noRot="1" noChangeAspect="1" noMove="1" noResize="1" noEditPoints="1" noAdjustHandles="1" noChangeArrowheads="1" noChangeShapeType="1" noTextEdit="1"/>
                </p:cNvSpPr>
                <p:nvPr/>
              </p:nvSpPr>
              <p:spPr>
                <a:xfrm>
                  <a:off x="10784345" y="2090883"/>
                  <a:ext cx="394652" cy="369332"/>
                </a:xfrm>
                <a:prstGeom prst="rect">
                  <a:avLst/>
                </a:prstGeom>
                <a:blipFill>
                  <a:blip r:embed="rId16"/>
                  <a:stretch>
                    <a:fillRect/>
                  </a:stretch>
                </a:blipFill>
                <a:ln>
                  <a:solidFill>
                    <a:schemeClr val="tx1"/>
                  </a:solidFill>
                </a:ln>
              </p:spPr>
              <p:txBody>
                <a:bodyPr/>
                <a:lstStyle/>
                <a:p>
                  <a:r>
                    <a:rPr lang="en-US">
                      <a:noFill/>
                    </a:rPr>
                    <a:t> </a:t>
                  </a:r>
                </a:p>
              </p:txBody>
            </p:sp>
          </mc:Fallback>
        </mc:AlternateContent>
      </p:grpSp>
      <p:grpSp>
        <p:nvGrpSpPr>
          <p:cNvPr id="9" name="Group 8" descr="Suppose we then apply some algorithm to solve vertex cover">
            <a:extLst>
              <a:ext uri="{FF2B5EF4-FFF2-40B4-BE49-F238E27FC236}">
                <a16:creationId xmlns:a16="http://schemas.microsoft.com/office/drawing/2014/main" id="{1113F988-EC3E-222D-A705-96059FC4CC09}"/>
              </a:ext>
            </a:extLst>
          </p:cNvPr>
          <p:cNvGrpSpPr/>
          <p:nvPr/>
        </p:nvGrpSpPr>
        <p:grpSpPr>
          <a:xfrm>
            <a:off x="8917761" y="3273935"/>
            <a:ext cx="2678868" cy="1086255"/>
            <a:chOff x="8917761" y="3273935"/>
            <a:chExt cx="2678868" cy="1086255"/>
          </a:xfrm>
        </p:grpSpPr>
        <p:sp>
          <p:nvSpPr>
            <p:cNvPr id="31" name="AutoShape 5"/>
            <p:cNvSpPr>
              <a:spLocks noChangeArrowheads="1"/>
            </p:cNvSpPr>
            <p:nvPr/>
          </p:nvSpPr>
          <p:spPr bwMode="auto">
            <a:xfrm rot="5400000">
              <a:off x="8725391" y="346630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dirty="0"/>
            </a:p>
          </p:txBody>
        </p:sp>
        <p:sp>
          <p:nvSpPr>
            <p:cNvPr id="277" name="TextBox 276"/>
            <p:cNvSpPr txBox="1"/>
            <p:nvPr/>
          </p:nvSpPr>
          <p:spPr>
            <a:xfrm>
              <a:off x="9383607" y="3288855"/>
              <a:ext cx="2213022" cy="646331"/>
            </a:xfrm>
            <a:prstGeom prst="rect">
              <a:avLst/>
            </a:prstGeom>
            <a:noFill/>
          </p:spPr>
          <p:txBody>
            <a:bodyPr wrap="square" rtlCol="0">
              <a:spAutoFit/>
            </a:bodyPr>
            <a:lstStyle/>
            <a:p>
              <a:r>
                <a:rPr lang="en-US" dirty="0"/>
                <a:t>Any Algorithm for Vertex Cover</a:t>
              </a:r>
              <a:endParaRPr lang="en-US" b="1" dirty="0"/>
            </a:p>
          </p:txBody>
        </p:sp>
      </p:grpSp>
      <p:grpSp>
        <p:nvGrpSpPr>
          <p:cNvPr id="22" name="Group 21" descr="Now we have a vertex cover output: which will be either true or false indicating whether or not our graph had a subset of k nodes which satisfies the definition of a vertex cover.">
            <a:extLst>
              <a:ext uri="{FF2B5EF4-FFF2-40B4-BE49-F238E27FC236}">
                <a16:creationId xmlns:a16="http://schemas.microsoft.com/office/drawing/2014/main" id="{CBA1850D-27BD-D2D8-658E-DA8F2DACAED4}"/>
              </a:ext>
            </a:extLst>
          </p:cNvPr>
          <p:cNvGrpSpPr/>
          <p:nvPr/>
        </p:nvGrpSpPr>
        <p:grpSpPr>
          <a:xfrm>
            <a:off x="8001000" y="4495800"/>
            <a:ext cx="2362258" cy="1747348"/>
            <a:chOff x="8001000" y="4495800"/>
            <a:chExt cx="2362258" cy="1747348"/>
          </a:xfrm>
        </p:grpSpPr>
        <p:grpSp>
          <p:nvGrpSpPr>
            <p:cNvPr id="77" name="Group 76"/>
            <p:cNvGrpSpPr/>
            <p:nvPr/>
          </p:nvGrpSpPr>
          <p:grpSpPr>
            <a:xfrm>
              <a:off x="8915400" y="4953000"/>
              <a:ext cx="1447858" cy="1290148"/>
              <a:chOff x="657225" y="1481300"/>
              <a:chExt cx="5514975" cy="4914248"/>
            </a:xfrm>
          </p:grpSpPr>
          <p:cxnSp>
            <p:nvCxnSpPr>
              <p:cNvPr id="78" name="Straight Connector 77"/>
              <p:cNvCxnSpPr>
                <a:stCxn id="101" idx="1"/>
                <a:endCxn id="93" idx="2"/>
              </p:cNvCxnSpPr>
              <p:nvPr/>
            </p:nvCxnSpPr>
            <p:spPr>
              <a:xfrm flipV="1">
                <a:off x="3187377" y="5562600"/>
                <a:ext cx="1570890" cy="49004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92" idx="2"/>
                <a:endCxn id="101" idx="3"/>
              </p:cNvCxnSpPr>
              <p:nvPr/>
            </p:nvCxnSpPr>
            <p:spPr>
              <a:xfrm>
                <a:off x="2054087" y="5181600"/>
                <a:ext cx="602937" cy="87104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93" idx="1"/>
                <a:endCxn id="92" idx="3"/>
              </p:cNvCxnSpPr>
              <p:nvPr/>
            </p:nvCxnSpPr>
            <p:spPr>
              <a:xfrm flipH="1" flipV="1">
                <a:off x="2282687" y="4953000"/>
                <a:ext cx="2246980" cy="381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96" idx="2"/>
                <a:endCxn id="92" idx="0"/>
              </p:cNvCxnSpPr>
              <p:nvPr/>
            </p:nvCxnSpPr>
            <p:spPr>
              <a:xfrm>
                <a:off x="885825" y="3032235"/>
                <a:ext cx="1168262" cy="16921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96" idx="3"/>
                <a:endCxn id="97" idx="1"/>
              </p:cNvCxnSpPr>
              <p:nvPr/>
            </p:nvCxnSpPr>
            <p:spPr>
              <a:xfrm flipV="1">
                <a:off x="1114425" y="2447104"/>
                <a:ext cx="1734926" cy="35653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97" idx="3"/>
                <a:endCxn id="94" idx="1"/>
              </p:cNvCxnSpPr>
              <p:nvPr/>
            </p:nvCxnSpPr>
            <p:spPr>
              <a:xfrm>
                <a:off x="3306551" y="2447104"/>
                <a:ext cx="2408449" cy="58677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97" idx="2"/>
                <a:endCxn id="95" idx="0"/>
              </p:cNvCxnSpPr>
              <p:nvPr/>
            </p:nvCxnSpPr>
            <p:spPr>
              <a:xfrm flipH="1">
                <a:off x="2613080" y="2675704"/>
                <a:ext cx="464871" cy="78679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95" idx="3"/>
                <a:endCxn id="98" idx="1"/>
              </p:cNvCxnSpPr>
              <p:nvPr/>
            </p:nvCxnSpPr>
            <p:spPr>
              <a:xfrm>
                <a:off x="2841680" y="3691099"/>
                <a:ext cx="959855" cy="41975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94" idx="2"/>
                <a:endCxn id="98" idx="0"/>
              </p:cNvCxnSpPr>
              <p:nvPr/>
            </p:nvCxnSpPr>
            <p:spPr>
              <a:xfrm flipH="1">
                <a:off x="4030135" y="3262477"/>
                <a:ext cx="1913465" cy="6197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97" idx="3"/>
                <a:endCxn id="99" idx="1"/>
              </p:cNvCxnSpPr>
              <p:nvPr/>
            </p:nvCxnSpPr>
            <p:spPr>
              <a:xfrm flipV="1">
                <a:off x="3306551" y="1709900"/>
                <a:ext cx="952184" cy="73720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94" idx="0"/>
                <a:endCxn id="99" idx="3"/>
              </p:cNvCxnSpPr>
              <p:nvPr/>
            </p:nvCxnSpPr>
            <p:spPr>
              <a:xfrm flipH="1" flipV="1">
                <a:off x="4715935" y="1709900"/>
                <a:ext cx="1227665" cy="10953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93" idx="0"/>
                <a:endCxn id="98" idx="2"/>
              </p:cNvCxnSpPr>
              <p:nvPr/>
            </p:nvCxnSpPr>
            <p:spPr>
              <a:xfrm flipH="1" flipV="1">
                <a:off x="4030135" y="4339457"/>
                <a:ext cx="728132" cy="76594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93" idx="0"/>
                <a:endCxn id="94" idx="2"/>
              </p:cNvCxnSpPr>
              <p:nvPr/>
            </p:nvCxnSpPr>
            <p:spPr>
              <a:xfrm flipV="1">
                <a:off x="4758267" y="3262477"/>
                <a:ext cx="1185333" cy="184292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rot="10800000">
                <a:off x="2657024" y="5938347"/>
                <a:ext cx="530353" cy="457201"/>
                <a:chOff x="2133600" y="4191000"/>
                <a:chExt cx="1060704" cy="914400"/>
              </a:xfrm>
            </p:grpSpPr>
            <p:sp>
              <p:nvSpPr>
                <p:cNvPr id="100" name="Isosceles Triangle 99"/>
                <p:cNvSpPr/>
                <p:nvPr/>
              </p:nvSpPr>
              <p:spPr>
                <a:xfrm>
                  <a:off x="2133600" y="4191000"/>
                  <a:ext cx="1060704" cy="457200"/>
                </a:xfrm>
                <a:prstGeom prst="triangl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sp>
              <p:nvSpPr>
                <p:cNvPr id="101" name="Rectangle 100"/>
                <p:cNvSpPr/>
                <p:nvPr/>
              </p:nvSpPr>
              <p:spPr>
                <a:xfrm>
                  <a:off x="2133600" y="4648200"/>
                  <a:ext cx="1060704"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grpSp>
          <p:sp>
            <p:nvSpPr>
              <p:cNvPr id="92" name="Rectangle 91"/>
              <p:cNvSpPr/>
              <p:nvPr/>
            </p:nvSpPr>
            <p:spPr>
              <a:xfrm>
                <a:off x="1825487" y="4724400"/>
                <a:ext cx="457200" cy="457200"/>
              </a:xfrm>
              <a:prstGeom prst="rect">
                <a:avLst/>
              </a:prstGeom>
              <a:solidFill>
                <a:srgbClr val="FF0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529667" y="5105400"/>
                <a:ext cx="457200" cy="457200"/>
              </a:xfrm>
              <a:prstGeom prst="rect">
                <a:avLst/>
              </a:prstGeom>
              <a:solidFill>
                <a:srgbClr val="FF0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5715000" y="2805277"/>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2384480" y="3462499"/>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657225" y="2575035"/>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2849351" y="2218504"/>
                <a:ext cx="457200" cy="457200"/>
              </a:xfrm>
              <a:prstGeom prst="rect">
                <a:avLst/>
              </a:prstGeom>
              <a:solidFill>
                <a:srgbClr val="FF0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3801535" y="3882257"/>
                <a:ext cx="457200" cy="457200"/>
              </a:xfrm>
              <a:prstGeom prst="rect">
                <a:avLst/>
              </a:prstGeom>
              <a:solidFill>
                <a:srgbClr val="FF0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4258735" y="1481300"/>
                <a:ext cx="457200" cy="457200"/>
              </a:xfrm>
              <a:prstGeom prst="rect">
                <a:avLst/>
              </a:prstGeom>
              <a:solidFill>
                <a:srgbClr val="FF0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p:cNvSpPr txBox="1"/>
            <p:nvPr/>
          </p:nvSpPr>
          <p:spPr>
            <a:xfrm>
              <a:off x="8001000" y="4495800"/>
              <a:ext cx="2105192" cy="369332"/>
            </a:xfrm>
            <a:prstGeom prst="rect">
              <a:avLst/>
            </a:prstGeom>
            <a:noFill/>
          </p:spPr>
          <p:txBody>
            <a:bodyPr wrap="none" rtlCol="0">
              <a:spAutoFit/>
            </a:bodyPr>
            <a:lstStyle/>
            <a:p>
              <a:r>
                <a:rPr lang="en-US" dirty="0"/>
                <a:t>Vertex Cover Output</a:t>
              </a:r>
            </a:p>
          </p:txBody>
        </p:sp>
      </p:grpSp>
      <p:grpSp>
        <p:nvGrpSpPr>
          <p:cNvPr id="40" name="Group 39" descr="We then apply an algorithm to translate the vertex cover answer into the correct answer for independent set.&#10;&#10;In this case, because the complement of a vertex cover is an independent set, and vice-versa, we can simply reply with the same answer.">
            <a:extLst>
              <a:ext uri="{FF2B5EF4-FFF2-40B4-BE49-F238E27FC236}">
                <a16:creationId xmlns:a16="http://schemas.microsoft.com/office/drawing/2014/main" id="{A3D12807-27DC-449D-895F-053E4386F003}"/>
              </a:ext>
            </a:extLst>
          </p:cNvPr>
          <p:cNvGrpSpPr/>
          <p:nvPr/>
        </p:nvGrpSpPr>
        <p:grpSpPr>
          <a:xfrm>
            <a:off x="4480837" y="4247821"/>
            <a:ext cx="3333428" cy="1585959"/>
            <a:chOff x="4480837" y="4247821"/>
            <a:chExt cx="3333428" cy="1585959"/>
          </a:xfrm>
        </p:grpSpPr>
        <p:grpSp>
          <p:nvGrpSpPr>
            <p:cNvPr id="23" name="Group 22" descr="Next we apply an algorithm which maps the output from vertex c">
              <a:extLst>
                <a:ext uri="{FF2B5EF4-FFF2-40B4-BE49-F238E27FC236}">
                  <a16:creationId xmlns:a16="http://schemas.microsoft.com/office/drawing/2014/main" id="{DD034C5C-F64A-4D7A-8427-EFD492CE7A8F}"/>
                </a:ext>
              </a:extLst>
            </p:cNvPr>
            <p:cNvGrpSpPr/>
            <p:nvPr/>
          </p:nvGrpSpPr>
          <p:grpSpPr>
            <a:xfrm>
              <a:off x="4480837" y="4247821"/>
              <a:ext cx="3333428" cy="1585959"/>
              <a:chOff x="4480837" y="4247821"/>
              <a:chExt cx="3333428" cy="1585959"/>
            </a:xfrm>
          </p:grpSpPr>
          <p:sp>
            <p:nvSpPr>
              <p:cNvPr id="32" name="AutoShape 5"/>
              <p:cNvSpPr>
                <a:spLocks noChangeArrowheads="1"/>
              </p:cNvSpPr>
              <p:nvPr/>
            </p:nvSpPr>
            <p:spPr bwMode="auto">
              <a:xfrm rot="10800000">
                <a:off x="4779962" y="4839965"/>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278" name="TextBox 277"/>
              <p:cNvSpPr txBox="1"/>
              <p:nvPr/>
            </p:nvSpPr>
            <p:spPr>
              <a:xfrm>
                <a:off x="4480837" y="4247821"/>
                <a:ext cx="3333428" cy="646331"/>
              </a:xfrm>
              <a:prstGeom prst="rect">
                <a:avLst/>
              </a:prstGeom>
              <a:noFill/>
            </p:spPr>
            <p:txBody>
              <a:bodyPr wrap="square" rtlCol="0">
                <a:spAutoFit/>
              </a:bodyPr>
              <a:lstStyle/>
              <a:p>
                <a:r>
                  <a:rPr lang="en-US" dirty="0"/>
                  <a:t>Relate Independent Set output to Vertex Cover output</a:t>
                </a:r>
              </a:p>
            </p:txBody>
          </p:sp>
        </p:grpSp>
        <p:sp>
          <p:nvSpPr>
            <p:cNvPr id="187" name="TextBox 186">
              <a:extLst>
                <a:ext uri="{FF2B5EF4-FFF2-40B4-BE49-F238E27FC236}">
                  <a16:creationId xmlns:a16="http://schemas.microsoft.com/office/drawing/2014/main" id="{7F72647E-905F-6524-BE7F-93BDA79853DE}"/>
                </a:ext>
              </a:extLst>
            </p:cNvPr>
            <p:cNvSpPr txBox="1"/>
            <p:nvPr/>
          </p:nvSpPr>
          <p:spPr>
            <a:xfrm>
              <a:off x="5442120" y="5164090"/>
              <a:ext cx="2025480" cy="369332"/>
            </a:xfrm>
            <a:prstGeom prst="rect">
              <a:avLst/>
            </a:prstGeom>
            <a:noFill/>
          </p:spPr>
          <p:txBody>
            <a:bodyPr wrap="square" rtlCol="0">
              <a:spAutoFit/>
            </a:bodyPr>
            <a:lstStyle/>
            <a:p>
              <a:r>
                <a:rPr lang="en-US" dirty="0">
                  <a:solidFill>
                    <a:schemeClr val="accent2">
                      <a:lumMod val="50000"/>
                    </a:schemeClr>
                  </a:solidFill>
                </a:rPr>
                <a:t>Give same output</a:t>
              </a:r>
            </a:p>
          </p:txBody>
        </p:sp>
      </p:grpSp>
      <p:grpSp>
        <p:nvGrpSpPr>
          <p:cNvPr id="41" name="Group 40" descr="Now we have our solution to independent set!">
            <a:extLst>
              <a:ext uri="{FF2B5EF4-FFF2-40B4-BE49-F238E27FC236}">
                <a16:creationId xmlns:a16="http://schemas.microsoft.com/office/drawing/2014/main" id="{386F1FF3-81E2-50EA-6D21-688CD3954E4F}"/>
              </a:ext>
            </a:extLst>
          </p:cNvPr>
          <p:cNvGrpSpPr/>
          <p:nvPr/>
        </p:nvGrpSpPr>
        <p:grpSpPr>
          <a:xfrm>
            <a:off x="1652487" y="4509843"/>
            <a:ext cx="2468817" cy="1754299"/>
            <a:chOff x="1652487" y="4509843"/>
            <a:chExt cx="2468817" cy="1754299"/>
          </a:xfrm>
        </p:grpSpPr>
        <p:sp>
          <p:nvSpPr>
            <p:cNvPr id="135" name="TextBox 134"/>
            <p:cNvSpPr txBox="1"/>
            <p:nvPr/>
          </p:nvSpPr>
          <p:spPr>
            <a:xfrm>
              <a:off x="1652487" y="4509843"/>
              <a:ext cx="2468817" cy="369332"/>
            </a:xfrm>
            <a:prstGeom prst="rect">
              <a:avLst/>
            </a:prstGeom>
            <a:noFill/>
          </p:spPr>
          <p:txBody>
            <a:bodyPr wrap="none" rtlCol="0">
              <a:spAutoFit/>
            </a:bodyPr>
            <a:lstStyle/>
            <a:p>
              <a:r>
                <a:rPr lang="en-US" dirty="0"/>
                <a:t>Independent Set Output</a:t>
              </a:r>
            </a:p>
          </p:txBody>
        </p:sp>
        <p:grpSp>
          <p:nvGrpSpPr>
            <p:cNvPr id="46" name="Group 45">
              <a:extLst>
                <a:ext uri="{FF2B5EF4-FFF2-40B4-BE49-F238E27FC236}">
                  <a16:creationId xmlns:a16="http://schemas.microsoft.com/office/drawing/2014/main" id="{E19A87E9-1F6B-18AA-95CD-110C748633FF}"/>
                </a:ext>
              </a:extLst>
            </p:cNvPr>
            <p:cNvGrpSpPr/>
            <p:nvPr/>
          </p:nvGrpSpPr>
          <p:grpSpPr>
            <a:xfrm>
              <a:off x="1888757" y="5038058"/>
              <a:ext cx="1876006" cy="1226084"/>
              <a:chOff x="1650264" y="1218142"/>
              <a:chExt cx="8281702" cy="5412596"/>
            </a:xfrm>
          </p:grpSpPr>
          <p:grpSp>
            <p:nvGrpSpPr>
              <p:cNvPr id="47" name="Group 46">
                <a:extLst>
                  <a:ext uri="{FF2B5EF4-FFF2-40B4-BE49-F238E27FC236}">
                    <a16:creationId xmlns:a16="http://schemas.microsoft.com/office/drawing/2014/main" id="{69A4F974-663B-6C2C-9AA5-1F2DE17BB5C0}"/>
                  </a:ext>
                </a:extLst>
              </p:cNvPr>
              <p:cNvGrpSpPr/>
              <p:nvPr/>
            </p:nvGrpSpPr>
            <p:grpSpPr>
              <a:xfrm>
                <a:off x="1650264" y="1218142"/>
                <a:ext cx="8281702" cy="4725458"/>
                <a:chOff x="1650264" y="1218142"/>
                <a:chExt cx="8281702" cy="4725458"/>
              </a:xfrm>
            </p:grpSpPr>
            <p:sp>
              <p:nvSpPr>
                <p:cNvPr id="179" name="Oval 178">
                  <a:extLst>
                    <a:ext uri="{FF2B5EF4-FFF2-40B4-BE49-F238E27FC236}">
                      <a16:creationId xmlns:a16="http://schemas.microsoft.com/office/drawing/2014/main" id="{16D9E123-632F-933D-8DF8-4955A59E8E45}"/>
                    </a:ext>
                  </a:extLst>
                </p:cNvPr>
                <p:cNvSpPr/>
                <p:nvPr/>
              </p:nvSpPr>
              <p:spPr>
                <a:xfrm>
                  <a:off x="1650264" y="1218142"/>
                  <a:ext cx="1193396" cy="108513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6663420E-2AEB-CC08-AF83-B002CED52F98}"/>
                    </a:ext>
                  </a:extLst>
                </p:cNvPr>
                <p:cNvSpPr/>
                <p:nvPr/>
              </p:nvSpPr>
              <p:spPr>
                <a:xfrm>
                  <a:off x="1930334" y="2389557"/>
                  <a:ext cx="1271007" cy="133789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BDEC8800-9EE3-95D0-82E6-8098B0FEC53D}"/>
                    </a:ext>
                  </a:extLst>
                </p:cNvPr>
                <p:cNvSpPr/>
                <p:nvPr/>
              </p:nvSpPr>
              <p:spPr>
                <a:xfrm>
                  <a:off x="3658898" y="3089427"/>
                  <a:ext cx="1271007" cy="133789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8124017A-49D4-C005-E7DB-C5CCD89CBE22}"/>
                    </a:ext>
                  </a:extLst>
                </p:cNvPr>
                <p:cNvSpPr/>
                <p:nvPr/>
              </p:nvSpPr>
              <p:spPr>
                <a:xfrm>
                  <a:off x="4495800" y="4605706"/>
                  <a:ext cx="1271007" cy="133789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DAC7CC1B-781D-0287-FFE2-0E81E6CCC5E3}"/>
                    </a:ext>
                  </a:extLst>
                </p:cNvPr>
                <p:cNvSpPr/>
                <p:nvPr/>
              </p:nvSpPr>
              <p:spPr>
                <a:xfrm>
                  <a:off x="8660959" y="3575103"/>
                  <a:ext cx="1271007" cy="133789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D7ACB489-D15A-C52F-C2F9-FAC08377A901}"/>
                    </a:ext>
                  </a:extLst>
                </p:cNvPr>
                <p:cNvSpPr/>
                <p:nvPr/>
              </p:nvSpPr>
              <p:spPr>
                <a:xfrm>
                  <a:off x="2593975" y="3638669"/>
                  <a:ext cx="1271007" cy="133789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17439770-DDCD-AF0B-9138-AFC8C47C10F5}"/>
                  </a:ext>
                </a:extLst>
              </p:cNvPr>
              <p:cNvGrpSpPr/>
              <p:nvPr/>
            </p:nvGrpSpPr>
            <p:grpSpPr>
              <a:xfrm>
                <a:off x="1822926" y="1377631"/>
                <a:ext cx="7796089" cy="5253107"/>
                <a:chOff x="1822926" y="1377631"/>
                <a:chExt cx="7796089" cy="5253107"/>
              </a:xfrm>
            </p:grpSpPr>
            <p:pic>
              <p:nvPicPr>
                <p:cNvPr id="49" name="Picture 2" descr="Image result for Prince Harry">
                  <a:extLst>
                    <a:ext uri="{FF2B5EF4-FFF2-40B4-BE49-F238E27FC236}">
                      <a16:creationId xmlns:a16="http://schemas.microsoft.com/office/drawing/2014/main" id="{CEE9C4FF-1DCA-4381-A2AD-30744335A0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4506" y="2690352"/>
                  <a:ext cx="585140" cy="73152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50" name="Picture 4" descr="Image result for meghan markle">
                  <a:extLst>
                    <a:ext uri="{FF2B5EF4-FFF2-40B4-BE49-F238E27FC236}">
                      <a16:creationId xmlns:a16="http://schemas.microsoft.com/office/drawing/2014/main" id="{37F8B372-6617-0FD9-499D-33017E554DB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0000"/>
                <a:stretch/>
              </p:blipFill>
              <p:spPr bwMode="auto">
                <a:xfrm>
                  <a:off x="3885433" y="3361691"/>
                  <a:ext cx="731520" cy="73152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51" name="Picture 6" descr="Image result for Prince Charles">
                  <a:extLst>
                    <a:ext uri="{FF2B5EF4-FFF2-40B4-BE49-F238E27FC236}">
                      <a16:creationId xmlns:a16="http://schemas.microsoft.com/office/drawing/2014/main" id="{8E034901-689B-E2D9-B567-E4CB2213D36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73911" y="3891454"/>
                  <a:ext cx="645104" cy="748381"/>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07" name="Picture 18" descr="Image result for justin trudeau">
                  <a:extLst>
                    <a:ext uri="{FF2B5EF4-FFF2-40B4-BE49-F238E27FC236}">
                      <a16:creationId xmlns:a16="http://schemas.microsoft.com/office/drawing/2014/main" id="{04FA622E-B8A9-8798-9141-FA4D29DB419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021" r="18091" b="33959"/>
                <a:stretch/>
              </p:blipFill>
              <p:spPr bwMode="auto">
                <a:xfrm>
                  <a:off x="8003444" y="5781280"/>
                  <a:ext cx="548808" cy="84945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61" name="Picture 20" descr="Image result for Elton John">
                  <a:extLst>
                    <a:ext uri="{FF2B5EF4-FFF2-40B4-BE49-F238E27FC236}">
                      <a16:creationId xmlns:a16="http://schemas.microsoft.com/office/drawing/2014/main" id="{360124E0-E4A6-1384-E7C7-7BD668405BC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3742" t="4042" r="23983" b="31143"/>
                <a:stretch/>
              </p:blipFill>
              <p:spPr bwMode="auto">
                <a:xfrm>
                  <a:off x="7170034" y="4639834"/>
                  <a:ext cx="582207" cy="90233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62" name="Picture 34" descr="Image result for angela merkel">
                  <a:extLst>
                    <a:ext uri="{FF2B5EF4-FFF2-40B4-BE49-F238E27FC236}">
                      <a16:creationId xmlns:a16="http://schemas.microsoft.com/office/drawing/2014/main" id="{1B21663A-6BEE-093E-1083-4AC97DCF72A8}"/>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9760" r="30251" b="40439"/>
                <a:stretch/>
              </p:blipFill>
              <p:spPr bwMode="auto">
                <a:xfrm>
                  <a:off x="4802831" y="4752366"/>
                  <a:ext cx="695829" cy="96235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63" name="Picture 36" descr="Image result for paul mccartney">
                  <a:extLst>
                    <a:ext uri="{FF2B5EF4-FFF2-40B4-BE49-F238E27FC236}">
                      <a16:creationId xmlns:a16="http://schemas.microsoft.com/office/drawing/2014/main" id="{CEB7CE71-0E12-887A-5062-AFA91BF0E7FC}"/>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839" r="14441" b="27809"/>
                <a:stretch/>
              </p:blipFill>
              <p:spPr bwMode="auto">
                <a:xfrm>
                  <a:off x="7688421" y="2589729"/>
                  <a:ext cx="778308" cy="89043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cxnSp>
              <p:nvCxnSpPr>
                <p:cNvPr id="164" name="Straight Connector 163">
                  <a:extLst>
                    <a:ext uri="{FF2B5EF4-FFF2-40B4-BE49-F238E27FC236}">
                      <a16:creationId xmlns:a16="http://schemas.microsoft.com/office/drawing/2014/main" id="{1452ABE7-FF69-0C4C-C9CF-72B683FB36AC}"/>
                    </a:ext>
                  </a:extLst>
                </p:cNvPr>
                <p:cNvCxnSpPr>
                  <a:stCxn id="50" idx="3"/>
                </p:cNvCxnSpPr>
                <p:nvPr/>
              </p:nvCxnSpPr>
              <p:spPr>
                <a:xfrm>
                  <a:off x="4616953" y="3727451"/>
                  <a:ext cx="1313486" cy="4137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00C5D898-8CDC-7E68-E423-33E3B92443E9}"/>
                    </a:ext>
                  </a:extLst>
                </p:cNvPr>
                <p:cNvCxnSpPr>
                  <a:stCxn id="49" idx="3"/>
                  <a:endCxn id="163" idx="1"/>
                </p:cNvCxnSpPr>
                <p:nvPr/>
              </p:nvCxnSpPr>
              <p:spPr>
                <a:xfrm flipV="1">
                  <a:off x="2989647" y="3034948"/>
                  <a:ext cx="4698775" cy="211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D22061D3-46F0-A228-54D7-BB55F0645D6C}"/>
                    </a:ext>
                  </a:extLst>
                </p:cNvPr>
                <p:cNvCxnSpPr>
                  <a:stCxn id="51" idx="1"/>
                  <a:endCxn id="163" idx="2"/>
                </p:cNvCxnSpPr>
                <p:nvPr/>
              </p:nvCxnSpPr>
              <p:spPr>
                <a:xfrm flipH="1" flipV="1">
                  <a:off x="8077575" y="3480168"/>
                  <a:ext cx="896336" cy="7854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E87279C-FF1B-9DB3-A17B-CEF0043E67AC}"/>
                    </a:ext>
                  </a:extLst>
                </p:cNvPr>
                <p:cNvCxnSpPr>
                  <a:stCxn id="51" idx="1"/>
                </p:cNvCxnSpPr>
                <p:nvPr/>
              </p:nvCxnSpPr>
              <p:spPr>
                <a:xfrm flipH="1" flipV="1">
                  <a:off x="6617443" y="4141234"/>
                  <a:ext cx="2356468" cy="1244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7BC410CD-B196-68B7-549E-D16754BCFCE4}"/>
                    </a:ext>
                  </a:extLst>
                </p:cNvPr>
                <p:cNvCxnSpPr>
                  <a:stCxn id="51" idx="1"/>
                  <a:endCxn id="161" idx="3"/>
                </p:cNvCxnSpPr>
                <p:nvPr/>
              </p:nvCxnSpPr>
              <p:spPr>
                <a:xfrm flipH="1">
                  <a:off x="7752241" y="4265645"/>
                  <a:ext cx="1221671" cy="8253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E4152194-3C0D-445F-4764-9554A1CD25A6}"/>
                    </a:ext>
                  </a:extLst>
                </p:cNvPr>
                <p:cNvCxnSpPr>
                  <a:stCxn id="51" idx="1"/>
                  <a:endCxn id="107" idx="0"/>
                </p:cNvCxnSpPr>
                <p:nvPr/>
              </p:nvCxnSpPr>
              <p:spPr>
                <a:xfrm flipH="1">
                  <a:off x="8277849" y="4265644"/>
                  <a:ext cx="696063" cy="15156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A6E38B35-9756-5FFD-6761-8EA6EE44E069}"/>
                    </a:ext>
                  </a:extLst>
                </p:cNvPr>
                <p:cNvCxnSpPr>
                  <a:stCxn id="107" idx="1"/>
                </p:cNvCxnSpPr>
                <p:nvPr/>
              </p:nvCxnSpPr>
              <p:spPr>
                <a:xfrm flipH="1" flipV="1">
                  <a:off x="2565838" y="5714723"/>
                  <a:ext cx="5437606" cy="4912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041C7577-57BD-DB2D-43B9-4AD383D8D87D}"/>
                    </a:ext>
                  </a:extLst>
                </p:cNvPr>
                <p:cNvCxnSpPr>
                  <a:stCxn id="161" idx="1"/>
                  <a:endCxn id="162" idx="3"/>
                </p:cNvCxnSpPr>
                <p:nvPr/>
              </p:nvCxnSpPr>
              <p:spPr>
                <a:xfrm flipH="1">
                  <a:off x="5498659" y="5091000"/>
                  <a:ext cx="1671374" cy="1425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C740785-0714-00FF-F8A4-3788C9A83620}"/>
                    </a:ext>
                  </a:extLst>
                </p:cNvPr>
                <p:cNvCxnSpPr/>
                <p:nvPr/>
              </p:nvCxnSpPr>
              <p:spPr>
                <a:xfrm flipH="1">
                  <a:off x="2289175" y="4525894"/>
                  <a:ext cx="815802" cy="7742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73" name="Picture 2" descr="Joe Biden - CNBC">
                  <a:extLst>
                    <a:ext uri="{FF2B5EF4-FFF2-40B4-BE49-F238E27FC236}">
                      <a16:creationId xmlns:a16="http://schemas.microsoft.com/office/drawing/2014/main" id="{5ACFECFC-6F66-27BC-C502-D3006972BE1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7298" r="26708" b="42616"/>
                <a:stretch/>
              </p:blipFill>
              <p:spPr bwMode="auto">
                <a:xfrm>
                  <a:off x="5884166" y="3696565"/>
                  <a:ext cx="778309" cy="96970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74" name="Picture 4" descr="Emmanuel Macron - Wikipedia">
                  <a:extLst>
                    <a:ext uri="{FF2B5EF4-FFF2-40B4-BE49-F238E27FC236}">
                      <a16:creationId xmlns:a16="http://schemas.microsoft.com/office/drawing/2014/main" id="{079D8B1C-5A1F-ADFE-E4EA-860C1823E2DB}"/>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7210" r="11235" b="39758"/>
                <a:stretch/>
              </p:blipFill>
              <p:spPr bwMode="auto">
                <a:xfrm>
                  <a:off x="1822926" y="5162272"/>
                  <a:ext cx="815802" cy="97988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75" name="Picture 6" descr="Taylor Swift set to make her feature directorial debut | CNN">
                  <a:extLst>
                    <a:ext uri="{FF2B5EF4-FFF2-40B4-BE49-F238E27FC236}">
                      <a16:creationId xmlns:a16="http://schemas.microsoft.com/office/drawing/2014/main" id="{EAAE20C6-490B-63B1-E7CB-F16ECE3A20D6}"/>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35632" r="25738" b="17703"/>
                <a:stretch/>
              </p:blipFill>
              <p:spPr bwMode="auto">
                <a:xfrm>
                  <a:off x="2945852" y="3843828"/>
                  <a:ext cx="704008" cy="84363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cxnSp>
              <p:nvCxnSpPr>
                <p:cNvPr id="176" name="Straight Connector 175">
                  <a:extLst>
                    <a:ext uri="{FF2B5EF4-FFF2-40B4-BE49-F238E27FC236}">
                      <a16:creationId xmlns:a16="http://schemas.microsoft.com/office/drawing/2014/main" id="{F0D7C3E0-7523-46AC-53F7-705ED17A9E4B}"/>
                    </a:ext>
                  </a:extLst>
                </p:cNvPr>
                <p:cNvCxnSpPr/>
                <p:nvPr/>
              </p:nvCxnSpPr>
              <p:spPr>
                <a:xfrm>
                  <a:off x="2446445" y="1797566"/>
                  <a:ext cx="743692" cy="460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77" name="Picture 8" descr="Ed Sheeran">
                  <a:extLst>
                    <a:ext uri="{FF2B5EF4-FFF2-40B4-BE49-F238E27FC236}">
                      <a16:creationId xmlns:a16="http://schemas.microsoft.com/office/drawing/2014/main" id="{4EB42BD1-3ED5-FD8C-DF85-27DEBBDA2B8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50283" y="1377631"/>
                  <a:ext cx="743692" cy="74369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78" name="Picture 10" descr="Pharrell Williams - Age, Wife &amp; &quot;Happy&quot;">
                  <a:extLst>
                    <a:ext uri="{FF2B5EF4-FFF2-40B4-BE49-F238E27FC236}">
                      <a16:creationId xmlns:a16="http://schemas.microsoft.com/office/drawing/2014/main" id="{C478FD9F-704F-4C8B-DAE9-DBB195B7F3D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41741" y="1509255"/>
                  <a:ext cx="743692" cy="74369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grpSp>
        </p:grpSp>
      </p:grpSp>
      <p:grpSp>
        <p:nvGrpSpPr>
          <p:cNvPr id="42" name="Group 41" descr="The combination of the two mapping algorithms (from independent set instance of vertex cover instance, from vertex cover answer to independent set answer) is considered to be the reduction.&#10;&#10;The running time of the reduction is the sum of the running times of these two algorithms, which is O(V) in this case.">
            <a:extLst>
              <a:ext uri="{FF2B5EF4-FFF2-40B4-BE49-F238E27FC236}">
                <a16:creationId xmlns:a16="http://schemas.microsoft.com/office/drawing/2014/main" id="{959BAC20-00B1-C122-34FC-FF12E408F591}"/>
              </a:ext>
            </a:extLst>
          </p:cNvPr>
          <p:cNvGrpSpPr/>
          <p:nvPr/>
        </p:nvGrpSpPr>
        <p:grpSpPr>
          <a:xfrm>
            <a:off x="4377238" y="1371601"/>
            <a:ext cx="3326990" cy="5245217"/>
            <a:chOff x="4377238" y="1371601"/>
            <a:chExt cx="3326990" cy="5245217"/>
          </a:xfrm>
        </p:grpSpPr>
        <p:sp>
          <p:nvSpPr>
            <p:cNvPr id="34" name="Rectangle 33"/>
            <p:cNvSpPr/>
            <p:nvPr/>
          </p:nvSpPr>
          <p:spPr>
            <a:xfrm>
              <a:off x="4377238" y="1773199"/>
              <a:ext cx="3326990" cy="4843619"/>
            </a:xfrm>
            <a:prstGeom prst="rect">
              <a:avLst/>
            </a:prstGeom>
            <a:solidFill>
              <a:srgbClr val="FFA7FF">
                <a:alpha val="3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5479573" y="6215041"/>
              <a:ext cx="1136017" cy="369332"/>
            </a:xfrm>
            <a:prstGeom prst="rect">
              <a:avLst/>
            </a:prstGeom>
            <a:noFill/>
          </p:spPr>
          <p:txBody>
            <a:bodyPr wrap="none" rtlCol="0">
              <a:spAutoFit/>
            </a:bodyPr>
            <a:lstStyle/>
            <a:p>
              <a:r>
                <a:rPr lang="en-US" dirty="0"/>
                <a:t>Reduction</a:t>
              </a:r>
            </a:p>
          </p:txBody>
        </p:sp>
        <p:sp>
          <p:nvSpPr>
            <p:cNvPr id="131" name="TextBox 130"/>
            <p:cNvSpPr txBox="1"/>
            <p:nvPr/>
          </p:nvSpPr>
          <p:spPr>
            <a:xfrm>
              <a:off x="5114986" y="1371601"/>
              <a:ext cx="1438214" cy="461665"/>
            </a:xfrm>
            <a:prstGeom prst="rect">
              <a:avLst/>
            </a:prstGeom>
            <a:noFill/>
          </p:spPr>
          <p:txBody>
            <a:bodyPr wrap="none" rtlCol="0">
              <a:spAutoFit/>
            </a:bodyPr>
            <a:lstStyle/>
            <a:p>
              <a:r>
                <a:rPr lang="en-US" sz="2400" dirty="0">
                  <a:solidFill>
                    <a:srgbClr val="FF33CC"/>
                  </a:solidFill>
                </a:rPr>
                <a:t>O(V) Time</a:t>
              </a:r>
            </a:p>
          </p:txBody>
        </p:sp>
      </p:grpSp>
    </p:spTree>
    <p:extLst>
      <p:ext uri="{BB962C8B-B14F-4D97-AF65-F5344CB8AC3E}">
        <p14:creationId xmlns:p14="http://schemas.microsoft.com/office/powerpoint/2010/main" val="847280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t>Reduction Analogy</a:t>
            </a:r>
          </a:p>
        </p:txBody>
      </p:sp>
      <p:sp>
        <p:nvSpPr>
          <p:cNvPr id="5" name="Rectangle 3"/>
          <p:cNvSpPr txBox="1">
            <a:spLocks noChangeArrowheads="1"/>
          </p:cNvSpPr>
          <p:nvPr/>
        </p:nvSpPr>
        <p:spPr>
          <a:xfrm>
            <a:off x="612458" y="1143000"/>
            <a:ext cx="10969943" cy="9034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en-US" sz="2800" dirty="0"/>
              <a:t> Shows how two different problems relate to each other</a:t>
            </a:r>
          </a:p>
          <a:p>
            <a:endParaRPr lang="en-US" altLang="en-US" sz="2800" dirty="0"/>
          </a:p>
          <a:p>
            <a:pPr marL="0" indent="0">
              <a:buNone/>
            </a:pPr>
            <a:endParaRPr lang="en-US" altLang="en-US" sz="2800" dirty="0"/>
          </a:p>
          <a:p>
            <a:endParaRPr lang="en-US" altLang="en-US" sz="2800" dirty="0"/>
          </a:p>
          <a:p>
            <a:endParaRPr lang="en-US" altLang="en-US" sz="2800" dirty="0"/>
          </a:p>
          <a:p>
            <a:pPr>
              <a:buFontTx/>
              <a:buNone/>
            </a:pPr>
            <a:endParaRPr lang="en-US" altLang="en-US" sz="2800" dirty="0"/>
          </a:p>
        </p:txBody>
      </p:sp>
      <p:pic>
        <p:nvPicPr>
          <p:cNvPr id="6"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3846" y="3533681"/>
            <a:ext cx="2691090" cy="32918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9072" y="2325272"/>
            <a:ext cx="4456528" cy="445652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C183D7F6-B498-43B3-948B-1728B52AA6E4}">
                <adec:decorative xmlns:adec="http://schemas.microsoft.com/office/drawing/2017/decorative" val="1"/>
              </a:ext>
            </a:extLst>
          </p:cNvPr>
          <p:cNvSpPr txBox="1"/>
          <p:nvPr/>
        </p:nvSpPr>
        <p:spPr>
          <a:xfrm rot="20597852">
            <a:off x="1559784" y="2207720"/>
            <a:ext cx="5819668" cy="769441"/>
          </a:xfrm>
          <a:prstGeom prst="rect">
            <a:avLst/>
          </a:prstGeom>
          <a:noFill/>
        </p:spPr>
        <p:txBody>
          <a:bodyPr wrap="square" rtlCol="0">
            <a:spAutoFit/>
          </a:bodyPr>
          <a:lstStyle/>
          <a:p>
            <a:r>
              <a:rPr lang="en-US" sz="4400" b="1" dirty="0">
                <a:solidFill>
                  <a:srgbClr val="FF0000"/>
                </a:solidFill>
                <a:latin typeface="Ravie" panose="04040805050809020602" pitchFamily="82" charset="0"/>
              </a:rPr>
              <a:t>MOVIE TIME!</a:t>
            </a:r>
          </a:p>
        </p:txBody>
      </p:sp>
    </p:spTree>
    <p:extLst>
      <p:ext uri="{BB962C8B-B14F-4D97-AF65-F5344CB8AC3E}">
        <p14:creationId xmlns:p14="http://schemas.microsoft.com/office/powerpoint/2010/main" val="209057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32" presetClass="emph" presetSubtype="0" repeatCount="3000" fill="hold" grpId="1" nodeType="afterEffect">
                                  <p:stCondLst>
                                    <p:cond delay="0"/>
                                  </p:stCondLst>
                                  <p:childTnLst>
                                    <p:animRot by="120000">
                                      <p:cBhvr>
                                        <p:cTn id="25" dur="100" fill="hold">
                                          <p:stCondLst>
                                            <p:cond delay="0"/>
                                          </p:stCondLst>
                                        </p:cTn>
                                        <p:tgtEl>
                                          <p:spTgt spid="8"/>
                                        </p:tgtEl>
                                        <p:attrNameLst>
                                          <p:attrName>r</p:attrName>
                                        </p:attrNameLst>
                                      </p:cBhvr>
                                    </p:animRot>
                                    <p:animRot by="-240000">
                                      <p:cBhvr>
                                        <p:cTn id="26" dur="200" fill="hold">
                                          <p:stCondLst>
                                            <p:cond delay="200"/>
                                          </p:stCondLst>
                                        </p:cTn>
                                        <p:tgtEl>
                                          <p:spTgt spid="8"/>
                                        </p:tgtEl>
                                        <p:attrNameLst>
                                          <p:attrName>r</p:attrName>
                                        </p:attrNameLst>
                                      </p:cBhvr>
                                    </p:animRot>
                                    <p:animRot by="240000">
                                      <p:cBhvr>
                                        <p:cTn id="27" dur="200" fill="hold">
                                          <p:stCondLst>
                                            <p:cond delay="400"/>
                                          </p:stCondLst>
                                        </p:cTn>
                                        <p:tgtEl>
                                          <p:spTgt spid="8"/>
                                        </p:tgtEl>
                                        <p:attrNameLst>
                                          <p:attrName>r</p:attrName>
                                        </p:attrNameLst>
                                      </p:cBhvr>
                                    </p:animRot>
                                    <p:animRot by="-240000">
                                      <p:cBhvr>
                                        <p:cTn id="28" dur="200" fill="hold">
                                          <p:stCondLst>
                                            <p:cond delay="600"/>
                                          </p:stCondLst>
                                        </p:cTn>
                                        <p:tgtEl>
                                          <p:spTgt spid="8"/>
                                        </p:tgtEl>
                                        <p:attrNameLst>
                                          <p:attrName>r</p:attrName>
                                        </p:attrNameLst>
                                      </p:cBhvr>
                                    </p:animRot>
                                    <p:animRot by="120000">
                                      <p:cBhvr>
                                        <p:cTn id="29" dur="200" fill="hold">
                                          <p:stCondLst>
                                            <p:cond delay="800"/>
                                          </p:stCondLst>
                                        </p:cTn>
                                        <p:tgtEl>
                                          <p:spTgt spid="8"/>
                                        </p:tgtEl>
                                        <p:attrNameLst>
                                          <p:attrName>r</p:attrName>
                                        </p:attrNameLst>
                                      </p:cBhvr>
                                    </p:animRot>
                                  </p:childTnLst>
                                </p:cTn>
                              </p:par>
                              <p:par>
                                <p:cTn id="30" presetID="32" presetClass="emph" presetSubtype="0" repeatCount="3000" fill="hold" nodeType="withEffect">
                                  <p:stCondLst>
                                    <p:cond delay="0"/>
                                  </p:stCondLst>
                                  <p:childTnLst>
                                    <p:animRot by="120000">
                                      <p:cBhvr>
                                        <p:cTn id="31" dur="100" fill="hold">
                                          <p:stCondLst>
                                            <p:cond delay="0"/>
                                          </p:stCondLst>
                                        </p:cTn>
                                        <p:tgtEl>
                                          <p:spTgt spid="6"/>
                                        </p:tgtEl>
                                        <p:attrNameLst>
                                          <p:attrName>r</p:attrName>
                                        </p:attrNameLst>
                                      </p:cBhvr>
                                    </p:animRot>
                                    <p:animRot by="-240000">
                                      <p:cBhvr>
                                        <p:cTn id="32" dur="200" fill="hold">
                                          <p:stCondLst>
                                            <p:cond delay="200"/>
                                          </p:stCondLst>
                                        </p:cTn>
                                        <p:tgtEl>
                                          <p:spTgt spid="6"/>
                                        </p:tgtEl>
                                        <p:attrNameLst>
                                          <p:attrName>r</p:attrName>
                                        </p:attrNameLst>
                                      </p:cBhvr>
                                    </p:animRot>
                                    <p:animRot by="240000">
                                      <p:cBhvr>
                                        <p:cTn id="33" dur="200" fill="hold">
                                          <p:stCondLst>
                                            <p:cond delay="400"/>
                                          </p:stCondLst>
                                        </p:cTn>
                                        <p:tgtEl>
                                          <p:spTgt spid="6"/>
                                        </p:tgtEl>
                                        <p:attrNameLst>
                                          <p:attrName>r</p:attrName>
                                        </p:attrNameLst>
                                      </p:cBhvr>
                                    </p:animRot>
                                    <p:animRot by="-240000">
                                      <p:cBhvr>
                                        <p:cTn id="34" dur="200" fill="hold">
                                          <p:stCondLst>
                                            <p:cond delay="600"/>
                                          </p:stCondLst>
                                        </p:cTn>
                                        <p:tgtEl>
                                          <p:spTgt spid="6"/>
                                        </p:tgtEl>
                                        <p:attrNameLst>
                                          <p:attrName>r</p:attrName>
                                        </p:attrNameLst>
                                      </p:cBhvr>
                                    </p:animRot>
                                    <p:animRot by="120000">
                                      <p:cBhvr>
                                        <p:cTn id="35" dur="200" fill="hold">
                                          <p:stCondLst>
                                            <p:cond delay="800"/>
                                          </p:stCondLst>
                                        </p:cTn>
                                        <p:tgtEl>
                                          <p:spTgt spid="6"/>
                                        </p:tgtEl>
                                        <p:attrNameLst>
                                          <p:attrName>r</p:attrName>
                                        </p:attrNameLst>
                                      </p:cBhvr>
                                    </p:animRot>
                                  </p:childTnLst>
                                </p:cTn>
                              </p:par>
                              <p:par>
                                <p:cTn id="36" presetID="32" presetClass="emph" presetSubtype="0" repeatCount="3000" fill="hold" nodeType="withEffect">
                                  <p:stCondLst>
                                    <p:cond delay="0"/>
                                  </p:stCondLst>
                                  <p:childTnLst>
                                    <p:animRot by="120000">
                                      <p:cBhvr>
                                        <p:cTn id="37" dur="100" fill="hold">
                                          <p:stCondLst>
                                            <p:cond delay="0"/>
                                          </p:stCondLst>
                                        </p:cTn>
                                        <p:tgtEl>
                                          <p:spTgt spid="7"/>
                                        </p:tgtEl>
                                        <p:attrNameLst>
                                          <p:attrName>r</p:attrName>
                                        </p:attrNameLst>
                                      </p:cBhvr>
                                    </p:animRot>
                                    <p:animRot by="-240000">
                                      <p:cBhvr>
                                        <p:cTn id="38" dur="200" fill="hold">
                                          <p:stCondLst>
                                            <p:cond delay="200"/>
                                          </p:stCondLst>
                                        </p:cTn>
                                        <p:tgtEl>
                                          <p:spTgt spid="7"/>
                                        </p:tgtEl>
                                        <p:attrNameLst>
                                          <p:attrName>r</p:attrName>
                                        </p:attrNameLst>
                                      </p:cBhvr>
                                    </p:animRot>
                                    <p:animRot by="240000">
                                      <p:cBhvr>
                                        <p:cTn id="39" dur="200" fill="hold">
                                          <p:stCondLst>
                                            <p:cond delay="400"/>
                                          </p:stCondLst>
                                        </p:cTn>
                                        <p:tgtEl>
                                          <p:spTgt spid="7"/>
                                        </p:tgtEl>
                                        <p:attrNameLst>
                                          <p:attrName>r</p:attrName>
                                        </p:attrNameLst>
                                      </p:cBhvr>
                                    </p:animRot>
                                    <p:animRot by="-240000">
                                      <p:cBhvr>
                                        <p:cTn id="40" dur="200" fill="hold">
                                          <p:stCondLst>
                                            <p:cond delay="600"/>
                                          </p:stCondLst>
                                        </p:cTn>
                                        <p:tgtEl>
                                          <p:spTgt spid="7"/>
                                        </p:tgtEl>
                                        <p:attrNameLst>
                                          <p:attrName>r</p:attrName>
                                        </p:attrNameLst>
                                      </p:cBhvr>
                                    </p:animRot>
                                    <p:animRot by="120000">
                                      <p:cBhvr>
                                        <p:cTn id="41"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0D9F6BEE-7090-3965-D218-59B1FA88D3AC}"/>
              </a:ext>
              <a:ext uri="{C183D7F6-B498-43B3-948B-1728B52AA6E4}">
                <adec:decorative xmlns:adec="http://schemas.microsoft.com/office/drawing/2017/decorative" val="1"/>
              </a:ext>
            </a:extLst>
          </p:cNvPr>
          <p:cNvGrpSpPr/>
          <p:nvPr/>
        </p:nvGrpSpPr>
        <p:grpSpPr>
          <a:xfrm>
            <a:off x="4488720" y="1773199"/>
            <a:ext cx="3215508" cy="4843619"/>
            <a:chOff x="4488720" y="1773199"/>
            <a:chExt cx="3215508" cy="4843619"/>
          </a:xfrm>
        </p:grpSpPr>
        <p:sp>
          <p:nvSpPr>
            <p:cNvPr id="34" name="Rectangle 33"/>
            <p:cNvSpPr/>
            <p:nvPr/>
          </p:nvSpPr>
          <p:spPr>
            <a:xfrm>
              <a:off x="4488720"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5479573" y="6215041"/>
              <a:ext cx="1136017" cy="369332"/>
            </a:xfrm>
            <a:prstGeom prst="rect">
              <a:avLst/>
            </a:prstGeom>
            <a:noFill/>
          </p:spPr>
          <p:txBody>
            <a:bodyPr wrap="none" rtlCol="0">
              <a:spAutoFit/>
            </a:bodyPr>
            <a:lstStyle/>
            <a:p>
              <a:r>
                <a:rPr lang="en-US" dirty="0"/>
                <a:t>Reduction</a:t>
              </a:r>
            </a:p>
          </p:txBody>
        </p:sp>
      </p:grpSp>
      <p:sp>
        <p:nvSpPr>
          <p:cNvPr id="2" name="Title 1"/>
          <p:cNvSpPr>
            <a:spLocks noGrp="1"/>
          </p:cNvSpPr>
          <p:nvPr>
            <p:ph type="title"/>
          </p:nvPr>
        </p:nvSpPr>
        <p:spPr/>
        <p:txBody>
          <a:bodyPr/>
          <a:lstStyle/>
          <a:p>
            <a:r>
              <a:rPr lang="en-US" dirty="0"/>
              <a:t>MacGyver’s </a:t>
            </a:r>
            <a:r>
              <a:rPr lang="en-US" dirty="0">
                <a:solidFill>
                  <a:srgbClr val="FF00FF"/>
                </a:solidFill>
              </a:rPr>
              <a:t>Reduction</a:t>
            </a:r>
          </a:p>
        </p:txBody>
      </p:sp>
      <p:grpSp>
        <p:nvGrpSpPr>
          <p:cNvPr id="3" name="Group 2" descr="To reduce some problem A to some other Problem B:&#10;&#10;We begin with an instance of problem A, the one we don't know how to solve. (For MacGyver this was the problem of opening the door.)">
            <a:extLst>
              <a:ext uri="{FF2B5EF4-FFF2-40B4-BE49-F238E27FC236}">
                <a16:creationId xmlns:a16="http://schemas.microsoft.com/office/drawing/2014/main" id="{70D88278-5A1E-20A0-2000-A898A99A4021}"/>
              </a:ext>
            </a:extLst>
          </p:cNvPr>
          <p:cNvGrpSpPr/>
          <p:nvPr/>
        </p:nvGrpSpPr>
        <p:grpSpPr>
          <a:xfrm>
            <a:off x="1615700" y="1403866"/>
            <a:ext cx="3670364" cy="2115766"/>
            <a:chOff x="1615700" y="1403866"/>
            <a:chExt cx="3670364" cy="2115766"/>
          </a:xfrm>
        </p:grpSpPr>
        <p:sp>
          <p:nvSpPr>
            <p:cNvPr id="6" name="TextBox 5"/>
            <p:cNvSpPr txBox="1"/>
            <p:nvPr/>
          </p:nvSpPr>
          <p:spPr>
            <a:xfrm>
              <a:off x="2667001" y="1901865"/>
              <a:ext cx="1630319" cy="369332"/>
            </a:xfrm>
            <a:prstGeom prst="rect">
              <a:avLst/>
            </a:prstGeom>
            <a:noFill/>
          </p:spPr>
          <p:txBody>
            <a:bodyPr wrap="square" rtlCol="0">
              <a:spAutoFit/>
            </a:bodyPr>
            <a:lstStyle/>
            <a:p>
              <a:r>
                <a:rPr lang="en-US" dirty="0"/>
                <a:t>Opening a door</a:t>
              </a:r>
            </a:p>
          </p:txBody>
        </p:sp>
        <p:pic>
          <p:nvPicPr>
            <p:cNvPr id="8" name="Picture 2" descr="Image result for doo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81" r="21968"/>
            <a:stretch/>
          </p:blipFill>
          <p:spPr bwMode="auto">
            <a:xfrm>
              <a:off x="3086682" y="2307490"/>
              <a:ext cx="592555" cy="121214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615700" y="1403866"/>
              <a:ext cx="3670364" cy="369332"/>
            </a:xfrm>
            <a:prstGeom prst="rect">
              <a:avLst/>
            </a:prstGeom>
            <a:noFill/>
          </p:spPr>
          <p:txBody>
            <a:bodyPr wrap="none" rtlCol="0">
              <a:spAutoFit/>
            </a:bodyPr>
            <a:lstStyle/>
            <a:p>
              <a:r>
                <a:rPr lang="en-US" dirty="0"/>
                <a:t>Problem we don’t know how to solve</a:t>
              </a:r>
            </a:p>
          </p:txBody>
        </p:sp>
        <mc:AlternateContent xmlns:mc="http://schemas.openxmlformats.org/markup-compatibility/2006" xmlns:a14="http://schemas.microsoft.com/office/drawing/2010/main">
          <mc:Choice Requires="a14">
            <p:sp>
              <p:nvSpPr>
                <p:cNvPr id="22" name="Flowchart: Magnetic Disk 21"/>
                <p:cNvSpPr/>
                <p:nvPr/>
              </p:nvSpPr>
              <p:spPr>
                <a:xfrm>
                  <a:off x="1752600" y="1973492"/>
                  <a:ext cx="625924" cy="1184190"/>
                </a:xfrm>
                <a:prstGeom prst="flowChartMagneticDisk">
                  <a:avLst/>
                </a:prstGeom>
                <a:solidFill>
                  <a:srgbClr val="FF5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𝐴</m:t>
                        </m:r>
                      </m:oMath>
                    </m:oMathPara>
                  </a14:m>
                  <a:endParaRPr lang="en-US" sz="4000" i="1" dirty="0">
                    <a:solidFill>
                      <a:schemeClr val="tx1"/>
                    </a:solidFill>
                  </a:endParaRPr>
                </a:p>
              </p:txBody>
            </p:sp>
          </mc:Choice>
          <mc:Fallback xmlns="">
            <p:sp>
              <p:nvSpPr>
                <p:cNvPr id="22" name="Flowchart: Magnetic Disk 21"/>
                <p:cNvSpPr>
                  <a:spLocks noRot="1" noChangeAspect="1" noMove="1" noResize="1" noEditPoints="1" noAdjustHandles="1" noChangeArrowheads="1" noChangeShapeType="1" noTextEdit="1"/>
                </p:cNvSpPr>
                <p:nvPr/>
              </p:nvSpPr>
              <p:spPr>
                <a:xfrm>
                  <a:off x="1752600" y="1973492"/>
                  <a:ext cx="625924" cy="1184190"/>
                </a:xfrm>
                <a:prstGeom prst="flowChartMagneticDisk">
                  <a:avLst/>
                </a:prstGeom>
                <a:blipFill>
                  <a:blip r:embed="rId3"/>
                  <a:stretch>
                    <a:fillRect/>
                  </a:stretch>
                </a:blipFill>
                <a:ln>
                  <a:solidFill>
                    <a:schemeClr val="tx1">
                      <a:lumMod val="95000"/>
                      <a:lumOff val="5000"/>
                    </a:schemeClr>
                  </a:solidFill>
                </a:ln>
              </p:spPr>
              <p:txBody>
                <a:bodyPr/>
                <a:lstStyle/>
                <a:p>
                  <a:r>
                    <a:rPr lang="en-US">
                      <a:noFill/>
                    </a:rPr>
                    <a:t> </a:t>
                  </a:r>
                </a:p>
              </p:txBody>
            </p:sp>
          </mc:Fallback>
        </mc:AlternateContent>
      </p:grpSp>
      <p:grpSp>
        <p:nvGrpSpPr>
          <p:cNvPr id="11" name="Group 10" descr="Now we have a instance of the problem of lighting a fire (problem B).">
            <a:extLst>
              <a:ext uri="{FF2B5EF4-FFF2-40B4-BE49-F238E27FC236}">
                <a16:creationId xmlns:a16="http://schemas.microsoft.com/office/drawing/2014/main" id="{3CFE25BD-5447-6453-1418-CD03F3C3AF29}"/>
              </a:ext>
            </a:extLst>
          </p:cNvPr>
          <p:cNvGrpSpPr/>
          <p:nvPr/>
        </p:nvGrpSpPr>
        <p:grpSpPr>
          <a:xfrm>
            <a:off x="7239001" y="1371600"/>
            <a:ext cx="3457881" cy="1828801"/>
            <a:chOff x="7239001" y="1371600"/>
            <a:chExt cx="3457881" cy="1828801"/>
          </a:xfrm>
        </p:grpSpPr>
        <p:sp>
          <p:nvSpPr>
            <p:cNvPr id="14" name="TextBox 13"/>
            <p:cNvSpPr txBox="1"/>
            <p:nvPr/>
          </p:nvSpPr>
          <p:spPr>
            <a:xfrm>
              <a:off x="8617696" y="1981200"/>
              <a:ext cx="1531514" cy="369332"/>
            </a:xfrm>
            <a:prstGeom prst="rect">
              <a:avLst/>
            </a:prstGeom>
            <a:noFill/>
          </p:spPr>
          <p:txBody>
            <a:bodyPr wrap="square" rtlCol="0">
              <a:spAutoFit/>
            </a:bodyPr>
            <a:lstStyle/>
            <a:p>
              <a:r>
                <a:rPr lang="en-US" dirty="0"/>
                <a:t>Lighting a fire</a:t>
              </a:r>
            </a:p>
          </p:txBody>
        </p:sp>
        <p:pic>
          <p:nvPicPr>
            <p:cNvPr id="15" name="Picture 4" descr="Image result for fire"/>
            <p:cNvPicPr>
              <a:picLocks noChangeAspect="1" noChangeArrowheads="1"/>
            </p:cNvPicPr>
            <p:nvPr/>
          </p:nvPicPr>
          <p:blipFill rotWithShape="1">
            <a:blip r:embed="rId4">
              <a:extLst>
                <a:ext uri="{28A0092B-C50C-407E-A947-70E740481C1C}">
                  <a14:useLocalDpi xmlns:a14="http://schemas.microsoft.com/office/drawing/2010/main" val="0"/>
                </a:ext>
              </a:extLst>
            </a:blip>
            <a:srcRect t="45780"/>
            <a:stretch/>
          </p:blipFill>
          <p:spPr bwMode="auto">
            <a:xfrm>
              <a:off x="8363286" y="2161900"/>
              <a:ext cx="2333596" cy="103850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239001" y="1371600"/>
              <a:ext cx="2956002" cy="369332"/>
            </a:xfrm>
            <a:prstGeom prst="rect">
              <a:avLst/>
            </a:prstGeom>
            <a:noFill/>
          </p:spPr>
          <p:txBody>
            <a:bodyPr wrap="none" rtlCol="0">
              <a:spAutoFit/>
            </a:bodyPr>
            <a:lstStyle/>
            <a:p>
              <a:r>
                <a:rPr lang="en-US" dirty="0"/>
                <a:t>Problem we will solve instead</a:t>
              </a:r>
            </a:p>
          </p:txBody>
        </p:sp>
        <mc:AlternateContent xmlns:mc="http://schemas.openxmlformats.org/markup-compatibility/2006" xmlns:a14="http://schemas.microsoft.com/office/drawing/2010/main">
          <mc:Choice Requires="a14">
            <p:sp>
              <p:nvSpPr>
                <p:cNvPr id="23" name="Rectangle 22"/>
                <p:cNvSpPr/>
                <p:nvPr/>
              </p:nvSpPr>
              <p:spPr>
                <a:xfrm>
                  <a:off x="7832276" y="2063144"/>
                  <a:ext cx="625924" cy="1004887"/>
                </a:xfrm>
                <a:prstGeom prst="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𝐵</m:t>
                        </m:r>
                      </m:oMath>
                    </m:oMathPara>
                  </a14:m>
                  <a:endParaRPr lang="en-US" sz="4000" dirty="0">
                    <a:solidFill>
                      <a:schemeClr val="tx1"/>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7832276" y="2063144"/>
                  <a:ext cx="625924" cy="1004887"/>
                </a:xfrm>
                <a:prstGeom prst="rect">
                  <a:avLst/>
                </a:prstGeom>
                <a:blipFill>
                  <a:blip r:embed="rId5"/>
                  <a:stretch>
                    <a:fillRect/>
                  </a:stretch>
                </a:blipFill>
                <a:ln>
                  <a:solidFill>
                    <a:schemeClr val="tx1">
                      <a:lumMod val="95000"/>
                      <a:lumOff val="5000"/>
                    </a:schemeClr>
                  </a:solidFill>
                </a:ln>
              </p:spPr>
              <p:txBody>
                <a:bodyPr/>
                <a:lstStyle/>
                <a:p>
                  <a:r>
                    <a:rPr lang="en-US">
                      <a:noFill/>
                    </a:rPr>
                    <a:t> </a:t>
                  </a:r>
                </a:p>
              </p:txBody>
            </p:sp>
          </mc:Fallback>
        </mc:AlternateContent>
      </p:grpSp>
      <p:grpSp>
        <p:nvGrpSpPr>
          <p:cNvPr id="38" name="Group 37" descr="Now we have a solution to problem A (in MacGyver's case, a keg-cannon battering ram).">
            <a:extLst>
              <a:ext uri="{FF2B5EF4-FFF2-40B4-BE49-F238E27FC236}">
                <a16:creationId xmlns:a16="http://schemas.microsoft.com/office/drawing/2014/main" id="{B89F1F0D-9B12-0DDA-859B-25B94D5E57EA}"/>
              </a:ext>
            </a:extLst>
          </p:cNvPr>
          <p:cNvGrpSpPr/>
          <p:nvPr/>
        </p:nvGrpSpPr>
        <p:grpSpPr>
          <a:xfrm>
            <a:off x="2851157" y="4113166"/>
            <a:ext cx="1637563" cy="2741964"/>
            <a:chOff x="2851157" y="4113166"/>
            <a:chExt cx="1637563" cy="2741964"/>
          </a:xfrm>
        </p:grpSpPr>
        <p:grpSp>
          <p:nvGrpSpPr>
            <p:cNvPr id="24" name="Group 23"/>
            <p:cNvGrpSpPr/>
            <p:nvPr/>
          </p:nvGrpSpPr>
          <p:grpSpPr>
            <a:xfrm>
              <a:off x="2895601" y="5134054"/>
              <a:ext cx="1174595" cy="1721076"/>
              <a:chOff x="10154328" y="3614629"/>
              <a:chExt cx="1565720" cy="1721076"/>
            </a:xfrm>
          </p:grpSpPr>
          <p:pic>
            <p:nvPicPr>
              <p:cNvPr id="25" name="Picture 24" descr="Image result for k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3100970">
                <a:off x="10528567" y="3614629"/>
                <a:ext cx="1191481" cy="11914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6" descr="Image result for flam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3274643">
                <a:off x="10154328" y="4424859"/>
                <a:ext cx="660210" cy="910846"/>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TextBox 26"/>
            <p:cNvSpPr txBox="1"/>
            <p:nvPr/>
          </p:nvSpPr>
          <p:spPr>
            <a:xfrm>
              <a:off x="2959163" y="4493096"/>
              <a:ext cx="1529557" cy="646331"/>
            </a:xfrm>
            <a:prstGeom prst="rect">
              <a:avLst/>
            </a:prstGeom>
            <a:noFill/>
          </p:spPr>
          <p:txBody>
            <a:bodyPr wrap="square" rtlCol="0">
              <a:spAutoFit/>
            </a:bodyPr>
            <a:lstStyle/>
            <a:p>
              <a:r>
                <a:rPr lang="en-US" dirty="0"/>
                <a:t>Keg cannon battering ram</a:t>
              </a:r>
            </a:p>
          </p:txBody>
        </p:sp>
        <mc:AlternateContent xmlns:mc="http://schemas.openxmlformats.org/markup-compatibility/2006" xmlns:a14="http://schemas.microsoft.com/office/drawing/2010/main">
          <mc:Choice Requires="a14">
            <p:sp>
              <p:nvSpPr>
                <p:cNvPr id="28" name="TextBox 27"/>
                <p:cNvSpPr txBox="1"/>
                <p:nvPr/>
              </p:nvSpPr>
              <p:spPr>
                <a:xfrm>
                  <a:off x="2851157" y="4113166"/>
                  <a:ext cx="1486241" cy="369332"/>
                </a:xfrm>
                <a:prstGeom prst="rect">
                  <a:avLst/>
                </a:prstGeom>
                <a:noFill/>
              </p:spPr>
              <p:txBody>
                <a:bodyPr wrap="none" rtlCol="0">
                  <a:spAutoFit/>
                </a:bodyPr>
                <a:lstStyle/>
                <a:p>
                  <a:r>
                    <a:rPr lang="en-US" dirty="0"/>
                    <a:t>Solution for </a:t>
                  </a:r>
                  <a14:m>
                    <m:oMath xmlns:m="http://schemas.openxmlformats.org/officeDocument/2006/math">
                      <m:r>
                        <a:rPr lang="en-US" b="1" i="1">
                          <a:latin typeface="Cambria Math"/>
                        </a:rPr>
                        <m:t>𝑨</m:t>
                      </m:r>
                    </m:oMath>
                  </a14:m>
                  <a:endParaRPr lang="en-US" b="1" dirty="0"/>
                </a:p>
              </p:txBody>
            </p:sp>
          </mc:Choice>
          <mc:Fallback xmlns="">
            <p:sp>
              <p:nvSpPr>
                <p:cNvPr id="28" name="TextBox 27"/>
                <p:cNvSpPr txBox="1">
                  <a:spLocks noRot="1" noChangeAspect="1" noMove="1" noResize="1" noEditPoints="1" noAdjustHandles="1" noChangeArrowheads="1" noChangeShapeType="1" noTextEdit="1"/>
                </p:cNvSpPr>
                <p:nvPr/>
              </p:nvSpPr>
              <p:spPr>
                <a:xfrm>
                  <a:off x="2851157" y="4113166"/>
                  <a:ext cx="1486241" cy="369332"/>
                </a:xfrm>
                <a:prstGeom prst="rect">
                  <a:avLst/>
                </a:prstGeom>
                <a:blipFill>
                  <a:blip r:embed="rId8"/>
                  <a:stretch>
                    <a:fillRect l="-3689" t="-10000" b="-26667"/>
                  </a:stretch>
                </a:blipFill>
              </p:spPr>
              <p:txBody>
                <a:bodyPr/>
                <a:lstStyle/>
                <a:p>
                  <a:r>
                    <a:rPr lang="en-US">
                      <a:noFill/>
                    </a:rPr>
                    <a:t> </a:t>
                  </a:r>
                </a:p>
              </p:txBody>
            </p:sp>
          </mc:Fallback>
        </mc:AlternateContent>
      </p:grpSp>
      <p:sp>
        <p:nvSpPr>
          <p:cNvPr id="30" name="AutoShape 5" descr="Next we somehow convert problem A into problem B. We will be using a solution to problem B as a solution to problem A&#10;&#10;In MacGyver's case, problem B is the task of lighting a fire. By putting the keg in a tube, and aiming the tube at the door, all that's missing to have a door opening solution is now a fire opening solution."/>
          <p:cNvSpPr>
            <a:spLocks noChangeArrowheads="1"/>
          </p:cNvSpPr>
          <p:nvPr/>
        </p:nvSpPr>
        <p:spPr bwMode="auto">
          <a:xfrm>
            <a:off x="4627562" y="1845186"/>
            <a:ext cx="2840038" cy="1344573"/>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sz="2000" dirty="0"/>
              <a:t>Aim duct at door, insert keg</a:t>
            </a:r>
          </a:p>
        </p:txBody>
      </p:sp>
      <p:grpSp>
        <p:nvGrpSpPr>
          <p:cNvPr id="29" name="Group 28" descr="Next we apply a hypothetical solution for problem B (in MacGyver's case, using wood, alcohol, and matches).&#10;">
            <a:extLst>
              <a:ext uri="{FF2B5EF4-FFF2-40B4-BE49-F238E27FC236}">
                <a16:creationId xmlns:a16="http://schemas.microsoft.com/office/drawing/2014/main" id="{272BFC59-1149-96B0-CEBC-5F0F55B6E227}"/>
              </a:ext>
            </a:extLst>
          </p:cNvPr>
          <p:cNvGrpSpPr/>
          <p:nvPr/>
        </p:nvGrpSpPr>
        <p:grpSpPr>
          <a:xfrm>
            <a:off x="8917761" y="3273936"/>
            <a:ext cx="3009569" cy="1905298"/>
            <a:chOff x="8917761" y="3273936"/>
            <a:chExt cx="3009569" cy="1905298"/>
          </a:xfrm>
        </p:grpSpPr>
        <p:grpSp>
          <p:nvGrpSpPr>
            <p:cNvPr id="9" name="Group 8">
              <a:extLst>
                <a:ext uri="{FF2B5EF4-FFF2-40B4-BE49-F238E27FC236}">
                  <a16:creationId xmlns:a16="http://schemas.microsoft.com/office/drawing/2014/main" id="{5D4B6C36-41ED-0328-B335-D282AC928933}"/>
                </a:ext>
              </a:extLst>
            </p:cNvPr>
            <p:cNvGrpSpPr/>
            <p:nvPr/>
          </p:nvGrpSpPr>
          <p:grpSpPr>
            <a:xfrm>
              <a:off x="9738287" y="3299157"/>
              <a:ext cx="2189043" cy="1880077"/>
              <a:chOff x="9987551" y="3381101"/>
              <a:chExt cx="2189043" cy="1880077"/>
            </a:xfrm>
          </p:grpSpPr>
          <p:sp>
            <p:nvSpPr>
              <p:cNvPr id="17" name="TextBox 16"/>
              <p:cNvSpPr txBox="1"/>
              <p:nvPr/>
            </p:nvSpPr>
            <p:spPr>
              <a:xfrm>
                <a:off x="9987551" y="3381101"/>
                <a:ext cx="2189043" cy="646331"/>
              </a:xfrm>
              <a:prstGeom prst="rect">
                <a:avLst/>
              </a:prstGeom>
              <a:noFill/>
            </p:spPr>
            <p:txBody>
              <a:bodyPr wrap="square" rtlCol="0">
                <a:spAutoFit/>
              </a:bodyPr>
              <a:lstStyle/>
              <a:p>
                <a:r>
                  <a:rPr lang="en-US" dirty="0"/>
                  <a:t>Alcohol, wood, matches</a:t>
                </a:r>
              </a:p>
            </p:txBody>
          </p:sp>
          <p:grpSp>
            <p:nvGrpSpPr>
              <p:cNvPr id="7" name="Group 6">
                <a:extLst>
                  <a:ext uri="{FF2B5EF4-FFF2-40B4-BE49-F238E27FC236}">
                    <a16:creationId xmlns:a16="http://schemas.microsoft.com/office/drawing/2014/main" id="{CC85A0F3-B698-A8F8-A658-A0219EE9FCC5}"/>
                  </a:ext>
                </a:extLst>
              </p:cNvPr>
              <p:cNvGrpSpPr/>
              <p:nvPr/>
            </p:nvGrpSpPr>
            <p:grpSpPr>
              <a:xfrm>
                <a:off x="10825255" y="3695245"/>
                <a:ext cx="927612" cy="1565933"/>
                <a:chOff x="9355605" y="4832530"/>
                <a:chExt cx="927612" cy="1565933"/>
              </a:xfrm>
            </p:grpSpPr>
            <p:pic>
              <p:nvPicPr>
                <p:cNvPr id="18" name="Picture 6" descr="Image result for whiskey"/>
                <p:cNvPicPr>
                  <a:picLocks noChangeAspect="1" noChangeArrowheads="1"/>
                </p:cNvPicPr>
                <p:nvPr/>
              </p:nvPicPr>
              <p:blipFill rotWithShape="1">
                <a:blip r:embed="rId9">
                  <a:extLst>
                    <a:ext uri="{28A0092B-C50C-407E-A947-70E740481C1C}">
                      <a14:useLocalDpi xmlns:a14="http://schemas.microsoft.com/office/drawing/2010/main" val="0"/>
                    </a:ext>
                  </a:extLst>
                </a:blip>
                <a:srcRect l="28502" r="31074"/>
                <a:stretch/>
              </p:blipFill>
              <p:spPr bwMode="auto">
                <a:xfrm rot="1117477">
                  <a:off x="9355605" y="4832530"/>
                  <a:ext cx="393856" cy="129873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Image result for wood plank"/>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0640" r="39638"/>
                <a:stretch/>
              </p:blipFill>
              <p:spPr bwMode="auto">
                <a:xfrm rot="19068828">
                  <a:off x="10118544" y="5006481"/>
                  <a:ext cx="164673" cy="11130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descr="Image result for matche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64510" y="5575503"/>
                  <a:ext cx="629362" cy="82296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1" name="AutoShape 5" descr="Next we apply"/>
            <p:cNvSpPr>
              <a:spLocks noChangeArrowheads="1"/>
            </p:cNvSpPr>
            <p:nvPr/>
          </p:nvSpPr>
          <p:spPr bwMode="auto">
            <a:xfrm rot="5400000">
              <a:off x="8412838" y="3778859"/>
              <a:ext cx="1711361"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dirty="0"/>
                <a:t>How?</a:t>
              </a:r>
            </a:p>
          </p:txBody>
        </p:sp>
      </p:grpSp>
      <p:grpSp>
        <p:nvGrpSpPr>
          <p:cNvPr id="37" name="Group 36" descr="Now we convert the solution to problem B into a solution for problem A (in MacGyver's case, we just need to put the fire under the keg).">
            <a:extLst>
              <a:ext uri="{FF2B5EF4-FFF2-40B4-BE49-F238E27FC236}">
                <a16:creationId xmlns:a16="http://schemas.microsoft.com/office/drawing/2014/main" id="{8F11682D-F291-A096-807B-83DAB58B930B}"/>
              </a:ext>
            </a:extLst>
          </p:cNvPr>
          <p:cNvGrpSpPr/>
          <p:nvPr/>
        </p:nvGrpSpPr>
        <p:grpSpPr>
          <a:xfrm>
            <a:off x="4779962" y="4839965"/>
            <a:ext cx="2840038" cy="993815"/>
            <a:chOff x="4779962" y="4839965"/>
            <a:chExt cx="2840038" cy="993815"/>
          </a:xfrm>
        </p:grpSpPr>
        <p:sp>
          <p:nvSpPr>
            <p:cNvPr id="32" name="AutoShape 5"/>
            <p:cNvSpPr>
              <a:spLocks noChangeArrowheads="1"/>
            </p:cNvSpPr>
            <p:nvPr/>
          </p:nvSpPr>
          <p:spPr bwMode="auto">
            <a:xfrm rot="10800000">
              <a:off x="4779962" y="4839965"/>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3" name="TextBox 32"/>
            <p:cNvSpPr txBox="1"/>
            <p:nvPr/>
          </p:nvSpPr>
          <p:spPr>
            <a:xfrm>
              <a:off x="5105400" y="5139426"/>
              <a:ext cx="2470548" cy="400110"/>
            </a:xfrm>
            <a:prstGeom prst="rect">
              <a:avLst/>
            </a:prstGeom>
            <a:noFill/>
          </p:spPr>
          <p:txBody>
            <a:bodyPr wrap="none" rtlCol="0">
              <a:spAutoFit/>
            </a:bodyPr>
            <a:lstStyle/>
            <a:p>
              <a:r>
                <a:rPr lang="en-US" altLang="en-US" sz="2000" dirty="0"/>
                <a:t>Put fire under the Keg</a:t>
              </a:r>
              <a:endParaRPr lang="en-US" sz="2000" dirty="0"/>
            </a:p>
          </p:txBody>
        </p:sp>
      </p:grpSp>
      <p:sp>
        <p:nvSpPr>
          <p:cNvPr id="10" name="TextBox 9">
            <a:extLst>
              <a:ext uri="{FF2B5EF4-FFF2-40B4-BE49-F238E27FC236}">
                <a16:creationId xmlns:a16="http://schemas.microsoft.com/office/drawing/2014/main" id="{F772C382-C5C5-B87E-DBC0-0DFF5445333E}"/>
              </a:ext>
            </a:extLst>
          </p:cNvPr>
          <p:cNvSpPr txBox="1"/>
          <p:nvPr/>
        </p:nvSpPr>
        <p:spPr>
          <a:xfrm>
            <a:off x="9013665" y="2543956"/>
            <a:ext cx="968535" cy="769441"/>
          </a:xfrm>
          <a:prstGeom prst="rect">
            <a:avLst/>
          </a:prstGeom>
          <a:noFill/>
        </p:spPr>
        <p:txBody>
          <a:bodyPr wrap="none" rtlCol="0">
            <a:spAutoFit/>
          </a:bodyPr>
          <a:lstStyle/>
          <a:p>
            <a:r>
              <a:rPr lang="en-US" sz="4400" dirty="0">
                <a:ln>
                  <a:solidFill>
                    <a:schemeClr val="bg1"/>
                  </a:solidFill>
                </a:ln>
                <a:solidFill>
                  <a:sysClr val="windowText" lastClr="000000"/>
                </a:solidFill>
              </a:rPr>
              <a:t>???</a:t>
            </a:r>
          </a:p>
        </p:txBody>
      </p:sp>
      <p:grpSp>
        <p:nvGrpSpPr>
          <p:cNvPr id="36" name="Group 35" descr="Now we have a solution to problem B (in this case a fire).">
            <a:extLst>
              <a:ext uri="{FF2B5EF4-FFF2-40B4-BE49-F238E27FC236}">
                <a16:creationId xmlns:a16="http://schemas.microsoft.com/office/drawing/2014/main" id="{DA9309F5-FC44-8A23-859F-80F0A885C853}"/>
              </a:ext>
            </a:extLst>
          </p:cNvPr>
          <p:cNvGrpSpPr/>
          <p:nvPr/>
        </p:nvGrpSpPr>
        <p:grpSpPr>
          <a:xfrm>
            <a:off x="7856625" y="4896881"/>
            <a:ext cx="2333596" cy="1346628"/>
            <a:chOff x="7856625" y="4896881"/>
            <a:chExt cx="2333596" cy="1346628"/>
          </a:xfrm>
        </p:grpSpPr>
        <mc:AlternateContent xmlns:mc="http://schemas.openxmlformats.org/markup-compatibility/2006" xmlns:a14="http://schemas.microsoft.com/office/drawing/2010/main">
          <mc:Choice Requires="a14">
            <p:sp>
              <p:nvSpPr>
                <p:cNvPr id="21" name="TextBox 20"/>
                <p:cNvSpPr txBox="1"/>
                <p:nvPr/>
              </p:nvSpPr>
              <p:spPr>
                <a:xfrm>
                  <a:off x="8085904" y="4896881"/>
                  <a:ext cx="1500667" cy="369332"/>
                </a:xfrm>
                <a:prstGeom prst="rect">
                  <a:avLst/>
                </a:prstGeom>
                <a:noFill/>
              </p:spPr>
              <p:txBody>
                <a:bodyPr wrap="none" rtlCol="0">
                  <a:spAutoFit/>
                </a:bodyPr>
                <a:lstStyle/>
                <a:p>
                  <a:r>
                    <a:rPr lang="en-US" dirty="0"/>
                    <a:t>Solution for </a:t>
                  </a:r>
                  <a14:m>
                    <m:oMath xmlns:m="http://schemas.openxmlformats.org/officeDocument/2006/math">
                      <m:r>
                        <a:rPr lang="en-US" b="1" i="1" dirty="0">
                          <a:latin typeface="Cambria Math"/>
                        </a:rPr>
                        <m:t>𝑩</m:t>
                      </m:r>
                    </m:oMath>
                  </a14:m>
                  <a:endParaRPr lang="en-US"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8085904" y="4896881"/>
                  <a:ext cx="1500667" cy="369332"/>
                </a:xfrm>
                <a:prstGeom prst="rect">
                  <a:avLst/>
                </a:prstGeom>
                <a:blipFill>
                  <a:blip r:embed="rId12"/>
                  <a:stretch>
                    <a:fillRect l="-3239" t="-8197" b="-24590"/>
                  </a:stretch>
                </a:blipFill>
              </p:spPr>
              <p:txBody>
                <a:bodyPr/>
                <a:lstStyle/>
                <a:p>
                  <a:r>
                    <a:rPr lang="en-US">
                      <a:noFill/>
                    </a:rPr>
                    <a:t> </a:t>
                  </a:r>
                </a:p>
              </p:txBody>
            </p:sp>
          </mc:Fallback>
        </mc:AlternateContent>
        <p:pic>
          <p:nvPicPr>
            <p:cNvPr id="13" name="Picture 4" descr="Image result for fire">
              <a:extLst>
                <a:ext uri="{FF2B5EF4-FFF2-40B4-BE49-F238E27FC236}">
                  <a16:creationId xmlns:a16="http://schemas.microsoft.com/office/drawing/2014/main" id="{4D44C5BF-A41A-2CAE-ABFB-4CA9B68969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5780"/>
            <a:stretch/>
          </p:blipFill>
          <p:spPr bwMode="auto">
            <a:xfrm>
              <a:off x="7856625" y="5205008"/>
              <a:ext cx="2333596" cy="10385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469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C76BE-F09E-54F2-B299-E6BC5F388C22}"/>
              </a:ext>
            </a:extLst>
          </p:cNvPr>
          <p:cNvSpPr>
            <a:spLocks noGrp="1"/>
          </p:cNvSpPr>
          <p:nvPr>
            <p:ph type="title"/>
          </p:nvPr>
        </p:nvSpPr>
        <p:spPr/>
        <p:txBody>
          <a:bodyPr/>
          <a:lstStyle/>
          <a:p>
            <a:r>
              <a:rPr lang="en-US" dirty="0"/>
              <a:t>NP-Complete – High Level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5BB07FC-04E6-6CCE-679B-32B6B7AC8E49}"/>
                  </a:ext>
                </a:extLst>
              </p:cNvPr>
              <p:cNvSpPr>
                <a:spLocks noGrp="1"/>
              </p:cNvSpPr>
              <p:nvPr>
                <p:ph idx="1"/>
              </p:nvPr>
            </p:nvSpPr>
            <p:spPr/>
            <p:txBody>
              <a:bodyPr/>
              <a:lstStyle/>
              <a:p>
                <a:r>
                  <a:rPr lang="en-US" dirty="0"/>
                  <a:t>A set of “together they stand, together they fall” problems</a:t>
                </a:r>
              </a:p>
              <a:p>
                <a:r>
                  <a:rPr lang="en-US" dirty="0"/>
                  <a:t>The problems in this set either all belong to </a:t>
                </a:r>
                <a14:m>
                  <m:oMath xmlns:m="http://schemas.openxmlformats.org/officeDocument/2006/math">
                    <m:r>
                      <a:rPr lang="en-US" b="0" i="1" smtClean="0">
                        <a:latin typeface="Cambria Math" panose="02040503050406030204" pitchFamily="18" charset="0"/>
                      </a:rPr>
                      <m:t>𝑃</m:t>
                    </m:r>
                  </m:oMath>
                </a14:m>
                <a:r>
                  <a:rPr lang="en-US" dirty="0"/>
                  <a:t>, or none of them do</a:t>
                </a:r>
              </a:p>
              <a:p>
                <a:r>
                  <a:rPr lang="en-US" dirty="0"/>
                  <a:t>Intuitively, the “hardest” problems in NP</a:t>
                </a:r>
              </a:p>
              <a:p>
                <a:r>
                  <a:rPr lang="en-US" dirty="0"/>
                  <a:t>Collection of problems from </a:t>
                </a:r>
                <a14:m>
                  <m:oMath xmlns:m="http://schemas.openxmlformats.org/officeDocument/2006/math">
                    <m:r>
                      <a:rPr lang="en-US" b="0" i="1" smtClean="0">
                        <a:latin typeface="Cambria Math" panose="02040503050406030204" pitchFamily="18" charset="0"/>
                      </a:rPr>
                      <m:t>𝑁𝑃</m:t>
                    </m:r>
                  </m:oMath>
                </a14:m>
                <a:r>
                  <a:rPr lang="en-US" dirty="0"/>
                  <a:t> that can all be “transformed” into each other in polynomial time</a:t>
                </a:r>
              </a:p>
              <a:p>
                <a:pPr lvl="1"/>
                <a:r>
                  <a:rPr lang="en-US" dirty="0"/>
                  <a:t>Like we could transform independent set to vertex cover, and vice-versa</a:t>
                </a:r>
              </a:p>
              <a:p>
                <a:pPr lvl="1"/>
                <a:r>
                  <a:rPr lang="en-US" dirty="0"/>
                  <a:t>We can also transform vertex cover into Hamiltonian path, and Hamiltonian path into independent set, and …</a:t>
                </a:r>
              </a:p>
            </p:txBody>
          </p:sp>
        </mc:Choice>
        <mc:Fallback xmlns="">
          <p:sp>
            <p:nvSpPr>
              <p:cNvPr id="3" name="Content Placeholder 2">
                <a:extLst>
                  <a:ext uri="{FF2B5EF4-FFF2-40B4-BE49-F238E27FC236}">
                    <a16:creationId xmlns:a16="http://schemas.microsoft.com/office/drawing/2014/main" id="{A5BB07FC-04E6-6CCE-679B-32B6B7AC8E49}"/>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903782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6" name="Title 1">
                <a:extLst>
                  <a:ext uri="{FF2B5EF4-FFF2-40B4-BE49-F238E27FC236}">
                    <a16:creationId xmlns:a16="http://schemas.microsoft.com/office/drawing/2014/main" id="{58BD3A92-F435-7C36-5746-4DD8BBD2FA49}"/>
                  </a:ext>
                </a:extLst>
              </p:cNvPr>
              <p:cNvSpPr>
                <a:spLocks noGrp="1"/>
              </p:cNvSpPr>
              <p:nvPr>
                <p:ph type="title"/>
              </p:nvPr>
            </p:nvSpPr>
            <p:spPr>
              <a:xfrm>
                <a:off x="193040" y="-160020"/>
                <a:ext cx="10515600" cy="1325563"/>
              </a:xfrm>
            </p:spPr>
            <p:txBody>
              <a:bodyPr/>
              <a:lstStyle/>
              <a:p>
                <a14:m>
                  <m:oMath xmlns:m="http://schemas.openxmlformats.org/officeDocument/2006/math">
                    <m:r>
                      <a:rPr lang="en-US" b="0" i="1" smtClean="0">
                        <a:latin typeface="Cambria Math" panose="02040503050406030204" pitchFamily="18" charset="0"/>
                      </a:rPr>
                      <m:t>𝐸𝑋𝑃</m:t>
                    </m:r>
                    <m:r>
                      <a:rPr lang="en-US" b="0" i="1" smtClean="0">
                        <a:latin typeface="Cambria Math" panose="02040503050406030204" pitchFamily="18" charset="0"/>
                      </a:rPr>
                      <m:t>⊃</m:t>
                    </m:r>
                    <m:r>
                      <a:rPr lang="en-US" b="0" i="1" smtClean="0">
                        <a:latin typeface="Cambria Math" panose="02040503050406030204" pitchFamily="18" charset="0"/>
                      </a:rPr>
                      <m:t>𝑁𝑃</m:t>
                    </m:r>
                    <m:r>
                      <a:rPr lang="en-US" b="0" i="1" smtClean="0">
                        <a:latin typeface="Cambria Math" panose="02040503050406030204" pitchFamily="18" charset="0"/>
                      </a:rPr>
                      <m:t>−</m:t>
                    </m:r>
                    <m:r>
                      <a:rPr lang="en-US" b="0" i="1" smtClean="0">
                        <a:latin typeface="Cambria Math" panose="02040503050406030204" pitchFamily="18" charset="0"/>
                      </a:rPr>
                      <m:t>𝐶𝑜𝑚𝑝𝑙𝑒𝑡𝑒</m:t>
                    </m:r>
                    <m:r>
                      <a:rPr lang="en-US" b="0" i="1" smtClean="0">
                        <a:latin typeface="Cambria Math" panose="02040503050406030204" pitchFamily="18" charset="0"/>
                      </a:rPr>
                      <m:t>⊇</m:t>
                    </m:r>
                    <m:r>
                      <a:rPr lang="en-US" b="0" i="1" smtClean="0">
                        <a:latin typeface="Cambria Math" panose="02040503050406030204" pitchFamily="18" charset="0"/>
                      </a:rPr>
                      <m:t>𝑁𝑃</m:t>
                    </m:r>
                    <m:r>
                      <a:rPr lang="en-US" b="0" i="1" smtClean="0">
                        <a:latin typeface="Cambria Math" panose="02040503050406030204" pitchFamily="18" charset="0"/>
                      </a:rPr>
                      <m:t>⊇</m:t>
                    </m:r>
                    <m:r>
                      <a:rPr lang="en-US" b="0" i="1" smtClean="0">
                        <a:latin typeface="Cambria Math" panose="02040503050406030204" pitchFamily="18" charset="0"/>
                      </a:rPr>
                      <m:t>𝑃</m:t>
                    </m:r>
                  </m:oMath>
                </a14:m>
                <a:r>
                  <a:rPr lang="en-US" dirty="0"/>
                  <a:t> </a:t>
                </a:r>
              </a:p>
            </p:txBody>
          </p:sp>
        </mc:Choice>
        <mc:Fallback xmlns="">
          <p:sp>
            <p:nvSpPr>
              <p:cNvPr id="26" name="Title 1">
                <a:extLst>
                  <a:ext uri="{FF2B5EF4-FFF2-40B4-BE49-F238E27FC236}">
                    <a16:creationId xmlns:a16="http://schemas.microsoft.com/office/drawing/2014/main" id="{58BD3A92-F435-7C36-5746-4DD8BBD2FA49}"/>
                  </a:ext>
                </a:extLst>
              </p:cNvPr>
              <p:cNvSpPr>
                <a:spLocks noGrp="1" noRot="1" noChangeAspect="1" noMove="1" noResize="1" noEditPoints="1" noAdjustHandles="1" noChangeArrowheads="1" noChangeShapeType="1" noTextEdit="1"/>
              </p:cNvSpPr>
              <p:nvPr>
                <p:ph type="title"/>
              </p:nvPr>
            </p:nvSpPr>
            <p:spPr>
              <a:xfrm>
                <a:off x="193040" y="-160020"/>
                <a:ext cx="10515600" cy="1325563"/>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71DED51-C630-1C05-E13A-1F2DA7629B7A}"/>
                  </a:ext>
                </a:extLst>
              </p:cNvPr>
              <p:cNvSpPr txBox="1"/>
              <p:nvPr/>
            </p:nvSpPr>
            <p:spPr>
              <a:xfrm>
                <a:off x="-188477" y="860026"/>
                <a:ext cx="5212080" cy="954107"/>
              </a:xfrm>
              <a:prstGeom prst="rect">
                <a:avLst/>
              </a:prstGeom>
              <a:noFill/>
            </p:spPr>
            <p:txBody>
              <a:bodyPr wrap="square">
                <a:spAutoFit/>
              </a:bodyPr>
              <a:lstStyle/>
              <a:p>
                <a:pPr algn="ctr"/>
                <a14:m>
                  <m:oMath xmlns:m="http://schemas.openxmlformats.org/officeDocument/2006/math">
                    <m:r>
                      <a:rPr lang="en-US" sz="2800" b="0" i="1" smtClean="0">
                        <a:solidFill>
                          <a:srgbClr val="FF0000"/>
                        </a:solidFill>
                        <a:latin typeface="Cambria Math" panose="02040503050406030204" pitchFamily="18" charset="0"/>
                      </a:rPr>
                      <m:t>𝑃</m:t>
                    </m:r>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𝑁𝑃</m:t>
                    </m:r>
                  </m:oMath>
                </a14:m>
                <a:r>
                  <a:rPr lang="en-US" sz="2800" dirty="0">
                    <a:solidFill>
                      <a:srgbClr val="FF0000"/>
                    </a:solidFill>
                  </a:rPr>
                  <a:t> </a:t>
                </a:r>
                <a:r>
                  <a:rPr lang="en-US" sz="2800" dirty="0" err="1">
                    <a:solidFill>
                      <a:srgbClr val="FF0000"/>
                    </a:solidFill>
                  </a:rPr>
                  <a:t>iff</a:t>
                </a:r>
                <a:r>
                  <a:rPr lang="en-US" sz="2800" dirty="0">
                    <a:solidFill>
                      <a:srgbClr val="FF0000"/>
                    </a:solidFill>
                  </a:rPr>
                  <a:t> some problem from </a:t>
                </a:r>
                <a14:m>
                  <m:oMath xmlns:m="http://schemas.openxmlformats.org/officeDocument/2006/math">
                    <m:r>
                      <a:rPr lang="en-US" sz="2800" b="0" i="1" smtClean="0">
                        <a:solidFill>
                          <a:srgbClr val="FF0000"/>
                        </a:solidFill>
                        <a:latin typeface="Cambria Math" panose="02040503050406030204" pitchFamily="18" charset="0"/>
                      </a:rPr>
                      <m:t>𝑁𝑃</m:t>
                    </m:r>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𝐶𝑜𝑚𝑝𝑙𝑒𝑡𝑒</m:t>
                    </m:r>
                  </m:oMath>
                </a14:m>
                <a:r>
                  <a:rPr lang="en-US" sz="2800" dirty="0">
                    <a:solidFill>
                      <a:srgbClr val="FF0000"/>
                    </a:solidFill>
                  </a:rPr>
                  <a:t> belongs to </a:t>
                </a:r>
                <a14:m>
                  <m:oMath xmlns:m="http://schemas.openxmlformats.org/officeDocument/2006/math">
                    <m:r>
                      <a:rPr lang="en-US" sz="2800" b="0" i="1" smtClean="0">
                        <a:solidFill>
                          <a:srgbClr val="FF0000"/>
                        </a:solidFill>
                        <a:latin typeface="Cambria Math" panose="02040503050406030204" pitchFamily="18" charset="0"/>
                      </a:rPr>
                      <m:t>𝑃</m:t>
                    </m:r>
                  </m:oMath>
                </a14:m>
                <a:r>
                  <a:rPr lang="en-US" sz="2800" dirty="0">
                    <a:solidFill>
                      <a:srgbClr val="FF0000"/>
                    </a:solidFill>
                  </a:rPr>
                  <a:t> </a:t>
                </a:r>
              </a:p>
            </p:txBody>
          </p:sp>
        </mc:Choice>
        <mc:Fallback xmlns="">
          <p:sp>
            <p:nvSpPr>
              <p:cNvPr id="27" name="TextBox 26">
                <a:extLst>
                  <a:ext uri="{FF2B5EF4-FFF2-40B4-BE49-F238E27FC236}">
                    <a16:creationId xmlns:a16="http://schemas.microsoft.com/office/drawing/2014/main" id="{A71DED51-C630-1C05-E13A-1F2DA7629B7A}"/>
                  </a:ext>
                </a:extLst>
              </p:cNvPr>
              <p:cNvSpPr txBox="1">
                <a:spLocks noRot="1" noChangeAspect="1" noMove="1" noResize="1" noEditPoints="1" noAdjustHandles="1" noChangeArrowheads="1" noChangeShapeType="1" noTextEdit="1"/>
              </p:cNvSpPr>
              <p:nvPr/>
            </p:nvSpPr>
            <p:spPr>
              <a:xfrm>
                <a:off x="-188477" y="860026"/>
                <a:ext cx="5212080" cy="954107"/>
              </a:xfrm>
              <a:prstGeom prst="rect">
                <a:avLst/>
              </a:prstGeom>
              <a:blipFill>
                <a:blip r:embed="rId3"/>
                <a:stretch>
                  <a:fillRect t="-5732" b="-17197"/>
                </a:stretch>
              </a:blipFill>
            </p:spPr>
            <p:txBody>
              <a:bodyPr/>
              <a:lstStyle/>
              <a:p>
                <a:r>
                  <a:rPr lang="en-US">
                    <a:noFill/>
                  </a:rPr>
                  <a:t> </a:t>
                </a:r>
              </a:p>
            </p:txBody>
          </p:sp>
        </mc:Fallback>
      </mc:AlternateContent>
      <p:grpSp>
        <p:nvGrpSpPr>
          <p:cNvPr id="19" name="Group 18" descr="A venn diagram illustrating the relationship between EXP, P, and NP, NP-Complete, and NP-hart.&#10;&#10;P is known to be a subset of NP, but it is now known if it is a proper subset.&#10;&#10;NP is known to be a proper subset of EXP.&#10;&#10;NP-Hard contains the &quot;hardest&quot; problems from NP, and all problems harder than that. It is now known to contain any problems from P, but is known to contain problems from within NP and also outside of NP.&#10;&#10;NP-Complete is defined as the intersection of NP and NP Hard, an therefore consists of the hardest problems from among NP.&#10;&#10;Some members of each portion:&#10;&#10;Problems known to be within P: Sorting, Euler Path, Shortest Path.&#10;&#10;Problems known to be within NP but are believed to be outside of both P and NP-Hard: Cryptography and Prime Factorization.&#10;&#10;Problems known to be within NP-Complete: Vertex Cover, Independent Set, Hamiltonian Path&#10;&#10;Problems known to be outside of NP: perfectly playing board games like checkers, chess, and go.">
            <a:extLst>
              <a:ext uri="{FF2B5EF4-FFF2-40B4-BE49-F238E27FC236}">
                <a16:creationId xmlns:a16="http://schemas.microsoft.com/office/drawing/2014/main" id="{0BF2553B-A8E9-2DA3-9BE3-EAEA6EE0D998}"/>
              </a:ext>
            </a:extLst>
          </p:cNvPr>
          <p:cNvGrpSpPr/>
          <p:nvPr/>
        </p:nvGrpSpPr>
        <p:grpSpPr>
          <a:xfrm>
            <a:off x="1879600" y="1411817"/>
            <a:ext cx="11023600" cy="5430287"/>
            <a:chOff x="1879600" y="1411817"/>
            <a:chExt cx="11023600" cy="5430287"/>
          </a:xfrm>
        </p:grpSpPr>
        <p:grpSp>
          <p:nvGrpSpPr>
            <p:cNvPr id="18" name="Group 17">
              <a:extLst>
                <a:ext uri="{FF2B5EF4-FFF2-40B4-BE49-F238E27FC236}">
                  <a16:creationId xmlns:a16="http://schemas.microsoft.com/office/drawing/2014/main" id="{AF96FFB7-6607-6F79-B3BA-77C3C283E189}"/>
                </a:ext>
              </a:extLst>
            </p:cNvPr>
            <p:cNvGrpSpPr/>
            <p:nvPr/>
          </p:nvGrpSpPr>
          <p:grpSpPr>
            <a:xfrm>
              <a:off x="1879600" y="1411817"/>
              <a:ext cx="11023600" cy="5430287"/>
              <a:chOff x="396240" y="715328"/>
              <a:chExt cx="12469756" cy="6142672"/>
            </a:xfrm>
          </p:grpSpPr>
          <p:sp>
            <p:nvSpPr>
              <p:cNvPr id="5" name="Oval 4">
                <a:extLst>
                  <a:ext uri="{FF2B5EF4-FFF2-40B4-BE49-F238E27FC236}">
                    <a16:creationId xmlns:a16="http://schemas.microsoft.com/office/drawing/2014/main" id="{141635B6-F402-1095-4877-EFE866AA1617}"/>
                  </a:ext>
                </a:extLst>
              </p:cNvPr>
              <p:cNvSpPr/>
              <p:nvPr/>
            </p:nvSpPr>
            <p:spPr>
              <a:xfrm>
                <a:off x="396240" y="715328"/>
                <a:ext cx="11602720" cy="6142672"/>
              </a:xfrm>
              <a:prstGeom prst="ellipse">
                <a:avLst/>
              </a:prstGeom>
              <a:solidFill>
                <a:schemeClr val="accent1">
                  <a:lumMod val="60000"/>
                  <a:lumOff val="4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3933289-11A2-E100-3246-E02B39C7AED0}"/>
                      </a:ext>
                    </a:extLst>
                  </p:cNvPr>
                  <p:cNvSpPr txBox="1"/>
                  <p:nvPr/>
                </p:nvSpPr>
                <p:spPr>
                  <a:xfrm>
                    <a:off x="3342640" y="733886"/>
                    <a:ext cx="6096000"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solidFill>
                                <a:schemeClr val="tx1"/>
                              </a:solidFill>
                              <a:latin typeface="Cambria Math" panose="02040503050406030204" pitchFamily="18" charset="0"/>
                            </a:rPr>
                            <m:t>𝐸𝑋</m:t>
                          </m:r>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p:txBody>
              </p:sp>
            </mc:Choice>
            <mc:Fallback xmlns="">
              <p:sp>
                <p:nvSpPr>
                  <p:cNvPr id="7" name="TextBox 6">
                    <a:extLst>
                      <a:ext uri="{FF2B5EF4-FFF2-40B4-BE49-F238E27FC236}">
                        <a16:creationId xmlns:a16="http://schemas.microsoft.com/office/drawing/2014/main" id="{F3933289-11A2-E100-3246-E02B39C7AED0}"/>
                      </a:ext>
                    </a:extLst>
                  </p:cNvPr>
                  <p:cNvSpPr txBox="1">
                    <a:spLocks noRot="1" noChangeAspect="1" noMove="1" noResize="1" noEditPoints="1" noAdjustHandles="1" noChangeArrowheads="1" noChangeShapeType="1" noTextEdit="1"/>
                  </p:cNvSpPr>
                  <p:nvPr/>
                </p:nvSpPr>
                <p:spPr>
                  <a:xfrm>
                    <a:off x="3342640" y="733886"/>
                    <a:ext cx="6096000" cy="523220"/>
                  </a:xfrm>
                  <a:prstGeom prst="rect">
                    <a:avLst/>
                  </a:prstGeom>
                  <a:blipFill>
                    <a:blip r:embed="rId4"/>
                    <a:stretch>
                      <a:fillRect/>
                    </a:stretch>
                  </a:blipFill>
                </p:spPr>
                <p:txBody>
                  <a:bodyPr/>
                  <a:lstStyle/>
                  <a:p>
                    <a:r>
                      <a:rPr lang="en-US">
                        <a:noFill/>
                      </a:rPr>
                      <a:t> </a:t>
                    </a:r>
                  </a:p>
                </p:txBody>
              </p:sp>
            </mc:Fallback>
          </mc:AlternateContent>
          <p:sp>
            <p:nvSpPr>
              <p:cNvPr id="2" name="Oval 1">
                <a:extLst>
                  <a:ext uri="{FF2B5EF4-FFF2-40B4-BE49-F238E27FC236}">
                    <a16:creationId xmlns:a16="http://schemas.microsoft.com/office/drawing/2014/main" id="{8B632667-D7CC-99D1-7608-1CAA4E04D1B4}"/>
                  </a:ext>
                </a:extLst>
              </p:cNvPr>
              <p:cNvSpPr/>
              <p:nvPr/>
            </p:nvSpPr>
            <p:spPr>
              <a:xfrm>
                <a:off x="605530" y="1601802"/>
                <a:ext cx="10590790" cy="4967782"/>
              </a:xfrm>
              <a:prstGeom prst="ellipse">
                <a:avLst/>
              </a:prstGeom>
              <a:solidFill>
                <a:schemeClr val="accent6">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6" name="Oval 5">
                <a:extLst>
                  <a:ext uri="{FF2B5EF4-FFF2-40B4-BE49-F238E27FC236}">
                    <a16:creationId xmlns:a16="http://schemas.microsoft.com/office/drawing/2014/main" id="{FBAF8506-45D6-1464-2EA9-BAD5C9E44E96}"/>
                  </a:ext>
                </a:extLst>
              </p:cNvPr>
              <p:cNvSpPr/>
              <p:nvPr/>
            </p:nvSpPr>
            <p:spPr>
              <a:xfrm>
                <a:off x="955040" y="2404053"/>
                <a:ext cx="8991600" cy="3777452"/>
              </a:xfrm>
              <a:prstGeom prst="ellipse">
                <a:avLst/>
              </a:prstGeom>
              <a:solidFill>
                <a:schemeClr val="accent2">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22CD1BFD-574C-E5F5-667A-A8E28277AD99}"/>
                      </a:ext>
                    </a:extLst>
                  </p:cNvPr>
                  <p:cNvSpPr/>
                  <p:nvPr/>
                </p:nvSpPr>
                <p:spPr>
                  <a:xfrm>
                    <a:off x="1391920" y="3105003"/>
                    <a:ext cx="4998720" cy="2555240"/>
                  </a:xfrm>
                  <a:prstGeom prst="ellipse">
                    <a:avLst/>
                  </a:prstGeom>
                  <a:solidFill>
                    <a:schemeClr val="accent4">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p:txBody>
              </p:sp>
            </mc:Choice>
            <mc:Fallback xmlns="">
              <p:sp>
                <p:nvSpPr>
                  <p:cNvPr id="4" name="Oval 3">
                    <a:extLst>
                      <a:ext uri="{FF2B5EF4-FFF2-40B4-BE49-F238E27FC236}">
                        <a16:creationId xmlns:a16="http://schemas.microsoft.com/office/drawing/2014/main" id="{22CD1BFD-574C-E5F5-667A-A8E28277AD99}"/>
                      </a:ext>
                    </a:extLst>
                  </p:cNvPr>
                  <p:cNvSpPr>
                    <a:spLocks noRot="1" noChangeAspect="1" noMove="1" noResize="1" noEditPoints="1" noAdjustHandles="1" noChangeArrowheads="1" noChangeShapeType="1" noTextEdit="1"/>
                  </p:cNvSpPr>
                  <p:nvPr/>
                </p:nvSpPr>
                <p:spPr>
                  <a:xfrm>
                    <a:off x="1391920" y="3105003"/>
                    <a:ext cx="4998720" cy="2555240"/>
                  </a:xfrm>
                  <a:prstGeom prst="ellipse">
                    <a:avLst/>
                  </a:prstGeom>
                  <a:blipFill>
                    <a:blip r:embed="rId5"/>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561229C-901F-E6AA-7760-7159895368CF}"/>
                      </a:ext>
                    </a:extLst>
                  </p:cNvPr>
                  <p:cNvSpPr txBox="1"/>
                  <p:nvPr/>
                </p:nvSpPr>
                <p:spPr>
                  <a:xfrm>
                    <a:off x="4918353" y="2487883"/>
                    <a:ext cx="6096000"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solidFill>
                                <a:schemeClr val="tx1"/>
                              </a:solidFill>
                              <a:latin typeface="Cambria Math" panose="02040503050406030204" pitchFamily="18" charset="0"/>
                            </a:rPr>
                            <m:t>𝑁</m:t>
                          </m:r>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p:txBody>
              </p:sp>
            </mc:Choice>
            <mc:Fallback xmlns="">
              <p:sp>
                <p:nvSpPr>
                  <p:cNvPr id="11" name="TextBox 10">
                    <a:extLst>
                      <a:ext uri="{FF2B5EF4-FFF2-40B4-BE49-F238E27FC236}">
                        <a16:creationId xmlns:a16="http://schemas.microsoft.com/office/drawing/2014/main" id="{0561229C-901F-E6AA-7760-7159895368CF}"/>
                      </a:ext>
                    </a:extLst>
                  </p:cNvPr>
                  <p:cNvSpPr txBox="1">
                    <a:spLocks noRot="1" noChangeAspect="1" noMove="1" noResize="1" noEditPoints="1" noAdjustHandles="1" noChangeArrowheads="1" noChangeShapeType="1" noTextEdit="1"/>
                  </p:cNvSpPr>
                  <p:nvPr/>
                </p:nvSpPr>
                <p:spPr>
                  <a:xfrm>
                    <a:off x="4918353" y="2487883"/>
                    <a:ext cx="6096000" cy="523220"/>
                  </a:xfrm>
                  <a:prstGeom prst="rect">
                    <a:avLst/>
                  </a:prstGeom>
                  <a:blipFill>
                    <a:blip r:embed="rId6"/>
                    <a:stretch>
                      <a:fillRect/>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7871E19D-2C78-C958-C3C5-E54426343C33}"/>
                  </a:ext>
                </a:extLst>
              </p:cNvPr>
              <p:cNvGrpSpPr/>
              <p:nvPr/>
            </p:nvGrpSpPr>
            <p:grpSpPr>
              <a:xfrm>
                <a:off x="5659484" y="5496161"/>
                <a:ext cx="2475158" cy="750577"/>
                <a:chOff x="6200745" y="5135200"/>
                <a:chExt cx="2475158" cy="750577"/>
              </a:xfrm>
            </p:grpSpPr>
            <p:grpSp>
              <p:nvGrpSpPr>
                <p:cNvPr id="20" name="Group 19">
                  <a:extLst>
                    <a:ext uri="{FF2B5EF4-FFF2-40B4-BE49-F238E27FC236}">
                      <a16:creationId xmlns:a16="http://schemas.microsoft.com/office/drawing/2014/main" id="{AC71D22A-C4FD-A562-E8FB-9618A48A76F8}"/>
                    </a:ext>
                  </a:extLst>
                </p:cNvPr>
                <p:cNvGrpSpPr/>
                <p:nvPr/>
              </p:nvGrpSpPr>
              <p:grpSpPr>
                <a:xfrm rot="1389724">
                  <a:off x="6200745" y="5135200"/>
                  <a:ext cx="2475158" cy="523220"/>
                  <a:chOff x="6197600" y="5013683"/>
                  <a:chExt cx="2475158" cy="523220"/>
                </a:xfrm>
              </p:grpSpPr>
              <p:sp>
                <p:nvSpPr>
                  <p:cNvPr id="12" name="TextBox 11">
                    <a:extLst>
                      <a:ext uri="{FF2B5EF4-FFF2-40B4-BE49-F238E27FC236}">
                        <a16:creationId xmlns:a16="http://schemas.microsoft.com/office/drawing/2014/main" id="{DD281509-7CCC-72FA-5A63-28BAA927617A}"/>
                      </a:ext>
                    </a:extLst>
                  </p:cNvPr>
                  <p:cNvSpPr txBox="1"/>
                  <p:nvPr/>
                </p:nvSpPr>
                <p:spPr>
                  <a:xfrm>
                    <a:off x="7053897" y="5013683"/>
                    <a:ext cx="955604" cy="523220"/>
                  </a:xfrm>
                  <a:prstGeom prst="rect">
                    <a:avLst/>
                  </a:prstGeom>
                  <a:noFill/>
                </p:spPr>
                <p:txBody>
                  <a:bodyPr wrap="square">
                    <a:spAutoFit/>
                  </a:bodyPr>
                  <a:lstStyle/>
                  <a:p>
                    <a:pPr algn="ctr"/>
                    <a:r>
                      <a:rPr lang="en-US" sz="2400" dirty="0">
                        <a:solidFill>
                          <a:srgbClr val="FF0000"/>
                        </a:solidFill>
                      </a:rPr>
                      <a:t>Gap?</a:t>
                    </a:r>
                  </a:p>
                </p:txBody>
              </p:sp>
              <p:cxnSp>
                <p:nvCxnSpPr>
                  <p:cNvPr id="14" name="Straight Arrow Connector 13">
                    <a:extLst>
                      <a:ext uri="{FF2B5EF4-FFF2-40B4-BE49-F238E27FC236}">
                        <a16:creationId xmlns:a16="http://schemas.microsoft.com/office/drawing/2014/main" id="{B82661DB-8387-2CF0-35D0-C14C37B0B8E7}"/>
                      </a:ext>
                    </a:extLst>
                  </p:cNvPr>
                  <p:cNvCxnSpPr>
                    <a:stCxn id="12" idx="1"/>
                  </p:cNvCxnSpPr>
                  <p:nvPr/>
                </p:nvCxnSpPr>
                <p:spPr>
                  <a:xfrm flipH="1">
                    <a:off x="6197600" y="5275293"/>
                    <a:ext cx="856297" cy="1"/>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15AF750-7ABB-9963-C32B-09B336727927}"/>
                      </a:ext>
                    </a:extLst>
                  </p:cNvPr>
                  <p:cNvCxnSpPr>
                    <a:cxnSpLocks/>
                    <a:stCxn id="12" idx="3"/>
                  </p:cNvCxnSpPr>
                  <p:nvPr/>
                </p:nvCxnSpPr>
                <p:spPr>
                  <a:xfrm>
                    <a:off x="8009501" y="5275293"/>
                    <a:ext cx="663257" cy="0"/>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8C565268-1DFA-2BDF-B753-888B618F5053}"/>
                    </a:ext>
                  </a:extLst>
                </p:cNvPr>
                <p:cNvSpPr txBox="1"/>
                <p:nvPr/>
              </p:nvSpPr>
              <p:spPr>
                <a:xfrm rot="1389724">
                  <a:off x="6228679" y="5362557"/>
                  <a:ext cx="1810649" cy="523220"/>
                </a:xfrm>
                <a:prstGeom prst="rect">
                  <a:avLst/>
                </a:prstGeom>
                <a:noFill/>
              </p:spPr>
              <p:txBody>
                <a:bodyPr wrap="square">
                  <a:spAutoFit/>
                </a:bodyPr>
                <a:lstStyle/>
                <a:p>
                  <a:pPr algn="ctr"/>
                  <a:r>
                    <a:rPr lang="en-US" sz="2400" dirty="0">
                      <a:solidFill>
                        <a:srgbClr val="FF0000"/>
                      </a:solidFill>
                    </a:rPr>
                    <a:t>Unknown!</a:t>
                  </a:r>
                </a:p>
              </p:txBody>
            </p:sp>
          </p:grpSp>
          <p:sp>
            <p:nvSpPr>
              <p:cNvPr id="3" name="TextBox 2">
                <a:extLst>
                  <a:ext uri="{FF2B5EF4-FFF2-40B4-BE49-F238E27FC236}">
                    <a16:creationId xmlns:a16="http://schemas.microsoft.com/office/drawing/2014/main" id="{6D8DB62C-26FA-47C4-9CF8-BA550BE15574}"/>
                  </a:ext>
                </a:extLst>
              </p:cNvPr>
              <p:cNvSpPr txBox="1"/>
              <p:nvPr/>
            </p:nvSpPr>
            <p:spPr>
              <a:xfrm>
                <a:off x="4355537" y="4040747"/>
                <a:ext cx="1303947" cy="861774"/>
              </a:xfrm>
              <a:prstGeom prst="rect">
                <a:avLst/>
              </a:prstGeom>
              <a:noFill/>
            </p:spPr>
            <p:txBody>
              <a:bodyPr wrap="none" rtlCol="0">
                <a:spAutoFit/>
              </a:bodyPr>
              <a:lstStyle/>
              <a:p>
                <a:r>
                  <a:rPr lang="en-US" sz="1600" dirty="0">
                    <a:solidFill>
                      <a:srgbClr val="7030A0"/>
                    </a:solidFill>
                  </a:rPr>
                  <a:t>Sorting</a:t>
                </a:r>
              </a:p>
              <a:p>
                <a:r>
                  <a:rPr lang="en-US" sz="1600" dirty="0">
                    <a:solidFill>
                      <a:srgbClr val="7030A0"/>
                    </a:solidFill>
                  </a:rPr>
                  <a:t>Shortest Path</a:t>
                </a:r>
              </a:p>
              <a:p>
                <a:r>
                  <a:rPr lang="en-US" sz="1600" dirty="0">
                    <a:solidFill>
                      <a:srgbClr val="7030A0"/>
                    </a:solidFill>
                  </a:rPr>
                  <a:t>Euler Path</a:t>
                </a:r>
              </a:p>
            </p:txBody>
          </p:sp>
          <p:sp>
            <p:nvSpPr>
              <p:cNvPr id="8" name="TextBox 7">
                <a:extLst>
                  <a:ext uri="{FF2B5EF4-FFF2-40B4-BE49-F238E27FC236}">
                    <a16:creationId xmlns:a16="http://schemas.microsoft.com/office/drawing/2014/main" id="{13E90524-0054-417F-44E8-4B21DAC3A3E9}"/>
                  </a:ext>
                </a:extLst>
              </p:cNvPr>
              <p:cNvSpPr txBox="1"/>
              <p:nvPr/>
            </p:nvSpPr>
            <p:spPr>
              <a:xfrm>
                <a:off x="6506152" y="3146462"/>
                <a:ext cx="1765099" cy="584775"/>
              </a:xfrm>
              <a:prstGeom prst="rect">
                <a:avLst/>
              </a:prstGeom>
              <a:noFill/>
            </p:spPr>
            <p:txBody>
              <a:bodyPr wrap="none" rtlCol="0">
                <a:spAutoFit/>
              </a:bodyPr>
              <a:lstStyle/>
              <a:p>
                <a:r>
                  <a:rPr lang="en-US" sz="1600" dirty="0">
                    <a:solidFill>
                      <a:srgbClr val="7030A0"/>
                    </a:solidFill>
                  </a:rPr>
                  <a:t>Cryptography</a:t>
                </a:r>
              </a:p>
              <a:p>
                <a:r>
                  <a:rPr lang="en-US" sz="1600" dirty="0">
                    <a:solidFill>
                      <a:srgbClr val="7030A0"/>
                    </a:solidFill>
                  </a:rPr>
                  <a:t>Prime factorization</a:t>
                </a:r>
              </a:p>
            </p:txBody>
          </p:sp>
          <p:sp>
            <p:nvSpPr>
              <p:cNvPr id="9" name="TextBox 8">
                <a:extLst>
                  <a:ext uri="{FF2B5EF4-FFF2-40B4-BE49-F238E27FC236}">
                    <a16:creationId xmlns:a16="http://schemas.microsoft.com/office/drawing/2014/main" id="{02FB1F7F-722C-2555-934B-D67F0220B70F}"/>
                  </a:ext>
                </a:extLst>
              </p:cNvPr>
              <p:cNvSpPr txBox="1"/>
              <p:nvPr/>
            </p:nvSpPr>
            <p:spPr>
              <a:xfrm>
                <a:off x="7834400" y="886339"/>
                <a:ext cx="927946" cy="830997"/>
              </a:xfrm>
              <a:prstGeom prst="rect">
                <a:avLst/>
              </a:prstGeom>
              <a:noFill/>
            </p:spPr>
            <p:txBody>
              <a:bodyPr wrap="none" rtlCol="0">
                <a:spAutoFit/>
              </a:bodyPr>
              <a:lstStyle/>
              <a:p>
                <a:r>
                  <a:rPr lang="en-US" sz="1600" dirty="0">
                    <a:solidFill>
                      <a:srgbClr val="7030A0"/>
                    </a:solidFill>
                  </a:rPr>
                  <a:t>Checkers</a:t>
                </a:r>
              </a:p>
              <a:p>
                <a:r>
                  <a:rPr lang="en-US" sz="1600" dirty="0">
                    <a:solidFill>
                      <a:srgbClr val="7030A0"/>
                    </a:solidFill>
                  </a:rPr>
                  <a:t>Go</a:t>
                </a:r>
              </a:p>
              <a:p>
                <a:r>
                  <a:rPr lang="en-US" sz="1600" dirty="0">
                    <a:solidFill>
                      <a:srgbClr val="7030A0"/>
                    </a:solidFill>
                  </a:rPr>
                  <a:t>Chess</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11B5139-FBD7-3531-7C1C-1F1621BA7785}"/>
                      </a:ext>
                    </a:extLst>
                  </p:cNvPr>
                  <p:cNvSpPr txBox="1"/>
                  <p:nvPr/>
                </p:nvSpPr>
                <p:spPr>
                  <a:xfrm rot="2360876">
                    <a:off x="6769996" y="2815137"/>
                    <a:ext cx="6096000"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solidFill>
                                <a:schemeClr val="tx1"/>
                              </a:solidFill>
                              <a:latin typeface="Cambria Math" panose="02040503050406030204" pitchFamily="18" charset="0"/>
                            </a:rPr>
                            <m:t>𝑁</m:t>
                          </m:r>
                          <m:r>
                            <a:rPr lang="en-US" sz="2800" i="1" dirty="0" smtClean="0">
                              <a:solidFill>
                                <a:schemeClr val="tx1"/>
                              </a:solidFill>
                              <a:latin typeface="Cambria Math" panose="02040503050406030204" pitchFamily="18" charset="0"/>
                            </a:rPr>
                            <m:t>𝑃</m:t>
                          </m:r>
                          <m:r>
                            <a:rPr lang="en-US" sz="2800" b="0" i="1" dirty="0" smtClean="0">
                              <a:solidFill>
                                <a:schemeClr val="tx1"/>
                              </a:solidFill>
                              <a:latin typeface="Cambria Math" panose="02040503050406030204" pitchFamily="18" charset="0"/>
                            </a:rPr>
                            <m:t>−</m:t>
                          </m:r>
                          <m:r>
                            <a:rPr lang="en-US" sz="2800" b="0" i="1" dirty="0" smtClean="0">
                              <a:solidFill>
                                <a:schemeClr val="tx1"/>
                              </a:solidFill>
                              <a:latin typeface="Cambria Math" panose="02040503050406030204" pitchFamily="18" charset="0"/>
                            </a:rPr>
                            <m:t>𝐶𝑜𝑚𝑝𝑙𝑒𝑡𝑒</m:t>
                          </m:r>
                        </m:oMath>
                      </m:oMathPara>
                    </a14:m>
                    <a:endParaRPr lang="en-US" sz="2800" dirty="0">
                      <a:solidFill>
                        <a:schemeClr val="tx1"/>
                      </a:solidFill>
                    </a:endParaRPr>
                  </a:p>
                </p:txBody>
              </p:sp>
            </mc:Choice>
            <mc:Fallback xmlns="">
              <p:sp>
                <p:nvSpPr>
                  <p:cNvPr id="13" name="TextBox 12">
                    <a:extLst>
                      <a:ext uri="{FF2B5EF4-FFF2-40B4-BE49-F238E27FC236}">
                        <a16:creationId xmlns:a16="http://schemas.microsoft.com/office/drawing/2014/main" id="{B11B5139-FBD7-3531-7C1C-1F1621BA7785}"/>
                      </a:ext>
                    </a:extLst>
                  </p:cNvPr>
                  <p:cNvSpPr txBox="1">
                    <a:spLocks noRot="1" noChangeAspect="1" noMove="1" noResize="1" noEditPoints="1" noAdjustHandles="1" noChangeArrowheads="1" noChangeShapeType="1" noTextEdit="1"/>
                  </p:cNvSpPr>
                  <p:nvPr/>
                </p:nvSpPr>
                <p:spPr>
                  <a:xfrm rot="2360876">
                    <a:off x="6769996" y="2815137"/>
                    <a:ext cx="6096000" cy="523220"/>
                  </a:xfrm>
                  <a:prstGeom prst="rect">
                    <a:avLst/>
                  </a:prstGeom>
                  <a:blipFill>
                    <a:blip r:embed="rId7"/>
                    <a:stretch>
                      <a:fillRect/>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A0F67D4C-CBE9-7144-95D5-AA867D702FFA}"/>
                  </a:ext>
                </a:extLst>
              </p:cNvPr>
              <p:cNvSpPr txBox="1"/>
              <p:nvPr/>
            </p:nvSpPr>
            <p:spPr>
              <a:xfrm>
                <a:off x="5471488" y="1570018"/>
                <a:ext cx="2308598" cy="830997"/>
              </a:xfrm>
              <a:prstGeom prst="rect">
                <a:avLst/>
              </a:prstGeom>
              <a:noFill/>
            </p:spPr>
            <p:txBody>
              <a:bodyPr wrap="square">
                <a:spAutoFit/>
              </a:bodyPr>
              <a:lstStyle/>
              <a:p>
                <a:r>
                  <a:rPr lang="en-US" sz="1600" dirty="0">
                    <a:solidFill>
                      <a:srgbClr val="7030A0"/>
                    </a:solidFill>
                  </a:rPr>
                  <a:t>Vertex Cover</a:t>
                </a:r>
              </a:p>
              <a:p>
                <a:r>
                  <a:rPr lang="en-US" sz="1600" dirty="0">
                    <a:solidFill>
                      <a:srgbClr val="7030A0"/>
                    </a:solidFill>
                  </a:rPr>
                  <a:t>Independent Set</a:t>
                </a:r>
              </a:p>
              <a:p>
                <a:r>
                  <a:rPr lang="en-US" sz="1600" dirty="0">
                    <a:solidFill>
                      <a:srgbClr val="7030A0"/>
                    </a:solidFill>
                  </a:rPr>
                  <a:t>Hamiltonian Path</a:t>
                </a:r>
              </a:p>
            </p:txBody>
          </p:sp>
        </p:grpSp>
        <mc:AlternateContent xmlns:mc="http://schemas.openxmlformats.org/markup-compatibility/2006" xmlns:a14="http://schemas.microsoft.com/office/drawing/2010/main">
          <mc:Choice Requires="a14">
            <p:sp>
              <p:nvSpPr>
                <p:cNvPr id="16" name="Arrow: Right 15">
                  <a:extLst>
                    <a:ext uri="{FF2B5EF4-FFF2-40B4-BE49-F238E27FC236}">
                      <a16:creationId xmlns:a16="http://schemas.microsoft.com/office/drawing/2014/main" id="{26F47A85-59BE-F883-E96D-625BE705A42A}"/>
                    </a:ext>
                  </a:extLst>
                </p:cNvPr>
                <p:cNvSpPr/>
                <p:nvPr/>
              </p:nvSpPr>
              <p:spPr>
                <a:xfrm rot="2172224">
                  <a:off x="9931653" y="5228397"/>
                  <a:ext cx="1995037" cy="988196"/>
                </a:xfrm>
                <a:prstGeom prst="rightArrow">
                  <a:avLst/>
                </a:prstGeom>
                <a:solidFill>
                  <a:schemeClr val="accent6">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𝑁𝑃</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𝐻𝑎𝑟𝑑</m:t>
                        </m:r>
                      </m:oMath>
                    </m:oMathPara>
                  </a14:m>
                  <a:endParaRPr lang="en-US" dirty="0">
                    <a:solidFill>
                      <a:schemeClr val="tx1"/>
                    </a:solidFill>
                  </a:endParaRPr>
                </a:p>
              </p:txBody>
            </p:sp>
          </mc:Choice>
          <mc:Fallback xmlns="">
            <p:sp>
              <p:nvSpPr>
                <p:cNvPr id="16" name="Arrow: Right 15">
                  <a:extLst>
                    <a:ext uri="{FF2B5EF4-FFF2-40B4-BE49-F238E27FC236}">
                      <a16:creationId xmlns:a16="http://schemas.microsoft.com/office/drawing/2014/main" id="{26F47A85-59BE-F883-E96D-625BE705A42A}"/>
                    </a:ext>
                  </a:extLst>
                </p:cNvPr>
                <p:cNvSpPr>
                  <a:spLocks noRot="1" noChangeAspect="1" noMove="1" noResize="1" noEditPoints="1" noAdjustHandles="1" noChangeArrowheads="1" noChangeShapeType="1" noTextEdit="1"/>
                </p:cNvSpPr>
                <p:nvPr/>
              </p:nvSpPr>
              <p:spPr>
                <a:xfrm rot="2172224">
                  <a:off x="9931653" y="5228397"/>
                  <a:ext cx="1995037" cy="988196"/>
                </a:xfrm>
                <a:prstGeom prst="rightArrow">
                  <a:avLst/>
                </a:prstGeom>
                <a:blipFill>
                  <a:blip r:embed="rId8"/>
                  <a:stretch>
                    <a:fillRect/>
                  </a:stretch>
                </a:blipFill>
                <a:ln>
                  <a:solidFill>
                    <a:schemeClr val="tx1"/>
                  </a:solidFill>
                </a:ln>
              </p:spPr>
              <p:txBody>
                <a:bodyPr/>
                <a:lstStyle/>
                <a:p>
                  <a:r>
                    <a:rPr lang="en-US">
                      <a:noFill/>
                    </a:rPr>
                    <a:t> </a:t>
                  </a:r>
                </a:p>
              </p:txBody>
            </p:sp>
          </mc:Fallback>
        </mc:AlternateContent>
      </p:grpSp>
    </p:spTree>
    <p:extLst>
      <p:ext uri="{BB962C8B-B14F-4D97-AF65-F5344CB8AC3E}">
        <p14:creationId xmlns:p14="http://schemas.microsoft.com/office/powerpoint/2010/main" val="322590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NP-Hard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9910" y="2407376"/>
                <a:ext cx="7834893" cy="4525963"/>
              </a:xfrm>
            </p:spPr>
            <p:txBody>
              <a:bodyPr>
                <a:normAutofit/>
              </a:bodyPr>
              <a:lstStyle/>
              <a:p>
                <a:r>
                  <a:rPr lang="en-US" dirty="0"/>
                  <a:t>How can we try to figure out if P=NP?</a:t>
                </a:r>
              </a:p>
              <a:p>
                <a:r>
                  <a:rPr lang="en-US" dirty="0"/>
                  <a:t>Identify problems at least as “hard” as NP</a:t>
                </a:r>
              </a:p>
              <a:p>
                <a:pPr lvl="1"/>
                <a:r>
                  <a:rPr lang="en-US" dirty="0"/>
                  <a:t>If any of these “hard” problems can be solved in polynomial time, then all NP problems can be solved in polynomial time.</a:t>
                </a:r>
              </a:p>
              <a:p>
                <a:r>
                  <a:rPr lang="en-US" dirty="0"/>
                  <a:t>Definition: NP-Hard:</a:t>
                </a:r>
              </a:p>
              <a:p>
                <a:pPr lvl="1"/>
                <a14:m>
                  <m:oMath xmlns:m="http://schemas.openxmlformats.org/officeDocument/2006/math">
                    <m:r>
                      <a:rPr lang="en-US" b="0" i="1" smtClean="0">
                        <a:latin typeface="Cambria Math"/>
                      </a:rPr>
                      <m:t>𝐵</m:t>
                    </m:r>
                  </m:oMath>
                </a14:m>
                <a:r>
                  <a:rPr lang="en-US" dirty="0"/>
                  <a:t> is NP-Hard provided EVERY problem within NP reduces to </a:t>
                </a:r>
                <a14:m>
                  <m:oMath xmlns:m="http://schemas.openxmlformats.org/officeDocument/2006/math">
                    <m:r>
                      <a:rPr lang="en-US" i="1" dirty="0" smtClean="0">
                        <a:latin typeface="Cambria Math" panose="02040503050406030204" pitchFamily="18" charset="0"/>
                      </a:rPr>
                      <m:t>𝐵</m:t>
                    </m:r>
                  </m:oMath>
                </a14:m>
                <a:r>
                  <a:rPr lang="en-US" dirty="0"/>
                  <a:t> in polynomial time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9910" y="2407376"/>
                <a:ext cx="7834893" cy="4525963"/>
              </a:xfrm>
              <a:blipFill>
                <a:blip r:embed="rId2"/>
                <a:stretch>
                  <a:fillRect l="-1401" t="-2291"/>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F0F53445-FAF3-55FA-3158-72BDE63F810D}"/>
              </a:ext>
              <a:ext uri="{C183D7F6-B498-43B3-948B-1728B52AA6E4}">
                <adec:decorative xmlns:adec="http://schemas.microsoft.com/office/drawing/2017/decorative" val="1"/>
              </a:ext>
            </a:extLst>
          </p:cNvPr>
          <p:cNvGrpSpPr/>
          <p:nvPr/>
        </p:nvGrpSpPr>
        <p:grpSpPr>
          <a:xfrm>
            <a:off x="6431618" y="365125"/>
            <a:ext cx="5318549" cy="2636366"/>
            <a:chOff x="1879600" y="1306031"/>
            <a:chExt cx="11168359" cy="5536073"/>
          </a:xfrm>
        </p:grpSpPr>
        <p:grpSp>
          <p:nvGrpSpPr>
            <p:cNvPr id="13" name="Group 12">
              <a:extLst>
                <a:ext uri="{FF2B5EF4-FFF2-40B4-BE49-F238E27FC236}">
                  <a16:creationId xmlns:a16="http://schemas.microsoft.com/office/drawing/2014/main" id="{14DA0434-297F-EDAC-265F-E170CC0E9D56}"/>
                </a:ext>
              </a:extLst>
            </p:cNvPr>
            <p:cNvGrpSpPr/>
            <p:nvPr/>
          </p:nvGrpSpPr>
          <p:grpSpPr>
            <a:xfrm>
              <a:off x="1879600" y="1306031"/>
              <a:ext cx="10257117" cy="5536073"/>
              <a:chOff x="396240" y="595664"/>
              <a:chExt cx="11602720" cy="6262336"/>
            </a:xfrm>
          </p:grpSpPr>
          <p:sp>
            <p:nvSpPr>
              <p:cNvPr id="15" name="Oval 14">
                <a:extLst>
                  <a:ext uri="{FF2B5EF4-FFF2-40B4-BE49-F238E27FC236}">
                    <a16:creationId xmlns:a16="http://schemas.microsoft.com/office/drawing/2014/main" id="{DCCFA8EE-2EC1-829A-DC41-28DDBA62D32D}"/>
                  </a:ext>
                </a:extLst>
              </p:cNvPr>
              <p:cNvSpPr/>
              <p:nvPr/>
            </p:nvSpPr>
            <p:spPr>
              <a:xfrm>
                <a:off x="396240" y="715328"/>
                <a:ext cx="11602720" cy="6142672"/>
              </a:xfrm>
              <a:prstGeom prst="ellipse">
                <a:avLst/>
              </a:prstGeom>
              <a:solidFill>
                <a:schemeClr val="accent1">
                  <a:lumMod val="60000"/>
                  <a:lumOff val="4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62A4565-A14C-5F02-5358-EE00317DBF4F}"/>
                      </a:ext>
                    </a:extLst>
                  </p:cNvPr>
                  <p:cNvSpPr txBox="1"/>
                  <p:nvPr/>
                </p:nvSpPr>
                <p:spPr>
                  <a:xfrm>
                    <a:off x="3342640" y="595664"/>
                    <a:ext cx="6095999"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solidFill>
                                <a:schemeClr val="tx1"/>
                              </a:solidFill>
                              <a:latin typeface="Cambria Math" panose="02040503050406030204" pitchFamily="18" charset="0"/>
                            </a:rPr>
                            <m:t>𝐸𝑋</m:t>
                          </m:r>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p:txBody>
              </p:sp>
            </mc:Choice>
            <mc:Fallback xmlns="">
              <p:sp>
                <p:nvSpPr>
                  <p:cNvPr id="16" name="TextBox 15">
                    <a:extLst>
                      <a:ext uri="{FF2B5EF4-FFF2-40B4-BE49-F238E27FC236}">
                        <a16:creationId xmlns:a16="http://schemas.microsoft.com/office/drawing/2014/main" id="{E62A4565-A14C-5F02-5358-EE00317DBF4F}"/>
                      </a:ext>
                    </a:extLst>
                  </p:cNvPr>
                  <p:cNvSpPr txBox="1">
                    <a:spLocks noRot="1" noChangeAspect="1" noMove="1" noResize="1" noEditPoints="1" noAdjustHandles="1" noChangeArrowheads="1" noChangeShapeType="1" noTextEdit="1"/>
                  </p:cNvSpPr>
                  <p:nvPr/>
                </p:nvSpPr>
                <p:spPr>
                  <a:xfrm>
                    <a:off x="3342640" y="595664"/>
                    <a:ext cx="6095999" cy="523220"/>
                  </a:xfrm>
                  <a:prstGeom prst="rect">
                    <a:avLst/>
                  </a:prstGeom>
                  <a:blipFill>
                    <a:blip r:embed="rId3"/>
                    <a:stretch>
                      <a:fillRect b="-75000"/>
                    </a:stretch>
                  </a:blipFill>
                </p:spPr>
                <p:txBody>
                  <a:bodyPr/>
                  <a:lstStyle/>
                  <a:p>
                    <a:r>
                      <a:rPr lang="en-US">
                        <a:noFill/>
                      </a:rPr>
                      <a:t> </a:t>
                    </a:r>
                  </a:p>
                </p:txBody>
              </p:sp>
            </mc:Fallback>
          </mc:AlternateContent>
          <p:sp>
            <p:nvSpPr>
              <p:cNvPr id="17" name="Oval 16">
                <a:extLst>
                  <a:ext uri="{FF2B5EF4-FFF2-40B4-BE49-F238E27FC236}">
                    <a16:creationId xmlns:a16="http://schemas.microsoft.com/office/drawing/2014/main" id="{28F03A6E-7CF2-FBE9-409B-B681CCB04C75}"/>
                  </a:ext>
                </a:extLst>
              </p:cNvPr>
              <p:cNvSpPr/>
              <p:nvPr/>
            </p:nvSpPr>
            <p:spPr>
              <a:xfrm>
                <a:off x="605530" y="1601802"/>
                <a:ext cx="10590790" cy="4967782"/>
              </a:xfrm>
              <a:prstGeom prst="ellipse">
                <a:avLst/>
              </a:prstGeom>
              <a:solidFill>
                <a:schemeClr val="accent6">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8" name="Oval 17">
                <a:extLst>
                  <a:ext uri="{FF2B5EF4-FFF2-40B4-BE49-F238E27FC236}">
                    <a16:creationId xmlns:a16="http://schemas.microsoft.com/office/drawing/2014/main" id="{2D70E952-52DF-72BC-9B33-4E87FA4183A5}"/>
                  </a:ext>
                </a:extLst>
              </p:cNvPr>
              <p:cNvSpPr/>
              <p:nvPr/>
            </p:nvSpPr>
            <p:spPr>
              <a:xfrm>
                <a:off x="955040" y="2404053"/>
                <a:ext cx="8991600" cy="3777452"/>
              </a:xfrm>
              <a:prstGeom prst="ellipse">
                <a:avLst/>
              </a:prstGeom>
              <a:solidFill>
                <a:schemeClr val="accent2">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mc:AlternateContent xmlns:mc="http://schemas.openxmlformats.org/markup-compatibility/2006" xmlns:a14="http://schemas.microsoft.com/office/drawing/2010/main">
            <mc:Choice Requires="a14">
              <p:sp>
                <p:nvSpPr>
                  <p:cNvPr id="19" name="Oval 18">
                    <a:extLst>
                      <a:ext uri="{FF2B5EF4-FFF2-40B4-BE49-F238E27FC236}">
                        <a16:creationId xmlns:a16="http://schemas.microsoft.com/office/drawing/2014/main" id="{DE996C53-6C44-655D-9BC1-7794BDB41CFF}"/>
                      </a:ext>
                    </a:extLst>
                  </p:cNvPr>
                  <p:cNvSpPr/>
                  <p:nvPr/>
                </p:nvSpPr>
                <p:spPr>
                  <a:xfrm>
                    <a:off x="1391920" y="3105003"/>
                    <a:ext cx="4998720" cy="2555240"/>
                  </a:xfrm>
                  <a:prstGeom prst="ellipse">
                    <a:avLst/>
                  </a:prstGeom>
                  <a:solidFill>
                    <a:schemeClr val="accent4">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p:txBody>
              </p:sp>
            </mc:Choice>
            <mc:Fallback xmlns="">
              <p:sp>
                <p:nvSpPr>
                  <p:cNvPr id="4" name="Oval 3">
                    <a:extLst>
                      <a:ext uri="{FF2B5EF4-FFF2-40B4-BE49-F238E27FC236}">
                        <a16:creationId xmlns:a16="http://schemas.microsoft.com/office/drawing/2014/main" id="{22CD1BFD-574C-E5F5-667A-A8E28277AD99}"/>
                      </a:ext>
                    </a:extLst>
                  </p:cNvPr>
                  <p:cNvSpPr>
                    <a:spLocks noRot="1" noChangeAspect="1" noMove="1" noResize="1" noEditPoints="1" noAdjustHandles="1" noChangeArrowheads="1" noChangeShapeType="1" noTextEdit="1"/>
                  </p:cNvSpPr>
                  <p:nvPr/>
                </p:nvSpPr>
                <p:spPr>
                  <a:xfrm>
                    <a:off x="1391920" y="3105003"/>
                    <a:ext cx="4998720" cy="2555240"/>
                  </a:xfrm>
                  <a:prstGeom prst="ellipse">
                    <a:avLst/>
                  </a:prstGeom>
                  <a:blipFill>
                    <a:blip r:embed="rId5"/>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6A1AEB1-2219-1DCD-8807-2194947DF6D1}"/>
                      </a:ext>
                    </a:extLst>
                  </p:cNvPr>
                  <p:cNvSpPr txBox="1"/>
                  <p:nvPr/>
                </p:nvSpPr>
                <p:spPr>
                  <a:xfrm>
                    <a:off x="4918353" y="2487883"/>
                    <a:ext cx="6096000"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solidFill>
                                <a:schemeClr val="tx1"/>
                              </a:solidFill>
                              <a:latin typeface="Cambria Math" panose="02040503050406030204" pitchFamily="18" charset="0"/>
                            </a:rPr>
                            <m:t>𝑁</m:t>
                          </m:r>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p:txBody>
              </p:sp>
            </mc:Choice>
            <mc:Fallback xmlns="">
              <p:sp>
                <p:nvSpPr>
                  <p:cNvPr id="11" name="TextBox 10">
                    <a:extLst>
                      <a:ext uri="{FF2B5EF4-FFF2-40B4-BE49-F238E27FC236}">
                        <a16:creationId xmlns:a16="http://schemas.microsoft.com/office/drawing/2014/main" id="{0561229C-901F-E6AA-7760-7159895368CF}"/>
                      </a:ext>
                    </a:extLst>
                  </p:cNvPr>
                  <p:cNvSpPr txBox="1">
                    <a:spLocks noRot="1" noChangeAspect="1" noMove="1" noResize="1" noEditPoints="1" noAdjustHandles="1" noChangeArrowheads="1" noChangeShapeType="1" noTextEdit="1"/>
                  </p:cNvSpPr>
                  <p:nvPr/>
                </p:nvSpPr>
                <p:spPr>
                  <a:xfrm>
                    <a:off x="4918353" y="2487883"/>
                    <a:ext cx="6096000" cy="523220"/>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Arrow: Right 13">
                  <a:extLst>
                    <a:ext uri="{FF2B5EF4-FFF2-40B4-BE49-F238E27FC236}">
                      <a16:creationId xmlns:a16="http://schemas.microsoft.com/office/drawing/2014/main" id="{F337C3E7-E099-50D2-4917-C5F11ACA2017}"/>
                    </a:ext>
                  </a:extLst>
                </p:cNvPr>
                <p:cNvSpPr/>
                <p:nvPr/>
              </p:nvSpPr>
              <p:spPr>
                <a:xfrm rot="2172224">
                  <a:off x="9811840" y="5594923"/>
                  <a:ext cx="3236119" cy="988195"/>
                </a:xfrm>
                <a:prstGeom prst="rightArrow">
                  <a:avLst/>
                </a:prstGeom>
                <a:solidFill>
                  <a:schemeClr val="accent6">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𝑁𝑃</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𝐻𝑎𝑟𝑑</m:t>
                        </m:r>
                      </m:oMath>
                    </m:oMathPara>
                  </a14:m>
                  <a:endParaRPr lang="en-US" dirty="0">
                    <a:solidFill>
                      <a:schemeClr val="tx1"/>
                    </a:solidFill>
                  </a:endParaRPr>
                </a:p>
              </p:txBody>
            </p:sp>
          </mc:Choice>
          <mc:Fallback xmlns="">
            <p:sp>
              <p:nvSpPr>
                <p:cNvPr id="14" name="Arrow: Right 13">
                  <a:extLst>
                    <a:ext uri="{FF2B5EF4-FFF2-40B4-BE49-F238E27FC236}">
                      <a16:creationId xmlns:a16="http://schemas.microsoft.com/office/drawing/2014/main" id="{F337C3E7-E099-50D2-4917-C5F11ACA2017}"/>
                    </a:ext>
                  </a:extLst>
                </p:cNvPr>
                <p:cNvSpPr>
                  <a:spLocks noRot="1" noChangeAspect="1" noMove="1" noResize="1" noEditPoints="1" noAdjustHandles="1" noChangeArrowheads="1" noChangeShapeType="1" noTextEdit="1"/>
                </p:cNvSpPr>
                <p:nvPr/>
              </p:nvSpPr>
              <p:spPr>
                <a:xfrm rot="2172224">
                  <a:off x="9811840" y="5594923"/>
                  <a:ext cx="3236119" cy="988195"/>
                </a:xfrm>
                <a:prstGeom prst="rightArrow">
                  <a:avLst/>
                </a:prstGeom>
                <a:blipFill>
                  <a:blip r:embed="rId7"/>
                  <a:stretch>
                    <a:fillRect/>
                  </a:stretch>
                </a:blipFill>
                <a:ln>
                  <a:solidFill>
                    <a:schemeClr val="tx1"/>
                  </a:solidFill>
                </a:ln>
              </p:spPr>
              <p:txBody>
                <a:bodyPr/>
                <a:lstStyle/>
                <a:p>
                  <a:r>
                    <a:rPr lang="en-US">
                      <a:noFill/>
                    </a:rPr>
                    <a:t> </a:t>
                  </a:r>
                </a:p>
              </p:txBody>
            </p:sp>
          </mc:Fallback>
        </mc:AlternateContent>
      </p:grpSp>
    </p:spTree>
    <p:extLst>
      <p:ext uri="{BB962C8B-B14F-4D97-AF65-F5344CB8AC3E}">
        <p14:creationId xmlns:p14="http://schemas.microsoft.com/office/powerpoint/2010/main" val="2997441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907D8-AFB7-106C-286D-8A15C2C6E18E}"/>
              </a:ext>
            </a:extLst>
          </p:cNvPr>
          <p:cNvSpPr>
            <a:spLocks noGrp="1"/>
          </p:cNvSpPr>
          <p:nvPr>
            <p:ph type="title"/>
          </p:nvPr>
        </p:nvSpPr>
        <p:spPr/>
        <p:txBody>
          <a:bodyPr/>
          <a:lstStyle/>
          <a:p>
            <a:r>
              <a:rPr lang="en-US" dirty="0"/>
              <a:t>Studying Complexity and Tractability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18BC985-1CA7-0F95-E19A-C18AFEB4C462}"/>
                  </a:ext>
                </a:extLst>
              </p:cNvPr>
              <p:cNvSpPr>
                <a:spLocks noGrp="1"/>
              </p:cNvSpPr>
              <p:nvPr>
                <p:ph idx="1"/>
              </p:nvPr>
            </p:nvSpPr>
            <p:spPr>
              <a:xfrm>
                <a:off x="838200" y="1825624"/>
                <a:ext cx="10515600" cy="5032375"/>
              </a:xfrm>
            </p:spPr>
            <p:txBody>
              <a:bodyPr>
                <a:normAutofit lnSpcReduction="10000"/>
              </a:bodyPr>
              <a:lstStyle/>
              <a:p>
                <a:r>
                  <a:rPr lang="en-US" dirty="0"/>
                  <a:t>Organizing problems into complexity classes helps us to reason more carefully and flexibly about tractability</a:t>
                </a:r>
              </a:p>
              <a:p>
                <a:r>
                  <a:rPr lang="en-US" dirty="0"/>
                  <a:t>The goal for each problem is to either</a:t>
                </a:r>
              </a:p>
              <a:p>
                <a:pPr lvl="1"/>
                <a:r>
                  <a:rPr lang="en-US" dirty="0"/>
                  <a:t>Find an efficient algorithm if it exists</a:t>
                </a:r>
              </a:p>
              <a:p>
                <a:pPr lvl="2"/>
                <a:r>
                  <a:rPr lang="en-US" dirty="0"/>
                  <a:t>i.e. show it belongs to </a:t>
                </a:r>
                <a14:m>
                  <m:oMath xmlns:m="http://schemas.openxmlformats.org/officeDocument/2006/math">
                    <m:r>
                      <a:rPr lang="en-US" b="0" i="1" smtClean="0">
                        <a:latin typeface="Cambria Math" panose="02040503050406030204" pitchFamily="18" charset="0"/>
                      </a:rPr>
                      <m:t>𝑃</m:t>
                    </m:r>
                  </m:oMath>
                </a14:m>
                <a:endParaRPr lang="en-US" dirty="0"/>
              </a:p>
              <a:p>
                <a:pPr lvl="1"/>
                <a:r>
                  <a:rPr lang="en-US" dirty="0"/>
                  <a:t>Prove that no efficient algorithm exists</a:t>
                </a:r>
              </a:p>
              <a:p>
                <a:pPr lvl="2"/>
                <a:r>
                  <a:rPr lang="en-US" dirty="0"/>
                  <a:t>i.e. show it does not belong to </a:t>
                </a:r>
                <a14:m>
                  <m:oMath xmlns:m="http://schemas.openxmlformats.org/officeDocument/2006/math">
                    <m:r>
                      <a:rPr lang="en-US" b="0" i="1" smtClean="0">
                        <a:latin typeface="Cambria Math" panose="02040503050406030204" pitchFamily="18" charset="0"/>
                      </a:rPr>
                      <m:t>𝑃</m:t>
                    </m:r>
                  </m:oMath>
                </a14:m>
                <a:endParaRPr lang="en-US" dirty="0"/>
              </a:p>
              <a:p>
                <a:r>
                  <a:rPr lang="en-US" dirty="0"/>
                  <a:t>Complexity classes allow us to reason about sets of problems at a time, rather than each problem individually</a:t>
                </a:r>
              </a:p>
              <a:p>
                <a:pPr lvl="1"/>
                <a:r>
                  <a:rPr lang="en-US" dirty="0"/>
                  <a:t>If we can find more precise classes to organize problems into, we might be able to draw conclusions about the entire class</a:t>
                </a:r>
              </a:p>
              <a:p>
                <a:pPr lvl="1"/>
                <a:r>
                  <a:rPr lang="en-US" dirty="0"/>
                  <a:t>It may be easier to show a problem belongs to class </a:t>
                </a:r>
                <a14:m>
                  <m:oMath xmlns:m="http://schemas.openxmlformats.org/officeDocument/2006/math">
                    <m:r>
                      <a:rPr lang="en-US" b="0" i="1" smtClean="0">
                        <a:latin typeface="Cambria Math" panose="02040503050406030204" pitchFamily="18" charset="0"/>
                      </a:rPr>
                      <m:t>𝐶</m:t>
                    </m:r>
                  </m:oMath>
                </a14:m>
                <a:r>
                  <a:rPr lang="en-US" dirty="0"/>
                  <a:t> than to </a:t>
                </a:r>
                <a14:m>
                  <m:oMath xmlns:m="http://schemas.openxmlformats.org/officeDocument/2006/math">
                    <m:r>
                      <a:rPr lang="en-US" b="0" i="1" smtClean="0">
                        <a:latin typeface="Cambria Math" panose="02040503050406030204" pitchFamily="18" charset="0"/>
                      </a:rPr>
                      <m:t>𝑃</m:t>
                    </m:r>
                  </m:oMath>
                </a14:m>
                <a:r>
                  <a:rPr lang="en-US" dirty="0"/>
                  <a:t>, so it may help to show that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𝑃</m:t>
                    </m:r>
                  </m:oMath>
                </a14:m>
                <a:endParaRPr lang="en-US" dirty="0"/>
              </a:p>
            </p:txBody>
          </p:sp>
        </mc:Choice>
        <mc:Fallback xmlns="">
          <p:sp>
            <p:nvSpPr>
              <p:cNvPr id="3" name="Content Placeholder 2">
                <a:extLst>
                  <a:ext uri="{FF2B5EF4-FFF2-40B4-BE49-F238E27FC236}">
                    <a16:creationId xmlns:a16="http://schemas.microsoft.com/office/drawing/2014/main" id="{918BC985-1CA7-0F95-E19A-C18AFEB4C462}"/>
                  </a:ext>
                </a:extLst>
              </p:cNvPr>
              <p:cNvSpPr>
                <a:spLocks noGrp="1" noRot="1" noChangeAspect="1" noMove="1" noResize="1" noEditPoints="1" noAdjustHandles="1" noChangeArrowheads="1" noChangeShapeType="1" noTextEdit="1"/>
              </p:cNvSpPr>
              <p:nvPr>
                <p:ph idx="1"/>
              </p:nvPr>
            </p:nvSpPr>
            <p:spPr>
              <a:xfrm>
                <a:off x="838200" y="1825624"/>
                <a:ext cx="10515600" cy="5032375"/>
              </a:xfrm>
              <a:blipFill>
                <a:blip r:embed="rId2"/>
                <a:stretch>
                  <a:fillRect l="-1043" t="-2663"/>
                </a:stretch>
              </a:blipFill>
            </p:spPr>
            <p:txBody>
              <a:bodyPr/>
              <a:lstStyle/>
              <a:p>
                <a:r>
                  <a:rPr lang="en-US">
                    <a:noFill/>
                  </a:rPr>
                  <a:t> </a:t>
                </a:r>
              </a:p>
            </p:txBody>
          </p:sp>
        </mc:Fallback>
      </mc:AlternateContent>
    </p:spTree>
    <p:extLst>
      <p:ext uri="{BB962C8B-B14F-4D97-AF65-F5344CB8AC3E}">
        <p14:creationId xmlns:p14="http://schemas.microsoft.com/office/powerpoint/2010/main" val="3881304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001" y="-225840"/>
            <a:ext cx="10515600" cy="1325563"/>
          </a:xfrm>
        </p:spPr>
        <p:txBody>
          <a:bodyPr/>
          <a:lstStyle/>
          <a:p>
            <a:r>
              <a:rPr lang="en-US" dirty="0"/>
              <a:t>NP-Hard Idea</a:t>
            </a:r>
          </a:p>
        </p:txBody>
      </p:sp>
      <p:grpSp>
        <p:nvGrpSpPr>
          <p:cNvPr id="9" name="Group 8" descr="The definition of an NP-Hard problem is one where we can reduce EVERY NP problem to that problem in polynomial time. The idea being that if this NP-Hard problem had a polynomial time algorithm to solve it, every NP problem has a polynomial time algorithm to solve it. Therefore P would be equal to NP.">
            <a:extLst>
              <a:ext uri="{FF2B5EF4-FFF2-40B4-BE49-F238E27FC236}">
                <a16:creationId xmlns:a16="http://schemas.microsoft.com/office/drawing/2014/main" id="{1C38BF59-2678-07E2-0CF7-46925D9E8D80}"/>
              </a:ext>
            </a:extLst>
          </p:cNvPr>
          <p:cNvGrpSpPr/>
          <p:nvPr/>
        </p:nvGrpSpPr>
        <p:grpSpPr>
          <a:xfrm>
            <a:off x="1615701" y="1367136"/>
            <a:ext cx="8339945" cy="5249682"/>
            <a:chOff x="1615701" y="1367136"/>
            <a:chExt cx="8339945" cy="5249682"/>
          </a:xfrm>
        </p:grpSpPr>
        <p:grpSp>
          <p:nvGrpSpPr>
            <p:cNvPr id="3" name="Group 2">
              <a:extLst>
                <a:ext uri="{FF2B5EF4-FFF2-40B4-BE49-F238E27FC236}">
                  <a16:creationId xmlns:a16="http://schemas.microsoft.com/office/drawing/2014/main" id="{47CACA1E-7D99-1A72-8817-433C0E3DC080}"/>
                </a:ext>
              </a:extLst>
            </p:cNvPr>
            <p:cNvGrpSpPr/>
            <p:nvPr/>
          </p:nvGrpSpPr>
          <p:grpSpPr>
            <a:xfrm>
              <a:off x="1615701" y="1403866"/>
              <a:ext cx="1751882" cy="1587160"/>
              <a:chOff x="1615701" y="1403866"/>
              <a:chExt cx="1751882" cy="1587160"/>
            </a:xfrm>
          </p:grpSpPr>
          <p:sp>
            <p:nvSpPr>
              <p:cNvPr id="12" name="TextBox 11"/>
              <p:cNvSpPr txBox="1"/>
              <p:nvPr/>
            </p:nvSpPr>
            <p:spPr>
              <a:xfrm>
                <a:off x="1615701" y="1403866"/>
                <a:ext cx="1704313" cy="369332"/>
              </a:xfrm>
              <a:prstGeom prst="rect">
                <a:avLst/>
              </a:prstGeom>
              <a:noFill/>
            </p:spPr>
            <p:txBody>
              <a:bodyPr wrap="none" rtlCol="0">
                <a:spAutoFit/>
              </a:bodyPr>
              <a:lstStyle/>
              <a:p>
                <a:r>
                  <a:rPr lang="en-US" dirty="0"/>
                  <a:t>Any NP Problem</a:t>
                </a:r>
              </a:p>
            </p:txBody>
          </p:sp>
          <mc:AlternateContent xmlns:mc="http://schemas.openxmlformats.org/markup-compatibility/2006" xmlns:a14="http://schemas.microsoft.com/office/drawing/2010/main">
            <mc:Choice Requires="a14">
              <p:sp>
                <p:nvSpPr>
                  <p:cNvPr id="22" name="Flowchart: Magnetic Disk 21"/>
                  <p:cNvSpPr/>
                  <p:nvPr/>
                </p:nvSpPr>
                <p:spPr>
                  <a:xfrm>
                    <a:off x="2741659" y="1806836"/>
                    <a:ext cx="625924" cy="1184190"/>
                  </a:xfrm>
                  <a:prstGeom prst="flowChartMagneticDisk">
                    <a:avLst/>
                  </a:prstGeom>
                  <a:solidFill>
                    <a:srgbClr val="FF5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𝐴</m:t>
                          </m:r>
                        </m:oMath>
                      </m:oMathPara>
                    </a14:m>
                    <a:endParaRPr lang="en-US" sz="4000" i="1" dirty="0">
                      <a:solidFill>
                        <a:schemeClr val="tx1"/>
                      </a:solidFill>
                    </a:endParaRPr>
                  </a:p>
                </p:txBody>
              </p:sp>
            </mc:Choice>
            <mc:Fallback xmlns="">
              <p:sp>
                <p:nvSpPr>
                  <p:cNvPr id="22" name="Flowchart: Magnetic Disk 21"/>
                  <p:cNvSpPr>
                    <a:spLocks noRot="1" noChangeAspect="1" noMove="1" noResize="1" noEditPoints="1" noAdjustHandles="1" noChangeArrowheads="1" noChangeShapeType="1" noTextEdit="1"/>
                  </p:cNvSpPr>
                  <p:nvPr/>
                </p:nvSpPr>
                <p:spPr>
                  <a:xfrm>
                    <a:off x="2741659" y="1806836"/>
                    <a:ext cx="625924" cy="1184190"/>
                  </a:xfrm>
                  <a:prstGeom prst="flowChartMagneticDisk">
                    <a:avLst/>
                  </a:prstGeom>
                  <a:blipFill>
                    <a:blip r:embed="rId2"/>
                    <a:stretch>
                      <a:fillRect/>
                    </a:stretch>
                  </a:blipFill>
                  <a:ln>
                    <a:solidFill>
                      <a:schemeClr val="tx1">
                        <a:lumMod val="95000"/>
                        <a:lumOff val="5000"/>
                      </a:schemeClr>
                    </a:solidFill>
                  </a:ln>
                </p:spPr>
                <p:txBody>
                  <a:bodyPr/>
                  <a:lstStyle/>
                  <a:p>
                    <a:r>
                      <a:rPr lang="en-US">
                        <a:noFill/>
                      </a:rPr>
                      <a:t> </a:t>
                    </a:r>
                  </a:p>
                </p:txBody>
              </p:sp>
            </mc:Fallback>
          </mc:AlternateContent>
        </p:grpSp>
        <p:grpSp>
          <p:nvGrpSpPr>
            <p:cNvPr id="5" name="Group 4">
              <a:extLst>
                <a:ext uri="{FF2B5EF4-FFF2-40B4-BE49-F238E27FC236}">
                  <a16:creationId xmlns:a16="http://schemas.microsoft.com/office/drawing/2014/main" id="{FD6E9CA6-7A62-2454-0401-344E3C81837A}"/>
                </a:ext>
              </a:extLst>
            </p:cNvPr>
            <p:cNvGrpSpPr/>
            <p:nvPr/>
          </p:nvGrpSpPr>
          <p:grpSpPr>
            <a:xfrm>
              <a:off x="7696200" y="1371600"/>
              <a:ext cx="2128660" cy="1525860"/>
              <a:chOff x="7696200" y="1371600"/>
              <a:chExt cx="2128660" cy="1525860"/>
            </a:xfrm>
          </p:grpSpPr>
          <p:sp>
            <p:nvSpPr>
              <p:cNvPr id="16" name="TextBox 15"/>
              <p:cNvSpPr txBox="1"/>
              <p:nvPr/>
            </p:nvSpPr>
            <p:spPr>
              <a:xfrm>
                <a:off x="7696200" y="1371600"/>
                <a:ext cx="2128660" cy="369332"/>
              </a:xfrm>
              <a:prstGeom prst="rect">
                <a:avLst/>
              </a:prstGeom>
              <a:noFill/>
            </p:spPr>
            <p:txBody>
              <a:bodyPr wrap="none" rtlCol="0">
                <a:spAutoFit/>
              </a:bodyPr>
              <a:lstStyle/>
              <a:p>
                <a:r>
                  <a:rPr lang="en-US" dirty="0"/>
                  <a:t>An NP-Hard Problem</a:t>
                </a:r>
              </a:p>
            </p:txBody>
          </p:sp>
          <mc:AlternateContent xmlns:mc="http://schemas.openxmlformats.org/markup-compatibility/2006" xmlns:a14="http://schemas.microsoft.com/office/drawing/2010/main">
            <mc:Choice Requires="a14">
              <p:sp>
                <p:nvSpPr>
                  <p:cNvPr id="23" name="Rectangle 22"/>
                  <p:cNvSpPr/>
                  <p:nvPr/>
                </p:nvSpPr>
                <p:spPr>
                  <a:xfrm>
                    <a:off x="8913392" y="1892573"/>
                    <a:ext cx="625924" cy="1004887"/>
                  </a:xfrm>
                  <a:prstGeom prst="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𝐵</m:t>
                          </m:r>
                        </m:oMath>
                      </m:oMathPara>
                    </a14:m>
                    <a:endParaRPr lang="en-US" sz="4000" dirty="0">
                      <a:solidFill>
                        <a:schemeClr val="tx1"/>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8913392" y="1892573"/>
                    <a:ext cx="625924" cy="1004887"/>
                  </a:xfrm>
                  <a:prstGeom prst="rect">
                    <a:avLst/>
                  </a:prstGeom>
                  <a:blipFill>
                    <a:blip r:embed="rId3"/>
                    <a:stretch>
                      <a:fillRect/>
                    </a:stretch>
                  </a:blipFill>
                  <a:ln>
                    <a:solidFill>
                      <a:schemeClr val="tx1">
                        <a:lumMod val="95000"/>
                        <a:lumOff val="5000"/>
                      </a:schemeClr>
                    </a:solidFill>
                  </a:ln>
                </p:spPr>
                <p:txBody>
                  <a:bodyPr/>
                  <a:lstStyle/>
                  <a:p>
                    <a:r>
                      <a:rPr lang="en-US">
                        <a:noFill/>
                      </a:rPr>
                      <a:t> </a:t>
                    </a:r>
                  </a:p>
                </p:txBody>
              </p:sp>
            </mc:Fallback>
          </mc:AlternateContent>
        </p:grpSp>
        <p:sp>
          <p:nvSpPr>
            <p:cNvPr id="31" name="AutoShape 5"/>
            <p:cNvSpPr>
              <a:spLocks noChangeArrowheads="1"/>
            </p:cNvSpPr>
            <p:nvPr/>
          </p:nvSpPr>
          <p:spPr bwMode="auto">
            <a:xfrm rot="5400000">
              <a:off x="8725391" y="346630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dirty="0"/>
            </a:p>
          </p:txBody>
        </p:sp>
        <p:grpSp>
          <p:nvGrpSpPr>
            <p:cNvPr id="6" name="Group 5">
              <a:extLst>
                <a:ext uri="{FF2B5EF4-FFF2-40B4-BE49-F238E27FC236}">
                  <a16:creationId xmlns:a16="http://schemas.microsoft.com/office/drawing/2014/main" id="{92FD62ED-B9AD-1508-115D-0E0F6D77F9A7}"/>
                </a:ext>
              </a:extLst>
            </p:cNvPr>
            <p:cNvGrpSpPr/>
            <p:nvPr/>
          </p:nvGrpSpPr>
          <p:grpSpPr>
            <a:xfrm>
              <a:off x="8454979" y="4873374"/>
              <a:ext cx="1500667" cy="1374220"/>
              <a:chOff x="8454979" y="4873374"/>
              <a:chExt cx="1500667" cy="1374220"/>
            </a:xfrm>
          </p:grpSpPr>
          <mc:AlternateContent xmlns:mc="http://schemas.openxmlformats.org/markup-compatibility/2006" xmlns:a14="http://schemas.microsoft.com/office/drawing/2010/main">
            <mc:Choice Requires="a14">
              <p:sp>
                <p:nvSpPr>
                  <p:cNvPr id="21" name="TextBox 20"/>
                  <p:cNvSpPr txBox="1"/>
                  <p:nvPr/>
                </p:nvSpPr>
                <p:spPr>
                  <a:xfrm>
                    <a:off x="8454979" y="4873374"/>
                    <a:ext cx="1500667" cy="369332"/>
                  </a:xfrm>
                  <a:prstGeom prst="rect">
                    <a:avLst/>
                  </a:prstGeom>
                  <a:noFill/>
                </p:spPr>
                <p:txBody>
                  <a:bodyPr wrap="none" rtlCol="0">
                    <a:spAutoFit/>
                  </a:bodyPr>
                  <a:lstStyle/>
                  <a:p>
                    <a:r>
                      <a:rPr lang="en-US" dirty="0"/>
                      <a:t>Solution for </a:t>
                    </a:r>
                    <a14:m>
                      <m:oMath xmlns:m="http://schemas.openxmlformats.org/officeDocument/2006/math">
                        <m:r>
                          <a:rPr lang="en-US" b="1" i="1" dirty="0">
                            <a:latin typeface="Cambria Math"/>
                          </a:rPr>
                          <m:t>𝑩</m:t>
                        </m:r>
                      </m:oMath>
                    </a14:m>
                    <a:endParaRPr lang="en-US"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8454979" y="4873374"/>
                    <a:ext cx="1500667" cy="369332"/>
                  </a:xfrm>
                  <a:prstGeom prst="rect">
                    <a:avLst/>
                  </a:prstGeom>
                  <a:blipFill>
                    <a:blip r:embed="rId4"/>
                    <a:stretch>
                      <a:fillRect l="-3659"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9" name="Rectangle 278"/>
                  <p:cNvSpPr/>
                  <p:nvPr/>
                </p:nvSpPr>
                <p:spPr>
                  <a:xfrm>
                    <a:off x="8937741" y="5242707"/>
                    <a:ext cx="625924" cy="1004887"/>
                  </a:xfrm>
                  <a:prstGeom prst="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𝑌</m:t>
                          </m:r>
                        </m:oMath>
                      </m:oMathPara>
                    </a14:m>
                    <a:endParaRPr lang="en-US" sz="4000" dirty="0">
                      <a:solidFill>
                        <a:schemeClr val="tx1"/>
                      </a:solidFill>
                    </a:endParaRPr>
                  </a:p>
                </p:txBody>
              </p:sp>
            </mc:Choice>
            <mc:Fallback xmlns="">
              <p:sp>
                <p:nvSpPr>
                  <p:cNvPr id="279" name="Rectangle 278"/>
                  <p:cNvSpPr>
                    <a:spLocks noRot="1" noChangeAspect="1" noMove="1" noResize="1" noEditPoints="1" noAdjustHandles="1" noChangeArrowheads="1" noChangeShapeType="1" noTextEdit="1"/>
                  </p:cNvSpPr>
                  <p:nvPr/>
                </p:nvSpPr>
                <p:spPr>
                  <a:xfrm>
                    <a:off x="8937741" y="5242707"/>
                    <a:ext cx="625924" cy="1004887"/>
                  </a:xfrm>
                  <a:prstGeom prst="rect">
                    <a:avLst/>
                  </a:prstGeom>
                  <a:blipFill>
                    <a:blip r:embed="rId5"/>
                    <a:stretch>
                      <a:fillRect/>
                    </a:stretch>
                  </a:blipFill>
                  <a:ln>
                    <a:solidFill>
                      <a:schemeClr val="tx1">
                        <a:lumMod val="95000"/>
                        <a:lumOff val="5000"/>
                      </a:schemeClr>
                    </a:solidFill>
                  </a:ln>
                </p:spPr>
                <p:txBody>
                  <a:bodyPr/>
                  <a:lstStyle/>
                  <a:p>
                    <a:r>
                      <a:rPr lang="en-US">
                        <a:noFill/>
                      </a:rPr>
                      <a:t> </a:t>
                    </a:r>
                  </a:p>
                </p:txBody>
              </p:sp>
            </mc:Fallback>
          </mc:AlternateContent>
        </p:grpSp>
        <p:grpSp>
          <p:nvGrpSpPr>
            <p:cNvPr id="7" name="Group 6">
              <a:extLst>
                <a:ext uri="{FF2B5EF4-FFF2-40B4-BE49-F238E27FC236}">
                  <a16:creationId xmlns:a16="http://schemas.microsoft.com/office/drawing/2014/main" id="{23C3AB42-A67A-F4D7-8F00-F21F7122C54C}"/>
                </a:ext>
              </a:extLst>
            </p:cNvPr>
            <p:cNvGrpSpPr/>
            <p:nvPr/>
          </p:nvGrpSpPr>
          <p:grpSpPr>
            <a:xfrm>
              <a:off x="2378525" y="4727933"/>
              <a:ext cx="1486241" cy="1596667"/>
              <a:chOff x="2378525" y="4727933"/>
              <a:chExt cx="1486241" cy="1596667"/>
            </a:xfrm>
          </p:grpSpPr>
          <mc:AlternateContent xmlns:mc="http://schemas.openxmlformats.org/markup-compatibility/2006" xmlns:a14="http://schemas.microsoft.com/office/drawing/2010/main">
            <mc:Choice Requires="a14">
              <p:sp>
                <p:nvSpPr>
                  <p:cNvPr id="28" name="TextBox 27"/>
                  <p:cNvSpPr txBox="1"/>
                  <p:nvPr/>
                </p:nvSpPr>
                <p:spPr>
                  <a:xfrm>
                    <a:off x="2378525" y="4727933"/>
                    <a:ext cx="1486241" cy="369332"/>
                  </a:xfrm>
                  <a:prstGeom prst="rect">
                    <a:avLst/>
                  </a:prstGeom>
                  <a:noFill/>
                </p:spPr>
                <p:txBody>
                  <a:bodyPr wrap="none" rtlCol="0">
                    <a:spAutoFit/>
                  </a:bodyPr>
                  <a:lstStyle/>
                  <a:p>
                    <a:r>
                      <a:rPr lang="en-US" dirty="0"/>
                      <a:t>Solution for </a:t>
                    </a:r>
                    <a14:m>
                      <m:oMath xmlns:m="http://schemas.openxmlformats.org/officeDocument/2006/math">
                        <m:r>
                          <a:rPr lang="en-US" b="1" i="1">
                            <a:latin typeface="Cambria Math"/>
                          </a:rPr>
                          <m:t>𝑨</m:t>
                        </m:r>
                      </m:oMath>
                    </a14:m>
                    <a:endParaRPr lang="en-US" b="1" dirty="0"/>
                  </a:p>
                </p:txBody>
              </p:sp>
            </mc:Choice>
            <mc:Fallback xmlns="">
              <p:sp>
                <p:nvSpPr>
                  <p:cNvPr id="28" name="TextBox 27"/>
                  <p:cNvSpPr txBox="1">
                    <a:spLocks noRot="1" noChangeAspect="1" noMove="1" noResize="1" noEditPoints="1" noAdjustHandles="1" noChangeArrowheads="1" noChangeShapeType="1" noTextEdit="1"/>
                  </p:cNvSpPr>
                  <p:nvPr/>
                </p:nvSpPr>
                <p:spPr>
                  <a:xfrm>
                    <a:off x="2378525" y="4727933"/>
                    <a:ext cx="1486241" cy="369332"/>
                  </a:xfrm>
                  <a:prstGeom prst="rect">
                    <a:avLst/>
                  </a:prstGeom>
                  <a:blipFill>
                    <a:blip r:embed="rId6"/>
                    <a:stretch>
                      <a:fillRect l="-3279"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0" name="Flowchart: Magnetic Disk 279"/>
                  <p:cNvSpPr/>
                  <p:nvPr/>
                </p:nvSpPr>
                <p:spPr>
                  <a:xfrm>
                    <a:off x="2822171" y="5140410"/>
                    <a:ext cx="625924" cy="1184190"/>
                  </a:xfrm>
                  <a:prstGeom prst="flowChartMagneticDisk">
                    <a:avLst/>
                  </a:prstGeom>
                  <a:solidFill>
                    <a:srgbClr val="FF5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𝑋</m:t>
                          </m:r>
                        </m:oMath>
                      </m:oMathPara>
                    </a14:m>
                    <a:endParaRPr lang="en-US" sz="4000" i="1" dirty="0">
                      <a:solidFill>
                        <a:schemeClr val="tx1"/>
                      </a:solidFill>
                    </a:endParaRPr>
                  </a:p>
                </p:txBody>
              </p:sp>
            </mc:Choice>
            <mc:Fallback xmlns="">
              <p:sp>
                <p:nvSpPr>
                  <p:cNvPr id="280" name="Flowchart: Magnetic Disk 279"/>
                  <p:cNvSpPr>
                    <a:spLocks noRot="1" noChangeAspect="1" noMove="1" noResize="1" noEditPoints="1" noAdjustHandles="1" noChangeArrowheads="1" noChangeShapeType="1" noTextEdit="1"/>
                  </p:cNvSpPr>
                  <p:nvPr/>
                </p:nvSpPr>
                <p:spPr>
                  <a:xfrm>
                    <a:off x="2822171" y="5140410"/>
                    <a:ext cx="625924" cy="1184190"/>
                  </a:xfrm>
                  <a:prstGeom prst="flowChartMagneticDisk">
                    <a:avLst/>
                  </a:prstGeom>
                  <a:blipFill>
                    <a:blip r:embed="rId7"/>
                    <a:stretch>
                      <a:fillRect/>
                    </a:stretch>
                  </a:blipFill>
                  <a:ln>
                    <a:solidFill>
                      <a:schemeClr val="tx1">
                        <a:lumMod val="95000"/>
                        <a:lumOff val="5000"/>
                      </a:schemeClr>
                    </a:solidFill>
                  </a:ln>
                </p:spPr>
                <p:txBody>
                  <a:bodyPr/>
                  <a:lstStyle/>
                  <a:p>
                    <a:r>
                      <a:rPr lang="en-US">
                        <a:noFill/>
                      </a:rPr>
                      <a:t> </a:t>
                    </a:r>
                  </a:p>
                </p:txBody>
              </p:sp>
            </mc:Fallback>
          </mc:AlternateContent>
        </p:grpSp>
        <p:grpSp>
          <p:nvGrpSpPr>
            <p:cNvPr id="8" name="Group 7">
              <a:extLst>
                <a:ext uri="{FF2B5EF4-FFF2-40B4-BE49-F238E27FC236}">
                  <a16:creationId xmlns:a16="http://schemas.microsoft.com/office/drawing/2014/main" id="{F0AE9986-7B8B-6951-E3F8-7752EB057A09}"/>
                </a:ext>
              </a:extLst>
            </p:cNvPr>
            <p:cNvGrpSpPr/>
            <p:nvPr/>
          </p:nvGrpSpPr>
          <p:grpSpPr>
            <a:xfrm>
              <a:off x="4488720" y="1367136"/>
              <a:ext cx="3215508" cy="5249682"/>
              <a:chOff x="4488720" y="1367136"/>
              <a:chExt cx="3215508" cy="5249682"/>
            </a:xfrm>
          </p:grpSpPr>
          <p:sp>
            <p:nvSpPr>
              <p:cNvPr id="34" name="Rectangle 33"/>
              <p:cNvSpPr/>
              <p:nvPr/>
            </p:nvSpPr>
            <p:spPr>
              <a:xfrm>
                <a:off x="4488720"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utoShape 5"/>
              <p:cNvSpPr>
                <a:spLocks noChangeArrowheads="1"/>
              </p:cNvSpPr>
              <p:nvPr/>
            </p:nvSpPr>
            <p:spPr bwMode="auto">
              <a:xfrm>
                <a:off x="4627562" y="2137483"/>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000" dirty="0"/>
              </a:p>
            </p:txBody>
          </p:sp>
          <p:sp>
            <p:nvSpPr>
              <p:cNvPr id="32" name="AutoShape 5"/>
              <p:cNvSpPr>
                <a:spLocks noChangeArrowheads="1"/>
              </p:cNvSpPr>
              <p:nvPr/>
            </p:nvSpPr>
            <p:spPr bwMode="auto">
              <a:xfrm rot="10800000">
                <a:off x="4779962" y="4839965"/>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5" name="TextBox 34"/>
              <p:cNvSpPr txBox="1"/>
              <p:nvPr/>
            </p:nvSpPr>
            <p:spPr>
              <a:xfrm>
                <a:off x="5479573" y="6215041"/>
                <a:ext cx="1136017" cy="369332"/>
              </a:xfrm>
              <a:prstGeom prst="rect">
                <a:avLst/>
              </a:prstGeom>
              <a:noFill/>
            </p:spPr>
            <p:txBody>
              <a:bodyPr wrap="none" rtlCol="0">
                <a:spAutoFit/>
              </a:bodyPr>
              <a:lstStyle/>
              <a:p>
                <a:r>
                  <a:rPr lang="en-US" dirty="0"/>
                  <a:t>Reduction</a:t>
                </a:r>
              </a:p>
            </p:txBody>
          </p:sp>
          <mc:AlternateContent xmlns:mc="http://schemas.openxmlformats.org/markup-compatibility/2006" xmlns:a14="http://schemas.microsoft.com/office/drawing/2010/main">
            <mc:Choice Requires="a14">
              <p:sp>
                <p:nvSpPr>
                  <p:cNvPr id="20" name="TextBox 19"/>
                  <p:cNvSpPr txBox="1"/>
                  <p:nvPr/>
                </p:nvSpPr>
                <p:spPr>
                  <a:xfrm>
                    <a:off x="5489064" y="1367136"/>
                    <a:ext cx="10641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FF33CC"/>
                              </a:solidFill>
                              <a:latin typeface="Cambria Math"/>
                            </a:rPr>
                            <m:t>𝑂</m:t>
                          </m:r>
                          <m:r>
                            <a:rPr lang="en-US" sz="2400" i="1">
                              <a:solidFill>
                                <a:srgbClr val="FF33CC"/>
                              </a:solidFill>
                              <a:latin typeface="Cambria Math"/>
                            </a:rPr>
                            <m:t>(</m:t>
                          </m:r>
                          <m:sSup>
                            <m:sSupPr>
                              <m:ctrlPr>
                                <a:rPr lang="en-US" sz="2400" i="1">
                                  <a:solidFill>
                                    <a:srgbClr val="FF33CC"/>
                                  </a:solidFill>
                                  <a:latin typeface="Cambria Math" panose="02040503050406030204" pitchFamily="18" charset="0"/>
                                </a:rPr>
                              </m:ctrlPr>
                            </m:sSupPr>
                            <m:e>
                              <m:r>
                                <a:rPr lang="en-US" sz="2400" i="1">
                                  <a:solidFill>
                                    <a:srgbClr val="FF33CC"/>
                                  </a:solidFill>
                                  <a:latin typeface="Cambria Math"/>
                                </a:rPr>
                                <m:t>𝑛</m:t>
                              </m:r>
                            </m:e>
                            <m:sup>
                              <m:r>
                                <a:rPr lang="en-US" sz="2400" i="1">
                                  <a:solidFill>
                                    <a:srgbClr val="FF33CC"/>
                                  </a:solidFill>
                                  <a:latin typeface="Cambria Math"/>
                                </a:rPr>
                                <m:t>𝑝</m:t>
                              </m:r>
                            </m:sup>
                          </m:sSup>
                          <m:r>
                            <a:rPr lang="en-US" sz="2400" i="1">
                              <a:solidFill>
                                <a:srgbClr val="FF33CC"/>
                              </a:solidFill>
                              <a:latin typeface="Cambria Math"/>
                            </a:rPr>
                            <m:t>)</m:t>
                          </m:r>
                        </m:oMath>
                      </m:oMathPara>
                    </a14:m>
                    <a:endParaRPr lang="en-US" sz="2400" dirty="0">
                      <a:solidFill>
                        <a:srgbClr val="FF33CC"/>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489064" y="1367136"/>
                    <a:ext cx="1064137" cy="461665"/>
                  </a:xfrm>
                  <a:prstGeom prst="rect">
                    <a:avLst/>
                  </a:prstGeom>
                  <a:blipFill>
                    <a:blip r:embed="rId8"/>
                    <a:stretch>
                      <a:fillRect r="-1714" b="-17105"/>
                    </a:stretch>
                  </a:blipFill>
                </p:spPr>
                <p:txBody>
                  <a:bodyPr/>
                  <a:lstStyle/>
                  <a:p>
                    <a:r>
                      <a:rPr lang="en-US">
                        <a:noFill/>
                      </a:rPr>
                      <a:t> </a:t>
                    </a:r>
                  </a:p>
                </p:txBody>
              </p:sp>
            </mc:Fallback>
          </mc:AlternateContent>
        </p:grpSp>
      </p:grpSp>
      <p:sp>
        <p:nvSpPr>
          <p:cNvPr id="26" name="Rounded Rectangular Callout 25">
            <a:extLst>
              <a:ext uri="{FF2B5EF4-FFF2-40B4-BE49-F238E27FC236}">
                <a16:creationId xmlns:a16="http://schemas.microsoft.com/office/drawing/2014/main" id="{EBD3D364-96E8-A14B-8D5D-6D824FA6B43A}"/>
              </a:ext>
            </a:extLst>
          </p:cNvPr>
          <p:cNvSpPr/>
          <p:nvPr/>
        </p:nvSpPr>
        <p:spPr>
          <a:xfrm>
            <a:off x="358401" y="105841"/>
            <a:ext cx="2514600" cy="884759"/>
          </a:xfrm>
          <a:prstGeom prst="wedgeRoundRectCallout">
            <a:avLst>
              <a:gd name="adj1" fmla="val 26844"/>
              <a:gd name="adj2" fmla="val 9834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a:t>For every NP problem</a:t>
            </a:r>
            <a:endParaRPr lang="en-US" dirty="0"/>
          </a:p>
        </p:txBody>
      </p:sp>
      <p:sp>
        <p:nvSpPr>
          <p:cNvPr id="27" name="Rounded Rectangular Callout 26">
            <a:extLst>
              <a:ext uri="{FF2B5EF4-FFF2-40B4-BE49-F238E27FC236}">
                <a16:creationId xmlns:a16="http://schemas.microsoft.com/office/drawing/2014/main" id="{EBD3D364-96E8-A14B-8D5D-6D824FA6B43A}"/>
              </a:ext>
            </a:extLst>
          </p:cNvPr>
          <p:cNvSpPr/>
          <p:nvPr/>
        </p:nvSpPr>
        <p:spPr>
          <a:xfrm>
            <a:off x="1121225" y="3312877"/>
            <a:ext cx="2514600" cy="1415056"/>
          </a:xfrm>
          <a:prstGeom prst="wedgeRoundRectCallout">
            <a:avLst>
              <a:gd name="adj1" fmla="val 85152"/>
              <a:gd name="adj2" fmla="val 8579"/>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dirty="0"/>
              <a:t>There exists a polynomial-time reduction to each NP-Hard Problem</a:t>
            </a:r>
          </a:p>
        </p:txBody>
      </p:sp>
      <mc:AlternateContent xmlns:mc="http://schemas.openxmlformats.org/markup-compatibility/2006" xmlns:a14="http://schemas.microsoft.com/office/drawing/2010/main">
        <mc:Choice Requires="a14">
          <p:sp>
            <p:nvSpPr>
              <p:cNvPr id="29" name="Rounded Rectangular Callout 28">
                <a:extLst>
                  <a:ext uri="{FF2B5EF4-FFF2-40B4-BE49-F238E27FC236}">
                    <a16:creationId xmlns:a16="http://schemas.microsoft.com/office/drawing/2014/main" id="{EBD3D364-96E8-A14B-8D5D-6D824FA6B43A}"/>
                  </a:ext>
                </a:extLst>
              </p:cNvPr>
              <p:cNvSpPr/>
              <p:nvPr/>
            </p:nvSpPr>
            <p:spPr>
              <a:xfrm>
                <a:off x="9903796" y="2897460"/>
                <a:ext cx="2288204" cy="1415056"/>
              </a:xfrm>
              <a:prstGeom prst="wedgeRoundRectCallout">
                <a:avLst>
                  <a:gd name="adj1" fmla="val -65737"/>
                  <a:gd name="adj2" fmla="val 1080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dirty="0"/>
                  <a:t>So if this was </a:t>
                </a:r>
                <a14:m>
                  <m:oMath xmlns:m="http://schemas.openxmlformats.org/officeDocument/2006/math">
                    <m:r>
                      <a:rPr lang="en-US" b="0" i="1" smtClean="0">
                        <a:latin typeface="Cambria Math"/>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a:rPr>
                              <m:t>𝑛</m:t>
                            </m:r>
                          </m:e>
                          <m:sup>
                            <m:r>
                              <a:rPr lang="en-US" b="0" i="1" smtClean="0">
                                <a:latin typeface="Cambria Math"/>
                              </a:rPr>
                              <m:t>𝑝</m:t>
                            </m:r>
                          </m:sup>
                        </m:sSup>
                      </m:e>
                    </m:d>
                  </m:oMath>
                </a14:m>
                <a:r>
                  <a:rPr lang="en-US" dirty="0"/>
                  <a:t> we can solve any NP problem in polynomial time</a:t>
                </a:r>
              </a:p>
            </p:txBody>
          </p:sp>
        </mc:Choice>
        <mc:Fallback xmlns="">
          <p:sp>
            <p:nvSpPr>
              <p:cNvPr id="29" name="Rounded Rectangular Callout 28">
                <a:extLst>
                  <a:ext uri="{FF2B5EF4-FFF2-40B4-BE49-F238E27FC236}">
                    <a16:creationId xmlns="" xmlns:a16="http://schemas.microsoft.com/office/drawing/2014/main" id="{EBD3D364-96E8-A14B-8D5D-6D824FA6B43A}"/>
                  </a:ext>
                </a:extLst>
              </p:cNvPr>
              <p:cNvSpPr>
                <a:spLocks noRot="1" noChangeAspect="1" noMove="1" noResize="1" noEditPoints="1" noAdjustHandles="1" noChangeArrowheads="1" noChangeShapeType="1" noTextEdit="1"/>
              </p:cNvSpPr>
              <p:nvPr/>
            </p:nvSpPr>
            <p:spPr>
              <a:xfrm>
                <a:off x="9903796" y="2897460"/>
                <a:ext cx="2288204" cy="1415056"/>
              </a:xfrm>
              <a:prstGeom prst="wedgeRoundRectCallout">
                <a:avLst>
                  <a:gd name="adj1" fmla="val -65737"/>
                  <a:gd name="adj2" fmla="val 10807"/>
                  <a:gd name="adj3" fmla="val 16667"/>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7647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Showing NP-Hardness</a:t>
            </a:r>
            <a:endParaRPr lang="en-US" dirty="0"/>
          </a:p>
        </p:txBody>
      </p:sp>
      <p:grpSp>
        <p:nvGrpSpPr>
          <p:cNvPr id="7" name="Group 6" descr="To prove a problem B to be NP-Hard, it sufficient to take some problem already known to be NP-Hard (call this A), and reduce A to B in polynomial time. This way if B has a polynomial time algorithm which solves it then A does as well.">
            <a:extLst>
              <a:ext uri="{FF2B5EF4-FFF2-40B4-BE49-F238E27FC236}">
                <a16:creationId xmlns:a16="http://schemas.microsoft.com/office/drawing/2014/main" id="{7D260722-796E-1F63-9251-FA1BC64D7F54}"/>
              </a:ext>
            </a:extLst>
          </p:cNvPr>
          <p:cNvGrpSpPr/>
          <p:nvPr/>
        </p:nvGrpSpPr>
        <p:grpSpPr>
          <a:xfrm>
            <a:off x="5105400" y="1367136"/>
            <a:ext cx="7010400" cy="5249682"/>
            <a:chOff x="5105400" y="1367136"/>
            <a:chExt cx="7010400" cy="5249682"/>
          </a:xfrm>
        </p:grpSpPr>
        <p:sp>
          <p:nvSpPr>
            <p:cNvPr id="34" name="Rectangle 33"/>
            <p:cNvSpPr/>
            <p:nvPr/>
          </p:nvSpPr>
          <p:spPr>
            <a:xfrm>
              <a:off x="6766692"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5105400" y="1411069"/>
              <a:ext cx="1625253" cy="646331"/>
            </a:xfrm>
            <a:prstGeom prst="rect">
              <a:avLst/>
            </a:prstGeom>
            <a:noFill/>
          </p:spPr>
          <p:txBody>
            <a:bodyPr wrap="none" rtlCol="0">
              <a:spAutoFit/>
            </a:bodyPr>
            <a:lstStyle/>
            <a:p>
              <a:pPr algn="ctr"/>
              <a:r>
                <a:rPr lang="en-US"/>
                <a:t>A </a:t>
              </a:r>
              <a:r>
                <a:rPr lang="en-US" b="1"/>
                <a:t>First</a:t>
              </a:r>
              <a:r>
                <a:rPr lang="en-US"/>
                <a:t> NP-Hard</a:t>
              </a:r>
            </a:p>
            <a:p>
              <a:pPr algn="ctr"/>
              <a:r>
                <a:rPr lang="en-US"/>
                <a:t> Problem</a:t>
              </a:r>
              <a:endParaRPr lang="en-US" dirty="0"/>
            </a:p>
          </p:txBody>
        </p:sp>
        <p:sp>
          <p:nvSpPr>
            <p:cNvPr id="16" name="TextBox 15"/>
            <p:cNvSpPr txBox="1"/>
            <p:nvPr/>
          </p:nvSpPr>
          <p:spPr>
            <a:xfrm>
              <a:off x="9654870" y="1371600"/>
              <a:ext cx="2460930" cy="369332"/>
            </a:xfrm>
            <a:prstGeom prst="rect">
              <a:avLst/>
            </a:prstGeom>
            <a:noFill/>
          </p:spPr>
          <p:txBody>
            <a:bodyPr wrap="none" rtlCol="0">
              <a:spAutoFit/>
            </a:bodyPr>
            <a:lstStyle/>
            <a:p>
              <a:r>
                <a:rPr lang="en-US"/>
                <a:t>A new NP-Hard Problem</a:t>
              </a:r>
              <a:endParaRPr lang="en-US" dirty="0"/>
            </a:p>
          </p:txBody>
        </p:sp>
        <mc:AlternateContent xmlns:mc="http://schemas.openxmlformats.org/markup-compatibility/2006" xmlns:a14="http://schemas.microsoft.com/office/drawing/2010/main">
          <mc:Choice Requires="a14">
            <p:sp>
              <p:nvSpPr>
                <p:cNvPr id="21" name="TextBox 20"/>
                <p:cNvSpPr txBox="1"/>
                <p:nvPr/>
              </p:nvSpPr>
              <p:spPr>
                <a:xfrm>
                  <a:off x="10129199" y="4873374"/>
                  <a:ext cx="1500667" cy="369332"/>
                </a:xfrm>
                <a:prstGeom prst="rect">
                  <a:avLst/>
                </a:prstGeom>
                <a:noFill/>
              </p:spPr>
              <p:txBody>
                <a:bodyPr wrap="none" rtlCol="0">
                  <a:spAutoFit/>
                </a:bodyPr>
                <a:lstStyle/>
                <a:p>
                  <a:r>
                    <a:rPr lang="en-US" dirty="0"/>
                    <a:t>Solution for </a:t>
                  </a:r>
                  <a14:m>
                    <m:oMath xmlns:m="http://schemas.openxmlformats.org/officeDocument/2006/math">
                      <m:r>
                        <a:rPr lang="en-US" b="1" i="1" dirty="0">
                          <a:latin typeface="Cambria Math"/>
                        </a:rPr>
                        <m:t>𝑩</m:t>
                      </m:r>
                    </m:oMath>
                  </a14:m>
                  <a:endParaRPr lang="en-US"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10129199" y="4873374"/>
                  <a:ext cx="1500667" cy="369332"/>
                </a:xfrm>
                <a:prstGeom prst="rect">
                  <a:avLst/>
                </a:prstGeom>
                <a:blipFill>
                  <a:blip r:embed="rId2"/>
                  <a:stretch>
                    <a:fillRect l="-3659"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Flowchart: Magnetic Disk 21"/>
                <p:cNvSpPr/>
                <p:nvPr/>
              </p:nvSpPr>
              <p:spPr>
                <a:xfrm>
                  <a:off x="5658693" y="2016210"/>
                  <a:ext cx="625924" cy="1184190"/>
                </a:xfrm>
                <a:prstGeom prst="flowChartMagneticDisk">
                  <a:avLst/>
                </a:prstGeom>
                <a:solidFill>
                  <a:srgbClr val="FF5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𝐴</m:t>
                        </m:r>
                      </m:oMath>
                    </m:oMathPara>
                  </a14:m>
                  <a:endParaRPr lang="en-US" sz="4000" i="1" dirty="0">
                    <a:solidFill>
                      <a:schemeClr val="tx1"/>
                    </a:solidFill>
                  </a:endParaRPr>
                </a:p>
              </p:txBody>
            </p:sp>
          </mc:Choice>
          <mc:Fallback xmlns="">
            <p:sp>
              <p:nvSpPr>
                <p:cNvPr id="22" name="Flowchart: Magnetic Disk 21"/>
                <p:cNvSpPr>
                  <a:spLocks noRot="1" noChangeAspect="1" noMove="1" noResize="1" noEditPoints="1" noAdjustHandles="1" noChangeArrowheads="1" noChangeShapeType="1" noTextEdit="1"/>
                </p:cNvSpPr>
                <p:nvPr/>
              </p:nvSpPr>
              <p:spPr>
                <a:xfrm>
                  <a:off x="5658693" y="2016210"/>
                  <a:ext cx="625924" cy="1184190"/>
                </a:xfrm>
                <a:prstGeom prst="flowChartMagneticDisk">
                  <a:avLst/>
                </a:prstGeom>
                <a:blipFill>
                  <a:blip r:embed="rId3"/>
                  <a:stretch>
                    <a:fillRect/>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0587612" y="1892573"/>
                  <a:ext cx="625924" cy="1004887"/>
                </a:xfrm>
                <a:prstGeom prst="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𝐵</m:t>
                        </m:r>
                      </m:oMath>
                    </m:oMathPara>
                  </a14:m>
                  <a:endParaRPr lang="en-US" sz="4000" dirty="0">
                    <a:solidFill>
                      <a:schemeClr val="tx1"/>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10587612" y="1892573"/>
                  <a:ext cx="625924" cy="1004887"/>
                </a:xfrm>
                <a:prstGeom prst="rect">
                  <a:avLst/>
                </a:prstGeom>
                <a:blipFill>
                  <a:blip r:embed="rId4"/>
                  <a:stretch>
                    <a:fillRect/>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295559" y="4727933"/>
                  <a:ext cx="1486241" cy="369332"/>
                </a:xfrm>
                <a:prstGeom prst="rect">
                  <a:avLst/>
                </a:prstGeom>
                <a:noFill/>
              </p:spPr>
              <p:txBody>
                <a:bodyPr wrap="none" rtlCol="0">
                  <a:spAutoFit/>
                </a:bodyPr>
                <a:lstStyle/>
                <a:p>
                  <a:r>
                    <a:rPr lang="en-US" dirty="0"/>
                    <a:t>Solution for </a:t>
                  </a:r>
                  <a14:m>
                    <m:oMath xmlns:m="http://schemas.openxmlformats.org/officeDocument/2006/math">
                      <m:r>
                        <a:rPr lang="en-US" b="1" i="1">
                          <a:latin typeface="Cambria Math"/>
                        </a:rPr>
                        <m:t>𝑨</m:t>
                      </m:r>
                    </m:oMath>
                  </a14:m>
                  <a:endParaRPr lang="en-US" b="1" dirty="0"/>
                </a:p>
              </p:txBody>
            </p:sp>
          </mc:Choice>
          <mc:Fallback xmlns="">
            <p:sp>
              <p:nvSpPr>
                <p:cNvPr id="28" name="TextBox 27"/>
                <p:cNvSpPr txBox="1">
                  <a:spLocks noRot="1" noChangeAspect="1" noMove="1" noResize="1" noEditPoints="1" noAdjustHandles="1" noChangeArrowheads="1" noChangeShapeType="1" noTextEdit="1"/>
                </p:cNvSpPr>
                <p:nvPr/>
              </p:nvSpPr>
              <p:spPr>
                <a:xfrm>
                  <a:off x="5295559" y="4727933"/>
                  <a:ext cx="1486241" cy="369332"/>
                </a:xfrm>
                <a:prstGeom prst="rect">
                  <a:avLst/>
                </a:prstGeom>
                <a:blipFill>
                  <a:blip r:embed="rId5"/>
                  <a:stretch>
                    <a:fillRect l="-3689" t="-10000" b="-26667"/>
                  </a:stretch>
                </a:blipFill>
              </p:spPr>
              <p:txBody>
                <a:bodyPr/>
                <a:lstStyle/>
                <a:p>
                  <a:r>
                    <a:rPr lang="en-US">
                      <a:noFill/>
                    </a:rPr>
                    <a:t> </a:t>
                  </a:r>
                </a:p>
              </p:txBody>
            </p:sp>
          </mc:Fallback>
        </mc:AlternateContent>
        <p:sp>
          <p:nvSpPr>
            <p:cNvPr id="30" name="AutoShape 5"/>
            <p:cNvSpPr>
              <a:spLocks noChangeArrowheads="1"/>
            </p:cNvSpPr>
            <p:nvPr/>
          </p:nvSpPr>
          <p:spPr bwMode="auto">
            <a:xfrm>
              <a:off x="6905534" y="2137483"/>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000" dirty="0"/>
            </a:p>
          </p:txBody>
        </p:sp>
        <p:sp>
          <p:nvSpPr>
            <p:cNvPr id="31" name="AutoShape 5"/>
            <p:cNvSpPr>
              <a:spLocks noChangeArrowheads="1"/>
            </p:cNvSpPr>
            <p:nvPr/>
          </p:nvSpPr>
          <p:spPr bwMode="auto">
            <a:xfrm rot="5400000">
              <a:off x="10399611" y="346630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dirty="0"/>
            </a:p>
          </p:txBody>
        </p:sp>
        <p:sp>
          <p:nvSpPr>
            <p:cNvPr id="32" name="AutoShape 5"/>
            <p:cNvSpPr>
              <a:spLocks noChangeArrowheads="1"/>
            </p:cNvSpPr>
            <p:nvPr/>
          </p:nvSpPr>
          <p:spPr bwMode="auto">
            <a:xfrm rot="10800000">
              <a:off x="7057934" y="4839965"/>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5" name="TextBox 34"/>
            <p:cNvSpPr txBox="1"/>
            <p:nvPr/>
          </p:nvSpPr>
          <p:spPr>
            <a:xfrm>
              <a:off x="7757545" y="6215041"/>
              <a:ext cx="1136017" cy="369332"/>
            </a:xfrm>
            <a:prstGeom prst="rect">
              <a:avLst/>
            </a:prstGeom>
            <a:noFill/>
          </p:spPr>
          <p:txBody>
            <a:bodyPr wrap="none" rtlCol="0">
              <a:spAutoFit/>
            </a:bodyPr>
            <a:lstStyle/>
            <a:p>
              <a:r>
                <a:rPr lang="en-US" dirty="0"/>
                <a:t>Reduction</a:t>
              </a:r>
            </a:p>
          </p:txBody>
        </p:sp>
        <mc:AlternateContent xmlns:mc="http://schemas.openxmlformats.org/markup-compatibility/2006" xmlns:a14="http://schemas.microsoft.com/office/drawing/2010/main">
          <mc:Choice Requires="a14">
            <p:sp>
              <p:nvSpPr>
                <p:cNvPr id="279" name="Rectangle 278"/>
                <p:cNvSpPr/>
                <p:nvPr/>
              </p:nvSpPr>
              <p:spPr>
                <a:xfrm>
                  <a:off x="10611961" y="5242707"/>
                  <a:ext cx="625924" cy="1004887"/>
                </a:xfrm>
                <a:prstGeom prst="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𝑌</m:t>
                        </m:r>
                      </m:oMath>
                    </m:oMathPara>
                  </a14:m>
                  <a:endParaRPr lang="en-US" sz="4000" dirty="0">
                    <a:solidFill>
                      <a:schemeClr val="tx1"/>
                    </a:solidFill>
                  </a:endParaRPr>
                </a:p>
              </p:txBody>
            </p:sp>
          </mc:Choice>
          <mc:Fallback xmlns="">
            <p:sp>
              <p:nvSpPr>
                <p:cNvPr id="279" name="Rectangle 278"/>
                <p:cNvSpPr>
                  <a:spLocks noRot="1" noChangeAspect="1" noMove="1" noResize="1" noEditPoints="1" noAdjustHandles="1" noChangeArrowheads="1" noChangeShapeType="1" noTextEdit="1"/>
                </p:cNvSpPr>
                <p:nvPr/>
              </p:nvSpPr>
              <p:spPr>
                <a:xfrm>
                  <a:off x="10611961" y="5242707"/>
                  <a:ext cx="625924" cy="1004887"/>
                </a:xfrm>
                <a:prstGeom prst="rect">
                  <a:avLst/>
                </a:prstGeom>
                <a:blipFill>
                  <a:blip r:embed="rId6"/>
                  <a:stretch>
                    <a:fillRect/>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0" name="Flowchart: Magnetic Disk 279"/>
                <p:cNvSpPr/>
                <p:nvPr/>
              </p:nvSpPr>
              <p:spPr>
                <a:xfrm>
                  <a:off x="5739205" y="5140410"/>
                  <a:ext cx="625924" cy="1184190"/>
                </a:xfrm>
                <a:prstGeom prst="flowChartMagneticDisk">
                  <a:avLst/>
                </a:prstGeom>
                <a:solidFill>
                  <a:srgbClr val="FF5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𝑋</m:t>
                        </m:r>
                      </m:oMath>
                    </m:oMathPara>
                  </a14:m>
                  <a:endParaRPr lang="en-US" sz="4000" i="1" dirty="0">
                    <a:solidFill>
                      <a:schemeClr val="tx1"/>
                    </a:solidFill>
                  </a:endParaRPr>
                </a:p>
              </p:txBody>
            </p:sp>
          </mc:Choice>
          <mc:Fallback xmlns="">
            <p:sp>
              <p:nvSpPr>
                <p:cNvPr id="280" name="Flowchart: Magnetic Disk 279"/>
                <p:cNvSpPr>
                  <a:spLocks noRot="1" noChangeAspect="1" noMove="1" noResize="1" noEditPoints="1" noAdjustHandles="1" noChangeArrowheads="1" noChangeShapeType="1" noTextEdit="1"/>
                </p:cNvSpPr>
                <p:nvPr/>
              </p:nvSpPr>
              <p:spPr>
                <a:xfrm>
                  <a:off x="5739205" y="5140410"/>
                  <a:ext cx="625924" cy="1184190"/>
                </a:xfrm>
                <a:prstGeom prst="flowChartMagneticDisk">
                  <a:avLst/>
                </a:prstGeom>
                <a:blipFill>
                  <a:blip r:embed="rId7"/>
                  <a:stretch>
                    <a:fillRect/>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767036" y="1367136"/>
                  <a:ext cx="10641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FF33CC"/>
                            </a:solidFill>
                            <a:latin typeface="Cambria Math"/>
                          </a:rPr>
                          <m:t>𝑂</m:t>
                        </m:r>
                        <m:r>
                          <a:rPr lang="en-US" sz="2400" i="1">
                            <a:solidFill>
                              <a:srgbClr val="FF33CC"/>
                            </a:solidFill>
                            <a:latin typeface="Cambria Math"/>
                          </a:rPr>
                          <m:t>(</m:t>
                        </m:r>
                        <m:sSup>
                          <m:sSupPr>
                            <m:ctrlPr>
                              <a:rPr lang="en-US" sz="2400" i="1">
                                <a:solidFill>
                                  <a:srgbClr val="FF33CC"/>
                                </a:solidFill>
                                <a:latin typeface="Cambria Math" panose="02040503050406030204" pitchFamily="18" charset="0"/>
                              </a:rPr>
                            </m:ctrlPr>
                          </m:sSupPr>
                          <m:e>
                            <m:r>
                              <a:rPr lang="en-US" sz="2400" i="1">
                                <a:solidFill>
                                  <a:srgbClr val="FF33CC"/>
                                </a:solidFill>
                                <a:latin typeface="Cambria Math"/>
                              </a:rPr>
                              <m:t>𝑛</m:t>
                            </m:r>
                          </m:e>
                          <m:sup>
                            <m:r>
                              <a:rPr lang="en-US" sz="2400" i="1">
                                <a:solidFill>
                                  <a:srgbClr val="FF33CC"/>
                                </a:solidFill>
                                <a:latin typeface="Cambria Math"/>
                              </a:rPr>
                              <m:t>𝑝</m:t>
                            </m:r>
                          </m:sup>
                        </m:sSup>
                        <m:r>
                          <a:rPr lang="en-US" sz="2400" i="1">
                            <a:solidFill>
                              <a:srgbClr val="FF33CC"/>
                            </a:solidFill>
                            <a:latin typeface="Cambria Math"/>
                          </a:rPr>
                          <m:t>)</m:t>
                        </m:r>
                      </m:oMath>
                    </m:oMathPara>
                  </a14:m>
                  <a:endParaRPr lang="en-US" sz="2400" dirty="0">
                    <a:solidFill>
                      <a:srgbClr val="FF33CC"/>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767036" y="1367136"/>
                  <a:ext cx="1064137" cy="461665"/>
                </a:xfrm>
                <a:prstGeom prst="rect">
                  <a:avLst/>
                </a:prstGeom>
                <a:blipFill>
                  <a:blip r:embed="rId8"/>
                  <a:stretch>
                    <a:fillRect r="-1714" b="-17105"/>
                  </a:stretch>
                </a:blipFill>
              </p:spPr>
              <p:txBody>
                <a:bodyPr/>
                <a:lstStyle/>
                <a:p>
                  <a:r>
                    <a:rPr lang="en-US">
                      <a:noFill/>
                    </a:rPr>
                    <a:t> </a:t>
                  </a:r>
                </a:p>
              </p:txBody>
            </p:sp>
          </mc:Fallback>
        </mc:AlternateContent>
      </p:grpSp>
      <p:grpSp>
        <p:nvGrpSpPr>
          <p:cNvPr id="5" name="Group 4" descr="This strategy works because we've already shown that every NP problem reduces to A, and so if A has a polynomial time solution then so does every NP problem. B having a polynomial time solution is just one option for how to finding a polynomial time algorithm for A."/>
          <p:cNvGrpSpPr/>
          <p:nvPr/>
        </p:nvGrpSpPr>
        <p:grpSpPr>
          <a:xfrm>
            <a:off x="-13253" y="1330081"/>
            <a:ext cx="5042453" cy="5249682"/>
            <a:chOff x="-13253" y="1330081"/>
            <a:chExt cx="5042453" cy="5249682"/>
          </a:xfrm>
        </p:grpSpPr>
        <p:sp>
          <p:nvSpPr>
            <p:cNvPr id="24" name="Rectangle 23"/>
            <p:cNvSpPr/>
            <p:nvPr/>
          </p:nvSpPr>
          <p:spPr>
            <a:xfrm>
              <a:off x="1813692" y="1736144"/>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utoShape 5"/>
            <p:cNvSpPr>
              <a:spLocks noChangeArrowheads="1"/>
            </p:cNvSpPr>
            <p:nvPr/>
          </p:nvSpPr>
          <p:spPr bwMode="auto">
            <a:xfrm>
              <a:off x="1952534" y="2100428"/>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000" dirty="0"/>
            </a:p>
          </p:txBody>
        </p:sp>
        <p:sp>
          <p:nvSpPr>
            <p:cNvPr id="33" name="AutoShape 5"/>
            <p:cNvSpPr>
              <a:spLocks noChangeArrowheads="1"/>
            </p:cNvSpPr>
            <p:nvPr/>
          </p:nvSpPr>
          <p:spPr bwMode="auto">
            <a:xfrm rot="10800000">
              <a:off x="2104934" y="4802910"/>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6" name="TextBox 35"/>
            <p:cNvSpPr txBox="1"/>
            <p:nvPr/>
          </p:nvSpPr>
          <p:spPr>
            <a:xfrm>
              <a:off x="2804545" y="6177986"/>
              <a:ext cx="1136017" cy="369332"/>
            </a:xfrm>
            <a:prstGeom prst="rect">
              <a:avLst/>
            </a:prstGeom>
            <a:noFill/>
          </p:spPr>
          <p:txBody>
            <a:bodyPr wrap="none" rtlCol="0">
              <a:spAutoFit/>
            </a:bodyPr>
            <a:lstStyle/>
            <a:p>
              <a:r>
                <a:rPr lang="en-US" dirty="0"/>
                <a:t>Reduction</a:t>
              </a:r>
            </a:p>
          </p:txBody>
        </p:sp>
        <mc:AlternateContent xmlns:mc="http://schemas.openxmlformats.org/markup-compatibility/2006" xmlns:a14="http://schemas.microsoft.com/office/drawing/2010/main">
          <mc:Choice Requires="a14">
            <p:sp>
              <p:nvSpPr>
                <p:cNvPr id="37" name="TextBox 36"/>
                <p:cNvSpPr txBox="1"/>
                <p:nvPr/>
              </p:nvSpPr>
              <p:spPr>
                <a:xfrm>
                  <a:off x="2814036" y="1330081"/>
                  <a:ext cx="10641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FF33CC"/>
                            </a:solidFill>
                            <a:latin typeface="Cambria Math"/>
                          </a:rPr>
                          <m:t>𝑂</m:t>
                        </m:r>
                        <m:r>
                          <a:rPr lang="en-US" sz="2400" i="1">
                            <a:solidFill>
                              <a:srgbClr val="FF33CC"/>
                            </a:solidFill>
                            <a:latin typeface="Cambria Math"/>
                          </a:rPr>
                          <m:t>(</m:t>
                        </m:r>
                        <m:sSup>
                          <m:sSupPr>
                            <m:ctrlPr>
                              <a:rPr lang="en-US" sz="2400" i="1">
                                <a:solidFill>
                                  <a:srgbClr val="FF33CC"/>
                                </a:solidFill>
                                <a:latin typeface="Cambria Math" panose="02040503050406030204" pitchFamily="18" charset="0"/>
                              </a:rPr>
                            </m:ctrlPr>
                          </m:sSupPr>
                          <m:e>
                            <m:r>
                              <a:rPr lang="en-US" sz="2400" i="1">
                                <a:solidFill>
                                  <a:srgbClr val="FF33CC"/>
                                </a:solidFill>
                                <a:latin typeface="Cambria Math"/>
                              </a:rPr>
                              <m:t>𝑛</m:t>
                            </m:r>
                          </m:e>
                          <m:sup>
                            <m:r>
                              <a:rPr lang="en-US" sz="2400" i="1">
                                <a:solidFill>
                                  <a:srgbClr val="FF33CC"/>
                                </a:solidFill>
                                <a:latin typeface="Cambria Math"/>
                              </a:rPr>
                              <m:t>𝑝</m:t>
                            </m:r>
                          </m:sup>
                        </m:sSup>
                        <m:r>
                          <a:rPr lang="en-US" sz="2400" i="1">
                            <a:solidFill>
                              <a:srgbClr val="FF33CC"/>
                            </a:solidFill>
                            <a:latin typeface="Cambria Math"/>
                          </a:rPr>
                          <m:t>)</m:t>
                        </m:r>
                      </m:oMath>
                    </m:oMathPara>
                  </a14:m>
                  <a:endParaRPr lang="en-US" sz="2400" dirty="0">
                    <a:solidFill>
                      <a:srgbClr val="FF33CC"/>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2814036" y="1330081"/>
                  <a:ext cx="1064137" cy="461665"/>
                </a:xfrm>
                <a:prstGeom prst="rect">
                  <a:avLst/>
                </a:prstGeom>
                <a:blipFill rotWithShape="1">
                  <a:blip r:embed="rId9"/>
                  <a:stretch>
                    <a:fillRect r="-1724"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Isosceles Triangle 2"/>
                <p:cNvSpPr/>
                <p:nvPr/>
              </p:nvSpPr>
              <p:spPr>
                <a:xfrm>
                  <a:off x="457200" y="1925266"/>
                  <a:ext cx="1066800" cy="1033984"/>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b="0" i="1" smtClean="0">
                            <a:solidFill>
                              <a:schemeClr val="tx1"/>
                            </a:solidFill>
                            <a:latin typeface="Cambria Math"/>
                          </a:rPr>
                          <m:t>𝐶</m:t>
                        </m:r>
                      </m:oMath>
                    </m:oMathPara>
                  </a14:m>
                  <a:endParaRPr lang="en-US" sz="4000">
                    <a:solidFill>
                      <a:schemeClr val="tx1"/>
                    </a:solidFill>
                  </a:endParaRPr>
                </a:p>
              </p:txBody>
            </p:sp>
          </mc:Choice>
          <mc:Fallback xmlns="">
            <p:sp>
              <p:nvSpPr>
                <p:cNvPr id="3" name="Isosceles Triangle 2"/>
                <p:cNvSpPr>
                  <a:spLocks noRot="1" noChangeAspect="1" noMove="1" noResize="1" noEditPoints="1" noAdjustHandles="1" noChangeArrowheads="1" noChangeShapeType="1" noTextEdit="1"/>
                </p:cNvSpPr>
                <p:nvPr/>
              </p:nvSpPr>
              <p:spPr>
                <a:xfrm>
                  <a:off x="457200" y="1925266"/>
                  <a:ext cx="1066800" cy="1033984"/>
                </a:xfrm>
                <a:prstGeom prst="triangle">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Isosceles Triangle 37"/>
                <p:cNvSpPr/>
                <p:nvPr/>
              </p:nvSpPr>
              <p:spPr>
                <a:xfrm>
                  <a:off x="457200" y="5037607"/>
                  <a:ext cx="1066800" cy="1033984"/>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b="0" i="1" smtClean="0">
                            <a:solidFill>
                              <a:schemeClr val="tx1"/>
                            </a:solidFill>
                            <a:latin typeface="Cambria Math"/>
                          </a:rPr>
                          <m:t>𝑍</m:t>
                        </m:r>
                      </m:oMath>
                    </m:oMathPara>
                  </a14:m>
                  <a:endParaRPr lang="en-US" sz="4000">
                    <a:solidFill>
                      <a:schemeClr val="tx1"/>
                    </a:solidFill>
                  </a:endParaRPr>
                </a:p>
              </p:txBody>
            </p:sp>
          </mc:Choice>
          <mc:Fallback xmlns="">
            <p:sp>
              <p:nvSpPr>
                <p:cNvPr id="38" name="Isosceles Triangle 37"/>
                <p:cNvSpPr>
                  <a:spLocks noRot="1" noChangeAspect="1" noMove="1" noResize="1" noEditPoints="1" noAdjustHandles="1" noChangeArrowheads="1" noChangeShapeType="1" noTextEdit="1"/>
                </p:cNvSpPr>
                <p:nvPr/>
              </p:nvSpPr>
              <p:spPr>
                <a:xfrm>
                  <a:off x="457200" y="5037607"/>
                  <a:ext cx="1066800" cy="1033984"/>
                </a:xfrm>
                <a:prstGeom prst="triangle">
                  <a:avLst/>
                </a:prstGeom>
                <a:blipFill rotWithShape="1">
                  <a:blip r:embed="rId11"/>
                  <a:stretch>
                    <a:fillRect/>
                  </a:stretch>
                </a:blipFill>
              </p:spPr>
              <p:txBody>
                <a:bodyPr/>
                <a:lstStyle/>
                <a:p>
                  <a:r>
                    <a:rPr lang="en-US">
                      <a:noFill/>
                    </a:rPr>
                    <a:t> </a:t>
                  </a:r>
                </a:p>
              </p:txBody>
            </p:sp>
          </mc:Fallback>
        </mc:AlternateContent>
        <p:sp>
          <p:nvSpPr>
            <p:cNvPr id="39" name="TextBox 38"/>
            <p:cNvSpPr txBox="1"/>
            <p:nvPr/>
          </p:nvSpPr>
          <p:spPr>
            <a:xfrm>
              <a:off x="-13253" y="1459468"/>
              <a:ext cx="1704314" cy="369332"/>
            </a:xfrm>
            <a:prstGeom prst="rect">
              <a:avLst/>
            </a:prstGeom>
            <a:noFill/>
          </p:spPr>
          <p:txBody>
            <a:bodyPr wrap="none" rtlCol="0">
              <a:spAutoFit/>
            </a:bodyPr>
            <a:lstStyle/>
            <a:p>
              <a:pPr algn="ctr"/>
              <a:r>
                <a:rPr lang="en-US"/>
                <a:t>Any NP Problem</a:t>
              </a:r>
              <a:endParaRPr lang="en-US" dirty="0"/>
            </a:p>
          </p:txBody>
        </p:sp>
        <mc:AlternateContent xmlns:mc="http://schemas.openxmlformats.org/markup-compatibility/2006" xmlns:a14="http://schemas.microsoft.com/office/drawing/2010/main">
          <mc:Choice Requires="a14">
            <p:sp>
              <p:nvSpPr>
                <p:cNvPr id="40" name="TextBox 39"/>
                <p:cNvSpPr txBox="1"/>
                <p:nvPr/>
              </p:nvSpPr>
              <p:spPr>
                <a:xfrm>
                  <a:off x="142720" y="4655299"/>
                  <a:ext cx="1481944" cy="369332"/>
                </a:xfrm>
                <a:prstGeom prst="rect">
                  <a:avLst/>
                </a:prstGeom>
                <a:noFill/>
              </p:spPr>
              <p:txBody>
                <a:bodyPr wrap="none" rtlCol="0">
                  <a:spAutoFit/>
                </a:bodyPr>
                <a:lstStyle/>
                <a:p>
                  <a:pPr algn="ctr"/>
                  <a:r>
                    <a:rPr lang="en-US"/>
                    <a:t>Solution for </a:t>
                  </a:r>
                  <a14:m>
                    <m:oMath xmlns:m="http://schemas.openxmlformats.org/officeDocument/2006/math">
                      <m:r>
                        <a:rPr lang="en-US" b="1" i="1" smtClean="0">
                          <a:latin typeface="Cambria Math"/>
                        </a:rPr>
                        <m:t>𝑪</m:t>
                      </m:r>
                    </m:oMath>
                  </a14:m>
                  <a:endParaRPr lang="en-US" b="1" dirty="0"/>
                </a:p>
              </p:txBody>
            </p:sp>
          </mc:Choice>
          <mc:Fallback xmlns="">
            <p:sp>
              <p:nvSpPr>
                <p:cNvPr id="40" name="TextBox 39"/>
                <p:cNvSpPr txBox="1">
                  <a:spLocks noRot="1" noChangeAspect="1" noMove="1" noResize="1" noEditPoints="1" noAdjustHandles="1" noChangeArrowheads="1" noChangeShapeType="1" noTextEdit="1"/>
                </p:cNvSpPr>
                <p:nvPr/>
              </p:nvSpPr>
              <p:spPr>
                <a:xfrm>
                  <a:off x="142720" y="4655299"/>
                  <a:ext cx="1481944" cy="369332"/>
                </a:xfrm>
                <a:prstGeom prst="rect">
                  <a:avLst/>
                </a:prstGeom>
                <a:blipFill rotWithShape="1">
                  <a:blip r:embed="rId12"/>
                  <a:stretch>
                    <a:fillRect l="-2869" t="-8333" b="-26667"/>
                  </a:stretch>
                </a:blipFill>
              </p:spPr>
              <p:txBody>
                <a:bodyPr/>
                <a:lstStyle/>
                <a:p>
                  <a:r>
                    <a:rPr lang="en-US">
                      <a:noFill/>
                    </a:rPr>
                    <a:t> </a:t>
                  </a:r>
                </a:p>
              </p:txBody>
            </p:sp>
          </mc:Fallback>
        </mc:AlternateContent>
      </p:grpSp>
    </p:spTree>
    <p:extLst>
      <p:ext uri="{BB962C8B-B14F-4D97-AF65-F5344CB8AC3E}">
        <p14:creationId xmlns:p14="http://schemas.microsoft.com/office/powerpoint/2010/main" val="24577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 - Definition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2332037"/>
                <a:ext cx="8548500" cy="4525963"/>
              </a:xfrm>
            </p:spPr>
            <p:txBody>
              <a:bodyPr>
                <a:normAutofit/>
              </a:bodyPr>
              <a:lstStyle/>
              <a:p>
                <a:r>
                  <a:rPr lang="en-US" dirty="0"/>
                  <a:t>“Together they stand, together they fall”</a:t>
                </a:r>
              </a:p>
              <a:p>
                <a:r>
                  <a:rPr lang="en-US" dirty="0"/>
                  <a:t>Problems solvable in polynomial time </a:t>
                </a:r>
                <a:r>
                  <a:rPr lang="en-US" dirty="0" err="1"/>
                  <a:t>iff</a:t>
                </a:r>
                <a:r>
                  <a:rPr lang="en-US" dirty="0"/>
                  <a:t> ALL NP problems are</a:t>
                </a:r>
              </a:p>
              <a:p>
                <a:r>
                  <a:rPr lang="en-US" dirty="0"/>
                  <a:t>NP-Complete = NP </a:t>
                </a:r>
                <a14:m>
                  <m:oMath xmlns:m="http://schemas.openxmlformats.org/officeDocument/2006/math">
                    <m:r>
                      <a:rPr lang="en-US" b="0" i="1" smtClean="0">
                        <a:latin typeface="Cambria Math"/>
                      </a:rPr>
                      <m:t>∩</m:t>
                    </m:r>
                  </m:oMath>
                </a14:m>
                <a:r>
                  <a:rPr lang="en-US" dirty="0"/>
                  <a:t> NP-Hard</a:t>
                </a:r>
              </a:p>
              <a:p>
                <a:r>
                  <a:rPr lang="en-US" b="1" dirty="0"/>
                  <a:t>How to show a problem is NP-Complete?</a:t>
                </a:r>
              </a:p>
              <a:p>
                <a:pPr lvl="1"/>
                <a:r>
                  <a:rPr lang="en-US" dirty="0"/>
                  <a:t>Show it belongs to NP</a:t>
                </a:r>
              </a:p>
              <a:p>
                <a:pPr lvl="2"/>
                <a:r>
                  <a:rPr lang="en-US" dirty="0"/>
                  <a:t>Give a polynomial time verifier</a:t>
                </a:r>
              </a:p>
              <a:p>
                <a:pPr lvl="1"/>
                <a:r>
                  <a:rPr lang="en-US" dirty="0"/>
                  <a:t>Show it is NP-Hard</a:t>
                </a:r>
              </a:p>
              <a:p>
                <a:pPr lvl="2"/>
                <a:r>
                  <a:rPr lang="en-US" dirty="0"/>
                  <a:t>Give a reduction from another NP-H problem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2332037"/>
                <a:ext cx="8548500" cy="4525963"/>
              </a:xfrm>
              <a:blipFill>
                <a:blip r:embed="rId2"/>
                <a:stretch>
                  <a:fillRect l="-1284" t="-2291"/>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B2CDBFF3-E85D-EA6A-D3FB-B51CEA446A46}"/>
              </a:ext>
              <a:ext uri="{C183D7F6-B498-43B3-948B-1728B52AA6E4}">
                <adec:decorative xmlns:adec="http://schemas.microsoft.com/office/drawing/2017/decorative" val="1"/>
              </a:ext>
            </a:extLst>
          </p:cNvPr>
          <p:cNvGrpSpPr/>
          <p:nvPr/>
        </p:nvGrpSpPr>
        <p:grpSpPr>
          <a:xfrm>
            <a:off x="6431618" y="365125"/>
            <a:ext cx="5318549" cy="2636366"/>
            <a:chOff x="1879600" y="1306031"/>
            <a:chExt cx="11168359" cy="5536073"/>
          </a:xfrm>
        </p:grpSpPr>
        <p:grpSp>
          <p:nvGrpSpPr>
            <p:cNvPr id="6" name="Group 5">
              <a:extLst>
                <a:ext uri="{FF2B5EF4-FFF2-40B4-BE49-F238E27FC236}">
                  <a16:creationId xmlns:a16="http://schemas.microsoft.com/office/drawing/2014/main" id="{1FB0C6A3-2672-4B14-7D3B-BEE0949E0F2F}"/>
                </a:ext>
              </a:extLst>
            </p:cNvPr>
            <p:cNvGrpSpPr/>
            <p:nvPr/>
          </p:nvGrpSpPr>
          <p:grpSpPr>
            <a:xfrm>
              <a:off x="1879600" y="1306031"/>
              <a:ext cx="10257117" cy="5536073"/>
              <a:chOff x="396240" y="595664"/>
              <a:chExt cx="11602720" cy="6262336"/>
            </a:xfrm>
          </p:grpSpPr>
          <p:sp>
            <p:nvSpPr>
              <p:cNvPr id="8" name="Oval 7">
                <a:extLst>
                  <a:ext uri="{FF2B5EF4-FFF2-40B4-BE49-F238E27FC236}">
                    <a16:creationId xmlns:a16="http://schemas.microsoft.com/office/drawing/2014/main" id="{316D442D-50BF-E4D1-B1C9-D65776F6C362}"/>
                  </a:ext>
                </a:extLst>
              </p:cNvPr>
              <p:cNvSpPr/>
              <p:nvPr/>
            </p:nvSpPr>
            <p:spPr>
              <a:xfrm>
                <a:off x="396240" y="715328"/>
                <a:ext cx="11602720" cy="6142672"/>
              </a:xfrm>
              <a:prstGeom prst="ellipse">
                <a:avLst/>
              </a:prstGeom>
              <a:solidFill>
                <a:schemeClr val="accent1">
                  <a:lumMod val="60000"/>
                  <a:lumOff val="4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806BEEA-FBDF-B62E-2C8F-5EA4D0F0E82A}"/>
                      </a:ext>
                    </a:extLst>
                  </p:cNvPr>
                  <p:cNvSpPr txBox="1"/>
                  <p:nvPr/>
                </p:nvSpPr>
                <p:spPr>
                  <a:xfrm>
                    <a:off x="3342640" y="595664"/>
                    <a:ext cx="6095999"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solidFill>
                                <a:schemeClr val="tx1"/>
                              </a:solidFill>
                              <a:latin typeface="Cambria Math" panose="02040503050406030204" pitchFamily="18" charset="0"/>
                            </a:rPr>
                            <m:t>𝐸𝑋</m:t>
                          </m:r>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p:txBody>
              </p:sp>
            </mc:Choice>
            <mc:Fallback xmlns="">
              <p:sp>
                <p:nvSpPr>
                  <p:cNvPr id="9" name="TextBox 8">
                    <a:extLst>
                      <a:ext uri="{FF2B5EF4-FFF2-40B4-BE49-F238E27FC236}">
                        <a16:creationId xmlns:a16="http://schemas.microsoft.com/office/drawing/2014/main" id="{8806BEEA-FBDF-B62E-2C8F-5EA4D0F0E82A}"/>
                      </a:ext>
                    </a:extLst>
                  </p:cNvPr>
                  <p:cNvSpPr txBox="1">
                    <a:spLocks noRot="1" noChangeAspect="1" noMove="1" noResize="1" noEditPoints="1" noAdjustHandles="1" noChangeArrowheads="1" noChangeShapeType="1" noTextEdit="1"/>
                  </p:cNvSpPr>
                  <p:nvPr/>
                </p:nvSpPr>
                <p:spPr>
                  <a:xfrm>
                    <a:off x="3342640" y="595664"/>
                    <a:ext cx="6095999" cy="523220"/>
                  </a:xfrm>
                  <a:prstGeom prst="rect">
                    <a:avLst/>
                  </a:prstGeom>
                  <a:blipFill>
                    <a:blip r:embed="rId3"/>
                    <a:stretch>
                      <a:fillRect b="-75000"/>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52BF586D-67E4-9D63-F9B4-38F29C057C58}"/>
                  </a:ext>
                </a:extLst>
              </p:cNvPr>
              <p:cNvSpPr/>
              <p:nvPr/>
            </p:nvSpPr>
            <p:spPr>
              <a:xfrm>
                <a:off x="605529" y="1601803"/>
                <a:ext cx="10590790" cy="4967783"/>
              </a:xfrm>
              <a:prstGeom prst="ellipse">
                <a:avLst/>
              </a:prstGeom>
              <a:solidFill>
                <a:schemeClr val="accent6">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1" name="Oval 10">
                <a:extLst>
                  <a:ext uri="{FF2B5EF4-FFF2-40B4-BE49-F238E27FC236}">
                    <a16:creationId xmlns:a16="http://schemas.microsoft.com/office/drawing/2014/main" id="{F208F89D-EDDE-F874-7592-85060B08251D}"/>
                  </a:ext>
                </a:extLst>
              </p:cNvPr>
              <p:cNvSpPr/>
              <p:nvPr/>
            </p:nvSpPr>
            <p:spPr>
              <a:xfrm>
                <a:off x="955040" y="2404053"/>
                <a:ext cx="8991600" cy="3777452"/>
              </a:xfrm>
              <a:prstGeom prst="ellipse">
                <a:avLst/>
              </a:prstGeom>
              <a:solidFill>
                <a:schemeClr val="accent2">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mc:AlternateContent xmlns:mc="http://schemas.openxmlformats.org/markup-compatibility/2006" xmlns:a14="http://schemas.microsoft.com/office/drawing/2010/main">
            <mc:Choice Requires="a14">
              <p:sp>
                <p:nvSpPr>
                  <p:cNvPr id="21" name="Oval 20">
                    <a:extLst>
                      <a:ext uri="{FF2B5EF4-FFF2-40B4-BE49-F238E27FC236}">
                        <a16:creationId xmlns:a16="http://schemas.microsoft.com/office/drawing/2014/main" id="{59956194-81F0-C6BF-684A-E7078D316ABB}"/>
                      </a:ext>
                    </a:extLst>
                  </p:cNvPr>
                  <p:cNvSpPr/>
                  <p:nvPr/>
                </p:nvSpPr>
                <p:spPr>
                  <a:xfrm>
                    <a:off x="1391920" y="3105003"/>
                    <a:ext cx="4998720" cy="2555240"/>
                  </a:xfrm>
                  <a:prstGeom prst="ellipse">
                    <a:avLst/>
                  </a:prstGeom>
                  <a:solidFill>
                    <a:schemeClr val="accent4">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p:txBody>
              </p:sp>
            </mc:Choice>
            <mc:Fallback xmlns="">
              <p:sp>
                <p:nvSpPr>
                  <p:cNvPr id="4" name="Oval 3">
                    <a:extLst>
                      <a:ext uri="{FF2B5EF4-FFF2-40B4-BE49-F238E27FC236}">
                        <a16:creationId xmlns:a16="http://schemas.microsoft.com/office/drawing/2014/main" id="{22CD1BFD-574C-E5F5-667A-A8E28277AD99}"/>
                      </a:ext>
                    </a:extLst>
                  </p:cNvPr>
                  <p:cNvSpPr>
                    <a:spLocks noRot="1" noChangeAspect="1" noMove="1" noResize="1" noEditPoints="1" noAdjustHandles="1" noChangeArrowheads="1" noChangeShapeType="1" noTextEdit="1"/>
                  </p:cNvSpPr>
                  <p:nvPr/>
                </p:nvSpPr>
                <p:spPr>
                  <a:xfrm>
                    <a:off x="1391920" y="3105003"/>
                    <a:ext cx="4998720" cy="2555240"/>
                  </a:xfrm>
                  <a:prstGeom prst="ellipse">
                    <a:avLst/>
                  </a:prstGeom>
                  <a:blipFill>
                    <a:blip r:embed="rId5"/>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6DD3DDF-613E-A3AA-4CA6-077356E9382C}"/>
                      </a:ext>
                    </a:extLst>
                  </p:cNvPr>
                  <p:cNvSpPr txBox="1"/>
                  <p:nvPr/>
                </p:nvSpPr>
                <p:spPr>
                  <a:xfrm>
                    <a:off x="3149599" y="1914059"/>
                    <a:ext cx="6095999"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solidFill>
                                <a:schemeClr val="tx1"/>
                              </a:solidFill>
                              <a:latin typeface="Cambria Math" panose="02040503050406030204" pitchFamily="18" charset="0"/>
                            </a:rPr>
                            <m:t>𝑁</m:t>
                          </m:r>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p:txBody>
              </p:sp>
            </mc:Choice>
            <mc:Fallback xmlns="">
              <p:sp>
                <p:nvSpPr>
                  <p:cNvPr id="22" name="TextBox 21">
                    <a:extLst>
                      <a:ext uri="{FF2B5EF4-FFF2-40B4-BE49-F238E27FC236}">
                        <a16:creationId xmlns:a16="http://schemas.microsoft.com/office/drawing/2014/main" id="{B6DD3DDF-613E-A3AA-4CA6-077356E9382C}"/>
                      </a:ext>
                    </a:extLst>
                  </p:cNvPr>
                  <p:cNvSpPr txBox="1">
                    <a:spLocks noRot="1" noChangeAspect="1" noMove="1" noResize="1" noEditPoints="1" noAdjustHandles="1" noChangeArrowheads="1" noChangeShapeType="1" noTextEdit="1"/>
                  </p:cNvSpPr>
                  <p:nvPr/>
                </p:nvSpPr>
                <p:spPr>
                  <a:xfrm>
                    <a:off x="3149599" y="1914059"/>
                    <a:ext cx="6095999" cy="523220"/>
                  </a:xfrm>
                  <a:prstGeom prst="rect">
                    <a:avLst/>
                  </a:prstGeom>
                  <a:blipFill>
                    <a:blip r:embed="rId6"/>
                    <a:stretch>
                      <a:fillRect b="-75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 name="Arrow: Right 6">
                  <a:extLst>
                    <a:ext uri="{FF2B5EF4-FFF2-40B4-BE49-F238E27FC236}">
                      <a16:creationId xmlns:a16="http://schemas.microsoft.com/office/drawing/2014/main" id="{CEF98193-ED76-C70D-679D-05D1A9230D94}"/>
                    </a:ext>
                  </a:extLst>
                </p:cNvPr>
                <p:cNvSpPr/>
                <p:nvPr/>
              </p:nvSpPr>
              <p:spPr>
                <a:xfrm rot="2172224">
                  <a:off x="9811840" y="5594923"/>
                  <a:ext cx="3236119" cy="988195"/>
                </a:xfrm>
                <a:prstGeom prst="rightArrow">
                  <a:avLst/>
                </a:prstGeom>
                <a:solidFill>
                  <a:schemeClr val="accent6">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𝑁𝑃</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𝐻𝑎𝑟𝑑</m:t>
                        </m:r>
                      </m:oMath>
                    </m:oMathPara>
                  </a14:m>
                  <a:endParaRPr lang="en-US" dirty="0">
                    <a:solidFill>
                      <a:schemeClr val="tx1"/>
                    </a:solidFill>
                  </a:endParaRPr>
                </a:p>
              </p:txBody>
            </p:sp>
          </mc:Choice>
          <mc:Fallback xmlns="">
            <p:sp>
              <p:nvSpPr>
                <p:cNvPr id="7" name="Arrow: Right 6">
                  <a:extLst>
                    <a:ext uri="{FF2B5EF4-FFF2-40B4-BE49-F238E27FC236}">
                      <a16:creationId xmlns:a16="http://schemas.microsoft.com/office/drawing/2014/main" id="{CEF98193-ED76-C70D-679D-05D1A9230D94}"/>
                    </a:ext>
                  </a:extLst>
                </p:cNvPr>
                <p:cNvSpPr>
                  <a:spLocks noRot="1" noChangeAspect="1" noMove="1" noResize="1" noEditPoints="1" noAdjustHandles="1" noChangeArrowheads="1" noChangeShapeType="1" noTextEdit="1"/>
                </p:cNvSpPr>
                <p:nvPr/>
              </p:nvSpPr>
              <p:spPr>
                <a:xfrm rot="2172224">
                  <a:off x="9811840" y="5594923"/>
                  <a:ext cx="3236119" cy="988195"/>
                </a:xfrm>
                <a:prstGeom prst="rightArrow">
                  <a:avLst/>
                </a:prstGeom>
                <a:blipFill>
                  <a:blip r:embed="rId7"/>
                  <a:stretch>
                    <a:fillRect/>
                  </a:stretch>
                </a:blipFill>
                <a:ln>
                  <a:solidFill>
                    <a:schemeClr val="tx1"/>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4685EA8-FD93-0B7E-D670-EDE04381766B}"/>
                  </a:ext>
                </a:extLst>
              </p:cNvPr>
              <p:cNvSpPr txBox="1"/>
              <p:nvPr/>
            </p:nvSpPr>
            <p:spPr>
              <a:xfrm rot="1721236">
                <a:off x="8919555" y="1221472"/>
                <a:ext cx="2566340" cy="40011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000" b="0" i="1" dirty="0" smtClean="0">
                          <a:solidFill>
                            <a:schemeClr val="tx1"/>
                          </a:solidFill>
                          <a:latin typeface="Cambria Math" panose="02040503050406030204" pitchFamily="18" charset="0"/>
                        </a:rPr>
                        <m:t>𝑁</m:t>
                      </m:r>
                      <m:r>
                        <a:rPr lang="en-US" sz="2000" i="1" dirty="0" smtClean="0">
                          <a:solidFill>
                            <a:schemeClr val="tx1"/>
                          </a:solidFill>
                          <a:latin typeface="Cambria Math" panose="02040503050406030204" pitchFamily="18" charset="0"/>
                        </a:rPr>
                        <m:t>𝑃</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𝐶𝑜𝑚𝑝𝑙𝑒𝑡𝑒</m:t>
                      </m:r>
                    </m:oMath>
                  </m:oMathPara>
                </a14:m>
                <a:endParaRPr lang="en-US" sz="2000" dirty="0">
                  <a:solidFill>
                    <a:schemeClr val="tx1"/>
                  </a:solidFill>
                </a:endParaRPr>
              </a:p>
            </p:txBody>
          </p:sp>
        </mc:Choice>
        <mc:Fallback xmlns="">
          <p:sp>
            <p:nvSpPr>
              <p:cNvPr id="23" name="TextBox 22">
                <a:extLst>
                  <a:ext uri="{FF2B5EF4-FFF2-40B4-BE49-F238E27FC236}">
                    <a16:creationId xmlns:a16="http://schemas.microsoft.com/office/drawing/2014/main" id="{E4685EA8-FD93-0B7E-D670-EDE04381766B}"/>
                  </a:ext>
                </a:extLst>
              </p:cNvPr>
              <p:cNvSpPr txBox="1">
                <a:spLocks noRot="1" noChangeAspect="1" noMove="1" noResize="1" noEditPoints="1" noAdjustHandles="1" noChangeArrowheads="1" noChangeShapeType="1" noTextEdit="1"/>
              </p:cNvSpPr>
              <p:nvPr/>
            </p:nvSpPr>
            <p:spPr>
              <a:xfrm rot="1721236">
                <a:off x="8919555" y="1221472"/>
                <a:ext cx="2566340" cy="400110"/>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3031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Using NP-Completeness</a:t>
            </a:r>
          </a:p>
        </p:txBody>
      </p:sp>
      <p:grpSp>
        <p:nvGrpSpPr>
          <p:cNvPr id="8" name="Group 7" descr="Because NP-Complete problems belong to both NP and NP-Hard, every NP-Complete problem reduces in polynomial time to every other NP-Complete problem.&#10;&#10;This means that either ALL NP-Complete problems have a polynomial time solution, or else none of them do.">
            <a:extLst>
              <a:ext uri="{FF2B5EF4-FFF2-40B4-BE49-F238E27FC236}">
                <a16:creationId xmlns:a16="http://schemas.microsoft.com/office/drawing/2014/main" id="{255AB2B4-0350-DC05-2FC8-EE556469E162}"/>
              </a:ext>
            </a:extLst>
          </p:cNvPr>
          <p:cNvGrpSpPr/>
          <p:nvPr/>
        </p:nvGrpSpPr>
        <p:grpSpPr>
          <a:xfrm>
            <a:off x="183373" y="1367136"/>
            <a:ext cx="12008627" cy="5249682"/>
            <a:chOff x="183373" y="1367136"/>
            <a:chExt cx="12008627" cy="5249682"/>
          </a:xfrm>
        </p:grpSpPr>
        <p:grpSp>
          <p:nvGrpSpPr>
            <p:cNvPr id="3" name="Group 2">
              <a:extLst>
                <a:ext uri="{FF2B5EF4-FFF2-40B4-BE49-F238E27FC236}">
                  <a16:creationId xmlns:a16="http://schemas.microsoft.com/office/drawing/2014/main" id="{965F0091-43D3-B8D9-5785-DA96A72D4713}"/>
                </a:ext>
              </a:extLst>
            </p:cNvPr>
            <p:cNvGrpSpPr/>
            <p:nvPr/>
          </p:nvGrpSpPr>
          <p:grpSpPr>
            <a:xfrm>
              <a:off x="1615701" y="1367136"/>
              <a:ext cx="9104201" cy="5249682"/>
              <a:chOff x="1615701" y="1367136"/>
              <a:chExt cx="9104201" cy="5249682"/>
            </a:xfrm>
          </p:grpSpPr>
          <p:sp>
            <p:nvSpPr>
              <p:cNvPr id="34" name="Rectangle 33"/>
              <p:cNvSpPr/>
              <p:nvPr/>
            </p:nvSpPr>
            <p:spPr>
              <a:xfrm>
                <a:off x="4488720"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615701" y="1403866"/>
                <a:ext cx="2683235" cy="369332"/>
              </a:xfrm>
              <a:prstGeom prst="rect">
                <a:avLst/>
              </a:prstGeom>
              <a:noFill/>
            </p:spPr>
            <p:txBody>
              <a:bodyPr wrap="none" rtlCol="0">
                <a:spAutoFit/>
              </a:bodyPr>
              <a:lstStyle/>
              <a:p>
                <a:r>
                  <a:rPr lang="en-US" dirty="0"/>
                  <a:t>Any NP-Complete Problem</a:t>
                </a:r>
              </a:p>
            </p:txBody>
          </p:sp>
          <p:sp>
            <p:nvSpPr>
              <p:cNvPr id="16" name="TextBox 15"/>
              <p:cNvSpPr txBox="1"/>
              <p:nvPr/>
            </p:nvSpPr>
            <p:spPr>
              <a:xfrm>
                <a:off x="7467601" y="1371600"/>
                <a:ext cx="3252301" cy="369332"/>
              </a:xfrm>
              <a:prstGeom prst="rect">
                <a:avLst/>
              </a:prstGeom>
              <a:noFill/>
            </p:spPr>
            <p:txBody>
              <a:bodyPr wrap="none" rtlCol="0">
                <a:spAutoFit/>
              </a:bodyPr>
              <a:lstStyle/>
              <a:p>
                <a:r>
                  <a:rPr lang="en-US" dirty="0"/>
                  <a:t>Any other NP-Complete Problem</a:t>
                </a:r>
              </a:p>
            </p:txBody>
          </p:sp>
          <mc:AlternateContent xmlns:mc="http://schemas.openxmlformats.org/markup-compatibility/2006" xmlns:a14="http://schemas.microsoft.com/office/drawing/2010/main">
            <mc:Choice Requires="a14">
              <p:sp>
                <p:nvSpPr>
                  <p:cNvPr id="21" name="TextBox 20"/>
                  <p:cNvSpPr txBox="1"/>
                  <p:nvPr/>
                </p:nvSpPr>
                <p:spPr>
                  <a:xfrm>
                    <a:off x="8454979" y="4873374"/>
                    <a:ext cx="1500667" cy="369332"/>
                  </a:xfrm>
                  <a:prstGeom prst="rect">
                    <a:avLst/>
                  </a:prstGeom>
                  <a:noFill/>
                </p:spPr>
                <p:txBody>
                  <a:bodyPr wrap="none" rtlCol="0">
                    <a:spAutoFit/>
                  </a:bodyPr>
                  <a:lstStyle/>
                  <a:p>
                    <a:r>
                      <a:rPr lang="en-US" dirty="0"/>
                      <a:t>Solution for </a:t>
                    </a:r>
                    <a14:m>
                      <m:oMath xmlns:m="http://schemas.openxmlformats.org/officeDocument/2006/math">
                        <m:r>
                          <a:rPr lang="en-US" b="1" i="1" dirty="0">
                            <a:latin typeface="Cambria Math"/>
                          </a:rPr>
                          <m:t>𝑩</m:t>
                        </m:r>
                      </m:oMath>
                    </a14:m>
                    <a:endParaRPr lang="en-US"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8454979" y="4873374"/>
                    <a:ext cx="1500667" cy="369332"/>
                  </a:xfrm>
                  <a:prstGeom prst="rect">
                    <a:avLst/>
                  </a:prstGeom>
                  <a:blipFill>
                    <a:blip r:embed="rId2"/>
                    <a:stretch>
                      <a:fillRect l="-3659"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Flowchart: Magnetic Disk 21"/>
                  <p:cNvSpPr/>
                  <p:nvPr/>
                </p:nvSpPr>
                <p:spPr>
                  <a:xfrm>
                    <a:off x="2741659" y="1806836"/>
                    <a:ext cx="625924" cy="1184190"/>
                  </a:xfrm>
                  <a:prstGeom prst="flowChartMagneticDisk">
                    <a:avLst/>
                  </a:prstGeom>
                  <a:solidFill>
                    <a:srgbClr val="FF5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𝐴</m:t>
                          </m:r>
                        </m:oMath>
                      </m:oMathPara>
                    </a14:m>
                    <a:endParaRPr lang="en-US" sz="4000" i="1" dirty="0">
                      <a:solidFill>
                        <a:schemeClr val="tx1"/>
                      </a:solidFill>
                    </a:endParaRPr>
                  </a:p>
                </p:txBody>
              </p:sp>
            </mc:Choice>
            <mc:Fallback xmlns="">
              <p:sp>
                <p:nvSpPr>
                  <p:cNvPr id="22" name="Flowchart: Magnetic Disk 21"/>
                  <p:cNvSpPr>
                    <a:spLocks noRot="1" noChangeAspect="1" noMove="1" noResize="1" noEditPoints="1" noAdjustHandles="1" noChangeArrowheads="1" noChangeShapeType="1" noTextEdit="1"/>
                  </p:cNvSpPr>
                  <p:nvPr/>
                </p:nvSpPr>
                <p:spPr>
                  <a:xfrm>
                    <a:off x="2741659" y="1806836"/>
                    <a:ext cx="625924" cy="1184190"/>
                  </a:xfrm>
                  <a:prstGeom prst="flowChartMagneticDisk">
                    <a:avLst/>
                  </a:prstGeom>
                  <a:blipFill>
                    <a:blip r:embed="rId3"/>
                    <a:stretch>
                      <a:fillRect/>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8913392" y="1892573"/>
                    <a:ext cx="625924" cy="1004887"/>
                  </a:xfrm>
                  <a:prstGeom prst="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𝐵</m:t>
                          </m:r>
                        </m:oMath>
                      </m:oMathPara>
                    </a14:m>
                    <a:endParaRPr lang="en-US" sz="4000" dirty="0">
                      <a:solidFill>
                        <a:schemeClr val="tx1"/>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8913392" y="1892573"/>
                    <a:ext cx="625924" cy="1004887"/>
                  </a:xfrm>
                  <a:prstGeom prst="rect">
                    <a:avLst/>
                  </a:prstGeom>
                  <a:blipFill>
                    <a:blip r:embed="rId4"/>
                    <a:stretch>
                      <a:fillRect/>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378525" y="4727933"/>
                    <a:ext cx="1486241" cy="369332"/>
                  </a:xfrm>
                  <a:prstGeom prst="rect">
                    <a:avLst/>
                  </a:prstGeom>
                  <a:noFill/>
                </p:spPr>
                <p:txBody>
                  <a:bodyPr wrap="none" rtlCol="0">
                    <a:spAutoFit/>
                  </a:bodyPr>
                  <a:lstStyle/>
                  <a:p>
                    <a:r>
                      <a:rPr lang="en-US" dirty="0"/>
                      <a:t>Solution for </a:t>
                    </a:r>
                    <a14:m>
                      <m:oMath xmlns:m="http://schemas.openxmlformats.org/officeDocument/2006/math">
                        <m:r>
                          <a:rPr lang="en-US" b="1" i="1">
                            <a:latin typeface="Cambria Math"/>
                          </a:rPr>
                          <m:t>𝑨</m:t>
                        </m:r>
                      </m:oMath>
                    </a14:m>
                    <a:endParaRPr lang="en-US" b="1" dirty="0"/>
                  </a:p>
                </p:txBody>
              </p:sp>
            </mc:Choice>
            <mc:Fallback xmlns="">
              <p:sp>
                <p:nvSpPr>
                  <p:cNvPr id="28" name="TextBox 27"/>
                  <p:cNvSpPr txBox="1">
                    <a:spLocks noRot="1" noChangeAspect="1" noMove="1" noResize="1" noEditPoints="1" noAdjustHandles="1" noChangeArrowheads="1" noChangeShapeType="1" noTextEdit="1"/>
                  </p:cNvSpPr>
                  <p:nvPr/>
                </p:nvSpPr>
                <p:spPr>
                  <a:xfrm>
                    <a:off x="2378525" y="4727933"/>
                    <a:ext cx="1486241" cy="369332"/>
                  </a:xfrm>
                  <a:prstGeom prst="rect">
                    <a:avLst/>
                  </a:prstGeom>
                  <a:blipFill>
                    <a:blip r:embed="rId5"/>
                    <a:stretch>
                      <a:fillRect l="-3279" t="-10000" b="-26667"/>
                    </a:stretch>
                  </a:blipFill>
                </p:spPr>
                <p:txBody>
                  <a:bodyPr/>
                  <a:lstStyle/>
                  <a:p>
                    <a:r>
                      <a:rPr lang="en-US">
                        <a:noFill/>
                      </a:rPr>
                      <a:t> </a:t>
                    </a:r>
                  </a:p>
                </p:txBody>
              </p:sp>
            </mc:Fallback>
          </mc:AlternateContent>
          <p:sp>
            <p:nvSpPr>
              <p:cNvPr id="30" name="AutoShape 5"/>
              <p:cNvSpPr>
                <a:spLocks noChangeArrowheads="1"/>
              </p:cNvSpPr>
              <p:nvPr/>
            </p:nvSpPr>
            <p:spPr bwMode="auto">
              <a:xfrm>
                <a:off x="4627562" y="2137483"/>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000" dirty="0"/>
              </a:p>
            </p:txBody>
          </p:sp>
          <p:sp>
            <p:nvSpPr>
              <p:cNvPr id="31" name="AutoShape 5"/>
              <p:cNvSpPr>
                <a:spLocks noChangeArrowheads="1"/>
              </p:cNvSpPr>
              <p:nvPr/>
            </p:nvSpPr>
            <p:spPr bwMode="auto">
              <a:xfrm rot="5400000">
                <a:off x="8725391" y="346630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dirty="0"/>
              </a:p>
            </p:txBody>
          </p:sp>
          <p:sp>
            <p:nvSpPr>
              <p:cNvPr id="32" name="AutoShape 5"/>
              <p:cNvSpPr>
                <a:spLocks noChangeArrowheads="1"/>
              </p:cNvSpPr>
              <p:nvPr/>
            </p:nvSpPr>
            <p:spPr bwMode="auto">
              <a:xfrm rot="10800000">
                <a:off x="4779962" y="4839965"/>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5" name="TextBox 34"/>
              <p:cNvSpPr txBox="1"/>
              <p:nvPr/>
            </p:nvSpPr>
            <p:spPr>
              <a:xfrm>
                <a:off x="5479573" y="6215041"/>
                <a:ext cx="1136017" cy="369332"/>
              </a:xfrm>
              <a:prstGeom prst="rect">
                <a:avLst/>
              </a:prstGeom>
              <a:noFill/>
            </p:spPr>
            <p:txBody>
              <a:bodyPr wrap="none" rtlCol="0">
                <a:spAutoFit/>
              </a:bodyPr>
              <a:lstStyle/>
              <a:p>
                <a:r>
                  <a:rPr lang="en-US" dirty="0"/>
                  <a:t>Reduction</a:t>
                </a:r>
              </a:p>
            </p:txBody>
          </p:sp>
          <mc:AlternateContent xmlns:mc="http://schemas.openxmlformats.org/markup-compatibility/2006" xmlns:a14="http://schemas.microsoft.com/office/drawing/2010/main">
            <mc:Choice Requires="a14">
              <p:sp>
                <p:nvSpPr>
                  <p:cNvPr id="279" name="Rectangle 278"/>
                  <p:cNvSpPr/>
                  <p:nvPr/>
                </p:nvSpPr>
                <p:spPr>
                  <a:xfrm>
                    <a:off x="8937741" y="5242707"/>
                    <a:ext cx="625924" cy="1004887"/>
                  </a:xfrm>
                  <a:prstGeom prst="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𝑌</m:t>
                          </m:r>
                        </m:oMath>
                      </m:oMathPara>
                    </a14:m>
                    <a:endParaRPr lang="en-US" sz="4000" dirty="0">
                      <a:solidFill>
                        <a:schemeClr val="tx1"/>
                      </a:solidFill>
                    </a:endParaRPr>
                  </a:p>
                </p:txBody>
              </p:sp>
            </mc:Choice>
            <mc:Fallback xmlns="">
              <p:sp>
                <p:nvSpPr>
                  <p:cNvPr id="279" name="Rectangle 278"/>
                  <p:cNvSpPr>
                    <a:spLocks noRot="1" noChangeAspect="1" noMove="1" noResize="1" noEditPoints="1" noAdjustHandles="1" noChangeArrowheads="1" noChangeShapeType="1" noTextEdit="1"/>
                  </p:cNvSpPr>
                  <p:nvPr/>
                </p:nvSpPr>
                <p:spPr>
                  <a:xfrm>
                    <a:off x="8937741" y="5242707"/>
                    <a:ext cx="625924" cy="1004887"/>
                  </a:xfrm>
                  <a:prstGeom prst="rect">
                    <a:avLst/>
                  </a:prstGeom>
                  <a:blipFill>
                    <a:blip r:embed="rId6"/>
                    <a:stretch>
                      <a:fillRect/>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0" name="Flowchart: Magnetic Disk 279"/>
                  <p:cNvSpPr/>
                  <p:nvPr/>
                </p:nvSpPr>
                <p:spPr>
                  <a:xfrm>
                    <a:off x="2822171" y="5140410"/>
                    <a:ext cx="625924" cy="1184190"/>
                  </a:xfrm>
                  <a:prstGeom prst="flowChartMagneticDisk">
                    <a:avLst/>
                  </a:prstGeom>
                  <a:solidFill>
                    <a:srgbClr val="FF5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𝑋</m:t>
                          </m:r>
                        </m:oMath>
                      </m:oMathPara>
                    </a14:m>
                    <a:endParaRPr lang="en-US" sz="4000" i="1" dirty="0">
                      <a:solidFill>
                        <a:schemeClr val="tx1"/>
                      </a:solidFill>
                    </a:endParaRPr>
                  </a:p>
                </p:txBody>
              </p:sp>
            </mc:Choice>
            <mc:Fallback xmlns="">
              <p:sp>
                <p:nvSpPr>
                  <p:cNvPr id="280" name="Flowchart: Magnetic Disk 279"/>
                  <p:cNvSpPr>
                    <a:spLocks noRot="1" noChangeAspect="1" noMove="1" noResize="1" noEditPoints="1" noAdjustHandles="1" noChangeArrowheads="1" noChangeShapeType="1" noTextEdit="1"/>
                  </p:cNvSpPr>
                  <p:nvPr/>
                </p:nvSpPr>
                <p:spPr>
                  <a:xfrm>
                    <a:off x="2822171" y="5140410"/>
                    <a:ext cx="625924" cy="1184190"/>
                  </a:xfrm>
                  <a:prstGeom prst="flowChartMagneticDisk">
                    <a:avLst/>
                  </a:prstGeom>
                  <a:blipFill>
                    <a:blip r:embed="rId7"/>
                    <a:stretch>
                      <a:fillRect/>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489064" y="1367136"/>
                    <a:ext cx="10641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FF33CC"/>
                              </a:solidFill>
                              <a:latin typeface="Cambria Math"/>
                            </a:rPr>
                            <m:t>𝑂</m:t>
                          </m:r>
                          <m:r>
                            <a:rPr lang="en-US" sz="2400" i="1">
                              <a:solidFill>
                                <a:srgbClr val="FF33CC"/>
                              </a:solidFill>
                              <a:latin typeface="Cambria Math"/>
                            </a:rPr>
                            <m:t>(</m:t>
                          </m:r>
                          <m:sSup>
                            <m:sSupPr>
                              <m:ctrlPr>
                                <a:rPr lang="en-US" sz="2400" i="1">
                                  <a:solidFill>
                                    <a:srgbClr val="FF33CC"/>
                                  </a:solidFill>
                                  <a:latin typeface="Cambria Math" panose="02040503050406030204" pitchFamily="18" charset="0"/>
                                </a:rPr>
                              </m:ctrlPr>
                            </m:sSupPr>
                            <m:e>
                              <m:r>
                                <a:rPr lang="en-US" sz="2400" i="1">
                                  <a:solidFill>
                                    <a:srgbClr val="FF33CC"/>
                                  </a:solidFill>
                                  <a:latin typeface="Cambria Math"/>
                                </a:rPr>
                                <m:t>𝑛</m:t>
                              </m:r>
                            </m:e>
                            <m:sup>
                              <m:r>
                                <a:rPr lang="en-US" sz="2400" i="1">
                                  <a:solidFill>
                                    <a:srgbClr val="FF33CC"/>
                                  </a:solidFill>
                                  <a:latin typeface="Cambria Math"/>
                                </a:rPr>
                                <m:t>𝑝</m:t>
                              </m:r>
                            </m:sup>
                          </m:sSup>
                          <m:r>
                            <a:rPr lang="en-US" sz="2400" i="1">
                              <a:solidFill>
                                <a:srgbClr val="FF33CC"/>
                              </a:solidFill>
                              <a:latin typeface="Cambria Math"/>
                            </a:rPr>
                            <m:t>)</m:t>
                          </m:r>
                        </m:oMath>
                      </m:oMathPara>
                    </a14:m>
                    <a:endParaRPr lang="en-US" sz="2400" dirty="0">
                      <a:solidFill>
                        <a:srgbClr val="FF33CC"/>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489064" y="1367136"/>
                    <a:ext cx="1064137" cy="461665"/>
                  </a:xfrm>
                  <a:prstGeom prst="rect">
                    <a:avLst/>
                  </a:prstGeom>
                  <a:blipFill>
                    <a:blip r:embed="rId8"/>
                    <a:stretch>
                      <a:fillRect r="-1714" b="-17105"/>
                    </a:stretch>
                  </a:blipFill>
                </p:spPr>
                <p:txBody>
                  <a:bodyPr/>
                  <a:lstStyle/>
                  <a:p>
                    <a:r>
                      <a:rPr lang="en-US">
                        <a:noFill/>
                      </a:rPr>
                      <a:t> </a:t>
                    </a:r>
                  </a:p>
                </p:txBody>
              </p:sp>
            </mc:Fallback>
          </mc:AlternateContent>
        </p:grpSp>
        <p:sp>
          <p:nvSpPr>
            <p:cNvPr id="26" name="Rounded Rectangular Callout 25">
              <a:extLst>
                <a:ext uri="{FF2B5EF4-FFF2-40B4-BE49-F238E27FC236}">
                  <a16:creationId xmlns:a16="http://schemas.microsoft.com/office/drawing/2014/main" id="{EBD3D364-96E8-A14B-8D5D-6D824FA6B43A}"/>
                </a:ext>
              </a:extLst>
            </p:cNvPr>
            <p:cNvSpPr/>
            <p:nvPr/>
          </p:nvSpPr>
          <p:spPr>
            <a:xfrm>
              <a:off x="9903796" y="2604086"/>
              <a:ext cx="2288204" cy="707528"/>
            </a:xfrm>
            <a:prstGeom prst="wedgeRoundRectCallout">
              <a:avLst>
                <a:gd name="adj1" fmla="val -65737"/>
                <a:gd name="adj2" fmla="val 1080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dirty="0"/>
                <a:t>If this could be done in polynomial time</a:t>
              </a:r>
            </a:p>
          </p:txBody>
        </p:sp>
        <p:sp>
          <p:nvSpPr>
            <p:cNvPr id="27" name="Rounded Rectangular Callout 26">
              <a:extLst>
                <a:ext uri="{FF2B5EF4-FFF2-40B4-BE49-F238E27FC236}">
                  <a16:creationId xmlns:a16="http://schemas.microsoft.com/office/drawing/2014/main" id="{EBD3D364-96E8-A14B-8D5D-6D824FA6B43A}"/>
                </a:ext>
              </a:extLst>
            </p:cNvPr>
            <p:cNvSpPr/>
            <p:nvPr/>
          </p:nvSpPr>
          <p:spPr>
            <a:xfrm>
              <a:off x="183373" y="2759151"/>
              <a:ext cx="2288204" cy="813192"/>
            </a:xfrm>
            <a:prstGeom prst="wedgeRoundRectCallout">
              <a:avLst>
                <a:gd name="adj1" fmla="val 69305"/>
                <a:gd name="adj2" fmla="val 30861"/>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dirty="0"/>
                <a:t>Then this could be done in polynomial time</a:t>
              </a:r>
            </a:p>
          </p:txBody>
        </p:sp>
        <p:sp>
          <p:nvSpPr>
            <p:cNvPr id="6" name="Rounded Rectangular Callout 25">
              <a:extLst>
                <a:ext uri="{FF2B5EF4-FFF2-40B4-BE49-F238E27FC236}">
                  <a16:creationId xmlns:a16="http://schemas.microsoft.com/office/drawing/2014/main" id="{EBD3D364-96E8-A14B-8D5D-6D824FA6B43A}"/>
                </a:ext>
              </a:extLst>
            </p:cNvPr>
            <p:cNvSpPr/>
            <p:nvPr/>
          </p:nvSpPr>
          <p:spPr>
            <a:xfrm>
              <a:off x="10056196" y="3595580"/>
              <a:ext cx="2135804" cy="857263"/>
            </a:xfrm>
            <a:prstGeom prst="wedgeRoundRectCallout">
              <a:avLst>
                <a:gd name="adj1" fmla="val -65737"/>
                <a:gd name="adj2" fmla="val 1080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a:t>Then this cannot be done in polynomial time</a:t>
              </a:r>
              <a:endParaRPr lang="en-US" dirty="0"/>
            </a:p>
          </p:txBody>
        </p:sp>
        <p:sp>
          <p:nvSpPr>
            <p:cNvPr id="7" name="Rounded Rectangular Callout 26">
              <a:extLst>
                <a:ext uri="{FF2B5EF4-FFF2-40B4-BE49-F238E27FC236}">
                  <a16:creationId xmlns:a16="http://schemas.microsoft.com/office/drawing/2014/main" id="{EBD3D364-96E8-A14B-8D5D-6D824FA6B43A}"/>
                </a:ext>
              </a:extLst>
            </p:cNvPr>
            <p:cNvSpPr/>
            <p:nvPr/>
          </p:nvSpPr>
          <p:spPr>
            <a:xfrm>
              <a:off x="335773" y="3900380"/>
              <a:ext cx="2288204" cy="813192"/>
            </a:xfrm>
            <a:prstGeom prst="wedgeRoundRectCallout">
              <a:avLst>
                <a:gd name="adj1" fmla="val 69305"/>
                <a:gd name="adj2" fmla="val 30861"/>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dirty="0"/>
                <a:t>If this cannot be done in polynomial time</a:t>
              </a:r>
            </a:p>
          </p:txBody>
        </p:sp>
      </p:grpSp>
    </p:spTree>
    <p:extLst>
      <p:ext uri="{BB962C8B-B14F-4D97-AF65-F5344CB8AC3E}">
        <p14:creationId xmlns:p14="http://schemas.microsoft.com/office/powerpoint/2010/main" val="2580299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CFCE-257D-55FB-890F-6FBF726B2150}"/>
              </a:ext>
            </a:extLst>
          </p:cNvPr>
          <p:cNvSpPr>
            <a:spLocks noGrp="1"/>
          </p:cNvSpPr>
          <p:nvPr>
            <p:ph type="title"/>
          </p:nvPr>
        </p:nvSpPr>
        <p:spPr/>
        <p:txBody>
          <a:bodyPr/>
          <a:lstStyle/>
          <a:p>
            <a:r>
              <a:rPr lang="en-US" dirty="0"/>
              <a:t>Overview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60B87B-178B-B5AA-6696-DACBFA74D960}"/>
                  </a:ext>
                </a:extLst>
              </p:cNvPr>
              <p:cNvSpPr>
                <a:spLocks noGrp="1"/>
              </p:cNvSpPr>
              <p:nvPr>
                <p:ph idx="1"/>
              </p:nvPr>
            </p:nvSpPr>
            <p:spPr/>
            <p:txBody>
              <a:bodyPr>
                <a:normAutofit lnSpcReduction="10000"/>
              </a:bodyPr>
              <a:lstStyle/>
              <a:p>
                <a:r>
                  <a:rPr lang="en-US" dirty="0"/>
                  <a:t>Problems not belonging to </a:t>
                </a:r>
                <a14:m>
                  <m:oMath xmlns:m="http://schemas.openxmlformats.org/officeDocument/2006/math">
                    <m:r>
                      <a:rPr lang="en-US" b="0" i="1" smtClean="0">
                        <a:latin typeface="Cambria Math" panose="02040503050406030204" pitchFamily="18" charset="0"/>
                      </a:rPr>
                      <m:t>𝑃</m:t>
                    </m:r>
                  </m:oMath>
                </a14:m>
                <a:r>
                  <a:rPr lang="en-US" dirty="0"/>
                  <a:t> are considered intractable</a:t>
                </a:r>
              </a:p>
              <a:p>
                <a:r>
                  <a:rPr lang="en-US" dirty="0"/>
                  <a:t>The problems within </a:t>
                </a:r>
                <a14:m>
                  <m:oMath xmlns:m="http://schemas.openxmlformats.org/officeDocument/2006/math">
                    <m:r>
                      <a:rPr lang="en-US" b="0" i="1" smtClean="0">
                        <a:latin typeface="Cambria Math" panose="02040503050406030204" pitchFamily="18" charset="0"/>
                      </a:rPr>
                      <m:t>𝑁𝑃</m:t>
                    </m:r>
                  </m:oMath>
                </a14:m>
                <a:r>
                  <a:rPr lang="en-US" dirty="0"/>
                  <a:t> have some properties that make them seem like they might be tractable, but we’ve been unsuccessful with finding polynomial time algorithms for many</a:t>
                </a:r>
              </a:p>
              <a:p>
                <a:r>
                  <a:rPr lang="en-US" dirty="0"/>
                  <a:t>The class </a:t>
                </a:r>
                <a14:m>
                  <m:oMath xmlns:m="http://schemas.openxmlformats.org/officeDocument/2006/math">
                    <m:r>
                      <a:rPr lang="en-US" i="1" dirty="0" smtClean="0">
                        <a:latin typeface="Cambria Math" panose="02040503050406030204" pitchFamily="18" charset="0"/>
                      </a:rPr>
                      <m:t>𝑁𝑃</m:t>
                    </m:r>
                    <m:r>
                      <a:rPr lang="en-US" i="1" dirty="0" smtClean="0">
                        <a:latin typeface="Cambria Math" panose="02040503050406030204" pitchFamily="18" charset="0"/>
                      </a:rPr>
                      <m:t>−</m:t>
                    </m:r>
                    <m:r>
                      <a:rPr lang="en-US" i="1" dirty="0" smtClean="0">
                        <a:latin typeface="Cambria Math" panose="02040503050406030204" pitchFamily="18" charset="0"/>
                      </a:rPr>
                      <m:t>𝐶𝑜𝑚𝑝𝑙𝑒𝑡𝑒</m:t>
                    </m:r>
                  </m:oMath>
                </a14:m>
                <a:r>
                  <a:rPr lang="en-US" dirty="0"/>
                  <a:t> contains problems with the properties:</a:t>
                </a:r>
              </a:p>
              <a:p>
                <a:pPr lvl="1"/>
                <a:r>
                  <a:rPr lang="en-US" dirty="0"/>
                  <a:t>All members are also members of </a:t>
                </a:r>
                <a14:m>
                  <m:oMath xmlns:m="http://schemas.openxmlformats.org/officeDocument/2006/math">
                    <m:r>
                      <a:rPr lang="en-US" b="0" i="1" smtClean="0">
                        <a:latin typeface="Cambria Math" panose="02040503050406030204" pitchFamily="18" charset="0"/>
                      </a:rPr>
                      <m:t>𝑁𝑃</m:t>
                    </m:r>
                  </m:oMath>
                </a14:m>
                <a:endParaRPr lang="en-US" dirty="0"/>
              </a:p>
              <a:p>
                <a:pPr lvl="1"/>
                <a:r>
                  <a:rPr lang="en-US" dirty="0"/>
                  <a:t>All members of </a:t>
                </a:r>
                <a14:m>
                  <m:oMath xmlns:m="http://schemas.openxmlformats.org/officeDocument/2006/math">
                    <m:r>
                      <a:rPr lang="en-US" b="0" i="1" smtClean="0">
                        <a:latin typeface="Cambria Math" panose="02040503050406030204" pitchFamily="18" charset="0"/>
                      </a:rPr>
                      <m:t>𝑁𝑃</m:t>
                    </m:r>
                  </m:oMath>
                </a14:m>
                <a:r>
                  <a:rPr lang="en-US" dirty="0"/>
                  <a:t> can be transformed into every member of </a:t>
                </a:r>
                <a14:m>
                  <m:oMath xmlns:m="http://schemas.openxmlformats.org/officeDocument/2006/math">
                    <m:r>
                      <a:rPr lang="en-US" b="0" i="1" smtClean="0">
                        <a:latin typeface="Cambria Math" panose="02040503050406030204" pitchFamily="18" charset="0"/>
                      </a:rPr>
                      <m:t>𝑁𝑃</m:t>
                    </m:r>
                    <m:r>
                      <a:rPr lang="en-US" b="0" i="1" smtClean="0">
                        <a:latin typeface="Cambria Math" panose="02040503050406030204" pitchFamily="18" charset="0"/>
                      </a:rPr>
                      <m:t>−</m:t>
                    </m:r>
                    <m:r>
                      <a:rPr lang="en-US" b="0" i="1" smtClean="0">
                        <a:latin typeface="Cambria Math" panose="02040503050406030204" pitchFamily="18" charset="0"/>
                      </a:rPr>
                      <m:t>𝐶𝑜𝑚𝑝𝑙𝑒𝑡𝑒</m:t>
                    </m:r>
                  </m:oMath>
                </a14:m>
                <a:endParaRPr lang="en-US" b="0" dirty="0"/>
              </a:p>
              <a:p>
                <a:pPr lvl="2"/>
                <a:r>
                  <a:rPr lang="en-US" dirty="0"/>
                  <a:t>Because they are both </a:t>
                </a:r>
                <a14:m>
                  <m:oMath xmlns:m="http://schemas.openxmlformats.org/officeDocument/2006/math">
                    <m:r>
                      <a:rPr lang="en-US" i="1" dirty="0" smtClean="0">
                        <a:latin typeface="Cambria Math" panose="02040503050406030204" pitchFamily="18" charset="0"/>
                      </a:rPr>
                      <m:t>𝑁𝑃</m:t>
                    </m:r>
                  </m:oMath>
                </a14:m>
                <a:r>
                  <a:rPr lang="en-US" dirty="0"/>
                  <a:t> and </a:t>
                </a:r>
                <a14:m>
                  <m:oMath xmlns:m="http://schemas.openxmlformats.org/officeDocument/2006/math">
                    <m:r>
                      <a:rPr lang="en-US" i="1" dirty="0" smtClean="0">
                        <a:latin typeface="Cambria Math" panose="02040503050406030204" pitchFamily="18" charset="0"/>
                      </a:rPr>
                      <m:t>𝑁𝑃</m:t>
                    </m:r>
                    <m:r>
                      <a:rPr lang="en-US" i="1" dirty="0" smtClean="0">
                        <a:latin typeface="Cambria Math" panose="02040503050406030204" pitchFamily="18" charset="0"/>
                      </a:rPr>
                      <m:t>−</m:t>
                    </m:r>
                    <m:r>
                      <a:rPr lang="en-US" i="1" dirty="0" smtClean="0">
                        <a:latin typeface="Cambria Math" panose="02040503050406030204" pitchFamily="18" charset="0"/>
                      </a:rPr>
                      <m:t>𝐻𝑎𝑟𝑑</m:t>
                    </m:r>
                  </m:oMath>
                </a14:m>
                <a:endParaRPr lang="en-US" b="0" dirty="0"/>
              </a:p>
              <a:p>
                <a:pPr lvl="1"/>
                <a:r>
                  <a:rPr lang="en-US" dirty="0"/>
                  <a:t>If any one member of </a:t>
                </a:r>
                <a14:m>
                  <m:oMath xmlns:m="http://schemas.openxmlformats.org/officeDocument/2006/math">
                    <m:r>
                      <a:rPr lang="en-US" b="0" i="1" smtClean="0">
                        <a:latin typeface="Cambria Math" panose="02040503050406030204" pitchFamily="18" charset="0"/>
                      </a:rPr>
                      <m:t>𝑁𝑃</m:t>
                    </m:r>
                    <m:r>
                      <a:rPr lang="en-US" b="0" i="1" smtClean="0">
                        <a:latin typeface="Cambria Math" panose="02040503050406030204" pitchFamily="18" charset="0"/>
                      </a:rPr>
                      <m:t>−</m:t>
                    </m:r>
                    <m:r>
                      <a:rPr lang="en-US" b="0" i="1" smtClean="0">
                        <a:latin typeface="Cambria Math" panose="02040503050406030204" pitchFamily="18" charset="0"/>
                      </a:rPr>
                      <m:t>𝐶𝑜𝑚𝑝𝑙𝑒𝑡𝑒</m:t>
                    </m:r>
                  </m:oMath>
                </a14:m>
                <a:r>
                  <a:rPr lang="en-US" dirty="0"/>
                  <a:t> belongs to </a:t>
                </a:r>
                <a14:m>
                  <m:oMath xmlns:m="http://schemas.openxmlformats.org/officeDocument/2006/math">
                    <m:r>
                      <a:rPr lang="en-US" b="0" i="1" smtClean="0">
                        <a:latin typeface="Cambria Math" panose="02040503050406030204" pitchFamily="18" charset="0"/>
                      </a:rPr>
                      <m:t>𝑃</m:t>
                    </m:r>
                  </m:oMath>
                </a14:m>
                <a:r>
                  <a:rPr lang="en-US" dirty="0"/>
                  <a:t>, then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endParaRPr lang="en-US" dirty="0"/>
              </a:p>
              <a:p>
                <a:pPr lvl="1"/>
                <a:r>
                  <a:rPr lang="en-US" dirty="0"/>
                  <a:t>If any one member of </a:t>
                </a:r>
                <a14:m>
                  <m:oMath xmlns:m="http://schemas.openxmlformats.org/officeDocument/2006/math">
                    <m:r>
                      <a:rPr lang="en-US" b="0" i="1" smtClean="0">
                        <a:latin typeface="Cambria Math" panose="02040503050406030204" pitchFamily="18" charset="0"/>
                      </a:rPr>
                      <m:t>𝑁𝑃</m:t>
                    </m:r>
                    <m:r>
                      <a:rPr lang="en-US" b="0" i="1" smtClean="0">
                        <a:latin typeface="Cambria Math" panose="02040503050406030204" pitchFamily="18" charset="0"/>
                      </a:rPr>
                      <m:t>−</m:t>
                    </m:r>
                    <m:r>
                      <a:rPr lang="en-US" b="0" i="1" smtClean="0">
                        <a:latin typeface="Cambria Math" panose="02040503050406030204" pitchFamily="18" charset="0"/>
                      </a:rPr>
                      <m:t>𝐶𝑜𝑚𝑝𝑙𝑒𝑡𝑒</m:t>
                    </m:r>
                  </m:oMath>
                </a14:m>
                <a:r>
                  <a:rPr lang="en-US" dirty="0"/>
                  <a:t> is outside of </a:t>
                </a:r>
                <a14:m>
                  <m:oMath xmlns:m="http://schemas.openxmlformats.org/officeDocument/2006/math">
                    <m:r>
                      <a:rPr lang="en-US" b="0" i="1" smtClean="0">
                        <a:latin typeface="Cambria Math" panose="02040503050406030204" pitchFamily="18" charset="0"/>
                      </a:rPr>
                      <m:t>𝑃</m:t>
                    </m:r>
                  </m:oMath>
                </a14:m>
                <a:r>
                  <a:rPr lang="en-US" dirty="0"/>
                  <a:t>, then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endParaRPr lang="en-US" dirty="0"/>
              </a:p>
            </p:txBody>
          </p:sp>
        </mc:Choice>
        <mc:Fallback xmlns="">
          <p:sp>
            <p:nvSpPr>
              <p:cNvPr id="3" name="Content Placeholder 2">
                <a:extLst>
                  <a:ext uri="{FF2B5EF4-FFF2-40B4-BE49-F238E27FC236}">
                    <a16:creationId xmlns:a16="http://schemas.microsoft.com/office/drawing/2014/main" id="{6660B87B-178B-B5AA-6696-DACBFA74D960}"/>
                  </a:ext>
                </a:extLst>
              </p:cNvPr>
              <p:cNvSpPr>
                <a:spLocks noGrp="1" noRot="1" noChangeAspect="1" noMove="1" noResize="1" noEditPoints="1" noAdjustHandles="1" noChangeArrowheads="1" noChangeShapeType="1" noTextEdit="1"/>
              </p:cNvSpPr>
              <p:nvPr>
                <p:ph idx="1"/>
              </p:nvPr>
            </p:nvSpPr>
            <p:spPr>
              <a:blipFill>
                <a:blip r:embed="rId2"/>
                <a:stretch>
                  <a:fillRect l="-1043" t="-3081" r="-1449"/>
                </a:stretch>
              </a:blipFill>
            </p:spPr>
            <p:txBody>
              <a:bodyPr/>
              <a:lstStyle/>
              <a:p>
                <a:r>
                  <a:rPr lang="en-US">
                    <a:noFill/>
                  </a:rPr>
                  <a:t> </a:t>
                </a:r>
              </a:p>
            </p:txBody>
          </p:sp>
        </mc:Fallback>
      </mc:AlternateContent>
    </p:spTree>
    <p:extLst>
      <p:ext uri="{BB962C8B-B14F-4D97-AF65-F5344CB8AC3E}">
        <p14:creationId xmlns:p14="http://schemas.microsoft.com/office/powerpoint/2010/main" val="287723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F9095-7562-ED1C-FDFC-5B04880CA7C1}"/>
              </a:ext>
            </a:extLst>
          </p:cNvPr>
          <p:cNvSpPr>
            <a:spLocks noGrp="1"/>
          </p:cNvSpPr>
          <p:nvPr>
            <p:ph type="title"/>
          </p:nvPr>
        </p:nvSpPr>
        <p:spPr/>
        <p:txBody>
          <a:bodyPr/>
          <a:lstStyle/>
          <a:p>
            <a:r>
              <a:rPr lang="en-US" dirty="0"/>
              <a:t>Why should YOU care?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1D492D-9C9F-4FF0-674D-8E0A5C6D0D50}"/>
                  </a:ext>
                </a:extLst>
              </p:cNvPr>
              <p:cNvSpPr>
                <a:spLocks noGrp="1"/>
              </p:cNvSpPr>
              <p:nvPr>
                <p:ph idx="1"/>
              </p:nvPr>
            </p:nvSpPr>
            <p:spPr>
              <a:xfrm>
                <a:off x="355600" y="1562100"/>
                <a:ext cx="11836400" cy="4930775"/>
              </a:xfrm>
            </p:spPr>
            <p:txBody>
              <a:bodyPr>
                <a:normAutofit fontScale="92500"/>
              </a:bodyPr>
              <a:lstStyle/>
              <a:p>
                <a:r>
                  <a:rPr lang="en-US" dirty="0"/>
                  <a:t>If you can find a polynomial time algorithm for any </a:t>
                </a:r>
                <a14:m>
                  <m:oMath xmlns:m="http://schemas.openxmlformats.org/officeDocument/2006/math">
                    <m:r>
                      <a:rPr lang="en-US" b="0" i="1" smtClean="0">
                        <a:latin typeface="Cambria Math" panose="02040503050406030204" pitchFamily="18" charset="0"/>
                      </a:rPr>
                      <m:t>𝑁𝑃</m:t>
                    </m:r>
                    <m:r>
                      <a:rPr lang="en-US" b="0" i="1" smtClean="0">
                        <a:latin typeface="Cambria Math" panose="02040503050406030204" pitchFamily="18" charset="0"/>
                      </a:rPr>
                      <m:t>−</m:t>
                    </m:r>
                    <m:r>
                      <a:rPr lang="en-US" b="0" i="1" smtClean="0">
                        <a:latin typeface="Cambria Math" panose="02040503050406030204" pitchFamily="18" charset="0"/>
                      </a:rPr>
                      <m:t>𝐶𝑜𝑚𝑝𝑙𝑒𝑡𝑒</m:t>
                    </m:r>
                  </m:oMath>
                </a14:m>
                <a:r>
                  <a:rPr lang="en-US" dirty="0"/>
                  <a:t> problem then:</a:t>
                </a:r>
              </a:p>
              <a:p>
                <a:pPr lvl="1"/>
                <a:r>
                  <a:rPr lang="en-US" dirty="0"/>
                  <a:t>You will win $1million</a:t>
                </a:r>
              </a:p>
              <a:p>
                <a:pPr lvl="1"/>
                <a:r>
                  <a:rPr lang="en-US" dirty="0"/>
                  <a:t>You will win a Turing Award</a:t>
                </a:r>
              </a:p>
              <a:p>
                <a:pPr lvl="1"/>
                <a:r>
                  <a:rPr lang="en-US" dirty="0"/>
                  <a:t>You will be world famous</a:t>
                </a:r>
              </a:p>
              <a:p>
                <a:pPr lvl="1"/>
                <a:r>
                  <a:rPr lang="en-US" dirty="0"/>
                  <a:t>You will have done something that no one else on Earth has been able to do in spite of the above!</a:t>
                </a:r>
              </a:p>
              <a:p>
                <a:r>
                  <a:rPr lang="en-US" dirty="0"/>
                  <a:t>If you are told to write an algorithm a problem that is </a:t>
                </a:r>
                <a14:m>
                  <m:oMath xmlns:m="http://schemas.openxmlformats.org/officeDocument/2006/math">
                    <m:r>
                      <a:rPr lang="en-US" b="0" i="1" smtClean="0">
                        <a:latin typeface="Cambria Math" panose="02040503050406030204" pitchFamily="18" charset="0"/>
                      </a:rPr>
                      <m:t>𝑁𝑃</m:t>
                    </m:r>
                    <m:r>
                      <a:rPr lang="en-US" b="0" i="1" smtClean="0">
                        <a:latin typeface="Cambria Math" panose="02040503050406030204" pitchFamily="18" charset="0"/>
                      </a:rPr>
                      <m:t>−</m:t>
                    </m:r>
                    <m:r>
                      <a:rPr lang="en-US" b="0" i="1" smtClean="0">
                        <a:latin typeface="Cambria Math" panose="02040503050406030204" pitchFamily="18" charset="0"/>
                      </a:rPr>
                      <m:t>𝐶𝑜𝑚𝑝𝑙𝑒𝑡𝑒</m:t>
                    </m:r>
                  </m:oMath>
                </a14:m>
                <a:endParaRPr lang="en-US" dirty="0"/>
              </a:p>
              <a:p>
                <a:pPr lvl="1"/>
                <a:r>
                  <a:rPr lang="en-US" dirty="0"/>
                  <a:t>You can tell that person everything above to set expectations</a:t>
                </a:r>
              </a:p>
              <a:p>
                <a:pPr lvl="1"/>
                <a:r>
                  <a:rPr lang="en-US" dirty="0"/>
                  <a:t>Change the requirements!</a:t>
                </a:r>
              </a:p>
              <a:p>
                <a:pPr lvl="1"/>
                <a:r>
                  <a:rPr lang="en-US" b="1" dirty="0"/>
                  <a:t>Approximate the solution</a:t>
                </a:r>
                <a:r>
                  <a:rPr lang="en-US" dirty="0"/>
                  <a:t>: Instead of finding a path that visits every node, find a path that visits at least 75% of the nodes</a:t>
                </a:r>
              </a:p>
              <a:p>
                <a:pPr lvl="1"/>
                <a:r>
                  <a:rPr lang="en-US" b="1" dirty="0"/>
                  <a:t>Add Assumptions</a:t>
                </a:r>
                <a:r>
                  <a:rPr lang="en-US" dirty="0"/>
                  <a:t>: problem might be tractable if we can assume the graph is acyclic, a tree</a:t>
                </a:r>
              </a:p>
              <a:p>
                <a:pPr lvl="1"/>
                <a:r>
                  <a:rPr lang="en-US" b="1" dirty="0"/>
                  <a:t>Use Heuristics</a:t>
                </a:r>
                <a:r>
                  <a:rPr lang="en-US" dirty="0"/>
                  <a:t>: Write an algorithm that’s “good enough” for small inputs, ignore edge cases</a:t>
                </a:r>
              </a:p>
              <a:p>
                <a:pPr lvl="1"/>
                <a:endParaRPr lang="en-US" dirty="0"/>
              </a:p>
            </p:txBody>
          </p:sp>
        </mc:Choice>
        <mc:Fallback xmlns="">
          <p:sp>
            <p:nvSpPr>
              <p:cNvPr id="3" name="Content Placeholder 2">
                <a:extLst>
                  <a:ext uri="{FF2B5EF4-FFF2-40B4-BE49-F238E27FC236}">
                    <a16:creationId xmlns:a16="http://schemas.microsoft.com/office/drawing/2014/main" id="{F51D492D-9C9F-4FF0-674D-8E0A5C6D0D50}"/>
                  </a:ext>
                </a:extLst>
              </p:cNvPr>
              <p:cNvSpPr>
                <a:spLocks noGrp="1" noRot="1" noChangeAspect="1" noMove="1" noResize="1" noEditPoints="1" noAdjustHandles="1" noChangeArrowheads="1" noChangeShapeType="1" noTextEdit="1"/>
              </p:cNvSpPr>
              <p:nvPr>
                <p:ph idx="1"/>
              </p:nvPr>
            </p:nvSpPr>
            <p:spPr>
              <a:xfrm>
                <a:off x="355600" y="1562100"/>
                <a:ext cx="11836400" cy="4930775"/>
              </a:xfrm>
              <a:blipFill>
                <a:blip r:embed="rId2"/>
                <a:stretch>
                  <a:fillRect l="-772" t="-1854" r="-206" b="-371"/>
                </a:stretch>
              </a:blipFill>
            </p:spPr>
            <p:txBody>
              <a:bodyPr/>
              <a:lstStyle/>
              <a:p>
                <a:r>
                  <a:rPr lang="en-US">
                    <a:noFill/>
                  </a:rPr>
                  <a:t> </a:t>
                </a:r>
              </a:p>
            </p:txBody>
          </p:sp>
        </mc:Fallback>
      </mc:AlternateContent>
    </p:spTree>
    <p:extLst>
      <p:ext uri="{BB962C8B-B14F-4D97-AF65-F5344CB8AC3E}">
        <p14:creationId xmlns:p14="http://schemas.microsoft.com/office/powerpoint/2010/main" val="4031155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80CD5-2E75-101B-3BF0-3D75E9E0E96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F0E441D-1D5A-8457-5F47-FF8B84B4ACA4}"/>
                  </a:ext>
                </a:extLst>
              </p:cNvPr>
              <p:cNvSpPr>
                <a:spLocks noGrp="1"/>
              </p:cNvSpPr>
              <p:nvPr>
                <p:ph type="title"/>
              </p:nvPr>
            </p:nvSpPr>
            <p:spPr/>
            <p:txBody>
              <a:bodyPr/>
              <a:lstStyle/>
              <a:p>
                <a:r>
                  <a:rPr lang="en-US" dirty="0"/>
                  <a:t>Public Key Crypto Requires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endParaRPr lang="en-US" dirty="0"/>
              </a:p>
            </p:txBody>
          </p:sp>
        </mc:Choice>
        <mc:Fallback xmlns="">
          <p:sp>
            <p:nvSpPr>
              <p:cNvPr id="2" name="Title 1">
                <a:extLst>
                  <a:ext uri="{FF2B5EF4-FFF2-40B4-BE49-F238E27FC236}">
                    <a16:creationId xmlns:a16="http://schemas.microsoft.com/office/drawing/2014/main" id="{BF0E441D-1D5A-8457-5F47-FF8B84B4ACA4}"/>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F7E387-7697-8C08-6752-44D48BEF33ED}"/>
                  </a:ext>
                </a:extLst>
              </p:cNvPr>
              <p:cNvSpPr>
                <a:spLocks noGrp="1"/>
              </p:cNvSpPr>
              <p:nvPr>
                <p:ph idx="1"/>
              </p:nvPr>
            </p:nvSpPr>
            <p:spPr/>
            <p:txBody>
              <a:bodyPr>
                <a:normAutofit/>
              </a:bodyPr>
              <a:lstStyle/>
              <a:p>
                <a:r>
                  <a:rPr lang="en-US" dirty="0"/>
                  <a:t>Public key cryptography involves two keys:</a:t>
                </a:r>
              </a:p>
              <a:p>
                <a:pPr lvl="1"/>
                <a:r>
                  <a:rPr lang="en-US" dirty="0"/>
                  <a:t>A “public key”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𝑝𝑢𝑏</m:t>
                        </m:r>
                      </m:sub>
                    </m:sSub>
                  </m:oMath>
                </a14:m>
                <a:r>
                  <a:rPr lang="en-US" dirty="0"/>
                  <a:t> used for encryption</a:t>
                </a:r>
              </a:p>
              <a:p>
                <a:pPr lvl="2"/>
                <a:r>
                  <a:rPr lang="en-US" dirty="0"/>
                  <a:t>To encrypt </a:t>
                </a:r>
                <a14:m>
                  <m:oMath xmlns:m="http://schemas.openxmlformats.org/officeDocument/2006/math">
                    <m:r>
                      <a:rPr lang="en-US" b="0" i="1" smtClean="0">
                        <a:latin typeface="Cambria Math" panose="02040503050406030204" pitchFamily="18" charset="0"/>
                      </a:rPr>
                      <m:t>𝑚</m:t>
                    </m:r>
                  </m:oMath>
                </a14:m>
                <a:r>
                  <a:rPr lang="en-US" dirty="0"/>
                  <a:t> we compute </a:t>
                </a:r>
                <a14:m>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𝑝𝑢𝑏</m:t>
                            </m:r>
                          </m:sub>
                        </m:sSub>
                      </m:e>
                    </m:d>
                    <m:r>
                      <a:rPr lang="en-US" b="0" i="1" smtClean="0">
                        <a:latin typeface="Cambria Math" panose="02040503050406030204" pitchFamily="18" charset="0"/>
                      </a:rPr>
                      <m:t>=</m:t>
                    </m:r>
                    <m:r>
                      <a:rPr lang="en-US" b="0" i="1" smtClean="0">
                        <a:latin typeface="Cambria Math" panose="02040503050406030204" pitchFamily="18" charset="0"/>
                      </a:rPr>
                      <m:t>𝑐</m:t>
                    </m:r>
                  </m:oMath>
                </a14:m>
                <a:endParaRPr lang="en-US" dirty="0"/>
              </a:p>
              <a:p>
                <a:pPr lvl="1"/>
                <a:r>
                  <a:rPr lang="en-US" dirty="0"/>
                  <a:t>A “private key”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𝑝𝑟𝑖𝑣</m:t>
                        </m:r>
                      </m:sub>
                    </m:sSub>
                  </m:oMath>
                </a14:m>
                <a:r>
                  <a:rPr lang="en-US" dirty="0"/>
                  <a:t> used for decryption</a:t>
                </a:r>
              </a:p>
              <a:p>
                <a:pPr lvl="2"/>
                <a:r>
                  <a:rPr lang="en-US" dirty="0"/>
                  <a:t>To decrypt </a:t>
                </a:r>
                <a14:m>
                  <m:oMath xmlns:m="http://schemas.openxmlformats.org/officeDocument/2006/math">
                    <m:r>
                      <a:rPr lang="en-US" b="0" i="1" smtClean="0">
                        <a:latin typeface="Cambria Math" panose="02040503050406030204" pitchFamily="18" charset="0"/>
                      </a:rPr>
                      <m:t>𝑐</m:t>
                    </m:r>
                  </m:oMath>
                </a14:m>
                <a:r>
                  <a:rPr lang="en-US" dirty="0"/>
                  <a:t> we compute </a:t>
                </a:r>
                <a14:m>
                  <m:oMath xmlns:m="http://schemas.openxmlformats.org/officeDocument/2006/math">
                    <m:r>
                      <a:rPr lang="en-US" b="0" i="1" smtClean="0">
                        <a:latin typeface="Cambria Math" panose="02040503050406030204" pitchFamily="18" charset="0"/>
                      </a:rPr>
                      <m:t>𝐷</m:t>
                    </m:r>
                    <m:d>
                      <m:dPr>
                        <m:ctrlPr>
                          <a:rPr lang="en-US" b="0" i="1" smtClean="0">
                            <a:latin typeface="Cambria Math" panose="02040503050406030204" pitchFamily="18" charset="0"/>
                          </a:rPr>
                        </m:ctrlPr>
                      </m:dPr>
                      <m:e>
                        <m:r>
                          <a:rPr lang="en-US" b="0" i="1" smtClean="0">
                            <a:latin typeface="Cambria Math" panose="02040503050406030204" pitchFamily="18" charset="0"/>
                          </a:rPr>
                          <m:t>𝑐</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𝑝𝑟𝑖𝑣</m:t>
                            </m:r>
                          </m:sub>
                        </m:sSub>
                      </m:e>
                    </m:d>
                    <m:r>
                      <a:rPr lang="en-US" b="0" i="1" smtClean="0">
                        <a:latin typeface="Cambria Math" panose="02040503050406030204" pitchFamily="18" charset="0"/>
                      </a:rPr>
                      <m:t>=</m:t>
                    </m:r>
                    <m:r>
                      <a:rPr lang="en-US" b="0" i="1" smtClean="0">
                        <a:latin typeface="Cambria Math" panose="02040503050406030204" pitchFamily="18" charset="0"/>
                      </a:rPr>
                      <m:t>𝑚</m:t>
                    </m:r>
                  </m:oMath>
                </a14:m>
                <a:endParaRPr lang="en-US" dirty="0"/>
              </a:p>
              <a:p>
                <a:r>
                  <a:rPr lang="en-US" dirty="0"/>
                  <a:t>To be secure we need:</a:t>
                </a:r>
              </a:p>
              <a:p>
                <a:pPr lvl="1"/>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𝑝𝑢𝑏</m:t>
                        </m:r>
                      </m:sub>
                    </m:sSub>
                    <m:r>
                      <a:rPr lang="en-US" b="0" i="1" smtClean="0">
                        <a:latin typeface="Cambria Math" panose="02040503050406030204" pitchFamily="18" charset="0"/>
                      </a:rPr>
                      <m:t>)</m:t>
                    </m:r>
                  </m:oMath>
                </a14:m>
                <a:r>
                  <a:rPr lang="en-US" dirty="0"/>
                  <a:t> to belong to </a:t>
                </a:r>
                <a14:m>
                  <m:oMath xmlns:m="http://schemas.openxmlformats.org/officeDocument/2006/math">
                    <m:r>
                      <a:rPr lang="en-US" b="0" i="1" smtClean="0">
                        <a:latin typeface="Cambria Math" panose="02040503050406030204" pitchFamily="18" charset="0"/>
                      </a:rPr>
                      <m:t>𝑃</m:t>
                    </m:r>
                  </m:oMath>
                </a14:m>
                <a:endParaRPr lang="en-US" dirty="0"/>
              </a:p>
              <a:p>
                <a:pPr lvl="1"/>
                <a14:m>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𝑝𝑢𝑏</m:t>
                        </m:r>
                      </m:sub>
                    </m:sSub>
                    <m:r>
                      <a:rPr lang="en-US" b="0" i="1" smtClean="0">
                        <a:latin typeface="Cambria Math" panose="02040503050406030204" pitchFamily="18" charset="0"/>
                      </a:rPr>
                      <m:t>)</m:t>
                    </m:r>
                  </m:oMath>
                </a14:m>
                <a:r>
                  <a:rPr lang="en-US" dirty="0"/>
                  <a:t> to not belong to </a:t>
                </a:r>
                <a14:m>
                  <m:oMath xmlns:m="http://schemas.openxmlformats.org/officeDocument/2006/math">
                    <m:r>
                      <a:rPr lang="en-US" b="0" i="1" smtClean="0">
                        <a:latin typeface="Cambria Math" panose="02040503050406030204" pitchFamily="18" charset="0"/>
                      </a:rPr>
                      <m:t>𝑃</m:t>
                    </m:r>
                  </m:oMath>
                </a14:m>
                <a:endParaRPr lang="en-US" dirty="0"/>
              </a:p>
              <a:p>
                <a:pPr lvl="1"/>
                <a:r>
                  <a:rPr lang="en-US" dirty="0"/>
                  <a:t>However, </a:t>
                </a:r>
                <a14:m>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𝑝𝑢𝑏</m:t>
                        </m:r>
                      </m:sub>
                    </m:sSub>
                    <m:r>
                      <a:rPr lang="en-US" b="0" i="1" smtClean="0">
                        <a:latin typeface="Cambria Math" panose="02040503050406030204" pitchFamily="18" charset="0"/>
                      </a:rPr>
                      <m:t>)</m:t>
                    </m:r>
                  </m:oMath>
                </a14:m>
                <a:r>
                  <a:rPr lang="en-US" dirty="0"/>
                  <a:t> must belong to </a:t>
                </a:r>
                <a14:m>
                  <m:oMath xmlns:m="http://schemas.openxmlformats.org/officeDocument/2006/math">
                    <m:r>
                      <a:rPr lang="en-US" b="0" i="1" smtClean="0">
                        <a:latin typeface="Cambria Math" panose="02040503050406030204" pitchFamily="18" charset="0"/>
                      </a:rPr>
                      <m:t>𝑁𝑃</m:t>
                    </m:r>
                  </m:oMath>
                </a14:m>
                <a:endParaRPr lang="en-US" dirty="0"/>
              </a:p>
              <a:p>
                <a:pPr lvl="2"/>
                <a:r>
                  <a:rPr lang="en-US" dirty="0"/>
                  <a:t>Given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𝑝𝑢𝑏</m:t>
                        </m:r>
                      </m:sub>
                    </m:sSub>
                    <m:r>
                      <a:rPr lang="en-US" b="0" i="1" smtClean="0">
                        <a:latin typeface="Cambria Math" panose="02040503050406030204" pitchFamily="18" charset="0"/>
                      </a:rPr>
                      <m:t>,</m:t>
                    </m:r>
                    <m:r>
                      <a:rPr lang="en-US" b="0" i="1" smtClean="0">
                        <a:latin typeface="Cambria Math" panose="02040503050406030204" pitchFamily="18" charset="0"/>
                      </a:rPr>
                      <m:t>𝑚</m:t>
                    </m:r>
                  </m:oMath>
                </a14:m>
                <a:r>
                  <a:rPr lang="en-US" dirty="0"/>
                  <a:t> we can verify if </a:t>
                </a:r>
                <a14:m>
                  <m:oMath xmlns:m="http://schemas.openxmlformats.org/officeDocument/2006/math">
                    <m:r>
                      <a:rPr lang="en-US" b="0" i="1" smtClean="0">
                        <a:latin typeface="Cambria Math" panose="02040503050406030204" pitchFamily="18" charset="0"/>
                      </a:rPr>
                      <m:t>𝐷</m:t>
                    </m:r>
                    <m:d>
                      <m:dPr>
                        <m:ctrlPr>
                          <a:rPr lang="en-US" b="0" i="1" smtClean="0">
                            <a:latin typeface="Cambria Math" panose="02040503050406030204" pitchFamily="18" charset="0"/>
                          </a:rPr>
                        </m:ctrlPr>
                      </m:dPr>
                      <m:e>
                        <m:r>
                          <a:rPr lang="en-US" b="0" i="1" smtClean="0">
                            <a:latin typeface="Cambria Math" panose="02040503050406030204" pitchFamily="18" charset="0"/>
                          </a:rPr>
                          <m:t>𝑐</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𝑝𝑢𝑏</m:t>
                            </m:r>
                          </m:sub>
                        </m:sSub>
                      </m:e>
                    </m:d>
                    <m:r>
                      <a:rPr lang="en-US" b="0" i="1" smtClean="0">
                        <a:latin typeface="Cambria Math" panose="02040503050406030204" pitchFamily="18" charset="0"/>
                      </a:rPr>
                      <m:t>=</m:t>
                    </m:r>
                    <m:r>
                      <a:rPr lang="en-US" b="0" i="1" smtClean="0">
                        <a:latin typeface="Cambria Math" panose="02040503050406030204" pitchFamily="18" charset="0"/>
                      </a:rPr>
                      <m:t>𝑚</m:t>
                    </m:r>
                  </m:oMath>
                </a14:m>
                <a:r>
                  <a:rPr lang="en-US" dirty="0"/>
                  <a:t> by checking if </a:t>
                </a:r>
                <a14:m>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𝑝𝑢𝑏</m:t>
                            </m:r>
                          </m:sub>
                        </m:sSub>
                      </m:e>
                    </m:d>
                    <m:r>
                      <a:rPr lang="en-US" b="0" i="1" smtClean="0">
                        <a:latin typeface="Cambria Math" panose="02040503050406030204" pitchFamily="18" charset="0"/>
                      </a:rPr>
                      <m:t>=</m:t>
                    </m:r>
                    <m:r>
                      <a:rPr lang="en-US" b="0" i="1" smtClean="0">
                        <a:latin typeface="Cambria Math" panose="02040503050406030204" pitchFamily="18" charset="0"/>
                      </a:rPr>
                      <m:t>𝑐</m:t>
                    </m:r>
                  </m:oMath>
                </a14:m>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29F7E387-7697-8C08-6752-44D48BEF33ED}"/>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1506187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P=NP?</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4C8AE358-F7E7-6C93-5C64-5220C15841F2}"/>
                  </a:ext>
                </a:extLst>
              </p:cNvPr>
              <p:cNvGraphicFramePr>
                <a:graphicFrameLocks noGrp="1"/>
              </p:cNvGraphicFramePr>
              <p:nvPr>
                <p:extLst>
                  <p:ext uri="{D42A27DB-BD31-4B8C-83A1-F6EECF244321}">
                    <p14:modId xmlns:p14="http://schemas.microsoft.com/office/powerpoint/2010/main" val="3929160930"/>
                  </p:ext>
                </p:extLst>
              </p:nvPr>
            </p:nvGraphicFramePr>
            <p:xfrm>
              <a:off x="297180" y="2349455"/>
              <a:ext cx="11440392" cy="1752600"/>
            </p:xfrm>
            <a:graphic>
              <a:graphicData uri="http://schemas.openxmlformats.org/drawingml/2006/table">
                <a:tbl>
                  <a:tblPr firstRow="1" bandRow="1">
                    <a:tableStyleId>{5C22544A-7EE6-4342-B048-85BDC9FD1C3A}</a:tableStyleId>
                  </a:tblPr>
                  <a:tblGrid>
                    <a:gridCol w="1430049">
                      <a:extLst>
                        <a:ext uri="{9D8B030D-6E8A-4147-A177-3AD203B41FA5}">
                          <a16:colId xmlns:a16="http://schemas.microsoft.com/office/drawing/2014/main" val="2918348885"/>
                        </a:ext>
                      </a:extLst>
                    </a:gridCol>
                    <a:gridCol w="1430049">
                      <a:extLst>
                        <a:ext uri="{9D8B030D-6E8A-4147-A177-3AD203B41FA5}">
                          <a16:colId xmlns:a16="http://schemas.microsoft.com/office/drawing/2014/main" val="4102585134"/>
                        </a:ext>
                      </a:extLst>
                    </a:gridCol>
                    <a:gridCol w="1430049">
                      <a:extLst>
                        <a:ext uri="{9D8B030D-6E8A-4147-A177-3AD203B41FA5}">
                          <a16:colId xmlns:a16="http://schemas.microsoft.com/office/drawing/2014/main" val="1662433480"/>
                        </a:ext>
                      </a:extLst>
                    </a:gridCol>
                    <a:gridCol w="1430049">
                      <a:extLst>
                        <a:ext uri="{9D8B030D-6E8A-4147-A177-3AD203B41FA5}">
                          <a16:colId xmlns:a16="http://schemas.microsoft.com/office/drawing/2014/main" val="2919723958"/>
                        </a:ext>
                      </a:extLst>
                    </a:gridCol>
                    <a:gridCol w="1430049">
                      <a:extLst>
                        <a:ext uri="{9D8B030D-6E8A-4147-A177-3AD203B41FA5}">
                          <a16:colId xmlns:a16="http://schemas.microsoft.com/office/drawing/2014/main" val="2835635317"/>
                        </a:ext>
                      </a:extLst>
                    </a:gridCol>
                    <a:gridCol w="1430049">
                      <a:extLst>
                        <a:ext uri="{9D8B030D-6E8A-4147-A177-3AD203B41FA5}">
                          <a16:colId xmlns:a16="http://schemas.microsoft.com/office/drawing/2014/main" val="491599055"/>
                        </a:ext>
                      </a:extLst>
                    </a:gridCol>
                    <a:gridCol w="1430049">
                      <a:extLst>
                        <a:ext uri="{9D8B030D-6E8A-4147-A177-3AD203B41FA5}">
                          <a16:colId xmlns:a16="http://schemas.microsoft.com/office/drawing/2014/main" val="4264937806"/>
                        </a:ext>
                      </a:extLst>
                    </a:gridCol>
                    <a:gridCol w="1430049">
                      <a:extLst>
                        <a:ext uri="{9D8B030D-6E8A-4147-A177-3AD203B41FA5}">
                          <a16:colId xmlns:a16="http://schemas.microsoft.com/office/drawing/2014/main" val="4255534367"/>
                        </a:ext>
                      </a:extLst>
                    </a:gridCol>
                  </a:tblGrid>
                  <a:tr h="370840">
                    <a:tc>
                      <a:txBody>
                        <a:bodyPr/>
                        <a:lstStyle/>
                        <a:p>
                          <a:r>
                            <a:rPr lang="en-US" dirty="0"/>
                            <a:t>Poll Year</a:t>
                          </a:r>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𝑷</m:t>
                                </m:r>
                                <m:r>
                                  <a:rPr lang="en-US" b="1" i="1" smtClean="0">
                                    <a:latin typeface="Cambria Math" panose="02040503050406030204" pitchFamily="18" charset="0"/>
                                  </a:rPr>
                                  <m:t>≠</m:t>
                                </m:r>
                                <m:r>
                                  <a:rPr lang="en-US" b="1" i="1" smtClean="0">
                                    <a:latin typeface="Cambria Math" panose="02040503050406030204" pitchFamily="18" charset="0"/>
                                  </a:rPr>
                                  <m:t>𝑵𝑷</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𝑷</m:t>
                                </m:r>
                                <m:r>
                                  <a:rPr lang="en-US" b="1" i="1" smtClean="0">
                                    <a:latin typeface="Cambria Math" panose="02040503050406030204" pitchFamily="18" charset="0"/>
                                  </a:rPr>
                                  <m:t>=</m:t>
                                </m:r>
                                <m:r>
                                  <a:rPr lang="en-US" b="1" i="1" smtClean="0">
                                    <a:latin typeface="Cambria Math" panose="02040503050406030204" pitchFamily="18" charset="0"/>
                                  </a:rPr>
                                  <m:t>𝑵𝑷</m:t>
                                </m:r>
                              </m:oMath>
                            </m:oMathPara>
                          </a14:m>
                          <a:endParaRPr lang="en-US" dirty="0"/>
                        </a:p>
                      </a:txBody>
                      <a:tcPr/>
                    </a:tc>
                    <a:tc>
                      <a:txBody>
                        <a:bodyPr/>
                        <a:lstStyle/>
                        <a:p>
                          <a:r>
                            <a:rPr lang="en-US" dirty="0"/>
                            <a:t>Unprovable</a:t>
                          </a:r>
                        </a:p>
                      </a:txBody>
                      <a:tcPr/>
                    </a:tc>
                    <a:tc>
                      <a:txBody>
                        <a:bodyPr/>
                        <a:lstStyle/>
                        <a:p>
                          <a:r>
                            <a:rPr lang="en-US" dirty="0"/>
                            <a:t>Don’t Care</a:t>
                          </a:r>
                        </a:p>
                      </a:txBody>
                      <a:tcPr/>
                    </a:tc>
                    <a:tc>
                      <a:txBody>
                        <a:bodyPr/>
                        <a:lstStyle/>
                        <a:p>
                          <a:r>
                            <a:rPr lang="en-US" dirty="0"/>
                            <a:t>Don’t Know</a:t>
                          </a:r>
                        </a:p>
                      </a:txBody>
                      <a:tcPr/>
                    </a:tc>
                    <a:tc>
                      <a:txBody>
                        <a:bodyPr/>
                        <a:lstStyle/>
                        <a:p>
                          <a:r>
                            <a:rPr lang="en-US" dirty="0"/>
                            <a:t>Don’t Know &amp; Don’t Care</a:t>
                          </a:r>
                        </a:p>
                      </a:txBody>
                      <a:tcPr/>
                    </a:tc>
                    <a:tc>
                      <a:txBody>
                        <a:bodyPr/>
                        <a:lstStyle/>
                        <a:p>
                          <a:r>
                            <a:rPr lang="en-US" dirty="0"/>
                            <a:t>Other</a:t>
                          </a:r>
                        </a:p>
                      </a:txBody>
                      <a:tcPr/>
                    </a:tc>
                    <a:extLst>
                      <a:ext uri="{0D108BD9-81ED-4DB2-BD59-A6C34878D82A}">
                        <a16:rowId xmlns:a16="http://schemas.microsoft.com/office/drawing/2014/main" val="2839597029"/>
                      </a:ext>
                    </a:extLst>
                  </a:tr>
                  <a:tr h="370840">
                    <a:tc>
                      <a:txBody>
                        <a:bodyPr/>
                        <a:lstStyle/>
                        <a:p>
                          <a:r>
                            <a:rPr lang="en-US" dirty="0"/>
                            <a:t>2002</a:t>
                          </a:r>
                        </a:p>
                      </a:txBody>
                      <a:tcPr/>
                    </a:tc>
                    <a:tc>
                      <a:txBody>
                        <a:bodyPr/>
                        <a:lstStyle/>
                        <a:p>
                          <a:r>
                            <a:rPr lang="en-US" dirty="0"/>
                            <a:t>61%</a:t>
                          </a:r>
                        </a:p>
                      </a:txBody>
                      <a:tcPr/>
                    </a:tc>
                    <a:tc>
                      <a:txBody>
                        <a:bodyPr/>
                        <a:lstStyle/>
                        <a:p>
                          <a:r>
                            <a:rPr lang="en-US" dirty="0"/>
                            <a:t>9%</a:t>
                          </a:r>
                        </a:p>
                      </a:txBody>
                      <a:tcPr/>
                    </a:tc>
                    <a:tc>
                      <a:txBody>
                        <a:bodyPr/>
                        <a:lstStyle/>
                        <a:p>
                          <a:r>
                            <a:rPr lang="en-US" dirty="0"/>
                            <a:t>4%</a:t>
                          </a:r>
                        </a:p>
                      </a:txBody>
                      <a:tcPr/>
                    </a:tc>
                    <a:tc>
                      <a:txBody>
                        <a:bodyPr/>
                        <a:lstStyle/>
                        <a:p>
                          <a:r>
                            <a:rPr lang="en-US" dirty="0"/>
                            <a:t>1%</a:t>
                          </a:r>
                        </a:p>
                      </a:txBody>
                      <a:tcPr/>
                    </a:tc>
                    <a:tc>
                      <a:txBody>
                        <a:bodyPr/>
                        <a:lstStyle/>
                        <a:p>
                          <a:r>
                            <a:rPr lang="en-US" dirty="0"/>
                            <a:t>22%</a:t>
                          </a:r>
                        </a:p>
                      </a:txBody>
                      <a:tcPr/>
                    </a:tc>
                    <a:tc>
                      <a:txBody>
                        <a:bodyPr/>
                        <a:lstStyle/>
                        <a:p>
                          <a:r>
                            <a:rPr lang="en-US" dirty="0"/>
                            <a:t>0%</a:t>
                          </a:r>
                        </a:p>
                      </a:txBody>
                      <a:tcPr/>
                    </a:tc>
                    <a:tc>
                      <a:txBody>
                        <a:bodyPr/>
                        <a:lstStyle/>
                        <a:p>
                          <a:r>
                            <a:rPr lang="en-US" dirty="0"/>
                            <a:t>3%</a:t>
                          </a:r>
                        </a:p>
                      </a:txBody>
                      <a:tcPr/>
                    </a:tc>
                    <a:extLst>
                      <a:ext uri="{0D108BD9-81ED-4DB2-BD59-A6C34878D82A}">
                        <a16:rowId xmlns:a16="http://schemas.microsoft.com/office/drawing/2014/main" val="457017540"/>
                      </a:ext>
                    </a:extLst>
                  </a:tr>
                  <a:tr h="370840">
                    <a:tc>
                      <a:txBody>
                        <a:bodyPr/>
                        <a:lstStyle/>
                        <a:p>
                          <a:r>
                            <a:rPr lang="en-US" dirty="0"/>
                            <a:t>2012</a:t>
                          </a:r>
                        </a:p>
                      </a:txBody>
                      <a:tcPr/>
                    </a:tc>
                    <a:tc>
                      <a:txBody>
                        <a:bodyPr/>
                        <a:lstStyle/>
                        <a:p>
                          <a:r>
                            <a:rPr lang="en-US" dirty="0"/>
                            <a:t>83%</a:t>
                          </a:r>
                        </a:p>
                      </a:txBody>
                      <a:tcPr/>
                    </a:tc>
                    <a:tc>
                      <a:txBody>
                        <a:bodyPr/>
                        <a:lstStyle/>
                        <a:p>
                          <a:r>
                            <a:rPr lang="en-US" dirty="0"/>
                            <a:t>9%</a:t>
                          </a:r>
                        </a:p>
                      </a:txBody>
                      <a:tcPr/>
                    </a:tc>
                    <a:tc>
                      <a:txBody>
                        <a:bodyPr/>
                        <a:lstStyle/>
                        <a:p>
                          <a:r>
                            <a:rPr lang="en-US" dirty="0"/>
                            <a:t>3%</a:t>
                          </a:r>
                        </a:p>
                      </a:txBody>
                      <a:tcPr/>
                    </a:tc>
                    <a:tc>
                      <a:txBody>
                        <a:bodyPr/>
                        <a:lstStyle/>
                        <a:p>
                          <a:r>
                            <a:rPr lang="en-US" dirty="0"/>
                            <a:t>3%</a:t>
                          </a:r>
                        </a:p>
                      </a:txBody>
                      <a:tcPr/>
                    </a:tc>
                    <a:tc>
                      <a:txBody>
                        <a:bodyPr/>
                        <a:lstStyle/>
                        <a:p>
                          <a:r>
                            <a:rPr lang="en-US" dirty="0"/>
                            <a:t>0.66%</a:t>
                          </a:r>
                        </a:p>
                      </a:txBody>
                      <a:tcPr/>
                    </a:tc>
                    <a:tc>
                      <a:txBody>
                        <a:bodyPr/>
                        <a:lstStyle/>
                        <a:p>
                          <a:r>
                            <a:rPr lang="en-US" dirty="0"/>
                            <a:t>0.66%</a:t>
                          </a:r>
                        </a:p>
                      </a:txBody>
                      <a:tcPr/>
                    </a:tc>
                    <a:tc>
                      <a:txBody>
                        <a:bodyPr/>
                        <a:lstStyle/>
                        <a:p>
                          <a:r>
                            <a:rPr lang="en-US" dirty="0"/>
                            <a:t>0.66%</a:t>
                          </a:r>
                        </a:p>
                      </a:txBody>
                      <a:tcPr/>
                    </a:tc>
                    <a:extLst>
                      <a:ext uri="{0D108BD9-81ED-4DB2-BD59-A6C34878D82A}">
                        <a16:rowId xmlns:a16="http://schemas.microsoft.com/office/drawing/2014/main" val="604010827"/>
                      </a:ext>
                    </a:extLst>
                  </a:tr>
                  <a:tr h="370840">
                    <a:tc>
                      <a:txBody>
                        <a:bodyPr/>
                        <a:lstStyle/>
                        <a:p>
                          <a:r>
                            <a:rPr lang="en-US" dirty="0"/>
                            <a:t>2019</a:t>
                          </a:r>
                        </a:p>
                      </a:txBody>
                      <a:tcPr/>
                    </a:tc>
                    <a:tc>
                      <a:txBody>
                        <a:bodyPr/>
                        <a:lstStyle/>
                        <a:p>
                          <a:r>
                            <a:rPr lang="en-US" dirty="0"/>
                            <a:t>88%</a:t>
                          </a:r>
                        </a:p>
                      </a:txBody>
                      <a:tcPr/>
                    </a:tc>
                    <a:tc>
                      <a:txBody>
                        <a:bodyPr/>
                        <a:lstStyle/>
                        <a:p>
                          <a:r>
                            <a:rPr lang="en-US" dirty="0"/>
                            <a:t>12%</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557184190"/>
                      </a:ext>
                    </a:extLst>
                  </a:tr>
                </a:tbl>
              </a:graphicData>
            </a:graphic>
          </p:graphicFrame>
        </mc:Choice>
        <mc:Fallback xmlns="">
          <p:graphicFrame>
            <p:nvGraphicFramePr>
              <p:cNvPr id="3" name="Table 2">
                <a:extLst>
                  <a:ext uri="{FF2B5EF4-FFF2-40B4-BE49-F238E27FC236}">
                    <a16:creationId xmlns:a16="http://schemas.microsoft.com/office/drawing/2014/main" id="{4C8AE358-F7E7-6C93-5C64-5220C15841F2}"/>
                  </a:ext>
                </a:extLst>
              </p:cNvPr>
              <p:cNvGraphicFramePr>
                <a:graphicFrameLocks noGrp="1"/>
              </p:cNvGraphicFramePr>
              <p:nvPr>
                <p:extLst>
                  <p:ext uri="{D42A27DB-BD31-4B8C-83A1-F6EECF244321}">
                    <p14:modId xmlns:p14="http://schemas.microsoft.com/office/powerpoint/2010/main" val="3929160930"/>
                  </p:ext>
                </p:extLst>
              </p:nvPr>
            </p:nvGraphicFramePr>
            <p:xfrm>
              <a:off x="297180" y="2349455"/>
              <a:ext cx="11440392" cy="1752600"/>
            </p:xfrm>
            <a:graphic>
              <a:graphicData uri="http://schemas.openxmlformats.org/drawingml/2006/table">
                <a:tbl>
                  <a:tblPr firstRow="1" bandRow="1">
                    <a:tableStyleId>{5C22544A-7EE6-4342-B048-85BDC9FD1C3A}</a:tableStyleId>
                  </a:tblPr>
                  <a:tblGrid>
                    <a:gridCol w="1430049">
                      <a:extLst>
                        <a:ext uri="{9D8B030D-6E8A-4147-A177-3AD203B41FA5}">
                          <a16:colId xmlns:a16="http://schemas.microsoft.com/office/drawing/2014/main" val="2918348885"/>
                        </a:ext>
                      </a:extLst>
                    </a:gridCol>
                    <a:gridCol w="1430049">
                      <a:extLst>
                        <a:ext uri="{9D8B030D-6E8A-4147-A177-3AD203B41FA5}">
                          <a16:colId xmlns:a16="http://schemas.microsoft.com/office/drawing/2014/main" val="4102585134"/>
                        </a:ext>
                      </a:extLst>
                    </a:gridCol>
                    <a:gridCol w="1430049">
                      <a:extLst>
                        <a:ext uri="{9D8B030D-6E8A-4147-A177-3AD203B41FA5}">
                          <a16:colId xmlns:a16="http://schemas.microsoft.com/office/drawing/2014/main" val="1662433480"/>
                        </a:ext>
                      </a:extLst>
                    </a:gridCol>
                    <a:gridCol w="1430049">
                      <a:extLst>
                        <a:ext uri="{9D8B030D-6E8A-4147-A177-3AD203B41FA5}">
                          <a16:colId xmlns:a16="http://schemas.microsoft.com/office/drawing/2014/main" val="2919723958"/>
                        </a:ext>
                      </a:extLst>
                    </a:gridCol>
                    <a:gridCol w="1430049">
                      <a:extLst>
                        <a:ext uri="{9D8B030D-6E8A-4147-A177-3AD203B41FA5}">
                          <a16:colId xmlns:a16="http://schemas.microsoft.com/office/drawing/2014/main" val="2835635317"/>
                        </a:ext>
                      </a:extLst>
                    </a:gridCol>
                    <a:gridCol w="1430049">
                      <a:extLst>
                        <a:ext uri="{9D8B030D-6E8A-4147-A177-3AD203B41FA5}">
                          <a16:colId xmlns:a16="http://schemas.microsoft.com/office/drawing/2014/main" val="491599055"/>
                        </a:ext>
                      </a:extLst>
                    </a:gridCol>
                    <a:gridCol w="1430049">
                      <a:extLst>
                        <a:ext uri="{9D8B030D-6E8A-4147-A177-3AD203B41FA5}">
                          <a16:colId xmlns:a16="http://schemas.microsoft.com/office/drawing/2014/main" val="4264937806"/>
                        </a:ext>
                      </a:extLst>
                    </a:gridCol>
                    <a:gridCol w="1430049">
                      <a:extLst>
                        <a:ext uri="{9D8B030D-6E8A-4147-A177-3AD203B41FA5}">
                          <a16:colId xmlns:a16="http://schemas.microsoft.com/office/drawing/2014/main" val="4255534367"/>
                        </a:ext>
                      </a:extLst>
                    </a:gridCol>
                  </a:tblGrid>
                  <a:tr h="640080">
                    <a:tc>
                      <a:txBody>
                        <a:bodyPr/>
                        <a:lstStyle/>
                        <a:p>
                          <a:r>
                            <a:rPr lang="en-US" dirty="0"/>
                            <a:t>Poll Year</a:t>
                          </a:r>
                        </a:p>
                      </a:txBody>
                      <a:tcPr/>
                    </a:tc>
                    <a:tc>
                      <a:txBody>
                        <a:bodyPr/>
                        <a:lstStyle/>
                        <a:p>
                          <a:endParaRPr lang="en-US"/>
                        </a:p>
                      </a:txBody>
                      <a:tcPr>
                        <a:blipFill>
                          <a:blip r:embed="rId2"/>
                          <a:stretch>
                            <a:fillRect l="-100426" t="-4762" r="-600851" b="-188571"/>
                          </a:stretch>
                        </a:blipFill>
                      </a:tcPr>
                    </a:tc>
                    <a:tc>
                      <a:txBody>
                        <a:bodyPr/>
                        <a:lstStyle/>
                        <a:p>
                          <a:endParaRPr lang="en-US"/>
                        </a:p>
                      </a:txBody>
                      <a:tcPr>
                        <a:blipFill>
                          <a:blip r:embed="rId2"/>
                          <a:stretch>
                            <a:fillRect l="-201282" t="-4762" r="-503419" b="-188571"/>
                          </a:stretch>
                        </a:blipFill>
                      </a:tcPr>
                    </a:tc>
                    <a:tc>
                      <a:txBody>
                        <a:bodyPr/>
                        <a:lstStyle/>
                        <a:p>
                          <a:r>
                            <a:rPr lang="en-US" dirty="0"/>
                            <a:t>Unprovable</a:t>
                          </a:r>
                        </a:p>
                      </a:txBody>
                      <a:tcPr/>
                    </a:tc>
                    <a:tc>
                      <a:txBody>
                        <a:bodyPr/>
                        <a:lstStyle/>
                        <a:p>
                          <a:r>
                            <a:rPr lang="en-US" dirty="0"/>
                            <a:t>Don’t Care</a:t>
                          </a:r>
                        </a:p>
                      </a:txBody>
                      <a:tcPr/>
                    </a:tc>
                    <a:tc>
                      <a:txBody>
                        <a:bodyPr/>
                        <a:lstStyle/>
                        <a:p>
                          <a:r>
                            <a:rPr lang="en-US" dirty="0"/>
                            <a:t>Don’t Know</a:t>
                          </a:r>
                        </a:p>
                      </a:txBody>
                      <a:tcPr/>
                    </a:tc>
                    <a:tc>
                      <a:txBody>
                        <a:bodyPr/>
                        <a:lstStyle/>
                        <a:p>
                          <a:r>
                            <a:rPr lang="en-US" dirty="0"/>
                            <a:t>Don’t Know &amp; Don’t Care</a:t>
                          </a:r>
                        </a:p>
                      </a:txBody>
                      <a:tcPr/>
                    </a:tc>
                    <a:tc>
                      <a:txBody>
                        <a:bodyPr/>
                        <a:lstStyle/>
                        <a:p>
                          <a:r>
                            <a:rPr lang="en-US" dirty="0"/>
                            <a:t>Other</a:t>
                          </a:r>
                        </a:p>
                      </a:txBody>
                      <a:tcPr/>
                    </a:tc>
                    <a:extLst>
                      <a:ext uri="{0D108BD9-81ED-4DB2-BD59-A6C34878D82A}">
                        <a16:rowId xmlns:a16="http://schemas.microsoft.com/office/drawing/2014/main" val="2839597029"/>
                      </a:ext>
                    </a:extLst>
                  </a:tr>
                  <a:tr h="370840">
                    <a:tc>
                      <a:txBody>
                        <a:bodyPr/>
                        <a:lstStyle/>
                        <a:p>
                          <a:r>
                            <a:rPr lang="en-US" dirty="0"/>
                            <a:t>2002</a:t>
                          </a:r>
                        </a:p>
                      </a:txBody>
                      <a:tcPr/>
                    </a:tc>
                    <a:tc>
                      <a:txBody>
                        <a:bodyPr/>
                        <a:lstStyle/>
                        <a:p>
                          <a:r>
                            <a:rPr lang="en-US" dirty="0"/>
                            <a:t>61%</a:t>
                          </a:r>
                        </a:p>
                      </a:txBody>
                      <a:tcPr/>
                    </a:tc>
                    <a:tc>
                      <a:txBody>
                        <a:bodyPr/>
                        <a:lstStyle/>
                        <a:p>
                          <a:r>
                            <a:rPr lang="en-US" dirty="0"/>
                            <a:t>9%</a:t>
                          </a:r>
                        </a:p>
                      </a:txBody>
                      <a:tcPr/>
                    </a:tc>
                    <a:tc>
                      <a:txBody>
                        <a:bodyPr/>
                        <a:lstStyle/>
                        <a:p>
                          <a:r>
                            <a:rPr lang="en-US" dirty="0"/>
                            <a:t>4%</a:t>
                          </a:r>
                        </a:p>
                      </a:txBody>
                      <a:tcPr/>
                    </a:tc>
                    <a:tc>
                      <a:txBody>
                        <a:bodyPr/>
                        <a:lstStyle/>
                        <a:p>
                          <a:r>
                            <a:rPr lang="en-US" dirty="0"/>
                            <a:t>1%</a:t>
                          </a:r>
                        </a:p>
                      </a:txBody>
                      <a:tcPr/>
                    </a:tc>
                    <a:tc>
                      <a:txBody>
                        <a:bodyPr/>
                        <a:lstStyle/>
                        <a:p>
                          <a:r>
                            <a:rPr lang="en-US" dirty="0"/>
                            <a:t>22%</a:t>
                          </a:r>
                        </a:p>
                      </a:txBody>
                      <a:tcPr/>
                    </a:tc>
                    <a:tc>
                      <a:txBody>
                        <a:bodyPr/>
                        <a:lstStyle/>
                        <a:p>
                          <a:r>
                            <a:rPr lang="en-US" dirty="0"/>
                            <a:t>0%</a:t>
                          </a:r>
                        </a:p>
                      </a:txBody>
                      <a:tcPr/>
                    </a:tc>
                    <a:tc>
                      <a:txBody>
                        <a:bodyPr/>
                        <a:lstStyle/>
                        <a:p>
                          <a:r>
                            <a:rPr lang="en-US" dirty="0"/>
                            <a:t>3%</a:t>
                          </a:r>
                        </a:p>
                      </a:txBody>
                      <a:tcPr/>
                    </a:tc>
                    <a:extLst>
                      <a:ext uri="{0D108BD9-81ED-4DB2-BD59-A6C34878D82A}">
                        <a16:rowId xmlns:a16="http://schemas.microsoft.com/office/drawing/2014/main" val="457017540"/>
                      </a:ext>
                    </a:extLst>
                  </a:tr>
                  <a:tr h="370840">
                    <a:tc>
                      <a:txBody>
                        <a:bodyPr/>
                        <a:lstStyle/>
                        <a:p>
                          <a:r>
                            <a:rPr lang="en-US" dirty="0"/>
                            <a:t>2012</a:t>
                          </a:r>
                        </a:p>
                      </a:txBody>
                      <a:tcPr/>
                    </a:tc>
                    <a:tc>
                      <a:txBody>
                        <a:bodyPr/>
                        <a:lstStyle/>
                        <a:p>
                          <a:r>
                            <a:rPr lang="en-US" dirty="0"/>
                            <a:t>83%</a:t>
                          </a:r>
                        </a:p>
                      </a:txBody>
                      <a:tcPr/>
                    </a:tc>
                    <a:tc>
                      <a:txBody>
                        <a:bodyPr/>
                        <a:lstStyle/>
                        <a:p>
                          <a:r>
                            <a:rPr lang="en-US" dirty="0"/>
                            <a:t>9%</a:t>
                          </a:r>
                        </a:p>
                      </a:txBody>
                      <a:tcPr/>
                    </a:tc>
                    <a:tc>
                      <a:txBody>
                        <a:bodyPr/>
                        <a:lstStyle/>
                        <a:p>
                          <a:r>
                            <a:rPr lang="en-US" dirty="0"/>
                            <a:t>3%</a:t>
                          </a:r>
                        </a:p>
                      </a:txBody>
                      <a:tcPr/>
                    </a:tc>
                    <a:tc>
                      <a:txBody>
                        <a:bodyPr/>
                        <a:lstStyle/>
                        <a:p>
                          <a:r>
                            <a:rPr lang="en-US" dirty="0"/>
                            <a:t>3%</a:t>
                          </a:r>
                        </a:p>
                      </a:txBody>
                      <a:tcPr/>
                    </a:tc>
                    <a:tc>
                      <a:txBody>
                        <a:bodyPr/>
                        <a:lstStyle/>
                        <a:p>
                          <a:r>
                            <a:rPr lang="en-US" dirty="0"/>
                            <a:t>0.66%</a:t>
                          </a:r>
                        </a:p>
                      </a:txBody>
                      <a:tcPr/>
                    </a:tc>
                    <a:tc>
                      <a:txBody>
                        <a:bodyPr/>
                        <a:lstStyle/>
                        <a:p>
                          <a:r>
                            <a:rPr lang="en-US" dirty="0"/>
                            <a:t>0.66%</a:t>
                          </a:r>
                        </a:p>
                      </a:txBody>
                      <a:tcPr/>
                    </a:tc>
                    <a:tc>
                      <a:txBody>
                        <a:bodyPr/>
                        <a:lstStyle/>
                        <a:p>
                          <a:r>
                            <a:rPr lang="en-US" dirty="0"/>
                            <a:t>0.66%</a:t>
                          </a:r>
                        </a:p>
                      </a:txBody>
                      <a:tcPr/>
                    </a:tc>
                    <a:extLst>
                      <a:ext uri="{0D108BD9-81ED-4DB2-BD59-A6C34878D82A}">
                        <a16:rowId xmlns:a16="http://schemas.microsoft.com/office/drawing/2014/main" val="604010827"/>
                      </a:ext>
                    </a:extLst>
                  </a:tr>
                  <a:tr h="370840">
                    <a:tc>
                      <a:txBody>
                        <a:bodyPr/>
                        <a:lstStyle/>
                        <a:p>
                          <a:r>
                            <a:rPr lang="en-US" dirty="0"/>
                            <a:t>2019</a:t>
                          </a:r>
                        </a:p>
                      </a:txBody>
                      <a:tcPr/>
                    </a:tc>
                    <a:tc>
                      <a:txBody>
                        <a:bodyPr/>
                        <a:lstStyle/>
                        <a:p>
                          <a:r>
                            <a:rPr lang="en-US" dirty="0"/>
                            <a:t>88%</a:t>
                          </a:r>
                        </a:p>
                      </a:txBody>
                      <a:tcPr/>
                    </a:tc>
                    <a:tc>
                      <a:txBody>
                        <a:bodyPr/>
                        <a:lstStyle/>
                        <a:p>
                          <a:r>
                            <a:rPr lang="en-US" dirty="0"/>
                            <a:t>12%</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557184190"/>
                      </a:ext>
                    </a:extLst>
                  </a:tr>
                </a:tbl>
              </a:graphicData>
            </a:graphic>
          </p:graphicFrame>
        </mc:Fallback>
      </mc:AlternateContent>
      <p:sp>
        <p:nvSpPr>
          <p:cNvPr id="7" name="TextBox 6">
            <a:extLst>
              <a:ext uri="{FF2B5EF4-FFF2-40B4-BE49-F238E27FC236}">
                <a16:creationId xmlns:a16="http://schemas.microsoft.com/office/drawing/2014/main" id="{D4C86B13-74DA-663E-312E-A3FD172FC316}"/>
              </a:ext>
            </a:extLst>
          </p:cNvPr>
          <p:cNvSpPr txBox="1"/>
          <p:nvPr/>
        </p:nvSpPr>
        <p:spPr>
          <a:xfrm>
            <a:off x="205740" y="6169709"/>
            <a:ext cx="6885015" cy="369332"/>
          </a:xfrm>
          <a:prstGeom prst="rect">
            <a:avLst/>
          </a:prstGeom>
          <a:noFill/>
        </p:spPr>
        <p:txBody>
          <a:bodyPr wrap="square">
            <a:spAutoFit/>
          </a:bodyPr>
          <a:lstStyle/>
          <a:p>
            <a:r>
              <a:rPr lang="en-US" dirty="0">
                <a:hlinkClick r:id="rId3"/>
              </a:rPr>
              <a:t>https://www.cs.umd.edu/users/gasarch/BLOGPAPERS/pollpaper3.pdf</a:t>
            </a:r>
            <a:endParaRPr lang="en-US" dirty="0"/>
          </a:p>
        </p:txBody>
      </p:sp>
    </p:spTree>
    <p:extLst>
      <p:ext uri="{BB962C8B-B14F-4D97-AF65-F5344CB8AC3E}">
        <p14:creationId xmlns:p14="http://schemas.microsoft.com/office/powerpoint/2010/main" val="104885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F2A4056-3B1E-4C93-D4D8-6FC1AE79F22A}"/>
                  </a:ext>
                </a:extLst>
              </p:cNvPr>
              <p:cNvSpPr>
                <a:spLocks noGrp="1"/>
              </p:cNvSpPr>
              <p:nvPr>
                <p:ph type="title"/>
              </p:nvPr>
            </p:nvSpPr>
            <p:spPr/>
            <p:txBody>
              <a:bodyPr/>
              <a:lstStyle/>
              <a:p>
                <a:r>
                  <a:rPr lang="en-US" dirty="0"/>
                  <a:t>Some problems in </a:t>
                </a:r>
                <a14:m>
                  <m:oMath xmlns:m="http://schemas.openxmlformats.org/officeDocument/2006/math">
                    <m:r>
                      <a:rPr lang="en-US" b="0" i="1" smtClean="0">
                        <a:latin typeface="Cambria Math" panose="02040503050406030204" pitchFamily="18" charset="0"/>
                      </a:rPr>
                      <m:t>𝐸𝑋𝑃</m:t>
                    </m:r>
                  </m:oMath>
                </a14:m>
                <a:r>
                  <a:rPr lang="en-US" dirty="0"/>
                  <a:t> seem “easier”</a:t>
                </a:r>
              </a:p>
            </p:txBody>
          </p:sp>
        </mc:Choice>
        <mc:Fallback xmlns="">
          <p:sp>
            <p:nvSpPr>
              <p:cNvPr id="2" name="Title 1">
                <a:extLst>
                  <a:ext uri="{FF2B5EF4-FFF2-40B4-BE49-F238E27FC236}">
                    <a16:creationId xmlns:a16="http://schemas.microsoft.com/office/drawing/2014/main" id="{7F2A4056-3B1E-4C93-D4D8-6FC1AE79F22A}"/>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BCC84F8A-7B34-FBF2-A05D-44DB22992018}"/>
              </a:ext>
            </a:extLst>
          </p:cNvPr>
          <p:cNvSpPr>
            <a:spLocks noGrp="1"/>
          </p:cNvSpPr>
          <p:nvPr>
            <p:ph idx="1"/>
          </p:nvPr>
        </p:nvSpPr>
        <p:spPr/>
        <p:txBody>
          <a:bodyPr/>
          <a:lstStyle/>
          <a:p>
            <a:r>
              <a:rPr lang="en-US" dirty="0"/>
              <a:t>There are some problems that we do not have polynomial time algorithms to solve, but provided answers are easy to check</a:t>
            </a:r>
          </a:p>
          <a:p>
            <a:r>
              <a:rPr lang="en-US" dirty="0"/>
              <a:t>Hamiltonian Path:</a:t>
            </a:r>
          </a:p>
          <a:p>
            <a:pPr lvl="1"/>
            <a:r>
              <a:rPr lang="en-US" dirty="0"/>
              <a:t>It’s “hard” to look at a graph and determine whether it has a Hamiltonian Path</a:t>
            </a:r>
          </a:p>
          <a:p>
            <a:pPr lvl="1"/>
            <a:r>
              <a:rPr lang="en-US" dirty="0"/>
              <a:t>It’s “easy” to look at a graph and a candidate path together and determine whether THAT path is a Hamiltonian Path </a:t>
            </a:r>
          </a:p>
          <a:p>
            <a:pPr lvl="2"/>
            <a:r>
              <a:rPr lang="en-US" dirty="0"/>
              <a:t>It’s easy to </a:t>
            </a:r>
            <a:r>
              <a:rPr lang="en-US" b="1" dirty="0"/>
              <a:t>verify</a:t>
            </a:r>
            <a:r>
              <a:rPr lang="en-US" dirty="0"/>
              <a:t> whether a given path is a Hamiltonian path</a:t>
            </a:r>
          </a:p>
        </p:txBody>
      </p:sp>
    </p:spTree>
    <p:extLst>
      <p:ext uri="{BB962C8B-B14F-4D97-AF65-F5344CB8AC3E}">
        <p14:creationId xmlns:p14="http://schemas.microsoft.com/office/powerpoint/2010/main" val="491663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60C0E09-0E0C-6D5C-E168-D8F5A7163FA1}"/>
                  </a:ext>
                </a:extLst>
              </p:cNvPr>
              <p:cNvSpPr>
                <a:spLocks noGrp="1"/>
              </p:cNvSpPr>
              <p:nvPr>
                <p:ph type="title"/>
              </p:nvPr>
            </p:nvSpPr>
            <p:spPr/>
            <p:txBody>
              <a:bodyPr/>
              <a:lstStyle/>
              <a:p>
                <a:r>
                  <a:rPr lang="en-US" dirty="0"/>
                  <a:t>Class </a:t>
                </a:r>
                <a14:m>
                  <m:oMath xmlns:m="http://schemas.openxmlformats.org/officeDocument/2006/math">
                    <m:r>
                      <a:rPr lang="en-US" b="0" i="1" smtClean="0">
                        <a:latin typeface="Cambria Math" panose="02040503050406030204" pitchFamily="18" charset="0"/>
                      </a:rPr>
                      <m:t>𝑁𝑃</m:t>
                    </m:r>
                  </m:oMath>
                </a14:m>
                <a:endParaRPr lang="en-US" dirty="0"/>
              </a:p>
            </p:txBody>
          </p:sp>
        </mc:Choice>
        <mc:Fallback xmlns="">
          <p:sp>
            <p:nvSpPr>
              <p:cNvPr id="2" name="Title 1">
                <a:extLst>
                  <a:ext uri="{FF2B5EF4-FFF2-40B4-BE49-F238E27FC236}">
                    <a16:creationId xmlns:a16="http://schemas.microsoft.com/office/drawing/2014/main" id="{860C0E09-0E0C-6D5C-E168-D8F5A7163FA1}"/>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68C499-1D0B-7FAA-60A6-A273D22EA83B}"/>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𝑁𝑃</m:t>
                    </m:r>
                  </m:oMath>
                </a14:m>
                <a:endParaRPr lang="en-US" dirty="0"/>
              </a:p>
              <a:p>
                <a:pPr lvl="1"/>
                <a:r>
                  <a:rPr lang="en-US" dirty="0"/>
                  <a:t>The set of problems for which a candidate solution can be verified in polynomial time</a:t>
                </a:r>
              </a:p>
              <a:p>
                <a:pPr lvl="1"/>
                <a:r>
                  <a:rPr lang="en-US" dirty="0"/>
                  <a:t>Stands for “Non-deterministic Polynomial”</a:t>
                </a:r>
              </a:p>
              <a:p>
                <a:pPr lvl="2"/>
                <a:r>
                  <a:rPr lang="en-US" dirty="0"/>
                  <a:t>Corresponds to algorithms that can guess a solution (if it exists), that solution is then verified to be correct in polynomial time</a:t>
                </a:r>
              </a:p>
              <a:p>
                <a:pPr lvl="2"/>
                <a:r>
                  <a:rPr lang="en-US" dirty="0"/>
                  <a:t>Can also think of as allowing a special operation that allows the algorithm to magically guess the right choice at each step of an exhaustive search</a:t>
                </a:r>
              </a:p>
              <a:p>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endParaRPr lang="en-US" dirty="0"/>
              </a:p>
              <a:p>
                <a:pPr lvl="1"/>
                <a:r>
                  <a:rPr lang="en-US" dirty="0"/>
                  <a:t>Why?</a:t>
                </a:r>
              </a:p>
              <a:p>
                <a:pPr lvl="1"/>
                <a:endParaRPr lang="en-US" dirty="0"/>
              </a:p>
            </p:txBody>
          </p:sp>
        </mc:Choice>
        <mc:Fallback xmlns="">
          <p:sp>
            <p:nvSpPr>
              <p:cNvPr id="3" name="Content Placeholder 2">
                <a:extLst>
                  <a:ext uri="{FF2B5EF4-FFF2-40B4-BE49-F238E27FC236}">
                    <a16:creationId xmlns:a16="http://schemas.microsoft.com/office/drawing/2014/main" id="{EB68C499-1D0B-7FAA-60A6-A273D22EA83B}"/>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56534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A venn diagram illustrating the relationship between EXP, P, and NP.&#10;&#10;P is known to be a proper subset of EXP. NP is also known to be a proper subset of EXP. P is known to be a subset of NP, but it is unknown whether it is a proper subset.&#10;&#10;Some members we now know are members of each portion of the diagram:&#10;&#10;In P: Sorting, Shortest Path, Euler Path&#10;&#10;in NP but not known to be in P: Vertex Cover, Independent Set, Hamilton Path, Cryptography, Prime Factorization&#10;&#10;In EXP and known to be outside of P: Perfectly playing games like chess, checkers, go.">
            <a:extLst>
              <a:ext uri="{FF2B5EF4-FFF2-40B4-BE49-F238E27FC236}">
                <a16:creationId xmlns:a16="http://schemas.microsoft.com/office/drawing/2014/main" id="{CB65E576-BE73-4EF3-4846-A67D67BB98AE}"/>
              </a:ext>
            </a:extLst>
          </p:cNvPr>
          <p:cNvGrpSpPr/>
          <p:nvPr/>
        </p:nvGrpSpPr>
        <p:grpSpPr>
          <a:xfrm>
            <a:off x="396240" y="733886"/>
            <a:ext cx="11602720" cy="6209178"/>
            <a:chOff x="396240" y="733886"/>
            <a:chExt cx="11602720" cy="6209178"/>
          </a:xfrm>
        </p:grpSpPr>
        <p:sp>
          <p:nvSpPr>
            <p:cNvPr id="5" name="Oval 4">
              <a:extLst>
                <a:ext uri="{FF2B5EF4-FFF2-40B4-BE49-F238E27FC236}">
                  <a16:creationId xmlns:a16="http://schemas.microsoft.com/office/drawing/2014/main" id="{141635B6-F402-1095-4877-EFE866AA1617}"/>
                </a:ext>
              </a:extLst>
            </p:cNvPr>
            <p:cNvSpPr/>
            <p:nvPr/>
          </p:nvSpPr>
          <p:spPr>
            <a:xfrm>
              <a:off x="396240" y="800392"/>
              <a:ext cx="11602720" cy="6142672"/>
            </a:xfrm>
            <a:prstGeom prst="ellipse">
              <a:avLst/>
            </a:prstGeom>
            <a:solidFill>
              <a:schemeClr val="accent1">
                <a:lumMod val="60000"/>
                <a:lumOff val="4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3933289-11A2-E100-3246-E02B39C7AED0}"/>
                    </a:ext>
                  </a:extLst>
                </p:cNvPr>
                <p:cNvSpPr txBox="1"/>
                <p:nvPr/>
              </p:nvSpPr>
              <p:spPr>
                <a:xfrm>
                  <a:off x="3342640" y="733886"/>
                  <a:ext cx="6096000" cy="1424429"/>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solidFill>
                              <a:schemeClr val="tx1"/>
                            </a:solidFill>
                            <a:latin typeface="Cambria Math" panose="02040503050406030204" pitchFamily="18" charset="0"/>
                          </a:rPr>
                          <m:t>𝐸𝑋</m:t>
                        </m:r>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a:p>
                  <a:pPr algn="ctr"/>
                  <a:r>
                    <a:rPr lang="en-US" sz="2800" dirty="0">
                      <a:solidFill>
                        <a:schemeClr val="tx1"/>
                      </a:solidFill>
                    </a:rPr>
                    <a:t>Exponential</a:t>
                  </a:r>
                </a:p>
                <a:p>
                  <a:pPr algn="ctr"/>
                  <a:r>
                    <a:rPr lang="en-US" sz="2800" dirty="0">
                      <a:solidFill>
                        <a:schemeClr val="tx1"/>
                      </a:solidFill>
                    </a:rPr>
                    <a:t>Upper bounded by </a:t>
                  </a:r>
                  <a14:m>
                    <m:oMath xmlns:m="http://schemas.openxmlformats.org/officeDocument/2006/math">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2</m:t>
                          </m:r>
                        </m:e>
                        <m:sup>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𝑛</m:t>
                              </m:r>
                            </m:e>
                            <m:sup>
                              <m:r>
                                <a:rPr lang="en-US" sz="2800" b="0" i="1" smtClean="0">
                                  <a:solidFill>
                                    <a:schemeClr val="tx1"/>
                                  </a:solidFill>
                                  <a:latin typeface="Cambria Math" panose="02040503050406030204" pitchFamily="18" charset="0"/>
                                </a:rPr>
                                <m:t>𝑝</m:t>
                              </m:r>
                            </m:sup>
                          </m:sSup>
                        </m:sup>
                      </m:sSup>
                    </m:oMath>
                  </a14:m>
                  <a:endParaRPr lang="en-US" sz="2800" dirty="0">
                    <a:solidFill>
                      <a:schemeClr val="tx1"/>
                    </a:solidFill>
                  </a:endParaRPr>
                </a:p>
              </p:txBody>
            </p:sp>
          </mc:Choice>
          <mc:Fallback xmlns="">
            <p:sp>
              <p:nvSpPr>
                <p:cNvPr id="7" name="TextBox 6">
                  <a:extLst>
                    <a:ext uri="{FF2B5EF4-FFF2-40B4-BE49-F238E27FC236}">
                      <a16:creationId xmlns:a16="http://schemas.microsoft.com/office/drawing/2014/main" id="{F3933289-11A2-E100-3246-E02B39C7AED0}"/>
                    </a:ext>
                  </a:extLst>
                </p:cNvPr>
                <p:cNvSpPr txBox="1">
                  <a:spLocks noRot="1" noChangeAspect="1" noMove="1" noResize="1" noEditPoints="1" noAdjustHandles="1" noChangeArrowheads="1" noChangeShapeType="1" noTextEdit="1"/>
                </p:cNvSpPr>
                <p:nvPr/>
              </p:nvSpPr>
              <p:spPr>
                <a:xfrm>
                  <a:off x="3342640" y="733886"/>
                  <a:ext cx="6096000" cy="1424429"/>
                </a:xfrm>
                <a:prstGeom prst="rect">
                  <a:avLst/>
                </a:prstGeom>
                <a:blipFill>
                  <a:blip r:embed="rId2"/>
                  <a:stretch>
                    <a:fillRect b="-11111"/>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FBAF8506-45D6-1464-2EA9-BAD5C9E44E96}"/>
                </a:ext>
              </a:extLst>
            </p:cNvPr>
            <p:cNvSpPr/>
            <p:nvPr/>
          </p:nvSpPr>
          <p:spPr>
            <a:xfrm>
              <a:off x="995680" y="2158315"/>
              <a:ext cx="9804400" cy="4118917"/>
            </a:xfrm>
            <a:prstGeom prst="ellipse">
              <a:avLst/>
            </a:prstGeom>
            <a:solidFill>
              <a:schemeClr val="accent2">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22CD1BFD-574C-E5F5-667A-A8E28277AD99}"/>
                    </a:ext>
                  </a:extLst>
                </p:cNvPr>
                <p:cNvSpPr/>
                <p:nvPr/>
              </p:nvSpPr>
              <p:spPr>
                <a:xfrm>
                  <a:off x="1391920" y="3176123"/>
                  <a:ext cx="4998720" cy="2555240"/>
                </a:xfrm>
                <a:prstGeom prst="ellipse">
                  <a:avLst/>
                </a:prstGeom>
                <a:solidFill>
                  <a:schemeClr val="accent4">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a:p>
                  <a:pPr algn="ctr"/>
                  <a:r>
                    <a:rPr lang="en-US" sz="2800" dirty="0">
                      <a:solidFill>
                        <a:schemeClr val="tx1"/>
                      </a:solidFill>
                    </a:rPr>
                    <a:t>Polynomial</a:t>
                  </a:r>
                </a:p>
                <a:p>
                  <a:pPr algn="ctr"/>
                  <a:r>
                    <a:rPr lang="en-US" sz="2800" dirty="0">
                      <a:solidFill>
                        <a:schemeClr val="tx1"/>
                      </a:solidFill>
                    </a:rPr>
                    <a:t>Upper bounded by </a:t>
                  </a:r>
                  <a14:m>
                    <m:oMath xmlns:m="http://schemas.openxmlformats.org/officeDocument/2006/math">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𝑛</m:t>
                          </m:r>
                        </m:e>
                        <m:sup>
                          <m:r>
                            <a:rPr lang="en-US" sz="2800" b="0" i="1" smtClean="0">
                              <a:solidFill>
                                <a:schemeClr val="tx1"/>
                              </a:solidFill>
                              <a:latin typeface="Cambria Math" panose="02040503050406030204" pitchFamily="18" charset="0"/>
                            </a:rPr>
                            <m:t>𝑝</m:t>
                          </m:r>
                        </m:sup>
                      </m:sSup>
                    </m:oMath>
                  </a14:m>
                  <a:endParaRPr lang="en-US" sz="2800" dirty="0">
                    <a:solidFill>
                      <a:schemeClr val="tx1"/>
                    </a:solidFill>
                  </a:endParaRPr>
                </a:p>
              </p:txBody>
            </p:sp>
          </mc:Choice>
          <mc:Fallback xmlns="">
            <p:sp>
              <p:nvSpPr>
                <p:cNvPr id="4" name="Oval 3">
                  <a:extLst>
                    <a:ext uri="{FF2B5EF4-FFF2-40B4-BE49-F238E27FC236}">
                      <a16:creationId xmlns:a16="http://schemas.microsoft.com/office/drawing/2014/main" id="{22CD1BFD-574C-E5F5-667A-A8E28277AD99}"/>
                    </a:ext>
                  </a:extLst>
                </p:cNvPr>
                <p:cNvSpPr>
                  <a:spLocks noRot="1" noChangeAspect="1" noMove="1" noResize="1" noEditPoints="1" noAdjustHandles="1" noChangeArrowheads="1" noChangeShapeType="1" noTextEdit="1"/>
                </p:cNvSpPr>
                <p:nvPr/>
              </p:nvSpPr>
              <p:spPr>
                <a:xfrm>
                  <a:off x="1391920" y="3176123"/>
                  <a:ext cx="4998720" cy="2555240"/>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561229C-901F-E6AA-7760-7159895368CF}"/>
                    </a:ext>
                  </a:extLst>
                </p:cNvPr>
                <p:cNvSpPr txBox="1"/>
                <p:nvPr/>
              </p:nvSpPr>
              <p:spPr>
                <a:xfrm>
                  <a:off x="5303520" y="3004590"/>
                  <a:ext cx="6096000" cy="1424429"/>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solidFill>
                              <a:schemeClr val="tx1"/>
                            </a:solidFill>
                            <a:latin typeface="Cambria Math" panose="02040503050406030204" pitchFamily="18" charset="0"/>
                          </a:rPr>
                          <m:t>𝑁</m:t>
                        </m:r>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a:p>
                  <a:pPr algn="ctr"/>
                  <a:r>
                    <a:rPr lang="en-US" sz="2800" dirty="0">
                      <a:solidFill>
                        <a:schemeClr val="tx1"/>
                      </a:solidFill>
                    </a:rPr>
                    <a:t>Nondeterministic Polynomial</a:t>
                  </a:r>
                </a:p>
                <a:p>
                  <a:pPr algn="ctr"/>
                  <a:r>
                    <a:rPr lang="en-US" sz="2800" dirty="0"/>
                    <a:t>Verified in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𝑝</m:t>
                          </m:r>
                        </m:sup>
                      </m:sSup>
                    </m:oMath>
                  </a14:m>
                  <a:r>
                    <a:rPr lang="en-US" sz="2800" dirty="0">
                      <a:solidFill>
                        <a:schemeClr val="tx1"/>
                      </a:solidFill>
                    </a:rPr>
                    <a:t> time</a:t>
                  </a:r>
                </a:p>
              </p:txBody>
            </p:sp>
          </mc:Choice>
          <mc:Fallback xmlns="">
            <p:sp>
              <p:nvSpPr>
                <p:cNvPr id="11" name="TextBox 10">
                  <a:extLst>
                    <a:ext uri="{FF2B5EF4-FFF2-40B4-BE49-F238E27FC236}">
                      <a16:creationId xmlns:a16="http://schemas.microsoft.com/office/drawing/2014/main" id="{0561229C-901F-E6AA-7760-7159895368CF}"/>
                    </a:ext>
                  </a:extLst>
                </p:cNvPr>
                <p:cNvSpPr txBox="1">
                  <a:spLocks noRot="1" noChangeAspect="1" noMove="1" noResize="1" noEditPoints="1" noAdjustHandles="1" noChangeArrowheads="1" noChangeShapeType="1" noTextEdit="1"/>
                </p:cNvSpPr>
                <p:nvPr/>
              </p:nvSpPr>
              <p:spPr>
                <a:xfrm>
                  <a:off x="5303520" y="3004590"/>
                  <a:ext cx="6096000" cy="1424429"/>
                </a:xfrm>
                <a:prstGeom prst="rect">
                  <a:avLst/>
                </a:prstGeom>
                <a:blipFill>
                  <a:blip r:embed="rId4"/>
                  <a:stretch>
                    <a:fillRect b="-8547"/>
                  </a:stretch>
                </a:blipFill>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AC71D22A-C4FD-A562-E8FB-9618A48A76F8}"/>
                </a:ext>
              </a:extLst>
            </p:cNvPr>
            <p:cNvGrpSpPr/>
            <p:nvPr/>
          </p:nvGrpSpPr>
          <p:grpSpPr>
            <a:xfrm rot="1389724">
              <a:off x="6200745" y="5135200"/>
              <a:ext cx="2475158" cy="523220"/>
              <a:chOff x="6197600" y="5013683"/>
              <a:chExt cx="2475158" cy="523220"/>
            </a:xfrm>
          </p:grpSpPr>
          <p:sp>
            <p:nvSpPr>
              <p:cNvPr id="12" name="TextBox 11">
                <a:extLst>
                  <a:ext uri="{FF2B5EF4-FFF2-40B4-BE49-F238E27FC236}">
                    <a16:creationId xmlns:a16="http://schemas.microsoft.com/office/drawing/2014/main" id="{DD281509-7CCC-72FA-5A63-28BAA927617A}"/>
                  </a:ext>
                </a:extLst>
              </p:cNvPr>
              <p:cNvSpPr txBox="1"/>
              <p:nvPr/>
            </p:nvSpPr>
            <p:spPr>
              <a:xfrm>
                <a:off x="7053897" y="5013683"/>
                <a:ext cx="955604" cy="523220"/>
              </a:xfrm>
              <a:prstGeom prst="rect">
                <a:avLst/>
              </a:prstGeom>
              <a:noFill/>
            </p:spPr>
            <p:txBody>
              <a:bodyPr wrap="square">
                <a:spAutoFit/>
              </a:bodyPr>
              <a:lstStyle/>
              <a:p>
                <a:pPr algn="ctr"/>
                <a:r>
                  <a:rPr lang="en-US" sz="2800" dirty="0">
                    <a:solidFill>
                      <a:srgbClr val="FF0000"/>
                    </a:solidFill>
                  </a:rPr>
                  <a:t>Gap?</a:t>
                </a:r>
              </a:p>
            </p:txBody>
          </p:sp>
          <p:cxnSp>
            <p:nvCxnSpPr>
              <p:cNvPr id="14" name="Straight Arrow Connector 13">
                <a:extLst>
                  <a:ext uri="{FF2B5EF4-FFF2-40B4-BE49-F238E27FC236}">
                    <a16:creationId xmlns:a16="http://schemas.microsoft.com/office/drawing/2014/main" id="{B82661DB-8387-2CF0-35D0-C14C37B0B8E7}"/>
                  </a:ext>
                </a:extLst>
              </p:cNvPr>
              <p:cNvCxnSpPr>
                <a:stCxn id="12" idx="1"/>
              </p:cNvCxnSpPr>
              <p:nvPr/>
            </p:nvCxnSpPr>
            <p:spPr>
              <a:xfrm flipH="1">
                <a:off x="6197600" y="5275293"/>
                <a:ext cx="856297" cy="1"/>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15AF750-7ABB-9963-C32B-09B336727927}"/>
                  </a:ext>
                </a:extLst>
              </p:cNvPr>
              <p:cNvCxnSpPr>
                <a:cxnSpLocks/>
                <a:stCxn id="12" idx="3"/>
              </p:cNvCxnSpPr>
              <p:nvPr/>
            </p:nvCxnSpPr>
            <p:spPr>
              <a:xfrm>
                <a:off x="8009501" y="5275293"/>
                <a:ext cx="663257" cy="0"/>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8C565268-1DFA-2BDF-B753-888B618F5053}"/>
                </a:ext>
              </a:extLst>
            </p:cNvPr>
            <p:cNvSpPr txBox="1"/>
            <p:nvPr/>
          </p:nvSpPr>
          <p:spPr>
            <a:xfrm rot="1389724">
              <a:off x="6228679" y="5362557"/>
              <a:ext cx="1810649" cy="523220"/>
            </a:xfrm>
            <a:prstGeom prst="rect">
              <a:avLst/>
            </a:prstGeom>
            <a:noFill/>
          </p:spPr>
          <p:txBody>
            <a:bodyPr wrap="square">
              <a:spAutoFit/>
            </a:bodyPr>
            <a:lstStyle/>
            <a:p>
              <a:pPr algn="ctr"/>
              <a:r>
                <a:rPr lang="en-US" sz="2800" dirty="0">
                  <a:solidFill>
                    <a:srgbClr val="FF0000"/>
                  </a:solidFill>
                </a:rPr>
                <a:t>Unknown!</a:t>
              </a:r>
            </a:p>
          </p:txBody>
        </p:sp>
        <p:sp>
          <p:nvSpPr>
            <p:cNvPr id="3" name="TextBox 2">
              <a:extLst>
                <a:ext uri="{FF2B5EF4-FFF2-40B4-BE49-F238E27FC236}">
                  <a16:creationId xmlns:a16="http://schemas.microsoft.com/office/drawing/2014/main" id="{6D8DB62C-26FA-47C4-9CF8-BA550BE15574}"/>
                </a:ext>
              </a:extLst>
            </p:cNvPr>
            <p:cNvSpPr txBox="1"/>
            <p:nvPr/>
          </p:nvSpPr>
          <p:spPr>
            <a:xfrm>
              <a:off x="4599377" y="3391408"/>
              <a:ext cx="1303947" cy="861774"/>
            </a:xfrm>
            <a:prstGeom prst="rect">
              <a:avLst/>
            </a:prstGeom>
            <a:noFill/>
          </p:spPr>
          <p:txBody>
            <a:bodyPr wrap="none" rtlCol="0">
              <a:spAutoFit/>
            </a:bodyPr>
            <a:lstStyle/>
            <a:p>
              <a:r>
                <a:rPr lang="en-US" sz="1600" dirty="0">
                  <a:solidFill>
                    <a:srgbClr val="7030A0"/>
                  </a:solidFill>
                </a:rPr>
                <a:t>Sorting</a:t>
              </a:r>
            </a:p>
            <a:p>
              <a:r>
                <a:rPr lang="en-US" sz="1600" dirty="0">
                  <a:solidFill>
                    <a:srgbClr val="7030A0"/>
                  </a:solidFill>
                </a:rPr>
                <a:t>Shortest Path</a:t>
              </a:r>
            </a:p>
            <a:p>
              <a:r>
                <a:rPr lang="en-US" sz="1600" dirty="0">
                  <a:solidFill>
                    <a:srgbClr val="7030A0"/>
                  </a:solidFill>
                </a:rPr>
                <a:t>Euler Path</a:t>
              </a:r>
            </a:p>
          </p:txBody>
        </p:sp>
        <p:sp>
          <p:nvSpPr>
            <p:cNvPr id="8" name="TextBox 7">
              <a:extLst>
                <a:ext uri="{FF2B5EF4-FFF2-40B4-BE49-F238E27FC236}">
                  <a16:creationId xmlns:a16="http://schemas.microsoft.com/office/drawing/2014/main" id="{13E90524-0054-417F-44E8-4B21DAC3A3E9}"/>
                </a:ext>
              </a:extLst>
            </p:cNvPr>
            <p:cNvSpPr txBox="1"/>
            <p:nvPr/>
          </p:nvSpPr>
          <p:spPr>
            <a:xfrm>
              <a:off x="5396885" y="2134632"/>
              <a:ext cx="1765099" cy="1323439"/>
            </a:xfrm>
            <a:prstGeom prst="rect">
              <a:avLst/>
            </a:prstGeom>
            <a:noFill/>
          </p:spPr>
          <p:txBody>
            <a:bodyPr wrap="none" rtlCol="0">
              <a:spAutoFit/>
            </a:bodyPr>
            <a:lstStyle/>
            <a:p>
              <a:r>
                <a:rPr lang="en-US" sz="1600" dirty="0">
                  <a:solidFill>
                    <a:srgbClr val="7030A0"/>
                  </a:solidFill>
                </a:rPr>
                <a:t>Vertex Cover</a:t>
              </a:r>
            </a:p>
            <a:p>
              <a:r>
                <a:rPr lang="en-US" sz="1600" dirty="0">
                  <a:solidFill>
                    <a:srgbClr val="7030A0"/>
                  </a:solidFill>
                </a:rPr>
                <a:t>Independent Set</a:t>
              </a:r>
            </a:p>
            <a:p>
              <a:r>
                <a:rPr lang="en-US" sz="1600" dirty="0">
                  <a:solidFill>
                    <a:srgbClr val="7030A0"/>
                  </a:solidFill>
                </a:rPr>
                <a:t>Hamiltonian Path</a:t>
              </a:r>
            </a:p>
            <a:p>
              <a:r>
                <a:rPr lang="en-US" sz="1600" dirty="0">
                  <a:solidFill>
                    <a:srgbClr val="7030A0"/>
                  </a:solidFill>
                </a:rPr>
                <a:t>Cryptography</a:t>
              </a:r>
            </a:p>
            <a:p>
              <a:r>
                <a:rPr lang="en-US" sz="1600" dirty="0">
                  <a:solidFill>
                    <a:srgbClr val="7030A0"/>
                  </a:solidFill>
                </a:rPr>
                <a:t>Prime factorization</a:t>
              </a:r>
            </a:p>
          </p:txBody>
        </p:sp>
        <p:sp>
          <p:nvSpPr>
            <p:cNvPr id="9" name="TextBox 8">
              <a:extLst>
                <a:ext uri="{FF2B5EF4-FFF2-40B4-BE49-F238E27FC236}">
                  <a16:creationId xmlns:a16="http://schemas.microsoft.com/office/drawing/2014/main" id="{02FB1F7F-722C-2555-934B-D67F0220B70F}"/>
                </a:ext>
              </a:extLst>
            </p:cNvPr>
            <p:cNvSpPr txBox="1"/>
            <p:nvPr/>
          </p:nvSpPr>
          <p:spPr>
            <a:xfrm>
              <a:off x="8834747" y="1534250"/>
              <a:ext cx="927946" cy="830997"/>
            </a:xfrm>
            <a:prstGeom prst="rect">
              <a:avLst/>
            </a:prstGeom>
            <a:noFill/>
          </p:spPr>
          <p:txBody>
            <a:bodyPr wrap="none" rtlCol="0">
              <a:spAutoFit/>
            </a:bodyPr>
            <a:lstStyle/>
            <a:p>
              <a:r>
                <a:rPr lang="en-US" sz="1600" dirty="0">
                  <a:solidFill>
                    <a:srgbClr val="7030A0"/>
                  </a:solidFill>
                </a:rPr>
                <a:t>Checkers</a:t>
              </a:r>
            </a:p>
            <a:p>
              <a:r>
                <a:rPr lang="en-US" sz="1600" dirty="0">
                  <a:solidFill>
                    <a:srgbClr val="7030A0"/>
                  </a:solidFill>
                </a:rPr>
                <a:t>Go</a:t>
              </a:r>
            </a:p>
            <a:p>
              <a:r>
                <a:rPr lang="en-US" sz="1600" dirty="0">
                  <a:solidFill>
                    <a:srgbClr val="7030A0"/>
                  </a:solidFill>
                </a:rPr>
                <a:t>Chess</a:t>
              </a:r>
            </a:p>
          </p:txBody>
        </p:sp>
      </p:grpSp>
      <mc:AlternateContent xmlns:mc="http://schemas.openxmlformats.org/markup-compatibility/2006" xmlns:a14="http://schemas.microsoft.com/office/drawing/2010/main">
        <mc:Choice Requires="a14">
          <p:sp>
            <p:nvSpPr>
              <p:cNvPr id="26" name="Title 1">
                <a:extLst>
                  <a:ext uri="{FF2B5EF4-FFF2-40B4-BE49-F238E27FC236}">
                    <a16:creationId xmlns:a16="http://schemas.microsoft.com/office/drawing/2014/main" id="{58BD3A92-F435-7C36-5746-4DD8BBD2FA49}"/>
                  </a:ext>
                </a:extLst>
              </p:cNvPr>
              <p:cNvSpPr>
                <a:spLocks noGrp="1"/>
              </p:cNvSpPr>
              <p:nvPr>
                <p:ph type="title"/>
              </p:nvPr>
            </p:nvSpPr>
            <p:spPr>
              <a:xfrm>
                <a:off x="193040" y="-151279"/>
                <a:ext cx="10515600" cy="1325563"/>
              </a:xfrm>
            </p:spPr>
            <p:txBody>
              <a:bodyPr/>
              <a:lstStyle/>
              <a:p>
                <a14:m>
                  <m:oMath xmlns:m="http://schemas.openxmlformats.org/officeDocument/2006/math">
                    <m:r>
                      <a:rPr lang="en-US" b="0" i="1" smtClean="0">
                        <a:latin typeface="Cambria Math" panose="02040503050406030204" pitchFamily="18" charset="0"/>
                      </a:rPr>
                      <m:t>𝐸𝑋𝑃</m:t>
                    </m:r>
                    <m:r>
                      <a:rPr lang="en-US" b="0" i="1" smtClean="0">
                        <a:latin typeface="Cambria Math" panose="02040503050406030204" pitchFamily="18" charset="0"/>
                      </a:rPr>
                      <m:t>⊃</m:t>
                    </m:r>
                    <m:r>
                      <a:rPr lang="en-US" b="0" i="1" smtClean="0">
                        <a:latin typeface="Cambria Math" panose="02040503050406030204" pitchFamily="18" charset="0"/>
                      </a:rPr>
                      <m:t>𝑁𝑃</m:t>
                    </m:r>
                    <m:r>
                      <a:rPr lang="en-US" b="0" i="1" smtClean="0">
                        <a:latin typeface="Cambria Math" panose="02040503050406030204" pitchFamily="18" charset="0"/>
                      </a:rPr>
                      <m:t>⊇</m:t>
                    </m:r>
                    <m:r>
                      <a:rPr lang="en-US" b="0" i="1" smtClean="0">
                        <a:latin typeface="Cambria Math" panose="02040503050406030204" pitchFamily="18" charset="0"/>
                      </a:rPr>
                      <m:t>𝑃</m:t>
                    </m:r>
                  </m:oMath>
                </a14:m>
                <a:r>
                  <a:rPr lang="en-US" dirty="0"/>
                  <a:t> Example Members </a:t>
                </a:r>
              </a:p>
            </p:txBody>
          </p:sp>
        </mc:Choice>
        <mc:Fallback xmlns="">
          <p:sp>
            <p:nvSpPr>
              <p:cNvPr id="26" name="Title 1">
                <a:extLst>
                  <a:ext uri="{FF2B5EF4-FFF2-40B4-BE49-F238E27FC236}">
                    <a16:creationId xmlns:a16="http://schemas.microsoft.com/office/drawing/2014/main" id="{58BD3A92-F435-7C36-5746-4DD8BBD2FA49}"/>
                  </a:ext>
                </a:extLst>
              </p:cNvPr>
              <p:cNvSpPr>
                <a:spLocks noGrp="1" noRot="1" noChangeAspect="1" noMove="1" noResize="1" noEditPoints="1" noAdjustHandles="1" noChangeArrowheads="1" noChangeShapeType="1" noTextEdit="1"/>
              </p:cNvSpPr>
              <p:nvPr>
                <p:ph type="title"/>
              </p:nvPr>
            </p:nvSpPr>
            <p:spPr>
              <a:xfrm>
                <a:off x="193040" y="-151279"/>
                <a:ext cx="10515600" cy="1325563"/>
              </a:xfr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71DED51-C630-1C05-E13A-1F2DA7629B7A}"/>
                  </a:ext>
                </a:extLst>
              </p:cNvPr>
              <p:cNvSpPr txBox="1"/>
              <p:nvPr/>
            </p:nvSpPr>
            <p:spPr>
              <a:xfrm>
                <a:off x="-1564640" y="844490"/>
                <a:ext cx="6096000" cy="523220"/>
              </a:xfrm>
              <a:prstGeom prst="rect">
                <a:avLst/>
              </a:prstGeom>
              <a:noFill/>
            </p:spPr>
            <p:txBody>
              <a:bodyPr wrap="square">
                <a:spAutoFit/>
              </a:bodyPr>
              <a:lstStyle/>
              <a:p>
                <a:pPr algn="ctr"/>
                <a14:m>
                  <m:oMath xmlns:m="http://schemas.openxmlformats.org/officeDocument/2006/math">
                    <m:r>
                      <a:rPr lang="en-US" sz="2800" b="0" i="1" smtClean="0">
                        <a:solidFill>
                          <a:srgbClr val="FF0000"/>
                        </a:solidFill>
                        <a:latin typeface="Cambria Math" panose="02040503050406030204" pitchFamily="18" charset="0"/>
                      </a:rPr>
                      <m:t>𝑃</m:t>
                    </m:r>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𝑁𝑃</m:t>
                    </m:r>
                  </m:oMath>
                </a14:m>
                <a:r>
                  <a:rPr lang="en-US" sz="2800" dirty="0">
                    <a:solidFill>
                      <a:srgbClr val="FF0000"/>
                    </a:solidFill>
                  </a:rPr>
                  <a:t> or </a:t>
                </a:r>
                <a14:m>
                  <m:oMath xmlns:m="http://schemas.openxmlformats.org/officeDocument/2006/math">
                    <m:r>
                      <a:rPr lang="en-US" sz="2800" b="0" i="1" smtClean="0">
                        <a:solidFill>
                          <a:srgbClr val="FF0000"/>
                        </a:solidFill>
                        <a:latin typeface="Cambria Math" panose="02040503050406030204" pitchFamily="18" charset="0"/>
                      </a:rPr>
                      <m:t>𝑃</m:t>
                    </m:r>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𝑁𝑃</m:t>
                    </m:r>
                  </m:oMath>
                </a14:m>
                <a:endParaRPr lang="en-US" sz="2800" dirty="0">
                  <a:solidFill>
                    <a:srgbClr val="FF0000"/>
                  </a:solidFill>
                </a:endParaRPr>
              </a:p>
            </p:txBody>
          </p:sp>
        </mc:Choice>
        <mc:Fallback xmlns="">
          <p:sp>
            <p:nvSpPr>
              <p:cNvPr id="27" name="TextBox 26">
                <a:extLst>
                  <a:ext uri="{FF2B5EF4-FFF2-40B4-BE49-F238E27FC236}">
                    <a16:creationId xmlns:a16="http://schemas.microsoft.com/office/drawing/2014/main" id="{A71DED51-C630-1C05-E13A-1F2DA7629B7A}"/>
                  </a:ext>
                </a:extLst>
              </p:cNvPr>
              <p:cNvSpPr txBox="1">
                <a:spLocks noRot="1" noChangeAspect="1" noMove="1" noResize="1" noEditPoints="1" noAdjustHandles="1" noChangeArrowheads="1" noChangeShapeType="1" noTextEdit="1"/>
              </p:cNvSpPr>
              <p:nvPr/>
            </p:nvSpPr>
            <p:spPr>
              <a:xfrm>
                <a:off x="-1564640" y="844490"/>
                <a:ext cx="6096000" cy="523220"/>
              </a:xfrm>
              <a:prstGeom prst="rect">
                <a:avLst/>
              </a:prstGeom>
              <a:blipFill>
                <a:blip r:embed="rId6"/>
                <a:stretch>
                  <a:fillRect t="-11765" b="-34118"/>
                </a:stretch>
              </a:blipFill>
            </p:spPr>
            <p:txBody>
              <a:bodyPr/>
              <a:lstStyle/>
              <a:p>
                <a:r>
                  <a:rPr lang="en-US">
                    <a:noFill/>
                  </a:rPr>
                  <a:t> </a:t>
                </a:r>
              </a:p>
            </p:txBody>
          </p:sp>
        </mc:Fallback>
      </mc:AlternateContent>
    </p:spTree>
    <p:extLst>
      <p:ext uri="{BB962C8B-B14F-4D97-AF65-F5344CB8AC3E}">
        <p14:creationId xmlns:p14="http://schemas.microsoft.com/office/powerpoint/2010/main" val="2572305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Independent Set / Party Problem</a:t>
            </a:r>
          </a:p>
        </p:txBody>
      </p:sp>
      <p:sp>
        <p:nvSpPr>
          <p:cNvPr id="54" name="TextBox 53"/>
          <p:cNvSpPr txBox="1"/>
          <p:nvPr/>
        </p:nvSpPr>
        <p:spPr>
          <a:xfrm>
            <a:off x="4926051" y="1413405"/>
            <a:ext cx="6562309" cy="646331"/>
          </a:xfrm>
          <a:prstGeom prst="rect">
            <a:avLst/>
          </a:prstGeom>
          <a:noFill/>
        </p:spPr>
        <p:txBody>
          <a:bodyPr wrap="none" rtlCol="0">
            <a:spAutoFit/>
          </a:bodyPr>
          <a:lstStyle/>
          <a:p>
            <a:r>
              <a:rPr lang="en-US" dirty="0"/>
              <a:t>Draw Edges between people who don’t get along</a:t>
            </a:r>
          </a:p>
          <a:p>
            <a:r>
              <a:rPr lang="en-US" dirty="0"/>
              <a:t>How many people can I invite to a party if everyone must get along?</a:t>
            </a:r>
          </a:p>
        </p:txBody>
      </p:sp>
      <p:grpSp>
        <p:nvGrpSpPr>
          <p:cNvPr id="18" name="Group 17" descr="A graph depicting several famous people and edges between them.">
            <a:extLst>
              <a:ext uri="{FF2B5EF4-FFF2-40B4-BE49-F238E27FC236}">
                <a16:creationId xmlns:a16="http://schemas.microsoft.com/office/drawing/2014/main" id="{7EBDB391-F091-1846-3790-16198B287E18}"/>
              </a:ext>
            </a:extLst>
          </p:cNvPr>
          <p:cNvGrpSpPr/>
          <p:nvPr/>
        </p:nvGrpSpPr>
        <p:grpSpPr>
          <a:xfrm>
            <a:off x="1822926" y="1377631"/>
            <a:ext cx="7796089" cy="5253107"/>
            <a:chOff x="1822926" y="1377631"/>
            <a:chExt cx="7796089" cy="5253107"/>
          </a:xfrm>
        </p:grpSpPr>
        <p:pic>
          <p:nvPicPr>
            <p:cNvPr id="1026" name="Picture 2" descr="Image result for Prince Har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4506" y="2690352"/>
              <a:ext cx="58514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eghan mark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0000"/>
            <a:stretch/>
          </p:blipFill>
          <p:spPr bwMode="auto">
            <a:xfrm>
              <a:off x="3885433" y="3361691"/>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rince Char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73911" y="3891454"/>
              <a:ext cx="645104" cy="74838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justin trudeau"/>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021" r="18091" b="33959"/>
            <a:stretch/>
          </p:blipFill>
          <p:spPr bwMode="auto">
            <a:xfrm>
              <a:off x="8003444" y="5781280"/>
              <a:ext cx="548808" cy="84945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Elton Joh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742" t="4042" r="23983" b="31143"/>
            <a:stretch/>
          </p:blipFill>
          <p:spPr bwMode="auto">
            <a:xfrm>
              <a:off x="7170034" y="4639834"/>
              <a:ext cx="582207" cy="90233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Image result for angela merkel"/>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9760" r="30251" b="40439"/>
            <a:stretch/>
          </p:blipFill>
          <p:spPr bwMode="auto">
            <a:xfrm>
              <a:off x="4802831" y="4752366"/>
              <a:ext cx="695829" cy="962356"/>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Image result for paul mccartney"/>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839" r="14441" b="27809"/>
            <a:stretch/>
          </p:blipFill>
          <p:spPr bwMode="auto">
            <a:xfrm>
              <a:off x="7688421" y="2589729"/>
              <a:ext cx="778308" cy="890439"/>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p:cNvCxnSpPr>
              <a:stCxn id="1028" idx="3"/>
            </p:cNvCxnSpPr>
            <p:nvPr/>
          </p:nvCxnSpPr>
          <p:spPr>
            <a:xfrm>
              <a:off x="4616953" y="3727451"/>
              <a:ext cx="1313486" cy="41378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026" idx="3"/>
              <a:endCxn id="1060" idx="1"/>
            </p:cNvCxnSpPr>
            <p:nvPr/>
          </p:nvCxnSpPr>
          <p:spPr>
            <a:xfrm flipV="1">
              <a:off x="2989647" y="3034948"/>
              <a:ext cx="4698775" cy="211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030" idx="1"/>
              <a:endCxn id="1060" idx="2"/>
            </p:cNvCxnSpPr>
            <p:nvPr/>
          </p:nvCxnSpPr>
          <p:spPr>
            <a:xfrm flipH="1" flipV="1">
              <a:off x="8077575" y="3480168"/>
              <a:ext cx="896336" cy="7854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030" idx="1"/>
            </p:cNvCxnSpPr>
            <p:nvPr/>
          </p:nvCxnSpPr>
          <p:spPr>
            <a:xfrm flipH="1" flipV="1">
              <a:off x="6617443" y="4141234"/>
              <a:ext cx="2356468" cy="12441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030" idx="1"/>
              <a:endCxn id="1044" idx="3"/>
            </p:cNvCxnSpPr>
            <p:nvPr/>
          </p:nvCxnSpPr>
          <p:spPr>
            <a:xfrm flipH="1">
              <a:off x="7752241" y="4265645"/>
              <a:ext cx="1221671" cy="82535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030" idx="1"/>
              <a:endCxn id="1042" idx="0"/>
            </p:cNvCxnSpPr>
            <p:nvPr/>
          </p:nvCxnSpPr>
          <p:spPr>
            <a:xfrm flipH="1">
              <a:off x="8277849" y="4265644"/>
              <a:ext cx="696063" cy="15156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1042" idx="1"/>
            </p:cNvCxnSpPr>
            <p:nvPr/>
          </p:nvCxnSpPr>
          <p:spPr>
            <a:xfrm flipH="1" flipV="1">
              <a:off x="2565838" y="5714723"/>
              <a:ext cx="5437606" cy="49128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044" idx="1"/>
              <a:endCxn id="1058" idx="3"/>
            </p:cNvCxnSpPr>
            <p:nvPr/>
          </p:nvCxnSpPr>
          <p:spPr>
            <a:xfrm flipH="1">
              <a:off x="5498659" y="5091000"/>
              <a:ext cx="1671374" cy="14254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2289175" y="4525894"/>
              <a:ext cx="815802" cy="77420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2" descr="Joe Biden - CNBC">
              <a:extLst>
                <a:ext uri="{FF2B5EF4-FFF2-40B4-BE49-F238E27FC236}">
                  <a16:creationId xmlns:a16="http://schemas.microsoft.com/office/drawing/2014/main" id="{962C31A1-6E3C-712B-C18A-F732F7F6D43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7298" r="26708" b="42616"/>
            <a:stretch/>
          </p:blipFill>
          <p:spPr bwMode="auto">
            <a:xfrm>
              <a:off x="5884166" y="3696565"/>
              <a:ext cx="778309" cy="9697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Emmanuel Macron - Wikipedia">
              <a:extLst>
                <a:ext uri="{FF2B5EF4-FFF2-40B4-BE49-F238E27FC236}">
                  <a16:creationId xmlns:a16="http://schemas.microsoft.com/office/drawing/2014/main" id="{0482CE18-CEF8-B794-ABC5-C2879D11D55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7210" r="11235" b="39758"/>
            <a:stretch/>
          </p:blipFill>
          <p:spPr bwMode="auto">
            <a:xfrm>
              <a:off x="1822926" y="5162272"/>
              <a:ext cx="815802" cy="9798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Taylor Swift set to make her feature directorial debut | CNN">
              <a:extLst>
                <a:ext uri="{FF2B5EF4-FFF2-40B4-BE49-F238E27FC236}">
                  <a16:creationId xmlns:a16="http://schemas.microsoft.com/office/drawing/2014/main" id="{E28D031F-BF6C-DD58-B24E-22BFDE50F7D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5632" r="25738" b="17703"/>
            <a:stretch/>
          </p:blipFill>
          <p:spPr bwMode="auto">
            <a:xfrm>
              <a:off x="2945852" y="3843828"/>
              <a:ext cx="704008" cy="84363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56FD067A-CC6D-6D54-0646-E140E9F8138F}"/>
                </a:ext>
              </a:extLst>
            </p:cNvPr>
            <p:cNvCxnSpPr/>
            <p:nvPr/>
          </p:nvCxnSpPr>
          <p:spPr>
            <a:xfrm>
              <a:off x="2446445" y="1797566"/>
              <a:ext cx="743692" cy="4604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descr="Ed Sheeran">
              <a:extLst>
                <a:ext uri="{FF2B5EF4-FFF2-40B4-BE49-F238E27FC236}">
                  <a16:creationId xmlns:a16="http://schemas.microsoft.com/office/drawing/2014/main" id="{34901888-5999-132B-BE71-0D5E65E1A39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50283" y="1377631"/>
              <a:ext cx="743692" cy="7436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harrell Williams - Age, Wife &amp; &quot;Happy&quot;">
              <a:extLst>
                <a:ext uri="{FF2B5EF4-FFF2-40B4-BE49-F238E27FC236}">
                  <a16:creationId xmlns:a16="http://schemas.microsoft.com/office/drawing/2014/main" id="{16115C01-A579-BE4C-699B-5394A062C97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41741" y="1509255"/>
              <a:ext cx="743692" cy="74369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29872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Independent Set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Independent set: </a:t>
                </a:r>
              </a:p>
              <a:p>
                <a:pPr lvl="1"/>
                <a14:m>
                  <m:oMath xmlns:m="http://schemas.openxmlformats.org/officeDocument/2006/math">
                    <m:r>
                      <a:rPr lang="en-US" i="1">
                        <a:latin typeface="Cambria Math"/>
                      </a:rPr>
                      <m:t>𝑆</m:t>
                    </m:r>
                    <m:r>
                      <a:rPr lang="en-US" i="1">
                        <a:latin typeface="Cambria Math"/>
                      </a:rPr>
                      <m:t>⊆</m:t>
                    </m:r>
                    <m:r>
                      <a:rPr lang="en-US" i="1">
                        <a:latin typeface="Cambria Math"/>
                      </a:rPr>
                      <m:t>𝑉</m:t>
                    </m:r>
                  </m:oMath>
                </a14:m>
                <a:r>
                  <a:rPr lang="en-US" dirty="0"/>
                  <a:t> is an independent set if no two nodes in </a:t>
                </a:r>
                <a14:m>
                  <m:oMath xmlns:m="http://schemas.openxmlformats.org/officeDocument/2006/math">
                    <m:r>
                      <a:rPr lang="en-US" i="1">
                        <a:latin typeface="Cambria Math"/>
                      </a:rPr>
                      <m:t>𝑆</m:t>
                    </m:r>
                  </m:oMath>
                </a14:m>
                <a:r>
                  <a:rPr lang="en-US" dirty="0"/>
                  <a:t> share an edge</a:t>
                </a:r>
              </a:p>
              <a:p>
                <a:r>
                  <a:rPr lang="en-US" dirty="0"/>
                  <a:t>Independent Set Problem: </a:t>
                </a:r>
              </a:p>
              <a:p>
                <a:pPr lvl="1"/>
                <a:r>
                  <a:rPr lang="en-US" dirty="0"/>
                  <a:t>Given a graph </a:t>
                </a:r>
                <a14:m>
                  <m:oMath xmlns:m="http://schemas.openxmlformats.org/officeDocument/2006/math">
                    <m:r>
                      <a:rPr lang="en-US" i="1">
                        <a:latin typeface="Cambria Math"/>
                      </a:rPr>
                      <m:t>𝐺</m:t>
                    </m:r>
                    <m:r>
                      <a:rPr lang="en-US" i="1">
                        <a:latin typeface="Cambria Math"/>
                      </a:rPr>
                      <m:t>=(</m:t>
                    </m:r>
                    <m:r>
                      <a:rPr lang="en-US" i="1">
                        <a:latin typeface="Cambria Math"/>
                      </a:rPr>
                      <m:t>𝑉</m:t>
                    </m:r>
                    <m:r>
                      <a:rPr lang="en-US" i="1">
                        <a:latin typeface="Cambria Math"/>
                      </a:rPr>
                      <m:t>,</m:t>
                    </m:r>
                    <m:r>
                      <a:rPr lang="en-US" i="1">
                        <a:latin typeface="Cambria Math"/>
                      </a:rPr>
                      <m:t>𝐸</m:t>
                    </m:r>
                    <m:r>
                      <a:rPr lang="en-US" i="1">
                        <a:latin typeface="Cambria Math"/>
                      </a:rPr>
                      <m:t>)</m:t>
                    </m:r>
                  </m:oMath>
                </a14:m>
                <a:r>
                  <a:rPr lang="en-US" dirty="0"/>
                  <a:t> and a number </a:t>
                </a:r>
                <a14:m>
                  <m:oMath xmlns:m="http://schemas.openxmlformats.org/officeDocument/2006/math">
                    <m:r>
                      <a:rPr lang="en-US" i="1">
                        <a:latin typeface="Cambria Math"/>
                      </a:rPr>
                      <m:t>𝑘</m:t>
                    </m:r>
                  </m:oMath>
                </a14:m>
                <a:r>
                  <a:rPr lang="en-US" dirty="0"/>
                  <a:t>, determine whether there is an independent set </a:t>
                </a:r>
                <a14:m>
                  <m:oMath xmlns:m="http://schemas.openxmlformats.org/officeDocument/2006/math">
                    <m:r>
                      <a:rPr lang="en-US" b="0" i="1">
                        <a:latin typeface="Cambria Math"/>
                      </a:rPr>
                      <m:t>𝑆</m:t>
                    </m:r>
                  </m:oMath>
                </a14:m>
                <a:r>
                  <a:rPr lang="en-US" dirty="0"/>
                  <a:t> of size </a:t>
                </a:r>
                <a14:m>
                  <m:oMath xmlns:m="http://schemas.openxmlformats.org/officeDocument/2006/math">
                    <m:r>
                      <a:rPr lang="en-US" b="0" i="1">
                        <a:latin typeface="Cambria Math"/>
                      </a:rPr>
                      <m:t>𝑘</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7</a:t>
            </a:fld>
            <a:endParaRPr lang="en-US"/>
          </a:p>
        </p:txBody>
      </p:sp>
    </p:spTree>
    <p:extLst>
      <p:ext uri="{BB962C8B-B14F-4D97-AF65-F5344CB8AC3E}">
        <p14:creationId xmlns:p14="http://schemas.microsoft.com/office/powerpoint/2010/main" val="2573119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Vertex Cover / Generalized Baseball</a:t>
            </a:r>
          </a:p>
        </p:txBody>
      </p:sp>
      <p:grpSp>
        <p:nvGrpSpPr>
          <p:cNvPr id="53" name="Group 52" descr="A more general baseball graph. We have many bases connected together in arbitrary ways."/>
          <p:cNvGrpSpPr/>
          <p:nvPr/>
        </p:nvGrpSpPr>
        <p:grpSpPr>
          <a:xfrm>
            <a:off x="2181226" y="1481300"/>
            <a:ext cx="5514975" cy="4914248"/>
            <a:chOff x="657225" y="1481300"/>
            <a:chExt cx="5514975" cy="4914248"/>
          </a:xfrm>
        </p:grpSpPr>
        <p:cxnSp>
          <p:nvCxnSpPr>
            <p:cNvPr id="14" name="Straight Connector 13"/>
            <p:cNvCxnSpPr>
              <a:stCxn id="8" idx="1"/>
              <a:endCxn id="23" idx="2"/>
            </p:cNvCxnSpPr>
            <p:nvPr/>
          </p:nvCxnSpPr>
          <p:spPr>
            <a:xfrm flipV="1">
              <a:off x="3187377" y="5562600"/>
              <a:ext cx="1570890" cy="49004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 idx="2"/>
              <a:endCxn id="8" idx="3"/>
            </p:cNvCxnSpPr>
            <p:nvPr/>
          </p:nvCxnSpPr>
          <p:spPr>
            <a:xfrm>
              <a:off x="2054087" y="5181600"/>
              <a:ext cx="602937" cy="87104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23" idx="1"/>
              <a:endCxn id="10" idx="3"/>
            </p:cNvCxnSpPr>
            <p:nvPr/>
          </p:nvCxnSpPr>
          <p:spPr>
            <a:xfrm flipH="1" flipV="1">
              <a:off x="2282687" y="4953000"/>
              <a:ext cx="2246980" cy="381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8" idx="2"/>
              <a:endCxn id="10" idx="0"/>
            </p:cNvCxnSpPr>
            <p:nvPr/>
          </p:nvCxnSpPr>
          <p:spPr>
            <a:xfrm>
              <a:off x="885825" y="3032235"/>
              <a:ext cx="1168262" cy="16921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8" idx="3"/>
              <a:endCxn id="29" idx="1"/>
            </p:cNvCxnSpPr>
            <p:nvPr/>
          </p:nvCxnSpPr>
          <p:spPr>
            <a:xfrm flipV="1">
              <a:off x="1114425" y="2447104"/>
              <a:ext cx="1734926" cy="35653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9" idx="3"/>
              <a:endCxn id="26" idx="1"/>
            </p:cNvCxnSpPr>
            <p:nvPr/>
          </p:nvCxnSpPr>
          <p:spPr>
            <a:xfrm>
              <a:off x="3306551" y="2447104"/>
              <a:ext cx="2408449" cy="58677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9" idx="2"/>
              <a:endCxn id="27" idx="0"/>
            </p:cNvCxnSpPr>
            <p:nvPr/>
          </p:nvCxnSpPr>
          <p:spPr>
            <a:xfrm flipH="1">
              <a:off x="2613080" y="2675704"/>
              <a:ext cx="464871" cy="78679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27" idx="3"/>
              <a:endCxn id="30" idx="1"/>
            </p:cNvCxnSpPr>
            <p:nvPr/>
          </p:nvCxnSpPr>
          <p:spPr>
            <a:xfrm>
              <a:off x="2841680" y="3691099"/>
              <a:ext cx="959855" cy="41975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6" idx="2"/>
              <a:endCxn id="30" idx="0"/>
            </p:cNvCxnSpPr>
            <p:nvPr/>
          </p:nvCxnSpPr>
          <p:spPr>
            <a:xfrm flipH="1">
              <a:off x="4030135" y="3262477"/>
              <a:ext cx="1913465" cy="6197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29" idx="3"/>
              <a:endCxn id="63" idx="1"/>
            </p:cNvCxnSpPr>
            <p:nvPr/>
          </p:nvCxnSpPr>
          <p:spPr>
            <a:xfrm flipV="1">
              <a:off x="3306551" y="1709900"/>
              <a:ext cx="952184" cy="73720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26" idx="0"/>
              <a:endCxn id="63" idx="3"/>
            </p:cNvCxnSpPr>
            <p:nvPr/>
          </p:nvCxnSpPr>
          <p:spPr>
            <a:xfrm flipH="1" flipV="1">
              <a:off x="4715935" y="1709900"/>
              <a:ext cx="1227665" cy="10953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23" idx="0"/>
              <a:endCxn id="30" idx="2"/>
            </p:cNvCxnSpPr>
            <p:nvPr/>
          </p:nvCxnSpPr>
          <p:spPr>
            <a:xfrm flipH="1" flipV="1">
              <a:off x="4030135" y="4339457"/>
              <a:ext cx="728132" cy="76594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23" idx="0"/>
              <a:endCxn id="26" idx="2"/>
            </p:cNvCxnSpPr>
            <p:nvPr/>
          </p:nvCxnSpPr>
          <p:spPr>
            <a:xfrm flipV="1">
              <a:off x="4758267" y="3262477"/>
              <a:ext cx="1185333" cy="184292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rot="10800000">
              <a:off x="2657024" y="5938347"/>
              <a:ext cx="530353" cy="457201"/>
              <a:chOff x="2133600" y="4191000"/>
              <a:chExt cx="1060704" cy="914400"/>
            </a:xfrm>
          </p:grpSpPr>
          <p:sp>
            <p:nvSpPr>
              <p:cNvPr id="7" name="Isosceles Triangle 6"/>
              <p:cNvSpPr/>
              <p:nvPr/>
            </p:nvSpPr>
            <p:spPr>
              <a:xfrm>
                <a:off x="2133600" y="4191000"/>
                <a:ext cx="1060704" cy="457200"/>
              </a:xfrm>
              <a:prstGeom prst="triangl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sp>
            <p:nvSpPr>
              <p:cNvPr id="8" name="Rectangle 7"/>
              <p:cNvSpPr/>
              <p:nvPr/>
            </p:nvSpPr>
            <p:spPr>
              <a:xfrm>
                <a:off x="2133600" y="4648200"/>
                <a:ext cx="1060704"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grpSp>
        <p:sp>
          <p:nvSpPr>
            <p:cNvPr id="10" name="Rectangle 9"/>
            <p:cNvSpPr/>
            <p:nvPr/>
          </p:nvSpPr>
          <p:spPr>
            <a:xfrm>
              <a:off x="1825487" y="4724400"/>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529667" y="5105400"/>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715000" y="2805277"/>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384480" y="3462499"/>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57225" y="2575035"/>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849351" y="2218504"/>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801535" y="3882257"/>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258735" y="1481300"/>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p:cNvSpPr txBox="1"/>
          <p:nvPr/>
        </p:nvSpPr>
        <p:spPr>
          <a:xfrm>
            <a:off x="7239000" y="1292170"/>
            <a:ext cx="3429000" cy="646331"/>
          </a:xfrm>
          <a:prstGeom prst="rect">
            <a:avLst/>
          </a:prstGeom>
          <a:noFill/>
        </p:spPr>
        <p:txBody>
          <a:bodyPr wrap="square" rtlCol="0">
            <a:spAutoFit/>
          </a:bodyPr>
          <a:lstStyle/>
          <a:p>
            <a:r>
              <a:rPr lang="en-US" dirty="0"/>
              <a:t>Need to place defenders on bases such that every edge is defended</a:t>
            </a:r>
          </a:p>
        </p:txBody>
      </p:sp>
      <p:sp>
        <p:nvSpPr>
          <p:cNvPr id="90" name="TextBox 89"/>
          <p:cNvSpPr txBox="1"/>
          <p:nvPr/>
        </p:nvSpPr>
        <p:spPr>
          <a:xfrm>
            <a:off x="7430814" y="2075957"/>
            <a:ext cx="3922986" cy="369332"/>
          </a:xfrm>
          <a:prstGeom prst="rect">
            <a:avLst/>
          </a:prstGeom>
          <a:noFill/>
        </p:spPr>
        <p:txBody>
          <a:bodyPr wrap="square" rtlCol="0">
            <a:spAutoFit/>
          </a:bodyPr>
          <a:lstStyle/>
          <a:p>
            <a:r>
              <a:rPr lang="en-US" dirty="0"/>
              <a:t>How many defenders would suffice?</a:t>
            </a:r>
          </a:p>
        </p:txBody>
      </p:sp>
    </p:spTree>
    <p:extLst>
      <p:ext uri="{BB962C8B-B14F-4D97-AF65-F5344CB8AC3E}">
        <p14:creationId xmlns:p14="http://schemas.microsoft.com/office/powerpoint/2010/main" val="358277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Vertex Cover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Vertex Cover: </a:t>
                </a:r>
              </a:p>
              <a:p>
                <a:pPr lvl="1"/>
                <a14:m>
                  <m:oMath xmlns:m="http://schemas.openxmlformats.org/officeDocument/2006/math">
                    <m:r>
                      <a:rPr lang="en-US" b="0" i="1" smtClean="0">
                        <a:latin typeface="Cambria Math"/>
                      </a:rPr>
                      <m:t>𝐶</m:t>
                    </m:r>
                    <m:r>
                      <a:rPr lang="en-US" b="0" i="1" smtClean="0">
                        <a:latin typeface="Cambria Math"/>
                      </a:rPr>
                      <m:t>⊆</m:t>
                    </m:r>
                    <m:r>
                      <a:rPr lang="en-US" b="0" i="1" smtClean="0">
                        <a:latin typeface="Cambria Math"/>
                      </a:rPr>
                      <m:t>𝑉</m:t>
                    </m:r>
                  </m:oMath>
                </a14:m>
                <a:r>
                  <a:rPr lang="en-US" dirty="0"/>
                  <a:t> is a vertex cover if every edge in </a:t>
                </a:r>
                <a14:m>
                  <m:oMath xmlns:m="http://schemas.openxmlformats.org/officeDocument/2006/math">
                    <m:r>
                      <a:rPr lang="en-US" b="0" i="1" smtClean="0">
                        <a:latin typeface="Cambria Math"/>
                      </a:rPr>
                      <m:t>𝐸</m:t>
                    </m:r>
                  </m:oMath>
                </a14:m>
                <a:r>
                  <a:rPr lang="en-US" dirty="0"/>
                  <a:t> has one of its endpoints in </a:t>
                </a:r>
                <a14:m>
                  <m:oMath xmlns:m="http://schemas.openxmlformats.org/officeDocument/2006/math">
                    <m:r>
                      <a:rPr lang="en-US" b="0" i="1" smtClean="0">
                        <a:latin typeface="Cambria Math"/>
                      </a:rPr>
                      <m:t>𝐶</m:t>
                    </m:r>
                  </m:oMath>
                </a14:m>
                <a:endParaRPr lang="en-US" dirty="0"/>
              </a:p>
              <a:p>
                <a:r>
                  <a:rPr lang="en-US" dirty="0"/>
                  <a:t>Vertex Cover Problem: </a:t>
                </a:r>
              </a:p>
              <a:p>
                <a:pPr lvl="1"/>
                <a:r>
                  <a:rPr lang="en-US" dirty="0"/>
                  <a:t>Given a graph </a:t>
                </a:r>
                <a14:m>
                  <m:oMath xmlns:m="http://schemas.openxmlformats.org/officeDocument/2006/math">
                    <m:r>
                      <a:rPr lang="en-US" b="0" i="1" smtClean="0">
                        <a:latin typeface="Cambria Math"/>
                      </a:rPr>
                      <m:t>𝐺</m:t>
                    </m:r>
                    <m:r>
                      <a:rPr lang="en-US" b="0" i="1" smtClean="0">
                        <a:latin typeface="Cambria Math"/>
                      </a:rPr>
                      <m:t>=(</m:t>
                    </m:r>
                    <m:r>
                      <a:rPr lang="en-US" b="0" i="1" smtClean="0">
                        <a:latin typeface="Cambria Math"/>
                      </a:rPr>
                      <m:t>𝑉</m:t>
                    </m:r>
                    <m:r>
                      <a:rPr lang="en-US" b="0" i="1" smtClean="0">
                        <a:latin typeface="Cambria Math"/>
                      </a:rPr>
                      <m:t>,</m:t>
                    </m:r>
                    <m:r>
                      <a:rPr lang="en-US" b="0" i="1" smtClean="0">
                        <a:latin typeface="Cambria Math"/>
                      </a:rPr>
                      <m:t>𝐸</m:t>
                    </m:r>
                    <m:r>
                      <a:rPr lang="en-US" b="0" i="1" smtClean="0">
                        <a:latin typeface="Cambria Math"/>
                      </a:rPr>
                      <m:t>)</m:t>
                    </m:r>
                  </m:oMath>
                </a14:m>
                <a:r>
                  <a:rPr lang="en-US" dirty="0"/>
                  <a:t> and a number </a:t>
                </a:r>
                <a14:m>
                  <m:oMath xmlns:m="http://schemas.openxmlformats.org/officeDocument/2006/math">
                    <m:r>
                      <a:rPr lang="en-US" b="0" i="1" smtClean="0">
                        <a:latin typeface="Cambria Math" panose="02040503050406030204" pitchFamily="18" charset="0"/>
                      </a:rPr>
                      <m:t>𝑘</m:t>
                    </m:r>
                  </m:oMath>
                </a14:m>
                <a:r>
                  <a:rPr lang="en-US" dirty="0"/>
                  <a:t>, determine if there is a vertex cover </a:t>
                </a:r>
                <a14:m>
                  <m:oMath xmlns:m="http://schemas.openxmlformats.org/officeDocument/2006/math">
                    <m:r>
                      <a:rPr lang="en-US" b="0" i="1" smtClean="0">
                        <a:latin typeface="Cambria Math"/>
                      </a:rPr>
                      <m:t>𝐶</m:t>
                    </m:r>
                  </m:oMath>
                </a14:m>
                <a:r>
                  <a:rPr lang="en-US" dirty="0"/>
                  <a:t> of size </a:t>
                </a:r>
                <a14:m>
                  <m:oMath xmlns:m="http://schemas.openxmlformats.org/officeDocument/2006/math">
                    <m:r>
                      <a:rPr lang="en-US" b="0" i="1" smtClean="0">
                        <a:latin typeface="Cambria Math" panose="02040503050406030204" pitchFamily="18" charset="0"/>
                      </a:rPr>
                      <m:t>𝑘</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9</a:t>
            </a:fld>
            <a:endParaRPr lang="en-US"/>
          </a:p>
        </p:txBody>
      </p:sp>
    </p:spTree>
    <p:extLst>
      <p:ext uri="{BB962C8B-B14F-4D97-AF65-F5344CB8AC3E}">
        <p14:creationId xmlns:p14="http://schemas.microsoft.com/office/powerpoint/2010/main" val="21068593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55292</TotalTime>
  <Words>1719</Words>
  <Application>Microsoft Office PowerPoint</Application>
  <PresentationFormat>Widescreen</PresentationFormat>
  <Paragraphs>291</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Ravie</vt:lpstr>
      <vt:lpstr>Arial</vt:lpstr>
      <vt:lpstr>Cambria Math</vt:lpstr>
      <vt:lpstr>Calibri</vt:lpstr>
      <vt:lpstr>Calibri Light</vt:lpstr>
      <vt:lpstr>Office Theme</vt:lpstr>
      <vt:lpstr>CSE 332 Spring 2026 Lecture 27: P and NP 2</vt:lpstr>
      <vt:lpstr>Studying Complexity and Tractability</vt:lpstr>
      <vt:lpstr>Some problems in EXP seem “easier”</vt:lpstr>
      <vt:lpstr>Class NP</vt:lpstr>
      <vt:lpstr>EXP⊃NP⊇P Example Members </vt:lpstr>
      <vt:lpstr>Independent Set / Party Problem</vt:lpstr>
      <vt:lpstr>Independent Set</vt:lpstr>
      <vt:lpstr>Vertex Cover / Generalized Baseball</vt:lpstr>
      <vt:lpstr>Vertex Cover</vt:lpstr>
      <vt:lpstr>Transforming an IS into a VC</vt:lpstr>
      <vt:lpstr>Transforming a VC into an IS</vt:lpstr>
      <vt:lpstr>Solving Vertex Cover and Independent Set</vt:lpstr>
      <vt:lpstr>Reduction</vt:lpstr>
      <vt:lpstr>Independent Set Reduces To Vertex Cover</vt:lpstr>
      <vt:lpstr>Reduction Analogy</vt:lpstr>
      <vt:lpstr>MacGyver’s Reduction</vt:lpstr>
      <vt:lpstr>NP-Complete – High Level</vt:lpstr>
      <vt:lpstr>EXP⊃NP-Complete⊇NP⊇P </vt:lpstr>
      <vt:lpstr>NP-Hard</vt:lpstr>
      <vt:lpstr>NP-Hard Idea</vt:lpstr>
      <vt:lpstr>Showing NP-Hardness</vt:lpstr>
      <vt:lpstr>NP-Complete - Definition</vt:lpstr>
      <vt:lpstr>Using NP-Completeness</vt:lpstr>
      <vt:lpstr>Overview</vt:lpstr>
      <vt:lpstr>Why should YOU care?</vt:lpstr>
      <vt:lpstr>Public Key Crypto Requires P≠NP</vt:lpstr>
      <vt:lpstr>Does P=NP?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332 Autumn 2023 Lecture 8: Dictionaries, BSTs</dc:title>
  <dc:creator>Nathan Brunelle</dc:creator>
  <cp:lastModifiedBy>Nathan Brunelle</cp:lastModifiedBy>
  <cp:revision>390</cp:revision>
  <dcterms:created xsi:type="dcterms:W3CDTF">2023-10-13T16:06:42Z</dcterms:created>
  <dcterms:modified xsi:type="dcterms:W3CDTF">2026-06-03T22:00:12Z</dcterms:modified>
</cp:coreProperties>
</file>