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7" r:id="rId2"/>
    <p:sldId id="269" r:id="rId3"/>
    <p:sldId id="976" r:id="rId4"/>
    <p:sldId id="977" r:id="rId5"/>
    <p:sldId id="270" r:id="rId6"/>
    <p:sldId id="271" r:id="rId7"/>
    <p:sldId id="273" r:id="rId8"/>
    <p:sldId id="275" r:id="rId9"/>
    <p:sldId id="274" r:id="rId10"/>
    <p:sldId id="276" r:id="rId11"/>
    <p:sldId id="277" r:id="rId12"/>
    <p:sldId id="921" r:id="rId13"/>
    <p:sldId id="970" r:id="rId14"/>
    <p:sldId id="913" r:id="rId15"/>
    <p:sldId id="971" r:id="rId16"/>
    <p:sldId id="919" r:id="rId17"/>
    <p:sldId id="972" r:id="rId18"/>
    <p:sldId id="973" r:id="rId19"/>
    <p:sldId id="974" r:id="rId20"/>
    <p:sldId id="975" r:id="rId21"/>
    <p:sldId id="920" r:id="rId22"/>
    <p:sldId id="927" r:id="rId23"/>
    <p:sldId id="923" r:id="rId24"/>
    <p:sldId id="924" r:id="rId25"/>
    <p:sldId id="925" r:id="rId26"/>
    <p:sldId id="969" r:id="rId27"/>
    <p:sldId id="932" r:id="rId28"/>
    <p:sldId id="890" r:id="rId29"/>
    <p:sldId id="905" r:id="rId30"/>
    <p:sldId id="933" r:id="rId31"/>
    <p:sldId id="934" r:id="rId32"/>
    <p:sldId id="938" r:id="rId33"/>
    <p:sldId id="964" r:id="rId34"/>
    <p:sldId id="965" r:id="rId35"/>
    <p:sldId id="940" r:id="rId36"/>
    <p:sldId id="941" r:id="rId37"/>
    <p:sldId id="966" r:id="rId38"/>
    <p:sldId id="967" r:id="rId39"/>
    <p:sldId id="968" r:id="rId40"/>
  </p:sldIdLst>
  <p:sldSz cx="12192000" cy="6858000"/>
  <p:notesSz cx="6858000" cy="9144000"/>
  <p:embeddedFontLst>
    <p:embeddedFont>
      <p:font typeface="Cambria Math" panose="02040503050406030204" pitchFamily="18" charset="0"/>
      <p:regular r:id="rId42"/>
    </p:embeddedFont>
    <p:embeddedFont>
      <p:font typeface="Ravie" panose="04040805050809020602" pitchFamily="82"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FF"/>
    <a:srgbClr val="A50021"/>
    <a:srgbClr val="FF00FF"/>
    <a:srgbClr val="BFEBFB"/>
    <a:srgbClr val="00B0F0"/>
    <a:srgbClr val="FF9900"/>
    <a:srgbClr val="FF9797"/>
    <a:srgbClr val="FF6464"/>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01" autoAdjust="0"/>
  </p:normalViewPr>
  <p:slideViewPr>
    <p:cSldViewPr snapToGrid="0">
      <p:cViewPr varScale="1">
        <p:scale>
          <a:sx n="73" d="100"/>
          <a:sy n="73" d="100"/>
        </p:scale>
        <p:origin x="4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87CB2-66CB-454F-85D3-19EE1B79E95D}" type="datetimeFigureOut">
              <a:rPr lang="en-US" smtClean="0"/>
              <a:t>6/1/2026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27D9C-F8C9-4B2B-A91A-E477EB70CE25}" type="slidenum">
              <a:rPr lang="en-US" smtClean="0"/>
              <a:t>‹#›</a:t>
            </a:fld>
            <a:endParaRPr lang="en-US"/>
          </a:p>
        </p:txBody>
      </p:sp>
    </p:spTree>
    <p:extLst>
      <p:ext uri="{BB962C8B-B14F-4D97-AF65-F5344CB8AC3E}">
        <p14:creationId xmlns:p14="http://schemas.microsoft.com/office/powerpoint/2010/main" val="735016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8D94-701F-50B7-FF63-239144983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1BD39A-A942-599F-149A-747401D54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35134E-8798-2A87-98AE-0B134785D2DF}"/>
              </a:ext>
            </a:extLst>
          </p:cNvPr>
          <p:cNvSpPr>
            <a:spLocks noGrp="1"/>
          </p:cNvSpPr>
          <p:nvPr>
            <p:ph type="dt" sz="half" idx="10"/>
          </p:nvPr>
        </p:nvSpPr>
        <p:spPr/>
        <p:txBody>
          <a:bodyPr/>
          <a:lstStyle/>
          <a:p>
            <a:fld id="{28421D02-69CC-42C9-85CE-4F8B68ED22B8}" type="datetimeFigureOut">
              <a:rPr lang="en-US" smtClean="0"/>
              <a:t>6/1/2026</a:t>
            </a:fld>
            <a:endParaRPr lang="en-US"/>
          </a:p>
        </p:txBody>
      </p:sp>
      <p:sp>
        <p:nvSpPr>
          <p:cNvPr id="5" name="Footer Placeholder 4">
            <a:extLst>
              <a:ext uri="{FF2B5EF4-FFF2-40B4-BE49-F238E27FC236}">
                <a16:creationId xmlns:a16="http://schemas.microsoft.com/office/drawing/2014/main" id="{E46803DE-E5A1-A42D-17E0-52D8A15FE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8009D-BD52-D020-26A4-CCFF2596A0F5}"/>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67530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0788-F665-F0AA-D34E-18CDC381E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D25BE1-D418-6610-B976-595A42D78D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C710E-4740-E186-8004-9F098E4B8AA8}"/>
              </a:ext>
            </a:extLst>
          </p:cNvPr>
          <p:cNvSpPr>
            <a:spLocks noGrp="1"/>
          </p:cNvSpPr>
          <p:nvPr>
            <p:ph type="dt" sz="half" idx="10"/>
          </p:nvPr>
        </p:nvSpPr>
        <p:spPr/>
        <p:txBody>
          <a:bodyPr/>
          <a:lstStyle/>
          <a:p>
            <a:fld id="{28421D02-69CC-42C9-85CE-4F8B68ED22B8}" type="datetimeFigureOut">
              <a:rPr lang="en-US" smtClean="0"/>
              <a:t>6/1/2026</a:t>
            </a:fld>
            <a:endParaRPr lang="en-US"/>
          </a:p>
        </p:txBody>
      </p:sp>
      <p:sp>
        <p:nvSpPr>
          <p:cNvPr id="5" name="Footer Placeholder 4">
            <a:extLst>
              <a:ext uri="{FF2B5EF4-FFF2-40B4-BE49-F238E27FC236}">
                <a16:creationId xmlns:a16="http://schemas.microsoft.com/office/drawing/2014/main" id="{63D57D91-6BF0-5F67-0BAA-BA3B5985E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EB95B-64CF-ED1B-895D-0C15FB84A947}"/>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89607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6B0D1A-0325-047A-3C56-DB7DC37D1F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2D4EC8-DF7A-722B-0985-B7E8ED880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F5D96-5B5D-A0E1-6B7E-F894B33DE4BE}"/>
              </a:ext>
            </a:extLst>
          </p:cNvPr>
          <p:cNvSpPr>
            <a:spLocks noGrp="1"/>
          </p:cNvSpPr>
          <p:nvPr>
            <p:ph type="dt" sz="half" idx="10"/>
          </p:nvPr>
        </p:nvSpPr>
        <p:spPr/>
        <p:txBody>
          <a:bodyPr/>
          <a:lstStyle/>
          <a:p>
            <a:fld id="{28421D02-69CC-42C9-85CE-4F8B68ED22B8}" type="datetimeFigureOut">
              <a:rPr lang="en-US" smtClean="0"/>
              <a:t>6/1/2026</a:t>
            </a:fld>
            <a:endParaRPr lang="en-US"/>
          </a:p>
        </p:txBody>
      </p:sp>
      <p:sp>
        <p:nvSpPr>
          <p:cNvPr id="5" name="Footer Placeholder 4">
            <a:extLst>
              <a:ext uri="{FF2B5EF4-FFF2-40B4-BE49-F238E27FC236}">
                <a16:creationId xmlns:a16="http://schemas.microsoft.com/office/drawing/2014/main" id="{0841E58B-FD1B-5158-9002-DB7909020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6E6E6-5DB2-B08C-E98E-4CE4CABABD3F}"/>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38094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3513-3DBF-F295-0635-A76FAD8F7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A398C-CAEC-53AA-8A8B-28B4B6EFE8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2AEDF-9628-E07A-C6FB-A23F1B37D36C}"/>
              </a:ext>
            </a:extLst>
          </p:cNvPr>
          <p:cNvSpPr>
            <a:spLocks noGrp="1"/>
          </p:cNvSpPr>
          <p:nvPr>
            <p:ph type="dt" sz="half" idx="10"/>
          </p:nvPr>
        </p:nvSpPr>
        <p:spPr/>
        <p:txBody>
          <a:bodyPr/>
          <a:lstStyle/>
          <a:p>
            <a:fld id="{28421D02-69CC-42C9-85CE-4F8B68ED22B8}" type="datetimeFigureOut">
              <a:rPr lang="en-US" smtClean="0"/>
              <a:t>6/1/2026</a:t>
            </a:fld>
            <a:endParaRPr lang="en-US"/>
          </a:p>
        </p:txBody>
      </p:sp>
      <p:sp>
        <p:nvSpPr>
          <p:cNvPr id="5" name="Footer Placeholder 4">
            <a:extLst>
              <a:ext uri="{FF2B5EF4-FFF2-40B4-BE49-F238E27FC236}">
                <a16:creationId xmlns:a16="http://schemas.microsoft.com/office/drawing/2014/main" id="{59AD4231-DF5D-E75E-40A2-4490E3864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61DB8-8E9A-0329-3CC7-DD8BE3960F1C}"/>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0572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190C-5088-0FD4-FA3D-07D222B9FA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E2422D-2D16-CCA8-2A1C-E13A1E064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6C9900-661D-64EA-83FB-0318C266A8D4}"/>
              </a:ext>
            </a:extLst>
          </p:cNvPr>
          <p:cNvSpPr>
            <a:spLocks noGrp="1"/>
          </p:cNvSpPr>
          <p:nvPr>
            <p:ph type="dt" sz="half" idx="10"/>
          </p:nvPr>
        </p:nvSpPr>
        <p:spPr/>
        <p:txBody>
          <a:bodyPr/>
          <a:lstStyle/>
          <a:p>
            <a:fld id="{28421D02-69CC-42C9-85CE-4F8B68ED22B8}" type="datetimeFigureOut">
              <a:rPr lang="en-US" smtClean="0"/>
              <a:t>6/1/2026</a:t>
            </a:fld>
            <a:endParaRPr lang="en-US"/>
          </a:p>
        </p:txBody>
      </p:sp>
      <p:sp>
        <p:nvSpPr>
          <p:cNvPr id="5" name="Footer Placeholder 4">
            <a:extLst>
              <a:ext uri="{FF2B5EF4-FFF2-40B4-BE49-F238E27FC236}">
                <a16:creationId xmlns:a16="http://schemas.microsoft.com/office/drawing/2014/main" id="{6CAF216F-818C-AE83-8D4F-42EC3C94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494A3-F80F-EC41-DDC0-726FC63A831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19591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6897-8ADC-82FB-24C1-148BB152C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607461-A71F-ECE6-AE85-5EA3DB5E18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D9E8EA-550B-F0DB-2472-AE2D0456E7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BA28DD-EC75-9F30-A7D3-C90A8D02DC59}"/>
              </a:ext>
            </a:extLst>
          </p:cNvPr>
          <p:cNvSpPr>
            <a:spLocks noGrp="1"/>
          </p:cNvSpPr>
          <p:nvPr>
            <p:ph type="dt" sz="half" idx="10"/>
          </p:nvPr>
        </p:nvSpPr>
        <p:spPr/>
        <p:txBody>
          <a:bodyPr/>
          <a:lstStyle/>
          <a:p>
            <a:fld id="{28421D02-69CC-42C9-85CE-4F8B68ED22B8}" type="datetimeFigureOut">
              <a:rPr lang="en-US" smtClean="0"/>
              <a:t>6/1/2026</a:t>
            </a:fld>
            <a:endParaRPr lang="en-US"/>
          </a:p>
        </p:txBody>
      </p:sp>
      <p:sp>
        <p:nvSpPr>
          <p:cNvPr id="6" name="Footer Placeholder 5">
            <a:extLst>
              <a:ext uri="{FF2B5EF4-FFF2-40B4-BE49-F238E27FC236}">
                <a16:creationId xmlns:a16="http://schemas.microsoft.com/office/drawing/2014/main" id="{4B3D4F3C-0167-D8D5-E58E-83645CE37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6DDF0-EBE9-4CB3-A532-8F8C26FCF3A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62164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BC21-07E8-90D6-8FD3-4B7809D35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8688B1-01DC-A6B4-1C44-C73416EC0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4004C5-4EEE-C9A3-0FFF-B154F5B9A8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C95CA1-99E7-80CC-FF66-5C2F259046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21CBD4-5851-D78F-5249-59CDD8C9BC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92F86E-5D21-865D-53AE-77B5C57EAC92}"/>
              </a:ext>
            </a:extLst>
          </p:cNvPr>
          <p:cNvSpPr>
            <a:spLocks noGrp="1"/>
          </p:cNvSpPr>
          <p:nvPr>
            <p:ph type="dt" sz="half" idx="10"/>
          </p:nvPr>
        </p:nvSpPr>
        <p:spPr/>
        <p:txBody>
          <a:bodyPr/>
          <a:lstStyle/>
          <a:p>
            <a:fld id="{28421D02-69CC-42C9-85CE-4F8B68ED22B8}" type="datetimeFigureOut">
              <a:rPr lang="en-US" smtClean="0"/>
              <a:t>6/1/2026</a:t>
            </a:fld>
            <a:endParaRPr lang="en-US"/>
          </a:p>
        </p:txBody>
      </p:sp>
      <p:sp>
        <p:nvSpPr>
          <p:cNvPr id="8" name="Footer Placeholder 7">
            <a:extLst>
              <a:ext uri="{FF2B5EF4-FFF2-40B4-BE49-F238E27FC236}">
                <a16:creationId xmlns:a16="http://schemas.microsoft.com/office/drawing/2014/main" id="{D7F5E5A8-7D51-605B-E276-A7A5B93FE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9E01F4-D4D9-E56F-9035-05E605811E6D}"/>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27418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237B-2CFD-F0AF-D3E6-2FDD100A8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614118-0522-CF53-601D-265A3261E4BE}"/>
              </a:ext>
            </a:extLst>
          </p:cNvPr>
          <p:cNvSpPr>
            <a:spLocks noGrp="1"/>
          </p:cNvSpPr>
          <p:nvPr>
            <p:ph type="dt" sz="half" idx="10"/>
          </p:nvPr>
        </p:nvSpPr>
        <p:spPr/>
        <p:txBody>
          <a:bodyPr/>
          <a:lstStyle/>
          <a:p>
            <a:fld id="{28421D02-69CC-42C9-85CE-4F8B68ED22B8}" type="datetimeFigureOut">
              <a:rPr lang="en-US" smtClean="0"/>
              <a:t>6/1/2026</a:t>
            </a:fld>
            <a:endParaRPr lang="en-US"/>
          </a:p>
        </p:txBody>
      </p:sp>
      <p:sp>
        <p:nvSpPr>
          <p:cNvPr id="4" name="Footer Placeholder 3">
            <a:extLst>
              <a:ext uri="{FF2B5EF4-FFF2-40B4-BE49-F238E27FC236}">
                <a16:creationId xmlns:a16="http://schemas.microsoft.com/office/drawing/2014/main" id="{3ACC46D9-B22E-C768-B35E-20DA33956A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5D07EE-0E9C-EC8E-BAC0-7B8C9EFB5AE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76961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A0918-E285-61F1-EDAF-6B7FD149CC5D}"/>
              </a:ext>
            </a:extLst>
          </p:cNvPr>
          <p:cNvSpPr>
            <a:spLocks noGrp="1"/>
          </p:cNvSpPr>
          <p:nvPr>
            <p:ph type="dt" sz="half" idx="10"/>
          </p:nvPr>
        </p:nvSpPr>
        <p:spPr/>
        <p:txBody>
          <a:bodyPr/>
          <a:lstStyle/>
          <a:p>
            <a:fld id="{28421D02-69CC-42C9-85CE-4F8B68ED22B8}" type="datetimeFigureOut">
              <a:rPr lang="en-US" smtClean="0"/>
              <a:t>6/1/2026</a:t>
            </a:fld>
            <a:endParaRPr lang="en-US"/>
          </a:p>
        </p:txBody>
      </p:sp>
      <p:sp>
        <p:nvSpPr>
          <p:cNvPr id="3" name="Footer Placeholder 2">
            <a:extLst>
              <a:ext uri="{FF2B5EF4-FFF2-40B4-BE49-F238E27FC236}">
                <a16:creationId xmlns:a16="http://schemas.microsoft.com/office/drawing/2014/main" id="{AEAFD855-6290-493F-81E4-A89E8DDEDE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BAA96-146F-BEF1-15D5-935C1B8E9FE2}"/>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7598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1D78-E109-DF5D-A589-413429D2A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91868-FB59-5D14-1BCA-C7C43F068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A2F535-BC7E-F5E2-864B-461F8404D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FCF40-365C-13EE-4DB1-CC7C58586C55}"/>
              </a:ext>
            </a:extLst>
          </p:cNvPr>
          <p:cNvSpPr>
            <a:spLocks noGrp="1"/>
          </p:cNvSpPr>
          <p:nvPr>
            <p:ph type="dt" sz="half" idx="10"/>
          </p:nvPr>
        </p:nvSpPr>
        <p:spPr/>
        <p:txBody>
          <a:bodyPr/>
          <a:lstStyle/>
          <a:p>
            <a:fld id="{28421D02-69CC-42C9-85CE-4F8B68ED22B8}" type="datetimeFigureOut">
              <a:rPr lang="en-US" smtClean="0"/>
              <a:t>6/1/2026</a:t>
            </a:fld>
            <a:endParaRPr lang="en-US"/>
          </a:p>
        </p:txBody>
      </p:sp>
      <p:sp>
        <p:nvSpPr>
          <p:cNvPr id="6" name="Footer Placeholder 5">
            <a:extLst>
              <a:ext uri="{FF2B5EF4-FFF2-40B4-BE49-F238E27FC236}">
                <a16:creationId xmlns:a16="http://schemas.microsoft.com/office/drawing/2014/main" id="{C1858AA7-3077-1807-CEB8-2C0F27B4C6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74C30-07C1-3F35-E57B-30BFA71ABAC4}"/>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53531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1C30-49BA-398C-2DF8-B0736590C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C7B813-1595-60AF-F5B3-A0DAE66536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6402F2-AF70-21FD-1449-18CBF4C17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982EC-DE32-4452-40AB-762F386AF589}"/>
              </a:ext>
            </a:extLst>
          </p:cNvPr>
          <p:cNvSpPr>
            <a:spLocks noGrp="1"/>
          </p:cNvSpPr>
          <p:nvPr>
            <p:ph type="dt" sz="half" idx="10"/>
          </p:nvPr>
        </p:nvSpPr>
        <p:spPr/>
        <p:txBody>
          <a:bodyPr/>
          <a:lstStyle/>
          <a:p>
            <a:fld id="{28421D02-69CC-42C9-85CE-4F8B68ED22B8}" type="datetimeFigureOut">
              <a:rPr lang="en-US" smtClean="0"/>
              <a:t>6/1/2026</a:t>
            </a:fld>
            <a:endParaRPr lang="en-US"/>
          </a:p>
        </p:txBody>
      </p:sp>
      <p:sp>
        <p:nvSpPr>
          <p:cNvPr id="6" name="Footer Placeholder 5">
            <a:extLst>
              <a:ext uri="{FF2B5EF4-FFF2-40B4-BE49-F238E27FC236}">
                <a16:creationId xmlns:a16="http://schemas.microsoft.com/office/drawing/2014/main" id="{0EE76A50-D174-12CE-9CCD-74569685B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79484-4128-5F97-59B5-3CF00D561C0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401123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FDEBFE-9C54-D45A-111D-948735AB4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AF582E-F84E-411A-7F7A-D8EF87E1F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CE3F9-A152-FD27-1D1D-64A1C313F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21D02-69CC-42C9-85CE-4F8B68ED22B8}" type="datetimeFigureOut">
              <a:rPr lang="en-US" smtClean="0"/>
              <a:t>6/1/2026</a:t>
            </a:fld>
            <a:endParaRPr lang="en-US"/>
          </a:p>
        </p:txBody>
      </p:sp>
      <p:sp>
        <p:nvSpPr>
          <p:cNvPr id="5" name="Footer Placeholder 4">
            <a:extLst>
              <a:ext uri="{FF2B5EF4-FFF2-40B4-BE49-F238E27FC236}">
                <a16:creationId xmlns:a16="http://schemas.microsoft.com/office/drawing/2014/main" id="{955F318D-9BE5-6E4A-1795-F02EED65F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04FB82-C81E-722D-F23A-4047C60DB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6B0C1-9E0A-4C4A-808A-34C0E77FF2FF}" type="slidenum">
              <a:rPr lang="en-US" smtClean="0"/>
              <a:t>‹#›</a:t>
            </a:fld>
            <a:endParaRPr lang="en-US"/>
          </a:p>
        </p:txBody>
      </p:sp>
    </p:spTree>
    <p:extLst>
      <p:ext uri="{BB962C8B-B14F-4D97-AF65-F5344CB8AC3E}">
        <p14:creationId xmlns:p14="http://schemas.microsoft.com/office/powerpoint/2010/main" val="1671621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31.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411.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22.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2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png"/><Relationship Id="rId7" Type="http://schemas.openxmlformats.org/officeDocument/2006/relationships/image" Target="../media/image31.png"/><Relationship Id="rId12" Type="http://schemas.openxmlformats.org/officeDocument/2006/relationships/image" Target="../media/image40.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image" Target="../media/image33.jpeg"/><Relationship Id="rId4" Type="http://schemas.openxmlformats.org/officeDocument/2006/relationships/image" Target="../media/image25.png"/><Relationship Id="rId9"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700.png"/><Relationship Id="rId7" Type="http://schemas.openxmlformats.org/officeDocument/2006/relationships/image" Target="../media/image510.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00.png"/><Relationship Id="rId5" Type="http://schemas.openxmlformats.org/officeDocument/2006/relationships/image" Target="../media/image4900.png"/><Relationship Id="rId4" Type="http://schemas.openxmlformats.org/officeDocument/2006/relationships/image" Target="../media/image4800.png"/></Relationships>
</file>

<file path=ppt/slides/_rels/slide32.xml.rels><?xml version="1.0" encoding="UTF-8" standalone="yes"?>
<Relationships xmlns="http://schemas.openxmlformats.org/package/2006/relationships"><Relationship Id="rId3" Type="http://schemas.openxmlformats.org/officeDocument/2006/relationships/image" Target="../media/image260.png"/><Relationship Id="rId7" Type="http://schemas.openxmlformats.org/officeDocument/2006/relationships/image" Target="../media/image330.png"/><Relationship Id="rId2" Type="http://schemas.openxmlformats.org/officeDocument/2006/relationships/image" Target="../media/image251.png"/><Relationship Id="rId1" Type="http://schemas.openxmlformats.org/officeDocument/2006/relationships/slideLayout" Target="../slideLayouts/slideLayout2.xml"/><Relationship Id="rId6" Type="http://schemas.openxmlformats.org/officeDocument/2006/relationships/image" Target="../media/image500.png"/><Relationship Id="rId5" Type="http://schemas.openxmlformats.org/officeDocument/2006/relationships/image" Target="../media/image4900.png"/></Relationships>
</file>

<file path=ppt/slides/_rels/slide3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2.png"/><Relationship Id="rId7"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1110.png"/></Relationships>
</file>

<file path=ppt/slides/_rels/slide3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136.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135.png"/><Relationship Id="rId5" Type="http://schemas.openxmlformats.org/officeDocument/2006/relationships/image" Target="../media/image54.png"/><Relationship Id="rId10" Type="http://schemas.openxmlformats.org/officeDocument/2006/relationships/image" Target="../media/image134.png"/><Relationship Id="rId4" Type="http://schemas.openxmlformats.org/officeDocument/2006/relationships/image" Target="../media/image53.png"/><Relationship Id="rId9" Type="http://schemas.openxmlformats.org/officeDocument/2006/relationships/image" Target="../media/image133.png"/></Relationships>
</file>

<file path=ppt/slides/_rels/slide35.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260.png"/><Relationship Id="rId7" Type="http://schemas.openxmlformats.org/officeDocument/2006/relationships/image" Target="../media/image330.png"/><Relationship Id="rId2" Type="http://schemas.openxmlformats.org/officeDocument/2006/relationships/image" Target="../media/image340.png"/><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4900.png"/></Relationships>
</file>

<file path=ppt/slides/_rels/slide3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1.png"/><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5.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p:txBody>
          <a:bodyPr>
            <a:normAutofit/>
          </a:bodyPr>
          <a:lstStyle/>
          <a:p>
            <a:r>
              <a:rPr lang="en-US" dirty="0"/>
              <a:t>CSE 332 Spring 2026</a:t>
            </a:r>
            <a:br>
              <a:rPr lang="en-US" dirty="0"/>
            </a:br>
            <a:r>
              <a:rPr lang="en-US" dirty="0"/>
              <a:t>Lecture 26: P and NP</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http://www.cs.uw.edu/332</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60C0E09-0E0C-6D5C-E168-D8F5A7163FA1}"/>
                  </a:ext>
                </a:extLst>
              </p:cNvPr>
              <p:cNvSpPr>
                <a:spLocks noGrp="1"/>
              </p:cNvSpPr>
              <p:nvPr>
                <p:ph type="title"/>
              </p:nvPr>
            </p:nvSpPr>
            <p:spPr/>
            <p:txBody>
              <a:bodyPr/>
              <a:lstStyle/>
              <a:p>
                <a:r>
                  <a:rPr lang="en-US" dirty="0"/>
                  <a:t>Class </a:t>
                </a:r>
                <a14:m>
                  <m:oMath xmlns:m="http://schemas.openxmlformats.org/officeDocument/2006/math">
                    <m:r>
                      <a:rPr lang="en-US" b="0" i="1" smtClean="0">
                        <a:latin typeface="Cambria Math" panose="02040503050406030204" pitchFamily="18" charset="0"/>
                      </a:rPr>
                      <m:t>𝑁𝑃</m:t>
                    </m:r>
                  </m:oMath>
                </a14:m>
                <a:endParaRPr lang="en-US" dirty="0"/>
              </a:p>
            </p:txBody>
          </p:sp>
        </mc:Choice>
        <mc:Fallback xmlns="">
          <p:sp>
            <p:nvSpPr>
              <p:cNvPr id="2" name="Title 1">
                <a:extLst>
                  <a:ext uri="{FF2B5EF4-FFF2-40B4-BE49-F238E27FC236}">
                    <a16:creationId xmlns:a16="http://schemas.microsoft.com/office/drawing/2014/main" id="{860C0E09-0E0C-6D5C-E168-D8F5A7163FA1}"/>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68C499-1D0B-7FAA-60A6-A273D22EA83B}"/>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𝑁𝑃</m:t>
                    </m:r>
                  </m:oMath>
                </a14:m>
                <a:endParaRPr lang="en-US" dirty="0"/>
              </a:p>
              <a:p>
                <a:pPr lvl="1"/>
                <a:r>
                  <a:rPr lang="en-US" dirty="0"/>
                  <a:t>The set of problems for which a candidate solution can be verified in polynomial time</a:t>
                </a:r>
              </a:p>
              <a:p>
                <a:pPr lvl="1"/>
                <a:r>
                  <a:rPr lang="en-US" dirty="0"/>
                  <a:t>Stands for “Non-deterministic Polynomial”</a:t>
                </a:r>
              </a:p>
              <a:p>
                <a:pPr lvl="2"/>
                <a:r>
                  <a:rPr lang="en-US" dirty="0"/>
                  <a:t>Corresponds to algorithms that can guess a solution (if it exists), that solution is then verified to be correct in polynomial time</a:t>
                </a:r>
              </a:p>
              <a:p>
                <a:pPr lvl="2"/>
                <a:r>
                  <a:rPr lang="en-US" dirty="0"/>
                  <a:t>Can also think of as allowing a special operation that allows the algorithm to magically guess the right choice at each step of an exhaustive search</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endParaRPr lang="en-US" dirty="0"/>
              </a:p>
              <a:p>
                <a:pPr lvl="1"/>
                <a:r>
                  <a:rPr lang="en-US" dirty="0"/>
                  <a:t>Why?</a:t>
                </a:r>
              </a:p>
              <a:p>
                <a:pPr lvl="1"/>
                <a:endParaRPr lang="en-US" dirty="0"/>
              </a:p>
            </p:txBody>
          </p:sp>
        </mc:Choice>
        <mc:Fallback xmlns="">
          <p:sp>
            <p:nvSpPr>
              <p:cNvPr id="3" name="Content Placeholder 2">
                <a:extLst>
                  <a:ext uri="{FF2B5EF4-FFF2-40B4-BE49-F238E27FC236}">
                    <a16:creationId xmlns:a16="http://schemas.microsoft.com/office/drawing/2014/main" id="{EB68C499-1D0B-7FAA-60A6-A273D22EA83B}"/>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56534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87E63B7-26A8-E554-2435-7EE8062ABFA0}"/>
                  </a:ext>
                </a:extLst>
              </p:cNvPr>
              <p:cNvSpPr>
                <a:spLocks noGrp="1"/>
              </p:cNvSpPr>
              <p:nvPr>
                <p:ph type="title"/>
              </p:nvPr>
            </p:nvSpPr>
            <p:spPr>
              <a:xfrm>
                <a:off x="193040" y="104140"/>
                <a:ext cx="10515600" cy="1325563"/>
              </a:xfrm>
            </p:spPr>
            <p:txBody>
              <a:bodyPr/>
              <a:lstStyle/>
              <a:p>
                <a14:m>
                  <m:oMath xmlns:m="http://schemas.openxmlformats.org/officeDocument/2006/math">
                    <m:r>
                      <a:rPr lang="en-US" b="0" i="1" smtClean="0">
                        <a:latin typeface="Cambria Math" panose="02040503050406030204" pitchFamily="18" charset="0"/>
                      </a:rPr>
                      <m:t>𝐸𝑋𝑃</m:t>
                    </m:r>
                    <m:r>
                      <a:rPr lang="en-US" b="0" i="1" smtClean="0">
                        <a:latin typeface="Cambria Math" panose="02040503050406030204" pitchFamily="18" charset="0"/>
                      </a:rPr>
                      <m:t>⊃</m:t>
                    </m:r>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𝑃</m:t>
                    </m:r>
                  </m:oMath>
                </a14:m>
                <a:r>
                  <a:rPr lang="en-US" dirty="0"/>
                  <a:t> </a:t>
                </a:r>
              </a:p>
            </p:txBody>
          </p:sp>
        </mc:Choice>
        <mc:Fallback xmlns="">
          <p:sp>
            <p:nvSpPr>
              <p:cNvPr id="2" name="Title 1">
                <a:extLst>
                  <a:ext uri="{FF2B5EF4-FFF2-40B4-BE49-F238E27FC236}">
                    <a16:creationId xmlns:a16="http://schemas.microsoft.com/office/drawing/2014/main" id="{A87E63B7-26A8-E554-2435-7EE8062ABFA0}"/>
                  </a:ext>
                </a:extLst>
              </p:cNvPr>
              <p:cNvSpPr>
                <a:spLocks noGrp="1" noRot="1" noChangeAspect="1" noMove="1" noResize="1" noEditPoints="1" noAdjustHandles="1" noChangeArrowheads="1" noChangeShapeType="1" noTextEdit="1"/>
              </p:cNvSpPr>
              <p:nvPr>
                <p:ph type="title"/>
              </p:nvPr>
            </p:nvSpPr>
            <p:spPr>
              <a:xfrm>
                <a:off x="193040" y="104140"/>
                <a:ext cx="10515600" cy="1325563"/>
              </a:xfrm>
              <a:blipFill>
                <a:blip r:embed="rId2"/>
                <a:stretch>
                  <a:fillRect/>
                </a:stretch>
              </a:blipFill>
            </p:spPr>
            <p:txBody>
              <a:bodyPr/>
              <a:lstStyle/>
              <a:p>
                <a:r>
                  <a:rPr lang="en-US">
                    <a:noFill/>
                  </a:rPr>
                  <a:t> </a:t>
                </a:r>
              </a:p>
            </p:txBody>
          </p:sp>
        </mc:Fallback>
      </mc:AlternateContent>
      <p:grpSp>
        <p:nvGrpSpPr>
          <p:cNvPr id="3" name="Group 2" descr="A venn diagram illustrating the relationship between EXP, P, and NP.&#10;&#10;P is known to be a proper subset of EXP. NP is also known to be a proper subset of EXP. P is known to be a subset of NP, but it is unknown whether it is a proper subset.">
            <a:extLst>
              <a:ext uri="{FF2B5EF4-FFF2-40B4-BE49-F238E27FC236}">
                <a16:creationId xmlns:a16="http://schemas.microsoft.com/office/drawing/2014/main" id="{4E02659E-4672-A852-2D34-862F63C5B7BD}"/>
              </a:ext>
            </a:extLst>
          </p:cNvPr>
          <p:cNvGrpSpPr/>
          <p:nvPr/>
        </p:nvGrpSpPr>
        <p:grpSpPr>
          <a:xfrm>
            <a:off x="396240" y="715328"/>
            <a:ext cx="11602720" cy="6142672"/>
            <a:chOff x="396240" y="715328"/>
            <a:chExt cx="11602720" cy="6142672"/>
          </a:xfrm>
        </p:grpSpPr>
        <p:sp>
          <p:nvSpPr>
            <p:cNvPr id="8" name="Oval 7">
              <a:extLst>
                <a:ext uri="{FF2B5EF4-FFF2-40B4-BE49-F238E27FC236}">
                  <a16:creationId xmlns:a16="http://schemas.microsoft.com/office/drawing/2014/main" id="{A968990D-A3B4-428C-C5D3-C5C889B18AD3}"/>
                </a:ext>
              </a:extLst>
            </p:cNvPr>
            <p:cNvSpPr/>
            <p:nvPr/>
          </p:nvSpPr>
          <p:spPr>
            <a:xfrm>
              <a:off x="396240" y="715328"/>
              <a:ext cx="11602720" cy="6142672"/>
            </a:xfrm>
            <a:prstGeom prst="ellipse">
              <a:avLst/>
            </a:prstGeom>
            <a:solidFill>
              <a:schemeClr val="accent1">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80A0BDD-7290-5177-5C4E-8CD902E81817}"/>
                    </a:ext>
                  </a:extLst>
                </p:cNvPr>
                <p:cNvSpPr txBox="1"/>
                <p:nvPr/>
              </p:nvSpPr>
              <p:spPr>
                <a:xfrm>
                  <a:off x="3342640" y="733886"/>
                  <a:ext cx="6096000" cy="1424429"/>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𝐸𝑋</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a:p>
                  <a:pPr algn="ctr"/>
                  <a:r>
                    <a:rPr lang="en-US" sz="2800" dirty="0">
                      <a:solidFill>
                        <a:schemeClr val="tx1"/>
                      </a:solidFill>
                    </a:rPr>
                    <a:t>Exponential</a:t>
                  </a:r>
                </a:p>
                <a:p>
                  <a:pPr algn="ctr"/>
                  <a:r>
                    <a:rPr lang="en-US" sz="2800" dirty="0">
                      <a:solidFill>
                        <a:schemeClr val="tx1"/>
                      </a:solidFill>
                    </a:rPr>
                    <a:t>Upper bounded by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2</m:t>
                          </m:r>
                        </m:e>
                        <m:sup>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𝑝</m:t>
                              </m:r>
                            </m:sup>
                          </m:sSup>
                        </m:sup>
                      </m:sSup>
                    </m:oMath>
                  </a14:m>
                  <a:endParaRPr lang="en-US" sz="2800" dirty="0">
                    <a:solidFill>
                      <a:schemeClr val="tx1"/>
                    </a:solidFill>
                  </a:endParaRPr>
                </a:p>
              </p:txBody>
            </p:sp>
          </mc:Choice>
          <mc:Fallback xmlns="">
            <p:sp>
              <p:nvSpPr>
                <p:cNvPr id="7" name="TextBox 6">
                  <a:extLst>
                    <a:ext uri="{FF2B5EF4-FFF2-40B4-BE49-F238E27FC236}">
                      <a16:creationId xmlns:a16="http://schemas.microsoft.com/office/drawing/2014/main" id="{F3933289-11A2-E100-3246-E02B39C7AED0}"/>
                    </a:ext>
                  </a:extLst>
                </p:cNvPr>
                <p:cNvSpPr txBox="1">
                  <a:spLocks noRot="1" noChangeAspect="1" noMove="1" noResize="1" noEditPoints="1" noAdjustHandles="1" noChangeArrowheads="1" noChangeShapeType="1" noTextEdit="1"/>
                </p:cNvSpPr>
                <p:nvPr/>
              </p:nvSpPr>
              <p:spPr>
                <a:xfrm>
                  <a:off x="3342640" y="733886"/>
                  <a:ext cx="6096000" cy="1424429"/>
                </a:xfrm>
                <a:prstGeom prst="rect">
                  <a:avLst/>
                </a:prstGeom>
                <a:blipFill>
                  <a:blip r:embed="rId3"/>
                  <a:stretch>
                    <a:fillRect b="-11111"/>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329CBB3F-66FD-19C4-8D37-FB56E7080BFF}"/>
                </a:ext>
              </a:extLst>
            </p:cNvPr>
            <p:cNvSpPr/>
            <p:nvPr/>
          </p:nvSpPr>
          <p:spPr>
            <a:xfrm>
              <a:off x="995680" y="2158315"/>
              <a:ext cx="9804400" cy="4118917"/>
            </a:xfrm>
            <a:prstGeom prst="ellipse">
              <a:avLst/>
            </a:prstGeom>
            <a:solidFill>
              <a:schemeClr val="accent2">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4402C83A-3F60-6BB3-3522-F6917E542B65}"/>
                    </a:ext>
                  </a:extLst>
                </p:cNvPr>
                <p:cNvSpPr/>
                <p:nvPr/>
              </p:nvSpPr>
              <p:spPr>
                <a:xfrm>
                  <a:off x="1391920" y="3176123"/>
                  <a:ext cx="4998720" cy="2555240"/>
                </a:xfrm>
                <a:prstGeom prst="ellipse">
                  <a:avLst/>
                </a:prstGeom>
                <a:solidFill>
                  <a:schemeClr val="accent4">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a:p>
                  <a:pPr algn="ctr"/>
                  <a:r>
                    <a:rPr lang="en-US" sz="2800" dirty="0">
                      <a:solidFill>
                        <a:schemeClr val="tx1"/>
                      </a:solidFill>
                    </a:rPr>
                    <a:t>Polynomial</a:t>
                  </a:r>
                </a:p>
                <a:p>
                  <a:pPr algn="ctr"/>
                  <a:r>
                    <a:rPr lang="en-US" sz="2800" dirty="0">
                      <a:solidFill>
                        <a:schemeClr val="tx1"/>
                      </a:solidFill>
                    </a:rPr>
                    <a:t>Upper bounded by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𝑝</m:t>
                          </m:r>
                        </m:sup>
                      </m:sSup>
                    </m:oMath>
                  </a14:m>
                  <a:endParaRPr lang="en-US" sz="2800" dirty="0">
                    <a:solidFill>
                      <a:schemeClr val="tx1"/>
                    </a:solidFill>
                  </a:endParaRPr>
                </a:p>
              </p:txBody>
            </p:sp>
          </mc:Choice>
          <mc:Fallback xmlns="">
            <p:sp>
              <p:nvSpPr>
                <p:cNvPr id="4" name="Oval 3">
                  <a:extLst>
                    <a:ext uri="{FF2B5EF4-FFF2-40B4-BE49-F238E27FC236}">
                      <a16:creationId xmlns:a16="http://schemas.microsoft.com/office/drawing/2014/main" id="{22CD1BFD-574C-E5F5-667A-A8E28277AD99}"/>
                    </a:ext>
                  </a:extLst>
                </p:cNvPr>
                <p:cNvSpPr>
                  <a:spLocks noRot="1" noChangeAspect="1" noMove="1" noResize="1" noEditPoints="1" noAdjustHandles="1" noChangeArrowheads="1" noChangeShapeType="1" noTextEdit="1"/>
                </p:cNvSpPr>
                <p:nvPr/>
              </p:nvSpPr>
              <p:spPr>
                <a:xfrm>
                  <a:off x="1391920" y="3176123"/>
                  <a:ext cx="4998720" cy="2555240"/>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7A87B42-9EDF-A196-C217-6CDD94566BD3}"/>
                    </a:ext>
                  </a:extLst>
                </p:cNvPr>
                <p:cNvSpPr txBox="1"/>
                <p:nvPr/>
              </p:nvSpPr>
              <p:spPr>
                <a:xfrm>
                  <a:off x="5303520" y="3004590"/>
                  <a:ext cx="6096000" cy="1424429"/>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𝑁</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a:p>
                  <a:pPr algn="ctr"/>
                  <a:r>
                    <a:rPr lang="en-US" sz="2800" dirty="0">
                      <a:solidFill>
                        <a:schemeClr val="tx1"/>
                      </a:solidFill>
                    </a:rPr>
                    <a:t>Nondeterministic Polynomial</a:t>
                  </a:r>
                </a:p>
                <a:p>
                  <a:pPr algn="ctr"/>
                  <a:r>
                    <a:rPr lang="en-US" sz="2800" dirty="0"/>
                    <a:t>Verified in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𝑝</m:t>
                          </m:r>
                        </m:sup>
                      </m:sSup>
                    </m:oMath>
                  </a14:m>
                  <a:r>
                    <a:rPr lang="en-US" sz="2800" dirty="0">
                      <a:solidFill>
                        <a:schemeClr val="tx1"/>
                      </a:solidFill>
                    </a:rPr>
                    <a:t> time</a:t>
                  </a:r>
                </a:p>
              </p:txBody>
            </p:sp>
          </mc:Choice>
          <mc:Fallback xmlns="">
            <p:sp>
              <p:nvSpPr>
                <p:cNvPr id="11" name="TextBox 10">
                  <a:extLst>
                    <a:ext uri="{FF2B5EF4-FFF2-40B4-BE49-F238E27FC236}">
                      <a16:creationId xmlns:a16="http://schemas.microsoft.com/office/drawing/2014/main" id="{0561229C-901F-E6AA-7760-7159895368CF}"/>
                    </a:ext>
                  </a:extLst>
                </p:cNvPr>
                <p:cNvSpPr txBox="1">
                  <a:spLocks noRot="1" noChangeAspect="1" noMove="1" noResize="1" noEditPoints="1" noAdjustHandles="1" noChangeArrowheads="1" noChangeShapeType="1" noTextEdit="1"/>
                </p:cNvSpPr>
                <p:nvPr/>
              </p:nvSpPr>
              <p:spPr>
                <a:xfrm>
                  <a:off x="5303520" y="3004590"/>
                  <a:ext cx="6096000" cy="1424429"/>
                </a:xfrm>
                <a:prstGeom prst="rect">
                  <a:avLst/>
                </a:prstGeom>
                <a:blipFill>
                  <a:blip r:embed="rId5"/>
                  <a:stretch>
                    <a:fillRect b="-8547"/>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0998A4F6-E9F3-976A-FD6D-F68B1C6A984C}"/>
                </a:ext>
              </a:extLst>
            </p:cNvPr>
            <p:cNvGrpSpPr/>
            <p:nvPr/>
          </p:nvGrpSpPr>
          <p:grpSpPr>
            <a:xfrm rot="1389724">
              <a:off x="6200745" y="5135200"/>
              <a:ext cx="2475158" cy="523220"/>
              <a:chOff x="6197600" y="5013683"/>
              <a:chExt cx="2475158" cy="523220"/>
            </a:xfrm>
          </p:grpSpPr>
          <p:sp>
            <p:nvSpPr>
              <p:cNvPr id="19" name="TextBox 18">
                <a:extLst>
                  <a:ext uri="{FF2B5EF4-FFF2-40B4-BE49-F238E27FC236}">
                    <a16:creationId xmlns:a16="http://schemas.microsoft.com/office/drawing/2014/main" id="{E96D6C1B-2148-A21C-F2E4-2D2B206A213E}"/>
                  </a:ext>
                </a:extLst>
              </p:cNvPr>
              <p:cNvSpPr txBox="1"/>
              <p:nvPr/>
            </p:nvSpPr>
            <p:spPr>
              <a:xfrm>
                <a:off x="7053897" y="5013683"/>
                <a:ext cx="955604" cy="523220"/>
              </a:xfrm>
              <a:prstGeom prst="rect">
                <a:avLst/>
              </a:prstGeom>
              <a:noFill/>
            </p:spPr>
            <p:txBody>
              <a:bodyPr wrap="square">
                <a:spAutoFit/>
              </a:bodyPr>
              <a:lstStyle/>
              <a:p>
                <a:pPr algn="ctr"/>
                <a:r>
                  <a:rPr lang="en-US" sz="2800" dirty="0">
                    <a:solidFill>
                      <a:srgbClr val="FF0000"/>
                    </a:solidFill>
                  </a:rPr>
                  <a:t>Gap?</a:t>
                </a:r>
              </a:p>
            </p:txBody>
          </p:sp>
          <p:cxnSp>
            <p:nvCxnSpPr>
              <p:cNvPr id="22" name="Straight Arrow Connector 21">
                <a:extLst>
                  <a:ext uri="{FF2B5EF4-FFF2-40B4-BE49-F238E27FC236}">
                    <a16:creationId xmlns:a16="http://schemas.microsoft.com/office/drawing/2014/main" id="{83936267-86E1-D20D-5CEA-D2D51451DD5E}"/>
                  </a:ext>
                </a:extLst>
              </p:cNvPr>
              <p:cNvCxnSpPr>
                <a:stCxn id="19" idx="1"/>
              </p:cNvCxnSpPr>
              <p:nvPr/>
            </p:nvCxnSpPr>
            <p:spPr>
              <a:xfrm flipH="1">
                <a:off x="6197600" y="5275293"/>
                <a:ext cx="856297" cy="1"/>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731C27E-064D-8188-AED3-AF6B394AA278}"/>
                  </a:ext>
                </a:extLst>
              </p:cNvPr>
              <p:cNvCxnSpPr>
                <a:cxnSpLocks/>
                <a:stCxn id="19" idx="3"/>
              </p:cNvCxnSpPr>
              <p:nvPr/>
            </p:nvCxnSpPr>
            <p:spPr>
              <a:xfrm>
                <a:off x="8009501" y="5275293"/>
                <a:ext cx="663257" cy="0"/>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17C375F1-E434-B1C5-AF6F-137A3D005C28}"/>
                </a:ext>
              </a:extLst>
            </p:cNvPr>
            <p:cNvSpPr txBox="1"/>
            <p:nvPr/>
          </p:nvSpPr>
          <p:spPr>
            <a:xfrm rot="1389724">
              <a:off x="6228679" y="5362557"/>
              <a:ext cx="1810649" cy="523220"/>
            </a:xfrm>
            <a:prstGeom prst="rect">
              <a:avLst/>
            </a:prstGeom>
            <a:noFill/>
          </p:spPr>
          <p:txBody>
            <a:bodyPr wrap="square">
              <a:spAutoFit/>
            </a:bodyPr>
            <a:lstStyle/>
            <a:p>
              <a:pPr algn="ctr"/>
              <a:r>
                <a:rPr lang="en-US" sz="2800" dirty="0">
                  <a:solidFill>
                    <a:srgbClr val="FF0000"/>
                  </a:solidFill>
                </a:rPr>
                <a:t>Unknown!</a:t>
              </a:r>
            </a:p>
          </p:txBody>
        </p:sp>
      </p:grpSp>
    </p:spTree>
    <p:extLst>
      <p:ext uri="{BB962C8B-B14F-4D97-AF65-F5344CB8AC3E}">
        <p14:creationId xmlns:p14="http://schemas.microsoft.com/office/powerpoint/2010/main" val="2922073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A065-6CD0-9F5B-7974-C2A75C541B67}"/>
              </a:ext>
            </a:extLst>
          </p:cNvPr>
          <p:cNvSpPr>
            <a:spLocks noGrp="1"/>
          </p:cNvSpPr>
          <p:nvPr>
            <p:ph type="title"/>
          </p:nvPr>
        </p:nvSpPr>
        <p:spPr/>
        <p:txBody>
          <a:bodyPr/>
          <a:lstStyle/>
          <a:p>
            <a:r>
              <a:rPr lang="en-US" dirty="0"/>
              <a:t>Solving and Verifying Hamiltonian Path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F4D0EF-7C00-6F14-9DB2-CA7C1A2A7E0D}"/>
                  </a:ext>
                </a:extLst>
              </p:cNvPr>
              <p:cNvSpPr>
                <a:spLocks noGrp="1"/>
              </p:cNvSpPr>
              <p:nvPr>
                <p:ph idx="1"/>
              </p:nvPr>
            </p:nvSpPr>
            <p:spPr/>
            <p:txBody>
              <a:bodyPr>
                <a:normAutofit lnSpcReduction="10000"/>
              </a:bodyPr>
              <a:lstStyle/>
              <a:p>
                <a:r>
                  <a:rPr lang="en-US" dirty="0"/>
                  <a:t>Give an algorithm to solve Hamiltonian Path</a:t>
                </a:r>
              </a:p>
              <a:p>
                <a:pPr lvl="1"/>
                <a:r>
                  <a:rPr lang="en-US" dirty="0"/>
                  <a:t>Input: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t>
                </a:r>
              </a:p>
              <a:p>
                <a:pPr lvl="1"/>
                <a:r>
                  <a:rPr lang="en-US" dirty="0"/>
                  <a:t>Output: True if </a:t>
                </a:r>
                <a14:m>
                  <m:oMath xmlns:m="http://schemas.openxmlformats.org/officeDocument/2006/math">
                    <m:r>
                      <a:rPr lang="en-US" b="0" i="1" smtClean="0">
                        <a:latin typeface="Cambria Math" panose="02040503050406030204" pitchFamily="18" charset="0"/>
                      </a:rPr>
                      <m:t>𝐺</m:t>
                    </m:r>
                  </m:oMath>
                </a14:m>
                <a:r>
                  <a:rPr lang="en-US" dirty="0"/>
                  <a:t> has a Hamiltonian Path</a:t>
                </a:r>
              </a:p>
              <a:p>
                <a:pPr lvl="1"/>
                <a:r>
                  <a:rPr lang="en-US" dirty="0"/>
                  <a:t>Algorithm: Check whether each permutation of  </a:t>
                </a:r>
                <a14:m>
                  <m:oMath xmlns:m="http://schemas.openxmlformats.org/officeDocument/2006/math">
                    <m:r>
                      <a:rPr lang="en-US" b="0" i="1" smtClean="0">
                        <a:latin typeface="Cambria Math" panose="02040503050406030204" pitchFamily="18" charset="0"/>
                      </a:rPr>
                      <m:t>𝑉</m:t>
                    </m:r>
                  </m:oMath>
                </a14:m>
                <a:r>
                  <a:rPr lang="en-US" dirty="0"/>
                  <a:t> is a path.</a:t>
                </a:r>
              </a:p>
              <a:p>
                <a:pPr lvl="2"/>
                <a:r>
                  <a:rPr lang="en-US" dirty="0"/>
                  <a:t>Running time: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r>
                      <a:rPr lang="en-US" b="0" i="1" smtClean="0">
                        <a:latin typeface="Cambria Math" panose="02040503050406030204" pitchFamily="18" charset="0"/>
                      </a:rPr>
                      <m:t>!</m:t>
                    </m:r>
                  </m:oMath>
                </a14:m>
                <a:r>
                  <a:rPr lang="en-US" dirty="0"/>
                  <a:t>, so does not show whether it belongs to </a:t>
                </a:r>
                <a14:m>
                  <m:oMath xmlns:m="http://schemas.openxmlformats.org/officeDocument/2006/math">
                    <m:r>
                      <a:rPr lang="en-US" b="0" i="1" smtClean="0">
                        <a:latin typeface="Cambria Math" panose="02040503050406030204" pitchFamily="18" charset="0"/>
                      </a:rPr>
                      <m:t>𝑃</m:t>
                    </m:r>
                  </m:oMath>
                </a14:m>
                <a:endParaRPr lang="en-US" dirty="0"/>
              </a:p>
              <a:p>
                <a:r>
                  <a:rPr lang="en-US" dirty="0"/>
                  <a:t>Give an algorithm to verify Hamiltonian Path</a:t>
                </a:r>
              </a:p>
              <a:p>
                <a:pPr lvl="1"/>
                <a:r>
                  <a:rPr lang="en-US" dirty="0"/>
                  <a:t>Input: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and a sequence of nodes</a:t>
                </a:r>
              </a:p>
              <a:p>
                <a:pPr lvl="1"/>
                <a:r>
                  <a:rPr lang="en-US" dirty="0"/>
                  <a:t>Output: True if that sequence of nodes is a Hamiltonian Path</a:t>
                </a:r>
              </a:p>
              <a:p>
                <a:pPr lvl="1"/>
                <a:r>
                  <a:rPr lang="en-US" dirty="0"/>
                  <a:t>Algorithm:</a:t>
                </a:r>
              </a:p>
              <a:p>
                <a:pPr lvl="2"/>
                <a:r>
                  <a:rPr lang="en-US" dirty="0"/>
                  <a:t>Check that each node appears in the sequence exactly once</a:t>
                </a:r>
              </a:p>
              <a:p>
                <a:pPr lvl="2"/>
                <a:r>
                  <a:rPr lang="en-US" dirty="0"/>
                  <a:t>Check that the sequence is a path</a:t>
                </a:r>
              </a:p>
              <a:p>
                <a:pPr lvl="2"/>
                <a:r>
                  <a:rPr lang="en-US" dirty="0"/>
                  <a:t>Running 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so it belongs to </a:t>
                </a:r>
                <a14:m>
                  <m:oMath xmlns:m="http://schemas.openxmlformats.org/officeDocument/2006/math">
                    <m:r>
                      <a:rPr lang="en-US" b="0" i="1" smtClean="0">
                        <a:latin typeface="Cambria Math" panose="02040503050406030204" pitchFamily="18" charset="0"/>
                      </a:rPr>
                      <m:t>𝑁𝑃</m:t>
                    </m:r>
                  </m:oMath>
                </a14:m>
                <a:endParaRPr lang="en-US" dirty="0"/>
              </a:p>
            </p:txBody>
          </p:sp>
        </mc:Choice>
        <mc:Fallback xmlns="">
          <p:sp>
            <p:nvSpPr>
              <p:cNvPr id="3" name="Content Placeholder 2">
                <a:extLst>
                  <a:ext uri="{FF2B5EF4-FFF2-40B4-BE49-F238E27FC236}">
                    <a16:creationId xmlns:a16="http://schemas.microsoft.com/office/drawing/2014/main" id="{1FF4D0EF-7C00-6F14-9DB2-CA7C1A2A7E0D}"/>
                  </a:ext>
                </a:extLst>
              </p:cNvPr>
              <p:cNvSpPr>
                <a:spLocks noGrp="1" noRot="1" noChangeAspect="1" noMove="1" noResize="1" noEditPoints="1" noAdjustHandles="1" noChangeArrowheads="1" noChangeShapeType="1" noTextEdit="1"/>
              </p:cNvSpPr>
              <p:nvPr>
                <p:ph idx="1"/>
              </p:nvPr>
            </p:nvSpPr>
            <p:spPr>
              <a:blipFill>
                <a:blip r:embed="rId2"/>
                <a:stretch>
                  <a:fillRect l="-1043" t="-3081" b="-700"/>
                </a:stretch>
              </a:blipFill>
            </p:spPr>
            <p:txBody>
              <a:bodyPr/>
              <a:lstStyle/>
              <a:p>
                <a:r>
                  <a:rPr lang="en-US">
                    <a:noFill/>
                  </a:rPr>
                  <a:t> </a:t>
                </a:r>
              </a:p>
            </p:txBody>
          </p:sp>
        </mc:Fallback>
      </mc:AlternateContent>
    </p:spTree>
    <p:extLst>
      <p:ext uri="{BB962C8B-B14F-4D97-AF65-F5344CB8AC3E}">
        <p14:creationId xmlns:p14="http://schemas.microsoft.com/office/powerpoint/2010/main" val="2251908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Party Problem</a:t>
            </a:r>
          </a:p>
        </p:txBody>
      </p:sp>
      <p:sp>
        <p:nvSpPr>
          <p:cNvPr id="54" name="TextBox 53"/>
          <p:cNvSpPr txBox="1"/>
          <p:nvPr/>
        </p:nvSpPr>
        <p:spPr>
          <a:xfrm>
            <a:off x="4926051" y="1413405"/>
            <a:ext cx="6562309" cy="646331"/>
          </a:xfrm>
          <a:prstGeom prst="rect">
            <a:avLst/>
          </a:prstGeom>
          <a:noFill/>
        </p:spPr>
        <p:txBody>
          <a:bodyPr wrap="none" rtlCol="0">
            <a:spAutoFit/>
          </a:bodyPr>
          <a:lstStyle/>
          <a:p>
            <a:r>
              <a:rPr lang="en-US" dirty="0"/>
              <a:t>Draw Edges between people who don’t get along</a:t>
            </a:r>
          </a:p>
          <a:p>
            <a:r>
              <a:rPr lang="en-US" dirty="0"/>
              <a:t>How many people can I invite to a party if everyone must get along?</a:t>
            </a:r>
          </a:p>
        </p:txBody>
      </p:sp>
      <p:grpSp>
        <p:nvGrpSpPr>
          <p:cNvPr id="18" name="Group 17" descr="A graph depicting several famous people and edges between them.">
            <a:extLst>
              <a:ext uri="{FF2B5EF4-FFF2-40B4-BE49-F238E27FC236}">
                <a16:creationId xmlns:a16="http://schemas.microsoft.com/office/drawing/2014/main" id="{7EBDB391-F091-1846-3790-16198B287E18}"/>
              </a:ext>
            </a:extLst>
          </p:cNvPr>
          <p:cNvGrpSpPr/>
          <p:nvPr/>
        </p:nvGrpSpPr>
        <p:grpSpPr>
          <a:xfrm>
            <a:off x="1822926" y="1377631"/>
            <a:ext cx="7796089" cy="5253107"/>
            <a:chOff x="1822926" y="1377631"/>
            <a:chExt cx="7796089" cy="5253107"/>
          </a:xfrm>
        </p:grpSpPr>
        <p:pic>
          <p:nvPicPr>
            <p:cNvPr id="1026" name="Picture 2" descr="Image result for Prince Har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4506" y="2690352"/>
              <a:ext cx="58514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eghan mark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000"/>
            <a:stretch/>
          </p:blipFill>
          <p:spPr bwMode="auto">
            <a:xfrm>
              <a:off x="3885433" y="336169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rince Char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3911" y="3891454"/>
              <a:ext cx="645104" cy="74838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justin trudea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021" r="18091" b="33959"/>
            <a:stretch/>
          </p:blipFill>
          <p:spPr bwMode="auto">
            <a:xfrm>
              <a:off x="8003444" y="5781280"/>
              <a:ext cx="548808" cy="84945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Elton Joh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742" t="4042" r="23983" b="31143"/>
            <a:stretch/>
          </p:blipFill>
          <p:spPr bwMode="auto">
            <a:xfrm>
              <a:off x="7170034" y="4639834"/>
              <a:ext cx="582207" cy="90233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mage result for angela merkel"/>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760" r="30251" b="40439"/>
            <a:stretch/>
          </p:blipFill>
          <p:spPr bwMode="auto">
            <a:xfrm>
              <a:off x="4802831" y="4752366"/>
              <a:ext cx="695829" cy="962356"/>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mage result for paul mccartney"/>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839" r="14441" b="27809"/>
            <a:stretch/>
          </p:blipFill>
          <p:spPr bwMode="auto">
            <a:xfrm>
              <a:off x="7688421" y="2589729"/>
              <a:ext cx="778308" cy="890439"/>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a:stCxn id="1028" idx="3"/>
            </p:cNvCxnSpPr>
            <p:nvPr/>
          </p:nvCxnSpPr>
          <p:spPr>
            <a:xfrm>
              <a:off x="4616953" y="3727451"/>
              <a:ext cx="1313486" cy="4137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26" idx="3"/>
              <a:endCxn id="1060" idx="1"/>
            </p:cNvCxnSpPr>
            <p:nvPr/>
          </p:nvCxnSpPr>
          <p:spPr>
            <a:xfrm flipV="1">
              <a:off x="2989647" y="3034948"/>
              <a:ext cx="4698775" cy="211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030" idx="1"/>
              <a:endCxn id="1060" idx="2"/>
            </p:cNvCxnSpPr>
            <p:nvPr/>
          </p:nvCxnSpPr>
          <p:spPr>
            <a:xfrm flipH="1" flipV="1">
              <a:off x="8077575" y="3480168"/>
              <a:ext cx="896336" cy="7854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030" idx="1"/>
            </p:cNvCxnSpPr>
            <p:nvPr/>
          </p:nvCxnSpPr>
          <p:spPr>
            <a:xfrm flipH="1" flipV="1">
              <a:off x="6617443" y="4141234"/>
              <a:ext cx="2356468" cy="1244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030" idx="1"/>
              <a:endCxn id="1044" idx="3"/>
            </p:cNvCxnSpPr>
            <p:nvPr/>
          </p:nvCxnSpPr>
          <p:spPr>
            <a:xfrm flipH="1">
              <a:off x="7752241" y="4265645"/>
              <a:ext cx="1221671" cy="82535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030" idx="1"/>
              <a:endCxn id="1042" idx="0"/>
            </p:cNvCxnSpPr>
            <p:nvPr/>
          </p:nvCxnSpPr>
          <p:spPr>
            <a:xfrm flipH="1">
              <a:off x="8277849" y="4265644"/>
              <a:ext cx="696063" cy="15156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042" idx="1"/>
            </p:cNvCxnSpPr>
            <p:nvPr/>
          </p:nvCxnSpPr>
          <p:spPr>
            <a:xfrm flipH="1" flipV="1">
              <a:off x="2565838" y="5714723"/>
              <a:ext cx="5437606" cy="4912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044" idx="1"/>
              <a:endCxn id="1058" idx="3"/>
            </p:cNvCxnSpPr>
            <p:nvPr/>
          </p:nvCxnSpPr>
          <p:spPr>
            <a:xfrm flipH="1">
              <a:off x="5498659" y="5091000"/>
              <a:ext cx="1671374" cy="1425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289175" y="4525894"/>
              <a:ext cx="815802" cy="77420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2" descr="Joe Biden - CNBC">
              <a:extLst>
                <a:ext uri="{FF2B5EF4-FFF2-40B4-BE49-F238E27FC236}">
                  <a16:creationId xmlns:a16="http://schemas.microsoft.com/office/drawing/2014/main" id="{962C31A1-6E3C-712B-C18A-F732F7F6D43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298" r="26708" b="42616"/>
            <a:stretch/>
          </p:blipFill>
          <p:spPr bwMode="auto">
            <a:xfrm>
              <a:off x="5884166" y="3696565"/>
              <a:ext cx="778309" cy="9697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Emmanuel Macron - Wikipedia">
              <a:extLst>
                <a:ext uri="{FF2B5EF4-FFF2-40B4-BE49-F238E27FC236}">
                  <a16:creationId xmlns:a16="http://schemas.microsoft.com/office/drawing/2014/main" id="{0482CE18-CEF8-B794-ABC5-C2879D11D55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7210" r="11235" b="39758"/>
            <a:stretch/>
          </p:blipFill>
          <p:spPr bwMode="auto">
            <a:xfrm>
              <a:off x="1822926" y="5162272"/>
              <a:ext cx="815802" cy="9798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Taylor Swift set to make her feature directorial debut | CNN">
              <a:extLst>
                <a:ext uri="{FF2B5EF4-FFF2-40B4-BE49-F238E27FC236}">
                  <a16:creationId xmlns:a16="http://schemas.microsoft.com/office/drawing/2014/main" id="{E28D031F-BF6C-DD58-B24E-22BFDE50F7D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5632" r="25738" b="17703"/>
            <a:stretch/>
          </p:blipFill>
          <p:spPr bwMode="auto">
            <a:xfrm>
              <a:off x="2945852" y="3843828"/>
              <a:ext cx="704008" cy="84363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56FD067A-CC6D-6D54-0646-E140E9F8138F}"/>
                </a:ext>
              </a:extLst>
            </p:cNvPr>
            <p:cNvCxnSpPr/>
            <p:nvPr/>
          </p:nvCxnSpPr>
          <p:spPr>
            <a:xfrm>
              <a:off x="2446445" y="1797566"/>
              <a:ext cx="743692" cy="460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8" descr="Ed Sheeran">
              <a:extLst>
                <a:ext uri="{FF2B5EF4-FFF2-40B4-BE49-F238E27FC236}">
                  <a16:creationId xmlns:a16="http://schemas.microsoft.com/office/drawing/2014/main" id="{34901888-5999-132B-BE71-0D5E65E1A39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0283" y="1377631"/>
              <a:ext cx="743692" cy="7436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harrell Williams - Age, Wife &amp; &quot;Happy&quot;">
              <a:extLst>
                <a:ext uri="{FF2B5EF4-FFF2-40B4-BE49-F238E27FC236}">
                  <a16:creationId xmlns:a16="http://schemas.microsoft.com/office/drawing/2014/main" id="{16115C01-A579-BE4C-699B-5394A062C97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41741" y="1509255"/>
              <a:ext cx="743692" cy="7436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29872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Independent Set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Independent set: </a:t>
                </a:r>
              </a:p>
              <a:p>
                <a:pPr lvl="1"/>
                <a14:m>
                  <m:oMath xmlns:m="http://schemas.openxmlformats.org/officeDocument/2006/math">
                    <m:r>
                      <a:rPr lang="en-US" i="1">
                        <a:latin typeface="Cambria Math"/>
                      </a:rPr>
                      <m:t>𝑆</m:t>
                    </m:r>
                    <m:r>
                      <a:rPr lang="en-US" i="1">
                        <a:latin typeface="Cambria Math"/>
                      </a:rPr>
                      <m:t>⊆</m:t>
                    </m:r>
                    <m:r>
                      <a:rPr lang="en-US" i="1">
                        <a:latin typeface="Cambria Math"/>
                      </a:rPr>
                      <m:t>𝑉</m:t>
                    </m:r>
                  </m:oMath>
                </a14:m>
                <a:r>
                  <a:rPr lang="en-US" dirty="0"/>
                  <a:t> is an independent set if no two nodes in </a:t>
                </a:r>
                <a14:m>
                  <m:oMath xmlns:m="http://schemas.openxmlformats.org/officeDocument/2006/math">
                    <m:r>
                      <a:rPr lang="en-US" i="1">
                        <a:latin typeface="Cambria Math"/>
                      </a:rPr>
                      <m:t>𝑆</m:t>
                    </m:r>
                  </m:oMath>
                </a14:m>
                <a:r>
                  <a:rPr lang="en-US" dirty="0"/>
                  <a:t> share an edge</a:t>
                </a:r>
              </a:p>
              <a:p>
                <a:r>
                  <a:rPr lang="en-US" dirty="0"/>
                  <a:t>Independent Set Problem: </a:t>
                </a:r>
              </a:p>
              <a:p>
                <a:pPr lvl="1"/>
                <a:r>
                  <a:rPr lang="en-US" dirty="0"/>
                  <a:t>Given a graph </a:t>
                </a:r>
                <a14:m>
                  <m:oMath xmlns:m="http://schemas.openxmlformats.org/officeDocument/2006/math">
                    <m:r>
                      <a:rPr lang="en-US" i="1">
                        <a:latin typeface="Cambria Math"/>
                      </a:rPr>
                      <m:t>𝐺</m:t>
                    </m:r>
                    <m:r>
                      <a:rPr lang="en-US" i="1">
                        <a:latin typeface="Cambria Math"/>
                      </a:rPr>
                      <m:t>=(</m:t>
                    </m:r>
                    <m:r>
                      <a:rPr lang="en-US" i="1">
                        <a:latin typeface="Cambria Math"/>
                      </a:rPr>
                      <m:t>𝑉</m:t>
                    </m:r>
                    <m:r>
                      <a:rPr lang="en-US" i="1">
                        <a:latin typeface="Cambria Math"/>
                      </a:rPr>
                      <m:t>,</m:t>
                    </m:r>
                    <m:r>
                      <a:rPr lang="en-US" i="1">
                        <a:latin typeface="Cambria Math"/>
                      </a:rPr>
                      <m:t>𝐸</m:t>
                    </m:r>
                    <m:r>
                      <a:rPr lang="en-US" i="1">
                        <a:latin typeface="Cambria Math"/>
                      </a:rPr>
                      <m:t>)</m:t>
                    </m:r>
                  </m:oMath>
                </a14:m>
                <a:r>
                  <a:rPr lang="en-US" dirty="0"/>
                  <a:t> and a number </a:t>
                </a:r>
                <a14:m>
                  <m:oMath xmlns:m="http://schemas.openxmlformats.org/officeDocument/2006/math">
                    <m:r>
                      <a:rPr lang="en-US" i="1">
                        <a:latin typeface="Cambria Math"/>
                      </a:rPr>
                      <m:t>𝑘</m:t>
                    </m:r>
                  </m:oMath>
                </a14:m>
                <a:r>
                  <a:rPr lang="en-US" dirty="0"/>
                  <a:t>, determine whether there is an independent set </a:t>
                </a:r>
                <a14:m>
                  <m:oMath xmlns:m="http://schemas.openxmlformats.org/officeDocument/2006/math">
                    <m:r>
                      <a:rPr lang="en-US" b="0" i="1">
                        <a:latin typeface="Cambria Math"/>
                      </a:rPr>
                      <m:t>𝑆</m:t>
                    </m:r>
                  </m:oMath>
                </a14:m>
                <a:r>
                  <a:rPr lang="en-US" dirty="0"/>
                  <a:t> of size </a:t>
                </a:r>
                <a14:m>
                  <m:oMath xmlns:m="http://schemas.openxmlformats.org/officeDocument/2006/math">
                    <m:r>
                      <a:rPr lang="en-US" b="0" i="1">
                        <a:latin typeface="Cambria Math"/>
                      </a:rPr>
                      <m:t>𝑘</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14</a:t>
            </a:fld>
            <a:endParaRPr lang="en-US"/>
          </a:p>
        </p:txBody>
      </p:sp>
    </p:spTree>
    <p:extLst>
      <p:ext uri="{BB962C8B-B14F-4D97-AF65-F5344CB8AC3E}">
        <p14:creationId xmlns:p14="http://schemas.microsoft.com/office/powerpoint/2010/main" val="2573119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Set Example</a:t>
            </a:r>
          </a:p>
        </p:txBody>
      </p:sp>
      <p:sp>
        <p:nvSpPr>
          <p:cNvPr id="5" name="AutoShape 14" descr="Image result for justin trudea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6" descr="Image result for justin trudeau"/>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2" descr="Image result for theresa may"/>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4" descr="Image result for theresa may"/>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6" descr="Image result for theresa may"/>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30" descr="Image result for Aaron Bloomfield"/>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1" descr="An example of an independent set of size 6. 6 nodes are selected, and none of the selected nodes share a common edge.">
            <a:extLst>
              <a:ext uri="{FF2B5EF4-FFF2-40B4-BE49-F238E27FC236}">
                <a16:creationId xmlns:a16="http://schemas.microsoft.com/office/drawing/2014/main" id="{10E338F4-D058-3AE3-13D2-BA8CDA747845}"/>
              </a:ext>
            </a:extLst>
          </p:cNvPr>
          <p:cNvGrpSpPr/>
          <p:nvPr/>
        </p:nvGrpSpPr>
        <p:grpSpPr>
          <a:xfrm>
            <a:off x="1650264" y="1218142"/>
            <a:ext cx="8281702" cy="5412596"/>
            <a:chOff x="1650264" y="1218142"/>
            <a:chExt cx="8281702" cy="5412596"/>
          </a:xfrm>
        </p:grpSpPr>
        <p:sp>
          <p:nvSpPr>
            <p:cNvPr id="11" name="TextBox 10"/>
            <p:cNvSpPr txBox="1"/>
            <p:nvPr/>
          </p:nvSpPr>
          <p:spPr>
            <a:xfrm>
              <a:off x="5339034" y="1476112"/>
              <a:ext cx="3316677" cy="461665"/>
            </a:xfrm>
            <a:prstGeom prst="rect">
              <a:avLst/>
            </a:prstGeom>
            <a:noFill/>
          </p:spPr>
          <p:txBody>
            <a:bodyPr wrap="none" rtlCol="0">
              <a:spAutoFit/>
            </a:bodyPr>
            <a:lstStyle/>
            <a:p>
              <a:r>
                <a:rPr lang="en-US" sz="2400" dirty="0">
                  <a:solidFill>
                    <a:srgbClr val="FF0000"/>
                  </a:solidFill>
                </a:rPr>
                <a:t>Independent set of size 6</a:t>
              </a:r>
            </a:p>
          </p:txBody>
        </p:sp>
        <p:grpSp>
          <p:nvGrpSpPr>
            <p:cNvPr id="52" name="Group 51">
              <a:extLst>
                <a:ext uri="{FF2B5EF4-FFF2-40B4-BE49-F238E27FC236}">
                  <a16:creationId xmlns:a16="http://schemas.microsoft.com/office/drawing/2014/main" id="{59078E9B-D60C-2C70-39F8-53C50A04FF80}"/>
                </a:ext>
              </a:extLst>
            </p:cNvPr>
            <p:cNvGrpSpPr/>
            <p:nvPr/>
          </p:nvGrpSpPr>
          <p:grpSpPr>
            <a:xfrm>
              <a:off x="1650264" y="1218142"/>
              <a:ext cx="8281702" cy="4725458"/>
              <a:chOff x="1650264" y="1218142"/>
              <a:chExt cx="8281702" cy="4725458"/>
            </a:xfrm>
          </p:grpSpPr>
          <p:sp>
            <p:nvSpPr>
              <p:cNvPr id="3" name="Oval 2"/>
              <p:cNvSpPr/>
              <p:nvPr/>
            </p:nvSpPr>
            <p:spPr>
              <a:xfrm>
                <a:off x="1650264" y="1218142"/>
                <a:ext cx="1193396" cy="10851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930334" y="2389557"/>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658898" y="3089427"/>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495800" y="4605706"/>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660959" y="3575103"/>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93975" y="3638669"/>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A8F83D5C-B06D-5B61-F1B7-071B58B75FA4}"/>
                </a:ext>
              </a:extLst>
            </p:cNvPr>
            <p:cNvGrpSpPr/>
            <p:nvPr/>
          </p:nvGrpSpPr>
          <p:grpSpPr>
            <a:xfrm>
              <a:off x="1822926" y="1377631"/>
              <a:ext cx="7796089" cy="5253107"/>
              <a:chOff x="1822926" y="1377631"/>
              <a:chExt cx="7796089" cy="5253107"/>
            </a:xfrm>
          </p:grpSpPr>
          <p:pic>
            <p:nvPicPr>
              <p:cNvPr id="54" name="Picture 2" descr="Image result for Prince Harry">
                <a:extLst>
                  <a:ext uri="{FF2B5EF4-FFF2-40B4-BE49-F238E27FC236}">
                    <a16:creationId xmlns:a16="http://schemas.microsoft.com/office/drawing/2014/main" id="{FC7BF773-543A-36BB-85A2-E852E796E2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4506" y="2690352"/>
                <a:ext cx="585140" cy="73152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meghan markle">
                <a:extLst>
                  <a:ext uri="{FF2B5EF4-FFF2-40B4-BE49-F238E27FC236}">
                    <a16:creationId xmlns:a16="http://schemas.microsoft.com/office/drawing/2014/main" id="{18976E11-3245-3052-1367-F83E3B8CA8D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000"/>
              <a:stretch/>
            </p:blipFill>
            <p:spPr bwMode="auto">
              <a:xfrm>
                <a:off x="3885433" y="336169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Image result for Prince Charles">
                <a:extLst>
                  <a:ext uri="{FF2B5EF4-FFF2-40B4-BE49-F238E27FC236}">
                    <a16:creationId xmlns:a16="http://schemas.microsoft.com/office/drawing/2014/main" id="{E0E20691-7F62-4E1C-E08A-BBC1D9ED6E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3911" y="3891454"/>
                <a:ext cx="645104" cy="74838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8" descr="Image result for justin trudeau">
                <a:extLst>
                  <a:ext uri="{FF2B5EF4-FFF2-40B4-BE49-F238E27FC236}">
                    <a16:creationId xmlns:a16="http://schemas.microsoft.com/office/drawing/2014/main" id="{7091F052-D78A-5EC1-422D-C05634FFD23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021" r="18091" b="33959"/>
              <a:stretch/>
            </p:blipFill>
            <p:spPr bwMode="auto">
              <a:xfrm>
                <a:off x="8003444" y="5781280"/>
                <a:ext cx="548808" cy="84945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0" descr="Image result for Elton John">
                <a:extLst>
                  <a:ext uri="{FF2B5EF4-FFF2-40B4-BE49-F238E27FC236}">
                    <a16:creationId xmlns:a16="http://schemas.microsoft.com/office/drawing/2014/main" id="{C869DCB8-FC13-CA2C-E8D8-222848EF79B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742" t="4042" r="23983" b="31143"/>
              <a:stretch/>
            </p:blipFill>
            <p:spPr bwMode="auto">
              <a:xfrm>
                <a:off x="7170034" y="4639834"/>
                <a:ext cx="582207" cy="90233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4" descr="Image result for angela merkel">
                <a:extLst>
                  <a:ext uri="{FF2B5EF4-FFF2-40B4-BE49-F238E27FC236}">
                    <a16:creationId xmlns:a16="http://schemas.microsoft.com/office/drawing/2014/main" id="{EC5C45C6-D6C2-4402-049A-BAAD9E8A8B1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760" r="30251" b="40439"/>
              <a:stretch/>
            </p:blipFill>
            <p:spPr bwMode="auto">
              <a:xfrm>
                <a:off x="4802831" y="4752366"/>
                <a:ext cx="695829" cy="96235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6" descr="Image result for paul mccartney">
                <a:extLst>
                  <a:ext uri="{FF2B5EF4-FFF2-40B4-BE49-F238E27FC236}">
                    <a16:creationId xmlns:a16="http://schemas.microsoft.com/office/drawing/2014/main" id="{61760EA7-C5B0-FE7B-CD24-EEC6A134E4D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839" r="14441" b="27809"/>
              <a:stretch/>
            </p:blipFill>
            <p:spPr bwMode="auto">
              <a:xfrm>
                <a:off x="7688421" y="2589729"/>
                <a:ext cx="778308" cy="890439"/>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Connector 61">
                <a:extLst>
                  <a:ext uri="{FF2B5EF4-FFF2-40B4-BE49-F238E27FC236}">
                    <a16:creationId xmlns:a16="http://schemas.microsoft.com/office/drawing/2014/main" id="{19AC9EFE-C8B4-2B76-9F59-E83ABDEB7A4C}"/>
                  </a:ext>
                </a:extLst>
              </p:cNvPr>
              <p:cNvCxnSpPr>
                <a:stCxn id="55" idx="3"/>
              </p:cNvCxnSpPr>
              <p:nvPr/>
            </p:nvCxnSpPr>
            <p:spPr>
              <a:xfrm>
                <a:off x="4616953" y="3727451"/>
                <a:ext cx="1313486" cy="4137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4D112E7-7183-183E-7C90-FA150E696656}"/>
                  </a:ext>
                </a:extLst>
              </p:cNvPr>
              <p:cNvCxnSpPr>
                <a:stCxn id="54" idx="3"/>
                <a:endCxn id="61" idx="1"/>
              </p:cNvCxnSpPr>
              <p:nvPr/>
            </p:nvCxnSpPr>
            <p:spPr>
              <a:xfrm flipV="1">
                <a:off x="2989647" y="3034948"/>
                <a:ext cx="4698775" cy="211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a:extLst>
                  <a:ext uri="{FF2B5EF4-FFF2-40B4-BE49-F238E27FC236}">
                    <a16:creationId xmlns:a16="http://schemas.microsoft.com/office/drawing/2014/main" id="{0D871E6D-2982-E6D2-F692-6FD8D572CDBD}"/>
                  </a:ext>
                </a:extLst>
              </p:cNvPr>
              <p:cNvCxnSpPr>
                <a:stCxn id="56" idx="1"/>
                <a:endCxn id="61" idx="2"/>
              </p:cNvCxnSpPr>
              <p:nvPr/>
            </p:nvCxnSpPr>
            <p:spPr>
              <a:xfrm flipH="1" flipV="1">
                <a:off x="8077575" y="3480168"/>
                <a:ext cx="896336" cy="7854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a:extLst>
                  <a:ext uri="{FF2B5EF4-FFF2-40B4-BE49-F238E27FC236}">
                    <a16:creationId xmlns:a16="http://schemas.microsoft.com/office/drawing/2014/main" id="{30157654-DC71-4772-AAA4-D605A2A32DAA}"/>
                  </a:ext>
                </a:extLst>
              </p:cNvPr>
              <p:cNvCxnSpPr>
                <a:stCxn id="56" idx="1"/>
              </p:cNvCxnSpPr>
              <p:nvPr/>
            </p:nvCxnSpPr>
            <p:spPr>
              <a:xfrm flipH="1" flipV="1">
                <a:off x="6617443" y="4141234"/>
                <a:ext cx="2356468" cy="1244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a:extLst>
                  <a:ext uri="{FF2B5EF4-FFF2-40B4-BE49-F238E27FC236}">
                    <a16:creationId xmlns:a16="http://schemas.microsoft.com/office/drawing/2014/main" id="{33A0686C-6192-785E-3908-93BE44CA529F}"/>
                  </a:ext>
                </a:extLst>
              </p:cNvPr>
              <p:cNvCxnSpPr>
                <a:stCxn id="56" idx="1"/>
                <a:endCxn id="59" idx="3"/>
              </p:cNvCxnSpPr>
              <p:nvPr/>
            </p:nvCxnSpPr>
            <p:spPr>
              <a:xfrm flipH="1">
                <a:off x="7752241" y="4265645"/>
                <a:ext cx="1221671" cy="82535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Straight Connector 1028">
                <a:extLst>
                  <a:ext uri="{FF2B5EF4-FFF2-40B4-BE49-F238E27FC236}">
                    <a16:creationId xmlns:a16="http://schemas.microsoft.com/office/drawing/2014/main" id="{C0E3B107-C700-D459-FF70-4E7F8E49DE14}"/>
                  </a:ext>
                </a:extLst>
              </p:cNvPr>
              <p:cNvCxnSpPr>
                <a:stCxn id="56" idx="1"/>
                <a:endCxn id="58" idx="0"/>
              </p:cNvCxnSpPr>
              <p:nvPr/>
            </p:nvCxnSpPr>
            <p:spPr>
              <a:xfrm flipH="1">
                <a:off x="8277849" y="4265644"/>
                <a:ext cx="696063" cy="15156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DF9EF4EE-F63C-1D9C-F677-3A71A2D459F0}"/>
                  </a:ext>
                </a:extLst>
              </p:cNvPr>
              <p:cNvCxnSpPr>
                <a:stCxn id="58" idx="1"/>
              </p:cNvCxnSpPr>
              <p:nvPr/>
            </p:nvCxnSpPr>
            <p:spPr>
              <a:xfrm flipH="1" flipV="1">
                <a:off x="2565838" y="5714723"/>
                <a:ext cx="5437606" cy="4912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1DDBFF65-E730-587C-9097-0D975EAD565B}"/>
                  </a:ext>
                </a:extLst>
              </p:cNvPr>
              <p:cNvCxnSpPr>
                <a:stCxn id="59" idx="1"/>
                <a:endCxn id="60" idx="3"/>
              </p:cNvCxnSpPr>
              <p:nvPr/>
            </p:nvCxnSpPr>
            <p:spPr>
              <a:xfrm flipH="1">
                <a:off x="5498659" y="5091000"/>
                <a:ext cx="1671374" cy="1425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4" name="Straight Connector 1033">
                <a:extLst>
                  <a:ext uri="{FF2B5EF4-FFF2-40B4-BE49-F238E27FC236}">
                    <a16:creationId xmlns:a16="http://schemas.microsoft.com/office/drawing/2014/main" id="{61DA65C4-9194-5335-DCCA-B8618CFAF63D}"/>
                  </a:ext>
                </a:extLst>
              </p:cNvPr>
              <p:cNvCxnSpPr/>
              <p:nvPr/>
            </p:nvCxnSpPr>
            <p:spPr>
              <a:xfrm flipH="1">
                <a:off x="2289175" y="4525894"/>
                <a:ext cx="815802" cy="77420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5" name="Picture 2" descr="Joe Biden - CNBC">
                <a:extLst>
                  <a:ext uri="{FF2B5EF4-FFF2-40B4-BE49-F238E27FC236}">
                    <a16:creationId xmlns:a16="http://schemas.microsoft.com/office/drawing/2014/main" id="{A411C35C-A4E2-3254-9169-5A9C40884EC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298" r="26708" b="42616"/>
              <a:stretch/>
            </p:blipFill>
            <p:spPr bwMode="auto">
              <a:xfrm>
                <a:off x="5884166" y="3696565"/>
                <a:ext cx="778309" cy="96970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4" descr="Emmanuel Macron - Wikipedia">
                <a:extLst>
                  <a:ext uri="{FF2B5EF4-FFF2-40B4-BE49-F238E27FC236}">
                    <a16:creationId xmlns:a16="http://schemas.microsoft.com/office/drawing/2014/main" id="{4D391E1C-1EDA-14A3-9DCA-919040D43AC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7210" r="11235" b="39758"/>
              <a:stretch/>
            </p:blipFill>
            <p:spPr bwMode="auto">
              <a:xfrm>
                <a:off x="1822926" y="5162272"/>
                <a:ext cx="815802" cy="9798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6" descr="Taylor Swift set to make her feature directorial debut | CNN">
                <a:extLst>
                  <a:ext uri="{FF2B5EF4-FFF2-40B4-BE49-F238E27FC236}">
                    <a16:creationId xmlns:a16="http://schemas.microsoft.com/office/drawing/2014/main" id="{79788093-DC07-81F4-2186-40AE05B2380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5632" r="25738" b="17703"/>
              <a:stretch/>
            </p:blipFill>
            <p:spPr bwMode="auto">
              <a:xfrm>
                <a:off x="2945852" y="3843828"/>
                <a:ext cx="704008" cy="843632"/>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8">
                <a:extLst>
                  <a:ext uri="{FF2B5EF4-FFF2-40B4-BE49-F238E27FC236}">
                    <a16:creationId xmlns:a16="http://schemas.microsoft.com/office/drawing/2014/main" id="{0399E19D-B23D-BB29-F3A7-827B923531CE}"/>
                  </a:ext>
                </a:extLst>
              </p:cNvPr>
              <p:cNvCxnSpPr/>
              <p:nvPr/>
            </p:nvCxnSpPr>
            <p:spPr>
              <a:xfrm>
                <a:off x="2446445" y="1797566"/>
                <a:ext cx="743692" cy="460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040" name="Picture 8" descr="Ed Sheeran">
                <a:extLst>
                  <a:ext uri="{FF2B5EF4-FFF2-40B4-BE49-F238E27FC236}">
                    <a16:creationId xmlns:a16="http://schemas.microsoft.com/office/drawing/2014/main" id="{1678B1E8-7F87-809D-84DD-C51634FDB4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0283" y="1377631"/>
                <a:ext cx="743692" cy="743692"/>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0" descr="Pharrell Williams - Age, Wife &amp; &quot;Happy&quot;">
                <a:extLst>
                  <a:ext uri="{FF2B5EF4-FFF2-40B4-BE49-F238E27FC236}">
                    <a16:creationId xmlns:a16="http://schemas.microsoft.com/office/drawing/2014/main" id="{873C8361-77B5-F5CC-E499-9D9F79B0B8E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41741" y="1509255"/>
                <a:ext cx="743692" cy="743692"/>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750850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A065-6CD0-9F5B-7974-C2A75C541B67}"/>
              </a:ext>
            </a:extLst>
          </p:cNvPr>
          <p:cNvSpPr>
            <a:spLocks noGrp="1"/>
          </p:cNvSpPr>
          <p:nvPr>
            <p:ph type="title"/>
          </p:nvPr>
        </p:nvSpPr>
        <p:spPr/>
        <p:txBody>
          <a:bodyPr/>
          <a:lstStyle/>
          <a:p>
            <a:r>
              <a:rPr lang="en-US" dirty="0"/>
              <a:t>Solving and Verifying Independent Set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F4D0EF-7C00-6F14-9DB2-CA7C1A2A7E0D}"/>
                  </a:ext>
                </a:extLst>
              </p:cNvPr>
              <p:cNvSpPr>
                <a:spLocks noGrp="1"/>
              </p:cNvSpPr>
              <p:nvPr>
                <p:ph idx="1"/>
              </p:nvPr>
            </p:nvSpPr>
            <p:spPr/>
            <p:txBody>
              <a:bodyPr/>
              <a:lstStyle/>
              <a:p>
                <a:r>
                  <a:rPr lang="en-US" dirty="0"/>
                  <a:t>Give an algorithm to </a:t>
                </a:r>
                <a:r>
                  <a:rPr lang="en-US" b="1" dirty="0"/>
                  <a:t>solve</a:t>
                </a:r>
                <a:r>
                  <a:rPr lang="en-US" dirty="0"/>
                  <a:t> independent set</a:t>
                </a:r>
              </a:p>
              <a:p>
                <a:pPr lvl="1"/>
                <a:r>
                  <a:rPr lang="en-US" dirty="0"/>
                  <a:t>Input: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and a number </a:t>
                </a:r>
                <a14:m>
                  <m:oMath xmlns:m="http://schemas.openxmlformats.org/officeDocument/2006/math">
                    <m:r>
                      <a:rPr lang="en-US" b="0" i="1" smtClean="0">
                        <a:latin typeface="Cambria Math" panose="02040503050406030204" pitchFamily="18" charset="0"/>
                      </a:rPr>
                      <m:t>𝑘</m:t>
                    </m:r>
                  </m:oMath>
                </a14:m>
                <a:endParaRPr lang="en-US" dirty="0"/>
              </a:p>
              <a:p>
                <a:pPr lvl="1"/>
                <a:r>
                  <a:rPr lang="en-US" dirty="0"/>
                  <a:t>Output: True if </a:t>
                </a:r>
                <a14:m>
                  <m:oMath xmlns:m="http://schemas.openxmlformats.org/officeDocument/2006/math">
                    <m:r>
                      <a:rPr lang="en-US" b="0" i="1" smtClean="0">
                        <a:latin typeface="Cambria Math" panose="02040503050406030204" pitchFamily="18" charset="0"/>
                      </a:rPr>
                      <m:t>𝐺</m:t>
                    </m:r>
                  </m:oMath>
                </a14:m>
                <a:r>
                  <a:rPr lang="en-US" dirty="0"/>
                  <a:t> has an independent set of size </a:t>
                </a:r>
                <a14:m>
                  <m:oMath xmlns:m="http://schemas.openxmlformats.org/officeDocument/2006/math">
                    <m:r>
                      <a:rPr lang="en-US" b="0" i="1" smtClean="0">
                        <a:latin typeface="Cambria Math" panose="02040503050406030204" pitchFamily="18" charset="0"/>
                      </a:rPr>
                      <m:t>𝑘</m:t>
                    </m:r>
                  </m:oMath>
                </a14:m>
                <a:endParaRPr lang="en-US" dirty="0"/>
              </a:p>
              <a:p>
                <a:r>
                  <a:rPr lang="en-US" dirty="0"/>
                  <a:t>Give an algorithm to </a:t>
                </a:r>
                <a:r>
                  <a:rPr lang="en-US" b="1" dirty="0"/>
                  <a:t>verify</a:t>
                </a:r>
                <a:r>
                  <a:rPr lang="en-US" dirty="0"/>
                  <a:t> independent set</a:t>
                </a:r>
              </a:p>
              <a:p>
                <a:pPr lvl="1"/>
                <a:r>
                  <a:rPr lang="en-US" dirty="0"/>
                  <a:t>Input: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,a number </a:t>
                </a:r>
                <a14:m>
                  <m:oMath xmlns:m="http://schemas.openxmlformats.org/officeDocument/2006/math">
                    <m:r>
                      <a:rPr lang="en-US" b="0" i="1" smtClean="0">
                        <a:latin typeface="Cambria Math" panose="02040503050406030204" pitchFamily="18" charset="0"/>
                      </a:rPr>
                      <m:t>𝑘</m:t>
                    </m:r>
                  </m:oMath>
                </a14:m>
                <a:r>
                  <a:rPr lang="en-US" dirty="0"/>
                  <a:t>, and a set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oMath>
                </a14:m>
                <a:endParaRPr lang="en-US" dirty="0"/>
              </a:p>
              <a:p>
                <a:pPr lvl="1"/>
                <a:r>
                  <a:rPr lang="en-US" dirty="0"/>
                  <a:t>Output: True if </a:t>
                </a:r>
                <a14:m>
                  <m:oMath xmlns:m="http://schemas.openxmlformats.org/officeDocument/2006/math">
                    <m:r>
                      <a:rPr lang="en-US" b="0" i="1" smtClean="0">
                        <a:latin typeface="Cambria Math" panose="02040503050406030204" pitchFamily="18" charset="0"/>
                      </a:rPr>
                      <m:t>𝑆</m:t>
                    </m:r>
                  </m:oMath>
                </a14:m>
                <a:r>
                  <a:rPr lang="en-US" dirty="0"/>
                  <a:t> is an independent set of size </a:t>
                </a:r>
                <a14:m>
                  <m:oMath xmlns:m="http://schemas.openxmlformats.org/officeDocument/2006/math">
                    <m:r>
                      <a:rPr lang="en-US" b="0" i="1" smtClean="0">
                        <a:latin typeface="Cambria Math" panose="02040503050406030204" pitchFamily="18" charset="0"/>
                      </a:rPr>
                      <m:t>𝑘</m:t>
                    </m:r>
                  </m:oMath>
                </a14:m>
                <a:endParaRPr lang="en-US" dirty="0"/>
              </a:p>
            </p:txBody>
          </p:sp>
        </mc:Choice>
        <mc:Fallback xmlns="">
          <p:sp>
            <p:nvSpPr>
              <p:cNvPr id="3" name="Content Placeholder 2">
                <a:extLst>
                  <a:ext uri="{FF2B5EF4-FFF2-40B4-BE49-F238E27FC236}">
                    <a16:creationId xmlns:a16="http://schemas.microsoft.com/office/drawing/2014/main" id="{1FF4D0EF-7C00-6F14-9DB2-CA7C1A2A7E0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319803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Baseball</a:t>
            </a:r>
          </a:p>
        </p:txBody>
      </p:sp>
      <p:grpSp>
        <p:nvGrpSpPr>
          <p:cNvPr id="3" name="Group 2" descr="A baseball field represented as a graph. There are 4 total nodes representing home plate, first base, second base, and third base.&#10;&#10;There is an edge from home to first, first to second, second to third, and third to home.">
            <a:extLst>
              <a:ext uri="{FF2B5EF4-FFF2-40B4-BE49-F238E27FC236}">
                <a16:creationId xmlns:a16="http://schemas.microsoft.com/office/drawing/2014/main" id="{A3213677-EC3B-CB57-623C-B5A5592F3282}"/>
              </a:ext>
            </a:extLst>
          </p:cNvPr>
          <p:cNvGrpSpPr/>
          <p:nvPr/>
        </p:nvGrpSpPr>
        <p:grpSpPr>
          <a:xfrm>
            <a:off x="3429000" y="1345324"/>
            <a:ext cx="4495800" cy="4369677"/>
            <a:chOff x="3429000" y="1345324"/>
            <a:chExt cx="4495800" cy="4369677"/>
          </a:xfrm>
        </p:grpSpPr>
        <p:grpSp>
          <p:nvGrpSpPr>
            <p:cNvPr id="9" name="Group 8"/>
            <p:cNvGrpSpPr/>
            <p:nvPr/>
          </p:nvGrpSpPr>
          <p:grpSpPr>
            <a:xfrm rot="10800000">
              <a:off x="5179497" y="4800601"/>
              <a:ext cx="1060704" cy="914400"/>
              <a:chOff x="2133600" y="4191000"/>
              <a:chExt cx="1060704" cy="914400"/>
            </a:xfrm>
          </p:grpSpPr>
          <p:sp>
            <p:nvSpPr>
              <p:cNvPr id="7" name="Isosceles Triangle 6"/>
              <p:cNvSpPr/>
              <p:nvPr/>
            </p:nvSpPr>
            <p:spPr>
              <a:xfrm>
                <a:off x="2133600" y="4191000"/>
                <a:ext cx="1060704" cy="457200"/>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8" name="Rectangle 7"/>
              <p:cNvSpPr/>
              <p:nvPr/>
            </p:nvSpPr>
            <p:spPr>
              <a:xfrm>
                <a:off x="2133600" y="4648200"/>
                <a:ext cx="1060704"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grpSp>
        <p:sp>
          <p:nvSpPr>
            <p:cNvPr id="10" name="Rectangle 9"/>
            <p:cNvSpPr/>
            <p:nvPr/>
          </p:nvSpPr>
          <p:spPr>
            <a:xfrm>
              <a:off x="3429000" y="3048000"/>
              <a:ext cx="914400" cy="914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10400" y="3048000"/>
              <a:ext cx="914400" cy="914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52648" y="1345324"/>
              <a:ext cx="914400" cy="914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8" idx="1"/>
              <a:endCxn id="11" idx="2"/>
            </p:cNvCxnSpPr>
            <p:nvPr/>
          </p:nvCxnSpPr>
          <p:spPr>
            <a:xfrm flipV="1">
              <a:off x="6240202" y="3962401"/>
              <a:ext cx="1227399" cy="10668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2"/>
              <a:endCxn id="8" idx="3"/>
            </p:cNvCxnSpPr>
            <p:nvPr/>
          </p:nvCxnSpPr>
          <p:spPr>
            <a:xfrm>
              <a:off x="3886201" y="3962401"/>
              <a:ext cx="1293297" cy="106680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2" idx="1"/>
              <a:endCxn id="10" idx="0"/>
            </p:cNvCxnSpPr>
            <p:nvPr/>
          </p:nvCxnSpPr>
          <p:spPr>
            <a:xfrm flipH="1">
              <a:off x="3886200" y="1802524"/>
              <a:ext cx="1366448" cy="124547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0"/>
              <a:endCxn id="12" idx="3"/>
            </p:cNvCxnSpPr>
            <p:nvPr/>
          </p:nvCxnSpPr>
          <p:spPr>
            <a:xfrm flipH="1" flipV="1">
              <a:off x="6167048" y="1802524"/>
              <a:ext cx="1300552" cy="124547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474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Baseball</a:t>
            </a:r>
          </a:p>
        </p:txBody>
      </p:sp>
      <p:grpSp>
        <p:nvGrpSpPr>
          <p:cNvPr id="53" name="Group 52" descr="A more general baseball graph. We have many bases connected together in arbitrary ways."/>
          <p:cNvGrpSpPr/>
          <p:nvPr/>
        </p:nvGrpSpPr>
        <p:grpSpPr>
          <a:xfrm>
            <a:off x="2181226" y="1481300"/>
            <a:ext cx="5514975" cy="4914248"/>
            <a:chOff x="657225" y="1481300"/>
            <a:chExt cx="5514975" cy="4914248"/>
          </a:xfrm>
        </p:grpSpPr>
        <p:cxnSp>
          <p:nvCxnSpPr>
            <p:cNvPr id="14" name="Straight Connector 13"/>
            <p:cNvCxnSpPr>
              <a:stCxn id="8" idx="1"/>
              <a:endCxn id="23" idx="2"/>
            </p:cNvCxnSpPr>
            <p:nvPr/>
          </p:nvCxnSpPr>
          <p:spPr>
            <a:xfrm flipV="1">
              <a:off x="3187377" y="5562600"/>
              <a:ext cx="1570890" cy="490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2"/>
              <a:endCxn id="8" idx="3"/>
            </p:cNvCxnSpPr>
            <p:nvPr/>
          </p:nvCxnSpPr>
          <p:spPr>
            <a:xfrm>
              <a:off x="2054087" y="5181600"/>
              <a:ext cx="602937" cy="871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3" idx="1"/>
              <a:endCxn id="10" idx="3"/>
            </p:cNvCxnSpPr>
            <p:nvPr/>
          </p:nvCxnSpPr>
          <p:spPr>
            <a:xfrm flipH="1" flipV="1">
              <a:off x="2282687" y="4953000"/>
              <a:ext cx="2246980" cy="381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8" idx="2"/>
              <a:endCxn id="10" idx="0"/>
            </p:cNvCxnSpPr>
            <p:nvPr/>
          </p:nvCxnSpPr>
          <p:spPr>
            <a:xfrm>
              <a:off x="885825" y="3032235"/>
              <a:ext cx="1168262" cy="16921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8" idx="3"/>
              <a:endCxn id="29" idx="1"/>
            </p:cNvCxnSpPr>
            <p:nvPr/>
          </p:nvCxnSpPr>
          <p:spPr>
            <a:xfrm flipV="1">
              <a:off x="1114425" y="2447104"/>
              <a:ext cx="1734926" cy="3565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9" idx="3"/>
              <a:endCxn id="26" idx="1"/>
            </p:cNvCxnSpPr>
            <p:nvPr/>
          </p:nvCxnSpPr>
          <p:spPr>
            <a:xfrm>
              <a:off x="3306551" y="2447104"/>
              <a:ext cx="2408449" cy="5867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9" idx="2"/>
              <a:endCxn id="27" idx="0"/>
            </p:cNvCxnSpPr>
            <p:nvPr/>
          </p:nvCxnSpPr>
          <p:spPr>
            <a:xfrm flipH="1">
              <a:off x="2613080" y="2675704"/>
              <a:ext cx="464871" cy="7867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7" idx="3"/>
              <a:endCxn id="30" idx="1"/>
            </p:cNvCxnSpPr>
            <p:nvPr/>
          </p:nvCxnSpPr>
          <p:spPr>
            <a:xfrm>
              <a:off x="2841680" y="3691099"/>
              <a:ext cx="959855" cy="4197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6" idx="2"/>
              <a:endCxn id="30" idx="0"/>
            </p:cNvCxnSpPr>
            <p:nvPr/>
          </p:nvCxnSpPr>
          <p:spPr>
            <a:xfrm flipH="1">
              <a:off x="4030135" y="3262477"/>
              <a:ext cx="1913465" cy="6197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29" idx="3"/>
              <a:endCxn id="63" idx="1"/>
            </p:cNvCxnSpPr>
            <p:nvPr/>
          </p:nvCxnSpPr>
          <p:spPr>
            <a:xfrm flipV="1">
              <a:off x="3306551" y="1709900"/>
              <a:ext cx="952184" cy="7372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26" idx="0"/>
              <a:endCxn id="63" idx="3"/>
            </p:cNvCxnSpPr>
            <p:nvPr/>
          </p:nvCxnSpPr>
          <p:spPr>
            <a:xfrm flipH="1" flipV="1">
              <a:off x="4715935" y="1709900"/>
              <a:ext cx="1227665" cy="10953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23" idx="0"/>
              <a:endCxn id="30" idx="2"/>
            </p:cNvCxnSpPr>
            <p:nvPr/>
          </p:nvCxnSpPr>
          <p:spPr>
            <a:xfrm flipH="1" flipV="1">
              <a:off x="4030135" y="4339457"/>
              <a:ext cx="728132" cy="7659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23" idx="0"/>
              <a:endCxn id="26" idx="2"/>
            </p:cNvCxnSpPr>
            <p:nvPr/>
          </p:nvCxnSpPr>
          <p:spPr>
            <a:xfrm flipV="1">
              <a:off x="4758267" y="3262477"/>
              <a:ext cx="1185333" cy="18429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rot="10800000">
              <a:off x="2657024" y="5938347"/>
              <a:ext cx="530353" cy="457201"/>
              <a:chOff x="2133600" y="4191000"/>
              <a:chExt cx="1060704" cy="914400"/>
            </a:xfrm>
          </p:grpSpPr>
          <p:sp>
            <p:nvSpPr>
              <p:cNvPr id="7" name="Isosceles Triangle 6"/>
              <p:cNvSpPr/>
              <p:nvPr/>
            </p:nvSpPr>
            <p:spPr>
              <a:xfrm>
                <a:off x="2133600" y="4191000"/>
                <a:ext cx="1060704" cy="457200"/>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8" name="Rectangle 7"/>
              <p:cNvSpPr/>
              <p:nvPr/>
            </p:nvSpPr>
            <p:spPr>
              <a:xfrm>
                <a:off x="2133600" y="4648200"/>
                <a:ext cx="1060704"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grpSp>
        <p:sp>
          <p:nvSpPr>
            <p:cNvPr id="10" name="Rectangle 9"/>
            <p:cNvSpPr/>
            <p:nvPr/>
          </p:nvSpPr>
          <p:spPr>
            <a:xfrm>
              <a:off x="1825487" y="47244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29667" y="51054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715000" y="2805277"/>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384480" y="3462499"/>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57225" y="2575035"/>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849351" y="2218504"/>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801535" y="3882257"/>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258735" y="14813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p:cNvSpPr txBox="1"/>
          <p:nvPr/>
        </p:nvSpPr>
        <p:spPr>
          <a:xfrm>
            <a:off x="7239000" y="1292170"/>
            <a:ext cx="3429000" cy="646331"/>
          </a:xfrm>
          <a:prstGeom prst="rect">
            <a:avLst/>
          </a:prstGeom>
          <a:noFill/>
        </p:spPr>
        <p:txBody>
          <a:bodyPr wrap="square" rtlCol="0">
            <a:spAutoFit/>
          </a:bodyPr>
          <a:lstStyle/>
          <a:p>
            <a:r>
              <a:rPr lang="en-US" dirty="0"/>
              <a:t>Need to place defenders on bases such that every edge is defended</a:t>
            </a:r>
          </a:p>
        </p:txBody>
      </p:sp>
      <p:sp>
        <p:nvSpPr>
          <p:cNvPr id="90" name="TextBox 89"/>
          <p:cNvSpPr txBox="1"/>
          <p:nvPr/>
        </p:nvSpPr>
        <p:spPr>
          <a:xfrm>
            <a:off x="7430814" y="2075957"/>
            <a:ext cx="3922986" cy="369332"/>
          </a:xfrm>
          <a:prstGeom prst="rect">
            <a:avLst/>
          </a:prstGeom>
          <a:noFill/>
        </p:spPr>
        <p:txBody>
          <a:bodyPr wrap="square" rtlCol="0">
            <a:spAutoFit/>
          </a:bodyPr>
          <a:lstStyle/>
          <a:p>
            <a:r>
              <a:rPr lang="en-US" dirty="0"/>
              <a:t>How many defenders would suffice?</a:t>
            </a:r>
          </a:p>
        </p:txBody>
      </p:sp>
    </p:spTree>
    <p:extLst>
      <p:ext uri="{BB962C8B-B14F-4D97-AF65-F5344CB8AC3E}">
        <p14:creationId xmlns:p14="http://schemas.microsoft.com/office/powerpoint/2010/main" val="358277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Vertex Cover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Vertex Cover: </a:t>
                </a:r>
              </a:p>
              <a:p>
                <a:pPr lvl="1"/>
                <a14:m>
                  <m:oMath xmlns:m="http://schemas.openxmlformats.org/officeDocument/2006/math">
                    <m:r>
                      <a:rPr lang="en-US" b="0" i="1" smtClean="0">
                        <a:latin typeface="Cambria Math"/>
                      </a:rPr>
                      <m:t>𝐶</m:t>
                    </m:r>
                    <m:r>
                      <a:rPr lang="en-US" b="0" i="1" smtClean="0">
                        <a:latin typeface="Cambria Math"/>
                      </a:rPr>
                      <m:t>⊆</m:t>
                    </m:r>
                    <m:r>
                      <a:rPr lang="en-US" b="0" i="1" smtClean="0">
                        <a:latin typeface="Cambria Math"/>
                      </a:rPr>
                      <m:t>𝑉</m:t>
                    </m:r>
                  </m:oMath>
                </a14:m>
                <a:r>
                  <a:rPr lang="en-US" dirty="0"/>
                  <a:t> is a vertex cover if every edge in </a:t>
                </a:r>
                <a14:m>
                  <m:oMath xmlns:m="http://schemas.openxmlformats.org/officeDocument/2006/math">
                    <m:r>
                      <a:rPr lang="en-US" b="0" i="1" smtClean="0">
                        <a:latin typeface="Cambria Math"/>
                      </a:rPr>
                      <m:t>𝐸</m:t>
                    </m:r>
                  </m:oMath>
                </a14:m>
                <a:r>
                  <a:rPr lang="en-US" dirty="0"/>
                  <a:t> has one of its endpoints in </a:t>
                </a:r>
                <a14:m>
                  <m:oMath xmlns:m="http://schemas.openxmlformats.org/officeDocument/2006/math">
                    <m:r>
                      <a:rPr lang="en-US" b="0" i="1" smtClean="0">
                        <a:latin typeface="Cambria Math"/>
                      </a:rPr>
                      <m:t>𝐶</m:t>
                    </m:r>
                  </m:oMath>
                </a14:m>
                <a:endParaRPr lang="en-US" dirty="0"/>
              </a:p>
              <a:p>
                <a:r>
                  <a:rPr lang="en-US" dirty="0"/>
                  <a:t>Vertex Cover Problem: </a:t>
                </a:r>
              </a:p>
              <a:p>
                <a:pPr lvl="1"/>
                <a:r>
                  <a:rPr lang="en-US" dirty="0"/>
                  <a:t>Given a graph </a:t>
                </a:r>
                <a14:m>
                  <m:oMath xmlns:m="http://schemas.openxmlformats.org/officeDocument/2006/math">
                    <m:r>
                      <a:rPr lang="en-US" b="0" i="1" smtClean="0">
                        <a:latin typeface="Cambria Math"/>
                      </a:rPr>
                      <m:t>𝐺</m:t>
                    </m:r>
                    <m:r>
                      <a:rPr lang="en-US" b="0" i="1" smtClean="0">
                        <a:latin typeface="Cambria Math"/>
                      </a:rPr>
                      <m:t>=(</m:t>
                    </m:r>
                    <m:r>
                      <a:rPr lang="en-US" b="0" i="1" smtClean="0">
                        <a:latin typeface="Cambria Math"/>
                      </a:rPr>
                      <m:t>𝑉</m:t>
                    </m:r>
                    <m:r>
                      <a:rPr lang="en-US" b="0" i="1" smtClean="0">
                        <a:latin typeface="Cambria Math"/>
                      </a:rPr>
                      <m:t>,</m:t>
                    </m:r>
                    <m:r>
                      <a:rPr lang="en-US" b="0" i="1" smtClean="0">
                        <a:latin typeface="Cambria Math"/>
                      </a:rPr>
                      <m:t>𝐸</m:t>
                    </m:r>
                    <m:r>
                      <a:rPr lang="en-US" b="0" i="1" smtClean="0">
                        <a:latin typeface="Cambria Math"/>
                      </a:rPr>
                      <m:t>)</m:t>
                    </m:r>
                  </m:oMath>
                </a14:m>
                <a:r>
                  <a:rPr lang="en-US" dirty="0"/>
                  <a:t> and a number </a:t>
                </a:r>
                <a14:m>
                  <m:oMath xmlns:m="http://schemas.openxmlformats.org/officeDocument/2006/math">
                    <m:r>
                      <a:rPr lang="en-US" b="0" i="1" smtClean="0">
                        <a:latin typeface="Cambria Math" panose="02040503050406030204" pitchFamily="18" charset="0"/>
                      </a:rPr>
                      <m:t>𝑘</m:t>
                    </m:r>
                  </m:oMath>
                </a14:m>
                <a:r>
                  <a:rPr lang="en-US" dirty="0"/>
                  <a:t>, determine if there is a vertex cover </a:t>
                </a:r>
                <a14:m>
                  <m:oMath xmlns:m="http://schemas.openxmlformats.org/officeDocument/2006/math">
                    <m:r>
                      <a:rPr lang="en-US" b="0" i="1" smtClean="0">
                        <a:latin typeface="Cambria Math"/>
                      </a:rPr>
                      <m:t>𝐶</m:t>
                    </m:r>
                  </m:oMath>
                </a14:m>
                <a:r>
                  <a:rPr lang="en-US" dirty="0"/>
                  <a:t> of size </a:t>
                </a:r>
                <a14:m>
                  <m:oMath xmlns:m="http://schemas.openxmlformats.org/officeDocument/2006/math">
                    <m:r>
                      <a:rPr lang="en-US" b="0" i="1" smtClean="0">
                        <a:latin typeface="Cambria Math" panose="02040503050406030204" pitchFamily="18" charset="0"/>
                      </a:rPr>
                      <m:t>𝑘</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19</a:t>
            </a:fld>
            <a:endParaRPr lang="en-US"/>
          </a:p>
        </p:txBody>
      </p:sp>
    </p:spTree>
    <p:extLst>
      <p:ext uri="{BB962C8B-B14F-4D97-AF65-F5344CB8AC3E}">
        <p14:creationId xmlns:p14="http://schemas.microsoft.com/office/powerpoint/2010/main" val="395429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E9DB-CD35-09FC-6BCD-A02078F6D95A}"/>
              </a:ext>
            </a:extLst>
          </p:cNvPr>
          <p:cNvSpPr>
            <a:spLocks noGrp="1"/>
          </p:cNvSpPr>
          <p:nvPr>
            <p:ph type="title"/>
          </p:nvPr>
        </p:nvSpPr>
        <p:spPr/>
        <p:txBody>
          <a:bodyPr/>
          <a:lstStyle/>
          <a:p>
            <a:r>
              <a:rPr lang="en-US" dirty="0"/>
              <a:t>Tractability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2D826C-48B0-C011-44A9-9033819D59E7}"/>
                  </a:ext>
                </a:extLst>
              </p:cNvPr>
              <p:cNvSpPr>
                <a:spLocks noGrp="1"/>
              </p:cNvSpPr>
              <p:nvPr>
                <p:ph idx="1"/>
              </p:nvPr>
            </p:nvSpPr>
            <p:spPr/>
            <p:txBody>
              <a:bodyPr>
                <a:normAutofit fontScale="92500" lnSpcReduction="10000"/>
              </a:bodyPr>
              <a:lstStyle/>
              <a:p>
                <a:r>
                  <a:rPr lang="en-US" dirty="0"/>
                  <a:t>Tractable: </a:t>
                </a:r>
              </a:p>
              <a:p>
                <a:pPr lvl="1"/>
                <a:r>
                  <a:rPr lang="en-US" dirty="0"/>
                  <a:t>Feasible to solve in the “real world” </a:t>
                </a:r>
              </a:p>
              <a:p>
                <a:r>
                  <a:rPr lang="en-US" dirty="0"/>
                  <a:t>Intractable: </a:t>
                </a:r>
              </a:p>
              <a:p>
                <a:pPr lvl="1"/>
                <a:r>
                  <a:rPr lang="en-US" dirty="0"/>
                  <a:t>Infeasible to solve in the “real world” </a:t>
                </a:r>
              </a:p>
              <a:p>
                <a:r>
                  <a:rPr lang="en-US" dirty="0"/>
                  <a:t>Whether a problem is considered “tractable” or “intractable” depends on the use case</a:t>
                </a:r>
              </a:p>
              <a:p>
                <a:pPr lvl="1"/>
                <a:r>
                  <a:rPr lang="en-US" dirty="0"/>
                  <a:t>For machine learning, big data, etc. tractable might mean </a:t>
                </a:r>
                <a14:m>
                  <m:oMath xmlns:m="http://schemas.openxmlformats.org/officeDocument/2006/math">
                    <m:r>
                      <m:rPr>
                        <m:sty m:val="p"/>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or even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endParaRPr lang="en-US" dirty="0"/>
              </a:p>
              <a:p>
                <a:pPr lvl="1"/>
                <a:r>
                  <a:rPr lang="en-US" dirty="0"/>
                  <a:t>For most applications it’s more like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e>
                    </m:d>
                  </m:oMath>
                </a14:m>
                <a:r>
                  <a:rPr lang="en-US" dirty="0"/>
                  <a:t> or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US" dirty="0"/>
              </a:p>
              <a:p>
                <a:r>
                  <a:rPr lang="en-US" dirty="0"/>
                  <a:t>A strange pattern: </a:t>
                </a:r>
              </a:p>
              <a:p>
                <a:pPr lvl="1"/>
                <a:r>
                  <a:rPr lang="en-US" dirty="0"/>
                  <a:t>Most “natural” problems are either done in small-degree polynomial (e.g.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 or else exponential time (e.g.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a:t>
                </a:r>
              </a:p>
              <a:p>
                <a:pPr lvl="1"/>
                <a:r>
                  <a:rPr lang="en-US" dirty="0"/>
                  <a:t>It’s rare to have problems which require a running time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5</m:t>
                        </m:r>
                      </m:sup>
                    </m:sSup>
                  </m:oMath>
                </a14:m>
                <a:r>
                  <a:rPr lang="en-US" dirty="0"/>
                  <a:t>, for example</a:t>
                </a:r>
              </a:p>
            </p:txBody>
          </p:sp>
        </mc:Choice>
        <mc:Fallback xmlns="">
          <p:sp>
            <p:nvSpPr>
              <p:cNvPr id="3" name="Content Placeholder 2">
                <a:extLst>
                  <a:ext uri="{FF2B5EF4-FFF2-40B4-BE49-F238E27FC236}">
                    <a16:creationId xmlns:a16="http://schemas.microsoft.com/office/drawing/2014/main" id="{C12D826C-48B0-C011-44A9-9033819D59E7}"/>
                  </a:ext>
                </a:extLst>
              </p:cNvPr>
              <p:cNvSpPr>
                <a:spLocks noGrp="1" noRot="1" noChangeAspect="1" noMove="1" noResize="1" noEditPoints="1" noAdjustHandles="1" noChangeArrowheads="1" noChangeShapeType="1" noTextEdit="1"/>
              </p:cNvSpPr>
              <p:nvPr>
                <p:ph idx="1"/>
              </p:nvPr>
            </p:nvSpPr>
            <p:spPr>
              <a:blipFill>
                <a:blip r:embed="rId2"/>
                <a:stretch>
                  <a:fillRect l="-928" t="-2801" b="-2241"/>
                </a:stretch>
              </a:blipFill>
            </p:spPr>
            <p:txBody>
              <a:bodyPr/>
              <a:lstStyle/>
              <a:p>
                <a:r>
                  <a:rPr lang="en-US">
                    <a:noFill/>
                  </a:rPr>
                  <a:t> </a:t>
                </a:r>
              </a:p>
            </p:txBody>
          </p:sp>
        </mc:Fallback>
      </mc:AlternateContent>
    </p:spTree>
    <p:extLst>
      <p:ext uri="{BB962C8B-B14F-4D97-AF65-F5344CB8AC3E}">
        <p14:creationId xmlns:p14="http://schemas.microsoft.com/office/powerpoint/2010/main" val="3085916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Vertex Cover Example</a:t>
            </a:r>
          </a:p>
        </p:txBody>
      </p:sp>
      <p:grpSp>
        <p:nvGrpSpPr>
          <p:cNvPr id="3" name="Group 2" descr="An example of a vertex cover of size 5. 5 nodes are selected, and regardless of which edge of the original graph you consider, at least one of its end points is included among the selected nodes.">
            <a:extLst>
              <a:ext uri="{FF2B5EF4-FFF2-40B4-BE49-F238E27FC236}">
                <a16:creationId xmlns:a16="http://schemas.microsoft.com/office/drawing/2014/main" id="{ECE28C64-5F7B-A9FB-3E9D-AB2C524123A9}"/>
              </a:ext>
            </a:extLst>
          </p:cNvPr>
          <p:cNvGrpSpPr/>
          <p:nvPr/>
        </p:nvGrpSpPr>
        <p:grpSpPr>
          <a:xfrm>
            <a:off x="2181225" y="1292170"/>
            <a:ext cx="8486775" cy="5103379"/>
            <a:chOff x="2181225" y="1292170"/>
            <a:chExt cx="8486775" cy="5103379"/>
          </a:xfrm>
        </p:grpSpPr>
        <p:cxnSp>
          <p:nvCxnSpPr>
            <p:cNvPr id="14" name="Straight Connector 13"/>
            <p:cNvCxnSpPr>
              <a:stCxn id="8" idx="1"/>
              <a:endCxn id="23" idx="2"/>
            </p:cNvCxnSpPr>
            <p:nvPr/>
          </p:nvCxnSpPr>
          <p:spPr>
            <a:xfrm flipV="1">
              <a:off x="4711377" y="5562601"/>
              <a:ext cx="1570890" cy="490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2"/>
              <a:endCxn id="8" idx="3"/>
            </p:cNvCxnSpPr>
            <p:nvPr/>
          </p:nvCxnSpPr>
          <p:spPr>
            <a:xfrm>
              <a:off x="3578088" y="5181601"/>
              <a:ext cx="602937" cy="871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3" idx="1"/>
              <a:endCxn id="10" idx="3"/>
            </p:cNvCxnSpPr>
            <p:nvPr/>
          </p:nvCxnSpPr>
          <p:spPr>
            <a:xfrm flipH="1" flipV="1">
              <a:off x="3806687" y="4953000"/>
              <a:ext cx="2246980" cy="381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8" idx="2"/>
              <a:endCxn id="10" idx="0"/>
            </p:cNvCxnSpPr>
            <p:nvPr/>
          </p:nvCxnSpPr>
          <p:spPr>
            <a:xfrm>
              <a:off x="2409825" y="3032236"/>
              <a:ext cx="1168262" cy="16921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8" idx="3"/>
              <a:endCxn id="29" idx="1"/>
            </p:cNvCxnSpPr>
            <p:nvPr/>
          </p:nvCxnSpPr>
          <p:spPr>
            <a:xfrm flipV="1">
              <a:off x="2638425" y="2447105"/>
              <a:ext cx="1734926" cy="3565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9" idx="3"/>
              <a:endCxn id="26" idx="1"/>
            </p:cNvCxnSpPr>
            <p:nvPr/>
          </p:nvCxnSpPr>
          <p:spPr>
            <a:xfrm>
              <a:off x="4830552" y="2447105"/>
              <a:ext cx="2408449" cy="5867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9" idx="2"/>
              <a:endCxn id="27" idx="0"/>
            </p:cNvCxnSpPr>
            <p:nvPr/>
          </p:nvCxnSpPr>
          <p:spPr>
            <a:xfrm flipH="1">
              <a:off x="4137081" y="2675705"/>
              <a:ext cx="464871" cy="7867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7" idx="3"/>
              <a:endCxn id="30" idx="1"/>
            </p:cNvCxnSpPr>
            <p:nvPr/>
          </p:nvCxnSpPr>
          <p:spPr>
            <a:xfrm>
              <a:off x="4365681" y="3691099"/>
              <a:ext cx="959855" cy="4197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6" idx="2"/>
              <a:endCxn id="30" idx="0"/>
            </p:cNvCxnSpPr>
            <p:nvPr/>
          </p:nvCxnSpPr>
          <p:spPr>
            <a:xfrm flipH="1">
              <a:off x="5554136" y="3262477"/>
              <a:ext cx="1913465" cy="6197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29" idx="3"/>
              <a:endCxn id="63" idx="1"/>
            </p:cNvCxnSpPr>
            <p:nvPr/>
          </p:nvCxnSpPr>
          <p:spPr>
            <a:xfrm flipV="1">
              <a:off x="4830552" y="1709900"/>
              <a:ext cx="909851" cy="7372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26" idx="0"/>
              <a:endCxn id="63" idx="3"/>
            </p:cNvCxnSpPr>
            <p:nvPr/>
          </p:nvCxnSpPr>
          <p:spPr>
            <a:xfrm flipH="1" flipV="1">
              <a:off x="6197602" y="1709901"/>
              <a:ext cx="1269998" cy="10953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23" idx="0"/>
              <a:endCxn id="30" idx="2"/>
            </p:cNvCxnSpPr>
            <p:nvPr/>
          </p:nvCxnSpPr>
          <p:spPr>
            <a:xfrm flipH="1" flipV="1">
              <a:off x="5554135" y="4339458"/>
              <a:ext cx="728132" cy="7659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23" idx="0"/>
              <a:endCxn id="26" idx="2"/>
            </p:cNvCxnSpPr>
            <p:nvPr/>
          </p:nvCxnSpPr>
          <p:spPr>
            <a:xfrm flipV="1">
              <a:off x="6282268" y="3262478"/>
              <a:ext cx="1185333" cy="18429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rot="10800000">
              <a:off x="4181025" y="5938348"/>
              <a:ext cx="530353" cy="457201"/>
              <a:chOff x="2133600" y="4191000"/>
              <a:chExt cx="1060704" cy="914400"/>
            </a:xfrm>
          </p:grpSpPr>
          <p:sp>
            <p:nvSpPr>
              <p:cNvPr id="7" name="Isosceles Triangle 6"/>
              <p:cNvSpPr/>
              <p:nvPr/>
            </p:nvSpPr>
            <p:spPr>
              <a:xfrm>
                <a:off x="2133600" y="4191000"/>
                <a:ext cx="1060704" cy="457200"/>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8" name="Rectangle 7"/>
              <p:cNvSpPr/>
              <p:nvPr/>
            </p:nvSpPr>
            <p:spPr>
              <a:xfrm>
                <a:off x="2133600" y="4648200"/>
                <a:ext cx="1060704"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grpSp>
        <p:sp>
          <p:nvSpPr>
            <p:cNvPr id="10" name="Rectangle 9"/>
            <p:cNvSpPr/>
            <p:nvPr/>
          </p:nvSpPr>
          <p:spPr>
            <a:xfrm>
              <a:off x="3349487" y="4724400"/>
              <a:ext cx="457200" cy="45720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53667" y="5105400"/>
              <a:ext cx="457200" cy="45720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239000" y="2805277"/>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908480" y="3462499"/>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181225" y="2575035"/>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373351" y="2218504"/>
              <a:ext cx="457200" cy="45720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325535" y="3882257"/>
              <a:ext cx="457200" cy="45720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740402" y="1481300"/>
              <a:ext cx="457200" cy="45720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239000" y="1292170"/>
              <a:ext cx="3429000" cy="461665"/>
            </a:xfrm>
            <a:prstGeom prst="rect">
              <a:avLst/>
            </a:prstGeom>
            <a:noFill/>
          </p:spPr>
          <p:txBody>
            <a:bodyPr wrap="square" rtlCol="0">
              <a:spAutoFit/>
            </a:bodyPr>
            <a:lstStyle/>
            <a:p>
              <a:r>
                <a:rPr lang="en-US" sz="2400" dirty="0">
                  <a:solidFill>
                    <a:srgbClr val="FF0000"/>
                  </a:solidFill>
                </a:rPr>
                <a:t>Vertex cover of size 5</a:t>
              </a:r>
            </a:p>
          </p:txBody>
        </p:sp>
      </p:grpSp>
    </p:spTree>
    <p:extLst>
      <p:ext uri="{BB962C8B-B14F-4D97-AF65-F5344CB8AC3E}">
        <p14:creationId xmlns:p14="http://schemas.microsoft.com/office/powerpoint/2010/main" val="2114646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A065-6CD0-9F5B-7974-C2A75C541B67}"/>
              </a:ext>
            </a:extLst>
          </p:cNvPr>
          <p:cNvSpPr>
            <a:spLocks noGrp="1"/>
          </p:cNvSpPr>
          <p:nvPr>
            <p:ph type="title"/>
          </p:nvPr>
        </p:nvSpPr>
        <p:spPr/>
        <p:txBody>
          <a:bodyPr/>
          <a:lstStyle/>
          <a:p>
            <a:r>
              <a:rPr lang="en-US" dirty="0"/>
              <a:t>Solving and Verifying Vertex Cover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FF4D0EF-7C00-6F14-9DB2-CA7C1A2A7E0D}"/>
                  </a:ext>
                </a:extLst>
              </p:cNvPr>
              <p:cNvSpPr>
                <a:spLocks noGrp="1"/>
              </p:cNvSpPr>
              <p:nvPr>
                <p:ph idx="1"/>
              </p:nvPr>
            </p:nvSpPr>
            <p:spPr/>
            <p:txBody>
              <a:bodyPr/>
              <a:lstStyle/>
              <a:p>
                <a:r>
                  <a:rPr lang="en-US" dirty="0"/>
                  <a:t>Give an algorithm to </a:t>
                </a:r>
                <a:r>
                  <a:rPr lang="en-US" b="1" dirty="0"/>
                  <a:t>solve</a:t>
                </a:r>
                <a:r>
                  <a:rPr lang="en-US" dirty="0"/>
                  <a:t> vertex cover</a:t>
                </a:r>
              </a:p>
              <a:p>
                <a:pPr lvl="1"/>
                <a:r>
                  <a:rPr lang="en-US" dirty="0"/>
                  <a:t>Input: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and a number </a:t>
                </a:r>
                <a14:m>
                  <m:oMath xmlns:m="http://schemas.openxmlformats.org/officeDocument/2006/math">
                    <m:r>
                      <a:rPr lang="en-US" b="0" i="1" smtClean="0">
                        <a:latin typeface="Cambria Math" panose="02040503050406030204" pitchFamily="18" charset="0"/>
                      </a:rPr>
                      <m:t>𝑘</m:t>
                    </m:r>
                  </m:oMath>
                </a14:m>
                <a:endParaRPr lang="en-US" dirty="0"/>
              </a:p>
              <a:p>
                <a:pPr lvl="1"/>
                <a:r>
                  <a:rPr lang="en-US" dirty="0"/>
                  <a:t>Output: True if </a:t>
                </a:r>
                <a14:m>
                  <m:oMath xmlns:m="http://schemas.openxmlformats.org/officeDocument/2006/math">
                    <m:r>
                      <a:rPr lang="en-US" b="0" i="1" smtClean="0">
                        <a:latin typeface="Cambria Math" panose="02040503050406030204" pitchFamily="18" charset="0"/>
                      </a:rPr>
                      <m:t>𝐺</m:t>
                    </m:r>
                  </m:oMath>
                </a14:m>
                <a:r>
                  <a:rPr lang="en-US" dirty="0"/>
                  <a:t> has a vertex cover of size </a:t>
                </a:r>
                <a14:m>
                  <m:oMath xmlns:m="http://schemas.openxmlformats.org/officeDocument/2006/math">
                    <m:r>
                      <a:rPr lang="en-US" b="0" i="1" smtClean="0">
                        <a:latin typeface="Cambria Math" panose="02040503050406030204" pitchFamily="18" charset="0"/>
                      </a:rPr>
                      <m:t>𝑘</m:t>
                    </m:r>
                  </m:oMath>
                </a14:m>
                <a:endParaRPr lang="en-US" dirty="0"/>
              </a:p>
              <a:p>
                <a:r>
                  <a:rPr lang="en-US" dirty="0"/>
                  <a:t>Give an algorithm to </a:t>
                </a:r>
                <a:r>
                  <a:rPr lang="en-US" b="1" dirty="0"/>
                  <a:t>verify</a:t>
                </a:r>
                <a:r>
                  <a:rPr lang="en-US" dirty="0"/>
                  <a:t> vertex cover</a:t>
                </a:r>
              </a:p>
              <a:p>
                <a:pPr lvl="1"/>
                <a:r>
                  <a:rPr lang="en-US" dirty="0"/>
                  <a:t>Input: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,a number </a:t>
                </a:r>
                <a14:m>
                  <m:oMath xmlns:m="http://schemas.openxmlformats.org/officeDocument/2006/math">
                    <m:r>
                      <a:rPr lang="en-US" b="0" i="1" smtClean="0">
                        <a:latin typeface="Cambria Math" panose="02040503050406030204" pitchFamily="18" charset="0"/>
                      </a:rPr>
                      <m:t>𝑘</m:t>
                    </m:r>
                  </m:oMath>
                </a14:m>
                <a:r>
                  <a:rPr lang="en-US" dirty="0"/>
                  <a:t>, and a set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oMath>
                </a14:m>
                <a:endParaRPr lang="en-US" dirty="0"/>
              </a:p>
              <a:p>
                <a:pPr lvl="1"/>
                <a:r>
                  <a:rPr lang="en-US" dirty="0"/>
                  <a:t>Output: True if </a:t>
                </a:r>
                <a14:m>
                  <m:oMath xmlns:m="http://schemas.openxmlformats.org/officeDocument/2006/math">
                    <m:r>
                      <a:rPr lang="en-US" b="0" i="1" smtClean="0">
                        <a:latin typeface="Cambria Math" panose="02040503050406030204" pitchFamily="18" charset="0"/>
                      </a:rPr>
                      <m:t>𝑆</m:t>
                    </m:r>
                  </m:oMath>
                </a14:m>
                <a:r>
                  <a:rPr lang="en-US" dirty="0"/>
                  <a:t> is a vertex cover of size </a:t>
                </a:r>
                <a14:m>
                  <m:oMath xmlns:m="http://schemas.openxmlformats.org/officeDocument/2006/math">
                    <m:r>
                      <a:rPr lang="en-US" b="0" i="1" smtClean="0">
                        <a:latin typeface="Cambria Math" panose="02040503050406030204" pitchFamily="18" charset="0"/>
                      </a:rPr>
                      <m:t>𝑘</m:t>
                    </m:r>
                  </m:oMath>
                </a14:m>
                <a:endParaRPr lang="en-US" dirty="0"/>
              </a:p>
            </p:txBody>
          </p:sp>
        </mc:Choice>
        <mc:Fallback>
          <p:sp>
            <p:nvSpPr>
              <p:cNvPr id="3" name="Content Placeholder 2">
                <a:extLst>
                  <a:ext uri="{FF2B5EF4-FFF2-40B4-BE49-F238E27FC236}">
                    <a16:creationId xmlns:a16="http://schemas.microsoft.com/office/drawing/2014/main" id="{1FF4D0EF-7C00-6F14-9DB2-CA7C1A2A7E0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422034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A venn diagram illustrating the relationship between EXP, P, and NP.&#10;&#10;P is known to be a proper subset of EXP. NP is also known to be a proper subset of EXP. P is known to be a subset of NP, but it is unknown whether it is a proper subset.&#10;&#10;Some members we now know are members of each portion of the diagram:&#10;&#10;In P: Sorting, Shortest Path, Euler Path&#10;&#10;in NP but not known to be in P: Vertex Cover, Independent Set, Hamilton Path, Cryptography, Prime Factorization&#10;&#10;In EXP and known to be outside of P: Perfectly playing games like chess, checkers, go.">
            <a:extLst>
              <a:ext uri="{FF2B5EF4-FFF2-40B4-BE49-F238E27FC236}">
                <a16:creationId xmlns:a16="http://schemas.microsoft.com/office/drawing/2014/main" id="{CB65E576-BE73-4EF3-4846-A67D67BB98AE}"/>
              </a:ext>
            </a:extLst>
          </p:cNvPr>
          <p:cNvGrpSpPr/>
          <p:nvPr/>
        </p:nvGrpSpPr>
        <p:grpSpPr>
          <a:xfrm>
            <a:off x="396240" y="733886"/>
            <a:ext cx="11602720" cy="6209178"/>
            <a:chOff x="396240" y="733886"/>
            <a:chExt cx="11602720" cy="6209178"/>
          </a:xfrm>
        </p:grpSpPr>
        <p:sp>
          <p:nvSpPr>
            <p:cNvPr id="5" name="Oval 4">
              <a:extLst>
                <a:ext uri="{FF2B5EF4-FFF2-40B4-BE49-F238E27FC236}">
                  <a16:creationId xmlns:a16="http://schemas.microsoft.com/office/drawing/2014/main" id="{141635B6-F402-1095-4877-EFE866AA1617}"/>
                </a:ext>
              </a:extLst>
            </p:cNvPr>
            <p:cNvSpPr/>
            <p:nvPr/>
          </p:nvSpPr>
          <p:spPr>
            <a:xfrm>
              <a:off x="396240" y="800392"/>
              <a:ext cx="11602720" cy="6142672"/>
            </a:xfrm>
            <a:prstGeom prst="ellipse">
              <a:avLst/>
            </a:prstGeom>
            <a:solidFill>
              <a:schemeClr val="accent1">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3933289-11A2-E100-3246-E02B39C7AED0}"/>
                    </a:ext>
                  </a:extLst>
                </p:cNvPr>
                <p:cNvSpPr txBox="1"/>
                <p:nvPr/>
              </p:nvSpPr>
              <p:spPr>
                <a:xfrm>
                  <a:off x="3342640" y="733886"/>
                  <a:ext cx="6096000" cy="1424429"/>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𝐸𝑋</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a:p>
                  <a:pPr algn="ctr"/>
                  <a:r>
                    <a:rPr lang="en-US" sz="2800" dirty="0">
                      <a:solidFill>
                        <a:schemeClr val="tx1"/>
                      </a:solidFill>
                    </a:rPr>
                    <a:t>Exponential</a:t>
                  </a:r>
                </a:p>
                <a:p>
                  <a:pPr algn="ctr"/>
                  <a:r>
                    <a:rPr lang="en-US" sz="2800" dirty="0">
                      <a:solidFill>
                        <a:schemeClr val="tx1"/>
                      </a:solidFill>
                    </a:rPr>
                    <a:t>Upper bounded by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2</m:t>
                          </m:r>
                        </m:e>
                        <m:sup>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𝑝</m:t>
                              </m:r>
                            </m:sup>
                          </m:sSup>
                        </m:sup>
                      </m:sSup>
                    </m:oMath>
                  </a14:m>
                  <a:endParaRPr lang="en-US" sz="2800" dirty="0">
                    <a:solidFill>
                      <a:schemeClr val="tx1"/>
                    </a:solidFill>
                  </a:endParaRPr>
                </a:p>
              </p:txBody>
            </p:sp>
          </mc:Choice>
          <mc:Fallback xmlns="">
            <p:sp>
              <p:nvSpPr>
                <p:cNvPr id="7" name="TextBox 6">
                  <a:extLst>
                    <a:ext uri="{FF2B5EF4-FFF2-40B4-BE49-F238E27FC236}">
                      <a16:creationId xmlns:a16="http://schemas.microsoft.com/office/drawing/2014/main" id="{F3933289-11A2-E100-3246-E02B39C7AED0}"/>
                    </a:ext>
                  </a:extLst>
                </p:cNvPr>
                <p:cNvSpPr txBox="1">
                  <a:spLocks noRot="1" noChangeAspect="1" noMove="1" noResize="1" noEditPoints="1" noAdjustHandles="1" noChangeArrowheads="1" noChangeShapeType="1" noTextEdit="1"/>
                </p:cNvSpPr>
                <p:nvPr/>
              </p:nvSpPr>
              <p:spPr>
                <a:xfrm>
                  <a:off x="3342640" y="733886"/>
                  <a:ext cx="6096000" cy="1424429"/>
                </a:xfrm>
                <a:prstGeom prst="rect">
                  <a:avLst/>
                </a:prstGeom>
                <a:blipFill>
                  <a:blip r:embed="rId2"/>
                  <a:stretch>
                    <a:fillRect b="-11111"/>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FBAF8506-45D6-1464-2EA9-BAD5C9E44E96}"/>
                </a:ext>
              </a:extLst>
            </p:cNvPr>
            <p:cNvSpPr/>
            <p:nvPr/>
          </p:nvSpPr>
          <p:spPr>
            <a:xfrm>
              <a:off x="995680" y="2158315"/>
              <a:ext cx="9804400" cy="4118917"/>
            </a:xfrm>
            <a:prstGeom prst="ellipse">
              <a:avLst/>
            </a:prstGeom>
            <a:solidFill>
              <a:schemeClr val="accent2">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22CD1BFD-574C-E5F5-667A-A8E28277AD99}"/>
                    </a:ext>
                  </a:extLst>
                </p:cNvPr>
                <p:cNvSpPr/>
                <p:nvPr/>
              </p:nvSpPr>
              <p:spPr>
                <a:xfrm>
                  <a:off x="1391920" y="3176123"/>
                  <a:ext cx="4998720" cy="2555240"/>
                </a:xfrm>
                <a:prstGeom prst="ellipse">
                  <a:avLst/>
                </a:prstGeom>
                <a:solidFill>
                  <a:schemeClr val="accent4">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a:p>
                  <a:pPr algn="ctr"/>
                  <a:r>
                    <a:rPr lang="en-US" sz="2800" dirty="0">
                      <a:solidFill>
                        <a:schemeClr val="tx1"/>
                      </a:solidFill>
                    </a:rPr>
                    <a:t>Polynomial</a:t>
                  </a:r>
                </a:p>
                <a:p>
                  <a:pPr algn="ctr"/>
                  <a:r>
                    <a:rPr lang="en-US" sz="2800" dirty="0">
                      <a:solidFill>
                        <a:schemeClr val="tx1"/>
                      </a:solidFill>
                    </a:rPr>
                    <a:t>Upper bounded by </a:t>
                  </a:r>
                  <a14:m>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𝑝</m:t>
                          </m:r>
                        </m:sup>
                      </m:sSup>
                    </m:oMath>
                  </a14:m>
                  <a:endParaRPr lang="en-US" sz="2800" dirty="0">
                    <a:solidFill>
                      <a:schemeClr val="tx1"/>
                    </a:solidFill>
                  </a:endParaRPr>
                </a:p>
              </p:txBody>
            </p:sp>
          </mc:Choice>
          <mc:Fallback xmlns="">
            <p:sp>
              <p:nvSpPr>
                <p:cNvPr id="4" name="Oval 3">
                  <a:extLst>
                    <a:ext uri="{FF2B5EF4-FFF2-40B4-BE49-F238E27FC236}">
                      <a16:creationId xmlns:a16="http://schemas.microsoft.com/office/drawing/2014/main" id="{22CD1BFD-574C-E5F5-667A-A8E28277AD99}"/>
                    </a:ext>
                  </a:extLst>
                </p:cNvPr>
                <p:cNvSpPr>
                  <a:spLocks noRot="1" noChangeAspect="1" noMove="1" noResize="1" noEditPoints="1" noAdjustHandles="1" noChangeArrowheads="1" noChangeShapeType="1" noTextEdit="1"/>
                </p:cNvSpPr>
                <p:nvPr/>
              </p:nvSpPr>
              <p:spPr>
                <a:xfrm>
                  <a:off x="1391920" y="3176123"/>
                  <a:ext cx="4998720" cy="2555240"/>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561229C-901F-E6AA-7760-7159895368CF}"/>
                    </a:ext>
                  </a:extLst>
                </p:cNvPr>
                <p:cNvSpPr txBox="1"/>
                <p:nvPr/>
              </p:nvSpPr>
              <p:spPr>
                <a:xfrm>
                  <a:off x="5303520" y="3004590"/>
                  <a:ext cx="6096000" cy="1424429"/>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𝑁</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a:p>
                  <a:pPr algn="ctr"/>
                  <a:r>
                    <a:rPr lang="en-US" sz="2800" dirty="0">
                      <a:solidFill>
                        <a:schemeClr val="tx1"/>
                      </a:solidFill>
                    </a:rPr>
                    <a:t>Nondeterministic Polynomial</a:t>
                  </a:r>
                </a:p>
                <a:p>
                  <a:pPr algn="ctr"/>
                  <a:r>
                    <a:rPr lang="en-US" sz="2800" dirty="0"/>
                    <a:t>Verified in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𝑝</m:t>
                          </m:r>
                        </m:sup>
                      </m:sSup>
                    </m:oMath>
                  </a14:m>
                  <a:r>
                    <a:rPr lang="en-US" sz="2800" dirty="0">
                      <a:solidFill>
                        <a:schemeClr val="tx1"/>
                      </a:solidFill>
                    </a:rPr>
                    <a:t> time</a:t>
                  </a:r>
                </a:p>
              </p:txBody>
            </p:sp>
          </mc:Choice>
          <mc:Fallback xmlns="">
            <p:sp>
              <p:nvSpPr>
                <p:cNvPr id="11" name="TextBox 10">
                  <a:extLst>
                    <a:ext uri="{FF2B5EF4-FFF2-40B4-BE49-F238E27FC236}">
                      <a16:creationId xmlns:a16="http://schemas.microsoft.com/office/drawing/2014/main" id="{0561229C-901F-E6AA-7760-7159895368CF}"/>
                    </a:ext>
                  </a:extLst>
                </p:cNvPr>
                <p:cNvSpPr txBox="1">
                  <a:spLocks noRot="1" noChangeAspect="1" noMove="1" noResize="1" noEditPoints="1" noAdjustHandles="1" noChangeArrowheads="1" noChangeShapeType="1" noTextEdit="1"/>
                </p:cNvSpPr>
                <p:nvPr/>
              </p:nvSpPr>
              <p:spPr>
                <a:xfrm>
                  <a:off x="5303520" y="3004590"/>
                  <a:ext cx="6096000" cy="1424429"/>
                </a:xfrm>
                <a:prstGeom prst="rect">
                  <a:avLst/>
                </a:prstGeom>
                <a:blipFill>
                  <a:blip r:embed="rId4"/>
                  <a:stretch>
                    <a:fillRect b="-8547"/>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AC71D22A-C4FD-A562-E8FB-9618A48A76F8}"/>
                </a:ext>
              </a:extLst>
            </p:cNvPr>
            <p:cNvGrpSpPr/>
            <p:nvPr/>
          </p:nvGrpSpPr>
          <p:grpSpPr>
            <a:xfrm rot="1389724">
              <a:off x="6200745" y="5135200"/>
              <a:ext cx="2475158" cy="523220"/>
              <a:chOff x="6197600" y="5013683"/>
              <a:chExt cx="2475158" cy="523220"/>
            </a:xfrm>
          </p:grpSpPr>
          <p:sp>
            <p:nvSpPr>
              <p:cNvPr id="12" name="TextBox 11">
                <a:extLst>
                  <a:ext uri="{FF2B5EF4-FFF2-40B4-BE49-F238E27FC236}">
                    <a16:creationId xmlns:a16="http://schemas.microsoft.com/office/drawing/2014/main" id="{DD281509-7CCC-72FA-5A63-28BAA927617A}"/>
                  </a:ext>
                </a:extLst>
              </p:cNvPr>
              <p:cNvSpPr txBox="1"/>
              <p:nvPr/>
            </p:nvSpPr>
            <p:spPr>
              <a:xfrm>
                <a:off x="7053897" y="5013683"/>
                <a:ext cx="955604" cy="523220"/>
              </a:xfrm>
              <a:prstGeom prst="rect">
                <a:avLst/>
              </a:prstGeom>
              <a:noFill/>
            </p:spPr>
            <p:txBody>
              <a:bodyPr wrap="square">
                <a:spAutoFit/>
              </a:bodyPr>
              <a:lstStyle/>
              <a:p>
                <a:pPr algn="ctr"/>
                <a:r>
                  <a:rPr lang="en-US" sz="2800" dirty="0">
                    <a:solidFill>
                      <a:srgbClr val="FF0000"/>
                    </a:solidFill>
                  </a:rPr>
                  <a:t>Gap?</a:t>
                </a:r>
              </a:p>
            </p:txBody>
          </p:sp>
          <p:cxnSp>
            <p:nvCxnSpPr>
              <p:cNvPr id="14" name="Straight Arrow Connector 13">
                <a:extLst>
                  <a:ext uri="{FF2B5EF4-FFF2-40B4-BE49-F238E27FC236}">
                    <a16:creationId xmlns:a16="http://schemas.microsoft.com/office/drawing/2014/main" id="{B82661DB-8387-2CF0-35D0-C14C37B0B8E7}"/>
                  </a:ext>
                </a:extLst>
              </p:cNvPr>
              <p:cNvCxnSpPr>
                <a:stCxn id="12" idx="1"/>
              </p:cNvCxnSpPr>
              <p:nvPr/>
            </p:nvCxnSpPr>
            <p:spPr>
              <a:xfrm flipH="1">
                <a:off x="6197600" y="5275293"/>
                <a:ext cx="856297" cy="1"/>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15AF750-7ABB-9963-C32B-09B336727927}"/>
                  </a:ext>
                </a:extLst>
              </p:cNvPr>
              <p:cNvCxnSpPr>
                <a:cxnSpLocks/>
                <a:stCxn id="12" idx="3"/>
              </p:cNvCxnSpPr>
              <p:nvPr/>
            </p:nvCxnSpPr>
            <p:spPr>
              <a:xfrm>
                <a:off x="8009501" y="5275293"/>
                <a:ext cx="663257" cy="0"/>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8C565268-1DFA-2BDF-B753-888B618F5053}"/>
                </a:ext>
              </a:extLst>
            </p:cNvPr>
            <p:cNvSpPr txBox="1"/>
            <p:nvPr/>
          </p:nvSpPr>
          <p:spPr>
            <a:xfrm rot="1389724">
              <a:off x="6228679" y="5362557"/>
              <a:ext cx="1810649" cy="523220"/>
            </a:xfrm>
            <a:prstGeom prst="rect">
              <a:avLst/>
            </a:prstGeom>
            <a:noFill/>
          </p:spPr>
          <p:txBody>
            <a:bodyPr wrap="square">
              <a:spAutoFit/>
            </a:bodyPr>
            <a:lstStyle/>
            <a:p>
              <a:pPr algn="ctr"/>
              <a:r>
                <a:rPr lang="en-US" sz="2800" dirty="0">
                  <a:solidFill>
                    <a:srgbClr val="FF0000"/>
                  </a:solidFill>
                </a:rPr>
                <a:t>Unknown!</a:t>
              </a:r>
            </a:p>
          </p:txBody>
        </p:sp>
        <p:sp>
          <p:nvSpPr>
            <p:cNvPr id="3" name="TextBox 2">
              <a:extLst>
                <a:ext uri="{FF2B5EF4-FFF2-40B4-BE49-F238E27FC236}">
                  <a16:creationId xmlns:a16="http://schemas.microsoft.com/office/drawing/2014/main" id="{6D8DB62C-26FA-47C4-9CF8-BA550BE15574}"/>
                </a:ext>
              </a:extLst>
            </p:cNvPr>
            <p:cNvSpPr txBox="1"/>
            <p:nvPr/>
          </p:nvSpPr>
          <p:spPr>
            <a:xfrm>
              <a:off x="4599377" y="3391408"/>
              <a:ext cx="1303947" cy="861774"/>
            </a:xfrm>
            <a:prstGeom prst="rect">
              <a:avLst/>
            </a:prstGeom>
            <a:noFill/>
          </p:spPr>
          <p:txBody>
            <a:bodyPr wrap="none" rtlCol="0">
              <a:spAutoFit/>
            </a:bodyPr>
            <a:lstStyle/>
            <a:p>
              <a:r>
                <a:rPr lang="en-US" sz="1600" dirty="0">
                  <a:solidFill>
                    <a:srgbClr val="7030A0"/>
                  </a:solidFill>
                </a:rPr>
                <a:t>Sorting</a:t>
              </a:r>
            </a:p>
            <a:p>
              <a:r>
                <a:rPr lang="en-US" sz="1600" dirty="0">
                  <a:solidFill>
                    <a:srgbClr val="7030A0"/>
                  </a:solidFill>
                </a:rPr>
                <a:t>Shortest Path</a:t>
              </a:r>
            </a:p>
            <a:p>
              <a:r>
                <a:rPr lang="en-US" sz="1600" dirty="0">
                  <a:solidFill>
                    <a:srgbClr val="7030A0"/>
                  </a:solidFill>
                </a:rPr>
                <a:t>Euler Path</a:t>
              </a:r>
            </a:p>
          </p:txBody>
        </p:sp>
        <p:sp>
          <p:nvSpPr>
            <p:cNvPr id="8" name="TextBox 7">
              <a:extLst>
                <a:ext uri="{FF2B5EF4-FFF2-40B4-BE49-F238E27FC236}">
                  <a16:creationId xmlns:a16="http://schemas.microsoft.com/office/drawing/2014/main" id="{13E90524-0054-417F-44E8-4B21DAC3A3E9}"/>
                </a:ext>
              </a:extLst>
            </p:cNvPr>
            <p:cNvSpPr txBox="1"/>
            <p:nvPr/>
          </p:nvSpPr>
          <p:spPr>
            <a:xfrm>
              <a:off x="5396885" y="2134632"/>
              <a:ext cx="1765099" cy="1323439"/>
            </a:xfrm>
            <a:prstGeom prst="rect">
              <a:avLst/>
            </a:prstGeom>
            <a:noFill/>
          </p:spPr>
          <p:txBody>
            <a:bodyPr wrap="none" rtlCol="0">
              <a:spAutoFit/>
            </a:bodyPr>
            <a:lstStyle/>
            <a:p>
              <a:r>
                <a:rPr lang="en-US" sz="1600" dirty="0">
                  <a:solidFill>
                    <a:srgbClr val="7030A0"/>
                  </a:solidFill>
                </a:rPr>
                <a:t>Vertex Cover</a:t>
              </a:r>
            </a:p>
            <a:p>
              <a:r>
                <a:rPr lang="en-US" sz="1600" dirty="0">
                  <a:solidFill>
                    <a:srgbClr val="7030A0"/>
                  </a:solidFill>
                </a:rPr>
                <a:t>Independent Set</a:t>
              </a:r>
            </a:p>
            <a:p>
              <a:r>
                <a:rPr lang="en-US" sz="1600" dirty="0">
                  <a:solidFill>
                    <a:srgbClr val="7030A0"/>
                  </a:solidFill>
                </a:rPr>
                <a:t>Hamiltonian Path</a:t>
              </a:r>
            </a:p>
            <a:p>
              <a:r>
                <a:rPr lang="en-US" sz="1600" dirty="0">
                  <a:solidFill>
                    <a:srgbClr val="7030A0"/>
                  </a:solidFill>
                </a:rPr>
                <a:t>Cryptography</a:t>
              </a:r>
            </a:p>
            <a:p>
              <a:r>
                <a:rPr lang="en-US" sz="1600" dirty="0">
                  <a:solidFill>
                    <a:srgbClr val="7030A0"/>
                  </a:solidFill>
                </a:rPr>
                <a:t>Prime factorization</a:t>
              </a:r>
            </a:p>
          </p:txBody>
        </p:sp>
        <p:sp>
          <p:nvSpPr>
            <p:cNvPr id="9" name="TextBox 8">
              <a:extLst>
                <a:ext uri="{FF2B5EF4-FFF2-40B4-BE49-F238E27FC236}">
                  <a16:creationId xmlns:a16="http://schemas.microsoft.com/office/drawing/2014/main" id="{02FB1F7F-722C-2555-934B-D67F0220B70F}"/>
                </a:ext>
              </a:extLst>
            </p:cNvPr>
            <p:cNvSpPr txBox="1"/>
            <p:nvPr/>
          </p:nvSpPr>
          <p:spPr>
            <a:xfrm>
              <a:off x="8834747" y="1534250"/>
              <a:ext cx="927946" cy="830997"/>
            </a:xfrm>
            <a:prstGeom prst="rect">
              <a:avLst/>
            </a:prstGeom>
            <a:noFill/>
          </p:spPr>
          <p:txBody>
            <a:bodyPr wrap="none" rtlCol="0">
              <a:spAutoFit/>
            </a:bodyPr>
            <a:lstStyle/>
            <a:p>
              <a:r>
                <a:rPr lang="en-US" sz="1600" dirty="0">
                  <a:solidFill>
                    <a:srgbClr val="7030A0"/>
                  </a:solidFill>
                </a:rPr>
                <a:t>Checkers</a:t>
              </a:r>
            </a:p>
            <a:p>
              <a:r>
                <a:rPr lang="en-US" sz="1600" dirty="0">
                  <a:solidFill>
                    <a:srgbClr val="7030A0"/>
                  </a:solidFill>
                </a:rPr>
                <a:t>Go</a:t>
              </a:r>
            </a:p>
            <a:p>
              <a:r>
                <a:rPr lang="en-US" sz="1600" dirty="0">
                  <a:solidFill>
                    <a:srgbClr val="7030A0"/>
                  </a:solidFill>
                </a:rPr>
                <a:t>Chess</a:t>
              </a:r>
            </a:p>
          </p:txBody>
        </p:sp>
      </p:grpSp>
      <mc:AlternateContent xmlns:mc="http://schemas.openxmlformats.org/markup-compatibility/2006" xmlns:a14="http://schemas.microsoft.com/office/drawing/2010/main">
        <mc:Choice Requires="a14">
          <p:sp>
            <p:nvSpPr>
              <p:cNvPr id="26" name="Title 1">
                <a:extLst>
                  <a:ext uri="{FF2B5EF4-FFF2-40B4-BE49-F238E27FC236}">
                    <a16:creationId xmlns:a16="http://schemas.microsoft.com/office/drawing/2014/main" id="{58BD3A92-F435-7C36-5746-4DD8BBD2FA49}"/>
                  </a:ext>
                </a:extLst>
              </p:cNvPr>
              <p:cNvSpPr>
                <a:spLocks noGrp="1"/>
              </p:cNvSpPr>
              <p:nvPr>
                <p:ph type="title"/>
              </p:nvPr>
            </p:nvSpPr>
            <p:spPr>
              <a:xfrm>
                <a:off x="193040" y="-151279"/>
                <a:ext cx="10515600" cy="1325563"/>
              </a:xfrm>
            </p:spPr>
            <p:txBody>
              <a:bodyPr/>
              <a:lstStyle/>
              <a:p>
                <a14:m>
                  <m:oMath xmlns:m="http://schemas.openxmlformats.org/officeDocument/2006/math">
                    <m:r>
                      <a:rPr lang="en-US" b="0" i="1" smtClean="0">
                        <a:latin typeface="Cambria Math" panose="02040503050406030204" pitchFamily="18" charset="0"/>
                      </a:rPr>
                      <m:t>𝐸𝑋𝑃</m:t>
                    </m:r>
                    <m:r>
                      <a:rPr lang="en-US" b="0" i="1" smtClean="0">
                        <a:latin typeface="Cambria Math" panose="02040503050406030204" pitchFamily="18" charset="0"/>
                      </a:rPr>
                      <m:t>⊃</m:t>
                    </m:r>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𝑃</m:t>
                    </m:r>
                  </m:oMath>
                </a14:m>
                <a:r>
                  <a:rPr lang="en-US" dirty="0"/>
                  <a:t> Example Members </a:t>
                </a:r>
              </a:p>
            </p:txBody>
          </p:sp>
        </mc:Choice>
        <mc:Fallback xmlns="">
          <p:sp>
            <p:nvSpPr>
              <p:cNvPr id="26" name="Title 1">
                <a:extLst>
                  <a:ext uri="{FF2B5EF4-FFF2-40B4-BE49-F238E27FC236}">
                    <a16:creationId xmlns:a16="http://schemas.microsoft.com/office/drawing/2014/main" id="{58BD3A92-F435-7C36-5746-4DD8BBD2FA49}"/>
                  </a:ext>
                </a:extLst>
              </p:cNvPr>
              <p:cNvSpPr>
                <a:spLocks noGrp="1" noRot="1" noChangeAspect="1" noMove="1" noResize="1" noEditPoints="1" noAdjustHandles="1" noChangeArrowheads="1" noChangeShapeType="1" noTextEdit="1"/>
              </p:cNvSpPr>
              <p:nvPr>
                <p:ph type="title"/>
              </p:nvPr>
            </p:nvSpPr>
            <p:spPr>
              <a:xfrm>
                <a:off x="193040" y="-151279"/>
                <a:ext cx="10515600" cy="1325563"/>
              </a:xfr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71DED51-C630-1C05-E13A-1F2DA7629B7A}"/>
                  </a:ext>
                </a:extLst>
              </p:cNvPr>
              <p:cNvSpPr txBox="1"/>
              <p:nvPr/>
            </p:nvSpPr>
            <p:spPr>
              <a:xfrm>
                <a:off x="-1564640" y="844490"/>
                <a:ext cx="6096000" cy="523220"/>
              </a:xfrm>
              <a:prstGeom prst="rect">
                <a:avLst/>
              </a:prstGeom>
              <a:noFill/>
            </p:spPr>
            <p:txBody>
              <a:bodyPr wrap="square">
                <a:spAutoFit/>
              </a:bodyPr>
              <a:lstStyle/>
              <a:p>
                <a:pPr algn="ctr"/>
                <a14:m>
                  <m:oMath xmlns:m="http://schemas.openxmlformats.org/officeDocument/2006/math">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𝑁𝑃</m:t>
                    </m:r>
                  </m:oMath>
                </a14:m>
                <a:r>
                  <a:rPr lang="en-US" sz="2800" dirty="0">
                    <a:solidFill>
                      <a:srgbClr val="FF0000"/>
                    </a:solidFill>
                  </a:rPr>
                  <a:t> or </a:t>
                </a:r>
                <a14:m>
                  <m:oMath xmlns:m="http://schemas.openxmlformats.org/officeDocument/2006/math">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𝑁𝑃</m:t>
                    </m:r>
                  </m:oMath>
                </a14:m>
                <a:endParaRPr lang="en-US" sz="2800" dirty="0">
                  <a:solidFill>
                    <a:srgbClr val="FF0000"/>
                  </a:solidFill>
                </a:endParaRPr>
              </a:p>
            </p:txBody>
          </p:sp>
        </mc:Choice>
        <mc:Fallback xmlns="">
          <p:sp>
            <p:nvSpPr>
              <p:cNvPr id="27" name="TextBox 26">
                <a:extLst>
                  <a:ext uri="{FF2B5EF4-FFF2-40B4-BE49-F238E27FC236}">
                    <a16:creationId xmlns:a16="http://schemas.microsoft.com/office/drawing/2014/main" id="{A71DED51-C630-1C05-E13A-1F2DA7629B7A}"/>
                  </a:ext>
                </a:extLst>
              </p:cNvPr>
              <p:cNvSpPr txBox="1">
                <a:spLocks noRot="1" noChangeAspect="1" noMove="1" noResize="1" noEditPoints="1" noAdjustHandles="1" noChangeArrowheads="1" noChangeShapeType="1" noTextEdit="1"/>
              </p:cNvSpPr>
              <p:nvPr/>
            </p:nvSpPr>
            <p:spPr>
              <a:xfrm>
                <a:off x="-1564640" y="844490"/>
                <a:ext cx="6096000" cy="523220"/>
              </a:xfrm>
              <a:prstGeom prst="rect">
                <a:avLst/>
              </a:prstGeom>
              <a:blipFill>
                <a:blip r:embed="rId6"/>
                <a:stretch>
                  <a:fillRect t="-11765" b="-34118"/>
                </a:stretch>
              </a:blipFill>
            </p:spPr>
            <p:txBody>
              <a:bodyPr/>
              <a:lstStyle/>
              <a:p>
                <a:r>
                  <a:rPr lang="en-US">
                    <a:noFill/>
                  </a:rPr>
                  <a:t> </a:t>
                </a:r>
              </a:p>
            </p:txBody>
          </p:sp>
        </mc:Fallback>
      </mc:AlternateContent>
    </p:spTree>
    <p:extLst>
      <p:ext uri="{BB962C8B-B14F-4D97-AF65-F5344CB8AC3E}">
        <p14:creationId xmlns:p14="http://schemas.microsoft.com/office/powerpoint/2010/main" val="2572305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Transforming an IS into a VC</a:t>
            </a:r>
          </a:p>
        </p:txBody>
      </p:sp>
      <mc:AlternateContent xmlns:mc="http://schemas.openxmlformats.org/markup-compatibility/2006" xmlns:a14="http://schemas.microsoft.com/office/drawing/2010/main">
        <mc:Choice Requires="a14">
          <p:sp>
            <p:nvSpPr>
              <p:cNvPr id="70" name="Content Placeholder 2"/>
              <p:cNvSpPr>
                <a:spLocks noGrp="1"/>
              </p:cNvSpPr>
              <p:nvPr>
                <p:ph idx="1"/>
              </p:nvPr>
            </p:nvSpPr>
            <p:spPr>
              <a:xfrm>
                <a:off x="1524000" y="1580483"/>
                <a:ext cx="9144000" cy="609600"/>
              </a:xfrm>
            </p:spPr>
            <p:txBody>
              <a:bodyPr>
                <a:noAutofit/>
              </a:bodyPr>
              <a:lstStyle/>
              <a:p>
                <a:pPr marL="0" indent="0">
                  <a:buNone/>
                </a:pPr>
                <a14:m>
                  <m:oMath xmlns:m="http://schemas.openxmlformats.org/officeDocument/2006/math">
                    <m:r>
                      <a:rPr lang="en-US" sz="2900" i="1">
                        <a:latin typeface="Cambria Math"/>
                      </a:rPr>
                      <m:t>𝑆</m:t>
                    </m:r>
                  </m:oMath>
                </a14:m>
                <a:r>
                  <a:rPr lang="en-US" sz="2900" dirty="0"/>
                  <a:t> is an independent set of </a:t>
                </a:r>
                <a14:m>
                  <m:oMath xmlns:m="http://schemas.openxmlformats.org/officeDocument/2006/math">
                    <m:r>
                      <a:rPr lang="en-US" sz="2900" i="1">
                        <a:latin typeface="Cambria Math"/>
                      </a:rPr>
                      <m:t>𝐺</m:t>
                    </m:r>
                  </m:oMath>
                </a14:m>
                <a:r>
                  <a:rPr lang="en-US" sz="2900" dirty="0"/>
                  <a:t> </a:t>
                </a:r>
                <a:r>
                  <a:rPr lang="en-US" sz="2900" dirty="0" err="1"/>
                  <a:t>iff</a:t>
                </a:r>
                <a:r>
                  <a:rPr lang="en-US" sz="2900" dirty="0"/>
                  <a:t> </a:t>
                </a:r>
                <a14:m>
                  <m:oMath xmlns:m="http://schemas.openxmlformats.org/officeDocument/2006/math">
                    <m:r>
                      <a:rPr lang="en-US" sz="2900" i="1">
                        <a:latin typeface="Cambria Math"/>
                      </a:rPr>
                      <m:t>𝑉</m:t>
                    </m:r>
                    <m:r>
                      <a:rPr lang="en-US" sz="2900" i="1">
                        <a:latin typeface="Cambria Math"/>
                      </a:rPr>
                      <m:t>−</m:t>
                    </m:r>
                    <m:r>
                      <a:rPr lang="en-US" sz="2900" i="1">
                        <a:latin typeface="Cambria Math"/>
                      </a:rPr>
                      <m:t>𝑆</m:t>
                    </m:r>
                  </m:oMath>
                </a14:m>
                <a:r>
                  <a:rPr lang="en-US" sz="2900" dirty="0"/>
                  <a:t> is a vertex cover of </a:t>
                </a:r>
                <a14:m>
                  <m:oMath xmlns:m="http://schemas.openxmlformats.org/officeDocument/2006/math">
                    <m:r>
                      <a:rPr lang="en-US" sz="2900" i="1">
                        <a:latin typeface="Cambria Math"/>
                      </a:rPr>
                      <m:t>𝐺</m:t>
                    </m:r>
                  </m:oMath>
                </a14:m>
                <a:endParaRPr lang="en-US" sz="2900" dirty="0"/>
              </a:p>
            </p:txBody>
          </p:sp>
        </mc:Choice>
        <mc:Fallback xmlns="">
          <p:sp>
            <p:nvSpPr>
              <p:cNvPr id="70" name="Content Placeholder 2"/>
              <p:cNvSpPr>
                <a:spLocks noGrp="1" noRot="1" noChangeAspect="1" noMove="1" noResize="1" noEditPoints="1" noAdjustHandles="1" noChangeArrowheads="1" noChangeShapeType="1" noTextEdit="1"/>
              </p:cNvSpPr>
              <p:nvPr>
                <p:ph idx="1"/>
              </p:nvPr>
            </p:nvSpPr>
            <p:spPr>
              <a:xfrm>
                <a:off x="1524000" y="1580483"/>
                <a:ext cx="9144000" cy="609600"/>
              </a:xfrm>
              <a:blipFill>
                <a:blip r:embed="rId2"/>
                <a:stretch>
                  <a:fillRect t="-18000" b="-9000"/>
                </a:stretch>
              </a:blipFill>
            </p:spPr>
            <p:txBody>
              <a:bodyPr/>
              <a:lstStyle/>
              <a:p>
                <a:r>
                  <a:rPr lang="en-US">
                    <a:noFill/>
                  </a:rPr>
                  <a:t> </a:t>
                </a:r>
              </a:p>
            </p:txBody>
          </p:sp>
        </mc:Fallback>
      </mc:AlternateContent>
      <p:grpSp>
        <p:nvGrpSpPr>
          <p:cNvPr id="3" name="Group 2" descr="Consider an independent set">
            <a:extLst>
              <a:ext uri="{FF2B5EF4-FFF2-40B4-BE49-F238E27FC236}">
                <a16:creationId xmlns:a16="http://schemas.microsoft.com/office/drawing/2014/main" id="{BCDE5919-D49A-C864-2DAE-CE0FB603A420}"/>
              </a:ext>
            </a:extLst>
          </p:cNvPr>
          <p:cNvGrpSpPr/>
          <p:nvPr/>
        </p:nvGrpSpPr>
        <p:grpSpPr>
          <a:xfrm>
            <a:off x="1099871" y="2769693"/>
            <a:ext cx="4342564" cy="3289413"/>
            <a:chOff x="1099871" y="2769693"/>
            <a:chExt cx="4342564" cy="3289413"/>
          </a:xfrm>
        </p:grpSpPr>
        <p:sp>
          <p:nvSpPr>
            <p:cNvPr id="68" name="TextBox 67"/>
            <p:cNvSpPr txBox="1"/>
            <p:nvPr/>
          </p:nvSpPr>
          <p:spPr>
            <a:xfrm>
              <a:off x="2130771" y="2769693"/>
              <a:ext cx="1744260" cy="369332"/>
            </a:xfrm>
            <a:prstGeom prst="rect">
              <a:avLst/>
            </a:prstGeom>
            <a:noFill/>
          </p:spPr>
          <p:txBody>
            <a:bodyPr wrap="none" rtlCol="0">
              <a:spAutoFit/>
            </a:bodyPr>
            <a:lstStyle/>
            <a:p>
              <a:r>
                <a:rPr lang="en-US" dirty="0"/>
                <a:t>Independent Set</a:t>
              </a:r>
            </a:p>
          </p:txBody>
        </p:sp>
        <p:grpSp>
          <p:nvGrpSpPr>
            <p:cNvPr id="6" name="Group 5">
              <a:extLst>
                <a:ext uri="{FF2B5EF4-FFF2-40B4-BE49-F238E27FC236}">
                  <a16:creationId xmlns:a16="http://schemas.microsoft.com/office/drawing/2014/main" id="{A42B52AD-68C2-E41F-0CE5-8299DA5ED942}"/>
                </a:ext>
              </a:extLst>
            </p:cNvPr>
            <p:cNvGrpSpPr/>
            <p:nvPr/>
          </p:nvGrpSpPr>
          <p:grpSpPr>
            <a:xfrm>
              <a:off x="1099871" y="2906046"/>
              <a:ext cx="4342564" cy="3153060"/>
              <a:chOff x="1650264" y="617538"/>
              <a:chExt cx="8281702" cy="6013200"/>
            </a:xfrm>
          </p:grpSpPr>
          <p:sp>
            <p:nvSpPr>
              <p:cNvPr id="7" name="AutoShape 30" descr="Image result for Aaron Bloomfield">
                <a:extLst>
                  <a:ext uri="{FF2B5EF4-FFF2-40B4-BE49-F238E27FC236}">
                    <a16:creationId xmlns:a16="http://schemas.microsoft.com/office/drawing/2014/main" id="{C5543DD9-6B9E-E2E5-D870-E800E7EDB505}"/>
                  </a:ext>
                </a:extLst>
              </p:cNvPr>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a:extLst>
                  <a:ext uri="{FF2B5EF4-FFF2-40B4-BE49-F238E27FC236}">
                    <a16:creationId xmlns:a16="http://schemas.microsoft.com/office/drawing/2014/main" id="{1C0C1BE0-6752-B7FA-045B-C6D026D83C27}"/>
                  </a:ext>
                </a:extLst>
              </p:cNvPr>
              <p:cNvGrpSpPr/>
              <p:nvPr/>
            </p:nvGrpSpPr>
            <p:grpSpPr>
              <a:xfrm>
                <a:off x="1650264" y="1218142"/>
                <a:ext cx="8281702" cy="4725458"/>
                <a:chOff x="1650264" y="1218142"/>
                <a:chExt cx="8281702" cy="4725458"/>
              </a:xfrm>
            </p:grpSpPr>
            <p:sp>
              <p:nvSpPr>
                <p:cNvPr id="93" name="Oval 92">
                  <a:extLst>
                    <a:ext uri="{FF2B5EF4-FFF2-40B4-BE49-F238E27FC236}">
                      <a16:creationId xmlns:a16="http://schemas.microsoft.com/office/drawing/2014/main" id="{1AD892A0-1E87-9FDA-BB48-F676C03BDAA0}"/>
                    </a:ext>
                  </a:extLst>
                </p:cNvPr>
                <p:cNvSpPr/>
                <p:nvPr/>
              </p:nvSpPr>
              <p:spPr>
                <a:xfrm>
                  <a:off x="1650264" y="1218142"/>
                  <a:ext cx="1193396" cy="10851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451BE010-FDE8-0CB4-812A-815C2FD4E7CE}"/>
                    </a:ext>
                  </a:extLst>
                </p:cNvPr>
                <p:cNvSpPr/>
                <p:nvPr/>
              </p:nvSpPr>
              <p:spPr>
                <a:xfrm>
                  <a:off x="1930334" y="2389557"/>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6A9DA938-2FFE-7805-9612-93F370F8068D}"/>
                    </a:ext>
                  </a:extLst>
                </p:cNvPr>
                <p:cNvSpPr/>
                <p:nvPr/>
              </p:nvSpPr>
              <p:spPr>
                <a:xfrm>
                  <a:off x="3658898" y="3089427"/>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8A8DE12D-D05E-C221-4AF5-EA83FC29375B}"/>
                    </a:ext>
                  </a:extLst>
                </p:cNvPr>
                <p:cNvSpPr/>
                <p:nvPr/>
              </p:nvSpPr>
              <p:spPr>
                <a:xfrm>
                  <a:off x="4495800" y="4605706"/>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B9A205B8-E7AB-154E-52A7-06CBDDF60B9D}"/>
                    </a:ext>
                  </a:extLst>
                </p:cNvPr>
                <p:cNvSpPr/>
                <p:nvPr/>
              </p:nvSpPr>
              <p:spPr>
                <a:xfrm>
                  <a:off x="8660959" y="3575103"/>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B2176A2C-77C3-CEF5-932A-BEBCBBDBD5D4}"/>
                    </a:ext>
                  </a:extLst>
                </p:cNvPr>
                <p:cNvSpPr/>
                <p:nvPr/>
              </p:nvSpPr>
              <p:spPr>
                <a:xfrm>
                  <a:off x="2593975" y="3638669"/>
                  <a:ext cx="1271007" cy="133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3347816A-4C81-5F58-1690-898778670A70}"/>
                  </a:ext>
                </a:extLst>
              </p:cNvPr>
              <p:cNvGrpSpPr/>
              <p:nvPr/>
            </p:nvGrpSpPr>
            <p:grpSpPr>
              <a:xfrm>
                <a:off x="1822926" y="1377631"/>
                <a:ext cx="7796089" cy="5253107"/>
                <a:chOff x="1822926" y="1377631"/>
                <a:chExt cx="7796089" cy="5253107"/>
              </a:xfrm>
            </p:grpSpPr>
            <p:pic>
              <p:nvPicPr>
                <p:cNvPr id="15" name="Picture 2" descr="Image result for Prince Harry">
                  <a:extLst>
                    <a:ext uri="{FF2B5EF4-FFF2-40B4-BE49-F238E27FC236}">
                      <a16:creationId xmlns:a16="http://schemas.microsoft.com/office/drawing/2014/main" id="{881C7F31-F39B-F825-3571-BC133A3F4C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4506" y="2690352"/>
                  <a:ext cx="585140" cy="73152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meghan markle">
                  <a:extLst>
                    <a:ext uri="{FF2B5EF4-FFF2-40B4-BE49-F238E27FC236}">
                      <a16:creationId xmlns:a16="http://schemas.microsoft.com/office/drawing/2014/main" id="{40CA53AC-3357-BF95-B956-02311961D9C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0000"/>
                <a:stretch/>
              </p:blipFill>
              <p:spPr bwMode="auto">
                <a:xfrm>
                  <a:off x="3885433" y="336169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Image result for Prince Charles">
                  <a:extLst>
                    <a:ext uri="{FF2B5EF4-FFF2-40B4-BE49-F238E27FC236}">
                      <a16:creationId xmlns:a16="http://schemas.microsoft.com/office/drawing/2014/main" id="{14EEB96F-8510-611F-58A4-9FE6F8CF6A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3911" y="3891454"/>
                  <a:ext cx="645104" cy="74838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8" descr="Image result for justin trudeau">
                  <a:extLst>
                    <a:ext uri="{FF2B5EF4-FFF2-40B4-BE49-F238E27FC236}">
                      <a16:creationId xmlns:a16="http://schemas.microsoft.com/office/drawing/2014/main" id="{411354CB-79B6-8CB4-5EBB-378ED1CE823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021" r="18091" b="33959"/>
                <a:stretch/>
              </p:blipFill>
              <p:spPr bwMode="auto">
                <a:xfrm>
                  <a:off x="8003444" y="5781280"/>
                  <a:ext cx="548808" cy="84945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0" descr="Image result for Elton John">
                  <a:extLst>
                    <a:ext uri="{FF2B5EF4-FFF2-40B4-BE49-F238E27FC236}">
                      <a16:creationId xmlns:a16="http://schemas.microsoft.com/office/drawing/2014/main" id="{206BECB5-B6A3-F3BA-5D3C-CC2B5C40FE7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742" t="4042" r="23983" b="31143"/>
                <a:stretch/>
              </p:blipFill>
              <p:spPr bwMode="auto">
                <a:xfrm>
                  <a:off x="7170034" y="4639834"/>
                  <a:ext cx="582207" cy="90233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4" descr="Image result for angela merkel">
                  <a:extLst>
                    <a:ext uri="{FF2B5EF4-FFF2-40B4-BE49-F238E27FC236}">
                      <a16:creationId xmlns:a16="http://schemas.microsoft.com/office/drawing/2014/main" id="{E5061DD0-0474-AFD7-F2FB-940EA107C88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760" r="30251" b="40439"/>
                <a:stretch/>
              </p:blipFill>
              <p:spPr bwMode="auto">
                <a:xfrm>
                  <a:off x="4802831" y="4752366"/>
                  <a:ext cx="695829" cy="96235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36" descr="Image result for paul mccartney">
                  <a:extLst>
                    <a:ext uri="{FF2B5EF4-FFF2-40B4-BE49-F238E27FC236}">
                      <a16:creationId xmlns:a16="http://schemas.microsoft.com/office/drawing/2014/main" id="{C7558E52-426A-E74F-5EE8-EE40E948D7B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839" r="14441" b="27809"/>
                <a:stretch/>
              </p:blipFill>
              <p:spPr bwMode="auto">
                <a:xfrm>
                  <a:off x="7688421" y="2589729"/>
                  <a:ext cx="778308" cy="890439"/>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Straight Connector 77">
                  <a:extLst>
                    <a:ext uri="{FF2B5EF4-FFF2-40B4-BE49-F238E27FC236}">
                      <a16:creationId xmlns:a16="http://schemas.microsoft.com/office/drawing/2014/main" id="{CE4639A0-99DC-9503-4FD3-4AC1D8BDB346}"/>
                    </a:ext>
                  </a:extLst>
                </p:cNvPr>
                <p:cNvCxnSpPr>
                  <a:stCxn id="44" idx="3"/>
                </p:cNvCxnSpPr>
                <p:nvPr/>
              </p:nvCxnSpPr>
              <p:spPr>
                <a:xfrm>
                  <a:off x="4616953" y="3727451"/>
                  <a:ext cx="1313486" cy="4137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FD8247D-DA81-6335-4106-24FED5C9D968}"/>
                    </a:ext>
                  </a:extLst>
                </p:cNvPr>
                <p:cNvCxnSpPr>
                  <a:stCxn id="15" idx="3"/>
                  <a:endCxn id="77" idx="1"/>
                </p:cNvCxnSpPr>
                <p:nvPr/>
              </p:nvCxnSpPr>
              <p:spPr>
                <a:xfrm flipV="1">
                  <a:off x="2989647" y="3034948"/>
                  <a:ext cx="4698775" cy="211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4FFC2B7-E5A7-CB0B-6E96-EE34EDB824BC}"/>
                    </a:ext>
                  </a:extLst>
                </p:cNvPr>
                <p:cNvCxnSpPr>
                  <a:stCxn id="73" idx="1"/>
                  <a:endCxn id="77" idx="2"/>
                </p:cNvCxnSpPr>
                <p:nvPr/>
              </p:nvCxnSpPr>
              <p:spPr>
                <a:xfrm flipH="1" flipV="1">
                  <a:off x="8077575" y="3480168"/>
                  <a:ext cx="896336" cy="7854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2E0F8CF-1675-633A-2ABC-1014DE46EBBD}"/>
                    </a:ext>
                  </a:extLst>
                </p:cNvPr>
                <p:cNvCxnSpPr>
                  <a:stCxn id="73" idx="1"/>
                </p:cNvCxnSpPr>
                <p:nvPr/>
              </p:nvCxnSpPr>
              <p:spPr>
                <a:xfrm flipH="1" flipV="1">
                  <a:off x="6617443" y="4141234"/>
                  <a:ext cx="2356468" cy="1244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DCF8906-21F0-6C3A-BB41-4CDA0AAE7216}"/>
                    </a:ext>
                  </a:extLst>
                </p:cNvPr>
                <p:cNvCxnSpPr>
                  <a:stCxn id="73" idx="1"/>
                  <a:endCxn id="75" idx="3"/>
                </p:cNvCxnSpPr>
                <p:nvPr/>
              </p:nvCxnSpPr>
              <p:spPr>
                <a:xfrm flipH="1">
                  <a:off x="7752241" y="4265645"/>
                  <a:ext cx="1221671" cy="82535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81AB2E3-5341-70D1-1AB6-35746D0D6181}"/>
                    </a:ext>
                  </a:extLst>
                </p:cNvPr>
                <p:cNvCxnSpPr>
                  <a:stCxn id="73" idx="1"/>
                  <a:endCxn id="74" idx="0"/>
                </p:cNvCxnSpPr>
                <p:nvPr/>
              </p:nvCxnSpPr>
              <p:spPr>
                <a:xfrm flipH="1">
                  <a:off x="8277849" y="4265644"/>
                  <a:ext cx="696063" cy="15156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54DF98B-0CD1-E81C-2789-ACB6BC13DBD8}"/>
                    </a:ext>
                  </a:extLst>
                </p:cNvPr>
                <p:cNvCxnSpPr>
                  <a:stCxn id="74" idx="1"/>
                </p:cNvCxnSpPr>
                <p:nvPr/>
              </p:nvCxnSpPr>
              <p:spPr>
                <a:xfrm flipH="1" flipV="1">
                  <a:off x="2565838" y="5714723"/>
                  <a:ext cx="5437606" cy="4912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D43BD84-F65D-53BE-E645-671438C90F5A}"/>
                    </a:ext>
                  </a:extLst>
                </p:cNvPr>
                <p:cNvCxnSpPr>
                  <a:stCxn id="75" idx="1"/>
                  <a:endCxn id="76" idx="3"/>
                </p:cNvCxnSpPr>
                <p:nvPr/>
              </p:nvCxnSpPr>
              <p:spPr>
                <a:xfrm flipH="1">
                  <a:off x="5498659" y="5091000"/>
                  <a:ext cx="1671374" cy="1425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F8EBFB0-7B69-1B9D-FF7E-D2F53282EEA3}"/>
                    </a:ext>
                  </a:extLst>
                </p:cNvPr>
                <p:cNvCxnSpPr/>
                <p:nvPr/>
              </p:nvCxnSpPr>
              <p:spPr>
                <a:xfrm flipH="1">
                  <a:off x="2289175" y="4525894"/>
                  <a:ext cx="815802" cy="77420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87" name="Picture 2" descr="Joe Biden - CNBC">
                  <a:extLst>
                    <a:ext uri="{FF2B5EF4-FFF2-40B4-BE49-F238E27FC236}">
                      <a16:creationId xmlns:a16="http://schemas.microsoft.com/office/drawing/2014/main" id="{A7AB5D2B-E376-B2EA-671D-4C0CA17A22C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7298" r="26708" b="42616"/>
                <a:stretch/>
              </p:blipFill>
              <p:spPr bwMode="auto">
                <a:xfrm>
                  <a:off x="5884166" y="3696565"/>
                  <a:ext cx="778309" cy="969707"/>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Emmanuel Macron - Wikipedia">
                  <a:extLst>
                    <a:ext uri="{FF2B5EF4-FFF2-40B4-BE49-F238E27FC236}">
                      <a16:creationId xmlns:a16="http://schemas.microsoft.com/office/drawing/2014/main" id="{61469563-8473-2F5A-5E45-22DD27A9E36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210" r="11235" b="39758"/>
                <a:stretch/>
              </p:blipFill>
              <p:spPr bwMode="auto">
                <a:xfrm>
                  <a:off x="1822926" y="5162272"/>
                  <a:ext cx="815802" cy="97988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6" descr="Taylor Swift set to make her feature directorial debut | CNN">
                  <a:extLst>
                    <a:ext uri="{FF2B5EF4-FFF2-40B4-BE49-F238E27FC236}">
                      <a16:creationId xmlns:a16="http://schemas.microsoft.com/office/drawing/2014/main" id="{5841C183-EF5D-0D27-339B-65B5951BD4A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5632" r="25738" b="17703"/>
                <a:stretch/>
              </p:blipFill>
              <p:spPr bwMode="auto">
                <a:xfrm>
                  <a:off x="2945852" y="3843828"/>
                  <a:ext cx="704008" cy="843632"/>
                </a:xfrm>
                <a:prstGeom prst="rect">
                  <a:avLst/>
                </a:prstGeom>
                <a:noFill/>
                <a:extLst>
                  <a:ext uri="{909E8E84-426E-40DD-AFC4-6F175D3DCCD1}">
                    <a14:hiddenFill xmlns:a14="http://schemas.microsoft.com/office/drawing/2010/main">
                      <a:solidFill>
                        <a:srgbClr val="FFFFFF"/>
                      </a:solidFill>
                    </a14:hiddenFill>
                  </a:ext>
                </a:extLst>
              </p:spPr>
            </p:pic>
            <p:cxnSp>
              <p:nvCxnSpPr>
                <p:cNvPr id="90" name="Straight Connector 89">
                  <a:extLst>
                    <a:ext uri="{FF2B5EF4-FFF2-40B4-BE49-F238E27FC236}">
                      <a16:creationId xmlns:a16="http://schemas.microsoft.com/office/drawing/2014/main" id="{BE663900-92CD-1A52-020B-BF0525AF3FB8}"/>
                    </a:ext>
                  </a:extLst>
                </p:cNvPr>
                <p:cNvCxnSpPr/>
                <p:nvPr/>
              </p:nvCxnSpPr>
              <p:spPr>
                <a:xfrm>
                  <a:off x="2446445" y="1797566"/>
                  <a:ext cx="743692" cy="460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91" name="Picture 8" descr="Ed Sheeran">
                  <a:extLst>
                    <a:ext uri="{FF2B5EF4-FFF2-40B4-BE49-F238E27FC236}">
                      <a16:creationId xmlns:a16="http://schemas.microsoft.com/office/drawing/2014/main" id="{6487516E-48D6-8883-33CE-2094B7E3B5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0283" y="1377631"/>
                  <a:ext cx="743692" cy="743692"/>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0" descr="Pharrell Williams - Age, Wife &amp; &quot;Happy&quot;">
                  <a:extLst>
                    <a:ext uri="{FF2B5EF4-FFF2-40B4-BE49-F238E27FC236}">
                      <a16:creationId xmlns:a16="http://schemas.microsoft.com/office/drawing/2014/main" id="{AC0A8FE5-06B6-4700-A2C2-AB3F060D91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1741" y="1509255"/>
                  <a:ext cx="743692" cy="743692"/>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10" name="Group 9" descr="The complement of that independent set (the set of all unselected nodes) is a vertex cover.">
            <a:extLst>
              <a:ext uri="{FF2B5EF4-FFF2-40B4-BE49-F238E27FC236}">
                <a16:creationId xmlns:a16="http://schemas.microsoft.com/office/drawing/2014/main" id="{0BC57B8C-F353-47C7-E4DD-8E49BD313731}"/>
              </a:ext>
            </a:extLst>
          </p:cNvPr>
          <p:cNvGrpSpPr/>
          <p:nvPr/>
        </p:nvGrpSpPr>
        <p:grpSpPr>
          <a:xfrm>
            <a:off x="6286983" y="2922093"/>
            <a:ext cx="4216112" cy="3482465"/>
            <a:chOff x="6286983" y="2922093"/>
            <a:chExt cx="4216112" cy="3482465"/>
          </a:xfrm>
        </p:grpSpPr>
        <p:grpSp>
          <p:nvGrpSpPr>
            <p:cNvPr id="5" name="Group 4">
              <a:extLst>
                <a:ext uri="{FF2B5EF4-FFF2-40B4-BE49-F238E27FC236}">
                  <a16:creationId xmlns:a16="http://schemas.microsoft.com/office/drawing/2014/main" id="{2102160C-597D-4901-BA01-37E73A1E7D77}"/>
                </a:ext>
              </a:extLst>
            </p:cNvPr>
            <p:cNvGrpSpPr/>
            <p:nvPr/>
          </p:nvGrpSpPr>
          <p:grpSpPr>
            <a:xfrm>
              <a:off x="6286983" y="2922093"/>
              <a:ext cx="4216112" cy="3354671"/>
              <a:chOff x="6286983" y="2922093"/>
              <a:chExt cx="4216112" cy="3354671"/>
            </a:xfrm>
          </p:grpSpPr>
          <p:sp>
            <p:nvSpPr>
              <p:cNvPr id="69" name="TextBox 68"/>
              <p:cNvSpPr txBox="1"/>
              <p:nvPr/>
            </p:nvSpPr>
            <p:spPr>
              <a:xfrm>
                <a:off x="7183471" y="2922093"/>
                <a:ext cx="1380634" cy="369332"/>
              </a:xfrm>
              <a:prstGeom prst="rect">
                <a:avLst/>
              </a:prstGeom>
              <a:noFill/>
            </p:spPr>
            <p:txBody>
              <a:bodyPr wrap="none" rtlCol="0">
                <a:spAutoFit/>
              </a:bodyPr>
              <a:lstStyle/>
              <a:p>
                <a:r>
                  <a:rPr lang="en-US" dirty="0"/>
                  <a:t>Vertex Cover</a:t>
                </a:r>
              </a:p>
            </p:txBody>
          </p:sp>
          <p:grpSp>
            <p:nvGrpSpPr>
              <p:cNvPr id="99" name="Group 98">
                <a:extLst>
                  <a:ext uri="{FF2B5EF4-FFF2-40B4-BE49-F238E27FC236}">
                    <a16:creationId xmlns:a16="http://schemas.microsoft.com/office/drawing/2014/main" id="{182D98A0-3D23-6F5D-22BA-4B115BE23B1F}"/>
                  </a:ext>
                </a:extLst>
              </p:cNvPr>
              <p:cNvGrpSpPr/>
              <p:nvPr/>
            </p:nvGrpSpPr>
            <p:grpSpPr>
              <a:xfrm>
                <a:off x="6286983" y="3123704"/>
                <a:ext cx="4216112" cy="3153060"/>
                <a:chOff x="1578468" y="617538"/>
                <a:chExt cx="8040547" cy="6013200"/>
              </a:xfrm>
            </p:grpSpPr>
            <p:sp>
              <p:nvSpPr>
                <p:cNvPr id="100" name="AutoShape 30" descr="Image result for Aaron Bloomfield">
                  <a:extLst>
                    <a:ext uri="{FF2B5EF4-FFF2-40B4-BE49-F238E27FC236}">
                      <a16:creationId xmlns:a16="http://schemas.microsoft.com/office/drawing/2014/main" id="{F09A3823-DFF2-62AD-30B1-486CC90F210C}"/>
                    </a:ext>
                  </a:extLst>
                </p:cNvPr>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1" name="Group 100">
                  <a:extLst>
                    <a:ext uri="{FF2B5EF4-FFF2-40B4-BE49-F238E27FC236}">
                      <a16:creationId xmlns:a16="http://schemas.microsoft.com/office/drawing/2014/main" id="{3F6A45F4-1CD4-6AFE-F8E4-79159D2A5078}"/>
                    </a:ext>
                  </a:extLst>
                </p:cNvPr>
                <p:cNvGrpSpPr/>
                <p:nvPr/>
              </p:nvGrpSpPr>
              <p:grpSpPr>
                <a:xfrm>
                  <a:off x="1578468" y="1353774"/>
                  <a:ext cx="7153677" cy="5007580"/>
                  <a:chOff x="1578468" y="1353774"/>
                  <a:chExt cx="7153677" cy="5007580"/>
                </a:xfrm>
              </p:grpSpPr>
              <p:sp>
                <p:nvSpPr>
                  <p:cNvPr id="125" name="Oval 124">
                    <a:extLst>
                      <a:ext uri="{FF2B5EF4-FFF2-40B4-BE49-F238E27FC236}">
                        <a16:creationId xmlns:a16="http://schemas.microsoft.com/office/drawing/2014/main" id="{015710C6-CD58-728D-EF2D-157091A2DE7D}"/>
                      </a:ext>
                    </a:extLst>
                  </p:cNvPr>
                  <p:cNvSpPr/>
                  <p:nvPr/>
                </p:nvSpPr>
                <p:spPr>
                  <a:xfrm>
                    <a:off x="2909710" y="1353774"/>
                    <a:ext cx="1193396" cy="1085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7C959032-6BDC-4B2C-9EEE-262B6883E76E}"/>
                      </a:ext>
                    </a:extLst>
                  </p:cNvPr>
                  <p:cNvSpPr/>
                  <p:nvPr/>
                </p:nvSpPr>
                <p:spPr>
                  <a:xfrm>
                    <a:off x="1578468" y="5023461"/>
                    <a:ext cx="1271008" cy="13378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2AC7C72E-8AF3-7F28-A398-C485B2305412}"/>
                      </a:ext>
                    </a:extLst>
                  </p:cNvPr>
                  <p:cNvSpPr/>
                  <p:nvPr/>
                </p:nvSpPr>
                <p:spPr>
                  <a:xfrm>
                    <a:off x="5615301" y="3533718"/>
                    <a:ext cx="1271008" cy="13378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41BC5-1C3A-1828-49DC-4508F69A98C0}"/>
                      </a:ext>
                    </a:extLst>
                  </p:cNvPr>
                  <p:cNvSpPr/>
                  <p:nvPr/>
                </p:nvSpPr>
                <p:spPr>
                  <a:xfrm>
                    <a:off x="7461137" y="2378613"/>
                    <a:ext cx="1271008" cy="13378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62560867-C322-594C-4365-5042EC8BBD04}"/>
                      </a:ext>
                    </a:extLst>
                  </p:cNvPr>
                  <p:cNvSpPr/>
                  <p:nvPr/>
                </p:nvSpPr>
                <p:spPr>
                  <a:xfrm>
                    <a:off x="6755398" y="4411534"/>
                    <a:ext cx="1271008" cy="13378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4575472B-4B43-4333-6238-FCEBA04DD50E}"/>
                    </a:ext>
                  </a:extLst>
                </p:cNvPr>
                <p:cNvGrpSpPr/>
                <p:nvPr/>
              </p:nvGrpSpPr>
              <p:grpSpPr>
                <a:xfrm>
                  <a:off x="1822926" y="1377631"/>
                  <a:ext cx="7796089" cy="5253107"/>
                  <a:chOff x="1822926" y="1377631"/>
                  <a:chExt cx="7796089" cy="5253107"/>
                </a:xfrm>
              </p:grpSpPr>
              <p:pic>
                <p:nvPicPr>
                  <p:cNvPr id="103" name="Picture 2" descr="Image result for Prince Harry">
                    <a:extLst>
                      <a:ext uri="{FF2B5EF4-FFF2-40B4-BE49-F238E27FC236}">
                        <a16:creationId xmlns:a16="http://schemas.microsoft.com/office/drawing/2014/main" id="{087E9D34-AEA9-D00D-4025-F5C4E639F7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4506" y="2690353"/>
                    <a:ext cx="58514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descr="Image result for meghan markle">
                    <a:extLst>
                      <a:ext uri="{FF2B5EF4-FFF2-40B4-BE49-F238E27FC236}">
                        <a16:creationId xmlns:a16="http://schemas.microsoft.com/office/drawing/2014/main" id="{AE829FE8-3E6D-E98B-6C29-4E1D0963499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0000"/>
                  <a:stretch/>
                </p:blipFill>
                <p:spPr bwMode="auto">
                  <a:xfrm>
                    <a:off x="3885433" y="336169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6" descr="Image result for Prince Charles">
                    <a:extLst>
                      <a:ext uri="{FF2B5EF4-FFF2-40B4-BE49-F238E27FC236}">
                        <a16:creationId xmlns:a16="http://schemas.microsoft.com/office/drawing/2014/main" id="{BD16CC4C-84B9-B31D-9D21-BCD0BF95BB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3911" y="3891454"/>
                    <a:ext cx="645104" cy="74838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8" descr="Image result for justin trudeau">
                    <a:extLst>
                      <a:ext uri="{FF2B5EF4-FFF2-40B4-BE49-F238E27FC236}">
                        <a16:creationId xmlns:a16="http://schemas.microsoft.com/office/drawing/2014/main" id="{042618E1-BC28-4D07-C094-BEB7AD12A95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021" r="18091" b="33959"/>
                  <a:stretch/>
                </p:blipFill>
                <p:spPr bwMode="auto">
                  <a:xfrm>
                    <a:off x="8003444" y="5781280"/>
                    <a:ext cx="548808" cy="849458"/>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0" descr="Image result for Elton John">
                    <a:extLst>
                      <a:ext uri="{FF2B5EF4-FFF2-40B4-BE49-F238E27FC236}">
                        <a16:creationId xmlns:a16="http://schemas.microsoft.com/office/drawing/2014/main" id="{B2E217D2-04F9-A76D-7B71-5741FA15544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742" t="4042" r="23983" b="31143"/>
                  <a:stretch/>
                </p:blipFill>
                <p:spPr bwMode="auto">
                  <a:xfrm>
                    <a:off x="7170034" y="4639834"/>
                    <a:ext cx="582207" cy="90233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34" descr="Image result for angela merkel">
                    <a:extLst>
                      <a:ext uri="{FF2B5EF4-FFF2-40B4-BE49-F238E27FC236}">
                        <a16:creationId xmlns:a16="http://schemas.microsoft.com/office/drawing/2014/main" id="{D4139B12-D505-DA27-0281-6C5DEFAF9E8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760" r="30251" b="40439"/>
                  <a:stretch/>
                </p:blipFill>
                <p:spPr bwMode="auto">
                  <a:xfrm>
                    <a:off x="4802831" y="4752366"/>
                    <a:ext cx="695829" cy="96235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36" descr="Image result for paul mccartney">
                    <a:extLst>
                      <a:ext uri="{FF2B5EF4-FFF2-40B4-BE49-F238E27FC236}">
                        <a16:creationId xmlns:a16="http://schemas.microsoft.com/office/drawing/2014/main" id="{BFB52D9D-F25C-CEDE-4477-E2FEB87BE433}"/>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839" r="14441" b="27809"/>
                  <a:stretch/>
                </p:blipFill>
                <p:spPr bwMode="auto">
                  <a:xfrm>
                    <a:off x="7688421" y="2589729"/>
                    <a:ext cx="778308" cy="890439"/>
                  </a:xfrm>
                  <a:prstGeom prst="rect">
                    <a:avLst/>
                  </a:prstGeom>
                  <a:noFill/>
                  <a:extLst>
                    <a:ext uri="{909E8E84-426E-40DD-AFC4-6F175D3DCCD1}">
                      <a14:hiddenFill xmlns:a14="http://schemas.microsoft.com/office/drawing/2010/main">
                        <a:solidFill>
                          <a:srgbClr val="FFFFFF"/>
                        </a:solidFill>
                      </a14:hiddenFill>
                    </a:ext>
                  </a:extLst>
                </p:spPr>
              </p:pic>
              <p:cxnSp>
                <p:nvCxnSpPr>
                  <p:cNvPr id="110" name="Straight Connector 109">
                    <a:extLst>
                      <a:ext uri="{FF2B5EF4-FFF2-40B4-BE49-F238E27FC236}">
                        <a16:creationId xmlns:a16="http://schemas.microsoft.com/office/drawing/2014/main" id="{E85A3CA1-1481-6C2A-2457-0803C69AF57F}"/>
                      </a:ext>
                    </a:extLst>
                  </p:cNvPr>
                  <p:cNvCxnSpPr>
                    <a:stCxn id="104" idx="3"/>
                  </p:cNvCxnSpPr>
                  <p:nvPr/>
                </p:nvCxnSpPr>
                <p:spPr>
                  <a:xfrm>
                    <a:off x="4616953" y="3727451"/>
                    <a:ext cx="1313486" cy="4137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F84ED2D-4D03-04CE-DA21-330988BB980F}"/>
                      </a:ext>
                    </a:extLst>
                  </p:cNvPr>
                  <p:cNvCxnSpPr>
                    <a:stCxn id="103" idx="3"/>
                    <a:endCxn id="109" idx="1"/>
                  </p:cNvCxnSpPr>
                  <p:nvPr/>
                </p:nvCxnSpPr>
                <p:spPr>
                  <a:xfrm flipV="1">
                    <a:off x="2989647" y="3034948"/>
                    <a:ext cx="4698775" cy="211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1E35291-882C-79C0-026F-9B58CA6A2E3E}"/>
                      </a:ext>
                    </a:extLst>
                  </p:cNvPr>
                  <p:cNvCxnSpPr>
                    <a:stCxn id="105" idx="1"/>
                    <a:endCxn id="109" idx="2"/>
                  </p:cNvCxnSpPr>
                  <p:nvPr/>
                </p:nvCxnSpPr>
                <p:spPr>
                  <a:xfrm flipH="1" flipV="1">
                    <a:off x="8077575" y="3480168"/>
                    <a:ext cx="896336" cy="7854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A03C0C4-5D34-A9B0-095F-64DA99D3A4F6}"/>
                      </a:ext>
                    </a:extLst>
                  </p:cNvPr>
                  <p:cNvCxnSpPr>
                    <a:stCxn id="105" idx="1"/>
                  </p:cNvCxnSpPr>
                  <p:nvPr/>
                </p:nvCxnSpPr>
                <p:spPr>
                  <a:xfrm flipH="1" flipV="1">
                    <a:off x="6617443" y="4141234"/>
                    <a:ext cx="2356468" cy="1244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5FE8A7B-3307-E734-D86B-FC873F04B11B}"/>
                      </a:ext>
                    </a:extLst>
                  </p:cNvPr>
                  <p:cNvCxnSpPr>
                    <a:stCxn id="105" idx="1"/>
                    <a:endCxn id="107" idx="3"/>
                  </p:cNvCxnSpPr>
                  <p:nvPr/>
                </p:nvCxnSpPr>
                <p:spPr>
                  <a:xfrm flipH="1">
                    <a:off x="7752241" y="4265645"/>
                    <a:ext cx="1221671" cy="82535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A7E4D3C-34B3-F229-D356-6C1C807875CD}"/>
                      </a:ext>
                    </a:extLst>
                  </p:cNvPr>
                  <p:cNvCxnSpPr>
                    <a:stCxn id="105" idx="1"/>
                    <a:endCxn id="106" idx="0"/>
                  </p:cNvCxnSpPr>
                  <p:nvPr/>
                </p:nvCxnSpPr>
                <p:spPr>
                  <a:xfrm flipH="1">
                    <a:off x="8277849" y="4265644"/>
                    <a:ext cx="696063" cy="151563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0A0A2B9-51AB-18D9-DD92-A1418A64A149}"/>
                      </a:ext>
                    </a:extLst>
                  </p:cNvPr>
                  <p:cNvCxnSpPr>
                    <a:cxnSpLocks/>
                    <a:stCxn id="106" idx="1"/>
                  </p:cNvCxnSpPr>
                  <p:nvPr/>
                </p:nvCxnSpPr>
                <p:spPr>
                  <a:xfrm flipH="1" flipV="1">
                    <a:off x="2565839" y="5714724"/>
                    <a:ext cx="5437605" cy="49128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21450FD-6352-36BD-FC59-87897AD3AA33}"/>
                      </a:ext>
                    </a:extLst>
                  </p:cNvPr>
                  <p:cNvCxnSpPr>
                    <a:stCxn id="107" idx="1"/>
                    <a:endCxn id="108" idx="3"/>
                  </p:cNvCxnSpPr>
                  <p:nvPr/>
                </p:nvCxnSpPr>
                <p:spPr>
                  <a:xfrm flipH="1">
                    <a:off x="5498659" y="5091000"/>
                    <a:ext cx="1671374" cy="1425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2B56EF5-C2F7-778C-3B3C-60AE78B5950D}"/>
                      </a:ext>
                    </a:extLst>
                  </p:cNvPr>
                  <p:cNvCxnSpPr/>
                  <p:nvPr/>
                </p:nvCxnSpPr>
                <p:spPr>
                  <a:xfrm flipH="1">
                    <a:off x="2289175" y="4525894"/>
                    <a:ext cx="815802" cy="77420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19" name="Picture 2" descr="Joe Biden - CNBC">
                    <a:extLst>
                      <a:ext uri="{FF2B5EF4-FFF2-40B4-BE49-F238E27FC236}">
                        <a16:creationId xmlns:a16="http://schemas.microsoft.com/office/drawing/2014/main" id="{47D3832A-9480-B176-1EC3-391B957454E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7298" r="26708" b="42616"/>
                  <a:stretch/>
                </p:blipFill>
                <p:spPr bwMode="auto">
                  <a:xfrm>
                    <a:off x="5884166" y="3696565"/>
                    <a:ext cx="778309" cy="969707"/>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Emmanuel Macron - Wikipedia">
                    <a:extLst>
                      <a:ext uri="{FF2B5EF4-FFF2-40B4-BE49-F238E27FC236}">
                        <a16:creationId xmlns:a16="http://schemas.microsoft.com/office/drawing/2014/main" id="{A9B4AD52-A8F0-801F-0FFA-D2480794444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210" r="11235" b="39758"/>
                  <a:stretch/>
                </p:blipFill>
                <p:spPr bwMode="auto">
                  <a:xfrm>
                    <a:off x="1822926" y="5162272"/>
                    <a:ext cx="815802" cy="979882"/>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6" descr="Taylor Swift set to make her feature directorial debut | CNN">
                    <a:extLst>
                      <a:ext uri="{FF2B5EF4-FFF2-40B4-BE49-F238E27FC236}">
                        <a16:creationId xmlns:a16="http://schemas.microsoft.com/office/drawing/2014/main" id="{04B8BCF3-A237-E31B-546C-7E6C9270933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5632" r="25738" b="17703"/>
                  <a:stretch/>
                </p:blipFill>
                <p:spPr bwMode="auto">
                  <a:xfrm>
                    <a:off x="2945852" y="3843828"/>
                    <a:ext cx="704008" cy="843632"/>
                  </a:xfrm>
                  <a:prstGeom prst="rect">
                    <a:avLst/>
                  </a:prstGeom>
                  <a:noFill/>
                  <a:extLst>
                    <a:ext uri="{909E8E84-426E-40DD-AFC4-6F175D3DCCD1}">
                      <a14:hiddenFill xmlns:a14="http://schemas.microsoft.com/office/drawing/2010/main">
                        <a:solidFill>
                          <a:srgbClr val="FFFFFF"/>
                        </a:solidFill>
                      </a14:hiddenFill>
                    </a:ext>
                  </a:extLst>
                </p:spPr>
              </p:pic>
              <p:cxnSp>
                <p:nvCxnSpPr>
                  <p:cNvPr id="122" name="Straight Connector 121">
                    <a:extLst>
                      <a:ext uri="{FF2B5EF4-FFF2-40B4-BE49-F238E27FC236}">
                        <a16:creationId xmlns:a16="http://schemas.microsoft.com/office/drawing/2014/main" id="{53704EFA-0E19-8871-5806-10CC41B1956B}"/>
                      </a:ext>
                    </a:extLst>
                  </p:cNvPr>
                  <p:cNvCxnSpPr/>
                  <p:nvPr/>
                </p:nvCxnSpPr>
                <p:spPr>
                  <a:xfrm>
                    <a:off x="2446445" y="1797566"/>
                    <a:ext cx="743692" cy="460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23" name="Picture 8" descr="Ed Sheeran">
                    <a:extLst>
                      <a:ext uri="{FF2B5EF4-FFF2-40B4-BE49-F238E27FC236}">
                        <a16:creationId xmlns:a16="http://schemas.microsoft.com/office/drawing/2014/main" id="{F1F00C0E-C346-23A9-05D0-C7816979EE1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0283" y="1377631"/>
                    <a:ext cx="743692" cy="743692"/>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0" descr="Pharrell Williams - Age, Wife &amp; &quot;Happy&quot;">
                    <a:extLst>
                      <a:ext uri="{FF2B5EF4-FFF2-40B4-BE49-F238E27FC236}">
                        <a16:creationId xmlns:a16="http://schemas.microsoft.com/office/drawing/2014/main" id="{AD1CEF02-FE9C-0B57-5515-44C15A2850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1741" y="1509255"/>
                    <a:ext cx="743692" cy="743692"/>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132" name="Oval 131">
              <a:extLst>
                <a:ext uri="{FF2B5EF4-FFF2-40B4-BE49-F238E27FC236}">
                  <a16:creationId xmlns:a16="http://schemas.microsoft.com/office/drawing/2014/main" id="{F19EA206-8683-9260-2696-DC9073D7AE8B}"/>
                </a:ext>
              </a:extLst>
            </p:cNvPr>
            <p:cNvSpPr/>
            <p:nvPr/>
          </p:nvSpPr>
          <p:spPr>
            <a:xfrm>
              <a:off x="9461582" y="5703025"/>
              <a:ext cx="666461" cy="7015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084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Transforming a VC into an IS</a:t>
            </a:r>
          </a:p>
        </p:txBody>
      </p:sp>
      <mc:AlternateContent xmlns:mc="http://schemas.openxmlformats.org/markup-compatibility/2006" xmlns:a14="http://schemas.microsoft.com/office/drawing/2010/main">
        <mc:Choice Requires="a14">
          <p:sp>
            <p:nvSpPr>
              <p:cNvPr id="70" name="Content Placeholder 2"/>
              <p:cNvSpPr>
                <a:spLocks noGrp="1"/>
              </p:cNvSpPr>
              <p:nvPr>
                <p:ph idx="1"/>
              </p:nvPr>
            </p:nvSpPr>
            <p:spPr>
              <a:xfrm>
                <a:off x="1524000" y="1762716"/>
                <a:ext cx="9144000" cy="609600"/>
              </a:xfrm>
            </p:spPr>
            <p:txBody>
              <a:bodyPr>
                <a:noAutofit/>
              </a:bodyPr>
              <a:lstStyle/>
              <a:p>
                <a:pPr marL="0" indent="0">
                  <a:buNone/>
                </a:pPr>
                <a14:m>
                  <m:oMath xmlns:m="http://schemas.openxmlformats.org/officeDocument/2006/math">
                    <m:r>
                      <a:rPr lang="en-US" sz="2900" i="1">
                        <a:latin typeface="Cambria Math"/>
                      </a:rPr>
                      <m:t>𝑆</m:t>
                    </m:r>
                  </m:oMath>
                </a14:m>
                <a:r>
                  <a:rPr lang="en-US" sz="2900" dirty="0"/>
                  <a:t> is an independent set of </a:t>
                </a:r>
                <a14:m>
                  <m:oMath xmlns:m="http://schemas.openxmlformats.org/officeDocument/2006/math">
                    <m:r>
                      <a:rPr lang="en-US" sz="2900" i="1">
                        <a:latin typeface="Cambria Math"/>
                      </a:rPr>
                      <m:t>𝐺</m:t>
                    </m:r>
                  </m:oMath>
                </a14:m>
                <a:r>
                  <a:rPr lang="en-US" sz="2900" dirty="0"/>
                  <a:t> </a:t>
                </a:r>
                <a:r>
                  <a:rPr lang="en-US" sz="2900" dirty="0" err="1"/>
                  <a:t>iff</a:t>
                </a:r>
                <a:r>
                  <a:rPr lang="en-US" sz="2900" dirty="0"/>
                  <a:t> </a:t>
                </a:r>
                <a14:m>
                  <m:oMath xmlns:m="http://schemas.openxmlformats.org/officeDocument/2006/math">
                    <m:r>
                      <a:rPr lang="en-US" sz="2900" i="1">
                        <a:latin typeface="Cambria Math"/>
                      </a:rPr>
                      <m:t>𝑉</m:t>
                    </m:r>
                    <m:r>
                      <a:rPr lang="en-US" sz="2900" i="1">
                        <a:latin typeface="Cambria Math"/>
                      </a:rPr>
                      <m:t>−</m:t>
                    </m:r>
                    <m:r>
                      <a:rPr lang="en-US" sz="2900" i="1">
                        <a:latin typeface="Cambria Math"/>
                      </a:rPr>
                      <m:t>𝑆</m:t>
                    </m:r>
                  </m:oMath>
                </a14:m>
                <a:r>
                  <a:rPr lang="en-US" sz="2900" dirty="0"/>
                  <a:t> is a vertex cover of </a:t>
                </a:r>
                <a14:m>
                  <m:oMath xmlns:m="http://schemas.openxmlformats.org/officeDocument/2006/math">
                    <m:r>
                      <a:rPr lang="en-US" sz="2900" i="1">
                        <a:latin typeface="Cambria Math"/>
                      </a:rPr>
                      <m:t>𝐺</m:t>
                    </m:r>
                  </m:oMath>
                </a14:m>
                <a:endParaRPr lang="en-US" sz="2900" dirty="0"/>
              </a:p>
            </p:txBody>
          </p:sp>
        </mc:Choice>
        <mc:Fallback xmlns="">
          <p:sp>
            <p:nvSpPr>
              <p:cNvPr id="70" name="Content Placeholder 2"/>
              <p:cNvSpPr>
                <a:spLocks noGrp="1" noRot="1" noChangeAspect="1" noMove="1" noResize="1" noEditPoints="1" noAdjustHandles="1" noChangeArrowheads="1" noChangeShapeType="1" noTextEdit="1"/>
              </p:cNvSpPr>
              <p:nvPr>
                <p:ph idx="1"/>
              </p:nvPr>
            </p:nvSpPr>
            <p:spPr>
              <a:xfrm>
                <a:off x="1524000" y="1762716"/>
                <a:ext cx="9144000" cy="609600"/>
              </a:xfrm>
              <a:blipFill>
                <a:blip r:embed="rId2"/>
                <a:stretch>
                  <a:fillRect t="-18000" b="-9000"/>
                </a:stretch>
              </a:blipFill>
            </p:spPr>
            <p:txBody>
              <a:bodyPr/>
              <a:lstStyle/>
              <a:p>
                <a:r>
                  <a:rPr lang="en-US">
                    <a:noFill/>
                  </a:rPr>
                  <a:t> </a:t>
                </a:r>
              </a:p>
            </p:txBody>
          </p:sp>
        </mc:Fallback>
      </mc:AlternateContent>
      <p:grpSp>
        <p:nvGrpSpPr>
          <p:cNvPr id="5" name="Group 4" descr="Consider a vertex cover">
            <a:extLst>
              <a:ext uri="{FF2B5EF4-FFF2-40B4-BE49-F238E27FC236}">
                <a16:creationId xmlns:a16="http://schemas.microsoft.com/office/drawing/2014/main" id="{7ADCCFB6-6A8B-49A9-73C3-4255C0DEB767}"/>
              </a:ext>
            </a:extLst>
          </p:cNvPr>
          <p:cNvGrpSpPr/>
          <p:nvPr/>
        </p:nvGrpSpPr>
        <p:grpSpPr>
          <a:xfrm>
            <a:off x="1708698" y="2585027"/>
            <a:ext cx="3733078" cy="3851081"/>
            <a:chOff x="1708698" y="2585027"/>
            <a:chExt cx="3733078" cy="3851081"/>
          </a:xfrm>
        </p:grpSpPr>
        <p:sp>
          <p:nvSpPr>
            <p:cNvPr id="69" name="TextBox 68"/>
            <p:cNvSpPr txBox="1"/>
            <p:nvPr/>
          </p:nvSpPr>
          <p:spPr>
            <a:xfrm>
              <a:off x="2362200" y="2585027"/>
              <a:ext cx="1380634" cy="369332"/>
            </a:xfrm>
            <a:prstGeom prst="rect">
              <a:avLst/>
            </a:prstGeom>
            <a:noFill/>
          </p:spPr>
          <p:txBody>
            <a:bodyPr wrap="none" rtlCol="0">
              <a:spAutoFit/>
            </a:bodyPr>
            <a:lstStyle/>
            <a:p>
              <a:r>
                <a:rPr lang="en-US" dirty="0"/>
                <a:t>Vertex Cover</a:t>
              </a:r>
            </a:p>
          </p:txBody>
        </p:sp>
        <p:grpSp>
          <p:nvGrpSpPr>
            <p:cNvPr id="3" name="Group 2"/>
            <p:cNvGrpSpPr/>
            <p:nvPr/>
          </p:nvGrpSpPr>
          <p:grpSpPr>
            <a:xfrm>
              <a:off x="1708698" y="3109661"/>
              <a:ext cx="3733078" cy="3326447"/>
              <a:chOff x="657225" y="1481300"/>
              <a:chExt cx="5514975" cy="4914248"/>
            </a:xfrm>
          </p:grpSpPr>
          <p:cxnSp>
            <p:nvCxnSpPr>
              <p:cNvPr id="71" name="Straight Connector 70"/>
              <p:cNvCxnSpPr>
                <a:stCxn id="86" idx="1"/>
                <a:endCxn id="88" idx="2"/>
              </p:cNvCxnSpPr>
              <p:nvPr/>
            </p:nvCxnSpPr>
            <p:spPr>
              <a:xfrm flipV="1">
                <a:off x="3187377" y="5562600"/>
                <a:ext cx="1570890" cy="490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87" idx="2"/>
                <a:endCxn id="86" idx="3"/>
              </p:cNvCxnSpPr>
              <p:nvPr/>
            </p:nvCxnSpPr>
            <p:spPr>
              <a:xfrm>
                <a:off x="2054087" y="5181600"/>
                <a:ext cx="602937" cy="871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88" idx="1"/>
                <a:endCxn id="87" idx="3"/>
              </p:cNvCxnSpPr>
              <p:nvPr/>
            </p:nvCxnSpPr>
            <p:spPr>
              <a:xfrm flipH="1" flipV="1">
                <a:off x="2282687" y="4953000"/>
                <a:ext cx="2246980" cy="381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91" idx="2"/>
                <a:endCxn id="87" idx="0"/>
              </p:cNvCxnSpPr>
              <p:nvPr/>
            </p:nvCxnSpPr>
            <p:spPr>
              <a:xfrm>
                <a:off x="885825" y="3032235"/>
                <a:ext cx="1168262" cy="16921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91" idx="3"/>
                <a:endCxn id="92" idx="1"/>
              </p:cNvCxnSpPr>
              <p:nvPr/>
            </p:nvCxnSpPr>
            <p:spPr>
              <a:xfrm flipV="1">
                <a:off x="1114425" y="2447104"/>
                <a:ext cx="1734926" cy="3565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92" idx="3"/>
                <a:endCxn id="89" idx="1"/>
              </p:cNvCxnSpPr>
              <p:nvPr/>
            </p:nvCxnSpPr>
            <p:spPr>
              <a:xfrm>
                <a:off x="3306551" y="2447104"/>
                <a:ext cx="2408449" cy="5867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92" idx="2"/>
                <a:endCxn id="90" idx="0"/>
              </p:cNvCxnSpPr>
              <p:nvPr/>
            </p:nvCxnSpPr>
            <p:spPr>
              <a:xfrm flipH="1">
                <a:off x="2613080" y="2675704"/>
                <a:ext cx="464871" cy="7867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90" idx="3"/>
                <a:endCxn id="93" idx="1"/>
              </p:cNvCxnSpPr>
              <p:nvPr/>
            </p:nvCxnSpPr>
            <p:spPr>
              <a:xfrm>
                <a:off x="2841680" y="3691099"/>
                <a:ext cx="959855" cy="4197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9" idx="2"/>
                <a:endCxn id="93" idx="0"/>
              </p:cNvCxnSpPr>
              <p:nvPr/>
            </p:nvCxnSpPr>
            <p:spPr>
              <a:xfrm flipH="1">
                <a:off x="4030135" y="3262477"/>
                <a:ext cx="1913465" cy="6197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92" idx="3"/>
                <a:endCxn id="94" idx="1"/>
              </p:cNvCxnSpPr>
              <p:nvPr/>
            </p:nvCxnSpPr>
            <p:spPr>
              <a:xfrm flipV="1">
                <a:off x="3306551" y="1709900"/>
                <a:ext cx="909851" cy="7372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89" idx="0"/>
                <a:endCxn id="94" idx="3"/>
              </p:cNvCxnSpPr>
              <p:nvPr/>
            </p:nvCxnSpPr>
            <p:spPr>
              <a:xfrm flipH="1" flipV="1">
                <a:off x="4673602" y="1709900"/>
                <a:ext cx="1269998" cy="10953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88" idx="0"/>
                <a:endCxn id="93" idx="2"/>
              </p:cNvCxnSpPr>
              <p:nvPr/>
            </p:nvCxnSpPr>
            <p:spPr>
              <a:xfrm flipH="1" flipV="1">
                <a:off x="4030135" y="4339457"/>
                <a:ext cx="728132" cy="7659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88" idx="0"/>
                <a:endCxn id="89" idx="2"/>
              </p:cNvCxnSpPr>
              <p:nvPr/>
            </p:nvCxnSpPr>
            <p:spPr>
              <a:xfrm flipV="1">
                <a:off x="4758267" y="3262477"/>
                <a:ext cx="1185333" cy="18429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rot="10800000">
                <a:off x="2657024" y="5938347"/>
                <a:ext cx="530353" cy="457201"/>
                <a:chOff x="2133600" y="4191000"/>
                <a:chExt cx="1060704" cy="914400"/>
              </a:xfrm>
            </p:grpSpPr>
            <p:sp>
              <p:nvSpPr>
                <p:cNvPr id="85" name="Isosceles Triangle 84"/>
                <p:cNvSpPr/>
                <p:nvPr/>
              </p:nvSpPr>
              <p:spPr>
                <a:xfrm>
                  <a:off x="2133600" y="4191000"/>
                  <a:ext cx="1060704" cy="457200"/>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86" name="Rectangle 85"/>
                <p:cNvSpPr/>
                <p:nvPr/>
              </p:nvSpPr>
              <p:spPr>
                <a:xfrm>
                  <a:off x="2133600" y="4648200"/>
                  <a:ext cx="1060704"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grpSp>
          <p:sp>
            <p:nvSpPr>
              <p:cNvPr id="87" name="Rectangle 86"/>
              <p:cNvSpPr/>
              <p:nvPr/>
            </p:nvSpPr>
            <p:spPr>
              <a:xfrm>
                <a:off x="1825487" y="4724400"/>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529667" y="5105400"/>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715000" y="2805277"/>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384480" y="3462499"/>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57225" y="2575035"/>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849351" y="2218504"/>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801535" y="3882257"/>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216402" y="1481300"/>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descr="The complement of that vertex cover (the set of all unselected nodes) is an indepdent set.">
            <a:extLst>
              <a:ext uri="{FF2B5EF4-FFF2-40B4-BE49-F238E27FC236}">
                <a16:creationId xmlns:a16="http://schemas.microsoft.com/office/drawing/2014/main" id="{BE932000-5D42-FB96-73DD-8E0BBC506A62}"/>
              </a:ext>
            </a:extLst>
          </p:cNvPr>
          <p:cNvGrpSpPr/>
          <p:nvPr/>
        </p:nvGrpSpPr>
        <p:grpSpPr>
          <a:xfrm>
            <a:off x="6629400" y="2585027"/>
            <a:ext cx="3733078" cy="3926112"/>
            <a:chOff x="6629400" y="2585027"/>
            <a:chExt cx="3733078" cy="3926112"/>
          </a:xfrm>
        </p:grpSpPr>
        <p:sp>
          <p:nvSpPr>
            <p:cNvPr id="68" name="TextBox 67"/>
            <p:cNvSpPr txBox="1"/>
            <p:nvPr/>
          </p:nvSpPr>
          <p:spPr>
            <a:xfrm>
              <a:off x="7315200" y="2585027"/>
              <a:ext cx="1744260" cy="369332"/>
            </a:xfrm>
            <a:prstGeom prst="rect">
              <a:avLst/>
            </a:prstGeom>
            <a:noFill/>
          </p:spPr>
          <p:txBody>
            <a:bodyPr wrap="none" rtlCol="0">
              <a:spAutoFit/>
            </a:bodyPr>
            <a:lstStyle/>
            <a:p>
              <a:r>
                <a:rPr lang="en-US" dirty="0"/>
                <a:t>Independent Set</a:t>
              </a:r>
            </a:p>
          </p:txBody>
        </p:sp>
        <p:grpSp>
          <p:nvGrpSpPr>
            <p:cNvPr id="95" name="Group 94"/>
            <p:cNvGrpSpPr/>
            <p:nvPr/>
          </p:nvGrpSpPr>
          <p:grpSpPr>
            <a:xfrm>
              <a:off x="6629400" y="3184692"/>
              <a:ext cx="3733078" cy="3326447"/>
              <a:chOff x="657225" y="1481300"/>
              <a:chExt cx="5514975" cy="4914248"/>
            </a:xfrm>
          </p:grpSpPr>
          <p:cxnSp>
            <p:nvCxnSpPr>
              <p:cNvPr id="96" name="Straight Connector 95"/>
              <p:cNvCxnSpPr>
                <a:stCxn id="119" idx="1"/>
                <a:endCxn id="111" idx="2"/>
              </p:cNvCxnSpPr>
              <p:nvPr/>
            </p:nvCxnSpPr>
            <p:spPr>
              <a:xfrm flipV="1">
                <a:off x="3187377" y="5562600"/>
                <a:ext cx="1570890" cy="490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10" idx="2"/>
                <a:endCxn id="119" idx="3"/>
              </p:cNvCxnSpPr>
              <p:nvPr/>
            </p:nvCxnSpPr>
            <p:spPr>
              <a:xfrm>
                <a:off x="2054087" y="5181600"/>
                <a:ext cx="602937" cy="871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111" idx="1"/>
                <a:endCxn id="110" idx="3"/>
              </p:cNvCxnSpPr>
              <p:nvPr/>
            </p:nvCxnSpPr>
            <p:spPr>
              <a:xfrm flipH="1" flipV="1">
                <a:off x="2282687" y="4953000"/>
                <a:ext cx="2246980" cy="381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114" idx="2"/>
                <a:endCxn id="110" idx="0"/>
              </p:cNvCxnSpPr>
              <p:nvPr/>
            </p:nvCxnSpPr>
            <p:spPr>
              <a:xfrm>
                <a:off x="885825" y="3032235"/>
                <a:ext cx="1168262" cy="16921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114" idx="3"/>
                <a:endCxn id="115" idx="1"/>
              </p:cNvCxnSpPr>
              <p:nvPr/>
            </p:nvCxnSpPr>
            <p:spPr>
              <a:xfrm flipV="1">
                <a:off x="1114425" y="2447104"/>
                <a:ext cx="1734926" cy="3565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115" idx="3"/>
                <a:endCxn id="112" idx="1"/>
              </p:cNvCxnSpPr>
              <p:nvPr/>
            </p:nvCxnSpPr>
            <p:spPr>
              <a:xfrm>
                <a:off x="3306551" y="2447104"/>
                <a:ext cx="2408449" cy="5867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5" idx="2"/>
                <a:endCxn id="113" idx="0"/>
              </p:cNvCxnSpPr>
              <p:nvPr/>
            </p:nvCxnSpPr>
            <p:spPr>
              <a:xfrm flipH="1">
                <a:off x="2613080" y="2675704"/>
                <a:ext cx="464871" cy="7867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113" idx="3"/>
                <a:endCxn id="116" idx="1"/>
              </p:cNvCxnSpPr>
              <p:nvPr/>
            </p:nvCxnSpPr>
            <p:spPr>
              <a:xfrm>
                <a:off x="2841680" y="3691099"/>
                <a:ext cx="959855" cy="4197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2" idx="2"/>
                <a:endCxn id="116" idx="0"/>
              </p:cNvCxnSpPr>
              <p:nvPr/>
            </p:nvCxnSpPr>
            <p:spPr>
              <a:xfrm flipH="1">
                <a:off x="4030135" y="3262477"/>
                <a:ext cx="1913465" cy="6197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5" idx="3"/>
                <a:endCxn id="117" idx="1"/>
              </p:cNvCxnSpPr>
              <p:nvPr/>
            </p:nvCxnSpPr>
            <p:spPr>
              <a:xfrm flipV="1">
                <a:off x="3306551" y="1709900"/>
                <a:ext cx="909851" cy="7372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112" idx="0"/>
                <a:endCxn id="117" idx="3"/>
              </p:cNvCxnSpPr>
              <p:nvPr/>
            </p:nvCxnSpPr>
            <p:spPr>
              <a:xfrm flipH="1" flipV="1">
                <a:off x="4673602" y="1709900"/>
                <a:ext cx="1269998" cy="10953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11" idx="0"/>
                <a:endCxn id="116" idx="2"/>
              </p:cNvCxnSpPr>
              <p:nvPr/>
            </p:nvCxnSpPr>
            <p:spPr>
              <a:xfrm flipH="1" flipV="1">
                <a:off x="4030135" y="4339457"/>
                <a:ext cx="728132" cy="7659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11" idx="0"/>
                <a:endCxn id="112" idx="2"/>
              </p:cNvCxnSpPr>
              <p:nvPr/>
            </p:nvCxnSpPr>
            <p:spPr>
              <a:xfrm flipV="1">
                <a:off x="4758267" y="3262477"/>
                <a:ext cx="1185333" cy="18429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rot="10800000">
                <a:off x="2657024" y="5938347"/>
                <a:ext cx="530353" cy="457201"/>
                <a:chOff x="2133600" y="4191000"/>
                <a:chExt cx="1060704" cy="914400"/>
              </a:xfrm>
            </p:grpSpPr>
            <p:sp>
              <p:nvSpPr>
                <p:cNvPr id="118" name="Isosceles Triangle 117"/>
                <p:cNvSpPr/>
                <p:nvPr/>
              </p:nvSpPr>
              <p:spPr>
                <a:xfrm>
                  <a:off x="2133600" y="4191000"/>
                  <a:ext cx="1060704" cy="4572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119" name="Rectangle 118"/>
                <p:cNvSpPr/>
                <p:nvPr/>
              </p:nvSpPr>
              <p:spPr>
                <a:xfrm>
                  <a:off x="2133600" y="4648200"/>
                  <a:ext cx="1060704"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grpSp>
          <p:sp>
            <p:nvSpPr>
              <p:cNvPr id="110" name="Rectangle 109"/>
              <p:cNvSpPr/>
              <p:nvPr/>
            </p:nvSpPr>
            <p:spPr>
              <a:xfrm>
                <a:off x="1825487" y="47244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4529667" y="51054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5715000" y="2805277"/>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2384480" y="3462499"/>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657225" y="2575035"/>
                <a:ext cx="457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2849351" y="2218504"/>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3801535" y="3882257"/>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4216402" y="14813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96983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A065-6CD0-9F5B-7974-C2A75C541B67}"/>
              </a:ext>
            </a:extLst>
          </p:cNvPr>
          <p:cNvSpPr>
            <a:spLocks noGrp="1"/>
          </p:cNvSpPr>
          <p:nvPr>
            <p:ph type="title"/>
          </p:nvPr>
        </p:nvSpPr>
        <p:spPr/>
        <p:txBody>
          <a:bodyPr/>
          <a:lstStyle/>
          <a:p>
            <a:r>
              <a:rPr lang="en-US" dirty="0"/>
              <a:t>Solving Vertex Cover and Independent Set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FF4D0EF-7C00-6F14-9DB2-CA7C1A2A7E0D}"/>
                  </a:ext>
                </a:extLst>
              </p:cNvPr>
              <p:cNvSpPr>
                <a:spLocks noGrp="1"/>
              </p:cNvSpPr>
              <p:nvPr>
                <p:ph idx="1"/>
              </p:nvPr>
            </p:nvSpPr>
            <p:spPr/>
            <p:txBody>
              <a:bodyPr/>
              <a:lstStyle/>
              <a:p>
                <a:r>
                  <a:rPr lang="en-US" dirty="0"/>
                  <a:t>Algorithm to solve vertex cover</a:t>
                </a:r>
              </a:p>
              <a:p>
                <a:pPr lvl="1"/>
                <a:r>
                  <a:rPr lang="en-US" dirty="0"/>
                  <a:t>Input: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and a number </a:t>
                </a:r>
                <a14:m>
                  <m:oMath xmlns:m="http://schemas.openxmlformats.org/officeDocument/2006/math">
                    <m:r>
                      <a:rPr lang="en-US" b="0" i="1" smtClean="0">
                        <a:latin typeface="Cambria Math" panose="02040503050406030204" pitchFamily="18" charset="0"/>
                      </a:rPr>
                      <m:t>𝑘</m:t>
                    </m:r>
                  </m:oMath>
                </a14:m>
                <a:endParaRPr lang="en-US" dirty="0"/>
              </a:p>
              <a:p>
                <a:pPr lvl="1"/>
                <a:r>
                  <a:rPr lang="en-US" dirty="0"/>
                  <a:t>Output: True if </a:t>
                </a:r>
                <a14:m>
                  <m:oMath xmlns:m="http://schemas.openxmlformats.org/officeDocument/2006/math">
                    <m:r>
                      <a:rPr lang="en-US" b="0" i="1" smtClean="0">
                        <a:latin typeface="Cambria Math" panose="02040503050406030204" pitchFamily="18" charset="0"/>
                      </a:rPr>
                      <m:t>𝐺</m:t>
                    </m:r>
                  </m:oMath>
                </a14:m>
                <a:r>
                  <a:rPr lang="en-US" dirty="0"/>
                  <a:t> has a vertex cover of size </a:t>
                </a:r>
                <a14:m>
                  <m:oMath xmlns:m="http://schemas.openxmlformats.org/officeDocument/2006/math">
                    <m:r>
                      <a:rPr lang="en-US" b="0" i="1" smtClean="0">
                        <a:latin typeface="Cambria Math" panose="02040503050406030204" pitchFamily="18" charset="0"/>
                      </a:rPr>
                      <m:t>𝑘</m:t>
                    </m:r>
                  </m:oMath>
                </a14:m>
                <a:endParaRPr lang="en-US" dirty="0"/>
              </a:p>
              <a:p>
                <a:pPr lvl="2"/>
                <a:r>
                  <a:rPr lang="en-US" dirty="0"/>
                  <a:t>Check if there is an Independent Set of </a:t>
                </a:r>
                <a14:m>
                  <m:oMath xmlns:m="http://schemas.openxmlformats.org/officeDocument/2006/math">
                    <m:r>
                      <a:rPr lang="en-US" b="0" i="1" smtClean="0">
                        <a:latin typeface="Cambria Math" panose="02040503050406030204" pitchFamily="18" charset="0"/>
                      </a:rPr>
                      <m:t>𝐺</m:t>
                    </m:r>
                  </m:oMath>
                </a14:m>
                <a:r>
                  <a:rPr lang="en-US" dirty="0"/>
                  <a:t> of size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r>
                      <a:rPr lang="en-US" b="0" i="1" smtClean="0">
                        <a:latin typeface="Cambria Math" panose="02040503050406030204" pitchFamily="18" charset="0"/>
                      </a:rPr>
                      <m:t>−</m:t>
                    </m:r>
                    <m:r>
                      <a:rPr lang="en-US" b="0" i="1" smtClean="0">
                        <a:latin typeface="Cambria Math" panose="02040503050406030204" pitchFamily="18" charset="0"/>
                      </a:rPr>
                      <m:t>𝑘</m:t>
                    </m:r>
                  </m:oMath>
                </a14:m>
                <a:endParaRPr lang="en-US" dirty="0"/>
              </a:p>
              <a:p>
                <a:r>
                  <a:rPr lang="en-US" dirty="0"/>
                  <a:t>Algorithm to solve independent set</a:t>
                </a:r>
              </a:p>
              <a:p>
                <a:pPr lvl="1"/>
                <a:r>
                  <a:rPr lang="en-US" dirty="0"/>
                  <a:t>Input: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and a number </a:t>
                </a:r>
                <a14:m>
                  <m:oMath xmlns:m="http://schemas.openxmlformats.org/officeDocument/2006/math">
                    <m:r>
                      <a:rPr lang="en-US" b="0" i="1" smtClean="0">
                        <a:latin typeface="Cambria Math" panose="02040503050406030204" pitchFamily="18" charset="0"/>
                      </a:rPr>
                      <m:t>𝑘</m:t>
                    </m:r>
                  </m:oMath>
                </a14:m>
                <a:endParaRPr lang="en-US" dirty="0"/>
              </a:p>
              <a:p>
                <a:pPr lvl="1"/>
                <a:r>
                  <a:rPr lang="en-US" dirty="0"/>
                  <a:t>Output: True if </a:t>
                </a:r>
                <a14:m>
                  <m:oMath xmlns:m="http://schemas.openxmlformats.org/officeDocument/2006/math">
                    <m:r>
                      <a:rPr lang="en-US" b="0" i="1" smtClean="0">
                        <a:latin typeface="Cambria Math" panose="02040503050406030204" pitchFamily="18" charset="0"/>
                      </a:rPr>
                      <m:t>𝐺</m:t>
                    </m:r>
                  </m:oMath>
                </a14:m>
                <a:r>
                  <a:rPr lang="en-US" dirty="0"/>
                  <a:t> has an independent set of size </a:t>
                </a:r>
                <a14:m>
                  <m:oMath xmlns:m="http://schemas.openxmlformats.org/officeDocument/2006/math">
                    <m:r>
                      <a:rPr lang="en-US" b="0" i="1" smtClean="0">
                        <a:latin typeface="Cambria Math" panose="02040503050406030204" pitchFamily="18" charset="0"/>
                      </a:rPr>
                      <m:t>𝑘</m:t>
                    </m:r>
                  </m:oMath>
                </a14:m>
                <a:endParaRPr lang="en-US" dirty="0"/>
              </a:p>
              <a:p>
                <a:pPr lvl="2"/>
                <a:r>
                  <a:rPr lang="en-US" dirty="0"/>
                  <a:t>Check if there is a Vertex Cover of </a:t>
                </a:r>
                <a14:m>
                  <m:oMath xmlns:m="http://schemas.openxmlformats.org/officeDocument/2006/math">
                    <m:r>
                      <a:rPr lang="en-US" b="0" i="1" smtClean="0">
                        <a:latin typeface="Cambria Math" panose="02040503050406030204" pitchFamily="18" charset="0"/>
                      </a:rPr>
                      <m:t>𝐺</m:t>
                    </m:r>
                  </m:oMath>
                </a14:m>
                <a:r>
                  <a:rPr lang="en-US" dirty="0"/>
                  <a:t> of size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𝑉</m:t>
                        </m:r>
                      </m:e>
                    </m:d>
                    <m:r>
                      <a:rPr lang="en-US" b="0" i="1" smtClean="0">
                        <a:latin typeface="Cambria Math" panose="02040503050406030204" pitchFamily="18" charset="0"/>
                      </a:rPr>
                      <m:t>−</m:t>
                    </m:r>
                    <m:r>
                      <a:rPr lang="en-US" b="0" i="1" smtClean="0">
                        <a:latin typeface="Cambria Math" panose="02040503050406030204" pitchFamily="18" charset="0"/>
                      </a:rPr>
                      <m:t>𝑘</m:t>
                    </m:r>
                  </m:oMath>
                </a14:m>
                <a:endParaRPr lang="en-US" dirty="0"/>
              </a:p>
              <a:p>
                <a:endParaRPr lang="en-US" dirty="0"/>
              </a:p>
              <a:p>
                <a:pPr lvl="2"/>
                <a:endParaRPr lang="en-US" dirty="0"/>
              </a:p>
            </p:txBody>
          </p:sp>
        </mc:Choice>
        <mc:Fallback xmlns="">
          <p:sp>
            <p:nvSpPr>
              <p:cNvPr id="3" name="Content Placeholder 2">
                <a:extLst>
                  <a:ext uri="{FF2B5EF4-FFF2-40B4-BE49-F238E27FC236}">
                    <a16:creationId xmlns:a16="http://schemas.microsoft.com/office/drawing/2014/main" id="{1FF4D0EF-7C00-6F14-9DB2-CA7C1A2A7E0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516EF06-5FF7-5632-9927-BCEDD35736D3}"/>
                  </a:ext>
                </a:extLst>
              </p:cNvPr>
              <p:cNvSpPr txBox="1"/>
              <p:nvPr/>
            </p:nvSpPr>
            <p:spPr>
              <a:xfrm>
                <a:off x="7914640" y="5345966"/>
                <a:ext cx="3860800" cy="830997"/>
              </a:xfrm>
              <a:prstGeom prst="rect">
                <a:avLst/>
              </a:prstGeom>
              <a:noFill/>
            </p:spPr>
            <p:txBody>
              <a:bodyPr wrap="square" rtlCol="0">
                <a:spAutoFit/>
              </a:bodyPr>
              <a:lstStyle/>
              <a:p>
                <a:r>
                  <a:rPr lang="en-US" sz="2400" dirty="0">
                    <a:solidFill>
                      <a:srgbClr val="FF0000"/>
                    </a:solidFill>
                  </a:rPr>
                  <a:t>Either both problems belong to </a:t>
                </a:r>
                <a14:m>
                  <m:oMath xmlns:m="http://schemas.openxmlformats.org/officeDocument/2006/math">
                    <m:r>
                      <a:rPr lang="en-US" sz="2400" b="0" i="1" smtClean="0">
                        <a:solidFill>
                          <a:srgbClr val="FF0000"/>
                        </a:solidFill>
                        <a:latin typeface="Cambria Math" panose="02040503050406030204" pitchFamily="18" charset="0"/>
                      </a:rPr>
                      <m:t>𝑃</m:t>
                    </m:r>
                  </m:oMath>
                </a14:m>
                <a:r>
                  <a:rPr lang="en-US" sz="2400" dirty="0">
                    <a:solidFill>
                      <a:srgbClr val="FF0000"/>
                    </a:solidFill>
                  </a:rPr>
                  <a:t>, or else neither does!</a:t>
                </a:r>
              </a:p>
            </p:txBody>
          </p:sp>
        </mc:Choice>
        <mc:Fallback xmlns="">
          <p:sp>
            <p:nvSpPr>
              <p:cNvPr id="4" name="TextBox 3">
                <a:extLst>
                  <a:ext uri="{FF2B5EF4-FFF2-40B4-BE49-F238E27FC236}">
                    <a16:creationId xmlns:a16="http://schemas.microsoft.com/office/drawing/2014/main" id="{9516EF06-5FF7-5632-9927-BCEDD35736D3}"/>
                  </a:ext>
                </a:extLst>
              </p:cNvPr>
              <p:cNvSpPr txBox="1">
                <a:spLocks noRot="1" noChangeAspect="1" noMove="1" noResize="1" noEditPoints="1" noAdjustHandles="1" noChangeArrowheads="1" noChangeShapeType="1" noTextEdit="1"/>
              </p:cNvSpPr>
              <p:nvPr/>
            </p:nvSpPr>
            <p:spPr>
              <a:xfrm>
                <a:off x="7914640" y="5345966"/>
                <a:ext cx="3860800" cy="830997"/>
              </a:xfrm>
              <a:prstGeom prst="rect">
                <a:avLst/>
              </a:prstGeom>
              <a:blipFill>
                <a:blip r:embed="rId3"/>
                <a:stretch>
                  <a:fillRect l="-2366" t="-5882" r="-631" b="-16176"/>
                </a:stretch>
              </a:blipFill>
            </p:spPr>
            <p:txBody>
              <a:bodyPr/>
              <a:lstStyle/>
              <a:p>
                <a:r>
                  <a:rPr lang="en-US">
                    <a:noFill/>
                  </a:rPr>
                  <a:t> </a:t>
                </a:r>
              </a:p>
            </p:txBody>
          </p:sp>
        </mc:Fallback>
      </mc:AlternateContent>
    </p:spTree>
    <p:extLst>
      <p:ext uri="{BB962C8B-B14F-4D97-AF65-F5344CB8AC3E}">
        <p14:creationId xmlns:p14="http://schemas.microsoft.com/office/powerpoint/2010/main" val="329589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5F43-910E-209D-70E7-1977B541F09B}"/>
              </a:ext>
            </a:extLst>
          </p:cNvPr>
          <p:cNvSpPr>
            <a:spLocks noGrp="1"/>
          </p:cNvSpPr>
          <p:nvPr>
            <p:ph type="title"/>
          </p:nvPr>
        </p:nvSpPr>
        <p:spPr/>
        <p:txBody>
          <a:bodyPr/>
          <a:lstStyle/>
          <a:p>
            <a:r>
              <a:rPr lang="en-US" dirty="0"/>
              <a:t>Reduction</a:t>
            </a:r>
          </a:p>
        </p:txBody>
      </p:sp>
      <p:sp>
        <p:nvSpPr>
          <p:cNvPr id="3" name="Content Placeholder 2">
            <a:extLst>
              <a:ext uri="{FF2B5EF4-FFF2-40B4-BE49-F238E27FC236}">
                <a16:creationId xmlns:a16="http://schemas.microsoft.com/office/drawing/2014/main" id="{BE15349E-7800-6569-9B3D-219ECA3E1866}"/>
              </a:ext>
            </a:extLst>
          </p:cNvPr>
          <p:cNvSpPr>
            <a:spLocks noGrp="1"/>
          </p:cNvSpPr>
          <p:nvPr>
            <p:ph idx="1"/>
          </p:nvPr>
        </p:nvSpPr>
        <p:spPr/>
        <p:txBody>
          <a:bodyPr/>
          <a:lstStyle/>
          <a:p>
            <a:r>
              <a:rPr lang="en-US" dirty="0"/>
              <a:t>A strategy for creating algorithms</a:t>
            </a:r>
          </a:p>
          <a:p>
            <a:r>
              <a:rPr lang="en-US" dirty="0"/>
              <a:t>Solve one problem by converting it into a different problem, then using an algorithm for that other problem.</a:t>
            </a:r>
          </a:p>
          <a:p>
            <a:endParaRPr lang="en-US" dirty="0"/>
          </a:p>
        </p:txBody>
      </p:sp>
    </p:spTree>
    <p:extLst>
      <p:ext uri="{BB962C8B-B14F-4D97-AF65-F5344CB8AC3E}">
        <p14:creationId xmlns:p14="http://schemas.microsoft.com/office/powerpoint/2010/main" val="1244161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Set Reduces To Vertex Cover</a:t>
            </a:r>
            <a:endParaRPr lang="en-US" dirty="0">
              <a:solidFill>
                <a:srgbClr val="FF33CC"/>
              </a:solidFill>
            </a:endParaRPr>
          </a:p>
        </p:txBody>
      </p:sp>
      <p:grpSp>
        <p:nvGrpSpPr>
          <p:cNvPr id="5" name="Group 4" descr="To reduce independent set to Vertex cover, we begin with an arbitrary instance of the independent set problem (a graph and a value k).">
            <a:extLst>
              <a:ext uri="{FF2B5EF4-FFF2-40B4-BE49-F238E27FC236}">
                <a16:creationId xmlns:a16="http://schemas.microsoft.com/office/drawing/2014/main" id="{F26D9786-DEE8-5D74-FCAD-CE5406D6A5E4}"/>
              </a:ext>
            </a:extLst>
          </p:cNvPr>
          <p:cNvGrpSpPr/>
          <p:nvPr/>
        </p:nvGrpSpPr>
        <p:grpSpPr>
          <a:xfrm>
            <a:off x="1029258" y="1403866"/>
            <a:ext cx="2883738" cy="1721010"/>
            <a:chOff x="1029258" y="1403866"/>
            <a:chExt cx="2883738" cy="1721010"/>
          </a:xfrm>
        </p:grpSpPr>
        <p:sp>
          <p:nvSpPr>
            <p:cNvPr id="132" name="TextBox 131"/>
            <p:cNvSpPr txBox="1"/>
            <p:nvPr/>
          </p:nvSpPr>
          <p:spPr>
            <a:xfrm>
              <a:off x="1615700" y="1403866"/>
              <a:ext cx="2297296" cy="369332"/>
            </a:xfrm>
            <a:prstGeom prst="rect">
              <a:avLst/>
            </a:prstGeom>
            <a:noFill/>
          </p:spPr>
          <p:txBody>
            <a:bodyPr wrap="none" rtlCol="0">
              <a:spAutoFit/>
            </a:bodyPr>
            <a:lstStyle/>
            <a:p>
              <a:r>
                <a:rPr lang="en-US" dirty="0"/>
                <a:t>Independent Set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392B7A9-B4E7-AD92-E8FB-65B20C59C2A0}"/>
                    </a:ext>
                  </a:extLst>
                </p:cNvPr>
                <p:cNvSpPr txBox="1"/>
                <p:nvPr/>
              </p:nvSpPr>
              <p:spPr>
                <a:xfrm>
                  <a:off x="1029258" y="2287474"/>
                  <a:ext cx="394652" cy="369332"/>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𝑘</m:t>
                        </m:r>
                      </m:oMath>
                    </m:oMathPara>
                  </a14:m>
                  <a:endParaRPr lang="en-US" b="1" dirty="0"/>
                </a:p>
              </p:txBody>
            </p:sp>
          </mc:Choice>
          <mc:Fallback xmlns="">
            <p:sp>
              <p:nvSpPr>
                <p:cNvPr id="6" name="TextBox 5">
                  <a:extLst>
                    <a:ext uri="{FF2B5EF4-FFF2-40B4-BE49-F238E27FC236}">
                      <a16:creationId xmlns:a16="http://schemas.microsoft.com/office/drawing/2014/main" id="{D392B7A9-B4E7-AD92-E8FB-65B20C59C2A0}"/>
                    </a:ext>
                  </a:extLst>
                </p:cNvPr>
                <p:cNvSpPr txBox="1">
                  <a:spLocks noRot="1" noChangeAspect="1" noMove="1" noResize="1" noEditPoints="1" noAdjustHandles="1" noChangeArrowheads="1" noChangeShapeType="1" noTextEdit="1"/>
                </p:cNvSpPr>
                <p:nvPr/>
              </p:nvSpPr>
              <p:spPr>
                <a:xfrm>
                  <a:off x="1029258" y="2287474"/>
                  <a:ext cx="394652" cy="369332"/>
                </a:xfrm>
                <a:prstGeom prst="rect">
                  <a:avLst/>
                </a:prstGeom>
                <a:blipFill>
                  <a:blip r:embed="rId2"/>
                  <a:stretch>
                    <a:fillRect/>
                  </a:stretch>
                </a:blipFill>
                <a:ln>
                  <a:solidFill>
                    <a:schemeClr val="tx1"/>
                  </a:solid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26CB1476-FF3F-5ACA-7101-9E5454556ACA}"/>
                </a:ext>
              </a:extLst>
            </p:cNvPr>
            <p:cNvGrpSpPr/>
            <p:nvPr/>
          </p:nvGrpSpPr>
          <p:grpSpPr>
            <a:xfrm>
              <a:off x="1908209" y="1934920"/>
              <a:ext cx="1766003" cy="1189956"/>
              <a:chOff x="1822926" y="1377631"/>
              <a:chExt cx="7796089" cy="5253107"/>
            </a:xfrm>
          </p:grpSpPr>
          <p:pic>
            <p:nvPicPr>
              <p:cNvPr id="11" name="Picture 2" descr="Image result for Prince Harry">
                <a:extLst>
                  <a:ext uri="{FF2B5EF4-FFF2-40B4-BE49-F238E27FC236}">
                    <a16:creationId xmlns:a16="http://schemas.microsoft.com/office/drawing/2014/main" id="{5BB8E96A-60AD-CB4D-5A26-AEF7ADF642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4506" y="2690352"/>
                <a:ext cx="585140" cy="73152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2" name="Picture 4" descr="Image result for meghan markle">
                <a:extLst>
                  <a:ext uri="{FF2B5EF4-FFF2-40B4-BE49-F238E27FC236}">
                    <a16:creationId xmlns:a16="http://schemas.microsoft.com/office/drawing/2014/main" id="{5AFCDA04-4AF5-1139-51E8-7B0992EE7DD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0000"/>
              <a:stretch/>
            </p:blipFill>
            <p:spPr bwMode="auto">
              <a:xfrm>
                <a:off x="3885433" y="3361691"/>
                <a:ext cx="731520" cy="73152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3" name="Picture 6" descr="Image result for Prince Charles">
                <a:extLst>
                  <a:ext uri="{FF2B5EF4-FFF2-40B4-BE49-F238E27FC236}">
                    <a16:creationId xmlns:a16="http://schemas.microsoft.com/office/drawing/2014/main" id="{46786F4D-68A0-2CE0-155B-A9AD7D634B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3911" y="3891454"/>
                <a:ext cx="645104" cy="74838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4" name="Picture 18" descr="Image result for justin trudeau">
                <a:extLst>
                  <a:ext uri="{FF2B5EF4-FFF2-40B4-BE49-F238E27FC236}">
                    <a16:creationId xmlns:a16="http://schemas.microsoft.com/office/drawing/2014/main" id="{9A698084-591C-F3F5-6F94-8987E332B45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021" r="18091" b="33959"/>
              <a:stretch/>
            </p:blipFill>
            <p:spPr bwMode="auto">
              <a:xfrm>
                <a:off x="8003444" y="5781280"/>
                <a:ext cx="548808" cy="84945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5" name="Picture 20" descr="Image result for Elton John">
                <a:extLst>
                  <a:ext uri="{FF2B5EF4-FFF2-40B4-BE49-F238E27FC236}">
                    <a16:creationId xmlns:a16="http://schemas.microsoft.com/office/drawing/2014/main" id="{EF8077BC-688D-7845-DAAF-F83C8E7709B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742" t="4042" r="23983" b="31143"/>
              <a:stretch/>
            </p:blipFill>
            <p:spPr bwMode="auto">
              <a:xfrm>
                <a:off x="7170034" y="4639834"/>
                <a:ext cx="582207" cy="90233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6" name="Picture 34" descr="Image result for angela merkel">
                <a:extLst>
                  <a:ext uri="{FF2B5EF4-FFF2-40B4-BE49-F238E27FC236}">
                    <a16:creationId xmlns:a16="http://schemas.microsoft.com/office/drawing/2014/main" id="{DC060794-47B9-8495-F30C-66DA62E8E80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760" r="30251" b="40439"/>
              <a:stretch/>
            </p:blipFill>
            <p:spPr bwMode="auto">
              <a:xfrm>
                <a:off x="4802831" y="4752366"/>
                <a:ext cx="695829" cy="96235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7" name="Picture 36" descr="Image result for paul mccartney">
                <a:extLst>
                  <a:ext uri="{FF2B5EF4-FFF2-40B4-BE49-F238E27FC236}">
                    <a16:creationId xmlns:a16="http://schemas.microsoft.com/office/drawing/2014/main" id="{2612C3D0-9DBE-8191-AA9E-1F25025F262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839" r="14441" b="27809"/>
              <a:stretch/>
            </p:blipFill>
            <p:spPr bwMode="auto">
              <a:xfrm>
                <a:off x="7688421" y="2589729"/>
                <a:ext cx="778308" cy="89043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6E926ABF-B856-91AD-6F08-427E4EE7ACA4}"/>
                  </a:ext>
                </a:extLst>
              </p:cNvPr>
              <p:cNvCxnSpPr>
                <a:stCxn id="12" idx="3"/>
              </p:cNvCxnSpPr>
              <p:nvPr/>
            </p:nvCxnSpPr>
            <p:spPr>
              <a:xfrm>
                <a:off x="4616953" y="3727451"/>
                <a:ext cx="1313486" cy="4137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2031E14-EE0C-A5EA-6CD2-441C78873E83}"/>
                  </a:ext>
                </a:extLst>
              </p:cNvPr>
              <p:cNvCxnSpPr>
                <a:stCxn id="11" idx="3"/>
                <a:endCxn id="17" idx="1"/>
              </p:cNvCxnSpPr>
              <p:nvPr/>
            </p:nvCxnSpPr>
            <p:spPr>
              <a:xfrm flipV="1">
                <a:off x="2989647" y="3034948"/>
                <a:ext cx="4698775" cy="211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10D1A11-B16D-8B08-98E9-8ABF5ED5D3D7}"/>
                  </a:ext>
                </a:extLst>
              </p:cNvPr>
              <p:cNvCxnSpPr>
                <a:stCxn id="13" idx="1"/>
                <a:endCxn id="17" idx="2"/>
              </p:cNvCxnSpPr>
              <p:nvPr/>
            </p:nvCxnSpPr>
            <p:spPr>
              <a:xfrm flipH="1" flipV="1">
                <a:off x="8077575" y="3480168"/>
                <a:ext cx="896336" cy="785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675B9BE-9A80-77FA-3031-C5258E27797F}"/>
                  </a:ext>
                </a:extLst>
              </p:cNvPr>
              <p:cNvCxnSpPr>
                <a:stCxn id="13" idx="1"/>
              </p:cNvCxnSpPr>
              <p:nvPr/>
            </p:nvCxnSpPr>
            <p:spPr>
              <a:xfrm flipH="1" flipV="1">
                <a:off x="6617443" y="4141234"/>
                <a:ext cx="2356468" cy="1244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E58D6DD-B358-6BF1-51C8-0F0FBD1C644D}"/>
                  </a:ext>
                </a:extLst>
              </p:cNvPr>
              <p:cNvCxnSpPr>
                <a:stCxn id="13" idx="1"/>
                <a:endCxn id="15" idx="3"/>
              </p:cNvCxnSpPr>
              <p:nvPr/>
            </p:nvCxnSpPr>
            <p:spPr>
              <a:xfrm flipH="1">
                <a:off x="7752241" y="4265645"/>
                <a:ext cx="1221671" cy="825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59CF1C-81C1-4AEF-1508-6528C4A74AA7}"/>
                  </a:ext>
                </a:extLst>
              </p:cNvPr>
              <p:cNvCxnSpPr>
                <a:stCxn id="13" idx="1"/>
                <a:endCxn id="14" idx="0"/>
              </p:cNvCxnSpPr>
              <p:nvPr/>
            </p:nvCxnSpPr>
            <p:spPr>
              <a:xfrm flipH="1">
                <a:off x="8277849" y="4265644"/>
                <a:ext cx="696063" cy="15156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B7E783-E414-26BA-1E72-90F9F1D7B6F9}"/>
                  </a:ext>
                </a:extLst>
              </p:cNvPr>
              <p:cNvCxnSpPr>
                <a:stCxn id="14" idx="1"/>
              </p:cNvCxnSpPr>
              <p:nvPr/>
            </p:nvCxnSpPr>
            <p:spPr>
              <a:xfrm flipH="1" flipV="1">
                <a:off x="2565838" y="5714723"/>
                <a:ext cx="5437606" cy="4912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A8D6D9-C5DB-81CA-D67D-0A0B37A72E5E}"/>
                  </a:ext>
                </a:extLst>
              </p:cNvPr>
              <p:cNvCxnSpPr>
                <a:stCxn id="15" idx="1"/>
                <a:endCxn id="16" idx="3"/>
              </p:cNvCxnSpPr>
              <p:nvPr/>
            </p:nvCxnSpPr>
            <p:spPr>
              <a:xfrm flipH="1">
                <a:off x="5498659" y="5091000"/>
                <a:ext cx="1671374" cy="1425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0A6AAD6-DFB8-6813-87C6-765AA05BAA9D}"/>
                  </a:ext>
                </a:extLst>
              </p:cNvPr>
              <p:cNvCxnSpPr/>
              <p:nvPr/>
            </p:nvCxnSpPr>
            <p:spPr>
              <a:xfrm flipH="1">
                <a:off x="2289175" y="4525894"/>
                <a:ext cx="815802" cy="774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2" descr="Joe Biden - CNBC">
                <a:extLst>
                  <a:ext uri="{FF2B5EF4-FFF2-40B4-BE49-F238E27FC236}">
                    <a16:creationId xmlns:a16="http://schemas.microsoft.com/office/drawing/2014/main" id="{44BAB41E-E75D-EF01-5465-E8C04ADCE1F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7298" r="26708" b="42616"/>
              <a:stretch/>
            </p:blipFill>
            <p:spPr bwMode="auto">
              <a:xfrm>
                <a:off x="5884166" y="3696565"/>
                <a:ext cx="778309" cy="96970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3" name="Picture 4" descr="Emmanuel Macron - Wikipedia">
                <a:extLst>
                  <a:ext uri="{FF2B5EF4-FFF2-40B4-BE49-F238E27FC236}">
                    <a16:creationId xmlns:a16="http://schemas.microsoft.com/office/drawing/2014/main" id="{DC272DCB-486D-5267-F24F-05E920E679F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210" r="11235" b="39758"/>
              <a:stretch/>
            </p:blipFill>
            <p:spPr bwMode="auto">
              <a:xfrm>
                <a:off x="1822926" y="5162272"/>
                <a:ext cx="815802" cy="97988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6" name="Picture 6" descr="Taylor Swift set to make her feature directorial debut | CNN">
                <a:extLst>
                  <a:ext uri="{FF2B5EF4-FFF2-40B4-BE49-F238E27FC236}">
                    <a16:creationId xmlns:a16="http://schemas.microsoft.com/office/drawing/2014/main" id="{3A912DEF-D9CB-319A-AF20-25A92F3F1F8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5632" r="25738" b="17703"/>
              <a:stretch/>
            </p:blipFill>
            <p:spPr bwMode="auto">
              <a:xfrm>
                <a:off x="2945852" y="3843828"/>
                <a:ext cx="704008" cy="84363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cxnSp>
            <p:nvCxnSpPr>
              <p:cNvPr id="37" name="Straight Connector 36">
                <a:extLst>
                  <a:ext uri="{FF2B5EF4-FFF2-40B4-BE49-F238E27FC236}">
                    <a16:creationId xmlns:a16="http://schemas.microsoft.com/office/drawing/2014/main" id="{4623E717-ACDF-0F34-6CA9-EF5AD7F73D1D}"/>
                  </a:ext>
                </a:extLst>
              </p:cNvPr>
              <p:cNvCxnSpPr/>
              <p:nvPr/>
            </p:nvCxnSpPr>
            <p:spPr>
              <a:xfrm>
                <a:off x="2446445" y="1797566"/>
                <a:ext cx="743692" cy="460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8" name="Picture 8" descr="Ed Sheeran">
                <a:extLst>
                  <a:ext uri="{FF2B5EF4-FFF2-40B4-BE49-F238E27FC236}">
                    <a16:creationId xmlns:a16="http://schemas.microsoft.com/office/drawing/2014/main" id="{30DA5302-7DA4-49DF-6CCD-480432628F1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0283" y="1377631"/>
                <a:ext cx="743692" cy="74369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9" name="Picture 10" descr="Pharrell Williams - Age, Wife &amp; &quot;Happy&quot;">
                <a:extLst>
                  <a:ext uri="{FF2B5EF4-FFF2-40B4-BE49-F238E27FC236}">
                    <a16:creationId xmlns:a16="http://schemas.microsoft.com/office/drawing/2014/main" id="{B491C4C0-4993-7BEF-E8DF-25B1FD73A39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1741" y="1509255"/>
                <a:ext cx="743692" cy="74369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grpSp>
      <p:grpSp>
        <p:nvGrpSpPr>
          <p:cNvPr id="7" name="Group 6" descr="We then apply an algorithm to translate the independent set instance into a vertex cover instance.&#10;&#10;For a vertex cover instance we need to have a graph and a number. In this case we will use the same graph as we had in the original vertex cover instance, and the number will be |V|-k.">
            <a:extLst>
              <a:ext uri="{FF2B5EF4-FFF2-40B4-BE49-F238E27FC236}">
                <a16:creationId xmlns:a16="http://schemas.microsoft.com/office/drawing/2014/main" id="{554DAEC7-BC3E-5D7A-8A55-4CC26988A0C5}"/>
              </a:ext>
            </a:extLst>
          </p:cNvPr>
          <p:cNvGrpSpPr/>
          <p:nvPr/>
        </p:nvGrpSpPr>
        <p:grpSpPr>
          <a:xfrm>
            <a:off x="4377238" y="1752601"/>
            <a:ext cx="3471362" cy="1519744"/>
            <a:chOff x="4377238" y="1752601"/>
            <a:chExt cx="3471362" cy="1519744"/>
          </a:xfrm>
        </p:grpSpPr>
        <mc:AlternateContent xmlns:mc="http://schemas.openxmlformats.org/markup-compatibility/2006" xmlns:a14="http://schemas.microsoft.com/office/drawing/2010/main">
          <mc:Choice Requires="a14">
            <p:sp>
              <p:nvSpPr>
                <p:cNvPr id="30" name="AutoShape 5"/>
                <p:cNvSpPr>
                  <a:spLocks noChangeArrowheads="1"/>
                </p:cNvSpPr>
                <p:nvPr/>
              </p:nvSpPr>
              <p:spPr bwMode="auto">
                <a:xfrm>
                  <a:off x="4627562" y="2161611"/>
                  <a:ext cx="2840038" cy="1110734"/>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nchor="ctr">
                  <a:spAutoFit/>
                </a:bodyPr>
                <a:lstStyle/>
                <a:p>
                  <a:pPr algn="ctr"/>
                  <a:r>
                    <a:rPr lang="en-US" altLang="en-US" sz="1600" dirty="0">
                      <a:solidFill>
                        <a:schemeClr val="accent2">
                          <a:lumMod val="50000"/>
                        </a:schemeClr>
                      </a:solidFill>
                    </a:rPr>
                    <a:t>Use same graph</a:t>
                  </a:r>
                </a:p>
                <a:p>
                  <a:pPr algn="ctr"/>
                  <a:r>
                    <a:rPr lang="en-US" altLang="en-US" sz="1600" dirty="0">
                      <a:solidFill>
                        <a:schemeClr val="accent2">
                          <a:lumMod val="50000"/>
                        </a:schemeClr>
                      </a:solidFill>
                    </a:rPr>
                    <a:t>Set </a:t>
                  </a:r>
                  <a14:m>
                    <m:oMath xmlns:m="http://schemas.openxmlformats.org/officeDocument/2006/math">
                      <m:r>
                        <a:rPr lang="en-US" altLang="en-US" sz="1600" b="0" i="1" smtClean="0">
                          <a:solidFill>
                            <a:schemeClr val="accent2">
                              <a:lumMod val="50000"/>
                            </a:schemeClr>
                          </a:solidFill>
                          <a:latin typeface="Cambria Math" panose="02040503050406030204" pitchFamily="18" charset="0"/>
                        </a:rPr>
                        <m:t>𝑘</m:t>
                      </m:r>
                      <m:r>
                        <a:rPr lang="en-US" altLang="en-US" sz="1600" b="0" i="1" smtClean="0">
                          <a:solidFill>
                            <a:schemeClr val="accent2">
                              <a:lumMod val="50000"/>
                            </a:schemeClr>
                          </a:solidFill>
                          <a:latin typeface="Cambria Math" panose="02040503050406030204" pitchFamily="18" charset="0"/>
                        </a:rPr>
                        <m:t>=</m:t>
                      </m:r>
                      <m:d>
                        <m:dPr>
                          <m:begChr m:val="|"/>
                          <m:endChr m:val="|"/>
                          <m:ctrlPr>
                            <a:rPr lang="en-US" altLang="en-US" sz="1600" b="0" i="1" smtClean="0">
                              <a:solidFill>
                                <a:schemeClr val="accent2">
                                  <a:lumMod val="50000"/>
                                </a:schemeClr>
                              </a:solidFill>
                              <a:latin typeface="Cambria Math" panose="02040503050406030204" pitchFamily="18" charset="0"/>
                            </a:rPr>
                          </m:ctrlPr>
                        </m:dPr>
                        <m:e>
                          <m:r>
                            <a:rPr lang="en-US" altLang="en-US" sz="1600" b="0" i="1" smtClean="0">
                              <a:solidFill>
                                <a:schemeClr val="accent2">
                                  <a:lumMod val="50000"/>
                                </a:schemeClr>
                              </a:solidFill>
                              <a:latin typeface="Cambria Math" panose="02040503050406030204" pitchFamily="18" charset="0"/>
                            </a:rPr>
                            <m:t>𝑉</m:t>
                          </m:r>
                        </m:e>
                      </m:d>
                      <m:r>
                        <a:rPr lang="en-US" altLang="en-US" sz="1600" b="0" i="1" smtClean="0">
                          <a:solidFill>
                            <a:schemeClr val="accent2">
                              <a:lumMod val="50000"/>
                            </a:schemeClr>
                          </a:solidFill>
                          <a:latin typeface="Cambria Math" panose="02040503050406030204" pitchFamily="18" charset="0"/>
                        </a:rPr>
                        <m:t>−</m:t>
                      </m:r>
                      <m:r>
                        <a:rPr lang="en-US" altLang="en-US" sz="1600" b="0" i="1" smtClean="0">
                          <a:solidFill>
                            <a:schemeClr val="accent2">
                              <a:lumMod val="50000"/>
                            </a:schemeClr>
                          </a:solidFill>
                          <a:latin typeface="Cambria Math" panose="02040503050406030204" pitchFamily="18" charset="0"/>
                        </a:rPr>
                        <m:t>𝑘</m:t>
                      </m:r>
                    </m:oMath>
                  </a14:m>
                  <a:endParaRPr lang="en-US" altLang="en-US" sz="1600" dirty="0">
                    <a:solidFill>
                      <a:schemeClr val="accent2">
                        <a:lumMod val="50000"/>
                      </a:schemeClr>
                    </a:solidFill>
                  </a:endParaRPr>
                </a:p>
              </p:txBody>
            </p:sp>
          </mc:Choice>
          <mc:Fallback xmlns="">
            <p:sp>
              <p:nvSpPr>
                <p:cNvPr id="30" name="AutoShape 5"/>
                <p:cNvSpPr>
                  <a:spLocks noRot="1" noChangeAspect="1" noMove="1" noResize="1" noEditPoints="1" noAdjustHandles="1" noChangeArrowheads="1" noChangeShapeType="1" noTextEdit="1"/>
                </p:cNvSpPr>
                <p:nvPr/>
              </p:nvSpPr>
              <p:spPr bwMode="auto">
                <a:xfrm>
                  <a:off x="4627562" y="2161611"/>
                  <a:ext cx="2840038" cy="1110734"/>
                </a:xfrm>
                <a:prstGeom prst="rightArrow">
                  <a:avLst>
                    <a:gd name="adj1" fmla="val 52315"/>
                    <a:gd name="adj2" fmla="val 59192"/>
                  </a:avLst>
                </a:prstGeom>
                <a:blipFill>
                  <a:blip r:embed="rId15"/>
                  <a:stretch>
                    <a:fillRect/>
                  </a:stretch>
                </a:blip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 name="TextBox 2"/>
            <p:cNvSpPr txBox="1"/>
            <p:nvPr/>
          </p:nvSpPr>
          <p:spPr>
            <a:xfrm>
              <a:off x="4377238" y="1752601"/>
              <a:ext cx="3471362" cy="646331"/>
            </a:xfrm>
            <a:prstGeom prst="rect">
              <a:avLst/>
            </a:prstGeom>
            <a:noFill/>
          </p:spPr>
          <p:txBody>
            <a:bodyPr wrap="square" rtlCol="0">
              <a:spAutoFit/>
            </a:bodyPr>
            <a:lstStyle/>
            <a:p>
              <a:r>
                <a:rPr lang="en-US" dirty="0"/>
                <a:t>Relate Independent Set input to Vertex Cover output</a:t>
              </a:r>
            </a:p>
          </p:txBody>
        </p:sp>
      </p:grpSp>
      <p:grpSp>
        <p:nvGrpSpPr>
          <p:cNvPr id="8" name="Group 7" descr="Now we have an instance to the vertex cover problem (a graph and a number k).">
            <a:extLst>
              <a:ext uri="{FF2B5EF4-FFF2-40B4-BE49-F238E27FC236}">
                <a16:creationId xmlns:a16="http://schemas.microsoft.com/office/drawing/2014/main" id="{A2467389-5DA8-F3B1-9749-84C2EB045EF2}"/>
              </a:ext>
            </a:extLst>
          </p:cNvPr>
          <p:cNvGrpSpPr/>
          <p:nvPr/>
        </p:nvGrpSpPr>
        <p:grpSpPr>
          <a:xfrm>
            <a:off x="7701040" y="1403866"/>
            <a:ext cx="3477957" cy="1445222"/>
            <a:chOff x="7701040" y="1403866"/>
            <a:chExt cx="3477957" cy="1445222"/>
          </a:xfrm>
        </p:grpSpPr>
        <p:grpSp>
          <p:nvGrpSpPr>
            <p:cNvPr id="52" name="Group 51"/>
            <p:cNvGrpSpPr/>
            <p:nvPr/>
          </p:nvGrpSpPr>
          <p:grpSpPr>
            <a:xfrm>
              <a:off x="8937741" y="1558940"/>
              <a:ext cx="1447858" cy="1290148"/>
              <a:chOff x="657225" y="1481300"/>
              <a:chExt cx="5514975" cy="4914248"/>
            </a:xfrm>
          </p:grpSpPr>
          <p:cxnSp>
            <p:nvCxnSpPr>
              <p:cNvPr id="53" name="Straight Connector 52"/>
              <p:cNvCxnSpPr>
                <a:stCxn id="76" idx="1"/>
                <a:endCxn id="68" idx="2"/>
              </p:cNvCxnSpPr>
              <p:nvPr/>
            </p:nvCxnSpPr>
            <p:spPr>
              <a:xfrm flipV="1">
                <a:off x="3187377" y="5562600"/>
                <a:ext cx="1570890" cy="490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67" idx="2"/>
                <a:endCxn id="76" idx="3"/>
              </p:cNvCxnSpPr>
              <p:nvPr/>
            </p:nvCxnSpPr>
            <p:spPr>
              <a:xfrm>
                <a:off x="2054087" y="5181600"/>
                <a:ext cx="602937" cy="871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68" idx="1"/>
                <a:endCxn id="67" idx="3"/>
              </p:cNvCxnSpPr>
              <p:nvPr/>
            </p:nvCxnSpPr>
            <p:spPr>
              <a:xfrm flipH="1" flipV="1">
                <a:off x="2282687" y="4953000"/>
                <a:ext cx="2246980" cy="381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71" idx="2"/>
                <a:endCxn id="67" idx="0"/>
              </p:cNvCxnSpPr>
              <p:nvPr/>
            </p:nvCxnSpPr>
            <p:spPr>
              <a:xfrm>
                <a:off x="885825" y="3032235"/>
                <a:ext cx="1168262" cy="16921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71" idx="3"/>
                <a:endCxn id="72" idx="1"/>
              </p:cNvCxnSpPr>
              <p:nvPr/>
            </p:nvCxnSpPr>
            <p:spPr>
              <a:xfrm flipV="1">
                <a:off x="1114425" y="2447104"/>
                <a:ext cx="1734926" cy="3565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72" idx="3"/>
                <a:endCxn id="69" idx="1"/>
              </p:cNvCxnSpPr>
              <p:nvPr/>
            </p:nvCxnSpPr>
            <p:spPr>
              <a:xfrm>
                <a:off x="3306551" y="2447104"/>
                <a:ext cx="2408449" cy="5867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72" idx="2"/>
                <a:endCxn id="70" idx="0"/>
              </p:cNvCxnSpPr>
              <p:nvPr/>
            </p:nvCxnSpPr>
            <p:spPr>
              <a:xfrm flipH="1">
                <a:off x="2613080" y="2675704"/>
                <a:ext cx="464871" cy="7867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70" idx="3"/>
                <a:endCxn id="73" idx="1"/>
              </p:cNvCxnSpPr>
              <p:nvPr/>
            </p:nvCxnSpPr>
            <p:spPr>
              <a:xfrm>
                <a:off x="2841680" y="3691099"/>
                <a:ext cx="959855" cy="4197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69" idx="2"/>
                <a:endCxn id="73" idx="0"/>
              </p:cNvCxnSpPr>
              <p:nvPr/>
            </p:nvCxnSpPr>
            <p:spPr>
              <a:xfrm flipH="1">
                <a:off x="4030135" y="3262477"/>
                <a:ext cx="1913465" cy="6197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72" idx="3"/>
                <a:endCxn id="74" idx="1"/>
              </p:cNvCxnSpPr>
              <p:nvPr/>
            </p:nvCxnSpPr>
            <p:spPr>
              <a:xfrm flipV="1">
                <a:off x="3306551" y="1709900"/>
                <a:ext cx="952184" cy="7372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9" idx="0"/>
                <a:endCxn id="74" idx="3"/>
              </p:cNvCxnSpPr>
              <p:nvPr/>
            </p:nvCxnSpPr>
            <p:spPr>
              <a:xfrm flipH="1" flipV="1">
                <a:off x="4715935" y="1709900"/>
                <a:ext cx="1227665" cy="10953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8" idx="0"/>
                <a:endCxn id="73" idx="2"/>
              </p:cNvCxnSpPr>
              <p:nvPr/>
            </p:nvCxnSpPr>
            <p:spPr>
              <a:xfrm flipH="1" flipV="1">
                <a:off x="4030135" y="4339457"/>
                <a:ext cx="728132" cy="7659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8" idx="0"/>
                <a:endCxn id="69" idx="2"/>
              </p:cNvCxnSpPr>
              <p:nvPr/>
            </p:nvCxnSpPr>
            <p:spPr>
              <a:xfrm flipV="1">
                <a:off x="4758267" y="3262477"/>
                <a:ext cx="1185333" cy="18429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rot="10800000">
                <a:off x="2657024" y="5938347"/>
                <a:ext cx="530353" cy="457201"/>
                <a:chOff x="2133600" y="4191000"/>
                <a:chExt cx="1060704" cy="914400"/>
              </a:xfrm>
            </p:grpSpPr>
            <p:sp>
              <p:nvSpPr>
                <p:cNvPr id="75" name="Isosceles Triangle 74"/>
                <p:cNvSpPr/>
                <p:nvPr/>
              </p:nvSpPr>
              <p:spPr>
                <a:xfrm>
                  <a:off x="2133600" y="4191000"/>
                  <a:ext cx="1060704" cy="457200"/>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76" name="Rectangle 75"/>
                <p:cNvSpPr/>
                <p:nvPr/>
              </p:nvSpPr>
              <p:spPr>
                <a:xfrm>
                  <a:off x="2133600" y="4648200"/>
                  <a:ext cx="1060704"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grpSp>
          <p:sp>
            <p:nvSpPr>
              <p:cNvPr id="67" name="Rectangle 66"/>
              <p:cNvSpPr/>
              <p:nvPr/>
            </p:nvSpPr>
            <p:spPr>
              <a:xfrm>
                <a:off x="1825487" y="47244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529667" y="51054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5715000" y="2805277"/>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384480" y="3462499"/>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57225" y="2575035"/>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849351" y="2218504"/>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801535" y="3882257"/>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258735" y="1481300"/>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TextBox 132"/>
            <p:cNvSpPr txBox="1"/>
            <p:nvPr/>
          </p:nvSpPr>
          <p:spPr>
            <a:xfrm>
              <a:off x="7701040" y="1403866"/>
              <a:ext cx="1933671" cy="369332"/>
            </a:xfrm>
            <a:prstGeom prst="rect">
              <a:avLst/>
            </a:prstGeom>
            <a:noFill/>
          </p:spPr>
          <p:txBody>
            <a:bodyPr wrap="none" rtlCol="0">
              <a:spAutoFit/>
            </a:bodyPr>
            <a:lstStyle/>
            <a:p>
              <a:r>
                <a:rPr lang="en-US" dirty="0"/>
                <a:t>Vertex Cover Input</a:t>
              </a:r>
            </a:p>
          </p:txBody>
        </p:sp>
        <mc:AlternateContent xmlns:mc="http://schemas.openxmlformats.org/markup-compatibility/2006" xmlns:a14="http://schemas.microsoft.com/office/drawing/2010/main">
          <mc:Choice Requires="a14">
            <p:sp>
              <p:nvSpPr>
                <p:cNvPr id="186" name="TextBox 185">
                  <a:extLst>
                    <a:ext uri="{FF2B5EF4-FFF2-40B4-BE49-F238E27FC236}">
                      <a16:creationId xmlns:a16="http://schemas.microsoft.com/office/drawing/2014/main" id="{B758E259-36E4-72F4-7A4E-70729A8E4BBA}"/>
                    </a:ext>
                  </a:extLst>
                </p:cNvPr>
                <p:cNvSpPr txBox="1"/>
                <p:nvPr/>
              </p:nvSpPr>
              <p:spPr>
                <a:xfrm>
                  <a:off x="10784345" y="2090883"/>
                  <a:ext cx="394652" cy="369332"/>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𝑘</m:t>
                        </m:r>
                      </m:oMath>
                    </m:oMathPara>
                  </a14:m>
                  <a:endParaRPr lang="en-US" b="1" dirty="0"/>
                </a:p>
              </p:txBody>
            </p:sp>
          </mc:Choice>
          <mc:Fallback xmlns="">
            <p:sp>
              <p:nvSpPr>
                <p:cNvPr id="186" name="TextBox 185">
                  <a:extLst>
                    <a:ext uri="{FF2B5EF4-FFF2-40B4-BE49-F238E27FC236}">
                      <a16:creationId xmlns:a16="http://schemas.microsoft.com/office/drawing/2014/main" id="{B758E259-36E4-72F4-7A4E-70729A8E4BBA}"/>
                    </a:ext>
                  </a:extLst>
                </p:cNvPr>
                <p:cNvSpPr txBox="1">
                  <a:spLocks noRot="1" noChangeAspect="1" noMove="1" noResize="1" noEditPoints="1" noAdjustHandles="1" noChangeArrowheads="1" noChangeShapeType="1" noTextEdit="1"/>
                </p:cNvSpPr>
                <p:nvPr/>
              </p:nvSpPr>
              <p:spPr>
                <a:xfrm>
                  <a:off x="10784345" y="2090883"/>
                  <a:ext cx="394652" cy="369332"/>
                </a:xfrm>
                <a:prstGeom prst="rect">
                  <a:avLst/>
                </a:prstGeom>
                <a:blipFill>
                  <a:blip r:embed="rId16"/>
                  <a:stretch>
                    <a:fillRect/>
                  </a:stretch>
                </a:blipFill>
                <a:ln>
                  <a:solidFill>
                    <a:schemeClr val="tx1"/>
                  </a:solidFill>
                </a:ln>
              </p:spPr>
              <p:txBody>
                <a:bodyPr/>
                <a:lstStyle/>
                <a:p>
                  <a:r>
                    <a:rPr lang="en-US">
                      <a:noFill/>
                    </a:rPr>
                    <a:t> </a:t>
                  </a:r>
                </a:p>
              </p:txBody>
            </p:sp>
          </mc:Fallback>
        </mc:AlternateContent>
      </p:grpSp>
      <p:grpSp>
        <p:nvGrpSpPr>
          <p:cNvPr id="9" name="Group 8" descr="Suppose we then apply some algorithm to solve vertex cover">
            <a:extLst>
              <a:ext uri="{FF2B5EF4-FFF2-40B4-BE49-F238E27FC236}">
                <a16:creationId xmlns:a16="http://schemas.microsoft.com/office/drawing/2014/main" id="{1113F988-EC3E-222D-A705-96059FC4CC09}"/>
              </a:ext>
            </a:extLst>
          </p:cNvPr>
          <p:cNvGrpSpPr/>
          <p:nvPr/>
        </p:nvGrpSpPr>
        <p:grpSpPr>
          <a:xfrm>
            <a:off x="8917761" y="3273935"/>
            <a:ext cx="2678868" cy="1086255"/>
            <a:chOff x="8917761" y="3273935"/>
            <a:chExt cx="2678868" cy="1086255"/>
          </a:xfrm>
        </p:grpSpPr>
        <p:sp>
          <p:nvSpPr>
            <p:cNvPr id="31" name="AutoShape 5"/>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277" name="TextBox 276"/>
            <p:cNvSpPr txBox="1"/>
            <p:nvPr/>
          </p:nvSpPr>
          <p:spPr>
            <a:xfrm>
              <a:off x="9383607" y="3288855"/>
              <a:ext cx="2213022" cy="646331"/>
            </a:xfrm>
            <a:prstGeom prst="rect">
              <a:avLst/>
            </a:prstGeom>
            <a:noFill/>
          </p:spPr>
          <p:txBody>
            <a:bodyPr wrap="square" rtlCol="0">
              <a:spAutoFit/>
            </a:bodyPr>
            <a:lstStyle/>
            <a:p>
              <a:r>
                <a:rPr lang="en-US" dirty="0"/>
                <a:t>Any Algorithm for Vertex Cover</a:t>
              </a:r>
              <a:endParaRPr lang="en-US" b="1" dirty="0"/>
            </a:p>
          </p:txBody>
        </p:sp>
      </p:grpSp>
      <p:grpSp>
        <p:nvGrpSpPr>
          <p:cNvPr id="22" name="Group 21" descr="Now we have a vertex cover output: which will be either true or false indicating whether or not our graph had a subset of k nodes which satisfies the definition of a vertex cover.">
            <a:extLst>
              <a:ext uri="{FF2B5EF4-FFF2-40B4-BE49-F238E27FC236}">
                <a16:creationId xmlns:a16="http://schemas.microsoft.com/office/drawing/2014/main" id="{CBA1850D-27BD-D2D8-658E-DA8F2DACAED4}"/>
              </a:ext>
            </a:extLst>
          </p:cNvPr>
          <p:cNvGrpSpPr/>
          <p:nvPr/>
        </p:nvGrpSpPr>
        <p:grpSpPr>
          <a:xfrm>
            <a:off x="8001000" y="4495800"/>
            <a:ext cx="2362258" cy="1747348"/>
            <a:chOff x="8001000" y="4495800"/>
            <a:chExt cx="2362258" cy="1747348"/>
          </a:xfrm>
        </p:grpSpPr>
        <p:grpSp>
          <p:nvGrpSpPr>
            <p:cNvPr id="77" name="Group 76"/>
            <p:cNvGrpSpPr/>
            <p:nvPr/>
          </p:nvGrpSpPr>
          <p:grpSpPr>
            <a:xfrm>
              <a:off x="8915400" y="4953000"/>
              <a:ext cx="1447858" cy="1290148"/>
              <a:chOff x="657225" y="1481300"/>
              <a:chExt cx="5514975" cy="4914248"/>
            </a:xfrm>
          </p:grpSpPr>
          <p:cxnSp>
            <p:nvCxnSpPr>
              <p:cNvPr id="78" name="Straight Connector 77"/>
              <p:cNvCxnSpPr>
                <a:stCxn id="101" idx="1"/>
                <a:endCxn id="93" idx="2"/>
              </p:cNvCxnSpPr>
              <p:nvPr/>
            </p:nvCxnSpPr>
            <p:spPr>
              <a:xfrm flipV="1">
                <a:off x="3187377" y="5562600"/>
                <a:ext cx="1570890" cy="490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92" idx="2"/>
                <a:endCxn id="101" idx="3"/>
              </p:cNvCxnSpPr>
              <p:nvPr/>
            </p:nvCxnSpPr>
            <p:spPr>
              <a:xfrm>
                <a:off x="2054087" y="5181600"/>
                <a:ext cx="602937" cy="8710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93" idx="1"/>
                <a:endCxn id="92" idx="3"/>
              </p:cNvCxnSpPr>
              <p:nvPr/>
            </p:nvCxnSpPr>
            <p:spPr>
              <a:xfrm flipH="1" flipV="1">
                <a:off x="2282687" y="4953000"/>
                <a:ext cx="2246980" cy="381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96" idx="2"/>
                <a:endCxn id="92" idx="0"/>
              </p:cNvCxnSpPr>
              <p:nvPr/>
            </p:nvCxnSpPr>
            <p:spPr>
              <a:xfrm>
                <a:off x="885825" y="3032235"/>
                <a:ext cx="1168262" cy="169216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96" idx="3"/>
                <a:endCxn id="97" idx="1"/>
              </p:cNvCxnSpPr>
              <p:nvPr/>
            </p:nvCxnSpPr>
            <p:spPr>
              <a:xfrm flipV="1">
                <a:off x="1114425" y="2447104"/>
                <a:ext cx="1734926" cy="35653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97" idx="3"/>
                <a:endCxn id="94" idx="1"/>
              </p:cNvCxnSpPr>
              <p:nvPr/>
            </p:nvCxnSpPr>
            <p:spPr>
              <a:xfrm>
                <a:off x="3306551" y="2447104"/>
                <a:ext cx="2408449" cy="5867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97" idx="2"/>
                <a:endCxn id="95" idx="0"/>
              </p:cNvCxnSpPr>
              <p:nvPr/>
            </p:nvCxnSpPr>
            <p:spPr>
              <a:xfrm flipH="1">
                <a:off x="2613080" y="2675704"/>
                <a:ext cx="464871" cy="78679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95" idx="3"/>
                <a:endCxn id="98" idx="1"/>
              </p:cNvCxnSpPr>
              <p:nvPr/>
            </p:nvCxnSpPr>
            <p:spPr>
              <a:xfrm>
                <a:off x="2841680" y="3691099"/>
                <a:ext cx="959855" cy="4197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94" idx="2"/>
                <a:endCxn id="98" idx="0"/>
              </p:cNvCxnSpPr>
              <p:nvPr/>
            </p:nvCxnSpPr>
            <p:spPr>
              <a:xfrm flipH="1">
                <a:off x="4030135" y="3262477"/>
                <a:ext cx="1913465" cy="6197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97" idx="3"/>
                <a:endCxn id="99" idx="1"/>
              </p:cNvCxnSpPr>
              <p:nvPr/>
            </p:nvCxnSpPr>
            <p:spPr>
              <a:xfrm flipV="1">
                <a:off x="3306551" y="1709900"/>
                <a:ext cx="952184" cy="7372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94" idx="0"/>
                <a:endCxn id="99" idx="3"/>
              </p:cNvCxnSpPr>
              <p:nvPr/>
            </p:nvCxnSpPr>
            <p:spPr>
              <a:xfrm flipH="1" flipV="1">
                <a:off x="4715935" y="1709900"/>
                <a:ext cx="1227665" cy="10953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93" idx="0"/>
                <a:endCxn id="98" idx="2"/>
              </p:cNvCxnSpPr>
              <p:nvPr/>
            </p:nvCxnSpPr>
            <p:spPr>
              <a:xfrm flipH="1" flipV="1">
                <a:off x="4030135" y="4339457"/>
                <a:ext cx="728132" cy="7659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93" idx="0"/>
                <a:endCxn id="94" idx="2"/>
              </p:cNvCxnSpPr>
              <p:nvPr/>
            </p:nvCxnSpPr>
            <p:spPr>
              <a:xfrm flipV="1">
                <a:off x="4758267" y="3262477"/>
                <a:ext cx="1185333" cy="18429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rot="10800000">
                <a:off x="2657024" y="5938347"/>
                <a:ext cx="530353" cy="457201"/>
                <a:chOff x="2133600" y="4191000"/>
                <a:chExt cx="1060704" cy="914400"/>
              </a:xfrm>
            </p:grpSpPr>
            <p:sp>
              <p:nvSpPr>
                <p:cNvPr id="100" name="Isosceles Triangle 99"/>
                <p:cNvSpPr/>
                <p:nvPr/>
              </p:nvSpPr>
              <p:spPr>
                <a:xfrm>
                  <a:off x="2133600" y="4191000"/>
                  <a:ext cx="1060704" cy="457200"/>
                </a:xfrm>
                <a:prstGeom prst="triangl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sp>
              <p:nvSpPr>
                <p:cNvPr id="101" name="Rectangle 100"/>
                <p:cNvSpPr/>
                <p:nvPr/>
              </p:nvSpPr>
              <p:spPr>
                <a:xfrm>
                  <a:off x="2133600" y="4648200"/>
                  <a:ext cx="1060704"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60000"/>
                          <a:lumOff val="40000"/>
                        </a:schemeClr>
                      </a:solidFill>
                    </a:ln>
                  </a:endParaRPr>
                </a:p>
              </p:txBody>
            </p:sp>
          </p:grpSp>
          <p:sp>
            <p:nvSpPr>
              <p:cNvPr id="92" name="Rectangle 91"/>
              <p:cNvSpPr/>
              <p:nvPr/>
            </p:nvSpPr>
            <p:spPr>
              <a:xfrm>
                <a:off x="1825487" y="4724400"/>
                <a:ext cx="457200" cy="45720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529667" y="5105400"/>
                <a:ext cx="457200" cy="45720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5715000" y="2805277"/>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2384480" y="3462499"/>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657225" y="2575035"/>
                <a:ext cx="457200" cy="4572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2849351" y="2218504"/>
                <a:ext cx="457200" cy="45720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3801535" y="3882257"/>
                <a:ext cx="457200" cy="45720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258735" y="1481300"/>
                <a:ext cx="457200" cy="457200"/>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p:cNvSpPr txBox="1"/>
            <p:nvPr/>
          </p:nvSpPr>
          <p:spPr>
            <a:xfrm>
              <a:off x="8001000" y="4495800"/>
              <a:ext cx="2105192" cy="369332"/>
            </a:xfrm>
            <a:prstGeom prst="rect">
              <a:avLst/>
            </a:prstGeom>
            <a:noFill/>
          </p:spPr>
          <p:txBody>
            <a:bodyPr wrap="none" rtlCol="0">
              <a:spAutoFit/>
            </a:bodyPr>
            <a:lstStyle/>
            <a:p>
              <a:r>
                <a:rPr lang="en-US" dirty="0"/>
                <a:t>Vertex Cover Output</a:t>
              </a:r>
            </a:p>
          </p:txBody>
        </p:sp>
      </p:grpSp>
      <p:grpSp>
        <p:nvGrpSpPr>
          <p:cNvPr id="40" name="Group 39" descr="We then apply an algorithm to translate the vertex cover answer into the correct answer for independent set.&#10;&#10;In this case, because the complement of a vertex cover is an independent set, and vice-versa, we can simply reply with the same answer.">
            <a:extLst>
              <a:ext uri="{FF2B5EF4-FFF2-40B4-BE49-F238E27FC236}">
                <a16:creationId xmlns:a16="http://schemas.microsoft.com/office/drawing/2014/main" id="{A3D12807-27DC-449D-895F-053E4386F003}"/>
              </a:ext>
            </a:extLst>
          </p:cNvPr>
          <p:cNvGrpSpPr/>
          <p:nvPr/>
        </p:nvGrpSpPr>
        <p:grpSpPr>
          <a:xfrm>
            <a:off x="4480837" y="4247821"/>
            <a:ext cx="3333428" cy="1585959"/>
            <a:chOff x="4480837" y="4247821"/>
            <a:chExt cx="3333428" cy="1585959"/>
          </a:xfrm>
        </p:grpSpPr>
        <p:grpSp>
          <p:nvGrpSpPr>
            <p:cNvPr id="23" name="Group 22" descr="Next we apply an algorithm which maps the output from vertex c">
              <a:extLst>
                <a:ext uri="{FF2B5EF4-FFF2-40B4-BE49-F238E27FC236}">
                  <a16:creationId xmlns:a16="http://schemas.microsoft.com/office/drawing/2014/main" id="{DD034C5C-F64A-4D7A-8427-EFD492CE7A8F}"/>
                </a:ext>
              </a:extLst>
            </p:cNvPr>
            <p:cNvGrpSpPr/>
            <p:nvPr/>
          </p:nvGrpSpPr>
          <p:grpSpPr>
            <a:xfrm>
              <a:off x="4480837" y="4247821"/>
              <a:ext cx="3333428" cy="1585959"/>
              <a:chOff x="4480837" y="4247821"/>
              <a:chExt cx="3333428" cy="1585959"/>
            </a:xfrm>
          </p:grpSpPr>
          <p:sp>
            <p:nvSpPr>
              <p:cNvPr id="32" name="AutoShape 5"/>
              <p:cNvSpPr>
                <a:spLocks noChangeArrowheads="1"/>
              </p:cNvSpPr>
              <p:nvPr/>
            </p:nvSpPr>
            <p:spPr bwMode="auto">
              <a:xfrm rot="10800000">
                <a:off x="4779962"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278" name="TextBox 277"/>
              <p:cNvSpPr txBox="1"/>
              <p:nvPr/>
            </p:nvSpPr>
            <p:spPr>
              <a:xfrm>
                <a:off x="4480837" y="4247821"/>
                <a:ext cx="3333428" cy="646331"/>
              </a:xfrm>
              <a:prstGeom prst="rect">
                <a:avLst/>
              </a:prstGeom>
              <a:noFill/>
            </p:spPr>
            <p:txBody>
              <a:bodyPr wrap="square" rtlCol="0">
                <a:spAutoFit/>
              </a:bodyPr>
              <a:lstStyle/>
              <a:p>
                <a:r>
                  <a:rPr lang="en-US" dirty="0"/>
                  <a:t>Relate Independent Set output to Vertex Cover output</a:t>
                </a:r>
              </a:p>
            </p:txBody>
          </p:sp>
        </p:grpSp>
        <p:sp>
          <p:nvSpPr>
            <p:cNvPr id="187" name="TextBox 186">
              <a:extLst>
                <a:ext uri="{FF2B5EF4-FFF2-40B4-BE49-F238E27FC236}">
                  <a16:creationId xmlns:a16="http://schemas.microsoft.com/office/drawing/2014/main" id="{7F72647E-905F-6524-BE7F-93BDA79853DE}"/>
                </a:ext>
              </a:extLst>
            </p:cNvPr>
            <p:cNvSpPr txBox="1"/>
            <p:nvPr/>
          </p:nvSpPr>
          <p:spPr>
            <a:xfrm>
              <a:off x="5442120" y="5164090"/>
              <a:ext cx="2025480" cy="369332"/>
            </a:xfrm>
            <a:prstGeom prst="rect">
              <a:avLst/>
            </a:prstGeom>
            <a:noFill/>
          </p:spPr>
          <p:txBody>
            <a:bodyPr wrap="square" rtlCol="0">
              <a:spAutoFit/>
            </a:bodyPr>
            <a:lstStyle/>
            <a:p>
              <a:r>
                <a:rPr lang="en-US" dirty="0">
                  <a:solidFill>
                    <a:schemeClr val="accent2">
                      <a:lumMod val="50000"/>
                    </a:schemeClr>
                  </a:solidFill>
                </a:rPr>
                <a:t>Give same output</a:t>
              </a:r>
            </a:p>
          </p:txBody>
        </p:sp>
      </p:grpSp>
      <p:grpSp>
        <p:nvGrpSpPr>
          <p:cNvPr id="41" name="Group 40" descr="Now we have our solution to independent set!">
            <a:extLst>
              <a:ext uri="{FF2B5EF4-FFF2-40B4-BE49-F238E27FC236}">
                <a16:creationId xmlns:a16="http://schemas.microsoft.com/office/drawing/2014/main" id="{386F1FF3-81E2-50EA-6D21-688CD3954E4F}"/>
              </a:ext>
            </a:extLst>
          </p:cNvPr>
          <p:cNvGrpSpPr/>
          <p:nvPr/>
        </p:nvGrpSpPr>
        <p:grpSpPr>
          <a:xfrm>
            <a:off x="1652487" y="4509843"/>
            <a:ext cx="2468817" cy="1754299"/>
            <a:chOff x="1652487" y="4509843"/>
            <a:chExt cx="2468817" cy="1754299"/>
          </a:xfrm>
        </p:grpSpPr>
        <p:sp>
          <p:nvSpPr>
            <p:cNvPr id="135" name="TextBox 134"/>
            <p:cNvSpPr txBox="1"/>
            <p:nvPr/>
          </p:nvSpPr>
          <p:spPr>
            <a:xfrm>
              <a:off x="1652487" y="4509843"/>
              <a:ext cx="2468817" cy="369332"/>
            </a:xfrm>
            <a:prstGeom prst="rect">
              <a:avLst/>
            </a:prstGeom>
            <a:noFill/>
          </p:spPr>
          <p:txBody>
            <a:bodyPr wrap="none" rtlCol="0">
              <a:spAutoFit/>
            </a:bodyPr>
            <a:lstStyle/>
            <a:p>
              <a:r>
                <a:rPr lang="en-US" dirty="0"/>
                <a:t>Independent Set Output</a:t>
              </a:r>
            </a:p>
          </p:txBody>
        </p:sp>
        <p:grpSp>
          <p:nvGrpSpPr>
            <p:cNvPr id="46" name="Group 45">
              <a:extLst>
                <a:ext uri="{FF2B5EF4-FFF2-40B4-BE49-F238E27FC236}">
                  <a16:creationId xmlns:a16="http://schemas.microsoft.com/office/drawing/2014/main" id="{E19A87E9-1F6B-18AA-95CD-110C748633FF}"/>
                </a:ext>
              </a:extLst>
            </p:cNvPr>
            <p:cNvGrpSpPr/>
            <p:nvPr/>
          </p:nvGrpSpPr>
          <p:grpSpPr>
            <a:xfrm>
              <a:off x="1888757" y="5038058"/>
              <a:ext cx="1876006" cy="1226084"/>
              <a:chOff x="1650264" y="1218142"/>
              <a:chExt cx="8281702" cy="5412596"/>
            </a:xfrm>
          </p:grpSpPr>
          <p:grpSp>
            <p:nvGrpSpPr>
              <p:cNvPr id="47" name="Group 46">
                <a:extLst>
                  <a:ext uri="{FF2B5EF4-FFF2-40B4-BE49-F238E27FC236}">
                    <a16:creationId xmlns:a16="http://schemas.microsoft.com/office/drawing/2014/main" id="{69A4F974-663B-6C2C-9AA5-1F2DE17BB5C0}"/>
                  </a:ext>
                </a:extLst>
              </p:cNvPr>
              <p:cNvGrpSpPr/>
              <p:nvPr/>
            </p:nvGrpSpPr>
            <p:grpSpPr>
              <a:xfrm>
                <a:off x="1650264" y="1218142"/>
                <a:ext cx="8281702" cy="4725458"/>
                <a:chOff x="1650264" y="1218142"/>
                <a:chExt cx="8281702" cy="4725458"/>
              </a:xfrm>
            </p:grpSpPr>
            <p:sp>
              <p:nvSpPr>
                <p:cNvPr id="179" name="Oval 178">
                  <a:extLst>
                    <a:ext uri="{FF2B5EF4-FFF2-40B4-BE49-F238E27FC236}">
                      <a16:creationId xmlns:a16="http://schemas.microsoft.com/office/drawing/2014/main" id="{16D9E123-632F-933D-8DF8-4955A59E8E45}"/>
                    </a:ext>
                  </a:extLst>
                </p:cNvPr>
                <p:cNvSpPr/>
                <p:nvPr/>
              </p:nvSpPr>
              <p:spPr>
                <a:xfrm>
                  <a:off x="1650264" y="1218142"/>
                  <a:ext cx="1193396" cy="108513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6663420E-2AEB-CC08-AF83-B002CED52F98}"/>
                    </a:ext>
                  </a:extLst>
                </p:cNvPr>
                <p:cNvSpPr/>
                <p:nvPr/>
              </p:nvSpPr>
              <p:spPr>
                <a:xfrm>
                  <a:off x="1930334" y="2389557"/>
                  <a:ext cx="1271007" cy="133789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BDEC8800-9EE3-95D0-82E6-8098B0FEC53D}"/>
                    </a:ext>
                  </a:extLst>
                </p:cNvPr>
                <p:cNvSpPr/>
                <p:nvPr/>
              </p:nvSpPr>
              <p:spPr>
                <a:xfrm>
                  <a:off x="3658898" y="3089427"/>
                  <a:ext cx="1271007" cy="133789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8124017A-49D4-C005-E7DB-C5CCD89CBE22}"/>
                    </a:ext>
                  </a:extLst>
                </p:cNvPr>
                <p:cNvSpPr/>
                <p:nvPr/>
              </p:nvSpPr>
              <p:spPr>
                <a:xfrm>
                  <a:off x="4495800" y="4605706"/>
                  <a:ext cx="1271007" cy="133789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DAC7CC1B-781D-0287-FFE2-0E81E6CCC5E3}"/>
                    </a:ext>
                  </a:extLst>
                </p:cNvPr>
                <p:cNvSpPr/>
                <p:nvPr/>
              </p:nvSpPr>
              <p:spPr>
                <a:xfrm>
                  <a:off x="8660959" y="3575103"/>
                  <a:ext cx="1271007" cy="133789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D7ACB489-D15A-C52F-C2F9-FAC08377A901}"/>
                    </a:ext>
                  </a:extLst>
                </p:cNvPr>
                <p:cNvSpPr/>
                <p:nvPr/>
              </p:nvSpPr>
              <p:spPr>
                <a:xfrm>
                  <a:off x="2593975" y="3638669"/>
                  <a:ext cx="1271007" cy="133789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17439770-DDCD-AF0B-9138-AFC8C47C10F5}"/>
                  </a:ext>
                </a:extLst>
              </p:cNvPr>
              <p:cNvGrpSpPr/>
              <p:nvPr/>
            </p:nvGrpSpPr>
            <p:grpSpPr>
              <a:xfrm>
                <a:off x="1822926" y="1377631"/>
                <a:ext cx="7796089" cy="5253107"/>
                <a:chOff x="1822926" y="1377631"/>
                <a:chExt cx="7796089" cy="5253107"/>
              </a:xfrm>
            </p:grpSpPr>
            <p:pic>
              <p:nvPicPr>
                <p:cNvPr id="49" name="Picture 2" descr="Image result for Prince Harry">
                  <a:extLst>
                    <a:ext uri="{FF2B5EF4-FFF2-40B4-BE49-F238E27FC236}">
                      <a16:creationId xmlns:a16="http://schemas.microsoft.com/office/drawing/2014/main" id="{CEE9C4FF-1DCA-4381-A2AD-30744335A0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4506" y="2690352"/>
                  <a:ext cx="585140" cy="73152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50" name="Picture 4" descr="Image result for meghan markle">
                  <a:extLst>
                    <a:ext uri="{FF2B5EF4-FFF2-40B4-BE49-F238E27FC236}">
                      <a16:creationId xmlns:a16="http://schemas.microsoft.com/office/drawing/2014/main" id="{37F8B372-6617-0FD9-499D-33017E554DB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0000"/>
                <a:stretch/>
              </p:blipFill>
              <p:spPr bwMode="auto">
                <a:xfrm>
                  <a:off x="3885433" y="3361691"/>
                  <a:ext cx="731520" cy="73152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51" name="Picture 6" descr="Image result for Prince Charles">
                  <a:extLst>
                    <a:ext uri="{FF2B5EF4-FFF2-40B4-BE49-F238E27FC236}">
                      <a16:creationId xmlns:a16="http://schemas.microsoft.com/office/drawing/2014/main" id="{8E034901-689B-E2D9-B567-E4CB2213D3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3911" y="3891454"/>
                  <a:ext cx="645104" cy="74838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7" name="Picture 18" descr="Image result for justin trudeau">
                  <a:extLst>
                    <a:ext uri="{FF2B5EF4-FFF2-40B4-BE49-F238E27FC236}">
                      <a16:creationId xmlns:a16="http://schemas.microsoft.com/office/drawing/2014/main" id="{04FA622E-B8A9-8798-9141-FA4D29DB419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021" r="18091" b="33959"/>
                <a:stretch/>
              </p:blipFill>
              <p:spPr bwMode="auto">
                <a:xfrm>
                  <a:off x="8003444" y="5781280"/>
                  <a:ext cx="548808" cy="84945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61" name="Picture 20" descr="Image result for Elton John">
                  <a:extLst>
                    <a:ext uri="{FF2B5EF4-FFF2-40B4-BE49-F238E27FC236}">
                      <a16:creationId xmlns:a16="http://schemas.microsoft.com/office/drawing/2014/main" id="{360124E0-E4A6-1384-E7C7-7BD668405BC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742" t="4042" r="23983" b="31143"/>
                <a:stretch/>
              </p:blipFill>
              <p:spPr bwMode="auto">
                <a:xfrm>
                  <a:off x="7170034" y="4639834"/>
                  <a:ext cx="582207" cy="90233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62" name="Picture 34" descr="Image result for angela merkel">
                  <a:extLst>
                    <a:ext uri="{FF2B5EF4-FFF2-40B4-BE49-F238E27FC236}">
                      <a16:creationId xmlns:a16="http://schemas.microsoft.com/office/drawing/2014/main" id="{1B21663A-6BEE-093E-1083-4AC97DCF72A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760" r="30251" b="40439"/>
                <a:stretch/>
              </p:blipFill>
              <p:spPr bwMode="auto">
                <a:xfrm>
                  <a:off x="4802831" y="4752366"/>
                  <a:ext cx="695829" cy="96235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63" name="Picture 36" descr="Image result for paul mccartney">
                  <a:extLst>
                    <a:ext uri="{FF2B5EF4-FFF2-40B4-BE49-F238E27FC236}">
                      <a16:creationId xmlns:a16="http://schemas.microsoft.com/office/drawing/2014/main" id="{CEB7CE71-0E12-887A-5062-AFA91BF0E7F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839" r="14441" b="27809"/>
                <a:stretch/>
              </p:blipFill>
              <p:spPr bwMode="auto">
                <a:xfrm>
                  <a:off x="7688421" y="2589729"/>
                  <a:ext cx="778308" cy="89043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cxnSp>
              <p:nvCxnSpPr>
                <p:cNvPr id="164" name="Straight Connector 163">
                  <a:extLst>
                    <a:ext uri="{FF2B5EF4-FFF2-40B4-BE49-F238E27FC236}">
                      <a16:creationId xmlns:a16="http://schemas.microsoft.com/office/drawing/2014/main" id="{1452ABE7-FF69-0C4C-C9CF-72B683FB36AC}"/>
                    </a:ext>
                  </a:extLst>
                </p:cNvPr>
                <p:cNvCxnSpPr>
                  <a:stCxn id="50" idx="3"/>
                </p:cNvCxnSpPr>
                <p:nvPr/>
              </p:nvCxnSpPr>
              <p:spPr>
                <a:xfrm>
                  <a:off x="4616953" y="3727451"/>
                  <a:ext cx="1313486" cy="4137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0C5D898-8CDC-7E68-E423-33E3B92443E9}"/>
                    </a:ext>
                  </a:extLst>
                </p:cNvPr>
                <p:cNvCxnSpPr>
                  <a:stCxn id="49" idx="3"/>
                  <a:endCxn id="163" idx="1"/>
                </p:cNvCxnSpPr>
                <p:nvPr/>
              </p:nvCxnSpPr>
              <p:spPr>
                <a:xfrm flipV="1">
                  <a:off x="2989647" y="3034948"/>
                  <a:ext cx="4698775" cy="211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22061D3-46F0-A228-54D7-BB55F0645D6C}"/>
                    </a:ext>
                  </a:extLst>
                </p:cNvPr>
                <p:cNvCxnSpPr>
                  <a:stCxn id="51" idx="1"/>
                  <a:endCxn id="163" idx="2"/>
                </p:cNvCxnSpPr>
                <p:nvPr/>
              </p:nvCxnSpPr>
              <p:spPr>
                <a:xfrm flipH="1" flipV="1">
                  <a:off x="8077575" y="3480168"/>
                  <a:ext cx="896336" cy="785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E87279C-FF1B-9DB3-A17B-CEF0043E67AC}"/>
                    </a:ext>
                  </a:extLst>
                </p:cNvPr>
                <p:cNvCxnSpPr>
                  <a:stCxn id="51" idx="1"/>
                </p:cNvCxnSpPr>
                <p:nvPr/>
              </p:nvCxnSpPr>
              <p:spPr>
                <a:xfrm flipH="1" flipV="1">
                  <a:off x="6617443" y="4141234"/>
                  <a:ext cx="2356468" cy="1244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BC410CD-B196-68B7-549E-D16754BCFCE4}"/>
                    </a:ext>
                  </a:extLst>
                </p:cNvPr>
                <p:cNvCxnSpPr>
                  <a:stCxn id="51" idx="1"/>
                  <a:endCxn id="161" idx="3"/>
                </p:cNvCxnSpPr>
                <p:nvPr/>
              </p:nvCxnSpPr>
              <p:spPr>
                <a:xfrm flipH="1">
                  <a:off x="7752241" y="4265645"/>
                  <a:ext cx="1221671" cy="825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4152194-3C0D-445F-4764-9554A1CD25A6}"/>
                    </a:ext>
                  </a:extLst>
                </p:cNvPr>
                <p:cNvCxnSpPr>
                  <a:stCxn id="51" idx="1"/>
                  <a:endCxn id="107" idx="0"/>
                </p:cNvCxnSpPr>
                <p:nvPr/>
              </p:nvCxnSpPr>
              <p:spPr>
                <a:xfrm flipH="1">
                  <a:off x="8277849" y="4265644"/>
                  <a:ext cx="696063" cy="15156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6E38B35-9756-5FFD-6761-8EA6EE44E069}"/>
                    </a:ext>
                  </a:extLst>
                </p:cNvPr>
                <p:cNvCxnSpPr>
                  <a:stCxn id="107" idx="1"/>
                </p:cNvCxnSpPr>
                <p:nvPr/>
              </p:nvCxnSpPr>
              <p:spPr>
                <a:xfrm flipH="1" flipV="1">
                  <a:off x="2565838" y="5714723"/>
                  <a:ext cx="5437606" cy="4912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041C7577-57BD-DB2D-43B9-4AD383D8D87D}"/>
                    </a:ext>
                  </a:extLst>
                </p:cNvPr>
                <p:cNvCxnSpPr>
                  <a:stCxn id="161" idx="1"/>
                  <a:endCxn id="162" idx="3"/>
                </p:cNvCxnSpPr>
                <p:nvPr/>
              </p:nvCxnSpPr>
              <p:spPr>
                <a:xfrm flipH="1">
                  <a:off x="5498659" y="5091000"/>
                  <a:ext cx="1671374" cy="1425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C740785-0714-00FF-F8A4-3788C9A83620}"/>
                    </a:ext>
                  </a:extLst>
                </p:cNvPr>
                <p:cNvCxnSpPr/>
                <p:nvPr/>
              </p:nvCxnSpPr>
              <p:spPr>
                <a:xfrm flipH="1">
                  <a:off x="2289175" y="4525894"/>
                  <a:ext cx="815802" cy="774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3" name="Picture 2" descr="Joe Biden - CNBC">
                  <a:extLst>
                    <a:ext uri="{FF2B5EF4-FFF2-40B4-BE49-F238E27FC236}">
                      <a16:creationId xmlns:a16="http://schemas.microsoft.com/office/drawing/2014/main" id="{5ACFECFC-6F66-27BC-C502-D3006972BE1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7298" r="26708" b="42616"/>
                <a:stretch/>
              </p:blipFill>
              <p:spPr bwMode="auto">
                <a:xfrm>
                  <a:off x="5884166" y="3696565"/>
                  <a:ext cx="778309" cy="96970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74" name="Picture 4" descr="Emmanuel Macron - Wikipedia">
                  <a:extLst>
                    <a:ext uri="{FF2B5EF4-FFF2-40B4-BE49-F238E27FC236}">
                      <a16:creationId xmlns:a16="http://schemas.microsoft.com/office/drawing/2014/main" id="{079D8B1C-5A1F-ADFE-E4EA-860C1823E2D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210" r="11235" b="39758"/>
                <a:stretch/>
              </p:blipFill>
              <p:spPr bwMode="auto">
                <a:xfrm>
                  <a:off x="1822926" y="5162272"/>
                  <a:ext cx="815802" cy="97988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75" name="Picture 6" descr="Taylor Swift set to make her feature directorial debut | CNN">
                  <a:extLst>
                    <a:ext uri="{FF2B5EF4-FFF2-40B4-BE49-F238E27FC236}">
                      <a16:creationId xmlns:a16="http://schemas.microsoft.com/office/drawing/2014/main" id="{EAAE20C6-490B-63B1-E7CB-F16ECE3A20D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5632" r="25738" b="17703"/>
                <a:stretch/>
              </p:blipFill>
              <p:spPr bwMode="auto">
                <a:xfrm>
                  <a:off x="2945852" y="3843828"/>
                  <a:ext cx="704008" cy="84363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cxnSp>
              <p:nvCxnSpPr>
                <p:cNvPr id="176" name="Straight Connector 175">
                  <a:extLst>
                    <a:ext uri="{FF2B5EF4-FFF2-40B4-BE49-F238E27FC236}">
                      <a16:creationId xmlns:a16="http://schemas.microsoft.com/office/drawing/2014/main" id="{F0D7C3E0-7523-46AC-53F7-705ED17A9E4B}"/>
                    </a:ext>
                  </a:extLst>
                </p:cNvPr>
                <p:cNvCxnSpPr/>
                <p:nvPr/>
              </p:nvCxnSpPr>
              <p:spPr>
                <a:xfrm>
                  <a:off x="2446445" y="1797566"/>
                  <a:ext cx="743692" cy="460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7" name="Picture 8" descr="Ed Sheeran">
                  <a:extLst>
                    <a:ext uri="{FF2B5EF4-FFF2-40B4-BE49-F238E27FC236}">
                      <a16:creationId xmlns:a16="http://schemas.microsoft.com/office/drawing/2014/main" id="{4EB42BD1-3ED5-FD8C-DF85-27DEBBDA2B8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0283" y="1377631"/>
                  <a:ext cx="743692" cy="74369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78" name="Picture 10" descr="Pharrell Williams - Age, Wife &amp; &quot;Happy&quot;">
                  <a:extLst>
                    <a:ext uri="{FF2B5EF4-FFF2-40B4-BE49-F238E27FC236}">
                      <a16:creationId xmlns:a16="http://schemas.microsoft.com/office/drawing/2014/main" id="{C478FD9F-704F-4C8B-DAE9-DBB195B7F3D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1741" y="1509255"/>
                  <a:ext cx="743692" cy="74369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grpSp>
      </p:grpSp>
      <p:grpSp>
        <p:nvGrpSpPr>
          <p:cNvPr id="42" name="Group 41" descr="The combination of the two mapping algorithms (from independent set instance of vertex cover instance, from vertex cover answer to independent set answer) is considered to be the reduction.&#10;&#10;The running time of the reduction is the sum of the running times of these two algorithms, which is O(V) in this case.">
            <a:extLst>
              <a:ext uri="{FF2B5EF4-FFF2-40B4-BE49-F238E27FC236}">
                <a16:creationId xmlns:a16="http://schemas.microsoft.com/office/drawing/2014/main" id="{959BAC20-00B1-C122-34FC-FF12E408F591}"/>
              </a:ext>
            </a:extLst>
          </p:cNvPr>
          <p:cNvGrpSpPr/>
          <p:nvPr/>
        </p:nvGrpSpPr>
        <p:grpSpPr>
          <a:xfrm>
            <a:off x="4377238" y="1371601"/>
            <a:ext cx="3326990" cy="5245217"/>
            <a:chOff x="4377238" y="1371601"/>
            <a:chExt cx="3326990" cy="5245217"/>
          </a:xfrm>
        </p:grpSpPr>
        <p:sp>
          <p:nvSpPr>
            <p:cNvPr id="34" name="Rectangle 33"/>
            <p:cNvSpPr/>
            <p:nvPr/>
          </p:nvSpPr>
          <p:spPr>
            <a:xfrm>
              <a:off x="4377238" y="1773199"/>
              <a:ext cx="3326990" cy="4843619"/>
            </a:xfrm>
            <a:prstGeom prst="rect">
              <a:avLst/>
            </a:prstGeom>
            <a:solidFill>
              <a:srgbClr val="FFA7FF">
                <a:alpha val="3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5479573" y="6215041"/>
              <a:ext cx="1136017" cy="369332"/>
            </a:xfrm>
            <a:prstGeom prst="rect">
              <a:avLst/>
            </a:prstGeom>
            <a:noFill/>
          </p:spPr>
          <p:txBody>
            <a:bodyPr wrap="none" rtlCol="0">
              <a:spAutoFit/>
            </a:bodyPr>
            <a:lstStyle/>
            <a:p>
              <a:r>
                <a:rPr lang="en-US" dirty="0"/>
                <a:t>Reduction</a:t>
              </a:r>
            </a:p>
          </p:txBody>
        </p:sp>
        <p:sp>
          <p:nvSpPr>
            <p:cNvPr id="131" name="TextBox 130"/>
            <p:cNvSpPr txBox="1"/>
            <p:nvPr/>
          </p:nvSpPr>
          <p:spPr>
            <a:xfrm>
              <a:off x="5114986" y="1371601"/>
              <a:ext cx="1438214" cy="461665"/>
            </a:xfrm>
            <a:prstGeom prst="rect">
              <a:avLst/>
            </a:prstGeom>
            <a:noFill/>
          </p:spPr>
          <p:txBody>
            <a:bodyPr wrap="none" rtlCol="0">
              <a:spAutoFit/>
            </a:bodyPr>
            <a:lstStyle/>
            <a:p>
              <a:r>
                <a:rPr lang="en-US" sz="2400" dirty="0">
                  <a:solidFill>
                    <a:srgbClr val="FF33CC"/>
                  </a:solidFill>
                </a:rPr>
                <a:t>O(V) Time</a:t>
              </a:r>
            </a:p>
          </p:txBody>
        </p:sp>
      </p:grpSp>
    </p:spTree>
    <p:extLst>
      <p:ext uri="{BB962C8B-B14F-4D97-AF65-F5344CB8AC3E}">
        <p14:creationId xmlns:p14="http://schemas.microsoft.com/office/powerpoint/2010/main" val="266057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Reduction Analogy</a:t>
            </a:r>
          </a:p>
        </p:txBody>
      </p:sp>
      <p:sp>
        <p:nvSpPr>
          <p:cNvPr id="5" name="Rectangle 3"/>
          <p:cNvSpPr txBox="1">
            <a:spLocks noChangeArrowheads="1"/>
          </p:cNvSpPr>
          <p:nvPr/>
        </p:nvSpPr>
        <p:spPr>
          <a:xfrm>
            <a:off x="612458" y="1143000"/>
            <a:ext cx="10969943" cy="9034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en-US" sz="2800" dirty="0"/>
              <a:t> Shows how two different problems relate to each other</a:t>
            </a:r>
          </a:p>
          <a:p>
            <a:endParaRPr lang="en-US" altLang="en-US" sz="2800" dirty="0"/>
          </a:p>
          <a:p>
            <a:pPr marL="0" indent="0">
              <a:buNone/>
            </a:pPr>
            <a:endParaRPr lang="en-US" altLang="en-US" sz="2800" dirty="0"/>
          </a:p>
          <a:p>
            <a:endParaRPr lang="en-US" altLang="en-US" sz="2800" dirty="0"/>
          </a:p>
          <a:p>
            <a:endParaRPr lang="en-US" altLang="en-US" sz="2800" dirty="0"/>
          </a:p>
          <a:p>
            <a:pPr>
              <a:buFontTx/>
              <a:buNone/>
            </a:pPr>
            <a:endParaRPr lang="en-US" altLang="en-US" sz="2800" dirty="0"/>
          </a:p>
        </p:txBody>
      </p:sp>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3846" y="3533681"/>
            <a:ext cx="2691090" cy="3291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072" y="2325272"/>
            <a:ext cx="4456528" cy="44565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C183D7F6-B498-43B3-948B-1728B52AA6E4}">
                <adec:decorative xmlns:adec="http://schemas.microsoft.com/office/drawing/2017/decorative" val="1"/>
              </a:ext>
            </a:extLst>
          </p:cNvPr>
          <p:cNvSpPr txBox="1"/>
          <p:nvPr/>
        </p:nvSpPr>
        <p:spPr>
          <a:xfrm rot="20597852">
            <a:off x="1559784" y="2207720"/>
            <a:ext cx="5819668" cy="769441"/>
          </a:xfrm>
          <a:prstGeom prst="rect">
            <a:avLst/>
          </a:prstGeom>
          <a:noFill/>
        </p:spPr>
        <p:txBody>
          <a:bodyPr wrap="square" rtlCol="0">
            <a:spAutoFit/>
          </a:bodyPr>
          <a:lstStyle/>
          <a:p>
            <a:r>
              <a:rPr lang="en-US" sz="4400" b="1" dirty="0">
                <a:solidFill>
                  <a:srgbClr val="FF0000"/>
                </a:solidFill>
                <a:latin typeface="Ravie" panose="04040805050809020602" pitchFamily="82" charset="0"/>
              </a:rPr>
              <a:t>MOVIE TIME!</a:t>
            </a:r>
          </a:p>
        </p:txBody>
      </p:sp>
    </p:spTree>
    <p:extLst>
      <p:ext uri="{BB962C8B-B14F-4D97-AF65-F5344CB8AC3E}">
        <p14:creationId xmlns:p14="http://schemas.microsoft.com/office/powerpoint/2010/main" val="239192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32" presetClass="emph" presetSubtype="0" repeatCount="3000" fill="hold" grpId="1" nodeType="afterEffect">
                                  <p:stCondLst>
                                    <p:cond delay="0"/>
                                  </p:stCondLst>
                                  <p:childTnLst>
                                    <p:animRot by="120000">
                                      <p:cBhvr>
                                        <p:cTn id="25" dur="100" fill="hold">
                                          <p:stCondLst>
                                            <p:cond delay="0"/>
                                          </p:stCondLst>
                                        </p:cTn>
                                        <p:tgtEl>
                                          <p:spTgt spid="8"/>
                                        </p:tgtEl>
                                        <p:attrNameLst>
                                          <p:attrName>r</p:attrName>
                                        </p:attrNameLst>
                                      </p:cBhvr>
                                    </p:animRot>
                                    <p:animRot by="-240000">
                                      <p:cBhvr>
                                        <p:cTn id="26" dur="200" fill="hold">
                                          <p:stCondLst>
                                            <p:cond delay="200"/>
                                          </p:stCondLst>
                                        </p:cTn>
                                        <p:tgtEl>
                                          <p:spTgt spid="8"/>
                                        </p:tgtEl>
                                        <p:attrNameLst>
                                          <p:attrName>r</p:attrName>
                                        </p:attrNameLst>
                                      </p:cBhvr>
                                    </p:animRot>
                                    <p:animRot by="240000">
                                      <p:cBhvr>
                                        <p:cTn id="27" dur="200" fill="hold">
                                          <p:stCondLst>
                                            <p:cond delay="400"/>
                                          </p:stCondLst>
                                        </p:cTn>
                                        <p:tgtEl>
                                          <p:spTgt spid="8"/>
                                        </p:tgtEl>
                                        <p:attrNameLst>
                                          <p:attrName>r</p:attrName>
                                        </p:attrNameLst>
                                      </p:cBhvr>
                                    </p:animRot>
                                    <p:animRot by="-240000">
                                      <p:cBhvr>
                                        <p:cTn id="28" dur="200" fill="hold">
                                          <p:stCondLst>
                                            <p:cond delay="600"/>
                                          </p:stCondLst>
                                        </p:cTn>
                                        <p:tgtEl>
                                          <p:spTgt spid="8"/>
                                        </p:tgtEl>
                                        <p:attrNameLst>
                                          <p:attrName>r</p:attrName>
                                        </p:attrNameLst>
                                      </p:cBhvr>
                                    </p:animRot>
                                    <p:animRot by="120000">
                                      <p:cBhvr>
                                        <p:cTn id="29" dur="200" fill="hold">
                                          <p:stCondLst>
                                            <p:cond delay="800"/>
                                          </p:stCondLst>
                                        </p:cTn>
                                        <p:tgtEl>
                                          <p:spTgt spid="8"/>
                                        </p:tgtEl>
                                        <p:attrNameLst>
                                          <p:attrName>r</p:attrName>
                                        </p:attrNameLst>
                                      </p:cBhvr>
                                    </p:animRot>
                                  </p:childTnLst>
                                </p:cTn>
                              </p:par>
                              <p:par>
                                <p:cTn id="30" presetID="32" presetClass="emph" presetSubtype="0" repeatCount="3000" fill="hold" nodeType="withEffect">
                                  <p:stCondLst>
                                    <p:cond delay="0"/>
                                  </p:stCondLst>
                                  <p:childTnLst>
                                    <p:animRot by="120000">
                                      <p:cBhvr>
                                        <p:cTn id="31" dur="100" fill="hold">
                                          <p:stCondLst>
                                            <p:cond delay="0"/>
                                          </p:stCondLst>
                                        </p:cTn>
                                        <p:tgtEl>
                                          <p:spTgt spid="6"/>
                                        </p:tgtEl>
                                        <p:attrNameLst>
                                          <p:attrName>r</p:attrName>
                                        </p:attrNameLst>
                                      </p:cBhvr>
                                    </p:animRot>
                                    <p:animRot by="-240000">
                                      <p:cBhvr>
                                        <p:cTn id="32" dur="200" fill="hold">
                                          <p:stCondLst>
                                            <p:cond delay="200"/>
                                          </p:stCondLst>
                                        </p:cTn>
                                        <p:tgtEl>
                                          <p:spTgt spid="6"/>
                                        </p:tgtEl>
                                        <p:attrNameLst>
                                          <p:attrName>r</p:attrName>
                                        </p:attrNameLst>
                                      </p:cBhvr>
                                    </p:animRot>
                                    <p:animRot by="240000">
                                      <p:cBhvr>
                                        <p:cTn id="33" dur="200" fill="hold">
                                          <p:stCondLst>
                                            <p:cond delay="400"/>
                                          </p:stCondLst>
                                        </p:cTn>
                                        <p:tgtEl>
                                          <p:spTgt spid="6"/>
                                        </p:tgtEl>
                                        <p:attrNameLst>
                                          <p:attrName>r</p:attrName>
                                        </p:attrNameLst>
                                      </p:cBhvr>
                                    </p:animRot>
                                    <p:animRot by="-240000">
                                      <p:cBhvr>
                                        <p:cTn id="34" dur="200" fill="hold">
                                          <p:stCondLst>
                                            <p:cond delay="600"/>
                                          </p:stCondLst>
                                        </p:cTn>
                                        <p:tgtEl>
                                          <p:spTgt spid="6"/>
                                        </p:tgtEl>
                                        <p:attrNameLst>
                                          <p:attrName>r</p:attrName>
                                        </p:attrNameLst>
                                      </p:cBhvr>
                                    </p:animRot>
                                    <p:animRot by="120000">
                                      <p:cBhvr>
                                        <p:cTn id="35" dur="200" fill="hold">
                                          <p:stCondLst>
                                            <p:cond delay="800"/>
                                          </p:stCondLst>
                                        </p:cTn>
                                        <p:tgtEl>
                                          <p:spTgt spid="6"/>
                                        </p:tgtEl>
                                        <p:attrNameLst>
                                          <p:attrName>r</p:attrName>
                                        </p:attrNameLst>
                                      </p:cBhvr>
                                    </p:animRot>
                                  </p:childTnLst>
                                </p:cTn>
                              </p:par>
                              <p:par>
                                <p:cTn id="36" presetID="32" presetClass="emph" presetSubtype="0" repeatCount="3000" fill="hold" nodeType="withEffect">
                                  <p:stCondLst>
                                    <p:cond delay="0"/>
                                  </p:stCondLst>
                                  <p:childTnLst>
                                    <p:animRot by="120000">
                                      <p:cBhvr>
                                        <p:cTn id="37" dur="100" fill="hold">
                                          <p:stCondLst>
                                            <p:cond delay="0"/>
                                          </p:stCondLst>
                                        </p:cTn>
                                        <p:tgtEl>
                                          <p:spTgt spid="7"/>
                                        </p:tgtEl>
                                        <p:attrNameLst>
                                          <p:attrName>r</p:attrName>
                                        </p:attrNameLst>
                                      </p:cBhvr>
                                    </p:animRot>
                                    <p:animRot by="-240000">
                                      <p:cBhvr>
                                        <p:cTn id="38" dur="200" fill="hold">
                                          <p:stCondLst>
                                            <p:cond delay="200"/>
                                          </p:stCondLst>
                                        </p:cTn>
                                        <p:tgtEl>
                                          <p:spTgt spid="7"/>
                                        </p:tgtEl>
                                        <p:attrNameLst>
                                          <p:attrName>r</p:attrName>
                                        </p:attrNameLst>
                                      </p:cBhvr>
                                    </p:animRot>
                                    <p:animRot by="240000">
                                      <p:cBhvr>
                                        <p:cTn id="39" dur="200" fill="hold">
                                          <p:stCondLst>
                                            <p:cond delay="400"/>
                                          </p:stCondLst>
                                        </p:cTn>
                                        <p:tgtEl>
                                          <p:spTgt spid="7"/>
                                        </p:tgtEl>
                                        <p:attrNameLst>
                                          <p:attrName>r</p:attrName>
                                        </p:attrNameLst>
                                      </p:cBhvr>
                                    </p:animRot>
                                    <p:animRot by="-240000">
                                      <p:cBhvr>
                                        <p:cTn id="40" dur="200" fill="hold">
                                          <p:stCondLst>
                                            <p:cond delay="600"/>
                                          </p:stCondLst>
                                        </p:cTn>
                                        <p:tgtEl>
                                          <p:spTgt spid="7"/>
                                        </p:tgtEl>
                                        <p:attrNameLst>
                                          <p:attrName>r</p:attrName>
                                        </p:attrNameLst>
                                      </p:cBhvr>
                                    </p:animRot>
                                    <p:animRot by="120000">
                                      <p:cBhvr>
                                        <p:cTn id="41"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0D9F6BEE-7090-3965-D218-59B1FA88D3AC}"/>
              </a:ext>
              <a:ext uri="{C183D7F6-B498-43B3-948B-1728B52AA6E4}">
                <adec:decorative xmlns:adec="http://schemas.microsoft.com/office/drawing/2017/decorative" val="1"/>
              </a:ext>
            </a:extLst>
          </p:cNvPr>
          <p:cNvGrpSpPr/>
          <p:nvPr/>
        </p:nvGrpSpPr>
        <p:grpSpPr>
          <a:xfrm>
            <a:off x="4488720" y="1773199"/>
            <a:ext cx="3215508" cy="4843619"/>
            <a:chOff x="4488720" y="1773199"/>
            <a:chExt cx="3215508" cy="4843619"/>
          </a:xfrm>
        </p:grpSpPr>
        <p:sp>
          <p:nvSpPr>
            <p:cNvPr id="34" name="Rectangle 33"/>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5479573" y="6215041"/>
              <a:ext cx="1136017" cy="369332"/>
            </a:xfrm>
            <a:prstGeom prst="rect">
              <a:avLst/>
            </a:prstGeom>
            <a:noFill/>
          </p:spPr>
          <p:txBody>
            <a:bodyPr wrap="none" rtlCol="0">
              <a:spAutoFit/>
            </a:bodyPr>
            <a:lstStyle/>
            <a:p>
              <a:r>
                <a:rPr lang="en-US" dirty="0"/>
                <a:t>Reduction</a:t>
              </a:r>
            </a:p>
          </p:txBody>
        </p:sp>
      </p:grpSp>
      <p:sp>
        <p:nvSpPr>
          <p:cNvPr id="2" name="Title 1"/>
          <p:cNvSpPr>
            <a:spLocks noGrp="1"/>
          </p:cNvSpPr>
          <p:nvPr>
            <p:ph type="title"/>
          </p:nvPr>
        </p:nvSpPr>
        <p:spPr/>
        <p:txBody>
          <a:bodyPr/>
          <a:lstStyle/>
          <a:p>
            <a:r>
              <a:rPr lang="en-US" dirty="0"/>
              <a:t>MacGyver’s </a:t>
            </a:r>
            <a:r>
              <a:rPr lang="en-US" dirty="0">
                <a:solidFill>
                  <a:srgbClr val="FF00FF"/>
                </a:solidFill>
              </a:rPr>
              <a:t>Reduction</a:t>
            </a:r>
          </a:p>
        </p:txBody>
      </p:sp>
      <p:grpSp>
        <p:nvGrpSpPr>
          <p:cNvPr id="3" name="Group 2" descr="To reduce some problem A to some other Problem B:&#10;&#10;We begin with an instance of problem A, the one we don't know how to solve. (For MacGyver this was the problem of opening the door.)">
            <a:extLst>
              <a:ext uri="{FF2B5EF4-FFF2-40B4-BE49-F238E27FC236}">
                <a16:creationId xmlns:a16="http://schemas.microsoft.com/office/drawing/2014/main" id="{70D88278-5A1E-20A0-2000-A898A99A4021}"/>
              </a:ext>
            </a:extLst>
          </p:cNvPr>
          <p:cNvGrpSpPr/>
          <p:nvPr/>
        </p:nvGrpSpPr>
        <p:grpSpPr>
          <a:xfrm>
            <a:off x="1615700" y="1403866"/>
            <a:ext cx="3670364" cy="2115766"/>
            <a:chOff x="1615700" y="1403866"/>
            <a:chExt cx="3670364" cy="2115766"/>
          </a:xfrm>
        </p:grpSpPr>
        <p:sp>
          <p:nvSpPr>
            <p:cNvPr id="6" name="TextBox 5"/>
            <p:cNvSpPr txBox="1"/>
            <p:nvPr/>
          </p:nvSpPr>
          <p:spPr>
            <a:xfrm>
              <a:off x="2667001" y="1901865"/>
              <a:ext cx="1630319" cy="369332"/>
            </a:xfrm>
            <a:prstGeom prst="rect">
              <a:avLst/>
            </a:prstGeom>
            <a:noFill/>
          </p:spPr>
          <p:txBody>
            <a:bodyPr wrap="square" rtlCol="0">
              <a:spAutoFit/>
            </a:bodyPr>
            <a:lstStyle/>
            <a:p>
              <a:r>
                <a:rPr lang="en-US" dirty="0"/>
                <a:t>Opening a door</a:t>
              </a:r>
            </a:p>
          </p:txBody>
        </p:sp>
        <p:pic>
          <p:nvPicPr>
            <p:cNvPr id="8" name="Picture 2" descr="Image result for do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81" r="21968"/>
            <a:stretch/>
          </p:blipFill>
          <p:spPr bwMode="auto">
            <a:xfrm>
              <a:off x="3086682" y="2307490"/>
              <a:ext cx="592555" cy="121214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615700" y="1403866"/>
              <a:ext cx="3670364" cy="369332"/>
            </a:xfrm>
            <a:prstGeom prst="rect">
              <a:avLst/>
            </a:prstGeom>
            <a:noFill/>
          </p:spPr>
          <p:txBody>
            <a:bodyPr wrap="none" rtlCol="0">
              <a:spAutoFit/>
            </a:bodyPr>
            <a:lstStyle/>
            <a:p>
              <a:r>
                <a:rPr lang="en-US" dirty="0"/>
                <a:t>Problem we don’t know how to solve</a:t>
              </a:r>
            </a:p>
          </p:txBody>
        </p:sp>
        <mc:AlternateContent xmlns:mc="http://schemas.openxmlformats.org/markup-compatibility/2006" xmlns:a14="http://schemas.microsoft.com/office/drawing/2010/main">
          <mc:Choice Requires="a14">
            <p:sp>
              <p:nvSpPr>
                <p:cNvPr id="22" name="Flowchart: Magnetic Disk 21"/>
                <p:cNvSpPr/>
                <p:nvPr/>
              </p:nvSpPr>
              <p:spPr>
                <a:xfrm>
                  <a:off x="1752600" y="1973492"/>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𝐴</m:t>
                        </m:r>
                      </m:oMath>
                    </m:oMathPara>
                  </a14:m>
                  <a:endParaRPr lang="en-US" sz="4000" i="1" dirty="0">
                    <a:solidFill>
                      <a:schemeClr val="tx1"/>
                    </a:solidFill>
                  </a:endParaRPr>
                </a:p>
              </p:txBody>
            </p:sp>
          </mc:Choice>
          <mc:Fallback xmlns="">
            <p:sp>
              <p:nvSpPr>
                <p:cNvPr id="22" name="Flowchart: Magnetic Disk 21"/>
                <p:cNvSpPr>
                  <a:spLocks noRot="1" noChangeAspect="1" noMove="1" noResize="1" noEditPoints="1" noAdjustHandles="1" noChangeArrowheads="1" noChangeShapeType="1" noTextEdit="1"/>
                </p:cNvSpPr>
                <p:nvPr/>
              </p:nvSpPr>
              <p:spPr>
                <a:xfrm>
                  <a:off x="1752600" y="1973492"/>
                  <a:ext cx="625924" cy="1184190"/>
                </a:xfrm>
                <a:prstGeom prst="flowChartMagneticDisk">
                  <a:avLst/>
                </a:prstGeom>
                <a:blipFill>
                  <a:blip r:embed="rId3"/>
                  <a:stretch>
                    <a:fillRect/>
                  </a:stretch>
                </a:blipFill>
                <a:ln>
                  <a:solidFill>
                    <a:schemeClr val="tx1">
                      <a:lumMod val="95000"/>
                      <a:lumOff val="5000"/>
                    </a:schemeClr>
                  </a:solidFill>
                </a:ln>
              </p:spPr>
              <p:txBody>
                <a:bodyPr/>
                <a:lstStyle/>
                <a:p>
                  <a:r>
                    <a:rPr lang="en-US">
                      <a:noFill/>
                    </a:rPr>
                    <a:t> </a:t>
                  </a:r>
                </a:p>
              </p:txBody>
            </p:sp>
          </mc:Fallback>
        </mc:AlternateContent>
      </p:grpSp>
      <p:grpSp>
        <p:nvGrpSpPr>
          <p:cNvPr id="11" name="Group 10" descr="Now we have a instance of the problem of lighting a fire (problem B).">
            <a:extLst>
              <a:ext uri="{FF2B5EF4-FFF2-40B4-BE49-F238E27FC236}">
                <a16:creationId xmlns:a16="http://schemas.microsoft.com/office/drawing/2014/main" id="{3CFE25BD-5447-6453-1418-CD03F3C3AF29}"/>
              </a:ext>
            </a:extLst>
          </p:cNvPr>
          <p:cNvGrpSpPr/>
          <p:nvPr/>
        </p:nvGrpSpPr>
        <p:grpSpPr>
          <a:xfrm>
            <a:off x="7239001" y="1371600"/>
            <a:ext cx="3457881" cy="1828801"/>
            <a:chOff x="7239001" y="1371600"/>
            <a:chExt cx="3457881" cy="1828801"/>
          </a:xfrm>
        </p:grpSpPr>
        <p:sp>
          <p:nvSpPr>
            <p:cNvPr id="14" name="TextBox 13"/>
            <p:cNvSpPr txBox="1"/>
            <p:nvPr/>
          </p:nvSpPr>
          <p:spPr>
            <a:xfrm>
              <a:off x="8617696" y="1981200"/>
              <a:ext cx="1531514" cy="369332"/>
            </a:xfrm>
            <a:prstGeom prst="rect">
              <a:avLst/>
            </a:prstGeom>
            <a:noFill/>
          </p:spPr>
          <p:txBody>
            <a:bodyPr wrap="square" rtlCol="0">
              <a:spAutoFit/>
            </a:bodyPr>
            <a:lstStyle/>
            <a:p>
              <a:r>
                <a:rPr lang="en-US" dirty="0"/>
                <a:t>Lighting a fire</a:t>
              </a:r>
            </a:p>
          </p:txBody>
        </p:sp>
        <p:pic>
          <p:nvPicPr>
            <p:cNvPr id="15" name="Picture 4" descr="Image result for fire"/>
            <p:cNvPicPr>
              <a:picLocks noChangeAspect="1" noChangeArrowheads="1"/>
            </p:cNvPicPr>
            <p:nvPr/>
          </p:nvPicPr>
          <p:blipFill rotWithShape="1">
            <a:blip r:embed="rId4">
              <a:extLst>
                <a:ext uri="{28A0092B-C50C-407E-A947-70E740481C1C}">
                  <a14:useLocalDpi xmlns:a14="http://schemas.microsoft.com/office/drawing/2010/main" val="0"/>
                </a:ext>
              </a:extLst>
            </a:blip>
            <a:srcRect t="45780"/>
            <a:stretch/>
          </p:blipFill>
          <p:spPr bwMode="auto">
            <a:xfrm>
              <a:off x="8363286" y="2161900"/>
              <a:ext cx="2333596" cy="10385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239001" y="1371600"/>
              <a:ext cx="2956002" cy="369332"/>
            </a:xfrm>
            <a:prstGeom prst="rect">
              <a:avLst/>
            </a:prstGeom>
            <a:noFill/>
          </p:spPr>
          <p:txBody>
            <a:bodyPr wrap="none" rtlCol="0">
              <a:spAutoFit/>
            </a:bodyPr>
            <a:lstStyle/>
            <a:p>
              <a:r>
                <a:rPr lang="en-US" dirty="0"/>
                <a:t>Problem we will solve instead</a:t>
              </a:r>
            </a:p>
          </p:txBody>
        </p:sp>
        <mc:AlternateContent xmlns:mc="http://schemas.openxmlformats.org/markup-compatibility/2006" xmlns:a14="http://schemas.microsoft.com/office/drawing/2010/main">
          <mc:Choice Requires="a14">
            <p:sp>
              <p:nvSpPr>
                <p:cNvPr id="23" name="Rectangle 22"/>
                <p:cNvSpPr/>
                <p:nvPr/>
              </p:nvSpPr>
              <p:spPr>
                <a:xfrm>
                  <a:off x="7832276" y="2063144"/>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𝐵</m:t>
                        </m:r>
                      </m:oMath>
                    </m:oMathPara>
                  </a14:m>
                  <a:endParaRPr lang="en-US" sz="4000" dirty="0">
                    <a:solidFill>
                      <a:schemeClr val="tx1"/>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7832276" y="2063144"/>
                  <a:ext cx="625924" cy="1004887"/>
                </a:xfrm>
                <a:prstGeom prst="rect">
                  <a:avLst/>
                </a:prstGeom>
                <a:blipFill>
                  <a:blip r:embed="rId5"/>
                  <a:stretch>
                    <a:fillRect/>
                  </a:stretch>
                </a:blipFill>
                <a:ln>
                  <a:solidFill>
                    <a:schemeClr val="tx1">
                      <a:lumMod val="95000"/>
                      <a:lumOff val="5000"/>
                    </a:schemeClr>
                  </a:solidFill>
                </a:ln>
              </p:spPr>
              <p:txBody>
                <a:bodyPr/>
                <a:lstStyle/>
                <a:p>
                  <a:r>
                    <a:rPr lang="en-US">
                      <a:noFill/>
                    </a:rPr>
                    <a:t> </a:t>
                  </a:r>
                </a:p>
              </p:txBody>
            </p:sp>
          </mc:Fallback>
        </mc:AlternateContent>
      </p:grpSp>
      <p:grpSp>
        <p:nvGrpSpPr>
          <p:cNvPr id="38" name="Group 37" descr="Now we have a solution to problem A (in MacGyver's case, a keg-cannon battering ram).">
            <a:extLst>
              <a:ext uri="{FF2B5EF4-FFF2-40B4-BE49-F238E27FC236}">
                <a16:creationId xmlns:a16="http://schemas.microsoft.com/office/drawing/2014/main" id="{B89F1F0D-9B12-0DDA-859B-25B94D5E57EA}"/>
              </a:ext>
            </a:extLst>
          </p:cNvPr>
          <p:cNvGrpSpPr/>
          <p:nvPr/>
        </p:nvGrpSpPr>
        <p:grpSpPr>
          <a:xfrm>
            <a:off x="2851157" y="4113166"/>
            <a:ext cx="1637563" cy="2741964"/>
            <a:chOff x="2851157" y="4113166"/>
            <a:chExt cx="1637563" cy="2741964"/>
          </a:xfrm>
        </p:grpSpPr>
        <p:grpSp>
          <p:nvGrpSpPr>
            <p:cNvPr id="24" name="Group 23"/>
            <p:cNvGrpSpPr/>
            <p:nvPr/>
          </p:nvGrpSpPr>
          <p:grpSpPr>
            <a:xfrm>
              <a:off x="2895601" y="5134054"/>
              <a:ext cx="1174595" cy="1721076"/>
              <a:chOff x="10154328" y="3614629"/>
              <a:chExt cx="1565720" cy="1721076"/>
            </a:xfrm>
          </p:grpSpPr>
          <p:pic>
            <p:nvPicPr>
              <p:cNvPr id="25" name="Picture 24" descr="Image result for k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100970">
                <a:off x="10528567" y="3614629"/>
                <a:ext cx="1191481" cy="11914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6" descr="Image result for flam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3274643">
                <a:off x="10154328" y="4424859"/>
                <a:ext cx="660210" cy="910846"/>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p:cNvSpPr txBox="1"/>
            <p:nvPr/>
          </p:nvSpPr>
          <p:spPr>
            <a:xfrm>
              <a:off x="2959163" y="4493096"/>
              <a:ext cx="1529557" cy="646331"/>
            </a:xfrm>
            <a:prstGeom prst="rect">
              <a:avLst/>
            </a:prstGeom>
            <a:noFill/>
          </p:spPr>
          <p:txBody>
            <a:bodyPr wrap="square" rtlCol="0">
              <a:spAutoFit/>
            </a:bodyPr>
            <a:lstStyle/>
            <a:p>
              <a:r>
                <a:rPr lang="en-US" dirty="0"/>
                <a:t>Keg cannon battering ram</a:t>
              </a:r>
            </a:p>
          </p:txBody>
        </p:sp>
        <mc:AlternateContent xmlns:mc="http://schemas.openxmlformats.org/markup-compatibility/2006" xmlns:a14="http://schemas.microsoft.com/office/drawing/2010/main">
          <mc:Choice Requires="a14">
            <p:sp>
              <p:nvSpPr>
                <p:cNvPr id="28" name="TextBox 27"/>
                <p:cNvSpPr txBox="1"/>
                <p:nvPr/>
              </p:nvSpPr>
              <p:spPr>
                <a:xfrm>
                  <a:off x="2851157" y="4113166"/>
                  <a:ext cx="1486241" cy="369332"/>
                </a:xfrm>
                <a:prstGeom prst="rect">
                  <a:avLst/>
                </a:prstGeom>
                <a:noFill/>
              </p:spPr>
              <p:txBody>
                <a:bodyPr wrap="none" rtlCol="0">
                  <a:spAutoFit/>
                </a:bodyPr>
                <a:lstStyle/>
                <a:p>
                  <a:r>
                    <a:rPr lang="en-US" dirty="0"/>
                    <a:t>Solution for </a:t>
                  </a:r>
                  <a14:m>
                    <m:oMath xmlns:m="http://schemas.openxmlformats.org/officeDocument/2006/math">
                      <m:r>
                        <a:rPr lang="en-US" b="1" i="1">
                          <a:latin typeface="Cambria Math"/>
                        </a:rPr>
                        <m:t>𝑨</m:t>
                      </m:r>
                    </m:oMath>
                  </a14:m>
                  <a:endParaRPr lang="en-US"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2851157" y="4113166"/>
                  <a:ext cx="1486241" cy="369332"/>
                </a:xfrm>
                <a:prstGeom prst="rect">
                  <a:avLst/>
                </a:prstGeom>
                <a:blipFill>
                  <a:blip r:embed="rId8"/>
                  <a:stretch>
                    <a:fillRect l="-3689" t="-10000" b="-26667"/>
                  </a:stretch>
                </a:blipFill>
              </p:spPr>
              <p:txBody>
                <a:bodyPr/>
                <a:lstStyle/>
                <a:p>
                  <a:r>
                    <a:rPr lang="en-US">
                      <a:noFill/>
                    </a:rPr>
                    <a:t> </a:t>
                  </a:r>
                </a:p>
              </p:txBody>
            </p:sp>
          </mc:Fallback>
        </mc:AlternateContent>
      </p:grpSp>
      <p:sp>
        <p:nvSpPr>
          <p:cNvPr id="30" name="AutoShape 5" descr="Next we somehow convert problem A into problem B. We will be using a solution to problem B as a solution to problem A&#10;&#10;In MacGyver's case, problem B is the task of lighting a fire. By putting the keg in a tube, and aiming the tube at the door, all that's missing to have a door opening solution is now a fire opening solution."/>
          <p:cNvSpPr>
            <a:spLocks noChangeArrowheads="1"/>
          </p:cNvSpPr>
          <p:nvPr/>
        </p:nvSpPr>
        <p:spPr bwMode="auto">
          <a:xfrm>
            <a:off x="4627562" y="1845186"/>
            <a:ext cx="2840038" cy="1344573"/>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2000" dirty="0"/>
              <a:t>Aim duct at door, insert keg</a:t>
            </a:r>
          </a:p>
        </p:txBody>
      </p:sp>
      <p:grpSp>
        <p:nvGrpSpPr>
          <p:cNvPr id="29" name="Group 28" descr="Next we apply a hypothetical solution for problem B (in MacGyver's case, using wood, alcohol, and matches).&#10;">
            <a:extLst>
              <a:ext uri="{FF2B5EF4-FFF2-40B4-BE49-F238E27FC236}">
                <a16:creationId xmlns:a16="http://schemas.microsoft.com/office/drawing/2014/main" id="{272BFC59-1149-96B0-CEBC-5F0F55B6E227}"/>
              </a:ext>
            </a:extLst>
          </p:cNvPr>
          <p:cNvGrpSpPr/>
          <p:nvPr/>
        </p:nvGrpSpPr>
        <p:grpSpPr>
          <a:xfrm>
            <a:off x="8917761" y="3273936"/>
            <a:ext cx="3009569" cy="1905298"/>
            <a:chOff x="8917761" y="3273936"/>
            <a:chExt cx="3009569" cy="1905298"/>
          </a:xfrm>
        </p:grpSpPr>
        <p:grpSp>
          <p:nvGrpSpPr>
            <p:cNvPr id="9" name="Group 8">
              <a:extLst>
                <a:ext uri="{FF2B5EF4-FFF2-40B4-BE49-F238E27FC236}">
                  <a16:creationId xmlns:a16="http://schemas.microsoft.com/office/drawing/2014/main" id="{5D4B6C36-41ED-0328-B335-D282AC928933}"/>
                </a:ext>
              </a:extLst>
            </p:cNvPr>
            <p:cNvGrpSpPr/>
            <p:nvPr/>
          </p:nvGrpSpPr>
          <p:grpSpPr>
            <a:xfrm>
              <a:off x="9738287" y="3299157"/>
              <a:ext cx="2189043" cy="1880077"/>
              <a:chOff x="9987551" y="3381101"/>
              <a:chExt cx="2189043" cy="1880077"/>
            </a:xfrm>
          </p:grpSpPr>
          <p:sp>
            <p:nvSpPr>
              <p:cNvPr id="17" name="TextBox 16"/>
              <p:cNvSpPr txBox="1"/>
              <p:nvPr/>
            </p:nvSpPr>
            <p:spPr>
              <a:xfrm>
                <a:off x="9987551" y="3381101"/>
                <a:ext cx="2189043" cy="646331"/>
              </a:xfrm>
              <a:prstGeom prst="rect">
                <a:avLst/>
              </a:prstGeom>
              <a:noFill/>
            </p:spPr>
            <p:txBody>
              <a:bodyPr wrap="square" rtlCol="0">
                <a:spAutoFit/>
              </a:bodyPr>
              <a:lstStyle/>
              <a:p>
                <a:r>
                  <a:rPr lang="en-US" dirty="0"/>
                  <a:t>Alcohol, wood, matches</a:t>
                </a:r>
              </a:p>
            </p:txBody>
          </p:sp>
          <p:grpSp>
            <p:nvGrpSpPr>
              <p:cNvPr id="7" name="Group 6">
                <a:extLst>
                  <a:ext uri="{FF2B5EF4-FFF2-40B4-BE49-F238E27FC236}">
                    <a16:creationId xmlns:a16="http://schemas.microsoft.com/office/drawing/2014/main" id="{CC85A0F3-B698-A8F8-A658-A0219EE9FCC5}"/>
                  </a:ext>
                </a:extLst>
              </p:cNvPr>
              <p:cNvGrpSpPr/>
              <p:nvPr/>
            </p:nvGrpSpPr>
            <p:grpSpPr>
              <a:xfrm>
                <a:off x="10825255" y="3695245"/>
                <a:ext cx="927612" cy="1565933"/>
                <a:chOff x="9355605" y="4832530"/>
                <a:chExt cx="927612" cy="1565933"/>
              </a:xfrm>
            </p:grpSpPr>
            <p:pic>
              <p:nvPicPr>
                <p:cNvPr id="18" name="Picture 6" descr="Image result for whiskey"/>
                <p:cNvPicPr>
                  <a:picLocks noChangeAspect="1" noChangeArrowheads="1"/>
                </p:cNvPicPr>
                <p:nvPr/>
              </p:nvPicPr>
              <p:blipFill rotWithShape="1">
                <a:blip r:embed="rId9">
                  <a:extLst>
                    <a:ext uri="{28A0092B-C50C-407E-A947-70E740481C1C}">
                      <a14:useLocalDpi xmlns:a14="http://schemas.microsoft.com/office/drawing/2010/main" val="0"/>
                    </a:ext>
                  </a:extLst>
                </a:blip>
                <a:srcRect l="28502" r="31074"/>
                <a:stretch/>
              </p:blipFill>
              <p:spPr bwMode="auto">
                <a:xfrm rot="1117477">
                  <a:off x="9355605" y="4832530"/>
                  <a:ext cx="393856" cy="12987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Image result for wood plank"/>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0640" r="39638"/>
                <a:stretch/>
              </p:blipFill>
              <p:spPr bwMode="auto">
                <a:xfrm rot="19068828">
                  <a:off x="10118544" y="5006481"/>
                  <a:ext cx="164673" cy="11130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descr="Image result for match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64510" y="5575503"/>
                  <a:ext cx="629362" cy="82296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1" name="AutoShape 5" descr="Next we apply"/>
            <p:cNvSpPr>
              <a:spLocks noChangeArrowheads="1"/>
            </p:cNvSpPr>
            <p:nvPr/>
          </p:nvSpPr>
          <p:spPr bwMode="auto">
            <a:xfrm rot="5400000">
              <a:off x="8412838" y="3778859"/>
              <a:ext cx="1711361"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dirty="0"/>
                <a:t>How?</a:t>
              </a:r>
            </a:p>
          </p:txBody>
        </p:sp>
      </p:grpSp>
      <p:grpSp>
        <p:nvGrpSpPr>
          <p:cNvPr id="37" name="Group 36" descr="Now we convert the solution to problem B into a solution for problem A (in MacGyver's case, we just need to put the fire under the keg).">
            <a:extLst>
              <a:ext uri="{FF2B5EF4-FFF2-40B4-BE49-F238E27FC236}">
                <a16:creationId xmlns:a16="http://schemas.microsoft.com/office/drawing/2014/main" id="{8F11682D-F291-A096-807B-83DAB58B930B}"/>
              </a:ext>
            </a:extLst>
          </p:cNvPr>
          <p:cNvGrpSpPr/>
          <p:nvPr/>
        </p:nvGrpSpPr>
        <p:grpSpPr>
          <a:xfrm>
            <a:off x="4779962" y="4839965"/>
            <a:ext cx="2840038" cy="993815"/>
            <a:chOff x="4779962" y="4839965"/>
            <a:chExt cx="2840038" cy="993815"/>
          </a:xfrm>
        </p:grpSpPr>
        <p:sp>
          <p:nvSpPr>
            <p:cNvPr id="32" name="AutoShape 5"/>
            <p:cNvSpPr>
              <a:spLocks noChangeArrowheads="1"/>
            </p:cNvSpPr>
            <p:nvPr/>
          </p:nvSpPr>
          <p:spPr bwMode="auto">
            <a:xfrm rot="10800000">
              <a:off x="4779962"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3" name="TextBox 32"/>
            <p:cNvSpPr txBox="1"/>
            <p:nvPr/>
          </p:nvSpPr>
          <p:spPr>
            <a:xfrm>
              <a:off x="5105400" y="5139426"/>
              <a:ext cx="2470548" cy="400110"/>
            </a:xfrm>
            <a:prstGeom prst="rect">
              <a:avLst/>
            </a:prstGeom>
            <a:noFill/>
          </p:spPr>
          <p:txBody>
            <a:bodyPr wrap="none" rtlCol="0">
              <a:spAutoFit/>
            </a:bodyPr>
            <a:lstStyle/>
            <a:p>
              <a:r>
                <a:rPr lang="en-US" altLang="en-US" sz="2000" dirty="0"/>
                <a:t>Put fire under the Keg</a:t>
              </a:r>
              <a:endParaRPr lang="en-US" sz="2000" dirty="0"/>
            </a:p>
          </p:txBody>
        </p:sp>
      </p:grpSp>
      <p:sp>
        <p:nvSpPr>
          <p:cNvPr id="10" name="TextBox 9">
            <a:extLst>
              <a:ext uri="{FF2B5EF4-FFF2-40B4-BE49-F238E27FC236}">
                <a16:creationId xmlns:a16="http://schemas.microsoft.com/office/drawing/2014/main" id="{F772C382-C5C5-B87E-DBC0-0DFF5445333E}"/>
              </a:ext>
            </a:extLst>
          </p:cNvPr>
          <p:cNvSpPr txBox="1"/>
          <p:nvPr/>
        </p:nvSpPr>
        <p:spPr>
          <a:xfrm>
            <a:off x="9013665" y="2543956"/>
            <a:ext cx="968535" cy="769441"/>
          </a:xfrm>
          <a:prstGeom prst="rect">
            <a:avLst/>
          </a:prstGeom>
          <a:noFill/>
        </p:spPr>
        <p:txBody>
          <a:bodyPr wrap="none" rtlCol="0">
            <a:spAutoFit/>
          </a:bodyPr>
          <a:lstStyle/>
          <a:p>
            <a:r>
              <a:rPr lang="en-US" sz="4400" dirty="0">
                <a:ln>
                  <a:solidFill>
                    <a:schemeClr val="bg1"/>
                  </a:solidFill>
                </a:ln>
                <a:solidFill>
                  <a:sysClr val="windowText" lastClr="000000"/>
                </a:solidFill>
              </a:rPr>
              <a:t>???</a:t>
            </a:r>
          </a:p>
        </p:txBody>
      </p:sp>
      <p:grpSp>
        <p:nvGrpSpPr>
          <p:cNvPr id="36" name="Group 35" descr="Now we have a solution to problem B (in this case a fire).">
            <a:extLst>
              <a:ext uri="{FF2B5EF4-FFF2-40B4-BE49-F238E27FC236}">
                <a16:creationId xmlns:a16="http://schemas.microsoft.com/office/drawing/2014/main" id="{DA9309F5-FC44-8A23-859F-80F0A885C853}"/>
              </a:ext>
            </a:extLst>
          </p:cNvPr>
          <p:cNvGrpSpPr/>
          <p:nvPr/>
        </p:nvGrpSpPr>
        <p:grpSpPr>
          <a:xfrm>
            <a:off x="7856625" y="4896881"/>
            <a:ext cx="2333596" cy="1346628"/>
            <a:chOff x="7856625" y="4896881"/>
            <a:chExt cx="2333596" cy="1346628"/>
          </a:xfrm>
        </p:grpSpPr>
        <mc:AlternateContent xmlns:mc="http://schemas.openxmlformats.org/markup-compatibility/2006" xmlns:a14="http://schemas.microsoft.com/office/drawing/2010/main">
          <mc:Choice Requires="a14">
            <p:sp>
              <p:nvSpPr>
                <p:cNvPr id="21" name="TextBox 20"/>
                <p:cNvSpPr txBox="1"/>
                <p:nvPr/>
              </p:nvSpPr>
              <p:spPr>
                <a:xfrm>
                  <a:off x="8085904" y="4896881"/>
                  <a:ext cx="1500667" cy="369332"/>
                </a:xfrm>
                <a:prstGeom prst="rect">
                  <a:avLst/>
                </a:prstGeom>
                <a:noFill/>
              </p:spPr>
              <p:txBody>
                <a:bodyPr wrap="none" rtlCol="0">
                  <a:spAutoFit/>
                </a:bodyPr>
                <a:lstStyle/>
                <a:p>
                  <a:r>
                    <a:rPr lang="en-US" dirty="0"/>
                    <a:t>Solution for </a:t>
                  </a:r>
                  <a14:m>
                    <m:oMath xmlns:m="http://schemas.openxmlformats.org/officeDocument/2006/math">
                      <m:r>
                        <a:rPr lang="en-US" b="1" i="1" dirty="0">
                          <a:latin typeface="Cambria Math"/>
                        </a:rPr>
                        <m:t>𝑩</m:t>
                      </m:r>
                    </m:oMath>
                  </a14:m>
                  <a:endParaRPr lang="en-US"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8085904" y="4896881"/>
                  <a:ext cx="1500667" cy="369332"/>
                </a:xfrm>
                <a:prstGeom prst="rect">
                  <a:avLst/>
                </a:prstGeom>
                <a:blipFill>
                  <a:blip r:embed="rId12"/>
                  <a:stretch>
                    <a:fillRect l="-3239" t="-8197" b="-24590"/>
                  </a:stretch>
                </a:blipFill>
              </p:spPr>
              <p:txBody>
                <a:bodyPr/>
                <a:lstStyle/>
                <a:p>
                  <a:r>
                    <a:rPr lang="en-US">
                      <a:noFill/>
                    </a:rPr>
                    <a:t> </a:t>
                  </a:r>
                </a:p>
              </p:txBody>
            </p:sp>
          </mc:Fallback>
        </mc:AlternateContent>
        <p:pic>
          <p:nvPicPr>
            <p:cNvPr id="13" name="Picture 4" descr="Image result for fire">
              <a:extLst>
                <a:ext uri="{FF2B5EF4-FFF2-40B4-BE49-F238E27FC236}">
                  <a16:creationId xmlns:a16="http://schemas.microsoft.com/office/drawing/2014/main" id="{4D44C5BF-A41A-2CAE-ABFB-4CA9B68969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780"/>
            <a:stretch/>
          </p:blipFill>
          <p:spPr bwMode="auto">
            <a:xfrm>
              <a:off x="7856625" y="5205008"/>
              <a:ext cx="2333596" cy="10385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195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F345B-EBAA-56CC-975E-F162FB4E4D59}"/>
              </a:ext>
            </a:extLst>
          </p:cNvPr>
          <p:cNvSpPr>
            <a:spLocks noGrp="1"/>
          </p:cNvSpPr>
          <p:nvPr>
            <p:ph type="title"/>
          </p:nvPr>
        </p:nvSpPr>
        <p:spPr/>
        <p:txBody>
          <a:bodyPr/>
          <a:lstStyle/>
          <a:p>
            <a:r>
              <a:rPr lang="en-US" dirty="0"/>
              <a:t>Euler Path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AF03A8-3AF4-5C58-FD6C-6468C1EF6B67}"/>
                  </a:ext>
                </a:extLst>
              </p:cNvPr>
              <p:cNvSpPr>
                <a:spLocks noGrp="1"/>
              </p:cNvSpPr>
              <p:nvPr>
                <p:ph idx="1"/>
              </p:nvPr>
            </p:nvSpPr>
            <p:spPr/>
            <p:txBody>
              <a:bodyPr/>
              <a:lstStyle/>
              <a:p>
                <a:r>
                  <a:rPr lang="en-US" dirty="0"/>
                  <a:t>Path:</a:t>
                </a:r>
              </a:p>
              <a:p>
                <a:pPr lvl="1"/>
                <a:r>
                  <a:rPr lang="en-US" dirty="0"/>
                  <a:t>A sequence of nodes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such that for every consecutive pair are connected by an edge (i.e. </a:t>
                </a:r>
                <a14:m>
                  <m:oMath xmlns:m="http://schemas.openxmlformats.org/officeDocument/2006/math">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is an edge for each </a:t>
                </a:r>
                <a14:m>
                  <m:oMath xmlns:m="http://schemas.openxmlformats.org/officeDocument/2006/math">
                    <m:r>
                      <a:rPr lang="en-US" b="0" i="1" smtClean="0">
                        <a:latin typeface="Cambria Math" panose="02040503050406030204" pitchFamily="18" charset="0"/>
                      </a:rPr>
                      <m:t>𝑖</m:t>
                    </m:r>
                  </m:oMath>
                </a14:m>
                <a:r>
                  <a:rPr lang="en-US" dirty="0"/>
                  <a:t> in the path)</a:t>
                </a:r>
              </a:p>
              <a:p>
                <a:r>
                  <a:rPr lang="en-US" dirty="0"/>
                  <a:t>Euler Path:</a:t>
                </a:r>
              </a:p>
              <a:p>
                <a:pPr lvl="1"/>
                <a:r>
                  <a:rPr lang="en-US" dirty="0"/>
                  <a:t>A path such that every edge in the graph appears exactly once</a:t>
                </a:r>
              </a:p>
              <a:p>
                <a:pPr lvl="2"/>
                <a:r>
                  <a:rPr lang="en-US" dirty="0"/>
                  <a:t>If the graph is not simple then some pairs need to appear multiple times!</a:t>
                </a:r>
              </a:p>
              <a:p>
                <a:r>
                  <a:rPr lang="en-US" dirty="0"/>
                  <a:t>Euler path problem:</a:t>
                </a:r>
              </a:p>
              <a:p>
                <a:pPr lvl="1"/>
                <a:r>
                  <a:rPr lang="en-US" dirty="0"/>
                  <a:t>Given an undirected graph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does there exist an Euler path for </a:t>
                </a:r>
                <a14:m>
                  <m:oMath xmlns:m="http://schemas.openxmlformats.org/officeDocument/2006/math">
                    <m:r>
                      <a:rPr lang="en-US" b="0" i="1" smtClean="0">
                        <a:latin typeface="Cambria Math" panose="02040503050406030204" pitchFamily="18" charset="0"/>
                      </a:rPr>
                      <m:t>𝐺</m:t>
                    </m:r>
                  </m:oMath>
                </a14:m>
                <a:r>
                  <a:rPr lang="en-US" dirty="0"/>
                  <a:t>?</a:t>
                </a:r>
              </a:p>
              <a:p>
                <a:pPr lvl="1"/>
                <a:endParaRPr lang="en-US" dirty="0"/>
              </a:p>
            </p:txBody>
          </p:sp>
        </mc:Choice>
        <mc:Fallback xmlns="">
          <p:sp>
            <p:nvSpPr>
              <p:cNvPr id="3" name="Content Placeholder 2">
                <a:extLst>
                  <a:ext uri="{FF2B5EF4-FFF2-40B4-BE49-F238E27FC236}">
                    <a16:creationId xmlns:a16="http://schemas.microsoft.com/office/drawing/2014/main" id="{79AF03A8-3AF4-5C58-FD6C-6468C1EF6B67}"/>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pSp>
        <p:nvGrpSpPr>
          <p:cNvPr id="4" name="Group 3" descr="The non-simple graph of 18th century Koenigsberg:&#10;&#10;There are 4 nodes called A, B, C, and D. The edges are: (A,B), (A,B), (A,D), (A,C), (A,C), (B,D), (C,D)">
            <a:extLst>
              <a:ext uri="{FF2B5EF4-FFF2-40B4-BE49-F238E27FC236}">
                <a16:creationId xmlns:a16="http://schemas.microsoft.com/office/drawing/2014/main" id="{49F5035F-AB17-5AB2-FECA-8639CB4D7D35}"/>
              </a:ext>
            </a:extLst>
          </p:cNvPr>
          <p:cNvGrpSpPr/>
          <p:nvPr/>
        </p:nvGrpSpPr>
        <p:grpSpPr>
          <a:xfrm>
            <a:off x="9076635" y="215114"/>
            <a:ext cx="1902535" cy="1888006"/>
            <a:chOff x="2300659" y="2657586"/>
            <a:chExt cx="2211432" cy="2194544"/>
          </a:xfrm>
        </p:grpSpPr>
        <p:cxnSp>
          <p:nvCxnSpPr>
            <p:cNvPr id="5" name="Straight Connector 31">
              <a:extLst>
                <a:ext uri="{FF2B5EF4-FFF2-40B4-BE49-F238E27FC236}">
                  <a16:creationId xmlns:a16="http://schemas.microsoft.com/office/drawing/2014/main" id="{C402C537-C190-308F-8C8D-02FABFFC7DB3}"/>
                </a:ext>
              </a:extLst>
            </p:cNvPr>
            <p:cNvCxnSpPr>
              <a:stCxn id="6" idx="1"/>
              <a:endCxn id="7" idx="2"/>
            </p:cNvCxnSpPr>
            <p:nvPr/>
          </p:nvCxnSpPr>
          <p:spPr>
            <a:xfrm rot="5400000" flipH="1" flipV="1">
              <a:off x="2541502" y="2982839"/>
              <a:ext cx="741934" cy="426600"/>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049F57C-DF0A-E08E-20AC-3C13F52ACC91}"/>
                </a:ext>
              </a:extLst>
            </p:cNvPr>
            <p:cNvSpPr/>
            <p:nvPr/>
          </p:nvSpPr>
          <p:spPr>
            <a:xfrm>
              <a:off x="2650084" y="3518021"/>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Oval 6">
              <a:extLst>
                <a:ext uri="{FF2B5EF4-FFF2-40B4-BE49-F238E27FC236}">
                  <a16:creationId xmlns:a16="http://schemas.microsoft.com/office/drawing/2014/main" id="{D922BC69-1AB9-6000-F047-3CDF8FC3BDA4}"/>
                </a:ext>
              </a:extLst>
            </p:cNvPr>
            <p:cNvSpPr/>
            <p:nvPr/>
          </p:nvSpPr>
          <p:spPr>
            <a:xfrm>
              <a:off x="3125769" y="2657586"/>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 name="Oval 7">
              <a:extLst>
                <a:ext uri="{FF2B5EF4-FFF2-40B4-BE49-F238E27FC236}">
                  <a16:creationId xmlns:a16="http://schemas.microsoft.com/office/drawing/2014/main" id="{1D34D002-4C6C-2B69-B8F0-8D4FD03FDFBC}"/>
                </a:ext>
              </a:extLst>
            </p:cNvPr>
            <p:cNvSpPr/>
            <p:nvPr/>
          </p:nvSpPr>
          <p:spPr>
            <a:xfrm>
              <a:off x="2300659" y="4516959"/>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9" name="Oval 8">
              <a:extLst>
                <a:ext uri="{FF2B5EF4-FFF2-40B4-BE49-F238E27FC236}">
                  <a16:creationId xmlns:a16="http://schemas.microsoft.com/office/drawing/2014/main" id="{AFC3C9D1-0601-89A2-BBAB-EAF8973FD46A}"/>
                </a:ext>
              </a:extLst>
            </p:cNvPr>
            <p:cNvSpPr/>
            <p:nvPr/>
          </p:nvSpPr>
          <p:spPr>
            <a:xfrm>
              <a:off x="4176920" y="3904829"/>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cxnSp>
          <p:nvCxnSpPr>
            <p:cNvPr id="10" name="Straight Connector 31">
              <a:extLst>
                <a:ext uri="{FF2B5EF4-FFF2-40B4-BE49-F238E27FC236}">
                  <a16:creationId xmlns:a16="http://schemas.microsoft.com/office/drawing/2014/main" id="{918BB811-B16F-C80A-B656-3AAC408AC78E}"/>
                </a:ext>
              </a:extLst>
            </p:cNvPr>
            <p:cNvCxnSpPr>
              <a:stCxn id="6" idx="7"/>
              <a:endCxn id="7" idx="5"/>
            </p:cNvCxnSpPr>
            <p:nvPr/>
          </p:nvCxnSpPr>
          <p:spPr>
            <a:xfrm rot="5400000" flipH="1" flipV="1">
              <a:off x="2862295" y="3017547"/>
              <a:ext cx="623434" cy="475685"/>
            </a:xfrm>
            <a:prstGeom prst="curvedConnector3">
              <a:avLst>
                <a:gd name="adj1" fmla="val 3696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31">
              <a:extLst>
                <a:ext uri="{FF2B5EF4-FFF2-40B4-BE49-F238E27FC236}">
                  <a16:creationId xmlns:a16="http://schemas.microsoft.com/office/drawing/2014/main" id="{661F6920-06A9-D4A3-F2DA-3977BDFF6452}"/>
                </a:ext>
              </a:extLst>
            </p:cNvPr>
            <p:cNvCxnSpPr>
              <a:stCxn id="6" idx="2"/>
              <a:endCxn id="8" idx="2"/>
            </p:cNvCxnSpPr>
            <p:nvPr/>
          </p:nvCxnSpPr>
          <p:spPr>
            <a:xfrm rot="10800000" flipV="1">
              <a:off x="2300660" y="3685607"/>
              <a:ext cx="349425" cy="998938"/>
            </a:xfrm>
            <a:prstGeom prst="curvedConnector3">
              <a:avLst>
                <a:gd name="adj1" fmla="val 16542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31">
              <a:extLst>
                <a:ext uri="{FF2B5EF4-FFF2-40B4-BE49-F238E27FC236}">
                  <a16:creationId xmlns:a16="http://schemas.microsoft.com/office/drawing/2014/main" id="{3873DE0A-0ED5-8B3C-3575-0D02566948D8}"/>
                </a:ext>
              </a:extLst>
            </p:cNvPr>
            <p:cNvCxnSpPr>
              <a:stCxn id="6" idx="4"/>
              <a:endCxn id="8" idx="7"/>
            </p:cNvCxnSpPr>
            <p:nvPr/>
          </p:nvCxnSpPr>
          <p:spPr>
            <a:xfrm rot="5400000">
              <a:off x="2345782" y="4094156"/>
              <a:ext cx="712852" cy="230925"/>
            </a:xfrm>
            <a:prstGeom prst="curvedConnector3">
              <a:avLst>
                <a:gd name="adj1" fmla="val 30046"/>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31">
              <a:extLst>
                <a:ext uri="{FF2B5EF4-FFF2-40B4-BE49-F238E27FC236}">
                  <a16:creationId xmlns:a16="http://schemas.microsoft.com/office/drawing/2014/main" id="{5AC37565-91BF-2439-5D80-530D7B3C47A7}"/>
                </a:ext>
              </a:extLst>
            </p:cNvPr>
            <p:cNvCxnSpPr>
              <a:stCxn id="9" idx="4"/>
              <a:endCxn id="8" idx="6"/>
            </p:cNvCxnSpPr>
            <p:nvPr/>
          </p:nvCxnSpPr>
          <p:spPr>
            <a:xfrm rot="5400000">
              <a:off x="3267896" y="3607934"/>
              <a:ext cx="444545" cy="1708676"/>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31">
              <a:extLst>
                <a:ext uri="{FF2B5EF4-FFF2-40B4-BE49-F238E27FC236}">
                  <a16:creationId xmlns:a16="http://schemas.microsoft.com/office/drawing/2014/main" id="{5734518B-3B5B-7632-761B-5646C0235BBD}"/>
                </a:ext>
              </a:extLst>
            </p:cNvPr>
            <p:cNvCxnSpPr>
              <a:stCxn id="6" idx="6"/>
              <a:endCxn id="9" idx="2"/>
            </p:cNvCxnSpPr>
            <p:nvPr/>
          </p:nvCxnSpPr>
          <p:spPr>
            <a:xfrm>
              <a:off x="2985255" y="3685607"/>
              <a:ext cx="1191665" cy="386808"/>
            </a:xfrm>
            <a:prstGeom prst="curvedConnector3">
              <a:avLst>
                <a:gd name="adj1" fmla="val 8325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31">
              <a:extLst>
                <a:ext uri="{FF2B5EF4-FFF2-40B4-BE49-F238E27FC236}">
                  <a16:creationId xmlns:a16="http://schemas.microsoft.com/office/drawing/2014/main" id="{89C7BE86-B073-3921-2135-095DBFDD798C}"/>
                </a:ext>
              </a:extLst>
            </p:cNvPr>
            <p:cNvCxnSpPr>
              <a:stCxn id="7" idx="6"/>
              <a:endCxn id="9" idx="1"/>
            </p:cNvCxnSpPr>
            <p:nvPr/>
          </p:nvCxnSpPr>
          <p:spPr>
            <a:xfrm>
              <a:off x="3460940" y="2825172"/>
              <a:ext cx="765065" cy="1128742"/>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descr="The graph of modern day Kaliningrad:&#10;&#10;There are 4 nodes called A, B, C, and D. The edges are: (A,B), (A,D), (A,C), (B,D), (C,D)">
            <a:extLst>
              <a:ext uri="{FF2B5EF4-FFF2-40B4-BE49-F238E27FC236}">
                <a16:creationId xmlns:a16="http://schemas.microsoft.com/office/drawing/2014/main" id="{0A5536BD-5E37-FE49-7D9E-224B97D09012}"/>
              </a:ext>
            </a:extLst>
          </p:cNvPr>
          <p:cNvGrpSpPr/>
          <p:nvPr/>
        </p:nvGrpSpPr>
        <p:grpSpPr>
          <a:xfrm>
            <a:off x="6078656" y="255511"/>
            <a:ext cx="1902535" cy="1888006"/>
            <a:chOff x="2300659" y="2657586"/>
            <a:chExt cx="2211432" cy="2194544"/>
          </a:xfrm>
        </p:grpSpPr>
        <p:cxnSp>
          <p:nvCxnSpPr>
            <p:cNvPr id="29" name="Straight Connector 31">
              <a:extLst>
                <a:ext uri="{FF2B5EF4-FFF2-40B4-BE49-F238E27FC236}">
                  <a16:creationId xmlns:a16="http://schemas.microsoft.com/office/drawing/2014/main" id="{61169B8B-F7E1-1453-5D88-7749A6B103DF}"/>
                </a:ext>
              </a:extLst>
            </p:cNvPr>
            <p:cNvCxnSpPr>
              <a:stCxn id="30" idx="1"/>
              <a:endCxn id="31" idx="2"/>
            </p:cNvCxnSpPr>
            <p:nvPr/>
          </p:nvCxnSpPr>
          <p:spPr>
            <a:xfrm rot="5400000" flipH="1" flipV="1">
              <a:off x="2541502" y="2982839"/>
              <a:ext cx="741934" cy="426600"/>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D9356F9B-A896-8A33-E12E-614774A64F5C}"/>
                </a:ext>
              </a:extLst>
            </p:cNvPr>
            <p:cNvSpPr/>
            <p:nvPr/>
          </p:nvSpPr>
          <p:spPr>
            <a:xfrm>
              <a:off x="2650084" y="3518021"/>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Oval 30">
              <a:extLst>
                <a:ext uri="{FF2B5EF4-FFF2-40B4-BE49-F238E27FC236}">
                  <a16:creationId xmlns:a16="http://schemas.microsoft.com/office/drawing/2014/main" id="{6CEBEC72-E416-0633-E16A-87334EC82D2F}"/>
                </a:ext>
              </a:extLst>
            </p:cNvPr>
            <p:cNvSpPr/>
            <p:nvPr/>
          </p:nvSpPr>
          <p:spPr>
            <a:xfrm>
              <a:off x="3125769" y="2657586"/>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2" name="Oval 31">
              <a:extLst>
                <a:ext uri="{FF2B5EF4-FFF2-40B4-BE49-F238E27FC236}">
                  <a16:creationId xmlns:a16="http://schemas.microsoft.com/office/drawing/2014/main" id="{F0AABD59-4ED1-4AC8-8291-FF0532702115}"/>
                </a:ext>
              </a:extLst>
            </p:cNvPr>
            <p:cNvSpPr/>
            <p:nvPr/>
          </p:nvSpPr>
          <p:spPr>
            <a:xfrm>
              <a:off x="2300659" y="4516959"/>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3" name="Oval 32">
              <a:extLst>
                <a:ext uri="{FF2B5EF4-FFF2-40B4-BE49-F238E27FC236}">
                  <a16:creationId xmlns:a16="http://schemas.microsoft.com/office/drawing/2014/main" id="{1061C49F-FB80-CFE9-874F-A2753A9E2E0A}"/>
                </a:ext>
              </a:extLst>
            </p:cNvPr>
            <p:cNvSpPr/>
            <p:nvPr/>
          </p:nvSpPr>
          <p:spPr>
            <a:xfrm>
              <a:off x="4176920" y="3904829"/>
              <a:ext cx="335171" cy="3351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cxnSp>
          <p:nvCxnSpPr>
            <p:cNvPr id="35" name="Straight Connector 31">
              <a:extLst>
                <a:ext uri="{FF2B5EF4-FFF2-40B4-BE49-F238E27FC236}">
                  <a16:creationId xmlns:a16="http://schemas.microsoft.com/office/drawing/2014/main" id="{5F3086AD-DB54-5D46-AC90-12922E194F4C}"/>
                </a:ext>
              </a:extLst>
            </p:cNvPr>
            <p:cNvCxnSpPr>
              <a:stCxn id="30" idx="2"/>
              <a:endCxn id="32" idx="2"/>
            </p:cNvCxnSpPr>
            <p:nvPr/>
          </p:nvCxnSpPr>
          <p:spPr>
            <a:xfrm rot="10800000" flipV="1">
              <a:off x="2300660" y="3685607"/>
              <a:ext cx="349425" cy="998938"/>
            </a:xfrm>
            <a:prstGeom prst="curvedConnector3">
              <a:avLst>
                <a:gd name="adj1" fmla="val 16542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1">
              <a:extLst>
                <a:ext uri="{FF2B5EF4-FFF2-40B4-BE49-F238E27FC236}">
                  <a16:creationId xmlns:a16="http://schemas.microsoft.com/office/drawing/2014/main" id="{03FA0350-BA32-B7D7-A4A4-6694DFB342CB}"/>
                </a:ext>
              </a:extLst>
            </p:cNvPr>
            <p:cNvCxnSpPr>
              <a:stCxn id="33" idx="4"/>
              <a:endCxn id="32" idx="6"/>
            </p:cNvCxnSpPr>
            <p:nvPr/>
          </p:nvCxnSpPr>
          <p:spPr>
            <a:xfrm rot="5400000">
              <a:off x="3267896" y="3607934"/>
              <a:ext cx="444545" cy="1708676"/>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1">
              <a:extLst>
                <a:ext uri="{FF2B5EF4-FFF2-40B4-BE49-F238E27FC236}">
                  <a16:creationId xmlns:a16="http://schemas.microsoft.com/office/drawing/2014/main" id="{0EC78CED-9457-6474-C123-61B695D035F3}"/>
                </a:ext>
              </a:extLst>
            </p:cNvPr>
            <p:cNvCxnSpPr>
              <a:stCxn id="30" idx="6"/>
              <a:endCxn id="33" idx="2"/>
            </p:cNvCxnSpPr>
            <p:nvPr/>
          </p:nvCxnSpPr>
          <p:spPr>
            <a:xfrm>
              <a:off x="2985255" y="3685607"/>
              <a:ext cx="1191665" cy="386808"/>
            </a:xfrm>
            <a:prstGeom prst="curvedConnector3">
              <a:avLst>
                <a:gd name="adj1" fmla="val 8325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1">
              <a:extLst>
                <a:ext uri="{FF2B5EF4-FFF2-40B4-BE49-F238E27FC236}">
                  <a16:creationId xmlns:a16="http://schemas.microsoft.com/office/drawing/2014/main" id="{2F68682C-E3DA-721C-8555-704F5E928A24}"/>
                </a:ext>
              </a:extLst>
            </p:cNvPr>
            <p:cNvCxnSpPr>
              <a:stCxn id="31" idx="6"/>
              <a:endCxn id="33" idx="1"/>
            </p:cNvCxnSpPr>
            <p:nvPr/>
          </p:nvCxnSpPr>
          <p:spPr>
            <a:xfrm>
              <a:off x="3460940" y="2825172"/>
              <a:ext cx="765065" cy="1128742"/>
            </a:xfrm>
            <a:prstGeom prst="curvedConnector2">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71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76BE-F09E-54F2-B299-E6BC5F388C22}"/>
              </a:ext>
            </a:extLst>
          </p:cNvPr>
          <p:cNvSpPr>
            <a:spLocks noGrp="1"/>
          </p:cNvSpPr>
          <p:nvPr>
            <p:ph type="title"/>
          </p:nvPr>
        </p:nvSpPr>
        <p:spPr/>
        <p:txBody>
          <a:bodyPr/>
          <a:lstStyle/>
          <a:p>
            <a:r>
              <a:rPr lang="en-US" dirty="0"/>
              <a:t>NP-Complete – High Level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5BB07FC-04E6-6CCE-679B-32B6B7AC8E49}"/>
                  </a:ext>
                </a:extLst>
              </p:cNvPr>
              <p:cNvSpPr>
                <a:spLocks noGrp="1"/>
              </p:cNvSpPr>
              <p:nvPr>
                <p:ph idx="1"/>
              </p:nvPr>
            </p:nvSpPr>
            <p:spPr/>
            <p:txBody>
              <a:bodyPr/>
              <a:lstStyle/>
              <a:p>
                <a:r>
                  <a:rPr lang="en-US" dirty="0"/>
                  <a:t>A set of “together they stand, together they fall” problems</a:t>
                </a:r>
              </a:p>
              <a:p>
                <a:r>
                  <a:rPr lang="en-US" dirty="0"/>
                  <a:t>The problems in this set either all belong to </a:t>
                </a:r>
                <a14:m>
                  <m:oMath xmlns:m="http://schemas.openxmlformats.org/officeDocument/2006/math">
                    <m:r>
                      <a:rPr lang="en-US" b="0" i="1" smtClean="0">
                        <a:latin typeface="Cambria Math" panose="02040503050406030204" pitchFamily="18" charset="0"/>
                      </a:rPr>
                      <m:t>𝑃</m:t>
                    </m:r>
                  </m:oMath>
                </a14:m>
                <a:r>
                  <a:rPr lang="en-US" dirty="0"/>
                  <a:t>, or none of them do</a:t>
                </a:r>
              </a:p>
              <a:p>
                <a:r>
                  <a:rPr lang="en-US" dirty="0"/>
                  <a:t>Intuitively, the “hardest” problems in NP</a:t>
                </a:r>
              </a:p>
              <a:p>
                <a:r>
                  <a:rPr lang="en-US" dirty="0"/>
                  <a:t>Collection of problems from </a:t>
                </a:r>
                <a14:m>
                  <m:oMath xmlns:m="http://schemas.openxmlformats.org/officeDocument/2006/math">
                    <m:r>
                      <a:rPr lang="en-US" b="0" i="1" smtClean="0">
                        <a:latin typeface="Cambria Math" panose="02040503050406030204" pitchFamily="18" charset="0"/>
                      </a:rPr>
                      <m:t>𝑁𝑃</m:t>
                    </m:r>
                  </m:oMath>
                </a14:m>
                <a:r>
                  <a:rPr lang="en-US" dirty="0"/>
                  <a:t> that can all be “transformed” into each other in polynomial time</a:t>
                </a:r>
              </a:p>
              <a:p>
                <a:pPr lvl="1"/>
                <a:r>
                  <a:rPr lang="en-US" dirty="0"/>
                  <a:t>Like we could transform independent set to vertex cover, and vice-versa</a:t>
                </a:r>
              </a:p>
              <a:p>
                <a:pPr lvl="1"/>
                <a:r>
                  <a:rPr lang="en-US" dirty="0"/>
                  <a:t>We can also transform vertex cover into Hamiltonian path, and Hamiltonian path into independent set, and …</a:t>
                </a:r>
              </a:p>
            </p:txBody>
          </p:sp>
        </mc:Choice>
        <mc:Fallback xmlns="">
          <p:sp>
            <p:nvSpPr>
              <p:cNvPr id="3" name="Content Placeholder 2">
                <a:extLst>
                  <a:ext uri="{FF2B5EF4-FFF2-40B4-BE49-F238E27FC236}">
                    <a16:creationId xmlns:a16="http://schemas.microsoft.com/office/drawing/2014/main" id="{A5BB07FC-04E6-6CCE-679B-32B6B7AC8E4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284811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 name="Title 1">
                <a:extLst>
                  <a:ext uri="{FF2B5EF4-FFF2-40B4-BE49-F238E27FC236}">
                    <a16:creationId xmlns:a16="http://schemas.microsoft.com/office/drawing/2014/main" id="{58BD3A92-F435-7C36-5746-4DD8BBD2FA49}"/>
                  </a:ext>
                </a:extLst>
              </p:cNvPr>
              <p:cNvSpPr>
                <a:spLocks noGrp="1"/>
              </p:cNvSpPr>
              <p:nvPr>
                <p:ph type="title"/>
              </p:nvPr>
            </p:nvSpPr>
            <p:spPr>
              <a:xfrm>
                <a:off x="193040" y="-160020"/>
                <a:ext cx="10515600" cy="1325563"/>
              </a:xfrm>
            </p:spPr>
            <p:txBody>
              <a:bodyPr/>
              <a:lstStyle/>
              <a:p>
                <a14:m>
                  <m:oMath xmlns:m="http://schemas.openxmlformats.org/officeDocument/2006/math">
                    <m:r>
                      <a:rPr lang="en-US" b="0" i="1" smtClean="0">
                        <a:latin typeface="Cambria Math" panose="02040503050406030204" pitchFamily="18" charset="0"/>
                      </a:rPr>
                      <m:t>𝐸𝑋𝑃</m:t>
                    </m:r>
                    <m:r>
                      <a:rPr lang="en-US" b="0" i="1" smtClean="0">
                        <a:latin typeface="Cambria Math" panose="02040503050406030204" pitchFamily="18" charset="0"/>
                      </a:rPr>
                      <m:t>⊃</m:t>
                    </m:r>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𝐶𝑜𝑚𝑝𝑙𝑒𝑡𝑒</m:t>
                    </m:r>
                    <m:r>
                      <a:rPr lang="en-US" b="0" i="1" smtClean="0">
                        <a:latin typeface="Cambria Math" panose="02040503050406030204" pitchFamily="18" charset="0"/>
                      </a:rPr>
                      <m:t>⊇</m:t>
                    </m:r>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𝑃</m:t>
                    </m:r>
                  </m:oMath>
                </a14:m>
                <a:r>
                  <a:rPr lang="en-US" dirty="0"/>
                  <a:t> </a:t>
                </a:r>
              </a:p>
            </p:txBody>
          </p:sp>
        </mc:Choice>
        <mc:Fallback xmlns="">
          <p:sp>
            <p:nvSpPr>
              <p:cNvPr id="26" name="Title 1">
                <a:extLst>
                  <a:ext uri="{FF2B5EF4-FFF2-40B4-BE49-F238E27FC236}">
                    <a16:creationId xmlns:a16="http://schemas.microsoft.com/office/drawing/2014/main" id="{58BD3A92-F435-7C36-5746-4DD8BBD2FA49}"/>
                  </a:ext>
                </a:extLst>
              </p:cNvPr>
              <p:cNvSpPr>
                <a:spLocks noGrp="1" noRot="1" noChangeAspect="1" noMove="1" noResize="1" noEditPoints="1" noAdjustHandles="1" noChangeArrowheads="1" noChangeShapeType="1" noTextEdit="1"/>
              </p:cNvSpPr>
              <p:nvPr>
                <p:ph type="title"/>
              </p:nvPr>
            </p:nvSpPr>
            <p:spPr>
              <a:xfrm>
                <a:off x="193040" y="-160020"/>
                <a:ext cx="10515600" cy="1325563"/>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71DED51-C630-1C05-E13A-1F2DA7629B7A}"/>
                  </a:ext>
                </a:extLst>
              </p:cNvPr>
              <p:cNvSpPr txBox="1"/>
              <p:nvPr/>
            </p:nvSpPr>
            <p:spPr>
              <a:xfrm>
                <a:off x="-188477" y="860026"/>
                <a:ext cx="5212080" cy="954107"/>
              </a:xfrm>
              <a:prstGeom prst="rect">
                <a:avLst/>
              </a:prstGeom>
              <a:noFill/>
            </p:spPr>
            <p:txBody>
              <a:bodyPr wrap="square">
                <a:spAutoFit/>
              </a:bodyPr>
              <a:lstStyle/>
              <a:p>
                <a:pPr algn="ctr"/>
                <a14:m>
                  <m:oMath xmlns:m="http://schemas.openxmlformats.org/officeDocument/2006/math">
                    <m:r>
                      <a:rPr lang="en-US" sz="2800" b="0" i="1" smtClean="0">
                        <a:solidFill>
                          <a:srgbClr val="FF0000"/>
                        </a:solidFill>
                        <a:latin typeface="Cambria Math" panose="02040503050406030204" pitchFamily="18" charset="0"/>
                      </a:rPr>
                      <m:t>𝑃</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𝑁𝑃</m:t>
                    </m:r>
                  </m:oMath>
                </a14:m>
                <a:r>
                  <a:rPr lang="en-US" sz="2800" dirty="0">
                    <a:solidFill>
                      <a:srgbClr val="FF0000"/>
                    </a:solidFill>
                  </a:rPr>
                  <a:t> </a:t>
                </a:r>
                <a:r>
                  <a:rPr lang="en-US" sz="2800" dirty="0" err="1">
                    <a:solidFill>
                      <a:srgbClr val="FF0000"/>
                    </a:solidFill>
                  </a:rPr>
                  <a:t>iff</a:t>
                </a:r>
                <a:r>
                  <a:rPr lang="en-US" sz="2800" dirty="0">
                    <a:solidFill>
                      <a:srgbClr val="FF0000"/>
                    </a:solidFill>
                  </a:rPr>
                  <a:t> some problem from </a:t>
                </a:r>
                <a14:m>
                  <m:oMath xmlns:m="http://schemas.openxmlformats.org/officeDocument/2006/math">
                    <m:r>
                      <a:rPr lang="en-US" sz="2800" b="0" i="1" smtClean="0">
                        <a:solidFill>
                          <a:srgbClr val="FF0000"/>
                        </a:solidFill>
                        <a:latin typeface="Cambria Math" panose="02040503050406030204" pitchFamily="18" charset="0"/>
                      </a:rPr>
                      <m:t>𝑁𝑃</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𝐶𝑜𝑚𝑝𝑙𝑒𝑡𝑒</m:t>
                    </m:r>
                  </m:oMath>
                </a14:m>
                <a:r>
                  <a:rPr lang="en-US" sz="2800" dirty="0">
                    <a:solidFill>
                      <a:srgbClr val="FF0000"/>
                    </a:solidFill>
                  </a:rPr>
                  <a:t> belongs to </a:t>
                </a:r>
                <a14:m>
                  <m:oMath xmlns:m="http://schemas.openxmlformats.org/officeDocument/2006/math">
                    <m:r>
                      <a:rPr lang="en-US" sz="2800" b="0" i="1" smtClean="0">
                        <a:solidFill>
                          <a:srgbClr val="FF0000"/>
                        </a:solidFill>
                        <a:latin typeface="Cambria Math" panose="02040503050406030204" pitchFamily="18" charset="0"/>
                      </a:rPr>
                      <m:t>𝑃</m:t>
                    </m:r>
                  </m:oMath>
                </a14:m>
                <a:r>
                  <a:rPr lang="en-US" sz="2800" dirty="0">
                    <a:solidFill>
                      <a:srgbClr val="FF0000"/>
                    </a:solidFill>
                  </a:rPr>
                  <a:t> </a:t>
                </a:r>
              </a:p>
            </p:txBody>
          </p:sp>
        </mc:Choice>
        <mc:Fallback xmlns="">
          <p:sp>
            <p:nvSpPr>
              <p:cNvPr id="27" name="TextBox 26">
                <a:extLst>
                  <a:ext uri="{FF2B5EF4-FFF2-40B4-BE49-F238E27FC236}">
                    <a16:creationId xmlns:a16="http://schemas.microsoft.com/office/drawing/2014/main" id="{A71DED51-C630-1C05-E13A-1F2DA7629B7A}"/>
                  </a:ext>
                </a:extLst>
              </p:cNvPr>
              <p:cNvSpPr txBox="1">
                <a:spLocks noRot="1" noChangeAspect="1" noMove="1" noResize="1" noEditPoints="1" noAdjustHandles="1" noChangeArrowheads="1" noChangeShapeType="1" noTextEdit="1"/>
              </p:cNvSpPr>
              <p:nvPr/>
            </p:nvSpPr>
            <p:spPr>
              <a:xfrm>
                <a:off x="-188477" y="860026"/>
                <a:ext cx="5212080" cy="954107"/>
              </a:xfrm>
              <a:prstGeom prst="rect">
                <a:avLst/>
              </a:prstGeom>
              <a:blipFill>
                <a:blip r:embed="rId3"/>
                <a:stretch>
                  <a:fillRect t="-5732" b="-17197"/>
                </a:stretch>
              </a:blipFill>
            </p:spPr>
            <p:txBody>
              <a:bodyPr/>
              <a:lstStyle/>
              <a:p>
                <a:r>
                  <a:rPr lang="en-US">
                    <a:noFill/>
                  </a:rPr>
                  <a:t> </a:t>
                </a:r>
              </a:p>
            </p:txBody>
          </p:sp>
        </mc:Fallback>
      </mc:AlternateContent>
      <p:grpSp>
        <p:nvGrpSpPr>
          <p:cNvPr id="19" name="Group 18" descr="A venn diagram illustrating the relationship between EXP, P, and NP, NP-Complete, and NP-hart.&#10;&#10;P is known to be a subset of NP, but it is now known if it is a proper subset.&#10;&#10;NP is known to be a proper subset of EXP.&#10;&#10;NP-Hard contains the &quot;hardest&quot; problems from NP, and all problems harder than that. It is now known to contain any problems from P, but is known to contain problems from within NP and also outside of NP.&#10;&#10;NP-Complete is defined as the intersection of NP and NP Hard, an therefore consists of the hardest problems from among NP.&#10;&#10;Some members of each portion:&#10;&#10;Problems known to be within P: Sorting, Euler Path, Shortest Path.&#10;&#10;Problems known to be within NP but are believed to be outside of both P and NP-Hard: Cryptography and Prime Factorization.&#10;&#10;Problems known to be within NP-Complete: Vertex Cover, Independent Set, Hamiltonian Path&#10;&#10;Problems known to be outside of NP: perfectly playing board games like checkers, chess, and go.">
            <a:extLst>
              <a:ext uri="{FF2B5EF4-FFF2-40B4-BE49-F238E27FC236}">
                <a16:creationId xmlns:a16="http://schemas.microsoft.com/office/drawing/2014/main" id="{0BF2553B-A8E9-2DA3-9BE3-EAEA6EE0D998}"/>
              </a:ext>
            </a:extLst>
          </p:cNvPr>
          <p:cNvGrpSpPr/>
          <p:nvPr/>
        </p:nvGrpSpPr>
        <p:grpSpPr>
          <a:xfrm>
            <a:off x="1879600" y="1411817"/>
            <a:ext cx="11023600" cy="5430287"/>
            <a:chOff x="1879600" y="1411817"/>
            <a:chExt cx="11023600" cy="5430287"/>
          </a:xfrm>
        </p:grpSpPr>
        <p:grpSp>
          <p:nvGrpSpPr>
            <p:cNvPr id="18" name="Group 17">
              <a:extLst>
                <a:ext uri="{FF2B5EF4-FFF2-40B4-BE49-F238E27FC236}">
                  <a16:creationId xmlns:a16="http://schemas.microsoft.com/office/drawing/2014/main" id="{AF96FFB7-6607-6F79-B3BA-77C3C283E189}"/>
                </a:ext>
              </a:extLst>
            </p:cNvPr>
            <p:cNvGrpSpPr/>
            <p:nvPr/>
          </p:nvGrpSpPr>
          <p:grpSpPr>
            <a:xfrm>
              <a:off x="1879600" y="1411817"/>
              <a:ext cx="11023600" cy="5430287"/>
              <a:chOff x="396240" y="715328"/>
              <a:chExt cx="12469756" cy="6142672"/>
            </a:xfrm>
          </p:grpSpPr>
          <p:sp>
            <p:nvSpPr>
              <p:cNvPr id="5" name="Oval 4">
                <a:extLst>
                  <a:ext uri="{FF2B5EF4-FFF2-40B4-BE49-F238E27FC236}">
                    <a16:creationId xmlns:a16="http://schemas.microsoft.com/office/drawing/2014/main" id="{141635B6-F402-1095-4877-EFE866AA1617}"/>
                  </a:ext>
                </a:extLst>
              </p:cNvPr>
              <p:cNvSpPr/>
              <p:nvPr/>
            </p:nvSpPr>
            <p:spPr>
              <a:xfrm>
                <a:off x="396240" y="715328"/>
                <a:ext cx="11602720" cy="6142672"/>
              </a:xfrm>
              <a:prstGeom prst="ellipse">
                <a:avLst/>
              </a:prstGeom>
              <a:solidFill>
                <a:schemeClr val="accent1">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3933289-11A2-E100-3246-E02B39C7AED0}"/>
                      </a:ext>
                    </a:extLst>
                  </p:cNvPr>
                  <p:cNvSpPr txBox="1"/>
                  <p:nvPr/>
                </p:nvSpPr>
                <p:spPr>
                  <a:xfrm>
                    <a:off x="3342640" y="733886"/>
                    <a:ext cx="6096000"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𝐸𝑋</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7" name="TextBox 6">
                    <a:extLst>
                      <a:ext uri="{FF2B5EF4-FFF2-40B4-BE49-F238E27FC236}">
                        <a16:creationId xmlns:a16="http://schemas.microsoft.com/office/drawing/2014/main" id="{F3933289-11A2-E100-3246-E02B39C7AED0}"/>
                      </a:ext>
                    </a:extLst>
                  </p:cNvPr>
                  <p:cNvSpPr txBox="1">
                    <a:spLocks noRot="1" noChangeAspect="1" noMove="1" noResize="1" noEditPoints="1" noAdjustHandles="1" noChangeArrowheads="1" noChangeShapeType="1" noTextEdit="1"/>
                  </p:cNvSpPr>
                  <p:nvPr/>
                </p:nvSpPr>
                <p:spPr>
                  <a:xfrm>
                    <a:off x="3342640" y="733886"/>
                    <a:ext cx="6096000" cy="523220"/>
                  </a:xfrm>
                  <a:prstGeom prst="rect">
                    <a:avLst/>
                  </a:prstGeom>
                  <a:blipFill>
                    <a:blip r:embed="rId4"/>
                    <a:stretch>
                      <a:fillRect/>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8B632667-D7CC-99D1-7608-1CAA4E04D1B4}"/>
                  </a:ext>
                </a:extLst>
              </p:cNvPr>
              <p:cNvSpPr/>
              <p:nvPr/>
            </p:nvSpPr>
            <p:spPr>
              <a:xfrm>
                <a:off x="605530" y="1601802"/>
                <a:ext cx="10590790" cy="4967782"/>
              </a:xfrm>
              <a:prstGeom prst="ellipse">
                <a:avLst/>
              </a:prstGeom>
              <a:solidFill>
                <a:schemeClr val="accent6">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 name="Oval 5">
                <a:extLst>
                  <a:ext uri="{FF2B5EF4-FFF2-40B4-BE49-F238E27FC236}">
                    <a16:creationId xmlns:a16="http://schemas.microsoft.com/office/drawing/2014/main" id="{FBAF8506-45D6-1464-2EA9-BAD5C9E44E96}"/>
                  </a:ext>
                </a:extLst>
              </p:cNvPr>
              <p:cNvSpPr/>
              <p:nvPr/>
            </p:nvSpPr>
            <p:spPr>
              <a:xfrm>
                <a:off x="955040" y="2404053"/>
                <a:ext cx="8991600" cy="3777452"/>
              </a:xfrm>
              <a:prstGeom prst="ellipse">
                <a:avLst/>
              </a:prstGeom>
              <a:solidFill>
                <a:schemeClr val="accent2">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22CD1BFD-574C-E5F5-667A-A8E28277AD99}"/>
                      </a:ext>
                    </a:extLst>
                  </p:cNvPr>
                  <p:cNvSpPr/>
                  <p:nvPr/>
                </p:nvSpPr>
                <p:spPr>
                  <a:xfrm>
                    <a:off x="1391920" y="3105003"/>
                    <a:ext cx="4998720" cy="2555240"/>
                  </a:xfrm>
                  <a:prstGeom prst="ellipse">
                    <a:avLst/>
                  </a:prstGeom>
                  <a:solidFill>
                    <a:schemeClr val="accent4">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4" name="Oval 3">
                    <a:extLst>
                      <a:ext uri="{FF2B5EF4-FFF2-40B4-BE49-F238E27FC236}">
                        <a16:creationId xmlns:a16="http://schemas.microsoft.com/office/drawing/2014/main" id="{22CD1BFD-574C-E5F5-667A-A8E28277AD99}"/>
                      </a:ext>
                    </a:extLst>
                  </p:cNvPr>
                  <p:cNvSpPr>
                    <a:spLocks noRot="1" noChangeAspect="1" noMove="1" noResize="1" noEditPoints="1" noAdjustHandles="1" noChangeArrowheads="1" noChangeShapeType="1" noTextEdit="1"/>
                  </p:cNvSpPr>
                  <p:nvPr/>
                </p:nvSpPr>
                <p:spPr>
                  <a:xfrm>
                    <a:off x="1391920" y="3105003"/>
                    <a:ext cx="4998720" cy="2555240"/>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561229C-901F-E6AA-7760-7159895368CF}"/>
                      </a:ext>
                    </a:extLst>
                  </p:cNvPr>
                  <p:cNvSpPr txBox="1"/>
                  <p:nvPr/>
                </p:nvSpPr>
                <p:spPr>
                  <a:xfrm>
                    <a:off x="4918353" y="2487883"/>
                    <a:ext cx="6096000"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𝑁</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11" name="TextBox 10">
                    <a:extLst>
                      <a:ext uri="{FF2B5EF4-FFF2-40B4-BE49-F238E27FC236}">
                        <a16:creationId xmlns:a16="http://schemas.microsoft.com/office/drawing/2014/main" id="{0561229C-901F-E6AA-7760-7159895368CF}"/>
                      </a:ext>
                    </a:extLst>
                  </p:cNvPr>
                  <p:cNvSpPr txBox="1">
                    <a:spLocks noRot="1" noChangeAspect="1" noMove="1" noResize="1" noEditPoints="1" noAdjustHandles="1" noChangeArrowheads="1" noChangeShapeType="1" noTextEdit="1"/>
                  </p:cNvSpPr>
                  <p:nvPr/>
                </p:nvSpPr>
                <p:spPr>
                  <a:xfrm>
                    <a:off x="4918353" y="2487883"/>
                    <a:ext cx="6096000" cy="523220"/>
                  </a:xfrm>
                  <a:prstGeom prst="rect">
                    <a:avLst/>
                  </a:prstGeom>
                  <a:blipFill>
                    <a:blip r:embed="rId6"/>
                    <a:stretch>
                      <a:fillRect/>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7871E19D-2C78-C958-C3C5-E54426343C33}"/>
                  </a:ext>
                </a:extLst>
              </p:cNvPr>
              <p:cNvGrpSpPr/>
              <p:nvPr/>
            </p:nvGrpSpPr>
            <p:grpSpPr>
              <a:xfrm>
                <a:off x="5659484" y="5496161"/>
                <a:ext cx="2475158" cy="750577"/>
                <a:chOff x="6200745" y="5135200"/>
                <a:chExt cx="2475158" cy="750577"/>
              </a:xfrm>
            </p:grpSpPr>
            <p:grpSp>
              <p:nvGrpSpPr>
                <p:cNvPr id="20" name="Group 19">
                  <a:extLst>
                    <a:ext uri="{FF2B5EF4-FFF2-40B4-BE49-F238E27FC236}">
                      <a16:creationId xmlns:a16="http://schemas.microsoft.com/office/drawing/2014/main" id="{AC71D22A-C4FD-A562-E8FB-9618A48A76F8}"/>
                    </a:ext>
                  </a:extLst>
                </p:cNvPr>
                <p:cNvGrpSpPr/>
                <p:nvPr/>
              </p:nvGrpSpPr>
              <p:grpSpPr>
                <a:xfrm rot="1389724">
                  <a:off x="6200745" y="5135200"/>
                  <a:ext cx="2475158" cy="523220"/>
                  <a:chOff x="6197600" y="5013683"/>
                  <a:chExt cx="2475158" cy="523220"/>
                </a:xfrm>
              </p:grpSpPr>
              <p:sp>
                <p:nvSpPr>
                  <p:cNvPr id="12" name="TextBox 11">
                    <a:extLst>
                      <a:ext uri="{FF2B5EF4-FFF2-40B4-BE49-F238E27FC236}">
                        <a16:creationId xmlns:a16="http://schemas.microsoft.com/office/drawing/2014/main" id="{DD281509-7CCC-72FA-5A63-28BAA927617A}"/>
                      </a:ext>
                    </a:extLst>
                  </p:cNvPr>
                  <p:cNvSpPr txBox="1"/>
                  <p:nvPr/>
                </p:nvSpPr>
                <p:spPr>
                  <a:xfrm>
                    <a:off x="7053897" y="5013683"/>
                    <a:ext cx="955604" cy="523220"/>
                  </a:xfrm>
                  <a:prstGeom prst="rect">
                    <a:avLst/>
                  </a:prstGeom>
                  <a:noFill/>
                </p:spPr>
                <p:txBody>
                  <a:bodyPr wrap="square">
                    <a:spAutoFit/>
                  </a:bodyPr>
                  <a:lstStyle/>
                  <a:p>
                    <a:pPr algn="ctr"/>
                    <a:r>
                      <a:rPr lang="en-US" sz="2400" dirty="0">
                        <a:solidFill>
                          <a:srgbClr val="FF0000"/>
                        </a:solidFill>
                      </a:rPr>
                      <a:t>Gap?</a:t>
                    </a:r>
                  </a:p>
                </p:txBody>
              </p:sp>
              <p:cxnSp>
                <p:nvCxnSpPr>
                  <p:cNvPr id="14" name="Straight Arrow Connector 13">
                    <a:extLst>
                      <a:ext uri="{FF2B5EF4-FFF2-40B4-BE49-F238E27FC236}">
                        <a16:creationId xmlns:a16="http://schemas.microsoft.com/office/drawing/2014/main" id="{B82661DB-8387-2CF0-35D0-C14C37B0B8E7}"/>
                      </a:ext>
                    </a:extLst>
                  </p:cNvPr>
                  <p:cNvCxnSpPr>
                    <a:stCxn id="12" idx="1"/>
                  </p:cNvCxnSpPr>
                  <p:nvPr/>
                </p:nvCxnSpPr>
                <p:spPr>
                  <a:xfrm flipH="1">
                    <a:off x="6197600" y="5275293"/>
                    <a:ext cx="856297" cy="1"/>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15AF750-7ABB-9963-C32B-09B336727927}"/>
                      </a:ext>
                    </a:extLst>
                  </p:cNvPr>
                  <p:cNvCxnSpPr>
                    <a:cxnSpLocks/>
                    <a:stCxn id="12" idx="3"/>
                  </p:cNvCxnSpPr>
                  <p:nvPr/>
                </p:nvCxnSpPr>
                <p:spPr>
                  <a:xfrm>
                    <a:off x="8009501" y="5275293"/>
                    <a:ext cx="663257" cy="0"/>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8C565268-1DFA-2BDF-B753-888B618F5053}"/>
                    </a:ext>
                  </a:extLst>
                </p:cNvPr>
                <p:cNvSpPr txBox="1"/>
                <p:nvPr/>
              </p:nvSpPr>
              <p:spPr>
                <a:xfrm rot="1389724">
                  <a:off x="6228679" y="5362557"/>
                  <a:ext cx="1810649" cy="523220"/>
                </a:xfrm>
                <a:prstGeom prst="rect">
                  <a:avLst/>
                </a:prstGeom>
                <a:noFill/>
              </p:spPr>
              <p:txBody>
                <a:bodyPr wrap="square">
                  <a:spAutoFit/>
                </a:bodyPr>
                <a:lstStyle/>
                <a:p>
                  <a:pPr algn="ctr"/>
                  <a:r>
                    <a:rPr lang="en-US" sz="2400" dirty="0">
                      <a:solidFill>
                        <a:srgbClr val="FF0000"/>
                      </a:solidFill>
                    </a:rPr>
                    <a:t>Unknown!</a:t>
                  </a:r>
                </a:p>
              </p:txBody>
            </p:sp>
          </p:grpSp>
          <p:sp>
            <p:nvSpPr>
              <p:cNvPr id="3" name="TextBox 2">
                <a:extLst>
                  <a:ext uri="{FF2B5EF4-FFF2-40B4-BE49-F238E27FC236}">
                    <a16:creationId xmlns:a16="http://schemas.microsoft.com/office/drawing/2014/main" id="{6D8DB62C-26FA-47C4-9CF8-BA550BE15574}"/>
                  </a:ext>
                </a:extLst>
              </p:cNvPr>
              <p:cNvSpPr txBox="1"/>
              <p:nvPr/>
            </p:nvSpPr>
            <p:spPr>
              <a:xfrm>
                <a:off x="4355537" y="4040747"/>
                <a:ext cx="1303947" cy="861774"/>
              </a:xfrm>
              <a:prstGeom prst="rect">
                <a:avLst/>
              </a:prstGeom>
              <a:noFill/>
            </p:spPr>
            <p:txBody>
              <a:bodyPr wrap="none" rtlCol="0">
                <a:spAutoFit/>
              </a:bodyPr>
              <a:lstStyle/>
              <a:p>
                <a:r>
                  <a:rPr lang="en-US" sz="1600" dirty="0">
                    <a:solidFill>
                      <a:srgbClr val="7030A0"/>
                    </a:solidFill>
                  </a:rPr>
                  <a:t>Sorting</a:t>
                </a:r>
              </a:p>
              <a:p>
                <a:r>
                  <a:rPr lang="en-US" sz="1600" dirty="0">
                    <a:solidFill>
                      <a:srgbClr val="7030A0"/>
                    </a:solidFill>
                  </a:rPr>
                  <a:t>Shortest Path</a:t>
                </a:r>
              </a:p>
              <a:p>
                <a:r>
                  <a:rPr lang="en-US" sz="1600" dirty="0">
                    <a:solidFill>
                      <a:srgbClr val="7030A0"/>
                    </a:solidFill>
                  </a:rPr>
                  <a:t>Euler Path</a:t>
                </a:r>
              </a:p>
            </p:txBody>
          </p:sp>
          <p:sp>
            <p:nvSpPr>
              <p:cNvPr id="8" name="TextBox 7">
                <a:extLst>
                  <a:ext uri="{FF2B5EF4-FFF2-40B4-BE49-F238E27FC236}">
                    <a16:creationId xmlns:a16="http://schemas.microsoft.com/office/drawing/2014/main" id="{13E90524-0054-417F-44E8-4B21DAC3A3E9}"/>
                  </a:ext>
                </a:extLst>
              </p:cNvPr>
              <p:cNvSpPr txBox="1"/>
              <p:nvPr/>
            </p:nvSpPr>
            <p:spPr>
              <a:xfrm>
                <a:off x="6506152" y="3146462"/>
                <a:ext cx="1765099" cy="584775"/>
              </a:xfrm>
              <a:prstGeom prst="rect">
                <a:avLst/>
              </a:prstGeom>
              <a:noFill/>
            </p:spPr>
            <p:txBody>
              <a:bodyPr wrap="none" rtlCol="0">
                <a:spAutoFit/>
              </a:bodyPr>
              <a:lstStyle/>
              <a:p>
                <a:r>
                  <a:rPr lang="en-US" sz="1600" dirty="0">
                    <a:solidFill>
                      <a:srgbClr val="7030A0"/>
                    </a:solidFill>
                  </a:rPr>
                  <a:t>Cryptography</a:t>
                </a:r>
              </a:p>
              <a:p>
                <a:r>
                  <a:rPr lang="en-US" sz="1600" dirty="0">
                    <a:solidFill>
                      <a:srgbClr val="7030A0"/>
                    </a:solidFill>
                  </a:rPr>
                  <a:t>Prime factorization</a:t>
                </a:r>
              </a:p>
            </p:txBody>
          </p:sp>
          <p:sp>
            <p:nvSpPr>
              <p:cNvPr id="9" name="TextBox 8">
                <a:extLst>
                  <a:ext uri="{FF2B5EF4-FFF2-40B4-BE49-F238E27FC236}">
                    <a16:creationId xmlns:a16="http://schemas.microsoft.com/office/drawing/2014/main" id="{02FB1F7F-722C-2555-934B-D67F0220B70F}"/>
                  </a:ext>
                </a:extLst>
              </p:cNvPr>
              <p:cNvSpPr txBox="1"/>
              <p:nvPr/>
            </p:nvSpPr>
            <p:spPr>
              <a:xfrm>
                <a:off x="7834400" y="886339"/>
                <a:ext cx="927946" cy="830997"/>
              </a:xfrm>
              <a:prstGeom prst="rect">
                <a:avLst/>
              </a:prstGeom>
              <a:noFill/>
            </p:spPr>
            <p:txBody>
              <a:bodyPr wrap="none" rtlCol="0">
                <a:spAutoFit/>
              </a:bodyPr>
              <a:lstStyle/>
              <a:p>
                <a:r>
                  <a:rPr lang="en-US" sz="1600" dirty="0">
                    <a:solidFill>
                      <a:srgbClr val="7030A0"/>
                    </a:solidFill>
                  </a:rPr>
                  <a:t>Checkers</a:t>
                </a:r>
              </a:p>
              <a:p>
                <a:r>
                  <a:rPr lang="en-US" sz="1600" dirty="0">
                    <a:solidFill>
                      <a:srgbClr val="7030A0"/>
                    </a:solidFill>
                  </a:rPr>
                  <a:t>Go</a:t>
                </a:r>
              </a:p>
              <a:p>
                <a:r>
                  <a:rPr lang="en-US" sz="1600" dirty="0">
                    <a:solidFill>
                      <a:srgbClr val="7030A0"/>
                    </a:solidFill>
                  </a:rPr>
                  <a:t>Chess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11B5139-FBD7-3531-7C1C-1F1621BA7785}"/>
                      </a:ext>
                    </a:extLst>
                  </p:cNvPr>
                  <p:cNvSpPr txBox="1"/>
                  <p:nvPr/>
                </p:nvSpPr>
                <p:spPr>
                  <a:xfrm rot="2360876">
                    <a:off x="6769996" y="2815137"/>
                    <a:ext cx="6096000"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𝑁</m:t>
                          </m:r>
                          <m:r>
                            <a:rPr lang="en-US" sz="2800" i="1" dirty="0" smtClean="0">
                              <a:solidFill>
                                <a:schemeClr val="tx1"/>
                              </a:solidFill>
                              <a:latin typeface="Cambria Math" panose="02040503050406030204" pitchFamily="18" charset="0"/>
                            </a:rPr>
                            <m:t>𝑃</m:t>
                          </m:r>
                          <m:r>
                            <a:rPr lang="en-US" sz="2800" b="0" i="1" dirty="0" smtClean="0">
                              <a:solidFill>
                                <a:schemeClr val="tx1"/>
                              </a:solidFill>
                              <a:latin typeface="Cambria Math" panose="02040503050406030204" pitchFamily="18" charset="0"/>
                            </a:rPr>
                            <m:t>−</m:t>
                          </m:r>
                          <m:r>
                            <a:rPr lang="en-US" sz="2800" b="0" i="1" dirty="0" smtClean="0">
                              <a:solidFill>
                                <a:schemeClr val="tx1"/>
                              </a:solidFill>
                              <a:latin typeface="Cambria Math" panose="02040503050406030204" pitchFamily="18" charset="0"/>
                            </a:rPr>
                            <m:t>𝐶𝑜𝑚𝑝𝑙𝑒𝑡𝑒</m:t>
                          </m:r>
                        </m:oMath>
                      </m:oMathPara>
                    </a14:m>
                    <a:endParaRPr lang="en-US" sz="2800" dirty="0">
                      <a:solidFill>
                        <a:schemeClr val="tx1"/>
                      </a:solidFill>
                    </a:endParaRPr>
                  </a:p>
                </p:txBody>
              </p:sp>
            </mc:Choice>
            <mc:Fallback xmlns="">
              <p:sp>
                <p:nvSpPr>
                  <p:cNvPr id="13" name="TextBox 12">
                    <a:extLst>
                      <a:ext uri="{FF2B5EF4-FFF2-40B4-BE49-F238E27FC236}">
                        <a16:creationId xmlns:a16="http://schemas.microsoft.com/office/drawing/2014/main" id="{B11B5139-FBD7-3531-7C1C-1F1621BA7785}"/>
                      </a:ext>
                    </a:extLst>
                  </p:cNvPr>
                  <p:cNvSpPr txBox="1">
                    <a:spLocks noRot="1" noChangeAspect="1" noMove="1" noResize="1" noEditPoints="1" noAdjustHandles="1" noChangeArrowheads="1" noChangeShapeType="1" noTextEdit="1"/>
                  </p:cNvSpPr>
                  <p:nvPr/>
                </p:nvSpPr>
                <p:spPr>
                  <a:xfrm rot="2360876">
                    <a:off x="6769996" y="2815137"/>
                    <a:ext cx="6096000" cy="523220"/>
                  </a:xfrm>
                  <a:prstGeom prst="rect">
                    <a:avLst/>
                  </a:prstGeom>
                  <a:blipFill>
                    <a:blip r:embed="rId7"/>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A0F67D4C-CBE9-7144-95D5-AA867D702FFA}"/>
                  </a:ext>
                </a:extLst>
              </p:cNvPr>
              <p:cNvSpPr txBox="1"/>
              <p:nvPr/>
            </p:nvSpPr>
            <p:spPr>
              <a:xfrm>
                <a:off x="5471488" y="1570018"/>
                <a:ext cx="2308598" cy="830997"/>
              </a:xfrm>
              <a:prstGeom prst="rect">
                <a:avLst/>
              </a:prstGeom>
              <a:noFill/>
            </p:spPr>
            <p:txBody>
              <a:bodyPr wrap="square">
                <a:spAutoFit/>
              </a:bodyPr>
              <a:lstStyle/>
              <a:p>
                <a:r>
                  <a:rPr lang="en-US" sz="1600" dirty="0">
                    <a:solidFill>
                      <a:srgbClr val="7030A0"/>
                    </a:solidFill>
                  </a:rPr>
                  <a:t>Vertex Cover</a:t>
                </a:r>
              </a:p>
              <a:p>
                <a:r>
                  <a:rPr lang="en-US" sz="1600" dirty="0">
                    <a:solidFill>
                      <a:srgbClr val="7030A0"/>
                    </a:solidFill>
                  </a:rPr>
                  <a:t>Independent Set</a:t>
                </a:r>
              </a:p>
              <a:p>
                <a:r>
                  <a:rPr lang="en-US" sz="1600" dirty="0">
                    <a:solidFill>
                      <a:srgbClr val="7030A0"/>
                    </a:solidFill>
                  </a:rPr>
                  <a:t>Hamiltonian Path</a:t>
                </a:r>
              </a:p>
            </p:txBody>
          </p:sp>
        </p:grpSp>
        <mc:AlternateContent xmlns:mc="http://schemas.openxmlformats.org/markup-compatibility/2006" xmlns:a14="http://schemas.microsoft.com/office/drawing/2010/main">
          <mc:Choice Requires="a14">
            <p:sp>
              <p:nvSpPr>
                <p:cNvPr id="16" name="Arrow: Right 15">
                  <a:extLst>
                    <a:ext uri="{FF2B5EF4-FFF2-40B4-BE49-F238E27FC236}">
                      <a16:creationId xmlns:a16="http://schemas.microsoft.com/office/drawing/2014/main" id="{26F47A85-59BE-F883-E96D-625BE705A42A}"/>
                    </a:ext>
                  </a:extLst>
                </p:cNvPr>
                <p:cNvSpPr/>
                <p:nvPr/>
              </p:nvSpPr>
              <p:spPr>
                <a:xfrm rot="2172224">
                  <a:off x="9931653" y="5228397"/>
                  <a:ext cx="1995037" cy="988196"/>
                </a:xfrm>
                <a:prstGeom prst="rightArrow">
                  <a:avLst/>
                </a:prstGeom>
                <a:solidFill>
                  <a:schemeClr val="accent6">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𝑁𝑃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𝐻𝑎𝑟𝑑</m:t>
                        </m:r>
                      </m:oMath>
                    </m:oMathPara>
                  </a14:m>
                  <a:endParaRPr lang="en-US" dirty="0">
                    <a:solidFill>
                      <a:schemeClr val="tx1"/>
                    </a:solidFill>
                  </a:endParaRPr>
                </a:p>
              </p:txBody>
            </p:sp>
          </mc:Choice>
          <mc:Fallback xmlns="">
            <p:sp>
              <p:nvSpPr>
                <p:cNvPr id="16" name="Arrow: Right 15">
                  <a:extLst>
                    <a:ext uri="{FF2B5EF4-FFF2-40B4-BE49-F238E27FC236}">
                      <a16:creationId xmlns:a16="http://schemas.microsoft.com/office/drawing/2014/main" id="{26F47A85-59BE-F883-E96D-625BE705A42A}"/>
                    </a:ext>
                  </a:extLst>
                </p:cNvPr>
                <p:cNvSpPr>
                  <a:spLocks noRot="1" noChangeAspect="1" noMove="1" noResize="1" noEditPoints="1" noAdjustHandles="1" noChangeArrowheads="1" noChangeShapeType="1" noTextEdit="1"/>
                </p:cNvSpPr>
                <p:nvPr/>
              </p:nvSpPr>
              <p:spPr>
                <a:xfrm rot="2172224">
                  <a:off x="9931653" y="5228397"/>
                  <a:ext cx="1995037" cy="988196"/>
                </a:xfrm>
                <a:prstGeom prst="rightArrow">
                  <a:avLst/>
                </a:prstGeom>
                <a:blipFill>
                  <a:blip r:embed="rId8"/>
                  <a:stretch>
                    <a:fillRect/>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2707899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NP-Hard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9910" y="2407376"/>
                <a:ext cx="7834893" cy="4525963"/>
              </a:xfrm>
            </p:spPr>
            <p:txBody>
              <a:bodyPr>
                <a:normAutofit/>
              </a:bodyPr>
              <a:lstStyle/>
              <a:p>
                <a:r>
                  <a:rPr lang="en-US" dirty="0"/>
                  <a:t>How can we try to figure out if P=NP?</a:t>
                </a:r>
              </a:p>
              <a:p>
                <a:r>
                  <a:rPr lang="en-US" dirty="0"/>
                  <a:t>Identify problems at least as “hard” as NP</a:t>
                </a:r>
              </a:p>
              <a:p>
                <a:pPr lvl="1"/>
                <a:r>
                  <a:rPr lang="en-US" dirty="0"/>
                  <a:t>If any of these “hard” problems can be solved in polynomial time, then all NP problems can be solved in polynomial time.</a:t>
                </a:r>
              </a:p>
              <a:p>
                <a:r>
                  <a:rPr lang="en-US" dirty="0"/>
                  <a:t>Definition: NP-Hard:</a:t>
                </a:r>
              </a:p>
              <a:p>
                <a:pPr lvl="1"/>
                <a14:m>
                  <m:oMath xmlns:m="http://schemas.openxmlformats.org/officeDocument/2006/math">
                    <m:r>
                      <a:rPr lang="en-US" b="0" i="1" smtClean="0">
                        <a:latin typeface="Cambria Math"/>
                      </a:rPr>
                      <m:t>𝐵</m:t>
                    </m:r>
                  </m:oMath>
                </a14:m>
                <a:r>
                  <a:rPr lang="en-US" dirty="0"/>
                  <a:t> is NP-Hard provided EVERY problem within NP reduces to </a:t>
                </a:r>
                <a14:m>
                  <m:oMath xmlns:m="http://schemas.openxmlformats.org/officeDocument/2006/math">
                    <m:r>
                      <a:rPr lang="en-US" i="1" dirty="0" smtClean="0">
                        <a:latin typeface="Cambria Math" panose="02040503050406030204" pitchFamily="18" charset="0"/>
                      </a:rPr>
                      <m:t>𝐵</m:t>
                    </m:r>
                  </m:oMath>
                </a14:m>
                <a:r>
                  <a:rPr lang="en-US" dirty="0"/>
                  <a:t> in polynomial time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9910" y="2407376"/>
                <a:ext cx="7834893" cy="4525963"/>
              </a:xfrm>
              <a:blipFill>
                <a:blip r:embed="rId2"/>
                <a:stretch>
                  <a:fillRect l="-1401" t="-2291"/>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F0F53445-FAF3-55FA-3158-72BDE63F810D}"/>
              </a:ext>
              <a:ext uri="{C183D7F6-B498-43B3-948B-1728B52AA6E4}">
                <adec:decorative xmlns:adec="http://schemas.microsoft.com/office/drawing/2017/decorative" val="1"/>
              </a:ext>
            </a:extLst>
          </p:cNvPr>
          <p:cNvGrpSpPr/>
          <p:nvPr/>
        </p:nvGrpSpPr>
        <p:grpSpPr>
          <a:xfrm>
            <a:off x="6431618" y="365125"/>
            <a:ext cx="5318549" cy="2636366"/>
            <a:chOff x="1879600" y="1306031"/>
            <a:chExt cx="11168359" cy="5536073"/>
          </a:xfrm>
        </p:grpSpPr>
        <p:grpSp>
          <p:nvGrpSpPr>
            <p:cNvPr id="13" name="Group 12">
              <a:extLst>
                <a:ext uri="{FF2B5EF4-FFF2-40B4-BE49-F238E27FC236}">
                  <a16:creationId xmlns:a16="http://schemas.microsoft.com/office/drawing/2014/main" id="{14DA0434-297F-EDAC-265F-E170CC0E9D56}"/>
                </a:ext>
              </a:extLst>
            </p:cNvPr>
            <p:cNvGrpSpPr/>
            <p:nvPr/>
          </p:nvGrpSpPr>
          <p:grpSpPr>
            <a:xfrm>
              <a:off x="1879600" y="1306031"/>
              <a:ext cx="10257117" cy="5536073"/>
              <a:chOff x="396240" y="595664"/>
              <a:chExt cx="11602720" cy="6262336"/>
            </a:xfrm>
          </p:grpSpPr>
          <p:sp>
            <p:nvSpPr>
              <p:cNvPr id="15" name="Oval 14">
                <a:extLst>
                  <a:ext uri="{FF2B5EF4-FFF2-40B4-BE49-F238E27FC236}">
                    <a16:creationId xmlns:a16="http://schemas.microsoft.com/office/drawing/2014/main" id="{DCCFA8EE-2EC1-829A-DC41-28DDBA62D32D}"/>
                  </a:ext>
                </a:extLst>
              </p:cNvPr>
              <p:cNvSpPr/>
              <p:nvPr/>
            </p:nvSpPr>
            <p:spPr>
              <a:xfrm>
                <a:off x="396240" y="715328"/>
                <a:ext cx="11602720" cy="6142672"/>
              </a:xfrm>
              <a:prstGeom prst="ellipse">
                <a:avLst/>
              </a:prstGeom>
              <a:solidFill>
                <a:schemeClr val="accent1">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62A4565-A14C-5F02-5358-EE00317DBF4F}"/>
                      </a:ext>
                    </a:extLst>
                  </p:cNvPr>
                  <p:cNvSpPr txBox="1"/>
                  <p:nvPr/>
                </p:nvSpPr>
                <p:spPr>
                  <a:xfrm>
                    <a:off x="3342640" y="595664"/>
                    <a:ext cx="6095999"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𝐸𝑋</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16" name="TextBox 15">
                    <a:extLst>
                      <a:ext uri="{FF2B5EF4-FFF2-40B4-BE49-F238E27FC236}">
                        <a16:creationId xmlns:a16="http://schemas.microsoft.com/office/drawing/2014/main" id="{E62A4565-A14C-5F02-5358-EE00317DBF4F}"/>
                      </a:ext>
                    </a:extLst>
                  </p:cNvPr>
                  <p:cNvSpPr txBox="1">
                    <a:spLocks noRot="1" noChangeAspect="1" noMove="1" noResize="1" noEditPoints="1" noAdjustHandles="1" noChangeArrowheads="1" noChangeShapeType="1" noTextEdit="1"/>
                  </p:cNvSpPr>
                  <p:nvPr/>
                </p:nvSpPr>
                <p:spPr>
                  <a:xfrm>
                    <a:off x="3342640" y="595664"/>
                    <a:ext cx="6095999" cy="523220"/>
                  </a:xfrm>
                  <a:prstGeom prst="rect">
                    <a:avLst/>
                  </a:prstGeom>
                  <a:blipFill>
                    <a:blip r:embed="rId3"/>
                    <a:stretch>
                      <a:fillRect b="-75000"/>
                    </a:stretch>
                  </a:blipFill>
                </p:spPr>
                <p:txBody>
                  <a:bodyPr/>
                  <a:lstStyle/>
                  <a:p>
                    <a:r>
                      <a:rPr lang="en-US">
                        <a:noFill/>
                      </a:rPr>
                      <a:t> </a:t>
                    </a:r>
                  </a:p>
                </p:txBody>
              </p:sp>
            </mc:Fallback>
          </mc:AlternateContent>
          <p:sp>
            <p:nvSpPr>
              <p:cNvPr id="17" name="Oval 16">
                <a:extLst>
                  <a:ext uri="{FF2B5EF4-FFF2-40B4-BE49-F238E27FC236}">
                    <a16:creationId xmlns:a16="http://schemas.microsoft.com/office/drawing/2014/main" id="{28F03A6E-7CF2-FBE9-409B-B681CCB04C75}"/>
                  </a:ext>
                </a:extLst>
              </p:cNvPr>
              <p:cNvSpPr/>
              <p:nvPr/>
            </p:nvSpPr>
            <p:spPr>
              <a:xfrm>
                <a:off x="605530" y="1601802"/>
                <a:ext cx="10590790" cy="4967782"/>
              </a:xfrm>
              <a:prstGeom prst="ellipse">
                <a:avLst/>
              </a:prstGeom>
              <a:solidFill>
                <a:schemeClr val="accent6">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8" name="Oval 17">
                <a:extLst>
                  <a:ext uri="{FF2B5EF4-FFF2-40B4-BE49-F238E27FC236}">
                    <a16:creationId xmlns:a16="http://schemas.microsoft.com/office/drawing/2014/main" id="{2D70E952-52DF-72BC-9B33-4E87FA4183A5}"/>
                  </a:ext>
                </a:extLst>
              </p:cNvPr>
              <p:cNvSpPr/>
              <p:nvPr/>
            </p:nvSpPr>
            <p:spPr>
              <a:xfrm>
                <a:off x="955040" y="2404053"/>
                <a:ext cx="8991600" cy="3777452"/>
              </a:xfrm>
              <a:prstGeom prst="ellipse">
                <a:avLst/>
              </a:prstGeom>
              <a:solidFill>
                <a:schemeClr val="accent2">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DE996C53-6C44-655D-9BC1-7794BDB41CFF}"/>
                      </a:ext>
                    </a:extLst>
                  </p:cNvPr>
                  <p:cNvSpPr/>
                  <p:nvPr/>
                </p:nvSpPr>
                <p:spPr>
                  <a:xfrm>
                    <a:off x="1391920" y="3105003"/>
                    <a:ext cx="4998720" cy="2555240"/>
                  </a:xfrm>
                  <a:prstGeom prst="ellipse">
                    <a:avLst/>
                  </a:prstGeom>
                  <a:solidFill>
                    <a:schemeClr val="accent4">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4" name="Oval 3">
                    <a:extLst>
                      <a:ext uri="{FF2B5EF4-FFF2-40B4-BE49-F238E27FC236}">
                        <a16:creationId xmlns:a16="http://schemas.microsoft.com/office/drawing/2014/main" id="{22CD1BFD-574C-E5F5-667A-A8E28277AD99}"/>
                      </a:ext>
                    </a:extLst>
                  </p:cNvPr>
                  <p:cNvSpPr>
                    <a:spLocks noRot="1" noChangeAspect="1" noMove="1" noResize="1" noEditPoints="1" noAdjustHandles="1" noChangeArrowheads="1" noChangeShapeType="1" noTextEdit="1"/>
                  </p:cNvSpPr>
                  <p:nvPr/>
                </p:nvSpPr>
                <p:spPr>
                  <a:xfrm>
                    <a:off x="1391920" y="3105003"/>
                    <a:ext cx="4998720" cy="2555240"/>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6A1AEB1-2219-1DCD-8807-2194947DF6D1}"/>
                      </a:ext>
                    </a:extLst>
                  </p:cNvPr>
                  <p:cNvSpPr txBox="1"/>
                  <p:nvPr/>
                </p:nvSpPr>
                <p:spPr>
                  <a:xfrm>
                    <a:off x="4918353" y="2487883"/>
                    <a:ext cx="6096000"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𝑁</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11" name="TextBox 10">
                    <a:extLst>
                      <a:ext uri="{FF2B5EF4-FFF2-40B4-BE49-F238E27FC236}">
                        <a16:creationId xmlns:a16="http://schemas.microsoft.com/office/drawing/2014/main" id="{0561229C-901F-E6AA-7760-7159895368CF}"/>
                      </a:ext>
                    </a:extLst>
                  </p:cNvPr>
                  <p:cNvSpPr txBox="1">
                    <a:spLocks noRot="1" noChangeAspect="1" noMove="1" noResize="1" noEditPoints="1" noAdjustHandles="1" noChangeArrowheads="1" noChangeShapeType="1" noTextEdit="1"/>
                  </p:cNvSpPr>
                  <p:nvPr/>
                </p:nvSpPr>
                <p:spPr>
                  <a:xfrm>
                    <a:off x="4918353" y="2487883"/>
                    <a:ext cx="6096000" cy="523220"/>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Arrow: Right 13">
                  <a:extLst>
                    <a:ext uri="{FF2B5EF4-FFF2-40B4-BE49-F238E27FC236}">
                      <a16:creationId xmlns:a16="http://schemas.microsoft.com/office/drawing/2014/main" id="{F337C3E7-E099-50D2-4917-C5F11ACA2017}"/>
                    </a:ext>
                  </a:extLst>
                </p:cNvPr>
                <p:cNvSpPr/>
                <p:nvPr/>
              </p:nvSpPr>
              <p:spPr>
                <a:xfrm rot="2172224">
                  <a:off x="9811840" y="5594923"/>
                  <a:ext cx="3236119" cy="988195"/>
                </a:xfrm>
                <a:prstGeom prst="rightArrow">
                  <a:avLst/>
                </a:prstGeom>
                <a:solidFill>
                  <a:schemeClr val="accent6">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𝑁𝑃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𝐻𝑎𝑟𝑑</m:t>
                        </m:r>
                      </m:oMath>
                    </m:oMathPara>
                  </a14:m>
                  <a:endParaRPr lang="en-US" dirty="0">
                    <a:solidFill>
                      <a:schemeClr val="tx1"/>
                    </a:solidFill>
                  </a:endParaRPr>
                </a:p>
              </p:txBody>
            </p:sp>
          </mc:Choice>
          <mc:Fallback xmlns="">
            <p:sp>
              <p:nvSpPr>
                <p:cNvPr id="14" name="Arrow: Right 13">
                  <a:extLst>
                    <a:ext uri="{FF2B5EF4-FFF2-40B4-BE49-F238E27FC236}">
                      <a16:creationId xmlns:a16="http://schemas.microsoft.com/office/drawing/2014/main" id="{F337C3E7-E099-50D2-4917-C5F11ACA2017}"/>
                    </a:ext>
                  </a:extLst>
                </p:cNvPr>
                <p:cNvSpPr>
                  <a:spLocks noRot="1" noChangeAspect="1" noMove="1" noResize="1" noEditPoints="1" noAdjustHandles="1" noChangeArrowheads="1" noChangeShapeType="1" noTextEdit="1"/>
                </p:cNvSpPr>
                <p:nvPr/>
              </p:nvSpPr>
              <p:spPr>
                <a:xfrm rot="2172224">
                  <a:off x="9811840" y="5594923"/>
                  <a:ext cx="3236119" cy="988195"/>
                </a:xfrm>
                <a:prstGeom prst="rightArrow">
                  <a:avLst/>
                </a:prstGeom>
                <a:blipFill>
                  <a:blip r:embed="rId7"/>
                  <a:stretch>
                    <a:fillRect/>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291473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001" y="-225840"/>
            <a:ext cx="10515600" cy="1325563"/>
          </a:xfrm>
        </p:spPr>
        <p:txBody>
          <a:bodyPr/>
          <a:lstStyle/>
          <a:p>
            <a:r>
              <a:rPr lang="en-US" dirty="0"/>
              <a:t>NP-Hard Idea</a:t>
            </a:r>
          </a:p>
        </p:txBody>
      </p:sp>
      <p:grpSp>
        <p:nvGrpSpPr>
          <p:cNvPr id="9" name="Group 8" descr="The definition of an NP-Hard problem is one where we can reduce EVERY NP problem to that problem in polynomial time. The idea being that if this NP-Hard problem had a polynomial time algorithm to solve it, every NP problem has a polynomial time algorithm to solve it. Therefore P would be equal to NP.">
            <a:extLst>
              <a:ext uri="{FF2B5EF4-FFF2-40B4-BE49-F238E27FC236}">
                <a16:creationId xmlns:a16="http://schemas.microsoft.com/office/drawing/2014/main" id="{1C38BF59-2678-07E2-0CF7-46925D9E8D80}"/>
              </a:ext>
            </a:extLst>
          </p:cNvPr>
          <p:cNvGrpSpPr/>
          <p:nvPr/>
        </p:nvGrpSpPr>
        <p:grpSpPr>
          <a:xfrm>
            <a:off x="1615701" y="1367136"/>
            <a:ext cx="8339945" cy="5249682"/>
            <a:chOff x="1615701" y="1367136"/>
            <a:chExt cx="8339945" cy="5249682"/>
          </a:xfrm>
        </p:grpSpPr>
        <p:grpSp>
          <p:nvGrpSpPr>
            <p:cNvPr id="3" name="Group 2">
              <a:extLst>
                <a:ext uri="{FF2B5EF4-FFF2-40B4-BE49-F238E27FC236}">
                  <a16:creationId xmlns:a16="http://schemas.microsoft.com/office/drawing/2014/main" id="{47CACA1E-7D99-1A72-8817-433C0E3DC080}"/>
                </a:ext>
              </a:extLst>
            </p:cNvPr>
            <p:cNvGrpSpPr/>
            <p:nvPr/>
          </p:nvGrpSpPr>
          <p:grpSpPr>
            <a:xfrm>
              <a:off x="1615701" y="1403866"/>
              <a:ext cx="1751882" cy="1587160"/>
              <a:chOff x="1615701" y="1403866"/>
              <a:chExt cx="1751882" cy="1587160"/>
            </a:xfrm>
          </p:grpSpPr>
          <p:sp>
            <p:nvSpPr>
              <p:cNvPr id="12" name="TextBox 11"/>
              <p:cNvSpPr txBox="1"/>
              <p:nvPr/>
            </p:nvSpPr>
            <p:spPr>
              <a:xfrm>
                <a:off x="1615701" y="1403866"/>
                <a:ext cx="1704313" cy="369332"/>
              </a:xfrm>
              <a:prstGeom prst="rect">
                <a:avLst/>
              </a:prstGeom>
              <a:noFill/>
            </p:spPr>
            <p:txBody>
              <a:bodyPr wrap="none" rtlCol="0">
                <a:spAutoFit/>
              </a:bodyPr>
              <a:lstStyle/>
              <a:p>
                <a:r>
                  <a:rPr lang="en-US" dirty="0"/>
                  <a:t>Any NP Problem</a:t>
                </a:r>
              </a:p>
            </p:txBody>
          </p:sp>
          <mc:AlternateContent xmlns:mc="http://schemas.openxmlformats.org/markup-compatibility/2006" xmlns:a14="http://schemas.microsoft.com/office/drawing/2010/main">
            <mc:Choice Requires="a14">
              <p:sp>
                <p:nvSpPr>
                  <p:cNvPr id="22" name="Flowchart: Magnetic Disk 21"/>
                  <p:cNvSpPr/>
                  <p:nvPr/>
                </p:nvSpPr>
                <p:spPr>
                  <a:xfrm>
                    <a:off x="2741659" y="1806836"/>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𝐴</m:t>
                          </m:r>
                        </m:oMath>
                      </m:oMathPara>
                    </a14:m>
                    <a:endParaRPr lang="en-US" sz="4000" i="1" dirty="0">
                      <a:solidFill>
                        <a:schemeClr val="tx1"/>
                      </a:solidFill>
                    </a:endParaRPr>
                  </a:p>
                </p:txBody>
              </p:sp>
            </mc:Choice>
            <mc:Fallback xmlns="">
              <p:sp>
                <p:nvSpPr>
                  <p:cNvPr id="22" name="Flowchart: Magnetic Disk 21"/>
                  <p:cNvSpPr>
                    <a:spLocks noRot="1" noChangeAspect="1" noMove="1" noResize="1" noEditPoints="1" noAdjustHandles="1" noChangeArrowheads="1" noChangeShapeType="1" noTextEdit="1"/>
                  </p:cNvSpPr>
                  <p:nvPr/>
                </p:nvSpPr>
                <p:spPr>
                  <a:xfrm>
                    <a:off x="2741659" y="1806836"/>
                    <a:ext cx="625924" cy="1184190"/>
                  </a:xfrm>
                  <a:prstGeom prst="flowChartMagneticDisk">
                    <a:avLst/>
                  </a:prstGeom>
                  <a:blipFill>
                    <a:blip r:embed="rId2"/>
                    <a:stretch>
                      <a:fillRect/>
                    </a:stretch>
                  </a:blipFill>
                  <a:ln>
                    <a:solidFill>
                      <a:schemeClr val="tx1">
                        <a:lumMod val="95000"/>
                        <a:lumOff val="5000"/>
                      </a:schemeClr>
                    </a:solidFill>
                  </a:ln>
                </p:spPr>
                <p:txBody>
                  <a:bodyPr/>
                  <a:lstStyle/>
                  <a:p>
                    <a:r>
                      <a:rPr lang="en-US">
                        <a:noFill/>
                      </a:rPr>
                      <a:t> </a:t>
                    </a:r>
                  </a:p>
                </p:txBody>
              </p:sp>
            </mc:Fallback>
          </mc:AlternateContent>
        </p:grpSp>
        <p:grpSp>
          <p:nvGrpSpPr>
            <p:cNvPr id="5" name="Group 4">
              <a:extLst>
                <a:ext uri="{FF2B5EF4-FFF2-40B4-BE49-F238E27FC236}">
                  <a16:creationId xmlns:a16="http://schemas.microsoft.com/office/drawing/2014/main" id="{FD6E9CA6-7A62-2454-0401-344E3C81837A}"/>
                </a:ext>
              </a:extLst>
            </p:cNvPr>
            <p:cNvGrpSpPr/>
            <p:nvPr/>
          </p:nvGrpSpPr>
          <p:grpSpPr>
            <a:xfrm>
              <a:off x="7696200" y="1371600"/>
              <a:ext cx="2128660" cy="1525860"/>
              <a:chOff x="7696200" y="1371600"/>
              <a:chExt cx="2128660" cy="1525860"/>
            </a:xfrm>
          </p:grpSpPr>
          <p:sp>
            <p:nvSpPr>
              <p:cNvPr id="16" name="TextBox 15"/>
              <p:cNvSpPr txBox="1"/>
              <p:nvPr/>
            </p:nvSpPr>
            <p:spPr>
              <a:xfrm>
                <a:off x="7696200" y="1371600"/>
                <a:ext cx="2128660" cy="369332"/>
              </a:xfrm>
              <a:prstGeom prst="rect">
                <a:avLst/>
              </a:prstGeom>
              <a:noFill/>
            </p:spPr>
            <p:txBody>
              <a:bodyPr wrap="none" rtlCol="0">
                <a:spAutoFit/>
              </a:bodyPr>
              <a:lstStyle/>
              <a:p>
                <a:r>
                  <a:rPr lang="en-US" dirty="0"/>
                  <a:t>An NP-Hard Problem</a:t>
                </a:r>
              </a:p>
            </p:txBody>
          </p:sp>
          <mc:AlternateContent xmlns:mc="http://schemas.openxmlformats.org/markup-compatibility/2006" xmlns:a14="http://schemas.microsoft.com/office/drawing/2010/main">
            <mc:Choice Requires="a14">
              <p:sp>
                <p:nvSpPr>
                  <p:cNvPr id="23" name="Rectangle 22"/>
                  <p:cNvSpPr/>
                  <p:nvPr/>
                </p:nvSpPr>
                <p:spPr>
                  <a:xfrm>
                    <a:off x="8913392" y="1892573"/>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𝐵</m:t>
                          </m:r>
                        </m:oMath>
                      </m:oMathPara>
                    </a14:m>
                    <a:endParaRPr lang="en-US" sz="4000" dirty="0">
                      <a:solidFill>
                        <a:schemeClr val="tx1"/>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8913392" y="1892573"/>
                    <a:ext cx="625924" cy="1004887"/>
                  </a:xfrm>
                  <a:prstGeom prst="rect">
                    <a:avLst/>
                  </a:prstGeom>
                  <a:blipFill>
                    <a:blip r:embed="rId3"/>
                    <a:stretch>
                      <a:fillRect/>
                    </a:stretch>
                  </a:blipFill>
                  <a:ln>
                    <a:solidFill>
                      <a:schemeClr val="tx1">
                        <a:lumMod val="95000"/>
                        <a:lumOff val="5000"/>
                      </a:schemeClr>
                    </a:solidFill>
                  </a:ln>
                </p:spPr>
                <p:txBody>
                  <a:bodyPr/>
                  <a:lstStyle/>
                  <a:p>
                    <a:r>
                      <a:rPr lang="en-US">
                        <a:noFill/>
                      </a:rPr>
                      <a:t> </a:t>
                    </a:r>
                  </a:p>
                </p:txBody>
              </p:sp>
            </mc:Fallback>
          </mc:AlternateContent>
        </p:grpSp>
        <p:sp>
          <p:nvSpPr>
            <p:cNvPr id="31" name="AutoShape 5"/>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grpSp>
          <p:nvGrpSpPr>
            <p:cNvPr id="6" name="Group 5">
              <a:extLst>
                <a:ext uri="{FF2B5EF4-FFF2-40B4-BE49-F238E27FC236}">
                  <a16:creationId xmlns:a16="http://schemas.microsoft.com/office/drawing/2014/main" id="{92FD62ED-B9AD-1508-115D-0E0F6D77F9A7}"/>
                </a:ext>
              </a:extLst>
            </p:cNvPr>
            <p:cNvGrpSpPr/>
            <p:nvPr/>
          </p:nvGrpSpPr>
          <p:grpSpPr>
            <a:xfrm>
              <a:off x="8454979" y="4873374"/>
              <a:ext cx="1500667" cy="1374220"/>
              <a:chOff x="8454979" y="4873374"/>
              <a:chExt cx="1500667" cy="1374220"/>
            </a:xfrm>
          </p:grpSpPr>
          <mc:AlternateContent xmlns:mc="http://schemas.openxmlformats.org/markup-compatibility/2006" xmlns:a14="http://schemas.microsoft.com/office/drawing/2010/main">
            <mc:Choice Requires="a14">
              <p:sp>
                <p:nvSpPr>
                  <p:cNvPr id="21" name="TextBox 20"/>
                  <p:cNvSpPr txBox="1"/>
                  <p:nvPr/>
                </p:nvSpPr>
                <p:spPr>
                  <a:xfrm>
                    <a:off x="8454979" y="4873374"/>
                    <a:ext cx="1500667" cy="369332"/>
                  </a:xfrm>
                  <a:prstGeom prst="rect">
                    <a:avLst/>
                  </a:prstGeom>
                  <a:noFill/>
                </p:spPr>
                <p:txBody>
                  <a:bodyPr wrap="none" rtlCol="0">
                    <a:spAutoFit/>
                  </a:bodyPr>
                  <a:lstStyle/>
                  <a:p>
                    <a:r>
                      <a:rPr lang="en-US" dirty="0"/>
                      <a:t>Solution for </a:t>
                    </a:r>
                    <a14:m>
                      <m:oMath xmlns:m="http://schemas.openxmlformats.org/officeDocument/2006/math">
                        <m:r>
                          <a:rPr lang="en-US" b="1" i="1" dirty="0">
                            <a:latin typeface="Cambria Math"/>
                          </a:rPr>
                          <m:t>𝑩</m:t>
                        </m:r>
                      </m:oMath>
                    </a14:m>
                    <a:endParaRPr lang="en-US"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8454979" y="4873374"/>
                    <a:ext cx="1500667" cy="369332"/>
                  </a:xfrm>
                  <a:prstGeom prst="rect">
                    <a:avLst/>
                  </a:prstGeom>
                  <a:blipFill>
                    <a:blip r:embed="rId4"/>
                    <a:stretch>
                      <a:fillRect l="-3659"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9" name="Rectangle 278"/>
                  <p:cNvSpPr/>
                  <p:nvPr/>
                </p:nvSpPr>
                <p:spPr>
                  <a:xfrm>
                    <a:off x="8937741" y="5242707"/>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𝑌</m:t>
                          </m:r>
                        </m:oMath>
                      </m:oMathPara>
                    </a14:m>
                    <a:endParaRPr lang="en-US" sz="4000" dirty="0">
                      <a:solidFill>
                        <a:schemeClr val="tx1"/>
                      </a:solidFill>
                    </a:endParaRPr>
                  </a:p>
                </p:txBody>
              </p:sp>
            </mc:Choice>
            <mc:Fallback xmlns="">
              <p:sp>
                <p:nvSpPr>
                  <p:cNvPr id="279" name="Rectangle 278"/>
                  <p:cNvSpPr>
                    <a:spLocks noRot="1" noChangeAspect="1" noMove="1" noResize="1" noEditPoints="1" noAdjustHandles="1" noChangeArrowheads="1" noChangeShapeType="1" noTextEdit="1"/>
                  </p:cNvSpPr>
                  <p:nvPr/>
                </p:nvSpPr>
                <p:spPr>
                  <a:xfrm>
                    <a:off x="8937741" y="5242707"/>
                    <a:ext cx="625924" cy="1004887"/>
                  </a:xfrm>
                  <a:prstGeom prst="rect">
                    <a:avLst/>
                  </a:prstGeom>
                  <a:blipFill>
                    <a:blip r:embed="rId5"/>
                    <a:stretch>
                      <a:fillRect/>
                    </a:stretch>
                  </a:blipFill>
                  <a:ln>
                    <a:solidFill>
                      <a:schemeClr val="tx1">
                        <a:lumMod val="95000"/>
                        <a:lumOff val="5000"/>
                      </a:schemeClr>
                    </a:solidFill>
                  </a:ln>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23C3AB42-A67A-F4D7-8F00-F21F7122C54C}"/>
                </a:ext>
              </a:extLst>
            </p:cNvPr>
            <p:cNvGrpSpPr/>
            <p:nvPr/>
          </p:nvGrpSpPr>
          <p:grpSpPr>
            <a:xfrm>
              <a:off x="2378525" y="4727933"/>
              <a:ext cx="1486241" cy="1596667"/>
              <a:chOff x="2378525" y="4727933"/>
              <a:chExt cx="1486241" cy="1596667"/>
            </a:xfrm>
          </p:grpSpPr>
          <mc:AlternateContent xmlns:mc="http://schemas.openxmlformats.org/markup-compatibility/2006" xmlns:a14="http://schemas.microsoft.com/office/drawing/2010/main">
            <mc:Choice Requires="a14">
              <p:sp>
                <p:nvSpPr>
                  <p:cNvPr id="28" name="TextBox 27"/>
                  <p:cNvSpPr txBox="1"/>
                  <p:nvPr/>
                </p:nvSpPr>
                <p:spPr>
                  <a:xfrm>
                    <a:off x="2378525" y="4727933"/>
                    <a:ext cx="1486241" cy="369332"/>
                  </a:xfrm>
                  <a:prstGeom prst="rect">
                    <a:avLst/>
                  </a:prstGeom>
                  <a:noFill/>
                </p:spPr>
                <p:txBody>
                  <a:bodyPr wrap="none" rtlCol="0">
                    <a:spAutoFit/>
                  </a:bodyPr>
                  <a:lstStyle/>
                  <a:p>
                    <a:r>
                      <a:rPr lang="en-US" dirty="0"/>
                      <a:t>Solution for </a:t>
                    </a:r>
                    <a14:m>
                      <m:oMath xmlns:m="http://schemas.openxmlformats.org/officeDocument/2006/math">
                        <m:r>
                          <a:rPr lang="en-US" b="1" i="1">
                            <a:latin typeface="Cambria Math"/>
                          </a:rPr>
                          <m:t>𝑨</m:t>
                        </m:r>
                      </m:oMath>
                    </a14:m>
                    <a:endParaRPr lang="en-US"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2378525" y="4727933"/>
                    <a:ext cx="1486241" cy="369332"/>
                  </a:xfrm>
                  <a:prstGeom prst="rect">
                    <a:avLst/>
                  </a:prstGeom>
                  <a:blipFill>
                    <a:blip r:embed="rId6"/>
                    <a:stretch>
                      <a:fillRect l="-3279"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Flowchart: Magnetic Disk 279"/>
                  <p:cNvSpPr/>
                  <p:nvPr/>
                </p:nvSpPr>
                <p:spPr>
                  <a:xfrm>
                    <a:off x="2822171" y="5140410"/>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𝑋</m:t>
                          </m:r>
                        </m:oMath>
                      </m:oMathPara>
                    </a14:m>
                    <a:endParaRPr lang="en-US" sz="4000" i="1" dirty="0">
                      <a:solidFill>
                        <a:schemeClr val="tx1"/>
                      </a:solidFill>
                    </a:endParaRPr>
                  </a:p>
                </p:txBody>
              </p:sp>
            </mc:Choice>
            <mc:Fallback xmlns="">
              <p:sp>
                <p:nvSpPr>
                  <p:cNvPr id="280" name="Flowchart: Magnetic Disk 279"/>
                  <p:cNvSpPr>
                    <a:spLocks noRot="1" noChangeAspect="1" noMove="1" noResize="1" noEditPoints="1" noAdjustHandles="1" noChangeArrowheads="1" noChangeShapeType="1" noTextEdit="1"/>
                  </p:cNvSpPr>
                  <p:nvPr/>
                </p:nvSpPr>
                <p:spPr>
                  <a:xfrm>
                    <a:off x="2822171" y="5140410"/>
                    <a:ext cx="625924" cy="1184190"/>
                  </a:xfrm>
                  <a:prstGeom prst="flowChartMagneticDisk">
                    <a:avLst/>
                  </a:prstGeom>
                  <a:blipFill>
                    <a:blip r:embed="rId7"/>
                    <a:stretch>
                      <a:fillRect/>
                    </a:stretch>
                  </a:blipFill>
                  <a:ln>
                    <a:solidFill>
                      <a:schemeClr val="tx1">
                        <a:lumMod val="95000"/>
                        <a:lumOff val="5000"/>
                      </a:schemeClr>
                    </a:solidFill>
                  </a:ln>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F0AE9986-7B8B-6951-E3F8-7752EB057A09}"/>
                </a:ext>
              </a:extLst>
            </p:cNvPr>
            <p:cNvGrpSpPr/>
            <p:nvPr/>
          </p:nvGrpSpPr>
          <p:grpSpPr>
            <a:xfrm>
              <a:off x="4488720" y="1367136"/>
              <a:ext cx="3215508" cy="5249682"/>
              <a:chOff x="4488720" y="1367136"/>
              <a:chExt cx="3215508" cy="5249682"/>
            </a:xfrm>
          </p:grpSpPr>
          <p:sp>
            <p:nvSpPr>
              <p:cNvPr id="34" name="Rectangle 33"/>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utoShape 5"/>
              <p:cNvSpPr>
                <a:spLocks noChangeArrowheads="1"/>
              </p:cNvSpPr>
              <p:nvPr/>
            </p:nvSpPr>
            <p:spPr bwMode="auto">
              <a:xfrm>
                <a:off x="4627562" y="2137483"/>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2" name="AutoShape 5"/>
              <p:cNvSpPr>
                <a:spLocks noChangeArrowheads="1"/>
              </p:cNvSpPr>
              <p:nvPr/>
            </p:nvSpPr>
            <p:spPr bwMode="auto">
              <a:xfrm rot="10800000">
                <a:off x="4779962"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p:cNvSpPr txBox="1"/>
              <p:nvPr/>
            </p:nvSpPr>
            <p:spPr>
              <a:xfrm>
                <a:off x="5479573" y="6215041"/>
                <a:ext cx="1136017" cy="369332"/>
              </a:xfrm>
              <a:prstGeom prst="rect">
                <a:avLst/>
              </a:prstGeom>
              <a:noFill/>
            </p:spPr>
            <p:txBody>
              <a:bodyPr wrap="none" rtlCol="0">
                <a:spAutoFit/>
              </a:bodyPr>
              <a:lstStyle/>
              <a:p>
                <a:r>
                  <a:rPr lang="en-US" dirty="0"/>
                  <a:t>Reduction</a:t>
                </a:r>
              </a:p>
            </p:txBody>
          </p:sp>
          <mc:AlternateContent xmlns:mc="http://schemas.openxmlformats.org/markup-compatibility/2006" xmlns:a14="http://schemas.microsoft.com/office/drawing/2010/main">
            <mc:Choice Requires="a14">
              <p:sp>
                <p:nvSpPr>
                  <p:cNvPr id="20" name="TextBox 19"/>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r="-1714" b="-17105"/>
                    </a:stretch>
                  </a:blipFill>
                </p:spPr>
                <p:txBody>
                  <a:bodyPr/>
                  <a:lstStyle/>
                  <a:p>
                    <a:r>
                      <a:rPr lang="en-US">
                        <a:noFill/>
                      </a:rPr>
                      <a:t> </a:t>
                    </a:r>
                  </a:p>
                </p:txBody>
              </p:sp>
            </mc:Fallback>
          </mc:AlternateContent>
        </p:grpSp>
      </p:grpSp>
      <p:sp>
        <p:nvSpPr>
          <p:cNvPr id="26" name="Rounded Rectangular Callout 25">
            <a:extLst>
              <a:ext uri="{FF2B5EF4-FFF2-40B4-BE49-F238E27FC236}">
                <a16:creationId xmlns:a16="http://schemas.microsoft.com/office/drawing/2014/main" id="{EBD3D364-96E8-A14B-8D5D-6D824FA6B43A}"/>
              </a:ext>
            </a:extLst>
          </p:cNvPr>
          <p:cNvSpPr/>
          <p:nvPr/>
        </p:nvSpPr>
        <p:spPr>
          <a:xfrm>
            <a:off x="358401" y="105841"/>
            <a:ext cx="2514600" cy="884759"/>
          </a:xfrm>
          <a:prstGeom prst="wedgeRoundRectCallout">
            <a:avLst>
              <a:gd name="adj1" fmla="val 26844"/>
              <a:gd name="adj2" fmla="val 9834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t>For every NP problem</a:t>
            </a:r>
            <a:endParaRPr lang="en-US" dirty="0"/>
          </a:p>
        </p:txBody>
      </p:sp>
      <p:sp>
        <p:nvSpPr>
          <p:cNvPr id="27" name="Rounded Rectangular Callout 26">
            <a:extLst>
              <a:ext uri="{FF2B5EF4-FFF2-40B4-BE49-F238E27FC236}">
                <a16:creationId xmlns:a16="http://schemas.microsoft.com/office/drawing/2014/main" id="{EBD3D364-96E8-A14B-8D5D-6D824FA6B43A}"/>
              </a:ext>
            </a:extLst>
          </p:cNvPr>
          <p:cNvSpPr/>
          <p:nvPr/>
        </p:nvSpPr>
        <p:spPr>
          <a:xfrm>
            <a:off x="1121225" y="3312877"/>
            <a:ext cx="2514600" cy="1415056"/>
          </a:xfrm>
          <a:prstGeom prst="wedgeRoundRectCallout">
            <a:avLst>
              <a:gd name="adj1" fmla="val 85152"/>
              <a:gd name="adj2" fmla="val 857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a:t>There exists a polynomial-time reduction to each NP-Hard Problem</a:t>
            </a:r>
          </a:p>
        </p:txBody>
      </p:sp>
      <mc:AlternateContent xmlns:mc="http://schemas.openxmlformats.org/markup-compatibility/2006" xmlns:a14="http://schemas.microsoft.com/office/drawing/2010/main">
        <mc:Choice Requires="a14">
          <p:sp>
            <p:nvSpPr>
              <p:cNvPr id="29" name="Rounded Rectangular Callout 28">
                <a:extLst>
                  <a:ext uri="{FF2B5EF4-FFF2-40B4-BE49-F238E27FC236}">
                    <a16:creationId xmlns:a16="http://schemas.microsoft.com/office/drawing/2014/main" id="{EBD3D364-96E8-A14B-8D5D-6D824FA6B43A}"/>
                  </a:ext>
                </a:extLst>
              </p:cNvPr>
              <p:cNvSpPr/>
              <p:nvPr/>
            </p:nvSpPr>
            <p:spPr>
              <a:xfrm>
                <a:off x="9903796" y="2897460"/>
                <a:ext cx="2288204" cy="1415056"/>
              </a:xfrm>
              <a:prstGeom prst="wedgeRoundRectCallout">
                <a:avLst>
                  <a:gd name="adj1" fmla="val -65737"/>
                  <a:gd name="adj2" fmla="val 1080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a:t>So if this was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𝑛</m:t>
                            </m:r>
                          </m:e>
                          <m:sup>
                            <m:r>
                              <a:rPr lang="en-US" b="0" i="1" smtClean="0">
                                <a:latin typeface="Cambria Math"/>
                              </a:rPr>
                              <m:t>𝑝</m:t>
                            </m:r>
                          </m:sup>
                        </m:sSup>
                      </m:e>
                    </m:d>
                  </m:oMath>
                </a14:m>
                <a:r>
                  <a:rPr lang="en-US" dirty="0"/>
                  <a:t> we can solve any NP problem in polynomial time</a:t>
                </a:r>
              </a:p>
            </p:txBody>
          </p:sp>
        </mc:Choice>
        <mc:Fallback xmlns="">
          <p:sp>
            <p:nvSpPr>
              <p:cNvPr id="29" name="Rounded Rectangular Callout 28">
                <a:extLst>
                  <a:ext uri="{FF2B5EF4-FFF2-40B4-BE49-F238E27FC236}">
                    <a16:creationId xmlns="" xmlns:a16="http://schemas.microsoft.com/office/drawing/2014/main" id="{EBD3D364-96E8-A14B-8D5D-6D824FA6B43A}"/>
                  </a:ext>
                </a:extLst>
              </p:cNvPr>
              <p:cNvSpPr>
                <a:spLocks noRot="1" noChangeAspect="1" noMove="1" noResize="1" noEditPoints="1" noAdjustHandles="1" noChangeArrowheads="1" noChangeShapeType="1" noTextEdit="1"/>
              </p:cNvSpPr>
              <p:nvPr/>
            </p:nvSpPr>
            <p:spPr>
              <a:xfrm>
                <a:off x="9903796" y="2897460"/>
                <a:ext cx="2288204" cy="1415056"/>
              </a:xfrm>
              <a:prstGeom prst="wedgeRoundRectCallout">
                <a:avLst>
                  <a:gd name="adj1" fmla="val -65737"/>
                  <a:gd name="adj2" fmla="val 10807"/>
                  <a:gd name="adj3" fmla="val 16667"/>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501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Showing NP-Hardness</a:t>
            </a:r>
            <a:endParaRPr lang="en-US" dirty="0"/>
          </a:p>
        </p:txBody>
      </p:sp>
      <p:grpSp>
        <p:nvGrpSpPr>
          <p:cNvPr id="7" name="Group 6" descr="To prove a problem B to be NP-Hard, it sufficient to take some problem already known to be NP-Hard (call this A), and reduce A to B in polynomial time. This way if B has a polynomial time algorithm which solves it then A does as well.">
            <a:extLst>
              <a:ext uri="{FF2B5EF4-FFF2-40B4-BE49-F238E27FC236}">
                <a16:creationId xmlns:a16="http://schemas.microsoft.com/office/drawing/2014/main" id="{7D260722-796E-1F63-9251-FA1BC64D7F54}"/>
              </a:ext>
            </a:extLst>
          </p:cNvPr>
          <p:cNvGrpSpPr/>
          <p:nvPr/>
        </p:nvGrpSpPr>
        <p:grpSpPr>
          <a:xfrm>
            <a:off x="5105400" y="1367136"/>
            <a:ext cx="7010400" cy="5249682"/>
            <a:chOff x="5105400" y="1367136"/>
            <a:chExt cx="7010400" cy="5249682"/>
          </a:xfrm>
        </p:grpSpPr>
        <p:sp>
          <p:nvSpPr>
            <p:cNvPr id="34" name="Rectangle 33"/>
            <p:cNvSpPr/>
            <p:nvPr/>
          </p:nvSpPr>
          <p:spPr>
            <a:xfrm>
              <a:off x="6766692"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105400" y="1411069"/>
              <a:ext cx="1625253" cy="646331"/>
            </a:xfrm>
            <a:prstGeom prst="rect">
              <a:avLst/>
            </a:prstGeom>
            <a:noFill/>
          </p:spPr>
          <p:txBody>
            <a:bodyPr wrap="none" rtlCol="0">
              <a:spAutoFit/>
            </a:bodyPr>
            <a:lstStyle/>
            <a:p>
              <a:pPr algn="ctr"/>
              <a:r>
                <a:rPr lang="en-US"/>
                <a:t>A </a:t>
              </a:r>
              <a:r>
                <a:rPr lang="en-US" b="1"/>
                <a:t>First</a:t>
              </a:r>
              <a:r>
                <a:rPr lang="en-US"/>
                <a:t> NP-Hard</a:t>
              </a:r>
            </a:p>
            <a:p>
              <a:pPr algn="ctr"/>
              <a:r>
                <a:rPr lang="en-US"/>
                <a:t> Problem</a:t>
              </a:r>
              <a:endParaRPr lang="en-US" dirty="0"/>
            </a:p>
          </p:txBody>
        </p:sp>
        <p:sp>
          <p:nvSpPr>
            <p:cNvPr id="16" name="TextBox 15"/>
            <p:cNvSpPr txBox="1"/>
            <p:nvPr/>
          </p:nvSpPr>
          <p:spPr>
            <a:xfrm>
              <a:off x="9654870" y="1371600"/>
              <a:ext cx="2460930" cy="369332"/>
            </a:xfrm>
            <a:prstGeom prst="rect">
              <a:avLst/>
            </a:prstGeom>
            <a:noFill/>
          </p:spPr>
          <p:txBody>
            <a:bodyPr wrap="none" rtlCol="0">
              <a:spAutoFit/>
            </a:bodyPr>
            <a:lstStyle/>
            <a:p>
              <a:r>
                <a:rPr lang="en-US"/>
                <a:t>A new NP-Hard Problem</a:t>
              </a:r>
              <a:endParaRPr lang="en-US" dirty="0"/>
            </a:p>
          </p:txBody>
        </p:sp>
        <mc:AlternateContent xmlns:mc="http://schemas.openxmlformats.org/markup-compatibility/2006" xmlns:a14="http://schemas.microsoft.com/office/drawing/2010/main">
          <mc:Choice Requires="a14">
            <p:sp>
              <p:nvSpPr>
                <p:cNvPr id="21" name="TextBox 20"/>
                <p:cNvSpPr txBox="1"/>
                <p:nvPr/>
              </p:nvSpPr>
              <p:spPr>
                <a:xfrm>
                  <a:off x="10129199" y="4873374"/>
                  <a:ext cx="1500667" cy="369332"/>
                </a:xfrm>
                <a:prstGeom prst="rect">
                  <a:avLst/>
                </a:prstGeom>
                <a:noFill/>
              </p:spPr>
              <p:txBody>
                <a:bodyPr wrap="none" rtlCol="0">
                  <a:spAutoFit/>
                </a:bodyPr>
                <a:lstStyle/>
                <a:p>
                  <a:r>
                    <a:rPr lang="en-US" dirty="0"/>
                    <a:t>Solution for </a:t>
                  </a:r>
                  <a14:m>
                    <m:oMath xmlns:m="http://schemas.openxmlformats.org/officeDocument/2006/math">
                      <m:r>
                        <a:rPr lang="en-US" b="1" i="1" dirty="0">
                          <a:latin typeface="Cambria Math"/>
                        </a:rPr>
                        <m:t>𝑩</m:t>
                      </m:r>
                    </m:oMath>
                  </a14:m>
                  <a:endParaRPr lang="en-US"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10129199" y="4873374"/>
                  <a:ext cx="1500667" cy="369332"/>
                </a:xfrm>
                <a:prstGeom prst="rect">
                  <a:avLst/>
                </a:prstGeom>
                <a:blipFill>
                  <a:blip r:embed="rId2"/>
                  <a:stretch>
                    <a:fillRect l="-3659"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Flowchart: Magnetic Disk 21"/>
                <p:cNvSpPr/>
                <p:nvPr/>
              </p:nvSpPr>
              <p:spPr>
                <a:xfrm>
                  <a:off x="5658693" y="2016210"/>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𝐴</m:t>
                        </m:r>
                      </m:oMath>
                    </m:oMathPara>
                  </a14:m>
                  <a:endParaRPr lang="en-US" sz="4000" i="1" dirty="0">
                    <a:solidFill>
                      <a:schemeClr val="tx1"/>
                    </a:solidFill>
                  </a:endParaRPr>
                </a:p>
              </p:txBody>
            </p:sp>
          </mc:Choice>
          <mc:Fallback xmlns="">
            <p:sp>
              <p:nvSpPr>
                <p:cNvPr id="22" name="Flowchart: Magnetic Disk 21"/>
                <p:cNvSpPr>
                  <a:spLocks noRot="1" noChangeAspect="1" noMove="1" noResize="1" noEditPoints="1" noAdjustHandles="1" noChangeArrowheads="1" noChangeShapeType="1" noTextEdit="1"/>
                </p:cNvSpPr>
                <p:nvPr/>
              </p:nvSpPr>
              <p:spPr>
                <a:xfrm>
                  <a:off x="5658693" y="2016210"/>
                  <a:ext cx="625924" cy="1184190"/>
                </a:xfrm>
                <a:prstGeom prst="flowChartMagneticDisk">
                  <a:avLst/>
                </a:prstGeom>
                <a:blipFill>
                  <a:blip r:embed="rId3"/>
                  <a:stretch>
                    <a:fillRect/>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0587612" y="1892573"/>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𝐵</m:t>
                        </m:r>
                      </m:oMath>
                    </m:oMathPara>
                  </a14:m>
                  <a:endParaRPr lang="en-US" sz="4000" dirty="0">
                    <a:solidFill>
                      <a:schemeClr val="tx1"/>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10587612" y="1892573"/>
                  <a:ext cx="625924" cy="1004887"/>
                </a:xfrm>
                <a:prstGeom prst="rect">
                  <a:avLst/>
                </a:prstGeom>
                <a:blipFill>
                  <a:blip r:embed="rId4"/>
                  <a:stretch>
                    <a:fillRect/>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295559" y="4727933"/>
                  <a:ext cx="1486241" cy="369332"/>
                </a:xfrm>
                <a:prstGeom prst="rect">
                  <a:avLst/>
                </a:prstGeom>
                <a:noFill/>
              </p:spPr>
              <p:txBody>
                <a:bodyPr wrap="none" rtlCol="0">
                  <a:spAutoFit/>
                </a:bodyPr>
                <a:lstStyle/>
                <a:p>
                  <a:r>
                    <a:rPr lang="en-US" dirty="0"/>
                    <a:t>Solution for </a:t>
                  </a:r>
                  <a14:m>
                    <m:oMath xmlns:m="http://schemas.openxmlformats.org/officeDocument/2006/math">
                      <m:r>
                        <a:rPr lang="en-US" b="1" i="1">
                          <a:latin typeface="Cambria Math"/>
                        </a:rPr>
                        <m:t>𝑨</m:t>
                      </m:r>
                    </m:oMath>
                  </a14:m>
                  <a:endParaRPr lang="en-US"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5295559" y="4727933"/>
                  <a:ext cx="1486241" cy="369332"/>
                </a:xfrm>
                <a:prstGeom prst="rect">
                  <a:avLst/>
                </a:prstGeom>
                <a:blipFill>
                  <a:blip r:embed="rId5"/>
                  <a:stretch>
                    <a:fillRect l="-3689" t="-10000" b="-26667"/>
                  </a:stretch>
                </a:blipFill>
              </p:spPr>
              <p:txBody>
                <a:bodyPr/>
                <a:lstStyle/>
                <a:p>
                  <a:r>
                    <a:rPr lang="en-US">
                      <a:noFill/>
                    </a:rPr>
                    <a:t> </a:t>
                  </a:r>
                </a:p>
              </p:txBody>
            </p:sp>
          </mc:Fallback>
        </mc:AlternateContent>
        <p:sp>
          <p:nvSpPr>
            <p:cNvPr id="30" name="AutoShape 5"/>
            <p:cNvSpPr>
              <a:spLocks noChangeArrowheads="1"/>
            </p:cNvSpPr>
            <p:nvPr/>
          </p:nvSpPr>
          <p:spPr bwMode="auto">
            <a:xfrm>
              <a:off x="6905534" y="2137483"/>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p:cNvSpPr>
              <a:spLocks noChangeArrowheads="1"/>
            </p:cNvSpPr>
            <p:nvPr/>
          </p:nvSpPr>
          <p:spPr bwMode="auto">
            <a:xfrm rot="5400000">
              <a:off x="1039961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p:cNvSpPr>
              <a:spLocks noChangeArrowheads="1"/>
            </p:cNvSpPr>
            <p:nvPr/>
          </p:nvSpPr>
          <p:spPr bwMode="auto">
            <a:xfrm rot="10800000">
              <a:off x="7057934"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p:cNvSpPr txBox="1"/>
            <p:nvPr/>
          </p:nvSpPr>
          <p:spPr>
            <a:xfrm>
              <a:off x="7757545" y="6215041"/>
              <a:ext cx="1136017" cy="369332"/>
            </a:xfrm>
            <a:prstGeom prst="rect">
              <a:avLst/>
            </a:prstGeom>
            <a:noFill/>
          </p:spPr>
          <p:txBody>
            <a:bodyPr wrap="none" rtlCol="0">
              <a:spAutoFit/>
            </a:bodyPr>
            <a:lstStyle/>
            <a:p>
              <a:r>
                <a:rPr lang="en-US" dirty="0"/>
                <a:t>Reduction</a:t>
              </a:r>
            </a:p>
          </p:txBody>
        </p:sp>
        <mc:AlternateContent xmlns:mc="http://schemas.openxmlformats.org/markup-compatibility/2006" xmlns:a14="http://schemas.microsoft.com/office/drawing/2010/main">
          <mc:Choice Requires="a14">
            <p:sp>
              <p:nvSpPr>
                <p:cNvPr id="279" name="Rectangle 278"/>
                <p:cNvSpPr/>
                <p:nvPr/>
              </p:nvSpPr>
              <p:spPr>
                <a:xfrm>
                  <a:off x="10611961" y="5242707"/>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𝑌</m:t>
                        </m:r>
                      </m:oMath>
                    </m:oMathPara>
                  </a14:m>
                  <a:endParaRPr lang="en-US" sz="4000" dirty="0">
                    <a:solidFill>
                      <a:schemeClr val="tx1"/>
                    </a:solidFill>
                  </a:endParaRPr>
                </a:p>
              </p:txBody>
            </p:sp>
          </mc:Choice>
          <mc:Fallback xmlns="">
            <p:sp>
              <p:nvSpPr>
                <p:cNvPr id="279" name="Rectangle 278"/>
                <p:cNvSpPr>
                  <a:spLocks noRot="1" noChangeAspect="1" noMove="1" noResize="1" noEditPoints="1" noAdjustHandles="1" noChangeArrowheads="1" noChangeShapeType="1" noTextEdit="1"/>
                </p:cNvSpPr>
                <p:nvPr/>
              </p:nvSpPr>
              <p:spPr>
                <a:xfrm>
                  <a:off x="10611961" y="5242707"/>
                  <a:ext cx="625924" cy="1004887"/>
                </a:xfrm>
                <a:prstGeom prst="rect">
                  <a:avLst/>
                </a:prstGeom>
                <a:blipFill>
                  <a:blip r:embed="rId6"/>
                  <a:stretch>
                    <a:fillRect/>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Flowchart: Magnetic Disk 279"/>
                <p:cNvSpPr/>
                <p:nvPr/>
              </p:nvSpPr>
              <p:spPr>
                <a:xfrm>
                  <a:off x="5739205" y="5140410"/>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𝑋</m:t>
                        </m:r>
                      </m:oMath>
                    </m:oMathPara>
                  </a14:m>
                  <a:endParaRPr lang="en-US" sz="4000" i="1" dirty="0">
                    <a:solidFill>
                      <a:schemeClr val="tx1"/>
                    </a:solidFill>
                  </a:endParaRPr>
                </a:p>
              </p:txBody>
            </p:sp>
          </mc:Choice>
          <mc:Fallback xmlns="">
            <p:sp>
              <p:nvSpPr>
                <p:cNvPr id="280" name="Flowchart: Magnetic Disk 279"/>
                <p:cNvSpPr>
                  <a:spLocks noRot="1" noChangeAspect="1" noMove="1" noResize="1" noEditPoints="1" noAdjustHandles="1" noChangeArrowheads="1" noChangeShapeType="1" noTextEdit="1"/>
                </p:cNvSpPr>
                <p:nvPr/>
              </p:nvSpPr>
              <p:spPr>
                <a:xfrm>
                  <a:off x="5739205" y="5140410"/>
                  <a:ext cx="625924" cy="1184190"/>
                </a:xfrm>
                <a:prstGeom prst="flowChartMagneticDisk">
                  <a:avLst/>
                </a:prstGeom>
                <a:blipFill>
                  <a:blip r:embed="rId7"/>
                  <a:stretch>
                    <a:fillRect/>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767036"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767036" y="1367136"/>
                  <a:ext cx="1064137" cy="461665"/>
                </a:xfrm>
                <a:prstGeom prst="rect">
                  <a:avLst/>
                </a:prstGeom>
                <a:blipFill>
                  <a:blip r:embed="rId8"/>
                  <a:stretch>
                    <a:fillRect r="-1714" b="-17105"/>
                  </a:stretch>
                </a:blipFill>
              </p:spPr>
              <p:txBody>
                <a:bodyPr/>
                <a:lstStyle/>
                <a:p>
                  <a:r>
                    <a:rPr lang="en-US">
                      <a:noFill/>
                    </a:rPr>
                    <a:t> </a:t>
                  </a:r>
                </a:p>
              </p:txBody>
            </p:sp>
          </mc:Fallback>
        </mc:AlternateContent>
      </p:grpSp>
      <p:grpSp>
        <p:nvGrpSpPr>
          <p:cNvPr id="5" name="Group 4" descr="This strategy works because we've already shown that every NP problem reduces to A, and so if A has a polynomial time solution then so does every NP problem. B having a polynomial time solution is just one option for how to finding a polynomial time algorithm for A."/>
          <p:cNvGrpSpPr/>
          <p:nvPr/>
        </p:nvGrpSpPr>
        <p:grpSpPr>
          <a:xfrm>
            <a:off x="-13253" y="1330081"/>
            <a:ext cx="5042453" cy="5249682"/>
            <a:chOff x="-13253" y="1330081"/>
            <a:chExt cx="5042453" cy="5249682"/>
          </a:xfrm>
        </p:grpSpPr>
        <p:sp>
          <p:nvSpPr>
            <p:cNvPr id="24" name="Rectangle 23"/>
            <p:cNvSpPr/>
            <p:nvPr/>
          </p:nvSpPr>
          <p:spPr>
            <a:xfrm>
              <a:off x="1813692" y="1736144"/>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utoShape 5"/>
            <p:cNvSpPr>
              <a:spLocks noChangeArrowheads="1"/>
            </p:cNvSpPr>
            <p:nvPr/>
          </p:nvSpPr>
          <p:spPr bwMode="auto">
            <a:xfrm>
              <a:off x="1952534" y="2100428"/>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3" name="AutoShape 5"/>
            <p:cNvSpPr>
              <a:spLocks noChangeArrowheads="1"/>
            </p:cNvSpPr>
            <p:nvPr/>
          </p:nvSpPr>
          <p:spPr bwMode="auto">
            <a:xfrm rot="10800000">
              <a:off x="2104934" y="4802910"/>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6" name="TextBox 35"/>
            <p:cNvSpPr txBox="1"/>
            <p:nvPr/>
          </p:nvSpPr>
          <p:spPr>
            <a:xfrm>
              <a:off x="2804545" y="6177986"/>
              <a:ext cx="1136017" cy="369332"/>
            </a:xfrm>
            <a:prstGeom prst="rect">
              <a:avLst/>
            </a:prstGeom>
            <a:noFill/>
          </p:spPr>
          <p:txBody>
            <a:bodyPr wrap="none" rtlCol="0">
              <a:spAutoFit/>
            </a:bodyPr>
            <a:lstStyle/>
            <a:p>
              <a:r>
                <a:rPr lang="en-US" dirty="0"/>
                <a:t>Reduction</a:t>
              </a:r>
            </a:p>
          </p:txBody>
        </p:sp>
        <mc:AlternateContent xmlns:mc="http://schemas.openxmlformats.org/markup-compatibility/2006" xmlns:a14="http://schemas.microsoft.com/office/drawing/2010/main">
          <mc:Choice Requires="a14">
            <p:sp>
              <p:nvSpPr>
                <p:cNvPr id="37" name="TextBox 36"/>
                <p:cNvSpPr txBox="1"/>
                <p:nvPr/>
              </p:nvSpPr>
              <p:spPr>
                <a:xfrm>
                  <a:off x="2814036" y="1330081"/>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814036" y="1330081"/>
                  <a:ext cx="1064137" cy="461665"/>
                </a:xfrm>
                <a:prstGeom prst="rect">
                  <a:avLst/>
                </a:prstGeom>
                <a:blipFill rotWithShape="1">
                  <a:blip r:embed="rId9"/>
                  <a:stretch>
                    <a:fillRect r="-1724"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Isosceles Triangle 2"/>
                <p:cNvSpPr/>
                <p:nvPr/>
              </p:nvSpPr>
              <p:spPr>
                <a:xfrm>
                  <a:off x="457200" y="1925266"/>
                  <a:ext cx="1066800" cy="1033984"/>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latin typeface="Cambria Math"/>
                          </a:rPr>
                          <m:t>𝐶</m:t>
                        </m:r>
                      </m:oMath>
                    </m:oMathPara>
                  </a14:m>
                  <a:endParaRPr lang="en-US" sz="4000">
                    <a:solidFill>
                      <a:schemeClr val="tx1"/>
                    </a:solidFill>
                  </a:endParaRPr>
                </a:p>
              </p:txBody>
            </p:sp>
          </mc:Choice>
          <mc:Fallback xmlns="">
            <p:sp>
              <p:nvSpPr>
                <p:cNvPr id="3" name="Isosceles Triangle 2"/>
                <p:cNvSpPr>
                  <a:spLocks noRot="1" noChangeAspect="1" noMove="1" noResize="1" noEditPoints="1" noAdjustHandles="1" noChangeArrowheads="1" noChangeShapeType="1" noTextEdit="1"/>
                </p:cNvSpPr>
                <p:nvPr/>
              </p:nvSpPr>
              <p:spPr>
                <a:xfrm>
                  <a:off x="457200" y="1925266"/>
                  <a:ext cx="1066800" cy="1033984"/>
                </a:xfrm>
                <a:prstGeom prst="triangle">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Isosceles Triangle 37"/>
                <p:cNvSpPr/>
                <p:nvPr/>
              </p:nvSpPr>
              <p:spPr>
                <a:xfrm>
                  <a:off x="457200" y="5037607"/>
                  <a:ext cx="1066800" cy="1033984"/>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b="0" i="1" smtClean="0">
                            <a:solidFill>
                              <a:schemeClr val="tx1"/>
                            </a:solidFill>
                            <a:latin typeface="Cambria Math"/>
                          </a:rPr>
                          <m:t>𝑍</m:t>
                        </m:r>
                      </m:oMath>
                    </m:oMathPara>
                  </a14:m>
                  <a:endParaRPr lang="en-US" sz="4000">
                    <a:solidFill>
                      <a:schemeClr val="tx1"/>
                    </a:solidFill>
                  </a:endParaRPr>
                </a:p>
              </p:txBody>
            </p:sp>
          </mc:Choice>
          <mc:Fallback xmlns="">
            <p:sp>
              <p:nvSpPr>
                <p:cNvPr id="38" name="Isosceles Triangle 37"/>
                <p:cNvSpPr>
                  <a:spLocks noRot="1" noChangeAspect="1" noMove="1" noResize="1" noEditPoints="1" noAdjustHandles="1" noChangeArrowheads="1" noChangeShapeType="1" noTextEdit="1"/>
                </p:cNvSpPr>
                <p:nvPr/>
              </p:nvSpPr>
              <p:spPr>
                <a:xfrm>
                  <a:off x="457200" y="5037607"/>
                  <a:ext cx="1066800" cy="1033984"/>
                </a:xfrm>
                <a:prstGeom prst="triangle">
                  <a:avLst/>
                </a:prstGeom>
                <a:blipFill rotWithShape="1">
                  <a:blip r:embed="rId11"/>
                  <a:stretch>
                    <a:fillRect/>
                  </a:stretch>
                </a:blipFill>
              </p:spPr>
              <p:txBody>
                <a:bodyPr/>
                <a:lstStyle/>
                <a:p>
                  <a:r>
                    <a:rPr lang="en-US">
                      <a:noFill/>
                    </a:rPr>
                    <a:t> </a:t>
                  </a:r>
                </a:p>
              </p:txBody>
            </p:sp>
          </mc:Fallback>
        </mc:AlternateContent>
        <p:sp>
          <p:nvSpPr>
            <p:cNvPr id="39" name="TextBox 38"/>
            <p:cNvSpPr txBox="1"/>
            <p:nvPr/>
          </p:nvSpPr>
          <p:spPr>
            <a:xfrm>
              <a:off x="-13253" y="1459468"/>
              <a:ext cx="1704314" cy="369332"/>
            </a:xfrm>
            <a:prstGeom prst="rect">
              <a:avLst/>
            </a:prstGeom>
            <a:noFill/>
          </p:spPr>
          <p:txBody>
            <a:bodyPr wrap="none" rtlCol="0">
              <a:spAutoFit/>
            </a:bodyPr>
            <a:lstStyle/>
            <a:p>
              <a:pPr algn="ctr"/>
              <a:r>
                <a:rPr lang="en-US"/>
                <a:t>Any NP Problem</a:t>
              </a:r>
              <a:endParaRPr lang="en-US" dirty="0"/>
            </a:p>
          </p:txBody>
        </p:sp>
        <mc:AlternateContent xmlns:mc="http://schemas.openxmlformats.org/markup-compatibility/2006" xmlns:a14="http://schemas.microsoft.com/office/drawing/2010/main">
          <mc:Choice Requires="a14">
            <p:sp>
              <p:nvSpPr>
                <p:cNvPr id="40" name="TextBox 39"/>
                <p:cNvSpPr txBox="1"/>
                <p:nvPr/>
              </p:nvSpPr>
              <p:spPr>
                <a:xfrm>
                  <a:off x="142720" y="4655299"/>
                  <a:ext cx="1481944" cy="369332"/>
                </a:xfrm>
                <a:prstGeom prst="rect">
                  <a:avLst/>
                </a:prstGeom>
                <a:noFill/>
              </p:spPr>
              <p:txBody>
                <a:bodyPr wrap="none" rtlCol="0">
                  <a:spAutoFit/>
                </a:bodyPr>
                <a:lstStyle/>
                <a:p>
                  <a:pPr algn="ctr"/>
                  <a:r>
                    <a:rPr lang="en-US"/>
                    <a:t>Solution for </a:t>
                  </a:r>
                  <a14:m>
                    <m:oMath xmlns:m="http://schemas.openxmlformats.org/officeDocument/2006/math">
                      <m:r>
                        <a:rPr lang="en-US" b="1" i="1" smtClean="0">
                          <a:latin typeface="Cambria Math"/>
                        </a:rPr>
                        <m:t>𝑪</m:t>
                      </m:r>
                    </m:oMath>
                  </a14:m>
                  <a:endParaRPr lang="en-US"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142720" y="4655299"/>
                  <a:ext cx="1481944" cy="369332"/>
                </a:xfrm>
                <a:prstGeom prst="rect">
                  <a:avLst/>
                </a:prstGeom>
                <a:blipFill rotWithShape="1">
                  <a:blip r:embed="rId12"/>
                  <a:stretch>
                    <a:fillRect l="-2869" t="-8333" b="-26667"/>
                  </a:stretch>
                </a:blipFill>
              </p:spPr>
              <p:txBody>
                <a:bodyPr/>
                <a:lstStyle/>
                <a:p>
                  <a:r>
                    <a:rPr lang="en-US">
                      <a:noFill/>
                    </a:rPr>
                    <a:t> </a:t>
                  </a:r>
                </a:p>
              </p:txBody>
            </p:sp>
          </mc:Fallback>
        </mc:AlternateContent>
      </p:grpSp>
    </p:spTree>
    <p:extLst>
      <p:ext uri="{BB962C8B-B14F-4D97-AF65-F5344CB8AC3E}">
        <p14:creationId xmlns:p14="http://schemas.microsoft.com/office/powerpoint/2010/main" val="106397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 - Definition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2332037"/>
                <a:ext cx="8548500" cy="4525963"/>
              </a:xfrm>
            </p:spPr>
            <p:txBody>
              <a:bodyPr>
                <a:normAutofit/>
              </a:bodyPr>
              <a:lstStyle/>
              <a:p>
                <a:r>
                  <a:rPr lang="en-US" dirty="0"/>
                  <a:t>“Together they stand, together they fall”</a:t>
                </a:r>
              </a:p>
              <a:p>
                <a:r>
                  <a:rPr lang="en-US" dirty="0"/>
                  <a:t>Problems solvable in polynomial time </a:t>
                </a:r>
                <a:r>
                  <a:rPr lang="en-US" dirty="0" err="1"/>
                  <a:t>iff</a:t>
                </a:r>
                <a:r>
                  <a:rPr lang="en-US" dirty="0"/>
                  <a:t> ALL NP problems are</a:t>
                </a:r>
              </a:p>
              <a:p>
                <a:r>
                  <a:rPr lang="en-US" dirty="0"/>
                  <a:t>NP-Complete = NP </a:t>
                </a:r>
                <a14:m>
                  <m:oMath xmlns:m="http://schemas.openxmlformats.org/officeDocument/2006/math">
                    <m:r>
                      <a:rPr lang="en-US" b="0" i="1" smtClean="0">
                        <a:latin typeface="Cambria Math"/>
                      </a:rPr>
                      <m:t>∩</m:t>
                    </m:r>
                  </m:oMath>
                </a14:m>
                <a:r>
                  <a:rPr lang="en-US" dirty="0"/>
                  <a:t> NP-Hard</a:t>
                </a:r>
              </a:p>
              <a:p>
                <a:r>
                  <a:rPr lang="en-US" b="1" dirty="0"/>
                  <a:t>How to show a problem is NP-Complete?</a:t>
                </a:r>
              </a:p>
              <a:p>
                <a:pPr lvl="1"/>
                <a:r>
                  <a:rPr lang="en-US" dirty="0"/>
                  <a:t>Show it belongs to NP</a:t>
                </a:r>
              </a:p>
              <a:p>
                <a:pPr lvl="2"/>
                <a:r>
                  <a:rPr lang="en-US" dirty="0"/>
                  <a:t>Give a polynomial time verifier</a:t>
                </a:r>
              </a:p>
              <a:p>
                <a:pPr lvl="1"/>
                <a:r>
                  <a:rPr lang="en-US" dirty="0"/>
                  <a:t>Show it is NP-Hard</a:t>
                </a:r>
              </a:p>
              <a:p>
                <a:pPr lvl="2"/>
                <a:r>
                  <a:rPr lang="en-US" dirty="0"/>
                  <a:t>Give a reduction from another NP-H problem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2332037"/>
                <a:ext cx="8548500" cy="4525963"/>
              </a:xfrm>
              <a:blipFill>
                <a:blip r:embed="rId2"/>
                <a:stretch>
                  <a:fillRect l="-1284" t="-2291"/>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B2CDBFF3-E85D-EA6A-D3FB-B51CEA446A46}"/>
              </a:ext>
              <a:ext uri="{C183D7F6-B498-43B3-948B-1728B52AA6E4}">
                <adec:decorative xmlns:adec="http://schemas.microsoft.com/office/drawing/2017/decorative" val="1"/>
              </a:ext>
            </a:extLst>
          </p:cNvPr>
          <p:cNvGrpSpPr/>
          <p:nvPr/>
        </p:nvGrpSpPr>
        <p:grpSpPr>
          <a:xfrm>
            <a:off x="6431618" y="365125"/>
            <a:ext cx="5318549" cy="2636366"/>
            <a:chOff x="1879600" y="1306031"/>
            <a:chExt cx="11168359" cy="5536073"/>
          </a:xfrm>
        </p:grpSpPr>
        <p:grpSp>
          <p:nvGrpSpPr>
            <p:cNvPr id="6" name="Group 5">
              <a:extLst>
                <a:ext uri="{FF2B5EF4-FFF2-40B4-BE49-F238E27FC236}">
                  <a16:creationId xmlns:a16="http://schemas.microsoft.com/office/drawing/2014/main" id="{1FB0C6A3-2672-4B14-7D3B-BEE0949E0F2F}"/>
                </a:ext>
              </a:extLst>
            </p:cNvPr>
            <p:cNvGrpSpPr/>
            <p:nvPr/>
          </p:nvGrpSpPr>
          <p:grpSpPr>
            <a:xfrm>
              <a:off x="1879600" y="1306031"/>
              <a:ext cx="10257117" cy="5536073"/>
              <a:chOff x="396240" y="595664"/>
              <a:chExt cx="11602720" cy="6262336"/>
            </a:xfrm>
          </p:grpSpPr>
          <p:sp>
            <p:nvSpPr>
              <p:cNvPr id="8" name="Oval 7">
                <a:extLst>
                  <a:ext uri="{FF2B5EF4-FFF2-40B4-BE49-F238E27FC236}">
                    <a16:creationId xmlns:a16="http://schemas.microsoft.com/office/drawing/2014/main" id="{316D442D-50BF-E4D1-B1C9-D65776F6C362}"/>
                  </a:ext>
                </a:extLst>
              </p:cNvPr>
              <p:cNvSpPr/>
              <p:nvPr/>
            </p:nvSpPr>
            <p:spPr>
              <a:xfrm>
                <a:off x="396240" y="715328"/>
                <a:ext cx="11602720" cy="6142672"/>
              </a:xfrm>
              <a:prstGeom prst="ellipse">
                <a:avLst/>
              </a:prstGeom>
              <a:solidFill>
                <a:schemeClr val="accent1">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806BEEA-FBDF-B62E-2C8F-5EA4D0F0E82A}"/>
                      </a:ext>
                    </a:extLst>
                  </p:cNvPr>
                  <p:cNvSpPr txBox="1"/>
                  <p:nvPr/>
                </p:nvSpPr>
                <p:spPr>
                  <a:xfrm>
                    <a:off x="3342640" y="595664"/>
                    <a:ext cx="6095999"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𝐸𝑋</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9" name="TextBox 8">
                    <a:extLst>
                      <a:ext uri="{FF2B5EF4-FFF2-40B4-BE49-F238E27FC236}">
                        <a16:creationId xmlns:a16="http://schemas.microsoft.com/office/drawing/2014/main" id="{8806BEEA-FBDF-B62E-2C8F-5EA4D0F0E82A}"/>
                      </a:ext>
                    </a:extLst>
                  </p:cNvPr>
                  <p:cNvSpPr txBox="1">
                    <a:spLocks noRot="1" noChangeAspect="1" noMove="1" noResize="1" noEditPoints="1" noAdjustHandles="1" noChangeArrowheads="1" noChangeShapeType="1" noTextEdit="1"/>
                  </p:cNvSpPr>
                  <p:nvPr/>
                </p:nvSpPr>
                <p:spPr>
                  <a:xfrm>
                    <a:off x="3342640" y="595664"/>
                    <a:ext cx="6095999" cy="523220"/>
                  </a:xfrm>
                  <a:prstGeom prst="rect">
                    <a:avLst/>
                  </a:prstGeom>
                  <a:blipFill>
                    <a:blip r:embed="rId3"/>
                    <a:stretch>
                      <a:fillRect b="-75000"/>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52BF586D-67E4-9D63-F9B4-38F29C057C58}"/>
                  </a:ext>
                </a:extLst>
              </p:cNvPr>
              <p:cNvSpPr/>
              <p:nvPr/>
            </p:nvSpPr>
            <p:spPr>
              <a:xfrm>
                <a:off x="605529" y="1601803"/>
                <a:ext cx="10590790" cy="4967783"/>
              </a:xfrm>
              <a:prstGeom prst="ellipse">
                <a:avLst/>
              </a:prstGeom>
              <a:solidFill>
                <a:schemeClr val="accent6">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1" name="Oval 10">
                <a:extLst>
                  <a:ext uri="{FF2B5EF4-FFF2-40B4-BE49-F238E27FC236}">
                    <a16:creationId xmlns:a16="http://schemas.microsoft.com/office/drawing/2014/main" id="{F208F89D-EDDE-F874-7592-85060B08251D}"/>
                  </a:ext>
                </a:extLst>
              </p:cNvPr>
              <p:cNvSpPr/>
              <p:nvPr/>
            </p:nvSpPr>
            <p:spPr>
              <a:xfrm>
                <a:off x="955040" y="2404053"/>
                <a:ext cx="8991600" cy="3777452"/>
              </a:xfrm>
              <a:prstGeom prst="ellipse">
                <a:avLst/>
              </a:prstGeom>
              <a:solidFill>
                <a:schemeClr val="accent2">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59956194-81F0-C6BF-684A-E7078D316ABB}"/>
                      </a:ext>
                    </a:extLst>
                  </p:cNvPr>
                  <p:cNvSpPr/>
                  <p:nvPr/>
                </p:nvSpPr>
                <p:spPr>
                  <a:xfrm>
                    <a:off x="1391920" y="3105003"/>
                    <a:ext cx="4998720" cy="2555240"/>
                  </a:xfrm>
                  <a:prstGeom prst="ellipse">
                    <a:avLst/>
                  </a:prstGeom>
                  <a:solidFill>
                    <a:schemeClr val="accent4">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4" name="Oval 3">
                    <a:extLst>
                      <a:ext uri="{FF2B5EF4-FFF2-40B4-BE49-F238E27FC236}">
                        <a16:creationId xmlns:a16="http://schemas.microsoft.com/office/drawing/2014/main" id="{22CD1BFD-574C-E5F5-667A-A8E28277AD99}"/>
                      </a:ext>
                    </a:extLst>
                  </p:cNvPr>
                  <p:cNvSpPr>
                    <a:spLocks noRot="1" noChangeAspect="1" noMove="1" noResize="1" noEditPoints="1" noAdjustHandles="1" noChangeArrowheads="1" noChangeShapeType="1" noTextEdit="1"/>
                  </p:cNvSpPr>
                  <p:nvPr/>
                </p:nvSpPr>
                <p:spPr>
                  <a:xfrm>
                    <a:off x="1391920" y="3105003"/>
                    <a:ext cx="4998720" cy="2555240"/>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6DD3DDF-613E-A3AA-4CA6-077356E9382C}"/>
                      </a:ext>
                    </a:extLst>
                  </p:cNvPr>
                  <p:cNvSpPr txBox="1"/>
                  <p:nvPr/>
                </p:nvSpPr>
                <p:spPr>
                  <a:xfrm>
                    <a:off x="3149599" y="1914059"/>
                    <a:ext cx="6095999"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𝑁</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22" name="TextBox 21">
                    <a:extLst>
                      <a:ext uri="{FF2B5EF4-FFF2-40B4-BE49-F238E27FC236}">
                        <a16:creationId xmlns:a16="http://schemas.microsoft.com/office/drawing/2014/main" id="{B6DD3DDF-613E-A3AA-4CA6-077356E9382C}"/>
                      </a:ext>
                    </a:extLst>
                  </p:cNvPr>
                  <p:cNvSpPr txBox="1">
                    <a:spLocks noRot="1" noChangeAspect="1" noMove="1" noResize="1" noEditPoints="1" noAdjustHandles="1" noChangeArrowheads="1" noChangeShapeType="1" noTextEdit="1"/>
                  </p:cNvSpPr>
                  <p:nvPr/>
                </p:nvSpPr>
                <p:spPr>
                  <a:xfrm>
                    <a:off x="3149599" y="1914059"/>
                    <a:ext cx="6095999" cy="523220"/>
                  </a:xfrm>
                  <a:prstGeom prst="rect">
                    <a:avLst/>
                  </a:prstGeom>
                  <a:blipFill>
                    <a:blip r:embed="rId6"/>
                    <a:stretch>
                      <a:fillRect b="-75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Arrow: Right 6">
                  <a:extLst>
                    <a:ext uri="{FF2B5EF4-FFF2-40B4-BE49-F238E27FC236}">
                      <a16:creationId xmlns:a16="http://schemas.microsoft.com/office/drawing/2014/main" id="{CEF98193-ED76-C70D-679D-05D1A9230D94}"/>
                    </a:ext>
                  </a:extLst>
                </p:cNvPr>
                <p:cNvSpPr/>
                <p:nvPr/>
              </p:nvSpPr>
              <p:spPr>
                <a:xfrm rot="2172224">
                  <a:off x="9811840" y="5594923"/>
                  <a:ext cx="3236119" cy="988195"/>
                </a:xfrm>
                <a:prstGeom prst="rightArrow">
                  <a:avLst/>
                </a:prstGeom>
                <a:solidFill>
                  <a:schemeClr val="accent6">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𝑁𝑃</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𝐻𝑎𝑟𝑑</m:t>
                        </m:r>
                      </m:oMath>
                    </m:oMathPara>
                  </a14:m>
                  <a:endParaRPr lang="en-US" dirty="0">
                    <a:solidFill>
                      <a:schemeClr val="tx1"/>
                    </a:solidFill>
                  </a:endParaRPr>
                </a:p>
              </p:txBody>
            </p:sp>
          </mc:Choice>
          <mc:Fallback xmlns="">
            <p:sp>
              <p:nvSpPr>
                <p:cNvPr id="7" name="Arrow: Right 6">
                  <a:extLst>
                    <a:ext uri="{FF2B5EF4-FFF2-40B4-BE49-F238E27FC236}">
                      <a16:creationId xmlns:a16="http://schemas.microsoft.com/office/drawing/2014/main" id="{CEF98193-ED76-C70D-679D-05D1A9230D94}"/>
                    </a:ext>
                  </a:extLst>
                </p:cNvPr>
                <p:cNvSpPr>
                  <a:spLocks noRot="1" noChangeAspect="1" noMove="1" noResize="1" noEditPoints="1" noAdjustHandles="1" noChangeArrowheads="1" noChangeShapeType="1" noTextEdit="1"/>
                </p:cNvSpPr>
                <p:nvPr/>
              </p:nvSpPr>
              <p:spPr>
                <a:xfrm rot="2172224">
                  <a:off x="9811840" y="5594923"/>
                  <a:ext cx="3236119" cy="988195"/>
                </a:xfrm>
                <a:prstGeom prst="rightArrow">
                  <a:avLst/>
                </a:prstGeom>
                <a:blipFill>
                  <a:blip r:embed="rId7"/>
                  <a:stretch>
                    <a:fillRect/>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4685EA8-FD93-0B7E-D670-EDE04381766B}"/>
                  </a:ext>
                </a:extLst>
              </p:cNvPr>
              <p:cNvSpPr txBox="1"/>
              <p:nvPr/>
            </p:nvSpPr>
            <p:spPr>
              <a:xfrm rot="1721236">
                <a:off x="8919555" y="1221472"/>
                <a:ext cx="2566340" cy="40011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𝑁</m:t>
                      </m:r>
                      <m:r>
                        <a:rPr lang="en-US" sz="2000" i="1" dirty="0" smtClean="0">
                          <a:solidFill>
                            <a:schemeClr val="tx1"/>
                          </a:solidFill>
                          <a:latin typeface="Cambria Math" panose="02040503050406030204" pitchFamily="18" charset="0"/>
                        </a:rPr>
                        <m:t>𝑃</m:t>
                      </m:r>
                      <m:r>
                        <a:rPr lang="en-US" sz="2000" b="0" i="1" dirty="0" smtClean="0">
                          <a:solidFill>
                            <a:schemeClr val="tx1"/>
                          </a:solidFill>
                          <a:latin typeface="Cambria Math" panose="02040503050406030204" pitchFamily="18" charset="0"/>
                        </a:rPr>
                        <m:t>−</m:t>
                      </m:r>
                      <m:r>
                        <a:rPr lang="en-US" sz="2000" b="0" i="1" dirty="0" smtClean="0">
                          <a:solidFill>
                            <a:schemeClr val="tx1"/>
                          </a:solidFill>
                          <a:latin typeface="Cambria Math" panose="02040503050406030204" pitchFamily="18" charset="0"/>
                        </a:rPr>
                        <m:t>𝐶𝑜𝑚𝑝𝑙𝑒𝑡𝑒</m:t>
                      </m:r>
                    </m:oMath>
                  </m:oMathPara>
                </a14:m>
                <a:endParaRPr lang="en-US" sz="2000" dirty="0">
                  <a:solidFill>
                    <a:schemeClr val="tx1"/>
                  </a:solidFill>
                </a:endParaRPr>
              </a:p>
            </p:txBody>
          </p:sp>
        </mc:Choice>
        <mc:Fallback xmlns="">
          <p:sp>
            <p:nvSpPr>
              <p:cNvPr id="23" name="TextBox 22">
                <a:extLst>
                  <a:ext uri="{FF2B5EF4-FFF2-40B4-BE49-F238E27FC236}">
                    <a16:creationId xmlns:a16="http://schemas.microsoft.com/office/drawing/2014/main" id="{E4685EA8-FD93-0B7E-D670-EDE04381766B}"/>
                  </a:ext>
                </a:extLst>
              </p:cNvPr>
              <p:cNvSpPr txBox="1">
                <a:spLocks noRot="1" noChangeAspect="1" noMove="1" noResize="1" noEditPoints="1" noAdjustHandles="1" noChangeArrowheads="1" noChangeShapeType="1" noTextEdit="1"/>
              </p:cNvSpPr>
              <p:nvPr/>
            </p:nvSpPr>
            <p:spPr>
              <a:xfrm rot="1721236">
                <a:off x="8919555" y="1221472"/>
                <a:ext cx="2566340" cy="40011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7619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Using NP-Completeness</a:t>
            </a:r>
          </a:p>
        </p:txBody>
      </p:sp>
      <p:grpSp>
        <p:nvGrpSpPr>
          <p:cNvPr id="8" name="Group 7" descr="Because NP-Complete problems belong to both NP and NP-Hard, every NP-Complete problem reduces in polynomial time to every other NP-Complete problem.&#10;&#10;This means that either ALL NP-Complete problems have a polynomial time solution, or else none of them do.">
            <a:extLst>
              <a:ext uri="{FF2B5EF4-FFF2-40B4-BE49-F238E27FC236}">
                <a16:creationId xmlns:a16="http://schemas.microsoft.com/office/drawing/2014/main" id="{255AB2B4-0350-DC05-2FC8-EE556469E162}"/>
              </a:ext>
            </a:extLst>
          </p:cNvPr>
          <p:cNvGrpSpPr/>
          <p:nvPr/>
        </p:nvGrpSpPr>
        <p:grpSpPr>
          <a:xfrm>
            <a:off x="183373" y="1367136"/>
            <a:ext cx="12008627" cy="5249682"/>
            <a:chOff x="183373" y="1367136"/>
            <a:chExt cx="12008627" cy="5249682"/>
          </a:xfrm>
        </p:grpSpPr>
        <p:grpSp>
          <p:nvGrpSpPr>
            <p:cNvPr id="3" name="Group 2">
              <a:extLst>
                <a:ext uri="{FF2B5EF4-FFF2-40B4-BE49-F238E27FC236}">
                  <a16:creationId xmlns:a16="http://schemas.microsoft.com/office/drawing/2014/main" id="{965F0091-43D3-B8D9-5785-DA96A72D4713}"/>
                </a:ext>
              </a:extLst>
            </p:cNvPr>
            <p:cNvGrpSpPr/>
            <p:nvPr/>
          </p:nvGrpSpPr>
          <p:grpSpPr>
            <a:xfrm>
              <a:off x="1615701" y="1367136"/>
              <a:ext cx="9104201" cy="5249682"/>
              <a:chOff x="1615701" y="1367136"/>
              <a:chExt cx="9104201" cy="5249682"/>
            </a:xfrm>
          </p:grpSpPr>
          <p:sp>
            <p:nvSpPr>
              <p:cNvPr id="34" name="Rectangle 33"/>
              <p:cNvSpPr/>
              <p:nvPr/>
            </p:nvSpPr>
            <p:spPr>
              <a:xfrm>
                <a:off x="4488720" y="1773199"/>
                <a:ext cx="3215508" cy="4843619"/>
              </a:xfrm>
              <a:prstGeom prst="rect">
                <a:avLst/>
              </a:prstGeom>
              <a:solidFill>
                <a:srgbClr val="FFA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615701" y="1403866"/>
                <a:ext cx="2683235" cy="369332"/>
              </a:xfrm>
              <a:prstGeom prst="rect">
                <a:avLst/>
              </a:prstGeom>
              <a:noFill/>
            </p:spPr>
            <p:txBody>
              <a:bodyPr wrap="none" rtlCol="0">
                <a:spAutoFit/>
              </a:bodyPr>
              <a:lstStyle/>
              <a:p>
                <a:r>
                  <a:rPr lang="en-US" dirty="0"/>
                  <a:t>Any NP-Complete Problem</a:t>
                </a:r>
              </a:p>
            </p:txBody>
          </p:sp>
          <p:sp>
            <p:nvSpPr>
              <p:cNvPr id="16" name="TextBox 15"/>
              <p:cNvSpPr txBox="1"/>
              <p:nvPr/>
            </p:nvSpPr>
            <p:spPr>
              <a:xfrm>
                <a:off x="7467601" y="1371600"/>
                <a:ext cx="3252301" cy="369332"/>
              </a:xfrm>
              <a:prstGeom prst="rect">
                <a:avLst/>
              </a:prstGeom>
              <a:noFill/>
            </p:spPr>
            <p:txBody>
              <a:bodyPr wrap="none" rtlCol="0">
                <a:spAutoFit/>
              </a:bodyPr>
              <a:lstStyle/>
              <a:p>
                <a:r>
                  <a:rPr lang="en-US" dirty="0"/>
                  <a:t>Any other NP-Complete Problem</a:t>
                </a:r>
              </a:p>
            </p:txBody>
          </p:sp>
          <mc:AlternateContent xmlns:mc="http://schemas.openxmlformats.org/markup-compatibility/2006" xmlns:a14="http://schemas.microsoft.com/office/drawing/2010/main">
            <mc:Choice Requires="a14">
              <p:sp>
                <p:nvSpPr>
                  <p:cNvPr id="21" name="TextBox 20"/>
                  <p:cNvSpPr txBox="1"/>
                  <p:nvPr/>
                </p:nvSpPr>
                <p:spPr>
                  <a:xfrm>
                    <a:off x="8454979" y="4873374"/>
                    <a:ext cx="1500667" cy="369332"/>
                  </a:xfrm>
                  <a:prstGeom prst="rect">
                    <a:avLst/>
                  </a:prstGeom>
                  <a:noFill/>
                </p:spPr>
                <p:txBody>
                  <a:bodyPr wrap="none" rtlCol="0">
                    <a:spAutoFit/>
                  </a:bodyPr>
                  <a:lstStyle/>
                  <a:p>
                    <a:r>
                      <a:rPr lang="en-US" dirty="0"/>
                      <a:t>Solution for </a:t>
                    </a:r>
                    <a14:m>
                      <m:oMath xmlns:m="http://schemas.openxmlformats.org/officeDocument/2006/math">
                        <m:r>
                          <a:rPr lang="en-US" b="1" i="1" dirty="0">
                            <a:latin typeface="Cambria Math"/>
                          </a:rPr>
                          <m:t>𝑩</m:t>
                        </m:r>
                      </m:oMath>
                    </a14:m>
                    <a:endParaRPr lang="en-US"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8454979" y="4873374"/>
                    <a:ext cx="1500667" cy="369332"/>
                  </a:xfrm>
                  <a:prstGeom prst="rect">
                    <a:avLst/>
                  </a:prstGeom>
                  <a:blipFill>
                    <a:blip r:embed="rId2"/>
                    <a:stretch>
                      <a:fillRect l="-3659"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Flowchart: Magnetic Disk 21"/>
                  <p:cNvSpPr/>
                  <p:nvPr/>
                </p:nvSpPr>
                <p:spPr>
                  <a:xfrm>
                    <a:off x="2741659" y="1806836"/>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𝐴</m:t>
                          </m:r>
                        </m:oMath>
                      </m:oMathPara>
                    </a14:m>
                    <a:endParaRPr lang="en-US" sz="4000" i="1" dirty="0">
                      <a:solidFill>
                        <a:schemeClr val="tx1"/>
                      </a:solidFill>
                    </a:endParaRPr>
                  </a:p>
                </p:txBody>
              </p:sp>
            </mc:Choice>
            <mc:Fallback xmlns="">
              <p:sp>
                <p:nvSpPr>
                  <p:cNvPr id="22" name="Flowchart: Magnetic Disk 21"/>
                  <p:cNvSpPr>
                    <a:spLocks noRot="1" noChangeAspect="1" noMove="1" noResize="1" noEditPoints="1" noAdjustHandles="1" noChangeArrowheads="1" noChangeShapeType="1" noTextEdit="1"/>
                  </p:cNvSpPr>
                  <p:nvPr/>
                </p:nvSpPr>
                <p:spPr>
                  <a:xfrm>
                    <a:off x="2741659" y="1806836"/>
                    <a:ext cx="625924" cy="1184190"/>
                  </a:xfrm>
                  <a:prstGeom prst="flowChartMagneticDisk">
                    <a:avLst/>
                  </a:prstGeom>
                  <a:blipFill>
                    <a:blip r:embed="rId3"/>
                    <a:stretch>
                      <a:fillRect/>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8913392" y="1892573"/>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𝐵</m:t>
                          </m:r>
                        </m:oMath>
                      </m:oMathPara>
                    </a14:m>
                    <a:endParaRPr lang="en-US" sz="4000" dirty="0">
                      <a:solidFill>
                        <a:schemeClr val="tx1"/>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8913392" y="1892573"/>
                    <a:ext cx="625924" cy="1004887"/>
                  </a:xfrm>
                  <a:prstGeom prst="rect">
                    <a:avLst/>
                  </a:prstGeom>
                  <a:blipFill>
                    <a:blip r:embed="rId4"/>
                    <a:stretch>
                      <a:fillRect/>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378525" y="4727933"/>
                    <a:ext cx="1486241" cy="369332"/>
                  </a:xfrm>
                  <a:prstGeom prst="rect">
                    <a:avLst/>
                  </a:prstGeom>
                  <a:noFill/>
                </p:spPr>
                <p:txBody>
                  <a:bodyPr wrap="none" rtlCol="0">
                    <a:spAutoFit/>
                  </a:bodyPr>
                  <a:lstStyle/>
                  <a:p>
                    <a:r>
                      <a:rPr lang="en-US" dirty="0"/>
                      <a:t>Solution for </a:t>
                    </a:r>
                    <a14:m>
                      <m:oMath xmlns:m="http://schemas.openxmlformats.org/officeDocument/2006/math">
                        <m:r>
                          <a:rPr lang="en-US" b="1" i="1">
                            <a:latin typeface="Cambria Math"/>
                          </a:rPr>
                          <m:t>𝑨</m:t>
                        </m:r>
                      </m:oMath>
                    </a14:m>
                    <a:endParaRPr lang="en-US"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2378525" y="4727933"/>
                    <a:ext cx="1486241" cy="369332"/>
                  </a:xfrm>
                  <a:prstGeom prst="rect">
                    <a:avLst/>
                  </a:prstGeom>
                  <a:blipFill>
                    <a:blip r:embed="rId5"/>
                    <a:stretch>
                      <a:fillRect l="-3279" t="-10000" b="-26667"/>
                    </a:stretch>
                  </a:blipFill>
                </p:spPr>
                <p:txBody>
                  <a:bodyPr/>
                  <a:lstStyle/>
                  <a:p>
                    <a:r>
                      <a:rPr lang="en-US">
                        <a:noFill/>
                      </a:rPr>
                      <a:t> </a:t>
                    </a:r>
                  </a:p>
                </p:txBody>
              </p:sp>
            </mc:Fallback>
          </mc:AlternateContent>
          <p:sp>
            <p:nvSpPr>
              <p:cNvPr id="30" name="AutoShape 5"/>
              <p:cNvSpPr>
                <a:spLocks noChangeArrowheads="1"/>
              </p:cNvSpPr>
              <p:nvPr/>
            </p:nvSpPr>
            <p:spPr bwMode="auto">
              <a:xfrm>
                <a:off x="4627562" y="2137483"/>
                <a:ext cx="2840038" cy="75997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000" dirty="0"/>
              </a:p>
            </p:txBody>
          </p:sp>
          <p:sp>
            <p:nvSpPr>
              <p:cNvPr id="31" name="AutoShape 5"/>
              <p:cNvSpPr>
                <a:spLocks noChangeArrowheads="1"/>
              </p:cNvSpPr>
              <p:nvPr/>
            </p:nvSpPr>
            <p:spPr bwMode="auto">
              <a:xfrm rot="5400000">
                <a:off x="8725391" y="3466305"/>
                <a:ext cx="1086255" cy="701516"/>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dirty="0"/>
              </a:p>
            </p:txBody>
          </p:sp>
          <p:sp>
            <p:nvSpPr>
              <p:cNvPr id="32" name="AutoShape 5"/>
              <p:cNvSpPr>
                <a:spLocks noChangeArrowheads="1"/>
              </p:cNvSpPr>
              <p:nvPr/>
            </p:nvSpPr>
            <p:spPr bwMode="auto">
              <a:xfrm rot="10800000">
                <a:off x="4779962" y="4839965"/>
                <a:ext cx="2840038" cy="993815"/>
              </a:xfrm>
              <a:prstGeom prst="rightArrow">
                <a:avLst>
                  <a:gd name="adj1" fmla="val 52315"/>
                  <a:gd name="adj2" fmla="val 59192"/>
                </a:avLst>
              </a:prstGeom>
              <a:noFill/>
              <a:ln w="317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en-US" altLang="en-US" sz="2800" dirty="0"/>
              </a:p>
            </p:txBody>
          </p:sp>
          <p:sp>
            <p:nvSpPr>
              <p:cNvPr id="35" name="TextBox 34"/>
              <p:cNvSpPr txBox="1"/>
              <p:nvPr/>
            </p:nvSpPr>
            <p:spPr>
              <a:xfrm>
                <a:off x="5479573" y="6215041"/>
                <a:ext cx="1136017" cy="369332"/>
              </a:xfrm>
              <a:prstGeom prst="rect">
                <a:avLst/>
              </a:prstGeom>
              <a:noFill/>
            </p:spPr>
            <p:txBody>
              <a:bodyPr wrap="none" rtlCol="0">
                <a:spAutoFit/>
              </a:bodyPr>
              <a:lstStyle/>
              <a:p>
                <a:r>
                  <a:rPr lang="en-US" dirty="0"/>
                  <a:t>Reduction</a:t>
                </a:r>
              </a:p>
            </p:txBody>
          </p:sp>
          <mc:AlternateContent xmlns:mc="http://schemas.openxmlformats.org/markup-compatibility/2006" xmlns:a14="http://schemas.microsoft.com/office/drawing/2010/main">
            <mc:Choice Requires="a14">
              <p:sp>
                <p:nvSpPr>
                  <p:cNvPr id="279" name="Rectangle 278"/>
                  <p:cNvSpPr/>
                  <p:nvPr/>
                </p:nvSpPr>
                <p:spPr>
                  <a:xfrm>
                    <a:off x="8937741" y="5242707"/>
                    <a:ext cx="625924" cy="1004887"/>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𝑌</m:t>
                          </m:r>
                        </m:oMath>
                      </m:oMathPara>
                    </a14:m>
                    <a:endParaRPr lang="en-US" sz="4000" dirty="0">
                      <a:solidFill>
                        <a:schemeClr val="tx1"/>
                      </a:solidFill>
                    </a:endParaRPr>
                  </a:p>
                </p:txBody>
              </p:sp>
            </mc:Choice>
            <mc:Fallback xmlns="">
              <p:sp>
                <p:nvSpPr>
                  <p:cNvPr id="279" name="Rectangle 278"/>
                  <p:cNvSpPr>
                    <a:spLocks noRot="1" noChangeAspect="1" noMove="1" noResize="1" noEditPoints="1" noAdjustHandles="1" noChangeArrowheads="1" noChangeShapeType="1" noTextEdit="1"/>
                  </p:cNvSpPr>
                  <p:nvPr/>
                </p:nvSpPr>
                <p:spPr>
                  <a:xfrm>
                    <a:off x="8937741" y="5242707"/>
                    <a:ext cx="625924" cy="1004887"/>
                  </a:xfrm>
                  <a:prstGeom prst="rect">
                    <a:avLst/>
                  </a:prstGeom>
                  <a:blipFill>
                    <a:blip r:embed="rId6"/>
                    <a:stretch>
                      <a:fillRect/>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Flowchart: Magnetic Disk 279"/>
                  <p:cNvSpPr/>
                  <p:nvPr/>
                </p:nvSpPr>
                <p:spPr>
                  <a:xfrm>
                    <a:off x="2822171" y="5140410"/>
                    <a:ext cx="625924" cy="1184190"/>
                  </a:xfrm>
                  <a:prstGeom prst="flowChartMagneticDisk">
                    <a:avLst/>
                  </a:prstGeom>
                  <a:solidFill>
                    <a:srgbClr val="FF5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000" i="1">
                              <a:solidFill>
                                <a:schemeClr val="tx1"/>
                              </a:solidFill>
                              <a:latin typeface="Cambria Math"/>
                            </a:rPr>
                            <m:t>𝑋</m:t>
                          </m:r>
                        </m:oMath>
                      </m:oMathPara>
                    </a14:m>
                    <a:endParaRPr lang="en-US" sz="4000" i="1" dirty="0">
                      <a:solidFill>
                        <a:schemeClr val="tx1"/>
                      </a:solidFill>
                    </a:endParaRPr>
                  </a:p>
                </p:txBody>
              </p:sp>
            </mc:Choice>
            <mc:Fallback xmlns="">
              <p:sp>
                <p:nvSpPr>
                  <p:cNvPr id="280" name="Flowchart: Magnetic Disk 279"/>
                  <p:cNvSpPr>
                    <a:spLocks noRot="1" noChangeAspect="1" noMove="1" noResize="1" noEditPoints="1" noAdjustHandles="1" noChangeArrowheads="1" noChangeShapeType="1" noTextEdit="1"/>
                  </p:cNvSpPr>
                  <p:nvPr/>
                </p:nvSpPr>
                <p:spPr>
                  <a:xfrm>
                    <a:off x="2822171" y="5140410"/>
                    <a:ext cx="625924" cy="1184190"/>
                  </a:xfrm>
                  <a:prstGeom prst="flowChartMagneticDisk">
                    <a:avLst/>
                  </a:prstGeom>
                  <a:blipFill>
                    <a:blip r:embed="rId7"/>
                    <a:stretch>
                      <a:fillRect/>
                    </a:stretch>
                  </a:blipFill>
                  <a:ln>
                    <a:solidFill>
                      <a:schemeClr val="tx1">
                        <a:lumMod val="95000"/>
                        <a:lumOff val="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489064" y="1367136"/>
                    <a:ext cx="10641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33CC"/>
                              </a:solidFill>
                              <a:latin typeface="Cambria Math"/>
                            </a:rPr>
                            <m:t>𝑂</m:t>
                          </m:r>
                          <m:r>
                            <a:rPr lang="en-US" sz="2400" i="1">
                              <a:solidFill>
                                <a:srgbClr val="FF33CC"/>
                              </a:solidFill>
                              <a:latin typeface="Cambria Math"/>
                            </a:rPr>
                            <m:t>(</m:t>
                          </m:r>
                          <m:sSup>
                            <m:sSupPr>
                              <m:ctrlPr>
                                <a:rPr lang="en-US" sz="2400" i="1">
                                  <a:solidFill>
                                    <a:srgbClr val="FF33CC"/>
                                  </a:solidFill>
                                  <a:latin typeface="Cambria Math" panose="02040503050406030204" pitchFamily="18" charset="0"/>
                                </a:rPr>
                              </m:ctrlPr>
                            </m:sSupPr>
                            <m:e>
                              <m:r>
                                <a:rPr lang="en-US" sz="2400" i="1">
                                  <a:solidFill>
                                    <a:srgbClr val="FF33CC"/>
                                  </a:solidFill>
                                  <a:latin typeface="Cambria Math"/>
                                </a:rPr>
                                <m:t>𝑛</m:t>
                              </m:r>
                            </m:e>
                            <m:sup>
                              <m:r>
                                <a:rPr lang="en-US" sz="2400" i="1">
                                  <a:solidFill>
                                    <a:srgbClr val="FF33CC"/>
                                  </a:solidFill>
                                  <a:latin typeface="Cambria Math"/>
                                </a:rPr>
                                <m:t>𝑝</m:t>
                              </m:r>
                            </m:sup>
                          </m:sSup>
                          <m:r>
                            <a:rPr lang="en-US" sz="2400" i="1">
                              <a:solidFill>
                                <a:srgbClr val="FF33CC"/>
                              </a:solidFill>
                              <a:latin typeface="Cambria Math"/>
                            </a:rPr>
                            <m:t>)</m:t>
                          </m:r>
                        </m:oMath>
                      </m:oMathPara>
                    </a14:m>
                    <a:endParaRPr lang="en-US" sz="2400" dirty="0">
                      <a:solidFill>
                        <a:srgbClr val="FF33CC"/>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89064" y="1367136"/>
                    <a:ext cx="1064137" cy="461665"/>
                  </a:xfrm>
                  <a:prstGeom prst="rect">
                    <a:avLst/>
                  </a:prstGeom>
                  <a:blipFill>
                    <a:blip r:embed="rId8"/>
                    <a:stretch>
                      <a:fillRect r="-1714" b="-17105"/>
                    </a:stretch>
                  </a:blipFill>
                </p:spPr>
                <p:txBody>
                  <a:bodyPr/>
                  <a:lstStyle/>
                  <a:p>
                    <a:r>
                      <a:rPr lang="en-US">
                        <a:noFill/>
                      </a:rPr>
                      <a:t> </a:t>
                    </a:r>
                  </a:p>
                </p:txBody>
              </p:sp>
            </mc:Fallback>
          </mc:AlternateContent>
        </p:grpSp>
        <p:sp>
          <p:nvSpPr>
            <p:cNvPr id="26" name="Rounded Rectangular Callout 25">
              <a:extLst>
                <a:ext uri="{FF2B5EF4-FFF2-40B4-BE49-F238E27FC236}">
                  <a16:creationId xmlns:a16="http://schemas.microsoft.com/office/drawing/2014/main" id="{EBD3D364-96E8-A14B-8D5D-6D824FA6B43A}"/>
                </a:ext>
              </a:extLst>
            </p:cNvPr>
            <p:cNvSpPr/>
            <p:nvPr/>
          </p:nvSpPr>
          <p:spPr>
            <a:xfrm>
              <a:off x="9903796" y="2604086"/>
              <a:ext cx="2288204" cy="707528"/>
            </a:xfrm>
            <a:prstGeom prst="wedgeRoundRectCallout">
              <a:avLst>
                <a:gd name="adj1" fmla="val -65737"/>
                <a:gd name="adj2" fmla="val 1080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a:t>If this could be done in polynomial time</a:t>
              </a:r>
            </a:p>
          </p:txBody>
        </p:sp>
        <p:sp>
          <p:nvSpPr>
            <p:cNvPr id="27" name="Rounded Rectangular Callout 26">
              <a:extLst>
                <a:ext uri="{FF2B5EF4-FFF2-40B4-BE49-F238E27FC236}">
                  <a16:creationId xmlns:a16="http://schemas.microsoft.com/office/drawing/2014/main" id="{EBD3D364-96E8-A14B-8D5D-6D824FA6B43A}"/>
                </a:ext>
              </a:extLst>
            </p:cNvPr>
            <p:cNvSpPr/>
            <p:nvPr/>
          </p:nvSpPr>
          <p:spPr>
            <a:xfrm>
              <a:off x="183373" y="2759151"/>
              <a:ext cx="2288204" cy="813192"/>
            </a:xfrm>
            <a:prstGeom prst="wedgeRoundRectCallout">
              <a:avLst>
                <a:gd name="adj1" fmla="val 69305"/>
                <a:gd name="adj2" fmla="val 3086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a:t>Then this could be done in polynomial time</a:t>
              </a:r>
            </a:p>
          </p:txBody>
        </p:sp>
        <p:sp>
          <p:nvSpPr>
            <p:cNvPr id="6" name="Rounded Rectangular Callout 25">
              <a:extLst>
                <a:ext uri="{FF2B5EF4-FFF2-40B4-BE49-F238E27FC236}">
                  <a16:creationId xmlns:a16="http://schemas.microsoft.com/office/drawing/2014/main" id="{EBD3D364-96E8-A14B-8D5D-6D824FA6B43A}"/>
                </a:ext>
              </a:extLst>
            </p:cNvPr>
            <p:cNvSpPr/>
            <p:nvPr/>
          </p:nvSpPr>
          <p:spPr>
            <a:xfrm>
              <a:off x="10056196" y="3595580"/>
              <a:ext cx="2135804" cy="857263"/>
            </a:xfrm>
            <a:prstGeom prst="wedgeRoundRectCallout">
              <a:avLst>
                <a:gd name="adj1" fmla="val -65737"/>
                <a:gd name="adj2" fmla="val 1080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t>Then this cannot be done in polynomial time</a:t>
              </a:r>
              <a:endParaRPr lang="en-US" dirty="0"/>
            </a:p>
          </p:txBody>
        </p:sp>
        <p:sp>
          <p:nvSpPr>
            <p:cNvPr id="7" name="Rounded Rectangular Callout 26">
              <a:extLst>
                <a:ext uri="{FF2B5EF4-FFF2-40B4-BE49-F238E27FC236}">
                  <a16:creationId xmlns:a16="http://schemas.microsoft.com/office/drawing/2014/main" id="{EBD3D364-96E8-A14B-8D5D-6D824FA6B43A}"/>
                </a:ext>
              </a:extLst>
            </p:cNvPr>
            <p:cNvSpPr/>
            <p:nvPr/>
          </p:nvSpPr>
          <p:spPr>
            <a:xfrm>
              <a:off x="335773" y="3900380"/>
              <a:ext cx="2288204" cy="813192"/>
            </a:xfrm>
            <a:prstGeom prst="wedgeRoundRectCallout">
              <a:avLst>
                <a:gd name="adj1" fmla="val 69305"/>
                <a:gd name="adj2" fmla="val 3086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a:t>If this cannot be done in polynomial time</a:t>
              </a:r>
            </a:p>
          </p:txBody>
        </p:sp>
      </p:grpSp>
    </p:spTree>
    <p:extLst>
      <p:ext uri="{BB962C8B-B14F-4D97-AF65-F5344CB8AC3E}">
        <p14:creationId xmlns:p14="http://schemas.microsoft.com/office/powerpoint/2010/main" val="2521403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CFCE-257D-55FB-890F-6FBF726B2150}"/>
              </a:ext>
            </a:extLst>
          </p:cNvPr>
          <p:cNvSpPr>
            <a:spLocks noGrp="1"/>
          </p:cNvSpPr>
          <p:nvPr>
            <p:ph type="title"/>
          </p:nvPr>
        </p:nvSpPr>
        <p:spPr/>
        <p:txBody>
          <a:bodyPr/>
          <a:lstStyle/>
          <a:p>
            <a:r>
              <a:rPr lang="en-US" dirty="0"/>
              <a:t>Overview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60B87B-178B-B5AA-6696-DACBFA74D960}"/>
                  </a:ext>
                </a:extLst>
              </p:cNvPr>
              <p:cNvSpPr>
                <a:spLocks noGrp="1"/>
              </p:cNvSpPr>
              <p:nvPr>
                <p:ph idx="1"/>
              </p:nvPr>
            </p:nvSpPr>
            <p:spPr/>
            <p:txBody>
              <a:bodyPr>
                <a:normAutofit lnSpcReduction="10000"/>
              </a:bodyPr>
              <a:lstStyle/>
              <a:p>
                <a:r>
                  <a:rPr lang="en-US" dirty="0"/>
                  <a:t>Problems not belonging to </a:t>
                </a:r>
                <a14:m>
                  <m:oMath xmlns:m="http://schemas.openxmlformats.org/officeDocument/2006/math">
                    <m:r>
                      <a:rPr lang="en-US" b="0" i="1" smtClean="0">
                        <a:latin typeface="Cambria Math" panose="02040503050406030204" pitchFamily="18" charset="0"/>
                      </a:rPr>
                      <m:t>𝑃</m:t>
                    </m:r>
                  </m:oMath>
                </a14:m>
                <a:r>
                  <a:rPr lang="en-US" dirty="0"/>
                  <a:t> are considered intractable</a:t>
                </a:r>
              </a:p>
              <a:p>
                <a:r>
                  <a:rPr lang="en-US" dirty="0"/>
                  <a:t>The problems within </a:t>
                </a:r>
                <a14:m>
                  <m:oMath xmlns:m="http://schemas.openxmlformats.org/officeDocument/2006/math">
                    <m:r>
                      <a:rPr lang="en-US" b="0" i="1" smtClean="0">
                        <a:latin typeface="Cambria Math" panose="02040503050406030204" pitchFamily="18" charset="0"/>
                      </a:rPr>
                      <m:t>𝑁𝑃</m:t>
                    </m:r>
                  </m:oMath>
                </a14:m>
                <a:r>
                  <a:rPr lang="en-US" dirty="0"/>
                  <a:t> have some properties that make them seem like they might be tractable, but we’ve been unsuccessful with finding polynomial time algorithms for many</a:t>
                </a:r>
              </a:p>
              <a:p>
                <a:r>
                  <a:rPr lang="en-US" dirty="0"/>
                  <a:t>The class </a:t>
                </a:r>
                <a14:m>
                  <m:oMath xmlns:m="http://schemas.openxmlformats.org/officeDocument/2006/math">
                    <m:r>
                      <a:rPr lang="en-US" i="1" dirty="0" smtClean="0">
                        <a:latin typeface="Cambria Math" panose="02040503050406030204" pitchFamily="18" charset="0"/>
                      </a:rPr>
                      <m:t>𝑁𝑃</m:t>
                    </m:r>
                    <m:r>
                      <a:rPr lang="en-US" i="1" dirty="0" smtClean="0">
                        <a:latin typeface="Cambria Math" panose="02040503050406030204" pitchFamily="18" charset="0"/>
                      </a:rPr>
                      <m:t>−</m:t>
                    </m:r>
                    <m:r>
                      <a:rPr lang="en-US" i="1" dirty="0" smtClean="0">
                        <a:latin typeface="Cambria Math" panose="02040503050406030204" pitchFamily="18" charset="0"/>
                      </a:rPr>
                      <m:t>𝐶𝑜𝑚𝑝𝑙𝑒𝑡𝑒</m:t>
                    </m:r>
                  </m:oMath>
                </a14:m>
                <a:r>
                  <a:rPr lang="en-US" dirty="0"/>
                  <a:t> contains problems with the properties:</a:t>
                </a:r>
              </a:p>
              <a:p>
                <a:pPr lvl="1"/>
                <a:r>
                  <a:rPr lang="en-US" dirty="0"/>
                  <a:t>All members are also members of </a:t>
                </a:r>
                <a14:m>
                  <m:oMath xmlns:m="http://schemas.openxmlformats.org/officeDocument/2006/math">
                    <m:r>
                      <a:rPr lang="en-US" b="0" i="1" smtClean="0">
                        <a:latin typeface="Cambria Math" panose="02040503050406030204" pitchFamily="18" charset="0"/>
                      </a:rPr>
                      <m:t>𝑁𝑃</m:t>
                    </m:r>
                  </m:oMath>
                </a14:m>
                <a:endParaRPr lang="en-US" dirty="0"/>
              </a:p>
              <a:p>
                <a:pPr lvl="1"/>
                <a:r>
                  <a:rPr lang="en-US" dirty="0"/>
                  <a:t>All members of </a:t>
                </a:r>
                <a14:m>
                  <m:oMath xmlns:m="http://schemas.openxmlformats.org/officeDocument/2006/math">
                    <m:r>
                      <a:rPr lang="en-US" b="0" i="1" smtClean="0">
                        <a:latin typeface="Cambria Math" panose="02040503050406030204" pitchFamily="18" charset="0"/>
                      </a:rPr>
                      <m:t>𝑁𝑃</m:t>
                    </m:r>
                  </m:oMath>
                </a14:m>
                <a:r>
                  <a:rPr lang="en-US" dirty="0"/>
                  <a:t> can be transformed into every member of </a:t>
                </a:r>
                <a14:m>
                  <m:oMath xmlns:m="http://schemas.openxmlformats.org/officeDocument/2006/math">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𝐶𝑜𝑚𝑝𝑙𝑒𝑡𝑒</m:t>
                    </m:r>
                  </m:oMath>
                </a14:m>
                <a:endParaRPr lang="en-US" b="0" dirty="0"/>
              </a:p>
              <a:p>
                <a:pPr lvl="2"/>
                <a:r>
                  <a:rPr lang="en-US" dirty="0"/>
                  <a:t>Because they are both </a:t>
                </a:r>
                <a14:m>
                  <m:oMath xmlns:m="http://schemas.openxmlformats.org/officeDocument/2006/math">
                    <m:r>
                      <a:rPr lang="en-US" i="1" dirty="0" smtClean="0">
                        <a:latin typeface="Cambria Math" panose="02040503050406030204" pitchFamily="18" charset="0"/>
                      </a:rPr>
                      <m:t>𝑁𝑃</m:t>
                    </m:r>
                  </m:oMath>
                </a14:m>
                <a:r>
                  <a:rPr lang="en-US" dirty="0"/>
                  <a:t> and </a:t>
                </a:r>
                <a14:m>
                  <m:oMath xmlns:m="http://schemas.openxmlformats.org/officeDocument/2006/math">
                    <m:r>
                      <a:rPr lang="en-US" i="1" dirty="0" smtClean="0">
                        <a:latin typeface="Cambria Math" panose="02040503050406030204" pitchFamily="18" charset="0"/>
                      </a:rPr>
                      <m:t>𝑁𝑃</m:t>
                    </m:r>
                    <m:r>
                      <a:rPr lang="en-US" i="1" dirty="0" smtClean="0">
                        <a:latin typeface="Cambria Math" panose="02040503050406030204" pitchFamily="18" charset="0"/>
                      </a:rPr>
                      <m:t>−</m:t>
                    </m:r>
                    <m:r>
                      <a:rPr lang="en-US" i="1" dirty="0" smtClean="0">
                        <a:latin typeface="Cambria Math" panose="02040503050406030204" pitchFamily="18" charset="0"/>
                      </a:rPr>
                      <m:t>𝐻𝑎𝑟𝑑</m:t>
                    </m:r>
                  </m:oMath>
                </a14:m>
                <a:endParaRPr lang="en-US" b="0" dirty="0"/>
              </a:p>
              <a:p>
                <a:pPr lvl="1"/>
                <a:r>
                  <a:rPr lang="en-US" dirty="0"/>
                  <a:t>If any one member of </a:t>
                </a:r>
                <a14:m>
                  <m:oMath xmlns:m="http://schemas.openxmlformats.org/officeDocument/2006/math">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𝐶𝑜𝑚𝑝𝑙𝑒𝑡𝑒</m:t>
                    </m:r>
                  </m:oMath>
                </a14:m>
                <a:r>
                  <a:rPr lang="en-US" dirty="0"/>
                  <a:t> belongs to </a:t>
                </a:r>
                <a14:m>
                  <m:oMath xmlns:m="http://schemas.openxmlformats.org/officeDocument/2006/math">
                    <m:r>
                      <a:rPr lang="en-US" b="0" i="1" smtClean="0">
                        <a:latin typeface="Cambria Math" panose="02040503050406030204" pitchFamily="18" charset="0"/>
                      </a:rPr>
                      <m:t>𝑃</m:t>
                    </m:r>
                  </m:oMath>
                </a14:m>
                <a:r>
                  <a:rPr lang="en-US" dirty="0"/>
                  <a:t>, then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endParaRPr lang="en-US" dirty="0"/>
              </a:p>
              <a:p>
                <a:pPr lvl="1"/>
                <a:r>
                  <a:rPr lang="en-US" dirty="0"/>
                  <a:t>If any one member of </a:t>
                </a:r>
                <a14:m>
                  <m:oMath xmlns:m="http://schemas.openxmlformats.org/officeDocument/2006/math">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𝐶𝑜𝑚𝑝𝑙𝑒𝑡𝑒</m:t>
                    </m:r>
                  </m:oMath>
                </a14:m>
                <a:r>
                  <a:rPr lang="en-US" dirty="0"/>
                  <a:t> is outside of </a:t>
                </a:r>
                <a14:m>
                  <m:oMath xmlns:m="http://schemas.openxmlformats.org/officeDocument/2006/math">
                    <m:r>
                      <a:rPr lang="en-US" b="0" i="1" smtClean="0">
                        <a:latin typeface="Cambria Math" panose="02040503050406030204" pitchFamily="18" charset="0"/>
                      </a:rPr>
                      <m:t>𝑃</m:t>
                    </m:r>
                  </m:oMath>
                </a14:m>
                <a:r>
                  <a:rPr lang="en-US" dirty="0"/>
                  <a:t>, then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endParaRPr lang="en-US" dirty="0"/>
              </a:p>
            </p:txBody>
          </p:sp>
        </mc:Choice>
        <mc:Fallback xmlns="">
          <p:sp>
            <p:nvSpPr>
              <p:cNvPr id="3" name="Content Placeholder 2">
                <a:extLst>
                  <a:ext uri="{FF2B5EF4-FFF2-40B4-BE49-F238E27FC236}">
                    <a16:creationId xmlns:a16="http://schemas.microsoft.com/office/drawing/2014/main" id="{6660B87B-178B-B5AA-6696-DACBFA74D960}"/>
                  </a:ext>
                </a:extLst>
              </p:cNvPr>
              <p:cNvSpPr>
                <a:spLocks noGrp="1" noRot="1" noChangeAspect="1" noMove="1" noResize="1" noEditPoints="1" noAdjustHandles="1" noChangeArrowheads="1" noChangeShapeType="1" noTextEdit="1"/>
              </p:cNvSpPr>
              <p:nvPr>
                <p:ph idx="1"/>
              </p:nvPr>
            </p:nvSpPr>
            <p:spPr>
              <a:blipFill>
                <a:blip r:embed="rId2"/>
                <a:stretch>
                  <a:fillRect l="-1043" t="-3081" r="-1449"/>
                </a:stretch>
              </a:blipFill>
            </p:spPr>
            <p:txBody>
              <a:bodyPr/>
              <a:lstStyle/>
              <a:p>
                <a:r>
                  <a:rPr lang="en-US">
                    <a:noFill/>
                  </a:rPr>
                  <a:t> </a:t>
                </a:r>
              </a:p>
            </p:txBody>
          </p:sp>
        </mc:Fallback>
      </mc:AlternateContent>
    </p:spTree>
    <p:extLst>
      <p:ext uri="{BB962C8B-B14F-4D97-AF65-F5344CB8AC3E}">
        <p14:creationId xmlns:p14="http://schemas.microsoft.com/office/powerpoint/2010/main" val="287723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9095-7562-ED1C-FDFC-5B04880CA7C1}"/>
              </a:ext>
            </a:extLst>
          </p:cNvPr>
          <p:cNvSpPr>
            <a:spLocks noGrp="1"/>
          </p:cNvSpPr>
          <p:nvPr>
            <p:ph type="title"/>
          </p:nvPr>
        </p:nvSpPr>
        <p:spPr/>
        <p:txBody>
          <a:bodyPr/>
          <a:lstStyle/>
          <a:p>
            <a:r>
              <a:rPr lang="en-US" dirty="0"/>
              <a:t>Why should YOU care? (1/2)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1D492D-9C9F-4FF0-674D-8E0A5C6D0D50}"/>
                  </a:ext>
                </a:extLst>
              </p:cNvPr>
              <p:cNvSpPr>
                <a:spLocks noGrp="1"/>
              </p:cNvSpPr>
              <p:nvPr>
                <p:ph idx="1"/>
              </p:nvPr>
            </p:nvSpPr>
            <p:spPr>
              <a:xfrm>
                <a:off x="355600" y="1562100"/>
                <a:ext cx="11836400" cy="4930775"/>
              </a:xfrm>
            </p:spPr>
            <p:txBody>
              <a:bodyPr>
                <a:normAutofit fontScale="92500"/>
              </a:bodyPr>
              <a:lstStyle/>
              <a:p>
                <a:r>
                  <a:rPr lang="en-US" dirty="0"/>
                  <a:t>If you can find a polynomial time algorithm for any </a:t>
                </a:r>
                <a14:m>
                  <m:oMath xmlns:m="http://schemas.openxmlformats.org/officeDocument/2006/math">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𝐶𝑜𝑚𝑝𝑙𝑒𝑡𝑒</m:t>
                    </m:r>
                  </m:oMath>
                </a14:m>
                <a:r>
                  <a:rPr lang="en-US" dirty="0"/>
                  <a:t> problem then:</a:t>
                </a:r>
              </a:p>
              <a:p>
                <a:pPr lvl="1"/>
                <a:r>
                  <a:rPr lang="en-US" dirty="0"/>
                  <a:t>You will win $1million</a:t>
                </a:r>
              </a:p>
              <a:p>
                <a:pPr lvl="1"/>
                <a:r>
                  <a:rPr lang="en-US" dirty="0"/>
                  <a:t>You will win a Turing Award</a:t>
                </a:r>
              </a:p>
              <a:p>
                <a:pPr lvl="1"/>
                <a:r>
                  <a:rPr lang="en-US" dirty="0"/>
                  <a:t>You will be world famous</a:t>
                </a:r>
              </a:p>
              <a:p>
                <a:pPr lvl="1"/>
                <a:r>
                  <a:rPr lang="en-US" dirty="0"/>
                  <a:t>You will have done something that no one else on Earth has been able to do in spite of the above!</a:t>
                </a:r>
              </a:p>
              <a:p>
                <a:r>
                  <a:rPr lang="en-US" dirty="0"/>
                  <a:t>If you are told to write an algorithm a problem that is </a:t>
                </a:r>
                <a14:m>
                  <m:oMath xmlns:m="http://schemas.openxmlformats.org/officeDocument/2006/math">
                    <m:r>
                      <a:rPr lang="en-US" b="0" i="1" smtClean="0">
                        <a:latin typeface="Cambria Math" panose="02040503050406030204" pitchFamily="18" charset="0"/>
                      </a:rPr>
                      <m:t>𝑁𝑃</m:t>
                    </m:r>
                    <m:r>
                      <a:rPr lang="en-US" b="0" i="1" smtClean="0">
                        <a:latin typeface="Cambria Math" panose="02040503050406030204" pitchFamily="18" charset="0"/>
                      </a:rPr>
                      <m:t>−</m:t>
                    </m:r>
                    <m:r>
                      <a:rPr lang="en-US" b="0" i="1" smtClean="0">
                        <a:latin typeface="Cambria Math" panose="02040503050406030204" pitchFamily="18" charset="0"/>
                      </a:rPr>
                      <m:t>𝐶𝑜𝑚𝑝𝑙𝑒𝑡𝑒</m:t>
                    </m:r>
                  </m:oMath>
                </a14:m>
                <a:endParaRPr lang="en-US" dirty="0"/>
              </a:p>
              <a:p>
                <a:pPr lvl="1"/>
                <a:r>
                  <a:rPr lang="en-US" dirty="0"/>
                  <a:t>You can tell that person everything above to set expectations</a:t>
                </a:r>
              </a:p>
              <a:p>
                <a:pPr lvl="1"/>
                <a:r>
                  <a:rPr lang="en-US" dirty="0"/>
                  <a:t>Change the requirements!</a:t>
                </a:r>
              </a:p>
              <a:p>
                <a:pPr lvl="1"/>
                <a:r>
                  <a:rPr lang="en-US" b="1" dirty="0"/>
                  <a:t>Approximate the solution</a:t>
                </a:r>
                <a:r>
                  <a:rPr lang="en-US" dirty="0"/>
                  <a:t>: Instead of finding a path that visits every node, find a path that visits at least 75% of the nodes</a:t>
                </a:r>
              </a:p>
              <a:p>
                <a:pPr lvl="1"/>
                <a:r>
                  <a:rPr lang="en-US" b="1" dirty="0"/>
                  <a:t>Add Assumptions</a:t>
                </a:r>
                <a:r>
                  <a:rPr lang="en-US" dirty="0"/>
                  <a:t>: problem might be tractable if we can assume the graph is acyclic, a tree</a:t>
                </a:r>
              </a:p>
              <a:p>
                <a:pPr lvl="1"/>
                <a:r>
                  <a:rPr lang="en-US" b="1" dirty="0"/>
                  <a:t>Use Heuristics</a:t>
                </a:r>
                <a:r>
                  <a:rPr lang="en-US" dirty="0"/>
                  <a:t>: Write an algorithm that’s “good enough” for small inputs, ignore edge cases</a:t>
                </a:r>
              </a:p>
              <a:p>
                <a:pPr lvl="1"/>
                <a:endParaRPr lang="en-US" dirty="0"/>
              </a:p>
            </p:txBody>
          </p:sp>
        </mc:Choice>
        <mc:Fallback xmlns="">
          <p:sp>
            <p:nvSpPr>
              <p:cNvPr id="3" name="Content Placeholder 2">
                <a:extLst>
                  <a:ext uri="{FF2B5EF4-FFF2-40B4-BE49-F238E27FC236}">
                    <a16:creationId xmlns:a16="http://schemas.microsoft.com/office/drawing/2014/main" id="{F51D492D-9C9F-4FF0-674D-8E0A5C6D0D50}"/>
                  </a:ext>
                </a:extLst>
              </p:cNvPr>
              <p:cNvSpPr>
                <a:spLocks noGrp="1" noRot="1" noChangeAspect="1" noMove="1" noResize="1" noEditPoints="1" noAdjustHandles="1" noChangeArrowheads="1" noChangeShapeType="1" noTextEdit="1"/>
              </p:cNvSpPr>
              <p:nvPr>
                <p:ph idx="1"/>
              </p:nvPr>
            </p:nvSpPr>
            <p:spPr>
              <a:xfrm>
                <a:off x="355600" y="1562100"/>
                <a:ext cx="11836400" cy="4930775"/>
              </a:xfrm>
              <a:blipFill>
                <a:blip r:embed="rId2"/>
                <a:stretch>
                  <a:fillRect l="-772" t="-1854" r="-206" b="-371"/>
                </a:stretch>
              </a:blipFill>
            </p:spPr>
            <p:txBody>
              <a:bodyPr/>
              <a:lstStyle/>
              <a:p>
                <a:r>
                  <a:rPr lang="en-US">
                    <a:noFill/>
                  </a:rPr>
                  <a:t> </a:t>
                </a:r>
              </a:p>
            </p:txBody>
          </p:sp>
        </mc:Fallback>
      </mc:AlternateContent>
    </p:spTree>
    <p:extLst>
      <p:ext uri="{BB962C8B-B14F-4D97-AF65-F5344CB8AC3E}">
        <p14:creationId xmlns:p14="http://schemas.microsoft.com/office/powerpoint/2010/main" val="4031155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9095-7562-ED1C-FDFC-5B04880CA7C1}"/>
              </a:ext>
            </a:extLst>
          </p:cNvPr>
          <p:cNvSpPr>
            <a:spLocks noGrp="1"/>
          </p:cNvSpPr>
          <p:nvPr>
            <p:ph type="title"/>
          </p:nvPr>
        </p:nvSpPr>
        <p:spPr/>
        <p:txBody>
          <a:bodyPr/>
          <a:lstStyle/>
          <a:p>
            <a:r>
              <a:rPr lang="en-US" dirty="0"/>
              <a:t>Why should YOU care? (2/2)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1D492D-9C9F-4FF0-674D-8E0A5C6D0D50}"/>
                  </a:ext>
                </a:extLst>
              </p:cNvPr>
              <p:cNvSpPr>
                <a:spLocks noGrp="1"/>
              </p:cNvSpPr>
              <p:nvPr>
                <p:ph idx="1"/>
              </p:nvPr>
            </p:nvSpPr>
            <p:spPr>
              <a:xfrm>
                <a:off x="355600" y="1562100"/>
                <a:ext cx="11836400" cy="4930775"/>
              </a:xfrm>
            </p:spPr>
            <p:txBody>
              <a:bodyPr>
                <a:normAutofit/>
              </a:bodyPr>
              <a:lstStyle/>
              <a:p>
                <a:r>
                  <a:rPr lang="en-US" dirty="0"/>
                  <a:t>The entire field of cryptography relies on it (nearly at least)</a:t>
                </a:r>
              </a:p>
              <a:p>
                <a:pPr lvl="1"/>
                <a:r>
                  <a:rPr lang="en-US" dirty="0"/>
                  <a:t>Requires decrypting with a key is easier than decrypting without a key</a:t>
                </a:r>
              </a:p>
              <a:p>
                <a:pPr lvl="2"/>
                <a:r>
                  <a:rPr lang="en-US" dirty="0"/>
                  <a:t>This is strongly related to requiring a difference in difficulty between verifying a candidate solution and finding a solution in the first place</a:t>
                </a:r>
              </a:p>
              <a:p>
                <a:r>
                  <a:rPr lang="en-US" dirty="0"/>
                  <a:t>If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endParaRPr lang="en-US" dirty="0"/>
              </a:p>
              <a:p>
                <a:pPr lvl="1"/>
                <a:r>
                  <a:rPr lang="en-US" dirty="0"/>
                  <a:t>Some problems remain intractable </a:t>
                </a:r>
              </a:p>
              <a:p>
                <a:pPr lvl="1"/>
                <a:r>
                  <a:rPr lang="en-US" dirty="0"/>
                  <a:t>Cryptography persists</a:t>
                </a:r>
              </a:p>
              <a:p>
                <a:r>
                  <a:rPr lang="en-US" dirty="0"/>
                  <a:t>If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endParaRPr lang="en-US" dirty="0"/>
              </a:p>
              <a:p>
                <a:pPr lvl="1"/>
                <a:r>
                  <a:rPr lang="en-US" dirty="0"/>
                  <a:t>We may get efficient solutions for important problems</a:t>
                </a:r>
              </a:p>
              <a:p>
                <a:pPr lvl="1"/>
                <a:r>
                  <a:rPr lang="en-US" dirty="0"/>
                  <a:t>Cryptography is potentially doomed.</a:t>
                </a:r>
              </a:p>
              <a:p>
                <a:pPr lvl="1"/>
                <a:endParaRPr lang="en-US" dirty="0"/>
              </a:p>
            </p:txBody>
          </p:sp>
        </mc:Choice>
        <mc:Fallback xmlns="">
          <p:sp>
            <p:nvSpPr>
              <p:cNvPr id="3" name="Content Placeholder 2">
                <a:extLst>
                  <a:ext uri="{FF2B5EF4-FFF2-40B4-BE49-F238E27FC236}">
                    <a16:creationId xmlns:a16="http://schemas.microsoft.com/office/drawing/2014/main" id="{F51D492D-9C9F-4FF0-674D-8E0A5C6D0D50}"/>
                  </a:ext>
                </a:extLst>
              </p:cNvPr>
              <p:cNvSpPr>
                <a:spLocks noGrp="1" noRot="1" noChangeAspect="1" noMove="1" noResize="1" noEditPoints="1" noAdjustHandles="1" noChangeArrowheads="1" noChangeShapeType="1" noTextEdit="1"/>
              </p:cNvSpPr>
              <p:nvPr>
                <p:ph idx="1"/>
              </p:nvPr>
            </p:nvSpPr>
            <p:spPr>
              <a:xfrm>
                <a:off x="355600" y="1562100"/>
                <a:ext cx="11836400" cy="4930775"/>
              </a:xfrm>
              <a:blipFill>
                <a:blip r:embed="rId2"/>
                <a:stretch>
                  <a:fillRect l="-927" t="-1978"/>
                </a:stretch>
              </a:blipFill>
            </p:spPr>
            <p:txBody>
              <a:bodyPr/>
              <a:lstStyle/>
              <a:p>
                <a:r>
                  <a:rPr lang="en-US">
                    <a:noFill/>
                  </a:rPr>
                  <a:t> </a:t>
                </a:r>
              </a:p>
            </p:txBody>
          </p:sp>
        </mc:Fallback>
      </mc:AlternateContent>
    </p:spTree>
    <p:extLst>
      <p:ext uri="{BB962C8B-B14F-4D97-AF65-F5344CB8AC3E}">
        <p14:creationId xmlns:p14="http://schemas.microsoft.com/office/powerpoint/2010/main" val="127809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36D58-44B6-D538-10FD-C3FCC54B445F}"/>
              </a:ext>
            </a:extLst>
          </p:cNvPr>
          <p:cNvSpPr>
            <a:spLocks noGrp="1"/>
          </p:cNvSpPr>
          <p:nvPr>
            <p:ph type="title"/>
          </p:nvPr>
        </p:nvSpPr>
        <p:spPr/>
        <p:txBody>
          <a:bodyPr/>
          <a:lstStyle/>
          <a:p>
            <a:r>
              <a:rPr lang="en-US" dirty="0"/>
              <a:t>A Seemingly Similar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2B3655-18B9-485A-BEAE-67C51CB83F29}"/>
                  </a:ext>
                </a:extLst>
              </p:cNvPr>
              <p:cNvSpPr>
                <a:spLocks noGrp="1"/>
              </p:cNvSpPr>
              <p:nvPr>
                <p:ph idx="1"/>
              </p:nvPr>
            </p:nvSpPr>
            <p:spPr/>
            <p:txBody>
              <a:bodyPr/>
              <a:lstStyle/>
              <a:p>
                <a:r>
                  <a:rPr lang="en-US" dirty="0"/>
                  <a:t>Hamiltonian Path:</a:t>
                </a:r>
              </a:p>
              <a:p>
                <a:pPr lvl="1"/>
                <a:r>
                  <a:rPr lang="en-US" dirty="0"/>
                  <a:t>A path that includes every node in the graph exactly once</a:t>
                </a:r>
              </a:p>
              <a:p>
                <a:r>
                  <a:rPr lang="en-US" dirty="0"/>
                  <a:t>Hamiltonian Path Problem:</a:t>
                </a:r>
              </a:p>
              <a:p>
                <a:pPr lvl="1"/>
                <a:r>
                  <a:rPr lang="en-US" dirty="0"/>
                  <a:t>Given a graph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does that graph have a Hamiltonian Path?</a:t>
                </a:r>
              </a:p>
            </p:txBody>
          </p:sp>
        </mc:Choice>
        <mc:Fallback xmlns="">
          <p:sp>
            <p:nvSpPr>
              <p:cNvPr id="3" name="Content Placeholder 2">
                <a:extLst>
                  <a:ext uri="{FF2B5EF4-FFF2-40B4-BE49-F238E27FC236}">
                    <a16:creationId xmlns:a16="http://schemas.microsoft.com/office/drawing/2014/main" id="{662B3655-18B9-485A-BEAE-67C51CB83F2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pSp>
        <p:nvGrpSpPr>
          <p:cNvPr id="27" name="Group 26" descr="A graph with 8 nodes: A,B,C,D,E,F,G,H&#10;&#10;The edges are (A,B), (A,C), (A,D), (B,C), (B,E), (C,D), (C,E), (C,G), (D,F), (E,F), (E,G), (F,H), (G,H)&#10;&#10;This path A,B,C,E,G,H,F,D is a Hamiltonian path.">
            <a:extLst>
              <a:ext uri="{FF2B5EF4-FFF2-40B4-BE49-F238E27FC236}">
                <a16:creationId xmlns:a16="http://schemas.microsoft.com/office/drawing/2014/main" id="{7F0E9CE5-A6EF-CE45-F067-2DC7D9972070}"/>
              </a:ext>
            </a:extLst>
          </p:cNvPr>
          <p:cNvGrpSpPr/>
          <p:nvPr/>
        </p:nvGrpSpPr>
        <p:grpSpPr>
          <a:xfrm>
            <a:off x="275063" y="3775899"/>
            <a:ext cx="8961398" cy="2918001"/>
            <a:chOff x="275063" y="3775899"/>
            <a:chExt cx="8961398" cy="2918001"/>
          </a:xfrm>
        </p:grpSpPr>
        <p:grpSp>
          <p:nvGrpSpPr>
            <p:cNvPr id="4" name="Group 3">
              <a:extLst>
                <a:ext uri="{FF2B5EF4-FFF2-40B4-BE49-F238E27FC236}">
                  <a16:creationId xmlns:a16="http://schemas.microsoft.com/office/drawing/2014/main" id="{95D8A630-43CD-7610-70E4-8BD854FC356F}"/>
                </a:ext>
              </a:extLst>
            </p:cNvPr>
            <p:cNvGrpSpPr/>
            <p:nvPr/>
          </p:nvGrpSpPr>
          <p:grpSpPr>
            <a:xfrm>
              <a:off x="2653211" y="3775899"/>
              <a:ext cx="6583250" cy="2918001"/>
              <a:chOff x="1931018" y="3462667"/>
              <a:chExt cx="6583250" cy="2918001"/>
            </a:xfrm>
          </p:grpSpPr>
          <p:cxnSp>
            <p:nvCxnSpPr>
              <p:cNvPr id="5" name="Straight Connector 4">
                <a:extLst>
                  <a:ext uri="{FF2B5EF4-FFF2-40B4-BE49-F238E27FC236}">
                    <a16:creationId xmlns:a16="http://schemas.microsoft.com/office/drawing/2014/main" id="{410BBED7-1BDE-181F-1891-23716F499E92}"/>
                  </a:ext>
                </a:extLst>
              </p:cNvPr>
              <p:cNvCxnSpPr>
                <a:stCxn id="6" idx="7"/>
                <a:endCxn id="13" idx="2"/>
              </p:cNvCxnSpPr>
              <p:nvPr/>
            </p:nvCxnSpPr>
            <p:spPr>
              <a:xfrm flipV="1">
                <a:off x="2369120" y="3719301"/>
                <a:ext cx="1593280" cy="9030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ACF018F-DFA0-8834-DDD5-2289E8D4638F}"/>
                  </a:ext>
                </a:extLst>
              </p:cNvPr>
              <p:cNvSpPr/>
              <p:nvPr/>
            </p:nvSpPr>
            <p:spPr>
              <a:xfrm>
                <a:off x="1931018" y="4547141"/>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Oval 6">
                <a:extLst>
                  <a:ext uri="{FF2B5EF4-FFF2-40B4-BE49-F238E27FC236}">
                    <a16:creationId xmlns:a16="http://schemas.microsoft.com/office/drawing/2014/main" id="{F28C5049-82EF-1BCE-74DA-F1315FF4FC9B}"/>
                  </a:ext>
                </a:extLst>
              </p:cNvPr>
              <p:cNvSpPr/>
              <p:nvPr/>
            </p:nvSpPr>
            <p:spPr>
              <a:xfrm>
                <a:off x="2241704" y="586740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 name="Oval 7">
                <a:extLst>
                  <a:ext uri="{FF2B5EF4-FFF2-40B4-BE49-F238E27FC236}">
                    <a16:creationId xmlns:a16="http://schemas.microsoft.com/office/drawing/2014/main" id="{BF31717E-AE97-E58E-B460-A5F37284BE8C}"/>
                  </a:ext>
                </a:extLst>
              </p:cNvPr>
              <p:cNvSpPr/>
              <p:nvPr/>
            </p:nvSpPr>
            <p:spPr>
              <a:xfrm>
                <a:off x="6105339" y="551341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9" name="Oval 8">
                <a:extLst>
                  <a:ext uri="{FF2B5EF4-FFF2-40B4-BE49-F238E27FC236}">
                    <a16:creationId xmlns:a16="http://schemas.microsoft.com/office/drawing/2014/main" id="{9F41E82D-B4CE-C0E0-01D6-341113AA66FD}"/>
                  </a:ext>
                </a:extLst>
              </p:cNvPr>
              <p:cNvSpPr/>
              <p:nvPr/>
            </p:nvSpPr>
            <p:spPr>
              <a:xfrm>
                <a:off x="8001000" y="526097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0" name="Oval 9">
                <a:extLst>
                  <a:ext uri="{FF2B5EF4-FFF2-40B4-BE49-F238E27FC236}">
                    <a16:creationId xmlns:a16="http://schemas.microsoft.com/office/drawing/2014/main" id="{CF3799E7-388A-DB69-AF41-C20993004D91}"/>
                  </a:ext>
                </a:extLst>
              </p:cNvPr>
              <p:cNvSpPr/>
              <p:nvPr/>
            </p:nvSpPr>
            <p:spPr>
              <a:xfrm>
                <a:off x="7315200" y="3551157"/>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 name="Oval 10">
                <a:extLst>
                  <a:ext uri="{FF2B5EF4-FFF2-40B4-BE49-F238E27FC236}">
                    <a16:creationId xmlns:a16="http://schemas.microsoft.com/office/drawing/2014/main" id="{D1AB8753-9AE9-F155-6D7F-668B6F0A42DE}"/>
                  </a:ext>
                </a:extLst>
              </p:cNvPr>
              <p:cNvSpPr/>
              <p:nvPr/>
            </p:nvSpPr>
            <p:spPr>
              <a:xfrm>
                <a:off x="5867400" y="449107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2" name="Oval 11">
                <a:extLst>
                  <a:ext uri="{FF2B5EF4-FFF2-40B4-BE49-F238E27FC236}">
                    <a16:creationId xmlns:a16="http://schemas.microsoft.com/office/drawing/2014/main" id="{01633ACC-60D3-1C8B-45C3-AC6EBAD23B25}"/>
                  </a:ext>
                </a:extLst>
              </p:cNvPr>
              <p:cNvSpPr/>
              <p:nvPr/>
            </p:nvSpPr>
            <p:spPr>
              <a:xfrm>
                <a:off x="3862036" y="4442907"/>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3" name="Oval 12">
                <a:extLst>
                  <a:ext uri="{FF2B5EF4-FFF2-40B4-BE49-F238E27FC236}">
                    <a16:creationId xmlns:a16="http://schemas.microsoft.com/office/drawing/2014/main" id="{6B218345-3EC7-E1CF-C962-D16A36304650}"/>
                  </a:ext>
                </a:extLst>
              </p:cNvPr>
              <p:cNvSpPr/>
              <p:nvPr/>
            </p:nvSpPr>
            <p:spPr>
              <a:xfrm>
                <a:off x="3962400" y="3462667"/>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14" name="Straight Connector 13">
                <a:extLst>
                  <a:ext uri="{FF2B5EF4-FFF2-40B4-BE49-F238E27FC236}">
                    <a16:creationId xmlns:a16="http://schemas.microsoft.com/office/drawing/2014/main" id="{90C9939F-4E45-819B-E503-E17C1F226296}"/>
                  </a:ext>
                </a:extLst>
              </p:cNvPr>
              <p:cNvCxnSpPr>
                <a:stCxn id="12" idx="0"/>
                <a:endCxn id="13" idx="4"/>
              </p:cNvCxnSpPr>
              <p:nvPr/>
            </p:nvCxnSpPr>
            <p:spPr>
              <a:xfrm flipV="1">
                <a:off x="4118670" y="3975935"/>
                <a:ext cx="100364" cy="4669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54A0F3-06C2-7D8B-7643-8E15DA7CFD63}"/>
                  </a:ext>
                </a:extLst>
              </p:cNvPr>
              <p:cNvCxnSpPr>
                <a:stCxn id="12" idx="6"/>
                <a:endCxn id="11" idx="2"/>
              </p:cNvCxnSpPr>
              <p:nvPr/>
            </p:nvCxnSpPr>
            <p:spPr>
              <a:xfrm>
                <a:off x="4375304" y="4699541"/>
                <a:ext cx="1492096" cy="481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0DEA97-1361-9C15-2FDA-CF0718DD481B}"/>
                  </a:ext>
                </a:extLst>
              </p:cNvPr>
              <p:cNvCxnSpPr>
                <a:stCxn id="10" idx="3"/>
                <a:endCxn id="11" idx="7"/>
              </p:cNvCxnSpPr>
              <p:nvPr/>
            </p:nvCxnSpPr>
            <p:spPr>
              <a:xfrm flipH="1">
                <a:off x="6305502" y="3989259"/>
                <a:ext cx="1084864" cy="5769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522E44-17A8-AA87-5A1A-585783746079}"/>
                  </a:ext>
                </a:extLst>
              </p:cNvPr>
              <p:cNvCxnSpPr>
                <a:stCxn id="10" idx="5"/>
                <a:endCxn id="9" idx="0"/>
              </p:cNvCxnSpPr>
              <p:nvPr/>
            </p:nvCxnSpPr>
            <p:spPr>
              <a:xfrm>
                <a:off x="7753302" y="3989259"/>
                <a:ext cx="504332" cy="12717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5688FE9-1B5B-3D83-8ED4-F0B54F2207AD}"/>
                  </a:ext>
                </a:extLst>
              </p:cNvPr>
              <p:cNvCxnSpPr>
                <a:stCxn id="9" idx="2"/>
                <a:endCxn id="8" idx="6"/>
              </p:cNvCxnSpPr>
              <p:nvPr/>
            </p:nvCxnSpPr>
            <p:spPr>
              <a:xfrm flipH="1">
                <a:off x="6618607" y="5517609"/>
                <a:ext cx="1382393" cy="25243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FCC224D-25C9-AD5F-1F89-94B0DC40BBE0}"/>
                  </a:ext>
                </a:extLst>
              </p:cNvPr>
              <p:cNvCxnSpPr>
                <a:stCxn id="8" idx="2"/>
                <a:endCxn id="7" idx="6"/>
              </p:cNvCxnSpPr>
              <p:nvPr/>
            </p:nvCxnSpPr>
            <p:spPr>
              <a:xfrm flipH="1">
                <a:off x="2754972" y="5770044"/>
                <a:ext cx="3350367" cy="3539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0BD48E-631A-9E9D-CA20-27B64F24DF6A}"/>
                  </a:ext>
                </a:extLst>
              </p:cNvPr>
              <p:cNvCxnSpPr>
                <a:stCxn id="7" idx="0"/>
                <a:endCxn id="6" idx="4"/>
              </p:cNvCxnSpPr>
              <p:nvPr/>
            </p:nvCxnSpPr>
            <p:spPr>
              <a:xfrm flipH="1" flipV="1">
                <a:off x="2187652" y="5060409"/>
                <a:ext cx="310686" cy="8069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4D80C8D-3431-51AF-4019-D8385D0E924C}"/>
                  </a:ext>
                </a:extLst>
              </p:cNvPr>
              <p:cNvCxnSpPr>
                <a:stCxn id="12" idx="2"/>
                <a:endCxn id="6" idx="6"/>
              </p:cNvCxnSpPr>
              <p:nvPr/>
            </p:nvCxnSpPr>
            <p:spPr>
              <a:xfrm flipH="1">
                <a:off x="2444286" y="4699541"/>
                <a:ext cx="1417750" cy="1042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58390F-2323-1BC3-4E5E-5239061AF6B9}"/>
                  </a:ext>
                </a:extLst>
              </p:cNvPr>
              <p:cNvCxnSpPr>
                <a:stCxn id="12" idx="3"/>
                <a:endCxn id="7" idx="7"/>
              </p:cNvCxnSpPr>
              <p:nvPr/>
            </p:nvCxnSpPr>
            <p:spPr>
              <a:xfrm flipH="1">
                <a:off x="2679806" y="4881009"/>
                <a:ext cx="1257396" cy="10615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03B5A7-E497-66B7-9DCF-D69BF1F0970A}"/>
                  </a:ext>
                </a:extLst>
              </p:cNvPr>
              <p:cNvCxnSpPr>
                <a:stCxn id="12" idx="7"/>
                <a:endCxn id="10" idx="2"/>
              </p:cNvCxnSpPr>
              <p:nvPr/>
            </p:nvCxnSpPr>
            <p:spPr>
              <a:xfrm flipV="1">
                <a:off x="4300138" y="3807791"/>
                <a:ext cx="3015062" cy="7102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05C7ACF-065F-F2E9-A3EF-8EA3E9A1E2D5}"/>
                  </a:ext>
                </a:extLst>
              </p:cNvPr>
              <p:cNvCxnSpPr>
                <a:stCxn id="13" idx="6"/>
                <a:endCxn id="11" idx="1"/>
              </p:cNvCxnSpPr>
              <p:nvPr/>
            </p:nvCxnSpPr>
            <p:spPr>
              <a:xfrm>
                <a:off x="4475668" y="3719301"/>
                <a:ext cx="1466898" cy="8469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25E937A-5865-1A25-7FFF-43C0B86486BA}"/>
                  </a:ext>
                </a:extLst>
              </p:cNvPr>
              <p:cNvCxnSpPr>
                <a:stCxn id="8" idx="0"/>
                <a:endCxn id="11" idx="4"/>
              </p:cNvCxnSpPr>
              <p:nvPr/>
            </p:nvCxnSpPr>
            <p:spPr>
              <a:xfrm flipH="1" flipV="1">
                <a:off x="6124034" y="5004341"/>
                <a:ext cx="237939" cy="5090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23CFA01-49BD-73EA-7746-C9CA06A772F9}"/>
                    </a:ext>
                  </a:extLst>
                </p:cNvPr>
                <p:cNvSpPr txBox="1"/>
                <p:nvPr/>
              </p:nvSpPr>
              <p:spPr>
                <a:xfrm>
                  <a:off x="275063" y="5660783"/>
                  <a:ext cx="2099614" cy="646331"/>
                </a:xfrm>
                <a:prstGeom prst="rect">
                  <a:avLst/>
                </a:prstGeom>
                <a:noFill/>
              </p:spPr>
              <p:txBody>
                <a:bodyPr wrap="none" rtlCol="0">
                  <a:spAutoFit/>
                </a:bodyPr>
                <a:lstStyle/>
                <a:p>
                  <a:pPr algn="ctr"/>
                  <a:r>
                    <a:rPr lang="en-US" dirty="0"/>
                    <a:t>True!</a:t>
                  </a:r>
                </a:p>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 </m:t>
                        </m:r>
                        <m:r>
                          <a:rPr lang="en-US" i="1" dirty="0" smtClean="0">
                            <a:latin typeface="Cambria Math" panose="02040503050406030204" pitchFamily="18" charset="0"/>
                          </a:rPr>
                          <m:t>𝐵</m:t>
                        </m:r>
                        <m:r>
                          <a:rPr lang="en-US" i="1" dirty="0" smtClean="0">
                            <a:latin typeface="Cambria Math" panose="02040503050406030204" pitchFamily="18" charset="0"/>
                          </a:rPr>
                          <m:t>, </m:t>
                        </m:r>
                        <m:r>
                          <a:rPr lang="en-US" i="1" dirty="0" smtClean="0">
                            <a:latin typeface="Cambria Math" panose="02040503050406030204" pitchFamily="18" charset="0"/>
                          </a:rPr>
                          <m:t>𝐶</m:t>
                        </m:r>
                        <m:r>
                          <a:rPr lang="en-US" i="1" dirty="0" smtClean="0">
                            <a:latin typeface="Cambria Math" panose="02040503050406030204" pitchFamily="18" charset="0"/>
                          </a:rPr>
                          <m:t>, </m:t>
                        </m:r>
                        <m:r>
                          <a:rPr lang="en-US" i="1" dirty="0" smtClean="0">
                            <a:latin typeface="Cambria Math" panose="02040503050406030204" pitchFamily="18" charset="0"/>
                          </a:rPr>
                          <m:t>𝐸</m:t>
                        </m:r>
                        <m:r>
                          <a:rPr lang="en-US" i="1" dirty="0" smtClean="0">
                            <a:latin typeface="Cambria Math" panose="02040503050406030204" pitchFamily="18" charset="0"/>
                          </a:rPr>
                          <m:t>, </m:t>
                        </m:r>
                        <m:r>
                          <a:rPr lang="en-US" i="1" dirty="0" smtClean="0">
                            <a:latin typeface="Cambria Math" panose="02040503050406030204" pitchFamily="18" charset="0"/>
                          </a:rPr>
                          <m:t>𝐺</m:t>
                        </m:r>
                        <m:r>
                          <a:rPr lang="en-US" i="1" dirty="0" smtClean="0">
                            <a:latin typeface="Cambria Math" panose="02040503050406030204" pitchFamily="18" charset="0"/>
                          </a:rPr>
                          <m:t>, </m:t>
                        </m:r>
                        <m:r>
                          <a:rPr lang="en-US" i="1" dirty="0" smtClean="0">
                            <a:latin typeface="Cambria Math" panose="02040503050406030204" pitchFamily="18" charset="0"/>
                          </a:rPr>
                          <m:t>𝐻</m:t>
                        </m:r>
                        <m:r>
                          <a:rPr lang="en-US" i="1" dirty="0" smtClean="0">
                            <a:latin typeface="Cambria Math" panose="02040503050406030204" pitchFamily="18" charset="0"/>
                          </a:rPr>
                          <m:t>, </m:t>
                        </m:r>
                        <m:r>
                          <a:rPr lang="en-US" i="1" dirty="0" smtClean="0">
                            <a:latin typeface="Cambria Math" panose="02040503050406030204" pitchFamily="18" charset="0"/>
                          </a:rPr>
                          <m:t>𝐹</m:t>
                        </m:r>
                        <m:r>
                          <a:rPr lang="en-US" i="1" dirty="0" smtClean="0">
                            <a:latin typeface="Cambria Math" panose="02040503050406030204" pitchFamily="18" charset="0"/>
                          </a:rPr>
                          <m:t>, </m:t>
                        </m:r>
                        <m:r>
                          <a:rPr lang="en-US" i="1" dirty="0" smtClean="0">
                            <a:latin typeface="Cambria Math" panose="02040503050406030204" pitchFamily="18" charset="0"/>
                          </a:rPr>
                          <m:t>𝐷</m:t>
                        </m:r>
                      </m:oMath>
                    </m:oMathPara>
                  </a14:m>
                  <a:endParaRPr lang="en-US" dirty="0"/>
                </a:p>
              </p:txBody>
            </p:sp>
          </mc:Choice>
          <mc:Fallback xmlns="">
            <p:sp>
              <p:nvSpPr>
                <p:cNvPr id="26" name="TextBox 25">
                  <a:extLst>
                    <a:ext uri="{FF2B5EF4-FFF2-40B4-BE49-F238E27FC236}">
                      <a16:creationId xmlns:a16="http://schemas.microsoft.com/office/drawing/2014/main" id="{223CFA01-49BD-73EA-7746-C9CA06A772F9}"/>
                    </a:ext>
                  </a:extLst>
                </p:cNvPr>
                <p:cNvSpPr txBox="1">
                  <a:spLocks noRot="1" noChangeAspect="1" noMove="1" noResize="1" noEditPoints="1" noAdjustHandles="1" noChangeArrowheads="1" noChangeShapeType="1" noTextEdit="1"/>
                </p:cNvSpPr>
                <p:nvPr/>
              </p:nvSpPr>
              <p:spPr>
                <a:xfrm>
                  <a:off x="275063" y="5660783"/>
                  <a:ext cx="2099614" cy="646331"/>
                </a:xfrm>
                <a:prstGeom prst="rect">
                  <a:avLst/>
                </a:prstGeom>
                <a:blipFill>
                  <a:blip r:embed="rId3"/>
                  <a:stretch>
                    <a:fillRect t="-5660"/>
                  </a:stretch>
                </a:blipFill>
              </p:spPr>
              <p:txBody>
                <a:bodyPr/>
                <a:lstStyle/>
                <a:p>
                  <a:r>
                    <a:rPr lang="en-US">
                      <a:noFill/>
                    </a:rPr>
                    <a:t> </a:t>
                  </a:r>
                </a:p>
              </p:txBody>
            </p:sp>
          </mc:Fallback>
        </mc:AlternateContent>
      </p:grpSp>
    </p:spTree>
    <p:extLst>
      <p:ext uri="{BB962C8B-B14F-4D97-AF65-F5344CB8AC3E}">
        <p14:creationId xmlns:p14="http://schemas.microsoft.com/office/powerpoint/2010/main" val="205375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3B95-8803-F548-902A-C791AB8A4CB2}"/>
              </a:ext>
            </a:extLst>
          </p:cNvPr>
          <p:cNvSpPr>
            <a:spLocks noGrp="1"/>
          </p:cNvSpPr>
          <p:nvPr>
            <p:ph type="title"/>
          </p:nvPr>
        </p:nvSpPr>
        <p:spPr/>
        <p:txBody>
          <a:bodyPr/>
          <a:lstStyle/>
          <a:p>
            <a:r>
              <a:rPr lang="en-US" dirty="0"/>
              <a:t>Complexity Classes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77D657-C44A-F1AF-8069-F7D2A0AB41E7}"/>
                  </a:ext>
                </a:extLst>
              </p:cNvPr>
              <p:cNvSpPr>
                <a:spLocks noGrp="1"/>
              </p:cNvSpPr>
              <p:nvPr>
                <p:ph idx="1"/>
              </p:nvPr>
            </p:nvSpPr>
            <p:spPr/>
            <p:txBody>
              <a:bodyPr>
                <a:normAutofit fontScale="92500"/>
              </a:bodyPr>
              <a:lstStyle/>
              <a:p>
                <a:r>
                  <a:rPr lang="en-US" dirty="0"/>
                  <a:t>A Complexity Class is a set of problems (e.g. sorting, Euler path, Hamiltonian path)</a:t>
                </a:r>
              </a:p>
              <a:p>
                <a:pPr lvl="1"/>
                <a:r>
                  <a:rPr lang="en-US" dirty="0"/>
                  <a:t>The problems included in a complexity class are those whose most efficient algorithm has a specific upper bound on its running time (or memory use, or…)</a:t>
                </a:r>
              </a:p>
              <a:p>
                <a:r>
                  <a:rPr lang="en-US" dirty="0"/>
                  <a:t>Examples:</a:t>
                </a:r>
              </a:p>
              <a:p>
                <a:pPr lvl="1"/>
                <a:r>
                  <a:rPr lang="en-US" dirty="0"/>
                  <a:t>The set of all problems that can be solved by an algorithm with 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endParaRPr lang="en-US" b="0" dirty="0"/>
              </a:p>
              <a:p>
                <a:pPr lvl="2"/>
                <a:r>
                  <a:rPr lang="en-US" dirty="0"/>
                  <a:t>Contains: Finding the minimum of a list, finding the maximum of a list, </a:t>
                </a:r>
                <a:r>
                  <a:rPr lang="en-US" dirty="0" err="1"/>
                  <a:t>buildheap</a:t>
                </a:r>
                <a:r>
                  <a:rPr lang="en-US" dirty="0"/>
                  <a:t>, summing a list, etc.</a:t>
                </a:r>
              </a:p>
              <a:p>
                <a:pPr lvl="1"/>
                <a:r>
                  <a:rPr lang="en-US" dirty="0"/>
                  <a:t>The set of all problems that can be solved by an algorithm with 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endParaRPr lang="en-US" b="0" dirty="0"/>
              </a:p>
              <a:p>
                <a:pPr lvl="2"/>
                <a:r>
                  <a:rPr lang="en-US" dirty="0"/>
                  <a:t>Contains: everything above as well as sorting, Euler path</a:t>
                </a:r>
              </a:p>
              <a:p>
                <a:pPr lvl="1"/>
                <a:r>
                  <a:rPr lang="en-US" dirty="0"/>
                  <a:t>The set of all problems that can be solved by an algorithm with 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e>
                    </m:d>
                  </m:oMath>
                </a14:m>
                <a:endParaRPr lang="en-US" dirty="0"/>
              </a:p>
              <a:p>
                <a:pPr lvl="2"/>
                <a:r>
                  <a:rPr lang="en-US" dirty="0"/>
                  <a:t>Contains: everything we’ve seen in this class so far</a:t>
                </a:r>
              </a:p>
            </p:txBody>
          </p:sp>
        </mc:Choice>
        <mc:Fallback xmlns="">
          <p:sp>
            <p:nvSpPr>
              <p:cNvPr id="3" name="Content Placeholder 2">
                <a:extLst>
                  <a:ext uri="{FF2B5EF4-FFF2-40B4-BE49-F238E27FC236}">
                    <a16:creationId xmlns:a16="http://schemas.microsoft.com/office/drawing/2014/main" id="{2977D657-C44A-F1AF-8069-F7D2A0AB41E7}"/>
                  </a:ext>
                </a:extLst>
              </p:cNvPr>
              <p:cNvSpPr>
                <a:spLocks noGrp="1" noRot="1" noChangeAspect="1" noMove="1" noResize="1" noEditPoints="1" noAdjustHandles="1" noChangeArrowheads="1" noChangeShapeType="1" noTextEdit="1"/>
              </p:cNvSpPr>
              <p:nvPr>
                <p:ph idx="1"/>
              </p:nvPr>
            </p:nvSpPr>
            <p:spPr>
              <a:blipFill>
                <a:blip r:embed="rId2"/>
                <a:stretch>
                  <a:fillRect l="-928" t="-2101" b="-840"/>
                </a:stretch>
              </a:blipFill>
            </p:spPr>
            <p:txBody>
              <a:bodyPr/>
              <a:lstStyle/>
              <a:p>
                <a:r>
                  <a:rPr lang="en-US">
                    <a:noFill/>
                  </a:rPr>
                  <a:t> </a:t>
                </a:r>
              </a:p>
            </p:txBody>
          </p:sp>
        </mc:Fallback>
      </mc:AlternateContent>
    </p:spTree>
    <p:extLst>
      <p:ext uri="{BB962C8B-B14F-4D97-AF65-F5344CB8AC3E}">
        <p14:creationId xmlns:p14="http://schemas.microsoft.com/office/powerpoint/2010/main" val="336605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E3049-9A36-4872-6DE7-2BA549246628}"/>
              </a:ext>
            </a:extLst>
          </p:cNvPr>
          <p:cNvSpPr>
            <a:spLocks noGrp="1"/>
          </p:cNvSpPr>
          <p:nvPr>
            <p:ph type="title"/>
          </p:nvPr>
        </p:nvSpPr>
        <p:spPr/>
        <p:txBody>
          <a:bodyPr/>
          <a:lstStyle/>
          <a:p>
            <a:r>
              <a:rPr lang="en-US" dirty="0"/>
              <a:t>Complexity Classes and Tractability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E2FB8E-130B-75C8-4641-87C97C4EDA3F}"/>
                  </a:ext>
                </a:extLst>
              </p:cNvPr>
              <p:cNvSpPr>
                <a:spLocks noGrp="1"/>
              </p:cNvSpPr>
              <p:nvPr>
                <p:ph idx="1"/>
              </p:nvPr>
            </p:nvSpPr>
            <p:spPr>
              <a:xfrm>
                <a:off x="838200" y="1825624"/>
                <a:ext cx="10515600" cy="5032375"/>
              </a:xfrm>
            </p:spPr>
            <p:txBody>
              <a:bodyPr>
                <a:normAutofit fontScale="92500" lnSpcReduction="10000"/>
              </a:bodyPr>
              <a:lstStyle/>
              <a:p>
                <a:r>
                  <a:rPr lang="en-US" dirty="0"/>
                  <a:t>To explore what problems are and are not tractable, we give some complexity classes special names:</a:t>
                </a:r>
              </a:p>
              <a:p>
                <a:r>
                  <a:rPr lang="en-US" b="0" dirty="0"/>
                  <a:t>Complexity Class </a:t>
                </a:r>
                <a14:m>
                  <m:oMath xmlns:m="http://schemas.openxmlformats.org/officeDocument/2006/math">
                    <m:r>
                      <a:rPr lang="en-US" b="0" i="1" smtClean="0">
                        <a:latin typeface="Cambria Math" panose="02040503050406030204" pitchFamily="18" charset="0"/>
                      </a:rPr>
                      <m:t>𝑃</m:t>
                    </m:r>
                  </m:oMath>
                </a14:m>
                <a:r>
                  <a:rPr lang="en-US" dirty="0"/>
                  <a:t>:</a:t>
                </a:r>
              </a:p>
              <a:p>
                <a:pPr lvl="1"/>
                <a:r>
                  <a:rPr lang="en-US" dirty="0"/>
                  <a:t>Stands for “Polynomial”</a:t>
                </a:r>
              </a:p>
              <a:p>
                <a:pPr lvl="1"/>
                <a:r>
                  <a:rPr lang="en-US" dirty="0"/>
                  <a:t>The set of problems which have an algorithm whose running time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𝑝</m:t>
                        </m:r>
                      </m:sup>
                    </m:sSup>
                    <m:r>
                      <a:rPr lang="en-US" b="0" i="0" smtClean="0">
                        <a:latin typeface="Cambria Math" panose="02040503050406030204" pitchFamily="18" charset="0"/>
                      </a:rPr>
                      <m:t>)</m:t>
                    </m:r>
                  </m:oMath>
                </a14:m>
                <a:r>
                  <a:rPr lang="en-US" dirty="0"/>
                  <a:t> for some choice of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ℝ</m:t>
                    </m:r>
                  </m:oMath>
                </a14:m>
                <a:r>
                  <a:rPr lang="en-US" dirty="0"/>
                  <a:t>.</a:t>
                </a:r>
              </a:p>
              <a:p>
                <a:pPr lvl="1"/>
                <a:r>
                  <a:rPr lang="en-US" dirty="0"/>
                  <a:t>We say all problems belonging to </a:t>
                </a:r>
                <a14:m>
                  <m:oMath xmlns:m="http://schemas.openxmlformats.org/officeDocument/2006/math">
                    <m:r>
                      <a:rPr lang="en-US" b="0" i="1" smtClean="0">
                        <a:latin typeface="Cambria Math" panose="02040503050406030204" pitchFamily="18" charset="0"/>
                      </a:rPr>
                      <m:t>𝑃</m:t>
                    </m:r>
                  </m:oMath>
                </a14:m>
                <a:r>
                  <a:rPr lang="en-US" dirty="0"/>
                  <a:t> are “Tractable”</a:t>
                </a:r>
              </a:p>
              <a:p>
                <a:r>
                  <a:rPr lang="en-US" dirty="0"/>
                  <a:t>Complexity Class </a:t>
                </a:r>
                <a14:m>
                  <m:oMath xmlns:m="http://schemas.openxmlformats.org/officeDocument/2006/math">
                    <m:r>
                      <a:rPr lang="en-US" b="0" i="1" smtClean="0">
                        <a:latin typeface="Cambria Math" panose="02040503050406030204" pitchFamily="18" charset="0"/>
                      </a:rPr>
                      <m:t>𝐸𝑋𝑃</m:t>
                    </m:r>
                  </m:oMath>
                </a14:m>
                <a:r>
                  <a:rPr lang="en-US" dirty="0"/>
                  <a:t>:</a:t>
                </a:r>
              </a:p>
              <a:p>
                <a:pPr lvl="1"/>
                <a:r>
                  <a:rPr lang="en-US" dirty="0"/>
                  <a:t>Stands for “Exponential”</a:t>
                </a:r>
              </a:p>
              <a:p>
                <a:pPr lvl="1"/>
                <a:r>
                  <a:rPr lang="en-US" dirty="0"/>
                  <a:t>The set of problems which have an algorithm whose running time is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𝑝</m:t>
                                </m:r>
                              </m:sup>
                            </m:sSup>
                          </m:sup>
                        </m:sSup>
                      </m:e>
                    </m:d>
                  </m:oMath>
                </a14:m>
                <a:r>
                  <a:rPr lang="en-US" dirty="0"/>
                  <a:t> for some choice of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ℝ</m:t>
                    </m:r>
                  </m:oMath>
                </a14:m>
                <a:endParaRPr lang="en-US" dirty="0"/>
              </a:p>
              <a:p>
                <a:pPr lvl="1"/>
                <a:r>
                  <a:rPr lang="en-US" dirty="0"/>
                  <a:t>We say all problems belonging to </a:t>
                </a:r>
                <a14:m>
                  <m:oMath xmlns:m="http://schemas.openxmlformats.org/officeDocument/2006/math">
                    <m:r>
                      <a:rPr lang="en-US" b="0" i="1" smtClean="0">
                        <a:latin typeface="Cambria Math" panose="02040503050406030204" pitchFamily="18" charset="0"/>
                      </a:rPr>
                      <m:t>𝐸𝑋𝑃</m:t>
                    </m:r>
                    <m:r>
                      <a:rPr lang="en-US" b="0" i="1" smtClean="0">
                        <a:latin typeface="Cambria Math" panose="02040503050406030204" pitchFamily="18" charset="0"/>
                      </a:rPr>
                      <m:t>−</m:t>
                    </m:r>
                    <m:r>
                      <a:rPr lang="en-US" b="0" i="1" smtClean="0">
                        <a:latin typeface="Cambria Math" panose="02040503050406030204" pitchFamily="18" charset="0"/>
                      </a:rPr>
                      <m:t>𝑃</m:t>
                    </m:r>
                  </m:oMath>
                </a14:m>
                <a:r>
                  <a:rPr lang="en-US" dirty="0"/>
                  <a:t> are “Intractable”</a:t>
                </a:r>
              </a:p>
              <a:p>
                <a:pPr lvl="2"/>
                <a:r>
                  <a:rPr lang="en-US" dirty="0"/>
                  <a:t>Disclaimer: Really it’s all problems outside of </a:t>
                </a:r>
                <a14:m>
                  <m:oMath xmlns:m="http://schemas.openxmlformats.org/officeDocument/2006/math">
                    <m:r>
                      <a:rPr lang="en-US" b="0" i="1" smtClean="0">
                        <a:latin typeface="Cambria Math" panose="02040503050406030204" pitchFamily="18" charset="0"/>
                      </a:rPr>
                      <m:t>𝑃</m:t>
                    </m:r>
                  </m:oMath>
                </a14:m>
                <a:r>
                  <a:rPr lang="en-US" dirty="0"/>
                  <a:t>, and there are problems which do not belong to </a:t>
                </a:r>
                <a14:m>
                  <m:oMath xmlns:m="http://schemas.openxmlformats.org/officeDocument/2006/math">
                    <m:r>
                      <a:rPr lang="en-US" b="0" i="1" smtClean="0">
                        <a:latin typeface="Cambria Math" panose="02040503050406030204" pitchFamily="18" charset="0"/>
                      </a:rPr>
                      <m:t>𝐸𝑋𝑃</m:t>
                    </m:r>
                  </m:oMath>
                </a14:m>
                <a:r>
                  <a:rPr lang="en-US" dirty="0"/>
                  <a:t>, but we’re not going to worry about those in this class</a:t>
                </a:r>
              </a:p>
            </p:txBody>
          </p:sp>
        </mc:Choice>
        <mc:Fallback xmlns="">
          <p:sp>
            <p:nvSpPr>
              <p:cNvPr id="3" name="Content Placeholder 2">
                <a:extLst>
                  <a:ext uri="{FF2B5EF4-FFF2-40B4-BE49-F238E27FC236}">
                    <a16:creationId xmlns:a16="http://schemas.microsoft.com/office/drawing/2014/main" id="{4BE2FB8E-130B-75C8-4641-87C97C4EDA3F}"/>
                  </a:ext>
                </a:extLst>
              </p:cNvPr>
              <p:cNvSpPr>
                <a:spLocks noGrp="1" noRot="1" noChangeAspect="1" noMove="1" noResize="1" noEditPoints="1" noAdjustHandles="1" noChangeArrowheads="1" noChangeShapeType="1" noTextEdit="1"/>
              </p:cNvSpPr>
              <p:nvPr>
                <p:ph idx="1"/>
              </p:nvPr>
            </p:nvSpPr>
            <p:spPr>
              <a:xfrm>
                <a:off x="838200" y="1825624"/>
                <a:ext cx="10515600" cy="5032375"/>
              </a:xfrm>
              <a:blipFill>
                <a:blip r:embed="rId2"/>
                <a:stretch>
                  <a:fillRect l="-928" t="-2421" r="-290"/>
                </a:stretch>
              </a:blipFill>
            </p:spPr>
            <p:txBody>
              <a:bodyPr/>
              <a:lstStyle/>
              <a:p>
                <a:r>
                  <a:rPr lang="en-US">
                    <a:noFill/>
                  </a:rPr>
                  <a:t> </a:t>
                </a:r>
              </a:p>
            </p:txBody>
          </p:sp>
        </mc:Fallback>
      </mc:AlternateContent>
    </p:spTree>
    <p:extLst>
      <p:ext uri="{BB962C8B-B14F-4D97-AF65-F5344CB8AC3E}">
        <p14:creationId xmlns:p14="http://schemas.microsoft.com/office/powerpoint/2010/main" val="199270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87E63B7-26A8-E554-2435-7EE8062ABFA0}"/>
                  </a:ext>
                </a:extLst>
              </p:cNvPr>
              <p:cNvSpPr>
                <a:spLocks noGrp="1"/>
              </p:cNvSpPr>
              <p:nvPr>
                <p:ph type="title"/>
              </p:nvPr>
            </p:nvSpPr>
            <p:spPr>
              <a:xfrm>
                <a:off x="838200" y="365125"/>
                <a:ext cx="4585268" cy="1325563"/>
              </a:xfrm>
            </p:spPr>
            <p:txBody>
              <a:bodyPr/>
              <a:lstStyle/>
              <a:p>
                <a14:m>
                  <m:oMath xmlns:m="http://schemas.openxmlformats.org/officeDocument/2006/math">
                    <m:r>
                      <a:rPr lang="en-US" i="1">
                        <a:latin typeface="Cambria Math" panose="02040503050406030204" pitchFamily="18" charset="0"/>
                      </a:rPr>
                      <m:t>𝐸𝑋𝑃</m:t>
                    </m:r>
                  </m:oMath>
                </a14:m>
                <a:r>
                  <a:rPr lang="en-US" dirty="0"/>
                  <a:t> and </a:t>
                </a:r>
                <a14:m>
                  <m:oMath xmlns:m="http://schemas.openxmlformats.org/officeDocument/2006/math">
                    <m:r>
                      <a:rPr lang="en-US" i="1">
                        <a:latin typeface="Cambria Math" panose="02040503050406030204" pitchFamily="18" charset="0"/>
                      </a:rPr>
                      <m:t>𝑃</m:t>
                    </m:r>
                  </m:oMath>
                </a14:m>
                <a:endParaRPr lang="en-US" dirty="0"/>
              </a:p>
            </p:txBody>
          </p:sp>
        </mc:Choice>
        <mc:Fallback xmlns="">
          <p:sp>
            <p:nvSpPr>
              <p:cNvPr id="2" name="Title 1">
                <a:extLst>
                  <a:ext uri="{FF2B5EF4-FFF2-40B4-BE49-F238E27FC236}">
                    <a16:creationId xmlns:a16="http://schemas.microsoft.com/office/drawing/2014/main" id="{A87E63B7-26A8-E554-2435-7EE8062ABFA0}"/>
                  </a:ext>
                </a:extLst>
              </p:cNvPr>
              <p:cNvSpPr>
                <a:spLocks noGrp="1" noRot="1" noChangeAspect="1" noMove="1" noResize="1" noEditPoints="1" noAdjustHandles="1" noChangeArrowheads="1" noChangeShapeType="1" noTextEdit="1"/>
              </p:cNvSpPr>
              <p:nvPr>
                <p:ph type="title"/>
              </p:nvPr>
            </p:nvSpPr>
            <p:spPr>
              <a:xfrm>
                <a:off x="838200" y="365125"/>
                <a:ext cx="4585268" cy="1325563"/>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3EA2E16-333B-8EE1-3D66-03F2438D521D}"/>
                  </a:ext>
                </a:extLst>
              </p:cNvPr>
              <p:cNvSpPr txBox="1"/>
              <p:nvPr/>
            </p:nvSpPr>
            <p:spPr>
              <a:xfrm>
                <a:off x="5344160" y="162420"/>
                <a:ext cx="6924040" cy="1631216"/>
              </a:xfrm>
              <a:prstGeom prst="rect">
                <a:avLst/>
              </a:prstGeom>
              <a:noFill/>
            </p:spPr>
            <p:txBody>
              <a:bodyPr wrap="square">
                <a:spAutoFit/>
              </a:bodyPr>
              <a:lstStyle/>
              <a:p>
                <a:pPr algn="ctr"/>
                <a:r>
                  <a:rPr lang="en-US" sz="2000" b="1" u="sng" dirty="0">
                    <a:solidFill>
                      <a:srgbClr val="FF0000"/>
                    </a:solidFill>
                  </a:rPr>
                  <a:t>Important!</a:t>
                </a:r>
              </a:p>
              <a:p>
                <a:pPr algn="ctr"/>
                <a:r>
                  <a:rPr lang="en-US" sz="2000" dirty="0">
                    <a:solidFill>
                      <a:srgbClr val="FF0000"/>
                    </a:solidFill>
                  </a:rPr>
                  <a:t>Some of the problems we’ve listed in </a:t>
                </a:r>
                <a14:m>
                  <m:oMath xmlns:m="http://schemas.openxmlformats.org/officeDocument/2006/math">
                    <m:r>
                      <a:rPr lang="en-US" sz="2000" b="0" i="1" smtClean="0">
                        <a:solidFill>
                          <a:srgbClr val="FF0000"/>
                        </a:solidFill>
                        <a:latin typeface="Cambria Math" panose="02040503050406030204" pitchFamily="18" charset="0"/>
                      </a:rPr>
                      <m:t>𝐸𝑋𝑃</m:t>
                    </m:r>
                  </m:oMath>
                </a14:m>
                <a:r>
                  <a:rPr lang="en-US" sz="2000" dirty="0">
                    <a:solidFill>
                      <a:srgbClr val="FF0000"/>
                    </a:solidFill>
                  </a:rPr>
                  <a:t> could also be members of </a:t>
                </a:r>
                <a14:m>
                  <m:oMath xmlns:m="http://schemas.openxmlformats.org/officeDocument/2006/math">
                    <m:r>
                      <a:rPr lang="en-US" sz="2000" b="0" i="1" smtClean="0">
                        <a:solidFill>
                          <a:srgbClr val="FF0000"/>
                        </a:solidFill>
                        <a:latin typeface="Cambria Math" panose="02040503050406030204" pitchFamily="18" charset="0"/>
                      </a:rPr>
                      <m:t>𝑃</m:t>
                    </m:r>
                  </m:oMath>
                </a14:m>
                <a:r>
                  <a:rPr lang="en-US" sz="2000" dirty="0">
                    <a:solidFill>
                      <a:srgbClr val="FF0000"/>
                    </a:solidFill>
                  </a:rPr>
                  <a:t>. Since membership is determined by a problem’s </a:t>
                </a:r>
                <a:r>
                  <a:rPr lang="en-US" sz="2000" i="1" dirty="0">
                    <a:solidFill>
                      <a:srgbClr val="FF0000"/>
                    </a:solidFill>
                  </a:rPr>
                  <a:t>most</a:t>
                </a:r>
                <a:r>
                  <a:rPr lang="en-US" sz="2000" dirty="0">
                    <a:solidFill>
                      <a:srgbClr val="FF0000"/>
                    </a:solidFill>
                  </a:rPr>
                  <a:t> efficient algorithm, knowing if a problem belongs to </a:t>
                </a:r>
                <a14:m>
                  <m:oMath xmlns:m="http://schemas.openxmlformats.org/officeDocument/2006/math">
                    <m:r>
                      <a:rPr lang="en-US" sz="2000" b="0" i="1" smtClean="0">
                        <a:solidFill>
                          <a:srgbClr val="FF0000"/>
                        </a:solidFill>
                        <a:latin typeface="Cambria Math" panose="02040503050406030204" pitchFamily="18" charset="0"/>
                      </a:rPr>
                      <m:t>𝑃</m:t>
                    </m:r>
                  </m:oMath>
                </a14:m>
                <a:r>
                  <a:rPr lang="en-US" sz="2000" dirty="0">
                    <a:solidFill>
                      <a:srgbClr val="FF0000"/>
                    </a:solidFill>
                  </a:rPr>
                  <a:t> requires knowing the best algorithm possible! </a:t>
                </a:r>
              </a:p>
            </p:txBody>
          </p:sp>
        </mc:Choice>
        <mc:Fallback xmlns="">
          <p:sp>
            <p:nvSpPr>
              <p:cNvPr id="10" name="TextBox 9">
                <a:extLst>
                  <a:ext uri="{FF2B5EF4-FFF2-40B4-BE49-F238E27FC236}">
                    <a16:creationId xmlns:a16="http://schemas.microsoft.com/office/drawing/2014/main" id="{53EA2E16-333B-8EE1-3D66-03F2438D521D}"/>
                  </a:ext>
                </a:extLst>
              </p:cNvPr>
              <p:cNvSpPr txBox="1">
                <a:spLocks noRot="1" noChangeAspect="1" noMove="1" noResize="1" noEditPoints="1" noAdjustHandles="1" noChangeArrowheads="1" noChangeShapeType="1" noTextEdit="1"/>
              </p:cNvSpPr>
              <p:nvPr/>
            </p:nvSpPr>
            <p:spPr>
              <a:xfrm>
                <a:off x="5344160" y="162420"/>
                <a:ext cx="6924040" cy="1631216"/>
              </a:xfrm>
              <a:prstGeom prst="rect">
                <a:avLst/>
              </a:prstGeom>
              <a:blipFill>
                <a:blip r:embed="rId3"/>
                <a:stretch>
                  <a:fillRect t="-2247" r="-264" b="-5993"/>
                </a:stretch>
              </a:blipFill>
            </p:spPr>
            <p:txBody>
              <a:bodyPr/>
              <a:lstStyle/>
              <a:p>
                <a:r>
                  <a:rPr lang="en-US">
                    <a:noFill/>
                  </a:rPr>
                  <a:t> </a:t>
                </a:r>
              </a:p>
            </p:txBody>
          </p:sp>
        </mc:Fallback>
      </mc:AlternateContent>
      <p:grpSp>
        <p:nvGrpSpPr>
          <p:cNvPr id="12" name="Group 11" descr="Some example problems known to be within P: Sorting, Shortest Path, Euler Path&#10;&#10;Some example problems known to be in EXP but may or may not be within P: Hamiltonian Path, Longest Path, Vertex Cover, Independent Set, Satisfiability&#10;&#10;An example problem known to be within EXP but outside of P: Board Game Strategies (e.g. Chess).">
            <a:extLst>
              <a:ext uri="{FF2B5EF4-FFF2-40B4-BE49-F238E27FC236}">
                <a16:creationId xmlns:a16="http://schemas.microsoft.com/office/drawing/2014/main" id="{EFD11A5B-3A74-9B70-E398-8D3E85E60B5B}"/>
              </a:ext>
            </a:extLst>
          </p:cNvPr>
          <p:cNvGrpSpPr/>
          <p:nvPr/>
        </p:nvGrpSpPr>
        <p:grpSpPr>
          <a:xfrm>
            <a:off x="60960" y="1564640"/>
            <a:ext cx="9306560" cy="5096192"/>
            <a:chOff x="60960" y="1564640"/>
            <a:chExt cx="9306560" cy="5096192"/>
          </a:xfrm>
        </p:grpSpPr>
        <p:sp>
          <p:nvSpPr>
            <p:cNvPr id="13" name="Oval 12">
              <a:extLst>
                <a:ext uri="{FF2B5EF4-FFF2-40B4-BE49-F238E27FC236}">
                  <a16:creationId xmlns:a16="http://schemas.microsoft.com/office/drawing/2014/main" id="{816E2D9C-088F-EB1B-7D24-BC485A3F382F}"/>
                </a:ext>
              </a:extLst>
            </p:cNvPr>
            <p:cNvSpPr/>
            <p:nvPr/>
          </p:nvSpPr>
          <p:spPr>
            <a:xfrm>
              <a:off x="60960" y="1564640"/>
              <a:ext cx="9306560" cy="5096192"/>
            </a:xfrm>
            <a:prstGeom prst="ellipse">
              <a:avLst/>
            </a:prstGeom>
            <a:solidFill>
              <a:schemeClr val="accent1">
                <a:lumMod val="60000"/>
                <a:lumOff val="4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4" name="Oval 13">
              <a:extLst>
                <a:ext uri="{FF2B5EF4-FFF2-40B4-BE49-F238E27FC236}">
                  <a16:creationId xmlns:a16="http://schemas.microsoft.com/office/drawing/2014/main" id="{496D4250-E7FB-716D-09FB-2BD5362E1506}"/>
                </a:ext>
              </a:extLst>
            </p:cNvPr>
            <p:cNvSpPr/>
            <p:nvPr/>
          </p:nvSpPr>
          <p:spPr>
            <a:xfrm>
              <a:off x="261106" y="2732548"/>
              <a:ext cx="4998720" cy="2555240"/>
            </a:xfrm>
            <a:prstGeom prst="ellipse">
              <a:avLst/>
            </a:prstGeom>
            <a:solidFill>
              <a:schemeClr val="accent4">
                <a:lumMod val="40000"/>
                <a:lumOff val="6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D021E0B-93E6-08A2-04A5-77E858F62684}"/>
                    </a:ext>
                  </a:extLst>
                </p:cNvPr>
                <p:cNvSpPr txBox="1"/>
                <p:nvPr/>
              </p:nvSpPr>
              <p:spPr>
                <a:xfrm>
                  <a:off x="1981200" y="1670880"/>
                  <a:ext cx="6096000"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b="0" i="1" dirty="0" smtClean="0">
                            <a:solidFill>
                              <a:schemeClr val="tx1"/>
                            </a:solidFill>
                            <a:latin typeface="Cambria Math" panose="02040503050406030204" pitchFamily="18" charset="0"/>
                          </a:rPr>
                          <m:t>𝐸𝑋</m:t>
                        </m:r>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7" name="TextBox 6">
                  <a:extLst>
                    <a:ext uri="{FF2B5EF4-FFF2-40B4-BE49-F238E27FC236}">
                      <a16:creationId xmlns:a16="http://schemas.microsoft.com/office/drawing/2014/main" id="{F3933289-11A2-E100-3246-E02B39C7AED0}"/>
                    </a:ext>
                  </a:extLst>
                </p:cNvPr>
                <p:cNvSpPr txBox="1">
                  <a:spLocks noRot="1" noChangeAspect="1" noMove="1" noResize="1" noEditPoints="1" noAdjustHandles="1" noChangeArrowheads="1" noChangeShapeType="1" noTextEdit="1"/>
                </p:cNvSpPr>
                <p:nvPr/>
              </p:nvSpPr>
              <p:spPr>
                <a:xfrm>
                  <a:off x="1981200" y="1670880"/>
                  <a:ext cx="6096000" cy="523220"/>
                </a:xfrm>
                <a:prstGeom prst="rect">
                  <a:avLst/>
                </a:prstGeom>
                <a:blipFill>
                  <a:blip r:embed="rId4"/>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F8C442FD-47B6-9915-2B9B-F42D6BA4FD6E}"/>
                </a:ext>
              </a:extLst>
            </p:cNvPr>
            <p:cNvSpPr txBox="1"/>
            <p:nvPr/>
          </p:nvSpPr>
          <p:spPr>
            <a:xfrm>
              <a:off x="2096823" y="4645922"/>
              <a:ext cx="1327286" cy="461665"/>
            </a:xfrm>
            <a:prstGeom prst="rect">
              <a:avLst/>
            </a:prstGeom>
            <a:noFill/>
          </p:spPr>
          <p:txBody>
            <a:bodyPr wrap="none" rtlCol="0">
              <a:spAutoFit/>
            </a:bodyPr>
            <a:lstStyle/>
            <a:p>
              <a:r>
                <a:rPr lang="en-US" sz="2400" dirty="0">
                  <a:solidFill>
                    <a:srgbClr val="FF0000"/>
                  </a:solidFill>
                </a:rPr>
                <a:t>Tractable</a:t>
              </a:r>
            </a:p>
          </p:txBody>
        </p:sp>
        <p:sp>
          <p:nvSpPr>
            <p:cNvPr id="17" name="TextBox 16">
              <a:extLst>
                <a:ext uri="{FF2B5EF4-FFF2-40B4-BE49-F238E27FC236}">
                  <a16:creationId xmlns:a16="http://schemas.microsoft.com/office/drawing/2014/main" id="{2047D6BA-C84C-1A6B-83B1-A9C4201D9992}"/>
                </a:ext>
              </a:extLst>
            </p:cNvPr>
            <p:cNvSpPr txBox="1"/>
            <p:nvPr/>
          </p:nvSpPr>
          <p:spPr>
            <a:xfrm>
              <a:off x="3809894" y="6098815"/>
              <a:ext cx="1534266" cy="461665"/>
            </a:xfrm>
            <a:prstGeom prst="rect">
              <a:avLst/>
            </a:prstGeom>
            <a:noFill/>
          </p:spPr>
          <p:txBody>
            <a:bodyPr wrap="none" rtlCol="0">
              <a:spAutoFit/>
            </a:bodyPr>
            <a:lstStyle/>
            <a:p>
              <a:r>
                <a:rPr lang="en-US" sz="2400" dirty="0">
                  <a:solidFill>
                    <a:srgbClr val="FF0000"/>
                  </a:solidFill>
                </a:rPr>
                <a:t>Intractable</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F083F3D-9F0B-5FB5-72F2-5F8ED144DD6B}"/>
                    </a:ext>
                  </a:extLst>
                </p:cNvPr>
                <p:cNvSpPr txBox="1"/>
                <p:nvPr/>
              </p:nvSpPr>
              <p:spPr>
                <a:xfrm>
                  <a:off x="1105304" y="2971616"/>
                  <a:ext cx="991519" cy="523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panose="02040503050406030204" pitchFamily="18" charset="0"/>
                          </a:rPr>
                          <m:t>𝑃</m:t>
                        </m:r>
                      </m:oMath>
                    </m:oMathPara>
                  </a14:m>
                  <a:endParaRPr lang="en-US" sz="2800" dirty="0">
                    <a:solidFill>
                      <a:schemeClr val="tx1"/>
                    </a:solidFill>
                  </a:endParaRPr>
                </a:p>
              </p:txBody>
            </p:sp>
          </mc:Choice>
          <mc:Fallback xmlns="">
            <p:sp>
              <p:nvSpPr>
                <p:cNvPr id="3" name="TextBox 2">
                  <a:extLst>
                    <a:ext uri="{FF2B5EF4-FFF2-40B4-BE49-F238E27FC236}">
                      <a16:creationId xmlns:a16="http://schemas.microsoft.com/office/drawing/2014/main" id="{1F464BCC-0AB2-C9A2-C0EE-1EFC632FB5C4}"/>
                    </a:ext>
                  </a:extLst>
                </p:cNvPr>
                <p:cNvSpPr txBox="1">
                  <a:spLocks noRot="1" noChangeAspect="1" noMove="1" noResize="1" noEditPoints="1" noAdjustHandles="1" noChangeArrowheads="1" noChangeShapeType="1" noTextEdit="1"/>
                </p:cNvSpPr>
                <p:nvPr/>
              </p:nvSpPr>
              <p:spPr>
                <a:xfrm>
                  <a:off x="1105304" y="2971616"/>
                  <a:ext cx="991519" cy="523220"/>
                </a:xfrm>
                <a:prstGeom prst="rect">
                  <a:avLst/>
                </a:prstGeom>
                <a:blipFill>
                  <a:blip r:embed="rId5"/>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C4D7FE26-AE36-9457-0CBB-50016BD2B3F0}"/>
                </a:ext>
              </a:extLst>
            </p:cNvPr>
            <p:cNvSpPr txBox="1"/>
            <p:nvPr/>
          </p:nvSpPr>
          <p:spPr>
            <a:xfrm>
              <a:off x="1102278" y="2952357"/>
              <a:ext cx="4321190" cy="1384995"/>
            </a:xfrm>
            <a:prstGeom prst="rect">
              <a:avLst/>
            </a:prstGeom>
            <a:noFill/>
          </p:spPr>
          <p:txBody>
            <a:bodyPr wrap="square">
              <a:spAutoFit/>
            </a:bodyPr>
            <a:lstStyle/>
            <a:p>
              <a:pPr algn="ctr"/>
              <a:r>
                <a:rPr lang="en-US" sz="2800" dirty="0">
                  <a:solidFill>
                    <a:schemeClr val="tx1"/>
                  </a:solidFill>
                </a:rPr>
                <a:t>Sorting</a:t>
              </a:r>
            </a:p>
            <a:p>
              <a:pPr algn="ctr"/>
              <a:r>
                <a:rPr lang="en-US" sz="2800" dirty="0"/>
                <a:t>Shortest Path</a:t>
              </a:r>
            </a:p>
            <a:p>
              <a:pPr algn="ctr"/>
              <a:r>
                <a:rPr lang="en-US" sz="2800" dirty="0">
                  <a:solidFill>
                    <a:schemeClr val="tx1"/>
                  </a:solidFill>
                </a:rPr>
                <a:t>Euler Path</a:t>
              </a:r>
            </a:p>
          </p:txBody>
        </p:sp>
        <p:sp>
          <p:nvSpPr>
            <p:cNvPr id="20" name="TextBox 19">
              <a:extLst>
                <a:ext uri="{FF2B5EF4-FFF2-40B4-BE49-F238E27FC236}">
                  <a16:creationId xmlns:a16="http://schemas.microsoft.com/office/drawing/2014/main" id="{E35BEF83-838A-A7ED-7974-58077392D2A9}"/>
                </a:ext>
              </a:extLst>
            </p:cNvPr>
            <p:cNvSpPr txBox="1"/>
            <p:nvPr/>
          </p:nvSpPr>
          <p:spPr>
            <a:xfrm>
              <a:off x="4440933" y="2895021"/>
              <a:ext cx="4321190" cy="2677656"/>
            </a:xfrm>
            <a:prstGeom prst="rect">
              <a:avLst/>
            </a:prstGeom>
            <a:noFill/>
          </p:spPr>
          <p:txBody>
            <a:bodyPr wrap="square">
              <a:spAutoFit/>
            </a:bodyPr>
            <a:lstStyle/>
            <a:p>
              <a:pPr algn="ctr"/>
              <a:r>
                <a:rPr lang="en-US" sz="2800" dirty="0">
                  <a:solidFill>
                    <a:schemeClr val="tx1"/>
                  </a:solidFill>
                </a:rPr>
                <a:t>Hamiltonian Path</a:t>
              </a:r>
            </a:p>
            <a:p>
              <a:pPr algn="ctr"/>
              <a:r>
                <a:rPr lang="en-US" sz="2800" dirty="0">
                  <a:solidFill>
                    <a:schemeClr val="tx1"/>
                  </a:solidFill>
                </a:rPr>
                <a:t>Longest Path</a:t>
              </a:r>
            </a:p>
            <a:p>
              <a:pPr algn="ctr"/>
              <a:r>
                <a:rPr lang="en-US" sz="2800" dirty="0"/>
                <a:t>Vertex Cover</a:t>
              </a:r>
            </a:p>
            <a:p>
              <a:pPr algn="ctr"/>
              <a:r>
                <a:rPr lang="en-US" sz="2800" dirty="0">
                  <a:solidFill>
                    <a:schemeClr val="tx1"/>
                  </a:solidFill>
                </a:rPr>
                <a:t>Independent Set</a:t>
              </a:r>
            </a:p>
            <a:p>
              <a:pPr algn="ctr"/>
              <a:r>
                <a:rPr lang="en-US" sz="2800" dirty="0"/>
                <a:t>Satisfiability</a:t>
              </a:r>
            </a:p>
            <a:p>
              <a:pPr algn="ctr"/>
              <a:r>
                <a:rPr lang="en-US" sz="2800" dirty="0"/>
                <a:t>Most Board Game Strategies</a:t>
              </a:r>
              <a:endParaRPr lang="en-US" sz="2800" dirty="0">
                <a:solidFill>
                  <a:schemeClr val="tx1"/>
                </a:solidFill>
              </a:endParaRPr>
            </a:p>
          </p:txBody>
        </p:sp>
      </p:grpSp>
    </p:spTree>
    <p:extLst>
      <p:ext uri="{BB962C8B-B14F-4D97-AF65-F5344CB8AC3E}">
        <p14:creationId xmlns:p14="http://schemas.microsoft.com/office/powerpoint/2010/main" val="373638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07D8-AFB7-106C-286D-8A15C2C6E18E}"/>
              </a:ext>
            </a:extLst>
          </p:cNvPr>
          <p:cNvSpPr>
            <a:spLocks noGrp="1"/>
          </p:cNvSpPr>
          <p:nvPr>
            <p:ph type="title"/>
          </p:nvPr>
        </p:nvSpPr>
        <p:spPr/>
        <p:txBody>
          <a:bodyPr/>
          <a:lstStyle/>
          <a:p>
            <a:r>
              <a:rPr lang="en-US" dirty="0"/>
              <a:t>Studying Complexity and Tractability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8BC985-1CA7-0F95-E19A-C18AFEB4C462}"/>
                  </a:ext>
                </a:extLst>
              </p:cNvPr>
              <p:cNvSpPr>
                <a:spLocks noGrp="1"/>
              </p:cNvSpPr>
              <p:nvPr>
                <p:ph idx="1"/>
              </p:nvPr>
            </p:nvSpPr>
            <p:spPr>
              <a:xfrm>
                <a:off x="838200" y="1825624"/>
                <a:ext cx="10515600" cy="5032375"/>
              </a:xfrm>
            </p:spPr>
            <p:txBody>
              <a:bodyPr>
                <a:normAutofit lnSpcReduction="10000"/>
              </a:bodyPr>
              <a:lstStyle/>
              <a:p>
                <a:r>
                  <a:rPr lang="en-US" dirty="0"/>
                  <a:t>Organizing problems into complexity classes helps us to reason more carefully and flexibly about tractability</a:t>
                </a:r>
              </a:p>
              <a:p>
                <a:r>
                  <a:rPr lang="en-US" dirty="0"/>
                  <a:t>The goal for each problem is to either</a:t>
                </a:r>
              </a:p>
              <a:p>
                <a:pPr lvl="1"/>
                <a:r>
                  <a:rPr lang="en-US" dirty="0"/>
                  <a:t>Find an efficient algorithm if it exists</a:t>
                </a:r>
              </a:p>
              <a:p>
                <a:pPr lvl="2"/>
                <a:r>
                  <a:rPr lang="en-US" dirty="0"/>
                  <a:t>i.e. show it belongs to </a:t>
                </a:r>
                <a14:m>
                  <m:oMath xmlns:m="http://schemas.openxmlformats.org/officeDocument/2006/math">
                    <m:r>
                      <a:rPr lang="en-US" b="0" i="1" smtClean="0">
                        <a:latin typeface="Cambria Math" panose="02040503050406030204" pitchFamily="18" charset="0"/>
                      </a:rPr>
                      <m:t>𝑃</m:t>
                    </m:r>
                  </m:oMath>
                </a14:m>
                <a:endParaRPr lang="en-US" dirty="0"/>
              </a:p>
              <a:p>
                <a:pPr lvl="1"/>
                <a:r>
                  <a:rPr lang="en-US" dirty="0"/>
                  <a:t>Prove that no efficient algorithm exists</a:t>
                </a:r>
              </a:p>
              <a:p>
                <a:pPr lvl="2"/>
                <a:r>
                  <a:rPr lang="en-US" dirty="0"/>
                  <a:t>i.e. show it does not belong to </a:t>
                </a:r>
                <a14:m>
                  <m:oMath xmlns:m="http://schemas.openxmlformats.org/officeDocument/2006/math">
                    <m:r>
                      <a:rPr lang="en-US" b="0" i="1" smtClean="0">
                        <a:latin typeface="Cambria Math" panose="02040503050406030204" pitchFamily="18" charset="0"/>
                      </a:rPr>
                      <m:t>𝑃</m:t>
                    </m:r>
                  </m:oMath>
                </a14:m>
                <a:endParaRPr lang="en-US" dirty="0"/>
              </a:p>
              <a:p>
                <a:r>
                  <a:rPr lang="en-US" dirty="0"/>
                  <a:t>Complexity classes allow us to reason about sets of problems at a time, rather than each problem individually</a:t>
                </a:r>
              </a:p>
              <a:p>
                <a:pPr lvl="1"/>
                <a:r>
                  <a:rPr lang="en-US" dirty="0"/>
                  <a:t>If we can find more precise classes to organize problems into, we might be able to draw conclusions about the entire class</a:t>
                </a:r>
              </a:p>
              <a:p>
                <a:pPr lvl="1"/>
                <a:r>
                  <a:rPr lang="en-US" dirty="0"/>
                  <a:t>It may be easier to show a problem belongs to class </a:t>
                </a:r>
                <a14:m>
                  <m:oMath xmlns:m="http://schemas.openxmlformats.org/officeDocument/2006/math">
                    <m:r>
                      <a:rPr lang="en-US" b="0" i="1" smtClean="0">
                        <a:latin typeface="Cambria Math" panose="02040503050406030204" pitchFamily="18" charset="0"/>
                      </a:rPr>
                      <m:t>𝐶</m:t>
                    </m:r>
                  </m:oMath>
                </a14:m>
                <a:r>
                  <a:rPr lang="en-US" dirty="0"/>
                  <a:t> than to </a:t>
                </a:r>
                <a14:m>
                  <m:oMath xmlns:m="http://schemas.openxmlformats.org/officeDocument/2006/math">
                    <m:r>
                      <a:rPr lang="en-US" b="0" i="1" smtClean="0">
                        <a:latin typeface="Cambria Math" panose="02040503050406030204" pitchFamily="18" charset="0"/>
                      </a:rPr>
                      <m:t>𝑃</m:t>
                    </m:r>
                  </m:oMath>
                </a14:m>
                <a:r>
                  <a:rPr lang="en-US" dirty="0"/>
                  <a:t>, so it may help to show that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𝑃</m:t>
                    </m:r>
                  </m:oMath>
                </a14:m>
                <a:endParaRPr lang="en-US" dirty="0"/>
              </a:p>
            </p:txBody>
          </p:sp>
        </mc:Choice>
        <mc:Fallback xmlns="">
          <p:sp>
            <p:nvSpPr>
              <p:cNvPr id="3" name="Content Placeholder 2">
                <a:extLst>
                  <a:ext uri="{FF2B5EF4-FFF2-40B4-BE49-F238E27FC236}">
                    <a16:creationId xmlns:a16="http://schemas.microsoft.com/office/drawing/2014/main" id="{918BC985-1CA7-0F95-E19A-C18AFEB4C462}"/>
                  </a:ext>
                </a:extLst>
              </p:cNvPr>
              <p:cNvSpPr>
                <a:spLocks noGrp="1" noRot="1" noChangeAspect="1" noMove="1" noResize="1" noEditPoints="1" noAdjustHandles="1" noChangeArrowheads="1" noChangeShapeType="1" noTextEdit="1"/>
              </p:cNvSpPr>
              <p:nvPr>
                <p:ph idx="1"/>
              </p:nvPr>
            </p:nvSpPr>
            <p:spPr>
              <a:xfrm>
                <a:off x="838200" y="1825624"/>
                <a:ext cx="10515600" cy="5032375"/>
              </a:xfrm>
              <a:blipFill>
                <a:blip r:embed="rId2"/>
                <a:stretch>
                  <a:fillRect l="-1043" t="-2663"/>
                </a:stretch>
              </a:blipFill>
            </p:spPr>
            <p:txBody>
              <a:bodyPr/>
              <a:lstStyle/>
              <a:p>
                <a:r>
                  <a:rPr lang="en-US">
                    <a:noFill/>
                  </a:rPr>
                  <a:t> </a:t>
                </a:r>
              </a:p>
            </p:txBody>
          </p:sp>
        </mc:Fallback>
      </mc:AlternateContent>
    </p:spTree>
    <p:extLst>
      <p:ext uri="{BB962C8B-B14F-4D97-AF65-F5344CB8AC3E}">
        <p14:creationId xmlns:p14="http://schemas.microsoft.com/office/powerpoint/2010/main" val="3881304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F2A4056-3B1E-4C93-D4D8-6FC1AE79F22A}"/>
                  </a:ext>
                </a:extLst>
              </p:cNvPr>
              <p:cNvSpPr>
                <a:spLocks noGrp="1"/>
              </p:cNvSpPr>
              <p:nvPr>
                <p:ph type="title"/>
              </p:nvPr>
            </p:nvSpPr>
            <p:spPr/>
            <p:txBody>
              <a:bodyPr/>
              <a:lstStyle/>
              <a:p>
                <a:r>
                  <a:rPr lang="en-US" dirty="0"/>
                  <a:t>Some problems in </a:t>
                </a:r>
                <a14:m>
                  <m:oMath xmlns:m="http://schemas.openxmlformats.org/officeDocument/2006/math">
                    <m:r>
                      <a:rPr lang="en-US" b="0" i="1" smtClean="0">
                        <a:latin typeface="Cambria Math" panose="02040503050406030204" pitchFamily="18" charset="0"/>
                      </a:rPr>
                      <m:t>𝐸𝑋𝑃</m:t>
                    </m:r>
                  </m:oMath>
                </a14:m>
                <a:r>
                  <a:rPr lang="en-US" dirty="0"/>
                  <a:t> seem “easier”</a:t>
                </a:r>
              </a:p>
            </p:txBody>
          </p:sp>
        </mc:Choice>
        <mc:Fallback xmlns="">
          <p:sp>
            <p:nvSpPr>
              <p:cNvPr id="2" name="Title 1">
                <a:extLst>
                  <a:ext uri="{FF2B5EF4-FFF2-40B4-BE49-F238E27FC236}">
                    <a16:creationId xmlns:a16="http://schemas.microsoft.com/office/drawing/2014/main" id="{7F2A4056-3B1E-4C93-D4D8-6FC1AE79F22A}"/>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BCC84F8A-7B34-FBF2-A05D-44DB22992018}"/>
              </a:ext>
            </a:extLst>
          </p:cNvPr>
          <p:cNvSpPr>
            <a:spLocks noGrp="1"/>
          </p:cNvSpPr>
          <p:nvPr>
            <p:ph idx="1"/>
          </p:nvPr>
        </p:nvSpPr>
        <p:spPr/>
        <p:txBody>
          <a:bodyPr/>
          <a:lstStyle/>
          <a:p>
            <a:r>
              <a:rPr lang="en-US" dirty="0"/>
              <a:t>There are some problems that we do not have polynomial time algorithms to solve, but provided answers are easy to check</a:t>
            </a:r>
          </a:p>
          <a:p>
            <a:r>
              <a:rPr lang="en-US" dirty="0"/>
              <a:t>Hamiltonian Path:</a:t>
            </a:r>
          </a:p>
          <a:p>
            <a:pPr lvl="1"/>
            <a:r>
              <a:rPr lang="en-US" dirty="0"/>
              <a:t>It’s “hard” to look at a graph and determine whether it has a Hamiltonian Path</a:t>
            </a:r>
          </a:p>
          <a:p>
            <a:pPr lvl="1"/>
            <a:r>
              <a:rPr lang="en-US" dirty="0"/>
              <a:t>It’s “easy” to look at a graph and a candidate path together and determine whether THAT path is a Hamiltonian Path </a:t>
            </a:r>
          </a:p>
          <a:p>
            <a:pPr lvl="2"/>
            <a:r>
              <a:rPr lang="en-US" dirty="0"/>
              <a:t>It’s easy to </a:t>
            </a:r>
            <a:r>
              <a:rPr lang="en-US" b="1" dirty="0"/>
              <a:t>verify</a:t>
            </a:r>
            <a:r>
              <a:rPr lang="en-US" dirty="0"/>
              <a:t> whether a given path is a Hamiltonian path</a:t>
            </a:r>
          </a:p>
        </p:txBody>
      </p:sp>
    </p:spTree>
    <p:extLst>
      <p:ext uri="{BB962C8B-B14F-4D97-AF65-F5344CB8AC3E}">
        <p14:creationId xmlns:p14="http://schemas.microsoft.com/office/powerpoint/2010/main" val="491663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57180</TotalTime>
  <Words>2566</Words>
  <Application>Microsoft Office PowerPoint</Application>
  <PresentationFormat>Widescreen</PresentationFormat>
  <Paragraphs>379</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Ravie</vt:lpstr>
      <vt:lpstr>Arial</vt:lpstr>
      <vt:lpstr>Cambria Math</vt:lpstr>
      <vt:lpstr>Calibri</vt:lpstr>
      <vt:lpstr>Calibri Light</vt:lpstr>
      <vt:lpstr>Office Theme</vt:lpstr>
      <vt:lpstr>CSE 332 Spring 2026 Lecture 26: P and NP</vt:lpstr>
      <vt:lpstr>Tractability</vt:lpstr>
      <vt:lpstr>Euler Path Problem</vt:lpstr>
      <vt:lpstr>A Seemingly Similar Problem</vt:lpstr>
      <vt:lpstr>Complexity Classes</vt:lpstr>
      <vt:lpstr>Complexity Classes and Tractability</vt:lpstr>
      <vt:lpstr>EXP and P</vt:lpstr>
      <vt:lpstr>Studying Complexity and Tractability</vt:lpstr>
      <vt:lpstr>Some problems in EXP seem “easier”</vt:lpstr>
      <vt:lpstr>Class NP</vt:lpstr>
      <vt:lpstr>EXP⊃NP⊇P </vt:lpstr>
      <vt:lpstr>Solving and Verifying Hamiltonian Path</vt:lpstr>
      <vt:lpstr>Party Problem</vt:lpstr>
      <vt:lpstr>Independent Set</vt:lpstr>
      <vt:lpstr>Independent Set Example</vt:lpstr>
      <vt:lpstr>Solving and Verifying Independent Set</vt:lpstr>
      <vt:lpstr>Baseball</vt:lpstr>
      <vt:lpstr>Generalized Baseball</vt:lpstr>
      <vt:lpstr>Vertex Cover</vt:lpstr>
      <vt:lpstr>Vertex Cover Example</vt:lpstr>
      <vt:lpstr>Solving and Verifying Vertex Cover</vt:lpstr>
      <vt:lpstr>EXP⊃NP⊇P Example Members </vt:lpstr>
      <vt:lpstr>Transforming an IS into a VC</vt:lpstr>
      <vt:lpstr>Transforming a VC into an IS</vt:lpstr>
      <vt:lpstr>Solving Vertex Cover and Independent Set</vt:lpstr>
      <vt:lpstr>Reduction</vt:lpstr>
      <vt:lpstr>Independent Set Reduces To Vertex Cover</vt:lpstr>
      <vt:lpstr>Reduction Analogy</vt:lpstr>
      <vt:lpstr>MacGyver’s Reduction</vt:lpstr>
      <vt:lpstr>NP-Complete – High Level</vt:lpstr>
      <vt:lpstr>EXP⊃NP-Complete⊇NP⊇P </vt:lpstr>
      <vt:lpstr>NP-Hard</vt:lpstr>
      <vt:lpstr>NP-Hard Idea</vt:lpstr>
      <vt:lpstr>Showing NP-Hardness</vt:lpstr>
      <vt:lpstr>NP-Complete - Definition</vt:lpstr>
      <vt:lpstr>Using NP-Completeness</vt:lpstr>
      <vt:lpstr>Overview</vt:lpstr>
      <vt:lpstr>Why should YOU care? (1/2)</vt:lpstr>
      <vt:lpstr>Why should YOU care?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332 Autumn 2023 Lecture 8: Dictionaries, BSTs</dc:title>
  <dc:creator>Nathan Brunelle</dc:creator>
  <cp:lastModifiedBy>Nathan Brunelle</cp:lastModifiedBy>
  <cp:revision>398</cp:revision>
  <dcterms:created xsi:type="dcterms:W3CDTF">2023-10-13T16:06:42Z</dcterms:created>
  <dcterms:modified xsi:type="dcterms:W3CDTF">2026-06-01T20:30:42Z</dcterms:modified>
</cp:coreProperties>
</file>