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7" r:id="rId2"/>
    <p:sldId id="26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921" r:id="rId23"/>
    <p:sldId id="912" r:id="rId24"/>
    <p:sldId id="913" r:id="rId25"/>
    <p:sldId id="914" r:id="rId26"/>
    <p:sldId id="919" r:id="rId27"/>
    <p:sldId id="915" r:id="rId28"/>
    <p:sldId id="916" r:id="rId29"/>
    <p:sldId id="917" r:id="rId30"/>
    <p:sldId id="918" r:id="rId31"/>
    <p:sldId id="920" r:id="rId32"/>
  </p:sldIdLst>
  <p:sldSz cx="12192000" cy="6858000"/>
  <p:notesSz cx="6858000" cy="9144000"/>
  <p:embeddedFontLs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FF"/>
    <a:srgbClr val="BFEBFB"/>
    <a:srgbClr val="00B0F0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7CB2-66CB-454F-85D3-19EE1B79E95D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7D9C-F8C9-4B2B-A91A-E477EB70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</a:t>
            </a:r>
            <a:r>
              <a:rPr lang="en-US"/>
              <a:t>332 Spring </a:t>
            </a:r>
            <a:r>
              <a:rPr lang="en-US" dirty="0"/>
              <a:t>2026</a:t>
            </a:r>
            <a:br>
              <a:rPr lang="en-US" dirty="0"/>
            </a:br>
            <a:r>
              <a:rPr lang="en-US" dirty="0"/>
              <a:t>Lecture 25: Complexity and Tractability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6D58-44B6-D538-10FD-C3FCC54B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Seemingly Similar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B3655-18B9-485A-BEAE-67C51CB83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Hamiltonian Path:</a:t>
                </a:r>
              </a:p>
              <a:p>
                <a:pPr lvl="1"/>
                <a:r>
                  <a:rPr lang="en-US" dirty="0"/>
                  <a:t>A path that includes every node in the graph exactly once</a:t>
                </a:r>
              </a:p>
              <a:p>
                <a:r>
                  <a:rPr lang="en-US" dirty="0"/>
                  <a:t>Hamiltonian Path Problem: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that graph have a Hamiltonian Path?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B3655-18B9-485A-BEAE-67C51CB83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 descr="A graph with 8 nodes: A,B,C,D,E,F,G,H&#10;&#10;The edges are (A,B), (A,C), (A,D), (B,C), (B,E), (C,D), (C,E), (C,G), (D,F), (E,F), (E,G), (F,H), (G,H)&#10;&#10;This path A,B,C,E,G,H,F,D is a Hamiltonian path.">
            <a:extLst>
              <a:ext uri="{FF2B5EF4-FFF2-40B4-BE49-F238E27FC236}">
                <a16:creationId xmlns:a16="http://schemas.microsoft.com/office/drawing/2014/main" id="{7F0E9CE5-A6EF-CE45-F067-2DC7D9972070}"/>
              </a:ext>
            </a:extLst>
          </p:cNvPr>
          <p:cNvGrpSpPr/>
          <p:nvPr/>
        </p:nvGrpSpPr>
        <p:grpSpPr>
          <a:xfrm>
            <a:off x="275063" y="3775899"/>
            <a:ext cx="8961398" cy="2918001"/>
            <a:chOff x="275063" y="3775899"/>
            <a:chExt cx="8961398" cy="29180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D8A630-43CD-7610-70E4-8BD854FC356F}"/>
                </a:ext>
              </a:extLst>
            </p:cNvPr>
            <p:cNvGrpSpPr/>
            <p:nvPr/>
          </p:nvGrpSpPr>
          <p:grpSpPr>
            <a:xfrm>
              <a:off x="2653211" y="3775899"/>
              <a:ext cx="6583250" cy="2918001"/>
              <a:chOff x="1931018" y="3462667"/>
              <a:chExt cx="6583250" cy="29180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10BBED7-1BDE-181F-1891-23716F499E92}"/>
                  </a:ext>
                </a:extLst>
              </p:cNvPr>
              <p:cNvCxnSpPr>
                <a:stCxn id="6" idx="7"/>
                <a:endCxn id="13" idx="2"/>
              </p:cNvCxnSpPr>
              <p:nvPr/>
            </p:nvCxnSpPr>
            <p:spPr>
              <a:xfrm flipV="1">
                <a:off x="2369120" y="3719301"/>
                <a:ext cx="1593280" cy="90300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CF018F-DFA0-8834-DDD5-2289E8D4638F}"/>
                  </a:ext>
                </a:extLst>
              </p:cNvPr>
              <p:cNvSpPr/>
              <p:nvPr/>
            </p:nvSpPr>
            <p:spPr>
              <a:xfrm>
                <a:off x="1931018" y="4547141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28C5049-82EF-1BCE-74DA-F1315FF4FC9B}"/>
                  </a:ext>
                </a:extLst>
              </p:cNvPr>
              <p:cNvSpPr/>
              <p:nvPr/>
            </p:nvSpPr>
            <p:spPr>
              <a:xfrm>
                <a:off x="2241704" y="586740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F31717E-AE97-E58E-B460-A5F37284BE8C}"/>
                  </a:ext>
                </a:extLst>
              </p:cNvPr>
              <p:cNvSpPr/>
              <p:nvPr/>
            </p:nvSpPr>
            <p:spPr>
              <a:xfrm>
                <a:off x="6105339" y="551341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F41E82D-B4CE-C0E0-01D6-341113AA66FD}"/>
                  </a:ext>
                </a:extLst>
              </p:cNvPr>
              <p:cNvSpPr/>
              <p:nvPr/>
            </p:nvSpPr>
            <p:spPr>
              <a:xfrm>
                <a:off x="8001000" y="526097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F3799E7-388A-DB69-AF41-C20993004D91}"/>
                  </a:ext>
                </a:extLst>
              </p:cNvPr>
              <p:cNvSpPr/>
              <p:nvPr/>
            </p:nvSpPr>
            <p:spPr>
              <a:xfrm>
                <a:off x="7315200" y="355115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1AB8753-9AE9-F155-6D7F-668B6F0A42DE}"/>
                  </a:ext>
                </a:extLst>
              </p:cNvPr>
              <p:cNvSpPr/>
              <p:nvPr/>
            </p:nvSpPr>
            <p:spPr>
              <a:xfrm>
                <a:off x="5867400" y="449107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1633ACC-60D3-1C8B-45C3-AC6EBAD23B25}"/>
                  </a:ext>
                </a:extLst>
              </p:cNvPr>
              <p:cNvSpPr/>
              <p:nvPr/>
            </p:nvSpPr>
            <p:spPr>
              <a:xfrm>
                <a:off x="3862036" y="444290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B218345-3EC7-E1CF-C962-D16A36304650}"/>
                  </a:ext>
                </a:extLst>
              </p:cNvPr>
              <p:cNvSpPr/>
              <p:nvPr/>
            </p:nvSpPr>
            <p:spPr>
              <a:xfrm>
                <a:off x="3962400" y="346266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0C9939F-4E45-819B-E503-E17C1F226296}"/>
                  </a:ext>
                </a:extLst>
              </p:cNvPr>
              <p:cNvCxnSpPr>
                <a:stCxn id="12" idx="0"/>
                <a:endCxn id="13" idx="4"/>
              </p:cNvCxnSpPr>
              <p:nvPr/>
            </p:nvCxnSpPr>
            <p:spPr>
              <a:xfrm flipV="1">
                <a:off x="4118670" y="3975935"/>
                <a:ext cx="100364" cy="4669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354A0F3-06C2-7D8B-7643-8E15DA7CFD63}"/>
                  </a:ext>
                </a:extLst>
              </p:cNvPr>
              <p:cNvCxnSpPr>
                <a:stCxn id="12" idx="6"/>
                <a:endCxn id="11" idx="2"/>
              </p:cNvCxnSpPr>
              <p:nvPr/>
            </p:nvCxnSpPr>
            <p:spPr>
              <a:xfrm>
                <a:off x="4375304" y="4699541"/>
                <a:ext cx="1492096" cy="4816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20DEA97-1361-9C15-2FDA-CF0718DD481B}"/>
                  </a:ext>
                </a:extLst>
              </p:cNvPr>
              <p:cNvCxnSpPr>
                <a:stCxn id="10" idx="3"/>
                <a:endCxn id="11" idx="7"/>
              </p:cNvCxnSpPr>
              <p:nvPr/>
            </p:nvCxnSpPr>
            <p:spPr>
              <a:xfrm flipH="1">
                <a:off x="6305502" y="3989259"/>
                <a:ext cx="1084864" cy="57698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4522E44-17A8-AA87-5A1A-585783746079}"/>
                  </a:ext>
                </a:extLst>
              </p:cNvPr>
              <p:cNvCxnSpPr>
                <a:stCxn id="10" idx="5"/>
                <a:endCxn id="9" idx="0"/>
              </p:cNvCxnSpPr>
              <p:nvPr/>
            </p:nvCxnSpPr>
            <p:spPr>
              <a:xfrm>
                <a:off x="7753302" y="3989259"/>
                <a:ext cx="504332" cy="12717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5688FE9-1B5B-3D83-8ED4-F0B54F2207AD}"/>
                  </a:ext>
                </a:extLst>
              </p:cNvPr>
              <p:cNvCxnSpPr>
                <a:stCxn id="9" idx="2"/>
                <a:endCxn id="8" idx="6"/>
              </p:cNvCxnSpPr>
              <p:nvPr/>
            </p:nvCxnSpPr>
            <p:spPr>
              <a:xfrm flipH="1">
                <a:off x="6618607" y="5517609"/>
                <a:ext cx="1382393" cy="25243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FCC224D-25C9-AD5F-1F89-94B0DC40BBE0}"/>
                  </a:ext>
                </a:extLst>
              </p:cNvPr>
              <p:cNvCxnSpPr>
                <a:stCxn id="8" idx="2"/>
                <a:endCxn id="7" idx="6"/>
              </p:cNvCxnSpPr>
              <p:nvPr/>
            </p:nvCxnSpPr>
            <p:spPr>
              <a:xfrm flipH="1">
                <a:off x="2754972" y="5770044"/>
                <a:ext cx="3350367" cy="35399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50BD48E-631A-9E9D-CA20-27B64F24DF6A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2187652" y="5060409"/>
                <a:ext cx="310686" cy="80699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4D80C8D-3431-51AF-4019-D8385D0E924C}"/>
                  </a:ext>
                </a:extLst>
              </p:cNvPr>
              <p:cNvCxnSpPr>
                <a:stCxn id="12" idx="2"/>
                <a:endCxn id="6" idx="6"/>
              </p:cNvCxnSpPr>
              <p:nvPr/>
            </p:nvCxnSpPr>
            <p:spPr>
              <a:xfrm flipH="1">
                <a:off x="2444286" y="4699541"/>
                <a:ext cx="1417750" cy="10423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D58390F-2323-1BC3-4E5E-5239061AF6B9}"/>
                  </a:ext>
                </a:extLst>
              </p:cNvPr>
              <p:cNvCxnSpPr>
                <a:stCxn id="12" idx="3"/>
                <a:endCxn id="7" idx="7"/>
              </p:cNvCxnSpPr>
              <p:nvPr/>
            </p:nvCxnSpPr>
            <p:spPr>
              <a:xfrm flipH="1">
                <a:off x="2679806" y="4881009"/>
                <a:ext cx="1257396" cy="106155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203B5A7-E497-66B7-9DCF-D69BF1F0970A}"/>
                  </a:ext>
                </a:extLst>
              </p:cNvPr>
              <p:cNvCxnSpPr>
                <a:stCxn id="12" idx="7"/>
                <a:endCxn id="10" idx="2"/>
              </p:cNvCxnSpPr>
              <p:nvPr/>
            </p:nvCxnSpPr>
            <p:spPr>
              <a:xfrm flipV="1">
                <a:off x="4300138" y="3807791"/>
                <a:ext cx="3015062" cy="71028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05C7ACF-065F-F2E9-A3EF-8EA3E9A1E2D5}"/>
                  </a:ext>
                </a:extLst>
              </p:cNvPr>
              <p:cNvCxnSpPr>
                <a:stCxn id="13" idx="6"/>
                <a:endCxn id="11" idx="1"/>
              </p:cNvCxnSpPr>
              <p:nvPr/>
            </p:nvCxnSpPr>
            <p:spPr>
              <a:xfrm>
                <a:off x="4475668" y="3719301"/>
                <a:ext cx="1466898" cy="84693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25E937A-5865-1A25-7FFF-43C0B86486BA}"/>
                  </a:ext>
                </a:extLst>
              </p:cNvPr>
              <p:cNvCxnSpPr>
                <a:stCxn id="8" idx="0"/>
                <a:endCxn id="11" idx="4"/>
              </p:cNvCxnSpPr>
              <p:nvPr/>
            </p:nvCxnSpPr>
            <p:spPr>
              <a:xfrm flipH="1" flipV="1">
                <a:off x="6124034" y="5004341"/>
                <a:ext cx="237939" cy="50906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23CFA01-49BD-73EA-7746-C9CA06A772F9}"/>
                    </a:ext>
                  </a:extLst>
                </p:cNvPr>
                <p:cNvSpPr txBox="1"/>
                <p:nvPr/>
              </p:nvSpPr>
              <p:spPr>
                <a:xfrm>
                  <a:off x="275063" y="5660783"/>
                  <a:ext cx="20996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True!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23CFA01-49BD-73EA-7746-C9CA06A77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063" y="5660783"/>
                  <a:ext cx="2099614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999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C9C3-CA64-54CC-E56D-4A97AC15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the Hamiltonian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DF8DC-45CC-A15B-5A96-813251422D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Option 1:</a:t>
                </a:r>
              </a:p>
              <a:p>
                <a:pPr lvl="1"/>
                <a:r>
                  <a:rPr lang="en-US" dirty="0"/>
                  <a:t>Explore all possible simple paths through the graph</a:t>
                </a:r>
              </a:p>
              <a:p>
                <a:pPr lvl="1"/>
                <a:r>
                  <a:rPr lang="en-US" dirty="0"/>
                  <a:t>Check to see if any of those are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2:</a:t>
                </a:r>
              </a:p>
              <a:p>
                <a:pPr lvl="1"/>
                <a:r>
                  <a:rPr lang="en-US" dirty="0"/>
                  <a:t>Write down every sequence of nodes</a:t>
                </a:r>
              </a:p>
              <a:p>
                <a:pPr lvl="1"/>
                <a:r>
                  <a:rPr lang="en-US" dirty="0"/>
                  <a:t>Check to see if any of those are a path</a:t>
                </a:r>
              </a:p>
              <a:p>
                <a:r>
                  <a:rPr lang="en-US" dirty="0"/>
                  <a:t>Both options are examples of an </a:t>
                </a:r>
                <a:r>
                  <a:rPr lang="en-US" b="1" dirty="0"/>
                  <a:t>Exhaustive Search (“Brute Force”)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DF8DC-45CC-A15B-5A96-813251422D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46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C929-4369-F432-66E2-F349DDF4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List all sequences, look for a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permutations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⋅…⋅2⋅1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compare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Exponential running time!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07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7DC929-4369-F432-66E2-F349DDF4EB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Option 1: Explore all simple paths, check for one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7DC929-4369-F432-66E2-F349DDF4E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paths</a:t>
                </a:r>
              </a:p>
              <a:p>
                <a:pPr lvl="2"/>
                <a:r>
                  <a:rPr lang="en-US" b="0" dirty="0"/>
                  <a:t>Pick a first node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Pick a neighbor (up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Pick a neighbor (up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…. Repeat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 total times</a:t>
                </a:r>
              </a:p>
              <a:p>
                <a:pPr lvl="2"/>
                <a:r>
                  <a:rPr lang="en-US" dirty="0"/>
                  <a:t>Overall: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b="0" dirty="0"/>
                  <a:t> paths</a:t>
                </a:r>
              </a:p>
              <a:p>
                <a:pPr lvl="1"/>
                <a:r>
                  <a:rPr lang="en-US" dirty="0"/>
                  <a:t>Exponential running time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278879-6060-A2AD-7DE2-CE81DFA1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33395" y="1957381"/>
            <a:ext cx="2343087" cy="1692318"/>
            <a:chOff x="8333395" y="1957381"/>
            <a:chExt cx="2343087" cy="16923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949F9A7-8DEE-4155-1F21-A18C0B88EDBF}"/>
                </a:ext>
              </a:extLst>
            </p:cNvPr>
            <p:cNvSpPr/>
            <p:nvPr/>
          </p:nvSpPr>
          <p:spPr>
            <a:xfrm>
              <a:off x="8333395" y="3314528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93BAA4A-012A-4C5A-0A91-962CDF057290}"/>
                </a:ext>
              </a:extLst>
            </p:cNvPr>
            <p:cNvSpPr/>
            <p:nvPr/>
          </p:nvSpPr>
          <p:spPr>
            <a:xfrm>
              <a:off x="8333395" y="195738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2988E6-F31B-73A1-7A09-FC5F9B268A4F}"/>
                </a:ext>
              </a:extLst>
            </p:cNvPr>
            <p:cNvSpPr/>
            <p:nvPr/>
          </p:nvSpPr>
          <p:spPr>
            <a:xfrm>
              <a:off x="10341310" y="3314528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2ED6F9-F0F7-191C-0BD4-2015771B907A}"/>
                </a:ext>
              </a:extLst>
            </p:cNvPr>
            <p:cNvSpPr/>
            <p:nvPr/>
          </p:nvSpPr>
          <p:spPr>
            <a:xfrm>
              <a:off x="10341311" y="195738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9" name="Straight Connector 31">
              <a:extLst>
                <a:ext uri="{FF2B5EF4-FFF2-40B4-BE49-F238E27FC236}">
                  <a16:creationId xmlns:a16="http://schemas.microsoft.com/office/drawing/2014/main" id="{C5193740-B829-D480-D060-43C4FDED80CC}"/>
                </a:ext>
              </a:extLst>
            </p:cNvPr>
            <p:cNvCxnSpPr>
              <a:cxnSpLocks/>
              <a:stCxn id="6" idx="2"/>
              <a:endCxn id="7" idx="3"/>
            </p:cNvCxnSpPr>
            <p:nvPr/>
          </p:nvCxnSpPr>
          <p:spPr>
            <a:xfrm rot="10800000" flipH="1" flipV="1">
              <a:off x="8333395" y="2124966"/>
              <a:ext cx="2057000" cy="1475647"/>
            </a:xfrm>
            <a:prstGeom prst="curvedConnector4">
              <a:avLst>
                <a:gd name="adj1" fmla="val -22967"/>
                <a:gd name="adj2" fmla="val 147047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2BEAAD66-553C-07E5-652C-2B2FAADDFCE2}"/>
                </a:ext>
              </a:extLst>
            </p:cNvPr>
            <p:cNvCxnSpPr>
              <a:stCxn id="6" idx="6"/>
              <a:endCxn id="8" idx="2"/>
            </p:cNvCxnSpPr>
            <p:nvPr/>
          </p:nvCxnSpPr>
          <p:spPr>
            <a:xfrm>
              <a:off x="8668566" y="2124967"/>
              <a:ext cx="1672745" cy="0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21EBF89E-5526-2E94-6EAD-1A8B09867BB9}"/>
                </a:ext>
              </a:extLst>
            </p:cNvPr>
            <p:cNvCxnSpPr>
              <a:stCxn id="6" idx="4"/>
              <a:endCxn id="5" idx="0"/>
            </p:cNvCxnSpPr>
            <p:nvPr/>
          </p:nvCxnSpPr>
          <p:spPr>
            <a:xfrm>
              <a:off x="8500981" y="2292552"/>
              <a:ext cx="0" cy="1021976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C7AE517-3EDD-AF24-5ADB-919FB28603D8}"/>
                </a:ext>
              </a:extLst>
            </p:cNvPr>
            <p:cNvCxnSpPr>
              <a:stCxn id="5" idx="6"/>
              <a:endCxn id="7" idx="2"/>
            </p:cNvCxnSpPr>
            <p:nvPr/>
          </p:nvCxnSpPr>
          <p:spPr>
            <a:xfrm>
              <a:off x="8668566" y="3482114"/>
              <a:ext cx="1672744" cy="0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176D5241-90AA-605B-03E4-5AFEBD1F3871}"/>
                </a:ext>
              </a:extLst>
            </p:cNvPr>
            <p:cNvCxnSpPr>
              <a:stCxn id="8" idx="4"/>
              <a:endCxn id="7" idx="0"/>
            </p:cNvCxnSpPr>
            <p:nvPr/>
          </p:nvCxnSpPr>
          <p:spPr>
            <a:xfrm flipH="1">
              <a:off x="10508896" y="2292552"/>
              <a:ext cx="1" cy="1021976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262EBC7-DAE2-6CA5-BE42-448566250D12}"/>
                </a:ext>
              </a:extLst>
            </p:cNvPr>
            <p:cNvSpPr/>
            <p:nvPr/>
          </p:nvSpPr>
          <p:spPr>
            <a:xfrm>
              <a:off x="9413995" y="259496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927F6F51-D4A8-EFD9-DF04-4DAC1EC879B5}"/>
                </a:ext>
              </a:extLst>
            </p:cNvPr>
            <p:cNvCxnSpPr>
              <a:cxnSpLocks/>
              <a:stCxn id="6" idx="5"/>
              <a:endCxn id="16" idx="1"/>
            </p:cNvCxnSpPr>
            <p:nvPr/>
          </p:nvCxnSpPr>
          <p:spPr>
            <a:xfrm>
              <a:off x="8619481" y="2243467"/>
              <a:ext cx="843599" cy="400587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1">
              <a:extLst>
                <a:ext uri="{FF2B5EF4-FFF2-40B4-BE49-F238E27FC236}">
                  <a16:creationId xmlns:a16="http://schemas.microsoft.com/office/drawing/2014/main" id="{B6A768BA-2DD2-0A0A-F134-D3979EB250A8}"/>
                </a:ext>
              </a:extLst>
            </p:cNvPr>
            <p:cNvCxnSpPr>
              <a:cxnSpLocks/>
              <a:stCxn id="16" idx="7"/>
              <a:endCxn id="8" idx="3"/>
            </p:cNvCxnSpPr>
            <p:nvPr/>
          </p:nvCxnSpPr>
          <p:spPr>
            <a:xfrm flipV="1">
              <a:off x="9700081" y="2243467"/>
              <a:ext cx="690315" cy="400587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1">
              <a:extLst>
                <a:ext uri="{FF2B5EF4-FFF2-40B4-BE49-F238E27FC236}">
                  <a16:creationId xmlns:a16="http://schemas.microsoft.com/office/drawing/2014/main" id="{A35F56F4-B915-10DF-6B9A-950DA11B8296}"/>
                </a:ext>
              </a:extLst>
            </p:cNvPr>
            <p:cNvCxnSpPr>
              <a:cxnSpLocks/>
              <a:stCxn id="5" idx="7"/>
              <a:endCxn id="16" idx="3"/>
            </p:cNvCxnSpPr>
            <p:nvPr/>
          </p:nvCxnSpPr>
          <p:spPr>
            <a:xfrm flipV="1">
              <a:off x="8619481" y="2881055"/>
              <a:ext cx="843599" cy="482558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1">
              <a:extLst>
                <a:ext uri="{FF2B5EF4-FFF2-40B4-BE49-F238E27FC236}">
                  <a16:creationId xmlns:a16="http://schemas.microsoft.com/office/drawing/2014/main" id="{15B8247C-A95D-9C84-601B-D392E6BC27F1}"/>
                </a:ext>
              </a:extLst>
            </p:cNvPr>
            <p:cNvCxnSpPr>
              <a:cxnSpLocks/>
              <a:stCxn id="16" idx="5"/>
              <a:endCxn id="7" idx="1"/>
            </p:cNvCxnSpPr>
            <p:nvPr/>
          </p:nvCxnSpPr>
          <p:spPr>
            <a:xfrm>
              <a:off x="9700081" y="2881055"/>
              <a:ext cx="690314" cy="482558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1">
              <a:extLst>
                <a:ext uri="{FF2B5EF4-FFF2-40B4-BE49-F238E27FC236}">
                  <a16:creationId xmlns:a16="http://schemas.microsoft.com/office/drawing/2014/main" id="{CC2CD196-A606-4B8F-3978-BEF67043E262}"/>
                </a:ext>
              </a:extLst>
            </p:cNvPr>
            <p:cNvCxnSpPr>
              <a:cxnSpLocks/>
              <a:stCxn id="8" idx="6"/>
              <a:endCxn id="5" idx="4"/>
            </p:cNvCxnSpPr>
            <p:nvPr/>
          </p:nvCxnSpPr>
          <p:spPr>
            <a:xfrm flipH="1">
              <a:off x="8500981" y="2124967"/>
              <a:ext cx="2175501" cy="1524732"/>
            </a:xfrm>
            <a:prstGeom prst="curvedConnector4">
              <a:avLst>
                <a:gd name="adj1" fmla="val -28722"/>
                <a:gd name="adj2" fmla="val 14831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26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3B95-8803-F548-902A-C791AB8A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 Complexity Class is a set of problems (e.g. sorting, Euler path, Hamiltonian path)</a:t>
                </a:r>
              </a:p>
              <a:p>
                <a:pPr lvl="1"/>
                <a:r>
                  <a:rPr lang="en-US" dirty="0"/>
                  <a:t>The problems included in a complexity class are those whose most efficient algorithm has a specific upper bound on its running time (or memory use, or…)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Finding the minimum of a list, finding the maximum of a list, </a:t>
                </a:r>
                <a:r>
                  <a:rPr lang="en-US" dirty="0" err="1"/>
                  <a:t>buildheap</a:t>
                </a:r>
                <a:r>
                  <a:rPr lang="en-US" dirty="0"/>
                  <a:t>, summing a list, etc.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everything above as well as sorting, Euler path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Contains: everything we’ve seen in this class so far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5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3049-9A36-4872-6DE7-2BA54924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explore what problems are and are not tractable, we give some complexity classes special names:</a:t>
                </a:r>
              </a:p>
              <a:p>
                <a:r>
                  <a:rPr lang="en-US" b="0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“Polynomial”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“Tractable”</a:t>
                </a:r>
              </a:p>
              <a:p>
                <a:r>
                  <a:rPr lang="en-US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“Exponential”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“Intractable”</a:t>
                </a:r>
              </a:p>
              <a:p>
                <a:pPr lvl="2"/>
                <a:r>
                  <a:rPr lang="en-US" dirty="0"/>
                  <a:t>Disclaimer: Really it’s all problems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there are problems which do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, but we’re not going to worry about those in this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242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7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A Venn Diagram showing the relationship between P and EXP.&#10;&#10;P stands for &quot;Polynomial&quot; and is defined as the set of all problems for which there exists and algorithm which solves it in polynomial time (O(n^p) for some choice of P). EXP stands for &quot;Exponential&quot; and is characterized by the set of problems for which there exists an algorithm which solves it in exponential time (O(2^(n^p)) for some choice of p).&#10;&#10;The class P is shown to be entirely within the class EXP. ">
            <a:extLst>
              <a:ext uri="{FF2B5EF4-FFF2-40B4-BE49-F238E27FC236}">
                <a16:creationId xmlns:a16="http://schemas.microsoft.com/office/drawing/2014/main" id="{0D632BD6-C0C9-1ECD-E323-96788B51AFCB}"/>
              </a:ext>
            </a:extLst>
          </p:cNvPr>
          <p:cNvGrpSpPr/>
          <p:nvPr/>
        </p:nvGrpSpPr>
        <p:grpSpPr>
          <a:xfrm>
            <a:off x="60960" y="1564640"/>
            <a:ext cx="9306560" cy="5096192"/>
            <a:chOff x="60960" y="1564640"/>
            <a:chExt cx="9306560" cy="50961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1635B6-F402-1095-4877-EFE866AA1617}"/>
                </a:ext>
              </a:extLst>
            </p:cNvPr>
            <p:cNvSpPr/>
            <p:nvPr/>
          </p:nvSpPr>
          <p:spPr>
            <a:xfrm>
              <a:off x="60960" y="1564640"/>
              <a:ext cx="9306560" cy="5096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/>
                <p:nvPr/>
              </p:nvSpPr>
              <p:spPr>
                <a:xfrm>
                  <a:off x="1635760" y="3469640"/>
                  <a:ext cx="4998720" cy="255524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Polynomial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Upper bounded by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5760" y="3469640"/>
                  <a:ext cx="4998720" cy="255524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/>
                <p:nvPr/>
              </p:nvSpPr>
              <p:spPr>
                <a:xfrm>
                  <a:off x="1981200" y="1670880"/>
                  <a:ext cx="6096000" cy="14244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𝐸𝑋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Exponential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Upper bounded by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sup>
                      </m:sSup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1670880"/>
                  <a:ext cx="6096000" cy="1424429"/>
                </a:xfrm>
                <a:prstGeom prst="rect">
                  <a:avLst/>
                </a:prstGeom>
                <a:blipFill>
                  <a:blip r:embed="rId4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2550DD-9FF2-C570-E745-65E19BAC93D5}"/>
                </a:ext>
              </a:extLst>
            </p:cNvPr>
            <p:cNvSpPr txBox="1"/>
            <p:nvPr/>
          </p:nvSpPr>
          <p:spPr>
            <a:xfrm>
              <a:off x="3471477" y="5383014"/>
              <a:ext cx="1327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Tractable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574646-F281-6298-2601-18567B627005}"/>
                </a:ext>
              </a:extLst>
            </p:cNvPr>
            <p:cNvSpPr txBox="1"/>
            <p:nvPr/>
          </p:nvSpPr>
          <p:spPr>
            <a:xfrm>
              <a:off x="7337357" y="4032547"/>
              <a:ext cx="1534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A50021"/>
                  </a:solidFill>
                </a:rPr>
                <a:t>Intractable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𝐸𝑋𝑃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Every problem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also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The intractable ones are the problems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but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blipFill>
                <a:blip r:embed="rId5"/>
                <a:stretch>
                  <a:fillRect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05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7840"/>
                <a:ext cx="5936673" cy="1325563"/>
              </a:xfrm>
            </p:spPr>
            <p:txBody>
              <a:bodyPr/>
              <a:lstStyle/>
              <a:p>
                <a:r>
                  <a:rPr lang="en-US" dirty="0"/>
                  <a:t>Members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7840"/>
                <a:ext cx="5936673" cy="1325563"/>
              </a:xfrm>
              <a:blipFill>
                <a:blip r:embed="rId2"/>
                <a:stretch>
                  <a:fillRect l="-4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162420"/>
                <a:ext cx="692404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Some of the problems we’ve listed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could also be members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. Since membership is determined by a problem’s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most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efficient algorithm, knowing if a problem belongs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requires knowing the best algorithm possible!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162420"/>
                <a:ext cx="6924040" cy="1631216"/>
              </a:xfrm>
              <a:prstGeom prst="rect">
                <a:avLst/>
              </a:prstGeom>
              <a:blipFill>
                <a:blip r:embed="rId3"/>
                <a:stretch>
                  <a:fillRect t="-2247" r="-264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 descr="Some example problems known to be within P: Sorting, Shortest Path, Euler Path&#10;&#10;Some example problems known to be in EXP but may or may not be within P: Hamiltonian Path, Longest Path, Vertex Cover, Independent Set, Satisfiability&#10;&#10;An example problem known to be within EXP but outside of P: Board Game Strategies (e.g. Chess).">
            <a:extLst>
              <a:ext uri="{FF2B5EF4-FFF2-40B4-BE49-F238E27FC236}">
                <a16:creationId xmlns:a16="http://schemas.microsoft.com/office/drawing/2014/main" id="{27FE13E7-26A3-2D1A-EDCE-32972753FE4C}"/>
              </a:ext>
            </a:extLst>
          </p:cNvPr>
          <p:cNvGrpSpPr/>
          <p:nvPr/>
        </p:nvGrpSpPr>
        <p:grpSpPr>
          <a:xfrm>
            <a:off x="60960" y="1564640"/>
            <a:ext cx="9306560" cy="5096192"/>
            <a:chOff x="60960" y="1564640"/>
            <a:chExt cx="9306560" cy="50961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1635B6-F402-1095-4877-EFE866AA1617}"/>
                </a:ext>
              </a:extLst>
            </p:cNvPr>
            <p:cNvSpPr/>
            <p:nvPr/>
          </p:nvSpPr>
          <p:spPr>
            <a:xfrm>
              <a:off x="60960" y="1564640"/>
              <a:ext cx="9306560" cy="5096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CD1BFD-574C-E5F5-667A-A8E28277AD99}"/>
                </a:ext>
              </a:extLst>
            </p:cNvPr>
            <p:cNvSpPr/>
            <p:nvPr/>
          </p:nvSpPr>
          <p:spPr>
            <a:xfrm>
              <a:off x="261106" y="2732548"/>
              <a:ext cx="4998720" cy="255524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/>
                <p:nvPr/>
              </p:nvSpPr>
              <p:spPr>
                <a:xfrm>
                  <a:off x="1981200" y="1670880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𝐸𝑋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1670880"/>
                  <a:ext cx="60960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2550DD-9FF2-C570-E745-65E19BAC93D5}"/>
                </a:ext>
              </a:extLst>
            </p:cNvPr>
            <p:cNvSpPr txBox="1"/>
            <p:nvPr/>
          </p:nvSpPr>
          <p:spPr>
            <a:xfrm>
              <a:off x="2096823" y="4645922"/>
              <a:ext cx="1327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Tractable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574646-F281-6298-2601-18567B627005}"/>
                </a:ext>
              </a:extLst>
            </p:cNvPr>
            <p:cNvSpPr txBox="1"/>
            <p:nvPr/>
          </p:nvSpPr>
          <p:spPr>
            <a:xfrm>
              <a:off x="3809894" y="6098815"/>
              <a:ext cx="1534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Intractable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F464BCC-0AB2-C9A2-C0EE-1EFC632FB5C4}"/>
                    </a:ext>
                  </a:extLst>
                </p:cNvPr>
                <p:cNvSpPr txBox="1"/>
                <p:nvPr/>
              </p:nvSpPr>
              <p:spPr>
                <a:xfrm>
                  <a:off x="1105304" y="2971616"/>
                  <a:ext cx="99151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F464BCC-0AB2-C9A2-C0EE-1EFC632FB5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304" y="2971616"/>
                  <a:ext cx="99151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29A71-AB01-83C3-B166-62581ECB1099}"/>
                </a:ext>
              </a:extLst>
            </p:cNvPr>
            <p:cNvSpPr txBox="1"/>
            <p:nvPr/>
          </p:nvSpPr>
          <p:spPr>
            <a:xfrm>
              <a:off x="1102278" y="2952357"/>
              <a:ext cx="432119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Sorting</a:t>
              </a:r>
            </a:p>
            <a:p>
              <a:pPr algn="ctr"/>
              <a:r>
                <a:rPr lang="en-US" sz="2800" dirty="0"/>
                <a:t>Shortest Path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Euler Path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7214B-E7A6-DCFB-5A0B-3874A9D2C550}"/>
                </a:ext>
              </a:extLst>
            </p:cNvPr>
            <p:cNvSpPr txBox="1"/>
            <p:nvPr/>
          </p:nvSpPr>
          <p:spPr>
            <a:xfrm>
              <a:off x="4440933" y="2895021"/>
              <a:ext cx="432119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Hamiltonian Path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Longest Path</a:t>
              </a:r>
            </a:p>
            <a:p>
              <a:pPr algn="ctr"/>
              <a:r>
                <a:rPr lang="en-US" sz="2800" dirty="0"/>
                <a:t>Vertex Cover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Independent Set</a:t>
              </a:r>
            </a:p>
            <a:p>
              <a:pPr algn="ctr"/>
              <a:r>
                <a:rPr lang="en-US" sz="2800" dirty="0"/>
                <a:t>Satisfiability</a:t>
              </a:r>
            </a:p>
            <a:p>
              <a:pPr algn="ctr"/>
              <a:r>
                <a:rPr lang="en-US" sz="2800" dirty="0"/>
                <a:t>Most Board Game Strategies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38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07D8-AFB7-106C-286D-8A15C2C6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Complexity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Organizing problems into complexity classes helps us to reason more carefully and flexibly about tractability</a:t>
                </a:r>
              </a:p>
              <a:p>
                <a:r>
                  <a:rPr lang="en-US" dirty="0"/>
                  <a:t>The goal for each problem is to either</a:t>
                </a:r>
              </a:p>
              <a:p>
                <a:pPr lvl="1"/>
                <a:r>
                  <a:rPr lang="en-US" dirty="0"/>
                  <a:t>Find an efficient algorithm if it exists</a:t>
                </a:r>
              </a:p>
              <a:p>
                <a:pPr lvl="2"/>
                <a:r>
                  <a:rPr lang="en-US" dirty="0"/>
                  <a:t>i.e. show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that no efficient algorithm exists</a:t>
                </a:r>
              </a:p>
              <a:p>
                <a:pPr lvl="2"/>
                <a:r>
                  <a:rPr lang="en-US" dirty="0"/>
                  <a:t>i.e. show it does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Complexity classes allow us to reason about sets of problems at a time, rather than each problem individually</a:t>
                </a:r>
              </a:p>
              <a:p>
                <a:pPr lvl="1"/>
                <a:r>
                  <a:rPr lang="en-US" dirty="0"/>
                  <a:t>If we can find more precise classes to organize problems into, we might be able to draw conclusions about the entire class</a:t>
                </a:r>
              </a:p>
              <a:p>
                <a:pPr lvl="1"/>
                <a:r>
                  <a:rPr lang="en-US" dirty="0"/>
                  <a:t>It may be easier to show a problem belongs to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so it may help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0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Some problems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seem “easier”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4F8A-7B34-FBF2-A05D-44DB2299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problems that we do not have polynomial time algorithms to solve, but provided answers are easy to check</a:t>
            </a:r>
          </a:p>
          <a:p>
            <a:r>
              <a:rPr lang="en-US" dirty="0"/>
              <a:t>Hamiltonian Path:</a:t>
            </a:r>
          </a:p>
          <a:p>
            <a:pPr lvl="1"/>
            <a:r>
              <a:rPr lang="en-US" dirty="0"/>
              <a:t>It’s “hard” to look at a graph and determine whether it has a Hamiltonian Path</a:t>
            </a:r>
          </a:p>
          <a:p>
            <a:pPr lvl="1"/>
            <a:r>
              <a:rPr lang="en-US" dirty="0"/>
              <a:t>It’s “easy” to look at a graph and a candidate path together and determine whether THAT path is a Hamiltonian Path </a:t>
            </a:r>
          </a:p>
          <a:p>
            <a:pPr lvl="2"/>
            <a:r>
              <a:rPr lang="en-US" dirty="0"/>
              <a:t>It’s easy to </a:t>
            </a:r>
            <a:r>
              <a:rPr lang="en-US" b="1" dirty="0"/>
              <a:t>verify</a:t>
            </a:r>
            <a:r>
              <a:rPr lang="en-US" dirty="0"/>
              <a:t> whether a given path is a Hamiltonian path</a:t>
            </a:r>
          </a:p>
        </p:txBody>
      </p:sp>
    </p:spTree>
    <p:extLst>
      <p:ext uri="{BB962C8B-B14F-4D97-AF65-F5344CB8AC3E}">
        <p14:creationId xmlns:p14="http://schemas.microsoft.com/office/powerpoint/2010/main" val="49166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0124-7687-E8A1-27C9-2EB190A7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 - Graph</a:t>
            </a:r>
          </a:p>
        </p:txBody>
      </p:sp>
      <p:grpSp>
        <p:nvGrpSpPr>
          <p:cNvPr id="3" name="Group 2" descr="A chart illustrating the relative growth of various functions. Most importantly, 2^n grows substantially more quickly than all others.">
            <a:extLst>
              <a:ext uri="{FF2B5EF4-FFF2-40B4-BE49-F238E27FC236}">
                <a16:creationId xmlns:a16="http://schemas.microsoft.com/office/drawing/2014/main" id="{2E4B1117-C450-2E15-C4D2-21C372AC1899}"/>
              </a:ext>
            </a:extLst>
          </p:cNvPr>
          <p:cNvGrpSpPr/>
          <p:nvPr/>
        </p:nvGrpSpPr>
        <p:grpSpPr>
          <a:xfrm>
            <a:off x="444880" y="2204720"/>
            <a:ext cx="7418960" cy="4260612"/>
            <a:chOff x="444880" y="2204720"/>
            <a:chExt cx="7418960" cy="426061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24AB139-464C-EEAF-FF94-EBB070AB743A}"/>
                </a:ext>
              </a:extLst>
            </p:cNvPr>
            <p:cNvCxnSpPr>
              <a:cxnSpLocks/>
            </p:cNvCxnSpPr>
            <p:nvPr/>
          </p:nvCxnSpPr>
          <p:spPr>
            <a:xfrm>
              <a:off x="1666240" y="2204720"/>
              <a:ext cx="0" cy="3749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A5BD756-EAE1-8786-D378-046E6A19BB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6240" y="5953760"/>
              <a:ext cx="6197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F71D7A-1DF7-7C84-2E86-EC040CC20D8A}"/>
                </a:ext>
              </a:extLst>
            </p:cNvPr>
            <p:cNvSpPr txBox="1"/>
            <p:nvPr/>
          </p:nvSpPr>
          <p:spPr>
            <a:xfrm>
              <a:off x="4216043" y="6096000"/>
              <a:ext cx="1097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 Size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1C3829-4746-C684-B0A5-8ED0DB40755C}"/>
                </a:ext>
              </a:extLst>
            </p:cNvPr>
            <p:cNvSpPr txBox="1"/>
            <p:nvPr/>
          </p:nvSpPr>
          <p:spPr>
            <a:xfrm>
              <a:off x="444880" y="3709908"/>
              <a:ext cx="1221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Operations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177397-E72C-F617-BA07-42C701FFABB9}"/>
                  </a:ext>
                </a:extLst>
              </p:cNvPr>
              <p:cNvSpPr txBox="1"/>
              <p:nvPr/>
            </p:nvSpPr>
            <p:spPr>
              <a:xfrm>
                <a:off x="8707120" y="847655"/>
                <a:ext cx="2967351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Running times we’ve seen: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177397-E72C-F617-BA07-42C701FFA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120" y="847655"/>
                <a:ext cx="2967351" cy="2246769"/>
              </a:xfrm>
              <a:prstGeom prst="rect">
                <a:avLst/>
              </a:prstGeom>
              <a:blipFill>
                <a:blip r:embed="rId2"/>
                <a:stretch>
                  <a:fillRect l="-2053" t="-1355" r="-1232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15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problems for which a candidate solution can be verified in polynomial time</a:t>
                </a:r>
              </a:p>
              <a:p>
                <a:pPr lvl="1"/>
                <a:r>
                  <a:rPr lang="en-US" dirty="0"/>
                  <a:t>Stands for “Non-deterministic Polynomial”</a:t>
                </a:r>
              </a:p>
              <a:p>
                <a:pPr lvl="2"/>
                <a:r>
                  <a:rPr lang="en-US" dirty="0"/>
                  <a:t>Corresponds to algorithms that can guess a solution (if it exists), that solution is then verified to be correct in polynomial time</a:t>
                </a:r>
              </a:p>
              <a:p>
                <a:pPr lvl="2"/>
                <a:r>
                  <a:rPr lang="en-US" dirty="0"/>
                  <a:t>Can also think of as allowing a special operation that allows the algorithm to magically guess the right choice at each step of an exhaustive search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53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A venn diagram illustrating the relationship between EXP, P, and NP.&#10;&#10;P is known to be a proper subset of EXP. NP is also known to be a proper subset of EXP. P is known to be a subset of NP, but it is unknown whether it is a proper subset.">
            <a:extLst>
              <a:ext uri="{FF2B5EF4-FFF2-40B4-BE49-F238E27FC236}">
                <a16:creationId xmlns:a16="http://schemas.microsoft.com/office/drawing/2014/main" id="{13439401-F315-B68A-B248-B972A80709B0}"/>
              </a:ext>
            </a:extLst>
          </p:cNvPr>
          <p:cNvGrpSpPr/>
          <p:nvPr/>
        </p:nvGrpSpPr>
        <p:grpSpPr>
          <a:xfrm>
            <a:off x="396240" y="715328"/>
            <a:ext cx="11602720" cy="6142672"/>
            <a:chOff x="396240" y="715328"/>
            <a:chExt cx="11602720" cy="614267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1635B6-F402-1095-4877-EFE866AA1617}"/>
                </a:ext>
              </a:extLst>
            </p:cNvPr>
            <p:cNvSpPr/>
            <p:nvPr/>
          </p:nvSpPr>
          <p:spPr>
            <a:xfrm>
              <a:off x="396240" y="715328"/>
              <a:ext cx="11602720" cy="61426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/>
                <p:nvPr/>
              </p:nvSpPr>
              <p:spPr>
                <a:xfrm>
                  <a:off x="3342640" y="733886"/>
                  <a:ext cx="6096000" cy="14244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𝐸𝑋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Exponential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Upper bounded by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sup>
                      </m:sSup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640" y="733886"/>
                  <a:ext cx="6096000" cy="1424429"/>
                </a:xfrm>
                <a:prstGeom prst="rect">
                  <a:avLst/>
                </a:prstGeom>
                <a:blipFill>
                  <a:blip r:embed="rId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AF8506-45D6-1464-2EA9-BAD5C9E44E96}"/>
                </a:ext>
              </a:extLst>
            </p:cNvPr>
            <p:cNvSpPr/>
            <p:nvPr/>
          </p:nvSpPr>
          <p:spPr>
            <a:xfrm>
              <a:off x="995680" y="2158315"/>
              <a:ext cx="9804400" cy="411891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/>
                <p:nvPr/>
              </p:nvSpPr>
              <p:spPr>
                <a:xfrm>
                  <a:off x="1391920" y="3176123"/>
                  <a:ext cx="4998720" cy="255524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Polynomial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Upper bounded by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920" y="3176123"/>
                  <a:ext cx="4998720" cy="255524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61229C-901F-E6AA-7760-7159895368CF}"/>
                    </a:ext>
                  </a:extLst>
                </p:cNvPr>
                <p:cNvSpPr txBox="1"/>
                <p:nvPr/>
              </p:nvSpPr>
              <p:spPr>
                <a:xfrm>
                  <a:off x="5303520" y="3004590"/>
                  <a:ext cx="6096000" cy="14244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Nondeterministic Polynomial</a:t>
                  </a:r>
                </a:p>
                <a:p>
                  <a:pPr algn="ctr"/>
                  <a:r>
                    <a:rPr lang="en-US" sz="2800" dirty="0"/>
                    <a:t>Verified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time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61229C-901F-E6AA-7760-715989536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520" y="3004590"/>
                  <a:ext cx="6096000" cy="1424429"/>
                </a:xfrm>
                <a:prstGeom prst="rect">
                  <a:avLst/>
                </a:prstGeom>
                <a:blipFill>
                  <a:blip r:embed="rId5"/>
                  <a:stretch>
                    <a:fillRect b="-8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C71D22A-C4FD-A562-E8FB-9618A48A76F8}"/>
                </a:ext>
              </a:extLst>
            </p:cNvPr>
            <p:cNvGrpSpPr/>
            <p:nvPr/>
          </p:nvGrpSpPr>
          <p:grpSpPr>
            <a:xfrm rot="1389724">
              <a:off x="6200745" y="5135200"/>
              <a:ext cx="2475158" cy="523220"/>
              <a:chOff x="6197600" y="5013683"/>
              <a:chExt cx="2475158" cy="52322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281509-7CCC-72FA-5A63-28BAA927617A}"/>
                  </a:ext>
                </a:extLst>
              </p:cNvPr>
              <p:cNvSpPr txBox="1"/>
              <p:nvPr/>
            </p:nvSpPr>
            <p:spPr>
              <a:xfrm>
                <a:off x="7053897" y="5013683"/>
                <a:ext cx="9556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Gap?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82661DB-8387-2CF0-35D0-C14C37B0B8E7}"/>
                  </a:ext>
                </a:extLst>
              </p:cNvPr>
              <p:cNvCxnSpPr>
                <a:stCxn id="12" idx="1"/>
              </p:cNvCxnSpPr>
              <p:nvPr/>
            </p:nvCxnSpPr>
            <p:spPr>
              <a:xfrm flipH="1">
                <a:off x="6197600" y="5275293"/>
                <a:ext cx="856297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15AF750-7ABB-9963-C32B-09B336727927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8009501" y="5275293"/>
                <a:ext cx="663257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565268-1DFA-2BDF-B753-888B618F5053}"/>
                </a:ext>
              </a:extLst>
            </p:cNvPr>
            <p:cNvSpPr txBox="1"/>
            <p:nvPr/>
          </p:nvSpPr>
          <p:spPr>
            <a:xfrm rot="1389724">
              <a:off x="6228679" y="5362557"/>
              <a:ext cx="18106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Unknown!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073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 an algorithm to solve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Hamiltonian Path</a:t>
                </a:r>
              </a:p>
              <a:p>
                <a:pPr lvl="1"/>
                <a:r>
                  <a:rPr lang="en-US" dirty="0"/>
                  <a:t>Algorithm: Check whether each permutation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path.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so does not show whether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verify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sequence of nodes</a:t>
                </a:r>
              </a:p>
              <a:p>
                <a:pPr lvl="1"/>
                <a:r>
                  <a:rPr lang="en-US" dirty="0"/>
                  <a:t>Output: True if that sequence of nodes is a Hamiltonian Path</a:t>
                </a:r>
              </a:p>
              <a:p>
                <a:pPr lvl="1"/>
                <a:r>
                  <a:rPr lang="en-US" dirty="0"/>
                  <a:t>Algorithm:</a:t>
                </a:r>
              </a:p>
              <a:p>
                <a:pPr lvl="2"/>
                <a:r>
                  <a:rPr lang="en-US" dirty="0"/>
                  <a:t>Check that each node appears in the sequence exactly once</a:t>
                </a:r>
              </a:p>
              <a:p>
                <a:pPr lvl="2"/>
                <a:r>
                  <a:rPr lang="en-US" dirty="0"/>
                  <a:t>Check that the sequence is a path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908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Problem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6051" y="1413405"/>
            <a:ext cx="656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Edges between people who don’t get along</a:t>
            </a:r>
          </a:p>
          <a:p>
            <a:r>
              <a:rPr lang="en-US" dirty="0"/>
              <a:t>How many people can I invite to a party if everyone must get along?</a:t>
            </a:r>
          </a:p>
        </p:txBody>
      </p:sp>
      <p:grpSp>
        <p:nvGrpSpPr>
          <p:cNvPr id="18" name="Group 17" descr="A graph depicting several famous people and edges between them.">
            <a:extLst>
              <a:ext uri="{FF2B5EF4-FFF2-40B4-BE49-F238E27FC236}">
                <a16:creationId xmlns:a16="http://schemas.microsoft.com/office/drawing/2014/main" id="{7EBDB391-F091-1846-3790-16198B287E18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1026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1028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26" idx="3"/>
              <a:endCxn id="1060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30" idx="1"/>
              <a:endCxn id="1060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30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30" idx="1"/>
              <a:endCxn id="1044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30" idx="1"/>
              <a:endCxn id="1042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42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44" idx="1"/>
              <a:endCxn id="1058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Joe Biden - CNBC">
              <a:extLst>
                <a:ext uri="{FF2B5EF4-FFF2-40B4-BE49-F238E27FC236}">
                  <a16:creationId xmlns:a16="http://schemas.microsoft.com/office/drawing/2014/main" id="{962C31A1-6E3C-712B-C18A-F732F7F6D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Emmanuel Macron - Wikipedia">
              <a:extLst>
                <a:ext uri="{FF2B5EF4-FFF2-40B4-BE49-F238E27FC236}">
                  <a16:creationId xmlns:a16="http://schemas.microsoft.com/office/drawing/2014/main" id="{0482CE18-CEF8-B794-ABC5-C2879D11D5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E28D031F-BF6C-DD58-B24E-22BFDE50F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FD067A-CC6D-6D54-0646-E140E9F8138F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8" descr="Ed Sheeran">
              <a:extLst>
                <a:ext uri="{FF2B5EF4-FFF2-40B4-BE49-F238E27FC236}">
                  <a16:creationId xmlns:a16="http://schemas.microsoft.com/office/drawing/2014/main" id="{34901888-5999-132B-BE71-0D5E65E1A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16115C01-A579-BE4C-699B-5394A062C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47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Independent Set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determine whether there is an independent set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Example</a:t>
            </a:r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 descr="An example of an independent set of size 6. 6 nodes are selected, and none of the selected nodes share a common edge.">
            <a:extLst>
              <a:ext uri="{FF2B5EF4-FFF2-40B4-BE49-F238E27FC236}">
                <a16:creationId xmlns:a16="http://schemas.microsoft.com/office/drawing/2014/main" id="{10E338F4-D058-3AE3-13D2-BA8CDA747845}"/>
              </a:ext>
            </a:extLst>
          </p:cNvPr>
          <p:cNvGrpSpPr/>
          <p:nvPr/>
        </p:nvGrpSpPr>
        <p:grpSpPr>
          <a:xfrm>
            <a:off x="1650264" y="1218142"/>
            <a:ext cx="8281702" cy="5412596"/>
            <a:chOff x="1650264" y="1218142"/>
            <a:chExt cx="8281702" cy="5412596"/>
          </a:xfrm>
        </p:grpSpPr>
        <p:sp>
          <p:nvSpPr>
            <p:cNvPr id="11" name="TextBox 10"/>
            <p:cNvSpPr txBox="1"/>
            <p:nvPr/>
          </p:nvSpPr>
          <p:spPr>
            <a:xfrm>
              <a:off x="5339034" y="1476112"/>
              <a:ext cx="3316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Independent set of size 6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9078E9B-D60C-2C70-39F8-53C50A04FF80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8F83D5C-B06D-5B61-F1B7-071B58B75FA4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54" name="Picture 2" descr="Image result for Prince Harry">
                <a:extLst>
                  <a:ext uri="{FF2B5EF4-FFF2-40B4-BE49-F238E27FC236}">
                    <a16:creationId xmlns:a16="http://schemas.microsoft.com/office/drawing/2014/main" id="{FC7BF773-543A-36BB-85A2-E852E796E2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Image result for meghan markle">
                <a:extLst>
                  <a:ext uri="{FF2B5EF4-FFF2-40B4-BE49-F238E27FC236}">
                    <a16:creationId xmlns:a16="http://schemas.microsoft.com/office/drawing/2014/main" id="{18976E11-3245-3052-1367-F83E3B8CA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6" descr="Image result for Prince Charles">
                <a:extLst>
                  <a:ext uri="{FF2B5EF4-FFF2-40B4-BE49-F238E27FC236}">
                    <a16:creationId xmlns:a16="http://schemas.microsoft.com/office/drawing/2014/main" id="{E0E20691-7F62-4E1C-E08A-BBC1D9ED6E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18" descr="Image result for justin trudeau">
                <a:extLst>
                  <a:ext uri="{FF2B5EF4-FFF2-40B4-BE49-F238E27FC236}">
                    <a16:creationId xmlns:a16="http://schemas.microsoft.com/office/drawing/2014/main" id="{7091F052-D78A-5EC1-422D-C05634FFD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0" descr="Image result for Elton John">
                <a:extLst>
                  <a:ext uri="{FF2B5EF4-FFF2-40B4-BE49-F238E27FC236}">
                    <a16:creationId xmlns:a16="http://schemas.microsoft.com/office/drawing/2014/main" id="{C869DCB8-FC13-CA2C-E8D8-222848EF79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34" descr="Image result for angela merkel">
                <a:extLst>
                  <a:ext uri="{FF2B5EF4-FFF2-40B4-BE49-F238E27FC236}">
                    <a16:creationId xmlns:a16="http://schemas.microsoft.com/office/drawing/2014/main" id="{EC5C45C6-D6C2-4402-049A-BAAD9E8A8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36" descr="Image result for paul mccartney">
                <a:extLst>
                  <a:ext uri="{FF2B5EF4-FFF2-40B4-BE49-F238E27FC236}">
                    <a16:creationId xmlns:a16="http://schemas.microsoft.com/office/drawing/2014/main" id="{61760EA7-C5B0-FE7B-CD24-EEC6A134E4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9AC9EFE-C8B4-2B76-9F59-E83ABDEB7A4C}"/>
                  </a:ext>
                </a:extLst>
              </p:cNvPr>
              <p:cNvCxnSpPr>
                <a:stCxn id="55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4D112E7-7183-183E-7C90-FA150E696656}"/>
                  </a:ext>
                </a:extLst>
              </p:cNvPr>
              <p:cNvCxnSpPr>
                <a:stCxn id="54" idx="3"/>
                <a:endCxn id="61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0D871E6D-2982-E6D2-F692-6FD8D572CDBD}"/>
                  </a:ext>
                </a:extLst>
              </p:cNvPr>
              <p:cNvCxnSpPr>
                <a:stCxn id="56" idx="1"/>
                <a:endCxn id="61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30157654-DC71-4772-AAA4-D605A2A32DAA}"/>
                  </a:ext>
                </a:extLst>
              </p:cNvPr>
              <p:cNvCxnSpPr>
                <a:stCxn id="56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33A0686C-6192-785E-3908-93BE44CA529F}"/>
                  </a:ext>
                </a:extLst>
              </p:cNvPr>
              <p:cNvCxnSpPr>
                <a:stCxn id="56" idx="1"/>
                <a:endCxn id="59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>
                <a:extLst>
                  <a:ext uri="{FF2B5EF4-FFF2-40B4-BE49-F238E27FC236}">
                    <a16:creationId xmlns:a16="http://schemas.microsoft.com/office/drawing/2014/main" id="{C0E3B107-C700-D459-FF70-4E7F8E49DE14}"/>
                  </a:ext>
                </a:extLst>
              </p:cNvPr>
              <p:cNvCxnSpPr>
                <a:stCxn id="56" idx="1"/>
                <a:endCxn id="58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DF9EF4EE-F63C-1D9C-F677-3A71A2D459F0}"/>
                  </a:ext>
                </a:extLst>
              </p:cNvPr>
              <p:cNvCxnSpPr>
                <a:stCxn id="58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>
                <a:extLst>
                  <a:ext uri="{FF2B5EF4-FFF2-40B4-BE49-F238E27FC236}">
                    <a16:creationId xmlns:a16="http://schemas.microsoft.com/office/drawing/2014/main" id="{1DDBFF65-E730-587C-9097-0D975EAD565B}"/>
                  </a:ext>
                </a:extLst>
              </p:cNvPr>
              <p:cNvCxnSpPr>
                <a:stCxn id="59" idx="1"/>
                <a:endCxn id="60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>
                <a:extLst>
                  <a:ext uri="{FF2B5EF4-FFF2-40B4-BE49-F238E27FC236}">
                    <a16:creationId xmlns:a16="http://schemas.microsoft.com/office/drawing/2014/main" id="{61DA65C4-9194-5335-DCCA-B8618CFAF63D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5" name="Picture 2" descr="Joe Biden - CNBC">
                <a:extLst>
                  <a:ext uri="{FF2B5EF4-FFF2-40B4-BE49-F238E27FC236}">
                    <a16:creationId xmlns:a16="http://schemas.microsoft.com/office/drawing/2014/main" id="{A411C35C-A4E2-3254-9169-5A9C40884E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7" name="Picture 4" descr="Emmanuel Macron - Wikipedia">
                <a:extLst>
                  <a:ext uri="{FF2B5EF4-FFF2-40B4-BE49-F238E27FC236}">
                    <a16:creationId xmlns:a16="http://schemas.microsoft.com/office/drawing/2014/main" id="{4D391E1C-1EDA-14A3-9DCA-919040D43A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79788093-DC07-81F4-2186-40AE05B238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39" name="Straight Connector 1038">
                <a:extLst>
                  <a:ext uri="{FF2B5EF4-FFF2-40B4-BE49-F238E27FC236}">
                    <a16:creationId xmlns:a16="http://schemas.microsoft.com/office/drawing/2014/main" id="{0399E19D-B23D-BB29-F3A7-827B923531CE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40" name="Picture 8" descr="Ed Sheeran">
                <a:extLst>
                  <a:ext uri="{FF2B5EF4-FFF2-40B4-BE49-F238E27FC236}">
                    <a16:creationId xmlns:a16="http://schemas.microsoft.com/office/drawing/2014/main" id="{1678B1E8-7F87-809D-84DD-C51634FDB4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1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873C8361-77B5-F5CC-E499-9D9F79B0B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7448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</a:t>
                </a:r>
                <a:r>
                  <a:rPr lang="en-US" b="1" dirty="0"/>
                  <a:t>solve</a:t>
                </a:r>
                <a:r>
                  <a:rPr lang="en-US" dirty="0"/>
                  <a:t>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</a:t>
                </a:r>
                <a:r>
                  <a:rPr lang="en-US" b="1" dirty="0"/>
                  <a:t>verify</a:t>
                </a:r>
                <a:r>
                  <a:rPr lang="en-US" dirty="0"/>
                  <a:t>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80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</a:t>
            </a:r>
          </a:p>
        </p:txBody>
      </p:sp>
      <p:grpSp>
        <p:nvGrpSpPr>
          <p:cNvPr id="3" name="Group 2" descr="A baseball field represented as a graph. There are 4 total nodes representing home plate, first base, second base, and third base.&#10;&#10;There is an edge from home to first, first to second, second to third, and third to home.">
            <a:extLst>
              <a:ext uri="{FF2B5EF4-FFF2-40B4-BE49-F238E27FC236}">
                <a16:creationId xmlns:a16="http://schemas.microsoft.com/office/drawing/2014/main" id="{A3213677-EC3B-CB57-623C-B5A5592F3282}"/>
              </a:ext>
            </a:extLst>
          </p:cNvPr>
          <p:cNvGrpSpPr/>
          <p:nvPr/>
        </p:nvGrpSpPr>
        <p:grpSpPr>
          <a:xfrm>
            <a:off x="3429000" y="1345324"/>
            <a:ext cx="4495800" cy="4369677"/>
            <a:chOff x="3429000" y="1345324"/>
            <a:chExt cx="4495800" cy="4369677"/>
          </a:xfrm>
        </p:grpSpPr>
        <p:grpSp>
          <p:nvGrpSpPr>
            <p:cNvPr id="9" name="Group 8"/>
            <p:cNvGrpSpPr/>
            <p:nvPr/>
          </p:nvGrpSpPr>
          <p:grpSpPr>
            <a:xfrm rot="10800000">
              <a:off x="5179497" y="4800601"/>
              <a:ext cx="1060704" cy="914400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429000" y="3048000"/>
              <a:ext cx="914400" cy="914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10400" y="3048000"/>
              <a:ext cx="914400" cy="914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2648" y="1345324"/>
              <a:ext cx="914400" cy="914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8" idx="1"/>
              <a:endCxn id="11" idx="2"/>
            </p:cNvCxnSpPr>
            <p:nvPr/>
          </p:nvCxnSpPr>
          <p:spPr>
            <a:xfrm flipV="1">
              <a:off x="6240202" y="3962401"/>
              <a:ext cx="1227399" cy="106680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3886201" y="3962401"/>
              <a:ext cx="1293297" cy="106680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1"/>
              <a:endCxn id="10" idx="0"/>
            </p:cNvCxnSpPr>
            <p:nvPr/>
          </p:nvCxnSpPr>
          <p:spPr>
            <a:xfrm flipH="1">
              <a:off x="3886200" y="1802524"/>
              <a:ext cx="1366448" cy="12454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0"/>
              <a:endCxn id="12" idx="3"/>
            </p:cNvCxnSpPr>
            <p:nvPr/>
          </p:nvCxnSpPr>
          <p:spPr>
            <a:xfrm flipH="1" flipV="1">
              <a:off x="6167048" y="1802524"/>
              <a:ext cx="1300552" cy="12454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945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grpSp>
        <p:nvGrpSpPr>
          <p:cNvPr id="53" name="Group 52" descr="A more general baseball graph. We have many bases connected together in arbitrary ways.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239000" y="12921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place defenders on bases such that every edge is defended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30814" y="2075957"/>
            <a:ext cx="392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defenders would suffice?</a:t>
            </a:r>
          </a:p>
        </p:txBody>
      </p:sp>
    </p:spTree>
    <p:extLst>
      <p:ext uri="{BB962C8B-B14F-4D97-AF65-F5344CB8AC3E}">
        <p14:creationId xmlns:p14="http://schemas.microsoft.com/office/powerpoint/2010/main" val="3950153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Vertex Cover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there is 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009E-71A6-B920-FDB5-43EF4672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 - 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E118AE8-B0F7-D707-6518-9A26C73436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3746673"/>
                  </p:ext>
                </p:extLst>
              </p:nvPr>
            </p:nvGraphicFramePr>
            <p:xfrm>
              <a:off x="638004" y="1758207"/>
              <a:ext cx="10915992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499">
                      <a:extLst>
                        <a:ext uri="{9D8B030D-6E8A-4147-A177-3AD203B41FA5}">
                          <a16:colId xmlns:a16="http://schemas.microsoft.com/office/drawing/2014/main" val="2176825612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4212495060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563957222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4123938220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745238605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437858920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3851237388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19147726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𝒍𝒐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p>
                                      <m:sSup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e>
                                      <m:sup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058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 </a:t>
                          </a:r>
                          <a:r>
                            <a:rPr lang="en-US" dirty="0" err="1"/>
                            <a:t>sev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195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 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years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8708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 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 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6984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12,892 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284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 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9834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 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 days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77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 hours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 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5106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1,000,000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 days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31,710 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99113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E118AE8-B0F7-D707-6518-9A26C73436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3746673"/>
                  </p:ext>
                </p:extLst>
              </p:nvPr>
            </p:nvGraphicFramePr>
            <p:xfrm>
              <a:off x="638004" y="1758207"/>
              <a:ext cx="10915992" cy="33677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499">
                      <a:extLst>
                        <a:ext uri="{9D8B030D-6E8A-4147-A177-3AD203B41FA5}">
                          <a16:colId xmlns:a16="http://schemas.microsoft.com/office/drawing/2014/main" val="2176825612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4212495060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563957222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4123938220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745238605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437858920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3851237388"/>
                        </a:ext>
                      </a:extLst>
                    </a:gridCol>
                    <a:gridCol w="1364499">
                      <a:extLst>
                        <a:ext uri="{9D8B030D-6E8A-4147-A177-3AD203B41FA5}">
                          <a16:colId xmlns:a16="http://schemas.microsoft.com/office/drawing/2014/main" val="1914772693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6" t="-1515" r="-701786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6" t="-1515" r="-601786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46" t="-1515" r="-501786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46" t="-1515" r="-401786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46" t="-1515" r="-301786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46" t="-1515" r="-201786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46" t="-1515" r="-101786" b="-76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46" t="-1515" r="-1786" b="-76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1058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 </a:t>
                          </a:r>
                          <a:r>
                            <a:rPr lang="en-US" dirty="0" err="1"/>
                            <a:t>sev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195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 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46" t="-209836" r="-1786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708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 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36 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6984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12,892 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46" t="-416667" r="-101786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284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 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9834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 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 days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778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 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 hours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32 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5106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1,000,000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 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 days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31,710 years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very long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99113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3B7761-5EA7-EF09-1DC8-B5567940EB86}"/>
                  </a:ext>
                </a:extLst>
              </p:cNvPr>
              <p:cNvSpPr txBox="1"/>
              <p:nvPr/>
            </p:nvSpPr>
            <p:spPr>
              <a:xfrm>
                <a:off x="3897978" y="5566468"/>
                <a:ext cx="7134203" cy="92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running times of different algorithms on inputs of increasing size for a processor performing a million instructions per second. “very long” refers to times exceeding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dirty="0"/>
                  <a:t> years.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3B7761-5EA7-EF09-1DC8-B5567940E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978" y="5566468"/>
                <a:ext cx="7134203" cy="926407"/>
              </a:xfrm>
              <a:prstGeom prst="rect">
                <a:avLst/>
              </a:prstGeom>
              <a:blipFill>
                <a:blip r:embed="rId3"/>
                <a:stretch>
                  <a:fillRect l="-683" t="-3289" r="-1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97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Example</a:t>
            </a:r>
          </a:p>
        </p:txBody>
      </p:sp>
      <p:grpSp>
        <p:nvGrpSpPr>
          <p:cNvPr id="3" name="Group 2" descr="An example of a vertex cover of size 5. 5 nodes are selected, and regardless of which edge of the original graph you consider, at least one of its end points is included among the selected nodes.">
            <a:extLst>
              <a:ext uri="{FF2B5EF4-FFF2-40B4-BE49-F238E27FC236}">
                <a16:creationId xmlns:a16="http://schemas.microsoft.com/office/drawing/2014/main" id="{ECE28C64-5F7B-A9FB-3E9D-AB2C524123A9}"/>
              </a:ext>
            </a:extLst>
          </p:cNvPr>
          <p:cNvGrpSpPr/>
          <p:nvPr/>
        </p:nvGrpSpPr>
        <p:grpSpPr>
          <a:xfrm>
            <a:off x="2181225" y="1292170"/>
            <a:ext cx="8486775" cy="5103379"/>
            <a:chOff x="2181225" y="1292170"/>
            <a:chExt cx="8486775" cy="5103379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4711377" y="5562601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3578088" y="5181601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3806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2409825" y="3032236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2638425" y="2447105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4830552" y="2447105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4137081" y="2675705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4365681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5554136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4830552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6197602" y="1709901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5554135" y="4339458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6282268" y="3262478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4181025" y="5938348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349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53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39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08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81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73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25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40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39000" y="1292170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Vertex cover of size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5650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</a:t>
                </a:r>
                <a:r>
                  <a:rPr lang="en-US" b="1" dirty="0"/>
                  <a:t>solve</a:t>
                </a:r>
                <a:r>
                  <a:rPr lang="en-US" dirty="0"/>
                  <a:t>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</a:t>
                </a:r>
                <a:r>
                  <a:rPr lang="en-US" b="1" dirty="0"/>
                  <a:t>verify</a:t>
                </a:r>
                <a:r>
                  <a:rPr lang="en-US" dirty="0"/>
                  <a:t>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03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E9DB-CD35-09FC-6BCD-A02078F6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Tractable: </a:t>
                </a:r>
              </a:p>
              <a:p>
                <a:pPr lvl="1"/>
                <a:r>
                  <a:rPr lang="en-US" dirty="0"/>
                  <a:t>Feasible to solve in the “real world” </a:t>
                </a:r>
              </a:p>
              <a:p>
                <a:r>
                  <a:rPr lang="en-US" dirty="0"/>
                  <a:t>Intractable: </a:t>
                </a:r>
              </a:p>
              <a:p>
                <a:pPr lvl="1"/>
                <a:r>
                  <a:rPr lang="en-US" dirty="0"/>
                  <a:t>Infeasible to solve in the “real world” </a:t>
                </a:r>
              </a:p>
              <a:p>
                <a:r>
                  <a:rPr lang="en-US" dirty="0"/>
                  <a:t>Whether a problem is considered “tractable” or “intractable” depends on the use case</a:t>
                </a:r>
              </a:p>
              <a:p>
                <a:pPr lvl="1"/>
                <a:r>
                  <a:rPr lang="en-US" dirty="0"/>
                  <a:t>For machine learning, big data, etc. tractable might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even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most applications it’s more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strange pattern: </a:t>
                </a:r>
              </a:p>
              <a:p>
                <a:pPr lvl="1"/>
                <a:r>
                  <a:rPr lang="en-US" dirty="0"/>
                  <a:t>Most “natural” problems are either done in small-degree polynomial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) or else exponential time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It’s rare to have problems which require a running time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, for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91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07A3-AD02-C2E5-48B5-E4924D98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Bridges of Königsberg</a:t>
            </a:r>
          </a:p>
        </p:txBody>
      </p:sp>
      <p:pic>
        <p:nvPicPr>
          <p:cNvPr id="4" name="Picture 2" descr="The city of Konigsberg from the 18th century. A river divides the city into 4 total landmasses: the two sides of the river and two islands within the river. There are 7 total bridges connecting together these landmasses. ">
            <a:extLst>
              <a:ext uri="{FF2B5EF4-FFF2-40B4-BE49-F238E27FC236}">
                <a16:creationId xmlns:a16="http://schemas.microsoft.com/office/drawing/2014/main" id="{A8C12AFF-58D0-5B6B-F8FF-96D962D9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65" y="1690688"/>
            <a:ext cx="4185920" cy="329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eonhard Euler">
            <a:extLst>
              <a:ext uri="{FF2B5EF4-FFF2-40B4-BE49-F238E27FC236}">
                <a16:creationId xmlns:a16="http://schemas.microsoft.com/office/drawing/2014/main" id="{5DD9C68B-9223-098E-7187-8126F684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49" y="365125"/>
            <a:ext cx="1478851" cy="19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 descr="Euler represented the bridges problem as a non-simple graph. Each landmass being represented as a node, each bridge as an edge.">
            <a:extLst>
              <a:ext uri="{FF2B5EF4-FFF2-40B4-BE49-F238E27FC236}">
                <a16:creationId xmlns:a16="http://schemas.microsoft.com/office/drawing/2014/main" id="{347220EA-3D05-E37F-FF1D-9BD6DDFFD6F9}"/>
              </a:ext>
            </a:extLst>
          </p:cNvPr>
          <p:cNvGrpSpPr/>
          <p:nvPr/>
        </p:nvGrpSpPr>
        <p:grpSpPr>
          <a:xfrm>
            <a:off x="1057167" y="2213537"/>
            <a:ext cx="2211432" cy="2194544"/>
            <a:chOff x="2300659" y="2657586"/>
            <a:chExt cx="2211432" cy="2194544"/>
          </a:xfrm>
        </p:grpSpPr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37349FD3-902D-7687-FB3E-E28A41A2D12A}"/>
                </a:ext>
              </a:extLst>
            </p:cNvPr>
            <p:cNvCxnSpPr>
              <a:stCxn id="16" idx="1"/>
              <a:endCxn id="1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4CE7C5-B1FA-9723-DF09-121CB65E5A27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11CAB9-43E3-BD38-891D-26259E8C0DD0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685E0F-A76F-5A0D-CAD3-95FFD5428EA3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E331A6-A840-9754-53D3-0FCD91B4F308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0" name="Straight Connector 31">
              <a:extLst>
                <a:ext uri="{FF2B5EF4-FFF2-40B4-BE49-F238E27FC236}">
                  <a16:creationId xmlns:a16="http://schemas.microsoft.com/office/drawing/2014/main" id="{1C5FD062-32C2-505F-B268-2F6699F2F7DA}"/>
                </a:ext>
              </a:extLst>
            </p:cNvPr>
            <p:cNvCxnSpPr>
              <a:stCxn id="16" idx="7"/>
              <a:endCxn id="1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1">
              <a:extLst>
                <a:ext uri="{FF2B5EF4-FFF2-40B4-BE49-F238E27FC236}">
                  <a16:creationId xmlns:a16="http://schemas.microsoft.com/office/drawing/2014/main" id="{DAA0BD9F-E53F-1C77-FE37-C0A2F6CA93D0}"/>
                </a:ext>
              </a:extLst>
            </p:cNvPr>
            <p:cNvCxnSpPr>
              <a:stCxn id="16" idx="2"/>
              <a:endCxn id="1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A42804B2-4AA2-0D7C-9743-C5EB47982E10}"/>
                </a:ext>
              </a:extLst>
            </p:cNvPr>
            <p:cNvCxnSpPr>
              <a:stCxn id="16" idx="4"/>
              <a:endCxn id="1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E8B3880D-B277-44DC-4643-FC182622C6A9}"/>
                </a:ext>
              </a:extLst>
            </p:cNvPr>
            <p:cNvCxnSpPr>
              <a:stCxn id="19" idx="4"/>
              <a:endCxn id="1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9B1E8552-70ED-38A6-77B6-1ADC1811B623}"/>
                </a:ext>
              </a:extLst>
            </p:cNvPr>
            <p:cNvCxnSpPr>
              <a:stCxn id="16" idx="6"/>
              <a:endCxn id="1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id="{FC66A5C4-6062-55AB-A232-DF981CA75E7F}"/>
                </a:ext>
              </a:extLst>
            </p:cNvPr>
            <p:cNvCxnSpPr>
              <a:stCxn id="17" idx="6"/>
              <a:endCxn id="1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B93A463-01B3-868B-DAE2-760D66A109C3}"/>
              </a:ext>
            </a:extLst>
          </p:cNvPr>
          <p:cNvSpPr txBox="1"/>
          <p:nvPr/>
        </p:nvSpPr>
        <p:spPr>
          <a:xfrm>
            <a:off x="1222685" y="5512376"/>
            <a:ext cx="1038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Pregel</a:t>
            </a:r>
            <a:r>
              <a:rPr lang="en-US" sz="2400" dirty="0"/>
              <a:t> River runs through the city of </a:t>
            </a:r>
            <a:r>
              <a:rPr lang="en-US" sz="2400" dirty="0" err="1"/>
              <a:t>Koenigsberg</a:t>
            </a:r>
            <a:r>
              <a:rPr lang="en-US" sz="2400" dirty="0"/>
              <a:t>, creating 2 islands. Among these 2 islands and the 2 sides of the river, there are 7 bridges. Is there any path starting at one landmass which crosses each bridge exactly once?</a:t>
            </a:r>
          </a:p>
        </p:txBody>
      </p:sp>
      <p:pic>
        <p:nvPicPr>
          <p:cNvPr id="6" name="Picture 5" descr="Modern day Konigsberg (now called Kaliningrad)">
            <a:extLst>
              <a:ext uri="{FF2B5EF4-FFF2-40B4-BE49-F238E27FC236}">
                <a16:creationId xmlns:a16="http://schemas.microsoft.com/office/drawing/2014/main" id="{F08E104B-9899-4757-5A74-39CEA7BC1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131" y="2603584"/>
            <a:ext cx="3181839" cy="29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345B-EBAA-56CC-975E-F162FB4E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F03A8-3AF4-5C58-FD6C-6468C1EF6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Path:</a:t>
                </a:r>
              </a:p>
              <a:p>
                <a:pPr lvl="1"/>
                <a:r>
                  <a:rPr lang="en-US" dirty="0"/>
                  <a:t>A sequence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such that for every consecutive pair are connected by an edge (i.e.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path)</a:t>
                </a:r>
              </a:p>
              <a:p>
                <a:r>
                  <a:rPr lang="en-US" dirty="0"/>
                  <a:t>Euler Path:</a:t>
                </a:r>
              </a:p>
              <a:p>
                <a:pPr lvl="1"/>
                <a:r>
                  <a:rPr lang="en-US" dirty="0"/>
                  <a:t>A path such that every edge in the graph appears exactly once</a:t>
                </a:r>
              </a:p>
              <a:p>
                <a:pPr lvl="2"/>
                <a:r>
                  <a:rPr lang="en-US" dirty="0"/>
                  <a:t>If the graph is not simple then some pairs need to appear multiple times!</a:t>
                </a:r>
              </a:p>
              <a:p>
                <a:r>
                  <a:rPr lang="en-US" dirty="0"/>
                  <a:t>Euler path problem:</a:t>
                </a:r>
              </a:p>
              <a:p>
                <a:pPr lvl="1"/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there exist an Euler path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F03A8-3AF4-5C58-FD6C-6468C1EF6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 non-simple graph of 18th century Koenigsberg:&#10;&#10;There are 4 nodes called A, B, C, and D. The edges are: (A,B), (A,B), (A,D), (A,C), (A,C), (B,D), (C,D)">
            <a:extLst>
              <a:ext uri="{FF2B5EF4-FFF2-40B4-BE49-F238E27FC236}">
                <a16:creationId xmlns:a16="http://schemas.microsoft.com/office/drawing/2014/main" id="{49F5035F-AB17-5AB2-FECA-8639CB4D7D35}"/>
              </a:ext>
            </a:extLst>
          </p:cNvPr>
          <p:cNvGrpSpPr/>
          <p:nvPr/>
        </p:nvGrpSpPr>
        <p:grpSpPr>
          <a:xfrm>
            <a:off x="9076635" y="215114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C402C537-C190-308F-8C8D-02FABFFC7DB3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9F57C-DF0A-E08E-20AC-3C13F52ACC91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22BC69-1AB9-6000-F047-3CDF8FC3BDA4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34D002-4C6C-2B69-B8F0-8D4FD03FDFBC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C3C9D1-0601-89A2-BBAB-EAF8973FD46A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918BB811-B16F-C80A-B656-3AAC408AC78E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661F6920-06A9-D4A3-F2DA-3977BDFF6452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3873DE0A-0ED5-8B3C-3575-0D02566948D8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5AC37565-91BF-2439-5D80-530D7B3C47A7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5734518B-3B5B-7632-761B-5646C0235BBD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89C7BE86-B073-3921-2135-095DBFDD798C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 descr="The graph of modern day Kaliningrad:&#10;&#10;There are 4 nodes called A, B, C, and D. The edges are: (A,B), (A,D), (A,C), (B,D), (C,D)">
            <a:extLst>
              <a:ext uri="{FF2B5EF4-FFF2-40B4-BE49-F238E27FC236}">
                <a16:creationId xmlns:a16="http://schemas.microsoft.com/office/drawing/2014/main" id="{0A5536BD-5E37-FE49-7D9E-224B97D09012}"/>
              </a:ext>
            </a:extLst>
          </p:cNvPr>
          <p:cNvGrpSpPr/>
          <p:nvPr/>
        </p:nvGrpSpPr>
        <p:grpSpPr>
          <a:xfrm>
            <a:off x="6078656" y="255511"/>
            <a:ext cx="1902535" cy="1888006"/>
            <a:chOff x="2300659" y="2657586"/>
            <a:chExt cx="2211432" cy="2194544"/>
          </a:xfrm>
        </p:grpSpPr>
        <p:cxnSp>
          <p:nvCxnSpPr>
            <p:cNvPr id="29" name="Straight Connector 31">
              <a:extLst>
                <a:ext uri="{FF2B5EF4-FFF2-40B4-BE49-F238E27FC236}">
                  <a16:creationId xmlns:a16="http://schemas.microsoft.com/office/drawing/2014/main" id="{61169B8B-F7E1-1453-5D88-7749A6B103DF}"/>
                </a:ext>
              </a:extLst>
            </p:cNvPr>
            <p:cNvCxnSpPr>
              <a:stCxn id="30" idx="1"/>
              <a:endCxn id="31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9356F9B-A896-8A33-E12E-614774A64F5C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EBEC72-E416-0633-E16A-87334EC82D2F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0AABD59-4ED1-4AC8-8291-FF0532702115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061C49F-FB80-CFE9-874F-A2753A9E2E0A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5F3086AD-DB54-5D46-AC90-12922E194F4C}"/>
                </a:ext>
              </a:extLst>
            </p:cNvPr>
            <p:cNvCxnSpPr>
              <a:stCxn id="30" idx="2"/>
              <a:endCxn id="32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03FA0350-BA32-B7D7-A4A4-6694DFB342CB}"/>
                </a:ext>
              </a:extLst>
            </p:cNvPr>
            <p:cNvCxnSpPr>
              <a:stCxn id="33" idx="4"/>
              <a:endCxn id="32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1">
              <a:extLst>
                <a:ext uri="{FF2B5EF4-FFF2-40B4-BE49-F238E27FC236}">
                  <a16:creationId xmlns:a16="http://schemas.microsoft.com/office/drawing/2014/main" id="{0EC78CED-9457-6474-C123-61B695D035F3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>
              <a:extLst>
                <a:ext uri="{FF2B5EF4-FFF2-40B4-BE49-F238E27FC236}">
                  <a16:creationId xmlns:a16="http://schemas.microsoft.com/office/drawing/2014/main" id="{2F68682C-E3DA-721C-8555-704F5E928A24}"/>
                </a:ext>
              </a:extLst>
            </p:cNvPr>
            <p:cNvCxnSpPr>
              <a:stCxn id="31" idx="6"/>
              <a:endCxn id="33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66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3696-9663-4C88-8A45-C230375C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Path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524E-DFA9-E84A-D40A-C95E8179B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graphs below have an Euler path?</a:t>
            </a:r>
          </a:p>
          <a:p>
            <a:endParaRPr lang="en-US" dirty="0"/>
          </a:p>
        </p:txBody>
      </p:sp>
      <p:grpSp>
        <p:nvGrpSpPr>
          <p:cNvPr id="41" name="Group 40" descr="The non-simple graph of 18th century Koenigsberg:&#10;&#10;There are 4 nodes called A, B, C, and D. The edges are: (A,B), (A,B), (A,D), (A,C), (A,C), (B,D), (C,D)&#10;&#10;This graph does not have an Euler path">
            <a:extLst>
              <a:ext uri="{FF2B5EF4-FFF2-40B4-BE49-F238E27FC236}">
                <a16:creationId xmlns:a16="http://schemas.microsoft.com/office/drawing/2014/main" id="{6CAB3905-9AF3-B79D-5786-923F2A53427C}"/>
              </a:ext>
            </a:extLst>
          </p:cNvPr>
          <p:cNvGrpSpPr/>
          <p:nvPr/>
        </p:nvGrpSpPr>
        <p:grpSpPr>
          <a:xfrm>
            <a:off x="260284" y="2861621"/>
            <a:ext cx="2330129" cy="2603233"/>
            <a:chOff x="260284" y="2861621"/>
            <a:chExt cx="2330129" cy="26032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1E6626-D84B-70F7-F3E6-2E3269D24061}"/>
                </a:ext>
              </a:extLst>
            </p:cNvPr>
            <p:cNvGrpSpPr/>
            <p:nvPr/>
          </p:nvGrpSpPr>
          <p:grpSpPr>
            <a:xfrm>
              <a:off x="687878" y="2861621"/>
              <a:ext cx="1902535" cy="1888006"/>
              <a:chOff x="2300659" y="2657586"/>
              <a:chExt cx="2211432" cy="2194544"/>
            </a:xfrm>
          </p:grpSpPr>
          <p:cxnSp>
            <p:nvCxnSpPr>
              <p:cNvPr id="5" name="Straight Connector 31">
                <a:extLst>
                  <a:ext uri="{FF2B5EF4-FFF2-40B4-BE49-F238E27FC236}">
                    <a16:creationId xmlns:a16="http://schemas.microsoft.com/office/drawing/2014/main" id="{4B52B72C-BD32-D08D-648F-042151C04FC0}"/>
                  </a:ext>
                </a:extLst>
              </p:cNvPr>
              <p:cNvCxnSpPr>
                <a:stCxn id="6" idx="1"/>
                <a:endCxn id="7" idx="2"/>
              </p:cNvCxnSpPr>
              <p:nvPr/>
            </p:nvCxnSpPr>
            <p:spPr>
              <a:xfrm rot="5400000" flipH="1" flipV="1">
                <a:off x="2541502" y="2982839"/>
                <a:ext cx="741934" cy="426600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6FBDFB3-BA6A-7501-343B-4EB7B7A75953}"/>
                  </a:ext>
                </a:extLst>
              </p:cNvPr>
              <p:cNvSpPr/>
              <p:nvPr/>
            </p:nvSpPr>
            <p:spPr>
              <a:xfrm>
                <a:off x="2650084" y="3518021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97B786F-DD92-C92C-D4CB-66B0E4AA0DB2}"/>
                  </a:ext>
                </a:extLst>
              </p:cNvPr>
              <p:cNvSpPr/>
              <p:nvPr/>
            </p:nvSpPr>
            <p:spPr>
              <a:xfrm>
                <a:off x="3125769" y="2657586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9E637E9-6060-CFD9-9204-9004C36C025B}"/>
                  </a:ext>
                </a:extLst>
              </p:cNvPr>
              <p:cNvSpPr/>
              <p:nvPr/>
            </p:nvSpPr>
            <p:spPr>
              <a:xfrm>
                <a:off x="2300659" y="4516959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23AD370-B8A3-F220-9993-E993C949F64C}"/>
                  </a:ext>
                </a:extLst>
              </p:cNvPr>
              <p:cNvSpPr/>
              <p:nvPr/>
            </p:nvSpPr>
            <p:spPr>
              <a:xfrm>
                <a:off x="4176920" y="3904829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cxnSp>
            <p:nvCxnSpPr>
              <p:cNvPr id="10" name="Straight Connector 31">
                <a:extLst>
                  <a:ext uri="{FF2B5EF4-FFF2-40B4-BE49-F238E27FC236}">
                    <a16:creationId xmlns:a16="http://schemas.microsoft.com/office/drawing/2014/main" id="{C9619BE9-6BD2-BDC9-3B50-F4CD8E31356B}"/>
                  </a:ext>
                </a:extLst>
              </p:cNvPr>
              <p:cNvCxnSpPr>
                <a:stCxn id="6" idx="7"/>
                <a:endCxn id="7" idx="5"/>
              </p:cNvCxnSpPr>
              <p:nvPr/>
            </p:nvCxnSpPr>
            <p:spPr>
              <a:xfrm rot="5400000" flipH="1" flipV="1">
                <a:off x="2862295" y="3017547"/>
                <a:ext cx="623434" cy="475685"/>
              </a:xfrm>
              <a:prstGeom prst="curvedConnector3">
                <a:avLst>
                  <a:gd name="adj1" fmla="val 3696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1">
                <a:extLst>
                  <a:ext uri="{FF2B5EF4-FFF2-40B4-BE49-F238E27FC236}">
                    <a16:creationId xmlns:a16="http://schemas.microsoft.com/office/drawing/2014/main" id="{A31F4C12-4E92-76F9-CDF4-BC2A56F599E5}"/>
                  </a:ext>
                </a:extLst>
              </p:cNvPr>
              <p:cNvCxnSpPr>
                <a:stCxn id="6" idx="2"/>
                <a:endCxn id="8" idx="2"/>
              </p:cNvCxnSpPr>
              <p:nvPr/>
            </p:nvCxnSpPr>
            <p:spPr>
              <a:xfrm rot="10800000" flipV="1">
                <a:off x="2300660" y="3685607"/>
                <a:ext cx="349425" cy="998938"/>
              </a:xfrm>
              <a:prstGeom prst="curvedConnector3">
                <a:avLst>
                  <a:gd name="adj1" fmla="val 16542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31">
                <a:extLst>
                  <a:ext uri="{FF2B5EF4-FFF2-40B4-BE49-F238E27FC236}">
                    <a16:creationId xmlns:a16="http://schemas.microsoft.com/office/drawing/2014/main" id="{07F137FA-A9B5-C0CB-5365-7E14F7871361}"/>
                  </a:ext>
                </a:extLst>
              </p:cNvPr>
              <p:cNvCxnSpPr>
                <a:stCxn id="6" idx="4"/>
                <a:endCxn id="8" idx="7"/>
              </p:cNvCxnSpPr>
              <p:nvPr/>
            </p:nvCxnSpPr>
            <p:spPr>
              <a:xfrm rot="5400000">
                <a:off x="2345782" y="4094156"/>
                <a:ext cx="712852" cy="230925"/>
              </a:xfrm>
              <a:prstGeom prst="curvedConnector3">
                <a:avLst>
                  <a:gd name="adj1" fmla="val 30046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31">
                <a:extLst>
                  <a:ext uri="{FF2B5EF4-FFF2-40B4-BE49-F238E27FC236}">
                    <a16:creationId xmlns:a16="http://schemas.microsoft.com/office/drawing/2014/main" id="{AF2361F3-8ED4-279E-21B3-5861661D5AC4}"/>
                  </a:ext>
                </a:extLst>
              </p:cNvPr>
              <p:cNvCxnSpPr>
                <a:stCxn id="9" idx="4"/>
                <a:endCxn id="8" idx="6"/>
              </p:cNvCxnSpPr>
              <p:nvPr/>
            </p:nvCxnSpPr>
            <p:spPr>
              <a:xfrm rot="5400000">
                <a:off x="3267896" y="3607934"/>
                <a:ext cx="444545" cy="1708676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31">
                <a:extLst>
                  <a:ext uri="{FF2B5EF4-FFF2-40B4-BE49-F238E27FC236}">
                    <a16:creationId xmlns:a16="http://schemas.microsoft.com/office/drawing/2014/main" id="{C469F8A0-EA3F-3A37-FA54-1C6541C8303F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2985255" y="3685607"/>
                <a:ext cx="1191665" cy="386808"/>
              </a:xfrm>
              <a:prstGeom prst="curvedConnector3">
                <a:avLst>
                  <a:gd name="adj1" fmla="val 83251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31">
                <a:extLst>
                  <a:ext uri="{FF2B5EF4-FFF2-40B4-BE49-F238E27FC236}">
                    <a16:creationId xmlns:a16="http://schemas.microsoft.com/office/drawing/2014/main" id="{B31FC503-F507-8972-B12E-E47B58AAED43}"/>
                  </a:ext>
                </a:extLst>
              </p:cNvPr>
              <p:cNvCxnSpPr>
                <a:stCxn id="7" idx="6"/>
                <a:endCxn id="9" idx="1"/>
              </p:cNvCxnSpPr>
              <p:nvPr/>
            </p:nvCxnSpPr>
            <p:spPr>
              <a:xfrm>
                <a:off x="3460940" y="2825172"/>
                <a:ext cx="765065" cy="1128742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06A79B-E2A0-B931-B3CC-6192839E1FB7}"/>
                </a:ext>
              </a:extLst>
            </p:cNvPr>
            <p:cNvSpPr txBox="1"/>
            <p:nvPr/>
          </p:nvSpPr>
          <p:spPr>
            <a:xfrm>
              <a:off x="260284" y="5095522"/>
              <a:ext cx="2119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Euler path exists!</a:t>
              </a:r>
            </a:p>
          </p:txBody>
        </p:sp>
      </p:grpSp>
      <p:grpSp>
        <p:nvGrpSpPr>
          <p:cNvPr id="42" name="Group 41" descr="The graph of modern day Kaliningrad:&#10;&#10;There are 4 nodes called A, B, C, and D. The edges are: (A,B), (A,D), (A,C), (B,D), (C,D)&#10;&#10;The path A,B,D,A,C,D is an Euler path">
            <a:extLst>
              <a:ext uri="{FF2B5EF4-FFF2-40B4-BE49-F238E27FC236}">
                <a16:creationId xmlns:a16="http://schemas.microsoft.com/office/drawing/2014/main" id="{C1581F5B-0BD3-FE74-C25F-53F16A0BA9B4}"/>
              </a:ext>
            </a:extLst>
          </p:cNvPr>
          <p:cNvGrpSpPr/>
          <p:nvPr/>
        </p:nvGrpSpPr>
        <p:grpSpPr>
          <a:xfrm>
            <a:off x="3590060" y="2814586"/>
            <a:ext cx="2982096" cy="2673506"/>
            <a:chOff x="3590060" y="2814586"/>
            <a:chExt cx="2982096" cy="26735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307A9D-64B0-EBF1-1D68-87297E97E1D3}"/>
                </a:ext>
              </a:extLst>
            </p:cNvPr>
            <p:cNvGrpSpPr/>
            <p:nvPr/>
          </p:nvGrpSpPr>
          <p:grpSpPr>
            <a:xfrm>
              <a:off x="4371251" y="2814586"/>
              <a:ext cx="1902535" cy="1888006"/>
              <a:chOff x="2300659" y="2657586"/>
              <a:chExt cx="2211432" cy="2194544"/>
            </a:xfrm>
          </p:grpSpPr>
          <p:cxnSp>
            <p:nvCxnSpPr>
              <p:cNvPr id="17" name="Straight Connector 31">
                <a:extLst>
                  <a:ext uri="{FF2B5EF4-FFF2-40B4-BE49-F238E27FC236}">
                    <a16:creationId xmlns:a16="http://schemas.microsoft.com/office/drawing/2014/main" id="{8C5D05FE-BCF8-9D67-B3F0-D52D1CA46FEA}"/>
                  </a:ext>
                </a:extLst>
              </p:cNvPr>
              <p:cNvCxnSpPr>
                <a:stCxn id="18" idx="1"/>
                <a:endCxn id="19" idx="2"/>
              </p:cNvCxnSpPr>
              <p:nvPr/>
            </p:nvCxnSpPr>
            <p:spPr>
              <a:xfrm rot="5400000" flipH="1" flipV="1">
                <a:off x="2541502" y="2982839"/>
                <a:ext cx="741934" cy="426600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B52E792-AB0B-1DA9-C2AA-476BD137536B}"/>
                  </a:ext>
                </a:extLst>
              </p:cNvPr>
              <p:cNvSpPr/>
              <p:nvPr/>
            </p:nvSpPr>
            <p:spPr>
              <a:xfrm>
                <a:off x="2650084" y="3518021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27C18A1-9457-E912-A5E8-E6EAFACB8C57}"/>
                  </a:ext>
                </a:extLst>
              </p:cNvPr>
              <p:cNvSpPr/>
              <p:nvPr/>
            </p:nvSpPr>
            <p:spPr>
              <a:xfrm>
                <a:off x="3125769" y="2657586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5D92697-B02C-2972-BABD-92A5B590BB51}"/>
                  </a:ext>
                </a:extLst>
              </p:cNvPr>
              <p:cNvSpPr/>
              <p:nvPr/>
            </p:nvSpPr>
            <p:spPr>
              <a:xfrm>
                <a:off x="2300659" y="4516959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4F136F6-B099-6A05-EAD1-01A6F159402C}"/>
                  </a:ext>
                </a:extLst>
              </p:cNvPr>
              <p:cNvSpPr/>
              <p:nvPr/>
            </p:nvSpPr>
            <p:spPr>
              <a:xfrm>
                <a:off x="4176920" y="3904829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cxnSp>
            <p:nvCxnSpPr>
              <p:cNvPr id="22" name="Straight Connector 31">
                <a:extLst>
                  <a:ext uri="{FF2B5EF4-FFF2-40B4-BE49-F238E27FC236}">
                    <a16:creationId xmlns:a16="http://schemas.microsoft.com/office/drawing/2014/main" id="{50C07178-0BBD-6C40-C2FE-1BB3F4862667}"/>
                  </a:ext>
                </a:extLst>
              </p:cNvPr>
              <p:cNvCxnSpPr>
                <a:stCxn id="18" idx="2"/>
                <a:endCxn id="20" idx="2"/>
              </p:cNvCxnSpPr>
              <p:nvPr/>
            </p:nvCxnSpPr>
            <p:spPr>
              <a:xfrm rot="10800000" flipV="1">
                <a:off x="2300660" y="3685607"/>
                <a:ext cx="349425" cy="998938"/>
              </a:xfrm>
              <a:prstGeom prst="curvedConnector3">
                <a:avLst>
                  <a:gd name="adj1" fmla="val 16542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1">
                <a:extLst>
                  <a:ext uri="{FF2B5EF4-FFF2-40B4-BE49-F238E27FC236}">
                    <a16:creationId xmlns:a16="http://schemas.microsoft.com/office/drawing/2014/main" id="{D9258FDE-A522-7743-6E14-071C8CD9A3F7}"/>
                  </a:ext>
                </a:extLst>
              </p:cNvPr>
              <p:cNvCxnSpPr>
                <a:stCxn id="21" idx="4"/>
                <a:endCxn id="20" idx="6"/>
              </p:cNvCxnSpPr>
              <p:nvPr/>
            </p:nvCxnSpPr>
            <p:spPr>
              <a:xfrm rot="5400000">
                <a:off x="3267896" y="3607934"/>
                <a:ext cx="444545" cy="1708676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31">
                <a:extLst>
                  <a:ext uri="{FF2B5EF4-FFF2-40B4-BE49-F238E27FC236}">
                    <a16:creationId xmlns:a16="http://schemas.microsoft.com/office/drawing/2014/main" id="{8D3D3646-FFCD-C1E6-A0DD-A1312878F7B3}"/>
                  </a:ext>
                </a:extLst>
              </p:cNvPr>
              <p:cNvCxnSpPr>
                <a:stCxn id="18" idx="6"/>
                <a:endCxn id="21" idx="2"/>
              </p:cNvCxnSpPr>
              <p:nvPr/>
            </p:nvCxnSpPr>
            <p:spPr>
              <a:xfrm>
                <a:off x="2985255" y="3685607"/>
                <a:ext cx="1191665" cy="386808"/>
              </a:xfrm>
              <a:prstGeom prst="curvedConnector3">
                <a:avLst>
                  <a:gd name="adj1" fmla="val 83251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31">
                <a:extLst>
                  <a:ext uri="{FF2B5EF4-FFF2-40B4-BE49-F238E27FC236}">
                    <a16:creationId xmlns:a16="http://schemas.microsoft.com/office/drawing/2014/main" id="{DFA24B4F-DBC7-7C84-3B22-8B08A059CECE}"/>
                  </a:ext>
                </a:extLst>
              </p:cNvPr>
              <p:cNvCxnSpPr>
                <a:stCxn id="19" idx="6"/>
                <a:endCxn id="21" idx="1"/>
              </p:cNvCxnSpPr>
              <p:nvPr/>
            </p:nvCxnSpPr>
            <p:spPr>
              <a:xfrm>
                <a:off x="3460940" y="2825172"/>
                <a:ext cx="765065" cy="1128742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C160167-8F33-684E-DD9F-2B5144C11443}"/>
                    </a:ext>
                  </a:extLst>
                </p:cNvPr>
                <p:cNvSpPr txBox="1"/>
                <p:nvPr/>
              </p:nvSpPr>
              <p:spPr>
                <a:xfrm>
                  <a:off x="3590060" y="4841761"/>
                  <a:ext cx="29820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Euler path exists!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C160167-8F33-684E-DD9F-2B5144C11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0060" y="4841761"/>
                  <a:ext cx="2982096" cy="646331"/>
                </a:xfrm>
                <a:prstGeom prst="rect">
                  <a:avLst/>
                </a:prstGeom>
                <a:blipFill>
                  <a:blip r:embed="rId2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 descr="A graph with 4 nodes: A,B,C,D&#10;&#10;The edges are:&#10;(A,B), (A,C), (A,D), (B,C), (B,C), (B,D), (C,D)&#10;&#10;The path A,B,C,D,A,C,B,D  is an Euler path.">
            <a:extLst>
              <a:ext uri="{FF2B5EF4-FFF2-40B4-BE49-F238E27FC236}">
                <a16:creationId xmlns:a16="http://schemas.microsoft.com/office/drawing/2014/main" id="{08748C9D-4801-FA4B-8EE8-2A5418A4A01C}"/>
              </a:ext>
            </a:extLst>
          </p:cNvPr>
          <p:cNvGrpSpPr/>
          <p:nvPr/>
        </p:nvGrpSpPr>
        <p:grpSpPr>
          <a:xfrm>
            <a:off x="7342376" y="2861621"/>
            <a:ext cx="4740654" cy="2970235"/>
            <a:chOff x="7342376" y="2861621"/>
            <a:chExt cx="4740654" cy="29702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D3484D-0DA1-E36D-C820-3C7529595F03}"/>
                </a:ext>
              </a:extLst>
            </p:cNvPr>
            <p:cNvGrpSpPr/>
            <p:nvPr/>
          </p:nvGrpSpPr>
          <p:grpSpPr>
            <a:xfrm>
              <a:off x="8632102" y="2861621"/>
              <a:ext cx="2196780" cy="1573092"/>
              <a:chOff x="1491734" y="4591520"/>
              <a:chExt cx="2196780" cy="157309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18934E4-D133-D4FE-DFF7-055F2481BE2A}"/>
                  </a:ext>
                </a:extLst>
              </p:cNvPr>
              <p:cNvSpPr/>
              <p:nvPr/>
            </p:nvSpPr>
            <p:spPr>
              <a:xfrm>
                <a:off x="1688957" y="5802250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F760B83-7489-AB12-8021-D976C9401C2B}"/>
                  </a:ext>
                </a:extLst>
              </p:cNvPr>
              <p:cNvSpPr/>
              <p:nvPr/>
            </p:nvSpPr>
            <p:spPr>
              <a:xfrm>
                <a:off x="1491735" y="4759106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9D869B8-C0EB-093D-D90D-35B41A6BAA3C}"/>
                  </a:ext>
                </a:extLst>
              </p:cNvPr>
              <p:cNvSpPr/>
              <p:nvPr/>
            </p:nvSpPr>
            <p:spPr>
              <a:xfrm>
                <a:off x="3317765" y="5829441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4F2CC38-120C-7C72-7151-96C917C85D11}"/>
                  </a:ext>
                </a:extLst>
              </p:cNvPr>
              <p:cNvSpPr/>
              <p:nvPr/>
            </p:nvSpPr>
            <p:spPr>
              <a:xfrm>
                <a:off x="3353343" y="4591520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cxnSp>
            <p:nvCxnSpPr>
              <p:cNvPr id="33" name="Straight Connector 31">
                <a:extLst>
                  <a:ext uri="{FF2B5EF4-FFF2-40B4-BE49-F238E27FC236}">
                    <a16:creationId xmlns:a16="http://schemas.microsoft.com/office/drawing/2014/main" id="{7A2480E1-1CD3-8786-FCDE-478D9318C4A3}"/>
                  </a:ext>
                </a:extLst>
              </p:cNvPr>
              <p:cNvCxnSpPr>
                <a:stCxn id="30" idx="2"/>
                <a:endCxn id="31" idx="3"/>
              </p:cNvCxnSpPr>
              <p:nvPr/>
            </p:nvCxnSpPr>
            <p:spPr>
              <a:xfrm rot="10800000" flipH="1" flipV="1">
                <a:off x="1491734" y="4926691"/>
                <a:ext cx="1875115" cy="1188835"/>
              </a:xfrm>
              <a:prstGeom prst="curvedConnector4">
                <a:avLst>
                  <a:gd name="adj1" fmla="val -18917"/>
                  <a:gd name="adj2" fmla="val 13927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1">
                <a:extLst>
                  <a:ext uri="{FF2B5EF4-FFF2-40B4-BE49-F238E27FC236}">
                    <a16:creationId xmlns:a16="http://schemas.microsoft.com/office/drawing/2014/main" id="{FE4522B8-0339-9392-225F-7F8E3B255246}"/>
                  </a:ext>
                </a:extLst>
              </p:cNvPr>
              <p:cNvCxnSpPr>
                <a:stCxn id="30" idx="6"/>
                <a:endCxn id="32" idx="2"/>
              </p:cNvCxnSpPr>
              <p:nvPr/>
            </p:nvCxnSpPr>
            <p:spPr>
              <a:xfrm flipV="1">
                <a:off x="1826906" y="4759106"/>
                <a:ext cx="1526437" cy="16758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1">
                <a:extLst>
                  <a:ext uri="{FF2B5EF4-FFF2-40B4-BE49-F238E27FC236}">
                    <a16:creationId xmlns:a16="http://schemas.microsoft.com/office/drawing/2014/main" id="{C53A77EC-6658-1C01-BC64-8351559E06F7}"/>
                  </a:ext>
                </a:extLst>
              </p:cNvPr>
              <p:cNvCxnSpPr>
                <a:stCxn id="30" idx="4"/>
                <a:endCxn id="29" idx="0"/>
              </p:cNvCxnSpPr>
              <p:nvPr/>
            </p:nvCxnSpPr>
            <p:spPr>
              <a:xfrm>
                <a:off x="1659321" y="5094277"/>
                <a:ext cx="197222" cy="7079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1">
                <a:extLst>
                  <a:ext uri="{FF2B5EF4-FFF2-40B4-BE49-F238E27FC236}">
                    <a16:creationId xmlns:a16="http://schemas.microsoft.com/office/drawing/2014/main" id="{874F54AF-2B2F-4AF8-6B88-0B5B46EBA3E1}"/>
                  </a:ext>
                </a:extLst>
              </p:cNvPr>
              <p:cNvCxnSpPr>
                <a:stCxn id="30" idx="5"/>
                <a:endCxn id="31" idx="1"/>
              </p:cNvCxnSpPr>
              <p:nvPr/>
            </p:nvCxnSpPr>
            <p:spPr>
              <a:xfrm>
                <a:off x="1777821" y="5045192"/>
                <a:ext cx="1589029" cy="83333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1">
                <a:extLst>
                  <a:ext uri="{FF2B5EF4-FFF2-40B4-BE49-F238E27FC236}">
                    <a16:creationId xmlns:a16="http://schemas.microsoft.com/office/drawing/2014/main" id="{148A632C-297F-CA7D-7CBE-67360335C8F9}"/>
                  </a:ext>
                </a:extLst>
              </p:cNvPr>
              <p:cNvCxnSpPr>
                <a:stCxn id="29" idx="7"/>
                <a:endCxn id="32" idx="3"/>
              </p:cNvCxnSpPr>
              <p:nvPr/>
            </p:nvCxnSpPr>
            <p:spPr>
              <a:xfrm flipV="1">
                <a:off x="1975043" y="4877606"/>
                <a:ext cx="1427385" cy="97372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1">
                <a:extLst>
                  <a:ext uri="{FF2B5EF4-FFF2-40B4-BE49-F238E27FC236}">
                    <a16:creationId xmlns:a16="http://schemas.microsoft.com/office/drawing/2014/main" id="{E0835718-7179-5EB8-19D5-FCE6DC59E55F}"/>
                  </a:ext>
                </a:extLst>
              </p:cNvPr>
              <p:cNvCxnSpPr>
                <a:stCxn id="29" idx="6"/>
                <a:endCxn id="31" idx="2"/>
              </p:cNvCxnSpPr>
              <p:nvPr/>
            </p:nvCxnSpPr>
            <p:spPr>
              <a:xfrm>
                <a:off x="2024128" y="5969836"/>
                <a:ext cx="1293637" cy="2719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1">
                <a:extLst>
                  <a:ext uri="{FF2B5EF4-FFF2-40B4-BE49-F238E27FC236}">
                    <a16:creationId xmlns:a16="http://schemas.microsoft.com/office/drawing/2014/main" id="{BED3FAFD-9F58-8A2D-2DAA-41F906D8F227}"/>
                  </a:ext>
                </a:extLst>
              </p:cNvPr>
              <p:cNvCxnSpPr>
                <a:stCxn id="32" idx="4"/>
                <a:endCxn id="31" idx="0"/>
              </p:cNvCxnSpPr>
              <p:nvPr/>
            </p:nvCxnSpPr>
            <p:spPr>
              <a:xfrm flipH="1">
                <a:off x="3485351" y="4926691"/>
                <a:ext cx="35578" cy="90275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2D120CC-5BC4-19F4-B76C-64978943DB0C}"/>
                    </a:ext>
                  </a:extLst>
                </p:cNvPr>
                <p:cNvSpPr txBox="1"/>
                <p:nvPr/>
              </p:nvSpPr>
              <p:spPr>
                <a:xfrm>
                  <a:off x="7342376" y="5185525"/>
                  <a:ext cx="474065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Euler path exists!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2D120CC-5BC4-19F4-B76C-64978943D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376" y="5185525"/>
                  <a:ext cx="4740654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223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DD05-5FA8-C6FE-F54B-83FE42DE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E739-C9E6-5822-4CDE-AA3C8E9D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 has an Euler Path if and only if it is connected and has exactly 0 or 2 nodes with odd degree.</a:t>
            </a:r>
          </a:p>
        </p:txBody>
      </p:sp>
      <p:grpSp>
        <p:nvGrpSpPr>
          <p:cNvPr id="38" name="Group 37" descr="The non-simple graph of 18th century Koenigsberg:&#10;&#10;There are 4 nodes called A, B, C, and D. The edges are: (A,B), (A,B), (A,D), (A,C), (A,C), (B,D), (C,D)&#10;&#10;This graph does not have an Euler path">
            <a:extLst>
              <a:ext uri="{FF2B5EF4-FFF2-40B4-BE49-F238E27FC236}">
                <a16:creationId xmlns:a16="http://schemas.microsoft.com/office/drawing/2014/main" id="{05036DFC-4D51-92F5-0153-310140F1CDFD}"/>
              </a:ext>
            </a:extLst>
          </p:cNvPr>
          <p:cNvGrpSpPr/>
          <p:nvPr/>
        </p:nvGrpSpPr>
        <p:grpSpPr>
          <a:xfrm>
            <a:off x="260284" y="2861621"/>
            <a:ext cx="2330129" cy="2603233"/>
            <a:chOff x="260284" y="2861621"/>
            <a:chExt cx="2330129" cy="260323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D287208-9FEB-7216-F4F2-21FC446C24F8}"/>
                </a:ext>
              </a:extLst>
            </p:cNvPr>
            <p:cNvGrpSpPr/>
            <p:nvPr/>
          </p:nvGrpSpPr>
          <p:grpSpPr>
            <a:xfrm>
              <a:off x="687878" y="2861621"/>
              <a:ext cx="1902535" cy="1888006"/>
              <a:chOff x="2300659" y="2657586"/>
              <a:chExt cx="2211432" cy="2194544"/>
            </a:xfrm>
          </p:grpSpPr>
          <p:cxnSp>
            <p:nvCxnSpPr>
              <p:cNvPr id="41" name="Straight Connector 31">
                <a:extLst>
                  <a:ext uri="{FF2B5EF4-FFF2-40B4-BE49-F238E27FC236}">
                    <a16:creationId xmlns:a16="http://schemas.microsoft.com/office/drawing/2014/main" id="{6091B511-D11C-6FE2-C5B8-4BDF0B57A4FB}"/>
                  </a:ext>
                </a:extLst>
              </p:cNvPr>
              <p:cNvCxnSpPr>
                <a:stCxn id="42" idx="1"/>
                <a:endCxn id="43" idx="2"/>
              </p:cNvCxnSpPr>
              <p:nvPr/>
            </p:nvCxnSpPr>
            <p:spPr>
              <a:xfrm rot="5400000" flipH="1" flipV="1">
                <a:off x="2541502" y="2982839"/>
                <a:ext cx="741934" cy="426600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44B3C60-1561-FA6D-5D99-D7FB3BDC83F8}"/>
                  </a:ext>
                </a:extLst>
              </p:cNvPr>
              <p:cNvSpPr/>
              <p:nvPr/>
            </p:nvSpPr>
            <p:spPr>
              <a:xfrm>
                <a:off x="2650084" y="3518021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3FB63D2-D14D-F21F-6D22-0D4F542F9B41}"/>
                  </a:ext>
                </a:extLst>
              </p:cNvPr>
              <p:cNvSpPr/>
              <p:nvPr/>
            </p:nvSpPr>
            <p:spPr>
              <a:xfrm>
                <a:off x="3125769" y="2657586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F2FF4F-78B6-13BF-9755-143453861F1A}"/>
                  </a:ext>
                </a:extLst>
              </p:cNvPr>
              <p:cNvSpPr/>
              <p:nvPr/>
            </p:nvSpPr>
            <p:spPr>
              <a:xfrm>
                <a:off x="2300659" y="4516959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5DC05C9-0773-51A3-2C78-86A3636C681D}"/>
                  </a:ext>
                </a:extLst>
              </p:cNvPr>
              <p:cNvSpPr/>
              <p:nvPr/>
            </p:nvSpPr>
            <p:spPr>
              <a:xfrm>
                <a:off x="4176920" y="3904829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cxnSp>
            <p:nvCxnSpPr>
              <p:cNvPr id="46" name="Straight Connector 31">
                <a:extLst>
                  <a:ext uri="{FF2B5EF4-FFF2-40B4-BE49-F238E27FC236}">
                    <a16:creationId xmlns:a16="http://schemas.microsoft.com/office/drawing/2014/main" id="{70663894-F22D-BAB4-1B48-4A7426AF4174}"/>
                  </a:ext>
                </a:extLst>
              </p:cNvPr>
              <p:cNvCxnSpPr>
                <a:stCxn id="42" idx="7"/>
                <a:endCxn id="43" idx="5"/>
              </p:cNvCxnSpPr>
              <p:nvPr/>
            </p:nvCxnSpPr>
            <p:spPr>
              <a:xfrm rot="5400000" flipH="1" flipV="1">
                <a:off x="2862295" y="3017547"/>
                <a:ext cx="623434" cy="475685"/>
              </a:xfrm>
              <a:prstGeom prst="curvedConnector3">
                <a:avLst>
                  <a:gd name="adj1" fmla="val 3696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1">
                <a:extLst>
                  <a:ext uri="{FF2B5EF4-FFF2-40B4-BE49-F238E27FC236}">
                    <a16:creationId xmlns:a16="http://schemas.microsoft.com/office/drawing/2014/main" id="{1BCE0640-98B2-4A70-6647-251FADCE32A8}"/>
                  </a:ext>
                </a:extLst>
              </p:cNvPr>
              <p:cNvCxnSpPr>
                <a:stCxn id="42" idx="2"/>
                <a:endCxn id="44" idx="2"/>
              </p:cNvCxnSpPr>
              <p:nvPr/>
            </p:nvCxnSpPr>
            <p:spPr>
              <a:xfrm rot="10800000" flipV="1">
                <a:off x="2300660" y="3685607"/>
                <a:ext cx="349425" cy="998938"/>
              </a:xfrm>
              <a:prstGeom prst="curvedConnector3">
                <a:avLst>
                  <a:gd name="adj1" fmla="val 16542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31">
                <a:extLst>
                  <a:ext uri="{FF2B5EF4-FFF2-40B4-BE49-F238E27FC236}">
                    <a16:creationId xmlns:a16="http://schemas.microsoft.com/office/drawing/2014/main" id="{A34E049A-698E-E5D0-D30D-10E07C527F82}"/>
                  </a:ext>
                </a:extLst>
              </p:cNvPr>
              <p:cNvCxnSpPr>
                <a:stCxn id="42" idx="4"/>
                <a:endCxn id="44" idx="7"/>
              </p:cNvCxnSpPr>
              <p:nvPr/>
            </p:nvCxnSpPr>
            <p:spPr>
              <a:xfrm rot="5400000">
                <a:off x="2345782" y="4094156"/>
                <a:ext cx="712852" cy="230925"/>
              </a:xfrm>
              <a:prstGeom prst="curvedConnector3">
                <a:avLst>
                  <a:gd name="adj1" fmla="val 30046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31">
                <a:extLst>
                  <a:ext uri="{FF2B5EF4-FFF2-40B4-BE49-F238E27FC236}">
                    <a16:creationId xmlns:a16="http://schemas.microsoft.com/office/drawing/2014/main" id="{D2C7714E-DD67-220B-1385-829046690137}"/>
                  </a:ext>
                </a:extLst>
              </p:cNvPr>
              <p:cNvCxnSpPr>
                <a:stCxn id="45" idx="4"/>
                <a:endCxn id="44" idx="6"/>
              </p:cNvCxnSpPr>
              <p:nvPr/>
            </p:nvCxnSpPr>
            <p:spPr>
              <a:xfrm rot="5400000">
                <a:off x="3267896" y="3607934"/>
                <a:ext cx="444545" cy="1708676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31">
                <a:extLst>
                  <a:ext uri="{FF2B5EF4-FFF2-40B4-BE49-F238E27FC236}">
                    <a16:creationId xmlns:a16="http://schemas.microsoft.com/office/drawing/2014/main" id="{A88067D4-B0BF-BBE3-CE46-0A747A655DE0}"/>
                  </a:ext>
                </a:extLst>
              </p:cNvPr>
              <p:cNvCxnSpPr>
                <a:stCxn id="42" idx="6"/>
                <a:endCxn id="45" idx="2"/>
              </p:cNvCxnSpPr>
              <p:nvPr/>
            </p:nvCxnSpPr>
            <p:spPr>
              <a:xfrm>
                <a:off x="2985255" y="3685607"/>
                <a:ext cx="1191665" cy="386808"/>
              </a:xfrm>
              <a:prstGeom prst="curvedConnector3">
                <a:avLst>
                  <a:gd name="adj1" fmla="val 83251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31">
                <a:extLst>
                  <a:ext uri="{FF2B5EF4-FFF2-40B4-BE49-F238E27FC236}">
                    <a16:creationId xmlns:a16="http://schemas.microsoft.com/office/drawing/2014/main" id="{FF9442DC-C515-EBC8-FF78-0C3939AF602A}"/>
                  </a:ext>
                </a:extLst>
              </p:cNvPr>
              <p:cNvCxnSpPr>
                <a:stCxn id="43" idx="6"/>
                <a:endCxn id="45" idx="1"/>
              </p:cNvCxnSpPr>
              <p:nvPr/>
            </p:nvCxnSpPr>
            <p:spPr>
              <a:xfrm>
                <a:off x="3460940" y="2825172"/>
                <a:ext cx="765065" cy="1128742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DBB745-3073-8786-D112-B6062D282A90}"/>
                </a:ext>
              </a:extLst>
            </p:cNvPr>
            <p:cNvSpPr txBox="1"/>
            <p:nvPr/>
          </p:nvSpPr>
          <p:spPr>
            <a:xfrm>
              <a:off x="260284" y="5095522"/>
              <a:ext cx="2119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Euler path exists!</a:t>
              </a:r>
            </a:p>
          </p:txBody>
        </p:sp>
      </p:grpSp>
      <p:grpSp>
        <p:nvGrpSpPr>
          <p:cNvPr id="52" name="Group 51" descr="The graph of modern day Kaliningrad:&#10;&#10;There are 4 nodes called A, B, C, and D. The edges are: (A,B), (A,D), (A,C), (B,D), (C,D)&#10;&#10;The path A,B,D,A,C,D is an Euler path">
            <a:extLst>
              <a:ext uri="{FF2B5EF4-FFF2-40B4-BE49-F238E27FC236}">
                <a16:creationId xmlns:a16="http://schemas.microsoft.com/office/drawing/2014/main" id="{7076CE6D-FF61-F876-BB27-E7B69233E34E}"/>
              </a:ext>
            </a:extLst>
          </p:cNvPr>
          <p:cNvGrpSpPr/>
          <p:nvPr/>
        </p:nvGrpSpPr>
        <p:grpSpPr>
          <a:xfrm>
            <a:off x="3590060" y="2814586"/>
            <a:ext cx="2982096" cy="2673506"/>
            <a:chOff x="3590060" y="2814586"/>
            <a:chExt cx="2982096" cy="267350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540345-8A64-03B3-127B-D4CAB7F3C93C}"/>
                </a:ext>
              </a:extLst>
            </p:cNvPr>
            <p:cNvGrpSpPr/>
            <p:nvPr/>
          </p:nvGrpSpPr>
          <p:grpSpPr>
            <a:xfrm>
              <a:off x="4371251" y="2814586"/>
              <a:ext cx="1902535" cy="1888006"/>
              <a:chOff x="2300659" y="2657586"/>
              <a:chExt cx="2211432" cy="2194544"/>
            </a:xfrm>
          </p:grpSpPr>
          <p:cxnSp>
            <p:nvCxnSpPr>
              <p:cNvPr id="55" name="Straight Connector 31">
                <a:extLst>
                  <a:ext uri="{FF2B5EF4-FFF2-40B4-BE49-F238E27FC236}">
                    <a16:creationId xmlns:a16="http://schemas.microsoft.com/office/drawing/2014/main" id="{5BB66F6D-92A3-626B-A891-E16CE588662F}"/>
                  </a:ext>
                </a:extLst>
              </p:cNvPr>
              <p:cNvCxnSpPr>
                <a:stCxn id="56" idx="1"/>
                <a:endCxn id="57" idx="2"/>
              </p:cNvCxnSpPr>
              <p:nvPr/>
            </p:nvCxnSpPr>
            <p:spPr>
              <a:xfrm rot="5400000" flipH="1" flipV="1">
                <a:off x="2541502" y="2982839"/>
                <a:ext cx="741934" cy="426600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17C2076-D5B9-7664-3B5D-6EFA7EB0EBA9}"/>
                  </a:ext>
                </a:extLst>
              </p:cNvPr>
              <p:cNvSpPr/>
              <p:nvPr/>
            </p:nvSpPr>
            <p:spPr>
              <a:xfrm>
                <a:off x="2650084" y="3518021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3B39D98-0B34-6DBA-6AB5-97E40EC43F6F}"/>
                  </a:ext>
                </a:extLst>
              </p:cNvPr>
              <p:cNvSpPr/>
              <p:nvPr/>
            </p:nvSpPr>
            <p:spPr>
              <a:xfrm>
                <a:off x="3125769" y="2657586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ECDB22F-4386-53BD-72A6-12AEA2C52C6A}"/>
                  </a:ext>
                </a:extLst>
              </p:cNvPr>
              <p:cNvSpPr/>
              <p:nvPr/>
            </p:nvSpPr>
            <p:spPr>
              <a:xfrm>
                <a:off x="2300659" y="4516959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3F4E276-84BB-C5CF-020E-39EC17C6C0AA}"/>
                  </a:ext>
                </a:extLst>
              </p:cNvPr>
              <p:cNvSpPr/>
              <p:nvPr/>
            </p:nvSpPr>
            <p:spPr>
              <a:xfrm>
                <a:off x="4176920" y="3904829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cxnSp>
            <p:nvCxnSpPr>
              <p:cNvPr id="60" name="Straight Connector 31">
                <a:extLst>
                  <a:ext uri="{FF2B5EF4-FFF2-40B4-BE49-F238E27FC236}">
                    <a16:creationId xmlns:a16="http://schemas.microsoft.com/office/drawing/2014/main" id="{4D3DCE98-DB2A-C84B-B05E-68DCEC66D369}"/>
                  </a:ext>
                </a:extLst>
              </p:cNvPr>
              <p:cNvCxnSpPr>
                <a:stCxn id="56" idx="2"/>
                <a:endCxn id="58" idx="2"/>
              </p:cNvCxnSpPr>
              <p:nvPr/>
            </p:nvCxnSpPr>
            <p:spPr>
              <a:xfrm rot="10800000" flipV="1">
                <a:off x="2300660" y="3685607"/>
                <a:ext cx="349425" cy="998938"/>
              </a:xfrm>
              <a:prstGeom prst="curvedConnector3">
                <a:avLst>
                  <a:gd name="adj1" fmla="val 16542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31">
                <a:extLst>
                  <a:ext uri="{FF2B5EF4-FFF2-40B4-BE49-F238E27FC236}">
                    <a16:creationId xmlns:a16="http://schemas.microsoft.com/office/drawing/2014/main" id="{761DC3C3-4DDC-2A4F-B143-C29B9205D6DD}"/>
                  </a:ext>
                </a:extLst>
              </p:cNvPr>
              <p:cNvCxnSpPr>
                <a:stCxn id="59" idx="4"/>
                <a:endCxn id="58" idx="6"/>
              </p:cNvCxnSpPr>
              <p:nvPr/>
            </p:nvCxnSpPr>
            <p:spPr>
              <a:xfrm rot="5400000">
                <a:off x="3267896" y="3607934"/>
                <a:ext cx="444545" cy="1708676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31">
                <a:extLst>
                  <a:ext uri="{FF2B5EF4-FFF2-40B4-BE49-F238E27FC236}">
                    <a16:creationId xmlns:a16="http://schemas.microsoft.com/office/drawing/2014/main" id="{389B0732-536E-D910-62CA-1BA5E542D1B8}"/>
                  </a:ext>
                </a:extLst>
              </p:cNvPr>
              <p:cNvCxnSpPr>
                <a:stCxn id="56" idx="6"/>
                <a:endCxn id="59" idx="2"/>
              </p:cNvCxnSpPr>
              <p:nvPr/>
            </p:nvCxnSpPr>
            <p:spPr>
              <a:xfrm>
                <a:off x="2985255" y="3685607"/>
                <a:ext cx="1191665" cy="386808"/>
              </a:xfrm>
              <a:prstGeom prst="curvedConnector3">
                <a:avLst>
                  <a:gd name="adj1" fmla="val 83251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31">
                <a:extLst>
                  <a:ext uri="{FF2B5EF4-FFF2-40B4-BE49-F238E27FC236}">
                    <a16:creationId xmlns:a16="http://schemas.microsoft.com/office/drawing/2014/main" id="{671FC68B-B132-AA2B-535C-770BB01AB20F}"/>
                  </a:ext>
                </a:extLst>
              </p:cNvPr>
              <p:cNvCxnSpPr>
                <a:stCxn id="57" idx="6"/>
                <a:endCxn id="59" idx="1"/>
              </p:cNvCxnSpPr>
              <p:nvPr/>
            </p:nvCxnSpPr>
            <p:spPr>
              <a:xfrm>
                <a:off x="3460940" y="2825172"/>
                <a:ext cx="765065" cy="1128742"/>
              </a:xfrm>
              <a:prstGeom prst="curvedConnector2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1E2DE7A-D20C-C70A-E0CB-1E734B12AFFE}"/>
                    </a:ext>
                  </a:extLst>
                </p:cNvPr>
                <p:cNvSpPr txBox="1"/>
                <p:nvPr/>
              </p:nvSpPr>
              <p:spPr>
                <a:xfrm>
                  <a:off x="3590060" y="4841761"/>
                  <a:ext cx="29820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Euler path exists!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1E2DE7A-D20C-C70A-E0CB-1E734B12A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0060" y="4841761"/>
                  <a:ext cx="2982096" cy="646331"/>
                </a:xfrm>
                <a:prstGeom prst="rect">
                  <a:avLst/>
                </a:prstGeom>
                <a:blipFill>
                  <a:blip r:embed="rId2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 descr="A graph with 4 nodes: A,B,C,D&#10;&#10;The edges are:&#10;(A,B), (A,C), (A,D), (B,C), (B,C), (B,D), (C,D)&#10;&#10;The path A,B,C,D,A,C,B,D  is an Euler path.">
            <a:extLst>
              <a:ext uri="{FF2B5EF4-FFF2-40B4-BE49-F238E27FC236}">
                <a16:creationId xmlns:a16="http://schemas.microsoft.com/office/drawing/2014/main" id="{9F30BFBE-0B69-C4CA-3EE0-F8A60FEC53E7}"/>
              </a:ext>
            </a:extLst>
          </p:cNvPr>
          <p:cNvGrpSpPr/>
          <p:nvPr/>
        </p:nvGrpSpPr>
        <p:grpSpPr>
          <a:xfrm>
            <a:off x="7342376" y="2861621"/>
            <a:ext cx="4740654" cy="2970235"/>
            <a:chOff x="7342376" y="2861621"/>
            <a:chExt cx="4740654" cy="297023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84FC099-4ACF-4A72-D782-EF5F1FE852DA}"/>
                </a:ext>
              </a:extLst>
            </p:cNvPr>
            <p:cNvGrpSpPr/>
            <p:nvPr/>
          </p:nvGrpSpPr>
          <p:grpSpPr>
            <a:xfrm>
              <a:off x="8632102" y="2861621"/>
              <a:ext cx="2196780" cy="1573092"/>
              <a:chOff x="1491734" y="4591520"/>
              <a:chExt cx="2196780" cy="1573092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0598888-6FB5-6BE0-6DD2-C6BE0D834F37}"/>
                  </a:ext>
                </a:extLst>
              </p:cNvPr>
              <p:cNvSpPr/>
              <p:nvPr/>
            </p:nvSpPr>
            <p:spPr>
              <a:xfrm>
                <a:off x="1688957" y="5802250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5E5CFE5-EEAF-28CD-D2FA-D09E37034FE1}"/>
                  </a:ext>
                </a:extLst>
              </p:cNvPr>
              <p:cNvSpPr/>
              <p:nvPr/>
            </p:nvSpPr>
            <p:spPr>
              <a:xfrm>
                <a:off x="1491735" y="4759106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97969F6-D489-2F4C-AE6A-985005C99790}"/>
                  </a:ext>
                </a:extLst>
              </p:cNvPr>
              <p:cNvSpPr/>
              <p:nvPr/>
            </p:nvSpPr>
            <p:spPr>
              <a:xfrm>
                <a:off x="3317765" y="5829441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0C72791-07FD-A623-1436-91FB04C7818B}"/>
                  </a:ext>
                </a:extLst>
              </p:cNvPr>
              <p:cNvSpPr/>
              <p:nvPr/>
            </p:nvSpPr>
            <p:spPr>
              <a:xfrm>
                <a:off x="3353343" y="4591520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cxnSp>
            <p:nvCxnSpPr>
              <p:cNvPr id="71" name="Straight Connector 31">
                <a:extLst>
                  <a:ext uri="{FF2B5EF4-FFF2-40B4-BE49-F238E27FC236}">
                    <a16:creationId xmlns:a16="http://schemas.microsoft.com/office/drawing/2014/main" id="{B3EEF3B0-FDF2-9B78-9FCA-A6FA9402E9D7}"/>
                  </a:ext>
                </a:extLst>
              </p:cNvPr>
              <p:cNvCxnSpPr>
                <a:stCxn id="68" idx="2"/>
                <a:endCxn id="69" idx="3"/>
              </p:cNvCxnSpPr>
              <p:nvPr/>
            </p:nvCxnSpPr>
            <p:spPr>
              <a:xfrm rot="10800000" flipH="1" flipV="1">
                <a:off x="1491734" y="4926691"/>
                <a:ext cx="1875115" cy="1188835"/>
              </a:xfrm>
              <a:prstGeom prst="curvedConnector4">
                <a:avLst>
                  <a:gd name="adj1" fmla="val -18917"/>
                  <a:gd name="adj2" fmla="val 13927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31">
                <a:extLst>
                  <a:ext uri="{FF2B5EF4-FFF2-40B4-BE49-F238E27FC236}">
                    <a16:creationId xmlns:a16="http://schemas.microsoft.com/office/drawing/2014/main" id="{41F3AA42-5062-A134-B768-2BC6F52DA2CC}"/>
                  </a:ext>
                </a:extLst>
              </p:cNvPr>
              <p:cNvCxnSpPr>
                <a:stCxn id="68" idx="6"/>
                <a:endCxn id="70" idx="2"/>
              </p:cNvCxnSpPr>
              <p:nvPr/>
            </p:nvCxnSpPr>
            <p:spPr>
              <a:xfrm flipV="1">
                <a:off x="1826906" y="4759106"/>
                <a:ext cx="1526437" cy="16758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31">
                <a:extLst>
                  <a:ext uri="{FF2B5EF4-FFF2-40B4-BE49-F238E27FC236}">
                    <a16:creationId xmlns:a16="http://schemas.microsoft.com/office/drawing/2014/main" id="{704525DF-8CE4-5BF3-07CD-7AB7E6E66D0F}"/>
                  </a:ext>
                </a:extLst>
              </p:cNvPr>
              <p:cNvCxnSpPr>
                <a:stCxn id="68" idx="4"/>
                <a:endCxn id="67" idx="0"/>
              </p:cNvCxnSpPr>
              <p:nvPr/>
            </p:nvCxnSpPr>
            <p:spPr>
              <a:xfrm>
                <a:off x="1659321" y="5094277"/>
                <a:ext cx="197222" cy="70797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1">
                <a:extLst>
                  <a:ext uri="{FF2B5EF4-FFF2-40B4-BE49-F238E27FC236}">
                    <a16:creationId xmlns:a16="http://schemas.microsoft.com/office/drawing/2014/main" id="{40198108-AADB-5F59-C8D4-33DB7D93737E}"/>
                  </a:ext>
                </a:extLst>
              </p:cNvPr>
              <p:cNvCxnSpPr>
                <a:stCxn id="68" idx="5"/>
                <a:endCxn id="69" idx="1"/>
              </p:cNvCxnSpPr>
              <p:nvPr/>
            </p:nvCxnSpPr>
            <p:spPr>
              <a:xfrm>
                <a:off x="1777821" y="5045192"/>
                <a:ext cx="1589029" cy="83333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1">
                <a:extLst>
                  <a:ext uri="{FF2B5EF4-FFF2-40B4-BE49-F238E27FC236}">
                    <a16:creationId xmlns:a16="http://schemas.microsoft.com/office/drawing/2014/main" id="{FB333F1A-EE88-05EF-5407-2C2F7F8C1B08}"/>
                  </a:ext>
                </a:extLst>
              </p:cNvPr>
              <p:cNvCxnSpPr>
                <a:stCxn id="67" idx="7"/>
                <a:endCxn id="70" idx="3"/>
              </p:cNvCxnSpPr>
              <p:nvPr/>
            </p:nvCxnSpPr>
            <p:spPr>
              <a:xfrm flipV="1">
                <a:off x="1975043" y="4877606"/>
                <a:ext cx="1427385" cy="97372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31">
                <a:extLst>
                  <a:ext uri="{FF2B5EF4-FFF2-40B4-BE49-F238E27FC236}">
                    <a16:creationId xmlns:a16="http://schemas.microsoft.com/office/drawing/2014/main" id="{308332F0-FB39-2FA6-E4B4-A55D07B05BED}"/>
                  </a:ext>
                </a:extLst>
              </p:cNvPr>
              <p:cNvCxnSpPr>
                <a:stCxn id="67" idx="6"/>
                <a:endCxn id="69" idx="2"/>
              </p:cNvCxnSpPr>
              <p:nvPr/>
            </p:nvCxnSpPr>
            <p:spPr>
              <a:xfrm>
                <a:off x="2024128" y="5969836"/>
                <a:ext cx="1293637" cy="2719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31">
                <a:extLst>
                  <a:ext uri="{FF2B5EF4-FFF2-40B4-BE49-F238E27FC236}">
                    <a16:creationId xmlns:a16="http://schemas.microsoft.com/office/drawing/2014/main" id="{4B768826-AC0E-579F-3513-A590A53FB1B8}"/>
                  </a:ext>
                </a:extLst>
              </p:cNvPr>
              <p:cNvCxnSpPr>
                <a:stCxn id="70" idx="4"/>
                <a:endCxn id="69" idx="0"/>
              </p:cNvCxnSpPr>
              <p:nvPr/>
            </p:nvCxnSpPr>
            <p:spPr>
              <a:xfrm flipH="1">
                <a:off x="3485351" y="4926691"/>
                <a:ext cx="35578" cy="90275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4CCD290-EB4E-05C6-E0F5-A645435456B6}"/>
                    </a:ext>
                  </a:extLst>
                </p:cNvPr>
                <p:cNvSpPr txBox="1"/>
                <p:nvPr/>
              </p:nvSpPr>
              <p:spPr>
                <a:xfrm>
                  <a:off x="7342376" y="5185525"/>
                  <a:ext cx="474065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Euler path exists!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4CCD290-EB4E-05C6-E0F5-A64543545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376" y="5185525"/>
                  <a:ext cx="4740654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799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FF1F-27C9-57FE-DBC9-D0D599DB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the Euler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06FAE-49DE-9965-16D4-22BF1FE4C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there exist an Euler path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Algorithm:</a:t>
                </a:r>
              </a:p>
              <a:p>
                <a:pPr lvl="1"/>
                <a:r>
                  <a:rPr lang="en-US" dirty="0"/>
                  <a:t>Check if the graph is connected</a:t>
                </a:r>
              </a:p>
              <a:p>
                <a:pPr lvl="1"/>
                <a:r>
                  <a:rPr lang="en-US" dirty="0"/>
                  <a:t>Check the degree of each node</a:t>
                </a:r>
              </a:p>
              <a:p>
                <a:pPr lvl="1"/>
                <a:r>
                  <a:rPr lang="en-US" dirty="0"/>
                  <a:t>If the number of nodes with odd degree is 0 or 2, return true</a:t>
                </a:r>
              </a:p>
              <a:p>
                <a:pPr lvl="1"/>
                <a:r>
                  <a:rPr lang="en-US" dirty="0"/>
                  <a:t>Otherwise return false</a:t>
                </a:r>
              </a:p>
              <a:p>
                <a:r>
                  <a:rPr lang="en-US" dirty="0"/>
                  <a:t>Running time?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06FAE-49DE-9965-16D4-22BF1FE4C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62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54962</TotalTime>
  <Words>2148</Words>
  <Application>Microsoft Office PowerPoint</Application>
  <PresentationFormat>Widescreen</PresentationFormat>
  <Paragraphs>348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Cambria Math</vt:lpstr>
      <vt:lpstr>Calibri</vt:lpstr>
      <vt:lpstr>Calibri Light</vt:lpstr>
      <vt:lpstr>Office Theme</vt:lpstr>
      <vt:lpstr>CSE 332 Spring 2026 Lecture 25: Complexity and Tractability</vt:lpstr>
      <vt:lpstr>Running Times - Graph</vt:lpstr>
      <vt:lpstr>Running Times - Table</vt:lpstr>
      <vt:lpstr>Tractability</vt:lpstr>
      <vt:lpstr>7 Bridges of Königsberg</vt:lpstr>
      <vt:lpstr>Euler Path Problem</vt:lpstr>
      <vt:lpstr>Euler Path Examples</vt:lpstr>
      <vt:lpstr>Euler’s Theorem</vt:lpstr>
      <vt:lpstr>Algorithm for the Euler Path Problem</vt:lpstr>
      <vt:lpstr>A Seemingly Similar Problem</vt:lpstr>
      <vt:lpstr>Algorithms for the Hamiltonian Path Problem</vt:lpstr>
      <vt:lpstr>Option 2: List all sequences, look for a path</vt:lpstr>
      <vt:lpstr>Option 1: Explore all simple paths, check for one of length V</vt:lpstr>
      <vt:lpstr>Complexity Classes</vt:lpstr>
      <vt:lpstr>Complexity Classes and Tractability</vt:lpstr>
      <vt:lpstr>EXP and P</vt:lpstr>
      <vt:lpstr>Members of EXP and P</vt:lpstr>
      <vt:lpstr>Studying Complexity and Tractability</vt:lpstr>
      <vt:lpstr>Some problems in EXP seem “easier”</vt:lpstr>
      <vt:lpstr>Class NP</vt:lpstr>
      <vt:lpstr>EXP⊃NP⊇P </vt:lpstr>
      <vt:lpstr>Solving and Verifying Hamiltonian Path</vt:lpstr>
      <vt:lpstr>Party Problem</vt:lpstr>
      <vt:lpstr>Independent Set</vt:lpstr>
      <vt:lpstr>Independent Set Example</vt:lpstr>
      <vt:lpstr>Solving and Verifying Independent Set</vt:lpstr>
      <vt:lpstr>Baseball</vt:lpstr>
      <vt:lpstr>Generalized Baseball</vt:lpstr>
      <vt:lpstr>Vertex Cover</vt:lpstr>
      <vt:lpstr>Vertex Cover Example</vt:lpstr>
      <vt:lpstr>Solving and Verifying Vertex Cover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Nathan Brunelle</cp:lastModifiedBy>
  <cp:revision>396</cp:revision>
  <dcterms:created xsi:type="dcterms:W3CDTF">2023-10-13T16:06:42Z</dcterms:created>
  <dcterms:modified xsi:type="dcterms:W3CDTF">2026-05-29T19:28:52Z</dcterms:modified>
</cp:coreProperties>
</file>