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314" r:id="rId3"/>
    <p:sldId id="337" r:id="rId4"/>
    <p:sldId id="315" r:id="rId5"/>
    <p:sldId id="316" r:id="rId6"/>
    <p:sldId id="317" r:id="rId7"/>
    <p:sldId id="318" r:id="rId8"/>
    <p:sldId id="319" r:id="rId9"/>
    <p:sldId id="320" r:id="rId10"/>
    <p:sldId id="321" r:id="rId11"/>
    <p:sldId id="338" r:id="rId12"/>
    <p:sldId id="339" r:id="rId13"/>
    <p:sldId id="340" r:id="rId14"/>
    <p:sldId id="302" r:id="rId15"/>
    <p:sldId id="303" r:id="rId16"/>
    <p:sldId id="304" r:id="rId17"/>
    <p:sldId id="305" r:id="rId18"/>
    <p:sldId id="306" r:id="rId19"/>
    <p:sldId id="307" r:id="rId20"/>
    <p:sldId id="308" r:id="rId21"/>
    <p:sldId id="309" r:id="rId22"/>
    <p:sldId id="311" r:id="rId23"/>
    <p:sldId id="310" r:id="rId24"/>
    <p:sldId id="312" r:id="rId25"/>
    <p:sldId id="31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01" autoAdjust="0"/>
  </p:normalViewPr>
  <p:slideViewPr>
    <p:cSldViewPr snapToGrid="0">
      <p:cViewPr varScale="1">
        <p:scale>
          <a:sx n="65" d="100"/>
          <a:sy n="65" d="100"/>
        </p:scale>
        <p:origin x="6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5/22/2026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5/22/2026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a:xfrm>
            <a:off x="1210887" y="1138988"/>
            <a:ext cx="9770225" cy="2387600"/>
          </a:xfrm>
        </p:spPr>
        <p:txBody>
          <a:bodyPr>
            <a:normAutofit fontScale="90000"/>
          </a:bodyPr>
          <a:lstStyle/>
          <a:p>
            <a:r>
              <a:rPr lang="en-US" dirty="0"/>
              <a:t>CSE 332 Spring 2026</a:t>
            </a:r>
            <a:br>
              <a:rPr lang="en-US" dirty="0"/>
            </a:br>
            <a:r>
              <a:rPr lang="en-US" dirty="0"/>
              <a:t>Lecture 23: Concurrency 3 – </a:t>
            </a:r>
            <a:br>
              <a:rPr lang="en-US" dirty="0"/>
            </a:br>
            <a:r>
              <a:rPr lang="en-US" dirty="0"/>
              <a:t>Deadlock and Wisdom</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a:xfrm>
            <a:off x="838200" y="-193675"/>
            <a:ext cx="10515600" cy="1325563"/>
          </a:xfrm>
        </p:spPr>
        <p:txBody>
          <a:bodyPr/>
          <a:lstStyle/>
          <a:p>
            <a:r>
              <a:rPr lang="en-US" dirty="0"/>
              <a:t>Option 3: First Get All Locks In A Fixed Order</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751840"/>
            <a:ext cx="10515600" cy="6187439"/>
          </a:xfrm>
        </p:spPr>
        <p:txBody>
          <a:bodyPr>
            <a:normAutofit fontScale="625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if (</a:t>
            </a:r>
            <a:r>
              <a:rPr lang="en-US" dirty="0" err="1"/>
              <a:t>this.acctNum</a:t>
            </a:r>
            <a:r>
              <a:rPr lang="en-US" dirty="0"/>
              <a:t> &lt; </a:t>
            </a:r>
            <a:r>
              <a:rPr lang="en-US" dirty="0" err="1"/>
              <a:t>a.acctNum</a:t>
            </a:r>
            <a:r>
              <a:rPr lang="en-US" dirty="0"/>
              <a:t>){</a:t>
            </a:r>
          </a:p>
          <a:p>
            <a:pPr marL="0" indent="0">
              <a:buNone/>
            </a:pPr>
            <a:r>
              <a:rPr lang="en-US" dirty="0"/>
              <a:t>			synchronized(this){</a:t>
            </a:r>
          </a:p>
          <a:p>
            <a:pPr marL="0" indent="0">
              <a:buNone/>
            </a:pPr>
            <a:r>
              <a:rPr lang="en-US" dirty="0"/>
              <a:t>				synchronized(a){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a:t>
            </a:r>
          </a:p>
          <a:p>
            <a:pPr marL="0" indent="0">
              <a:buNone/>
            </a:pPr>
            <a:r>
              <a:rPr lang="en-US" dirty="0"/>
              <a:t>		else {</a:t>
            </a:r>
          </a:p>
          <a:p>
            <a:pPr marL="0" indent="0">
              <a:buNone/>
            </a:pPr>
            <a:r>
              <a:rPr lang="en-US" dirty="0"/>
              <a:t>			synchronized(a){</a:t>
            </a:r>
          </a:p>
          <a:p>
            <a:pPr marL="0" indent="0">
              <a:buNone/>
            </a:pPr>
            <a:r>
              <a:rPr lang="en-US" dirty="0"/>
              <a:t>				synchronized(this){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421886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D2AF2-DFD3-8539-00FA-95664C7E1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8814A-5918-24A8-D360-DE88FE810DDC}"/>
              </a:ext>
            </a:extLst>
          </p:cNvPr>
          <p:cNvSpPr>
            <a:spLocks noGrp="1"/>
          </p:cNvSpPr>
          <p:nvPr>
            <p:ph type="title"/>
          </p:nvPr>
        </p:nvSpPr>
        <p:spPr/>
        <p:txBody>
          <a:bodyPr/>
          <a:lstStyle/>
          <a:p>
            <a:r>
              <a:rPr lang="en-US" dirty="0"/>
              <a:t>Option 3 Requirements</a:t>
            </a:r>
          </a:p>
        </p:txBody>
      </p:sp>
      <p:sp>
        <p:nvSpPr>
          <p:cNvPr id="3" name="Content Placeholder 2">
            <a:extLst>
              <a:ext uri="{FF2B5EF4-FFF2-40B4-BE49-F238E27FC236}">
                <a16:creationId xmlns:a16="http://schemas.microsoft.com/office/drawing/2014/main" id="{6D225FCF-674D-1494-3F5F-8F7FD86C949F}"/>
              </a:ext>
            </a:extLst>
          </p:cNvPr>
          <p:cNvSpPr>
            <a:spLocks noGrp="1"/>
          </p:cNvSpPr>
          <p:nvPr>
            <p:ph idx="1"/>
          </p:nvPr>
        </p:nvSpPr>
        <p:spPr/>
        <p:txBody>
          <a:bodyPr>
            <a:normAutofit/>
          </a:bodyPr>
          <a:lstStyle/>
          <a:p>
            <a:r>
              <a:rPr lang="en-US" dirty="0"/>
              <a:t>To acquire the locks in a fixed order you need ALL of:</a:t>
            </a:r>
          </a:p>
          <a:p>
            <a:pPr lvl="1"/>
            <a:r>
              <a:rPr lang="en-US" dirty="0"/>
              <a:t>A field that all locks share and that is comparable</a:t>
            </a:r>
          </a:p>
          <a:p>
            <a:pPr lvl="1"/>
            <a:r>
              <a:rPr lang="en-US" dirty="0"/>
              <a:t>This field must be unique across all locks</a:t>
            </a:r>
          </a:p>
          <a:p>
            <a:pPr lvl="1"/>
            <a:r>
              <a:rPr lang="en-US" dirty="0"/>
              <a:t>The field must not be able to change (must be immutable)</a:t>
            </a:r>
          </a:p>
        </p:txBody>
      </p:sp>
    </p:spTree>
    <p:extLst>
      <p:ext uri="{BB962C8B-B14F-4D97-AF65-F5344CB8AC3E}">
        <p14:creationId xmlns:p14="http://schemas.microsoft.com/office/powerpoint/2010/main" val="3569874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EE150-801C-E9BA-3EBA-0759554DB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5DB35B-4601-1517-F477-BF160F0ADB50}"/>
              </a:ext>
            </a:extLst>
          </p:cNvPr>
          <p:cNvSpPr>
            <a:spLocks noGrp="1"/>
          </p:cNvSpPr>
          <p:nvPr>
            <p:ph type="title"/>
          </p:nvPr>
        </p:nvSpPr>
        <p:spPr/>
        <p:txBody>
          <a:bodyPr/>
          <a:lstStyle/>
          <a:p>
            <a:r>
              <a:rPr lang="en-US" dirty="0"/>
              <a:t>Option 3: Non-Unique</a:t>
            </a:r>
          </a:p>
        </p:txBody>
      </p:sp>
      <p:sp>
        <p:nvSpPr>
          <p:cNvPr id="11" name="TextBox 10">
            <a:extLst>
              <a:ext uri="{FF2B5EF4-FFF2-40B4-BE49-F238E27FC236}">
                <a16:creationId xmlns:a16="http://schemas.microsoft.com/office/drawing/2014/main" id="{BB1F58D3-CEEA-5BF3-269C-0B4205665C0C}"/>
              </a:ext>
            </a:extLst>
          </p:cNvPr>
          <p:cNvSpPr txBox="1"/>
          <p:nvPr/>
        </p:nvSpPr>
        <p:spPr>
          <a:xfrm>
            <a:off x="8630194" y="658574"/>
            <a:ext cx="3276090" cy="369332"/>
          </a:xfrm>
          <a:prstGeom prst="rect">
            <a:avLst/>
          </a:prstGeom>
          <a:noFill/>
          <a:ln>
            <a:solidFill>
              <a:schemeClr val="tx1"/>
            </a:solidFill>
          </a:ln>
        </p:spPr>
        <p:txBody>
          <a:bodyPr wrap="none" rtlCol="0">
            <a:spAutoFit/>
          </a:bodyPr>
          <a:lstStyle/>
          <a:p>
            <a:r>
              <a:rPr lang="en-US" dirty="0"/>
              <a:t>Suppose </a:t>
            </a:r>
            <a:r>
              <a:rPr lang="en-US" dirty="0" err="1"/>
              <a:t>x.acctNum</a:t>
            </a:r>
            <a:r>
              <a:rPr lang="en-US" dirty="0"/>
              <a:t> == </a:t>
            </a:r>
            <a:r>
              <a:rPr lang="en-US" dirty="0" err="1"/>
              <a:t>y.accNum</a:t>
            </a:r>
            <a:endParaRPr lang="en-US" dirty="0"/>
          </a:p>
        </p:txBody>
      </p:sp>
      <p:grpSp>
        <p:nvGrpSpPr>
          <p:cNvPr id="9" name="Group 8" descr="Consider that we have 2 threads. Thread 1 is trying to transfer 1 dollar from account x to account y. Thread 2 is trying to transfer 1 dollar from account y to account x;">
            <a:extLst>
              <a:ext uri="{FF2B5EF4-FFF2-40B4-BE49-F238E27FC236}">
                <a16:creationId xmlns:a16="http://schemas.microsoft.com/office/drawing/2014/main" id="{96108880-CA61-9FBE-2F5A-CEE8DB464D8D}"/>
              </a:ext>
            </a:extLst>
          </p:cNvPr>
          <p:cNvGrpSpPr/>
          <p:nvPr/>
        </p:nvGrpSpPr>
        <p:grpSpPr>
          <a:xfrm>
            <a:off x="3478179" y="1247342"/>
            <a:ext cx="5899502" cy="1163320"/>
            <a:chOff x="3478179" y="1865651"/>
            <a:chExt cx="5899502" cy="1163320"/>
          </a:xfrm>
        </p:grpSpPr>
        <p:sp>
          <p:nvSpPr>
            <p:cNvPr id="4" name="Rectangle 3">
              <a:extLst>
                <a:ext uri="{FF2B5EF4-FFF2-40B4-BE49-F238E27FC236}">
                  <a16:creationId xmlns:a16="http://schemas.microsoft.com/office/drawing/2014/main" id="{76BB4082-3598-34D7-BDFE-FC6C3C2BA0DF}"/>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D09348D1-E4FE-27FB-6F32-E5594A53955E}"/>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B37A567D-FF22-3614-0DBD-BD6AC17C5C7C}"/>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BFDD68ED-8EC2-9198-ACCC-98997232438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0" name="Group 9" descr="if the account number of account x is equal to that of y, the threads will either both enter the if case or both enter the else case. Either way, they will be acquiring the locks in the opposite orders from each other.">
            <a:extLst>
              <a:ext uri="{FF2B5EF4-FFF2-40B4-BE49-F238E27FC236}">
                <a16:creationId xmlns:a16="http://schemas.microsoft.com/office/drawing/2014/main" id="{881DDD6B-5814-CA4A-41F5-6BB447CB3C24}"/>
              </a:ext>
            </a:extLst>
          </p:cNvPr>
          <p:cNvGrpSpPr/>
          <p:nvPr/>
        </p:nvGrpSpPr>
        <p:grpSpPr>
          <a:xfrm>
            <a:off x="355600" y="2238103"/>
            <a:ext cx="11804258" cy="4467497"/>
            <a:chOff x="355600" y="3437614"/>
            <a:chExt cx="11804258" cy="3267985"/>
          </a:xfrm>
        </p:grpSpPr>
        <p:sp>
          <p:nvSpPr>
            <p:cNvPr id="8" name="Rectangle 7">
              <a:extLst>
                <a:ext uri="{FF2B5EF4-FFF2-40B4-BE49-F238E27FC236}">
                  <a16:creationId xmlns:a16="http://schemas.microsoft.com/office/drawing/2014/main" id="{53CCC83E-1789-A1FA-AD54-8DD254A18D4A}"/>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if(</a:t>
              </a:r>
              <a:r>
                <a:rPr kumimoji="0" lang="en-US" sz="1800" b="0" i="0" u="none" strike="noStrike" kern="1200" cap="none" spc="0" normalizeH="0" baseline="0" noProof="0" dirty="0" err="1">
                  <a:ln>
                    <a:noFill/>
                  </a:ln>
                  <a:solidFill>
                    <a:schemeClr val="tx1"/>
                  </a:solidFill>
                  <a:effectLst/>
                  <a:uLnTx/>
                  <a:uFillTx/>
                  <a:latin typeface="Calibri" panose="020F0502020204030204"/>
                  <a:ea typeface="+mn-ea"/>
                  <a:cs typeface="+mn-cs"/>
                </a:rPr>
                <a:t>this.acctNum</a:t>
              </a:r>
              <a:r>
                <a:rPr kumimoji="0" lang="en-US" sz="1800" b="0" i="0" u="none" strike="noStrike" kern="1200" cap="none" spc="0" normalizeH="0" baseline="0" noProof="0" dirty="0">
                  <a:ln>
                    <a:noFill/>
                  </a:ln>
                  <a:solidFill>
                    <a:schemeClr val="tx1"/>
                  </a:solidFill>
                  <a:effectLst/>
                  <a:uLnTx/>
                  <a:uFillTx/>
                  <a:latin typeface="Calibri" panose="020F0502020204030204"/>
                  <a:ea typeface="+mn-ea"/>
                  <a:cs typeface="+mn-cs"/>
                </a:rPr>
                <a:t> &lt; </a:t>
              </a:r>
              <a:r>
                <a:rPr kumimoji="0" lang="en-US" sz="1800" b="0" i="0" u="none" strike="noStrike" kern="1200" cap="none" spc="0" normalizeH="0" baseline="0" noProof="0" dirty="0" err="1">
                  <a:ln>
                    <a:noFill/>
                  </a:ln>
                  <a:solidFill>
                    <a:schemeClr val="tx1"/>
                  </a:solidFill>
                  <a:effectLst/>
                  <a:uLnTx/>
                  <a:uFillTx/>
                  <a:latin typeface="Calibri" panose="020F0502020204030204"/>
                  <a:ea typeface="+mn-ea"/>
                  <a:cs typeface="+mn-cs"/>
                </a:rPr>
                <a:t>a.acctNum</a:t>
              </a:r>
              <a:r>
                <a:rPr kumimoji="0" lang="en-US" sz="1800" b="0" i="0" u="none" strike="noStrike" kern="1200" cap="none" spc="0" normalizeH="0" baseline="0" noProof="0" dirty="0">
                  <a:ln>
                    <a:noFill/>
                  </a:ln>
                  <a:solidFill>
                    <a:schemeClr val="tx1"/>
                  </a:solidFill>
                  <a:effectLst/>
                  <a:uLnTx/>
                  <a:uFillTx/>
                  <a:latin typeface="Calibri" panose="020F0502020204030204"/>
                  <a:ea typeface="+mn-ea"/>
                  <a:cs typeface="+mn-cs"/>
                </a:rPr>
                <a:t>){ </a:t>
              </a:r>
              <a:r>
                <a:rPr kumimoji="0" lang="en-US" sz="1800" b="1" i="0" u="none" strike="noStrike" kern="1200" cap="none" spc="0" normalizeH="0" baseline="0" noProof="0" dirty="0">
                  <a:ln>
                    <a:noFill/>
                  </a:ln>
                  <a:solidFill>
                    <a:schemeClr val="tx1"/>
                  </a:solidFill>
                  <a:effectLst/>
                  <a:uLnTx/>
                  <a:uFillTx/>
                  <a:latin typeface="Calibri" panose="020F0502020204030204"/>
                  <a:ea typeface="+mn-ea"/>
                  <a:cs typeface="+mn-cs"/>
                </a:rPr>
                <a:t>// this condition is false</a:t>
              </a:r>
            </a:p>
            <a:p>
              <a:r>
                <a:rPr lang="en-US" dirty="0">
                  <a:solidFill>
                    <a:schemeClr val="tx1"/>
                  </a:solidFill>
                  <a:latin typeface="Calibri" panose="020F0502020204030204"/>
                </a:rPr>
                <a:t>    </a:t>
              </a:r>
              <a:r>
                <a:rPr lang="en-US" dirty="0">
                  <a:solidFill>
                    <a:schemeClr val="tx1"/>
                  </a:solidFill>
                </a:rPr>
                <a:t>synchronized(this){</a:t>
              </a:r>
            </a:p>
            <a:p>
              <a:r>
                <a:rPr lang="en-US" dirty="0">
                  <a:solidFill>
                    <a:schemeClr val="tx1"/>
                  </a:solidFill>
                </a:rPr>
                <a:t>        synchronized(a){ </a:t>
              </a:r>
            </a:p>
            <a:p>
              <a:r>
                <a:rPr lang="en-US" dirty="0">
                  <a:solidFill>
                    <a:schemeClr val="tx1"/>
                  </a:solidFill>
                </a:rPr>
                <a:t>            </a:t>
              </a:r>
              <a:r>
                <a:rPr lang="en-US" dirty="0" err="1">
                  <a:solidFill>
                    <a:schemeClr val="tx1"/>
                  </a:solidFill>
                </a:rPr>
                <a:t>this.withdraw</a:t>
              </a:r>
              <a:r>
                <a:rPr lang="en-US" dirty="0">
                  <a:solidFill>
                    <a:schemeClr val="tx1"/>
                  </a:solidFill>
                </a:rPr>
                <a:t>(amt); </a:t>
              </a:r>
            </a:p>
            <a:p>
              <a:r>
                <a:rPr lang="en-US" dirty="0">
                  <a:solidFill>
                    <a:schemeClr val="tx1"/>
                  </a:solidFill>
                </a:rPr>
                <a:t>            </a:t>
              </a:r>
              <a:r>
                <a:rPr lang="en-US" dirty="0" err="1">
                  <a:solidFill>
                    <a:schemeClr val="tx1"/>
                  </a:solidFill>
                </a:rPr>
                <a:t>a.deposit</a:t>
              </a:r>
              <a:r>
                <a:rPr lang="en-US" dirty="0">
                  <a:solidFill>
                    <a:schemeClr val="tx1"/>
                  </a:solidFill>
                </a:rPr>
                <a:t>(amt);</a:t>
              </a:r>
            </a:p>
            <a:p>
              <a:r>
                <a:rPr lang="en-US" dirty="0">
                  <a:solidFill>
                    <a:schemeClr val="tx1"/>
                  </a:solidFill>
                </a:rPr>
                <a:t>} } } </a:t>
              </a:r>
            </a:p>
            <a:p>
              <a:r>
                <a:rPr lang="en-US" dirty="0">
                  <a:solidFill>
                    <a:schemeClr val="tx1"/>
                  </a:solidFill>
                </a:rPr>
                <a:t>else{ </a:t>
              </a:r>
              <a:r>
                <a:rPr lang="en-US" b="1" dirty="0">
                  <a:solidFill>
                    <a:schemeClr val="tx1"/>
                  </a:solidFill>
                </a:rPr>
                <a:t>// so we acquire the locks in this order</a:t>
              </a:r>
            </a:p>
            <a:p>
              <a:r>
                <a:rPr lang="en-US" dirty="0">
                  <a:solidFill>
                    <a:schemeClr val="tx1"/>
                  </a:solidFill>
                </a:rPr>
                <a:t>    synchronized(a){</a:t>
              </a:r>
            </a:p>
            <a:p>
              <a:r>
                <a:rPr lang="en-US" dirty="0">
                  <a:solidFill>
                    <a:schemeClr val="tx1"/>
                  </a:solidFill>
                </a:rPr>
                <a:t>        synchronized(this){ </a:t>
              </a:r>
            </a:p>
            <a:p>
              <a:r>
                <a:rPr lang="en-US" dirty="0">
                  <a:solidFill>
                    <a:schemeClr val="tx1"/>
                  </a:solidFill>
                </a:rPr>
                <a:t>            </a:t>
              </a:r>
              <a:r>
                <a:rPr lang="en-US" dirty="0" err="1">
                  <a:solidFill>
                    <a:schemeClr val="tx1"/>
                  </a:solidFill>
                </a:rPr>
                <a:t>this.withdraw</a:t>
              </a:r>
              <a:r>
                <a:rPr lang="en-US" dirty="0">
                  <a:solidFill>
                    <a:schemeClr val="tx1"/>
                  </a:solidFill>
                </a:rPr>
                <a:t>(amt); </a:t>
              </a:r>
            </a:p>
            <a:p>
              <a:r>
                <a:rPr lang="en-US" dirty="0">
                  <a:solidFill>
                    <a:schemeClr val="tx1"/>
                  </a:solidFill>
                </a:rPr>
                <a:t>            </a:t>
              </a:r>
              <a:r>
                <a:rPr lang="en-US" dirty="0" err="1">
                  <a:solidFill>
                    <a:schemeClr val="tx1"/>
                  </a:solidFill>
                </a:rPr>
                <a:t>a.deposit</a:t>
              </a:r>
              <a:r>
                <a:rPr lang="en-US" dirty="0">
                  <a:solidFill>
                    <a:schemeClr val="tx1"/>
                  </a:solidFill>
                </a:rPr>
                <a:t>(amt);</a:t>
              </a:r>
            </a:p>
            <a:p>
              <a:r>
                <a:rPr lang="en-US" dirty="0">
                  <a:solidFill>
                    <a:schemeClr val="tx1"/>
                  </a:solidFill>
                </a:rPr>
                <a:t>} } }</a:t>
              </a:r>
            </a:p>
            <a:p>
              <a:endParaRPr lang="en-US" dirty="0">
                <a:solidFill>
                  <a:schemeClr val="tx1"/>
                </a:solidFill>
              </a:endParaRPr>
            </a:p>
            <a:p>
              <a:r>
                <a:rPr lang="en-US" b="1" dirty="0">
                  <a:solidFill>
                    <a:schemeClr val="tx1"/>
                  </a:solidFill>
                </a:rPr>
                <a:t>// y acquired first, x acquired second</a:t>
              </a:r>
            </a:p>
          </p:txBody>
        </p:sp>
        <p:sp>
          <p:nvSpPr>
            <p:cNvPr id="3" name="Rectangle 2">
              <a:extLst>
                <a:ext uri="{FF2B5EF4-FFF2-40B4-BE49-F238E27FC236}">
                  <a16:creationId xmlns:a16="http://schemas.microsoft.com/office/drawing/2014/main" id="{CB2BB3A7-FD00-0D3B-3D5A-B62330C75A02}"/>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if(</a:t>
              </a:r>
              <a:r>
                <a:rPr lang="en-US" dirty="0" err="1">
                  <a:solidFill>
                    <a:schemeClr val="tx1"/>
                  </a:solidFill>
                </a:rPr>
                <a:t>this.acctNum</a:t>
              </a:r>
              <a:r>
                <a:rPr lang="en-US" dirty="0">
                  <a:solidFill>
                    <a:schemeClr val="tx1"/>
                  </a:solidFill>
                </a:rPr>
                <a:t> &lt; </a:t>
              </a:r>
              <a:r>
                <a:rPr lang="en-US" dirty="0" err="1">
                  <a:solidFill>
                    <a:schemeClr val="tx1"/>
                  </a:solidFill>
                </a:rPr>
                <a:t>a.acctNum</a:t>
              </a:r>
              <a:r>
                <a:rPr lang="en-US" dirty="0">
                  <a:solidFill>
                    <a:schemeClr val="tx1"/>
                  </a:solidFill>
                </a:rPr>
                <a:t>){ </a:t>
              </a:r>
              <a:r>
                <a:rPr lang="en-US" b="1" dirty="0">
                  <a:solidFill>
                    <a:schemeClr val="tx1"/>
                  </a:solidFill>
                </a:rPr>
                <a:t>// this condition is false</a:t>
              </a:r>
            </a:p>
            <a:p>
              <a:r>
                <a:rPr lang="en-US" dirty="0">
                  <a:solidFill>
                    <a:schemeClr val="tx1"/>
                  </a:solidFill>
                </a:rPr>
                <a:t>    synchronized(this){</a:t>
              </a:r>
            </a:p>
            <a:p>
              <a:r>
                <a:rPr lang="en-US" dirty="0">
                  <a:solidFill>
                    <a:schemeClr val="tx1"/>
                  </a:solidFill>
                </a:rPr>
                <a:t>        synchronized(a){ </a:t>
              </a:r>
            </a:p>
            <a:p>
              <a:r>
                <a:rPr lang="en-US" dirty="0">
                  <a:solidFill>
                    <a:schemeClr val="tx1"/>
                  </a:solidFill>
                </a:rPr>
                <a:t>            </a:t>
              </a:r>
              <a:r>
                <a:rPr lang="en-US" dirty="0" err="1">
                  <a:solidFill>
                    <a:schemeClr val="tx1"/>
                  </a:solidFill>
                </a:rPr>
                <a:t>this.withdraw</a:t>
              </a:r>
              <a:r>
                <a:rPr lang="en-US" dirty="0">
                  <a:solidFill>
                    <a:schemeClr val="tx1"/>
                  </a:solidFill>
                </a:rPr>
                <a:t>(amt); </a:t>
              </a:r>
            </a:p>
            <a:p>
              <a:r>
                <a:rPr lang="en-US" dirty="0">
                  <a:solidFill>
                    <a:schemeClr val="tx1"/>
                  </a:solidFill>
                </a:rPr>
                <a:t>            </a:t>
              </a:r>
              <a:r>
                <a:rPr lang="en-US" dirty="0" err="1">
                  <a:solidFill>
                    <a:schemeClr val="tx1"/>
                  </a:solidFill>
                </a:rPr>
                <a:t>a.deposit</a:t>
              </a:r>
              <a:r>
                <a:rPr lang="en-US" dirty="0">
                  <a:solidFill>
                    <a:schemeClr val="tx1"/>
                  </a:solidFill>
                </a:rPr>
                <a:t>(amt);</a:t>
              </a:r>
            </a:p>
            <a:p>
              <a:r>
                <a:rPr lang="en-US" dirty="0">
                  <a:solidFill>
                    <a:schemeClr val="tx1"/>
                  </a:solidFill>
                </a:rPr>
                <a:t>} } } </a:t>
              </a:r>
            </a:p>
            <a:p>
              <a:r>
                <a:rPr lang="en-US" dirty="0">
                  <a:solidFill>
                    <a:schemeClr val="tx1"/>
                  </a:solidFill>
                </a:rPr>
                <a:t>else{ </a:t>
              </a:r>
              <a:r>
                <a:rPr lang="en-US" b="1" dirty="0">
                  <a:solidFill>
                    <a:schemeClr val="tx1"/>
                  </a:solidFill>
                </a:rPr>
                <a:t>// so we acquire the locks in this order</a:t>
              </a:r>
            </a:p>
            <a:p>
              <a:r>
                <a:rPr lang="en-US" dirty="0">
                  <a:solidFill>
                    <a:schemeClr val="tx1"/>
                  </a:solidFill>
                </a:rPr>
                <a:t>    synchronized(a){</a:t>
              </a:r>
            </a:p>
            <a:p>
              <a:r>
                <a:rPr lang="en-US" dirty="0">
                  <a:solidFill>
                    <a:schemeClr val="tx1"/>
                  </a:solidFill>
                </a:rPr>
                <a:t>        synchronized(this){ </a:t>
              </a:r>
            </a:p>
            <a:p>
              <a:r>
                <a:rPr lang="en-US" dirty="0">
                  <a:solidFill>
                    <a:schemeClr val="tx1"/>
                  </a:solidFill>
                </a:rPr>
                <a:t>            </a:t>
              </a:r>
              <a:r>
                <a:rPr lang="en-US" dirty="0" err="1">
                  <a:solidFill>
                    <a:schemeClr val="tx1"/>
                  </a:solidFill>
                </a:rPr>
                <a:t>this.withdraw</a:t>
              </a:r>
              <a:r>
                <a:rPr lang="en-US" dirty="0">
                  <a:solidFill>
                    <a:schemeClr val="tx1"/>
                  </a:solidFill>
                </a:rPr>
                <a:t>(amt); </a:t>
              </a:r>
            </a:p>
            <a:p>
              <a:r>
                <a:rPr lang="en-US" dirty="0">
                  <a:solidFill>
                    <a:schemeClr val="tx1"/>
                  </a:solidFill>
                </a:rPr>
                <a:t>            </a:t>
              </a:r>
              <a:r>
                <a:rPr lang="en-US" dirty="0" err="1">
                  <a:solidFill>
                    <a:schemeClr val="tx1"/>
                  </a:solidFill>
                </a:rPr>
                <a:t>a.deposit</a:t>
              </a:r>
              <a:r>
                <a:rPr lang="en-US" dirty="0">
                  <a:solidFill>
                    <a:schemeClr val="tx1"/>
                  </a:solidFill>
                </a:rPr>
                <a:t>(amt);</a:t>
              </a:r>
            </a:p>
            <a:p>
              <a:r>
                <a:rPr lang="en-US" dirty="0">
                  <a:solidFill>
                    <a:schemeClr val="tx1"/>
                  </a:solidFill>
                </a:rPr>
                <a:t>} } }</a:t>
              </a:r>
            </a:p>
            <a:p>
              <a:endParaRPr lang="en-US" dirty="0">
                <a:solidFill>
                  <a:schemeClr val="tx1"/>
                </a:solidFill>
              </a:endParaRPr>
            </a:p>
            <a:p>
              <a:r>
                <a:rPr lang="en-US" b="1" dirty="0">
                  <a:solidFill>
                    <a:schemeClr val="tx1"/>
                  </a:solidFill>
                </a:rPr>
                <a:t>// x acquired first, y acquired second</a:t>
              </a:r>
            </a:p>
          </p:txBody>
        </p:sp>
      </p:grpSp>
    </p:spTree>
    <p:extLst>
      <p:ext uri="{BB962C8B-B14F-4D97-AF65-F5344CB8AC3E}">
        <p14:creationId xmlns:p14="http://schemas.microsoft.com/office/powerpoint/2010/main" val="1332507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C0E45-E8BA-4719-DDDE-8D7CBC244A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F653A-5C5F-6604-19C8-EB984C344B2D}"/>
              </a:ext>
            </a:extLst>
          </p:cNvPr>
          <p:cNvSpPr>
            <a:spLocks noGrp="1"/>
          </p:cNvSpPr>
          <p:nvPr>
            <p:ph type="title"/>
          </p:nvPr>
        </p:nvSpPr>
        <p:spPr>
          <a:xfrm>
            <a:off x="838200" y="8072"/>
            <a:ext cx="10515600" cy="1325563"/>
          </a:xfrm>
        </p:spPr>
        <p:txBody>
          <a:bodyPr/>
          <a:lstStyle/>
          <a:p>
            <a:r>
              <a:rPr lang="en-US" dirty="0"/>
              <a:t>Option 3: Mutable</a:t>
            </a:r>
          </a:p>
        </p:txBody>
      </p:sp>
      <p:sp>
        <p:nvSpPr>
          <p:cNvPr id="12" name="TextBox 11">
            <a:extLst>
              <a:ext uri="{FF2B5EF4-FFF2-40B4-BE49-F238E27FC236}">
                <a16:creationId xmlns:a16="http://schemas.microsoft.com/office/drawing/2014/main" id="{EE8DF591-1074-BFB4-8C91-CDAE845F6177}"/>
              </a:ext>
            </a:extLst>
          </p:cNvPr>
          <p:cNvSpPr txBox="1"/>
          <p:nvPr/>
        </p:nvSpPr>
        <p:spPr>
          <a:xfrm>
            <a:off x="8630194" y="658574"/>
            <a:ext cx="3160673" cy="369332"/>
          </a:xfrm>
          <a:prstGeom prst="rect">
            <a:avLst/>
          </a:prstGeom>
          <a:noFill/>
          <a:ln>
            <a:solidFill>
              <a:schemeClr val="tx1"/>
            </a:solidFill>
          </a:ln>
        </p:spPr>
        <p:txBody>
          <a:bodyPr wrap="none" rtlCol="0">
            <a:spAutoFit/>
          </a:bodyPr>
          <a:lstStyle/>
          <a:p>
            <a:r>
              <a:rPr lang="en-US" dirty="0"/>
              <a:t>Suppose </a:t>
            </a:r>
            <a:r>
              <a:rPr lang="en-US" dirty="0" err="1"/>
              <a:t>x.acctNum</a:t>
            </a:r>
            <a:r>
              <a:rPr lang="en-US" dirty="0"/>
              <a:t> &lt; </a:t>
            </a:r>
            <a:r>
              <a:rPr lang="en-US" dirty="0" err="1"/>
              <a:t>y.accNum</a:t>
            </a:r>
            <a:endParaRPr lang="en-US" dirty="0"/>
          </a:p>
        </p:txBody>
      </p:sp>
      <p:grpSp>
        <p:nvGrpSpPr>
          <p:cNvPr id="9" name="Group 8" descr="Consider that we have 2 threads. Thread 1 is trying to transfer 1 dollar from account x to account y. Thread 2 first swaps the account numbers of x and y, then transfers 1 dollar from account y to account x;">
            <a:extLst>
              <a:ext uri="{FF2B5EF4-FFF2-40B4-BE49-F238E27FC236}">
                <a16:creationId xmlns:a16="http://schemas.microsoft.com/office/drawing/2014/main" id="{F5976711-42BF-79C1-1872-07050B3919DF}"/>
              </a:ext>
            </a:extLst>
          </p:cNvPr>
          <p:cNvGrpSpPr/>
          <p:nvPr/>
        </p:nvGrpSpPr>
        <p:grpSpPr>
          <a:xfrm>
            <a:off x="3478177" y="1102713"/>
            <a:ext cx="5899504" cy="1638875"/>
            <a:chOff x="3478177" y="1865651"/>
            <a:chExt cx="5899504" cy="1088151"/>
          </a:xfrm>
        </p:grpSpPr>
        <p:sp>
          <p:nvSpPr>
            <p:cNvPr id="4" name="Rectangle 3">
              <a:extLst>
                <a:ext uri="{FF2B5EF4-FFF2-40B4-BE49-F238E27FC236}">
                  <a16:creationId xmlns:a16="http://schemas.microsoft.com/office/drawing/2014/main" id="{8DA3D168-ECBB-46BD-7515-0C1DF2A80192}"/>
                </a:ext>
              </a:extLst>
            </p:cNvPr>
            <p:cNvSpPr/>
            <p:nvPr/>
          </p:nvSpPr>
          <p:spPr>
            <a:xfrm>
              <a:off x="3478177" y="2097663"/>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CFE62B2D-7C42-DC97-D7E1-5908705D76A8}"/>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28CDF8CF-1D20-084F-E108-20863EC2D68A}"/>
                </a:ext>
              </a:extLst>
            </p:cNvPr>
            <p:cNvSpPr/>
            <p:nvPr/>
          </p:nvSpPr>
          <p:spPr>
            <a:xfrm>
              <a:off x="6548167" y="2097663"/>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temp = </a:t>
              </a:r>
              <a:r>
                <a:rPr lang="en-US" dirty="0" err="1">
                  <a:solidFill>
                    <a:schemeClr val="tx1"/>
                  </a:solidFill>
                </a:rPr>
                <a:t>y.acctNum</a:t>
              </a:r>
              <a:r>
                <a:rPr lang="en-US" dirty="0">
                  <a:solidFill>
                    <a:schemeClr val="tx1"/>
                  </a:solidFill>
                </a:rPr>
                <a:t>;</a:t>
              </a:r>
            </a:p>
            <a:p>
              <a:r>
                <a:rPr lang="en-US" dirty="0" err="1">
                  <a:solidFill>
                    <a:schemeClr val="tx1"/>
                  </a:solidFill>
                </a:rPr>
                <a:t>y.acctNum</a:t>
              </a:r>
              <a:r>
                <a:rPr lang="en-US" dirty="0">
                  <a:solidFill>
                    <a:schemeClr val="tx1"/>
                  </a:solidFill>
                </a:rPr>
                <a:t> = </a:t>
              </a:r>
              <a:r>
                <a:rPr lang="en-US" dirty="0" err="1">
                  <a:solidFill>
                    <a:schemeClr val="tx1"/>
                  </a:solidFill>
                </a:rPr>
                <a:t>x.acctNum</a:t>
              </a:r>
              <a:r>
                <a:rPr lang="en-US" dirty="0">
                  <a:solidFill>
                    <a:schemeClr val="tx1"/>
                  </a:solidFill>
                </a:rPr>
                <a:t>;</a:t>
              </a:r>
            </a:p>
            <a:p>
              <a:r>
                <a:rPr lang="en-US" dirty="0" err="1">
                  <a:solidFill>
                    <a:schemeClr val="tx1"/>
                  </a:solidFill>
                </a:rPr>
                <a:t>x.acctNum</a:t>
              </a:r>
              <a:r>
                <a:rPr lang="en-US" dirty="0">
                  <a:solidFill>
                    <a:schemeClr val="tx1"/>
                  </a:solidFill>
                </a:rPr>
                <a:t> = temp;</a:t>
              </a:r>
            </a:p>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B4440A64-C53C-C633-EA19-81F912EC1CCF}"/>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0" name="Group 9" descr="Consider the following interleaving:&#10;&#10;Thread 1 first compares the account numbers of x and y, determining that x has the smaller account number. &#10;&#10;Next Thread 2 swaps the account numbers of x and y, then compares the account numbers, determining that y has the smaller account number. Thread 2 then acquires the lock for account y.&#10;&#10;Next Thread 1 acquires the lock for account x.&#10;&#10;At this point each thread's next step is to synchronize on the other account's lock, which is being held by the other thread, so we have deadlock.">
            <a:extLst>
              <a:ext uri="{FF2B5EF4-FFF2-40B4-BE49-F238E27FC236}">
                <a16:creationId xmlns:a16="http://schemas.microsoft.com/office/drawing/2014/main" id="{48A6B904-6B40-C602-6988-4050BB1BFE88}"/>
              </a:ext>
            </a:extLst>
          </p:cNvPr>
          <p:cNvGrpSpPr/>
          <p:nvPr/>
        </p:nvGrpSpPr>
        <p:grpSpPr>
          <a:xfrm>
            <a:off x="355600" y="2646886"/>
            <a:ext cx="11804258" cy="4058714"/>
            <a:chOff x="355600" y="3437614"/>
            <a:chExt cx="11804258" cy="3267985"/>
          </a:xfrm>
        </p:grpSpPr>
        <p:sp>
          <p:nvSpPr>
            <p:cNvPr id="8" name="Rectangle 7">
              <a:extLst>
                <a:ext uri="{FF2B5EF4-FFF2-40B4-BE49-F238E27FC236}">
                  <a16:creationId xmlns:a16="http://schemas.microsoft.com/office/drawing/2014/main" id="{021419D4-304A-560A-EE31-782B7CB8C370}"/>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solidFill>
                    <a:schemeClr val="tx1"/>
                  </a:solidFill>
                </a:rPr>
                <a:t>if(</a:t>
              </a:r>
              <a:r>
                <a:rPr kumimoji="0" lang="en-US" sz="1800" b="0" i="0" u="none" strike="noStrike" kern="1200" cap="none" spc="0" normalizeH="0" baseline="0" noProof="0" dirty="0" err="1">
                  <a:ln>
                    <a:noFill/>
                  </a:ln>
                  <a:solidFill>
                    <a:schemeClr val="tx1"/>
                  </a:solidFill>
                  <a:effectLst/>
                  <a:uLnTx/>
                  <a:uFillTx/>
                  <a:latin typeface="Calibri" panose="020F0502020204030204"/>
                  <a:ea typeface="+mn-ea"/>
                  <a:cs typeface="+mn-cs"/>
                </a:rPr>
                <a:t>this.acctNum</a:t>
              </a:r>
              <a:r>
                <a:rPr kumimoji="0" lang="en-US" sz="1800" b="0" i="0" u="none" strike="noStrike" kern="1200" cap="none" spc="0" normalizeH="0" baseline="0" noProof="0" dirty="0">
                  <a:ln>
                    <a:noFill/>
                  </a:ln>
                  <a:solidFill>
                    <a:schemeClr val="tx1"/>
                  </a:solidFill>
                  <a:effectLst/>
                  <a:uLnTx/>
                  <a:uFillTx/>
                  <a:latin typeface="Calibri" panose="020F0502020204030204"/>
                  <a:ea typeface="+mn-ea"/>
                  <a:cs typeface="+mn-cs"/>
                </a:rPr>
                <a:t> &lt; </a:t>
              </a:r>
              <a:r>
                <a:rPr kumimoji="0" lang="en-US" sz="1800" b="0" i="0" u="none" strike="noStrike" kern="1200" cap="none" spc="0" normalizeH="0" baseline="0" noProof="0" dirty="0" err="1">
                  <a:ln>
                    <a:noFill/>
                  </a:ln>
                  <a:solidFill>
                    <a:schemeClr val="tx1"/>
                  </a:solidFill>
                  <a:effectLst/>
                  <a:uLnTx/>
                  <a:uFillTx/>
                  <a:latin typeface="Calibri" panose="020F0502020204030204"/>
                  <a:ea typeface="+mn-ea"/>
                  <a:cs typeface="+mn-cs"/>
                </a:rPr>
                <a:t>a.acctNum</a:t>
              </a:r>
              <a:r>
                <a:rPr kumimoji="0" lang="en-US" sz="1800" b="0" i="0" u="none" strike="noStrike" kern="1200" cap="none" spc="0" normalizeH="0" baseline="0" noProof="0" dirty="0">
                  <a:ln>
                    <a:noFill/>
                  </a:ln>
                  <a:solidFill>
                    <a:schemeClr val="tx1"/>
                  </a:solidFill>
                  <a:effectLst/>
                  <a:uLnTx/>
                  <a:uFillTx/>
                  <a:latin typeface="Calibri" panose="020F0502020204030204"/>
                  <a:ea typeface="+mn-ea"/>
                  <a:cs typeface="+mn-cs"/>
                </a:rPr>
                <a:t>){</a:t>
              </a:r>
            </a:p>
            <a:p>
              <a:endParaRPr kumimoji="0" lang="en-US" sz="1800" b="1" i="0" u="none" strike="noStrike" kern="1200" cap="none" spc="0" normalizeH="0" baseline="0" noProof="0" dirty="0">
                <a:ln>
                  <a:noFill/>
                </a:ln>
                <a:solidFill>
                  <a:schemeClr val="tx1"/>
                </a:solidFill>
                <a:effectLst/>
                <a:uLnTx/>
                <a:uFillTx/>
                <a:latin typeface="Calibri" panose="020F0502020204030204"/>
                <a:ea typeface="+mn-ea"/>
                <a:cs typeface="+mn-cs"/>
              </a:endParaRPr>
            </a:p>
            <a:p>
              <a:endParaRPr lang="en-US" b="1" dirty="0">
                <a:solidFill>
                  <a:schemeClr val="tx1"/>
                </a:solidFill>
                <a:latin typeface="Calibri" panose="020F0502020204030204"/>
              </a:endParaRPr>
            </a:p>
            <a:p>
              <a:endParaRPr kumimoji="0" lang="en-US" sz="1800" b="1" i="0" u="none" strike="noStrike" kern="1200" cap="none" spc="0" normalizeH="0" baseline="0" noProof="0" dirty="0">
                <a:ln>
                  <a:noFill/>
                </a:ln>
                <a:solidFill>
                  <a:schemeClr val="tx1"/>
                </a:solidFill>
                <a:effectLst/>
                <a:uLnTx/>
                <a:uFillTx/>
                <a:latin typeface="Calibri" panose="020F0502020204030204"/>
                <a:ea typeface="+mn-ea"/>
                <a:cs typeface="+mn-cs"/>
              </a:endParaRPr>
            </a:p>
            <a:p>
              <a:r>
                <a:rPr lang="en-US" dirty="0">
                  <a:solidFill>
                    <a:schemeClr val="tx1"/>
                  </a:solidFill>
                  <a:latin typeface="Calibri" panose="020F0502020204030204"/>
                </a:rPr>
                <a:t>    </a:t>
              </a:r>
            </a:p>
            <a:p>
              <a:endParaRPr lang="en-US" dirty="0">
                <a:solidFill>
                  <a:schemeClr val="tx1"/>
                </a:solidFill>
                <a:latin typeface="Calibri" panose="020F0502020204030204"/>
              </a:endParaRPr>
            </a:p>
            <a:p>
              <a:r>
                <a:rPr lang="en-US" dirty="0">
                  <a:solidFill>
                    <a:schemeClr val="tx1"/>
                  </a:solidFill>
                </a:rPr>
                <a:t>synchronized(this){</a:t>
              </a:r>
            </a:p>
            <a:p>
              <a:r>
                <a:rPr lang="en-US" dirty="0">
                  <a:solidFill>
                    <a:schemeClr val="tx1"/>
                  </a:solidFill>
                </a:rPr>
                <a:t>        </a:t>
              </a:r>
            </a:p>
            <a:p>
              <a:endParaRPr lang="en-US" dirty="0">
                <a:solidFill>
                  <a:schemeClr val="tx1"/>
                </a:solidFill>
              </a:endParaRPr>
            </a:p>
            <a:p>
              <a:endParaRPr lang="en-US" dirty="0">
                <a:solidFill>
                  <a:schemeClr val="tx1"/>
                </a:solidFill>
              </a:endParaRPr>
            </a:p>
            <a:p>
              <a:r>
                <a:rPr lang="en-US" dirty="0">
                  <a:solidFill>
                    <a:schemeClr val="tx1"/>
                  </a:solidFill>
                </a:rPr>
                <a:t>    synchronized(a){ </a:t>
              </a:r>
            </a:p>
            <a:p>
              <a:r>
                <a:rPr lang="en-US" dirty="0">
                  <a:solidFill>
                    <a:schemeClr val="tx1"/>
                  </a:solidFill>
                </a:rPr>
                <a:t>            … } } } </a:t>
              </a:r>
            </a:p>
            <a:p>
              <a:r>
                <a:rPr lang="en-US" dirty="0">
                  <a:solidFill>
                    <a:schemeClr val="tx1"/>
                  </a:solidFill>
                </a:rPr>
                <a:t>else{</a:t>
              </a:r>
              <a:r>
                <a:rPr lang="en-US" b="1" dirty="0">
                  <a:solidFill>
                    <a:schemeClr val="tx1"/>
                  </a:solidFill>
                </a:rPr>
                <a:t>…</a:t>
              </a:r>
              <a:r>
                <a:rPr lang="en-US" dirty="0">
                  <a:solidFill>
                    <a:schemeClr val="tx1"/>
                  </a:solidFill>
                </a:rPr>
                <a:t>}</a:t>
              </a:r>
            </a:p>
            <a:p>
              <a:r>
                <a:rPr lang="en-US" b="1" dirty="0">
                  <a:solidFill>
                    <a:schemeClr val="tx1"/>
                  </a:solidFill>
                </a:rPr>
                <a:t>// x acquired first, y acquired second</a:t>
              </a:r>
            </a:p>
          </p:txBody>
        </p:sp>
        <p:sp>
          <p:nvSpPr>
            <p:cNvPr id="3" name="Rectangle 2">
              <a:extLst>
                <a:ext uri="{FF2B5EF4-FFF2-40B4-BE49-F238E27FC236}">
                  <a16:creationId xmlns:a16="http://schemas.microsoft.com/office/drawing/2014/main" id="{F278A3BE-5953-9944-298B-5ECC2C6A7789}"/>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dirty="0">
                <a:solidFill>
                  <a:schemeClr val="tx1"/>
                </a:solidFill>
              </a:endParaRPr>
            </a:p>
            <a:p>
              <a:r>
                <a:rPr lang="en-US" dirty="0">
                  <a:solidFill>
                    <a:schemeClr val="tx1"/>
                  </a:solidFill>
                </a:rPr>
                <a:t>temp = </a:t>
              </a:r>
              <a:r>
                <a:rPr lang="en-US" dirty="0" err="1">
                  <a:solidFill>
                    <a:schemeClr val="tx1"/>
                  </a:solidFill>
                </a:rPr>
                <a:t>y.acctNum</a:t>
              </a:r>
              <a:r>
                <a:rPr lang="en-US" dirty="0">
                  <a:solidFill>
                    <a:schemeClr val="tx1"/>
                  </a:solidFill>
                </a:rPr>
                <a:t>;</a:t>
              </a:r>
            </a:p>
            <a:p>
              <a:r>
                <a:rPr lang="en-US" dirty="0" err="1">
                  <a:solidFill>
                    <a:schemeClr val="tx1"/>
                  </a:solidFill>
                </a:rPr>
                <a:t>y.acctNum</a:t>
              </a:r>
              <a:r>
                <a:rPr lang="en-US" dirty="0">
                  <a:solidFill>
                    <a:schemeClr val="tx1"/>
                  </a:solidFill>
                </a:rPr>
                <a:t> = </a:t>
              </a:r>
              <a:r>
                <a:rPr lang="en-US" dirty="0" err="1">
                  <a:solidFill>
                    <a:schemeClr val="tx1"/>
                  </a:solidFill>
                </a:rPr>
                <a:t>x.acctNum</a:t>
              </a:r>
              <a:r>
                <a:rPr lang="en-US" dirty="0">
                  <a:solidFill>
                    <a:schemeClr val="tx1"/>
                  </a:solidFill>
                </a:rPr>
                <a:t>;</a:t>
              </a:r>
            </a:p>
            <a:p>
              <a:r>
                <a:rPr lang="en-US" dirty="0" err="1">
                  <a:solidFill>
                    <a:schemeClr val="tx1"/>
                  </a:solidFill>
                </a:rPr>
                <a:t>x.acctNum</a:t>
              </a:r>
              <a:r>
                <a:rPr lang="en-US" dirty="0">
                  <a:solidFill>
                    <a:schemeClr val="tx1"/>
                  </a:solidFill>
                </a:rPr>
                <a:t> = temp; </a:t>
              </a:r>
              <a:r>
                <a:rPr lang="en-US" b="1" dirty="0">
                  <a:solidFill>
                    <a:schemeClr val="tx1"/>
                  </a:solidFill>
                </a:rPr>
                <a:t>// now </a:t>
              </a:r>
              <a:r>
                <a:rPr lang="en-US" b="1" dirty="0" err="1">
                  <a:solidFill>
                    <a:schemeClr val="tx1"/>
                  </a:solidFill>
                </a:rPr>
                <a:t>x.acctNum</a:t>
              </a:r>
              <a:r>
                <a:rPr lang="en-US" b="1" dirty="0">
                  <a:solidFill>
                    <a:schemeClr val="tx1"/>
                  </a:solidFill>
                </a:rPr>
                <a:t> &gt; </a:t>
              </a:r>
              <a:r>
                <a:rPr lang="en-US" b="1" dirty="0" err="1">
                  <a:solidFill>
                    <a:schemeClr val="tx1"/>
                  </a:solidFill>
                </a:rPr>
                <a:t>y.accNum</a:t>
              </a:r>
              <a:endParaRPr lang="en-US" b="1" dirty="0">
                <a:solidFill>
                  <a:schemeClr val="tx1"/>
                </a:solidFill>
              </a:endParaRPr>
            </a:p>
            <a:p>
              <a:r>
                <a:rPr lang="en-US" dirty="0">
                  <a:solidFill>
                    <a:schemeClr val="tx1"/>
                  </a:solidFill>
                </a:rPr>
                <a:t>if(</a:t>
              </a:r>
              <a:r>
                <a:rPr lang="en-US" dirty="0" err="1">
                  <a:solidFill>
                    <a:schemeClr val="tx1"/>
                  </a:solidFill>
                </a:rPr>
                <a:t>this.acctNum</a:t>
              </a:r>
              <a:r>
                <a:rPr lang="en-US" dirty="0">
                  <a:solidFill>
                    <a:schemeClr val="tx1"/>
                  </a:solidFill>
                </a:rPr>
                <a:t> &lt; </a:t>
              </a:r>
              <a:r>
                <a:rPr lang="en-US" dirty="0" err="1">
                  <a:solidFill>
                    <a:schemeClr val="tx1"/>
                  </a:solidFill>
                </a:rPr>
                <a:t>a.acctNum</a:t>
              </a:r>
              <a:r>
                <a:rPr lang="en-US" dirty="0">
                  <a:solidFill>
                    <a:schemeClr val="tx1"/>
                  </a:solidFill>
                </a:rPr>
                <a:t>){</a:t>
              </a:r>
            </a:p>
            <a:p>
              <a:r>
                <a:rPr lang="en-US" dirty="0">
                  <a:solidFill>
                    <a:schemeClr val="tx1"/>
                  </a:solidFill>
                </a:rPr>
                <a:t>    synchronized(this){</a:t>
              </a:r>
            </a:p>
            <a:p>
              <a:r>
                <a:rPr lang="en-US" dirty="0">
                  <a:solidFill>
                    <a:schemeClr val="tx1"/>
                  </a:solidFill>
                </a:rPr>
                <a:t>        </a:t>
              </a:r>
            </a:p>
            <a:p>
              <a:r>
                <a:rPr lang="en-US" dirty="0">
                  <a:solidFill>
                    <a:schemeClr val="tx1"/>
                  </a:solidFill>
                </a:rPr>
                <a:t>        synchronized(a){ </a:t>
              </a:r>
            </a:p>
            <a:p>
              <a:r>
                <a:rPr lang="en-US" dirty="0">
                  <a:solidFill>
                    <a:schemeClr val="tx1"/>
                  </a:solidFill>
                </a:rPr>
                <a:t>            … } } } </a:t>
              </a:r>
            </a:p>
            <a:p>
              <a:r>
                <a:rPr lang="en-US" dirty="0">
                  <a:solidFill>
                    <a:schemeClr val="tx1"/>
                  </a:solidFill>
                </a:rPr>
                <a:t>else{</a:t>
              </a:r>
              <a:r>
                <a:rPr lang="en-US" b="1" dirty="0">
                  <a:solidFill>
                    <a:schemeClr val="tx1"/>
                  </a:solidFill>
                </a:rPr>
                <a:t>…</a:t>
              </a:r>
              <a:r>
                <a:rPr lang="en-US" dirty="0">
                  <a:solidFill>
                    <a:schemeClr val="tx1"/>
                  </a:solidFill>
                </a:rPr>
                <a:t>}</a:t>
              </a:r>
              <a:endParaRPr lang="en-US" b="1" dirty="0">
                <a:solidFill>
                  <a:schemeClr val="tx1"/>
                </a:solidFill>
              </a:endParaRPr>
            </a:p>
            <a:p>
              <a:endParaRPr lang="en-US" b="1" dirty="0">
                <a:solidFill>
                  <a:schemeClr val="tx1"/>
                </a:solidFill>
              </a:endParaRPr>
            </a:p>
            <a:p>
              <a:endParaRPr lang="en-US" b="1" dirty="0">
                <a:solidFill>
                  <a:schemeClr val="tx1"/>
                </a:solidFill>
              </a:endParaRPr>
            </a:p>
            <a:p>
              <a:endParaRPr lang="en-US" b="1" dirty="0">
                <a:solidFill>
                  <a:schemeClr val="tx1"/>
                </a:solidFill>
              </a:endParaRPr>
            </a:p>
            <a:p>
              <a:r>
                <a:rPr lang="en-US" b="1" dirty="0">
                  <a:solidFill>
                    <a:schemeClr val="tx1"/>
                  </a:solidFill>
                </a:rPr>
                <a:t>// y acquired first, x acquired second</a:t>
              </a:r>
            </a:p>
          </p:txBody>
        </p:sp>
      </p:grpSp>
    </p:spTree>
    <p:extLst>
      <p:ext uri="{BB962C8B-B14F-4D97-AF65-F5344CB8AC3E}">
        <p14:creationId xmlns:p14="http://schemas.microsoft.com/office/powerpoint/2010/main" val="3523554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8F22-9A08-0993-D878-46864D92F1FB}"/>
              </a:ext>
            </a:extLst>
          </p:cNvPr>
          <p:cNvSpPr>
            <a:spLocks noGrp="1"/>
          </p:cNvSpPr>
          <p:nvPr>
            <p:ph type="title"/>
          </p:nvPr>
        </p:nvSpPr>
        <p:spPr/>
        <p:txBody>
          <a:bodyPr/>
          <a:lstStyle/>
          <a:p>
            <a:r>
              <a:rPr lang="en-US" dirty="0"/>
              <a:t>Parallel Code Conventional Wisdom</a:t>
            </a:r>
          </a:p>
        </p:txBody>
      </p:sp>
      <p:sp>
        <p:nvSpPr>
          <p:cNvPr id="3" name="Content Placeholder 2">
            <a:extLst>
              <a:ext uri="{FF2B5EF4-FFF2-40B4-BE49-F238E27FC236}">
                <a16:creationId xmlns:a16="http://schemas.microsoft.com/office/drawing/2014/main" id="{38032497-4370-4006-0BE4-92CEAB21A8F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14448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F9FC-FCC2-7595-4DA6-972C382C3A6F}"/>
              </a:ext>
            </a:extLst>
          </p:cNvPr>
          <p:cNvSpPr>
            <a:spLocks noGrp="1"/>
          </p:cNvSpPr>
          <p:nvPr>
            <p:ph type="title"/>
          </p:nvPr>
        </p:nvSpPr>
        <p:spPr/>
        <p:txBody>
          <a:bodyPr/>
          <a:lstStyle/>
          <a:p>
            <a:r>
              <a:rPr lang="en-US" dirty="0"/>
              <a:t>Memory Categories</a:t>
            </a:r>
          </a:p>
        </p:txBody>
      </p:sp>
      <p:sp>
        <p:nvSpPr>
          <p:cNvPr id="3" name="Content Placeholder 2">
            <a:extLst>
              <a:ext uri="{FF2B5EF4-FFF2-40B4-BE49-F238E27FC236}">
                <a16:creationId xmlns:a16="http://schemas.microsoft.com/office/drawing/2014/main" id="{754EF2E3-1391-65DE-BDE7-03579C50B3AD}"/>
              </a:ext>
            </a:extLst>
          </p:cNvPr>
          <p:cNvSpPr>
            <a:spLocks noGrp="1"/>
          </p:cNvSpPr>
          <p:nvPr>
            <p:ph idx="1"/>
          </p:nvPr>
        </p:nvSpPr>
        <p:spPr/>
        <p:txBody>
          <a:bodyPr/>
          <a:lstStyle/>
          <a:p>
            <a:pPr marL="0" indent="0">
              <a:buNone/>
            </a:pPr>
            <a:r>
              <a:rPr lang="en-US" dirty="0"/>
              <a:t>All memory must fit one of three categories:</a:t>
            </a:r>
          </a:p>
          <a:p>
            <a:pPr marL="514350" indent="-514350">
              <a:buFont typeface="+mj-lt"/>
              <a:buAutoNum type="arabicPeriod"/>
            </a:pPr>
            <a:r>
              <a:rPr lang="en-US" dirty="0"/>
              <a:t>Thread Local: Each thread has its own copy</a:t>
            </a:r>
          </a:p>
          <a:p>
            <a:pPr marL="514350" indent="-514350">
              <a:buFont typeface="+mj-lt"/>
              <a:buAutoNum type="arabicPeriod"/>
            </a:pPr>
            <a:r>
              <a:rPr lang="en-US" dirty="0"/>
              <a:t>Shared and Immutable: There is just one copy, but nothing will ever write to it</a:t>
            </a:r>
          </a:p>
          <a:p>
            <a:pPr marL="514350" indent="-514350">
              <a:buFont typeface="+mj-lt"/>
              <a:buAutoNum type="arabicPeriod"/>
            </a:pPr>
            <a:r>
              <a:rPr lang="en-US" dirty="0"/>
              <a:t>Shared and Mutable: There is just one copy, it may change</a:t>
            </a:r>
          </a:p>
          <a:p>
            <a:pPr lvl="1"/>
            <a:r>
              <a:rPr lang="en-US" dirty="0">
                <a:solidFill>
                  <a:srgbClr val="FF0000"/>
                </a:solidFill>
              </a:rPr>
              <a:t>Requires Synchronization!</a:t>
            </a:r>
          </a:p>
        </p:txBody>
      </p:sp>
    </p:spTree>
    <p:extLst>
      <p:ext uri="{BB962C8B-B14F-4D97-AF65-F5344CB8AC3E}">
        <p14:creationId xmlns:p14="http://schemas.microsoft.com/office/powerpoint/2010/main" val="3791496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891D-8375-FE99-21C6-EBE114E1584A}"/>
              </a:ext>
            </a:extLst>
          </p:cNvPr>
          <p:cNvSpPr>
            <a:spLocks noGrp="1"/>
          </p:cNvSpPr>
          <p:nvPr>
            <p:ph type="title"/>
          </p:nvPr>
        </p:nvSpPr>
        <p:spPr/>
        <p:txBody>
          <a:bodyPr/>
          <a:lstStyle/>
          <a:p>
            <a:r>
              <a:rPr lang="en-US" dirty="0"/>
              <a:t>Thread Local Memory</a:t>
            </a:r>
          </a:p>
        </p:txBody>
      </p:sp>
      <p:sp>
        <p:nvSpPr>
          <p:cNvPr id="3" name="Content Placeholder 2">
            <a:extLst>
              <a:ext uri="{FF2B5EF4-FFF2-40B4-BE49-F238E27FC236}">
                <a16:creationId xmlns:a16="http://schemas.microsoft.com/office/drawing/2014/main" id="{D4715F66-6709-670F-93F3-2247BD9C7F2E}"/>
              </a:ext>
            </a:extLst>
          </p:cNvPr>
          <p:cNvSpPr>
            <a:spLocks noGrp="1"/>
          </p:cNvSpPr>
          <p:nvPr>
            <p:ph idx="1"/>
          </p:nvPr>
        </p:nvSpPr>
        <p:spPr/>
        <p:txBody>
          <a:bodyPr/>
          <a:lstStyle/>
          <a:p>
            <a:r>
              <a:rPr lang="en-US" dirty="0"/>
              <a:t>Whenever possible, avoid sharing resources</a:t>
            </a:r>
          </a:p>
          <a:p>
            <a:r>
              <a:rPr lang="en-US" dirty="0"/>
              <a:t>Dodges all race conditions, since no other threads can touch it!</a:t>
            </a:r>
          </a:p>
          <a:p>
            <a:pPr lvl="1"/>
            <a:r>
              <a:rPr lang="en-US" dirty="0"/>
              <a:t>No synchronization necessary! (Remember </a:t>
            </a:r>
            <a:r>
              <a:rPr lang="en-US" dirty="0" err="1"/>
              <a:t>Ahmdal’s</a:t>
            </a:r>
            <a:r>
              <a:rPr lang="en-US" dirty="0"/>
              <a:t> law)</a:t>
            </a:r>
          </a:p>
          <a:p>
            <a:r>
              <a:rPr lang="en-US" dirty="0"/>
              <a:t>Use whenever threads do not need to communicate using the resource</a:t>
            </a:r>
          </a:p>
          <a:p>
            <a:pPr lvl="1"/>
            <a:r>
              <a:rPr lang="en-US" dirty="0"/>
              <a:t>E.g., each thread should have its own Random object</a:t>
            </a:r>
          </a:p>
          <a:p>
            <a:r>
              <a:rPr lang="en-US" dirty="0"/>
              <a:t>In most cases, most objects should be in this category</a:t>
            </a:r>
          </a:p>
        </p:txBody>
      </p:sp>
    </p:spTree>
    <p:extLst>
      <p:ext uri="{BB962C8B-B14F-4D97-AF65-F5344CB8AC3E}">
        <p14:creationId xmlns:p14="http://schemas.microsoft.com/office/powerpoint/2010/main" val="1839542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544-9CC0-FB0D-054C-7DA324CACF61}"/>
              </a:ext>
            </a:extLst>
          </p:cNvPr>
          <p:cNvSpPr>
            <a:spLocks noGrp="1"/>
          </p:cNvSpPr>
          <p:nvPr>
            <p:ph type="title"/>
          </p:nvPr>
        </p:nvSpPr>
        <p:spPr/>
        <p:txBody>
          <a:bodyPr/>
          <a:lstStyle/>
          <a:p>
            <a:r>
              <a:rPr lang="en-US" dirty="0"/>
              <a:t>Immutable Objects</a:t>
            </a:r>
          </a:p>
        </p:txBody>
      </p:sp>
      <p:sp>
        <p:nvSpPr>
          <p:cNvPr id="3" name="Content Placeholder 2">
            <a:extLst>
              <a:ext uri="{FF2B5EF4-FFF2-40B4-BE49-F238E27FC236}">
                <a16:creationId xmlns:a16="http://schemas.microsoft.com/office/drawing/2014/main" id="{13290D9C-3674-310D-619B-0737288B397B}"/>
              </a:ext>
            </a:extLst>
          </p:cNvPr>
          <p:cNvSpPr>
            <a:spLocks noGrp="1"/>
          </p:cNvSpPr>
          <p:nvPr>
            <p:ph idx="1"/>
          </p:nvPr>
        </p:nvSpPr>
        <p:spPr/>
        <p:txBody>
          <a:bodyPr/>
          <a:lstStyle/>
          <a:p>
            <a:r>
              <a:rPr lang="en-US" dirty="0"/>
              <a:t>Whenever possible, avoid changing objects</a:t>
            </a:r>
          </a:p>
          <a:p>
            <a:pPr lvl="1"/>
            <a:r>
              <a:rPr lang="en-US" dirty="0"/>
              <a:t>If you need to change an object, instead make a new object with the modifications</a:t>
            </a:r>
          </a:p>
          <a:p>
            <a:r>
              <a:rPr lang="en-US" dirty="0"/>
              <a:t>Parallel reads are not data races</a:t>
            </a:r>
          </a:p>
          <a:p>
            <a:pPr lvl="1"/>
            <a:r>
              <a:rPr lang="en-US" dirty="0"/>
              <a:t>If an object is never written to, no synchronization necessary!</a:t>
            </a:r>
          </a:p>
          <a:p>
            <a:r>
              <a:rPr lang="en-US" dirty="0"/>
              <a:t>Many programmers over-use mutation, minimizing it improves parallelism</a:t>
            </a:r>
          </a:p>
        </p:txBody>
      </p:sp>
    </p:spTree>
    <p:extLst>
      <p:ext uri="{BB962C8B-B14F-4D97-AF65-F5344CB8AC3E}">
        <p14:creationId xmlns:p14="http://schemas.microsoft.com/office/powerpoint/2010/main" val="3849426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68A4-910D-48CC-0436-66F2F2FFF9C9}"/>
              </a:ext>
            </a:extLst>
          </p:cNvPr>
          <p:cNvSpPr>
            <a:spLocks noGrp="1"/>
          </p:cNvSpPr>
          <p:nvPr>
            <p:ph type="title"/>
          </p:nvPr>
        </p:nvSpPr>
        <p:spPr/>
        <p:txBody>
          <a:bodyPr/>
          <a:lstStyle/>
          <a:p>
            <a:r>
              <a:rPr lang="en-US" dirty="0"/>
              <a:t>Shared and Mutable Objects</a:t>
            </a:r>
          </a:p>
        </p:txBody>
      </p:sp>
      <p:sp>
        <p:nvSpPr>
          <p:cNvPr id="3" name="Content Placeholder 2">
            <a:extLst>
              <a:ext uri="{FF2B5EF4-FFF2-40B4-BE49-F238E27FC236}">
                <a16:creationId xmlns:a16="http://schemas.microsoft.com/office/drawing/2014/main" id="{FE21BC2D-B37B-2C4D-BE10-5A3797639341}"/>
              </a:ext>
            </a:extLst>
          </p:cNvPr>
          <p:cNvSpPr>
            <a:spLocks noGrp="1"/>
          </p:cNvSpPr>
          <p:nvPr>
            <p:ph idx="1"/>
          </p:nvPr>
        </p:nvSpPr>
        <p:spPr/>
        <p:txBody>
          <a:bodyPr/>
          <a:lstStyle/>
          <a:p>
            <a:r>
              <a:rPr lang="en-US" dirty="0"/>
              <a:t>For everything else, use locks</a:t>
            </a:r>
          </a:p>
          <a:p>
            <a:r>
              <a:rPr lang="en-US" dirty="0"/>
              <a:t>Avoid all data races</a:t>
            </a:r>
          </a:p>
          <a:p>
            <a:pPr lvl="1"/>
            <a:r>
              <a:rPr lang="en-US" dirty="0"/>
              <a:t>Every read and write should be projected with a lock, even if it “seems safe”</a:t>
            </a:r>
          </a:p>
          <a:p>
            <a:pPr lvl="1"/>
            <a:r>
              <a:rPr lang="en-US" dirty="0"/>
              <a:t>Almost every Java/C program with a data race is wrong</a:t>
            </a:r>
          </a:p>
          <a:p>
            <a:r>
              <a:rPr lang="en-US" dirty="0"/>
              <a:t>Even without data races, it still may be incorrect</a:t>
            </a:r>
          </a:p>
          <a:p>
            <a:pPr lvl="1"/>
            <a:r>
              <a:rPr lang="en-US" dirty="0"/>
              <a:t>Watch for bad </a:t>
            </a:r>
            <a:r>
              <a:rPr lang="en-US" dirty="0" err="1"/>
              <a:t>interleavings</a:t>
            </a:r>
            <a:r>
              <a:rPr lang="en-US" dirty="0"/>
              <a:t> as well!</a:t>
            </a:r>
          </a:p>
          <a:p>
            <a:endParaRPr lang="en-US" dirty="0"/>
          </a:p>
        </p:txBody>
      </p:sp>
    </p:spTree>
    <p:extLst>
      <p:ext uri="{BB962C8B-B14F-4D97-AF65-F5344CB8AC3E}">
        <p14:creationId xmlns:p14="http://schemas.microsoft.com/office/powerpoint/2010/main" val="1470352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955C-25A9-B2A3-AFBC-4B1D253E009F}"/>
              </a:ext>
            </a:extLst>
          </p:cNvPr>
          <p:cNvSpPr>
            <a:spLocks noGrp="1"/>
          </p:cNvSpPr>
          <p:nvPr>
            <p:ph type="title"/>
          </p:nvPr>
        </p:nvSpPr>
        <p:spPr/>
        <p:txBody>
          <a:bodyPr/>
          <a:lstStyle/>
          <a:p>
            <a:r>
              <a:rPr lang="en-US" dirty="0"/>
              <a:t>Consistent Locking</a:t>
            </a:r>
          </a:p>
        </p:txBody>
      </p:sp>
      <p:sp>
        <p:nvSpPr>
          <p:cNvPr id="3" name="Content Placeholder 2">
            <a:extLst>
              <a:ext uri="{FF2B5EF4-FFF2-40B4-BE49-F238E27FC236}">
                <a16:creationId xmlns:a16="http://schemas.microsoft.com/office/drawing/2014/main" id="{DDABE940-22B3-5589-4120-B555EBEC9A80}"/>
              </a:ext>
            </a:extLst>
          </p:cNvPr>
          <p:cNvSpPr>
            <a:spLocks noGrp="1"/>
          </p:cNvSpPr>
          <p:nvPr>
            <p:ph idx="1"/>
          </p:nvPr>
        </p:nvSpPr>
        <p:spPr/>
        <p:txBody>
          <a:bodyPr/>
          <a:lstStyle/>
          <a:p>
            <a:r>
              <a:rPr lang="en-US" dirty="0"/>
              <a:t>For each location needing synchronization, have a lock that is always held when reading or writing the location</a:t>
            </a:r>
          </a:p>
          <a:p>
            <a:r>
              <a:rPr lang="en-US" dirty="0"/>
              <a:t>The same lock can (and often should) “guard” multiple fields/objects</a:t>
            </a:r>
          </a:p>
          <a:p>
            <a:pPr lvl="1"/>
            <a:r>
              <a:rPr lang="en-US" dirty="0"/>
              <a:t>Clearly document what each lock guards!</a:t>
            </a:r>
          </a:p>
          <a:p>
            <a:pPr lvl="1"/>
            <a:r>
              <a:rPr lang="en-US" dirty="0"/>
              <a:t>In Java, the lock should usually be the object itself (i.e. “this”)</a:t>
            </a:r>
          </a:p>
          <a:p>
            <a:r>
              <a:rPr lang="en-US" dirty="0"/>
              <a:t>Have a mapping between memory locations and lock objects and stick to it!</a:t>
            </a:r>
          </a:p>
        </p:txBody>
      </p:sp>
      <p:grpSp>
        <p:nvGrpSpPr>
          <p:cNvPr id="7" name="Group 6" descr="An example of one lock guarding one object. Any time that object is used (read-to or written-from) we must acquire that lock.">
            <a:extLst>
              <a:ext uri="{FF2B5EF4-FFF2-40B4-BE49-F238E27FC236}">
                <a16:creationId xmlns:a16="http://schemas.microsoft.com/office/drawing/2014/main" id="{7A87A4D8-4A99-738E-BBBF-E1469A82DE79}"/>
              </a:ext>
            </a:extLst>
          </p:cNvPr>
          <p:cNvGrpSpPr/>
          <p:nvPr/>
        </p:nvGrpSpPr>
        <p:grpSpPr>
          <a:xfrm>
            <a:off x="1916116" y="4957128"/>
            <a:ext cx="396240" cy="1189514"/>
            <a:chOff x="1916116" y="4957128"/>
            <a:chExt cx="396240" cy="1189514"/>
          </a:xfrm>
        </p:grpSpPr>
        <p:sp>
          <p:nvSpPr>
            <p:cNvPr id="25" name="Oval 24">
              <a:extLst>
                <a:ext uri="{FF2B5EF4-FFF2-40B4-BE49-F238E27FC236}">
                  <a16:creationId xmlns:a16="http://schemas.microsoft.com/office/drawing/2014/main" id="{C4D660FD-E3EA-5857-DED0-2FF6289614CF}"/>
                </a:ext>
              </a:extLst>
            </p:cNvPr>
            <p:cNvSpPr/>
            <p:nvPr/>
          </p:nvSpPr>
          <p:spPr>
            <a:xfrm>
              <a:off x="1916116"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descr="Lock Icon Stock Illustration - Download Image Now - Lock, Locking, Icon -  iStock">
              <a:extLst>
                <a:ext uri="{FF2B5EF4-FFF2-40B4-BE49-F238E27FC236}">
                  <a16:creationId xmlns:a16="http://schemas.microsoft.com/office/drawing/2014/main" id="{710A18DC-401F-68BA-C1EC-52F5FFF22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1916116"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C75ACF62-48CF-8852-F989-3128D30DBD3B}"/>
                </a:ext>
              </a:extLst>
            </p:cNvPr>
            <p:cNvCxnSpPr>
              <a:cxnSpLocks/>
              <a:stCxn id="25" idx="4"/>
              <a:endCxn id="26" idx="0"/>
            </p:cNvCxnSpPr>
            <p:nvPr/>
          </p:nvCxnSpPr>
          <p:spPr>
            <a:xfrm flipH="1">
              <a:off x="2097085" y="5353368"/>
              <a:ext cx="17151" cy="24717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9" name="Group 8" descr="We could also have one lock protecting multiple objects. In this case using any one of those several objects requires acquiring that one lock.">
            <a:extLst>
              <a:ext uri="{FF2B5EF4-FFF2-40B4-BE49-F238E27FC236}">
                <a16:creationId xmlns:a16="http://schemas.microsoft.com/office/drawing/2014/main" id="{3553AE39-E20D-7DBB-436A-A56392393721}"/>
              </a:ext>
            </a:extLst>
          </p:cNvPr>
          <p:cNvGrpSpPr/>
          <p:nvPr/>
        </p:nvGrpSpPr>
        <p:grpSpPr>
          <a:xfrm>
            <a:off x="3393440" y="5024120"/>
            <a:ext cx="1584960" cy="1235234"/>
            <a:chOff x="3393440" y="5024120"/>
            <a:chExt cx="1584960" cy="1235234"/>
          </a:xfrm>
        </p:grpSpPr>
        <p:sp>
          <p:nvSpPr>
            <p:cNvPr id="4" name="Oval 3">
              <a:extLst>
                <a:ext uri="{FF2B5EF4-FFF2-40B4-BE49-F238E27FC236}">
                  <a16:creationId xmlns:a16="http://schemas.microsoft.com/office/drawing/2014/main" id="{981577DD-8FD9-9AD9-885F-3D517938C6E5}"/>
                </a:ext>
              </a:extLst>
            </p:cNvPr>
            <p:cNvSpPr/>
            <p:nvPr/>
          </p:nvSpPr>
          <p:spPr>
            <a:xfrm>
              <a:off x="339344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1DA4BCB-B840-E23A-D909-CCF2B6BB9715}"/>
                </a:ext>
              </a:extLst>
            </p:cNvPr>
            <p:cNvSpPr/>
            <p:nvPr/>
          </p:nvSpPr>
          <p:spPr>
            <a:xfrm>
              <a:off x="4582160" y="502412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6CE46-E52A-8089-5737-93BA6D4D0C96}"/>
                </a:ext>
              </a:extLst>
            </p:cNvPr>
            <p:cNvSpPr/>
            <p:nvPr/>
          </p:nvSpPr>
          <p:spPr>
            <a:xfrm>
              <a:off x="398780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ock Icon Stock Illustration - Download Image Now - Lock, Locking, Icon -  iStock">
              <a:extLst>
                <a:ext uri="{FF2B5EF4-FFF2-40B4-BE49-F238E27FC236}">
                  <a16:creationId xmlns:a16="http://schemas.microsoft.com/office/drawing/2014/main" id="{12BF3E40-7798-000B-70F0-ABC980897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3987800" y="5713254"/>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49B28564-6754-5437-B662-DB42C2261A4C}"/>
                </a:ext>
              </a:extLst>
            </p:cNvPr>
            <p:cNvCxnSpPr>
              <a:cxnSpLocks/>
              <a:stCxn id="4" idx="4"/>
              <a:endCxn id="1026" idx="0"/>
            </p:cNvCxnSpPr>
            <p:nvPr/>
          </p:nvCxnSpPr>
          <p:spPr>
            <a:xfrm>
              <a:off x="3591560" y="5466080"/>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33DC13-B389-D700-8088-2E7A18BAA99C}"/>
                </a:ext>
              </a:extLst>
            </p:cNvPr>
            <p:cNvCxnSpPr>
              <a:cxnSpLocks/>
              <a:stCxn id="6" idx="4"/>
              <a:endCxn id="1026" idx="0"/>
            </p:cNvCxnSpPr>
            <p:nvPr/>
          </p:nvCxnSpPr>
          <p:spPr>
            <a:xfrm flipH="1">
              <a:off x="4168769" y="5466080"/>
              <a:ext cx="17151"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507CB1-7832-EEB4-B6A5-C67E1913F643}"/>
                </a:ext>
              </a:extLst>
            </p:cNvPr>
            <p:cNvCxnSpPr>
              <a:cxnSpLocks/>
              <a:stCxn id="5" idx="4"/>
              <a:endCxn id="1026" idx="0"/>
            </p:cNvCxnSpPr>
            <p:nvPr/>
          </p:nvCxnSpPr>
          <p:spPr>
            <a:xfrm flipH="1">
              <a:off x="4168769" y="5420360"/>
              <a:ext cx="611511" cy="29289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51F9428-FE46-3CC6-774F-C8E248003A8C}"/>
              </a:ext>
              <a:ext uri="{C183D7F6-B498-43B3-948B-1728B52AA6E4}">
                <adec:decorative xmlns:adec="http://schemas.microsoft.com/office/drawing/2017/decorative" val="1"/>
              </a:ext>
            </a:extLst>
          </p:cNvPr>
          <p:cNvGrpSpPr/>
          <p:nvPr/>
        </p:nvGrpSpPr>
        <p:grpSpPr>
          <a:xfrm>
            <a:off x="6003931" y="4911408"/>
            <a:ext cx="1584960" cy="1235234"/>
            <a:chOff x="6003931" y="4911408"/>
            <a:chExt cx="1584960" cy="1235234"/>
          </a:xfrm>
        </p:grpSpPr>
        <p:sp>
          <p:nvSpPr>
            <p:cNvPr id="16" name="Oval 15">
              <a:extLst>
                <a:ext uri="{FF2B5EF4-FFF2-40B4-BE49-F238E27FC236}">
                  <a16:creationId xmlns:a16="http://schemas.microsoft.com/office/drawing/2014/main" id="{2D000D68-FFF8-4EFD-3C14-C45241A874C9}"/>
                </a:ext>
              </a:extLst>
            </p:cNvPr>
            <p:cNvSpPr/>
            <p:nvPr/>
          </p:nvSpPr>
          <p:spPr>
            <a:xfrm>
              <a:off x="6003931"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2533211-2389-E0D6-BD14-CA40BEB073C4}"/>
                </a:ext>
              </a:extLst>
            </p:cNvPr>
            <p:cNvSpPr/>
            <p:nvPr/>
          </p:nvSpPr>
          <p:spPr>
            <a:xfrm>
              <a:off x="7192651" y="491140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Lock Icon Stock Illustration - Download Image Now - Lock, Locking, Icon -  iStock">
              <a:extLst>
                <a:ext uri="{FF2B5EF4-FFF2-40B4-BE49-F238E27FC236}">
                  <a16:creationId xmlns:a16="http://schemas.microsoft.com/office/drawing/2014/main" id="{19673F94-4B64-11B3-33A6-4DBBD8B777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6598291"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a:extLst>
                <a:ext uri="{FF2B5EF4-FFF2-40B4-BE49-F238E27FC236}">
                  <a16:creationId xmlns:a16="http://schemas.microsoft.com/office/drawing/2014/main" id="{03237DFB-6235-79F0-97A7-B6D83CC0FEA2}"/>
                </a:ext>
              </a:extLst>
            </p:cNvPr>
            <p:cNvCxnSpPr>
              <a:cxnSpLocks/>
              <a:stCxn id="16" idx="4"/>
              <a:endCxn id="19" idx="0"/>
            </p:cNvCxnSpPr>
            <p:nvPr/>
          </p:nvCxnSpPr>
          <p:spPr>
            <a:xfrm>
              <a:off x="6202051" y="5353368"/>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8FA8E0-58BD-1596-FB94-73B07082C10E}"/>
                </a:ext>
              </a:extLst>
            </p:cNvPr>
            <p:cNvCxnSpPr>
              <a:cxnSpLocks/>
              <a:stCxn id="17" idx="4"/>
              <a:endCxn id="19" idx="0"/>
            </p:cNvCxnSpPr>
            <p:nvPr/>
          </p:nvCxnSpPr>
          <p:spPr>
            <a:xfrm flipH="1">
              <a:off x="6779260" y="5307648"/>
              <a:ext cx="611511" cy="292894"/>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66284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ED13-22A1-8328-2908-CCDB1D5CC9B6}"/>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4F0910F9-037F-8B63-FA98-ED21F813EFEA}"/>
              </a:ext>
            </a:extLst>
          </p:cNvPr>
          <p:cNvSpPr>
            <a:spLocks noGrp="1"/>
          </p:cNvSpPr>
          <p:nvPr>
            <p:ph idx="1"/>
          </p:nvPr>
        </p:nvSpPr>
        <p:spPr/>
        <p:txBody>
          <a:bodyPr/>
          <a:lstStyle/>
          <a:p>
            <a:r>
              <a:rPr lang="en-US" dirty="0"/>
              <a:t>Occurs when two or more threads are mutually blocking each other</a:t>
            </a:r>
          </a:p>
          <a:p>
            <a:r>
              <a:rPr lang="en-US" dirty="0"/>
              <a:t>T1 is blocked by T2, which is blocked by T3, …, Tn is blocked by T1</a:t>
            </a:r>
          </a:p>
          <a:p>
            <a:pPr lvl="1"/>
            <a:r>
              <a:rPr lang="en-US" dirty="0"/>
              <a:t>A cycle of blocking</a:t>
            </a:r>
          </a:p>
          <a:p>
            <a:pPr lvl="1"/>
            <a:endParaRPr lang="en-US" dirty="0"/>
          </a:p>
          <a:p>
            <a:r>
              <a:rPr lang="en-US" dirty="0"/>
              <a:t>Three requirements for deadlock:</a:t>
            </a:r>
          </a:p>
          <a:p>
            <a:pPr lvl="1"/>
            <a:r>
              <a:rPr lang="en-US" dirty="0"/>
              <a:t>Multiple threads each need to acquire </a:t>
            </a:r>
            <a:r>
              <a:rPr lang="en-US" b="1" dirty="0"/>
              <a:t>multiple locks</a:t>
            </a:r>
          </a:p>
          <a:p>
            <a:pPr lvl="1"/>
            <a:r>
              <a:rPr lang="en-US" dirty="0"/>
              <a:t>The locks need to be </a:t>
            </a:r>
            <a:r>
              <a:rPr lang="en-US" b="1" dirty="0"/>
              <a:t>held at the same time </a:t>
            </a:r>
            <a:r>
              <a:rPr lang="en-US" dirty="0"/>
              <a:t>by the threads</a:t>
            </a:r>
          </a:p>
          <a:p>
            <a:pPr lvl="1"/>
            <a:r>
              <a:rPr lang="en-US" dirty="0"/>
              <a:t>The locks may be </a:t>
            </a:r>
            <a:r>
              <a:rPr lang="en-US" b="1" dirty="0"/>
              <a:t>acquired in multiple orders</a:t>
            </a:r>
          </a:p>
        </p:txBody>
      </p:sp>
    </p:spTree>
    <p:extLst>
      <p:ext uri="{BB962C8B-B14F-4D97-AF65-F5344CB8AC3E}">
        <p14:creationId xmlns:p14="http://schemas.microsoft.com/office/powerpoint/2010/main" val="414271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CE9F-71A4-091E-38F4-0E9AC18DD935}"/>
              </a:ext>
            </a:extLst>
          </p:cNvPr>
          <p:cNvSpPr>
            <a:spLocks noGrp="1"/>
          </p:cNvSpPr>
          <p:nvPr>
            <p:ph type="title"/>
          </p:nvPr>
        </p:nvSpPr>
        <p:spPr/>
        <p:txBody>
          <a:bodyPr/>
          <a:lstStyle/>
          <a:p>
            <a:r>
              <a:rPr lang="en-US" dirty="0"/>
              <a:t>Lock Granularity</a:t>
            </a:r>
          </a:p>
        </p:txBody>
      </p:sp>
      <p:sp>
        <p:nvSpPr>
          <p:cNvPr id="3" name="Content Placeholder 2">
            <a:extLst>
              <a:ext uri="{FF2B5EF4-FFF2-40B4-BE49-F238E27FC236}">
                <a16:creationId xmlns:a16="http://schemas.microsoft.com/office/drawing/2014/main" id="{11D0479E-F96C-37FB-4532-C0B632D59348}"/>
              </a:ext>
            </a:extLst>
          </p:cNvPr>
          <p:cNvSpPr>
            <a:spLocks noGrp="1"/>
          </p:cNvSpPr>
          <p:nvPr>
            <p:ph idx="1"/>
          </p:nvPr>
        </p:nvSpPr>
        <p:spPr/>
        <p:txBody>
          <a:bodyPr/>
          <a:lstStyle/>
          <a:p>
            <a:r>
              <a:rPr lang="en-US" dirty="0"/>
              <a:t>Coarse Grained: Fewer locks guarding more things each</a:t>
            </a:r>
          </a:p>
          <a:p>
            <a:pPr lvl="1"/>
            <a:r>
              <a:rPr lang="en-US" dirty="0"/>
              <a:t>One lock for an entire data structure</a:t>
            </a:r>
          </a:p>
          <a:p>
            <a:pPr lvl="1"/>
            <a:r>
              <a:rPr lang="en-US" dirty="0"/>
              <a:t>One lock shared by multiple objects (e.g. one lock for all bank accounts)</a:t>
            </a:r>
          </a:p>
          <a:p>
            <a:r>
              <a:rPr lang="en-US" dirty="0"/>
              <a:t>Fine Grained: More locks guarding fewer things each</a:t>
            </a:r>
          </a:p>
          <a:p>
            <a:pPr lvl="1"/>
            <a:r>
              <a:rPr lang="en-US" dirty="0"/>
              <a:t>One lock per data structure location (e.g. array index)</a:t>
            </a:r>
          </a:p>
          <a:p>
            <a:pPr lvl="1"/>
            <a:r>
              <a:rPr lang="en-US" dirty="0"/>
              <a:t>One lock per object or per field in one object (e.g. one lock for each account)</a:t>
            </a:r>
          </a:p>
          <a:p>
            <a:r>
              <a:rPr lang="en-US" dirty="0"/>
              <a:t>Note: there’s really a continuum between them…</a:t>
            </a:r>
          </a:p>
        </p:txBody>
      </p:sp>
    </p:spTree>
    <p:extLst>
      <p:ext uri="{BB962C8B-B14F-4D97-AF65-F5344CB8AC3E}">
        <p14:creationId xmlns:p14="http://schemas.microsoft.com/office/powerpoint/2010/main" val="362613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CA6-1854-5021-AEEB-6D4AA75E491A}"/>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4C75089-EBD9-F387-17F4-29696B6BFC47}"/>
              </a:ext>
            </a:extLst>
          </p:cNvPr>
          <p:cNvSpPr>
            <a:spLocks noGrp="1"/>
          </p:cNvSpPr>
          <p:nvPr>
            <p:ph idx="1"/>
          </p:nvPr>
        </p:nvSpPr>
        <p:spPr/>
        <p:txBody>
          <a:bodyPr/>
          <a:lstStyle/>
          <a:p>
            <a:r>
              <a:rPr lang="en-US" dirty="0"/>
              <a:t>Coarse-grained: One lock for the entire </a:t>
            </a:r>
            <a:r>
              <a:rPr lang="en-US" dirty="0" err="1"/>
              <a:t>hashtable</a:t>
            </a:r>
            <a:r>
              <a:rPr lang="en-US" dirty="0"/>
              <a:t> </a:t>
            </a:r>
          </a:p>
          <a:p>
            <a:r>
              <a:rPr lang="en-US" dirty="0"/>
              <a:t>Fine-grained: One lock for each bucket </a:t>
            </a:r>
          </a:p>
          <a:p>
            <a:r>
              <a:rPr lang="en-US" dirty="0"/>
              <a:t>Which supports more parallelism in insert and find?</a:t>
            </a:r>
          </a:p>
          <a:p>
            <a:r>
              <a:rPr lang="en-US" dirty="0"/>
              <a:t>Which makes rehashing easier?</a:t>
            </a:r>
          </a:p>
          <a:p>
            <a:r>
              <a:rPr lang="en-US" dirty="0"/>
              <a:t>What happens if you want to have a size field?</a:t>
            </a:r>
          </a:p>
        </p:txBody>
      </p:sp>
    </p:spTree>
    <p:extLst>
      <p:ext uri="{BB962C8B-B14F-4D97-AF65-F5344CB8AC3E}">
        <p14:creationId xmlns:p14="http://schemas.microsoft.com/office/powerpoint/2010/main" val="2450249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1A01-CF23-81CE-05E5-CE64EE39AB47}"/>
              </a:ext>
            </a:extLst>
          </p:cNvPr>
          <p:cNvSpPr>
            <a:spLocks noGrp="1"/>
          </p:cNvSpPr>
          <p:nvPr>
            <p:ph type="title"/>
          </p:nvPr>
        </p:nvSpPr>
        <p:spPr/>
        <p:txBody>
          <a:bodyPr/>
          <a:lstStyle/>
          <a:p>
            <a:r>
              <a:rPr lang="en-US" dirty="0"/>
              <a:t>Lock Granularity Tradeoffs</a:t>
            </a:r>
          </a:p>
        </p:txBody>
      </p:sp>
      <p:sp>
        <p:nvSpPr>
          <p:cNvPr id="3" name="Content Placeholder 2">
            <a:extLst>
              <a:ext uri="{FF2B5EF4-FFF2-40B4-BE49-F238E27FC236}">
                <a16:creationId xmlns:a16="http://schemas.microsoft.com/office/drawing/2014/main" id="{A7168F36-3486-B957-F723-92EF8DB083C5}"/>
              </a:ext>
            </a:extLst>
          </p:cNvPr>
          <p:cNvSpPr>
            <a:spLocks noGrp="1"/>
          </p:cNvSpPr>
          <p:nvPr>
            <p:ph idx="1"/>
          </p:nvPr>
        </p:nvSpPr>
        <p:spPr/>
        <p:txBody>
          <a:bodyPr>
            <a:normAutofit fontScale="92500"/>
          </a:bodyPr>
          <a:lstStyle/>
          <a:p>
            <a:r>
              <a:rPr lang="en-US" dirty="0"/>
              <a:t>Coarse-Grained Locking:</a:t>
            </a:r>
          </a:p>
          <a:p>
            <a:pPr lvl="1"/>
            <a:r>
              <a:rPr lang="en-US" dirty="0"/>
              <a:t>Simpler to implement and avoid race conditions</a:t>
            </a:r>
          </a:p>
          <a:p>
            <a:pPr lvl="1"/>
            <a:r>
              <a:rPr lang="en-US" dirty="0"/>
              <a:t>Faster/easier to implement operations that access multiple locations (because all guarded by the same lock) </a:t>
            </a:r>
          </a:p>
          <a:p>
            <a:pPr lvl="1"/>
            <a:r>
              <a:rPr lang="en-US" dirty="0"/>
              <a:t>Much easier for operations that modify data-structure shape</a:t>
            </a:r>
          </a:p>
          <a:p>
            <a:r>
              <a:rPr lang="en-US" dirty="0"/>
              <a:t>Fine-Grained Locking:</a:t>
            </a:r>
          </a:p>
          <a:p>
            <a:pPr lvl="1"/>
            <a:r>
              <a:rPr lang="en-US" dirty="0"/>
              <a:t>More simultaneous access (performance when coarse grained would lead to unnecessary blocking) </a:t>
            </a:r>
          </a:p>
          <a:p>
            <a:pPr lvl="1"/>
            <a:r>
              <a:rPr lang="en-US" dirty="0"/>
              <a:t>Can make multi-location operations more difficult: say, rotations in an AVL tree</a:t>
            </a:r>
          </a:p>
          <a:p>
            <a:r>
              <a:rPr lang="en-US" dirty="0"/>
              <a:t>Guideline:</a:t>
            </a:r>
          </a:p>
          <a:p>
            <a:pPr lvl="1"/>
            <a:r>
              <a:rPr lang="en-US" dirty="0"/>
              <a:t>Start with coarse-grained, make finer only as necessary to improve performance</a:t>
            </a:r>
          </a:p>
        </p:txBody>
      </p:sp>
    </p:spTree>
    <p:extLst>
      <p:ext uri="{BB962C8B-B14F-4D97-AF65-F5344CB8AC3E}">
        <p14:creationId xmlns:p14="http://schemas.microsoft.com/office/powerpoint/2010/main" val="652732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DF02-FA78-B96F-86DD-2652C9EA6FEE}"/>
              </a:ext>
            </a:extLst>
          </p:cNvPr>
          <p:cNvSpPr>
            <a:spLocks noGrp="1"/>
          </p:cNvSpPr>
          <p:nvPr>
            <p:ph type="title"/>
          </p:nvPr>
        </p:nvSpPr>
        <p:spPr/>
        <p:txBody>
          <a:bodyPr/>
          <a:lstStyle/>
          <a:p>
            <a:r>
              <a:rPr lang="en-US" dirty="0"/>
              <a:t>Similar But Separate Issue: Critical Section Granularity</a:t>
            </a:r>
          </a:p>
        </p:txBody>
      </p:sp>
      <p:sp>
        <p:nvSpPr>
          <p:cNvPr id="3" name="Content Placeholder 2">
            <a:extLst>
              <a:ext uri="{FF2B5EF4-FFF2-40B4-BE49-F238E27FC236}">
                <a16:creationId xmlns:a16="http://schemas.microsoft.com/office/drawing/2014/main" id="{6A8E8E75-4589-EA1E-4DF3-1CA20E41FE27}"/>
              </a:ext>
            </a:extLst>
          </p:cNvPr>
          <p:cNvSpPr>
            <a:spLocks noGrp="1"/>
          </p:cNvSpPr>
          <p:nvPr>
            <p:ph idx="1"/>
          </p:nvPr>
        </p:nvSpPr>
        <p:spPr/>
        <p:txBody>
          <a:bodyPr/>
          <a:lstStyle/>
          <a:p>
            <a:r>
              <a:rPr lang="en-US" dirty="0"/>
              <a:t>Coarse-grained</a:t>
            </a:r>
          </a:p>
          <a:p>
            <a:pPr lvl="1"/>
            <a:r>
              <a:rPr lang="en-US" dirty="0"/>
              <a:t>For every method that needs a lock, put the entire method body in a lock</a:t>
            </a:r>
          </a:p>
          <a:p>
            <a:r>
              <a:rPr lang="en-US" dirty="0"/>
              <a:t>Fine-grained</a:t>
            </a:r>
          </a:p>
          <a:p>
            <a:pPr lvl="1"/>
            <a:r>
              <a:rPr lang="en-US" dirty="0"/>
              <a:t>Keep the lock only for the sections of code where it’s necessary</a:t>
            </a:r>
          </a:p>
          <a:p>
            <a:r>
              <a:rPr lang="en-US" dirty="0"/>
              <a:t>Guideline:</a:t>
            </a:r>
          </a:p>
          <a:p>
            <a:pPr lvl="1"/>
            <a:r>
              <a:rPr lang="en-US" dirty="0"/>
              <a:t>Try to structure code so that expensive operations (like I/O) can be done outside of your critical section</a:t>
            </a:r>
          </a:p>
          <a:p>
            <a:pPr lvl="1"/>
            <a:r>
              <a:rPr lang="en-US" dirty="0"/>
              <a:t>E.g., if you’re trying to print all the values in a shared tree, copy items into an array inside your critical section, then print the array’s contents outside.</a:t>
            </a:r>
          </a:p>
          <a:p>
            <a:pPr lvl="2"/>
            <a:r>
              <a:rPr lang="en-US" dirty="0"/>
              <a:t>Lock the tree when traversing it, the array is thread-local so printing happens in parallel</a:t>
            </a:r>
          </a:p>
        </p:txBody>
      </p:sp>
    </p:spTree>
    <p:extLst>
      <p:ext uri="{BB962C8B-B14F-4D97-AF65-F5344CB8AC3E}">
        <p14:creationId xmlns:p14="http://schemas.microsoft.com/office/powerpoint/2010/main" val="4056517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D581-6E2B-54C1-90F9-E93A6CB5F51C}"/>
              </a:ext>
            </a:extLst>
          </p:cNvPr>
          <p:cNvSpPr>
            <a:spLocks noGrp="1"/>
          </p:cNvSpPr>
          <p:nvPr>
            <p:ph type="title"/>
          </p:nvPr>
        </p:nvSpPr>
        <p:spPr/>
        <p:txBody>
          <a:bodyPr/>
          <a:lstStyle/>
          <a:p>
            <a:r>
              <a:rPr lang="en-US" dirty="0"/>
              <a:t>Atomicity</a:t>
            </a:r>
          </a:p>
        </p:txBody>
      </p:sp>
      <p:sp>
        <p:nvSpPr>
          <p:cNvPr id="3" name="Content Placeholder 2">
            <a:extLst>
              <a:ext uri="{FF2B5EF4-FFF2-40B4-BE49-F238E27FC236}">
                <a16:creationId xmlns:a16="http://schemas.microsoft.com/office/drawing/2014/main" id="{BDA661FC-6A57-8CB3-802A-294E8FE1CCA2}"/>
              </a:ext>
            </a:extLst>
          </p:cNvPr>
          <p:cNvSpPr>
            <a:spLocks noGrp="1"/>
          </p:cNvSpPr>
          <p:nvPr>
            <p:ph idx="1"/>
          </p:nvPr>
        </p:nvSpPr>
        <p:spPr/>
        <p:txBody>
          <a:bodyPr/>
          <a:lstStyle/>
          <a:p>
            <a:r>
              <a:rPr lang="en-US" dirty="0"/>
              <a:t>Atomic: indivisible</a:t>
            </a:r>
          </a:p>
          <a:p>
            <a:r>
              <a:rPr lang="en-US" dirty="0"/>
              <a:t>Atomic operation: one that should be thought of as a single step</a:t>
            </a:r>
          </a:p>
          <a:p>
            <a:r>
              <a:rPr lang="en-US" dirty="0"/>
              <a:t>Some sequences of operations should behave as if they are one unit</a:t>
            </a:r>
          </a:p>
          <a:p>
            <a:pPr lvl="1"/>
            <a:r>
              <a:rPr lang="en-US" dirty="0"/>
              <a:t>Between two operations you may need to avoid exposing an intermediate state</a:t>
            </a:r>
          </a:p>
          <a:p>
            <a:pPr lvl="1"/>
            <a:r>
              <a:rPr lang="en-US" dirty="0"/>
              <a:t>Usually ADT operations should be atomic </a:t>
            </a:r>
          </a:p>
          <a:p>
            <a:pPr lvl="2"/>
            <a:r>
              <a:rPr lang="en-US" dirty="0"/>
              <a:t>You don’t want another thread trying to do an insert while another thread is rotating the AVL tree</a:t>
            </a:r>
          </a:p>
          <a:p>
            <a:r>
              <a:rPr lang="en-US" dirty="0"/>
              <a:t>Think first in terms of what operations need to be atomic</a:t>
            </a:r>
          </a:p>
          <a:p>
            <a:pPr lvl="1"/>
            <a:r>
              <a:rPr lang="en-US" dirty="0"/>
              <a:t>Design critical sections and locking granularity based on these decisions</a:t>
            </a:r>
          </a:p>
        </p:txBody>
      </p:sp>
    </p:spTree>
    <p:extLst>
      <p:ext uri="{BB962C8B-B14F-4D97-AF65-F5344CB8AC3E}">
        <p14:creationId xmlns:p14="http://schemas.microsoft.com/office/powerpoint/2010/main" val="2493469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513-6257-4293-7965-2B7E9E3AD1BD}"/>
              </a:ext>
            </a:extLst>
          </p:cNvPr>
          <p:cNvSpPr>
            <a:spLocks noGrp="1"/>
          </p:cNvSpPr>
          <p:nvPr>
            <p:ph type="title"/>
          </p:nvPr>
        </p:nvSpPr>
        <p:spPr/>
        <p:txBody>
          <a:bodyPr/>
          <a:lstStyle/>
          <a:p>
            <a:r>
              <a:rPr lang="en-US" dirty="0"/>
              <a:t>Use Pre-Tested Code</a:t>
            </a:r>
          </a:p>
        </p:txBody>
      </p:sp>
      <p:sp>
        <p:nvSpPr>
          <p:cNvPr id="3" name="Content Placeholder 2">
            <a:extLst>
              <a:ext uri="{FF2B5EF4-FFF2-40B4-BE49-F238E27FC236}">
                <a16:creationId xmlns:a16="http://schemas.microsoft.com/office/drawing/2014/main" id="{0632C62B-845C-D299-42D4-0CD1A84A5023}"/>
              </a:ext>
            </a:extLst>
          </p:cNvPr>
          <p:cNvSpPr>
            <a:spLocks noGrp="1"/>
          </p:cNvSpPr>
          <p:nvPr>
            <p:ph idx="1"/>
          </p:nvPr>
        </p:nvSpPr>
        <p:spPr/>
        <p:txBody>
          <a:bodyPr/>
          <a:lstStyle/>
          <a:p>
            <a:r>
              <a:rPr lang="en-US" dirty="0"/>
              <a:t>Whenever possible, use built-in libraries!</a:t>
            </a:r>
          </a:p>
          <a:p>
            <a:r>
              <a:rPr lang="en-US" dirty="0"/>
              <a:t>Other people have already invested tons of effort into making things both efficient and correct, use their work when you can!</a:t>
            </a:r>
          </a:p>
          <a:p>
            <a:pPr lvl="1"/>
            <a:r>
              <a:rPr lang="en-US" dirty="0"/>
              <a:t>Especially true for concurrent data structures</a:t>
            </a:r>
          </a:p>
          <a:p>
            <a:pPr lvl="1"/>
            <a:r>
              <a:rPr lang="en-US" dirty="0"/>
              <a:t>Use thread-safe data structures when available</a:t>
            </a:r>
          </a:p>
          <a:p>
            <a:pPr lvl="2"/>
            <a:r>
              <a:rPr lang="en-US" dirty="0"/>
              <a:t>E.g. Java as </a:t>
            </a:r>
            <a:r>
              <a:rPr lang="en-US" dirty="0" err="1"/>
              <a:t>ConcurrentHashMap</a:t>
            </a:r>
            <a:endParaRPr lang="en-US" dirty="0"/>
          </a:p>
        </p:txBody>
      </p:sp>
    </p:spTree>
    <p:extLst>
      <p:ext uri="{BB962C8B-B14F-4D97-AF65-F5344CB8AC3E}">
        <p14:creationId xmlns:p14="http://schemas.microsoft.com/office/powerpoint/2010/main" val="370651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7806B-AA09-E3BC-9439-4A90F231A845}"/>
              </a:ext>
            </a:extLst>
          </p:cNvPr>
          <p:cNvSpPr>
            <a:spLocks noGrp="1"/>
          </p:cNvSpPr>
          <p:nvPr>
            <p:ph type="title"/>
          </p:nvPr>
        </p:nvSpPr>
        <p:spPr/>
        <p:txBody>
          <a:bodyPr/>
          <a:lstStyle/>
          <a:p>
            <a:r>
              <a:rPr lang="en-US" dirty="0"/>
              <a:t>Analog Example – Need the Trident to Write, Need the Dinosaur to Speak</a:t>
            </a:r>
          </a:p>
        </p:txBody>
      </p:sp>
      <p:sp>
        <p:nvSpPr>
          <p:cNvPr id="3" name="Text Placeholder 2">
            <a:extLst>
              <a:ext uri="{FF2B5EF4-FFF2-40B4-BE49-F238E27FC236}">
                <a16:creationId xmlns:a16="http://schemas.microsoft.com/office/drawing/2014/main" id="{8A3FC2DB-42D2-D392-C86B-4DA2D8013478}"/>
              </a:ext>
            </a:extLst>
          </p:cNvPr>
          <p:cNvSpPr>
            <a:spLocks noGrp="1"/>
          </p:cNvSpPr>
          <p:nvPr>
            <p:ph type="body" idx="1"/>
          </p:nvPr>
        </p:nvSpPr>
        <p:spPr/>
        <p:txBody>
          <a:bodyPr/>
          <a:lstStyle/>
          <a:p>
            <a:r>
              <a:rPr lang="en-US" u="sng" dirty="0"/>
              <a:t>Nathan</a:t>
            </a:r>
          </a:p>
        </p:txBody>
      </p:sp>
      <p:sp>
        <p:nvSpPr>
          <p:cNvPr id="4" name="Content Placeholder 3">
            <a:extLst>
              <a:ext uri="{FF2B5EF4-FFF2-40B4-BE49-F238E27FC236}">
                <a16:creationId xmlns:a16="http://schemas.microsoft.com/office/drawing/2014/main" id="{29C49F5F-E0C1-4C63-DA47-E3CA354E9CA6}"/>
              </a:ext>
            </a:extLst>
          </p:cNvPr>
          <p:cNvSpPr>
            <a:spLocks noGrp="1"/>
          </p:cNvSpPr>
          <p:nvPr>
            <p:ph sz="half" idx="2"/>
          </p:nvPr>
        </p:nvSpPr>
        <p:spPr/>
        <p:txBody>
          <a:bodyPr/>
          <a:lstStyle/>
          <a:p>
            <a:pPr marL="0" indent="0">
              <a:buNone/>
            </a:pPr>
            <a:r>
              <a:rPr lang="en-US" b="1" dirty="0"/>
              <a:t>Acquire the Trident</a:t>
            </a:r>
          </a:p>
          <a:p>
            <a:pPr marL="0" indent="0">
              <a:buNone/>
            </a:pPr>
            <a:r>
              <a:rPr lang="en-US" dirty="0"/>
              <a:t>Write your first name in the box</a:t>
            </a:r>
          </a:p>
          <a:p>
            <a:pPr marL="0" indent="0">
              <a:buNone/>
            </a:pPr>
            <a:r>
              <a:rPr lang="en-US" b="1" dirty="0"/>
              <a:t>Acquire the Dinosaur</a:t>
            </a:r>
          </a:p>
          <a:p>
            <a:pPr marL="0" indent="0">
              <a:buNone/>
            </a:pPr>
            <a:r>
              <a:rPr lang="en-US" dirty="0"/>
              <a:t>Write your last name in the box while calling out each letter</a:t>
            </a:r>
          </a:p>
          <a:p>
            <a:pPr marL="0" indent="0">
              <a:buNone/>
            </a:pPr>
            <a:r>
              <a:rPr lang="en-US" b="1" dirty="0"/>
              <a:t>Release the Dinosaur</a:t>
            </a:r>
          </a:p>
          <a:p>
            <a:pPr marL="0" indent="0">
              <a:buNone/>
            </a:pPr>
            <a:r>
              <a:rPr lang="en-US" b="1" dirty="0"/>
              <a:t>Release the Trident</a:t>
            </a:r>
          </a:p>
          <a:p>
            <a:pPr marL="0" indent="0">
              <a:buNone/>
            </a:pPr>
            <a:endParaRPr lang="en-US" dirty="0"/>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id="{B9BD5885-92D3-99C5-CC0A-7A9133BAF205}"/>
              </a:ext>
            </a:extLst>
          </p:cNvPr>
          <p:cNvSpPr>
            <a:spLocks noGrp="1"/>
          </p:cNvSpPr>
          <p:nvPr>
            <p:ph type="body" sz="quarter" idx="3"/>
          </p:nvPr>
        </p:nvSpPr>
        <p:spPr/>
        <p:txBody>
          <a:bodyPr/>
          <a:lstStyle/>
          <a:p>
            <a:r>
              <a:rPr lang="en-US" u="sng" dirty="0"/>
              <a:t>Volunteer</a:t>
            </a:r>
          </a:p>
        </p:txBody>
      </p:sp>
      <p:sp>
        <p:nvSpPr>
          <p:cNvPr id="6" name="Content Placeholder 5">
            <a:extLst>
              <a:ext uri="{FF2B5EF4-FFF2-40B4-BE49-F238E27FC236}">
                <a16:creationId xmlns:a16="http://schemas.microsoft.com/office/drawing/2014/main" id="{99FA7DC8-21A2-0233-AA56-2E62F17B38AB}"/>
              </a:ext>
            </a:extLst>
          </p:cNvPr>
          <p:cNvSpPr>
            <a:spLocks noGrp="1"/>
          </p:cNvSpPr>
          <p:nvPr>
            <p:ph sz="quarter" idx="4"/>
          </p:nvPr>
        </p:nvSpPr>
        <p:spPr/>
        <p:txBody>
          <a:bodyPr/>
          <a:lstStyle/>
          <a:p>
            <a:pPr marL="0" indent="0">
              <a:buNone/>
            </a:pPr>
            <a:r>
              <a:rPr lang="en-US" b="1" dirty="0"/>
              <a:t>Acquire the Dinosaur</a:t>
            </a:r>
          </a:p>
          <a:p>
            <a:pPr marL="0" indent="0">
              <a:buNone/>
            </a:pPr>
            <a:r>
              <a:rPr lang="en-US" dirty="0"/>
              <a:t>say your first name</a:t>
            </a:r>
          </a:p>
          <a:p>
            <a:pPr marL="0" indent="0">
              <a:buNone/>
            </a:pPr>
            <a:r>
              <a:rPr lang="en-US" b="1" dirty="0"/>
              <a:t>Acquire the Trident</a:t>
            </a:r>
          </a:p>
          <a:p>
            <a:pPr marL="0" indent="0">
              <a:buNone/>
            </a:pPr>
            <a:r>
              <a:rPr lang="en-US" dirty="0"/>
              <a:t>Write your name in the box while calling out each letter </a:t>
            </a:r>
          </a:p>
          <a:p>
            <a:pPr marL="0" indent="0">
              <a:buNone/>
            </a:pPr>
            <a:r>
              <a:rPr lang="en-US" b="1" dirty="0"/>
              <a:t>Release the Trident</a:t>
            </a:r>
          </a:p>
          <a:p>
            <a:pPr marL="0" indent="0">
              <a:buNone/>
            </a:pPr>
            <a:r>
              <a:rPr lang="en-US" b="1" dirty="0"/>
              <a:t>Release the Dinosaur</a:t>
            </a:r>
          </a:p>
        </p:txBody>
      </p:sp>
    </p:spTree>
    <p:extLst>
      <p:ext uri="{BB962C8B-B14F-4D97-AF65-F5344CB8AC3E}">
        <p14:creationId xmlns:p14="http://schemas.microsoft.com/office/powerpoint/2010/main" val="2655257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Bank Account</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lnSpcReduction="1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synchronized void </a:t>
            </a:r>
            <a:r>
              <a:rPr lang="en-US" dirty="0" err="1"/>
              <a:t>transferTo</a:t>
            </a:r>
            <a:r>
              <a:rPr lang="en-US" dirty="0"/>
              <a:t>(int amt, </a:t>
            </a:r>
            <a:r>
              <a:rPr lang="en-US" dirty="0" err="1"/>
              <a:t>BankAccount</a:t>
            </a:r>
            <a:r>
              <a:rPr lang="en-US" dirty="0"/>
              <a:t> 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22449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 – Locking Order</a:t>
            </a:r>
          </a:p>
        </p:txBody>
      </p:sp>
      <p:grpSp>
        <p:nvGrpSpPr>
          <p:cNvPr id="9" name="Group 8" descr="Consider that we have 2 threads. Thread 1 is trying to transfer 1 dollar from account x to account y. Thread 2 is trying to transfer 1 dollar from account y to account x;">
            <a:extLst>
              <a:ext uri="{FF2B5EF4-FFF2-40B4-BE49-F238E27FC236}">
                <a16:creationId xmlns:a16="http://schemas.microsoft.com/office/drawing/2014/main" id="{845DF299-0AB6-D627-167F-B54B828E9E41}"/>
              </a:ext>
            </a:extLst>
          </p:cNvPr>
          <p:cNvGrpSpPr/>
          <p:nvPr/>
        </p:nvGrpSpPr>
        <p:grpSpPr>
          <a:xfrm>
            <a:off x="3478179" y="1865651"/>
            <a:ext cx="5899502" cy="1163320"/>
            <a:chOff x="3478179" y="1865651"/>
            <a:chExt cx="5899502" cy="1163320"/>
          </a:xfrm>
        </p:grpSpPr>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0" name="Group 9" descr="Thread 1 will need to acquire locks in the following order:&#10;acquire lock for account x because transferTo is synchronized&#10;acquire lock for account y because deposit is synchronized&#10;release lock for account y after deposit&#10;release lock for account x at end of transferTo&#10;&#10;Thread 2 will need to acquire locks in the following order:&#10;acquire lock for account y because transferTo is synchronized&#10;acquire lock for account x because deposit is synchronized&#10;release lock for account x after deposit&#10;release lock for account y at end of transferTo&#10;&#10;&#10;">
            <a:extLst>
              <a:ext uri="{FF2B5EF4-FFF2-40B4-BE49-F238E27FC236}">
                <a16:creationId xmlns:a16="http://schemas.microsoft.com/office/drawing/2014/main" id="{78001FD6-EDE9-E678-3E8E-B6EE0887CCC0}"/>
              </a:ext>
            </a:extLst>
          </p:cNvPr>
          <p:cNvGrpSpPr/>
          <p:nvPr/>
        </p:nvGrpSpPr>
        <p:grpSpPr>
          <a:xfrm>
            <a:off x="355600" y="3437614"/>
            <a:ext cx="11804258" cy="3267985"/>
            <a:chOff x="355600" y="3437614"/>
            <a:chExt cx="11804258" cy="3267985"/>
          </a:xfrm>
        </p:grpSpPr>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r>
                <a:rPr lang="en-US" b="1" dirty="0">
                  <a:solidFill>
                    <a:schemeClr val="tx1"/>
                  </a:solidFill>
                </a:rPr>
                <a:t>release lock for account y</a:t>
              </a:r>
              <a:r>
                <a:rPr lang="en-US" dirty="0">
                  <a:solidFill>
                    <a:schemeClr val="tx1"/>
                  </a:solidFill>
                </a:rPr>
                <a:t> after deposit</a:t>
              </a: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r>
                <a:rPr lang="en-US" b="1" dirty="0">
                  <a:solidFill>
                    <a:schemeClr val="tx1"/>
                  </a:solidFill>
                </a:rPr>
                <a:t>release lock for account x</a:t>
              </a:r>
              <a:r>
                <a:rPr lang="en-US" dirty="0">
                  <a:solidFill>
                    <a:schemeClr val="tx1"/>
                  </a:solidFill>
                </a:rPr>
                <a:t> after deposit</a:t>
              </a: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grpSp>
    </p:spTree>
    <p:extLst>
      <p:ext uri="{BB962C8B-B14F-4D97-AF65-F5344CB8AC3E}">
        <p14:creationId xmlns:p14="http://schemas.microsoft.com/office/powerpoint/2010/main" val="2870858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 – Deadlock Interleaving</a:t>
            </a:r>
          </a:p>
        </p:txBody>
      </p:sp>
      <p:grpSp>
        <p:nvGrpSpPr>
          <p:cNvPr id="14" name="Group 13" descr="The following interleaving results in deadlock:&#10;&#10;Thread 1 acquires the lock for x&#10;Thread 2 acquires the lock for y&#10;Thread 1 acquires the lock for y&#10;Thread 2 acquires the lock for x">
            <a:extLst>
              <a:ext uri="{FF2B5EF4-FFF2-40B4-BE49-F238E27FC236}">
                <a16:creationId xmlns:a16="http://schemas.microsoft.com/office/drawing/2014/main" id="{50C50177-2F70-EDE7-0CA9-14BCAAEFDB9C}"/>
              </a:ext>
            </a:extLst>
          </p:cNvPr>
          <p:cNvGrpSpPr/>
          <p:nvPr/>
        </p:nvGrpSpPr>
        <p:grpSpPr>
          <a:xfrm>
            <a:off x="355600" y="3437614"/>
            <a:ext cx="11804258" cy="3267985"/>
            <a:chOff x="355600" y="3437614"/>
            <a:chExt cx="11804258" cy="3267985"/>
          </a:xfrm>
        </p:grpSpPr>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endParaRPr lang="en-US" dirty="0">
                <a:solidFill>
                  <a:schemeClr val="tx1"/>
                </a:solidFill>
              </a:endParaRP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endParaRPr lang="en-US" b="1" dirty="0">
                <a:solidFill>
                  <a:schemeClr val="tx1"/>
                </a:solidFill>
              </a:endParaRP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b="1" dirty="0">
                <a:solidFill>
                  <a:schemeClr val="tx1"/>
                </a:solidFill>
              </a:endParaRPr>
            </a:p>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endParaRPr lang="en-US" b="1" dirty="0">
                <a:solidFill>
                  <a:schemeClr val="tx1"/>
                </a:solidFill>
              </a:endParaRP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endParaRPr lang="en-US" dirty="0">
                <a:solidFill>
                  <a:schemeClr val="tx1"/>
                </a:solidFill>
              </a:endParaRPr>
            </a:p>
            <a:p>
              <a:pPr marL="0" indent="0">
                <a:buNone/>
              </a:pPr>
              <a:r>
                <a:rPr lang="en-US" b="1" dirty="0">
                  <a:solidFill>
                    <a:schemeClr val="tx1"/>
                  </a:solidFill>
                </a:rPr>
                <a:t>release lock for account x</a:t>
              </a:r>
              <a:r>
                <a:rPr lang="en-US" dirty="0">
                  <a:solidFill>
                    <a:schemeClr val="tx1"/>
                  </a:solidFill>
                </a:rPr>
                <a:t> after deposit</a:t>
              </a:r>
            </a:p>
            <a:p>
              <a:pPr marL="0" indent="0">
                <a:buNone/>
              </a:pPr>
              <a:endParaRPr lang="en-US" dirty="0">
                <a:solidFill>
                  <a:schemeClr val="tx1"/>
                </a:solidFill>
              </a:endParaRP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grpSp>
      <p:grpSp>
        <p:nvGrpSpPr>
          <p:cNvPr id="9" name="Group 8" descr="Consider that we have 2 threads. Thread 1 is trying to transfer 1 dollar from account x to account y. Thread 2 is trying to transfer 1 dollar from account y to account x;">
            <a:extLst>
              <a:ext uri="{FF2B5EF4-FFF2-40B4-BE49-F238E27FC236}">
                <a16:creationId xmlns:a16="http://schemas.microsoft.com/office/drawing/2014/main" id="{03EBD216-3781-2977-73B0-C4DB91A5B723}"/>
              </a:ext>
            </a:extLst>
          </p:cNvPr>
          <p:cNvGrpSpPr/>
          <p:nvPr/>
        </p:nvGrpSpPr>
        <p:grpSpPr>
          <a:xfrm>
            <a:off x="3478179" y="1865651"/>
            <a:ext cx="5899502" cy="1163320"/>
            <a:chOff x="3478179" y="1865651"/>
            <a:chExt cx="5899502" cy="1163320"/>
          </a:xfrm>
        </p:grpSpPr>
        <p:sp>
          <p:nvSpPr>
            <p:cNvPr id="10" name="Rectangle 9">
              <a:extLst>
                <a:ext uri="{FF2B5EF4-FFF2-40B4-BE49-F238E27FC236}">
                  <a16:creationId xmlns:a16="http://schemas.microsoft.com/office/drawing/2014/main" id="{B470148F-4F03-FC2C-B98C-9B39CE2C20D6}"/>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11" name="TextBox 10">
              <a:extLst>
                <a:ext uri="{FF2B5EF4-FFF2-40B4-BE49-F238E27FC236}">
                  <a16:creationId xmlns:a16="http://schemas.microsoft.com/office/drawing/2014/main" id="{D69097FB-1EA7-B1A8-94FA-0F5BA012F65E}"/>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12" name="Rectangle 11">
              <a:extLst>
                <a:ext uri="{FF2B5EF4-FFF2-40B4-BE49-F238E27FC236}">
                  <a16:creationId xmlns:a16="http://schemas.microsoft.com/office/drawing/2014/main" id="{358216B1-9290-9BF5-2A35-CB8C0DE87933}"/>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13" name="TextBox 12">
              <a:extLst>
                <a:ext uri="{FF2B5EF4-FFF2-40B4-BE49-F238E27FC236}">
                  <a16:creationId xmlns:a16="http://schemas.microsoft.com/office/drawing/2014/main" id="{3918B957-4021-7D25-B236-BFE7D8499A94}"/>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2316966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E02C-5673-38D6-4439-D43D5A72E8ED}"/>
              </a:ext>
            </a:extLst>
          </p:cNvPr>
          <p:cNvSpPr>
            <a:spLocks noGrp="1"/>
          </p:cNvSpPr>
          <p:nvPr>
            <p:ph type="title"/>
          </p:nvPr>
        </p:nvSpPr>
        <p:spPr/>
        <p:txBody>
          <a:bodyPr/>
          <a:lstStyle/>
          <a:p>
            <a:r>
              <a:rPr lang="en-US" dirty="0"/>
              <a:t>Resolving Deadlocks</a:t>
            </a:r>
          </a:p>
        </p:txBody>
      </p:sp>
      <p:sp>
        <p:nvSpPr>
          <p:cNvPr id="3" name="Content Placeholder 2">
            <a:extLst>
              <a:ext uri="{FF2B5EF4-FFF2-40B4-BE49-F238E27FC236}">
                <a16:creationId xmlns:a16="http://schemas.microsoft.com/office/drawing/2014/main" id="{B0A0BB86-88A0-A30B-3F0C-216BDA9EB984}"/>
              </a:ext>
            </a:extLst>
          </p:cNvPr>
          <p:cNvSpPr>
            <a:spLocks noGrp="1"/>
          </p:cNvSpPr>
          <p:nvPr>
            <p:ph idx="1"/>
          </p:nvPr>
        </p:nvSpPr>
        <p:spPr/>
        <p:txBody>
          <a:bodyPr>
            <a:normAutofit lnSpcReduction="10000"/>
          </a:bodyPr>
          <a:lstStyle/>
          <a:p>
            <a:r>
              <a:rPr lang="en-US" dirty="0"/>
              <a:t>Option 1: Address the “multiple locks” requirement</a:t>
            </a:r>
          </a:p>
          <a:p>
            <a:pPr lvl="1"/>
            <a:r>
              <a:rPr lang="en-US" dirty="0"/>
              <a:t>Have a coarser lock granularity</a:t>
            </a:r>
          </a:p>
          <a:p>
            <a:pPr lvl="1"/>
            <a:r>
              <a:rPr lang="en-US" dirty="0"/>
              <a:t>E.g. one lock for ALL bank accounts</a:t>
            </a:r>
          </a:p>
          <a:p>
            <a:r>
              <a:rPr lang="en-US" dirty="0"/>
              <a:t>Option 2: Address the “held at the same time” requirement</a:t>
            </a:r>
          </a:p>
          <a:p>
            <a:pPr lvl="1"/>
            <a:r>
              <a:rPr lang="en-US" dirty="0"/>
              <a:t>Have a finer critical section so that only one lock is needed at a time</a:t>
            </a:r>
          </a:p>
          <a:p>
            <a:pPr lvl="1"/>
            <a:r>
              <a:rPr lang="en-US" dirty="0"/>
              <a:t>E.g. instead of a synchronized </a:t>
            </a:r>
            <a:r>
              <a:rPr lang="en-US" dirty="0" err="1"/>
              <a:t>transferTo</a:t>
            </a:r>
            <a:r>
              <a:rPr lang="en-US" dirty="0"/>
              <a:t>, have the withdraw and deposit steps locked separately</a:t>
            </a:r>
          </a:p>
          <a:p>
            <a:r>
              <a:rPr lang="en-US" dirty="0"/>
              <a:t>Option 3: Address the “acquired in multiple orders” requirement</a:t>
            </a:r>
          </a:p>
          <a:p>
            <a:pPr lvl="1"/>
            <a:r>
              <a:rPr lang="en-US" dirty="0"/>
              <a:t>Force the threads to always acquire the locks in the same order</a:t>
            </a:r>
          </a:p>
          <a:p>
            <a:pPr lvl="1"/>
            <a:r>
              <a:rPr lang="en-US" dirty="0"/>
              <a:t>E.g. make </a:t>
            </a:r>
            <a:r>
              <a:rPr lang="en-US" dirty="0" err="1"/>
              <a:t>transferTo</a:t>
            </a:r>
            <a:r>
              <a:rPr lang="en-US" dirty="0"/>
              <a:t> acquire both locks before doing either the withdraw or deposit, make sure both threads agree on the order to </a:t>
            </a:r>
            <a:r>
              <a:rPr lang="en-US" dirty="0" err="1"/>
              <a:t>aquire</a:t>
            </a:r>
            <a:endParaRPr lang="en-US" dirty="0"/>
          </a:p>
          <a:p>
            <a:pPr lvl="1"/>
            <a:endParaRPr lang="en-US" dirty="0"/>
          </a:p>
        </p:txBody>
      </p:sp>
    </p:spTree>
    <p:extLst>
      <p:ext uri="{BB962C8B-B14F-4D97-AF65-F5344CB8AC3E}">
        <p14:creationId xmlns:p14="http://schemas.microsoft.com/office/powerpoint/2010/main" val="428939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1: Coarser Locking</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fontScale="77500" lnSpcReduction="20000"/>
          </a:bodyPr>
          <a:lstStyle/>
          <a:p>
            <a:pPr marL="0" indent="0">
              <a:buNone/>
            </a:pPr>
            <a:r>
              <a:rPr lang="en-US" dirty="0">
                <a:solidFill>
                  <a:srgbClr val="FF0000"/>
                </a:solidFill>
              </a:rPr>
              <a:t>static final Object BANK = new Object();</a:t>
            </a:r>
          </a:p>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dirty="0">
                <a:solidFill>
                  <a:srgbClr val="FF0000"/>
                </a:solidFill>
              </a:rPr>
              <a:t>synchronized(BANK){</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a:t>
            </a:r>
            <a:r>
              <a:rPr lang="en-US" dirty="0">
                <a:solidFill>
                  <a:srgbClr val="FF0000"/>
                </a:solidFill>
              </a:rPr>
              <a:t>}</a:t>
            </a:r>
            <a:r>
              <a:rPr lang="en-US" dirty="0"/>
              <a: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135221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2: Finer Critical Section</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1825624"/>
            <a:ext cx="10515600" cy="5113655"/>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synchronized(this){</a:t>
            </a:r>
          </a:p>
          <a:p>
            <a:pPr marL="0" indent="0">
              <a:buNone/>
            </a:pPr>
            <a:r>
              <a:rPr lang="en-US" dirty="0"/>
              <a:t>			</a:t>
            </a:r>
            <a:r>
              <a:rPr lang="en-US" dirty="0" err="1"/>
              <a:t>this.withdraw</a:t>
            </a:r>
            <a:r>
              <a:rPr lang="en-US" dirty="0"/>
              <a:t>(amt); </a:t>
            </a:r>
          </a:p>
          <a:p>
            <a:pPr marL="0" indent="0">
              <a:buNone/>
            </a:pPr>
            <a:r>
              <a:rPr lang="en-US" dirty="0"/>
              <a:t>		}</a:t>
            </a:r>
          </a:p>
          <a:p>
            <a:pPr marL="0" indent="0">
              <a:buNone/>
            </a:pPr>
            <a:r>
              <a:rPr lang="en-US" dirty="0"/>
              <a:t>		synchronized(a){</a:t>
            </a:r>
          </a:p>
          <a:p>
            <a:pPr marL="0" indent="0">
              <a:buNone/>
            </a:pPr>
            <a:r>
              <a:rPr lang="en-US" dirty="0"/>
              <a:t>			</a:t>
            </a:r>
            <a:r>
              <a:rPr lang="en-US" dirty="0" err="1"/>
              <a:t>a.deposit</a:t>
            </a:r>
            <a:r>
              <a:rPr lang="en-US" dirty="0"/>
              <a:t>(amt);</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7218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40169</TotalTime>
  <Words>2055</Words>
  <Application>Microsoft Office PowerPoint</Application>
  <PresentationFormat>Widescreen</PresentationFormat>
  <Paragraphs>285</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CSE 332 Spring 2026 Lecture 23: Concurrency 3 –  Deadlock and Wisdom</vt:lpstr>
      <vt:lpstr>Deadlock</vt:lpstr>
      <vt:lpstr>Analog Example – Need the Trident to Write, Need the Dinosaur to Speak</vt:lpstr>
      <vt:lpstr>Bank Account</vt:lpstr>
      <vt:lpstr>Deadlock Example – Locking Order</vt:lpstr>
      <vt:lpstr>Deadlock Example – Deadlock Interleaving</vt:lpstr>
      <vt:lpstr>Resolving Deadlocks</vt:lpstr>
      <vt:lpstr>Option 1: Coarser Locking</vt:lpstr>
      <vt:lpstr>Option 2: Finer Critical Section</vt:lpstr>
      <vt:lpstr>Option 3: First Get All Locks In A Fixed Order</vt:lpstr>
      <vt:lpstr>Option 3 Requirements</vt:lpstr>
      <vt:lpstr>Option 3: Non-Unique</vt:lpstr>
      <vt:lpstr>Option 3: Mutable</vt:lpstr>
      <vt:lpstr>Parallel Code Conventional Wisdom</vt:lpstr>
      <vt:lpstr>Memory Categories</vt:lpstr>
      <vt:lpstr>Thread Local Memory</vt:lpstr>
      <vt:lpstr>Immutable Objects</vt:lpstr>
      <vt:lpstr>Shared and Mutable Objects</vt:lpstr>
      <vt:lpstr>Consistent Locking</vt:lpstr>
      <vt:lpstr>Lock Granularity</vt:lpstr>
      <vt:lpstr>Example: Separate Chaining Hashtable</vt:lpstr>
      <vt:lpstr>Lock Granularity Tradeoffs</vt:lpstr>
      <vt:lpstr>Similar But Separate Issue: Critical Section Granularity</vt:lpstr>
      <vt:lpstr>Atomicity</vt:lpstr>
      <vt:lpstr>Use Pre-Tested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331</cp:revision>
  <dcterms:created xsi:type="dcterms:W3CDTF">2023-10-13T16:06:42Z</dcterms:created>
  <dcterms:modified xsi:type="dcterms:W3CDTF">2026-05-27T18:17:14Z</dcterms:modified>
</cp:coreProperties>
</file>