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264" r:id="rId3"/>
    <p:sldId id="260" r:id="rId4"/>
    <p:sldId id="291" r:id="rId5"/>
    <p:sldId id="292" r:id="rId6"/>
    <p:sldId id="293" r:id="rId7"/>
    <p:sldId id="336" r:id="rId8"/>
    <p:sldId id="294" r:id="rId9"/>
    <p:sldId id="295" r:id="rId10"/>
    <p:sldId id="296" r:id="rId11"/>
    <p:sldId id="322" r:id="rId12"/>
    <p:sldId id="298" r:id="rId13"/>
    <p:sldId id="300" r:id="rId14"/>
    <p:sldId id="301" r:id="rId15"/>
    <p:sldId id="314" r:id="rId16"/>
    <p:sldId id="337" r:id="rId17"/>
    <p:sldId id="315" r:id="rId18"/>
    <p:sldId id="316" r:id="rId19"/>
    <p:sldId id="317" r:id="rId20"/>
    <p:sldId id="318" r:id="rId21"/>
    <p:sldId id="319" r:id="rId22"/>
    <p:sldId id="320" r:id="rId23"/>
    <p:sldId id="321" r:id="rId24"/>
    <p:sldId id="302" r:id="rId25"/>
    <p:sldId id="303" r:id="rId26"/>
    <p:sldId id="304" r:id="rId27"/>
    <p:sldId id="305" r:id="rId28"/>
    <p:sldId id="306" r:id="rId29"/>
    <p:sldId id="307" r:id="rId30"/>
    <p:sldId id="308" r:id="rId31"/>
    <p:sldId id="309" r:id="rId32"/>
    <p:sldId id="311" r:id="rId33"/>
    <p:sldId id="310" r:id="rId34"/>
    <p:sldId id="312" r:id="rId35"/>
    <p:sldId id="31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01" autoAdjust="0"/>
  </p:normalViewPr>
  <p:slideViewPr>
    <p:cSldViewPr snapToGrid="0">
      <p:cViewPr>
        <p:scale>
          <a:sx n="50" d="100"/>
          <a:sy n="50" d="100"/>
        </p:scale>
        <p:origin x="468" y="5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5/21/2026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5/21/2026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a:xfrm>
            <a:off x="1210887" y="1138988"/>
            <a:ext cx="9770225" cy="2387600"/>
          </a:xfrm>
        </p:spPr>
        <p:txBody>
          <a:bodyPr>
            <a:normAutofit fontScale="90000"/>
          </a:bodyPr>
          <a:lstStyle/>
          <a:p>
            <a:r>
              <a:rPr lang="en-US" dirty="0"/>
              <a:t>CSE 332 Spring 2026</a:t>
            </a:r>
            <a:br>
              <a:rPr lang="en-US" dirty="0"/>
            </a:br>
            <a:r>
              <a:rPr lang="en-US" dirty="0"/>
              <a:t>Lecture 23: Concurrency 2 – </a:t>
            </a:r>
            <a:br>
              <a:rPr lang="en-US" dirty="0"/>
            </a:br>
            <a:r>
              <a:rPr lang="en-US" dirty="0"/>
              <a:t>Race Conditions, Data Races and Bad </a:t>
            </a:r>
            <a:r>
              <a:rPr lang="en-US" dirty="0" err="1"/>
              <a:t>Interleavings</a:t>
            </a:r>
            <a:endParaRPr lang="en-US" dirty="0"/>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a:xfrm>
            <a:off x="838200" y="365125"/>
            <a:ext cx="3716108" cy="1325563"/>
          </a:xfrm>
        </p:spPr>
        <p:txBody>
          <a:bodyPr/>
          <a:lstStyle/>
          <a:p>
            <a:r>
              <a:rPr lang="en-US" dirty="0"/>
              <a:t>Challenge - Peek and Push</a:t>
            </a:r>
          </a:p>
        </p:txBody>
      </p:sp>
      <p:grpSp>
        <p:nvGrpSpPr>
          <p:cNvPr id="11" name="Group 10" descr="Thread 1 calls:&#10;peek();&#10;&#10;Thread 2 calls:&#10;push(x);&#10;push(y);&#10;System.out.println(pop());&#10;System.out.println(pop());&#10;">
            <a:extLst>
              <a:ext uri="{FF2B5EF4-FFF2-40B4-BE49-F238E27FC236}">
                <a16:creationId xmlns:a16="http://schemas.microsoft.com/office/drawing/2014/main" id="{F0B1AE8E-95C8-BC5D-50A1-9BF0D0094D26}"/>
              </a:ext>
            </a:extLst>
          </p:cNvPr>
          <p:cNvGrpSpPr/>
          <p:nvPr/>
        </p:nvGrpSpPr>
        <p:grpSpPr>
          <a:xfrm>
            <a:off x="3478179" y="1865651"/>
            <a:ext cx="5899502" cy="1436349"/>
            <a:chOff x="3478179" y="1865651"/>
            <a:chExt cx="5899502" cy="1436349"/>
          </a:xfrm>
        </p:grpSpPr>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peek();</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112916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push(x);</a:t>
              </a:r>
            </a:p>
            <a:p>
              <a:r>
                <a:rPr lang="en-US" dirty="0">
                  <a:solidFill>
                    <a:schemeClr val="tx1"/>
                  </a:solidFill>
                </a:rPr>
                <a:t>push(y);</a:t>
              </a:r>
              <a:br>
                <a:rPr lang="en-US" dirty="0">
                  <a:solidFill>
                    <a:schemeClr val="tx1"/>
                  </a:solidFill>
                </a:rPr>
              </a:br>
              <a:r>
                <a:rPr lang="en-US" dirty="0" err="1">
                  <a:solidFill>
                    <a:schemeClr val="tx1"/>
                  </a:solidFill>
                </a:rPr>
                <a:t>System.out.println</a:t>
              </a:r>
              <a:r>
                <a:rPr lang="en-US" dirty="0">
                  <a:solidFill>
                    <a:schemeClr val="tx1"/>
                  </a:solidFill>
                </a:rPr>
                <a:t>(pop()); </a:t>
              </a:r>
              <a:br>
                <a:rPr lang="en-US" dirty="0">
                  <a:solidFill>
                    <a:schemeClr val="tx1"/>
                  </a:solidFill>
                </a:rPr>
              </a:br>
              <a:r>
                <a:rPr lang="en-US" dirty="0" err="1">
                  <a:solidFill>
                    <a:schemeClr val="tx1"/>
                  </a:solidFill>
                </a:rPr>
                <a:t>System.out.println</a:t>
              </a:r>
              <a:r>
                <a:rPr lang="en-US" dirty="0">
                  <a:solidFill>
                    <a:schemeClr val="tx1"/>
                  </a:solidFill>
                </a:rPr>
                <a:t>(pop());</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2" name="Group 11" descr="Identify your own interleaving which results in the items from the stack being printed in FIFO order rather than LIFO order. The lines of code that need to be interleaved are as follows.&#10;&#10;Thread 1:&#10;E ans = pop();&#10;push(ans);&#10;return ans;&#10;&#10;Thread 2:&#10;push(x);&#10;push(y);&#10;System.out.println(pop());&#10;System.out.println(pop());">
            <a:extLst>
              <a:ext uri="{FF2B5EF4-FFF2-40B4-BE49-F238E27FC236}">
                <a16:creationId xmlns:a16="http://schemas.microsoft.com/office/drawing/2014/main" id="{1F197541-7C10-F56E-6F28-E1133C8CF66F}"/>
              </a:ext>
            </a:extLst>
          </p:cNvPr>
          <p:cNvGrpSpPr/>
          <p:nvPr/>
        </p:nvGrpSpPr>
        <p:grpSpPr>
          <a:xfrm>
            <a:off x="2864289" y="3437615"/>
            <a:ext cx="6786878" cy="2424706"/>
            <a:chOff x="2864289" y="3437615"/>
            <a:chExt cx="6786878" cy="2424706"/>
          </a:xfrm>
        </p:grpSpPr>
        <p:sp>
          <p:nvSpPr>
            <p:cNvPr id="8" name="Rectangle 7">
              <a:extLst>
                <a:ext uri="{FF2B5EF4-FFF2-40B4-BE49-F238E27FC236}">
                  <a16:creationId xmlns:a16="http://schemas.microsoft.com/office/drawing/2014/main" id="{DF26526B-ABE2-8331-53E8-2718273955D5}"/>
                </a:ext>
              </a:extLst>
            </p:cNvPr>
            <p:cNvSpPr/>
            <p:nvPr/>
          </p:nvSpPr>
          <p:spPr>
            <a:xfrm>
              <a:off x="2864289" y="3437615"/>
              <a:ext cx="3393439"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fr-FR" dirty="0">
                  <a:solidFill>
                    <a:schemeClr val="tx1"/>
                  </a:solidFill>
                </a:rPr>
                <a:t>E ans = pop();</a:t>
              </a:r>
            </a:p>
            <a:p>
              <a:pPr marL="0" indent="0">
                <a:buNone/>
              </a:pPr>
              <a:r>
                <a:rPr lang="fr-FR" dirty="0">
                  <a:solidFill>
                    <a:schemeClr val="tx1"/>
                  </a:solidFill>
                </a:rPr>
                <a:t>push(ans); </a:t>
              </a:r>
            </a:p>
            <a:p>
              <a:pPr marL="0" indent="0">
                <a:buNone/>
              </a:pPr>
              <a:r>
                <a:rPr lang="fr-FR" dirty="0">
                  <a:solidFill>
                    <a:schemeClr val="tx1"/>
                  </a:solidFill>
                </a:rPr>
                <a:t>return ans; </a:t>
              </a:r>
              <a:endParaRPr lang="en-US" dirty="0">
                <a:solidFill>
                  <a:schemeClr val="tx1"/>
                </a:solidFill>
              </a:endParaRPr>
            </a:p>
          </p:txBody>
        </p:sp>
        <p:sp>
          <p:nvSpPr>
            <p:cNvPr id="9" name="Rectangle 8">
              <a:extLst>
                <a:ext uri="{FF2B5EF4-FFF2-40B4-BE49-F238E27FC236}">
                  <a16:creationId xmlns:a16="http://schemas.microsoft.com/office/drawing/2014/main" id="{7B3ADA93-4C40-AD42-D3C8-F3A19358B1E7}"/>
                </a:ext>
              </a:extLst>
            </p:cNvPr>
            <p:cNvSpPr/>
            <p:nvPr/>
          </p:nvSpPr>
          <p:spPr>
            <a:xfrm>
              <a:off x="6257728" y="3437615"/>
              <a:ext cx="3393439"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push(x);</a:t>
              </a:r>
            </a:p>
            <a:p>
              <a:r>
                <a:rPr lang="en-US" dirty="0">
                  <a:solidFill>
                    <a:schemeClr val="tx1"/>
                  </a:solidFill>
                </a:rPr>
                <a:t>push(y);</a:t>
              </a:r>
              <a:br>
                <a:rPr lang="en-US" dirty="0">
                  <a:solidFill>
                    <a:schemeClr val="tx1"/>
                  </a:solidFill>
                </a:rPr>
              </a:br>
              <a:r>
                <a:rPr lang="en-US" dirty="0" err="1">
                  <a:solidFill>
                    <a:schemeClr val="tx1"/>
                  </a:solidFill>
                </a:rPr>
                <a:t>System.out.println</a:t>
              </a:r>
              <a:r>
                <a:rPr lang="en-US" dirty="0">
                  <a:solidFill>
                    <a:schemeClr val="tx1"/>
                  </a:solidFill>
                </a:rPr>
                <a:t>(pop()); </a:t>
              </a:r>
              <a:br>
                <a:rPr lang="en-US" dirty="0">
                  <a:solidFill>
                    <a:schemeClr val="tx1"/>
                  </a:solidFill>
                </a:rPr>
              </a:br>
              <a:r>
                <a:rPr lang="en-US" dirty="0" err="1">
                  <a:solidFill>
                    <a:schemeClr val="tx1"/>
                  </a:solidFill>
                </a:rPr>
                <a:t>System.out.println</a:t>
              </a:r>
              <a:r>
                <a:rPr lang="en-US" dirty="0">
                  <a:solidFill>
                    <a:schemeClr val="tx1"/>
                  </a:solidFill>
                </a:rPr>
                <a:t>(pop());</a:t>
              </a:r>
            </a:p>
          </p:txBody>
        </p:sp>
      </p:grpSp>
      <p:sp>
        <p:nvSpPr>
          <p:cNvPr id="10" name="TextBox 9">
            <a:extLst>
              <a:ext uri="{FF2B5EF4-FFF2-40B4-BE49-F238E27FC236}">
                <a16:creationId xmlns:a16="http://schemas.microsoft.com/office/drawing/2014/main" id="{C6DB5831-0F18-E385-D329-3B1A55566C6B}"/>
              </a:ext>
            </a:extLst>
          </p:cNvPr>
          <p:cNvSpPr txBox="1"/>
          <p:nvPr/>
        </p:nvSpPr>
        <p:spPr>
          <a:xfrm>
            <a:off x="7664661" y="438190"/>
            <a:ext cx="4527339" cy="646331"/>
          </a:xfrm>
          <a:prstGeom prst="rect">
            <a:avLst/>
          </a:prstGeom>
          <a:noFill/>
        </p:spPr>
        <p:txBody>
          <a:bodyPr wrap="square" rtlCol="0">
            <a:spAutoFit/>
          </a:bodyPr>
          <a:lstStyle/>
          <a:p>
            <a:r>
              <a:rPr lang="en-US" b="1" dirty="0"/>
              <a:t>Expected Behavior:</a:t>
            </a:r>
          </a:p>
          <a:p>
            <a:r>
              <a:rPr lang="en-US" dirty="0"/>
              <a:t>Items from a stack are popped in LIFO order</a:t>
            </a:r>
          </a:p>
        </p:txBody>
      </p:sp>
    </p:spTree>
    <p:extLst>
      <p:ext uri="{BB962C8B-B14F-4D97-AF65-F5344CB8AC3E}">
        <p14:creationId xmlns:p14="http://schemas.microsoft.com/office/powerpoint/2010/main" val="965725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a:xfrm>
            <a:off x="838200" y="365125"/>
            <a:ext cx="4991100" cy="1325563"/>
          </a:xfrm>
        </p:spPr>
        <p:txBody>
          <a:bodyPr/>
          <a:lstStyle/>
          <a:p>
            <a:r>
              <a:rPr lang="en-US" dirty="0"/>
              <a:t>Bad Interleaving - Peek and Push</a:t>
            </a:r>
          </a:p>
        </p:txBody>
      </p:sp>
      <p:grpSp>
        <p:nvGrpSpPr>
          <p:cNvPr id="3" name="Group 2" descr="Thread 1 calls:&#10;peek();&#10;&#10;Thread 2 calls:&#10;push(x);&#10;push(y);&#10;System.out.println(pop());&#10;System.out.println(pop());&#10;">
            <a:extLst>
              <a:ext uri="{FF2B5EF4-FFF2-40B4-BE49-F238E27FC236}">
                <a16:creationId xmlns:a16="http://schemas.microsoft.com/office/drawing/2014/main" id="{6BEECA69-9E42-DB69-9B40-1FE580C8DF3A}"/>
              </a:ext>
            </a:extLst>
          </p:cNvPr>
          <p:cNvGrpSpPr/>
          <p:nvPr/>
        </p:nvGrpSpPr>
        <p:grpSpPr>
          <a:xfrm>
            <a:off x="3478179" y="1865651"/>
            <a:ext cx="5899502" cy="1436349"/>
            <a:chOff x="3478179" y="1865651"/>
            <a:chExt cx="5899502" cy="1436349"/>
          </a:xfrm>
        </p:grpSpPr>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peek();</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112916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push(x);</a:t>
              </a:r>
            </a:p>
            <a:p>
              <a:r>
                <a:rPr lang="en-US" dirty="0">
                  <a:solidFill>
                    <a:schemeClr val="tx1"/>
                  </a:solidFill>
                </a:rPr>
                <a:t>push(y);</a:t>
              </a:r>
              <a:br>
                <a:rPr lang="en-US" dirty="0">
                  <a:solidFill>
                    <a:schemeClr val="tx1"/>
                  </a:solidFill>
                </a:rPr>
              </a:br>
              <a:r>
                <a:rPr lang="en-US" dirty="0" err="1">
                  <a:solidFill>
                    <a:schemeClr val="tx1"/>
                  </a:solidFill>
                </a:rPr>
                <a:t>System.out.println</a:t>
              </a:r>
              <a:r>
                <a:rPr lang="en-US" dirty="0">
                  <a:solidFill>
                    <a:schemeClr val="tx1"/>
                  </a:solidFill>
                </a:rPr>
                <a:t>(pop()); </a:t>
              </a:r>
              <a:br>
                <a:rPr lang="en-US" dirty="0">
                  <a:solidFill>
                    <a:schemeClr val="tx1"/>
                  </a:solidFill>
                </a:rPr>
              </a:br>
              <a:r>
                <a:rPr lang="en-US" dirty="0" err="1">
                  <a:solidFill>
                    <a:schemeClr val="tx1"/>
                  </a:solidFill>
                </a:rPr>
                <a:t>System.out.println</a:t>
              </a:r>
              <a:r>
                <a:rPr lang="en-US" dirty="0">
                  <a:solidFill>
                    <a:schemeClr val="tx1"/>
                  </a:solidFill>
                </a:rPr>
                <a:t>(pop());</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1" name="Group 10" descr="An interleaving that works:&#10;&#10;Thread 2:&#10;push(x)&#10;&#10;Thread 1:&#10;E ans = pop();&#10;&#10;Thread 2:&#10;push(y)&#10;&#10;Thread 1:&#10;push(ans);&#10;return ans;&#10;&#10;Thread 2:&#10;System.out.println(pop());&#10;System.out.println(pop());">
            <a:extLst>
              <a:ext uri="{FF2B5EF4-FFF2-40B4-BE49-F238E27FC236}">
                <a16:creationId xmlns:a16="http://schemas.microsoft.com/office/drawing/2014/main" id="{9A77C807-BBC4-9585-9184-877AA7DD9DC4}"/>
              </a:ext>
            </a:extLst>
          </p:cNvPr>
          <p:cNvGrpSpPr/>
          <p:nvPr/>
        </p:nvGrpSpPr>
        <p:grpSpPr>
          <a:xfrm>
            <a:off x="2864289" y="3437615"/>
            <a:ext cx="6786878" cy="2424706"/>
            <a:chOff x="2864289" y="3437615"/>
            <a:chExt cx="6786878" cy="2424706"/>
          </a:xfrm>
        </p:grpSpPr>
        <p:sp>
          <p:nvSpPr>
            <p:cNvPr id="8" name="Rectangle 7">
              <a:extLst>
                <a:ext uri="{FF2B5EF4-FFF2-40B4-BE49-F238E27FC236}">
                  <a16:creationId xmlns:a16="http://schemas.microsoft.com/office/drawing/2014/main" id="{DF26526B-ABE2-8331-53E8-2718273955D5}"/>
                </a:ext>
              </a:extLst>
            </p:cNvPr>
            <p:cNvSpPr/>
            <p:nvPr/>
          </p:nvSpPr>
          <p:spPr>
            <a:xfrm>
              <a:off x="2864289" y="3437615"/>
              <a:ext cx="3393439"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fr-FR" dirty="0">
                <a:solidFill>
                  <a:schemeClr val="tx1"/>
                </a:solidFill>
              </a:endParaRPr>
            </a:p>
            <a:p>
              <a:pPr marL="0" indent="0">
                <a:buNone/>
              </a:pPr>
              <a:r>
                <a:rPr lang="fr-FR" dirty="0">
                  <a:solidFill>
                    <a:schemeClr val="tx1"/>
                  </a:solidFill>
                </a:rPr>
                <a:t>E ans = pop();</a:t>
              </a:r>
            </a:p>
            <a:p>
              <a:pPr marL="0" indent="0">
                <a:buNone/>
              </a:pPr>
              <a:endParaRPr lang="fr-FR" dirty="0">
                <a:solidFill>
                  <a:schemeClr val="tx1"/>
                </a:solidFill>
              </a:endParaRPr>
            </a:p>
            <a:p>
              <a:pPr marL="0" indent="0">
                <a:buNone/>
              </a:pPr>
              <a:r>
                <a:rPr lang="fr-FR" dirty="0">
                  <a:solidFill>
                    <a:schemeClr val="tx1"/>
                  </a:solidFill>
                </a:rPr>
                <a:t>push(ans); </a:t>
              </a:r>
            </a:p>
            <a:p>
              <a:pPr marL="0" indent="0">
                <a:buNone/>
              </a:pPr>
              <a:r>
                <a:rPr lang="fr-FR" dirty="0">
                  <a:solidFill>
                    <a:schemeClr val="tx1"/>
                  </a:solidFill>
                </a:rPr>
                <a:t>return ans; </a:t>
              </a:r>
              <a:endParaRPr lang="en-US" dirty="0">
                <a:solidFill>
                  <a:schemeClr val="tx1"/>
                </a:solidFill>
              </a:endParaRPr>
            </a:p>
          </p:txBody>
        </p:sp>
        <p:sp>
          <p:nvSpPr>
            <p:cNvPr id="9" name="Rectangle 8">
              <a:extLst>
                <a:ext uri="{FF2B5EF4-FFF2-40B4-BE49-F238E27FC236}">
                  <a16:creationId xmlns:a16="http://schemas.microsoft.com/office/drawing/2014/main" id="{7B3ADA93-4C40-AD42-D3C8-F3A19358B1E7}"/>
                </a:ext>
              </a:extLst>
            </p:cNvPr>
            <p:cNvSpPr/>
            <p:nvPr/>
          </p:nvSpPr>
          <p:spPr>
            <a:xfrm>
              <a:off x="6257728" y="3437615"/>
              <a:ext cx="3393439"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push(x);</a:t>
              </a:r>
            </a:p>
            <a:p>
              <a:endParaRPr lang="en-US" dirty="0">
                <a:solidFill>
                  <a:schemeClr val="tx1"/>
                </a:solidFill>
              </a:endParaRPr>
            </a:p>
            <a:p>
              <a:r>
                <a:rPr lang="en-US" dirty="0">
                  <a:solidFill>
                    <a:schemeClr val="tx1"/>
                  </a:solidFill>
                </a:rPr>
                <a:t>push(y);</a:t>
              </a:r>
            </a:p>
            <a:p>
              <a:endParaRPr lang="en-US" dirty="0">
                <a:solidFill>
                  <a:schemeClr val="tx1"/>
                </a:solidFill>
              </a:endParaRPr>
            </a:p>
            <a:p>
              <a:br>
                <a:rPr lang="en-US" dirty="0">
                  <a:solidFill>
                    <a:schemeClr val="tx1"/>
                  </a:solidFill>
                </a:rPr>
              </a:br>
              <a:r>
                <a:rPr lang="en-US" dirty="0" err="1">
                  <a:solidFill>
                    <a:schemeClr val="tx1"/>
                  </a:solidFill>
                </a:rPr>
                <a:t>System.out.println</a:t>
              </a:r>
              <a:r>
                <a:rPr lang="en-US" dirty="0">
                  <a:solidFill>
                    <a:schemeClr val="tx1"/>
                  </a:solidFill>
                </a:rPr>
                <a:t>(pop()); </a:t>
              </a:r>
              <a:br>
                <a:rPr lang="en-US" dirty="0">
                  <a:solidFill>
                    <a:schemeClr val="tx1"/>
                  </a:solidFill>
                </a:rPr>
              </a:br>
              <a:r>
                <a:rPr lang="en-US" dirty="0" err="1">
                  <a:solidFill>
                    <a:schemeClr val="tx1"/>
                  </a:solidFill>
                </a:rPr>
                <a:t>System.out.println</a:t>
              </a:r>
              <a:r>
                <a:rPr lang="en-US" dirty="0">
                  <a:solidFill>
                    <a:schemeClr val="tx1"/>
                  </a:solidFill>
                </a:rPr>
                <a:t>(pop());</a:t>
              </a:r>
            </a:p>
          </p:txBody>
        </p:sp>
      </p:grpSp>
      <p:sp>
        <p:nvSpPr>
          <p:cNvPr id="10" name="TextBox 9">
            <a:extLst>
              <a:ext uri="{FF2B5EF4-FFF2-40B4-BE49-F238E27FC236}">
                <a16:creationId xmlns:a16="http://schemas.microsoft.com/office/drawing/2014/main" id="{C6DB5831-0F18-E385-D329-3B1A55566C6B}"/>
              </a:ext>
            </a:extLst>
          </p:cNvPr>
          <p:cNvSpPr txBox="1"/>
          <p:nvPr/>
        </p:nvSpPr>
        <p:spPr>
          <a:xfrm>
            <a:off x="7664661" y="438190"/>
            <a:ext cx="4527339" cy="646331"/>
          </a:xfrm>
          <a:prstGeom prst="rect">
            <a:avLst/>
          </a:prstGeom>
          <a:noFill/>
        </p:spPr>
        <p:txBody>
          <a:bodyPr wrap="square" rtlCol="0">
            <a:spAutoFit/>
          </a:bodyPr>
          <a:lstStyle/>
          <a:p>
            <a:r>
              <a:rPr lang="en-US" b="1" dirty="0"/>
              <a:t>Expected Behavior:</a:t>
            </a:r>
          </a:p>
          <a:p>
            <a:r>
              <a:rPr lang="en-US" dirty="0"/>
              <a:t>Items from a stack are popped in LIFO order</a:t>
            </a:r>
          </a:p>
        </p:txBody>
      </p:sp>
    </p:spTree>
    <p:extLst>
      <p:ext uri="{BB962C8B-B14F-4D97-AF65-F5344CB8AC3E}">
        <p14:creationId xmlns:p14="http://schemas.microsoft.com/office/powerpoint/2010/main" val="317333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1BC9A-E478-17F8-5899-39FDB3564710}"/>
              </a:ext>
            </a:extLst>
          </p:cNvPr>
          <p:cNvSpPr>
            <a:spLocks noGrp="1"/>
          </p:cNvSpPr>
          <p:nvPr>
            <p:ph type="title"/>
          </p:nvPr>
        </p:nvSpPr>
        <p:spPr>
          <a:xfrm>
            <a:off x="838200" y="-285115"/>
            <a:ext cx="10515600" cy="1325563"/>
          </a:xfrm>
        </p:spPr>
        <p:txBody>
          <a:bodyPr/>
          <a:lstStyle/>
          <a:p>
            <a:r>
              <a:rPr lang="en-US" dirty="0"/>
              <a:t>How to fix this?</a:t>
            </a:r>
          </a:p>
        </p:txBody>
      </p:sp>
      <p:sp>
        <p:nvSpPr>
          <p:cNvPr id="4" name="Content Placeholder 2">
            <a:extLst>
              <a:ext uri="{FF2B5EF4-FFF2-40B4-BE49-F238E27FC236}">
                <a16:creationId xmlns:a16="http://schemas.microsoft.com/office/drawing/2014/main" id="{93B72D53-59E5-7978-BE83-F146F8617078}"/>
              </a:ext>
            </a:extLst>
          </p:cNvPr>
          <p:cNvSpPr>
            <a:spLocks noGrp="1"/>
          </p:cNvSpPr>
          <p:nvPr>
            <p:ph idx="1"/>
          </p:nvPr>
        </p:nvSpPr>
        <p:spPr>
          <a:xfrm>
            <a:off x="838200" y="1127760"/>
            <a:ext cx="10515600" cy="5730240"/>
          </a:xfrm>
        </p:spPr>
        <p:txBody>
          <a:bodyPr>
            <a:normAutofit lnSpcReduction="10000"/>
          </a:bodyPr>
          <a:lstStyle/>
          <a:p>
            <a:pPr marL="0" indent="0">
              <a:buNone/>
            </a:pPr>
            <a:r>
              <a:rPr lang="en-US" dirty="0"/>
              <a:t>class Stack { </a:t>
            </a:r>
          </a:p>
          <a:p>
            <a:pPr marL="0" indent="0">
              <a:buNone/>
            </a:pPr>
            <a:r>
              <a:rPr lang="en-US" dirty="0"/>
              <a:t>	private E[] array = (E[])new Object[SIZE]; </a:t>
            </a:r>
          </a:p>
          <a:p>
            <a:pPr marL="0" indent="0">
              <a:buNone/>
            </a:pPr>
            <a:r>
              <a:rPr lang="en-US" dirty="0"/>
              <a:t>	private int end = -1; </a:t>
            </a:r>
          </a:p>
          <a:p>
            <a:pPr marL="0" indent="0">
              <a:buNone/>
            </a:pPr>
            <a:r>
              <a:rPr lang="en-US" dirty="0"/>
              <a:t>	synchronized </a:t>
            </a:r>
            <a:r>
              <a:rPr lang="en-US" dirty="0" err="1"/>
              <a:t>boolean</a:t>
            </a:r>
            <a:r>
              <a:rPr lang="en-US" dirty="0"/>
              <a:t> </a:t>
            </a:r>
            <a:r>
              <a:rPr lang="en-US" dirty="0" err="1"/>
              <a:t>isEmpty</a:t>
            </a:r>
            <a:r>
              <a:rPr lang="en-US" dirty="0"/>
              <a:t>() { … } </a:t>
            </a:r>
          </a:p>
          <a:p>
            <a:pPr marL="0" indent="0">
              <a:buNone/>
            </a:pPr>
            <a:r>
              <a:rPr lang="en-US" dirty="0"/>
              <a:t>	synchronized void push(E </a:t>
            </a:r>
            <a:r>
              <a:rPr lang="en-US" dirty="0" err="1"/>
              <a:t>val</a:t>
            </a:r>
            <a:r>
              <a:rPr lang="en-US" dirty="0"/>
              <a:t>) { … } </a:t>
            </a:r>
          </a:p>
          <a:p>
            <a:pPr marL="0" indent="0">
              <a:buNone/>
            </a:pPr>
            <a:r>
              <a:rPr lang="en-US" dirty="0"/>
              <a:t>	synchronized E pop() { … } </a:t>
            </a:r>
          </a:p>
          <a:p>
            <a:pPr marL="0" indent="0">
              <a:buNone/>
            </a:pPr>
            <a:r>
              <a:rPr lang="en-US" dirty="0"/>
              <a:t>	E peek(){</a:t>
            </a:r>
          </a:p>
          <a:p>
            <a:pPr marL="0" indent="0">
              <a:buNone/>
            </a:pPr>
            <a:r>
              <a:rPr lang="en-US" dirty="0"/>
              <a:t>		</a:t>
            </a:r>
            <a:r>
              <a:rPr lang="fr-FR" dirty="0"/>
              <a:t>E ans = pop(); </a:t>
            </a:r>
          </a:p>
          <a:p>
            <a:pPr marL="0" indent="0">
              <a:buNone/>
            </a:pPr>
            <a:r>
              <a:rPr lang="fr-FR" dirty="0"/>
              <a:t>		push(ans); </a:t>
            </a:r>
          </a:p>
          <a:p>
            <a:pPr marL="0" indent="0">
              <a:buNone/>
            </a:pPr>
            <a:r>
              <a:rPr lang="fr-FR" dirty="0"/>
              <a:t>		return ans; </a:t>
            </a:r>
            <a:endParaRPr lang="en-US" dirty="0"/>
          </a:p>
          <a:p>
            <a:pPr marL="0" indent="0">
              <a:buNone/>
            </a:pPr>
            <a:r>
              <a:rPr lang="en-US" dirty="0"/>
              <a:t>	}</a:t>
            </a:r>
          </a:p>
          <a:p>
            <a:pPr marL="0" indent="0">
              <a:buNone/>
            </a:pPr>
            <a:r>
              <a:rPr lang="en-US" dirty="0"/>
              <a:t>} </a:t>
            </a:r>
          </a:p>
        </p:txBody>
      </p:sp>
      <p:sp>
        <p:nvSpPr>
          <p:cNvPr id="5" name="TextBox 4">
            <a:extLst>
              <a:ext uri="{FF2B5EF4-FFF2-40B4-BE49-F238E27FC236}">
                <a16:creationId xmlns:a16="http://schemas.microsoft.com/office/drawing/2014/main" id="{69039135-EC9C-1AB3-29DF-5A9347DD46EF}"/>
              </a:ext>
            </a:extLst>
          </p:cNvPr>
          <p:cNvSpPr txBox="1"/>
          <p:nvPr/>
        </p:nvSpPr>
        <p:spPr>
          <a:xfrm>
            <a:off x="8087360" y="690880"/>
            <a:ext cx="3811300" cy="461665"/>
          </a:xfrm>
          <a:prstGeom prst="rect">
            <a:avLst/>
          </a:prstGeom>
          <a:noFill/>
          <a:ln>
            <a:solidFill>
              <a:srgbClr val="FF0000"/>
            </a:solidFill>
          </a:ln>
        </p:spPr>
        <p:txBody>
          <a:bodyPr wrap="none" rtlCol="0">
            <a:spAutoFit/>
          </a:bodyPr>
          <a:lstStyle/>
          <a:p>
            <a:r>
              <a:rPr lang="en-US" sz="2400" dirty="0">
                <a:solidFill>
                  <a:srgbClr val="FF0000"/>
                </a:solidFill>
              </a:rPr>
              <a:t>Make a bigger critical section</a:t>
            </a:r>
          </a:p>
        </p:txBody>
      </p:sp>
    </p:spTree>
    <p:extLst>
      <p:ext uri="{BB962C8B-B14F-4D97-AF65-F5344CB8AC3E}">
        <p14:creationId xmlns:p14="http://schemas.microsoft.com/office/powerpoint/2010/main" val="2062912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1BC9A-E478-17F8-5899-39FDB3564710}"/>
              </a:ext>
            </a:extLst>
          </p:cNvPr>
          <p:cNvSpPr>
            <a:spLocks noGrp="1"/>
          </p:cNvSpPr>
          <p:nvPr>
            <p:ph type="title"/>
          </p:nvPr>
        </p:nvSpPr>
        <p:spPr>
          <a:xfrm>
            <a:off x="838200" y="-285115"/>
            <a:ext cx="10515600" cy="1325563"/>
          </a:xfrm>
        </p:spPr>
        <p:txBody>
          <a:bodyPr/>
          <a:lstStyle/>
          <a:p>
            <a:r>
              <a:rPr lang="en-US" dirty="0"/>
              <a:t>Fixed!</a:t>
            </a:r>
          </a:p>
        </p:txBody>
      </p:sp>
      <p:sp>
        <p:nvSpPr>
          <p:cNvPr id="4" name="Content Placeholder 2">
            <a:extLst>
              <a:ext uri="{FF2B5EF4-FFF2-40B4-BE49-F238E27FC236}">
                <a16:creationId xmlns:a16="http://schemas.microsoft.com/office/drawing/2014/main" id="{93B72D53-59E5-7978-BE83-F146F8617078}"/>
              </a:ext>
            </a:extLst>
          </p:cNvPr>
          <p:cNvSpPr>
            <a:spLocks noGrp="1"/>
          </p:cNvSpPr>
          <p:nvPr>
            <p:ph idx="1"/>
          </p:nvPr>
        </p:nvSpPr>
        <p:spPr>
          <a:xfrm>
            <a:off x="838200" y="1127760"/>
            <a:ext cx="10515600" cy="5730240"/>
          </a:xfrm>
        </p:spPr>
        <p:txBody>
          <a:bodyPr>
            <a:normAutofit lnSpcReduction="10000"/>
          </a:bodyPr>
          <a:lstStyle/>
          <a:p>
            <a:pPr marL="0" indent="0">
              <a:buNone/>
            </a:pPr>
            <a:r>
              <a:rPr lang="en-US" dirty="0"/>
              <a:t>class Stack { </a:t>
            </a:r>
          </a:p>
          <a:p>
            <a:pPr marL="0" indent="0">
              <a:buNone/>
            </a:pPr>
            <a:r>
              <a:rPr lang="en-US" dirty="0"/>
              <a:t>	private E[] array = (E[])new Object[SIZE]; </a:t>
            </a:r>
          </a:p>
          <a:p>
            <a:pPr marL="0" indent="0">
              <a:buNone/>
            </a:pPr>
            <a:r>
              <a:rPr lang="en-US" dirty="0"/>
              <a:t>	private int end = -1; </a:t>
            </a:r>
          </a:p>
          <a:p>
            <a:pPr marL="0" indent="0">
              <a:buNone/>
            </a:pPr>
            <a:r>
              <a:rPr lang="en-US" dirty="0"/>
              <a:t>	synchronized </a:t>
            </a:r>
            <a:r>
              <a:rPr lang="en-US" dirty="0" err="1"/>
              <a:t>boolean</a:t>
            </a:r>
            <a:r>
              <a:rPr lang="en-US" dirty="0"/>
              <a:t> </a:t>
            </a:r>
            <a:r>
              <a:rPr lang="en-US" dirty="0" err="1"/>
              <a:t>isEmpty</a:t>
            </a:r>
            <a:r>
              <a:rPr lang="en-US" dirty="0"/>
              <a:t>() { … } </a:t>
            </a:r>
          </a:p>
          <a:p>
            <a:pPr marL="0" indent="0">
              <a:buNone/>
            </a:pPr>
            <a:r>
              <a:rPr lang="en-US" dirty="0"/>
              <a:t>	synchronized void push(E </a:t>
            </a:r>
            <a:r>
              <a:rPr lang="en-US" dirty="0" err="1"/>
              <a:t>val</a:t>
            </a:r>
            <a:r>
              <a:rPr lang="en-US" dirty="0"/>
              <a:t>) { … } </a:t>
            </a:r>
          </a:p>
          <a:p>
            <a:pPr marL="0" indent="0">
              <a:buNone/>
            </a:pPr>
            <a:r>
              <a:rPr lang="en-US" dirty="0"/>
              <a:t>	synchronized E pop() { … } </a:t>
            </a:r>
          </a:p>
          <a:p>
            <a:pPr marL="0" indent="0">
              <a:buNone/>
            </a:pPr>
            <a:r>
              <a:rPr lang="en-US" dirty="0"/>
              <a:t>	</a:t>
            </a:r>
            <a:r>
              <a:rPr lang="en-US" dirty="0">
                <a:solidFill>
                  <a:srgbClr val="FF0000"/>
                </a:solidFill>
              </a:rPr>
              <a:t>synchronized</a:t>
            </a:r>
            <a:r>
              <a:rPr lang="en-US" dirty="0"/>
              <a:t> E peek(){</a:t>
            </a:r>
          </a:p>
          <a:p>
            <a:pPr marL="0" indent="0">
              <a:buNone/>
            </a:pPr>
            <a:r>
              <a:rPr lang="en-US" dirty="0"/>
              <a:t>		</a:t>
            </a:r>
            <a:r>
              <a:rPr lang="fr-FR" dirty="0"/>
              <a:t>E ans = pop(); </a:t>
            </a:r>
          </a:p>
          <a:p>
            <a:pPr marL="0" indent="0">
              <a:buNone/>
            </a:pPr>
            <a:r>
              <a:rPr lang="fr-FR" dirty="0"/>
              <a:t>		push(ans); </a:t>
            </a:r>
          </a:p>
          <a:p>
            <a:pPr marL="0" indent="0">
              <a:buNone/>
            </a:pPr>
            <a:r>
              <a:rPr lang="fr-FR" dirty="0"/>
              <a:t>		return ans; </a:t>
            </a:r>
            <a:endParaRPr lang="en-US" dirty="0"/>
          </a:p>
          <a:p>
            <a:pPr marL="0" indent="0">
              <a:buNone/>
            </a:pPr>
            <a:r>
              <a:rPr lang="en-US" dirty="0"/>
              <a:t>	}</a:t>
            </a:r>
          </a:p>
          <a:p>
            <a:pPr marL="0" indent="0">
              <a:buNone/>
            </a:pPr>
            <a:r>
              <a:rPr lang="en-US" dirty="0"/>
              <a:t>} </a:t>
            </a:r>
          </a:p>
        </p:txBody>
      </p:sp>
      <p:sp>
        <p:nvSpPr>
          <p:cNvPr id="5" name="TextBox 4">
            <a:extLst>
              <a:ext uri="{FF2B5EF4-FFF2-40B4-BE49-F238E27FC236}">
                <a16:creationId xmlns:a16="http://schemas.microsoft.com/office/drawing/2014/main" id="{69039135-EC9C-1AB3-29DF-5A9347DD46EF}"/>
              </a:ext>
            </a:extLst>
          </p:cNvPr>
          <p:cNvSpPr txBox="1"/>
          <p:nvPr/>
        </p:nvSpPr>
        <p:spPr>
          <a:xfrm>
            <a:off x="8087360" y="690880"/>
            <a:ext cx="3811300" cy="461665"/>
          </a:xfrm>
          <a:prstGeom prst="rect">
            <a:avLst/>
          </a:prstGeom>
          <a:noFill/>
          <a:ln>
            <a:solidFill>
              <a:srgbClr val="FF0000"/>
            </a:solidFill>
          </a:ln>
        </p:spPr>
        <p:txBody>
          <a:bodyPr wrap="none" rtlCol="0">
            <a:spAutoFit/>
          </a:bodyPr>
          <a:lstStyle/>
          <a:p>
            <a:r>
              <a:rPr lang="en-US" sz="2400" dirty="0">
                <a:solidFill>
                  <a:srgbClr val="FF0000"/>
                </a:solidFill>
              </a:rPr>
              <a:t>Make a bigger critical section</a:t>
            </a:r>
          </a:p>
        </p:txBody>
      </p:sp>
    </p:spTree>
    <p:extLst>
      <p:ext uri="{BB962C8B-B14F-4D97-AF65-F5344CB8AC3E}">
        <p14:creationId xmlns:p14="http://schemas.microsoft.com/office/powerpoint/2010/main" val="818060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1BC9A-E478-17F8-5899-39FDB3564710}"/>
              </a:ext>
            </a:extLst>
          </p:cNvPr>
          <p:cNvSpPr>
            <a:spLocks noGrp="1"/>
          </p:cNvSpPr>
          <p:nvPr>
            <p:ph type="title"/>
          </p:nvPr>
        </p:nvSpPr>
        <p:spPr>
          <a:xfrm>
            <a:off x="838200" y="-285115"/>
            <a:ext cx="10515600" cy="1325563"/>
          </a:xfrm>
        </p:spPr>
        <p:txBody>
          <a:bodyPr/>
          <a:lstStyle/>
          <a:p>
            <a:r>
              <a:rPr lang="en-US" dirty="0"/>
              <a:t>Did this fix it?</a:t>
            </a:r>
          </a:p>
        </p:txBody>
      </p:sp>
      <p:sp>
        <p:nvSpPr>
          <p:cNvPr id="4" name="Content Placeholder 2">
            <a:extLst>
              <a:ext uri="{FF2B5EF4-FFF2-40B4-BE49-F238E27FC236}">
                <a16:creationId xmlns:a16="http://schemas.microsoft.com/office/drawing/2014/main" id="{93B72D53-59E5-7978-BE83-F146F8617078}"/>
              </a:ext>
            </a:extLst>
          </p:cNvPr>
          <p:cNvSpPr>
            <a:spLocks noGrp="1"/>
          </p:cNvSpPr>
          <p:nvPr>
            <p:ph idx="1"/>
          </p:nvPr>
        </p:nvSpPr>
        <p:spPr>
          <a:xfrm>
            <a:off x="838200" y="1127760"/>
            <a:ext cx="10515600" cy="5730240"/>
          </a:xfrm>
        </p:spPr>
        <p:txBody>
          <a:bodyPr>
            <a:normAutofit/>
          </a:bodyPr>
          <a:lstStyle/>
          <a:p>
            <a:pPr marL="0" indent="0">
              <a:buNone/>
            </a:pPr>
            <a:r>
              <a:rPr lang="en-US" dirty="0"/>
              <a:t>class Stack { </a:t>
            </a:r>
          </a:p>
          <a:p>
            <a:pPr marL="0" indent="0">
              <a:buNone/>
            </a:pPr>
            <a:r>
              <a:rPr lang="en-US" dirty="0"/>
              <a:t>	private E[] array = (E[])new Object[SIZE]; </a:t>
            </a:r>
          </a:p>
          <a:p>
            <a:pPr marL="0" indent="0">
              <a:buNone/>
            </a:pPr>
            <a:r>
              <a:rPr lang="en-US" dirty="0"/>
              <a:t>	private int end = -1; </a:t>
            </a:r>
          </a:p>
          <a:p>
            <a:pPr marL="0" indent="0">
              <a:buNone/>
            </a:pPr>
            <a:r>
              <a:rPr lang="en-US" dirty="0"/>
              <a:t>	synchronized </a:t>
            </a:r>
            <a:r>
              <a:rPr lang="en-US" dirty="0" err="1"/>
              <a:t>boolean</a:t>
            </a:r>
            <a:r>
              <a:rPr lang="en-US" dirty="0"/>
              <a:t> </a:t>
            </a:r>
            <a:r>
              <a:rPr lang="en-US" dirty="0" err="1"/>
              <a:t>isEmpty</a:t>
            </a:r>
            <a:r>
              <a:rPr lang="en-US" dirty="0"/>
              <a:t>() { … } </a:t>
            </a:r>
          </a:p>
          <a:p>
            <a:pPr marL="0" indent="0">
              <a:buNone/>
            </a:pPr>
            <a:r>
              <a:rPr lang="en-US" dirty="0"/>
              <a:t>	synchronized void push(E </a:t>
            </a:r>
            <a:r>
              <a:rPr lang="en-US" dirty="0" err="1"/>
              <a:t>val</a:t>
            </a:r>
            <a:r>
              <a:rPr lang="en-US" dirty="0"/>
              <a:t>) { … } </a:t>
            </a:r>
          </a:p>
          <a:p>
            <a:pPr marL="0" indent="0">
              <a:buNone/>
            </a:pPr>
            <a:r>
              <a:rPr lang="en-US" dirty="0"/>
              <a:t>	synchronized E pop() { … } </a:t>
            </a:r>
          </a:p>
          <a:p>
            <a:pPr marL="0" indent="0">
              <a:buNone/>
            </a:pPr>
            <a:r>
              <a:rPr lang="en-US" dirty="0"/>
              <a:t>	E peek(){</a:t>
            </a:r>
          </a:p>
          <a:p>
            <a:pPr marL="0" indent="0">
              <a:buNone/>
            </a:pPr>
            <a:r>
              <a:rPr lang="en-US" dirty="0"/>
              <a:t>		return array[end];</a:t>
            </a:r>
          </a:p>
          <a:p>
            <a:pPr marL="0" indent="0">
              <a:buNone/>
            </a:pPr>
            <a:r>
              <a:rPr lang="en-US" dirty="0"/>
              <a:t>	}</a:t>
            </a:r>
          </a:p>
          <a:p>
            <a:pPr marL="0" indent="0">
              <a:buNone/>
            </a:pPr>
            <a:r>
              <a:rPr lang="en-US" dirty="0"/>
              <a:t>} </a:t>
            </a:r>
          </a:p>
        </p:txBody>
      </p:sp>
      <p:sp>
        <p:nvSpPr>
          <p:cNvPr id="3" name="TextBox 2">
            <a:extLst>
              <a:ext uri="{FF2B5EF4-FFF2-40B4-BE49-F238E27FC236}">
                <a16:creationId xmlns:a16="http://schemas.microsoft.com/office/drawing/2014/main" id="{B28770E1-80A0-988D-5BDB-B8758C3C4D0A}"/>
              </a:ext>
            </a:extLst>
          </p:cNvPr>
          <p:cNvSpPr txBox="1"/>
          <p:nvPr/>
        </p:nvSpPr>
        <p:spPr>
          <a:xfrm>
            <a:off x="7832436" y="690880"/>
            <a:ext cx="4128655" cy="1200329"/>
          </a:xfrm>
          <a:prstGeom prst="rect">
            <a:avLst/>
          </a:prstGeom>
          <a:noFill/>
          <a:ln>
            <a:solidFill>
              <a:srgbClr val="FF0000"/>
            </a:solidFill>
          </a:ln>
        </p:spPr>
        <p:txBody>
          <a:bodyPr wrap="square" rtlCol="0">
            <a:spAutoFit/>
          </a:bodyPr>
          <a:lstStyle/>
          <a:p>
            <a:r>
              <a:rPr lang="en-US" sz="2400" dirty="0">
                <a:solidFill>
                  <a:srgbClr val="FF0000"/>
                </a:solidFill>
              </a:rPr>
              <a:t>No! Now it has a data race!</a:t>
            </a:r>
          </a:p>
          <a:p>
            <a:endParaRPr lang="en-US" sz="2400" dirty="0">
              <a:solidFill>
                <a:srgbClr val="FF0000"/>
              </a:solidFill>
            </a:endParaRPr>
          </a:p>
          <a:p>
            <a:r>
              <a:rPr lang="en-US" sz="2400" dirty="0">
                <a:solidFill>
                  <a:srgbClr val="FF0000"/>
                </a:solidFill>
              </a:rPr>
              <a:t>Push/pop will be changing end!</a:t>
            </a:r>
          </a:p>
        </p:txBody>
      </p:sp>
    </p:spTree>
    <p:extLst>
      <p:ext uri="{BB962C8B-B14F-4D97-AF65-F5344CB8AC3E}">
        <p14:creationId xmlns:p14="http://schemas.microsoft.com/office/powerpoint/2010/main" val="1758208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ED13-22A1-8328-2908-CCDB1D5CC9B6}"/>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4F0910F9-037F-8B63-FA98-ED21F813EFEA}"/>
              </a:ext>
            </a:extLst>
          </p:cNvPr>
          <p:cNvSpPr>
            <a:spLocks noGrp="1"/>
          </p:cNvSpPr>
          <p:nvPr>
            <p:ph idx="1"/>
          </p:nvPr>
        </p:nvSpPr>
        <p:spPr/>
        <p:txBody>
          <a:bodyPr/>
          <a:lstStyle/>
          <a:p>
            <a:r>
              <a:rPr lang="en-US" dirty="0"/>
              <a:t>Occurs when two or more threads are mutually blocking each other</a:t>
            </a:r>
          </a:p>
          <a:p>
            <a:r>
              <a:rPr lang="en-US" dirty="0"/>
              <a:t>T1 is blocked by T2, which is blocked by T3, …, Tn is blocked by T1</a:t>
            </a:r>
          </a:p>
          <a:p>
            <a:pPr lvl="1"/>
            <a:r>
              <a:rPr lang="en-US" dirty="0"/>
              <a:t>A cycle of blocking</a:t>
            </a:r>
          </a:p>
          <a:p>
            <a:pPr lvl="1"/>
            <a:endParaRPr lang="en-US" dirty="0"/>
          </a:p>
          <a:p>
            <a:r>
              <a:rPr lang="en-US" dirty="0"/>
              <a:t>Three requirements for deadlock:</a:t>
            </a:r>
          </a:p>
          <a:p>
            <a:pPr lvl="1"/>
            <a:r>
              <a:rPr lang="en-US" dirty="0"/>
              <a:t>Multiple threads each need to acquire </a:t>
            </a:r>
            <a:r>
              <a:rPr lang="en-US" b="1" dirty="0"/>
              <a:t>multiple locks</a:t>
            </a:r>
          </a:p>
          <a:p>
            <a:pPr lvl="1"/>
            <a:r>
              <a:rPr lang="en-US" dirty="0"/>
              <a:t>The locks need to be </a:t>
            </a:r>
            <a:r>
              <a:rPr lang="en-US" b="1" dirty="0"/>
              <a:t>held at the same time </a:t>
            </a:r>
            <a:r>
              <a:rPr lang="en-US" dirty="0"/>
              <a:t>by the threads</a:t>
            </a:r>
          </a:p>
          <a:p>
            <a:pPr lvl="1"/>
            <a:r>
              <a:rPr lang="en-US" dirty="0"/>
              <a:t>The locks may be </a:t>
            </a:r>
            <a:r>
              <a:rPr lang="en-US" b="1" dirty="0"/>
              <a:t>acquired in multiple orders</a:t>
            </a:r>
          </a:p>
        </p:txBody>
      </p:sp>
    </p:spTree>
    <p:extLst>
      <p:ext uri="{BB962C8B-B14F-4D97-AF65-F5344CB8AC3E}">
        <p14:creationId xmlns:p14="http://schemas.microsoft.com/office/powerpoint/2010/main" val="4142712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7806B-AA09-E3BC-9439-4A90F231A845}"/>
              </a:ext>
            </a:extLst>
          </p:cNvPr>
          <p:cNvSpPr>
            <a:spLocks noGrp="1"/>
          </p:cNvSpPr>
          <p:nvPr>
            <p:ph type="title"/>
          </p:nvPr>
        </p:nvSpPr>
        <p:spPr/>
        <p:txBody>
          <a:bodyPr/>
          <a:lstStyle/>
          <a:p>
            <a:r>
              <a:rPr lang="en-US" dirty="0"/>
              <a:t>Analog Example – Need the Trident to Write, Need the Dinosaur to Speak</a:t>
            </a:r>
          </a:p>
        </p:txBody>
      </p:sp>
      <p:sp>
        <p:nvSpPr>
          <p:cNvPr id="3" name="Text Placeholder 2">
            <a:extLst>
              <a:ext uri="{FF2B5EF4-FFF2-40B4-BE49-F238E27FC236}">
                <a16:creationId xmlns:a16="http://schemas.microsoft.com/office/drawing/2014/main" id="{8A3FC2DB-42D2-D392-C86B-4DA2D8013478}"/>
              </a:ext>
            </a:extLst>
          </p:cNvPr>
          <p:cNvSpPr>
            <a:spLocks noGrp="1"/>
          </p:cNvSpPr>
          <p:nvPr>
            <p:ph type="body" idx="1"/>
          </p:nvPr>
        </p:nvSpPr>
        <p:spPr/>
        <p:txBody>
          <a:bodyPr/>
          <a:lstStyle/>
          <a:p>
            <a:r>
              <a:rPr lang="en-US" u="sng" dirty="0"/>
              <a:t>Nathan</a:t>
            </a:r>
          </a:p>
        </p:txBody>
      </p:sp>
      <p:sp>
        <p:nvSpPr>
          <p:cNvPr id="4" name="Content Placeholder 3">
            <a:extLst>
              <a:ext uri="{FF2B5EF4-FFF2-40B4-BE49-F238E27FC236}">
                <a16:creationId xmlns:a16="http://schemas.microsoft.com/office/drawing/2014/main" id="{29C49F5F-E0C1-4C63-DA47-E3CA354E9CA6}"/>
              </a:ext>
            </a:extLst>
          </p:cNvPr>
          <p:cNvSpPr>
            <a:spLocks noGrp="1"/>
          </p:cNvSpPr>
          <p:nvPr>
            <p:ph sz="half" idx="2"/>
          </p:nvPr>
        </p:nvSpPr>
        <p:spPr/>
        <p:txBody>
          <a:bodyPr/>
          <a:lstStyle/>
          <a:p>
            <a:pPr marL="0" indent="0">
              <a:buNone/>
            </a:pPr>
            <a:r>
              <a:rPr lang="en-US" b="1" dirty="0"/>
              <a:t>Acquire the Trident</a:t>
            </a:r>
          </a:p>
          <a:p>
            <a:pPr marL="0" indent="0">
              <a:buNone/>
            </a:pPr>
            <a:r>
              <a:rPr lang="en-US" dirty="0"/>
              <a:t>Write your first name in the box</a:t>
            </a:r>
          </a:p>
          <a:p>
            <a:pPr marL="0" indent="0">
              <a:buNone/>
            </a:pPr>
            <a:r>
              <a:rPr lang="en-US" b="1" dirty="0"/>
              <a:t>Acquire the Dinosaur</a:t>
            </a:r>
          </a:p>
          <a:p>
            <a:pPr marL="0" indent="0">
              <a:buNone/>
            </a:pPr>
            <a:r>
              <a:rPr lang="en-US" dirty="0"/>
              <a:t>Write your last name in the box while calling out each letter</a:t>
            </a:r>
          </a:p>
          <a:p>
            <a:pPr marL="0" indent="0">
              <a:buNone/>
            </a:pPr>
            <a:r>
              <a:rPr lang="en-US" b="1" dirty="0"/>
              <a:t>Release the Dinosaur</a:t>
            </a:r>
          </a:p>
          <a:p>
            <a:pPr marL="0" indent="0">
              <a:buNone/>
            </a:pPr>
            <a:r>
              <a:rPr lang="en-US" b="1" dirty="0"/>
              <a:t>Release the Trident</a:t>
            </a:r>
          </a:p>
          <a:p>
            <a:pPr marL="0" indent="0">
              <a:buNone/>
            </a:pPr>
            <a:endParaRPr lang="en-US" dirty="0"/>
          </a:p>
          <a:p>
            <a:pPr marL="0" indent="0">
              <a:buNone/>
            </a:pPr>
            <a:endParaRPr lang="en-US" dirty="0"/>
          </a:p>
          <a:p>
            <a:pPr marL="0" indent="0">
              <a:buNone/>
            </a:pPr>
            <a:endParaRPr lang="en-US" dirty="0"/>
          </a:p>
        </p:txBody>
      </p:sp>
      <p:sp>
        <p:nvSpPr>
          <p:cNvPr id="5" name="Text Placeholder 4">
            <a:extLst>
              <a:ext uri="{FF2B5EF4-FFF2-40B4-BE49-F238E27FC236}">
                <a16:creationId xmlns:a16="http://schemas.microsoft.com/office/drawing/2014/main" id="{B9BD5885-92D3-99C5-CC0A-7A9133BAF205}"/>
              </a:ext>
            </a:extLst>
          </p:cNvPr>
          <p:cNvSpPr>
            <a:spLocks noGrp="1"/>
          </p:cNvSpPr>
          <p:nvPr>
            <p:ph type="body" sz="quarter" idx="3"/>
          </p:nvPr>
        </p:nvSpPr>
        <p:spPr/>
        <p:txBody>
          <a:bodyPr/>
          <a:lstStyle/>
          <a:p>
            <a:r>
              <a:rPr lang="en-US" u="sng" dirty="0"/>
              <a:t>Volunteer</a:t>
            </a:r>
          </a:p>
        </p:txBody>
      </p:sp>
      <p:sp>
        <p:nvSpPr>
          <p:cNvPr id="6" name="Content Placeholder 5">
            <a:extLst>
              <a:ext uri="{FF2B5EF4-FFF2-40B4-BE49-F238E27FC236}">
                <a16:creationId xmlns:a16="http://schemas.microsoft.com/office/drawing/2014/main" id="{99FA7DC8-21A2-0233-AA56-2E62F17B38AB}"/>
              </a:ext>
            </a:extLst>
          </p:cNvPr>
          <p:cNvSpPr>
            <a:spLocks noGrp="1"/>
          </p:cNvSpPr>
          <p:nvPr>
            <p:ph sz="quarter" idx="4"/>
          </p:nvPr>
        </p:nvSpPr>
        <p:spPr/>
        <p:txBody>
          <a:bodyPr/>
          <a:lstStyle/>
          <a:p>
            <a:pPr marL="0" indent="0">
              <a:buNone/>
            </a:pPr>
            <a:r>
              <a:rPr lang="en-US" b="1" dirty="0"/>
              <a:t>Acquire the Dinosaur</a:t>
            </a:r>
          </a:p>
          <a:p>
            <a:pPr marL="0" indent="0">
              <a:buNone/>
            </a:pPr>
            <a:r>
              <a:rPr lang="en-US" dirty="0"/>
              <a:t>say your first name</a:t>
            </a:r>
          </a:p>
          <a:p>
            <a:pPr marL="0" indent="0">
              <a:buNone/>
            </a:pPr>
            <a:r>
              <a:rPr lang="en-US" b="1" dirty="0"/>
              <a:t>Acquire the Trident</a:t>
            </a:r>
          </a:p>
          <a:p>
            <a:pPr marL="0" indent="0">
              <a:buNone/>
            </a:pPr>
            <a:r>
              <a:rPr lang="en-US" dirty="0"/>
              <a:t>Write your name in the box while calling out each letter </a:t>
            </a:r>
          </a:p>
          <a:p>
            <a:pPr marL="0" indent="0">
              <a:buNone/>
            </a:pPr>
            <a:r>
              <a:rPr lang="en-US" b="1" dirty="0"/>
              <a:t>Release the Trident</a:t>
            </a:r>
          </a:p>
          <a:p>
            <a:pPr marL="0" indent="0">
              <a:buNone/>
            </a:pPr>
            <a:r>
              <a:rPr lang="en-US" b="1" dirty="0"/>
              <a:t>Release the Dinosaur</a:t>
            </a:r>
          </a:p>
        </p:txBody>
      </p:sp>
    </p:spTree>
    <p:extLst>
      <p:ext uri="{BB962C8B-B14F-4D97-AF65-F5344CB8AC3E}">
        <p14:creationId xmlns:p14="http://schemas.microsoft.com/office/powerpoint/2010/main" val="2655257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Bank Account</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lnSpcReduction="1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synchronized void </a:t>
            </a:r>
            <a:r>
              <a:rPr lang="en-US" dirty="0" err="1"/>
              <a:t>transferTo</a:t>
            </a:r>
            <a:r>
              <a:rPr lang="en-US" dirty="0"/>
              <a:t>(int amt, </a:t>
            </a:r>
            <a:r>
              <a:rPr lang="en-US" dirty="0" err="1"/>
              <a:t>BankAccount</a:t>
            </a:r>
            <a:r>
              <a:rPr lang="en-US" dirty="0"/>
              <a:t> 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224490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 – Locking Order</a:t>
            </a:r>
          </a:p>
        </p:txBody>
      </p:sp>
      <p:grpSp>
        <p:nvGrpSpPr>
          <p:cNvPr id="9" name="Group 8" descr="Consider that we have 2 threads. Thread 1 is trying to transfer 1 dollar from account x to account y. Thread 2 is trying to transfer 1 dollar from account y to account x;">
            <a:extLst>
              <a:ext uri="{FF2B5EF4-FFF2-40B4-BE49-F238E27FC236}">
                <a16:creationId xmlns:a16="http://schemas.microsoft.com/office/drawing/2014/main" id="{845DF299-0AB6-D627-167F-B54B828E9E41}"/>
              </a:ext>
            </a:extLst>
          </p:cNvPr>
          <p:cNvGrpSpPr/>
          <p:nvPr/>
        </p:nvGrpSpPr>
        <p:grpSpPr>
          <a:xfrm>
            <a:off x="3478179" y="1865651"/>
            <a:ext cx="5899502" cy="1163320"/>
            <a:chOff x="3478179" y="1865651"/>
            <a:chExt cx="5899502" cy="1163320"/>
          </a:xfrm>
        </p:grpSpPr>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0" name="Group 9" descr="Thread 1 will need to acquire locks in the following order:&#10;acquire lock for account x because transferTo is synchronized&#10;acquire lock for account y because deposit is synchronized&#10;release lock for account y after deposit&#10;release lock for account x at end of transferTo&#10;&#10;Thread 2 will need to acquire locks in the following order:&#10;acquire lock for account y because transferTo is synchronized&#10;acquire lock for account x because deposit is synchronized&#10;release lock for account x after deposit&#10;release lock for account y at end of transferTo&#10;&#10;&#10;">
            <a:extLst>
              <a:ext uri="{FF2B5EF4-FFF2-40B4-BE49-F238E27FC236}">
                <a16:creationId xmlns:a16="http://schemas.microsoft.com/office/drawing/2014/main" id="{78001FD6-EDE9-E678-3E8E-B6EE0887CCC0}"/>
              </a:ext>
            </a:extLst>
          </p:cNvPr>
          <p:cNvGrpSpPr/>
          <p:nvPr/>
        </p:nvGrpSpPr>
        <p:grpSpPr>
          <a:xfrm>
            <a:off x="355600" y="3437614"/>
            <a:ext cx="11804258" cy="3267985"/>
            <a:chOff x="355600" y="3437614"/>
            <a:chExt cx="11804258" cy="3267985"/>
          </a:xfrm>
        </p:grpSpPr>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r>
                <a:rPr lang="en-US" b="1" dirty="0">
                  <a:solidFill>
                    <a:schemeClr val="tx1"/>
                  </a:solidFill>
                </a:rPr>
                <a:t>release lock for account y</a:t>
              </a:r>
              <a:r>
                <a:rPr lang="en-US" dirty="0">
                  <a:solidFill>
                    <a:schemeClr val="tx1"/>
                  </a:solidFill>
                </a:rPr>
                <a:t> after deposit</a:t>
              </a: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r>
                <a:rPr lang="en-US" b="1" dirty="0">
                  <a:solidFill>
                    <a:schemeClr val="tx1"/>
                  </a:solidFill>
                </a:rPr>
                <a:t>release lock for account x</a:t>
              </a:r>
              <a:r>
                <a:rPr lang="en-US" dirty="0">
                  <a:solidFill>
                    <a:schemeClr val="tx1"/>
                  </a:solidFill>
                </a:rPr>
                <a:t> after deposit</a:t>
              </a: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grpSp>
    </p:spTree>
    <p:extLst>
      <p:ext uri="{BB962C8B-B14F-4D97-AF65-F5344CB8AC3E}">
        <p14:creationId xmlns:p14="http://schemas.microsoft.com/office/powerpoint/2010/main" val="2870858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 – Deadlock Interleaving</a:t>
            </a:r>
          </a:p>
        </p:txBody>
      </p:sp>
      <p:grpSp>
        <p:nvGrpSpPr>
          <p:cNvPr id="14" name="Group 13" descr="The following interleaving results in deadlock:&#10;&#10;Thread 1 acquires the lock for x&#10;Thread 2 acquires the lock for y&#10;Thread 1 acquires the lock for y&#10;Thread 2 acquires the lock for x">
            <a:extLst>
              <a:ext uri="{FF2B5EF4-FFF2-40B4-BE49-F238E27FC236}">
                <a16:creationId xmlns:a16="http://schemas.microsoft.com/office/drawing/2014/main" id="{50C50177-2F70-EDE7-0CA9-14BCAAEFDB9C}"/>
              </a:ext>
            </a:extLst>
          </p:cNvPr>
          <p:cNvGrpSpPr/>
          <p:nvPr/>
        </p:nvGrpSpPr>
        <p:grpSpPr>
          <a:xfrm>
            <a:off x="355600" y="3437614"/>
            <a:ext cx="11804258" cy="3267985"/>
            <a:chOff x="355600" y="3437614"/>
            <a:chExt cx="11804258" cy="3267985"/>
          </a:xfrm>
        </p:grpSpPr>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endParaRPr lang="en-US" dirty="0">
                <a:solidFill>
                  <a:schemeClr val="tx1"/>
                </a:solidFill>
              </a:endParaRP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endParaRPr lang="en-US" b="1" dirty="0">
                <a:solidFill>
                  <a:schemeClr val="tx1"/>
                </a:solidFill>
              </a:endParaRPr>
            </a:p>
            <a:p>
              <a:pPr marL="0" indent="0">
                <a:buNone/>
              </a:pPr>
              <a:r>
                <a:rPr lang="en-US" b="1" dirty="0">
                  <a:solidFill>
                    <a:schemeClr val="tx1"/>
                  </a:solidFill>
                </a:rPr>
                <a:t>release lock for account y</a:t>
              </a:r>
              <a:r>
                <a:rPr lang="en-US" dirty="0">
                  <a:solidFill>
                    <a:schemeClr val="tx1"/>
                  </a:solidFill>
                </a:rPr>
                <a:t> after </a:t>
              </a:r>
              <a:r>
                <a:rPr lang="en-US" dirty="0" err="1">
                  <a:solidFill>
                    <a:schemeClr val="tx1"/>
                  </a:solidFill>
                </a:rPr>
                <a:t>depost</a:t>
              </a:r>
              <a:endParaRPr lang="en-US" dirty="0">
                <a:solidFill>
                  <a:schemeClr val="tx1"/>
                </a:solidFill>
              </a:endParaRPr>
            </a:p>
            <a:p>
              <a:pPr marL="0" indent="0">
                <a:buNone/>
              </a:pPr>
              <a:endParaRPr lang="en-US" dirty="0">
                <a:solidFill>
                  <a:schemeClr val="tx1"/>
                </a:solidFill>
              </a:endParaRP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b="1" dirty="0">
                <a:solidFill>
                  <a:schemeClr val="tx1"/>
                </a:solidFill>
              </a:endParaRPr>
            </a:p>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endParaRPr lang="en-US" b="1" dirty="0">
                <a:solidFill>
                  <a:schemeClr val="tx1"/>
                </a:solidFill>
              </a:endParaRP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endParaRPr lang="en-US" dirty="0">
                <a:solidFill>
                  <a:schemeClr val="tx1"/>
                </a:solidFill>
              </a:endParaRPr>
            </a:p>
            <a:p>
              <a:pPr marL="0" indent="0">
                <a:buNone/>
              </a:pPr>
              <a:r>
                <a:rPr lang="en-US" b="1" dirty="0">
                  <a:solidFill>
                    <a:schemeClr val="tx1"/>
                  </a:solidFill>
                </a:rPr>
                <a:t>release lock for account x</a:t>
              </a:r>
              <a:r>
                <a:rPr lang="en-US" dirty="0">
                  <a:solidFill>
                    <a:schemeClr val="tx1"/>
                  </a:solidFill>
                </a:rPr>
                <a:t> after deposit</a:t>
              </a:r>
            </a:p>
            <a:p>
              <a:pPr marL="0" indent="0">
                <a:buNone/>
              </a:pPr>
              <a:endParaRPr lang="en-US" dirty="0">
                <a:solidFill>
                  <a:schemeClr val="tx1"/>
                </a:solidFill>
              </a:endParaRP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grpSp>
      <p:grpSp>
        <p:nvGrpSpPr>
          <p:cNvPr id="9" name="Group 8" descr="Consider that we have 2 threads. Thread 1 is trying to transfer 1 dollar from account x to account y. Thread 2 is trying to transfer 1 dollar from account y to account x;">
            <a:extLst>
              <a:ext uri="{FF2B5EF4-FFF2-40B4-BE49-F238E27FC236}">
                <a16:creationId xmlns:a16="http://schemas.microsoft.com/office/drawing/2014/main" id="{03EBD216-3781-2977-73B0-C4DB91A5B723}"/>
              </a:ext>
            </a:extLst>
          </p:cNvPr>
          <p:cNvGrpSpPr/>
          <p:nvPr/>
        </p:nvGrpSpPr>
        <p:grpSpPr>
          <a:xfrm>
            <a:off x="3478179" y="1865651"/>
            <a:ext cx="5899502" cy="1163320"/>
            <a:chOff x="3478179" y="1865651"/>
            <a:chExt cx="5899502" cy="1163320"/>
          </a:xfrm>
        </p:grpSpPr>
        <p:sp>
          <p:nvSpPr>
            <p:cNvPr id="10" name="Rectangle 9">
              <a:extLst>
                <a:ext uri="{FF2B5EF4-FFF2-40B4-BE49-F238E27FC236}">
                  <a16:creationId xmlns:a16="http://schemas.microsoft.com/office/drawing/2014/main" id="{B470148F-4F03-FC2C-B98C-9B39CE2C20D6}"/>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11" name="TextBox 10">
              <a:extLst>
                <a:ext uri="{FF2B5EF4-FFF2-40B4-BE49-F238E27FC236}">
                  <a16:creationId xmlns:a16="http://schemas.microsoft.com/office/drawing/2014/main" id="{D69097FB-1EA7-B1A8-94FA-0F5BA012F65E}"/>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12" name="Rectangle 11">
              <a:extLst>
                <a:ext uri="{FF2B5EF4-FFF2-40B4-BE49-F238E27FC236}">
                  <a16:creationId xmlns:a16="http://schemas.microsoft.com/office/drawing/2014/main" id="{358216B1-9290-9BF5-2A35-CB8C0DE87933}"/>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13" name="TextBox 12">
              <a:extLst>
                <a:ext uri="{FF2B5EF4-FFF2-40B4-BE49-F238E27FC236}">
                  <a16:creationId xmlns:a16="http://schemas.microsoft.com/office/drawing/2014/main" id="{3918B957-4021-7D25-B236-BFE7D8499A94}"/>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2316966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1EC1A-6CA5-98A7-F39E-5B051CE8D372}"/>
              </a:ext>
            </a:extLst>
          </p:cNvPr>
          <p:cNvSpPr>
            <a:spLocks noGrp="1"/>
          </p:cNvSpPr>
          <p:nvPr>
            <p:ph type="title"/>
          </p:nvPr>
        </p:nvSpPr>
        <p:spPr/>
        <p:txBody>
          <a:bodyPr/>
          <a:lstStyle/>
          <a:p>
            <a:r>
              <a:rPr lang="en-US" dirty="0"/>
              <a:t>Interleaving</a:t>
            </a:r>
          </a:p>
        </p:txBody>
      </p:sp>
      <p:sp>
        <p:nvSpPr>
          <p:cNvPr id="3" name="Content Placeholder 2">
            <a:extLst>
              <a:ext uri="{FF2B5EF4-FFF2-40B4-BE49-F238E27FC236}">
                <a16:creationId xmlns:a16="http://schemas.microsoft.com/office/drawing/2014/main" id="{43DB31AF-5BCA-E54E-4929-B7B6A0D8AB8B}"/>
              </a:ext>
            </a:extLst>
          </p:cNvPr>
          <p:cNvSpPr>
            <a:spLocks noGrp="1"/>
          </p:cNvSpPr>
          <p:nvPr>
            <p:ph idx="1"/>
          </p:nvPr>
        </p:nvSpPr>
        <p:spPr/>
        <p:txBody>
          <a:bodyPr/>
          <a:lstStyle/>
          <a:p>
            <a:r>
              <a:rPr lang="en-US" dirty="0"/>
              <a:t>Due to time slicing, a thread can be interrupted at any time</a:t>
            </a:r>
          </a:p>
          <a:p>
            <a:pPr lvl="1"/>
            <a:r>
              <a:rPr lang="en-US" dirty="0"/>
              <a:t>Between any two lines of code</a:t>
            </a:r>
          </a:p>
          <a:p>
            <a:pPr lvl="1"/>
            <a:r>
              <a:rPr lang="en-US" dirty="0"/>
              <a:t>Within a single line of code</a:t>
            </a:r>
          </a:p>
          <a:p>
            <a:r>
              <a:rPr lang="en-US" dirty="0"/>
              <a:t>The sequence that operations occur across two threads is called an interleaving</a:t>
            </a:r>
          </a:p>
          <a:p>
            <a:r>
              <a:rPr lang="en-US" dirty="0"/>
              <a:t>Without doing anything else, we have no control over how different threads might be interleaved</a:t>
            </a:r>
          </a:p>
        </p:txBody>
      </p:sp>
    </p:spTree>
    <p:extLst>
      <p:ext uri="{BB962C8B-B14F-4D97-AF65-F5344CB8AC3E}">
        <p14:creationId xmlns:p14="http://schemas.microsoft.com/office/powerpoint/2010/main" val="4026232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6E02C-5673-38D6-4439-D43D5A72E8ED}"/>
              </a:ext>
            </a:extLst>
          </p:cNvPr>
          <p:cNvSpPr>
            <a:spLocks noGrp="1"/>
          </p:cNvSpPr>
          <p:nvPr>
            <p:ph type="title"/>
          </p:nvPr>
        </p:nvSpPr>
        <p:spPr/>
        <p:txBody>
          <a:bodyPr/>
          <a:lstStyle/>
          <a:p>
            <a:r>
              <a:rPr lang="en-US" dirty="0"/>
              <a:t>Resolving Deadlocks</a:t>
            </a:r>
          </a:p>
        </p:txBody>
      </p:sp>
      <p:sp>
        <p:nvSpPr>
          <p:cNvPr id="3" name="Content Placeholder 2">
            <a:extLst>
              <a:ext uri="{FF2B5EF4-FFF2-40B4-BE49-F238E27FC236}">
                <a16:creationId xmlns:a16="http://schemas.microsoft.com/office/drawing/2014/main" id="{B0A0BB86-88A0-A30B-3F0C-216BDA9EB984}"/>
              </a:ext>
            </a:extLst>
          </p:cNvPr>
          <p:cNvSpPr>
            <a:spLocks noGrp="1"/>
          </p:cNvSpPr>
          <p:nvPr>
            <p:ph idx="1"/>
          </p:nvPr>
        </p:nvSpPr>
        <p:spPr/>
        <p:txBody>
          <a:bodyPr>
            <a:normAutofit lnSpcReduction="10000"/>
          </a:bodyPr>
          <a:lstStyle/>
          <a:p>
            <a:r>
              <a:rPr lang="en-US" dirty="0"/>
              <a:t>Option 1: Address the “multiple locks” requirement</a:t>
            </a:r>
          </a:p>
          <a:p>
            <a:pPr lvl="1"/>
            <a:r>
              <a:rPr lang="en-US" dirty="0"/>
              <a:t>Have a coarser lock granularity</a:t>
            </a:r>
          </a:p>
          <a:p>
            <a:pPr lvl="1"/>
            <a:r>
              <a:rPr lang="en-US" dirty="0"/>
              <a:t>E.g. one lock for ALL bank accounts</a:t>
            </a:r>
          </a:p>
          <a:p>
            <a:r>
              <a:rPr lang="en-US" dirty="0"/>
              <a:t>Option 2: Address the “held at the same time” requirement</a:t>
            </a:r>
          </a:p>
          <a:p>
            <a:pPr lvl="1"/>
            <a:r>
              <a:rPr lang="en-US" dirty="0"/>
              <a:t>Have a finer critical section so that only one lock is needed at a time</a:t>
            </a:r>
          </a:p>
          <a:p>
            <a:pPr lvl="1"/>
            <a:r>
              <a:rPr lang="en-US" dirty="0"/>
              <a:t>E.g. instead of a synchronized </a:t>
            </a:r>
            <a:r>
              <a:rPr lang="en-US" dirty="0" err="1"/>
              <a:t>transferTo</a:t>
            </a:r>
            <a:r>
              <a:rPr lang="en-US" dirty="0"/>
              <a:t>, have the withdraw and deposit steps locked separately</a:t>
            </a:r>
          </a:p>
          <a:p>
            <a:r>
              <a:rPr lang="en-US" dirty="0"/>
              <a:t>Option 3: Address the “acquired in multiple orders” requirement</a:t>
            </a:r>
          </a:p>
          <a:p>
            <a:pPr lvl="1"/>
            <a:r>
              <a:rPr lang="en-US" dirty="0"/>
              <a:t>Force the threads to always acquire the locks in the same order</a:t>
            </a:r>
          </a:p>
          <a:p>
            <a:pPr lvl="1"/>
            <a:r>
              <a:rPr lang="en-US" dirty="0"/>
              <a:t>E.g. make </a:t>
            </a:r>
            <a:r>
              <a:rPr lang="en-US" dirty="0" err="1"/>
              <a:t>transferTo</a:t>
            </a:r>
            <a:r>
              <a:rPr lang="en-US" dirty="0"/>
              <a:t> acquire both locks before doing either the withdraw or deposit, make sure both threads agree on the order to </a:t>
            </a:r>
            <a:r>
              <a:rPr lang="en-US" dirty="0" err="1"/>
              <a:t>aquire</a:t>
            </a:r>
            <a:endParaRPr lang="en-US" dirty="0"/>
          </a:p>
          <a:p>
            <a:pPr lvl="1"/>
            <a:endParaRPr lang="en-US" dirty="0"/>
          </a:p>
        </p:txBody>
      </p:sp>
    </p:spTree>
    <p:extLst>
      <p:ext uri="{BB962C8B-B14F-4D97-AF65-F5344CB8AC3E}">
        <p14:creationId xmlns:p14="http://schemas.microsoft.com/office/powerpoint/2010/main" val="4289393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1: Coarser Locking</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fontScale="77500" lnSpcReduction="20000"/>
          </a:bodyPr>
          <a:lstStyle/>
          <a:p>
            <a:pPr marL="0" indent="0">
              <a:buNone/>
            </a:pPr>
            <a:r>
              <a:rPr lang="en-US" dirty="0">
                <a:solidFill>
                  <a:srgbClr val="FF0000"/>
                </a:solidFill>
              </a:rPr>
              <a:t>static final Object BANK = new Object();</a:t>
            </a:r>
          </a:p>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a:t>
            </a:r>
            <a:r>
              <a:rPr lang="en-US" dirty="0">
                <a:solidFill>
                  <a:srgbClr val="FF0000"/>
                </a:solidFill>
              </a:rPr>
              <a:t>synchronized(BANK){</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a:t>
            </a:r>
            <a:r>
              <a:rPr lang="en-US" dirty="0">
                <a:solidFill>
                  <a:srgbClr val="FF0000"/>
                </a:solidFill>
              </a:rPr>
              <a:t>}</a:t>
            </a:r>
            <a:r>
              <a:rPr lang="en-US" dirty="0"/>
              <a: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135221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2: Finer Critical Section</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1825624"/>
            <a:ext cx="10515600" cy="5113655"/>
          </a:xfrm>
        </p:spPr>
        <p:txBody>
          <a:bodyPr>
            <a:normAutofit fontScale="850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synchronized(this){</a:t>
            </a:r>
          </a:p>
          <a:p>
            <a:pPr marL="0" indent="0">
              <a:buNone/>
            </a:pPr>
            <a:r>
              <a:rPr lang="en-US" dirty="0"/>
              <a:t>			</a:t>
            </a:r>
            <a:r>
              <a:rPr lang="en-US" dirty="0" err="1"/>
              <a:t>this.withdraw</a:t>
            </a:r>
            <a:r>
              <a:rPr lang="en-US" dirty="0"/>
              <a:t>(amt); </a:t>
            </a:r>
          </a:p>
          <a:p>
            <a:pPr marL="0" indent="0">
              <a:buNone/>
            </a:pPr>
            <a:r>
              <a:rPr lang="en-US" dirty="0"/>
              <a:t>		}</a:t>
            </a:r>
          </a:p>
          <a:p>
            <a:pPr marL="0" indent="0">
              <a:buNone/>
            </a:pPr>
            <a:r>
              <a:rPr lang="en-US" dirty="0"/>
              <a:t>		synchronized(a){</a:t>
            </a:r>
          </a:p>
          <a:p>
            <a:pPr marL="0" indent="0">
              <a:buNone/>
            </a:pPr>
            <a:r>
              <a:rPr lang="en-US" dirty="0"/>
              <a:t>			</a:t>
            </a:r>
            <a:r>
              <a:rPr lang="en-US" dirty="0" err="1"/>
              <a:t>a.deposit</a:t>
            </a:r>
            <a:r>
              <a:rPr lang="en-US" dirty="0"/>
              <a:t>(amt);</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72183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a:xfrm>
            <a:off x="838200" y="-193675"/>
            <a:ext cx="10515600" cy="1325563"/>
          </a:xfrm>
        </p:spPr>
        <p:txBody>
          <a:bodyPr/>
          <a:lstStyle/>
          <a:p>
            <a:r>
              <a:rPr lang="en-US" dirty="0"/>
              <a:t>Option 3: First Get All Locks In A Fixed Order</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751840"/>
            <a:ext cx="10515600" cy="6187439"/>
          </a:xfrm>
        </p:spPr>
        <p:txBody>
          <a:bodyPr>
            <a:normAutofit fontScale="625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if (</a:t>
            </a:r>
            <a:r>
              <a:rPr lang="en-US" dirty="0" err="1"/>
              <a:t>this.acctNum</a:t>
            </a:r>
            <a:r>
              <a:rPr lang="en-US" dirty="0"/>
              <a:t> &lt; </a:t>
            </a:r>
            <a:r>
              <a:rPr lang="en-US" dirty="0" err="1"/>
              <a:t>a.acctNum</a:t>
            </a:r>
            <a:r>
              <a:rPr lang="en-US" dirty="0"/>
              <a:t>){</a:t>
            </a:r>
          </a:p>
          <a:p>
            <a:pPr marL="0" indent="0">
              <a:buNone/>
            </a:pPr>
            <a:r>
              <a:rPr lang="en-US" dirty="0"/>
              <a:t>			synchronized(this){</a:t>
            </a:r>
          </a:p>
          <a:p>
            <a:pPr marL="0" indent="0">
              <a:buNone/>
            </a:pPr>
            <a:r>
              <a:rPr lang="en-US" dirty="0"/>
              <a:t>				synchronized(a){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a:t>
            </a:r>
          </a:p>
          <a:p>
            <a:pPr marL="0" indent="0">
              <a:buNone/>
            </a:pPr>
            <a:r>
              <a:rPr lang="en-US" dirty="0"/>
              <a:t>		else {</a:t>
            </a:r>
          </a:p>
          <a:p>
            <a:pPr marL="0" indent="0">
              <a:buNone/>
            </a:pPr>
            <a:r>
              <a:rPr lang="en-US" dirty="0"/>
              <a:t>			synchronized(a){</a:t>
            </a:r>
          </a:p>
          <a:p>
            <a:pPr marL="0" indent="0">
              <a:buNone/>
            </a:pPr>
            <a:r>
              <a:rPr lang="en-US" dirty="0"/>
              <a:t>				synchronized(this){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4218861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8F22-9A08-0993-D878-46864D92F1FB}"/>
              </a:ext>
            </a:extLst>
          </p:cNvPr>
          <p:cNvSpPr>
            <a:spLocks noGrp="1"/>
          </p:cNvSpPr>
          <p:nvPr>
            <p:ph type="title"/>
          </p:nvPr>
        </p:nvSpPr>
        <p:spPr/>
        <p:txBody>
          <a:bodyPr/>
          <a:lstStyle/>
          <a:p>
            <a:r>
              <a:rPr lang="en-US" dirty="0"/>
              <a:t>Parallel Code Conventional Wisdom</a:t>
            </a:r>
          </a:p>
        </p:txBody>
      </p:sp>
      <p:sp>
        <p:nvSpPr>
          <p:cNvPr id="3" name="Content Placeholder 2">
            <a:extLst>
              <a:ext uri="{FF2B5EF4-FFF2-40B4-BE49-F238E27FC236}">
                <a16:creationId xmlns:a16="http://schemas.microsoft.com/office/drawing/2014/main" id="{38032497-4370-4006-0BE4-92CEAB21A8F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144485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F9FC-FCC2-7595-4DA6-972C382C3A6F}"/>
              </a:ext>
            </a:extLst>
          </p:cNvPr>
          <p:cNvSpPr>
            <a:spLocks noGrp="1"/>
          </p:cNvSpPr>
          <p:nvPr>
            <p:ph type="title"/>
          </p:nvPr>
        </p:nvSpPr>
        <p:spPr/>
        <p:txBody>
          <a:bodyPr/>
          <a:lstStyle/>
          <a:p>
            <a:r>
              <a:rPr lang="en-US" dirty="0"/>
              <a:t>Memory Categories</a:t>
            </a:r>
          </a:p>
        </p:txBody>
      </p:sp>
      <p:sp>
        <p:nvSpPr>
          <p:cNvPr id="3" name="Content Placeholder 2">
            <a:extLst>
              <a:ext uri="{FF2B5EF4-FFF2-40B4-BE49-F238E27FC236}">
                <a16:creationId xmlns:a16="http://schemas.microsoft.com/office/drawing/2014/main" id="{754EF2E3-1391-65DE-BDE7-03579C50B3AD}"/>
              </a:ext>
            </a:extLst>
          </p:cNvPr>
          <p:cNvSpPr>
            <a:spLocks noGrp="1"/>
          </p:cNvSpPr>
          <p:nvPr>
            <p:ph idx="1"/>
          </p:nvPr>
        </p:nvSpPr>
        <p:spPr/>
        <p:txBody>
          <a:bodyPr/>
          <a:lstStyle/>
          <a:p>
            <a:pPr marL="0" indent="0">
              <a:buNone/>
            </a:pPr>
            <a:r>
              <a:rPr lang="en-US" dirty="0"/>
              <a:t>All memory must fit one of three categories:</a:t>
            </a:r>
          </a:p>
          <a:p>
            <a:pPr marL="514350" indent="-514350">
              <a:buFont typeface="+mj-lt"/>
              <a:buAutoNum type="arabicPeriod"/>
            </a:pPr>
            <a:r>
              <a:rPr lang="en-US" dirty="0"/>
              <a:t>Thread Local: Each thread has its own copy</a:t>
            </a:r>
          </a:p>
          <a:p>
            <a:pPr marL="514350" indent="-514350">
              <a:buFont typeface="+mj-lt"/>
              <a:buAutoNum type="arabicPeriod"/>
            </a:pPr>
            <a:r>
              <a:rPr lang="en-US" dirty="0"/>
              <a:t>Shared and Immutable: There is just one copy, but nothing will ever write to it</a:t>
            </a:r>
          </a:p>
          <a:p>
            <a:pPr marL="514350" indent="-514350">
              <a:buFont typeface="+mj-lt"/>
              <a:buAutoNum type="arabicPeriod"/>
            </a:pPr>
            <a:r>
              <a:rPr lang="en-US" dirty="0"/>
              <a:t>Shared and Mutable: There is just one copy, it may change</a:t>
            </a:r>
          </a:p>
          <a:p>
            <a:pPr lvl="1"/>
            <a:r>
              <a:rPr lang="en-US" dirty="0">
                <a:solidFill>
                  <a:srgbClr val="FF0000"/>
                </a:solidFill>
              </a:rPr>
              <a:t>Requires Synchronization!</a:t>
            </a:r>
          </a:p>
        </p:txBody>
      </p:sp>
    </p:spTree>
    <p:extLst>
      <p:ext uri="{BB962C8B-B14F-4D97-AF65-F5344CB8AC3E}">
        <p14:creationId xmlns:p14="http://schemas.microsoft.com/office/powerpoint/2010/main" val="3791496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891D-8375-FE99-21C6-EBE114E1584A}"/>
              </a:ext>
            </a:extLst>
          </p:cNvPr>
          <p:cNvSpPr>
            <a:spLocks noGrp="1"/>
          </p:cNvSpPr>
          <p:nvPr>
            <p:ph type="title"/>
          </p:nvPr>
        </p:nvSpPr>
        <p:spPr/>
        <p:txBody>
          <a:bodyPr/>
          <a:lstStyle/>
          <a:p>
            <a:r>
              <a:rPr lang="en-US" dirty="0"/>
              <a:t>Thread Local Memory</a:t>
            </a:r>
          </a:p>
        </p:txBody>
      </p:sp>
      <p:sp>
        <p:nvSpPr>
          <p:cNvPr id="3" name="Content Placeholder 2">
            <a:extLst>
              <a:ext uri="{FF2B5EF4-FFF2-40B4-BE49-F238E27FC236}">
                <a16:creationId xmlns:a16="http://schemas.microsoft.com/office/drawing/2014/main" id="{D4715F66-6709-670F-93F3-2247BD9C7F2E}"/>
              </a:ext>
            </a:extLst>
          </p:cNvPr>
          <p:cNvSpPr>
            <a:spLocks noGrp="1"/>
          </p:cNvSpPr>
          <p:nvPr>
            <p:ph idx="1"/>
          </p:nvPr>
        </p:nvSpPr>
        <p:spPr/>
        <p:txBody>
          <a:bodyPr/>
          <a:lstStyle/>
          <a:p>
            <a:r>
              <a:rPr lang="en-US" dirty="0"/>
              <a:t>Whenever possible, avoid sharing resources</a:t>
            </a:r>
          </a:p>
          <a:p>
            <a:r>
              <a:rPr lang="en-US" dirty="0"/>
              <a:t>Dodges all race conditions, since no other threads can touch it!</a:t>
            </a:r>
          </a:p>
          <a:p>
            <a:pPr lvl="1"/>
            <a:r>
              <a:rPr lang="en-US" dirty="0"/>
              <a:t>No synchronization necessary! (Remember </a:t>
            </a:r>
            <a:r>
              <a:rPr lang="en-US" dirty="0" err="1"/>
              <a:t>Ahmdal’s</a:t>
            </a:r>
            <a:r>
              <a:rPr lang="en-US" dirty="0"/>
              <a:t> law)</a:t>
            </a:r>
          </a:p>
          <a:p>
            <a:r>
              <a:rPr lang="en-US" dirty="0"/>
              <a:t>Use whenever threads do not need to communicate using the resource</a:t>
            </a:r>
          </a:p>
          <a:p>
            <a:pPr lvl="1"/>
            <a:r>
              <a:rPr lang="en-US" dirty="0"/>
              <a:t>E.g., each thread should have its on Random object</a:t>
            </a:r>
          </a:p>
          <a:p>
            <a:r>
              <a:rPr lang="en-US" dirty="0"/>
              <a:t>In most cases, most objects should be in this category</a:t>
            </a:r>
          </a:p>
        </p:txBody>
      </p:sp>
    </p:spTree>
    <p:extLst>
      <p:ext uri="{BB962C8B-B14F-4D97-AF65-F5344CB8AC3E}">
        <p14:creationId xmlns:p14="http://schemas.microsoft.com/office/powerpoint/2010/main" val="1839542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2544-9CC0-FB0D-054C-7DA324CACF61}"/>
              </a:ext>
            </a:extLst>
          </p:cNvPr>
          <p:cNvSpPr>
            <a:spLocks noGrp="1"/>
          </p:cNvSpPr>
          <p:nvPr>
            <p:ph type="title"/>
          </p:nvPr>
        </p:nvSpPr>
        <p:spPr/>
        <p:txBody>
          <a:bodyPr/>
          <a:lstStyle/>
          <a:p>
            <a:r>
              <a:rPr lang="en-US" dirty="0"/>
              <a:t>Immutable Objects</a:t>
            </a:r>
          </a:p>
        </p:txBody>
      </p:sp>
      <p:sp>
        <p:nvSpPr>
          <p:cNvPr id="3" name="Content Placeholder 2">
            <a:extLst>
              <a:ext uri="{FF2B5EF4-FFF2-40B4-BE49-F238E27FC236}">
                <a16:creationId xmlns:a16="http://schemas.microsoft.com/office/drawing/2014/main" id="{13290D9C-3674-310D-619B-0737288B397B}"/>
              </a:ext>
            </a:extLst>
          </p:cNvPr>
          <p:cNvSpPr>
            <a:spLocks noGrp="1"/>
          </p:cNvSpPr>
          <p:nvPr>
            <p:ph idx="1"/>
          </p:nvPr>
        </p:nvSpPr>
        <p:spPr/>
        <p:txBody>
          <a:bodyPr/>
          <a:lstStyle/>
          <a:p>
            <a:r>
              <a:rPr lang="en-US" dirty="0"/>
              <a:t>Whenever possible, avoid changing objects</a:t>
            </a:r>
          </a:p>
          <a:p>
            <a:pPr lvl="1"/>
            <a:r>
              <a:rPr lang="en-US" dirty="0"/>
              <a:t>Make new objects instead</a:t>
            </a:r>
          </a:p>
          <a:p>
            <a:r>
              <a:rPr lang="en-US" dirty="0"/>
              <a:t>Parallel reads are not data races</a:t>
            </a:r>
          </a:p>
          <a:p>
            <a:pPr lvl="1"/>
            <a:r>
              <a:rPr lang="en-US" dirty="0"/>
              <a:t>If an object is never written to, no synchronization necessary!</a:t>
            </a:r>
          </a:p>
          <a:p>
            <a:r>
              <a:rPr lang="en-US" dirty="0"/>
              <a:t>Many programmers over-use mutation, minimize it</a:t>
            </a:r>
          </a:p>
        </p:txBody>
      </p:sp>
    </p:spTree>
    <p:extLst>
      <p:ext uri="{BB962C8B-B14F-4D97-AF65-F5344CB8AC3E}">
        <p14:creationId xmlns:p14="http://schemas.microsoft.com/office/powerpoint/2010/main" val="3849426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68A4-910D-48CC-0436-66F2F2FFF9C9}"/>
              </a:ext>
            </a:extLst>
          </p:cNvPr>
          <p:cNvSpPr>
            <a:spLocks noGrp="1"/>
          </p:cNvSpPr>
          <p:nvPr>
            <p:ph type="title"/>
          </p:nvPr>
        </p:nvSpPr>
        <p:spPr/>
        <p:txBody>
          <a:bodyPr/>
          <a:lstStyle/>
          <a:p>
            <a:r>
              <a:rPr lang="en-US" dirty="0"/>
              <a:t>Shared and Mutable Objects</a:t>
            </a:r>
          </a:p>
        </p:txBody>
      </p:sp>
      <p:sp>
        <p:nvSpPr>
          <p:cNvPr id="3" name="Content Placeholder 2">
            <a:extLst>
              <a:ext uri="{FF2B5EF4-FFF2-40B4-BE49-F238E27FC236}">
                <a16:creationId xmlns:a16="http://schemas.microsoft.com/office/drawing/2014/main" id="{FE21BC2D-B37B-2C4D-BE10-5A3797639341}"/>
              </a:ext>
            </a:extLst>
          </p:cNvPr>
          <p:cNvSpPr>
            <a:spLocks noGrp="1"/>
          </p:cNvSpPr>
          <p:nvPr>
            <p:ph idx="1"/>
          </p:nvPr>
        </p:nvSpPr>
        <p:spPr/>
        <p:txBody>
          <a:bodyPr/>
          <a:lstStyle/>
          <a:p>
            <a:r>
              <a:rPr lang="en-US" dirty="0"/>
              <a:t>For everything else, use locks</a:t>
            </a:r>
          </a:p>
          <a:p>
            <a:r>
              <a:rPr lang="en-US" dirty="0"/>
              <a:t>Avoid all data races</a:t>
            </a:r>
          </a:p>
          <a:p>
            <a:pPr lvl="1"/>
            <a:r>
              <a:rPr lang="en-US" dirty="0"/>
              <a:t>Every read and write should be projected with a lock, even if it “seems safe”</a:t>
            </a:r>
          </a:p>
          <a:p>
            <a:pPr lvl="1"/>
            <a:r>
              <a:rPr lang="en-US" dirty="0"/>
              <a:t>Almost every Java/C program with a data race is wrong</a:t>
            </a:r>
          </a:p>
          <a:p>
            <a:r>
              <a:rPr lang="en-US" dirty="0"/>
              <a:t>Even without data races, it still may be incorrect</a:t>
            </a:r>
          </a:p>
          <a:p>
            <a:pPr lvl="1"/>
            <a:r>
              <a:rPr lang="en-US" dirty="0"/>
              <a:t>Watch for bad </a:t>
            </a:r>
            <a:r>
              <a:rPr lang="en-US" dirty="0" err="1"/>
              <a:t>interleavings</a:t>
            </a:r>
            <a:r>
              <a:rPr lang="en-US" dirty="0"/>
              <a:t> as well!</a:t>
            </a:r>
          </a:p>
          <a:p>
            <a:endParaRPr lang="en-US" dirty="0"/>
          </a:p>
        </p:txBody>
      </p:sp>
    </p:spTree>
    <p:extLst>
      <p:ext uri="{BB962C8B-B14F-4D97-AF65-F5344CB8AC3E}">
        <p14:creationId xmlns:p14="http://schemas.microsoft.com/office/powerpoint/2010/main" val="1470352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0955C-25A9-B2A3-AFBC-4B1D253E009F}"/>
              </a:ext>
            </a:extLst>
          </p:cNvPr>
          <p:cNvSpPr>
            <a:spLocks noGrp="1"/>
          </p:cNvSpPr>
          <p:nvPr>
            <p:ph type="title"/>
          </p:nvPr>
        </p:nvSpPr>
        <p:spPr/>
        <p:txBody>
          <a:bodyPr/>
          <a:lstStyle/>
          <a:p>
            <a:r>
              <a:rPr lang="en-US" dirty="0"/>
              <a:t>Consistent Locking</a:t>
            </a:r>
          </a:p>
        </p:txBody>
      </p:sp>
      <p:sp>
        <p:nvSpPr>
          <p:cNvPr id="3" name="Content Placeholder 2">
            <a:extLst>
              <a:ext uri="{FF2B5EF4-FFF2-40B4-BE49-F238E27FC236}">
                <a16:creationId xmlns:a16="http://schemas.microsoft.com/office/drawing/2014/main" id="{DDABE940-22B3-5589-4120-B555EBEC9A80}"/>
              </a:ext>
            </a:extLst>
          </p:cNvPr>
          <p:cNvSpPr>
            <a:spLocks noGrp="1"/>
          </p:cNvSpPr>
          <p:nvPr>
            <p:ph idx="1"/>
          </p:nvPr>
        </p:nvSpPr>
        <p:spPr/>
        <p:txBody>
          <a:bodyPr/>
          <a:lstStyle/>
          <a:p>
            <a:r>
              <a:rPr lang="en-US" dirty="0"/>
              <a:t>For each location needing synchronization, have a lock that is always held when reading or writing the location</a:t>
            </a:r>
          </a:p>
          <a:p>
            <a:r>
              <a:rPr lang="en-US" dirty="0"/>
              <a:t>The same lock can (and often should) “guard” multiple fields/objects</a:t>
            </a:r>
          </a:p>
          <a:p>
            <a:pPr lvl="1"/>
            <a:r>
              <a:rPr lang="en-US" dirty="0"/>
              <a:t>Clearly document what each lock guards!</a:t>
            </a:r>
          </a:p>
          <a:p>
            <a:pPr lvl="1"/>
            <a:r>
              <a:rPr lang="en-US" dirty="0"/>
              <a:t>In Java, the lock should usually be the object itself (i.e. “this”)</a:t>
            </a:r>
          </a:p>
          <a:p>
            <a:r>
              <a:rPr lang="en-US" dirty="0"/>
              <a:t>Have a mapping between memory locations and lock objects and stick to it!</a:t>
            </a:r>
          </a:p>
        </p:txBody>
      </p:sp>
      <p:grpSp>
        <p:nvGrpSpPr>
          <p:cNvPr id="7" name="Group 6" descr="An example of one lock guarding one object. Any time that object is used (read-to or written-from) we must acquire that lock.">
            <a:extLst>
              <a:ext uri="{FF2B5EF4-FFF2-40B4-BE49-F238E27FC236}">
                <a16:creationId xmlns:a16="http://schemas.microsoft.com/office/drawing/2014/main" id="{7A87A4D8-4A99-738E-BBBF-E1469A82DE79}"/>
              </a:ext>
            </a:extLst>
          </p:cNvPr>
          <p:cNvGrpSpPr/>
          <p:nvPr/>
        </p:nvGrpSpPr>
        <p:grpSpPr>
          <a:xfrm>
            <a:off x="1916116" y="4957128"/>
            <a:ext cx="396240" cy="1189514"/>
            <a:chOff x="1916116" y="4957128"/>
            <a:chExt cx="396240" cy="1189514"/>
          </a:xfrm>
        </p:grpSpPr>
        <p:sp>
          <p:nvSpPr>
            <p:cNvPr id="25" name="Oval 24">
              <a:extLst>
                <a:ext uri="{FF2B5EF4-FFF2-40B4-BE49-F238E27FC236}">
                  <a16:creationId xmlns:a16="http://schemas.microsoft.com/office/drawing/2014/main" id="{C4D660FD-E3EA-5857-DED0-2FF6289614CF}"/>
                </a:ext>
              </a:extLst>
            </p:cNvPr>
            <p:cNvSpPr/>
            <p:nvPr/>
          </p:nvSpPr>
          <p:spPr>
            <a:xfrm>
              <a:off x="1916116"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 descr="Lock Icon Stock Illustration - Download Image Now - Lock, Locking, Icon -  iStock">
              <a:extLst>
                <a:ext uri="{FF2B5EF4-FFF2-40B4-BE49-F238E27FC236}">
                  <a16:creationId xmlns:a16="http://schemas.microsoft.com/office/drawing/2014/main" id="{710A18DC-401F-68BA-C1EC-52F5FFF228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1916116"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Straight Connector 27">
              <a:extLst>
                <a:ext uri="{FF2B5EF4-FFF2-40B4-BE49-F238E27FC236}">
                  <a16:creationId xmlns:a16="http://schemas.microsoft.com/office/drawing/2014/main" id="{C75ACF62-48CF-8852-F989-3128D30DBD3B}"/>
                </a:ext>
              </a:extLst>
            </p:cNvPr>
            <p:cNvCxnSpPr>
              <a:cxnSpLocks/>
              <a:stCxn id="25" idx="4"/>
              <a:endCxn id="26" idx="0"/>
            </p:cNvCxnSpPr>
            <p:nvPr/>
          </p:nvCxnSpPr>
          <p:spPr>
            <a:xfrm flipH="1">
              <a:off x="2097085" y="5353368"/>
              <a:ext cx="17151" cy="24717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9" name="Group 8" descr="We could also have one lock protecting multiple objects. In this case using any one of those several objects requires acquiring that one lock.">
            <a:extLst>
              <a:ext uri="{FF2B5EF4-FFF2-40B4-BE49-F238E27FC236}">
                <a16:creationId xmlns:a16="http://schemas.microsoft.com/office/drawing/2014/main" id="{3553AE39-E20D-7DBB-436A-A56392393721}"/>
              </a:ext>
            </a:extLst>
          </p:cNvPr>
          <p:cNvGrpSpPr/>
          <p:nvPr/>
        </p:nvGrpSpPr>
        <p:grpSpPr>
          <a:xfrm>
            <a:off x="3393440" y="5024120"/>
            <a:ext cx="1584960" cy="1235234"/>
            <a:chOff x="3393440" y="5024120"/>
            <a:chExt cx="1584960" cy="1235234"/>
          </a:xfrm>
        </p:grpSpPr>
        <p:sp>
          <p:nvSpPr>
            <p:cNvPr id="4" name="Oval 3">
              <a:extLst>
                <a:ext uri="{FF2B5EF4-FFF2-40B4-BE49-F238E27FC236}">
                  <a16:creationId xmlns:a16="http://schemas.microsoft.com/office/drawing/2014/main" id="{981577DD-8FD9-9AD9-885F-3D517938C6E5}"/>
                </a:ext>
              </a:extLst>
            </p:cNvPr>
            <p:cNvSpPr/>
            <p:nvPr/>
          </p:nvSpPr>
          <p:spPr>
            <a:xfrm>
              <a:off x="339344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1DA4BCB-B840-E23A-D909-CCF2B6BB9715}"/>
                </a:ext>
              </a:extLst>
            </p:cNvPr>
            <p:cNvSpPr/>
            <p:nvPr/>
          </p:nvSpPr>
          <p:spPr>
            <a:xfrm>
              <a:off x="4582160" y="502412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06CE46-E52A-8089-5737-93BA6D4D0C96}"/>
                </a:ext>
              </a:extLst>
            </p:cNvPr>
            <p:cNvSpPr/>
            <p:nvPr/>
          </p:nvSpPr>
          <p:spPr>
            <a:xfrm>
              <a:off x="398780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ock Icon Stock Illustration - Download Image Now - Lock, Locking, Icon -  iStock">
              <a:extLst>
                <a:ext uri="{FF2B5EF4-FFF2-40B4-BE49-F238E27FC236}">
                  <a16:creationId xmlns:a16="http://schemas.microsoft.com/office/drawing/2014/main" id="{12BF3E40-7798-000B-70F0-ABC980897B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3987800" y="5713254"/>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49B28564-6754-5437-B662-DB42C2261A4C}"/>
                </a:ext>
              </a:extLst>
            </p:cNvPr>
            <p:cNvCxnSpPr>
              <a:cxnSpLocks/>
              <a:stCxn id="4" idx="4"/>
              <a:endCxn id="1026" idx="0"/>
            </p:cNvCxnSpPr>
            <p:nvPr/>
          </p:nvCxnSpPr>
          <p:spPr>
            <a:xfrm>
              <a:off x="3591560" y="5466080"/>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33DC13-B389-D700-8088-2E7A18BAA99C}"/>
                </a:ext>
              </a:extLst>
            </p:cNvPr>
            <p:cNvCxnSpPr>
              <a:cxnSpLocks/>
              <a:stCxn id="6" idx="4"/>
              <a:endCxn id="1026" idx="0"/>
            </p:cNvCxnSpPr>
            <p:nvPr/>
          </p:nvCxnSpPr>
          <p:spPr>
            <a:xfrm flipH="1">
              <a:off x="4168769" y="5466080"/>
              <a:ext cx="17151"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507CB1-7832-EEB4-B6A5-C67E1913F643}"/>
                </a:ext>
              </a:extLst>
            </p:cNvPr>
            <p:cNvCxnSpPr>
              <a:cxnSpLocks/>
              <a:stCxn id="5" idx="4"/>
              <a:endCxn id="1026" idx="0"/>
            </p:cNvCxnSpPr>
            <p:nvPr/>
          </p:nvCxnSpPr>
          <p:spPr>
            <a:xfrm flipH="1">
              <a:off x="4168769" y="5420360"/>
              <a:ext cx="611511" cy="29289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551F9428-FE46-3CC6-774F-C8E248003A8C}"/>
              </a:ext>
              <a:ext uri="{C183D7F6-B498-43B3-948B-1728B52AA6E4}">
                <adec:decorative xmlns:adec="http://schemas.microsoft.com/office/drawing/2017/decorative" val="1"/>
              </a:ext>
            </a:extLst>
          </p:cNvPr>
          <p:cNvGrpSpPr/>
          <p:nvPr/>
        </p:nvGrpSpPr>
        <p:grpSpPr>
          <a:xfrm>
            <a:off x="6003931" y="4911408"/>
            <a:ext cx="1584960" cy="1235234"/>
            <a:chOff x="6003931" y="4911408"/>
            <a:chExt cx="1584960" cy="1235234"/>
          </a:xfrm>
        </p:grpSpPr>
        <p:sp>
          <p:nvSpPr>
            <p:cNvPr id="16" name="Oval 15">
              <a:extLst>
                <a:ext uri="{FF2B5EF4-FFF2-40B4-BE49-F238E27FC236}">
                  <a16:creationId xmlns:a16="http://schemas.microsoft.com/office/drawing/2014/main" id="{2D000D68-FFF8-4EFD-3C14-C45241A874C9}"/>
                </a:ext>
              </a:extLst>
            </p:cNvPr>
            <p:cNvSpPr/>
            <p:nvPr/>
          </p:nvSpPr>
          <p:spPr>
            <a:xfrm>
              <a:off x="6003931"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2533211-2389-E0D6-BD14-CA40BEB073C4}"/>
                </a:ext>
              </a:extLst>
            </p:cNvPr>
            <p:cNvSpPr/>
            <p:nvPr/>
          </p:nvSpPr>
          <p:spPr>
            <a:xfrm>
              <a:off x="7192651" y="491140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Lock Icon Stock Illustration - Download Image Now - Lock, Locking, Icon -  iStock">
              <a:extLst>
                <a:ext uri="{FF2B5EF4-FFF2-40B4-BE49-F238E27FC236}">
                  <a16:creationId xmlns:a16="http://schemas.microsoft.com/office/drawing/2014/main" id="{19673F94-4B64-11B3-33A6-4DBBD8B777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6598291"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a:extLst>
                <a:ext uri="{FF2B5EF4-FFF2-40B4-BE49-F238E27FC236}">
                  <a16:creationId xmlns:a16="http://schemas.microsoft.com/office/drawing/2014/main" id="{03237DFB-6235-79F0-97A7-B6D83CC0FEA2}"/>
                </a:ext>
              </a:extLst>
            </p:cNvPr>
            <p:cNvCxnSpPr>
              <a:cxnSpLocks/>
              <a:stCxn id="16" idx="4"/>
              <a:endCxn id="19" idx="0"/>
            </p:cNvCxnSpPr>
            <p:nvPr/>
          </p:nvCxnSpPr>
          <p:spPr>
            <a:xfrm>
              <a:off x="6202051" y="5353368"/>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8FA8E0-58BD-1596-FB94-73B07082C10E}"/>
                </a:ext>
              </a:extLst>
            </p:cNvPr>
            <p:cNvCxnSpPr>
              <a:cxnSpLocks/>
              <a:stCxn id="17" idx="4"/>
              <a:endCxn id="19" idx="0"/>
            </p:cNvCxnSpPr>
            <p:nvPr/>
          </p:nvCxnSpPr>
          <p:spPr>
            <a:xfrm flipH="1">
              <a:off x="6779260" y="5307648"/>
              <a:ext cx="611511" cy="292894"/>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6628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3ECE2-9CC3-DF86-BABE-D4BE2D4AB901}"/>
              </a:ext>
            </a:extLst>
          </p:cNvPr>
          <p:cNvSpPr>
            <a:spLocks noGrp="1"/>
          </p:cNvSpPr>
          <p:nvPr>
            <p:ph type="title"/>
          </p:nvPr>
        </p:nvSpPr>
        <p:spPr/>
        <p:txBody>
          <a:bodyPr/>
          <a:lstStyle/>
          <a:p>
            <a:r>
              <a:rPr lang="en-US" dirty="0"/>
              <a:t>Concurrent Programming</a:t>
            </a:r>
          </a:p>
        </p:txBody>
      </p:sp>
      <p:sp>
        <p:nvSpPr>
          <p:cNvPr id="3" name="Content Placeholder 2">
            <a:extLst>
              <a:ext uri="{FF2B5EF4-FFF2-40B4-BE49-F238E27FC236}">
                <a16:creationId xmlns:a16="http://schemas.microsoft.com/office/drawing/2014/main" id="{5B919A95-C324-F33C-8E0D-40758B326B9A}"/>
              </a:ext>
            </a:extLst>
          </p:cNvPr>
          <p:cNvSpPr>
            <a:spLocks noGrp="1"/>
          </p:cNvSpPr>
          <p:nvPr>
            <p:ph idx="1"/>
          </p:nvPr>
        </p:nvSpPr>
        <p:spPr/>
        <p:txBody>
          <a:bodyPr>
            <a:normAutofit lnSpcReduction="10000"/>
          </a:bodyPr>
          <a:lstStyle/>
          <a:p>
            <a:r>
              <a:rPr lang="en-US" dirty="0"/>
              <a:t>Concurrency: </a:t>
            </a:r>
          </a:p>
          <a:p>
            <a:pPr lvl="1"/>
            <a:r>
              <a:rPr lang="en-US" dirty="0"/>
              <a:t>Correctly and efficiently managing access to shared resources across multiple possibly-simultaneous tasks</a:t>
            </a:r>
          </a:p>
          <a:p>
            <a:r>
              <a:rPr lang="en-US" dirty="0"/>
              <a:t>Requires synchronization to avoid incorrect simultaneous access</a:t>
            </a:r>
          </a:p>
          <a:p>
            <a:pPr lvl="1"/>
            <a:r>
              <a:rPr lang="en-US" dirty="0"/>
              <a:t>Use some way of “blocking” other tasks from using a resource when another modifies it or makes decisions based on its state</a:t>
            </a:r>
          </a:p>
          <a:p>
            <a:pPr lvl="1"/>
            <a:r>
              <a:rPr lang="en-US" dirty="0"/>
              <a:t>That blocking task will free up the resource when it’s done</a:t>
            </a:r>
          </a:p>
          <a:p>
            <a:r>
              <a:rPr lang="en-US" dirty="0"/>
              <a:t>Warning:</a:t>
            </a:r>
          </a:p>
          <a:p>
            <a:pPr lvl="1"/>
            <a:r>
              <a:rPr lang="en-US" dirty="0"/>
              <a:t>Because we have no control over when threads are scheduled by the OS, even correct implementations are highly non-deterministic</a:t>
            </a:r>
          </a:p>
          <a:p>
            <a:pPr lvl="1"/>
            <a:r>
              <a:rPr lang="en-US" dirty="0"/>
              <a:t>Errors are hard to reproduce, which complicates debugging</a:t>
            </a:r>
          </a:p>
          <a:p>
            <a:endParaRPr lang="en-US" dirty="0"/>
          </a:p>
        </p:txBody>
      </p:sp>
    </p:spTree>
    <p:extLst>
      <p:ext uri="{BB962C8B-B14F-4D97-AF65-F5344CB8AC3E}">
        <p14:creationId xmlns:p14="http://schemas.microsoft.com/office/powerpoint/2010/main" val="3154095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7CE9F-71A4-091E-38F4-0E9AC18DD935}"/>
              </a:ext>
            </a:extLst>
          </p:cNvPr>
          <p:cNvSpPr>
            <a:spLocks noGrp="1"/>
          </p:cNvSpPr>
          <p:nvPr>
            <p:ph type="title"/>
          </p:nvPr>
        </p:nvSpPr>
        <p:spPr/>
        <p:txBody>
          <a:bodyPr/>
          <a:lstStyle/>
          <a:p>
            <a:r>
              <a:rPr lang="en-US" dirty="0"/>
              <a:t>Lock Granularity</a:t>
            </a:r>
          </a:p>
        </p:txBody>
      </p:sp>
      <p:sp>
        <p:nvSpPr>
          <p:cNvPr id="3" name="Content Placeholder 2">
            <a:extLst>
              <a:ext uri="{FF2B5EF4-FFF2-40B4-BE49-F238E27FC236}">
                <a16:creationId xmlns:a16="http://schemas.microsoft.com/office/drawing/2014/main" id="{11D0479E-F96C-37FB-4532-C0B632D59348}"/>
              </a:ext>
            </a:extLst>
          </p:cNvPr>
          <p:cNvSpPr>
            <a:spLocks noGrp="1"/>
          </p:cNvSpPr>
          <p:nvPr>
            <p:ph idx="1"/>
          </p:nvPr>
        </p:nvSpPr>
        <p:spPr/>
        <p:txBody>
          <a:bodyPr/>
          <a:lstStyle/>
          <a:p>
            <a:r>
              <a:rPr lang="en-US" dirty="0"/>
              <a:t>Coarse Grained: Fewer locks guarding more things each</a:t>
            </a:r>
          </a:p>
          <a:p>
            <a:pPr lvl="1"/>
            <a:r>
              <a:rPr lang="en-US" dirty="0"/>
              <a:t>One lock for an entire data structure</a:t>
            </a:r>
          </a:p>
          <a:p>
            <a:pPr lvl="1"/>
            <a:r>
              <a:rPr lang="en-US" dirty="0"/>
              <a:t>One lock shared by multiple objects (e.g. one lock for all bank accounts)</a:t>
            </a:r>
          </a:p>
          <a:p>
            <a:r>
              <a:rPr lang="en-US" dirty="0"/>
              <a:t>Fine Grained: More locks guarding fewer things each</a:t>
            </a:r>
          </a:p>
          <a:p>
            <a:pPr lvl="1"/>
            <a:r>
              <a:rPr lang="en-US" dirty="0"/>
              <a:t>One lock per data structure location (e.g. array index)</a:t>
            </a:r>
          </a:p>
          <a:p>
            <a:pPr lvl="1"/>
            <a:r>
              <a:rPr lang="en-US" dirty="0"/>
              <a:t>One lock per object or per field in one object (e.g. one lock for each account)</a:t>
            </a:r>
          </a:p>
          <a:p>
            <a:r>
              <a:rPr lang="en-US" dirty="0"/>
              <a:t>Note: there’s really a continuum between them…</a:t>
            </a:r>
          </a:p>
        </p:txBody>
      </p:sp>
    </p:spTree>
    <p:extLst>
      <p:ext uri="{BB962C8B-B14F-4D97-AF65-F5344CB8AC3E}">
        <p14:creationId xmlns:p14="http://schemas.microsoft.com/office/powerpoint/2010/main" val="362613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4CA6-1854-5021-AEEB-6D4AA75E491A}"/>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4C75089-EBD9-F387-17F4-29696B6BFC47}"/>
              </a:ext>
            </a:extLst>
          </p:cNvPr>
          <p:cNvSpPr>
            <a:spLocks noGrp="1"/>
          </p:cNvSpPr>
          <p:nvPr>
            <p:ph idx="1"/>
          </p:nvPr>
        </p:nvSpPr>
        <p:spPr/>
        <p:txBody>
          <a:bodyPr/>
          <a:lstStyle/>
          <a:p>
            <a:r>
              <a:rPr lang="en-US" dirty="0"/>
              <a:t>Coarse-grained: One lock for the entire </a:t>
            </a:r>
            <a:r>
              <a:rPr lang="en-US" dirty="0" err="1"/>
              <a:t>hashtable</a:t>
            </a:r>
            <a:r>
              <a:rPr lang="en-US" dirty="0"/>
              <a:t> </a:t>
            </a:r>
          </a:p>
          <a:p>
            <a:r>
              <a:rPr lang="en-US" dirty="0"/>
              <a:t>Fine-grained: One lock for each bucket </a:t>
            </a:r>
          </a:p>
          <a:p>
            <a:r>
              <a:rPr lang="en-US" dirty="0"/>
              <a:t>Which supports more parallelism in insert and find?</a:t>
            </a:r>
          </a:p>
          <a:p>
            <a:r>
              <a:rPr lang="en-US" dirty="0"/>
              <a:t>Which makes rehashing easier?</a:t>
            </a:r>
          </a:p>
          <a:p>
            <a:r>
              <a:rPr lang="en-US" dirty="0"/>
              <a:t>What happens if you want to have a size field?</a:t>
            </a:r>
          </a:p>
        </p:txBody>
      </p:sp>
    </p:spTree>
    <p:extLst>
      <p:ext uri="{BB962C8B-B14F-4D97-AF65-F5344CB8AC3E}">
        <p14:creationId xmlns:p14="http://schemas.microsoft.com/office/powerpoint/2010/main" val="24502497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C1A01-CF23-81CE-05E5-CE64EE39AB47}"/>
              </a:ext>
            </a:extLst>
          </p:cNvPr>
          <p:cNvSpPr>
            <a:spLocks noGrp="1"/>
          </p:cNvSpPr>
          <p:nvPr>
            <p:ph type="title"/>
          </p:nvPr>
        </p:nvSpPr>
        <p:spPr/>
        <p:txBody>
          <a:bodyPr/>
          <a:lstStyle/>
          <a:p>
            <a:r>
              <a:rPr lang="en-US" dirty="0"/>
              <a:t>Tradeoffs</a:t>
            </a:r>
          </a:p>
        </p:txBody>
      </p:sp>
      <p:sp>
        <p:nvSpPr>
          <p:cNvPr id="3" name="Content Placeholder 2">
            <a:extLst>
              <a:ext uri="{FF2B5EF4-FFF2-40B4-BE49-F238E27FC236}">
                <a16:creationId xmlns:a16="http://schemas.microsoft.com/office/drawing/2014/main" id="{A7168F36-3486-B957-F723-92EF8DB083C5}"/>
              </a:ext>
            </a:extLst>
          </p:cNvPr>
          <p:cNvSpPr>
            <a:spLocks noGrp="1"/>
          </p:cNvSpPr>
          <p:nvPr>
            <p:ph idx="1"/>
          </p:nvPr>
        </p:nvSpPr>
        <p:spPr/>
        <p:txBody>
          <a:bodyPr>
            <a:normAutofit fontScale="92500"/>
          </a:bodyPr>
          <a:lstStyle/>
          <a:p>
            <a:r>
              <a:rPr lang="en-US" dirty="0"/>
              <a:t>Coarse-Grained Locking:</a:t>
            </a:r>
          </a:p>
          <a:p>
            <a:pPr lvl="1"/>
            <a:r>
              <a:rPr lang="en-US" dirty="0"/>
              <a:t>Simpler to implement and avoid race conditions</a:t>
            </a:r>
          </a:p>
          <a:p>
            <a:pPr lvl="1"/>
            <a:r>
              <a:rPr lang="en-US" dirty="0"/>
              <a:t>Faster/easier to implement operations that access multiple locations (because all guarded by the same lock) </a:t>
            </a:r>
          </a:p>
          <a:p>
            <a:pPr lvl="1"/>
            <a:r>
              <a:rPr lang="en-US" dirty="0"/>
              <a:t>Much easier for operations that modify data-structure shape</a:t>
            </a:r>
          </a:p>
          <a:p>
            <a:r>
              <a:rPr lang="en-US" dirty="0"/>
              <a:t>Fine-Grained Locking:</a:t>
            </a:r>
          </a:p>
          <a:p>
            <a:pPr lvl="1"/>
            <a:r>
              <a:rPr lang="en-US" dirty="0"/>
              <a:t>More simultaneous access (performance when coarse grained would lead to unnecessary blocking) </a:t>
            </a:r>
          </a:p>
          <a:p>
            <a:pPr lvl="1"/>
            <a:r>
              <a:rPr lang="en-US" dirty="0"/>
              <a:t>Can make multi-location operations more difficult: say, rotations in an AVL tree</a:t>
            </a:r>
          </a:p>
          <a:p>
            <a:r>
              <a:rPr lang="en-US" dirty="0"/>
              <a:t>Guideline:</a:t>
            </a:r>
          </a:p>
          <a:p>
            <a:pPr lvl="1"/>
            <a:r>
              <a:rPr lang="en-US" dirty="0"/>
              <a:t>Start with coarse-grained, make finer only as necessary to improve performance</a:t>
            </a:r>
          </a:p>
        </p:txBody>
      </p:sp>
    </p:spTree>
    <p:extLst>
      <p:ext uri="{BB962C8B-B14F-4D97-AF65-F5344CB8AC3E}">
        <p14:creationId xmlns:p14="http://schemas.microsoft.com/office/powerpoint/2010/main" val="652732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DF02-FA78-B96F-86DD-2652C9EA6FEE}"/>
              </a:ext>
            </a:extLst>
          </p:cNvPr>
          <p:cNvSpPr>
            <a:spLocks noGrp="1"/>
          </p:cNvSpPr>
          <p:nvPr>
            <p:ph type="title"/>
          </p:nvPr>
        </p:nvSpPr>
        <p:spPr/>
        <p:txBody>
          <a:bodyPr/>
          <a:lstStyle/>
          <a:p>
            <a:r>
              <a:rPr lang="en-US" dirty="0"/>
              <a:t>Similar But Separate Issue: Critical Section Granularity</a:t>
            </a:r>
          </a:p>
        </p:txBody>
      </p:sp>
      <p:sp>
        <p:nvSpPr>
          <p:cNvPr id="3" name="Content Placeholder 2">
            <a:extLst>
              <a:ext uri="{FF2B5EF4-FFF2-40B4-BE49-F238E27FC236}">
                <a16:creationId xmlns:a16="http://schemas.microsoft.com/office/drawing/2014/main" id="{6A8E8E75-4589-EA1E-4DF3-1CA20E41FE27}"/>
              </a:ext>
            </a:extLst>
          </p:cNvPr>
          <p:cNvSpPr>
            <a:spLocks noGrp="1"/>
          </p:cNvSpPr>
          <p:nvPr>
            <p:ph idx="1"/>
          </p:nvPr>
        </p:nvSpPr>
        <p:spPr/>
        <p:txBody>
          <a:bodyPr/>
          <a:lstStyle/>
          <a:p>
            <a:r>
              <a:rPr lang="en-US" dirty="0"/>
              <a:t>Coarse-grained</a:t>
            </a:r>
          </a:p>
          <a:p>
            <a:pPr lvl="1"/>
            <a:r>
              <a:rPr lang="en-US" dirty="0"/>
              <a:t>For every method that needs a lock, put the entire method body in a lock</a:t>
            </a:r>
          </a:p>
          <a:p>
            <a:r>
              <a:rPr lang="en-US" dirty="0"/>
              <a:t>Fine-grained</a:t>
            </a:r>
          </a:p>
          <a:p>
            <a:pPr lvl="1"/>
            <a:r>
              <a:rPr lang="en-US" dirty="0"/>
              <a:t>Keep the lock only for the sections of code where it’s necessary</a:t>
            </a:r>
          </a:p>
          <a:p>
            <a:r>
              <a:rPr lang="en-US" dirty="0"/>
              <a:t>Guideline:</a:t>
            </a:r>
          </a:p>
          <a:p>
            <a:pPr lvl="1"/>
            <a:r>
              <a:rPr lang="en-US" dirty="0"/>
              <a:t>Try to structure code so that expensive operations (like I/O) can be done outside of your critical section</a:t>
            </a:r>
          </a:p>
          <a:p>
            <a:pPr lvl="1"/>
            <a:r>
              <a:rPr lang="en-US" dirty="0"/>
              <a:t>E.g., if you’re trying to print all the values in a tree, maybe copy items into an array inside your critical section, then print the array’s contents outside.</a:t>
            </a:r>
          </a:p>
        </p:txBody>
      </p:sp>
    </p:spTree>
    <p:extLst>
      <p:ext uri="{BB962C8B-B14F-4D97-AF65-F5344CB8AC3E}">
        <p14:creationId xmlns:p14="http://schemas.microsoft.com/office/powerpoint/2010/main" val="4056517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D581-6E2B-54C1-90F9-E93A6CB5F51C}"/>
              </a:ext>
            </a:extLst>
          </p:cNvPr>
          <p:cNvSpPr>
            <a:spLocks noGrp="1"/>
          </p:cNvSpPr>
          <p:nvPr>
            <p:ph type="title"/>
          </p:nvPr>
        </p:nvSpPr>
        <p:spPr/>
        <p:txBody>
          <a:bodyPr/>
          <a:lstStyle/>
          <a:p>
            <a:r>
              <a:rPr lang="en-US" dirty="0"/>
              <a:t>Atomicity</a:t>
            </a:r>
          </a:p>
        </p:txBody>
      </p:sp>
      <p:sp>
        <p:nvSpPr>
          <p:cNvPr id="3" name="Content Placeholder 2">
            <a:extLst>
              <a:ext uri="{FF2B5EF4-FFF2-40B4-BE49-F238E27FC236}">
                <a16:creationId xmlns:a16="http://schemas.microsoft.com/office/drawing/2014/main" id="{BDA661FC-6A57-8CB3-802A-294E8FE1CCA2}"/>
              </a:ext>
            </a:extLst>
          </p:cNvPr>
          <p:cNvSpPr>
            <a:spLocks noGrp="1"/>
          </p:cNvSpPr>
          <p:nvPr>
            <p:ph idx="1"/>
          </p:nvPr>
        </p:nvSpPr>
        <p:spPr/>
        <p:txBody>
          <a:bodyPr/>
          <a:lstStyle/>
          <a:p>
            <a:r>
              <a:rPr lang="en-US" dirty="0"/>
              <a:t>Atomic: indivisible</a:t>
            </a:r>
          </a:p>
          <a:p>
            <a:r>
              <a:rPr lang="en-US" dirty="0"/>
              <a:t>Atomic operation: one that should be thought of as a single step</a:t>
            </a:r>
          </a:p>
          <a:p>
            <a:r>
              <a:rPr lang="en-US" dirty="0"/>
              <a:t>Some sequences of operations should behave as if they are one unit</a:t>
            </a:r>
          </a:p>
          <a:p>
            <a:pPr lvl="1"/>
            <a:r>
              <a:rPr lang="en-US" dirty="0"/>
              <a:t>Between two operations you may need to avoid exposing an intermediate state</a:t>
            </a:r>
          </a:p>
          <a:p>
            <a:pPr lvl="1"/>
            <a:r>
              <a:rPr lang="en-US" dirty="0"/>
              <a:t>Usually ADT operations should be atomic </a:t>
            </a:r>
          </a:p>
          <a:p>
            <a:pPr lvl="2"/>
            <a:r>
              <a:rPr lang="en-US" dirty="0"/>
              <a:t>You don’t want another thread trying to do an insert while another thread is rotating the AVL tree</a:t>
            </a:r>
          </a:p>
          <a:p>
            <a:r>
              <a:rPr lang="en-US" dirty="0"/>
              <a:t>Think first in terms of what operations need to be atomic</a:t>
            </a:r>
          </a:p>
          <a:p>
            <a:pPr lvl="1"/>
            <a:r>
              <a:rPr lang="en-US" dirty="0"/>
              <a:t>Design critical sections and locking granularity based on these decisions</a:t>
            </a:r>
          </a:p>
        </p:txBody>
      </p:sp>
    </p:spTree>
    <p:extLst>
      <p:ext uri="{BB962C8B-B14F-4D97-AF65-F5344CB8AC3E}">
        <p14:creationId xmlns:p14="http://schemas.microsoft.com/office/powerpoint/2010/main" val="24934695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513-6257-4293-7965-2B7E9E3AD1BD}"/>
              </a:ext>
            </a:extLst>
          </p:cNvPr>
          <p:cNvSpPr>
            <a:spLocks noGrp="1"/>
          </p:cNvSpPr>
          <p:nvPr>
            <p:ph type="title"/>
          </p:nvPr>
        </p:nvSpPr>
        <p:spPr/>
        <p:txBody>
          <a:bodyPr/>
          <a:lstStyle/>
          <a:p>
            <a:r>
              <a:rPr lang="en-US" dirty="0"/>
              <a:t>Use Pre-Tested Code</a:t>
            </a:r>
          </a:p>
        </p:txBody>
      </p:sp>
      <p:sp>
        <p:nvSpPr>
          <p:cNvPr id="3" name="Content Placeholder 2">
            <a:extLst>
              <a:ext uri="{FF2B5EF4-FFF2-40B4-BE49-F238E27FC236}">
                <a16:creationId xmlns:a16="http://schemas.microsoft.com/office/drawing/2014/main" id="{0632C62B-845C-D299-42D4-0CD1A84A5023}"/>
              </a:ext>
            </a:extLst>
          </p:cNvPr>
          <p:cNvSpPr>
            <a:spLocks noGrp="1"/>
          </p:cNvSpPr>
          <p:nvPr>
            <p:ph idx="1"/>
          </p:nvPr>
        </p:nvSpPr>
        <p:spPr/>
        <p:txBody>
          <a:bodyPr/>
          <a:lstStyle/>
          <a:p>
            <a:r>
              <a:rPr lang="en-US" dirty="0"/>
              <a:t>Whenever possible, use built-in libraries!</a:t>
            </a:r>
          </a:p>
          <a:p>
            <a:r>
              <a:rPr lang="en-US" dirty="0"/>
              <a:t>Other people have already invested tons of effort into making things both efficient and correct, use their work when you can!</a:t>
            </a:r>
          </a:p>
          <a:p>
            <a:pPr lvl="1"/>
            <a:r>
              <a:rPr lang="en-US" dirty="0"/>
              <a:t>Especially true for concurrent data structures</a:t>
            </a:r>
          </a:p>
          <a:p>
            <a:pPr lvl="1"/>
            <a:r>
              <a:rPr lang="en-US" dirty="0"/>
              <a:t>Use thread-safe data structures when available</a:t>
            </a:r>
          </a:p>
          <a:p>
            <a:pPr lvl="2"/>
            <a:r>
              <a:rPr lang="en-US" dirty="0"/>
              <a:t>E.g. Java as </a:t>
            </a:r>
            <a:r>
              <a:rPr lang="en-US" dirty="0" err="1"/>
              <a:t>ConcurrentHashMap</a:t>
            </a:r>
            <a:endParaRPr lang="en-US" dirty="0"/>
          </a:p>
        </p:txBody>
      </p:sp>
    </p:spTree>
    <p:extLst>
      <p:ext uri="{BB962C8B-B14F-4D97-AF65-F5344CB8AC3E}">
        <p14:creationId xmlns:p14="http://schemas.microsoft.com/office/powerpoint/2010/main" val="37065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98ECE-174A-7C43-2874-DBA6552F7288}"/>
              </a:ext>
            </a:extLst>
          </p:cNvPr>
          <p:cNvSpPr>
            <a:spLocks noGrp="1"/>
          </p:cNvSpPr>
          <p:nvPr>
            <p:ph type="title"/>
          </p:nvPr>
        </p:nvSpPr>
        <p:spPr>
          <a:xfrm>
            <a:off x="838200" y="14148"/>
            <a:ext cx="10515600" cy="1325563"/>
          </a:xfrm>
        </p:spPr>
        <p:txBody>
          <a:bodyPr/>
          <a:lstStyle/>
          <a:p>
            <a:r>
              <a:rPr lang="en-US" dirty="0"/>
              <a:t>Concurrency Races</a:t>
            </a:r>
          </a:p>
        </p:txBody>
      </p:sp>
      <p:sp>
        <p:nvSpPr>
          <p:cNvPr id="3" name="Content Placeholder 2">
            <a:extLst>
              <a:ext uri="{FF2B5EF4-FFF2-40B4-BE49-F238E27FC236}">
                <a16:creationId xmlns:a16="http://schemas.microsoft.com/office/drawing/2014/main" id="{F240260B-B93F-B6B0-8B30-28A9E355254B}"/>
              </a:ext>
            </a:extLst>
          </p:cNvPr>
          <p:cNvSpPr>
            <a:spLocks noGrp="1"/>
          </p:cNvSpPr>
          <p:nvPr>
            <p:ph idx="1"/>
          </p:nvPr>
        </p:nvSpPr>
        <p:spPr>
          <a:xfrm>
            <a:off x="397163" y="1052945"/>
            <a:ext cx="11360727" cy="5708073"/>
          </a:xfrm>
        </p:spPr>
        <p:txBody>
          <a:bodyPr>
            <a:normAutofit fontScale="85000" lnSpcReduction="20000"/>
          </a:bodyPr>
          <a:lstStyle/>
          <a:p>
            <a:r>
              <a:rPr lang="en-US" b="1" dirty="0"/>
              <a:t>Race Condition:</a:t>
            </a:r>
          </a:p>
          <a:p>
            <a:pPr lvl="1"/>
            <a:r>
              <a:rPr lang="en-US" dirty="0"/>
              <a:t>Occurs when the computation result depends on scheduling (how threads are interleaved) </a:t>
            </a:r>
          </a:p>
          <a:p>
            <a:pPr lvl="1"/>
            <a:r>
              <a:rPr lang="en-US" b="1" dirty="0"/>
              <a:t>Java Example:</a:t>
            </a:r>
            <a:r>
              <a:rPr lang="en-US" dirty="0"/>
              <a:t> Two threads call withdraw. Different schedules cause different threads to see the Exception (withdraw(100) vs. withdraw(75)).</a:t>
            </a:r>
          </a:p>
          <a:p>
            <a:pPr lvl="1"/>
            <a:r>
              <a:rPr lang="en-US" b="1" dirty="0"/>
              <a:t>Trident Example:</a:t>
            </a:r>
            <a:r>
              <a:rPr lang="en-US" dirty="0"/>
              <a:t> The trident did not prevent a race condition, </a:t>
            </a:r>
            <a:r>
              <a:rPr lang="en-US" i="1" dirty="0"/>
              <a:t>which</a:t>
            </a:r>
            <a:r>
              <a:rPr lang="en-US" dirty="0"/>
              <a:t> name get left in the box depends on who grabbed the trident first</a:t>
            </a:r>
          </a:p>
          <a:p>
            <a:r>
              <a:rPr lang="en-US" b="1" dirty="0"/>
              <a:t>Data Race: </a:t>
            </a:r>
          </a:p>
          <a:p>
            <a:pPr lvl="1"/>
            <a:r>
              <a:rPr lang="en-US" dirty="0"/>
              <a:t>Either:</a:t>
            </a:r>
          </a:p>
          <a:p>
            <a:pPr lvl="2"/>
            <a:r>
              <a:rPr lang="en-US" sz="2400" dirty="0"/>
              <a:t>There is the potential for two threads to be writing to a variable in parallel</a:t>
            </a:r>
          </a:p>
          <a:p>
            <a:pPr lvl="2"/>
            <a:r>
              <a:rPr lang="en-US" sz="2400" dirty="0"/>
              <a:t>There is the potential for one thread to be reading a variable while another writes to it</a:t>
            </a:r>
            <a:endParaRPr lang="en-US" dirty="0"/>
          </a:p>
          <a:p>
            <a:pPr lvl="1"/>
            <a:r>
              <a:rPr lang="en-US" b="1" dirty="0"/>
              <a:t>Java Example:</a:t>
            </a:r>
            <a:r>
              <a:rPr lang="en-US" dirty="0"/>
              <a:t> Two different threads attempt to change a static variable</a:t>
            </a:r>
          </a:p>
          <a:p>
            <a:pPr lvl="1"/>
            <a:r>
              <a:rPr lang="en-US" b="1" dirty="0"/>
              <a:t>Trident Example:</a:t>
            </a:r>
            <a:r>
              <a:rPr lang="en-US" dirty="0"/>
              <a:t> The trident corrected a data race, no two people can use the box at the same time</a:t>
            </a:r>
          </a:p>
          <a:p>
            <a:r>
              <a:rPr lang="en-US" b="1" dirty="0"/>
              <a:t>Bad Interleaving:</a:t>
            </a:r>
          </a:p>
          <a:p>
            <a:pPr lvl="1"/>
            <a:r>
              <a:rPr lang="en-US" dirty="0"/>
              <a:t>An error due to a race condition other than a data race</a:t>
            </a:r>
          </a:p>
          <a:p>
            <a:pPr lvl="2"/>
            <a:r>
              <a:rPr lang="en-US" dirty="0"/>
              <a:t>It’s a race condition the results in behavior our specification says in incorrect</a:t>
            </a:r>
          </a:p>
          <a:p>
            <a:pPr lvl="1"/>
            <a:r>
              <a:rPr lang="en-US" dirty="0"/>
              <a:t>Usually it looks like exposing a “bad” intermediate state</a:t>
            </a:r>
          </a:p>
          <a:p>
            <a:pPr lvl="1"/>
            <a:r>
              <a:rPr lang="en-US" b="1" dirty="0"/>
              <a:t>Java Example:</a:t>
            </a:r>
            <a:r>
              <a:rPr lang="en-US" dirty="0"/>
              <a:t> Two threads insert into a hash table. One thread computes the index, the other resizes the table. Now the index might be incorrect. </a:t>
            </a:r>
          </a:p>
          <a:p>
            <a:pPr lvl="1"/>
            <a:r>
              <a:rPr lang="en-US" b="1" dirty="0"/>
              <a:t>Trident Example:</a:t>
            </a:r>
            <a:r>
              <a:rPr lang="en-US" dirty="0"/>
              <a:t> The race condition present after introducing the trident is not a bad interleaving because either result is still correct</a:t>
            </a:r>
          </a:p>
        </p:txBody>
      </p:sp>
    </p:spTree>
    <p:extLst>
      <p:ext uri="{BB962C8B-B14F-4D97-AF65-F5344CB8AC3E}">
        <p14:creationId xmlns:p14="http://schemas.microsoft.com/office/powerpoint/2010/main" val="10981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D77A-A12E-2519-D945-648888DF91B0}"/>
              </a:ext>
            </a:extLst>
          </p:cNvPr>
          <p:cNvSpPr>
            <a:spLocks noGrp="1"/>
          </p:cNvSpPr>
          <p:nvPr>
            <p:ph type="title"/>
          </p:nvPr>
        </p:nvSpPr>
        <p:spPr>
          <a:xfrm>
            <a:off x="838200" y="-396875"/>
            <a:ext cx="10515600" cy="1325563"/>
          </a:xfrm>
        </p:spPr>
        <p:txBody>
          <a:bodyPr/>
          <a:lstStyle/>
          <a:p>
            <a:r>
              <a:rPr lang="en-US" dirty="0"/>
              <a:t>Example: Shared Stack (no problems so far)</a:t>
            </a:r>
          </a:p>
        </p:txBody>
      </p:sp>
      <p:sp>
        <p:nvSpPr>
          <p:cNvPr id="3" name="Content Placeholder 2">
            <a:extLst>
              <a:ext uri="{FF2B5EF4-FFF2-40B4-BE49-F238E27FC236}">
                <a16:creationId xmlns:a16="http://schemas.microsoft.com/office/drawing/2014/main" id="{2731184E-3E3D-8777-2AB8-6154021FA2E4}"/>
              </a:ext>
            </a:extLst>
          </p:cNvPr>
          <p:cNvSpPr>
            <a:spLocks noGrp="1"/>
          </p:cNvSpPr>
          <p:nvPr>
            <p:ph idx="1"/>
          </p:nvPr>
        </p:nvSpPr>
        <p:spPr>
          <a:xfrm>
            <a:off x="838200" y="599440"/>
            <a:ext cx="10515600" cy="6258560"/>
          </a:xfrm>
        </p:spPr>
        <p:txBody>
          <a:bodyPr>
            <a:normAutofit fontScale="92500" lnSpcReduction="10000"/>
          </a:bodyPr>
          <a:lstStyle/>
          <a:p>
            <a:pPr marL="0" indent="0">
              <a:buNone/>
            </a:pPr>
            <a:r>
              <a:rPr lang="en-US" dirty="0"/>
              <a:t>class Stack { </a:t>
            </a:r>
          </a:p>
          <a:p>
            <a:pPr marL="0" indent="0">
              <a:buNone/>
            </a:pPr>
            <a:r>
              <a:rPr lang="en-US" dirty="0"/>
              <a:t>	private E[] array = (E[])new Object[SIZE]; </a:t>
            </a:r>
          </a:p>
          <a:p>
            <a:pPr marL="0" indent="0">
              <a:buNone/>
            </a:pPr>
            <a:r>
              <a:rPr lang="en-US" dirty="0"/>
              <a:t>	private int end = -1; </a:t>
            </a:r>
          </a:p>
          <a:p>
            <a:pPr marL="0" indent="0">
              <a:buNone/>
            </a:pPr>
            <a:r>
              <a:rPr lang="en-US" dirty="0"/>
              <a:t>	synchronized </a:t>
            </a:r>
            <a:r>
              <a:rPr lang="en-US" dirty="0" err="1"/>
              <a:t>boolean</a:t>
            </a:r>
            <a:r>
              <a:rPr lang="en-US" dirty="0"/>
              <a:t> </a:t>
            </a:r>
            <a:r>
              <a:rPr lang="en-US" dirty="0" err="1"/>
              <a:t>isEmpty</a:t>
            </a:r>
            <a:r>
              <a:rPr lang="en-US" dirty="0"/>
              <a:t>() { </a:t>
            </a:r>
          </a:p>
          <a:p>
            <a:pPr marL="0" indent="0">
              <a:buNone/>
            </a:pPr>
            <a:r>
              <a:rPr lang="en-US" dirty="0"/>
              <a:t>		return end ==-1; </a:t>
            </a:r>
          </a:p>
          <a:p>
            <a:pPr marL="0" indent="0">
              <a:buNone/>
            </a:pPr>
            <a:r>
              <a:rPr lang="en-US" dirty="0"/>
              <a:t>	} </a:t>
            </a:r>
          </a:p>
          <a:p>
            <a:pPr marL="0" indent="0">
              <a:buNone/>
            </a:pPr>
            <a:r>
              <a:rPr lang="en-US" dirty="0"/>
              <a:t>	synchronized void push(E </a:t>
            </a:r>
            <a:r>
              <a:rPr lang="en-US" dirty="0" err="1"/>
              <a:t>val</a:t>
            </a:r>
            <a:r>
              <a:rPr lang="en-US" dirty="0"/>
              <a:t>) { </a:t>
            </a:r>
          </a:p>
          <a:p>
            <a:pPr marL="0" indent="0">
              <a:buNone/>
            </a:pPr>
            <a:r>
              <a:rPr lang="en-US" dirty="0"/>
              <a:t>		array[++end] = </a:t>
            </a:r>
            <a:r>
              <a:rPr lang="en-US" dirty="0" err="1"/>
              <a:t>val</a:t>
            </a:r>
            <a:r>
              <a:rPr lang="en-US" dirty="0"/>
              <a:t>; </a:t>
            </a:r>
          </a:p>
          <a:p>
            <a:pPr marL="0" indent="0">
              <a:buNone/>
            </a:pPr>
            <a:r>
              <a:rPr lang="en-US" dirty="0"/>
              <a:t>	} </a:t>
            </a:r>
          </a:p>
          <a:p>
            <a:pPr marL="0" indent="0">
              <a:buNone/>
            </a:pPr>
            <a:r>
              <a:rPr lang="en-US" dirty="0"/>
              <a:t>	synchronized E pop() { </a:t>
            </a:r>
          </a:p>
          <a:p>
            <a:pPr marL="0" indent="0">
              <a:buNone/>
            </a:pPr>
            <a:r>
              <a:rPr lang="en-US" dirty="0"/>
              <a:t>		if(</a:t>
            </a:r>
            <a:r>
              <a:rPr lang="en-US" dirty="0" err="1"/>
              <a:t>isEmpty</a:t>
            </a:r>
            <a:r>
              <a:rPr lang="en-US" dirty="0"/>
              <a:t>()) </a:t>
            </a:r>
          </a:p>
          <a:p>
            <a:pPr marL="0" indent="0">
              <a:buNone/>
            </a:pPr>
            <a:r>
              <a:rPr lang="en-US" dirty="0"/>
              <a:t>			throw new </a:t>
            </a:r>
            <a:r>
              <a:rPr lang="en-US" dirty="0" err="1"/>
              <a:t>StackEmptyException</a:t>
            </a:r>
            <a:r>
              <a:rPr lang="en-US" dirty="0"/>
              <a:t>(); </a:t>
            </a:r>
          </a:p>
          <a:p>
            <a:pPr marL="0" indent="0">
              <a:buNone/>
            </a:pPr>
            <a:r>
              <a:rPr lang="en-US" dirty="0"/>
              <a:t>		return array[end--]; </a:t>
            </a:r>
          </a:p>
          <a:p>
            <a:pPr marL="0" indent="0">
              <a:buNone/>
            </a:pPr>
            <a:r>
              <a:rPr lang="en-US" dirty="0"/>
              <a:t>	} } </a:t>
            </a:r>
          </a:p>
        </p:txBody>
      </p:sp>
      <p:sp>
        <p:nvSpPr>
          <p:cNvPr id="4" name="TextBox 3">
            <a:extLst>
              <a:ext uri="{FF2B5EF4-FFF2-40B4-BE49-F238E27FC236}">
                <a16:creationId xmlns:a16="http://schemas.microsoft.com/office/drawing/2014/main" id="{BD793AB9-3041-0C12-9F0A-B8332694E888}"/>
              </a:ext>
            </a:extLst>
          </p:cNvPr>
          <p:cNvSpPr txBox="1"/>
          <p:nvPr/>
        </p:nvSpPr>
        <p:spPr>
          <a:xfrm>
            <a:off x="7233920" y="4368800"/>
            <a:ext cx="3800720" cy="461665"/>
          </a:xfrm>
          <a:prstGeom prst="rect">
            <a:avLst/>
          </a:prstGeom>
          <a:noFill/>
          <a:ln>
            <a:solidFill>
              <a:srgbClr val="FF0000"/>
            </a:solidFill>
          </a:ln>
        </p:spPr>
        <p:txBody>
          <a:bodyPr wrap="none" rtlCol="0">
            <a:spAutoFit/>
          </a:bodyPr>
          <a:lstStyle/>
          <a:p>
            <a:r>
              <a:rPr lang="en-US" sz="2400" dirty="0">
                <a:solidFill>
                  <a:srgbClr val="FF0000"/>
                </a:solidFill>
              </a:rPr>
              <a:t>Critical sections of this code?</a:t>
            </a:r>
          </a:p>
        </p:txBody>
      </p:sp>
    </p:spTree>
    <p:extLst>
      <p:ext uri="{BB962C8B-B14F-4D97-AF65-F5344CB8AC3E}">
        <p14:creationId xmlns:p14="http://schemas.microsoft.com/office/powerpoint/2010/main" val="1448350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D77A-A12E-2519-D945-648888DF91B0}"/>
              </a:ext>
            </a:extLst>
          </p:cNvPr>
          <p:cNvSpPr>
            <a:spLocks noGrp="1"/>
          </p:cNvSpPr>
          <p:nvPr>
            <p:ph type="title"/>
          </p:nvPr>
        </p:nvSpPr>
        <p:spPr>
          <a:xfrm>
            <a:off x="838200" y="0"/>
            <a:ext cx="10515600" cy="1325563"/>
          </a:xfrm>
        </p:spPr>
        <p:txBody>
          <a:bodyPr/>
          <a:lstStyle/>
          <a:p>
            <a:r>
              <a:rPr lang="en-US" dirty="0"/>
              <a:t>Race Condition, but no Data Race</a:t>
            </a:r>
          </a:p>
        </p:txBody>
      </p:sp>
      <p:sp>
        <p:nvSpPr>
          <p:cNvPr id="3" name="Content Placeholder 2">
            <a:extLst>
              <a:ext uri="{FF2B5EF4-FFF2-40B4-BE49-F238E27FC236}">
                <a16:creationId xmlns:a16="http://schemas.microsoft.com/office/drawing/2014/main" id="{2731184E-3E3D-8777-2AB8-6154021FA2E4}"/>
              </a:ext>
            </a:extLst>
          </p:cNvPr>
          <p:cNvSpPr>
            <a:spLocks noGrp="1"/>
          </p:cNvSpPr>
          <p:nvPr>
            <p:ph idx="1"/>
          </p:nvPr>
        </p:nvSpPr>
        <p:spPr>
          <a:xfrm>
            <a:off x="838200" y="1127760"/>
            <a:ext cx="10515600" cy="5730240"/>
          </a:xfrm>
        </p:spPr>
        <p:txBody>
          <a:bodyPr>
            <a:normAutofit lnSpcReduction="10000"/>
          </a:bodyPr>
          <a:lstStyle/>
          <a:p>
            <a:pPr marL="0" indent="0">
              <a:buNone/>
            </a:pPr>
            <a:r>
              <a:rPr lang="en-US" dirty="0"/>
              <a:t>class Stack { </a:t>
            </a:r>
          </a:p>
          <a:p>
            <a:pPr marL="0" indent="0">
              <a:buNone/>
            </a:pPr>
            <a:r>
              <a:rPr lang="en-US" dirty="0"/>
              <a:t>	private E[] array = (E[])new Object[SIZE]; </a:t>
            </a:r>
          </a:p>
          <a:p>
            <a:pPr marL="0" indent="0">
              <a:buNone/>
            </a:pPr>
            <a:r>
              <a:rPr lang="en-US" dirty="0"/>
              <a:t>	private int end = -1; </a:t>
            </a:r>
          </a:p>
          <a:p>
            <a:pPr marL="0" indent="0">
              <a:buNone/>
            </a:pPr>
            <a:r>
              <a:rPr lang="en-US" dirty="0"/>
              <a:t>	synchronized </a:t>
            </a:r>
            <a:r>
              <a:rPr lang="en-US" dirty="0" err="1"/>
              <a:t>boolean</a:t>
            </a:r>
            <a:r>
              <a:rPr lang="en-US" dirty="0"/>
              <a:t> </a:t>
            </a:r>
            <a:r>
              <a:rPr lang="en-US" dirty="0" err="1"/>
              <a:t>isEmpty</a:t>
            </a:r>
            <a:r>
              <a:rPr lang="en-US" dirty="0"/>
              <a:t>() { … } </a:t>
            </a:r>
          </a:p>
          <a:p>
            <a:pPr marL="0" indent="0">
              <a:buNone/>
            </a:pPr>
            <a:r>
              <a:rPr lang="en-US" dirty="0"/>
              <a:t>	synchronized void push(E </a:t>
            </a:r>
            <a:r>
              <a:rPr lang="en-US" dirty="0" err="1"/>
              <a:t>val</a:t>
            </a:r>
            <a:r>
              <a:rPr lang="en-US" dirty="0"/>
              <a:t>) { … } </a:t>
            </a:r>
          </a:p>
          <a:p>
            <a:pPr marL="0" indent="0">
              <a:buNone/>
            </a:pPr>
            <a:r>
              <a:rPr lang="en-US" dirty="0"/>
              <a:t>	synchronized E pop() { … } </a:t>
            </a:r>
          </a:p>
          <a:p>
            <a:pPr marL="0" indent="0">
              <a:buNone/>
            </a:pPr>
            <a:r>
              <a:rPr lang="en-US" dirty="0"/>
              <a:t>	E peek(){</a:t>
            </a:r>
          </a:p>
          <a:p>
            <a:pPr marL="0" indent="0">
              <a:buNone/>
            </a:pPr>
            <a:r>
              <a:rPr lang="en-US" dirty="0"/>
              <a:t>		</a:t>
            </a:r>
            <a:r>
              <a:rPr lang="fr-FR" dirty="0"/>
              <a:t>E ans = pop(); </a:t>
            </a:r>
          </a:p>
          <a:p>
            <a:pPr marL="0" indent="0">
              <a:buNone/>
            </a:pPr>
            <a:r>
              <a:rPr lang="fr-FR" dirty="0"/>
              <a:t>		push(ans); </a:t>
            </a:r>
          </a:p>
          <a:p>
            <a:pPr marL="0" indent="0">
              <a:buNone/>
            </a:pPr>
            <a:r>
              <a:rPr lang="fr-FR" dirty="0"/>
              <a:t>		return ans; </a:t>
            </a:r>
            <a:endParaRPr lang="en-US" dirty="0"/>
          </a:p>
          <a:p>
            <a:pPr marL="0" indent="0">
              <a:buNone/>
            </a:pPr>
            <a:r>
              <a:rPr lang="en-US" dirty="0"/>
              <a:t>	}</a:t>
            </a:r>
          </a:p>
          <a:p>
            <a:pPr marL="0" indent="0">
              <a:buNone/>
            </a:pPr>
            <a:r>
              <a:rPr lang="en-US" dirty="0"/>
              <a:t>} </a:t>
            </a:r>
          </a:p>
        </p:txBody>
      </p:sp>
      <p:sp>
        <p:nvSpPr>
          <p:cNvPr id="4" name="TextBox 3">
            <a:extLst>
              <a:ext uri="{FF2B5EF4-FFF2-40B4-BE49-F238E27FC236}">
                <a16:creationId xmlns:a16="http://schemas.microsoft.com/office/drawing/2014/main" id="{AD7F7C49-A9B0-D71B-2293-78AC65711059}"/>
              </a:ext>
            </a:extLst>
          </p:cNvPr>
          <p:cNvSpPr txBox="1"/>
          <p:nvPr/>
        </p:nvSpPr>
        <p:spPr>
          <a:xfrm>
            <a:off x="7233920" y="4368800"/>
            <a:ext cx="3800720" cy="461665"/>
          </a:xfrm>
          <a:prstGeom prst="rect">
            <a:avLst/>
          </a:prstGeom>
          <a:noFill/>
          <a:ln>
            <a:solidFill>
              <a:srgbClr val="FF0000"/>
            </a:solidFill>
          </a:ln>
        </p:spPr>
        <p:txBody>
          <a:bodyPr wrap="none" rtlCol="0">
            <a:spAutoFit/>
          </a:bodyPr>
          <a:lstStyle/>
          <a:p>
            <a:r>
              <a:rPr lang="en-US" sz="2400" dirty="0">
                <a:solidFill>
                  <a:srgbClr val="FF0000"/>
                </a:solidFill>
              </a:rPr>
              <a:t>Critical sections of this code?</a:t>
            </a:r>
          </a:p>
        </p:txBody>
      </p:sp>
    </p:spTree>
    <p:extLst>
      <p:ext uri="{BB962C8B-B14F-4D97-AF65-F5344CB8AC3E}">
        <p14:creationId xmlns:p14="http://schemas.microsoft.com/office/powerpoint/2010/main" val="88166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DABED-FC58-1B03-048A-19E1A971A1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A9F99-C319-6183-5B10-5E2F36F6CFEB}"/>
              </a:ext>
            </a:extLst>
          </p:cNvPr>
          <p:cNvSpPr>
            <a:spLocks noGrp="1"/>
          </p:cNvSpPr>
          <p:nvPr>
            <p:ph type="title"/>
          </p:nvPr>
        </p:nvSpPr>
        <p:spPr/>
        <p:txBody>
          <a:bodyPr/>
          <a:lstStyle/>
          <a:p>
            <a:r>
              <a:rPr lang="en-US" dirty="0"/>
              <a:t>Two Peeks Break LIFO Order</a:t>
            </a:r>
          </a:p>
        </p:txBody>
      </p:sp>
      <p:grpSp>
        <p:nvGrpSpPr>
          <p:cNvPr id="3" name="Group 2" descr="We have 2 threads both calling peek on a shared stack. The peek operates by popping off the top element, saving its value, pushing that value back onto the stack, the returning the value.">
            <a:extLst>
              <a:ext uri="{FF2B5EF4-FFF2-40B4-BE49-F238E27FC236}">
                <a16:creationId xmlns:a16="http://schemas.microsoft.com/office/drawing/2014/main" id="{D62347D9-8952-216E-1D2A-A04DAE6A99E8}"/>
              </a:ext>
            </a:extLst>
          </p:cNvPr>
          <p:cNvGrpSpPr/>
          <p:nvPr/>
        </p:nvGrpSpPr>
        <p:grpSpPr>
          <a:xfrm>
            <a:off x="3478179" y="1865651"/>
            <a:ext cx="5899501" cy="1163320"/>
            <a:chOff x="3478179" y="1865651"/>
            <a:chExt cx="5899501" cy="1163320"/>
          </a:xfrm>
        </p:grpSpPr>
        <p:sp>
          <p:nvSpPr>
            <p:cNvPr id="4" name="Rectangle 3">
              <a:extLst>
                <a:ext uri="{FF2B5EF4-FFF2-40B4-BE49-F238E27FC236}">
                  <a16:creationId xmlns:a16="http://schemas.microsoft.com/office/drawing/2014/main" id="{A299D9A3-9914-01AF-96F7-48F7C3C82C53}"/>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chemeClr val="tx1"/>
                  </a:solidFill>
                </a:rPr>
                <a:t>E ans = pop();</a:t>
              </a:r>
            </a:p>
            <a:p>
              <a:r>
                <a:rPr lang="fr-FR" dirty="0">
                  <a:solidFill>
                    <a:schemeClr val="tx1"/>
                  </a:solidFill>
                </a:rPr>
                <a:t>push(ans); </a:t>
              </a:r>
            </a:p>
            <a:p>
              <a:r>
                <a:rPr lang="fr-FR" dirty="0">
                  <a:solidFill>
                    <a:schemeClr val="tx1"/>
                  </a:solidFill>
                </a:rPr>
                <a:t>return ans;</a:t>
              </a:r>
              <a:endParaRPr lang="en-US" dirty="0">
                <a:solidFill>
                  <a:schemeClr val="tx1"/>
                </a:solidFill>
              </a:endParaRPr>
            </a:p>
          </p:txBody>
        </p:sp>
        <p:sp>
          <p:nvSpPr>
            <p:cNvPr id="5" name="TextBox 4">
              <a:extLst>
                <a:ext uri="{FF2B5EF4-FFF2-40B4-BE49-F238E27FC236}">
                  <a16:creationId xmlns:a16="http://schemas.microsoft.com/office/drawing/2014/main" id="{559CFE3B-7878-8C9D-BF13-BD426649936C}"/>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EDE62BD0-463C-1DCB-EF49-5A3FD44E6D3F}"/>
                </a:ext>
              </a:extLst>
            </p:cNvPr>
            <p:cNvSpPr/>
            <p:nvPr/>
          </p:nvSpPr>
          <p:spPr>
            <a:xfrm>
              <a:off x="6878319" y="2172832"/>
              <a:ext cx="2499361"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chemeClr val="tx1"/>
                  </a:solidFill>
                </a:rPr>
                <a:t>E ans = pop();</a:t>
              </a:r>
            </a:p>
            <a:p>
              <a:r>
                <a:rPr lang="fr-FR" dirty="0">
                  <a:solidFill>
                    <a:schemeClr val="tx1"/>
                  </a:solidFill>
                </a:rPr>
                <a:t>push(ans); </a:t>
              </a:r>
            </a:p>
            <a:p>
              <a:r>
                <a:rPr lang="fr-FR" dirty="0">
                  <a:solidFill>
                    <a:schemeClr val="tx1"/>
                  </a:solidFill>
                </a:rPr>
                <a:t>return ans;</a:t>
              </a:r>
              <a:endParaRPr lang="en-US" dirty="0">
                <a:solidFill>
                  <a:schemeClr val="tx1"/>
                </a:solidFill>
              </a:endParaRPr>
            </a:p>
          </p:txBody>
        </p:sp>
        <p:sp>
          <p:nvSpPr>
            <p:cNvPr id="7" name="TextBox 6">
              <a:extLst>
                <a:ext uri="{FF2B5EF4-FFF2-40B4-BE49-F238E27FC236}">
                  <a16:creationId xmlns:a16="http://schemas.microsoft.com/office/drawing/2014/main" id="{705184C2-B0C7-D9B8-F4BB-CE27730DFF96}"/>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0" name="Group 9" descr="Consider the following interleaving:&#10;&#10;First Thread 1 calls:&#10;ans = pop();&#10;&#10;Then Thead 2 calls:&#10;ans = pop();&#10;&#10;Then Thread 1 calls:&#10;push(ans);&#10;return ans;&#10;&#10;Finally Thread 2 calls:&#10;push(ans);&#10;return ans;">
            <a:extLst>
              <a:ext uri="{FF2B5EF4-FFF2-40B4-BE49-F238E27FC236}">
                <a16:creationId xmlns:a16="http://schemas.microsoft.com/office/drawing/2014/main" id="{CC23C7D1-C659-B9A6-B78C-2492B6E9CEE3}"/>
              </a:ext>
            </a:extLst>
          </p:cNvPr>
          <p:cNvGrpSpPr/>
          <p:nvPr/>
        </p:nvGrpSpPr>
        <p:grpSpPr>
          <a:xfrm>
            <a:off x="2864289" y="3437615"/>
            <a:ext cx="6786878" cy="2424706"/>
            <a:chOff x="2864289" y="3437615"/>
            <a:chExt cx="6786878" cy="2424706"/>
          </a:xfrm>
        </p:grpSpPr>
        <p:sp>
          <p:nvSpPr>
            <p:cNvPr id="8" name="Rectangle 7">
              <a:extLst>
                <a:ext uri="{FF2B5EF4-FFF2-40B4-BE49-F238E27FC236}">
                  <a16:creationId xmlns:a16="http://schemas.microsoft.com/office/drawing/2014/main" id="{CF30B527-2773-B825-D04E-300DF91EA384}"/>
                </a:ext>
              </a:extLst>
            </p:cNvPr>
            <p:cNvSpPr/>
            <p:nvPr/>
          </p:nvSpPr>
          <p:spPr>
            <a:xfrm>
              <a:off x="2864289" y="3437615"/>
              <a:ext cx="3393439"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fr-FR" dirty="0">
                  <a:solidFill>
                    <a:schemeClr val="tx1"/>
                  </a:solidFill>
                </a:rPr>
                <a:t>E ans = pop();</a:t>
              </a:r>
            </a:p>
            <a:p>
              <a:pPr marL="0" indent="0">
                <a:buNone/>
              </a:pPr>
              <a:r>
                <a:rPr lang="fr-FR" dirty="0">
                  <a:solidFill>
                    <a:schemeClr val="tx1"/>
                  </a:solidFill>
                </a:rPr>
                <a:t> </a:t>
              </a:r>
            </a:p>
            <a:p>
              <a:pPr marL="0" indent="0">
                <a:buNone/>
              </a:pPr>
              <a:r>
                <a:rPr lang="fr-FR" dirty="0">
                  <a:solidFill>
                    <a:schemeClr val="tx1"/>
                  </a:solidFill>
                </a:rPr>
                <a:t>push(ans); </a:t>
              </a:r>
            </a:p>
            <a:p>
              <a:pPr marL="0" indent="0">
                <a:buNone/>
              </a:pPr>
              <a:r>
                <a:rPr lang="fr-FR" dirty="0">
                  <a:solidFill>
                    <a:schemeClr val="tx1"/>
                  </a:solidFill>
                </a:rPr>
                <a:t>return ans; </a:t>
              </a:r>
              <a:endParaRPr lang="en-US" dirty="0">
                <a:solidFill>
                  <a:schemeClr val="tx1"/>
                </a:solidFill>
              </a:endParaRPr>
            </a:p>
          </p:txBody>
        </p:sp>
        <p:sp>
          <p:nvSpPr>
            <p:cNvPr id="9" name="Rectangle 8">
              <a:extLst>
                <a:ext uri="{FF2B5EF4-FFF2-40B4-BE49-F238E27FC236}">
                  <a16:creationId xmlns:a16="http://schemas.microsoft.com/office/drawing/2014/main" id="{DD19CF3D-8C79-8ECE-BA54-AEF4FF39558A}"/>
                </a:ext>
              </a:extLst>
            </p:cNvPr>
            <p:cNvSpPr/>
            <p:nvPr/>
          </p:nvSpPr>
          <p:spPr>
            <a:xfrm>
              <a:off x="6257728" y="3437615"/>
              <a:ext cx="3393439"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fr-FR" dirty="0">
                <a:solidFill>
                  <a:schemeClr val="tx1"/>
                </a:solidFill>
              </a:endParaRPr>
            </a:p>
            <a:p>
              <a:r>
                <a:rPr lang="fr-FR" dirty="0">
                  <a:solidFill>
                    <a:schemeClr val="tx1"/>
                  </a:solidFill>
                </a:rPr>
                <a:t>E ans = pop();</a:t>
              </a:r>
            </a:p>
            <a:p>
              <a:endParaRPr lang="fr-FR" dirty="0">
                <a:solidFill>
                  <a:schemeClr val="tx1"/>
                </a:solidFill>
              </a:endParaRPr>
            </a:p>
            <a:p>
              <a:endParaRPr lang="fr-FR" dirty="0">
                <a:solidFill>
                  <a:schemeClr val="tx1"/>
                </a:solidFill>
              </a:endParaRPr>
            </a:p>
            <a:p>
              <a:r>
                <a:rPr lang="fr-FR" dirty="0">
                  <a:solidFill>
                    <a:schemeClr val="tx1"/>
                  </a:solidFill>
                </a:rPr>
                <a:t>push(ans); </a:t>
              </a:r>
            </a:p>
            <a:p>
              <a:r>
                <a:rPr lang="fr-FR" dirty="0">
                  <a:solidFill>
                    <a:schemeClr val="tx1"/>
                  </a:solidFill>
                </a:rPr>
                <a:t>return ans;</a:t>
              </a:r>
              <a:endParaRPr lang="en-US" dirty="0">
                <a:solidFill>
                  <a:schemeClr val="tx1"/>
                </a:solidFill>
              </a:endParaRPr>
            </a:p>
          </p:txBody>
        </p:sp>
      </p:grpSp>
    </p:spTree>
    <p:extLst>
      <p:ext uri="{BB962C8B-B14F-4D97-AF65-F5344CB8AC3E}">
        <p14:creationId xmlns:p14="http://schemas.microsoft.com/office/powerpoint/2010/main" val="3194971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D77A-A12E-2519-D945-648888DF91B0}"/>
              </a:ext>
            </a:extLst>
          </p:cNvPr>
          <p:cNvSpPr>
            <a:spLocks noGrp="1"/>
          </p:cNvSpPr>
          <p:nvPr>
            <p:ph type="title"/>
          </p:nvPr>
        </p:nvSpPr>
        <p:spPr>
          <a:xfrm>
            <a:off x="838200" y="0"/>
            <a:ext cx="10515600" cy="1325563"/>
          </a:xfrm>
        </p:spPr>
        <p:txBody>
          <a:bodyPr/>
          <a:lstStyle/>
          <a:p>
            <a:r>
              <a:rPr lang="en-US" dirty="0"/>
              <a:t>Race Condition, including a </a:t>
            </a:r>
            <a:r>
              <a:rPr lang="en-US" dirty="0">
                <a:solidFill>
                  <a:srgbClr val="FF0000"/>
                </a:solidFill>
              </a:rPr>
              <a:t>Data Race</a:t>
            </a:r>
          </a:p>
        </p:txBody>
      </p:sp>
      <p:sp>
        <p:nvSpPr>
          <p:cNvPr id="3" name="Content Placeholder 2">
            <a:extLst>
              <a:ext uri="{FF2B5EF4-FFF2-40B4-BE49-F238E27FC236}">
                <a16:creationId xmlns:a16="http://schemas.microsoft.com/office/drawing/2014/main" id="{2731184E-3E3D-8777-2AB8-6154021FA2E4}"/>
              </a:ext>
            </a:extLst>
          </p:cNvPr>
          <p:cNvSpPr>
            <a:spLocks noGrp="1"/>
          </p:cNvSpPr>
          <p:nvPr>
            <p:ph idx="1"/>
          </p:nvPr>
        </p:nvSpPr>
        <p:spPr>
          <a:xfrm>
            <a:off x="838200" y="1127760"/>
            <a:ext cx="10515600" cy="5730240"/>
          </a:xfrm>
        </p:spPr>
        <p:txBody>
          <a:bodyPr>
            <a:normAutofit fontScale="92500" lnSpcReduction="20000"/>
          </a:bodyPr>
          <a:lstStyle/>
          <a:p>
            <a:pPr marL="0" indent="0">
              <a:buNone/>
            </a:pPr>
            <a:r>
              <a:rPr lang="en-US" dirty="0"/>
              <a:t>class Stack { </a:t>
            </a:r>
          </a:p>
          <a:p>
            <a:pPr marL="0" indent="0">
              <a:buNone/>
            </a:pPr>
            <a:r>
              <a:rPr lang="en-US" dirty="0"/>
              <a:t>	private E[] array = (E[])new Object[SIZE]; </a:t>
            </a:r>
          </a:p>
          <a:p>
            <a:pPr marL="0" indent="0">
              <a:buNone/>
            </a:pPr>
            <a:r>
              <a:rPr lang="en-US" dirty="0"/>
              <a:t>	private int index = -1; </a:t>
            </a:r>
          </a:p>
          <a:p>
            <a:pPr marL="0" indent="0">
              <a:buNone/>
            </a:pPr>
            <a:r>
              <a:rPr lang="en-US" dirty="0"/>
              <a:t>	synchronized </a:t>
            </a:r>
            <a:r>
              <a:rPr lang="en-US" dirty="0" err="1"/>
              <a:t>boolean</a:t>
            </a:r>
            <a:r>
              <a:rPr lang="en-US" dirty="0"/>
              <a:t> </a:t>
            </a:r>
            <a:r>
              <a:rPr lang="en-US" dirty="0" err="1"/>
              <a:t>isEmpty</a:t>
            </a:r>
            <a:r>
              <a:rPr lang="en-US" dirty="0"/>
              <a:t>() { … } </a:t>
            </a:r>
          </a:p>
          <a:p>
            <a:pPr marL="0" indent="0">
              <a:buNone/>
            </a:pPr>
            <a:r>
              <a:rPr lang="en-US" dirty="0"/>
              <a:t>	synchronized void push(E </a:t>
            </a:r>
            <a:r>
              <a:rPr lang="en-US" dirty="0" err="1"/>
              <a:t>val</a:t>
            </a:r>
            <a:r>
              <a:rPr lang="en-US" dirty="0"/>
              <a:t>) { … } </a:t>
            </a:r>
          </a:p>
          <a:p>
            <a:pPr marL="0" indent="0">
              <a:buNone/>
            </a:pPr>
            <a:r>
              <a:rPr lang="en-US" dirty="0"/>
              <a:t>	synchronized E pop() { … } </a:t>
            </a:r>
          </a:p>
          <a:p>
            <a:pPr marL="0" indent="0">
              <a:buNone/>
            </a:pPr>
            <a:r>
              <a:rPr lang="en-US" dirty="0"/>
              <a:t>	E peek(){</a:t>
            </a:r>
          </a:p>
          <a:p>
            <a:pPr marL="0" indent="0">
              <a:buNone/>
            </a:pPr>
            <a:r>
              <a:rPr lang="en-US" dirty="0"/>
              <a:t>		</a:t>
            </a:r>
            <a:r>
              <a:rPr lang="en-US" dirty="0" err="1">
                <a:solidFill>
                  <a:srgbClr val="FF0000"/>
                </a:solidFill>
              </a:rPr>
              <a:t>System.out.println</a:t>
            </a:r>
            <a:r>
              <a:rPr lang="en-US" dirty="0">
                <a:solidFill>
                  <a:srgbClr val="FF0000"/>
                </a:solidFill>
              </a:rPr>
              <a:t>(end); // this line creates a data race</a:t>
            </a:r>
          </a:p>
          <a:p>
            <a:pPr marL="0" indent="0">
              <a:buNone/>
            </a:pPr>
            <a:r>
              <a:rPr lang="en-US" dirty="0"/>
              <a:t>		</a:t>
            </a:r>
            <a:r>
              <a:rPr lang="fr-FR" dirty="0"/>
              <a:t>E ans = pop(); </a:t>
            </a:r>
          </a:p>
          <a:p>
            <a:pPr marL="0" indent="0">
              <a:buNone/>
            </a:pPr>
            <a:r>
              <a:rPr lang="fr-FR" dirty="0"/>
              <a:t>		push(ans); </a:t>
            </a:r>
          </a:p>
          <a:p>
            <a:pPr marL="0" indent="0">
              <a:buNone/>
            </a:pPr>
            <a:r>
              <a:rPr lang="fr-FR" dirty="0"/>
              <a:t>		return ans; </a:t>
            </a:r>
            <a:endParaRPr lang="en-US" dirty="0"/>
          </a:p>
          <a:p>
            <a:pPr marL="0" indent="0">
              <a:buNone/>
            </a:pPr>
            <a:r>
              <a:rPr lang="en-US" dirty="0"/>
              <a:t>	}</a:t>
            </a:r>
          </a:p>
          <a:p>
            <a:pPr marL="0" indent="0">
              <a:buNone/>
            </a:pPr>
            <a:r>
              <a:rPr lang="en-US" dirty="0"/>
              <a:t>} </a:t>
            </a:r>
          </a:p>
        </p:txBody>
      </p:sp>
    </p:spTree>
    <p:extLst>
      <p:ext uri="{BB962C8B-B14F-4D97-AF65-F5344CB8AC3E}">
        <p14:creationId xmlns:p14="http://schemas.microsoft.com/office/powerpoint/2010/main" val="2217747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a:xfrm>
            <a:off x="838200" y="365125"/>
            <a:ext cx="4805636" cy="1325563"/>
          </a:xfrm>
        </p:spPr>
        <p:txBody>
          <a:bodyPr/>
          <a:lstStyle/>
          <a:p>
            <a:r>
              <a:rPr lang="en-US" dirty="0"/>
              <a:t>Bad Interleaving - Peek and </a:t>
            </a:r>
            <a:r>
              <a:rPr lang="en-US" dirty="0" err="1"/>
              <a:t>isEmpty</a:t>
            </a:r>
            <a:endParaRPr lang="en-US" dirty="0"/>
          </a:p>
        </p:txBody>
      </p:sp>
      <p:grpSp>
        <p:nvGrpSpPr>
          <p:cNvPr id="3" name="Group 2" descr="Thread 1 calls: &#10;peek()&#10;&#10;Thread 2 calls:&#10;push(x);&#10;boolean b = isEmpty();&#10;">
            <a:extLst>
              <a:ext uri="{FF2B5EF4-FFF2-40B4-BE49-F238E27FC236}">
                <a16:creationId xmlns:a16="http://schemas.microsoft.com/office/drawing/2014/main" id="{6DEF2A0E-3D0F-FC15-BC0E-D6E272B5D85C}"/>
              </a:ext>
            </a:extLst>
          </p:cNvPr>
          <p:cNvGrpSpPr/>
          <p:nvPr/>
        </p:nvGrpSpPr>
        <p:grpSpPr>
          <a:xfrm>
            <a:off x="3478179" y="1865651"/>
            <a:ext cx="5899501" cy="1163320"/>
            <a:chOff x="3478179" y="1865651"/>
            <a:chExt cx="5899501" cy="1163320"/>
          </a:xfrm>
        </p:grpSpPr>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peek();</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878319" y="2172832"/>
              <a:ext cx="2499361"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push(x);</a:t>
              </a:r>
              <a:br>
                <a:rPr lang="en-US" dirty="0">
                  <a:solidFill>
                    <a:schemeClr val="tx1"/>
                  </a:solidFill>
                </a:rPr>
              </a:br>
              <a:r>
                <a:rPr lang="en-US" dirty="0" err="1">
                  <a:solidFill>
                    <a:schemeClr val="tx1"/>
                  </a:solidFill>
                </a:rPr>
                <a:t>boolean</a:t>
              </a:r>
              <a:r>
                <a:rPr lang="en-US" dirty="0">
                  <a:solidFill>
                    <a:schemeClr val="tx1"/>
                  </a:solidFill>
                </a:rPr>
                <a:t> b = </a:t>
              </a:r>
              <a:r>
                <a:rPr lang="en-US" dirty="0" err="1">
                  <a:solidFill>
                    <a:schemeClr val="tx1"/>
                  </a:solidFill>
                </a:rPr>
                <a:t>isEmpty</a:t>
              </a:r>
              <a:r>
                <a:rPr lang="en-US" dirty="0">
                  <a:solidFill>
                    <a:schemeClr val="tx1"/>
                  </a:solidFill>
                </a:rPr>
                <a:t>();</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1" name="Group 10" descr="Consider the interleaving:&#10;&#10;Thread 2 calls push(x);&#10;&#10;Thread 1 calls:&#10;ans = pop();&#10;&#10;Thread 2 calls:&#10;boolean b = isEmpty();&#10;&#10;Thread 1 calls:&#10;push(ans)&#10;return ans;">
            <a:extLst>
              <a:ext uri="{FF2B5EF4-FFF2-40B4-BE49-F238E27FC236}">
                <a16:creationId xmlns:a16="http://schemas.microsoft.com/office/drawing/2014/main" id="{25AC2037-087F-5F67-59AD-C07A090ADBCB}"/>
              </a:ext>
            </a:extLst>
          </p:cNvPr>
          <p:cNvGrpSpPr/>
          <p:nvPr/>
        </p:nvGrpSpPr>
        <p:grpSpPr>
          <a:xfrm>
            <a:off x="2864289" y="3437615"/>
            <a:ext cx="6786878" cy="2424706"/>
            <a:chOff x="2864289" y="3437615"/>
            <a:chExt cx="6786878" cy="2424706"/>
          </a:xfrm>
        </p:grpSpPr>
        <p:sp>
          <p:nvSpPr>
            <p:cNvPr id="8" name="Rectangle 7">
              <a:extLst>
                <a:ext uri="{FF2B5EF4-FFF2-40B4-BE49-F238E27FC236}">
                  <a16:creationId xmlns:a16="http://schemas.microsoft.com/office/drawing/2014/main" id="{DF26526B-ABE2-8331-53E8-2718273955D5}"/>
                </a:ext>
              </a:extLst>
            </p:cNvPr>
            <p:cNvSpPr/>
            <p:nvPr/>
          </p:nvSpPr>
          <p:spPr>
            <a:xfrm>
              <a:off x="2864289" y="3437615"/>
              <a:ext cx="3393439"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fr-FR" dirty="0">
                <a:solidFill>
                  <a:schemeClr val="tx1"/>
                </a:solidFill>
              </a:endParaRPr>
            </a:p>
            <a:p>
              <a:pPr marL="0" indent="0">
                <a:buNone/>
              </a:pPr>
              <a:r>
                <a:rPr lang="fr-FR" dirty="0">
                  <a:solidFill>
                    <a:schemeClr val="tx1"/>
                  </a:solidFill>
                </a:rPr>
                <a:t>E ans = pop();</a:t>
              </a:r>
            </a:p>
            <a:p>
              <a:pPr marL="0" indent="0">
                <a:buNone/>
              </a:pPr>
              <a:r>
                <a:rPr lang="fr-FR" dirty="0">
                  <a:solidFill>
                    <a:schemeClr val="tx1"/>
                  </a:solidFill>
                </a:rPr>
                <a:t> </a:t>
              </a:r>
            </a:p>
            <a:p>
              <a:pPr marL="0" indent="0">
                <a:buNone/>
              </a:pPr>
              <a:r>
                <a:rPr lang="fr-FR" dirty="0">
                  <a:solidFill>
                    <a:schemeClr val="tx1"/>
                  </a:solidFill>
                </a:rPr>
                <a:t>push(ans); </a:t>
              </a:r>
            </a:p>
            <a:p>
              <a:pPr marL="0" indent="0">
                <a:buNone/>
              </a:pPr>
              <a:r>
                <a:rPr lang="fr-FR" dirty="0">
                  <a:solidFill>
                    <a:schemeClr val="tx1"/>
                  </a:solidFill>
                </a:rPr>
                <a:t>return ans; </a:t>
              </a:r>
              <a:endParaRPr lang="en-US" dirty="0">
                <a:solidFill>
                  <a:schemeClr val="tx1"/>
                </a:solidFill>
              </a:endParaRPr>
            </a:p>
          </p:txBody>
        </p:sp>
        <p:sp>
          <p:nvSpPr>
            <p:cNvPr id="9" name="Rectangle 8">
              <a:extLst>
                <a:ext uri="{FF2B5EF4-FFF2-40B4-BE49-F238E27FC236}">
                  <a16:creationId xmlns:a16="http://schemas.microsoft.com/office/drawing/2014/main" id="{7B3ADA93-4C40-AD42-D3C8-F3A19358B1E7}"/>
                </a:ext>
              </a:extLst>
            </p:cNvPr>
            <p:cNvSpPr/>
            <p:nvPr/>
          </p:nvSpPr>
          <p:spPr>
            <a:xfrm>
              <a:off x="6257728" y="3437615"/>
              <a:ext cx="3393439"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push(x);</a:t>
              </a:r>
            </a:p>
            <a:p>
              <a:pPr marL="0" indent="0">
                <a:buNone/>
              </a:pPr>
              <a:endParaRPr lang="en-US" dirty="0">
                <a:solidFill>
                  <a:schemeClr val="tx1"/>
                </a:solidFill>
              </a:endParaRPr>
            </a:p>
            <a:p>
              <a:r>
                <a:rPr lang="en-US" dirty="0" err="1">
                  <a:solidFill>
                    <a:schemeClr val="tx1"/>
                  </a:solidFill>
                </a:rPr>
                <a:t>boolean</a:t>
              </a:r>
              <a:r>
                <a:rPr lang="en-US" dirty="0">
                  <a:solidFill>
                    <a:schemeClr val="tx1"/>
                  </a:solidFill>
                </a:rPr>
                <a:t> b = </a:t>
              </a:r>
              <a:r>
                <a:rPr lang="en-US" dirty="0" err="1">
                  <a:solidFill>
                    <a:schemeClr val="tx1"/>
                  </a:solidFill>
                </a:rPr>
                <a:t>isEmpty</a:t>
              </a:r>
              <a:r>
                <a:rPr lang="en-US" dirty="0">
                  <a:solidFill>
                    <a:schemeClr val="tx1"/>
                  </a:solidFill>
                </a:rPr>
                <a:t>();</a:t>
              </a:r>
            </a:p>
          </p:txBody>
        </p:sp>
      </p:grpSp>
      <p:sp>
        <p:nvSpPr>
          <p:cNvPr id="10" name="TextBox 9">
            <a:extLst>
              <a:ext uri="{FF2B5EF4-FFF2-40B4-BE49-F238E27FC236}">
                <a16:creationId xmlns:a16="http://schemas.microsoft.com/office/drawing/2014/main" id="{C6DB5831-0F18-E385-D329-3B1A55566C6B}"/>
              </a:ext>
            </a:extLst>
          </p:cNvPr>
          <p:cNvSpPr txBox="1"/>
          <p:nvPr/>
        </p:nvSpPr>
        <p:spPr>
          <a:xfrm>
            <a:off x="7664661" y="438190"/>
            <a:ext cx="4527339" cy="923330"/>
          </a:xfrm>
          <a:prstGeom prst="rect">
            <a:avLst/>
          </a:prstGeom>
          <a:noFill/>
        </p:spPr>
        <p:txBody>
          <a:bodyPr wrap="square" rtlCol="0">
            <a:spAutoFit/>
          </a:bodyPr>
          <a:lstStyle/>
          <a:p>
            <a:r>
              <a:rPr lang="en-US" b="1" dirty="0"/>
              <a:t>Expected Behavior:</a:t>
            </a:r>
          </a:p>
          <a:p>
            <a:r>
              <a:rPr lang="en-US" dirty="0"/>
              <a:t>We push but never pop, so the stack should not be empty.</a:t>
            </a:r>
          </a:p>
        </p:txBody>
      </p:sp>
    </p:spTree>
    <p:extLst>
      <p:ext uri="{BB962C8B-B14F-4D97-AF65-F5344CB8AC3E}">
        <p14:creationId xmlns:p14="http://schemas.microsoft.com/office/powerpoint/2010/main" val="1587360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33118</TotalTime>
  <Words>2851</Words>
  <Application>Microsoft Office PowerPoint</Application>
  <PresentationFormat>Widescreen</PresentationFormat>
  <Paragraphs>391</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CSE 332 Spring 2026 Lecture 23: Concurrency 2 –  Race Conditions, Data Races and Bad Interleavings</vt:lpstr>
      <vt:lpstr>Interleaving</vt:lpstr>
      <vt:lpstr>Concurrent Programming</vt:lpstr>
      <vt:lpstr>Concurrency Races</vt:lpstr>
      <vt:lpstr>Example: Shared Stack (no problems so far)</vt:lpstr>
      <vt:lpstr>Race Condition, but no Data Race</vt:lpstr>
      <vt:lpstr>Two Peeks Break LIFO Order</vt:lpstr>
      <vt:lpstr>Race Condition, including a Data Race</vt:lpstr>
      <vt:lpstr>Bad Interleaving - Peek and isEmpty</vt:lpstr>
      <vt:lpstr>Challenge - Peek and Push</vt:lpstr>
      <vt:lpstr>Bad Interleaving - Peek and Push</vt:lpstr>
      <vt:lpstr>How to fix this?</vt:lpstr>
      <vt:lpstr>Fixed!</vt:lpstr>
      <vt:lpstr>Did this fix it?</vt:lpstr>
      <vt:lpstr>Deadlock</vt:lpstr>
      <vt:lpstr>Analog Example – Need the Trident to Write, Need the Dinosaur to Speak</vt:lpstr>
      <vt:lpstr>Bank Account</vt:lpstr>
      <vt:lpstr>Deadlock Example – Locking Order</vt:lpstr>
      <vt:lpstr>Deadlock Example – Deadlock Interleaving</vt:lpstr>
      <vt:lpstr>Resolving Deadlocks</vt:lpstr>
      <vt:lpstr>Option 1: Coarser Locking</vt:lpstr>
      <vt:lpstr>Option 2: Finer Critical Section</vt:lpstr>
      <vt:lpstr>Option 3: First Get All Locks In A Fixed Order</vt:lpstr>
      <vt:lpstr>Parallel Code Conventional Wisdom</vt:lpstr>
      <vt:lpstr>Memory Categories</vt:lpstr>
      <vt:lpstr>Thread Local Memory</vt:lpstr>
      <vt:lpstr>Immutable Objects</vt:lpstr>
      <vt:lpstr>Shared and Mutable Objects</vt:lpstr>
      <vt:lpstr>Consistent Locking</vt:lpstr>
      <vt:lpstr>Lock Granularity</vt:lpstr>
      <vt:lpstr>Example: Separate Chaining Hashtable</vt:lpstr>
      <vt:lpstr>Tradeoffs</vt:lpstr>
      <vt:lpstr>Similar But Separate Issue: Critical Section Granularity</vt:lpstr>
      <vt:lpstr>Atomicity</vt:lpstr>
      <vt:lpstr>Use Pre-Tested Code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321</cp:revision>
  <dcterms:created xsi:type="dcterms:W3CDTF">2023-10-13T16:06:42Z</dcterms:created>
  <dcterms:modified xsi:type="dcterms:W3CDTF">2026-05-22T17:03:35Z</dcterms:modified>
</cp:coreProperties>
</file>