
<file path=[Content_Types].xml><?xml version="1.0" encoding="utf-8"?>
<Types xmlns="http://schemas.openxmlformats.org/package/2006/content-types">
  <Default Extension="fntdata" ContentType="application/x-fontdata"/>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37"/>
  </p:notesMasterIdLst>
  <p:sldIdLst>
    <p:sldId id="257" r:id="rId2"/>
    <p:sldId id="264" r:id="rId3"/>
    <p:sldId id="259" r:id="rId4"/>
    <p:sldId id="327" r:id="rId5"/>
    <p:sldId id="328" r:id="rId6"/>
    <p:sldId id="329" r:id="rId7"/>
    <p:sldId id="330" r:id="rId8"/>
    <p:sldId id="331" r:id="rId9"/>
    <p:sldId id="260" r:id="rId10"/>
    <p:sldId id="332" r:id="rId11"/>
    <p:sldId id="333" r:id="rId12"/>
    <p:sldId id="261" r:id="rId13"/>
    <p:sldId id="324" r:id="rId14"/>
    <p:sldId id="325" r:id="rId15"/>
    <p:sldId id="326" r:id="rId16"/>
    <p:sldId id="269" r:id="rId17"/>
    <p:sldId id="270" r:id="rId18"/>
    <p:sldId id="271" r:id="rId19"/>
    <p:sldId id="272" r:id="rId20"/>
    <p:sldId id="273" r:id="rId21"/>
    <p:sldId id="274" r:id="rId22"/>
    <p:sldId id="276" r:id="rId23"/>
    <p:sldId id="334" r:id="rId24"/>
    <p:sldId id="277" r:id="rId25"/>
    <p:sldId id="278" r:id="rId26"/>
    <p:sldId id="279" r:id="rId27"/>
    <p:sldId id="335" r:id="rId28"/>
    <p:sldId id="282" r:id="rId29"/>
    <p:sldId id="283" r:id="rId30"/>
    <p:sldId id="284" r:id="rId31"/>
    <p:sldId id="285" r:id="rId32"/>
    <p:sldId id="286" r:id="rId33"/>
    <p:sldId id="288" r:id="rId34"/>
    <p:sldId id="289" r:id="rId35"/>
    <p:sldId id="290" r:id="rId36"/>
  </p:sldIdLst>
  <p:sldSz cx="12192000" cy="6858000"/>
  <p:notesSz cx="6858000" cy="9144000"/>
  <p:embeddedFontLst>
    <p:embeddedFont>
      <p:font typeface="Consolas" panose="020B0609020204030204" pitchFamily="49" charset="0"/>
      <p:regular r:id="rId38"/>
      <p:bold r:id="rId39"/>
      <p:italic r:id="rId40"/>
      <p:boldItalic r:id="rId41"/>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FF"/>
    <a:srgbClr val="FF9900"/>
    <a:srgbClr val="FF9797"/>
    <a:srgbClr val="FF6464"/>
    <a:srgbClr val="FF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01" autoAdjust="0"/>
  </p:normalViewPr>
  <p:slideViewPr>
    <p:cSldViewPr snapToGrid="0">
      <p:cViewPr varScale="1">
        <p:scale>
          <a:sx n="65" d="100"/>
          <a:sy n="65" d="100"/>
        </p:scale>
        <p:origin x="60"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font" Target="fonts/font2.fntdata"/><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font" Target="fonts/font3.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font" Target="fonts/font1.fntdata"/><Relationship Id="rId20" Type="http://schemas.openxmlformats.org/officeDocument/2006/relationships/slide" Target="slides/slide19.xml"/><Relationship Id="rId41" Type="http://schemas.openxmlformats.org/officeDocument/2006/relationships/font" Target="fonts/font4.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4551DB-2231-4B04-91EE-89BA1505B1A0}" type="datetimeFigureOut">
              <a:rPr lang="en-US" smtClean="0"/>
              <a:t>5/20/2026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D794FD6-A12C-4930-B327-720124E09C62}" type="slidenum">
              <a:rPr lang="en-US" smtClean="0"/>
              <a:t>‹#›</a:t>
            </a:fld>
            <a:endParaRPr lang="en-US"/>
          </a:p>
        </p:txBody>
      </p:sp>
    </p:spTree>
    <p:extLst>
      <p:ext uri="{BB962C8B-B14F-4D97-AF65-F5344CB8AC3E}">
        <p14:creationId xmlns:p14="http://schemas.microsoft.com/office/powerpoint/2010/main" val="30129411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8D94-701F-50B7-FF63-23914498359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F1BD39A-A942-599F-149A-747401D5460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2F35134E-8798-2A87-98AE-0B134785D2DF}"/>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5" name="Footer Placeholder 4">
            <a:extLst>
              <a:ext uri="{FF2B5EF4-FFF2-40B4-BE49-F238E27FC236}">
                <a16:creationId xmlns:a16="http://schemas.microsoft.com/office/drawing/2014/main" id="{E46803DE-E5A1-A42D-17E0-52D8A15FEED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E08009D-BD52-D020-26A4-CCFF2596A0F5}"/>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675308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C0788-F665-F0AA-D34E-18CDC381E3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2D25BE1-D418-6610-B976-595A42D78D3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6C710E-4740-E186-8004-9F098E4B8AA8}"/>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5" name="Footer Placeholder 4">
            <a:extLst>
              <a:ext uri="{FF2B5EF4-FFF2-40B4-BE49-F238E27FC236}">
                <a16:creationId xmlns:a16="http://schemas.microsoft.com/office/drawing/2014/main" id="{63D57D91-6BF0-5F67-0BAA-BA3B5985E8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4EB95B-64CF-ED1B-895D-0C15FB84A947}"/>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89607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6B0D1A-0325-047A-3C56-DB7DC37D1F0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42D4EC8-DF7A-722B-0985-B7E8ED8800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E9F5D96-5B5D-A0E1-6B7E-F894B33DE4BE}"/>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5" name="Footer Placeholder 4">
            <a:extLst>
              <a:ext uri="{FF2B5EF4-FFF2-40B4-BE49-F238E27FC236}">
                <a16:creationId xmlns:a16="http://schemas.microsoft.com/office/drawing/2014/main" id="{0841E58B-FD1B-5158-9002-DB7909020E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526E6E6-5DB2-B08C-E98E-4CE4CABABD3F}"/>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380940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ED3513-3DBF-F295-0635-A76FAD8F751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83A398C-CAEC-53AA-8A8B-28B4B6EFE8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42AEDF-9628-E07A-C6FB-A23F1B37D36C}"/>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5" name="Footer Placeholder 4">
            <a:extLst>
              <a:ext uri="{FF2B5EF4-FFF2-40B4-BE49-F238E27FC236}">
                <a16:creationId xmlns:a16="http://schemas.microsoft.com/office/drawing/2014/main" id="{59AD4231-DF5D-E75E-40A2-4490E386478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3461DB8-8E9A-0329-3CC7-DD8BE3960F1C}"/>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05728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9B190C-5088-0FD4-FA3D-07D222B9FA3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EE2422D-2D16-CCA8-2A1C-E13A1E0646C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56C9900-661D-64EA-83FB-0318C266A8D4}"/>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5" name="Footer Placeholder 4">
            <a:extLst>
              <a:ext uri="{FF2B5EF4-FFF2-40B4-BE49-F238E27FC236}">
                <a16:creationId xmlns:a16="http://schemas.microsoft.com/office/drawing/2014/main" id="{6CAF216F-818C-AE83-8D4F-42EC3C9423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B1494A3-F80F-EC41-DDC0-726FC63A831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11959102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BF6897-8ADC-82FB-24C1-148BB152CAE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2607461-A71F-ECE6-AE85-5EA3DB5E18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BD9E8EA-550B-F0DB-2472-AE2D0456E7C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FBA28DD-EC75-9F30-A7D3-C90A8D02DC59}"/>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6" name="Footer Placeholder 5">
            <a:extLst>
              <a:ext uri="{FF2B5EF4-FFF2-40B4-BE49-F238E27FC236}">
                <a16:creationId xmlns:a16="http://schemas.microsoft.com/office/drawing/2014/main" id="{4B3D4F3C-0167-D8D5-E58E-83645CE37A4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96DDF0-EBE9-4CB3-A532-8F8C26FCF3A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6216489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BEBC21-07E8-90D6-8FD3-4B7809D3558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58688B1-01DC-A6B4-1C44-C73416EC04F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4004C5-4EEE-C9A3-0FFF-B154F5B9A8C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5C95CA1-99E7-80CC-FF66-5C2F2590466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621CBD4-5851-D78F-5249-59CDD8C9BC7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9092F86E-5D21-865D-53AE-77B5C57EAC92}"/>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8" name="Footer Placeholder 7">
            <a:extLst>
              <a:ext uri="{FF2B5EF4-FFF2-40B4-BE49-F238E27FC236}">
                <a16:creationId xmlns:a16="http://schemas.microsoft.com/office/drawing/2014/main" id="{D7F5E5A8-7D51-605B-E276-A7A5B93FE66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F9E01F4-D4D9-E56F-9035-05E605811E6D}"/>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274187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3237B-2CFD-F0AF-D3E6-2FDD100A8F4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D614118-0522-CF53-601D-265A3261E4BE}"/>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4" name="Footer Placeholder 3">
            <a:extLst>
              <a:ext uri="{FF2B5EF4-FFF2-40B4-BE49-F238E27FC236}">
                <a16:creationId xmlns:a16="http://schemas.microsoft.com/office/drawing/2014/main" id="{3ACC46D9-B22E-C768-B35E-20DA33956A5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65D07EE-0E9C-EC8E-BAC0-7B8C9EFB5AEE}"/>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37696162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7BA0918-E285-61F1-EDAF-6B7FD149CC5D}"/>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3" name="Footer Placeholder 2">
            <a:extLst>
              <a:ext uri="{FF2B5EF4-FFF2-40B4-BE49-F238E27FC236}">
                <a16:creationId xmlns:a16="http://schemas.microsoft.com/office/drawing/2014/main" id="{AEAFD855-6290-493F-81E4-A89E8DDEDE5E}"/>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6ECBAA96-146F-BEF1-15D5-935C1B8E9FE2}"/>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75984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91D78-E109-DF5D-A589-413429D2AE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60E91868-FB59-5D14-1BCA-C7C43F068CB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2A2F535-BC7E-F5E2-864B-461F8404D0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5CFCF40-365C-13EE-4DB1-CC7C58586C55}"/>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6" name="Footer Placeholder 5">
            <a:extLst>
              <a:ext uri="{FF2B5EF4-FFF2-40B4-BE49-F238E27FC236}">
                <a16:creationId xmlns:a16="http://schemas.microsoft.com/office/drawing/2014/main" id="{C1858AA7-3077-1807-CEB8-2C0F27B4C6F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F74C30-07C1-3F35-E57B-30BFA71ABAC4}"/>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5353163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A81C30-49BA-398C-2DF8-B0736590C2F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5C7B813-1595-60AF-F5B3-A0DAE665365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206402F2-AF70-21FD-1449-18CBF4C170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E1982EC-DE32-4452-40AB-762F386AF589}"/>
              </a:ext>
            </a:extLst>
          </p:cNvPr>
          <p:cNvSpPr>
            <a:spLocks noGrp="1"/>
          </p:cNvSpPr>
          <p:nvPr>
            <p:ph type="dt" sz="half" idx="10"/>
          </p:nvPr>
        </p:nvSpPr>
        <p:spPr/>
        <p:txBody>
          <a:bodyPr/>
          <a:lstStyle/>
          <a:p>
            <a:fld id="{28421D02-69CC-42C9-85CE-4F8B68ED22B8}" type="datetimeFigureOut">
              <a:rPr lang="en-US" smtClean="0"/>
              <a:t>5/20/2026</a:t>
            </a:fld>
            <a:endParaRPr lang="en-US"/>
          </a:p>
        </p:txBody>
      </p:sp>
      <p:sp>
        <p:nvSpPr>
          <p:cNvPr id="6" name="Footer Placeholder 5">
            <a:extLst>
              <a:ext uri="{FF2B5EF4-FFF2-40B4-BE49-F238E27FC236}">
                <a16:creationId xmlns:a16="http://schemas.microsoft.com/office/drawing/2014/main" id="{0EE76A50-D174-12CE-9CCD-74569685B7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CD79484-4128-5F97-59B5-3CF00D561C01}"/>
              </a:ext>
            </a:extLst>
          </p:cNvPr>
          <p:cNvSpPr>
            <a:spLocks noGrp="1"/>
          </p:cNvSpPr>
          <p:nvPr>
            <p:ph type="sldNum" sz="quarter" idx="12"/>
          </p:nvPr>
        </p:nvSpPr>
        <p:spPr/>
        <p:txBody>
          <a:bodyPr/>
          <a:lstStyle/>
          <a:p>
            <a:fld id="{48A6B0C1-9E0A-4C4A-808A-34C0E77FF2FF}" type="slidenum">
              <a:rPr lang="en-US" smtClean="0"/>
              <a:t>‹#›</a:t>
            </a:fld>
            <a:endParaRPr lang="en-US"/>
          </a:p>
        </p:txBody>
      </p:sp>
    </p:spTree>
    <p:extLst>
      <p:ext uri="{BB962C8B-B14F-4D97-AF65-F5344CB8AC3E}">
        <p14:creationId xmlns:p14="http://schemas.microsoft.com/office/powerpoint/2010/main" val="4011233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EFDEBFE-9C54-D45A-111D-948735AB4A2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5AF582E-F84E-411A-7F7A-D8EF87E1F51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DCE3F9-A152-FD27-1D1D-64A1C313F37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8421D02-69CC-42C9-85CE-4F8B68ED22B8}" type="datetimeFigureOut">
              <a:rPr lang="en-US" smtClean="0"/>
              <a:t>5/20/2026</a:t>
            </a:fld>
            <a:endParaRPr lang="en-US"/>
          </a:p>
        </p:txBody>
      </p:sp>
      <p:sp>
        <p:nvSpPr>
          <p:cNvPr id="5" name="Footer Placeholder 4">
            <a:extLst>
              <a:ext uri="{FF2B5EF4-FFF2-40B4-BE49-F238E27FC236}">
                <a16:creationId xmlns:a16="http://schemas.microsoft.com/office/drawing/2014/main" id="{955F318D-9BE5-6E4A-1795-F02EED65F8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9404FB82-C81E-722D-F23A-4047C60DBFC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A6B0C1-9E0A-4C4A-808A-34C0E77FF2FF}" type="slidenum">
              <a:rPr lang="en-US" smtClean="0"/>
              <a:t>‹#›</a:t>
            </a:fld>
            <a:endParaRPr lang="en-US"/>
          </a:p>
        </p:txBody>
      </p:sp>
    </p:spTree>
    <p:extLst>
      <p:ext uri="{BB962C8B-B14F-4D97-AF65-F5344CB8AC3E}">
        <p14:creationId xmlns:p14="http://schemas.microsoft.com/office/powerpoint/2010/main" val="1671621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cs.uw.edu/332"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02029F-F4C6-FDAD-6A00-4E30C8EE848F}"/>
              </a:ext>
            </a:extLst>
          </p:cNvPr>
          <p:cNvSpPr>
            <a:spLocks noGrp="1"/>
          </p:cNvSpPr>
          <p:nvPr>
            <p:ph type="ctrTitle"/>
          </p:nvPr>
        </p:nvSpPr>
        <p:spPr/>
        <p:txBody>
          <a:bodyPr>
            <a:normAutofit fontScale="90000"/>
          </a:bodyPr>
          <a:lstStyle/>
          <a:p>
            <a:r>
              <a:rPr lang="en-US" dirty="0"/>
              <a:t>CSE 332 Spring 2026</a:t>
            </a:r>
            <a:br>
              <a:rPr lang="en-US" dirty="0"/>
            </a:br>
            <a:r>
              <a:rPr lang="en-US" dirty="0"/>
              <a:t>Lecture 22: Concurrency 1</a:t>
            </a:r>
            <a:br>
              <a:rPr lang="en-US" dirty="0"/>
            </a:br>
            <a:r>
              <a:rPr lang="en-US" dirty="0"/>
              <a:t>Mutual Exclusion</a:t>
            </a:r>
          </a:p>
        </p:txBody>
      </p:sp>
      <p:sp>
        <p:nvSpPr>
          <p:cNvPr id="3" name="Subtitle 2">
            <a:extLst>
              <a:ext uri="{FF2B5EF4-FFF2-40B4-BE49-F238E27FC236}">
                <a16:creationId xmlns:a16="http://schemas.microsoft.com/office/drawing/2014/main" id="{AB96019E-F067-13A3-DC5B-9F49CCFEF437}"/>
              </a:ext>
            </a:extLst>
          </p:cNvPr>
          <p:cNvSpPr>
            <a:spLocks noGrp="1"/>
          </p:cNvSpPr>
          <p:nvPr>
            <p:ph type="subTitle" idx="1"/>
          </p:nvPr>
        </p:nvSpPr>
        <p:spPr/>
        <p:txBody>
          <a:bodyPr/>
          <a:lstStyle/>
          <a:p>
            <a:r>
              <a:rPr lang="en-US" dirty="0"/>
              <a:t>Nathan Brunelle</a:t>
            </a:r>
          </a:p>
          <a:p>
            <a:r>
              <a:rPr lang="en-US" dirty="0">
                <a:hlinkClick r:id="rId2"/>
              </a:rPr>
              <a:t>http://www.cs.uw.edu/332</a:t>
            </a:r>
            <a:endParaRPr lang="en-US" dirty="0"/>
          </a:p>
          <a:p>
            <a:endParaRPr lang="en-US" dirty="0"/>
          </a:p>
          <a:p>
            <a:endParaRPr lang="en-US" dirty="0"/>
          </a:p>
        </p:txBody>
      </p:sp>
    </p:spTree>
    <p:extLst>
      <p:ext uri="{BB962C8B-B14F-4D97-AF65-F5344CB8AC3E}">
        <p14:creationId xmlns:p14="http://schemas.microsoft.com/office/powerpoint/2010/main" val="39733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50080A-80A6-F4EC-185D-CA6DDF5AE918}"/>
              </a:ext>
            </a:extLst>
          </p:cNvPr>
          <p:cNvSpPr>
            <a:spLocks noGrp="1"/>
          </p:cNvSpPr>
          <p:nvPr>
            <p:ph type="title"/>
          </p:nvPr>
        </p:nvSpPr>
        <p:spPr/>
        <p:txBody>
          <a:bodyPr/>
          <a:lstStyle/>
          <a:p>
            <a:r>
              <a:rPr lang="en-US" dirty="0"/>
              <a:t>Analogue Example – Data Race</a:t>
            </a:r>
          </a:p>
        </p:txBody>
      </p:sp>
      <p:sp>
        <p:nvSpPr>
          <p:cNvPr id="3" name="Content Placeholder 2">
            <a:extLst>
              <a:ext uri="{FF2B5EF4-FFF2-40B4-BE49-F238E27FC236}">
                <a16:creationId xmlns:a16="http://schemas.microsoft.com/office/drawing/2014/main" id="{7479C2D5-5A64-4902-8AD7-35A11A4386FF}"/>
              </a:ext>
            </a:extLst>
          </p:cNvPr>
          <p:cNvSpPr>
            <a:spLocks noGrp="1"/>
          </p:cNvSpPr>
          <p:nvPr>
            <p:ph idx="1"/>
          </p:nvPr>
        </p:nvSpPr>
        <p:spPr/>
        <p:txBody>
          <a:bodyPr/>
          <a:lstStyle/>
          <a:p>
            <a:pPr marL="514350" indent="-514350">
              <a:buFont typeface="+mj-lt"/>
              <a:buAutoNum type="arabicPeriod"/>
            </a:pPr>
            <a:r>
              <a:rPr lang="en-US" dirty="0"/>
              <a:t>Clap ten times</a:t>
            </a:r>
          </a:p>
          <a:p>
            <a:pPr marL="514350" indent="-514350">
              <a:buFont typeface="+mj-lt"/>
              <a:buAutoNum type="arabicPeriod"/>
            </a:pPr>
            <a:r>
              <a:rPr lang="en-US" dirty="0"/>
              <a:t>Erase the contents of the box</a:t>
            </a:r>
          </a:p>
          <a:p>
            <a:pPr marL="514350" indent="-514350">
              <a:buFont typeface="+mj-lt"/>
              <a:buAutoNum type="arabicPeriod"/>
            </a:pPr>
            <a:r>
              <a:rPr lang="en-US" dirty="0"/>
              <a:t>Write your name in the box, </a:t>
            </a:r>
          </a:p>
          <a:p>
            <a:pPr marL="457200" lvl="1" indent="0">
              <a:buNone/>
            </a:pPr>
            <a:r>
              <a:rPr lang="en-US" dirty="0"/>
              <a:t>pausing 2 seconds between letters</a:t>
            </a:r>
          </a:p>
          <a:p>
            <a:pPr marL="514350" indent="-514350">
              <a:buFont typeface="+mj-lt"/>
              <a:buAutoNum type="arabicPeriod"/>
            </a:pPr>
            <a:r>
              <a:rPr lang="en-US" dirty="0"/>
              <a:t>Wave your arms in the air</a:t>
            </a:r>
          </a:p>
          <a:p>
            <a:pPr marL="514350" indent="-514350">
              <a:buFont typeface="+mj-lt"/>
              <a:buAutoNum type="arabicPeriod"/>
            </a:pPr>
            <a:endParaRPr lang="en-US" dirty="0"/>
          </a:p>
        </p:txBody>
      </p:sp>
    </p:spTree>
    <p:extLst>
      <p:ext uri="{BB962C8B-B14F-4D97-AF65-F5344CB8AC3E}">
        <p14:creationId xmlns:p14="http://schemas.microsoft.com/office/powerpoint/2010/main" val="40031048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2188F7-8470-2FB0-3F58-0663210555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1CC10C-B593-0AF5-AFE1-B583940AF0DA}"/>
              </a:ext>
            </a:extLst>
          </p:cNvPr>
          <p:cNvSpPr>
            <a:spLocks noGrp="1"/>
          </p:cNvSpPr>
          <p:nvPr>
            <p:ph type="title"/>
          </p:nvPr>
        </p:nvSpPr>
        <p:spPr/>
        <p:txBody>
          <a:bodyPr/>
          <a:lstStyle/>
          <a:p>
            <a:r>
              <a:rPr lang="en-US" dirty="0"/>
              <a:t>Analogue Example – With “Mutual Exclusion”</a:t>
            </a:r>
          </a:p>
        </p:txBody>
      </p:sp>
      <p:sp>
        <p:nvSpPr>
          <p:cNvPr id="3" name="Content Placeholder 2">
            <a:extLst>
              <a:ext uri="{FF2B5EF4-FFF2-40B4-BE49-F238E27FC236}">
                <a16:creationId xmlns:a16="http://schemas.microsoft.com/office/drawing/2014/main" id="{C054146F-AD1E-FC77-4919-A6BBBABA28C2}"/>
              </a:ext>
            </a:extLst>
          </p:cNvPr>
          <p:cNvSpPr>
            <a:spLocks noGrp="1"/>
          </p:cNvSpPr>
          <p:nvPr>
            <p:ph idx="1"/>
          </p:nvPr>
        </p:nvSpPr>
        <p:spPr/>
        <p:txBody>
          <a:bodyPr/>
          <a:lstStyle/>
          <a:p>
            <a:pPr marL="514350" indent="-514350">
              <a:buFont typeface="+mj-lt"/>
              <a:buAutoNum type="arabicPeriod"/>
            </a:pPr>
            <a:r>
              <a:rPr lang="en-US" dirty="0"/>
              <a:t>Clap ten times</a:t>
            </a:r>
          </a:p>
          <a:p>
            <a:pPr marL="514350" indent="-514350">
              <a:buFont typeface="+mj-lt"/>
              <a:buAutoNum type="arabicPeriod"/>
            </a:pPr>
            <a:r>
              <a:rPr lang="en-US" b="1" dirty="0"/>
              <a:t>Pick up the trident</a:t>
            </a:r>
          </a:p>
          <a:p>
            <a:pPr marL="514350" indent="-514350">
              <a:buFont typeface="+mj-lt"/>
              <a:buAutoNum type="arabicPeriod"/>
            </a:pPr>
            <a:r>
              <a:rPr lang="en-US" dirty="0"/>
              <a:t>Erase the contents of the box</a:t>
            </a:r>
          </a:p>
          <a:p>
            <a:pPr marL="514350" indent="-514350">
              <a:buFont typeface="+mj-lt"/>
              <a:buAutoNum type="arabicPeriod"/>
            </a:pPr>
            <a:r>
              <a:rPr lang="en-US" dirty="0"/>
              <a:t>Write your name in the box, </a:t>
            </a:r>
          </a:p>
          <a:p>
            <a:pPr marL="457200" lvl="1" indent="0">
              <a:buNone/>
            </a:pPr>
            <a:r>
              <a:rPr lang="en-US" dirty="0"/>
              <a:t>pausing 2 seconds between letters</a:t>
            </a:r>
          </a:p>
          <a:p>
            <a:pPr marL="514350" indent="-514350">
              <a:buFont typeface="+mj-lt"/>
              <a:buAutoNum type="arabicPeriod"/>
            </a:pPr>
            <a:r>
              <a:rPr lang="en-US" b="1" dirty="0"/>
              <a:t>Put down the trident</a:t>
            </a:r>
          </a:p>
          <a:p>
            <a:pPr marL="514350" indent="-514350">
              <a:buFont typeface="+mj-lt"/>
              <a:buAutoNum type="arabicPeriod"/>
            </a:pPr>
            <a:r>
              <a:rPr lang="en-US" dirty="0"/>
              <a:t>Wave your arms in the air</a:t>
            </a:r>
          </a:p>
          <a:p>
            <a:pPr marL="514350" indent="-514350">
              <a:buFont typeface="+mj-lt"/>
              <a:buAutoNum type="arabicPeriod"/>
            </a:pPr>
            <a:endParaRPr lang="en-US" dirty="0"/>
          </a:p>
        </p:txBody>
      </p:sp>
      <p:sp>
        <p:nvSpPr>
          <p:cNvPr id="4" name="TextBox 3">
            <a:extLst>
              <a:ext uri="{FF2B5EF4-FFF2-40B4-BE49-F238E27FC236}">
                <a16:creationId xmlns:a16="http://schemas.microsoft.com/office/drawing/2014/main" id="{71C7E461-003B-7375-D404-8ECBC044E487}"/>
              </a:ext>
            </a:extLst>
          </p:cNvPr>
          <p:cNvSpPr txBox="1"/>
          <p:nvPr/>
        </p:nvSpPr>
        <p:spPr>
          <a:xfrm>
            <a:off x="6992984" y="1690688"/>
            <a:ext cx="4820326" cy="5078313"/>
          </a:xfrm>
          <a:prstGeom prst="rect">
            <a:avLst/>
          </a:prstGeom>
          <a:noFill/>
          <a:ln>
            <a:solidFill>
              <a:schemeClr val="accent1"/>
            </a:solidFill>
          </a:ln>
        </p:spPr>
        <p:txBody>
          <a:bodyPr wrap="square" rtlCol="0">
            <a:spAutoFit/>
          </a:bodyPr>
          <a:lstStyle/>
          <a:p>
            <a:r>
              <a:rPr lang="en-US" dirty="0">
                <a:solidFill>
                  <a:schemeClr val="accent1">
                    <a:lumMod val="75000"/>
                  </a:schemeClr>
                </a:solidFill>
              </a:rPr>
              <a:t>There is only one trident, so no two threads (both executing this same code) can execute lines 3 and 4 at the same time. </a:t>
            </a:r>
          </a:p>
          <a:p>
            <a:endParaRPr lang="en-US" dirty="0">
              <a:solidFill>
                <a:schemeClr val="accent1">
                  <a:lumMod val="75000"/>
                </a:schemeClr>
              </a:solidFill>
            </a:endParaRPr>
          </a:p>
          <a:p>
            <a:r>
              <a:rPr lang="en-US" dirty="0">
                <a:solidFill>
                  <a:schemeClr val="accent1">
                    <a:lumMod val="75000"/>
                  </a:schemeClr>
                </a:solidFill>
              </a:rPr>
              <a:t>After one thread gets the trident, all other threads must wait at line 2 for the trident to become available.</a:t>
            </a:r>
          </a:p>
          <a:p>
            <a:endParaRPr lang="en-US" dirty="0">
              <a:solidFill>
                <a:schemeClr val="accent1">
                  <a:lumMod val="75000"/>
                </a:schemeClr>
              </a:solidFill>
            </a:endParaRPr>
          </a:p>
          <a:p>
            <a:r>
              <a:rPr lang="en-US" dirty="0">
                <a:solidFill>
                  <a:schemeClr val="accent1">
                    <a:lumMod val="75000"/>
                  </a:schemeClr>
                </a:solidFill>
              </a:rPr>
              <a:t>The trident causes any one thread to “lock out” (exclude) all other threads from lines 3 and 4, so this is called “mutual exclusion”.</a:t>
            </a:r>
          </a:p>
          <a:p>
            <a:endParaRPr lang="en-US" dirty="0">
              <a:solidFill>
                <a:schemeClr val="accent1">
                  <a:lumMod val="75000"/>
                </a:schemeClr>
              </a:solidFill>
            </a:endParaRPr>
          </a:p>
          <a:p>
            <a:r>
              <a:rPr lang="en-US" dirty="0">
                <a:solidFill>
                  <a:schemeClr val="accent1">
                    <a:lumMod val="75000"/>
                  </a:schemeClr>
                </a:solidFill>
              </a:rPr>
              <a:t>The trident itself we call a “lock”, “mutual exclusion lock”, or “mutex”.</a:t>
            </a:r>
          </a:p>
          <a:p>
            <a:endParaRPr lang="en-US" dirty="0">
              <a:solidFill>
                <a:schemeClr val="accent1">
                  <a:lumMod val="75000"/>
                </a:schemeClr>
              </a:solidFill>
            </a:endParaRPr>
          </a:p>
          <a:p>
            <a:r>
              <a:rPr lang="en-US" dirty="0">
                <a:solidFill>
                  <a:schemeClr val="accent1">
                    <a:lumMod val="75000"/>
                  </a:schemeClr>
                </a:solidFill>
              </a:rPr>
              <a:t>The code for which the trident ensures mutual exclusion (lines 3 and 4) is called the “critical section” for that lock.</a:t>
            </a:r>
          </a:p>
        </p:txBody>
      </p:sp>
    </p:spTree>
    <p:extLst>
      <p:ext uri="{BB962C8B-B14F-4D97-AF65-F5344CB8AC3E}">
        <p14:creationId xmlns:p14="http://schemas.microsoft.com/office/powerpoint/2010/main" val="28208000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DB785C-A820-1E10-DAF8-AE222DA20480}"/>
              </a:ext>
              <a:ext uri="{C183D7F6-B498-43B3-948B-1728B52AA6E4}">
                <adec:decorative xmlns:adec="http://schemas.microsoft.com/office/drawing/2017/decorative" val="1"/>
              </a:ext>
            </a:extLst>
          </p:cNvPr>
          <p:cNvSpPr/>
          <p:nvPr/>
        </p:nvSpPr>
        <p:spPr>
          <a:xfrm>
            <a:off x="1087120" y="3788229"/>
            <a:ext cx="7711440" cy="2229393"/>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Bank Account Example</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fontScale="77500" lnSpcReduction="20000"/>
          </a:bodyPr>
          <a:lstStyle/>
          <a:p>
            <a:r>
              <a:rPr lang="en-US" dirty="0"/>
              <a:t>The following code implements a bank account object correctly for a synchronized situation</a:t>
            </a:r>
          </a:p>
          <a:p>
            <a:r>
              <a:rPr lang="en-US" dirty="0"/>
              <a:t>Assume the initial balance is 150</a:t>
            </a:r>
          </a:p>
          <a:p>
            <a:endParaRPr lang="en-US" dirty="0"/>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withdraw(int amount)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return amount; } </a:t>
            </a:r>
          </a:p>
          <a:p>
            <a:pPr marL="0" indent="0">
              <a:buNone/>
            </a:pPr>
            <a:r>
              <a:rPr lang="en-US" dirty="0"/>
              <a:t>	// other operations like deposit, etc. </a:t>
            </a:r>
          </a:p>
          <a:p>
            <a:pPr marL="0" indent="0">
              <a:buNone/>
            </a:pPr>
            <a:r>
              <a:rPr lang="en-US" dirty="0"/>
              <a:t>} </a:t>
            </a:r>
          </a:p>
        </p:txBody>
      </p:sp>
      <p:grpSp>
        <p:nvGrpSpPr>
          <p:cNvPr id="7" name="Group 6" descr="Suppose we have an itial balance of 150 and call the code&#10;withdraw(100);&#10;withdraw(75);&#10;&#10;What happens?&#10;">
            <a:extLst>
              <a:ext uri="{FF2B5EF4-FFF2-40B4-BE49-F238E27FC236}">
                <a16:creationId xmlns:a16="http://schemas.microsoft.com/office/drawing/2014/main" id="{54DE38CE-2403-8299-6B0D-996A31732FE0}"/>
              </a:ext>
            </a:extLst>
          </p:cNvPr>
          <p:cNvGrpSpPr/>
          <p:nvPr/>
        </p:nvGrpSpPr>
        <p:grpSpPr>
          <a:xfrm>
            <a:off x="9540239" y="2265680"/>
            <a:ext cx="2165658" cy="1163320"/>
            <a:chOff x="9540239" y="2265680"/>
            <a:chExt cx="2165658" cy="1163320"/>
          </a:xfrm>
        </p:grpSpPr>
        <p:sp>
          <p:nvSpPr>
            <p:cNvPr id="5" name="Rectangle 4" descr="Suppose we call the">
              <a:extLst>
                <a:ext uri="{FF2B5EF4-FFF2-40B4-BE49-F238E27FC236}">
                  <a16:creationId xmlns:a16="http://schemas.microsoft.com/office/drawing/2014/main" id="{DBEFDB0C-B099-09B5-232E-F0FD7B01BA79}"/>
                </a:ext>
              </a:extLst>
            </p:cNvPr>
            <p:cNvSpPr/>
            <p:nvPr/>
          </p:nvSpPr>
          <p:spPr>
            <a:xfrm>
              <a:off x="9540239" y="2572861"/>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a:p>
              <a:r>
                <a:rPr lang="en-US" dirty="0">
                  <a:solidFill>
                    <a:schemeClr val="tx1"/>
                  </a:solidFill>
                </a:rPr>
                <a:t>withdraw(75)</a:t>
              </a:r>
            </a:p>
          </p:txBody>
        </p:sp>
        <p:sp>
          <p:nvSpPr>
            <p:cNvPr id="6" name="TextBox 5">
              <a:extLst>
                <a:ext uri="{FF2B5EF4-FFF2-40B4-BE49-F238E27FC236}">
                  <a16:creationId xmlns:a16="http://schemas.microsoft.com/office/drawing/2014/main" id="{32648739-9A4E-4DE9-3C34-1F967631D892}"/>
                </a:ext>
              </a:extLst>
            </p:cNvPr>
            <p:cNvSpPr txBox="1"/>
            <p:nvPr/>
          </p:nvSpPr>
          <p:spPr>
            <a:xfrm>
              <a:off x="9540240" y="2265680"/>
              <a:ext cx="2165657" cy="369332"/>
            </a:xfrm>
            <a:prstGeom prst="rect">
              <a:avLst/>
            </a:prstGeom>
            <a:noFill/>
          </p:spPr>
          <p:txBody>
            <a:bodyPr wrap="none" rtlCol="0">
              <a:spAutoFit/>
            </a:bodyPr>
            <a:lstStyle/>
            <a:p>
              <a:r>
                <a:rPr lang="en-US" dirty="0"/>
                <a:t>What Happens here?</a:t>
              </a:r>
            </a:p>
          </p:txBody>
        </p:sp>
      </p:grpSp>
    </p:spTree>
    <p:extLst>
      <p:ext uri="{BB962C8B-B14F-4D97-AF65-F5344CB8AC3E}">
        <p14:creationId xmlns:p14="http://schemas.microsoft.com/office/powerpoint/2010/main" val="640179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9DB785C-A820-1E10-DAF8-AE222DA20480}"/>
              </a:ext>
              <a:ext uri="{C183D7F6-B498-43B3-948B-1728B52AA6E4}">
                <adec:decorative xmlns:adec="http://schemas.microsoft.com/office/drawing/2017/decorative" val="1"/>
              </a:ext>
            </a:extLst>
          </p:cNvPr>
          <p:cNvSpPr/>
          <p:nvPr/>
        </p:nvSpPr>
        <p:spPr>
          <a:xfrm>
            <a:off x="1087120" y="3634374"/>
            <a:ext cx="7711440" cy="2243911"/>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Bank Account Example - Parallel</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fontScale="85000" lnSpcReduction="20000"/>
          </a:bodyPr>
          <a:lstStyle/>
          <a:p>
            <a:r>
              <a:rPr lang="en-US" dirty="0"/>
              <a:t>Assume the initial balance is 150</a:t>
            </a:r>
          </a:p>
          <a:p>
            <a:endParaRPr lang="en-US" dirty="0"/>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withdraw(int amount)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return amount; } </a:t>
            </a:r>
          </a:p>
          <a:p>
            <a:pPr marL="0" indent="0">
              <a:buNone/>
            </a:pPr>
            <a:r>
              <a:rPr lang="en-US" dirty="0"/>
              <a:t>	// other operations like deposit, etc. </a:t>
            </a:r>
          </a:p>
          <a:p>
            <a:pPr marL="0" indent="0">
              <a:buNone/>
            </a:pPr>
            <a:r>
              <a:rPr lang="en-US" dirty="0"/>
              <a:t>} </a:t>
            </a:r>
          </a:p>
        </p:txBody>
      </p:sp>
      <p:grpSp>
        <p:nvGrpSpPr>
          <p:cNvPr id="9" name="Group 8" descr="Now suppose we still call &#10;withdraw(100);&#10;withdraw(75);&#10;&#10;but now each withdraw call is done by a separate thread, so they happen in parallel.">
            <a:extLst>
              <a:ext uri="{FF2B5EF4-FFF2-40B4-BE49-F238E27FC236}">
                <a16:creationId xmlns:a16="http://schemas.microsoft.com/office/drawing/2014/main" id="{3B33847F-3F7C-FE38-4C34-34C3532177DC}"/>
              </a:ext>
            </a:extLst>
          </p:cNvPr>
          <p:cNvGrpSpPr/>
          <p:nvPr/>
        </p:nvGrpSpPr>
        <p:grpSpPr>
          <a:xfrm>
            <a:off x="9533539" y="2265680"/>
            <a:ext cx="2172357" cy="2724228"/>
            <a:chOff x="9533539" y="2265680"/>
            <a:chExt cx="2172357" cy="2724228"/>
          </a:xfrm>
        </p:grpSpPr>
        <p:sp>
          <p:nvSpPr>
            <p:cNvPr id="5" name="Rectangle 4">
              <a:extLst>
                <a:ext uri="{FF2B5EF4-FFF2-40B4-BE49-F238E27FC236}">
                  <a16:creationId xmlns:a16="http://schemas.microsoft.com/office/drawing/2014/main" id="{DBEFDB0C-B099-09B5-232E-F0FD7B01BA79}"/>
                </a:ext>
              </a:extLst>
            </p:cNvPr>
            <p:cNvSpPr/>
            <p:nvPr/>
          </p:nvSpPr>
          <p:spPr>
            <a:xfrm>
              <a:off x="9540239" y="2572861"/>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6" name="TextBox 5">
              <a:extLst>
                <a:ext uri="{FF2B5EF4-FFF2-40B4-BE49-F238E27FC236}">
                  <a16:creationId xmlns:a16="http://schemas.microsoft.com/office/drawing/2014/main" id="{32648739-9A4E-4DE9-3C34-1F967631D892}"/>
                </a:ext>
              </a:extLst>
            </p:cNvPr>
            <p:cNvSpPr txBox="1"/>
            <p:nvPr/>
          </p:nvSpPr>
          <p:spPr>
            <a:xfrm>
              <a:off x="9540240" y="2265680"/>
              <a:ext cx="1076128" cy="369332"/>
            </a:xfrm>
            <a:prstGeom prst="rect">
              <a:avLst/>
            </a:prstGeom>
            <a:noFill/>
          </p:spPr>
          <p:txBody>
            <a:bodyPr wrap="none" rtlCol="0">
              <a:spAutoFit/>
            </a:bodyPr>
            <a:lstStyle/>
            <a:p>
              <a:r>
                <a:rPr lang="en-US" dirty="0"/>
                <a:t>Thread 1:</a:t>
              </a:r>
            </a:p>
          </p:txBody>
        </p:sp>
        <p:sp>
          <p:nvSpPr>
            <p:cNvPr id="7" name="Rectangle 6">
              <a:extLst>
                <a:ext uri="{FF2B5EF4-FFF2-40B4-BE49-F238E27FC236}">
                  <a16:creationId xmlns:a16="http://schemas.microsoft.com/office/drawing/2014/main" id="{E3D40A5B-D6FE-42EA-6F2F-1386F2603716}"/>
                </a:ext>
              </a:extLst>
            </p:cNvPr>
            <p:cNvSpPr/>
            <p:nvPr/>
          </p:nvSpPr>
          <p:spPr>
            <a:xfrm>
              <a:off x="9533539" y="4133769"/>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8" name="TextBox 7">
              <a:extLst>
                <a:ext uri="{FF2B5EF4-FFF2-40B4-BE49-F238E27FC236}">
                  <a16:creationId xmlns:a16="http://schemas.microsoft.com/office/drawing/2014/main" id="{A7ADF18B-F1F4-F324-5D1C-50A2842AC38D}"/>
                </a:ext>
              </a:extLst>
            </p:cNvPr>
            <p:cNvSpPr txBox="1"/>
            <p:nvPr/>
          </p:nvSpPr>
          <p:spPr>
            <a:xfrm>
              <a:off x="9533540" y="3826588"/>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23567322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An “OK” Interleaving</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4" name="Group 3" descr="We say Thread 1 is the one running withdraw(100);">
            <a:extLst>
              <a:ext uri="{FF2B5EF4-FFF2-40B4-BE49-F238E27FC236}">
                <a16:creationId xmlns:a16="http://schemas.microsoft.com/office/drawing/2014/main" id="{5D04D01C-14F5-55F3-1545-E615188FC3AA}"/>
              </a:ext>
            </a:extLst>
          </p:cNvPr>
          <p:cNvGrpSpPr/>
          <p:nvPr/>
        </p:nvGrpSpPr>
        <p:grpSpPr>
          <a:xfrm>
            <a:off x="3478179" y="1865651"/>
            <a:ext cx="2165657" cy="1163320"/>
            <a:chOff x="3478179" y="1865651"/>
            <a:chExt cx="2165657" cy="1163320"/>
          </a:xfrm>
        </p:grpSpPr>
        <p:sp>
          <p:nvSpPr>
            <p:cNvPr id="5" name="Rectangle 4">
              <a:extLst>
                <a:ext uri="{FF2B5EF4-FFF2-40B4-BE49-F238E27FC236}">
                  <a16:creationId xmlns:a16="http://schemas.microsoft.com/office/drawing/2014/main" id="{DBEFDB0C-B099-09B5-232E-F0FD7B01BA79}"/>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6" name="TextBox 5">
              <a:extLst>
                <a:ext uri="{FF2B5EF4-FFF2-40B4-BE49-F238E27FC236}">
                  <a16:creationId xmlns:a16="http://schemas.microsoft.com/office/drawing/2014/main" id="{32648739-9A4E-4DE9-3C34-1F967631D892}"/>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0" name="Group 9" descr="We say Thread 2 invokes withdraw(75)">
            <a:extLst>
              <a:ext uri="{FF2B5EF4-FFF2-40B4-BE49-F238E27FC236}">
                <a16:creationId xmlns:a16="http://schemas.microsoft.com/office/drawing/2014/main" id="{3B3EBB13-33E7-9FAE-CF2D-626E366C090F}"/>
              </a:ext>
            </a:extLst>
          </p:cNvPr>
          <p:cNvGrpSpPr/>
          <p:nvPr/>
        </p:nvGrpSpPr>
        <p:grpSpPr>
          <a:xfrm>
            <a:off x="6878319" y="1865651"/>
            <a:ext cx="2165657" cy="1163320"/>
            <a:chOff x="6878319" y="1865651"/>
            <a:chExt cx="2165657" cy="1163320"/>
          </a:xfrm>
        </p:grpSpPr>
        <p:sp>
          <p:nvSpPr>
            <p:cNvPr id="7" name="Rectangle 6">
              <a:extLst>
                <a:ext uri="{FF2B5EF4-FFF2-40B4-BE49-F238E27FC236}">
                  <a16:creationId xmlns:a16="http://schemas.microsoft.com/office/drawing/2014/main" id="{E3D40A5B-D6FE-42EA-6F2F-1386F2603716}"/>
                </a:ext>
              </a:extLst>
            </p:cNvPr>
            <p:cNvSpPr/>
            <p:nvPr/>
          </p:nvSpPr>
          <p:spPr>
            <a:xfrm>
              <a:off x="687831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8" name="TextBox 7">
              <a:extLst>
                <a:ext uri="{FF2B5EF4-FFF2-40B4-BE49-F238E27FC236}">
                  <a16:creationId xmlns:a16="http://schemas.microsoft.com/office/drawing/2014/main" id="{A7ADF18B-F1F4-F324-5D1C-50A2842AC38D}"/>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grpSp>
        <p:nvGrpSpPr>
          <p:cNvPr id="12" name="Group 11" descr="Consider the interleaving where Thread 2 executes the entire body of withdraw, then Thread1 executes the entire body of withdraw.">
            <a:extLst>
              <a:ext uri="{FF2B5EF4-FFF2-40B4-BE49-F238E27FC236}">
                <a16:creationId xmlns:a16="http://schemas.microsoft.com/office/drawing/2014/main" id="{D16BBCC1-BF69-C4E8-BE87-4400F76F97F9}"/>
              </a:ext>
            </a:extLst>
          </p:cNvPr>
          <p:cNvGrpSpPr/>
          <p:nvPr/>
        </p:nvGrpSpPr>
        <p:grpSpPr>
          <a:xfrm>
            <a:off x="2864289" y="3437615"/>
            <a:ext cx="6786878" cy="2771596"/>
            <a:chOff x="2864289" y="3437615"/>
            <a:chExt cx="6786878" cy="2771596"/>
          </a:xfrm>
        </p:grpSpPr>
        <p:sp>
          <p:nvSpPr>
            <p:cNvPr id="9" name="Rectangle 8">
              <a:extLst>
                <a:ext uri="{FF2B5EF4-FFF2-40B4-BE49-F238E27FC236}">
                  <a16:creationId xmlns:a16="http://schemas.microsoft.com/office/drawing/2014/main" id="{153111F2-E0CB-EFB9-CDFE-114A83873431}"/>
                </a:ext>
              </a:extLst>
            </p:cNvPr>
            <p:cNvSpPr/>
            <p:nvPr/>
          </p:nvSpPr>
          <p:spPr>
            <a:xfrm>
              <a:off x="2864289" y="3437615"/>
              <a:ext cx="3393439" cy="277159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a:p>
              <a:pPr marL="0" indent="0">
                <a:buNone/>
              </a:pPr>
              <a:r>
                <a:rPr lang="en-US" dirty="0">
                  <a:solidFill>
                    <a:schemeClr val="tx1"/>
                  </a:solidFill>
                </a:rPr>
                <a:t>return amount</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3437615"/>
              <a:ext cx="3393439" cy="277159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a:p>
              <a:pPr marL="0" indent="0">
                <a:buNone/>
              </a:pPr>
              <a:r>
                <a:rPr lang="en-US" dirty="0">
                  <a:solidFill>
                    <a:schemeClr val="tx1"/>
                  </a:solidFill>
                </a:rPr>
                <a:t>return amount;</a:t>
              </a:r>
            </a:p>
          </p:txBody>
        </p:sp>
      </p:grpSp>
    </p:spTree>
    <p:extLst>
      <p:ext uri="{BB962C8B-B14F-4D97-AF65-F5344CB8AC3E}">
        <p14:creationId xmlns:p14="http://schemas.microsoft.com/office/powerpoint/2010/main" val="37641722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A “Bad” Interleaving</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16" name="Group 15" descr="Now consider the following interleaving:&#10;&#10;First Thread1 executes:&#10;int b = getBalance();&#10;&#10;Next Thread 2 executes the entire body of withdraw&#10;&#10;Finally Thread 1 finishes its withdraw doing:&#10;if(amount &gt; b) {throw new Exception();}&#10;setBalance(b-amount);&#10;return amount;">
            <a:extLst>
              <a:ext uri="{FF2B5EF4-FFF2-40B4-BE49-F238E27FC236}">
                <a16:creationId xmlns:a16="http://schemas.microsoft.com/office/drawing/2014/main" id="{CA326DC4-276C-E676-EA63-5E67F6491C43}"/>
              </a:ext>
            </a:extLst>
          </p:cNvPr>
          <p:cNvGrpSpPr/>
          <p:nvPr/>
        </p:nvGrpSpPr>
        <p:grpSpPr>
          <a:xfrm>
            <a:off x="2864289" y="3437614"/>
            <a:ext cx="6786878" cy="2815139"/>
            <a:chOff x="2864289" y="3437614"/>
            <a:chExt cx="6786878" cy="2815139"/>
          </a:xfrm>
        </p:grpSpPr>
        <p:sp>
          <p:nvSpPr>
            <p:cNvPr id="9" name="Rectangle 8">
              <a:extLst>
                <a:ext uri="{FF2B5EF4-FFF2-40B4-BE49-F238E27FC236}">
                  <a16:creationId xmlns:a16="http://schemas.microsoft.com/office/drawing/2014/main" id="{153111F2-E0CB-EFB9-CDFE-114A83873431}"/>
                </a:ext>
              </a:extLst>
            </p:cNvPr>
            <p:cNvSpPr/>
            <p:nvPr/>
          </p:nvSpPr>
          <p:spPr>
            <a:xfrm>
              <a:off x="2864289" y="3437615"/>
              <a:ext cx="3393439" cy="2815138"/>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a:p>
              <a:pPr marL="0" indent="0">
                <a:buNone/>
              </a:pPr>
              <a:r>
                <a:rPr lang="en-US" dirty="0">
                  <a:solidFill>
                    <a:schemeClr val="tx1"/>
                  </a:solidFill>
                </a:rPr>
                <a:t>return amount;</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3437614"/>
              <a:ext cx="3393439" cy="2815139"/>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a:t>
              </a:r>
            </a:p>
            <a:p>
              <a:pPr marL="0" indent="0">
                <a:buNone/>
              </a:pPr>
              <a:r>
                <a:rPr lang="en-US" dirty="0">
                  <a:solidFill>
                    <a:schemeClr val="tx1"/>
                  </a:solidFill>
                </a:rPr>
                <a:t>return amount;</a:t>
              </a:r>
            </a:p>
          </p:txBody>
        </p:sp>
      </p:grpSp>
      <p:grpSp>
        <p:nvGrpSpPr>
          <p:cNvPr id="4" name="Group 3" descr="We say Thread 1 is the one running withdraw(100);">
            <a:extLst>
              <a:ext uri="{FF2B5EF4-FFF2-40B4-BE49-F238E27FC236}">
                <a16:creationId xmlns:a16="http://schemas.microsoft.com/office/drawing/2014/main" id="{31D7F015-1F42-E285-626C-83660EF73E9E}"/>
              </a:ext>
            </a:extLst>
          </p:cNvPr>
          <p:cNvGrpSpPr/>
          <p:nvPr/>
        </p:nvGrpSpPr>
        <p:grpSpPr>
          <a:xfrm>
            <a:off x="3478179" y="1865651"/>
            <a:ext cx="2165657" cy="1163320"/>
            <a:chOff x="3478179" y="1865651"/>
            <a:chExt cx="2165657" cy="1163320"/>
          </a:xfrm>
        </p:grpSpPr>
        <p:sp>
          <p:nvSpPr>
            <p:cNvPr id="10" name="Rectangle 9">
              <a:extLst>
                <a:ext uri="{FF2B5EF4-FFF2-40B4-BE49-F238E27FC236}">
                  <a16:creationId xmlns:a16="http://schemas.microsoft.com/office/drawing/2014/main" id="{F2C16CB2-E8A5-C67F-B0AF-C0F3FFEBB550}"/>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12" name="TextBox 11">
              <a:extLst>
                <a:ext uri="{FF2B5EF4-FFF2-40B4-BE49-F238E27FC236}">
                  <a16:creationId xmlns:a16="http://schemas.microsoft.com/office/drawing/2014/main" id="{FA976BB2-4FE4-A785-98BF-1A584BCD1570}"/>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3" name="Group 12" descr="We say Thread 2 invokes withdraw(75)">
            <a:extLst>
              <a:ext uri="{FF2B5EF4-FFF2-40B4-BE49-F238E27FC236}">
                <a16:creationId xmlns:a16="http://schemas.microsoft.com/office/drawing/2014/main" id="{B7DFB475-8B8F-B694-3C4D-5BB8EADED1CB}"/>
              </a:ext>
            </a:extLst>
          </p:cNvPr>
          <p:cNvGrpSpPr/>
          <p:nvPr/>
        </p:nvGrpSpPr>
        <p:grpSpPr>
          <a:xfrm>
            <a:off x="6878319" y="1865651"/>
            <a:ext cx="2165657" cy="1163320"/>
            <a:chOff x="6878319" y="1865651"/>
            <a:chExt cx="2165657" cy="1163320"/>
          </a:xfrm>
        </p:grpSpPr>
        <p:sp>
          <p:nvSpPr>
            <p:cNvPr id="14" name="Rectangle 13">
              <a:extLst>
                <a:ext uri="{FF2B5EF4-FFF2-40B4-BE49-F238E27FC236}">
                  <a16:creationId xmlns:a16="http://schemas.microsoft.com/office/drawing/2014/main" id="{A5534C67-A22F-A634-DAB7-13D3C49061CE}"/>
                </a:ext>
              </a:extLst>
            </p:cNvPr>
            <p:cNvSpPr/>
            <p:nvPr/>
          </p:nvSpPr>
          <p:spPr>
            <a:xfrm>
              <a:off x="687831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15" name="TextBox 14">
              <a:extLst>
                <a:ext uri="{FF2B5EF4-FFF2-40B4-BE49-F238E27FC236}">
                  <a16:creationId xmlns:a16="http://schemas.microsoft.com/office/drawing/2014/main" id="{6A206E50-CE39-3B65-6146-3CA6C9DED9CC}"/>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51849072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F825FF-2CDE-3F33-5B4D-F3A0869EECD9}"/>
              </a:ext>
            </a:extLst>
          </p:cNvPr>
          <p:cNvSpPr>
            <a:spLocks noGrp="1"/>
          </p:cNvSpPr>
          <p:nvPr>
            <p:ph type="title"/>
          </p:nvPr>
        </p:nvSpPr>
        <p:spPr/>
        <p:txBody>
          <a:bodyPr/>
          <a:lstStyle/>
          <a:p>
            <a:r>
              <a:rPr lang="en-US" dirty="0"/>
              <a:t>What If We Avoid the Variable b?</a:t>
            </a:r>
          </a:p>
        </p:txBody>
      </p:sp>
      <p:sp>
        <p:nvSpPr>
          <p:cNvPr id="4" name="Content Placeholder 2">
            <a:extLst>
              <a:ext uri="{FF2B5EF4-FFF2-40B4-BE49-F238E27FC236}">
                <a16:creationId xmlns:a16="http://schemas.microsoft.com/office/drawing/2014/main" id="{29364B38-540B-8CEF-70F3-5E01114ACE88}"/>
              </a:ext>
            </a:extLst>
          </p:cNvPr>
          <p:cNvSpPr>
            <a:spLocks noGrp="1"/>
          </p:cNvSpPr>
          <p:nvPr>
            <p:ph idx="1"/>
          </p:nvPr>
        </p:nvSpPr>
        <p:spPr>
          <a:xfrm>
            <a:off x="274320" y="1330960"/>
            <a:ext cx="11917680" cy="5527039"/>
          </a:xfrm>
        </p:spPr>
        <p:txBody>
          <a:bodyPr>
            <a:normAutofit fontScale="92500" lnSpcReduction="20000"/>
          </a:bodyPr>
          <a:lstStyle/>
          <a:p>
            <a:r>
              <a:rPr lang="en-US" dirty="0"/>
              <a:t>Assume the initial balance is 150</a:t>
            </a:r>
          </a:p>
          <a:p>
            <a:endParaRPr lang="en-US" dirty="0"/>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withdraw(int amount) { </a:t>
            </a:r>
          </a:p>
          <a:p>
            <a:pPr marL="0" indent="0">
              <a:buNone/>
            </a:pPr>
            <a:r>
              <a:rPr lang="en-US" dirty="0"/>
              <a:t>		if (amount &gt; </a:t>
            </a:r>
            <a:r>
              <a:rPr lang="en-US" dirty="0" err="1">
                <a:solidFill>
                  <a:srgbClr val="FF0000"/>
                </a:solidFill>
              </a:rPr>
              <a:t>getBalance</a:t>
            </a:r>
            <a:r>
              <a:rPr lang="en-US" dirty="0">
                <a:solidFill>
                  <a:srgbClr val="FF0000"/>
                </a:solidFill>
              </a:rPr>
              <a:t>()</a:t>
            </a:r>
            <a:r>
              <a:rPr lang="en-US" dirty="0"/>
              <a:t>)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a:t>
            </a:r>
            <a:r>
              <a:rPr lang="en-US" dirty="0" err="1">
                <a:solidFill>
                  <a:srgbClr val="FF0000"/>
                </a:solidFill>
              </a:rPr>
              <a:t>getBalance</a:t>
            </a:r>
            <a:r>
              <a:rPr lang="en-US" dirty="0">
                <a:solidFill>
                  <a:srgbClr val="FF0000"/>
                </a:solidFill>
              </a:rPr>
              <a:t>()</a:t>
            </a:r>
            <a:r>
              <a:rPr lang="en-US" dirty="0"/>
              <a:t> – amount); </a:t>
            </a:r>
          </a:p>
          <a:p>
            <a:pPr marL="0" indent="0">
              <a:buNone/>
            </a:pPr>
            <a:r>
              <a:rPr lang="en-US" dirty="0"/>
              <a:t>		return amount; } </a:t>
            </a:r>
          </a:p>
          <a:p>
            <a:pPr marL="0" indent="0">
              <a:buNone/>
            </a:pPr>
            <a:r>
              <a:rPr lang="en-US" dirty="0"/>
              <a:t>	// other operations like deposit, etc. </a:t>
            </a:r>
          </a:p>
          <a:p>
            <a:pPr marL="0" indent="0">
              <a:buNone/>
            </a:pPr>
            <a:r>
              <a:rPr lang="en-US" dirty="0"/>
              <a:t>} </a:t>
            </a:r>
          </a:p>
        </p:txBody>
      </p:sp>
    </p:spTree>
    <p:extLst>
      <p:ext uri="{BB962C8B-B14F-4D97-AF65-F5344CB8AC3E}">
        <p14:creationId xmlns:p14="http://schemas.microsoft.com/office/powerpoint/2010/main" val="31076448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Avoiding Variables Doesn’t Work</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16" name="Group 15" descr="Consider the following interleaving:&#10;&#10;Thread 2 does the lines:&#10;if(amount &gt; getBalance()) {throw new Exception();}&#10;&#10;Then Thread 1 does:&#10;if(amount &gt; getBalance()) {throw new Exception();}&#10;followed by just the getBalance() call from the line: &#10;setBalance(getBalance()-amount);&#10;&#10;Then thread 2 does:&#10;setBalance(getBalance()-amount);&#10;return amount;&#10;&#10;And finally thread 1 finishes: setBalance(getBalance()-amount);&#10;return amount;&#10;using the already-computed result of getBalance()&#10;">
            <a:extLst>
              <a:ext uri="{FF2B5EF4-FFF2-40B4-BE49-F238E27FC236}">
                <a16:creationId xmlns:a16="http://schemas.microsoft.com/office/drawing/2014/main" id="{4664EB9F-634F-29E4-B976-341C6A593C51}"/>
              </a:ext>
            </a:extLst>
          </p:cNvPr>
          <p:cNvGrpSpPr/>
          <p:nvPr/>
        </p:nvGrpSpPr>
        <p:grpSpPr>
          <a:xfrm>
            <a:off x="2428241" y="3437615"/>
            <a:ext cx="7658975" cy="2527756"/>
            <a:chOff x="2428241" y="3437615"/>
            <a:chExt cx="7658975" cy="2527756"/>
          </a:xfrm>
        </p:grpSpPr>
        <p:sp>
          <p:nvSpPr>
            <p:cNvPr id="9" name="Rectangle 8">
              <a:extLst>
                <a:ext uri="{FF2B5EF4-FFF2-40B4-BE49-F238E27FC236}">
                  <a16:creationId xmlns:a16="http://schemas.microsoft.com/office/drawing/2014/main" id="{153111F2-E0CB-EFB9-CDFE-114A83873431}"/>
                </a:ext>
              </a:extLst>
            </p:cNvPr>
            <p:cNvSpPr/>
            <p:nvPr/>
          </p:nvSpPr>
          <p:spPr>
            <a:xfrm>
              <a:off x="2428241" y="3437615"/>
              <a:ext cx="3829488" cy="2527755"/>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if (amount &gt;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	throw new Exception(); </a:t>
              </a:r>
            </a:p>
            <a:p>
              <a:pPr marL="0" indent="0">
                <a:buNone/>
              </a:pPr>
              <a:r>
                <a:rPr lang="en-US" dirty="0" err="1">
                  <a:solidFill>
                    <a:schemeClr val="accent4">
                      <a:lumMod val="50000"/>
                    </a:schemeClr>
                  </a:solidFill>
                </a:rPr>
                <a:t>setBalance</a:t>
              </a:r>
              <a:r>
                <a:rPr lang="en-US" dirty="0">
                  <a:solidFill>
                    <a:schemeClr val="accent4">
                      <a:lumMod val="50000"/>
                    </a:schemeClr>
                  </a:solidFill>
                </a:rPr>
                <a:t>(</a:t>
              </a:r>
              <a:r>
                <a:rPr lang="en-US" dirty="0" err="1">
                  <a:solidFill>
                    <a:schemeClr val="tx1"/>
                  </a:solidFill>
                </a:rPr>
                <a:t>getBalance</a:t>
              </a:r>
              <a:r>
                <a:rPr lang="en-US" dirty="0">
                  <a:solidFill>
                    <a:schemeClr val="tx1"/>
                  </a:solidFill>
                </a:rPr>
                <a:t>()</a:t>
              </a:r>
              <a:r>
                <a:rPr lang="en-US" dirty="0">
                  <a:solidFill>
                    <a:schemeClr val="accent4">
                      <a:lumMod val="50000"/>
                    </a:schemeClr>
                  </a:solidFill>
                </a:rPr>
                <a:t> – amount);</a:t>
              </a:r>
            </a:p>
            <a:p>
              <a:pPr marL="0" indent="0">
                <a:buNone/>
              </a:pPr>
              <a:endParaRPr lang="en-US" dirty="0">
                <a:solidFill>
                  <a:schemeClr val="accent1">
                    <a:lumMod val="60000"/>
                    <a:lumOff val="40000"/>
                  </a:schemeClr>
                </a:solidFill>
              </a:endParaRPr>
            </a:p>
            <a:p>
              <a:pPr marL="0" indent="0">
                <a:buNone/>
              </a:pPr>
              <a:endParaRPr lang="en-US" dirty="0">
                <a:solidFill>
                  <a:schemeClr val="tx1"/>
                </a:solidFill>
              </a:endParaRPr>
            </a:p>
            <a:p>
              <a:pPr marL="0" indent="0">
                <a:buNone/>
              </a:pPr>
              <a:r>
                <a:rPr lang="en-US" dirty="0" err="1">
                  <a:solidFill>
                    <a:schemeClr val="tx1"/>
                  </a:solidFill>
                </a:rPr>
                <a:t>setBalance</a:t>
              </a:r>
              <a:r>
                <a:rPr lang="en-US" dirty="0">
                  <a:solidFill>
                    <a:schemeClr val="tx1"/>
                  </a:solidFill>
                </a:rPr>
                <a:t>(</a:t>
              </a:r>
              <a:r>
                <a:rPr lang="en-US" dirty="0" err="1">
                  <a:solidFill>
                    <a:schemeClr val="accent4">
                      <a:lumMod val="50000"/>
                    </a:schemeClr>
                  </a:solidFill>
                </a:rPr>
                <a:t>getBalance</a:t>
              </a:r>
              <a:r>
                <a:rPr lang="en-US" dirty="0">
                  <a:solidFill>
                    <a:schemeClr val="accent4">
                      <a:lumMod val="50000"/>
                    </a:schemeClr>
                  </a:solidFill>
                </a:rPr>
                <a:t>()</a:t>
              </a:r>
              <a:r>
                <a:rPr lang="en-US" dirty="0">
                  <a:solidFill>
                    <a:schemeClr val="accent1">
                      <a:lumMod val="60000"/>
                      <a:lumOff val="40000"/>
                    </a:schemeClr>
                  </a:solidFill>
                </a:rPr>
                <a:t> </a:t>
              </a:r>
              <a:r>
                <a:rPr lang="en-US" dirty="0">
                  <a:solidFill>
                    <a:schemeClr val="tx1"/>
                  </a:solidFill>
                </a:rPr>
                <a:t>– amount);</a:t>
              </a:r>
            </a:p>
            <a:p>
              <a:pPr marL="0" indent="0">
                <a:buNone/>
              </a:pPr>
              <a:r>
                <a:rPr lang="en-US" dirty="0">
                  <a:solidFill>
                    <a:schemeClr val="tx1"/>
                  </a:solidFill>
                </a:rPr>
                <a:t>return amount</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3437615"/>
              <a:ext cx="3829488" cy="2527756"/>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if (amount &gt; </a:t>
              </a:r>
              <a:r>
                <a:rPr lang="en-US" dirty="0" err="1">
                  <a:solidFill>
                    <a:schemeClr val="tx1"/>
                  </a:solidFill>
                </a:rPr>
                <a:t>getBalance</a:t>
              </a:r>
              <a:r>
                <a:rPr lang="en-US" dirty="0">
                  <a:solidFill>
                    <a:schemeClr val="tx1"/>
                  </a:solidFill>
                </a:rPr>
                <a:t>()) </a:t>
              </a:r>
            </a:p>
            <a:p>
              <a:pPr marL="0" indent="0">
                <a:buNone/>
              </a:pPr>
              <a:r>
                <a:rPr lang="en-US" dirty="0">
                  <a:solidFill>
                    <a:schemeClr val="tx1"/>
                  </a:solidFill>
                </a:rPr>
                <a:t>	throw new Exception(); </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err="1">
                  <a:solidFill>
                    <a:schemeClr val="tx1"/>
                  </a:solidFill>
                </a:rPr>
                <a:t>setBalance</a:t>
              </a:r>
              <a:r>
                <a:rPr lang="en-US" dirty="0">
                  <a:solidFill>
                    <a:schemeClr val="tx1"/>
                  </a:solidFill>
                </a:rPr>
                <a:t>(</a:t>
              </a:r>
              <a:r>
                <a:rPr lang="en-US" dirty="0" err="1">
                  <a:solidFill>
                    <a:schemeClr val="tx1"/>
                  </a:solidFill>
                </a:rPr>
                <a:t>getBalance</a:t>
              </a:r>
              <a:r>
                <a:rPr lang="en-US" dirty="0">
                  <a:solidFill>
                    <a:schemeClr val="tx1"/>
                  </a:solidFill>
                </a:rPr>
                <a:t>() – amount);</a:t>
              </a:r>
            </a:p>
            <a:p>
              <a:pPr marL="0" indent="0">
                <a:buNone/>
              </a:pPr>
              <a:r>
                <a:rPr lang="en-US" dirty="0">
                  <a:solidFill>
                    <a:schemeClr val="tx1"/>
                  </a:solidFill>
                </a:rPr>
                <a:t>return amount;</a:t>
              </a:r>
            </a:p>
          </p:txBody>
        </p:sp>
      </p:grpSp>
      <p:grpSp>
        <p:nvGrpSpPr>
          <p:cNvPr id="4" name="Group 3" descr="We say Thread 1 is the one running withdraw(100);">
            <a:extLst>
              <a:ext uri="{FF2B5EF4-FFF2-40B4-BE49-F238E27FC236}">
                <a16:creationId xmlns:a16="http://schemas.microsoft.com/office/drawing/2014/main" id="{812389E1-1E68-FF85-9003-480CAE420721}"/>
              </a:ext>
            </a:extLst>
          </p:cNvPr>
          <p:cNvGrpSpPr/>
          <p:nvPr/>
        </p:nvGrpSpPr>
        <p:grpSpPr>
          <a:xfrm>
            <a:off x="3478179" y="1865651"/>
            <a:ext cx="2165657" cy="1163320"/>
            <a:chOff x="3478179" y="1865651"/>
            <a:chExt cx="2165657" cy="1163320"/>
          </a:xfrm>
        </p:grpSpPr>
        <p:sp>
          <p:nvSpPr>
            <p:cNvPr id="10" name="Rectangle 9">
              <a:extLst>
                <a:ext uri="{FF2B5EF4-FFF2-40B4-BE49-F238E27FC236}">
                  <a16:creationId xmlns:a16="http://schemas.microsoft.com/office/drawing/2014/main" id="{53259A6D-684B-288A-3889-B65443BF5460}"/>
                </a:ext>
              </a:extLst>
            </p:cNvPr>
            <p:cNvSpPr/>
            <p:nvPr/>
          </p:nvSpPr>
          <p:spPr>
            <a:xfrm>
              <a:off x="347817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12" name="TextBox 11">
              <a:extLst>
                <a:ext uri="{FF2B5EF4-FFF2-40B4-BE49-F238E27FC236}">
                  <a16:creationId xmlns:a16="http://schemas.microsoft.com/office/drawing/2014/main" id="{46BDE9EC-C504-EA4F-25C1-B1B4C3215CD7}"/>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3" name="Group 12" descr="We say Thread 2 invokes withdraw(75)">
            <a:extLst>
              <a:ext uri="{FF2B5EF4-FFF2-40B4-BE49-F238E27FC236}">
                <a16:creationId xmlns:a16="http://schemas.microsoft.com/office/drawing/2014/main" id="{81813798-F247-2EEC-F254-BAA01F1618DC}"/>
              </a:ext>
            </a:extLst>
          </p:cNvPr>
          <p:cNvGrpSpPr/>
          <p:nvPr/>
        </p:nvGrpSpPr>
        <p:grpSpPr>
          <a:xfrm>
            <a:off x="6878319" y="1865651"/>
            <a:ext cx="2165657" cy="1163320"/>
            <a:chOff x="6878319" y="1865651"/>
            <a:chExt cx="2165657" cy="1163320"/>
          </a:xfrm>
        </p:grpSpPr>
        <p:sp>
          <p:nvSpPr>
            <p:cNvPr id="14" name="Rectangle 13">
              <a:extLst>
                <a:ext uri="{FF2B5EF4-FFF2-40B4-BE49-F238E27FC236}">
                  <a16:creationId xmlns:a16="http://schemas.microsoft.com/office/drawing/2014/main" id="{7273181A-446D-39C0-12A1-3A47DF087C99}"/>
                </a:ext>
              </a:extLst>
            </p:cNvPr>
            <p:cNvSpPr/>
            <p:nvPr/>
          </p:nvSpPr>
          <p:spPr>
            <a:xfrm>
              <a:off x="6878319" y="2172832"/>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15" name="TextBox 14">
              <a:extLst>
                <a:ext uri="{FF2B5EF4-FFF2-40B4-BE49-F238E27FC236}">
                  <a16:creationId xmlns:a16="http://schemas.microsoft.com/office/drawing/2014/main" id="{24C52D6E-E553-5572-A2F1-03E8D59B143E}"/>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37013085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FCF88-C78D-8F7E-C458-5267F33A382F}"/>
              </a:ext>
            </a:extLst>
          </p:cNvPr>
          <p:cNvSpPr>
            <a:spLocks noGrp="1"/>
          </p:cNvSpPr>
          <p:nvPr>
            <p:ph type="title"/>
          </p:nvPr>
        </p:nvSpPr>
        <p:spPr/>
        <p:txBody>
          <a:bodyPr/>
          <a:lstStyle/>
          <a:p>
            <a:r>
              <a:rPr lang="en-US" dirty="0"/>
              <a:t>What we want – Mutual Exclusion</a:t>
            </a:r>
          </a:p>
        </p:txBody>
      </p:sp>
      <p:sp>
        <p:nvSpPr>
          <p:cNvPr id="3" name="Content Placeholder 2">
            <a:extLst>
              <a:ext uri="{FF2B5EF4-FFF2-40B4-BE49-F238E27FC236}">
                <a16:creationId xmlns:a16="http://schemas.microsoft.com/office/drawing/2014/main" id="{026C05A3-0912-1FA4-743F-1EACF89C314E}"/>
              </a:ext>
            </a:extLst>
          </p:cNvPr>
          <p:cNvSpPr>
            <a:spLocks noGrp="1"/>
          </p:cNvSpPr>
          <p:nvPr>
            <p:ph idx="1"/>
          </p:nvPr>
        </p:nvSpPr>
        <p:spPr/>
        <p:txBody>
          <a:bodyPr/>
          <a:lstStyle/>
          <a:p>
            <a:r>
              <a:rPr lang="en-US" dirty="0"/>
              <a:t>While one thread is withdrawing from the account, we want to exclude all other threads from also withdrawing</a:t>
            </a:r>
          </a:p>
          <a:p>
            <a:r>
              <a:rPr lang="en-US" dirty="0"/>
              <a:t>Called mutual exclusion: </a:t>
            </a:r>
          </a:p>
          <a:p>
            <a:pPr lvl="1"/>
            <a:r>
              <a:rPr lang="en-US" dirty="0"/>
              <a:t>One thread using a resource (here: a bank account) means another thread must wait </a:t>
            </a:r>
          </a:p>
          <a:p>
            <a:pPr lvl="1"/>
            <a:r>
              <a:rPr lang="en-US" dirty="0"/>
              <a:t>We call the lines of code for which we apply mutual exclusion (only one thread can be there at a time) a </a:t>
            </a:r>
            <a:r>
              <a:rPr lang="en-US" b="1" dirty="0"/>
              <a:t>critical section</a:t>
            </a:r>
            <a:r>
              <a:rPr lang="en-US" dirty="0"/>
              <a:t>.</a:t>
            </a:r>
          </a:p>
          <a:p>
            <a:r>
              <a:rPr lang="en-US" dirty="0"/>
              <a:t>The programmer must implement critical sections!</a:t>
            </a:r>
          </a:p>
          <a:p>
            <a:pPr lvl="1"/>
            <a:r>
              <a:rPr lang="en-US" dirty="0"/>
              <a:t>It requires programming language primitives to do correctly</a:t>
            </a:r>
          </a:p>
        </p:txBody>
      </p:sp>
    </p:spTree>
    <p:extLst>
      <p:ext uri="{BB962C8B-B14F-4D97-AF65-F5344CB8AC3E}">
        <p14:creationId xmlns:p14="http://schemas.microsoft.com/office/powerpoint/2010/main" val="39866304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p:txBody>
          <a:bodyPr/>
          <a:lstStyle/>
          <a:p>
            <a:r>
              <a:rPr lang="en-US" dirty="0"/>
              <a:t>Attempt at Mutual Exclusion with Basic Java</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700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Boolean busy = false;</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withdraw(int amount) { </a:t>
            </a:r>
          </a:p>
          <a:p>
            <a:pPr marL="0" indent="0">
              <a:buNone/>
            </a:pPr>
            <a:r>
              <a:rPr lang="en-US" dirty="0"/>
              <a:t>		</a:t>
            </a:r>
            <a:r>
              <a:rPr lang="en-US" dirty="0">
                <a:solidFill>
                  <a:srgbClr val="FF0000"/>
                </a:solidFill>
              </a:rPr>
              <a:t>while (busy) { /* wait until not busy */ }</a:t>
            </a:r>
          </a:p>
          <a:p>
            <a:pPr marL="0" indent="0">
              <a:buNone/>
            </a:pPr>
            <a:r>
              <a:rPr lang="en-US" dirty="0">
                <a:solidFill>
                  <a:srgbClr val="FF0000"/>
                </a:solidFill>
              </a:rPr>
              <a:t>		busy = true;</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a:t>
            </a:r>
            <a:r>
              <a:rPr lang="en-US" dirty="0">
                <a:solidFill>
                  <a:srgbClr val="FF0000"/>
                </a:solidFill>
              </a:rPr>
              <a:t>busy = false;</a:t>
            </a:r>
          </a:p>
          <a:p>
            <a:pPr marL="0" indent="0">
              <a:buNone/>
            </a:pPr>
            <a:r>
              <a:rPr lang="en-US" dirty="0"/>
              <a:t>		return amount;} </a:t>
            </a:r>
          </a:p>
          <a:p>
            <a:pPr marL="0" indent="0">
              <a:buNone/>
            </a:pPr>
            <a:r>
              <a:rPr lang="en-US" dirty="0"/>
              <a:t>	// other operations like deposit, etc. </a:t>
            </a:r>
          </a:p>
          <a:p>
            <a:pPr marL="0" indent="0">
              <a:buNone/>
            </a:pPr>
            <a:r>
              <a:rPr lang="en-US" dirty="0"/>
              <a:t>} </a:t>
            </a:r>
          </a:p>
        </p:txBody>
      </p:sp>
    </p:spTree>
    <p:extLst>
      <p:ext uri="{BB962C8B-B14F-4D97-AF65-F5344CB8AC3E}">
        <p14:creationId xmlns:p14="http://schemas.microsoft.com/office/powerpoint/2010/main" val="20591437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71EC1A-6CA5-98A7-F39E-5B051CE8D372}"/>
              </a:ext>
            </a:extLst>
          </p:cNvPr>
          <p:cNvSpPr>
            <a:spLocks noGrp="1"/>
          </p:cNvSpPr>
          <p:nvPr>
            <p:ph type="title"/>
          </p:nvPr>
        </p:nvSpPr>
        <p:spPr/>
        <p:txBody>
          <a:bodyPr/>
          <a:lstStyle/>
          <a:p>
            <a:r>
              <a:rPr lang="en-US" dirty="0"/>
              <a:t>Interleaving</a:t>
            </a:r>
          </a:p>
        </p:txBody>
      </p:sp>
      <p:sp>
        <p:nvSpPr>
          <p:cNvPr id="3" name="Content Placeholder 2">
            <a:extLst>
              <a:ext uri="{FF2B5EF4-FFF2-40B4-BE49-F238E27FC236}">
                <a16:creationId xmlns:a16="http://schemas.microsoft.com/office/drawing/2014/main" id="{43DB31AF-5BCA-E54E-4929-B7B6A0D8AB8B}"/>
              </a:ext>
            </a:extLst>
          </p:cNvPr>
          <p:cNvSpPr>
            <a:spLocks noGrp="1"/>
          </p:cNvSpPr>
          <p:nvPr>
            <p:ph idx="1"/>
          </p:nvPr>
        </p:nvSpPr>
        <p:spPr/>
        <p:txBody>
          <a:bodyPr/>
          <a:lstStyle/>
          <a:p>
            <a:r>
              <a:rPr lang="en-US" dirty="0"/>
              <a:t>Due to time slicing, a thread can be interrupted at any time</a:t>
            </a:r>
          </a:p>
          <a:p>
            <a:pPr lvl="1"/>
            <a:r>
              <a:rPr lang="en-US" dirty="0"/>
              <a:t>Between any two lines of code</a:t>
            </a:r>
          </a:p>
          <a:p>
            <a:pPr lvl="1"/>
            <a:r>
              <a:rPr lang="en-US" dirty="0"/>
              <a:t>Within a single line of code</a:t>
            </a:r>
          </a:p>
          <a:p>
            <a:r>
              <a:rPr lang="en-US" dirty="0"/>
              <a:t>The sequence that operations occur across two threads is called an interleaving</a:t>
            </a:r>
          </a:p>
          <a:p>
            <a:r>
              <a:rPr lang="en-US" dirty="0"/>
              <a:t>Without doing anything else, we have no control over how different threads might be interleaved</a:t>
            </a:r>
          </a:p>
        </p:txBody>
      </p:sp>
    </p:spTree>
    <p:extLst>
      <p:ext uri="{BB962C8B-B14F-4D97-AF65-F5344CB8AC3E}">
        <p14:creationId xmlns:p14="http://schemas.microsoft.com/office/powerpoint/2010/main" val="40262321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The “Busy Signal” Doesn’t Work</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grpSp>
        <p:nvGrpSpPr>
          <p:cNvPr id="16" name="Group 15" descr="Consider the following interleaving:&#10;&#10;First Thread 1 does :&#10;while(busy) {}&#10;Then upon seeing busy is False it moves past the line, but gets interrupted for time slicing before it executes the line to set busy to be true.&#10;&#10;Then Thread 2 runs its line:&#10;while(busy) {}&#10;And likewise sees that busy is still False, so it moves past that line. From this point we can use whatever interleaving we would like.">
            <a:extLst>
              <a:ext uri="{FF2B5EF4-FFF2-40B4-BE49-F238E27FC236}">
                <a16:creationId xmlns:a16="http://schemas.microsoft.com/office/drawing/2014/main" id="{EA69FE4F-FE8C-DB87-E33F-307213B54278}"/>
              </a:ext>
            </a:extLst>
          </p:cNvPr>
          <p:cNvGrpSpPr/>
          <p:nvPr/>
        </p:nvGrpSpPr>
        <p:grpSpPr>
          <a:xfrm>
            <a:off x="2255520" y="2447158"/>
            <a:ext cx="8004416" cy="4410843"/>
            <a:chOff x="2255520" y="2717125"/>
            <a:chExt cx="8004416" cy="4410843"/>
          </a:xfrm>
        </p:grpSpPr>
        <p:sp>
          <p:nvSpPr>
            <p:cNvPr id="9" name="Rectangle 8">
              <a:extLst>
                <a:ext uri="{FF2B5EF4-FFF2-40B4-BE49-F238E27FC236}">
                  <a16:creationId xmlns:a16="http://schemas.microsoft.com/office/drawing/2014/main" id="{153111F2-E0CB-EFB9-CDFE-114A83873431}"/>
                </a:ext>
              </a:extLst>
            </p:cNvPr>
            <p:cNvSpPr/>
            <p:nvPr/>
          </p:nvSpPr>
          <p:spPr>
            <a:xfrm>
              <a:off x="2255520" y="2717127"/>
              <a:ext cx="4002209" cy="4410841"/>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while (busy) { /* wait until not busy */ }</a:t>
              </a:r>
            </a:p>
            <a:p>
              <a:pPr marL="0" indent="0">
                <a:buNone/>
              </a:pPr>
              <a:endParaRPr lang="en-US" dirty="0">
                <a:solidFill>
                  <a:schemeClr val="tx1"/>
                </a:solidFill>
              </a:endParaRPr>
            </a:p>
            <a:p>
              <a:pPr marL="0" indent="0">
                <a:buNone/>
              </a:pPr>
              <a:r>
                <a:rPr lang="en-US" dirty="0">
                  <a:solidFill>
                    <a:schemeClr val="tx1"/>
                  </a:solidFill>
                </a:rPr>
                <a:t>busy = true;</a:t>
              </a: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a:t>
              </a: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 </a:t>
              </a:r>
            </a:p>
            <a:p>
              <a:pPr marL="0" indent="0">
                <a:buNone/>
              </a:pPr>
              <a:r>
                <a:rPr lang="en-US" dirty="0">
                  <a:solidFill>
                    <a:schemeClr val="tx1"/>
                  </a:solidFill>
                </a:rPr>
                <a:t>busy = false;</a:t>
              </a:r>
            </a:p>
            <a:p>
              <a:pPr marL="0" indent="0">
                <a:buNone/>
              </a:pPr>
              <a:r>
                <a:rPr lang="en-US" dirty="0">
                  <a:solidFill>
                    <a:schemeClr val="tx1"/>
                  </a:solidFill>
                </a:rPr>
                <a:t>return amount; </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2717125"/>
              <a:ext cx="4002208" cy="4410842"/>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r>
                <a:rPr lang="en-US" dirty="0">
                  <a:solidFill>
                    <a:schemeClr val="tx1"/>
                  </a:solidFill>
                </a:rPr>
                <a:t>while (busy) { /* wait until not busy */ }</a:t>
              </a:r>
            </a:p>
            <a:p>
              <a:pPr marL="0" indent="0">
                <a:buNone/>
              </a:pPr>
              <a:endParaRPr lang="en-US" dirty="0">
                <a:solidFill>
                  <a:schemeClr val="tx1"/>
                </a:solidFill>
              </a:endParaRPr>
            </a:p>
            <a:p>
              <a:pPr marL="0" indent="0">
                <a:buNone/>
              </a:pPr>
              <a:r>
                <a:rPr lang="en-US" dirty="0">
                  <a:solidFill>
                    <a:schemeClr val="tx1"/>
                  </a:solidFill>
                </a:rPr>
                <a:t>busy = true;</a:t>
              </a: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a:t>
              </a:r>
            </a:p>
            <a:p>
              <a:pPr marL="0" indent="0">
                <a:buNone/>
              </a:pPr>
              <a:r>
                <a:rPr lang="en-US" dirty="0">
                  <a:solidFill>
                    <a:schemeClr val="tx1"/>
                  </a:solidFill>
                </a:rPr>
                <a:t>if (amount &gt; b) </a:t>
              </a:r>
            </a:p>
            <a:p>
              <a:pPr marL="0" indent="0">
                <a:buNone/>
              </a:pPr>
              <a:r>
                <a:rPr lang="en-US" dirty="0">
                  <a:solidFill>
                    <a:schemeClr val="tx1"/>
                  </a:solidFill>
                </a:rPr>
                <a:t>	throw new Exception(); </a:t>
              </a:r>
            </a:p>
            <a:p>
              <a:pPr marL="0" indent="0">
                <a:buNone/>
              </a:pPr>
              <a:r>
                <a:rPr lang="en-US" dirty="0" err="1">
                  <a:solidFill>
                    <a:schemeClr val="tx1"/>
                  </a:solidFill>
                </a:rPr>
                <a:t>setBalance</a:t>
              </a:r>
              <a:r>
                <a:rPr lang="en-US" dirty="0">
                  <a:solidFill>
                    <a:schemeClr val="tx1"/>
                  </a:solidFill>
                </a:rPr>
                <a:t>(b – amount); </a:t>
              </a:r>
            </a:p>
            <a:p>
              <a:pPr marL="0" indent="0">
                <a:buNone/>
              </a:pPr>
              <a:r>
                <a:rPr lang="en-US" dirty="0">
                  <a:solidFill>
                    <a:schemeClr val="tx1"/>
                  </a:solidFill>
                </a:rPr>
                <a:t>busy = false; </a:t>
              </a:r>
            </a:p>
            <a:p>
              <a:pPr marL="0" indent="0">
                <a:buNone/>
              </a:pPr>
              <a:r>
                <a:rPr lang="en-US" dirty="0">
                  <a:solidFill>
                    <a:schemeClr val="tx1"/>
                  </a:solidFill>
                </a:rPr>
                <a:t>return amount;</a:t>
              </a:r>
            </a:p>
          </p:txBody>
        </p:sp>
      </p:grpSp>
      <p:grpSp>
        <p:nvGrpSpPr>
          <p:cNvPr id="4" name="Group 3" descr="We say Thread 1 is the one running withdraw(100);">
            <a:extLst>
              <a:ext uri="{FF2B5EF4-FFF2-40B4-BE49-F238E27FC236}">
                <a16:creationId xmlns:a16="http://schemas.microsoft.com/office/drawing/2014/main" id="{532EB1D6-83A7-F8E1-A662-3CCB03F02C31}"/>
              </a:ext>
            </a:extLst>
          </p:cNvPr>
          <p:cNvGrpSpPr/>
          <p:nvPr/>
        </p:nvGrpSpPr>
        <p:grpSpPr>
          <a:xfrm>
            <a:off x="3478179" y="1595684"/>
            <a:ext cx="2165657" cy="916878"/>
            <a:chOff x="3478179" y="1865651"/>
            <a:chExt cx="2165657" cy="916878"/>
          </a:xfrm>
        </p:grpSpPr>
        <p:sp>
          <p:nvSpPr>
            <p:cNvPr id="10" name="Rectangle 9">
              <a:extLst>
                <a:ext uri="{FF2B5EF4-FFF2-40B4-BE49-F238E27FC236}">
                  <a16:creationId xmlns:a16="http://schemas.microsoft.com/office/drawing/2014/main" id="{10E5DC7E-3293-32FF-1410-FD5F9DF1A43A}"/>
                </a:ext>
              </a:extLst>
            </p:cNvPr>
            <p:cNvSpPr/>
            <p:nvPr/>
          </p:nvSpPr>
          <p:spPr>
            <a:xfrm>
              <a:off x="3478179" y="2172832"/>
              <a:ext cx="2165657" cy="60969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12" name="TextBox 11">
              <a:extLst>
                <a:ext uri="{FF2B5EF4-FFF2-40B4-BE49-F238E27FC236}">
                  <a16:creationId xmlns:a16="http://schemas.microsoft.com/office/drawing/2014/main" id="{510C8C5A-8E5B-130C-66C6-D0CFD51F2B56}"/>
                </a:ext>
              </a:extLst>
            </p:cNvPr>
            <p:cNvSpPr txBox="1"/>
            <p:nvPr/>
          </p:nvSpPr>
          <p:spPr>
            <a:xfrm>
              <a:off x="3478180" y="1865651"/>
              <a:ext cx="1076128" cy="369332"/>
            </a:xfrm>
            <a:prstGeom prst="rect">
              <a:avLst/>
            </a:prstGeom>
            <a:noFill/>
          </p:spPr>
          <p:txBody>
            <a:bodyPr wrap="none" rtlCol="0">
              <a:spAutoFit/>
            </a:bodyPr>
            <a:lstStyle/>
            <a:p>
              <a:r>
                <a:rPr lang="en-US" dirty="0"/>
                <a:t>Thread 1:</a:t>
              </a:r>
            </a:p>
          </p:txBody>
        </p:sp>
      </p:grpSp>
      <p:grpSp>
        <p:nvGrpSpPr>
          <p:cNvPr id="13" name="Group 12" descr="We say Thread 2 invokes withdraw(75)">
            <a:extLst>
              <a:ext uri="{FF2B5EF4-FFF2-40B4-BE49-F238E27FC236}">
                <a16:creationId xmlns:a16="http://schemas.microsoft.com/office/drawing/2014/main" id="{A537FC43-E6B9-08D4-E411-CB21EB7CE996}"/>
              </a:ext>
            </a:extLst>
          </p:cNvPr>
          <p:cNvGrpSpPr/>
          <p:nvPr/>
        </p:nvGrpSpPr>
        <p:grpSpPr>
          <a:xfrm>
            <a:off x="6878319" y="1595684"/>
            <a:ext cx="2165657" cy="916878"/>
            <a:chOff x="6878319" y="1865651"/>
            <a:chExt cx="2165657" cy="916878"/>
          </a:xfrm>
        </p:grpSpPr>
        <p:sp>
          <p:nvSpPr>
            <p:cNvPr id="14" name="Rectangle 13">
              <a:extLst>
                <a:ext uri="{FF2B5EF4-FFF2-40B4-BE49-F238E27FC236}">
                  <a16:creationId xmlns:a16="http://schemas.microsoft.com/office/drawing/2014/main" id="{F091DDEB-8FF4-69AA-AB0C-4B69E5C28507}"/>
                </a:ext>
              </a:extLst>
            </p:cNvPr>
            <p:cNvSpPr/>
            <p:nvPr/>
          </p:nvSpPr>
          <p:spPr>
            <a:xfrm>
              <a:off x="6878319" y="2172832"/>
              <a:ext cx="2165657" cy="609697"/>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withdraw(75);</a:t>
              </a:r>
            </a:p>
          </p:txBody>
        </p:sp>
        <p:sp>
          <p:nvSpPr>
            <p:cNvPr id="15" name="TextBox 14">
              <a:extLst>
                <a:ext uri="{FF2B5EF4-FFF2-40B4-BE49-F238E27FC236}">
                  <a16:creationId xmlns:a16="http://schemas.microsoft.com/office/drawing/2014/main" id="{35F02F73-164F-2826-26F4-C218B29B2E15}"/>
                </a:ext>
              </a:extLst>
            </p:cNvPr>
            <p:cNvSpPr txBox="1"/>
            <p:nvPr/>
          </p:nvSpPr>
          <p:spPr>
            <a:xfrm>
              <a:off x="6878320" y="1865651"/>
              <a:ext cx="1076128" cy="369332"/>
            </a:xfrm>
            <a:prstGeom prst="rect">
              <a:avLst/>
            </a:prstGeom>
            <a:noFill/>
          </p:spPr>
          <p:txBody>
            <a:bodyPr wrap="none" rtlCol="0">
              <a:spAutoFit/>
            </a:bodyPr>
            <a:lstStyle/>
            <a:p>
              <a:r>
                <a:rPr lang="en-US" dirty="0"/>
                <a:t>Thread 2:</a:t>
              </a:r>
            </a:p>
          </p:txBody>
        </p:sp>
      </p:grpSp>
    </p:spTree>
    <p:extLst>
      <p:ext uri="{BB962C8B-B14F-4D97-AF65-F5344CB8AC3E}">
        <p14:creationId xmlns:p14="http://schemas.microsoft.com/office/powerpoint/2010/main" val="39192079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B2AEEC-82A4-7735-C350-4DA0E1BBE1BE}"/>
              </a:ext>
            </a:extLst>
          </p:cNvPr>
          <p:cNvSpPr>
            <a:spLocks noGrp="1"/>
          </p:cNvSpPr>
          <p:nvPr>
            <p:ph type="title"/>
          </p:nvPr>
        </p:nvSpPr>
        <p:spPr/>
        <p:txBody>
          <a:bodyPr/>
          <a:lstStyle/>
          <a:p>
            <a:r>
              <a:rPr lang="en-US" dirty="0"/>
              <a:t>Solution</a:t>
            </a:r>
          </a:p>
        </p:txBody>
      </p:sp>
      <p:sp>
        <p:nvSpPr>
          <p:cNvPr id="3" name="Content Placeholder 2">
            <a:extLst>
              <a:ext uri="{FF2B5EF4-FFF2-40B4-BE49-F238E27FC236}">
                <a16:creationId xmlns:a16="http://schemas.microsoft.com/office/drawing/2014/main" id="{7D9594BA-009A-BCE3-1087-2A0C36A4391A}"/>
              </a:ext>
            </a:extLst>
          </p:cNvPr>
          <p:cNvSpPr>
            <a:spLocks noGrp="1"/>
          </p:cNvSpPr>
          <p:nvPr>
            <p:ph idx="1"/>
          </p:nvPr>
        </p:nvSpPr>
        <p:spPr>
          <a:xfrm>
            <a:off x="838200" y="1825624"/>
            <a:ext cx="10515600" cy="5032375"/>
          </a:xfrm>
        </p:spPr>
        <p:txBody>
          <a:bodyPr/>
          <a:lstStyle/>
          <a:p>
            <a:r>
              <a:rPr lang="en-US" dirty="0"/>
              <a:t>We need a construct from Java to do this</a:t>
            </a:r>
          </a:p>
          <a:p>
            <a:r>
              <a:rPr lang="en-US" dirty="0"/>
              <a:t>One Solution – A </a:t>
            </a:r>
            <a:r>
              <a:rPr lang="en-US" b="1" dirty="0"/>
              <a:t>Mutual Exclusion Lock</a:t>
            </a:r>
            <a:r>
              <a:rPr lang="en-US" dirty="0"/>
              <a:t> (called a Mutex or Lock)</a:t>
            </a:r>
          </a:p>
          <a:p>
            <a:r>
              <a:rPr lang="en-US" dirty="0"/>
              <a:t>We define a </a:t>
            </a:r>
            <a:r>
              <a:rPr lang="en-US" b="1" dirty="0"/>
              <a:t>Lock</a:t>
            </a:r>
            <a:r>
              <a:rPr lang="en-US" dirty="0"/>
              <a:t> to be an ADT with operations:</a:t>
            </a:r>
          </a:p>
          <a:p>
            <a:pPr lvl="1"/>
            <a:r>
              <a:rPr lang="en-US" dirty="0"/>
              <a:t>New: </a:t>
            </a:r>
          </a:p>
          <a:p>
            <a:pPr lvl="2"/>
            <a:r>
              <a:rPr lang="en-US" dirty="0"/>
              <a:t>make a new lock, initially “not held”</a:t>
            </a:r>
          </a:p>
          <a:p>
            <a:pPr lvl="1"/>
            <a:r>
              <a:rPr lang="en-US" dirty="0"/>
              <a:t>Acquire:</a:t>
            </a:r>
          </a:p>
          <a:p>
            <a:pPr lvl="2"/>
            <a:r>
              <a:rPr lang="en-US" dirty="0"/>
              <a:t>If lock is not held, mark it as “held”</a:t>
            </a:r>
          </a:p>
          <a:p>
            <a:pPr lvl="3"/>
            <a:r>
              <a:rPr lang="en-US" dirty="0"/>
              <a:t>These two steps always done together in a way that cannot be interrupted!</a:t>
            </a:r>
          </a:p>
          <a:p>
            <a:pPr lvl="2"/>
            <a:r>
              <a:rPr lang="en-US" dirty="0"/>
              <a:t>If lock is held, pause until it is marked as “not held”</a:t>
            </a:r>
          </a:p>
          <a:p>
            <a:pPr lvl="1"/>
            <a:r>
              <a:rPr lang="en-US" dirty="0"/>
              <a:t>Release:</a:t>
            </a:r>
          </a:p>
          <a:p>
            <a:pPr lvl="2"/>
            <a:r>
              <a:rPr lang="en-US" dirty="0"/>
              <a:t>Mark the lock as “not held”</a:t>
            </a:r>
          </a:p>
        </p:txBody>
      </p:sp>
    </p:spTree>
    <p:extLst>
      <p:ext uri="{BB962C8B-B14F-4D97-AF65-F5344CB8AC3E}">
        <p14:creationId xmlns:p14="http://schemas.microsoft.com/office/powerpoint/2010/main" val="205665493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p:txBody>
          <a:bodyPr/>
          <a:lstStyle/>
          <a:p>
            <a:r>
              <a:rPr lang="en-US" dirty="0"/>
              <a:t>Almost Correct Bank Account Example</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775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Lock </a:t>
            </a:r>
            <a:r>
              <a:rPr lang="en-US" dirty="0" err="1">
                <a:solidFill>
                  <a:srgbClr val="FF0000"/>
                </a:solidFill>
              </a:rPr>
              <a:t>lk</a:t>
            </a:r>
            <a:r>
              <a:rPr lang="en-US" dirty="0">
                <a:solidFill>
                  <a:srgbClr val="FF0000"/>
                </a:solidFill>
              </a:rPr>
              <a:t> = new Lock();</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withdraw(int amount) { </a:t>
            </a:r>
          </a:p>
          <a:p>
            <a:pPr marL="0" indent="0">
              <a:buNone/>
            </a:pPr>
            <a:r>
              <a:rPr lang="en-US" dirty="0"/>
              <a:t>		</a:t>
            </a:r>
            <a:r>
              <a:rPr lang="en-US" dirty="0" err="1">
                <a:solidFill>
                  <a:srgbClr val="FF0000"/>
                </a:solidFill>
              </a:rPr>
              <a:t>lk.acquire</a:t>
            </a:r>
            <a:r>
              <a:rPr lang="en-US" dirty="0">
                <a:solidFill>
                  <a:srgbClr val="FF0000"/>
                </a:solidFill>
              </a:rPr>
              <a:t>();</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a:t>
            </a:r>
            <a:r>
              <a:rPr lang="en-US" dirty="0" err="1">
                <a:solidFill>
                  <a:srgbClr val="FF0000"/>
                </a:solidFill>
              </a:rPr>
              <a:t>lk.release</a:t>
            </a:r>
            <a:r>
              <a:rPr lang="en-US" dirty="0">
                <a:solidFill>
                  <a:srgbClr val="FF0000"/>
                </a:solidFill>
              </a:rPr>
              <a:t>();</a:t>
            </a:r>
          </a:p>
          <a:p>
            <a:pPr marL="0" indent="0">
              <a:buNone/>
            </a:pPr>
            <a:r>
              <a:rPr lang="en-US" dirty="0"/>
              <a:t>		return amount;} </a:t>
            </a:r>
          </a:p>
          <a:p>
            <a:pPr marL="0" indent="0">
              <a:buNone/>
            </a:pPr>
            <a:r>
              <a:rPr lang="en-US" dirty="0"/>
              <a:t>	// other operations like deposit, etc. </a:t>
            </a:r>
          </a:p>
          <a:p>
            <a:pPr marL="0" indent="0">
              <a:buNone/>
            </a:pPr>
            <a:r>
              <a:rPr lang="en-US" dirty="0"/>
              <a:t>} </a:t>
            </a:r>
          </a:p>
        </p:txBody>
      </p:sp>
      <p:sp>
        <p:nvSpPr>
          <p:cNvPr id="3" name="TextBox 2">
            <a:extLst>
              <a:ext uri="{FF2B5EF4-FFF2-40B4-BE49-F238E27FC236}">
                <a16:creationId xmlns:a16="http://schemas.microsoft.com/office/drawing/2014/main" id="{F9521E9D-CC7F-2013-9558-8183772814AD}"/>
              </a:ext>
            </a:extLst>
          </p:cNvPr>
          <p:cNvSpPr txBox="1"/>
          <p:nvPr/>
        </p:nvSpPr>
        <p:spPr>
          <a:xfrm>
            <a:off x="8361680" y="1733193"/>
            <a:ext cx="3115725" cy="923330"/>
          </a:xfrm>
          <a:prstGeom prst="rect">
            <a:avLst/>
          </a:prstGeom>
          <a:noFill/>
          <a:ln>
            <a:solidFill>
              <a:schemeClr val="accent5">
                <a:lumMod val="75000"/>
              </a:schemeClr>
            </a:solidFill>
          </a:ln>
        </p:spPr>
        <p:txBody>
          <a:bodyPr wrap="none" rtlCol="0">
            <a:spAutoFit/>
          </a:bodyPr>
          <a:lstStyle/>
          <a:p>
            <a:r>
              <a:rPr lang="en-US" dirty="0">
                <a:solidFill>
                  <a:schemeClr val="accent5">
                    <a:lumMod val="75000"/>
                  </a:schemeClr>
                </a:solidFill>
              </a:rPr>
              <a:t>Questions:</a:t>
            </a:r>
          </a:p>
          <a:p>
            <a:pPr marL="342900" indent="-342900">
              <a:buFont typeface="+mj-lt"/>
              <a:buAutoNum type="arabicPeriod"/>
            </a:pPr>
            <a:r>
              <a:rPr lang="en-US" dirty="0">
                <a:solidFill>
                  <a:schemeClr val="accent5">
                    <a:lumMod val="75000"/>
                  </a:schemeClr>
                </a:solidFill>
              </a:rPr>
              <a:t>What is the critical section?</a:t>
            </a:r>
          </a:p>
          <a:p>
            <a:pPr marL="342900" indent="-342900">
              <a:buFont typeface="+mj-lt"/>
              <a:buAutoNum type="arabicPeriod"/>
            </a:pPr>
            <a:r>
              <a:rPr lang="en-US" dirty="0">
                <a:solidFill>
                  <a:schemeClr val="accent5">
                    <a:lumMod val="75000"/>
                  </a:schemeClr>
                </a:solidFill>
              </a:rPr>
              <a:t>What is the Error?</a:t>
            </a:r>
          </a:p>
        </p:txBody>
      </p:sp>
    </p:spTree>
    <p:extLst>
      <p:ext uri="{BB962C8B-B14F-4D97-AF65-F5344CB8AC3E}">
        <p14:creationId xmlns:p14="http://schemas.microsoft.com/office/powerpoint/2010/main" val="6773889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933AB2-3D5A-EB16-47FC-4AD3E7B760F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10B8C1-27B5-CE1A-EAE5-9CAADA064486}"/>
              </a:ext>
            </a:extLst>
          </p:cNvPr>
          <p:cNvSpPr>
            <a:spLocks noGrp="1"/>
          </p:cNvSpPr>
          <p:nvPr>
            <p:ph type="title"/>
          </p:nvPr>
        </p:nvSpPr>
        <p:spPr/>
        <p:txBody>
          <a:bodyPr/>
          <a:lstStyle/>
          <a:p>
            <a:r>
              <a:rPr lang="en-US" dirty="0"/>
              <a:t>Exceptions Exit the Method Immediately</a:t>
            </a:r>
          </a:p>
        </p:txBody>
      </p:sp>
      <p:sp>
        <p:nvSpPr>
          <p:cNvPr id="7" name="Content Placeholder 2">
            <a:extLst>
              <a:ext uri="{FF2B5EF4-FFF2-40B4-BE49-F238E27FC236}">
                <a16:creationId xmlns:a16="http://schemas.microsoft.com/office/drawing/2014/main" id="{AE8E52FE-1490-C84A-188E-E5FE73DB25E7}"/>
              </a:ext>
            </a:extLst>
          </p:cNvPr>
          <p:cNvSpPr>
            <a:spLocks noGrp="1"/>
          </p:cNvSpPr>
          <p:nvPr>
            <p:ph idx="1"/>
          </p:nvPr>
        </p:nvSpPr>
        <p:spPr>
          <a:xfrm>
            <a:off x="274320" y="1330960"/>
            <a:ext cx="11917680" cy="5527039"/>
          </a:xfrm>
        </p:spPr>
        <p:txBody>
          <a:bodyPr>
            <a:normAutofit fontScale="775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Lock </a:t>
            </a:r>
            <a:r>
              <a:rPr lang="en-US" dirty="0" err="1">
                <a:solidFill>
                  <a:srgbClr val="FF0000"/>
                </a:solidFill>
              </a:rPr>
              <a:t>lk</a:t>
            </a:r>
            <a:r>
              <a:rPr lang="en-US" dirty="0">
                <a:solidFill>
                  <a:srgbClr val="FF0000"/>
                </a:solidFill>
              </a:rPr>
              <a:t> = new Lock();</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withdraw(int amount) { </a:t>
            </a:r>
          </a:p>
          <a:p>
            <a:pPr marL="0" indent="0">
              <a:buNone/>
            </a:pPr>
            <a:r>
              <a:rPr lang="en-US" dirty="0"/>
              <a:t>		</a:t>
            </a:r>
            <a:r>
              <a:rPr lang="en-US" dirty="0" err="1">
                <a:solidFill>
                  <a:srgbClr val="FF0000"/>
                </a:solidFill>
              </a:rPr>
              <a:t>lk.acquire</a:t>
            </a:r>
            <a:r>
              <a:rPr lang="en-US" dirty="0">
                <a:solidFill>
                  <a:srgbClr val="FF0000"/>
                </a:solidFill>
              </a:rPr>
              <a:t>();</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a:t>
            </a:r>
            <a:r>
              <a:rPr lang="en-US" dirty="0" err="1">
                <a:solidFill>
                  <a:srgbClr val="FF0000"/>
                </a:solidFill>
              </a:rPr>
              <a:t>lk.release</a:t>
            </a:r>
            <a:r>
              <a:rPr lang="en-US" dirty="0">
                <a:solidFill>
                  <a:srgbClr val="FF0000"/>
                </a:solidFill>
              </a:rPr>
              <a:t>();</a:t>
            </a:r>
          </a:p>
          <a:p>
            <a:pPr marL="0" indent="0">
              <a:buNone/>
            </a:pPr>
            <a:r>
              <a:rPr lang="en-US" dirty="0"/>
              <a:t>		return amount; } </a:t>
            </a:r>
          </a:p>
          <a:p>
            <a:pPr marL="0" indent="0">
              <a:buNone/>
            </a:pPr>
            <a:r>
              <a:rPr lang="en-US" dirty="0"/>
              <a:t>	// other operations like deposit, etc. </a:t>
            </a:r>
          </a:p>
          <a:p>
            <a:pPr marL="0" indent="0">
              <a:buNone/>
            </a:pPr>
            <a:r>
              <a:rPr lang="en-US" dirty="0"/>
              <a:t>} </a:t>
            </a:r>
          </a:p>
        </p:txBody>
      </p:sp>
      <p:sp>
        <p:nvSpPr>
          <p:cNvPr id="3" name="TextBox 2">
            <a:extLst>
              <a:ext uri="{FF2B5EF4-FFF2-40B4-BE49-F238E27FC236}">
                <a16:creationId xmlns:a16="http://schemas.microsoft.com/office/drawing/2014/main" id="{BE52A69B-ABDE-910C-4672-36C0A2175A2C}"/>
              </a:ext>
            </a:extLst>
          </p:cNvPr>
          <p:cNvSpPr txBox="1"/>
          <p:nvPr/>
        </p:nvSpPr>
        <p:spPr>
          <a:xfrm>
            <a:off x="7862917" y="1690688"/>
            <a:ext cx="3710248" cy="1200329"/>
          </a:xfrm>
          <a:prstGeom prst="rect">
            <a:avLst/>
          </a:prstGeom>
          <a:noFill/>
          <a:ln>
            <a:solidFill>
              <a:schemeClr val="accent5">
                <a:lumMod val="75000"/>
              </a:schemeClr>
            </a:solidFill>
          </a:ln>
        </p:spPr>
        <p:txBody>
          <a:bodyPr wrap="square" rtlCol="0">
            <a:spAutoFit/>
          </a:bodyPr>
          <a:lstStyle/>
          <a:p>
            <a:r>
              <a:rPr lang="en-US" dirty="0">
                <a:solidFill>
                  <a:schemeClr val="accent5">
                    <a:lumMod val="75000"/>
                  </a:schemeClr>
                </a:solidFill>
              </a:rPr>
              <a:t>If we throw an exception, we never finish the method!</a:t>
            </a:r>
          </a:p>
          <a:p>
            <a:endParaRPr lang="en-US" dirty="0">
              <a:solidFill>
                <a:schemeClr val="accent5">
                  <a:lumMod val="75000"/>
                </a:schemeClr>
              </a:solidFill>
            </a:endParaRPr>
          </a:p>
          <a:p>
            <a:r>
              <a:rPr lang="en-US" dirty="0">
                <a:solidFill>
                  <a:schemeClr val="accent5">
                    <a:lumMod val="75000"/>
                  </a:schemeClr>
                </a:solidFill>
              </a:rPr>
              <a:t>The lock would never get released!</a:t>
            </a:r>
          </a:p>
        </p:txBody>
      </p:sp>
    </p:spTree>
    <p:extLst>
      <p:ext uri="{BB962C8B-B14F-4D97-AF65-F5344CB8AC3E}">
        <p14:creationId xmlns:p14="http://schemas.microsoft.com/office/powerpoint/2010/main" val="3342528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A57323-349F-EF3C-515F-012FCEA685C6}"/>
              </a:ext>
            </a:extLst>
          </p:cNvPr>
          <p:cNvSpPr>
            <a:spLocks noGrp="1"/>
          </p:cNvSpPr>
          <p:nvPr>
            <p:ph type="title"/>
          </p:nvPr>
        </p:nvSpPr>
        <p:spPr/>
        <p:txBody>
          <a:bodyPr/>
          <a:lstStyle/>
          <a:p>
            <a:r>
              <a:rPr lang="en-US" dirty="0"/>
              <a:t>Try…Finally</a:t>
            </a:r>
          </a:p>
        </p:txBody>
      </p:sp>
      <p:sp>
        <p:nvSpPr>
          <p:cNvPr id="3" name="Content Placeholder 2">
            <a:extLst>
              <a:ext uri="{FF2B5EF4-FFF2-40B4-BE49-F238E27FC236}">
                <a16:creationId xmlns:a16="http://schemas.microsoft.com/office/drawing/2014/main" id="{84785A17-F9C0-58D0-1F19-EE96DE3C8C13}"/>
              </a:ext>
            </a:extLst>
          </p:cNvPr>
          <p:cNvSpPr>
            <a:spLocks noGrp="1"/>
          </p:cNvSpPr>
          <p:nvPr>
            <p:ph idx="1"/>
          </p:nvPr>
        </p:nvSpPr>
        <p:spPr/>
        <p:txBody>
          <a:bodyPr/>
          <a:lstStyle/>
          <a:p>
            <a:r>
              <a:rPr lang="en-US" dirty="0"/>
              <a:t>Try Block:</a:t>
            </a:r>
          </a:p>
          <a:p>
            <a:pPr lvl="1"/>
            <a:r>
              <a:rPr lang="en-US" dirty="0"/>
              <a:t>Body of code that will be run</a:t>
            </a:r>
          </a:p>
          <a:p>
            <a:r>
              <a:rPr lang="en-US" dirty="0"/>
              <a:t>Finally Block:</a:t>
            </a:r>
          </a:p>
          <a:p>
            <a:pPr lvl="1"/>
            <a:r>
              <a:rPr lang="en-US" dirty="0"/>
              <a:t>Always runs once the program exits try block (whether due to a return, exception, anything!)</a:t>
            </a:r>
          </a:p>
        </p:txBody>
      </p:sp>
    </p:spTree>
    <p:extLst>
      <p:ext uri="{BB962C8B-B14F-4D97-AF65-F5344CB8AC3E}">
        <p14:creationId xmlns:p14="http://schemas.microsoft.com/office/powerpoint/2010/main" val="39890482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a:xfrm>
            <a:off x="274319" y="-87722"/>
            <a:ext cx="11917679" cy="1325563"/>
          </a:xfrm>
        </p:spPr>
        <p:txBody>
          <a:bodyPr/>
          <a:lstStyle/>
          <a:p>
            <a:r>
              <a:rPr lang="en-US" dirty="0"/>
              <a:t>Correct (but not Java syntax) Bank Account Example</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018903"/>
            <a:ext cx="11917680" cy="5839097"/>
          </a:xfrm>
        </p:spPr>
        <p:txBody>
          <a:bodyPr>
            <a:normAutofit fontScale="625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private Lock </a:t>
            </a:r>
            <a:r>
              <a:rPr lang="en-US" dirty="0" err="1"/>
              <a:t>lk</a:t>
            </a:r>
            <a:r>
              <a:rPr lang="en-US" dirty="0"/>
              <a:t> = new Lock();</a:t>
            </a:r>
          </a:p>
          <a:p>
            <a:pPr marL="0" indent="0">
              <a:buNone/>
            </a:pPr>
            <a:r>
              <a:rPr lang="en-US" dirty="0"/>
              <a:t>	int </a:t>
            </a:r>
            <a:r>
              <a:rPr lang="en-US" dirty="0" err="1"/>
              <a:t>getBalance</a:t>
            </a:r>
            <a:r>
              <a:rPr lang="en-US" dirty="0"/>
              <a:t>() { return balance; } </a:t>
            </a:r>
          </a:p>
          <a:p>
            <a:pPr marL="0" indent="0">
              <a:buNone/>
            </a:pPr>
            <a:r>
              <a:rPr lang="en-US" dirty="0"/>
              <a:t>	void </a:t>
            </a:r>
            <a:r>
              <a:rPr lang="en-US" dirty="0" err="1"/>
              <a:t>setBalance</a:t>
            </a:r>
            <a:r>
              <a:rPr lang="en-US" dirty="0"/>
              <a:t>(int x) { balance = x; } </a:t>
            </a:r>
          </a:p>
          <a:p>
            <a:pPr marL="0" indent="0">
              <a:buNone/>
            </a:pPr>
            <a:r>
              <a:rPr lang="en-US" dirty="0"/>
              <a:t>	int </a:t>
            </a:r>
            <a:r>
              <a:rPr lang="en-US" dirty="0" err="1"/>
              <a:t>closeAccount</a:t>
            </a:r>
            <a:r>
              <a:rPr lang="en-US" dirty="0"/>
              <a:t>(){</a:t>
            </a:r>
          </a:p>
          <a:p>
            <a:pPr marL="0" indent="0">
              <a:buNone/>
            </a:pPr>
            <a:r>
              <a:rPr lang="en-US" dirty="0"/>
              <a:t>		int b = </a:t>
            </a:r>
            <a:r>
              <a:rPr lang="en-US" dirty="0" err="1"/>
              <a:t>getBalance</a:t>
            </a:r>
            <a:r>
              <a:rPr lang="en-US" dirty="0"/>
              <a:t>(); </a:t>
            </a:r>
          </a:p>
          <a:p>
            <a:pPr marL="0" indent="0">
              <a:buNone/>
            </a:pPr>
            <a:r>
              <a:rPr lang="en-US" dirty="0"/>
              <a:t>		</a:t>
            </a:r>
            <a:r>
              <a:rPr lang="en-US" dirty="0" err="1"/>
              <a:t>setBalance</a:t>
            </a:r>
            <a:r>
              <a:rPr lang="en-US" dirty="0"/>
              <a:t>(0); </a:t>
            </a:r>
          </a:p>
          <a:p>
            <a:pPr marL="0" indent="0">
              <a:buNone/>
            </a:pPr>
            <a:r>
              <a:rPr lang="en-US" dirty="0"/>
              <a:t>		return b; }</a:t>
            </a:r>
          </a:p>
          <a:p>
            <a:pPr marL="0" indent="0">
              <a:buNone/>
            </a:pPr>
            <a:r>
              <a:rPr lang="en-US" dirty="0"/>
              <a:t>	int withdraw(int amount) { </a:t>
            </a:r>
          </a:p>
          <a:p>
            <a:pPr marL="0" indent="0">
              <a:buNone/>
            </a:pPr>
            <a:r>
              <a:rPr lang="en-US" dirty="0"/>
              <a:t>		</a:t>
            </a:r>
            <a:r>
              <a:rPr lang="en-US" dirty="0">
                <a:solidFill>
                  <a:srgbClr val="FF0000"/>
                </a:solidFill>
              </a:rPr>
              <a:t>try{</a:t>
            </a:r>
          </a:p>
          <a:p>
            <a:pPr marL="0" indent="0">
              <a:buNone/>
            </a:pPr>
            <a:r>
              <a:rPr lang="en-US" dirty="0"/>
              <a:t>			</a:t>
            </a:r>
            <a:r>
              <a:rPr lang="en-US" dirty="0" err="1"/>
              <a:t>lk.acquire</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a:t>
            </a:r>
          </a:p>
          <a:p>
            <a:pPr marL="0" indent="0">
              <a:buNone/>
            </a:pPr>
            <a:r>
              <a:rPr lang="en-US" dirty="0"/>
              <a:t>			return amount; </a:t>
            </a:r>
            <a:r>
              <a:rPr lang="en-US" dirty="0">
                <a:solidFill>
                  <a:srgbClr val="FF0000"/>
                </a:solidFill>
              </a:rPr>
              <a:t>}</a:t>
            </a:r>
          </a:p>
          <a:p>
            <a:pPr marL="0" indent="0">
              <a:buNone/>
            </a:pPr>
            <a:r>
              <a:rPr lang="en-US" dirty="0"/>
              <a:t>		</a:t>
            </a:r>
            <a:r>
              <a:rPr lang="en-US" dirty="0">
                <a:solidFill>
                  <a:srgbClr val="FF0000"/>
                </a:solidFill>
              </a:rPr>
              <a:t>finally { </a:t>
            </a:r>
            <a:r>
              <a:rPr lang="en-US" dirty="0" err="1">
                <a:solidFill>
                  <a:srgbClr val="FF0000"/>
                </a:solidFill>
              </a:rPr>
              <a:t>lk.release</a:t>
            </a:r>
            <a:r>
              <a:rPr lang="en-US" dirty="0">
                <a:solidFill>
                  <a:srgbClr val="FF0000"/>
                </a:solidFill>
              </a:rPr>
              <a:t>(); } </a:t>
            </a:r>
            <a:r>
              <a:rPr lang="en-US" dirty="0"/>
              <a:t>} } </a:t>
            </a:r>
          </a:p>
        </p:txBody>
      </p:sp>
      <p:sp>
        <p:nvSpPr>
          <p:cNvPr id="4" name="TextBox 3">
            <a:extLst>
              <a:ext uri="{FF2B5EF4-FFF2-40B4-BE49-F238E27FC236}">
                <a16:creationId xmlns:a16="http://schemas.microsoft.com/office/drawing/2014/main" id="{C44441CF-8A8F-00EF-539B-A42DE40C58E9}"/>
              </a:ext>
            </a:extLst>
          </p:cNvPr>
          <p:cNvSpPr txBox="1"/>
          <p:nvPr/>
        </p:nvSpPr>
        <p:spPr>
          <a:xfrm>
            <a:off x="7881258" y="1690688"/>
            <a:ext cx="4188824" cy="1754326"/>
          </a:xfrm>
          <a:prstGeom prst="rect">
            <a:avLst/>
          </a:prstGeom>
          <a:noFill/>
          <a:ln>
            <a:solidFill>
              <a:schemeClr val="accent5">
                <a:lumMod val="75000"/>
              </a:schemeClr>
            </a:solidFill>
          </a:ln>
        </p:spPr>
        <p:txBody>
          <a:bodyPr wrap="square" rtlCol="0">
            <a:spAutoFit/>
          </a:bodyPr>
          <a:lstStyle/>
          <a:p>
            <a:r>
              <a:rPr lang="en-US" dirty="0">
                <a:solidFill>
                  <a:schemeClr val="accent5">
                    <a:lumMod val="75000"/>
                  </a:schemeClr>
                </a:solidFill>
              </a:rPr>
              <a:t>Questions:</a:t>
            </a:r>
          </a:p>
          <a:p>
            <a:pPr marL="342900" indent="-342900">
              <a:buFont typeface="+mj-lt"/>
              <a:buAutoNum type="arabicPeriod"/>
            </a:pPr>
            <a:r>
              <a:rPr lang="en-US" dirty="0">
                <a:solidFill>
                  <a:schemeClr val="accent5">
                    <a:lumMod val="75000"/>
                  </a:schemeClr>
                </a:solidFill>
              </a:rPr>
              <a:t>Should deposit have its own lock object?</a:t>
            </a:r>
          </a:p>
          <a:p>
            <a:pPr marL="342900" indent="-342900">
              <a:buFont typeface="+mj-lt"/>
              <a:buAutoNum type="arabicPeriod"/>
            </a:pPr>
            <a:r>
              <a:rPr lang="en-US" dirty="0">
                <a:solidFill>
                  <a:schemeClr val="accent5">
                    <a:lumMod val="75000"/>
                  </a:schemeClr>
                </a:solidFill>
              </a:rPr>
              <a:t>What about </a:t>
            </a:r>
            <a:r>
              <a:rPr lang="en-US" dirty="0" err="1">
                <a:solidFill>
                  <a:schemeClr val="accent5">
                    <a:lumMod val="75000"/>
                  </a:schemeClr>
                </a:solidFill>
              </a:rPr>
              <a:t>closeAccount</a:t>
            </a:r>
            <a:r>
              <a:rPr lang="en-US" dirty="0">
                <a:solidFill>
                  <a:schemeClr val="accent5">
                    <a:lumMod val="75000"/>
                  </a:schemeClr>
                </a:solidFill>
              </a:rPr>
              <a:t>?</a:t>
            </a:r>
          </a:p>
          <a:p>
            <a:pPr marL="342900" indent="-342900">
              <a:buFont typeface="+mj-lt"/>
              <a:buAutoNum type="arabicPeriod"/>
            </a:pPr>
            <a:r>
              <a:rPr lang="en-US" dirty="0">
                <a:solidFill>
                  <a:schemeClr val="accent5">
                    <a:lumMod val="75000"/>
                  </a:schemeClr>
                </a:solidFill>
              </a:rPr>
              <a:t>What about </a:t>
            </a:r>
            <a:r>
              <a:rPr lang="en-US" dirty="0" err="1">
                <a:solidFill>
                  <a:schemeClr val="accent5">
                    <a:lumMod val="75000"/>
                  </a:schemeClr>
                </a:solidFill>
              </a:rPr>
              <a:t>setBalance</a:t>
            </a:r>
            <a:r>
              <a:rPr lang="en-US" dirty="0">
                <a:solidFill>
                  <a:schemeClr val="accent5">
                    <a:lumMod val="75000"/>
                  </a:schemeClr>
                </a:solidFill>
              </a:rPr>
              <a:t>, </a:t>
            </a:r>
            <a:r>
              <a:rPr lang="en-US" dirty="0" err="1">
                <a:solidFill>
                  <a:schemeClr val="accent5">
                    <a:lumMod val="75000"/>
                  </a:schemeClr>
                </a:solidFill>
              </a:rPr>
              <a:t>getBalance</a:t>
            </a:r>
            <a:r>
              <a:rPr lang="en-US" dirty="0">
                <a:solidFill>
                  <a:schemeClr val="accent5">
                    <a:lumMod val="75000"/>
                  </a:schemeClr>
                </a:solidFill>
              </a:rPr>
              <a:t>?</a:t>
            </a:r>
          </a:p>
          <a:p>
            <a:pPr marL="342900" indent="-342900">
              <a:buFont typeface="+mj-lt"/>
              <a:buAutoNum type="arabicPeriod"/>
            </a:pPr>
            <a:r>
              <a:rPr lang="en-US" dirty="0">
                <a:solidFill>
                  <a:schemeClr val="accent5">
                    <a:lumMod val="75000"/>
                  </a:schemeClr>
                </a:solidFill>
              </a:rPr>
              <a:t>Should they all share one?</a:t>
            </a:r>
          </a:p>
        </p:txBody>
      </p:sp>
    </p:spTree>
    <p:extLst>
      <p:ext uri="{BB962C8B-B14F-4D97-AF65-F5344CB8AC3E}">
        <p14:creationId xmlns:p14="http://schemas.microsoft.com/office/powerpoint/2010/main" val="3464676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6A8ACE-0848-BFD0-B55C-5ADE4C4BCBBC}"/>
              </a:ext>
            </a:extLst>
          </p:cNvPr>
          <p:cNvSpPr>
            <a:spLocks noGrp="1"/>
          </p:cNvSpPr>
          <p:nvPr>
            <p:ph type="title"/>
          </p:nvPr>
        </p:nvSpPr>
        <p:spPr/>
        <p:txBody>
          <a:bodyPr/>
          <a:lstStyle/>
          <a:p>
            <a:r>
              <a:rPr lang="en-US" dirty="0"/>
              <a:t>Both Threads Need the Lock for Exclusion</a:t>
            </a:r>
          </a:p>
        </p:txBody>
      </p:sp>
      <p:sp>
        <p:nvSpPr>
          <p:cNvPr id="3" name="Content Placeholder 2">
            <a:extLst>
              <a:ext uri="{FF2B5EF4-FFF2-40B4-BE49-F238E27FC236}">
                <a16:creationId xmlns:a16="http://schemas.microsoft.com/office/drawing/2014/main" id="{4BC14509-872D-1E71-1F56-099930F74D40}"/>
              </a:ext>
            </a:extLst>
          </p:cNvPr>
          <p:cNvSpPr>
            <a:spLocks noGrp="1"/>
          </p:cNvSpPr>
          <p:nvPr>
            <p:ph idx="1"/>
          </p:nvPr>
        </p:nvSpPr>
        <p:spPr>
          <a:xfrm>
            <a:off x="274320" y="1330960"/>
            <a:ext cx="11917680" cy="5527039"/>
          </a:xfrm>
        </p:spPr>
        <p:txBody>
          <a:bodyPr>
            <a:normAutofit/>
          </a:bodyPr>
          <a:lstStyle/>
          <a:p>
            <a:r>
              <a:rPr lang="en-US" dirty="0"/>
              <a:t>Assume the initial balance is 150</a:t>
            </a:r>
          </a:p>
          <a:p>
            <a:endParaRPr lang="en-US" dirty="0"/>
          </a:p>
        </p:txBody>
      </p:sp>
      <p:sp>
        <p:nvSpPr>
          <p:cNvPr id="5" name="Rectangle 4">
            <a:extLst>
              <a:ext uri="{FF2B5EF4-FFF2-40B4-BE49-F238E27FC236}">
                <a16:creationId xmlns:a16="http://schemas.microsoft.com/office/drawing/2014/main" id="{DBEFDB0C-B099-09B5-232E-F0FD7B01BA79}"/>
              </a:ext>
            </a:extLst>
          </p:cNvPr>
          <p:cNvSpPr/>
          <p:nvPr/>
        </p:nvSpPr>
        <p:spPr>
          <a:xfrm>
            <a:off x="3478179" y="1920280"/>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withdraw(100);</a:t>
            </a:r>
          </a:p>
        </p:txBody>
      </p:sp>
      <p:sp>
        <p:nvSpPr>
          <p:cNvPr id="6" name="TextBox 5">
            <a:extLst>
              <a:ext uri="{FF2B5EF4-FFF2-40B4-BE49-F238E27FC236}">
                <a16:creationId xmlns:a16="http://schemas.microsoft.com/office/drawing/2014/main" id="{32648739-9A4E-4DE9-3C34-1F967631D892}"/>
              </a:ext>
            </a:extLst>
          </p:cNvPr>
          <p:cNvSpPr txBox="1"/>
          <p:nvPr/>
        </p:nvSpPr>
        <p:spPr>
          <a:xfrm>
            <a:off x="3478180" y="1613099"/>
            <a:ext cx="1076128" cy="369332"/>
          </a:xfrm>
          <a:prstGeom prst="rect">
            <a:avLst/>
          </a:prstGeom>
          <a:noFill/>
        </p:spPr>
        <p:txBody>
          <a:bodyPr wrap="none" rtlCol="0">
            <a:spAutoFit/>
          </a:bodyPr>
          <a:lstStyle/>
          <a:p>
            <a:r>
              <a:rPr lang="en-US" dirty="0"/>
              <a:t>Thread 1:</a:t>
            </a:r>
          </a:p>
        </p:txBody>
      </p:sp>
      <p:sp>
        <p:nvSpPr>
          <p:cNvPr id="7" name="Rectangle 6">
            <a:extLst>
              <a:ext uri="{FF2B5EF4-FFF2-40B4-BE49-F238E27FC236}">
                <a16:creationId xmlns:a16="http://schemas.microsoft.com/office/drawing/2014/main" id="{E3D40A5B-D6FE-42EA-6F2F-1386F2603716}"/>
              </a:ext>
            </a:extLst>
          </p:cNvPr>
          <p:cNvSpPr/>
          <p:nvPr/>
        </p:nvSpPr>
        <p:spPr>
          <a:xfrm>
            <a:off x="6548167" y="1928989"/>
            <a:ext cx="2165657" cy="856139"/>
          </a:xfrm>
          <a:prstGeom prst="rect">
            <a:avLst/>
          </a:prstGeom>
          <a:solidFill>
            <a:schemeClr val="accent1">
              <a:lumMod val="40000"/>
              <a:lumOff val="6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dirty="0" err="1">
                <a:solidFill>
                  <a:schemeClr val="tx1"/>
                </a:solidFill>
              </a:rPr>
              <a:t>closeAccount</a:t>
            </a:r>
            <a:r>
              <a:rPr lang="en-US" dirty="0">
                <a:solidFill>
                  <a:schemeClr val="tx1"/>
                </a:solidFill>
              </a:rPr>
              <a:t>();</a:t>
            </a:r>
          </a:p>
        </p:txBody>
      </p:sp>
      <p:sp>
        <p:nvSpPr>
          <p:cNvPr id="8" name="TextBox 7">
            <a:extLst>
              <a:ext uri="{FF2B5EF4-FFF2-40B4-BE49-F238E27FC236}">
                <a16:creationId xmlns:a16="http://schemas.microsoft.com/office/drawing/2014/main" id="{A7ADF18B-F1F4-F324-5D1C-50A2842AC38D}"/>
              </a:ext>
            </a:extLst>
          </p:cNvPr>
          <p:cNvSpPr txBox="1"/>
          <p:nvPr/>
        </p:nvSpPr>
        <p:spPr>
          <a:xfrm>
            <a:off x="6746240" y="1613099"/>
            <a:ext cx="1076128" cy="369332"/>
          </a:xfrm>
          <a:prstGeom prst="rect">
            <a:avLst/>
          </a:prstGeom>
          <a:noFill/>
        </p:spPr>
        <p:txBody>
          <a:bodyPr wrap="none" rtlCol="0">
            <a:spAutoFit/>
          </a:bodyPr>
          <a:lstStyle/>
          <a:p>
            <a:r>
              <a:rPr lang="en-US" dirty="0"/>
              <a:t>Thread 2:</a:t>
            </a:r>
          </a:p>
        </p:txBody>
      </p:sp>
      <p:grpSp>
        <p:nvGrpSpPr>
          <p:cNvPr id="4" name="Group 3" descr="Consider the following interleaving:&#10;&#10;Thread 1 does the lines:&#10;try{&#10; lk.acquire(); &#10; int b = getBalance();&#10; if (amount &gt; b) &#10;  throw new Exception();&#10;&#10;&#10;Then Thread 2 does:&#10;int b = getBalance();&#10;setBalance(0);&#10;return b;&#10;&#10;Then thread 1 does:&#10;setBalance(b – amount); &#10; return amount;}&#10;finally { lk.release(); }">
            <a:extLst>
              <a:ext uri="{FF2B5EF4-FFF2-40B4-BE49-F238E27FC236}">
                <a16:creationId xmlns:a16="http://schemas.microsoft.com/office/drawing/2014/main" id="{5814510E-F976-D890-0A8E-A37C2574CC73}"/>
              </a:ext>
            </a:extLst>
          </p:cNvPr>
          <p:cNvGrpSpPr/>
          <p:nvPr/>
        </p:nvGrpSpPr>
        <p:grpSpPr>
          <a:xfrm>
            <a:off x="1932064" y="2915918"/>
            <a:ext cx="8327872" cy="3952243"/>
            <a:chOff x="1932064" y="2915918"/>
            <a:chExt cx="8327872" cy="3952243"/>
          </a:xfrm>
        </p:grpSpPr>
        <p:sp>
          <p:nvSpPr>
            <p:cNvPr id="9" name="Rectangle 8">
              <a:extLst>
                <a:ext uri="{FF2B5EF4-FFF2-40B4-BE49-F238E27FC236}">
                  <a16:creationId xmlns:a16="http://schemas.microsoft.com/office/drawing/2014/main" id="{153111F2-E0CB-EFB9-CDFE-114A83873431}"/>
                </a:ext>
              </a:extLst>
            </p:cNvPr>
            <p:cNvSpPr/>
            <p:nvPr/>
          </p:nvSpPr>
          <p:spPr>
            <a:xfrm>
              <a:off x="1932064" y="2926080"/>
              <a:ext cx="4325665" cy="3942081"/>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r>
                <a:rPr lang="en-US" dirty="0">
                  <a:solidFill>
                    <a:schemeClr val="tx1"/>
                  </a:solidFill>
                </a:rPr>
                <a:t>try{</a:t>
              </a:r>
            </a:p>
            <a:p>
              <a:pPr marL="0" indent="0">
                <a:buNone/>
              </a:pPr>
              <a:r>
                <a:rPr lang="en-US" dirty="0">
                  <a:solidFill>
                    <a:schemeClr val="tx1"/>
                  </a:solidFill>
                </a:rPr>
                <a:t>	</a:t>
              </a:r>
              <a:r>
                <a:rPr lang="en-US" dirty="0" err="1">
                  <a:solidFill>
                    <a:schemeClr val="tx1"/>
                  </a:solidFill>
                </a:rPr>
                <a:t>lk.acquire</a:t>
              </a:r>
              <a:r>
                <a:rPr lang="en-US" dirty="0">
                  <a:solidFill>
                    <a:schemeClr val="tx1"/>
                  </a:solidFill>
                </a:rPr>
                <a:t>(); </a:t>
              </a:r>
            </a:p>
            <a:p>
              <a:pPr marL="0" indent="0">
                <a:buNone/>
              </a:pPr>
              <a:r>
                <a:rPr lang="en-US" dirty="0">
                  <a:solidFill>
                    <a:schemeClr val="tx1"/>
                  </a:solidFill>
                </a:rPr>
                <a:t>	int b = </a:t>
              </a:r>
              <a:r>
                <a:rPr lang="en-US" dirty="0" err="1">
                  <a:solidFill>
                    <a:schemeClr val="tx1"/>
                  </a:solidFill>
                </a:rPr>
                <a:t>getBalance</a:t>
              </a:r>
              <a:r>
                <a:rPr lang="en-US" dirty="0">
                  <a:solidFill>
                    <a:schemeClr val="tx1"/>
                  </a:solidFill>
                </a:rPr>
                <a:t>();</a:t>
              </a:r>
            </a:p>
            <a:p>
              <a:pPr marL="0" indent="0">
                <a:buNone/>
              </a:pPr>
              <a:r>
                <a:rPr lang="en-US" dirty="0">
                  <a:solidFill>
                    <a:schemeClr val="tx1"/>
                  </a:solidFill>
                </a:rPr>
                <a:t>	if (amount &gt; b) </a:t>
              </a:r>
            </a:p>
            <a:p>
              <a:pPr marL="0" indent="0">
                <a:buNone/>
              </a:pPr>
              <a:r>
                <a:rPr lang="en-US" dirty="0">
                  <a:solidFill>
                    <a:schemeClr val="tx1"/>
                  </a:solidFill>
                </a:rPr>
                <a:t>		throw new Exception();</a:t>
              </a:r>
            </a:p>
            <a:p>
              <a:pPr marL="0" indent="0">
                <a:buNone/>
              </a:pPr>
              <a:r>
                <a:rPr lang="en-US" dirty="0">
                  <a:solidFill>
                    <a:schemeClr val="tx1"/>
                  </a:solidFill>
                </a:rPr>
                <a:t> </a:t>
              </a:r>
            </a:p>
            <a:p>
              <a:pPr marL="0" indent="0">
                <a:buNone/>
              </a:pPr>
              <a:r>
                <a:rPr lang="en-US" dirty="0">
                  <a:solidFill>
                    <a:schemeClr val="tx1"/>
                  </a:solidFill>
                </a:rPr>
                <a:t>	</a:t>
              </a:r>
            </a:p>
            <a:p>
              <a:pPr marL="0" indent="0">
                <a:buNone/>
              </a:pPr>
              <a:r>
                <a:rPr lang="en-US" dirty="0">
                  <a:solidFill>
                    <a:schemeClr val="tx1"/>
                  </a:solidFill>
                </a:rPr>
                <a:t>	</a:t>
              </a:r>
            </a:p>
            <a:p>
              <a:pPr marL="0" indent="0">
                <a:buNone/>
              </a:pPr>
              <a:r>
                <a:rPr lang="en-US" dirty="0">
                  <a:solidFill>
                    <a:schemeClr val="tx1"/>
                  </a:solidFill>
                </a:rPr>
                <a:t>	</a:t>
              </a:r>
              <a:r>
                <a:rPr lang="en-US" dirty="0" err="1">
                  <a:solidFill>
                    <a:schemeClr val="tx1"/>
                  </a:solidFill>
                </a:rPr>
                <a:t>setBalance</a:t>
              </a:r>
              <a:r>
                <a:rPr lang="en-US" dirty="0">
                  <a:solidFill>
                    <a:schemeClr val="tx1"/>
                  </a:solidFill>
                </a:rPr>
                <a:t>(b – amount); </a:t>
              </a:r>
            </a:p>
            <a:p>
              <a:pPr marL="0" indent="0">
                <a:buNone/>
              </a:pPr>
              <a:r>
                <a:rPr lang="en-US" dirty="0">
                  <a:solidFill>
                    <a:schemeClr val="tx1"/>
                  </a:solidFill>
                </a:rPr>
                <a:t>	return amount;}</a:t>
              </a:r>
            </a:p>
            <a:p>
              <a:pPr marL="0" indent="0">
                <a:buNone/>
              </a:pPr>
              <a:r>
                <a:rPr lang="en-US" dirty="0">
                  <a:solidFill>
                    <a:schemeClr val="tx1"/>
                  </a:solidFill>
                </a:rPr>
                <a:t>finally { </a:t>
              </a:r>
              <a:r>
                <a:rPr lang="en-US" dirty="0" err="1">
                  <a:solidFill>
                    <a:schemeClr val="tx1"/>
                  </a:solidFill>
                </a:rPr>
                <a:t>lk.release</a:t>
              </a:r>
              <a:r>
                <a:rPr lang="en-US" dirty="0">
                  <a:solidFill>
                    <a:schemeClr val="tx1"/>
                  </a:solidFill>
                </a:rPr>
                <a:t>(); }</a:t>
              </a:r>
            </a:p>
          </p:txBody>
        </p:sp>
        <p:sp>
          <p:nvSpPr>
            <p:cNvPr id="11" name="Rectangle 10">
              <a:extLst>
                <a:ext uri="{FF2B5EF4-FFF2-40B4-BE49-F238E27FC236}">
                  <a16:creationId xmlns:a16="http://schemas.microsoft.com/office/drawing/2014/main" id="{D99C9F9B-23B2-843A-E07D-0F90A5EC807E}"/>
                </a:ext>
              </a:extLst>
            </p:cNvPr>
            <p:cNvSpPr/>
            <p:nvPr/>
          </p:nvSpPr>
          <p:spPr>
            <a:xfrm>
              <a:off x="6257728" y="2915918"/>
              <a:ext cx="4002208" cy="3942081"/>
            </a:xfrm>
            <a:prstGeom prst="rect">
              <a:avLst/>
            </a:prstGeom>
            <a:solidFill>
              <a:schemeClr val="accent1">
                <a:lumMod val="40000"/>
                <a:lumOff val="60000"/>
              </a:schemeClr>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endParaRPr lang="en-US" dirty="0">
                <a:solidFill>
                  <a:schemeClr val="tx1"/>
                </a:solidFill>
              </a:endParaRPr>
            </a:p>
            <a:p>
              <a:pPr marL="0" indent="0">
                <a:buNone/>
              </a:pPr>
              <a:r>
                <a:rPr lang="en-US" dirty="0">
                  <a:solidFill>
                    <a:schemeClr val="tx1"/>
                  </a:solidFill>
                </a:rPr>
                <a:t>int b = </a:t>
              </a:r>
              <a:r>
                <a:rPr lang="en-US" dirty="0" err="1">
                  <a:solidFill>
                    <a:schemeClr val="tx1"/>
                  </a:solidFill>
                </a:rPr>
                <a:t>getBalance</a:t>
              </a:r>
              <a:r>
                <a:rPr lang="en-US" dirty="0">
                  <a:solidFill>
                    <a:schemeClr val="tx1"/>
                  </a:solidFill>
                </a:rPr>
                <a:t>();</a:t>
              </a:r>
            </a:p>
            <a:p>
              <a:r>
                <a:rPr lang="en-US" dirty="0" err="1">
                  <a:solidFill>
                    <a:schemeClr val="tx1"/>
                  </a:solidFill>
                </a:rPr>
                <a:t>setBalance</a:t>
              </a:r>
              <a:r>
                <a:rPr lang="en-US" dirty="0">
                  <a:solidFill>
                    <a:schemeClr val="tx1"/>
                  </a:solidFill>
                </a:rPr>
                <a:t>(0);</a:t>
              </a:r>
            </a:p>
            <a:p>
              <a:r>
                <a:rPr lang="en-US" dirty="0">
                  <a:solidFill>
                    <a:schemeClr val="tx1"/>
                  </a:solidFill>
                </a:rPr>
                <a:t>return b;</a:t>
              </a:r>
            </a:p>
            <a:p>
              <a:endParaRPr lang="en-US" dirty="0">
                <a:solidFill>
                  <a:schemeClr val="tx1"/>
                </a:solidFill>
              </a:endParaRPr>
            </a:p>
          </p:txBody>
        </p:sp>
      </p:grpSp>
    </p:spTree>
    <p:extLst>
      <p:ext uri="{BB962C8B-B14F-4D97-AF65-F5344CB8AC3E}">
        <p14:creationId xmlns:p14="http://schemas.microsoft.com/office/powerpoint/2010/main" val="219329143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a:xfrm>
            <a:off x="274320" y="365125"/>
            <a:ext cx="11643360" cy="1325563"/>
          </a:xfrm>
        </p:spPr>
        <p:txBody>
          <a:bodyPr/>
          <a:lstStyle/>
          <a:p>
            <a:r>
              <a:rPr lang="en-US" dirty="0"/>
              <a:t>Solution: All methods using balance need the lock</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700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private Lock </a:t>
            </a:r>
            <a:r>
              <a:rPr lang="en-US" dirty="0" err="1"/>
              <a:t>lck</a:t>
            </a:r>
            <a:r>
              <a:rPr lang="en-US" dirty="0"/>
              <a:t> = new Lock();</a:t>
            </a:r>
          </a:p>
          <a:p>
            <a:pPr marL="0" indent="0">
              <a:buNone/>
            </a:pPr>
            <a:r>
              <a:rPr lang="en-US" dirty="0"/>
              <a:t>	</a:t>
            </a:r>
            <a:r>
              <a:rPr lang="en-US" dirty="0">
                <a:solidFill>
                  <a:srgbClr val="FF0000"/>
                </a:solidFill>
              </a:rPr>
              <a:t>int </a:t>
            </a:r>
            <a:r>
              <a:rPr lang="en-US" dirty="0" err="1">
                <a:solidFill>
                  <a:srgbClr val="FF0000"/>
                </a:solidFill>
              </a:rPr>
              <a:t>getBalance</a:t>
            </a:r>
            <a:r>
              <a:rPr lang="en-US" dirty="0">
                <a:solidFill>
                  <a:srgbClr val="FF0000"/>
                </a:solidFill>
              </a:rPr>
              <a:t>(int x) { </a:t>
            </a:r>
          </a:p>
          <a:p>
            <a:pPr marL="0" indent="0">
              <a:buNone/>
            </a:pPr>
            <a:r>
              <a:rPr lang="en-US" dirty="0">
                <a:solidFill>
                  <a:srgbClr val="FF0000"/>
                </a:solidFill>
              </a:rPr>
              <a:t>		try{</a:t>
            </a:r>
          </a:p>
          <a:p>
            <a:pPr marL="0" indent="0">
              <a:buNone/>
            </a:pPr>
            <a:r>
              <a:rPr lang="en-US" dirty="0">
                <a:solidFill>
                  <a:srgbClr val="FF0000"/>
                </a:solidFill>
              </a:rPr>
              <a:t>			</a:t>
            </a:r>
            <a:r>
              <a:rPr lang="en-US" dirty="0" err="1">
                <a:solidFill>
                  <a:srgbClr val="FF0000"/>
                </a:solidFill>
              </a:rPr>
              <a:t>lk.acquire</a:t>
            </a:r>
            <a:r>
              <a:rPr lang="en-US" dirty="0">
                <a:solidFill>
                  <a:srgbClr val="FF0000"/>
                </a:solidFill>
              </a:rPr>
              <a:t>();</a:t>
            </a:r>
          </a:p>
          <a:p>
            <a:pPr marL="0" indent="0">
              <a:buNone/>
            </a:pPr>
            <a:r>
              <a:rPr lang="en-US" dirty="0">
                <a:solidFill>
                  <a:srgbClr val="FF0000"/>
                </a:solidFill>
              </a:rPr>
              <a:t>			return balance; }</a:t>
            </a:r>
          </a:p>
          <a:p>
            <a:pPr marL="0" indent="0">
              <a:buNone/>
            </a:pPr>
            <a:r>
              <a:rPr lang="en-US" dirty="0">
                <a:solidFill>
                  <a:srgbClr val="FF0000"/>
                </a:solidFill>
              </a:rPr>
              <a:t>		finally{ </a:t>
            </a:r>
            <a:r>
              <a:rPr lang="en-US" dirty="0" err="1">
                <a:solidFill>
                  <a:srgbClr val="FF0000"/>
                </a:solidFill>
              </a:rPr>
              <a:t>lk.release</a:t>
            </a:r>
            <a:r>
              <a:rPr lang="en-US" dirty="0">
                <a:solidFill>
                  <a:srgbClr val="FF0000"/>
                </a:solidFill>
              </a:rPr>
              <a:t>(); } }</a:t>
            </a:r>
            <a:r>
              <a:rPr lang="en-US" dirty="0"/>
              <a:t> </a:t>
            </a:r>
          </a:p>
          <a:p>
            <a:pPr marL="0" indent="0">
              <a:buNone/>
            </a:pPr>
            <a:r>
              <a:rPr lang="en-US" dirty="0"/>
              <a:t>	void withdraw(int amount) { </a:t>
            </a:r>
          </a:p>
          <a:p>
            <a:pPr marL="0" indent="0">
              <a:buNone/>
            </a:pPr>
            <a:r>
              <a:rPr lang="en-US" dirty="0"/>
              <a:t>		try{</a:t>
            </a:r>
          </a:p>
          <a:p>
            <a:pPr marL="0" indent="0">
              <a:buNone/>
            </a:pPr>
            <a:r>
              <a:rPr lang="en-US" dirty="0"/>
              <a:t>			</a:t>
            </a:r>
            <a:r>
              <a:rPr lang="en-US" dirty="0" err="1"/>
              <a:t>lk.acquire</a:t>
            </a:r>
            <a:r>
              <a:rPr lang="en-US" dirty="0"/>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finally { </a:t>
            </a:r>
            <a:r>
              <a:rPr lang="en-US" dirty="0" err="1"/>
              <a:t>lk.release</a:t>
            </a:r>
            <a:r>
              <a:rPr lang="en-US" dirty="0"/>
              <a:t>(); }</a:t>
            </a:r>
            <a:r>
              <a:rPr lang="en-US" dirty="0">
                <a:solidFill>
                  <a:srgbClr val="FF0000"/>
                </a:solidFill>
              </a:rPr>
              <a:t> </a:t>
            </a:r>
            <a:r>
              <a:rPr lang="en-US" dirty="0"/>
              <a:t>}} </a:t>
            </a:r>
          </a:p>
        </p:txBody>
      </p:sp>
      <p:sp>
        <p:nvSpPr>
          <p:cNvPr id="3" name="TextBox 2">
            <a:extLst>
              <a:ext uri="{FF2B5EF4-FFF2-40B4-BE49-F238E27FC236}">
                <a16:creationId xmlns:a16="http://schemas.microsoft.com/office/drawing/2014/main" id="{C32A89A4-2E43-E9E9-22B3-678B76A05715}"/>
              </a:ext>
            </a:extLst>
          </p:cNvPr>
          <p:cNvSpPr txBox="1"/>
          <p:nvPr/>
        </p:nvSpPr>
        <p:spPr>
          <a:xfrm>
            <a:off x="7416800" y="1690688"/>
            <a:ext cx="4500880" cy="1754326"/>
          </a:xfrm>
          <a:prstGeom prst="rect">
            <a:avLst/>
          </a:prstGeom>
          <a:noFill/>
          <a:ln>
            <a:solidFill>
              <a:schemeClr val="accent5">
                <a:lumMod val="75000"/>
              </a:schemeClr>
            </a:solidFill>
          </a:ln>
        </p:spPr>
        <p:txBody>
          <a:bodyPr wrap="square" rtlCol="0">
            <a:spAutoFit/>
          </a:bodyPr>
          <a:lstStyle/>
          <a:p>
            <a:r>
              <a:rPr lang="en-US" dirty="0">
                <a:solidFill>
                  <a:schemeClr val="accent5">
                    <a:lumMod val="75000"/>
                  </a:schemeClr>
                </a:solidFill>
              </a:rPr>
              <a:t>One more issue!</a:t>
            </a:r>
          </a:p>
          <a:p>
            <a:endParaRPr lang="en-US" dirty="0">
              <a:solidFill>
                <a:schemeClr val="accent5">
                  <a:lumMod val="75000"/>
                </a:schemeClr>
              </a:solidFill>
            </a:endParaRPr>
          </a:p>
          <a:p>
            <a:r>
              <a:rPr lang="en-US" dirty="0">
                <a:solidFill>
                  <a:schemeClr val="accent5">
                    <a:lumMod val="75000"/>
                  </a:schemeClr>
                </a:solidFill>
              </a:rPr>
              <a:t>Withdraw calls </a:t>
            </a:r>
            <a:r>
              <a:rPr lang="en-US" dirty="0" err="1">
                <a:solidFill>
                  <a:schemeClr val="accent5">
                    <a:lumMod val="75000"/>
                  </a:schemeClr>
                </a:solidFill>
              </a:rPr>
              <a:t>getBalance</a:t>
            </a:r>
            <a:r>
              <a:rPr lang="en-US" dirty="0">
                <a:solidFill>
                  <a:schemeClr val="accent5">
                    <a:lumMod val="75000"/>
                  </a:schemeClr>
                </a:solidFill>
              </a:rPr>
              <a:t>!</a:t>
            </a:r>
          </a:p>
          <a:p>
            <a:endParaRPr lang="en-US" dirty="0">
              <a:solidFill>
                <a:schemeClr val="accent5">
                  <a:lumMod val="75000"/>
                </a:schemeClr>
              </a:solidFill>
            </a:endParaRPr>
          </a:p>
          <a:p>
            <a:r>
              <a:rPr lang="en-US" dirty="0">
                <a:solidFill>
                  <a:schemeClr val="accent5">
                    <a:lumMod val="75000"/>
                  </a:schemeClr>
                </a:solidFill>
              </a:rPr>
              <a:t>Withdraw can never finish because in </a:t>
            </a:r>
            <a:r>
              <a:rPr lang="en-US" dirty="0" err="1">
                <a:solidFill>
                  <a:schemeClr val="accent5">
                    <a:lumMod val="75000"/>
                  </a:schemeClr>
                </a:solidFill>
              </a:rPr>
              <a:t>getBalance</a:t>
            </a:r>
            <a:r>
              <a:rPr lang="en-US" dirty="0">
                <a:solidFill>
                  <a:schemeClr val="accent5">
                    <a:lumMod val="75000"/>
                  </a:schemeClr>
                </a:solidFill>
              </a:rPr>
              <a:t> the lock will always be held! </a:t>
            </a:r>
          </a:p>
        </p:txBody>
      </p:sp>
    </p:spTree>
    <p:extLst>
      <p:ext uri="{BB962C8B-B14F-4D97-AF65-F5344CB8AC3E}">
        <p14:creationId xmlns:p14="http://schemas.microsoft.com/office/powerpoint/2010/main" val="3567581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AF5F7-665A-9FC5-2A1E-EF711A9C3891}"/>
              </a:ext>
            </a:extLst>
          </p:cNvPr>
          <p:cNvSpPr>
            <a:spLocks noGrp="1"/>
          </p:cNvSpPr>
          <p:nvPr>
            <p:ph type="title"/>
          </p:nvPr>
        </p:nvSpPr>
        <p:spPr/>
        <p:txBody>
          <a:bodyPr/>
          <a:lstStyle/>
          <a:p>
            <a:r>
              <a:rPr lang="en-US" dirty="0"/>
              <a:t>Re-entrant Lock Details</a:t>
            </a:r>
          </a:p>
        </p:txBody>
      </p:sp>
      <p:sp>
        <p:nvSpPr>
          <p:cNvPr id="3" name="Content Placeholder 2">
            <a:extLst>
              <a:ext uri="{FF2B5EF4-FFF2-40B4-BE49-F238E27FC236}">
                <a16:creationId xmlns:a16="http://schemas.microsoft.com/office/drawing/2014/main" id="{FDFA8F06-605F-B023-345D-50BEED1A066C}"/>
              </a:ext>
            </a:extLst>
          </p:cNvPr>
          <p:cNvSpPr>
            <a:spLocks noGrp="1"/>
          </p:cNvSpPr>
          <p:nvPr>
            <p:ph idx="1"/>
          </p:nvPr>
        </p:nvSpPr>
        <p:spPr/>
        <p:txBody>
          <a:bodyPr>
            <a:normAutofit fontScale="92500" lnSpcReduction="10000"/>
          </a:bodyPr>
          <a:lstStyle/>
          <a:p>
            <a:r>
              <a:rPr lang="en-US" dirty="0"/>
              <a:t>A re-entrant lock (a.k.a. recursive lock)</a:t>
            </a:r>
          </a:p>
          <a:p>
            <a:r>
              <a:rPr lang="en-US" dirty="0"/>
              <a:t>“Remembers” </a:t>
            </a:r>
          </a:p>
          <a:p>
            <a:pPr lvl="1"/>
            <a:r>
              <a:rPr lang="en-US" dirty="0"/>
              <a:t>the thread (if any) that currently holds it </a:t>
            </a:r>
          </a:p>
          <a:p>
            <a:pPr lvl="1"/>
            <a:r>
              <a:rPr lang="en-US" dirty="0"/>
              <a:t>a count of “layers” that the thread holds it</a:t>
            </a:r>
          </a:p>
          <a:p>
            <a:r>
              <a:rPr lang="en-US" dirty="0"/>
              <a:t>When the lock goes from not-held to held, the count is set to 0 </a:t>
            </a:r>
          </a:p>
          <a:p>
            <a:r>
              <a:rPr lang="en-US" dirty="0"/>
              <a:t>If (code running in) the current holder calls acquire: </a:t>
            </a:r>
          </a:p>
          <a:p>
            <a:pPr lvl="1"/>
            <a:r>
              <a:rPr lang="en-US" dirty="0"/>
              <a:t>it does not block </a:t>
            </a:r>
          </a:p>
          <a:p>
            <a:pPr lvl="1"/>
            <a:r>
              <a:rPr lang="en-US" dirty="0"/>
              <a:t>it increments the count </a:t>
            </a:r>
          </a:p>
          <a:p>
            <a:r>
              <a:rPr lang="en-US" dirty="0"/>
              <a:t>On release: </a:t>
            </a:r>
          </a:p>
          <a:p>
            <a:pPr lvl="1"/>
            <a:r>
              <a:rPr lang="en-US" dirty="0"/>
              <a:t>if the count is &gt; 0, the count is decremented </a:t>
            </a:r>
          </a:p>
          <a:p>
            <a:pPr lvl="1"/>
            <a:r>
              <a:rPr lang="en-US" dirty="0"/>
              <a:t>if the count is 0, the lock becomes not-held</a:t>
            </a:r>
          </a:p>
        </p:txBody>
      </p:sp>
    </p:spTree>
    <p:extLst>
      <p:ext uri="{BB962C8B-B14F-4D97-AF65-F5344CB8AC3E}">
        <p14:creationId xmlns:p14="http://schemas.microsoft.com/office/powerpoint/2010/main" val="33311084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0C8CE-76D5-72C9-751C-2441A085E224}"/>
              </a:ext>
            </a:extLst>
          </p:cNvPr>
          <p:cNvSpPr>
            <a:spLocks noGrp="1"/>
          </p:cNvSpPr>
          <p:nvPr>
            <p:ph type="title"/>
          </p:nvPr>
        </p:nvSpPr>
        <p:spPr/>
        <p:txBody>
          <a:bodyPr/>
          <a:lstStyle/>
          <a:p>
            <a:r>
              <a:rPr lang="en-US" dirty="0"/>
              <a:t>Java’s Re-entrant Lock Class</a:t>
            </a:r>
          </a:p>
        </p:txBody>
      </p:sp>
      <p:sp>
        <p:nvSpPr>
          <p:cNvPr id="3" name="Content Placeholder 2">
            <a:extLst>
              <a:ext uri="{FF2B5EF4-FFF2-40B4-BE49-F238E27FC236}">
                <a16:creationId xmlns:a16="http://schemas.microsoft.com/office/drawing/2014/main" id="{65921571-7770-8F19-F192-B62EF32D6038}"/>
              </a:ext>
            </a:extLst>
          </p:cNvPr>
          <p:cNvSpPr>
            <a:spLocks noGrp="1"/>
          </p:cNvSpPr>
          <p:nvPr>
            <p:ph idx="1"/>
          </p:nvPr>
        </p:nvSpPr>
        <p:spPr/>
        <p:txBody>
          <a:bodyPr>
            <a:normAutofit/>
          </a:bodyPr>
          <a:lstStyle/>
          <a:p>
            <a:r>
              <a:rPr lang="en-US" dirty="0" err="1"/>
              <a:t>java.util.concurrent.locks.ReentrantLock</a:t>
            </a:r>
            <a:r>
              <a:rPr lang="en-US" dirty="0"/>
              <a:t> </a:t>
            </a:r>
          </a:p>
          <a:p>
            <a:r>
              <a:rPr lang="en-US" dirty="0"/>
              <a:t>Has methods lock() and unlock() </a:t>
            </a:r>
          </a:p>
          <a:p>
            <a:r>
              <a:rPr lang="en-US" dirty="0"/>
              <a:t>Important to guarantee that lock is always released!!! </a:t>
            </a:r>
          </a:p>
          <a:p>
            <a:r>
              <a:rPr lang="en-US" dirty="0"/>
              <a:t>Recommend something like this: </a:t>
            </a:r>
          </a:p>
          <a:p>
            <a:pPr marL="457200" lvl="1" indent="0">
              <a:buNone/>
            </a:pPr>
            <a:r>
              <a:rPr lang="en-US" dirty="0" err="1"/>
              <a:t>myLock.lock</a:t>
            </a:r>
            <a:r>
              <a:rPr lang="en-US" dirty="0"/>
              <a:t>(); </a:t>
            </a:r>
          </a:p>
          <a:p>
            <a:pPr marL="457200" lvl="1" indent="0">
              <a:buNone/>
            </a:pPr>
            <a:r>
              <a:rPr lang="en-US" dirty="0"/>
              <a:t>try { // method body }</a:t>
            </a:r>
          </a:p>
          <a:p>
            <a:pPr marL="457200" lvl="1" indent="0">
              <a:buNone/>
            </a:pPr>
            <a:r>
              <a:rPr lang="en-US" dirty="0"/>
              <a:t>finally { </a:t>
            </a:r>
            <a:r>
              <a:rPr lang="en-US" dirty="0" err="1"/>
              <a:t>myLock.unlock</a:t>
            </a:r>
            <a:r>
              <a:rPr lang="en-US" dirty="0"/>
              <a:t>(); } </a:t>
            </a:r>
          </a:p>
        </p:txBody>
      </p:sp>
    </p:spTree>
    <p:extLst>
      <p:ext uri="{BB962C8B-B14F-4D97-AF65-F5344CB8AC3E}">
        <p14:creationId xmlns:p14="http://schemas.microsoft.com/office/powerpoint/2010/main" val="30311012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207C48-1D14-4508-7D6F-E7B0446DF8A2}"/>
              </a:ext>
            </a:extLst>
          </p:cNvPr>
          <p:cNvSpPr>
            <a:spLocks noGrp="1"/>
          </p:cNvSpPr>
          <p:nvPr>
            <p:ph type="title"/>
          </p:nvPr>
        </p:nvSpPr>
        <p:spPr/>
        <p:txBody>
          <a:bodyPr/>
          <a:lstStyle/>
          <a:p>
            <a:r>
              <a:rPr lang="en-US" dirty="0"/>
              <a:t>Example: Shared Queue</a:t>
            </a:r>
          </a:p>
        </p:txBody>
      </p:sp>
      <p:sp>
        <p:nvSpPr>
          <p:cNvPr id="3" name="Content Placeholder 2">
            <a:extLst>
              <a:ext uri="{FF2B5EF4-FFF2-40B4-BE49-F238E27FC236}">
                <a16:creationId xmlns:a16="http://schemas.microsoft.com/office/drawing/2014/main" id="{7C2177BE-2729-5CFA-92C0-D3D634D7F7C3}"/>
              </a:ext>
            </a:extLst>
          </p:cNvPr>
          <p:cNvSpPr>
            <a:spLocks noGrp="1"/>
          </p:cNvSpPr>
          <p:nvPr>
            <p:ph idx="1"/>
          </p:nvPr>
        </p:nvSpPr>
        <p:spPr/>
        <p:txBody>
          <a:bodyPr>
            <a:normAutofit fontScale="92500" lnSpcReduction="20000"/>
          </a:bodyPr>
          <a:lstStyle/>
          <a:p>
            <a:pPr marL="0" indent="0">
              <a:buNone/>
            </a:pPr>
            <a:r>
              <a:rPr lang="en-US" dirty="0"/>
              <a:t>enqueue(x){</a:t>
            </a:r>
          </a:p>
          <a:p>
            <a:pPr marL="0" indent="0">
              <a:buNone/>
            </a:pPr>
            <a:r>
              <a:rPr lang="en-US" dirty="0"/>
              <a:t>	if ( back == null ){</a:t>
            </a:r>
          </a:p>
          <a:p>
            <a:pPr marL="0" indent="0">
              <a:buNone/>
            </a:pPr>
            <a:r>
              <a:rPr lang="en-US" dirty="0"/>
              <a:t>		back = new Node(x); </a:t>
            </a:r>
          </a:p>
          <a:p>
            <a:pPr marL="0" indent="0">
              <a:buNone/>
            </a:pPr>
            <a:r>
              <a:rPr lang="en-US" dirty="0"/>
              <a:t>		front = back;</a:t>
            </a:r>
          </a:p>
          <a:p>
            <a:pPr marL="0" indent="0">
              <a:buNone/>
            </a:pPr>
            <a:r>
              <a:rPr lang="en-US" dirty="0"/>
              <a:t>	}</a:t>
            </a:r>
          </a:p>
          <a:p>
            <a:pPr marL="0" indent="0">
              <a:buNone/>
            </a:pPr>
            <a:r>
              <a:rPr lang="en-US" dirty="0"/>
              <a:t>	else { </a:t>
            </a:r>
          </a:p>
          <a:p>
            <a:pPr marL="0" indent="0">
              <a:buNone/>
            </a:pPr>
            <a:r>
              <a:rPr lang="en-US" dirty="0"/>
              <a:t>		</a:t>
            </a:r>
            <a:r>
              <a:rPr lang="en-US" dirty="0" err="1"/>
              <a:t>back.next</a:t>
            </a:r>
            <a:r>
              <a:rPr lang="en-US" dirty="0"/>
              <a:t> = new Node(x); </a:t>
            </a:r>
          </a:p>
          <a:p>
            <a:pPr marL="0" indent="0">
              <a:buNone/>
            </a:pPr>
            <a:r>
              <a:rPr lang="en-US" dirty="0"/>
              <a:t>		back = </a:t>
            </a:r>
            <a:r>
              <a:rPr lang="en-US" dirty="0" err="1"/>
              <a:t>back.next</a:t>
            </a:r>
            <a:r>
              <a:rPr lang="en-US" dirty="0"/>
              <a:t>; </a:t>
            </a:r>
          </a:p>
          <a:p>
            <a:pPr marL="0" indent="0">
              <a:buNone/>
            </a:pPr>
            <a:r>
              <a:rPr lang="en-US" dirty="0"/>
              <a:t>	}</a:t>
            </a:r>
          </a:p>
          <a:p>
            <a:pPr marL="0" indent="0">
              <a:buNone/>
            </a:pPr>
            <a:r>
              <a:rPr lang="en-US" dirty="0"/>
              <a:t>}</a:t>
            </a:r>
          </a:p>
        </p:txBody>
      </p:sp>
      <p:sp>
        <p:nvSpPr>
          <p:cNvPr id="4" name="TextBox 3">
            <a:extLst>
              <a:ext uri="{FF2B5EF4-FFF2-40B4-BE49-F238E27FC236}">
                <a16:creationId xmlns:a16="http://schemas.microsoft.com/office/drawing/2014/main" id="{50A198D3-0D64-C903-4F5A-6866C97171C2}"/>
              </a:ext>
            </a:extLst>
          </p:cNvPr>
          <p:cNvSpPr txBox="1"/>
          <p:nvPr/>
        </p:nvSpPr>
        <p:spPr>
          <a:xfrm>
            <a:off x="7762240" y="1513840"/>
            <a:ext cx="4267200" cy="1200329"/>
          </a:xfrm>
          <a:prstGeom prst="rect">
            <a:avLst/>
          </a:prstGeom>
          <a:noFill/>
        </p:spPr>
        <p:txBody>
          <a:bodyPr wrap="square" rtlCol="0">
            <a:spAutoFit/>
          </a:bodyPr>
          <a:lstStyle/>
          <a:p>
            <a:r>
              <a:rPr lang="en-US" dirty="0">
                <a:solidFill>
                  <a:srgbClr val="FF0000"/>
                </a:solidFill>
              </a:rPr>
              <a:t>Imagine two threads are both using the same linked list based queue.</a:t>
            </a:r>
          </a:p>
          <a:p>
            <a:endParaRPr lang="en-US" dirty="0">
              <a:solidFill>
                <a:srgbClr val="FF0000"/>
              </a:solidFill>
            </a:endParaRPr>
          </a:p>
          <a:p>
            <a:r>
              <a:rPr lang="en-US" dirty="0">
                <a:solidFill>
                  <a:srgbClr val="FF0000"/>
                </a:solidFill>
              </a:rPr>
              <a:t>What could go wrong?</a:t>
            </a:r>
          </a:p>
        </p:txBody>
      </p:sp>
    </p:spTree>
    <p:extLst>
      <p:ext uri="{BB962C8B-B14F-4D97-AF65-F5344CB8AC3E}">
        <p14:creationId xmlns:p14="http://schemas.microsoft.com/office/powerpoint/2010/main" val="9254599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A471D8-BB83-76BB-E6F8-6835C329DB1F}"/>
              </a:ext>
            </a:extLst>
          </p:cNvPr>
          <p:cNvSpPr>
            <a:spLocks noGrp="1"/>
          </p:cNvSpPr>
          <p:nvPr>
            <p:ph type="title"/>
          </p:nvPr>
        </p:nvSpPr>
        <p:spPr/>
        <p:txBody>
          <a:bodyPr/>
          <a:lstStyle/>
          <a:p>
            <a:r>
              <a:rPr lang="en-US" dirty="0"/>
              <a:t>How this looks in Java</a:t>
            </a:r>
          </a:p>
        </p:txBody>
      </p:sp>
      <p:sp>
        <p:nvSpPr>
          <p:cNvPr id="7" name="Content Placeholder 2">
            <a:extLst>
              <a:ext uri="{FF2B5EF4-FFF2-40B4-BE49-F238E27FC236}">
                <a16:creationId xmlns:a16="http://schemas.microsoft.com/office/drawing/2014/main" id="{620E0194-851C-428D-58B7-7789AF790558}"/>
              </a:ext>
            </a:extLst>
          </p:cNvPr>
          <p:cNvSpPr>
            <a:spLocks noGrp="1"/>
          </p:cNvSpPr>
          <p:nvPr>
            <p:ph idx="1"/>
          </p:nvPr>
        </p:nvSpPr>
        <p:spPr>
          <a:xfrm>
            <a:off x="274320" y="1330960"/>
            <a:ext cx="11917680" cy="5527039"/>
          </a:xfrm>
        </p:spPr>
        <p:txBody>
          <a:bodyPr>
            <a:normAutofit fontScale="62500" lnSpcReduction="20000"/>
          </a:bodyPr>
          <a:lstStyle/>
          <a:p>
            <a:pPr marL="0" indent="0">
              <a:buNone/>
            </a:pPr>
            <a:r>
              <a:rPr lang="en-US" dirty="0" err="1">
                <a:solidFill>
                  <a:srgbClr val="FF0000"/>
                </a:solidFill>
              </a:rPr>
              <a:t>java.util.concurrent.locks.ReentrantLock</a:t>
            </a:r>
            <a:r>
              <a:rPr lang="en-US" dirty="0">
                <a:solidFill>
                  <a:srgbClr val="FF0000"/>
                </a:solidFill>
              </a:rPr>
              <a:t>; </a:t>
            </a:r>
          </a:p>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a:t>
            </a:r>
            <a:r>
              <a:rPr lang="en-US" dirty="0" err="1">
                <a:solidFill>
                  <a:srgbClr val="FF0000"/>
                </a:solidFill>
              </a:rPr>
              <a:t>ReentrantLock</a:t>
            </a:r>
            <a:r>
              <a:rPr lang="en-US" dirty="0">
                <a:solidFill>
                  <a:srgbClr val="FF0000"/>
                </a:solidFill>
              </a:rPr>
              <a:t> </a:t>
            </a:r>
            <a:r>
              <a:rPr lang="en-US" dirty="0" err="1">
                <a:solidFill>
                  <a:srgbClr val="FF0000"/>
                </a:solidFill>
              </a:rPr>
              <a:t>lck</a:t>
            </a:r>
            <a:r>
              <a:rPr lang="en-US" dirty="0">
                <a:solidFill>
                  <a:srgbClr val="FF0000"/>
                </a:solidFill>
              </a:rPr>
              <a:t> = new </a:t>
            </a:r>
            <a:r>
              <a:rPr lang="en-US" dirty="0" err="1">
                <a:solidFill>
                  <a:srgbClr val="FF0000"/>
                </a:solidFill>
              </a:rPr>
              <a:t>ReentrantLock</a:t>
            </a:r>
            <a:r>
              <a:rPr lang="en-US" dirty="0">
                <a:solidFill>
                  <a:srgbClr val="FF0000"/>
                </a:solidFill>
              </a:rPr>
              <a:t>();</a:t>
            </a:r>
          </a:p>
          <a:p>
            <a:pPr marL="0" indent="0">
              <a:buNone/>
            </a:pPr>
            <a:r>
              <a:rPr lang="en-US" dirty="0"/>
              <a:t>	int </a:t>
            </a:r>
            <a:r>
              <a:rPr lang="en-US" dirty="0" err="1"/>
              <a:t>setBalance</a:t>
            </a:r>
            <a:r>
              <a:rPr lang="en-US" dirty="0"/>
              <a:t>(int x) { </a:t>
            </a:r>
          </a:p>
          <a:p>
            <a:pPr marL="0" indent="0">
              <a:buNone/>
            </a:pPr>
            <a:r>
              <a:rPr lang="en-US" dirty="0"/>
              <a:t>		try{</a:t>
            </a:r>
          </a:p>
          <a:p>
            <a:pPr marL="0" indent="0">
              <a:buNone/>
            </a:pPr>
            <a:r>
              <a:rPr lang="en-US" dirty="0"/>
              <a:t>			</a:t>
            </a:r>
            <a:r>
              <a:rPr lang="en-US" dirty="0" err="1">
                <a:solidFill>
                  <a:srgbClr val="FF0000"/>
                </a:solidFill>
              </a:rPr>
              <a:t>lk.lock</a:t>
            </a:r>
            <a:r>
              <a:rPr lang="en-US" dirty="0">
                <a:solidFill>
                  <a:srgbClr val="FF0000"/>
                </a:solidFill>
              </a:rPr>
              <a:t>();</a:t>
            </a:r>
          </a:p>
          <a:p>
            <a:pPr marL="0" indent="0">
              <a:buNone/>
            </a:pPr>
            <a:r>
              <a:rPr lang="en-US" dirty="0"/>
              <a:t>			balance = x; }</a:t>
            </a:r>
          </a:p>
          <a:p>
            <a:pPr marL="0" indent="0">
              <a:buNone/>
            </a:pPr>
            <a:r>
              <a:rPr lang="en-US" dirty="0"/>
              <a:t>		finally{ </a:t>
            </a:r>
            <a:r>
              <a:rPr lang="en-US" dirty="0" err="1">
                <a:solidFill>
                  <a:srgbClr val="FF0000"/>
                </a:solidFill>
              </a:rPr>
              <a:t>lk.unlock</a:t>
            </a:r>
            <a:r>
              <a:rPr lang="en-US" dirty="0">
                <a:solidFill>
                  <a:srgbClr val="FF0000"/>
                </a:solidFill>
              </a:rPr>
              <a:t>(); </a:t>
            </a:r>
            <a:r>
              <a:rPr lang="en-US" dirty="0"/>
              <a:t>} } </a:t>
            </a:r>
          </a:p>
          <a:p>
            <a:pPr marL="0" indent="0">
              <a:buNone/>
            </a:pPr>
            <a:r>
              <a:rPr lang="en-US" dirty="0"/>
              <a:t>	void withdraw(int amount) { </a:t>
            </a:r>
          </a:p>
          <a:p>
            <a:pPr marL="0" indent="0">
              <a:buNone/>
            </a:pPr>
            <a:r>
              <a:rPr lang="en-US" dirty="0"/>
              <a:t>		try{</a:t>
            </a:r>
          </a:p>
          <a:p>
            <a:pPr marL="0" indent="0">
              <a:buNone/>
            </a:pPr>
            <a:r>
              <a:rPr lang="en-US" dirty="0"/>
              <a:t>			</a:t>
            </a:r>
            <a:r>
              <a:rPr lang="en-US" dirty="0" err="1">
                <a:solidFill>
                  <a:srgbClr val="FF0000"/>
                </a:solidFill>
              </a:rPr>
              <a:t>lk.lock</a:t>
            </a:r>
            <a:r>
              <a:rPr lang="en-US" dirty="0">
                <a:solidFill>
                  <a:srgbClr val="FF0000"/>
                </a:solidFill>
              </a:rPr>
              <a:t>(); </a:t>
            </a:r>
          </a:p>
          <a:p>
            <a:pPr marL="0" indent="0">
              <a:buNone/>
            </a:pPr>
            <a:r>
              <a:rPr lang="en-US" dirty="0"/>
              <a:t>			int b = </a:t>
            </a:r>
            <a:r>
              <a:rPr lang="en-US" dirty="0" err="1"/>
              <a:t>getBalance</a:t>
            </a:r>
            <a:r>
              <a:rPr lang="en-US" dirty="0"/>
              <a:t>();</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a:t>
            </a:r>
          </a:p>
          <a:p>
            <a:pPr marL="0" indent="0">
              <a:buNone/>
            </a:pPr>
            <a:r>
              <a:rPr lang="en-US" dirty="0"/>
              <a:t>		finally {</a:t>
            </a:r>
            <a:r>
              <a:rPr lang="en-US" dirty="0">
                <a:solidFill>
                  <a:srgbClr val="FF0000"/>
                </a:solidFill>
              </a:rPr>
              <a:t> </a:t>
            </a:r>
            <a:r>
              <a:rPr lang="en-US" dirty="0" err="1">
                <a:solidFill>
                  <a:srgbClr val="FF0000"/>
                </a:solidFill>
              </a:rPr>
              <a:t>lk.unlock</a:t>
            </a:r>
            <a:r>
              <a:rPr lang="en-US" dirty="0">
                <a:solidFill>
                  <a:srgbClr val="FF0000"/>
                </a:solidFill>
              </a:rPr>
              <a:t>(); </a:t>
            </a:r>
            <a:r>
              <a:rPr lang="en-US" dirty="0"/>
              <a:t>}</a:t>
            </a:r>
            <a:r>
              <a:rPr lang="en-US" dirty="0">
                <a:solidFill>
                  <a:srgbClr val="FF0000"/>
                </a:solidFill>
              </a:rPr>
              <a:t> </a:t>
            </a:r>
            <a:r>
              <a:rPr lang="en-US" dirty="0"/>
              <a:t>}} </a:t>
            </a:r>
          </a:p>
        </p:txBody>
      </p:sp>
    </p:spTree>
    <p:extLst>
      <p:ext uri="{BB962C8B-B14F-4D97-AF65-F5344CB8AC3E}">
        <p14:creationId xmlns:p14="http://schemas.microsoft.com/office/powerpoint/2010/main" val="205833998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A26545-F6D7-FF86-2C4F-2973D3D61E4D}"/>
              </a:ext>
            </a:extLst>
          </p:cNvPr>
          <p:cNvSpPr>
            <a:spLocks noGrp="1"/>
          </p:cNvSpPr>
          <p:nvPr>
            <p:ph type="title"/>
          </p:nvPr>
        </p:nvSpPr>
        <p:spPr/>
        <p:txBody>
          <a:bodyPr/>
          <a:lstStyle/>
          <a:p>
            <a:r>
              <a:rPr lang="en-US" dirty="0"/>
              <a:t>Java Synchronized Keyword</a:t>
            </a:r>
          </a:p>
        </p:txBody>
      </p:sp>
      <p:sp>
        <p:nvSpPr>
          <p:cNvPr id="3" name="Content Placeholder 2">
            <a:extLst>
              <a:ext uri="{FF2B5EF4-FFF2-40B4-BE49-F238E27FC236}">
                <a16:creationId xmlns:a16="http://schemas.microsoft.com/office/drawing/2014/main" id="{C3977616-0B51-EF39-FDB9-C13F0827A49E}"/>
              </a:ext>
            </a:extLst>
          </p:cNvPr>
          <p:cNvSpPr>
            <a:spLocks noGrp="1"/>
          </p:cNvSpPr>
          <p:nvPr>
            <p:ph idx="1"/>
          </p:nvPr>
        </p:nvSpPr>
        <p:spPr>
          <a:xfrm>
            <a:off x="838200" y="1825625"/>
            <a:ext cx="11083834" cy="4351338"/>
          </a:xfrm>
        </p:spPr>
        <p:txBody>
          <a:bodyPr>
            <a:normAutofit fontScale="92500" lnSpcReduction="10000"/>
          </a:bodyPr>
          <a:lstStyle/>
          <a:p>
            <a:r>
              <a:rPr lang="en-US" dirty="0"/>
              <a:t>Syntactic sugar for re-entrant locks</a:t>
            </a:r>
          </a:p>
          <a:p>
            <a:r>
              <a:rPr lang="en-US" dirty="0"/>
              <a:t>You can use the synchronized statement as an alternative to declaring a </a:t>
            </a:r>
            <a:r>
              <a:rPr lang="en-US" dirty="0" err="1"/>
              <a:t>ReentrantLock</a:t>
            </a:r>
            <a:endParaRPr lang="en-US" dirty="0"/>
          </a:p>
          <a:p>
            <a:r>
              <a:rPr lang="en-US" dirty="0"/>
              <a:t>Syntax: </a:t>
            </a:r>
            <a:r>
              <a:rPr lang="en-US" sz="2600" dirty="0">
                <a:solidFill>
                  <a:schemeClr val="accent1">
                    <a:lumMod val="75000"/>
                  </a:schemeClr>
                </a:solidFill>
                <a:latin typeface="Consolas" panose="020B0609020204030204" pitchFamily="49" charset="0"/>
              </a:rPr>
              <a:t>synchronized(/*expression returning an Object*/) {…}</a:t>
            </a:r>
            <a:endParaRPr lang="en-US" dirty="0">
              <a:solidFill>
                <a:schemeClr val="accent1">
                  <a:lumMod val="75000"/>
                </a:schemeClr>
              </a:solidFill>
              <a:latin typeface="Consolas" panose="020B0609020204030204" pitchFamily="49" charset="0"/>
            </a:endParaRPr>
          </a:p>
          <a:p>
            <a:r>
              <a:rPr lang="en-US" dirty="0"/>
              <a:t>Any Object can serve as a “lock”</a:t>
            </a:r>
          </a:p>
          <a:p>
            <a:pPr lvl="1"/>
            <a:r>
              <a:rPr lang="en-US" dirty="0"/>
              <a:t>Primitive types (e.g. int) cannot serve as a lock</a:t>
            </a:r>
          </a:p>
          <a:p>
            <a:r>
              <a:rPr lang="en-US" dirty="0"/>
              <a:t>Acquires a lock and blocks if necessary</a:t>
            </a:r>
          </a:p>
          <a:p>
            <a:pPr lvl="1"/>
            <a:r>
              <a:rPr lang="en-US" dirty="0"/>
              <a:t>Once you get past the “{“, you have the lock</a:t>
            </a:r>
          </a:p>
          <a:p>
            <a:r>
              <a:rPr lang="en-US" dirty="0"/>
              <a:t>Released the lock when you pass “}”</a:t>
            </a:r>
          </a:p>
          <a:p>
            <a:pPr lvl="1"/>
            <a:r>
              <a:rPr lang="en-US" dirty="0"/>
              <a:t>Even in the cases of returning, exceptions, anything!</a:t>
            </a:r>
          </a:p>
          <a:p>
            <a:pPr lvl="1"/>
            <a:r>
              <a:rPr lang="en-US" dirty="0"/>
              <a:t>Impossible to forget to release the lock</a:t>
            </a:r>
          </a:p>
          <a:p>
            <a:endParaRPr lang="en-US" dirty="0"/>
          </a:p>
          <a:p>
            <a:endParaRPr lang="en-US" dirty="0"/>
          </a:p>
          <a:p>
            <a:endParaRPr lang="en-US" dirty="0"/>
          </a:p>
        </p:txBody>
      </p:sp>
    </p:spTree>
    <p:extLst>
      <p:ext uri="{BB962C8B-B14F-4D97-AF65-F5344CB8AC3E}">
        <p14:creationId xmlns:p14="http://schemas.microsoft.com/office/powerpoint/2010/main" val="37450496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37D58-1DA9-784D-0759-EB28C46B759D}"/>
              </a:ext>
            </a:extLst>
          </p:cNvPr>
          <p:cNvSpPr>
            <a:spLocks noGrp="1"/>
          </p:cNvSpPr>
          <p:nvPr>
            <p:ph type="title"/>
          </p:nvPr>
        </p:nvSpPr>
        <p:spPr/>
        <p:txBody>
          <a:bodyPr/>
          <a:lstStyle/>
          <a:p>
            <a:r>
              <a:rPr lang="en-US" dirty="0"/>
              <a:t>Back Account Using Synchronize (version 1)</a:t>
            </a:r>
          </a:p>
        </p:txBody>
      </p:sp>
      <p:sp>
        <p:nvSpPr>
          <p:cNvPr id="3" name="Content Placeholder 2">
            <a:extLst>
              <a:ext uri="{FF2B5EF4-FFF2-40B4-BE49-F238E27FC236}">
                <a16:creationId xmlns:a16="http://schemas.microsoft.com/office/drawing/2014/main" id="{B88121EE-3382-3078-E980-D1DD61192F34}"/>
              </a:ext>
            </a:extLst>
          </p:cNvPr>
          <p:cNvSpPr>
            <a:spLocks noGrp="1"/>
          </p:cNvSpPr>
          <p:nvPr>
            <p:ph idx="1"/>
          </p:nvPr>
        </p:nvSpPr>
        <p:spPr>
          <a:xfrm>
            <a:off x="838200" y="1249680"/>
            <a:ext cx="10515600" cy="5537200"/>
          </a:xfrm>
        </p:spPr>
        <p:txBody>
          <a:bodyPr>
            <a:normAutofit fontScale="700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private Object </a:t>
            </a:r>
            <a:r>
              <a:rPr lang="en-US" dirty="0" err="1">
                <a:solidFill>
                  <a:srgbClr val="FF0000"/>
                </a:solidFill>
              </a:rPr>
              <a:t>lk</a:t>
            </a:r>
            <a:r>
              <a:rPr lang="en-US" dirty="0">
                <a:solidFill>
                  <a:srgbClr val="FF0000"/>
                </a:solidFill>
              </a:rPr>
              <a:t> = new Object(); </a:t>
            </a:r>
          </a:p>
          <a:p>
            <a:pPr marL="0" indent="0">
              <a:buNone/>
            </a:pPr>
            <a:r>
              <a:rPr lang="en-US" dirty="0"/>
              <a:t>	int </a:t>
            </a:r>
            <a:r>
              <a:rPr lang="en-US" dirty="0" err="1"/>
              <a:t>getBalance</a:t>
            </a:r>
            <a:r>
              <a:rPr lang="en-US" dirty="0"/>
              <a:t>() { </a:t>
            </a:r>
          </a:p>
          <a:p>
            <a:pPr marL="0" indent="0">
              <a:buNone/>
            </a:pPr>
            <a:r>
              <a:rPr lang="en-US" dirty="0"/>
              <a:t>		</a:t>
            </a:r>
            <a:r>
              <a:rPr lang="en-US" dirty="0">
                <a:solidFill>
                  <a:srgbClr val="FF0000"/>
                </a:solidFill>
              </a:rPr>
              <a:t>synchronized (</a:t>
            </a:r>
            <a:r>
              <a:rPr lang="en-US" dirty="0" err="1">
                <a:solidFill>
                  <a:srgbClr val="FF0000"/>
                </a:solidFill>
              </a:rPr>
              <a:t>lk</a:t>
            </a:r>
            <a:r>
              <a:rPr lang="en-US" dirty="0">
                <a:solidFill>
                  <a:srgbClr val="FF0000"/>
                </a:solidFill>
              </a:rPr>
              <a:t>) { return balance; } </a:t>
            </a:r>
          </a:p>
          <a:p>
            <a:pPr marL="0" indent="0">
              <a:buNone/>
            </a:pPr>
            <a:r>
              <a:rPr lang="en-US" dirty="0"/>
              <a:t>	} </a:t>
            </a:r>
          </a:p>
          <a:p>
            <a:pPr marL="0" indent="0">
              <a:buNone/>
            </a:pPr>
            <a:r>
              <a:rPr lang="en-US" dirty="0"/>
              <a:t>	void </a:t>
            </a:r>
            <a:r>
              <a:rPr lang="en-US" dirty="0" err="1"/>
              <a:t>setBalance</a:t>
            </a:r>
            <a:r>
              <a:rPr lang="en-US" dirty="0"/>
              <a:t>(int x) { </a:t>
            </a:r>
          </a:p>
          <a:p>
            <a:pPr marL="0" indent="0">
              <a:buNone/>
            </a:pPr>
            <a:r>
              <a:rPr lang="en-US" dirty="0"/>
              <a:t>		</a:t>
            </a:r>
            <a:r>
              <a:rPr lang="en-US" dirty="0">
                <a:solidFill>
                  <a:srgbClr val="FF0000"/>
                </a:solidFill>
              </a:rPr>
              <a:t>synchronized (</a:t>
            </a:r>
            <a:r>
              <a:rPr lang="en-US" dirty="0" err="1">
                <a:solidFill>
                  <a:srgbClr val="FF0000"/>
                </a:solidFill>
              </a:rPr>
              <a:t>lk</a:t>
            </a:r>
            <a:r>
              <a:rPr lang="en-US" dirty="0">
                <a:solidFill>
                  <a:srgbClr val="FF0000"/>
                </a:solidFill>
              </a:rPr>
              <a:t>) { balance = x; } </a:t>
            </a:r>
          </a:p>
          <a:p>
            <a:pPr marL="0" indent="0">
              <a:buNone/>
            </a:pPr>
            <a:r>
              <a:rPr lang="en-US" dirty="0"/>
              <a:t>	} </a:t>
            </a:r>
          </a:p>
          <a:p>
            <a:pPr marL="0" indent="0">
              <a:buNone/>
            </a:pPr>
            <a:r>
              <a:rPr lang="en-US" dirty="0"/>
              <a:t>	void withdraw(int amount) { </a:t>
            </a:r>
          </a:p>
          <a:p>
            <a:pPr marL="0" indent="0">
              <a:buNone/>
            </a:pPr>
            <a:r>
              <a:rPr lang="en-US" dirty="0"/>
              <a:t>		</a:t>
            </a:r>
            <a:r>
              <a:rPr lang="en-US" dirty="0">
                <a:solidFill>
                  <a:srgbClr val="FF0000"/>
                </a:solidFill>
              </a:rPr>
              <a:t>synchronized (</a:t>
            </a:r>
            <a:r>
              <a:rPr lang="en-US" dirty="0" err="1">
                <a:solidFill>
                  <a:srgbClr val="FF0000"/>
                </a:solidFill>
              </a:rPr>
              <a:t>lk</a:t>
            </a:r>
            <a:r>
              <a:rPr lang="en-US" dirty="0">
                <a:solidFill>
                  <a:srgbClr val="FF0000"/>
                </a:solidFill>
              </a:rPr>
              <a: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Exception(); </a:t>
            </a:r>
          </a:p>
          <a:p>
            <a:pPr marL="0" indent="0">
              <a:buNone/>
            </a:pPr>
            <a:r>
              <a:rPr lang="en-US" dirty="0"/>
              <a:t>			</a:t>
            </a:r>
            <a:r>
              <a:rPr lang="en-US" dirty="0" err="1"/>
              <a:t>setBalance</a:t>
            </a:r>
            <a:r>
              <a:rPr lang="en-US" dirty="0"/>
              <a:t>(b – amount); } }</a:t>
            </a:r>
          </a:p>
          <a:p>
            <a:pPr marL="0" indent="0">
              <a:buNone/>
            </a:pPr>
            <a:r>
              <a:rPr lang="en-US" dirty="0"/>
              <a:t>}</a:t>
            </a:r>
          </a:p>
        </p:txBody>
      </p:sp>
    </p:spTree>
    <p:extLst>
      <p:ext uri="{BB962C8B-B14F-4D97-AF65-F5344CB8AC3E}">
        <p14:creationId xmlns:p14="http://schemas.microsoft.com/office/powerpoint/2010/main" val="204792393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37D58-1DA9-784D-0759-EB28C46B759D}"/>
              </a:ext>
            </a:extLst>
          </p:cNvPr>
          <p:cNvSpPr>
            <a:spLocks noGrp="1"/>
          </p:cNvSpPr>
          <p:nvPr>
            <p:ph type="title"/>
          </p:nvPr>
        </p:nvSpPr>
        <p:spPr/>
        <p:txBody>
          <a:bodyPr/>
          <a:lstStyle/>
          <a:p>
            <a:r>
              <a:rPr lang="en-US" dirty="0"/>
              <a:t>Back Account Using Synchronize (version 2)</a:t>
            </a:r>
          </a:p>
        </p:txBody>
      </p:sp>
      <p:sp>
        <p:nvSpPr>
          <p:cNvPr id="3" name="Content Placeholder 2">
            <a:extLst>
              <a:ext uri="{FF2B5EF4-FFF2-40B4-BE49-F238E27FC236}">
                <a16:creationId xmlns:a16="http://schemas.microsoft.com/office/drawing/2014/main" id="{B88121EE-3382-3078-E980-D1DD61192F34}"/>
              </a:ext>
            </a:extLst>
          </p:cNvPr>
          <p:cNvSpPr>
            <a:spLocks noGrp="1"/>
          </p:cNvSpPr>
          <p:nvPr>
            <p:ph idx="1"/>
          </p:nvPr>
        </p:nvSpPr>
        <p:spPr>
          <a:xfrm>
            <a:off x="838200" y="1249680"/>
            <a:ext cx="10515600" cy="5537200"/>
          </a:xfrm>
        </p:spPr>
        <p:txBody>
          <a:bodyPr>
            <a:normAutofit fontScale="70000" lnSpcReduction="2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int </a:t>
            </a:r>
            <a:r>
              <a:rPr lang="en-US" dirty="0" err="1"/>
              <a:t>getBalance</a:t>
            </a:r>
            <a:r>
              <a:rPr lang="en-US" dirty="0"/>
              <a:t>() { </a:t>
            </a:r>
          </a:p>
          <a:p>
            <a:pPr marL="0" indent="0">
              <a:buNone/>
            </a:pPr>
            <a:r>
              <a:rPr lang="en-US" dirty="0"/>
              <a:t>		synchronized (</a:t>
            </a:r>
            <a:r>
              <a:rPr lang="en-US" dirty="0">
                <a:solidFill>
                  <a:srgbClr val="FF0000"/>
                </a:solidFill>
              </a:rPr>
              <a:t>this</a:t>
            </a:r>
            <a:r>
              <a:rPr lang="en-US" dirty="0"/>
              <a:t>) { return balance; } </a:t>
            </a:r>
          </a:p>
          <a:p>
            <a:pPr marL="0" indent="0">
              <a:buNone/>
            </a:pPr>
            <a:r>
              <a:rPr lang="en-US" dirty="0"/>
              <a:t>	} </a:t>
            </a:r>
          </a:p>
          <a:p>
            <a:pPr marL="0" indent="0">
              <a:buNone/>
            </a:pPr>
            <a:r>
              <a:rPr lang="en-US" dirty="0"/>
              <a:t>	void </a:t>
            </a:r>
            <a:r>
              <a:rPr lang="en-US" dirty="0" err="1"/>
              <a:t>setBalance</a:t>
            </a:r>
            <a:r>
              <a:rPr lang="en-US" dirty="0"/>
              <a:t>(int x) { </a:t>
            </a:r>
          </a:p>
          <a:p>
            <a:pPr marL="0" indent="0">
              <a:buNone/>
            </a:pPr>
            <a:r>
              <a:rPr lang="en-US" dirty="0"/>
              <a:t>		synchronized (</a:t>
            </a:r>
            <a:r>
              <a:rPr lang="en-US" dirty="0">
                <a:solidFill>
                  <a:srgbClr val="FF0000"/>
                </a:solidFill>
              </a:rPr>
              <a:t>this</a:t>
            </a:r>
            <a:r>
              <a:rPr lang="en-US" dirty="0"/>
              <a:t>) { balance = x; } </a:t>
            </a:r>
          </a:p>
          <a:p>
            <a:pPr marL="0" indent="0">
              <a:buNone/>
            </a:pPr>
            <a:r>
              <a:rPr lang="en-US" dirty="0"/>
              <a:t>	} </a:t>
            </a:r>
          </a:p>
          <a:p>
            <a:pPr marL="0" indent="0">
              <a:buNone/>
            </a:pPr>
            <a:r>
              <a:rPr lang="en-US" dirty="0"/>
              <a:t>	void withdraw(int amount) { </a:t>
            </a:r>
          </a:p>
          <a:p>
            <a:pPr marL="0" indent="0">
              <a:buNone/>
            </a:pPr>
            <a:r>
              <a:rPr lang="en-US" dirty="0"/>
              <a:t>		synchronized (</a:t>
            </a:r>
            <a:r>
              <a:rPr lang="en-US" dirty="0">
                <a:solidFill>
                  <a:srgbClr val="FF0000"/>
                </a:solidFill>
              </a:rPr>
              <a:t>this</a:t>
            </a:r>
            <a:r>
              <a:rPr lang="en-US" dirty="0"/>
              <a: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Exception(); </a:t>
            </a:r>
          </a:p>
          <a:p>
            <a:pPr marL="0" indent="0">
              <a:buNone/>
            </a:pPr>
            <a:r>
              <a:rPr lang="en-US" dirty="0"/>
              <a:t>			</a:t>
            </a:r>
            <a:r>
              <a:rPr lang="en-US" dirty="0" err="1"/>
              <a:t>setBalance</a:t>
            </a:r>
            <a:r>
              <a:rPr lang="en-US" dirty="0"/>
              <a:t>(b – amount); } } // deposit would also use synchronized(</a:t>
            </a:r>
            <a:r>
              <a:rPr lang="en-US" dirty="0" err="1"/>
              <a:t>lk</a:t>
            </a:r>
            <a:r>
              <a:rPr lang="en-US" dirty="0"/>
              <a:t>) </a:t>
            </a:r>
          </a:p>
          <a:p>
            <a:pPr marL="0" indent="0">
              <a:buNone/>
            </a:pPr>
            <a:r>
              <a:rPr lang="en-US" dirty="0"/>
              <a:t>}</a:t>
            </a:r>
          </a:p>
        </p:txBody>
      </p:sp>
      <p:sp>
        <p:nvSpPr>
          <p:cNvPr id="4" name="TextBox 3">
            <a:extLst>
              <a:ext uri="{FF2B5EF4-FFF2-40B4-BE49-F238E27FC236}">
                <a16:creationId xmlns:a16="http://schemas.microsoft.com/office/drawing/2014/main" id="{8F1EFB39-E530-049D-8D9C-B920D9F62D15}"/>
              </a:ext>
            </a:extLst>
          </p:cNvPr>
          <p:cNvSpPr txBox="1"/>
          <p:nvPr/>
        </p:nvSpPr>
        <p:spPr>
          <a:xfrm>
            <a:off x="7416800" y="1690688"/>
            <a:ext cx="4500880" cy="923330"/>
          </a:xfrm>
          <a:prstGeom prst="rect">
            <a:avLst/>
          </a:prstGeom>
          <a:noFill/>
          <a:ln>
            <a:solidFill>
              <a:schemeClr val="accent5">
                <a:lumMod val="75000"/>
              </a:schemeClr>
            </a:solidFill>
          </a:ln>
        </p:spPr>
        <p:txBody>
          <a:bodyPr wrap="square" rtlCol="0">
            <a:spAutoFit/>
          </a:bodyPr>
          <a:lstStyle/>
          <a:p>
            <a:r>
              <a:rPr lang="en-US" dirty="0">
                <a:solidFill>
                  <a:schemeClr val="accent5">
                    <a:lumMod val="75000"/>
                  </a:schemeClr>
                </a:solidFill>
              </a:rPr>
              <a:t>Since we have one lock per account regardless of operation, it’s more intuitive to use the account object itself as the lock!</a:t>
            </a:r>
          </a:p>
        </p:txBody>
      </p:sp>
    </p:spTree>
    <p:extLst>
      <p:ext uri="{BB962C8B-B14F-4D97-AF65-F5344CB8AC3E}">
        <p14:creationId xmlns:p14="http://schemas.microsoft.com/office/powerpoint/2010/main" val="2784805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80C4A2-54C4-FDD2-E365-2A9EFFFF7008}"/>
              </a:ext>
            </a:extLst>
          </p:cNvPr>
          <p:cNvSpPr>
            <a:spLocks noGrp="1"/>
          </p:cNvSpPr>
          <p:nvPr>
            <p:ph type="title"/>
          </p:nvPr>
        </p:nvSpPr>
        <p:spPr/>
        <p:txBody>
          <a:bodyPr/>
          <a:lstStyle/>
          <a:p>
            <a:r>
              <a:rPr lang="en-US" dirty="0"/>
              <a:t>More Syntactic Sugar!</a:t>
            </a:r>
          </a:p>
        </p:txBody>
      </p:sp>
      <p:sp>
        <p:nvSpPr>
          <p:cNvPr id="3" name="Content Placeholder 2">
            <a:extLst>
              <a:ext uri="{FF2B5EF4-FFF2-40B4-BE49-F238E27FC236}">
                <a16:creationId xmlns:a16="http://schemas.microsoft.com/office/drawing/2014/main" id="{EAE63A75-790A-FBFC-D455-485A246C22AE}"/>
              </a:ext>
            </a:extLst>
          </p:cNvPr>
          <p:cNvSpPr>
            <a:spLocks noGrp="1"/>
          </p:cNvSpPr>
          <p:nvPr>
            <p:ph idx="1"/>
          </p:nvPr>
        </p:nvSpPr>
        <p:spPr/>
        <p:txBody>
          <a:bodyPr/>
          <a:lstStyle/>
          <a:p>
            <a:r>
              <a:rPr lang="en-US" dirty="0"/>
              <a:t>Using the object itself as a lock is common enough that Java has convenient syntax for that as well!</a:t>
            </a:r>
          </a:p>
          <a:p>
            <a:r>
              <a:rPr lang="en-US" dirty="0"/>
              <a:t>Declaring a method as “</a:t>
            </a:r>
            <a:r>
              <a:rPr lang="en-US" b="1" dirty="0"/>
              <a:t>synchronized</a:t>
            </a:r>
            <a:r>
              <a:rPr lang="en-US" dirty="0"/>
              <a:t>” puts its body into a synchronized block with “this” as the lock</a:t>
            </a:r>
          </a:p>
          <a:p>
            <a:endParaRPr lang="en-US" dirty="0"/>
          </a:p>
        </p:txBody>
      </p:sp>
    </p:spTree>
    <p:extLst>
      <p:ext uri="{BB962C8B-B14F-4D97-AF65-F5344CB8AC3E}">
        <p14:creationId xmlns:p14="http://schemas.microsoft.com/office/powerpoint/2010/main" val="304994383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A37D58-1DA9-784D-0759-EB28C46B759D}"/>
              </a:ext>
            </a:extLst>
          </p:cNvPr>
          <p:cNvSpPr>
            <a:spLocks noGrp="1"/>
          </p:cNvSpPr>
          <p:nvPr>
            <p:ph type="title"/>
          </p:nvPr>
        </p:nvSpPr>
        <p:spPr/>
        <p:txBody>
          <a:bodyPr/>
          <a:lstStyle/>
          <a:p>
            <a:r>
              <a:rPr lang="en-US" dirty="0"/>
              <a:t>Back Account Using Synchronize (Final)</a:t>
            </a:r>
          </a:p>
        </p:txBody>
      </p:sp>
      <p:sp>
        <p:nvSpPr>
          <p:cNvPr id="3" name="Content Placeholder 2">
            <a:extLst>
              <a:ext uri="{FF2B5EF4-FFF2-40B4-BE49-F238E27FC236}">
                <a16:creationId xmlns:a16="http://schemas.microsoft.com/office/drawing/2014/main" id="{B88121EE-3382-3078-E980-D1DD61192F34}"/>
              </a:ext>
            </a:extLst>
          </p:cNvPr>
          <p:cNvSpPr>
            <a:spLocks noGrp="1"/>
          </p:cNvSpPr>
          <p:nvPr>
            <p:ph idx="1"/>
          </p:nvPr>
        </p:nvSpPr>
        <p:spPr>
          <a:xfrm>
            <a:off x="838200" y="1249680"/>
            <a:ext cx="10515600" cy="5537200"/>
          </a:xfrm>
        </p:spPr>
        <p:txBody>
          <a:bodyPr>
            <a:normAutofit lnSpcReduction="10000"/>
          </a:bodyPr>
          <a:lstStyle/>
          <a:p>
            <a:pPr marL="0" indent="0">
              <a:buNone/>
            </a:pPr>
            <a:r>
              <a:rPr lang="en-US" dirty="0"/>
              <a:t>class </a:t>
            </a:r>
            <a:r>
              <a:rPr lang="en-US" dirty="0" err="1"/>
              <a:t>BankAccount</a:t>
            </a:r>
            <a:r>
              <a:rPr lang="en-US" dirty="0"/>
              <a:t> { </a:t>
            </a:r>
          </a:p>
          <a:p>
            <a:pPr marL="0" indent="0">
              <a:buNone/>
            </a:pPr>
            <a:r>
              <a:rPr lang="en-US" dirty="0"/>
              <a:t>	private int balance = 0; </a:t>
            </a:r>
          </a:p>
          <a:p>
            <a:pPr marL="0" indent="0">
              <a:buNone/>
            </a:pPr>
            <a:r>
              <a:rPr lang="en-US" dirty="0"/>
              <a:t>	</a:t>
            </a:r>
            <a:r>
              <a:rPr lang="en-US" dirty="0">
                <a:solidFill>
                  <a:srgbClr val="FF0000"/>
                </a:solidFill>
              </a:rPr>
              <a:t>synchronized</a:t>
            </a:r>
            <a:r>
              <a:rPr lang="en-US" dirty="0"/>
              <a:t> int </a:t>
            </a:r>
            <a:r>
              <a:rPr lang="en-US" dirty="0" err="1"/>
              <a:t>getBalance</a:t>
            </a:r>
            <a:r>
              <a:rPr lang="en-US" dirty="0"/>
              <a:t>() { return balance; } </a:t>
            </a:r>
          </a:p>
          <a:p>
            <a:pPr marL="0" indent="0">
              <a:buNone/>
            </a:pPr>
            <a:r>
              <a:rPr lang="en-US" dirty="0"/>
              <a:t>	</a:t>
            </a:r>
            <a:r>
              <a:rPr lang="en-US" dirty="0">
                <a:solidFill>
                  <a:srgbClr val="FF0000"/>
                </a:solidFill>
              </a:rPr>
              <a:t>synchronized </a:t>
            </a:r>
            <a:r>
              <a:rPr lang="en-US" dirty="0"/>
              <a:t>void </a:t>
            </a:r>
            <a:r>
              <a:rPr lang="en-US" dirty="0" err="1"/>
              <a:t>setBalance</a:t>
            </a:r>
            <a:r>
              <a:rPr lang="en-US" dirty="0"/>
              <a:t>(int x) { balance = x; } </a:t>
            </a:r>
          </a:p>
          <a:p>
            <a:pPr marL="0" indent="0">
              <a:buNone/>
            </a:pPr>
            <a:r>
              <a:rPr lang="en-US" dirty="0"/>
              <a:t>	</a:t>
            </a:r>
            <a:r>
              <a:rPr lang="en-US" dirty="0">
                <a:solidFill>
                  <a:srgbClr val="FF0000"/>
                </a:solidFill>
              </a:rPr>
              <a:t>synchronized </a:t>
            </a:r>
            <a:r>
              <a:rPr lang="en-US" dirty="0"/>
              <a:t>void withdraw(int amount) { </a:t>
            </a:r>
          </a:p>
          <a:p>
            <a:pPr marL="0" indent="0">
              <a:buNone/>
            </a:pPr>
            <a:r>
              <a:rPr lang="en-US" dirty="0"/>
              <a:t>		int b = </a:t>
            </a:r>
            <a:r>
              <a:rPr lang="en-US" dirty="0" err="1"/>
              <a:t>getBalance</a:t>
            </a:r>
            <a:r>
              <a:rPr lang="en-US" dirty="0"/>
              <a:t>(); </a:t>
            </a:r>
          </a:p>
          <a:p>
            <a:pPr marL="0" indent="0">
              <a:buNone/>
            </a:pPr>
            <a:r>
              <a:rPr lang="en-US" dirty="0"/>
              <a:t>		if (amount &gt; b) </a:t>
            </a:r>
          </a:p>
          <a:p>
            <a:pPr marL="0" indent="0">
              <a:buNone/>
            </a:pPr>
            <a:r>
              <a:rPr lang="en-US" dirty="0"/>
              <a:t>			throw new </a:t>
            </a:r>
            <a:r>
              <a:rPr lang="en-US" dirty="0" err="1"/>
              <a:t>WithdrawTooLargeException</a:t>
            </a:r>
            <a:r>
              <a:rPr lang="en-US" dirty="0"/>
              <a:t>(); </a:t>
            </a:r>
          </a:p>
          <a:p>
            <a:pPr marL="0" indent="0">
              <a:buNone/>
            </a:pPr>
            <a:r>
              <a:rPr lang="en-US" dirty="0"/>
              <a:t>		</a:t>
            </a:r>
            <a:r>
              <a:rPr lang="en-US" dirty="0" err="1"/>
              <a:t>setBalance</a:t>
            </a:r>
            <a:r>
              <a:rPr lang="en-US" dirty="0"/>
              <a:t>(b – amount); } </a:t>
            </a:r>
          </a:p>
          <a:p>
            <a:pPr marL="0" indent="0">
              <a:buNone/>
            </a:pPr>
            <a:r>
              <a:rPr lang="en-US" dirty="0"/>
              <a:t>	// other operations like deposit (which would use synchronized) </a:t>
            </a:r>
          </a:p>
          <a:p>
            <a:pPr marL="0" indent="0">
              <a:buNone/>
            </a:pPr>
            <a:r>
              <a:rPr lang="en-US" dirty="0"/>
              <a:t>} </a:t>
            </a:r>
          </a:p>
        </p:txBody>
      </p:sp>
    </p:spTree>
    <p:extLst>
      <p:ext uri="{BB962C8B-B14F-4D97-AF65-F5344CB8AC3E}">
        <p14:creationId xmlns:p14="http://schemas.microsoft.com/office/powerpoint/2010/main" val="23151893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45A6D-3EA5-564B-D6CE-FE255327EE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A941A4E-EEFF-F9C6-7B18-FE828B1A961B}"/>
              </a:ext>
            </a:extLst>
          </p:cNvPr>
          <p:cNvSpPr>
            <a:spLocks noGrp="1"/>
          </p:cNvSpPr>
          <p:nvPr>
            <p:ph type="title"/>
          </p:nvPr>
        </p:nvSpPr>
        <p:spPr/>
        <p:txBody>
          <a:bodyPr/>
          <a:lstStyle/>
          <a:p>
            <a:r>
              <a:rPr lang="en-US" dirty="0"/>
              <a:t>Shared Queue Interleaving</a:t>
            </a:r>
          </a:p>
        </p:txBody>
      </p:sp>
      <p:sp>
        <p:nvSpPr>
          <p:cNvPr id="40" name="TextBox 39">
            <a:extLst>
              <a:ext uri="{FF2B5EF4-FFF2-40B4-BE49-F238E27FC236}">
                <a16:creationId xmlns:a16="http://schemas.microsoft.com/office/drawing/2014/main" id="{808CA7FB-9575-435C-0845-404647D4BEB8}"/>
              </a:ext>
            </a:extLst>
          </p:cNvPr>
          <p:cNvSpPr txBox="1"/>
          <p:nvPr/>
        </p:nvSpPr>
        <p:spPr>
          <a:xfrm>
            <a:off x="3619977" y="1812952"/>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39" name="Content Placeholder 2">
            <a:extLst>
              <a:ext uri="{FF2B5EF4-FFF2-40B4-BE49-F238E27FC236}">
                <a16:creationId xmlns:a16="http://schemas.microsoft.com/office/drawing/2014/main" id="{E8AFB037-C1ED-8D07-F5CC-13F9A1937988}"/>
              </a:ext>
            </a:extLst>
          </p:cNvPr>
          <p:cNvSpPr txBox="1">
            <a:spLocks/>
          </p:cNvSpPr>
          <p:nvPr/>
        </p:nvSpPr>
        <p:spPr>
          <a:xfrm>
            <a:off x="162056" y="2103942"/>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E01D6BEF-E836-3BDB-502C-A14B43894775}"/>
              </a:ext>
            </a:extLst>
          </p:cNvPr>
          <p:cNvSpPr txBox="1"/>
          <p:nvPr/>
        </p:nvSpPr>
        <p:spPr>
          <a:xfrm>
            <a:off x="9175650" y="1812952"/>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4" name="Content Placeholder 2">
            <a:extLst>
              <a:ext uri="{FF2B5EF4-FFF2-40B4-BE49-F238E27FC236}">
                <a16:creationId xmlns:a16="http://schemas.microsoft.com/office/drawing/2014/main" id="{DFCBFBE1-D283-24D3-5621-9A19344C54FB}"/>
              </a:ext>
            </a:extLst>
          </p:cNvPr>
          <p:cNvSpPr txBox="1">
            <a:spLocks/>
          </p:cNvSpPr>
          <p:nvPr/>
        </p:nvSpPr>
        <p:spPr>
          <a:xfrm>
            <a:off x="5717729" y="2103942"/>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a:t>
            </a:r>
          </a:p>
          <a:p>
            <a:pPr marL="0" indent="0">
              <a:buFont typeface="Arial" panose="020B0604020202020204" pitchFamily="34" charset="0"/>
              <a:buNone/>
            </a:pPr>
            <a:r>
              <a:rPr lang="en-US" dirty="0"/>
              <a:t> </a:t>
            </a:r>
          </a:p>
        </p:txBody>
      </p:sp>
      <p:grpSp>
        <p:nvGrpSpPr>
          <p:cNvPr id="4" name="Group 3" descr="For this interleaving we will do the entirety of thread 2's work after Thread 1 checks &quot;if( back==null)&quot;.">
            <a:extLst>
              <a:ext uri="{FF2B5EF4-FFF2-40B4-BE49-F238E27FC236}">
                <a16:creationId xmlns:a16="http://schemas.microsoft.com/office/drawing/2014/main" id="{6750E3EF-7175-A3FB-0A7B-5BB4FA145090}"/>
              </a:ext>
            </a:extLst>
          </p:cNvPr>
          <p:cNvGrpSpPr/>
          <p:nvPr/>
        </p:nvGrpSpPr>
        <p:grpSpPr>
          <a:xfrm>
            <a:off x="2686008" y="2103942"/>
            <a:ext cx="3175000" cy="3690936"/>
            <a:chOff x="3256280" y="2920019"/>
            <a:chExt cx="3175000" cy="3690936"/>
          </a:xfrm>
        </p:grpSpPr>
        <p:sp>
          <p:nvSpPr>
            <p:cNvPr id="41" name="Left Brace 40">
              <a:extLst>
                <a:ext uri="{FF2B5EF4-FFF2-40B4-BE49-F238E27FC236}">
                  <a16:creationId xmlns:a16="http://schemas.microsoft.com/office/drawing/2014/main" id="{3A8550E1-A4F7-5700-48AF-3C93F9330A5F}"/>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71D1F010-1CAD-7D8E-F126-10F47AF09B2E}"/>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a:extLst>
              <a:ext uri="{FF2B5EF4-FFF2-40B4-BE49-F238E27FC236}">
                <a16:creationId xmlns:a16="http://schemas.microsoft.com/office/drawing/2014/main" id="{78B4E59A-AD88-46EF-7811-3FDED8024964}"/>
              </a:ext>
              <a:ext uri="{C183D7F6-B498-43B3-948B-1728B52AA6E4}">
                <adec:decorative xmlns:adec="http://schemas.microsoft.com/office/drawing/2017/decorative" val="1"/>
              </a:ext>
            </a:extLst>
          </p:cNvPr>
          <p:cNvGrpSpPr/>
          <p:nvPr/>
        </p:nvGrpSpPr>
        <p:grpSpPr>
          <a:xfrm>
            <a:off x="3527268" y="5108722"/>
            <a:ext cx="8239760" cy="1537510"/>
            <a:chOff x="838200" y="499586"/>
            <a:chExt cx="8239760" cy="1537510"/>
          </a:xfrm>
        </p:grpSpPr>
        <p:grpSp>
          <p:nvGrpSpPr>
            <p:cNvPr id="6" name="Group 5">
              <a:extLst>
                <a:ext uri="{FF2B5EF4-FFF2-40B4-BE49-F238E27FC236}">
                  <a16:creationId xmlns:a16="http://schemas.microsoft.com/office/drawing/2014/main" id="{05B88687-1F98-BBFE-9A7C-12CE92691556}"/>
                </a:ext>
              </a:extLst>
            </p:cNvPr>
            <p:cNvGrpSpPr/>
            <p:nvPr/>
          </p:nvGrpSpPr>
          <p:grpSpPr>
            <a:xfrm>
              <a:off x="2727960" y="1508776"/>
              <a:ext cx="6350000" cy="528320"/>
              <a:chOff x="2727960" y="1554957"/>
              <a:chExt cx="6350000" cy="528320"/>
            </a:xfrm>
          </p:grpSpPr>
          <p:grpSp>
            <p:nvGrpSpPr>
              <p:cNvPr id="11" name="Group 10">
                <a:extLst>
                  <a:ext uri="{FF2B5EF4-FFF2-40B4-BE49-F238E27FC236}">
                    <a16:creationId xmlns:a16="http://schemas.microsoft.com/office/drawing/2014/main" id="{074E0C07-FD0A-6DC2-38BB-D0A30DD7ECAF}"/>
                  </a:ext>
                </a:extLst>
              </p:cNvPr>
              <p:cNvGrpSpPr/>
              <p:nvPr/>
            </p:nvGrpSpPr>
            <p:grpSpPr>
              <a:xfrm>
                <a:off x="4053840" y="1554957"/>
                <a:ext cx="1056640" cy="528320"/>
                <a:chOff x="8117840" y="4104640"/>
                <a:chExt cx="1056640" cy="528320"/>
              </a:xfrm>
            </p:grpSpPr>
            <p:sp>
              <p:nvSpPr>
                <p:cNvPr id="28" name="Rectangle 27">
                  <a:extLst>
                    <a:ext uri="{FF2B5EF4-FFF2-40B4-BE49-F238E27FC236}">
                      <a16:creationId xmlns:a16="http://schemas.microsoft.com/office/drawing/2014/main" id="{692DEAEC-C1CF-1A25-7E33-A5E20EA18D9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8</a:t>
                  </a:r>
                </a:p>
              </p:txBody>
            </p:sp>
            <p:sp>
              <p:nvSpPr>
                <p:cNvPr id="29" name="Rectangle 28">
                  <a:extLst>
                    <a:ext uri="{FF2B5EF4-FFF2-40B4-BE49-F238E27FC236}">
                      <a16:creationId xmlns:a16="http://schemas.microsoft.com/office/drawing/2014/main" id="{C071C29D-5761-ED91-95BF-3CAD27C12D65}"/>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2" name="Group 11">
                <a:extLst>
                  <a:ext uri="{FF2B5EF4-FFF2-40B4-BE49-F238E27FC236}">
                    <a16:creationId xmlns:a16="http://schemas.microsoft.com/office/drawing/2014/main" id="{2FD6C5F5-D6D6-AC55-B4B3-ED322DDEA6F3}"/>
                  </a:ext>
                </a:extLst>
              </p:cNvPr>
              <p:cNvGrpSpPr/>
              <p:nvPr/>
            </p:nvGrpSpPr>
            <p:grpSpPr>
              <a:xfrm>
                <a:off x="5374640" y="1554957"/>
                <a:ext cx="1056640" cy="528320"/>
                <a:chOff x="8117840" y="4104640"/>
                <a:chExt cx="1056640" cy="528320"/>
              </a:xfrm>
            </p:grpSpPr>
            <p:sp>
              <p:nvSpPr>
                <p:cNvPr id="26" name="Rectangle 25">
                  <a:extLst>
                    <a:ext uri="{FF2B5EF4-FFF2-40B4-BE49-F238E27FC236}">
                      <a16:creationId xmlns:a16="http://schemas.microsoft.com/office/drawing/2014/main" id="{620C4AF5-DCDF-3985-4C41-023092DFD5C8}"/>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3</a:t>
                  </a:r>
                </a:p>
              </p:txBody>
            </p:sp>
            <p:sp>
              <p:nvSpPr>
                <p:cNvPr id="27" name="Rectangle 26">
                  <a:extLst>
                    <a:ext uri="{FF2B5EF4-FFF2-40B4-BE49-F238E27FC236}">
                      <a16:creationId xmlns:a16="http://schemas.microsoft.com/office/drawing/2014/main" id="{B6587CBF-C470-CA83-7B5C-FEAD95D0F54C}"/>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3" name="Group 12">
                <a:extLst>
                  <a:ext uri="{FF2B5EF4-FFF2-40B4-BE49-F238E27FC236}">
                    <a16:creationId xmlns:a16="http://schemas.microsoft.com/office/drawing/2014/main" id="{932D68C7-2FC9-BA2D-67D8-24B85A9F4DB1}"/>
                  </a:ext>
                </a:extLst>
              </p:cNvPr>
              <p:cNvGrpSpPr/>
              <p:nvPr/>
            </p:nvGrpSpPr>
            <p:grpSpPr>
              <a:xfrm>
                <a:off x="6700520" y="1554957"/>
                <a:ext cx="1056640" cy="528320"/>
                <a:chOff x="8117840" y="4104640"/>
                <a:chExt cx="1056640" cy="528320"/>
              </a:xfrm>
            </p:grpSpPr>
            <p:sp>
              <p:nvSpPr>
                <p:cNvPr id="24" name="Rectangle 23">
                  <a:extLst>
                    <a:ext uri="{FF2B5EF4-FFF2-40B4-BE49-F238E27FC236}">
                      <a16:creationId xmlns:a16="http://schemas.microsoft.com/office/drawing/2014/main" id="{8098BE31-45D1-DA89-F058-798D9BC0B451}"/>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4</a:t>
                  </a:r>
                </a:p>
              </p:txBody>
            </p:sp>
            <p:sp>
              <p:nvSpPr>
                <p:cNvPr id="25" name="Rectangle 24">
                  <a:extLst>
                    <a:ext uri="{FF2B5EF4-FFF2-40B4-BE49-F238E27FC236}">
                      <a16:creationId xmlns:a16="http://schemas.microsoft.com/office/drawing/2014/main" id="{B9006E91-1C84-00B1-B529-6B1C315CB0D6}"/>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4" name="Group 13">
                <a:extLst>
                  <a:ext uri="{FF2B5EF4-FFF2-40B4-BE49-F238E27FC236}">
                    <a16:creationId xmlns:a16="http://schemas.microsoft.com/office/drawing/2014/main" id="{B9301D26-0CD9-3B07-C42A-543F20E60541}"/>
                  </a:ext>
                </a:extLst>
              </p:cNvPr>
              <p:cNvGrpSpPr/>
              <p:nvPr/>
            </p:nvGrpSpPr>
            <p:grpSpPr>
              <a:xfrm>
                <a:off x="8021320" y="1554957"/>
                <a:ext cx="1056640" cy="528320"/>
                <a:chOff x="8117840" y="4104640"/>
                <a:chExt cx="1056640" cy="528320"/>
              </a:xfrm>
            </p:grpSpPr>
            <p:sp>
              <p:nvSpPr>
                <p:cNvPr id="22" name="Rectangle 21">
                  <a:extLst>
                    <a:ext uri="{FF2B5EF4-FFF2-40B4-BE49-F238E27FC236}">
                      <a16:creationId xmlns:a16="http://schemas.microsoft.com/office/drawing/2014/main" id="{701AF4BC-4E55-0C8F-F7F1-62B9AD51C8DA}"/>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7</a:t>
                  </a:r>
                </a:p>
              </p:txBody>
            </p:sp>
            <p:sp>
              <p:nvSpPr>
                <p:cNvPr id="23" name="Rectangle 22">
                  <a:extLst>
                    <a:ext uri="{FF2B5EF4-FFF2-40B4-BE49-F238E27FC236}">
                      <a16:creationId xmlns:a16="http://schemas.microsoft.com/office/drawing/2014/main" id="{3DC0394D-65FA-1E41-04C5-04DEF03BB64A}"/>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5" name="Group 14">
                <a:extLst>
                  <a:ext uri="{FF2B5EF4-FFF2-40B4-BE49-F238E27FC236}">
                    <a16:creationId xmlns:a16="http://schemas.microsoft.com/office/drawing/2014/main" id="{3AF1D2A6-5EE2-5AEB-D1F4-D2462051008F}"/>
                  </a:ext>
                </a:extLst>
              </p:cNvPr>
              <p:cNvGrpSpPr/>
              <p:nvPr/>
            </p:nvGrpSpPr>
            <p:grpSpPr>
              <a:xfrm>
                <a:off x="2727960" y="1554957"/>
                <a:ext cx="1056640" cy="528320"/>
                <a:chOff x="8117840" y="4104640"/>
                <a:chExt cx="1056640" cy="528320"/>
              </a:xfrm>
            </p:grpSpPr>
            <p:sp>
              <p:nvSpPr>
                <p:cNvPr id="20" name="Rectangle 19">
                  <a:extLst>
                    <a:ext uri="{FF2B5EF4-FFF2-40B4-BE49-F238E27FC236}">
                      <a16:creationId xmlns:a16="http://schemas.microsoft.com/office/drawing/2014/main" id="{D00D8EEB-9458-D06C-12F7-90FBA7B2A40B}"/>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5</a:t>
                  </a:r>
                </a:p>
              </p:txBody>
            </p:sp>
            <p:sp>
              <p:nvSpPr>
                <p:cNvPr id="21" name="Rectangle 20">
                  <a:extLst>
                    <a:ext uri="{FF2B5EF4-FFF2-40B4-BE49-F238E27FC236}">
                      <a16:creationId xmlns:a16="http://schemas.microsoft.com/office/drawing/2014/main" id="{F3D1DDAC-6B8F-3404-4F5C-15827CEB97BA}"/>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6" name="Straight Arrow Connector 15">
                <a:extLst>
                  <a:ext uri="{FF2B5EF4-FFF2-40B4-BE49-F238E27FC236}">
                    <a16:creationId xmlns:a16="http://schemas.microsoft.com/office/drawing/2014/main" id="{1D6F7302-29CD-6247-CA2E-E28169576C09}"/>
                  </a:ext>
                </a:extLst>
              </p:cNvPr>
              <p:cNvCxnSpPr>
                <a:cxnSpLocks/>
                <a:endCxn id="28" idx="1"/>
              </p:cNvCxnSpPr>
              <p:nvPr/>
            </p:nvCxnSpPr>
            <p:spPr>
              <a:xfrm>
                <a:off x="352044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BB5CED23-E26E-7CE3-4EBE-AD8018704CF2}"/>
                  </a:ext>
                </a:extLst>
              </p:cNvPr>
              <p:cNvCxnSpPr>
                <a:cxnSpLocks/>
                <a:endCxn id="26" idx="1"/>
              </p:cNvCxnSpPr>
              <p:nvPr/>
            </p:nvCxnSpPr>
            <p:spPr>
              <a:xfrm>
                <a:off x="484632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C86D0954-ABC6-8CD8-BA01-DE1C5E5C97D6}"/>
                  </a:ext>
                </a:extLst>
              </p:cNvPr>
              <p:cNvCxnSpPr>
                <a:cxnSpLocks/>
                <a:endCxn id="24" idx="1"/>
              </p:cNvCxnSpPr>
              <p:nvPr/>
            </p:nvCxnSpPr>
            <p:spPr>
              <a:xfrm>
                <a:off x="6167120" y="1819117"/>
                <a:ext cx="5334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92EA1E83-F56E-75E8-B524-231D324007C4}"/>
                  </a:ext>
                </a:extLst>
              </p:cNvPr>
              <p:cNvCxnSpPr>
                <a:cxnSpLocks/>
                <a:endCxn id="22" idx="1"/>
              </p:cNvCxnSpPr>
              <p:nvPr/>
            </p:nvCxnSpPr>
            <p:spPr>
              <a:xfrm>
                <a:off x="7493000" y="1819117"/>
                <a:ext cx="52832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
          <p:nvSpPr>
            <p:cNvPr id="7" name="Rectangle 6">
              <a:extLst>
                <a:ext uri="{FF2B5EF4-FFF2-40B4-BE49-F238E27FC236}">
                  <a16:creationId xmlns:a16="http://schemas.microsoft.com/office/drawing/2014/main" id="{76B75BAC-83DC-D607-03EF-51F98CB4EDB0}"/>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cxnSp>
          <p:nvCxnSpPr>
            <p:cNvPr id="8" name="Straight Arrow Connector 7">
              <a:extLst>
                <a:ext uri="{FF2B5EF4-FFF2-40B4-BE49-F238E27FC236}">
                  <a16:creationId xmlns:a16="http://schemas.microsoft.com/office/drawing/2014/main" id="{A40CEF90-47B1-A9D1-0883-8E95D2E3673D}"/>
                </a:ext>
              </a:extLst>
            </p:cNvPr>
            <p:cNvCxnSpPr>
              <a:cxnSpLocks/>
              <a:stCxn id="7" idx="3"/>
              <a:endCxn id="20" idx="1"/>
            </p:cNvCxnSpPr>
            <p:nvPr/>
          </p:nvCxnSpPr>
          <p:spPr>
            <a:xfrm>
              <a:off x="1788160" y="1772936"/>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E316CF11-E4C0-4497-26B8-3591CF94353D}"/>
                </a:ext>
              </a:extLst>
            </p:cNvPr>
            <p:cNvSpPr/>
            <p:nvPr/>
          </p:nvSpPr>
          <p:spPr>
            <a:xfrm>
              <a:off x="7810500" y="499586"/>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cxnSp>
          <p:nvCxnSpPr>
            <p:cNvPr id="10" name="Straight Arrow Connector 9">
              <a:extLst>
                <a:ext uri="{FF2B5EF4-FFF2-40B4-BE49-F238E27FC236}">
                  <a16:creationId xmlns:a16="http://schemas.microsoft.com/office/drawing/2014/main" id="{12BF9FD3-DA04-6D0D-A349-ABE4C21451D1}"/>
                </a:ext>
              </a:extLst>
            </p:cNvPr>
            <p:cNvCxnSpPr>
              <a:cxnSpLocks/>
              <a:stCxn id="9" idx="2"/>
              <a:endCxn id="22" idx="0"/>
            </p:cNvCxnSpPr>
            <p:nvPr/>
          </p:nvCxnSpPr>
          <p:spPr>
            <a:xfrm>
              <a:off x="8285480" y="1027906"/>
              <a:ext cx="0" cy="48087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175687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508952-A878-A3A3-7669-D7284A2DD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6DA3A11-05DA-4EBB-5EF4-CD47DA10B29E}"/>
              </a:ext>
            </a:extLst>
          </p:cNvPr>
          <p:cNvSpPr>
            <a:spLocks noGrp="1"/>
          </p:cNvSpPr>
          <p:nvPr>
            <p:ph type="title"/>
          </p:nvPr>
        </p:nvSpPr>
        <p:spPr/>
        <p:txBody>
          <a:bodyPr/>
          <a:lstStyle/>
          <a:p>
            <a:r>
              <a:rPr lang="en-US" dirty="0"/>
              <a:t>Empty Shared Queue</a:t>
            </a:r>
          </a:p>
        </p:txBody>
      </p:sp>
      <p:sp>
        <p:nvSpPr>
          <p:cNvPr id="3" name="TextBox 2">
            <a:extLst>
              <a:ext uri="{FF2B5EF4-FFF2-40B4-BE49-F238E27FC236}">
                <a16:creationId xmlns:a16="http://schemas.microsoft.com/office/drawing/2014/main" id="{F45A7BDC-C17C-45B5-8A30-9A6895A7D101}"/>
              </a:ext>
            </a:extLst>
          </p:cNvPr>
          <p:cNvSpPr txBox="1"/>
          <p:nvPr/>
        </p:nvSpPr>
        <p:spPr>
          <a:xfrm>
            <a:off x="7179934" y="274918"/>
            <a:ext cx="3796144" cy="1200329"/>
          </a:xfrm>
          <a:prstGeom prst="rect">
            <a:avLst/>
          </a:prstGeom>
          <a:noFill/>
          <a:ln>
            <a:solidFill>
              <a:schemeClr val="tx1"/>
            </a:solidFill>
          </a:ln>
        </p:spPr>
        <p:txBody>
          <a:bodyPr wrap="square" rtlCol="0">
            <a:spAutoFit/>
          </a:bodyPr>
          <a:lstStyle/>
          <a:p>
            <a:r>
              <a:rPr lang="en-US" dirty="0"/>
              <a:t>Suppose the Queue is empty, and the threads execute in this order.</a:t>
            </a:r>
          </a:p>
          <a:p>
            <a:r>
              <a:rPr lang="en-US" dirty="0"/>
              <a:t>Assume Thread 1 enqueues 1, and Thread 2 enqueues 2.</a:t>
            </a:r>
          </a:p>
        </p:txBody>
      </p:sp>
      <p:sp>
        <p:nvSpPr>
          <p:cNvPr id="40" name="TextBox 39">
            <a:extLst>
              <a:ext uri="{FF2B5EF4-FFF2-40B4-BE49-F238E27FC236}">
                <a16:creationId xmlns:a16="http://schemas.microsoft.com/office/drawing/2014/main" id="{F71053BC-FCCB-9309-F57A-160BAEF35949}"/>
              </a:ext>
            </a:extLst>
          </p:cNvPr>
          <p:cNvSpPr txBox="1"/>
          <p:nvPr/>
        </p:nvSpPr>
        <p:spPr>
          <a:xfrm>
            <a:off x="4190249" y="1635968"/>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39" name="Content Placeholder 2">
            <a:extLst>
              <a:ext uri="{FF2B5EF4-FFF2-40B4-BE49-F238E27FC236}">
                <a16:creationId xmlns:a16="http://schemas.microsoft.com/office/drawing/2014/main" id="{020025F3-B985-B3BA-F393-B23EECD8B476}"/>
              </a:ext>
            </a:extLst>
          </p:cNvPr>
          <p:cNvSpPr txBox="1">
            <a:spLocks/>
          </p:cNvSpPr>
          <p:nvPr/>
        </p:nvSpPr>
        <p:spPr>
          <a:xfrm>
            <a:off x="732328" y="1926958"/>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D2B293B8-14F8-36EF-B9B6-15753ED2AA49}"/>
              </a:ext>
            </a:extLst>
          </p:cNvPr>
          <p:cNvSpPr txBox="1"/>
          <p:nvPr/>
        </p:nvSpPr>
        <p:spPr>
          <a:xfrm>
            <a:off x="9745922" y="1635968"/>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4" name="Content Placeholder 2">
            <a:extLst>
              <a:ext uri="{FF2B5EF4-FFF2-40B4-BE49-F238E27FC236}">
                <a16:creationId xmlns:a16="http://schemas.microsoft.com/office/drawing/2014/main" id="{42B5AB57-3FAA-7C65-DC61-CB8E30409CB1}"/>
              </a:ext>
            </a:extLst>
          </p:cNvPr>
          <p:cNvSpPr txBox="1">
            <a:spLocks/>
          </p:cNvSpPr>
          <p:nvPr/>
        </p:nvSpPr>
        <p:spPr>
          <a:xfrm>
            <a:off x="6288001" y="1926958"/>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a:t>
            </a:r>
          </a:p>
          <a:p>
            <a:pPr marL="0" indent="0">
              <a:buFont typeface="Arial" panose="020B0604020202020204" pitchFamily="34" charset="0"/>
              <a:buNone/>
            </a:pPr>
            <a:r>
              <a:rPr lang="en-US" dirty="0"/>
              <a:t> </a:t>
            </a:r>
          </a:p>
        </p:txBody>
      </p:sp>
      <p:grpSp>
        <p:nvGrpSpPr>
          <p:cNvPr id="5" name="Group 4" descr="For this interleaving we will do the entirety of thread 2's work after Thread 1 checks &quot;if( back==null)&quot;.">
            <a:extLst>
              <a:ext uri="{FF2B5EF4-FFF2-40B4-BE49-F238E27FC236}">
                <a16:creationId xmlns:a16="http://schemas.microsoft.com/office/drawing/2014/main" id="{B4F47CAF-5506-8AD6-7E79-1607C0A27DC5}"/>
              </a:ext>
            </a:extLst>
          </p:cNvPr>
          <p:cNvGrpSpPr/>
          <p:nvPr/>
        </p:nvGrpSpPr>
        <p:grpSpPr>
          <a:xfrm>
            <a:off x="3256280" y="1926958"/>
            <a:ext cx="3175000" cy="3690936"/>
            <a:chOff x="3256280" y="2920019"/>
            <a:chExt cx="3175000" cy="3690936"/>
          </a:xfrm>
        </p:grpSpPr>
        <p:sp>
          <p:nvSpPr>
            <p:cNvPr id="41" name="Left Brace 40">
              <a:extLst>
                <a:ext uri="{FF2B5EF4-FFF2-40B4-BE49-F238E27FC236}">
                  <a16:creationId xmlns:a16="http://schemas.microsoft.com/office/drawing/2014/main" id="{61DC0C11-F1E2-3E72-A4B0-9CEB80FA5520}"/>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6D88510B-C68C-F57E-02DE-6244D9017B09}"/>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4" name="Group 3" descr="An empty queue, which is just a front pointer and a back pointer, both referencing null.">
            <a:extLst>
              <a:ext uri="{FF2B5EF4-FFF2-40B4-BE49-F238E27FC236}">
                <a16:creationId xmlns:a16="http://schemas.microsoft.com/office/drawing/2014/main" id="{39081851-4413-9AAB-4DA7-5985E1208B19}"/>
              </a:ext>
            </a:extLst>
          </p:cNvPr>
          <p:cNvGrpSpPr/>
          <p:nvPr/>
        </p:nvGrpSpPr>
        <p:grpSpPr>
          <a:xfrm>
            <a:off x="4180724" y="6040682"/>
            <a:ext cx="3276369" cy="583738"/>
            <a:chOff x="838200" y="1453358"/>
            <a:chExt cx="3276369" cy="583738"/>
          </a:xfrm>
        </p:grpSpPr>
        <p:sp>
          <p:nvSpPr>
            <p:cNvPr id="7" name="Rectangle 6">
              <a:extLst>
                <a:ext uri="{FF2B5EF4-FFF2-40B4-BE49-F238E27FC236}">
                  <a16:creationId xmlns:a16="http://schemas.microsoft.com/office/drawing/2014/main" id="{C95BA25F-6E74-5CFB-6579-C95C2CF1B3F5}"/>
                </a:ext>
                <a:ext uri="{C183D7F6-B498-43B3-948B-1728B52AA6E4}">
                  <adec:decorative xmlns:adec="http://schemas.microsoft.com/office/drawing/2017/decorative" val="0"/>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9" name="Rectangle 8">
              <a:extLst>
                <a:ext uri="{FF2B5EF4-FFF2-40B4-BE49-F238E27FC236}">
                  <a16:creationId xmlns:a16="http://schemas.microsoft.com/office/drawing/2014/main" id="{126FE4E9-C141-2CBB-48E3-A997648FBF81}"/>
                </a:ext>
                <a:ext uri="{C183D7F6-B498-43B3-948B-1728B52AA6E4}">
                  <adec:decorative xmlns:adec="http://schemas.microsoft.com/office/drawing/2017/decorative" val="0"/>
                </a:ext>
              </a:extLst>
            </p:cNvPr>
            <p:cNvSpPr/>
            <p:nvPr/>
          </p:nvSpPr>
          <p:spPr>
            <a:xfrm>
              <a:off x="3164609" y="1453358"/>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spTree>
    <p:extLst>
      <p:ext uri="{BB962C8B-B14F-4D97-AF65-F5344CB8AC3E}">
        <p14:creationId xmlns:p14="http://schemas.microsoft.com/office/powerpoint/2010/main" val="356258312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CDADBF-FEE0-18E2-A45A-AD175122B7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4571105-A168-DAEF-0113-68B18EF529B2}"/>
              </a:ext>
            </a:extLst>
          </p:cNvPr>
          <p:cNvSpPr>
            <a:spLocks noGrp="1"/>
          </p:cNvSpPr>
          <p:nvPr>
            <p:ph type="title"/>
          </p:nvPr>
        </p:nvSpPr>
        <p:spPr/>
        <p:txBody>
          <a:bodyPr/>
          <a:lstStyle/>
          <a:p>
            <a:r>
              <a:rPr lang="en-US" dirty="0"/>
              <a:t>Thread 1 – first two lines</a:t>
            </a:r>
          </a:p>
        </p:txBody>
      </p:sp>
      <p:sp>
        <p:nvSpPr>
          <p:cNvPr id="4" name="TextBox 3">
            <a:extLst>
              <a:ext uri="{FF2B5EF4-FFF2-40B4-BE49-F238E27FC236}">
                <a16:creationId xmlns:a16="http://schemas.microsoft.com/office/drawing/2014/main" id="{5096B101-57E4-0B41-1B77-88811F6D0549}"/>
              </a:ext>
            </a:extLst>
          </p:cNvPr>
          <p:cNvSpPr txBox="1"/>
          <p:nvPr/>
        </p:nvSpPr>
        <p:spPr>
          <a:xfrm>
            <a:off x="7278255" y="959529"/>
            <a:ext cx="4165599" cy="369332"/>
          </a:xfrm>
          <a:prstGeom prst="rect">
            <a:avLst/>
          </a:prstGeom>
          <a:noFill/>
          <a:ln>
            <a:solidFill>
              <a:schemeClr val="tx1"/>
            </a:solidFill>
          </a:ln>
        </p:spPr>
        <p:txBody>
          <a:bodyPr wrap="square" rtlCol="0">
            <a:spAutoFit/>
          </a:bodyPr>
          <a:lstStyle/>
          <a:p>
            <a:r>
              <a:rPr lang="en-US" dirty="0"/>
              <a:t>Thread 1 has decided the queue is empty</a:t>
            </a:r>
          </a:p>
        </p:txBody>
      </p:sp>
      <p:grpSp>
        <p:nvGrpSpPr>
          <p:cNvPr id="3" name="Group 2" descr="In thread 1 we execute the line &quot;if (back == null)&quot; which is true, and so we enter into the body of the if statement. At this point Thread 1 gets interrupted due to time slicing.">
            <a:extLst>
              <a:ext uri="{FF2B5EF4-FFF2-40B4-BE49-F238E27FC236}">
                <a16:creationId xmlns:a16="http://schemas.microsoft.com/office/drawing/2014/main" id="{B8F14D24-E6B8-92DE-D02B-B49CD1F6D4DE}"/>
              </a:ext>
            </a:extLst>
          </p:cNvPr>
          <p:cNvGrpSpPr/>
          <p:nvPr/>
        </p:nvGrpSpPr>
        <p:grpSpPr>
          <a:xfrm>
            <a:off x="732328" y="1635967"/>
            <a:ext cx="10037272" cy="3981926"/>
            <a:chOff x="732328" y="2629029"/>
            <a:chExt cx="10037272" cy="3981926"/>
          </a:xfrm>
        </p:grpSpPr>
        <p:sp>
          <p:nvSpPr>
            <p:cNvPr id="34" name="Content Placeholder 2">
              <a:extLst>
                <a:ext uri="{FF2B5EF4-FFF2-40B4-BE49-F238E27FC236}">
                  <a16:creationId xmlns:a16="http://schemas.microsoft.com/office/drawing/2014/main" id="{F5292516-790B-38C1-6F13-7BE6682A5EAC}"/>
                </a:ext>
              </a:extLst>
            </p:cNvPr>
            <p:cNvSpPr txBox="1">
              <a:spLocks/>
            </p:cNvSpPr>
            <p:nvPr/>
          </p:nvSpPr>
          <p:spPr>
            <a:xfrm>
              <a:off x="6288001" y="2920019"/>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dirty="0"/>
                <a:t>enqueue(x){</a:t>
              </a:r>
            </a:p>
            <a:p>
              <a:pPr marL="0" indent="0">
                <a:buFont typeface="Arial" panose="020B0604020202020204" pitchFamily="34" charset="0"/>
                <a:buNone/>
              </a:pPr>
              <a:r>
                <a:rPr lang="en-US" dirty="0"/>
                <a:t>	if ( back == null ){</a:t>
              </a:r>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216BFCC7-5090-605B-28AB-D5E471BD3E0E}"/>
                </a:ext>
              </a:extLst>
            </p:cNvPr>
            <p:cNvSpPr txBox="1"/>
            <p:nvPr/>
          </p:nvSpPr>
          <p:spPr>
            <a:xfrm>
              <a:off x="9745922" y="2629029"/>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9" name="Content Placeholder 2">
              <a:extLst>
                <a:ext uri="{FF2B5EF4-FFF2-40B4-BE49-F238E27FC236}">
                  <a16:creationId xmlns:a16="http://schemas.microsoft.com/office/drawing/2014/main" id="{703E1D4A-047C-D08F-7CF9-02F225EE1C1C}"/>
                </a:ext>
              </a:extLst>
            </p:cNvPr>
            <p:cNvSpPr txBox="1">
              <a:spLocks/>
            </p:cNvSpPr>
            <p:nvPr/>
          </p:nvSpPr>
          <p:spPr>
            <a:xfrm>
              <a:off x="732328" y="2920019"/>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40" name="TextBox 39">
              <a:extLst>
                <a:ext uri="{FF2B5EF4-FFF2-40B4-BE49-F238E27FC236}">
                  <a16:creationId xmlns:a16="http://schemas.microsoft.com/office/drawing/2014/main" id="{BC800D67-0C0E-B005-3EE3-3EE585765328}"/>
                </a:ext>
              </a:extLst>
            </p:cNvPr>
            <p:cNvSpPr txBox="1"/>
            <p:nvPr/>
          </p:nvSpPr>
          <p:spPr>
            <a:xfrm>
              <a:off x="4190249" y="2629029"/>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41" name="Left Brace 40">
              <a:extLst>
                <a:ext uri="{FF2B5EF4-FFF2-40B4-BE49-F238E27FC236}">
                  <a16:creationId xmlns:a16="http://schemas.microsoft.com/office/drawing/2014/main" id="{B70FB154-6E16-75F6-9182-5879BE0784EB}"/>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0419BE70-FFFB-930F-6059-1D5051263FAA}"/>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11" name="Group 10" descr="An empty queue, which is just a front pointer and a back pointer, both referencing null.">
            <a:extLst>
              <a:ext uri="{FF2B5EF4-FFF2-40B4-BE49-F238E27FC236}">
                <a16:creationId xmlns:a16="http://schemas.microsoft.com/office/drawing/2014/main" id="{A4BA5E5C-073F-FDDD-6BF9-83E0A03B06E0}"/>
              </a:ext>
            </a:extLst>
          </p:cNvPr>
          <p:cNvGrpSpPr/>
          <p:nvPr/>
        </p:nvGrpSpPr>
        <p:grpSpPr>
          <a:xfrm>
            <a:off x="4180724" y="6040682"/>
            <a:ext cx="3276369" cy="583738"/>
            <a:chOff x="838200" y="1453358"/>
            <a:chExt cx="3276369" cy="583738"/>
          </a:xfrm>
        </p:grpSpPr>
        <p:sp>
          <p:nvSpPr>
            <p:cNvPr id="12" name="Rectangle 11">
              <a:extLst>
                <a:ext uri="{FF2B5EF4-FFF2-40B4-BE49-F238E27FC236}">
                  <a16:creationId xmlns:a16="http://schemas.microsoft.com/office/drawing/2014/main" id="{B2969B1D-5DE5-B496-C1BD-B1C64F0C3568}"/>
                </a:ext>
                <a:ext uri="{C183D7F6-B498-43B3-948B-1728B52AA6E4}">
                  <adec:decorative xmlns:adec="http://schemas.microsoft.com/office/drawing/2017/decorative" val="0"/>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13" name="Rectangle 12">
              <a:extLst>
                <a:ext uri="{FF2B5EF4-FFF2-40B4-BE49-F238E27FC236}">
                  <a16:creationId xmlns:a16="http://schemas.microsoft.com/office/drawing/2014/main" id="{661128DB-A8A7-C912-E270-C32CC70A26F5}"/>
                </a:ext>
                <a:ext uri="{C183D7F6-B498-43B3-948B-1728B52AA6E4}">
                  <adec:decorative xmlns:adec="http://schemas.microsoft.com/office/drawing/2017/decorative" val="0"/>
                </a:ext>
              </a:extLst>
            </p:cNvPr>
            <p:cNvSpPr/>
            <p:nvPr/>
          </p:nvSpPr>
          <p:spPr>
            <a:xfrm>
              <a:off x="3164609" y="1453358"/>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spTree>
    <p:extLst>
      <p:ext uri="{BB962C8B-B14F-4D97-AF65-F5344CB8AC3E}">
        <p14:creationId xmlns:p14="http://schemas.microsoft.com/office/powerpoint/2010/main" val="11762931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2319DD-FFAA-30D0-0137-1B071571D8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A9EF8D-0659-368F-1D30-6D64917FBC6E}"/>
              </a:ext>
            </a:extLst>
          </p:cNvPr>
          <p:cNvSpPr>
            <a:spLocks noGrp="1"/>
          </p:cNvSpPr>
          <p:nvPr>
            <p:ph type="title"/>
          </p:nvPr>
        </p:nvSpPr>
        <p:spPr/>
        <p:txBody>
          <a:bodyPr/>
          <a:lstStyle/>
          <a:p>
            <a:r>
              <a:rPr lang="en-US" dirty="0"/>
              <a:t>Thread 2 – all lines</a:t>
            </a:r>
          </a:p>
        </p:txBody>
      </p:sp>
      <p:sp>
        <p:nvSpPr>
          <p:cNvPr id="4" name="TextBox 3">
            <a:extLst>
              <a:ext uri="{FF2B5EF4-FFF2-40B4-BE49-F238E27FC236}">
                <a16:creationId xmlns:a16="http://schemas.microsoft.com/office/drawing/2014/main" id="{83536E1E-3EF4-02FF-B3E4-92BDEFC6BC6F}"/>
              </a:ext>
            </a:extLst>
          </p:cNvPr>
          <p:cNvSpPr txBox="1"/>
          <p:nvPr/>
        </p:nvSpPr>
        <p:spPr>
          <a:xfrm>
            <a:off x="7278255" y="605567"/>
            <a:ext cx="4165599" cy="646331"/>
          </a:xfrm>
          <a:prstGeom prst="rect">
            <a:avLst/>
          </a:prstGeom>
          <a:noFill/>
          <a:ln>
            <a:solidFill>
              <a:schemeClr val="tx1"/>
            </a:solidFill>
          </a:ln>
        </p:spPr>
        <p:txBody>
          <a:bodyPr wrap="square" rtlCol="0">
            <a:spAutoFit/>
          </a:bodyPr>
          <a:lstStyle/>
          <a:p>
            <a:r>
              <a:rPr lang="en-US" dirty="0"/>
              <a:t>Thread 1 has decided the queue is empty</a:t>
            </a:r>
          </a:p>
          <a:p>
            <a:r>
              <a:rPr lang="en-US" dirty="0"/>
              <a:t>Meanwhile, thread 2 enqueues 2</a:t>
            </a:r>
          </a:p>
        </p:txBody>
      </p:sp>
      <p:grpSp>
        <p:nvGrpSpPr>
          <p:cNvPr id="3" name="Group 2" descr="Next we do the entirety of thread 2, which completely adds the value 2 into the queue.">
            <a:extLst>
              <a:ext uri="{FF2B5EF4-FFF2-40B4-BE49-F238E27FC236}">
                <a16:creationId xmlns:a16="http://schemas.microsoft.com/office/drawing/2014/main" id="{F32ABF83-49E1-A195-551E-140A11B4896F}"/>
              </a:ext>
            </a:extLst>
          </p:cNvPr>
          <p:cNvGrpSpPr/>
          <p:nvPr/>
        </p:nvGrpSpPr>
        <p:grpSpPr>
          <a:xfrm>
            <a:off x="732328" y="1626135"/>
            <a:ext cx="10037272" cy="3981926"/>
            <a:chOff x="732328" y="2629029"/>
            <a:chExt cx="10037272" cy="3981926"/>
          </a:xfrm>
        </p:grpSpPr>
        <p:sp>
          <p:nvSpPr>
            <p:cNvPr id="34" name="Content Placeholder 2">
              <a:extLst>
                <a:ext uri="{FF2B5EF4-FFF2-40B4-BE49-F238E27FC236}">
                  <a16:creationId xmlns:a16="http://schemas.microsoft.com/office/drawing/2014/main" id="{8FD0F61F-A2A6-CBA4-DF5C-53599A4265AD}"/>
                </a:ext>
              </a:extLst>
            </p:cNvPr>
            <p:cNvSpPr txBox="1">
              <a:spLocks/>
            </p:cNvSpPr>
            <p:nvPr/>
          </p:nvSpPr>
          <p:spPr>
            <a:xfrm>
              <a:off x="6288001" y="2920019"/>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r>
                <a:rPr lang="en-US" b="1" strike="sngStrike" dirty="0"/>
                <a:t>		back = new Node(x); </a:t>
              </a:r>
            </a:p>
            <a:p>
              <a:pPr marL="0" indent="0">
                <a:buFont typeface="Arial" panose="020B0604020202020204" pitchFamily="34" charset="0"/>
                <a:buNone/>
              </a:pPr>
              <a:r>
                <a:rPr lang="en-US" b="1" strike="sngStrike" dirty="0"/>
                <a:t>		front = back;</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else { </a:t>
              </a:r>
            </a:p>
            <a:p>
              <a:pPr marL="0" indent="0">
                <a:buFont typeface="Arial" panose="020B0604020202020204" pitchFamily="34" charset="0"/>
                <a:buNone/>
              </a:pPr>
              <a:r>
                <a:rPr lang="en-US" b="1" strike="sngStrike" dirty="0"/>
                <a:t>		</a:t>
              </a:r>
              <a:r>
                <a:rPr lang="en-US" b="1" strike="sngStrike" dirty="0" err="1"/>
                <a:t>back.next</a:t>
              </a:r>
              <a:r>
                <a:rPr lang="en-US" b="1" strike="sngStrike" dirty="0"/>
                <a:t> = new Node(x); </a:t>
              </a:r>
            </a:p>
            <a:p>
              <a:pPr marL="0" indent="0">
                <a:buFont typeface="Arial" panose="020B0604020202020204" pitchFamily="34" charset="0"/>
                <a:buNone/>
              </a:pPr>
              <a:r>
                <a:rPr lang="en-US" b="1" strike="sngStrike" dirty="0"/>
                <a:t>		back = </a:t>
              </a:r>
              <a:r>
                <a:rPr lang="en-US" b="1" strike="sngStrike" dirty="0" err="1"/>
                <a:t>back.next</a:t>
              </a:r>
              <a:r>
                <a:rPr lang="en-US" b="1" strike="sngStrike" dirty="0"/>
                <a:t>; </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9EB55E4B-6E58-E142-6911-BA43302DE33B}"/>
                </a:ext>
              </a:extLst>
            </p:cNvPr>
            <p:cNvSpPr txBox="1"/>
            <p:nvPr/>
          </p:nvSpPr>
          <p:spPr>
            <a:xfrm>
              <a:off x="9745922" y="2629029"/>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9" name="Content Placeholder 2">
              <a:extLst>
                <a:ext uri="{FF2B5EF4-FFF2-40B4-BE49-F238E27FC236}">
                  <a16:creationId xmlns:a16="http://schemas.microsoft.com/office/drawing/2014/main" id="{E8581A67-265F-9585-D086-42EF97575984}"/>
                </a:ext>
              </a:extLst>
            </p:cNvPr>
            <p:cNvSpPr txBox="1">
              <a:spLocks/>
            </p:cNvSpPr>
            <p:nvPr/>
          </p:nvSpPr>
          <p:spPr>
            <a:xfrm>
              <a:off x="732328" y="2920019"/>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back = new Node(x); </a:t>
              </a:r>
            </a:p>
            <a:p>
              <a:pPr marL="0" indent="0">
                <a:buFont typeface="Arial" panose="020B0604020202020204" pitchFamily="34" charset="0"/>
                <a:buNone/>
              </a:pPr>
              <a:r>
                <a:rPr lang="en-US" dirty="0"/>
                <a:t>		front = back;</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else { </a:t>
              </a:r>
            </a:p>
            <a:p>
              <a:pPr marL="0" indent="0">
                <a:buFont typeface="Arial" panose="020B0604020202020204" pitchFamily="34" charset="0"/>
                <a:buNone/>
              </a:pPr>
              <a:r>
                <a:rPr lang="en-US" dirty="0"/>
                <a:t>		</a:t>
              </a:r>
              <a:r>
                <a:rPr lang="en-US" dirty="0" err="1"/>
                <a:t>back.next</a:t>
              </a:r>
              <a:r>
                <a:rPr lang="en-US" dirty="0"/>
                <a:t> = new Node(x); </a:t>
              </a:r>
            </a:p>
            <a:p>
              <a:pPr marL="0" indent="0">
                <a:buFont typeface="Arial" panose="020B0604020202020204" pitchFamily="34" charset="0"/>
                <a:buNone/>
              </a:pPr>
              <a:r>
                <a:rPr lang="en-US" dirty="0"/>
                <a:t>		back = </a:t>
              </a:r>
              <a:r>
                <a:rPr lang="en-US" dirty="0" err="1"/>
                <a:t>back.next</a:t>
              </a:r>
              <a:r>
                <a:rPr lang="en-US" dirty="0"/>
                <a:t>; </a:t>
              </a:r>
            </a:p>
            <a:p>
              <a:pPr marL="0" indent="0">
                <a:buFont typeface="Arial" panose="020B0604020202020204" pitchFamily="34" charset="0"/>
                <a:buNone/>
              </a:pPr>
              <a:r>
                <a:rPr lang="en-US" dirty="0"/>
                <a:t>	}</a:t>
              </a:r>
            </a:p>
            <a:p>
              <a:pPr marL="0" indent="0">
                <a:buFont typeface="Arial" panose="020B0604020202020204" pitchFamily="34" charset="0"/>
                <a:buNone/>
              </a:pPr>
              <a:r>
                <a:rPr lang="en-US" dirty="0"/>
                <a:t>} </a:t>
              </a:r>
            </a:p>
          </p:txBody>
        </p:sp>
        <p:sp>
          <p:nvSpPr>
            <p:cNvPr id="40" name="TextBox 39">
              <a:extLst>
                <a:ext uri="{FF2B5EF4-FFF2-40B4-BE49-F238E27FC236}">
                  <a16:creationId xmlns:a16="http://schemas.microsoft.com/office/drawing/2014/main" id="{D9C1810D-BB3B-2781-5F5B-5DE76F9CEBCC}"/>
                </a:ext>
              </a:extLst>
            </p:cNvPr>
            <p:cNvSpPr txBox="1"/>
            <p:nvPr/>
          </p:nvSpPr>
          <p:spPr>
            <a:xfrm>
              <a:off x="4190249" y="2629029"/>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41" name="Left Brace 40">
              <a:extLst>
                <a:ext uri="{FF2B5EF4-FFF2-40B4-BE49-F238E27FC236}">
                  <a16:creationId xmlns:a16="http://schemas.microsoft.com/office/drawing/2014/main" id="{564C11C0-95B9-1798-6B0D-70E74342981A}"/>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1D4C5BA0-DB61-7A1C-DBF3-52591A1D10DE}"/>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6" name="Group 5" descr="A queue with the value 2 included. There is a single node containing 2. Its next reference is null. The front and back pointers both reference this node containing 2.">
            <a:extLst>
              <a:ext uri="{FF2B5EF4-FFF2-40B4-BE49-F238E27FC236}">
                <a16:creationId xmlns:a16="http://schemas.microsoft.com/office/drawing/2014/main" id="{AAEEF8CC-1EF3-5AE5-F128-A6E22EC01EBC}"/>
              </a:ext>
            </a:extLst>
          </p:cNvPr>
          <p:cNvGrpSpPr/>
          <p:nvPr/>
        </p:nvGrpSpPr>
        <p:grpSpPr>
          <a:xfrm>
            <a:off x="3359611" y="5898471"/>
            <a:ext cx="4918595" cy="528320"/>
            <a:chOff x="838200" y="1508776"/>
            <a:chExt cx="4918595" cy="528320"/>
          </a:xfrm>
        </p:grpSpPr>
        <p:sp>
          <p:nvSpPr>
            <p:cNvPr id="7" name="Rectangle 6">
              <a:extLst>
                <a:ext uri="{FF2B5EF4-FFF2-40B4-BE49-F238E27FC236}">
                  <a16:creationId xmlns:a16="http://schemas.microsoft.com/office/drawing/2014/main" id="{AB4EB502-DFF5-6917-FCF6-7387D28E1A1C}"/>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9" name="Rectangle 8">
              <a:extLst>
                <a:ext uri="{FF2B5EF4-FFF2-40B4-BE49-F238E27FC236}">
                  <a16:creationId xmlns:a16="http://schemas.microsoft.com/office/drawing/2014/main" id="{5337DB78-0E17-00A6-67C4-29EDA89A127B}"/>
                </a:ext>
              </a:extLst>
            </p:cNvPr>
            <p:cNvSpPr/>
            <p:nvPr/>
          </p:nvSpPr>
          <p:spPr>
            <a:xfrm>
              <a:off x="4806835" y="1508776"/>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nvGrpSpPr>
            <p:cNvPr id="11" name="Group 10">
              <a:extLst>
                <a:ext uri="{FF2B5EF4-FFF2-40B4-BE49-F238E27FC236}">
                  <a16:creationId xmlns:a16="http://schemas.microsoft.com/office/drawing/2014/main" id="{094F13B9-60D5-077E-15A4-469C6B0BAD27}"/>
                </a:ext>
              </a:extLst>
            </p:cNvPr>
            <p:cNvGrpSpPr/>
            <p:nvPr/>
          </p:nvGrpSpPr>
          <p:grpSpPr>
            <a:xfrm>
              <a:off x="2727960" y="1508776"/>
              <a:ext cx="1056640" cy="528320"/>
              <a:chOff x="8117840" y="4104640"/>
              <a:chExt cx="1056640" cy="528320"/>
            </a:xfrm>
          </p:grpSpPr>
          <p:sp>
            <p:nvSpPr>
              <p:cNvPr id="16" name="Rectangle 15">
                <a:extLst>
                  <a:ext uri="{FF2B5EF4-FFF2-40B4-BE49-F238E27FC236}">
                    <a16:creationId xmlns:a16="http://schemas.microsoft.com/office/drawing/2014/main" id="{0802F6A3-E9A8-5954-9C38-CCB5620F1E80}"/>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2</a:t>
                </a:r>
              </a:p>
            </p:txBody>
          </p:sp>
          <p:sp>
            <p:nvSpPr>
              <p:cNvPr id="17" name="Rectangle 16">
                <a:extLst>
                  <a:ext uri="{FF2B5EF4-FFF2-40B4-BE49-F238E27FC236}">
                    <a16:creationId xmlns:a16="http://schemas.microsoft.com/office/drawing/2014/main" id="{8472B177-356A-CB8A-35C4-337C8E3F16A4}"/>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26" name="Straight Arrow Connector 25">
              <a:extLst>
                <a:ext uri="{FF2B5EF4-FFF2-40B4-BE49-F238E27FC236}">
                  <a16:creationId xmlns:a16="http://schemas.microsoft.com/office/drawing/2014/main" id="{C5F3E8C0-1ACE-CE78-25B2-C1B8F66A40FE}"/>
                </a:ext>
              </a:extLst>
            </p:cNvPr>
            <p:cNvCxnSpPr>
              <a:cxnSpLocks/>
              <a:endCxn id="16" idx="1"/>
            </p:cNvCxnSpPr>
            <p:nvPr/>
          </p:nvCxnSpPr>
          <p:spPr>
            <a:xfrm>
              <a:off x="1788160" y="1772936"/>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7" name="Straight Arrow Connector 26">
              <a:extLst>
                <a:ext uri="{FF2B5EF4-FFF2-40B4-BE49-F238E27FC236}">
                  <a16:creationId xmlns:a16="http://schemas.microsoft.com/office/drawing/2014/main" id="{6C3CAF0A-06E5-3F96-9D71-184D4DE4B21F}"/>
                </a:ext>
              </a:extLst>
            </p:cNvPr>
            <p:cNvCxnSpPr>
              <a:cxnSpLocks/>
              <a:stCxn id="9" idx="1"/>
              <a:endCxn id="17" idx="3"/>
            </p:cNvCxnSpPr>
            <p:nvPr/>
          </p:nvCxnSpPr>
          <p:spPr>
            <a:xfrm flipH="1">
              <a:off x="3784600" y="1772936"/>
              <a:ext cx="102223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185664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292911-38DC-1E6D-E379-30119B37B4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1C99E9-D4B1-C748-7403-A56BB3BA0C63}"/>
              </a:ext>
            </a:extLst>
          </p:cNvPr>
          <p:cNvSpPr>
            <a:spLocks noGrp="1"/>
          </p:cNvSpPr>
          <p:nvPr>
            <p:ph type="title"/>
          </p:nvPr>
        </p:nvSpPr>
        <p:spPr/>
        <p:txBody>
          <a:bodyPr/>
          <a:lstStyle/>
          <a:p>
            <a:r>
              <a:rPr lang="en-US" dirty="0"/>
              <a:t>Thread 1 – remaining lines</a:t>
            </a:r>
          </a:p>
        </p:txBody>
      </p:sp>
      <p:sp>
        <p:nvSpPr>
          <p:cNvPr id="4" name="TextBox 3">
            <a:extLst>
              <a:ext uri="{FF2B5EF4-FFF2-40B4-BE49-F238E27FC236}">
                <a16:creationId xmlns:a16="http://schemas.microsoft.com/office/drawing/2014/main" id="{FC791B17-5542-5D5F-DA9C-4CCFCCCAA899}"/>
              </a:ext>
            </a:extLst>
          </p:cNvPr>
          <p:cNvSpPr txBox="1"/>
          <p:nvPr/>
        </p:nvSpPr>
        <p:spPr>
          <a:xfrm>
            <a:off x="7278255" y="389257"/>
            <a:ext cx="4165599" cy="1200329"/>
          </a:xfrm>
          <a:prstGeom prst="rect">
            <a:avLst/>
          </a:prstGeom>
          <a:noFill/>
          <a:ln>
            <a:solidFill>
              <a:schemeClr val="tx1"/>
            </a:solidFill>
          </a:ln>
        </p:spPr>
        <p:txBody>
          <a:bodyPr wrap="square" rtlCol="0">
            <a:spAutoFit/>
          </a:bodyPr>
          <a:lstStyle/>
          <a:p>
            <a:r>
              <a:rPr lang="en-US" dirty="0"/>
              <a:t>Thread 1 has decided the queue is empty</a:t>
            </a:r>
          </a:p>
          <a:p>
            <a:r>
              <a:rPr lang="en-US" dirty="0"/>
              <a:t>Meanwhile, thread 2 enqueues 2</a:t>
            </a:r>
          </a:p>
          <a:p>
            <a:r>
              <a:rPr lang="en-US" dirty="0"/>
              <a:t>Thread 1 continues as if the queue is still empty, overwriting Thread 2’s work</a:t>
            </a:r>
          </a:p>
        </p:txBody>
      </p:sp>
      <p:grpSp>
        <p:nvGrpSpPr>
          <p:cNvPr id="15" name="Group 14" descr="Finally we complete the rest of thread 1. Because we had already entered the body of the if statement, the code behaves as if the queue was empty, and so we create a new node and set the front and back pointers to both reference this new node. The causes the node containing 2 to be garbage collected, and so the final queue contains only the value 1.">
            <a:extLst>
              <a:ext uri="{FF2B5EF4-FFF2-40B4-BE49-F238E27FC236}">
                <a16:creationId xmlns:a16="http://schemas.microsoft.com/office/drawing/2014/main" id="{CD2085A9-880C-5445-E142-80D107D35EE8}"/>
              </a:ext>
            </a:extLst>
          </p:cNvPr>
          <p:cNvGrpSpPr/>
          <p:nvPr/>
        </p:nvGrpSpPr>
        <p:grpSpPr>
          <a:xfrm>
            <a:off x="732328" y="1626138"/>
            <a:ext cx="10037272" cy="3981926"/>
            <a:chOff x="732328" y="2629029"/>
            <a:chExt cx="10037272" cy="3981926"/>
          </a:xfrm>
        </p:grpSpPr>
        <p:sp>
          <p:nvSpPr>
            <p:cNvPr id="34" name="Content Placeholder 2">
              <a:extLst>
                <a:ext uri="{FF2B5EF4-FFF2-40B4-BE49-F238E27FC236}">
                  <a16:creationId xmlns:a16="http://schemas.microsoft.com/office/drawing/2014/main" id="{CC8DECD1-895E-D68C-B141-B2E311C8F60B}"/>
                </a:ext>
              </a:extLst>
            </p:cNvPr>
            <p:cNvSpPr txBox="1">
              <a:spLocks/>
            </p:cNvSpPr>
            <p:nvPr/>
          </p:nvSpPr>
          <p:spPr>
            <a:xfrm>
              <a:off x="6288001" y="2920019"/>
              <a:ext cx="4481599" cy="3690936"/>
            </a:xfrm>
            <a:prstGeom prst="rect">
              <a:avLst/>
            </a:prstGeom>
            <a:solidFill>
              <a:schemeClr val="accent6">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r>
                <a:rPr lang="en-US" b="1" strike="sngStrike" dirty="0"/>
                <a:t>		back = new Node(x); </a:t>
              </a:r>
            </a:p>
            <a:p>
              <a:pPr marL="0" indent="0">
                <a:buFont typeface="Arial" panose="020B0604020202020204" pitchFamily="34" charset="0"/>
                <a:buNone/>
              </a:pPr>
              <a:r>
                <a:rPr lang="en-US" b="1" strike="sngStrike" dirty="0"/>
                <a:t>		front = back;</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else { </a:t>
              </a:r>
            </a:p>
            <a:p>
              <a:pPr marL="0" indent="0">
                <a:buFont typeface="Arial" panose="020B0604020202020204" pitchFamily="34" charset="0"/>
                <a:buNone/>
              </a:pPr>
              <a:r>
                <a:rPr lang="en-US" b="1" strike="sngStrike" dirty="0"/>
                <a:t>		</a:t>
              </a:r>
              <a:r>
                <a:rPr lang="en-US" b="1" strike="sngStrike" dirty="0" err="1"/>
                <a:t>back.next</a:t>
              </a:r>
              <a:r>
                <a:rPr lang="en-US" b="1" strike="sngStrike" dirty="0"/>
                <a:t> = new Node(x); </a:t>
              </a:r>
            </a:p>
            <a:p>
              <a:pPr marL="0" indent="0">
                <a:buFont typeface="Arial" panose="020B0604020202020204" pitchFamily="34" charset="0"/>
                <a:buNone/>
              </a:pPr>
              <a:r>
                <a:rPr lang="en-US" b="1" strike="sngStrike" dirty="0"/>
                <a:t>		back = </a:t>
              </a:r>
              <a:r>
                <a:rPr lang="en-US" b="1" strike="sngStrike" dirty="0" err="1"/>
                <a:t>back.next</a:t>
              </a:r>
              <a:r>
                <a:rPr lang="en-US" b="1" strike="sngStrike" dirty="0"/>
                <a:t>; </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a:t>
              </a:r>
            </a:p>
            <a:p>
              <a:pPr marL="0" indent="0">
                <a:buFont typeface="Arial" panose="020B0604020202020204" pitchFamily="34" charset="0"/>
                <a:buNone/>
              </a:pPr>
              <a:r>
                <a:rPr lang="en-US" dirty="0"/>
                <a:t> </a:t>
              </a:r>
            </a:p>
          </p:txBody>
        </p:sp>
        <p:sp>
          <p:nvSpPr>
            <p:cNvPr id="36" name="TextBox 35">
              <a:extLst>
                <a:ext uri="{FF2B5EF4-FFF2-40B4-BE49-F238E27FC236}">
                  <a16:creationId xmlns:a16="http://schemas.microsoft.com/office/drawing/2014/main" id="{E25CDDDE-EF93-813B-B4F7-D6ADE9D95D88}"/>
                </a:ext>
              </a:extLst>
            </p:cNvPr>
            <p:cNvSpPr txBox="1"/>
            <p:nvPr/>
          </p:nvSpPr>
          <p:spPr>
            <a:xfrm>
              <a:off x="9745922" y="2629029"/>
              <a:ext cx="1023678" cy="369332"/>
            </a:xfrm>
            <a:prstGeom prst="rect">
              <a:avLst/>
            </a:prstGeom>
            <a:solidFill>
              <a:schemeClr val="accent6">
                <a:lumMod val="20000"/>
                <a:lumOff val="80000"/>
              </a:schemeClr>
            </a:solidFill>
          </p:spPr>
          <p:txBody>
            <a:bodyPr wrap="square" rtlCol="0">
              <a:spAutoFit/>
            </a:bodyPr>
            <a:lstStyle/>
            <a:p>
              <a:r>
                <a:rPr lang="en-US" b="1" u="sng" dirty="0"/>
                <a:t>Thread 2</a:t>
              </a:r>
            </a:p>
          </p:txBody>
        </p:sp>
        <p:sp>
          <p:nvSpPr>
            <p:cNvPr id="39" name="Content Placeholder 2">
              <a:extLst>
                <a:ext uri="{FF2B5EF4-FFF2-40B4-BE49-F238E27FC236}">
                  <a16:creationId xmlns:a16="http://schemas.microsoft.com/office/drawing/2014/main" id="{E7686F63-0A25-C02E-9A08-2ED6268AE6E1}"/>
                </a:ext>
              </a:extLst>
            </p:cNvPr>
            <p:cNvSpPr txBox="1">
              <a:spLocks/>
            </p:cNvSpPr>
            <p:nvPr/>
          </p:nvSpPr>
          <p:spPr>
            <a:xfrm>
              <a:off x="732328" y="2920019"/>
              <a:ext cx="4481599" cy="3690936"/>
            </a:xfrm>
            <a:prstGeom prst="rect">
              <a:avLst/>
            </a:prstGeom>
            <a:solidFill>
              <a:schemeClr val="accent2">
                <a:lumMod val="20000"/>
                <a:lumOff val="80000"/>
              </a:schemeClr>
            </a:solidFill>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b="1" strike="sngStrike" dirty="0"/>
                <a:t>enqueue(x){</a:t>
              </a:r>
            </a:p>
            <a:p>
              <a:pPr marL="0" indent="0">
                <a:buFont typeface="Arial" panose="020B0604020202020204" pitchFamily="34" charset="0"/>
                <a:buNone/>
              </a:pPr>
              <a:r>
                <a:rPr lang="en-US" b="1" strike="sngStrike" dirty="0"/>
                <a:t>	if ( back == null ){</a:t>
              </a:r>
            </a:p>
            <a:p>
              <a:pPr marL="0" indent="0">
                <a:buFont typeface="Arial" panose="020B0604020202020204" pitchFamily="34" charset="0"/>
                <a:buNone/>
              </a:pPr>
              <a:endParaRPr lang="en-US" dirty="0"/>
            </a:p>
            <a:p>
              <a:pPr marL="0" indent="0">
                <a:buFont typeface="Arial" panose="020B0604020202020204" pitchFamily="34" charset="0"/>
                <a:buNone/>
              </a:pPr>
              <a:r>
                <a:rPr lang="en-US" dirty="0"/>
                <a:t>		</a:t>
              </a:r>
              <a:r>
                <a:rPr lang="en-US" b="1" strike="sngStrike" dirty="0"/>
                <a:t>back = new Node(x); </a:t>
              </a:r>
            </a:p>
            <a:p>
              <a:pPr marL="0" indent="0">
                <a:buFont typeface="Arial" panose="020B0604020202020204" pitchFamily="34" charset="0"/>
                <a:buNone/>
              </a:pPr>
              <a:r>
                <a:rPr lang="en-US" b="1" strike="sngStrike" dirty="0"/>
                <a:t>		front = back;</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else { </a:t>
              </a:r>
            </a:p>
            <a:p>
              <a:pPr marL="0" indent="0">
                <a:buFont typeface="Arial" panose="020B0604020202020204" pitchFamily="34" charset="0"/>
                <a:buNone/>
              </a:pPr>
              <a:r>
                <a:rPr lang="en-US" b="1" strike="sngStrike" dirty="0"/>
                <a:t>		</a:t>
              </a:r>
              <a:r>
                <a:rPr lang="en-US" b="1" strike="sngStrike" dirty="0" err="1"/>
                <a:t>back.next</a:t>
              </a:r>
              <a:r>
                <a:rPr lang="en-US" b="1" strike="sngStrike" dirty="0"/>
                <a:t> = new Node(x); </a:t>
              </a:r>
            </a:p>
            <a:p>
              <a:pPr marL="0" indent="0">
                <a:buFont typeface="Arial" panose="020B0604020202020204" pitchFamily="34" charset="0"/>
                <a:buNone/>
              </a:pPr>
              <a:r>
                <a:rPr lang="en-US" b="1" strike="sngStrike" dirty="0"/>
                <a:t>		back = </a:t>
              </a:r>
              <a:r>
                <a:rPr lang="en-US" b="1" strike="sngStrike" dirty="0" err="1"/>
                <a:t>back.next</a:t>
              </a:r>
              <a:r>
                <a:rPr lang="en-US" b="1" strike="sngStrike" dirty="0"/>
                <a:t>; </a:t>
              </a:r>
            </a:p>
            <a:p>
              <a:pPr marL="0" indent="0">
                <a:buFont typeface="Arial" panose="020B0604020202020204" pitchFamily="34" charset="0"/>
                <a:buNone/>
              </a:pPr>
              <a:r>
                <a:rPr lang="en-US" b="1" strike="sngStrike" dirty="0"/>
                <a:t>	}</a:t>
              </a:r>
            </a:p>
            <a:p>
              <a:pPr marL="0" indent="0">
                <a:buFont typeface="Arial" panose="020B0604020202020204" pitchFamily="34" charset="0"/>
                <a:buNone/>
              </a:pPr>
              <a:r>
                <a:rPr lang="en-US" b="1" strike="sngStrike" dirty="0"/>
                <a:t>} </a:t>
              </a:r>
            </a:p>
          </p:txBody>
        </p:sp>
        <p:sp>
          <p:nvSpPr>
            <p:cNvPr id="40" name="TextBox 39">
              <a:extLst>
                <a:ext uri="{FF2B5EF4-FFF2-40B4-BE49-F238E27FC236}">
                  <a16:creationId xmlns:a16="http://schemas.microsoft.com/office/drawing/2014/main" id="{11444953-DBCB-47F1-A02C-9CA403DCF3AE}"/>
                </a:ext>
              </a:extLst>
            </p:cNvPr>
            <p:cNvSpPr txBox="1"/>
            <p:nvPr/>
          </p:nvSpPr>
          <p:spPr>
            <a:xfrm>
              <a:off x="4190249" y="2629029"/>
              <a:ext cx="1023678" cy="369332"/>
            </a:xfrm>
            <a:prstGeom prst="rect">
              <a:avLst/>
            </a:prstGeom>
            <a:solidFill>
              <a:schemeClr val="accent2">
                <a:lumMod val="20000"/>
                <a:lumOff val="80000"/>
              </a:schemeClr>
            </a:solidFill>
          </p:spPr>
          <p:txBody>
            <a:bodyPr wrap="square" rtlCol="0">
              <a:spAutoFit/>
            </a:bodyPr>
            <a:lstStyle/>
            <a:p>
              <a:r>
                <a:rPr lang="en-US" b="1" u="sng" dirty="0"/>
                <a:t>Thread 1</a:t>
              </a:r>
            </a:p>
          </p:txBody>
        </p:sp>
        <p:sp>
          <p:nvSpPr>
            <p:cNvPr id="41" name="Left Brace 40">
              <a:extLst>
                <a:ext uri="{FF2B5EF4-FFF2-40B4-BE49-F238E27FC236}">
                  <a16:creationId xmlns:a16="http://schemas.microsoft.com/office/drawing/2014/main" id="{83EA8621-D1A8-C7B3-38AB-8A6276264452}"/>
                </a:ext>
              </a:extLst>
            </p:cNvPr>
            <p:cNvSpPr/>
            <p:nvPr/>
          </p:nvSpPr>
          <p:spPr>
            <a:xfrm>
              <a:off x="5818909" y="2920019"/>
              <a:ext cx="612371" cy="3690936"/>
            </a:xfrm>
            <a:prstGeom prst="leftBrace">
              <a:avLst>
                <a:gd name="adj1" fmla="val 8333"/>
                <a:gd name="adj2" fmla="val 24725"/>
              </a:avLst>
            </a:prstGeom>
            <a:ln w="38100">
              <a:solidFill>
                <a:schemeClr val="accent6">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cxnSp>
          <p:nvCxnSpPr>
            <p:cNvPr id="43" name="Straight Arrow Connector 42">
              <a:extLst>
                <a:ext uri="{FF2B5EF4-FFF2-40B4-BE49-F238E27FC236}">
                  <a16:creationId xmlns:a16="http://schemas.microsoft.com/office/drawing/2014/main" id="{125D9C66-6DA1-4C62-74C3-DC716B86E77D}"/>
                </a:ext>
              </a:extLst>
            </p:cNvPr>
            <p:cNvCxnSpPr>
              <a:cxnSpLocks/>
              <a:stCxn id="41" idx="1"/>
            </p:cNvCxnSpPr>
            <p:nvPr/>
          </p:nvCxnSpPr>
          <p:spPr>
            <a:xfrm flipH="1" flipV="1">
              <a:off x="3256280" y="3713018"/>
              <a:ext cx="2562629" cy="119585"/>
            </a:xfrm>
            <a:prstGeom prst="straightConnector1">
              <a:avLst/>
            </a:prstGeom>
            <a:ln w="38100">
              <a:solidFill>
                <a:schemeClr val="accent6">
                  <a:lumMod val="75000"/>
                </a:schemeClr>
              </a:solidFill>
              <a:tailEnd type="triangle"/>
            </a:ln>
          </p:spPr>
          <p:style>
            <a:lnRef idx="1">
              <a:schemeClr val="accent1"/>
            </a:lnRef>
            <a:fillRef idx="0">
              <a:schemeClr val="accent1"/>
            </a:fillRef>
            <a:effectRef idx="0">
              <a:schemeClr val="accent1"/>
            </a:effectRef>
            <a:fontRef idx="minor">
              <a:schemeClr val="tx1"/>
            </a:fontRef>
          </p:style>
        </p:cxnSp>
      </p:grpSp>
      <p:grpSp>
        <p:nvGrpSpPr>
          <p:cNvPr id="3" name="Group 2" descr="A queue with the value 2 included. There is a single node containing 2. Its next reference is null. The front and back pointers both reference this node containing 2.">
            <a:extLst>
              <a:ext uri="{FF2B5EF4-FFF2-40B4-BE49-F238E27FC236}">
                <a16:creationId xmlns:a16="http://schemas.microsoft.com/office/drawing/2014/main" id="{709774E0-CB5D-9755-F1AE-F8D8478A9B60}"/>
              </a:ext>
            </a:extLst>
          </p:cNvPr>
          <p:cNvGrpSpPr/>
          <p:nvPr/>
        </p:nvGrpSpPr>
        <p:grpSpPr>
          <a:xfrm>
            <a:off x="3359611" y="5898471"/>
            <a:ext cx="4918595" cy="528320"/>
            <a:chOff x="838200" y="1508776"/>
            <a:chExt cx="4918595" cy="528320"/>
          </a:xfrm>
        </p:grpSpPr>
        <p:sp>
          <p:nvSpPr>
            <p:cNvPr id="5" name="Rectangle 4">
              <a:extLst>
                <a:ext uri="{FF2B5EF4-FFF2-40B4-BE49-F238E27FC236}">
                  <a16:creationId xmlns:a16="http://schemas.microsoft.com/office/drawing/2014/main" id="{E3424C8B-452A-DE65-33EB-B4D650FFAD63}"/>
                </a:ext>
              </a:extLst>
            </p:cNvPr>
            <p:cNvSpPr/>
            <p:nvPr/>
          </p:nvSpPr>
          <p:spPr>
            <a:xfrm>
              <a:off x="838200" y="1508776"/>
              <a:ext cx="949960" cy="528320"/>
            </a:xfrm>
            <a:prstGeom prst="rect">
              <a:avLst/>
            </a:prstGeom>
            <a:solidFill>
              <a:schemeClr val="accent5">
                <a:lumMod val="60000"/>
                <a:lumOff val="4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front</a:t>
              </a:r>
            </a:p>
          </p:txBody>
        </p:sp>
        <p:sp>
          <p:nvSpPr>
            <p:cNvPr id="6" name="Rectangle 5">
              <a:extLst>
                <a:ext uri="{FF2B5EF4-FFF2-40B4-BE49-F238E27FC236}">
                  <a16:creationId xmlns:a16="http://schemas.microsoft.com/office/drawing/2014/main" id="{19C7892C-6D31-E3E8-A602-B2BDC676AE37}"/>
                </a:ext>
              </a:extLst>
            </p:cNvPr>
            <p:cNvSpPr/>
            <p:nvPr/>
          </p:nvSpPr>
          <p:spPr>
            <a:xfrm>
              <a:off x="4806835" y="1508776"/>
              <a:ext cx="949960" cy="528320"/>
            </a:xfrm>
            <a:prstGeom prst="rect">
              <a:avLst/>
            </a:prstGeom>
            <a:solidFill>
              <a:srgbClr val="FFC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back</a:t>
              </a:r>
            </a:p>
          </p:txBody>
        </p:sp>
        <p:grpSp>
          <p:nvGrpSpPr>
            <p:cNvPr id="8" name="Group 7">
              <a:extLst>
                <a:ext uri="{FF2B5EF4-FFF2-40B4-BE49-F238E27FC236}">
                  <a16:creationId xmlns:a16="http://schemas.microsoft.com/office/drawing/2014/main" id="{F578A044-54B4-95F1-612E-2681E548F54D}"/>
                </a:ext>
              </a:extLst>
            </p:cNvPr>
            <p:cNvGrpSpPr/>
            <p:nvPr/>
          </p:nvGrpSpPr>
          <p:grpSpPr>
            <a:xfrm>
              <a:off x="2727960" y="1508776"/>
              <a:ext cx="1056640" cy="528320"/>
              <a:chOff x="8117840" y="4104640"/>
              <a:chExt cx="1056640" cy="528320"/>
            </a:xfrm>
          </p:grpSpPr>
          <p:sp>
            <p:nvSpPr>
              <p:cNvPr id="13" name="Rectangle 12">
                <a:extLst>
                  <a:ext uri="{FF2B5EF4-FFF2-40B4-BE49-F238E27FC236}">
                    <a16:creationId xmlns:a16="http://schemas.microsoft.com/office/drawing/2014/main" id="{9D9B449B-F18D-1CF4-E28C-FFD52F8E8A3F}"/>
                  </a:ext>
                </a:extLst>
              </p:cNvPr>
              <p:cNvSpPr/>
              <p:nvPr/>
            </p:nvSpPr>
            <p:spPr>
              <a:xfrm>
                <a:off x="8117840" y="4104640"/>
                <a:ext cx="528320" cy="528320"/>
              </a:xfrm>
              <a:prstGeom prst="rect">
                <a:avLst/>
              </a:prstGeom>
              <a:solidFill>
                <a:schemeClr val="accent4">
                  <a:lumMod val="40000"/>
                  <a:lumOff val="6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1</a:t>
                </a:r>
              </a:p>
            </p:txBody>
          </p:sp>
          <p:sp>
            <p:nvSpPr>
              <p:cNvPr id="14" name="Rectangle 13">
                <a:extLst>
                  <a:ext uri="{FF2B5EF4-FFF2-40B4-BE49-F238E27FC236}">
                    <a16:creationId xmlns:a16="http://schemas.microsoft.com/office/drawing/2014/main" id="{8F2593BC-6EDF-A1E8-708A-C2ADC88A70B6}"/>
                  </a:ext>
                </a:extLst>
              </p:cNvPr>
              <p:cNvSpPr/>
              <p:nvPr/>
            </p:nvSpPr>
            <p:spPr>
              <a:xfrm>
                <a:off x="8646160" y="4104640"/>
                <a:ext cx="528320" cy="52832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cxnSp>
          <p:nvCxnSpPr>
            <p:cNvPr id="10" name="Straight Arrow Connector 9">
              <a:extLst>
                <a:ext uri="{FF2B5EF4-FFF2-40B4-BE49-F238E27FC236}">
                  <a16:creationId xmlns:a16="http://schemas.microsoft.com/office/drawing/2014/main" id="{0F83FAEE-FBA9-4874-4525-0A4C657DADA3}"/>
                </a:ext>
              </a:extLst>
            </p:cNvPr>
            <p:cNvCxnSpPr>
              <a:cxnSpLocks/>
              <a:endCxn id="13" idx="1"/>
            </p:cNvCxnSpPr>
            <p:nvPr/>
          </p:nvCxnSpPr>
          <p:spPr>
            <a:xfrm>
              <a:off x="1788160" y="1772936"/>
              <a:ext cx="939800"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53F49352-3251-8CEE-CCE6-B41079E1A66B}"/>
                </a:ext>
              </a:extLst>
            </p:cNvPr>
            <p:cNvCxnSpPr>
              <a:cxnSpLocks/>
              <a:stCxn id="6" idx="1"/>
              <a:endCxn id="14" idx="3"/>
            </p:cNvCxnSpPr>
            <p:nvPr/>
          </p:nvCxnSpPr>
          <p:spPr>
            <a:xfrm flipH="1">
              <a:off x="3784600" y="1772936"/>
              <a:ext cx="1022235" cy="0"/>
            </a:xfrm>
            <a:prstGeom prst="straightConnector1">
              <a:avLst/>
            </a:prstGeom>
            <a:ln w="57150">
              <a:solidFill>
                <a:srgbClr val="FF0000"/>
              </a:solidFill>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700626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43ECE2-9CC3-DF86-BABE-D4BE2D4AB901}"/>
              </a:ext>
            </a:extLst>
          </p:cNvPr>
          <p:cNvSpPr>
            <a:spLocks noGrp="1"/>
          </p:cNvSpPr>
          <p:nvPr>
            <p:ph type="title"/>
          </p:nvPr>
        </p:nvSpPr>
        <p:spPr/>
        <p:txBody>
          <a:bodyPr/>
          <a:lstStyle/>
          <a:p>
            <a:r>
              <a:rPr lang="en-US" dirty="0"/>
              <a:t>Concurrent Programming</a:t>
            </a:r>
          </a:p>
        </p:txBody>
      </p:sp>
      <p:sp>
        <p:nvSpPr>
          <p:cNvPr id="3" name="Content Placeholder 2">
            <a:extLst>
              <a:ext uri="{FF2B5EF4-FFF2-40B4-BE49-F238E27FC236}">
                <a16:creationId xmlns:a16="http://schemas.microsoft.com/office/drawing/2014/main" id="{5B919A95-C324-F33C-8E0D-40758B326B9A}"/>
              </a:ext>
            </a:extLst>
          </p:cNvPr>
          <p:cNvSpPr>
            <a:spLocks noGrp="1"/>
          </p:cNvSpPr>
          <p:nvPr>
            <p:ph idx="1"/>
          </p:nvPr>
        </p:nvSpPr>
        <p:spPr/>
        <p:txBody>
          <a:bodyPr>
            <a:normAutofit lnSpcReduction="10000"/>
          </a:bodyPr>
          <a:lstStyle/>
          <a:p>
            <a:r>
              <a:rPr lang="en-US" dirty="0"/>
              <a:t>Concurrency: </a:t>
            </a:r>
          </a:p>
          <a:p>
            <a:pPr lvl="1"/>
            <a:r>
              <a:rPr lang="en-US" dirty="0"/>
              <a:t>Correctly and efficiently managing access to shared resources across multiple possibly-simultaneous tasks</a:t>
            </a:r>
          </a:p>
          <a:p>
            <a:r>
              <a:rPr lang="en-US" dirty="0"/>
              <a:t>Requires synchronization to avoid incorrect simultaneous access</a:t>
            </a:r>
          </a:p>
          <a:p>
            <a:pPr lvl="1"/>
            <a:r>
              <a:rPr lang="en-US" dirty="0"/>
              <a:t>Use some way of “blocking” other tasks from using a resource when another modifies it or makes decisions based on its state</a:t>
            </a:r>
          </a:p>
          <a:p>
            <a:pPr lvl="1"/>
            <a:r>
              <a:rPr lang="en-US" dirty="0"/>
              <a:t>That blocking task will free up the resource when it’s done</a:t>
            </a:r>
          </a:p>
          <a:p>
            <a:r>
              <a:rPr lang="en-US" dirty="0"/>
              <a:t>Warning:</a:t>
            </a:r>
          </a:p>
          <a:p>
            <a:pPr lvl="1"/>
            <a:r>
              <a:rPr lang="en-US" dirty="0"/>
              <a:t>Because we have no control over when threads are scheduled by the OS, even correct implementations are highly non-deterministic</a:t>
            </a:r>
          </a:p>
          <a:p>
            <a:pPr lvl="1"/>
            <a:r>
              <a:rPr lang="en-US" dirty="0"/>
              <a:t>Errors are hard to reproduce, which complicates debugging</a:t>
            </a:r>
          </a:p>
          <a:p>
            <a:endParaRPr lang="en-US" dirty="0"/>
          </a:p>
        </p:txBody>
      </p:sp>
    </p:spTree>
    <p:extLst>
      <p:ext uri="{BB962C8B-B14F-4D97-AF65-F5344CB8AC3E}">
        <p14:creationId xmlns:p14="http://schemas.microsoft.com/office/powerpoint/2010/main" val="31540959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32652</TotalTime>
  <Words>3562</Words>
  <Application>Microsoft Office PowerPoint</Application>
  <PresentationFormat>Widescreen</PresentationFormat>
  <Paragraphs>604</Paragraphs>
  <Slides>35</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Consolas</vt:lpstr>
      <vt:lpstr>Calibri</vt:lpstr>
      <vt:lpstr>Aptos</vt:lpstr>
      <vt:lpstr>Calibri Light</vt:lpstr>
      <vt:lpstr>Office Theme</vt:lpstr>
      <vt:lpstr>CSE 332 Spring 2026 Lecture 22: Concurrency 1 Mutual Exclusion</vt:lpstr>
      <vt:lpstr>Interleaving</vt:lpstr>
      <vt:lpstr>Example: Shared Queue</vt:lpstr>
      <vt:lpstr>Shared Queue Interleaving</vt:lpstr>
      <vt:lpstr>Empty Shared Queue</vt:lpstr>
      <vt:lpstr>Thread 1 – first two lines</vt:lpstr>
      <vt:lpstr>Thread 2 – all lines</vt:lpstr>
      <vt:lpstr>Thread 1 – remaining lines</vt:lpstr>
      <vt:lpstr>Concurrent Programming</vt:lpstr>
      <vt:lpstr>Analogue Example – Data Race</vt:lpstr>
      <vt:lpstr>Analogue Example – With “Mutual Exclusion”</vt:lpstr>
      <vt:lpstr>Bank Account Example</vt:lpstr>
      <vt:lpstr>Bank Account Example - Parallel</vt:lpstr>
      <vt:lpstr>An “OK” Interleaving</vt:lpstr>
      <vt:lpstr>A “Bad” Interleaving</vt:lpstr>
      <vt:lpstr>What If We Avoid the Variable b?</vt:lpstr>
      <vt:lpstr>Avoiding Variables Doesn’t Work</vt:lpstr>
      <vt:lpstr>What we want – Mutual Exclusion</vt:lpstr>
      <vt:lpstr>Attempt at Mutual Exclusion with Basic Java</vt:lpstr>
      <vt:lpstr>The “Busy Signal” Doesn’t Work</vt:lpstr>
      <vt:lpstr>Solution</vt:lpstr>
      <vt:lpstr>Almost Correct Bank Account Example</vt:lpstr>
      <vt:lpstr>Exceptions Exit the Method Immediately</vt:lpstr>
      <vt:lpstr>Try…Finally</vt:lpstr>
      <vt:lpstr>Correct (but not Java syntax) Bank Account Example</vt:lpstr>
      <vt:lpstr>Both Threads Need the Lock for Exclusion</vt:lpstr>
      <vt:lpstr>Solution: All methods using balance need the lock</vt:lpstr>
      <vt:lpstr>Re-entrant Lock Details</vt:lpstr>
      <vt:lpstr>Java’s Re-entrant Lock Class</vt:lpstr>
      <vt:lpstr>How this looks in Java</vt:lpstr>
      <vt:lpstr>Java Synchronized Keyword</vt:lpstr>
      <vt:lpstr>Back Account Using Synchronize (version 1)</vt:lpstr>
      <vt:lpstr>Back Account Using Synchronize (version 2)</vt:lpstr>
      <vt:lpstr>More Syntactic Sugar!</vt:lpstr>
      <vt:lpstr>Back Account Using Synchronize (Final)</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332 Autumn 2023 Lecture 8: Dictionaries, BSTs</dc:title>
  <dc:creator>Nathan Brunelle</dc:creator>
  <cp:lastModifiedBy>Nathan Brunelle</cp:lastModifiedBy>
  <cp:revision>366</cp:revision>
  <dcterms:created xsi:type="dcterms:W3CDTF">2023-10-13T16:06:42Z</dcterms:created>
  <dcterms:modified xsi:type="dcterms:W3CDTF">2026-05-20T17:34:17Z</dcterms:modified>
</cp:coreProperties>
</file>