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sldIdLst>
    <p:sldId id="257" r:id="rId2"/>
    <p:sldId id="399" r:id="rId3"/>
    <p:sldId id="400" r:id="rId4"/>
    <p:sldId id="401" r:id="rId5"/>
    <p:sldId id="402" r:id="rId6"/>
    <p:sldId id="403" r:id="rId7"/>
    <p:sldId id="409" r:id="rId8"/>
    <p:sldId id="405" r:id="rId9"/>
    <p:sldId id="406" r:id="rId10"/>
    <p:sldId id="410" r:id="rId11"/>
    <p:sldId id="408" r:id="rId12"/>
    <p:sldId id="258" r:id="rId13"/>
    <p:sldId id="259" r:id="rId14"/>
    <p:sldId id="327" r:id="rId15"/>
    <p:sldId id="328" r:id="rId16"/>
    <p:sldId id="329" r:id="rId17"/>
    <p:sldId id="330" r:id="rId18"/>
    <p:sldId id="331" r:id="rId19"/>
    <p:sldId id="264" r:id="rId20"/>
    <p:sldId id="260" r:id="rId21"/>
    <p:sldId id="332" r:id="rId22"/>
    <p:sldId id="333" r:id="rId23"/>
    <p:sldId id="261" r:id="rId24"/>
    <p:sldId id="324" r:id="rId25"/>
    <p:sldId id="325" r:id="rId26"/>
    <p:sldId id="326" r:id="rId27"/>
    <p:sldId id="269" r:id="rId28"/>
    <p:sldId id="270" r:id="rId29"/>
    <p:sldId id="271" r:id="rId30"/>
    <p:sldId id="272" r:id="rId31"/>
    <p:sldId id="273" r:id="rId32"/>
    <p:sldId id="274" r:id="rId33"/>
    <p:sldId id="276" r:id="rId34"/>
    <p:sldId id="334" r:id="rId35"/>
    <p:sldId id="277" r:id="rId36"/>
    <p:sldId id="278" r:id="rId37"/>
  </p:sldIdLst>
  <p:sldSz cx="12192000" cy="6858000"/>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1" autoAdjust="0"/>
  </p:normalViewPr>
  <p:slideViewPr>
    <p:cSldViewPr snapToGrid="0">
      <p:cViewPr varScale="1">
        <p:scale>
          <a:sx n="65" d="100"/>
          <a:sy n="65" d="100"/>
        </p:scale>
        <p:origin x="6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4551DB-2231-4B04-91EE-89BA1505B1A0}" type="datetimeFigureOut">
              <a:rPr lang="en-US" smtClean="0"/>
              <a:t>5/18/2026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94FD6-A12C-4930-B327-720124E09C62}" type="slidenum">
              <a:rPr lang="en-US" smtClean="0"/>
              <a:t>‹#›</a:t>
            </a:fld>
            <a:endParaRPr lang="en-US"/>
          </a:p>
        </p:txBody>
      </p:sp>
    </p:spTree>
    <p:extLst>
      <p:ext uri="{BB962C8B-B14F-4D97-AF65-F5344CB8AC3E}">
        <p14:creationId xmlns:p14="http://schemas.microsoft.com/office/powerpoint/2010/main" val="301294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3CF96-7072-72F0-8243-22ED3C2BDD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EDB40F-890B-00DD-CF1A-0DA85E455995}"/>
              </a:ext>
            </a:extLst>
          </p:cNvPr>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a:extLst>
                  <a:ext uri="{FF2B5EF4-FFF2-40B4-BE49-F238E27FC236}">
                    <a16:creationId xmlns:a16="http://schemas.microsoft.com/office/drawing/2014/main" id="{846D4EA6-2911-9018-A97C-3221AA66E075}"/>
                  </a:ext>
                </a:extLst>
              </p:cNvPr>
              <p:cNvSpPr>
                <a:spLocks noGrp="1"/>
              </p:cNvSpPr>
              <p:nvPr>
                <p:ph type="body" idx="1"/>
              </p:nvPr>
            </p:nvSpPr>
            <p:spPr/>
            <p:txBody>
              <a:bodyPr/>
              <a:lstStyle/>
              <a:p>
                <a:r>
                  <a:rPr lang="en-US" dirty="0"/>
                  <a:t>Suppose 2/3 of your program is parallelizable, but 1/3 is not.</a:t>
                </a:r>
              </a:p>
              <a:p>
                <a:pPr lvl="1"/>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m:oMathPara>
                </a14:m>
                <a:endParaRPr lang="en-US" dirty="0"/>
              </a:p>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m:oMathPara>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=33+22=55</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=33+11=44</m:t>
                      </m:r>
                    </m:oMath>
                  </m:oMathPara>
                </a14:m>
                <a:endParaRPr lang="en-US" dirty="0"/>
              </a:p>
              <a:p>
                <a:pPr lvl="1"/>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=33+5.5=38.5</m:t>
                      </m:r>
                    </m:oMath>
                  </m:oMathPara>
                </a14:m>
                <a:endParaRPr lang="en-US" dirty="0"/>
              </a:p>
              <a:p>
                <a:pPr marL="457200" lvl="1" indent="0">
                  <a:buNone/>
                </a:pPr>
                <a:endParaRPr lang="en-US" dirty="0"/>
              </a:p>
              <a:p>
                <a:pPr lvl="1"/>
                <a:endParaRPr lang="en-US" dirty="0"/>
              </a:p>
              <a:p>
                <a:endParaRPr lang="en-US" dirty="0"/>
              </a:p>
            </p:txBody>
          </p:sp>
        </mc:Choice>
        <mc:Fallback xmlns="">
          <p:sp>
            <p:nvSpPr>
              <p:cNvPr id="3" name="Notes Placeholder 2"/>
              <p:cNvSpPr>
                <a:spLocks noGrp="1"/>
              </p:cNvSpPr>
              <p:nvPr>
                <p:ph type="body" idx="1"/>
              </p:nvPr>
            </p:nvSpPr>
            <p:spPr/>
            <p:txBody>
              <a:bodyPr/>
              <a:lstStyle/>
              <a:p>
                <a:r>
                  <a:rPr lang="en-US" dirty="0"/>
                  <a:t>Suppose 2/3 of your program is parallelizable, but 1/3 is not.</a:t>
                </a:r>
              </a:p>
              <a:p>
                <a:pPr lvl="1"/>
                <a:r>
                  <a:rPr lang="en-US" b="0" i="0">
                    <a:latin typeface="Cambria Math" panose="02040503050406030204" pitchFamily="18" charset="0"/>
                  </a:rPr>
                  <a:t>𝑆=1/3</a:t>
                </a:r>
                <a:endParaRPr lang="en-US" dirty="0"/>
              </a:p>
              <a:p>
                <a:pPr lvl="1"/>
                <a:r>
                  <a:rPr lang="en-US" b="0" i="0">
                    <a:latin typeface="Cambria Math" panose="02040503050406030204" pitchFamily="18" charset="0"/>
                  </a:rPr>
                  <a:t>𝑇_1=2/3+1/3=1</a:t>
                </a:r>
                <a:endParaRPr lang="en-US" dirty="0"/>
              </a:p>
              <a:p>
                <a:r>
                  <a:rPr lang="en-US" b="0" i="0">
                    <a:latin typeface="Cambria Math" panose="02040503050406030204" pitchFamily="18" charset="0"/>
                  </a:rPr>
                  <a:t>𝑇_𝑃=𝑆+(1−𝑆)/𝑃=1/3+(2/3)/𝑃</a:t>
                </a:r>
                <a:endParaRPr lang="en-US" dirty="0"/>
              </a:p>
              <a:p>
                <a:r>
                  <a:rPr lang="en-US" dirty="0"/>
                  <a:t>If </a:t>
                </a:r>
                <a:r>
                  <a:rPr lang="en-US" b="0" i="0">
                    <a:latin typeface="Cambria Math" panose="02040503050406030204" pitchFamily="18" charset="0"/>
                  </a:rPr>
                  <a:t>𝑇_1</a:t>
                </a:r>
                <a:r>
                  <a:rPr lang="en-US" dirty="0"/>
                  <a:t> is 100 seconds:</a:t>
                </a:r>
              </a:p>
              <a:p>
                <a:pPr lvl="1"/>
                <a:r>
                  <a:rPr lang="en-US" b="0" i="0">
                    <a:latin typeface="Cambria Math" panose="02040503050406030204" pitchFamily="18" charset="0"/>
                  </a:rPr>
                  <a:t>𝑇_𝑃=33+67/𝑃</a:t>
                </a:r>
                <a:endParaRPr lang="en-US" dirty="0"/>
              </a:p>
              <a:p>
                <a:pPr lvl="1"/>
                <a:r>
                  <a:rPr lang="en-US" b="0" i="0">
                    <a:latin typeface="Cambria Math" panose="02040503050406030204" pitchFamily="18" charset="0"/>
                  </a:rPr>
                  <a:t>𝑇_3=33+67/3=33+22=55</a:t>
                </a:r>
                <a:endParaRPr lang="en-US" dirty="0"/>
              </a:p>
              <a:p>
                <a:pPr lvl="1"/>
                <a:r>
                  <a:rPr lang="en-US" b="0" i="0">
                    <a:latin typeface="Cambria Math" panose="02040503050406030204" pitchFamily="18" charset="0"/>
                  </a:rPr>
                  <a:t>𝑇_6=33+67/6=33+11=44</a:t>
                </a:r>
                <a:endParaRPr lang="en-US" dirty="0"/>
              </a:p>
              <a:p>
                <a:pPr lvl="1"/>
                <a:r>
                  <a:rPr lang="en-US" b="0" i="0">
                    <a:latin typeface="Cambria Math" panose="02040503050406030204" pitchFamily="18" charset="0"/>
                  </a:rPr>
                  <a:t>𝑇_12=33+67/12=33+5.5=38.5</a:t>
                </a:r>
                <a:endParaRPr lang="en-US" dirty="0"/>
              </a:p>
              <a:p>
                <a:pPr marL="457200" lvl="1" indent="0">
                  <a:buNone/>
                </a:pPr>
                <a:endParaRPr lang="en-US" dirty="0"/>
              </a:p>
              <a:p>
                <a:pPr lvl="1"/>
                <a:endParaRPr lang="en-US" dirty="0"/>
              </a:p>
              <a:p>
                <a:endParaRPr lang="en-US" dirty="0"/>
              </a:p>
            </p:txBody>
          </p:sp>
        </mc:Fallback>
      </mc:AlternateContent>
      <p:sp>
        <p:nvSpPr>
          <p:cNvPr id="4" name="Slide Number Placeholder 3">
            <a:extLst>
              <a:ext uri="{FF2B5EF4-FFF2-40B4-BE49-F238E27FC236}">
                <a16:creationId xmlns:a16="http://schemas.microsoft.com/office/drawing/2014/main" id="{4D46F925-33F5-634C-0FFA-7C7E17D119E6}"/>
              </a:ext>
            </a:extLst>
          </p:cNvPr>
          <p:cNvSpPr>
            <a:spLocks noGrp="1"/>
          </p:cNvSpPr>
          <p:nvPr>
            <p:ph type="sldNum" sz="quarter" idx="5"/>
          </p:nvPr>
        </p:nvSpPr>
        <p:spPr/>
        <p:txBody>
          <a:bodyPr/>
          <a:lstStyle/>
          <a:p>
            <a:fld id="{BB5D18E6-9E63-4992-9A8D-FDC205913259}" type="slidenum">
              <a:rPr lang="en-US" smtClean="0"/>
              <a:t>10</a:t>
            </a:fld>
            <a:endParaRPr lang="en-US"/>
          </a:p>
        </p:txBody>
      </p:sp>
    </p:spTree>
    <p:extLst>
      <p:ext uri="{BB962C8B-B14F-4D97-AF65-F5344CB8AC3E}">
        <p14:creationId xmlns:p14="http://schemas.microsoft.com/office/powerpoint/2010/main" val="3739365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5/18/2026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5/18/2026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fontScale="90000"/>
          </a:bodyPr>
          <a:lstStyle/>
          <a:p>
            <a:r>
              <a:rPr lang="en-US" dirty="0"/>
              <a:t>CSE 332 Spring 2026</a:t>
            </a:r>
            <a:br>
              <a:rPr lang="en-US" dirty="0"/>
            </a:br>
            <a:r>
              <a:rPr lang="en-US" dirty="0"/>
              <a:t>Lecture 22: Amdahl’s Law and </a:t>
            </a:r>
            <a:r>
              <a:rPr lang="en-US"/>
              <a:t>Mutual Exclusion</a:t>
            </a:r>
            <a:endParaRPr lang="en-US" dirty="0"/>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3244D-7D59-FA10-AB49-89476D28C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9932C-7C49-4CAC-3E9A-B560AE8F1D0F}"/>
              </a:ext>
            </a:extLst>
          </p:cNvPr>
          <p:cNvSpPr>
            <a:spLocks noGrp="1"/>
          </p:cNvSpPr>
          <p:nvPr>
            <p:ph type="title"/>
          </p:nvPr>
        </p:nvSpPr>
        <p:spPr/>
        <p:txBody>
          <a:bodyPr/>
          <a:lstStyle/>
          <a:p>
            <a:r>
              <a:rPr lang="en-US" dirty="0"/>
              <a:t>Amdahl’s Law Example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F73636A-4F8D-B2F2-78FA-C3ACD23FA4C7}"/>
                  </a:ext>
                </a:extLst>
              </p:cNvPr>
              <p:cNvSpPr>
                <a:spLocks noGrp="1"/>
              </p:cNvSpPr>
              <p:nvPr>
                <p:ph idx="1"/>
              </p:nvPr>
            </p:nvSpPr>
            <p:spPr/>
            <p:txBody>
              <a:bodyPr>
                <a:normAutofit fontScale="77500" lnSpcReduction="20000"/>
              </a:bodyPr>
              <a:lstStyle/>
              <a:p>
                <a:r>
                  <a:rPr lang="en-US" dirty="0"/>
                  <a:t>Suppose 2/3 of your program is parallelizable, but 1/3 is not.</a:t>
                </a:r>
              </a:p>
              <a:p>
                <a:pPr lvl="1"/>
                <a14:m>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=1</m:t>
                    </m:r>
                  </m:oMath>
                </a14:m>
                <a:endParaRPr lang="en-US" dirty="0"/>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𝑃</m:t>
                        </m:r>
                      </m:den>
                    </m:f>
                  </m:oMath>
                </a14:m>
                <a:endParaRPr lang="en-US" dirty="0"/>
              </a:p>
              <a:p>
                <a:r>
                  <a:rPr lang="en-US" dirty="0"/>
                  <a:t>If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oMath>
                </a14:m>
                <a:r>
                  <a:rPr lang="en-US" dirty="0"/>
                  <a:t> is 100 seconds: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𝑃</m:t>
                        </m:r>
                      </m:den>
                    </m:f>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2</m:t>
                        </m:r>
                      </m:den>
                    </m:f>
                    <m:r>
                      <a:rPr lang="en-US" b="0" i="1" smtClean="0">
                        <a:latin typeface="Cambria Math" panose="02040503050406030204" pitchFamily="18" charset="0"/>
                      </a:rPr>
                      <m:t>≈67</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3</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≈55</m:t>
                    </m:r>
                  </m:oMath>
                </a14:m>
                <a:endParaRPr lang="en-US" b="0"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6</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6</m:t>
                        </m:r>
                      </m:den>
                    </m:f>
                    <m:r>
                      <a:rPr lang="en-US" b="0" i="1" smtClean="0">
                        <a:latin typeface="Cambria Math" panose="02040503050406030204" pitchFamily="18" charset="0"/>
                      </a:rPr>
                      <m:t>≈44</m:t>
                    </m:r>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12</m:t>
                        </m:r>
                      </m:sub>
                    </m:sSub>
                    <m:r>
                      <a:rPr lang="en-US" b="0" i="1" smtClean="0">
                        <a:latin typeface="Cambria Math" panose="02040503050406030204" pitchFamily="18" charset="0"/>
                      </a:rPr>
                      <m:t>=33+</m:t>
                    </m:r>
                    <m:f>
                      <m:fPr>
                        <m:ctrlPr>
                          <a:rPr lang="en-US" b="0" i="1" smtClean="0">
                            <a:latin typeface="Cambria Math" panose="02040503050406030204" pitchFamily="18" charset="0"/>
                          </a:rPr>
                        </m:ctrlPr>
                      </m:fPr>
                      <m:num>
                        <m:r>
                          <a:rPr lang="en-US" b="0" i="1" smtClean="0">
                            <a:latin typeface="Cambria Math" panose="02040503050406030204" pitchFamily="18" charset="0"/>
                          </a:rPr>
                          <m:t>67</m:t>
                        </m:r>
                      </m:num>
                      <m:den>
                        <m:r>
                          <a:rPr lang="en-US" b="0" i="1" smtClean="0">
                            <a:latin typeface="Cambria Math" panose="02040503050406030204" pitchFamily="18" charset="0"/>
                          </a:rPr>
                          <m:t>12</m:t>
                        </m:r>
                      </m:den>
                    </m:f>
                    <m:r>
                      <a:rPr lang="en-US" b="0" i="1" smtClean="0">
                        <a:latin typeface="Cambria Math" panose="02040503050406030204" pitchFamily="18" charset="0"/>
                      </a:rPr>
                      <m:t>≈39</m:t>
                    </m:r>
                  </m:oMath>
                </a14:m>
                <a:endParaRPr lang="en-US" dirty="0"/>
              </a:p>
              <a:p>
                <a:pPr lvl="1"/>
                <a:endParaRPr lang="en-US" dirty="0"/>
              </a:p>
              <a:p>
                <a:pPr marL="457200" lvl="1" indent="0">
                  <a:buNone/>
                </a:pPr>
                <a:endParaRPr lang="en-US" dirty="0"/>
              </a:p>
              <a:p>
                <a:pPr lvl="1"/>
                <a:endParaRPr lang="en-US" dirty="0"/>
              </a:p>
            </p:txBody>
          </p:sp>
        </mc:Choice>
        <mc:Fallback xmlns="">
          <p:sp>
            <p:nvSpPr>
              <p:cNvPr id="3" name="Content Placeholder 2">
                <a:extLst>
                  <a:ext uri="{FF2B5EF4-FFF2-40B4-BE49-F238E27FC236}">
                    <a16:creationId xmlns:a16="http://schemas.microsoft.com/office/drawing/2014/main" id="{7F73636A-4F8D-B2F2-78FA-C3ACD23FA4C7}"/>
                  </a:ext>
                </a:extLst>
              </p:cNvPr>
              <p:cNvSpPr>
                <a:spLocks noGrp="1" noRot="1" noChangeAspect="1" noMove="1" noResize="1" noEditPoints="1" noAdjustHandles="1" noChangeArrowheads="1" noChangeShapeType="1" noTextEdit="1"/>
              </p:cNvSpPr>
              <p:nvPr>
                <p:ph idx="1"/>
              </p:nvPr>
            </p:nvSpPr>
            <p:spPr>
              <a:blipFill>
                <a:blip r:embed="rId3"/>
                <a:stretch>
                  <a:fillRect l="-696" t="-280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277E6017-D952-F309-7893-49614FDC6CC1}"/>
              </a:ext>
            </a:extLst>
          </p:cNvPr>
          <p:cNvSpPr txBox="1"/>
          <p:nvPr/>
        </p:nvSpPr>
        <p:spPr>
          <a:xfrm>
            <a:off x="4750904" y="2570133"/>
            <a:ext cx="7053170" cy="3170099"/>
          </a:xfrm>
          <a:prstGeom prst="rect">
            <a:avLst/>
          </a:prstGeom>
          <a:noFill/>
          <a:ln>
            <a:solidFill>
              <a:srgbClr val="0070C0"/>
            </a:solidFill>
          </a:ln>
        </p:spPr>
        <p:txBody>
          <a:bodyPr wrap="square" rtlCol="0">
            <a:spAutoFit/>
          </a:bodyPr>
          <a:lstStyle/>
          <a:p>
            <a:r>
              <a:rPr lang="en-US" sz="2000" dirty="0">
                <a:solidFill>
                  <a:srgbClr val="0070C0"/>
                </a:solidFill>
              </a:rPr>
              <a:t>Notice:</a:t>
            </a:r>
          </a:p>
          <a:p>
            <a:pPr marL="285750" indent="-285750">
              <a:buFont typeface="Arial" panose="020B0604020202020204" pitchFamily="34" charset="0"/>
              <a:buChar char="•"/>
            </a:pPr>
            <a:r>
              <a:rPr lang="en-US" sz="2000" dirty="0">
                <a:solidFill>
                  <a:srgbClr val="0070C0"/>
                </a:solidFill>
              </a:rPr>
              <a:t>We got a lot of speedup with the second processor (23%)</a:t>
            </a:r>
          </a:p>
          <a:p>
            <a:pPr marL="285750" indent="-285750">
              <a:buFont typeface="Arial" panose="020B0604020202020204" pitchFamily="34" charset="0"/>
              <a:buChar char="•"/>
            </a:pPr>
            <a:r>
              <a:rPr lang="en-US" sz="2000" dirty="0">
                <a:solidFill>
                  <a:srgbClr val="0070C0"/>
                </a:solidFill>
              </a:rPr>
              <a:t>Adding a third processor only gave half as much speedup (12%)</a:t>
            </a:r>
          </a:p>
          <a:p>
            <a:pPr marL="285750" indent="-285750">
              <a:buFont typeface="Arial" panose="020B0604020202020204" pitchFamily="34" charset="0"/>
              <a:buChar char="•"/>
            </a:pPr>
            <a:r>
              <a:rPr lang="en-US" sz="2000" dirty="0">
                <a:solidFill>
                  <a:srgbClr val="0070C0"/>
                </a:solidFill>
              </a:rPr>
              <a:t>After going up to 6 processors, we still only got 11% speedup</a:t>
            </a:r>
          </a:p>
          <a:p>
            <a:pPr marL="285750" indent="-285750">
              <a:buFont typeface="Arial" panose="020B0604020202020204" pitchFamily="34" charset="0"/>
              <a:buChar char="•"/>
            </a:pPr>
            <a:r>
              <a:rPr lang="en-US" sz="2000" dirty="0">
                <a:solidFill>
                  <a:srgbClr val="0070C0"/>
                </a:solidFill>
              </a:rPr>
              <a:t>No matter how many processors we add, we will never get more 11% additional improvement </a:t>
            </a:r>
          </a:p>
          <a:p>
            <a:pPr marL="285750" indent="-285750">
              <a:buFont typeface="Arial" panose="020B0604020202020204" pitchFamily="34" charset="0"/>
              <a:buChar char="•"/>
            </a:pPr>
            <a:endParaRPr lang="en-US" sz="2000" dirty="0">
              <a:solidFill>
                <a:srgbClr val="0070C0"/>
              </a:solidFill>
            </a:endParaRPr>
          </a:p>
          <a:p>
            <a:r>
              <a:rPr lang="en-US" sz="2000" dirty="0">
                <a:solidFill>
                  <a:srgbClr val="0070C0"/>
                </a:solidFill>
              </a:rPr>
              <a:t>Conclusion:</a:t>
            </a:r>
          </a:p>
          <a:p>
            <a:r>
              <a:rPr lang="en-US" sz="2000" dirty="0">
                <a:solidFill>
                  <a:srgbClr val="0070C0"/>
                </a:solidFill>
              </a:rPr>
              <a:t>When a portion of our code is sequential, the improvement gained from more and more processors diminishes very quickly.</a:t>
            </a:r>
          </a:p>
        </p:txBody>
      </p:sp>
    </p:spTree>
    <p:extLst>
      <p:ext uri="{BB962C8B-B14F-4D97-AF65-F5344CB8AC3E}">
        <p14:creationId xmlns:p14="http://schemas.microsoft.com/office/powerpoint/2010/main" val="138218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87974-D505-A2FD-DE8F-A9332C2C1535}"/>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C5B8B481-89BA-BA32-E141-45D4DF79F48A}"/>
              </a:ext>
            </a:extLst>
          </p:cNvPr>
          <p:cNvSpPr>
            <a:spLocks noGrp="1"/>
          </p:cNvSpPr>
          <p:nvPr>
            <p:ph idx="1"/>
          </p:nvPr>
        </p:nvSpPr>
        <p:spPr/>
        <p:txBody>
          <a:bodyPr/>
          <a:lstStyle/>
          <a:p>
            <a:r>
              <a:rPr lang="en-US" dirty="0"/>
              <a:t>Even with many </a:t>
            </a:r>
            <a:r>
              <a:rPr lang="en-US" i="1" dirty="0" err="1"/>
              <a:t>many</a:t>
            </a:r>
            <a:r>
              <a:rPr lang="en-US" dirty="0"/>
              <a:t> processors the sequential part of your program becomes a bottleneck</a:t>
            </a:r>
          </a:p>
          <a:p>
            <a:r>
              <a:rPr lang="en-US" dirty="0"/>
              <a:t>Parallelizable code requires skill and insight from the developer to recognize where parallelism is possible, and how to do it well.</a:t>
            </a:r>
          </a:p>
        </p:txBody>
      </p:sp>
    </p:spTree>
    <p:extLst>
      <p:ext uri="{BB962C8B-B14F-4D97-AF65-F5344CB8AC3E}">
        <p14:creationId xmlns:p14="http://schemas.microsoft.com/office/powerpoint/2010/main" val="1839093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FDBEA-B255-B4F1-5392-BBC6FEE78133}"/>
              </a:ext>
            </a:extLst>
          </p:cNvPr>
          <p:cNvSpPr>
            <a:spLocks noGrp="1"/>
          </p:cNvSpPr>
          <p:nvPr>
            <p:ph type="title"/>
          </p:nvPr>
        </p:nvSpPr>
        <p:spPr/>
        <p:txBody>
          <a:bodyPr/>
          <a:lstStyle/>
          <a:p>
            <a:r>
              <a:rPr lang="en-US" dirty="0"/>
              <a:t>Memory Sharing With </a:t>
            </a:r>
            <a:r>
              <a:rPr lang="en-US" dirty="0" err="1"/>
              <a:t>ForkJoin</a:t>
            </a:r>
            <a:endParaRPr lang="en-US" dirty="0"/>
          </a:p>
        </p:txBody>
      </p:sp>
      <p:sp>
        <p:nvSpPr>
          <p:cNvPr id="3" name="Content Placeholder 2">
            <a:extLst>
              <a:ext uri="{FF2B5EF4-FFF2-40B4-BE49-F238E27FC236}">
                <a16:creationId xmlns:a16="http://schemas.microsoft.com/office/drawing/2014/main" id="{F05A5F00-415B-C01C-1686-D7BA8B87AB91}"/>
              </a:ext>
            </a:extLst>
          </p:cNvPr>
          <p:cNvSpPr>
            <a:spLocks noGrp="1"/>
          </p:cNvSpPr>
          <p:nvPr>
            <p:ph idx="1"/>
          </p:nvPr>
        </p:nvSpPr>
        <p:spPr/>
        <p:txBody>
          <a:bodyPr/>
          <a:lstStyle/>
          <a:p>
            <a:r>
              <a:rPr lang="en-US" dirty="0"/>
              <a:t>Structure of </a:t>
            </a:r>
            <a:r>
              <a:rPr lang="en-US" dirty="0" err="1"/>
              <a:t>ForkJoin</a:t>
            </a:r>
            <a:r>
              <a:rPr lang="en-US" dirty="0"/>
              <a:t>:</a:t>
            </a:r>
          </a:p>
          <a:p>
            <a:pPr lvl="1"/>
            <a:r>
              <a:rPr lang="en-US" dirty="0"/>
              <a:t>All threads are executing the same algorithm</a:t>
            </a:r>
          </a:p>
          <a:p>
            <a:pPr lvl="1"/>
            <a:r>
              <a:rPr lang="en-US" dirty="0"/>
              <a:t>Each task is responsible for </a:t>
            </a:r>
            <a:r>
              <a:rPr lang="en-US" b="1" dirty="0"/>
              <a:t>its own portion</a:t>
            </a:r>
            <a:r>
              <a:rPr lang="en-US" dirty="0"/>
              <a:t> of the input/output</a:t>
            </a:r>
          </a:p>
          <a:p>
            <a:pPr lvl="1"/>
            <a:r>
              <a:rPr lang="en-US" dirty="0"/>
              <a:t>If one task needs another’s result, use join() to ensure it uses the final answer</a:t>
            </a:r>
          </a:p>
          <a:p>
            <a:endParaRPr lang="en-US" dirty="0"/>
          </a:p>
          <a:p>
            <a:r>
              <a:rPr lang="en-US" dirty="0"/>
              <a:t>This does not help when:</a:t>
            </a:r>
          </a:p>
          <a:p>
            <a:pPr lvl="1"/>
            <a:r>
              <a:rPr lang="en-US" dirty="0"/>
              <a:t>Memory accessed by threads is overlapping or unpredictable </a:t>
            </a:r>
          </a:p>
          <a:p>
            <a:pPr lvl="1"/>
            <a:r>
              <a:rPr lang="en-US" dirty="0"/>
              <a:t>Threads are doing independent tasks using same resources (rather than implementing the same algorithm)</a:t>
            </a:r>
          </a:p>
        </p:txBody>
      </p:sp>
    </p:spTree>
    <p:extLst>
      <p:ext uri="{BB962C8B-B14F-4D97-AF65-F5344CB8AC3E}">
        <p14:creationId xmlns:p14="http://schemas.microsoft.com/office/powerpoint/2010/main" val="256201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7C48-1D14-4508-7D6F-E7B0446DF8A2}"/>
              </a:ext>
            </a:extLst>
          </p:cNvPr>
          <p:cNvSpPr>
            <a:spLocks noGrp="1"/>
          </p:cNvSpPr>
          <p:nvPr>
            <p:ph type="title"/>
          </p:nvPr>
        </p:nvSpPr>
        <p:spPr/>
        <p:txBody>
          <a:bodyPr/>
          <a:lstStyle/>
          <a:p>
            <a:r>
              <a:rPr lang="en-US" dirty="0"/>
              <a:t>Example: Shared Queue</a:t>
            </a:r>
          </a:p>
        </p:txBody>
      </p:sp>
      <p:sp>
        <p:nvSpPr>
          <p:cNvPr id="3" name="Content Placeholder 2">
            <a:extLst>
              <a:ext uri="{FF2B5EF4-FFF2-40B4-BE49-F238E27FC236}">
                <a16:creationId xmlns:a16="http://schemas.microsoft.com/office/drawing/2014/main" id="{7C2177BE-2729-5CFA-92C0-D3D634D7F7C3}"/>
              </a:ext>
            </a:extLst>
          </p:cNvPr>
          <p:cNvSpPr>
            <a:spLocks noGrp="1"/>
          </p:cNvSpPr>
          <p:nvPr>
            <p:ph idx="1"/>
          </p:nvPr>
        </p:nvSpPr>
        <p:spPr/>
        <p:txBody>
          <a:bodyPr>
            <a:normAutofit fontScale="92500" lnSpcReduction="20000"/>
          </a:bodyPr>
          <a:lstStyle/>
          <a:p>
            <a:pPr marL="0" indent="0">
              <a:buNone/>
            </a:pPr>
            <a:r>
              <a:rPr lang="en-US" dirty="0"/>
              <a:t>enqueue(x){</a:t>
            </a:r>
          </a:p>
          <a:p>
            <a:pPr marL="0" indent="0">
              <a:buNone/>
            </a:pPr>
            <a:r>
              <a:rPr lang="en-US" dirty="0"/>
              <a:t>	if ( back == null ){</a:t>
            </a:r>
          </a:p>
          <a:p>
            <a:pPr marL="0" indent="0">
              <a:buNone/>
            </a:pPr>
            <a:r>
              <a:rPr lang="en-US" dirty="0"/>
              <a:t>		back = new Node(x); </a:t>
            </a:r>
          </a:p>
          <a:p>
            <a:pPr marL="0" indent="0">
              <a:buNone/>
            </a:pPr>
            <a:r>
              <a:rPr lang="en-US" dirty="0"/>
              <a:t>		front = back;</a:t>
            </a:r>
          </a:p>
          <a:p>
            <a:pPr marL="0" indent="0">
              <a:buNone/>
            </a:pPr>
            <a:r>
              <a:rPr lang="en-US" dirty="0"/>
              <a:t>	}</a:t>
            </a:r>
          </a:p>
          <a:p>
            <a:pPr marL="0" indent="0">
              <a:buNone/>
            </a:pPr>
            <a:r>
              <a:rPr lang="en-US" dirty="0"/>
              <a:t>	else { </a:t>
            </a:r>
          </a:p>
          <a:p>
            <a:pPr marL="0" indent="0">
              <a:buNone/>
            </a:pPr>
            <a:r>
              <a:rPr lang="en-US" dirty="0"/>
              <a:t>		</a:t>
            </a:r>
            <a:r>
              <a:rPr lang="en-US" dirty="0" err="1"/>
              <a:t>back.next</a:t>
            </a:r>
            <a:r>
              <a:rPr lang="en-US" dirty="0"/>
              <a:t> = new Node(x); </a:t>
            </a:r>
          </a:p>
          <a:p>
            <a:pPr marL="0" indent="0">
              <a:buNone/>
            </a:pPr>
            <a:r>
              <a:rPr lang="en-US" dirty="0"/>
              <a:t>		back = </a:t>
            </a:r>
            <a:r>
              <a:rPr lang="en-US" dirty="0" err="1"/>
              <a:t>back.next</a:t>
            </a:r>
            <a:r>
              <a:rPr lang="en-US" dirty="0"/>
              <a:t>; </a:t>
            </a:r>
          </a:p>
          <a:p>
            <a:pPr marL="0" indent="0">
              <a:buNone/>
            </a:pPr>
            <a:r>
              <a:rPr lang="en-US" dirty="0"/>
              <a:t>	}</a:t>
            </a:r>
          </a:p>
          <a:p>
            <a:pPr marL="0" indent="0">
              <a:buNone/>
            </a:pPr>
            <a:r>
              <a:rPr lang="en-US" dirty="0"/>
              <a:t>}</a:t>
            </a:r>
          </a:p>
        </p:txBody>
      </p:sp>
      <p:sp>
        <p:nvSpPr>
          <p:cNvPr id="4" name="TextBox 3">
            <a:extLst>
              <a:ext uri="{FF2B5EF4-FFF2-40B4-BE49-F238E27FC236}">
                <a16:creationId xmlns:a16="http://schemas.microsoft.com/office/drawing/2014/main" id="{50A198D3-0D64-C903-4F5A-6866C97171C2}"/>
              </a:ext>
            </a:extLst>
          </p:cNvPr>
          <p:cNvSpPr txBox="1"/>
          <p:nvPr/>
        </p:nvSpPr>
        <p:spPr>
          <a:xfrm>
            <a:off x="7762240" y="1513840"/>
            <a:ext cx="4267200" cy="1200329"/>
          </a:xfrm>
          <a:prstGeom prst="rect">
            <a:avLst/>
          </a:prstGeom>
          <a:noFill/>
        </p:spPr>
        <p:txBody>
          <a:bodyPr wrap="square" rtlCol="0">
            <a:spAutoFit/>
          </a:bodyPr>
          <a:lstStyle/>
          <a:p>
            <a:r>
              <a:rPr lang="en-US" dirty="0">
                <a:solidFill>
                  <a:srgbClr val="FF0000"/>
                </a:solidFill>
              </a:rPr>
              <a:t>Imagine two threads are both using the same linked list based queue.</a:t>
            </a:r>
          </a:p>
          <a:p>
            <a:endParaRPr lang="en-US" dirty="0">
              <a:solidFill>
                <a:srgbClr val="FF0000"/>
              </a:solidFill>
            </a:endParaRPr>
          </a:p>
          <a:p>
            <a:r>
              <a:rPr lang="en-US" dirty="0">
                <a:solidFill>
                  <a:srgbClr val="FF0000"/>
                </a:solidFill>
              </a:rPr>
              <a:t>What could go wrong?</a:t>
            </a:r>
          </a:p>
        </p:txBody>
      </p:sp>
    </p:spTree>
    <p:extLst>
      <p:ext uri="{BB962C8B-B14F-4D97-AF65-F5344CB8AC3E}">
        <p14:creationId xmlns:p14="http://schemas.microsoft.com/office/powerpoint/2010/main" val="925459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45A6D-3EA5-564B-D6CE-FE255327EE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41A4E-EEFF-F9C6-7B18-FE828B1A961B}"/>
              </a:ext>
            </a:extLst>
          </p:cNvPr>
          <p:cNvSpPr>
            <a:spLocks noGrp="1"/>
          </p:cNvSpPr>
          <p:nvPr>
            <p:ph type="title"/>
          </p:nvPr>
        </p:nvSpPr>
        <p:spPr/>
        <p:txBody>
          <a:bodyPr/>
          <a:lstStyle/>
          <a:p>
            <a:r>
              <a:rPr lang="en-US" dirty="0"/>
              <a:t>Shared Queue Interleaving</a:t>
            </a:r>
          </a:p>
        </p:txBody>
      </p:sp>
      <p:sp>
        <p:nvSpPr>
          <p:cNvPr id="40" name="TextBox 39">
            <a:extLst>
              <a:ext uri="{FF2B5EF4-FFF2-40B4-BE49-F238E27FC236}">
                <a16:creationId xmlns:a16="http://schemas.microsoft.com/office/drawing/2014/main" id="{808CA7FB-9575-435C-0845-404647D4BEB8}"/>
              </a:ext>
            </a:extLst>
          </p:cNvPr>
          <p:cNvSpPr txBox="1"/>
          <p:nvPr/>
        </p:nvSpPr>
        <p:spPr>
          <a:xfrm>
            <a:off x="3619977" y="1812952"/>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39" name="Content Placeholder 2">
            <a:extLst>
              <a:ext uri="{FF2B5EF4-FFF2-40B4-BE49-F238E27FC236}">
                <a16:creationId xmlns:a16="http://schemas.microsoft.com/office/drawing/2014/main" id="{E8AFB037-C1ED-8D07-F5CC-13F9A1937988}"/>
              </a:ext>
            </a:extLst>
          </p:cNvPr>
          <p:cNvSpPr txBox="1">
            <a:spLocks/>
          </p:cNvSpPr>
          <p:nvPr/>
        </p:nvSpPr>
        <p:spPr>
          <a:xfrm>
            <a:off x="162056" y="2103942"/>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E01D6BEF-E836-3BDB-502C-A14B43894775}"/>
              </a:ext>
            </a:extLst>
          </p:cNvPr>
          <p:cNvSpPr txBox="1"/>
          <p:nvPr/>
        </p:nvSpPr>
        <p:spPr>
          <a:xfrm>
            <a:off x="9175650" y="1812952"/>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4" name="Content Placeholder 2">
            <a:extLst>
              <a:ext uri="{FF2B5EF4-FFF2-40B4-BE49-F238E27FC236}">
                <a16:creationId xmlns:a16="http://schemas.microsoft.com/office/drawing/2014/main" id="{DFCBFBE1-D283-24D3-5621-9A19344C54FB}"/>
              </a:ext>
            </a:extLst>
          </p:cNvPr>
          <p:cNvSpPr txBox="1">
            <a:spLocks/>
          </p:cNvSpPr>
          <p:nvPr/>
        </p:nvSpPr>
        <p:spPr>
          <a:xfrm>
            <a:off x="5717729" y="2103942"/>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a:t>
            </a:r>
          </a:p>
          <a:p>
            <a:pPr marL="0" indent="0">
              <a:buFont typeface="Arial" panose="020B0604020202020204" pitchFamily="34" charset="0"/>
              <a:buNone/>
            </a:pPr>
            <a:r>
              <a:rPr lang="en-US" dirty="0"/>
              <a:t> </a:t>
            </a:r>
          </a:p>
        </p:txBody>
      </p:sp>
      <p:grpSp>
        <p:nvGrpSpPr>
          <p:cNvPr id="4" name="Group 3" descr="For this interleaving we will do the entirety of thread 2's work after Thread 1 checks &quot;if( back==null)&quot;.">
            <a:extLst>
              <a:ext uri="{FF2B5EF4-FFF2-40B4-BE49-F238E27FC236}">
                <a16:creationId xmlns:a16="http://schemas.microsoft.com/office/drawing/2014/main" id="{6750E3EF-7175-A3FB-0A7B-5BB4FA145090}"/>
              </a:ext>
            </a:extLst>
          </p:cNvPr>
          <p:cNvGrpSpPr/>
          <p:nvPr/>
        </p:nvGrpSpPr>
        <p:grpSpPr>
          <a:xfrm>
            <a:off x="2686008" y="2103942"/>
            <a:ext cx="3175000" cy="3690936"/>
            <a:chOff x="3256280" y="2920019"/>
            <a:chExt cx="3175000" cy="3690936"/>
          </a:xfrm>
        </p:grpSpPr>
        <p:sp>
          <p:nvSpPr>
            <p:cNvPr id="41" name="Left Brace 40">
              <a:extLst>
                <a:ext uri="{FF2B5EF4-FFF2-40B4-BE49-F238E27FC236}">
                  <a16:creationId xmlns:a16="http://schemas.microsoft.com/office/drawing/2014/main" id="{3A8550E1-A4F7-5700-48AF-3C93F9330A5F}"/>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71D1F010-1CAD-7D8E-F126-10F47AF09B2E}"/>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
            <a:extLst>
              <a:ext uri="{FF2B5EF4-FFF2-40B4-BE49-F238E27FC236}">
                <a16:creationId xmlns:a16="http://schemas.microsoft.com/office/drawing/2014/main" id="{78B4E59A-AD88-46EF-7811-3FDED8024964}"/>
              </a:ext>
              <a:ext uri="{C183D7F6-B498-43B3-948B-1728B52AA6E4}">
                <adec:decorative xmlns:adec="http://schemas.microsoft.com/office/drawing/2017/decorative" val="1"/>
              </a:ext>
            </a:extLst>
          </p:cNvPr>
          <p:cNvGrpSpPr/>
          <p:nvPr/>
        </p:nvGrpSpPr>
        <p:grpSpPr>
          <a:xfrm>
            <a:off x="3527268" y="5108722"/>
            <a:ext cx="8239760" cy="1537510"/>
            <a:chOff x="838200" y="499586"/>
            <a:chExt cx="8239760" cy="1537510"/>
          </a:xfrm>
        </p:grpSpPr>
        <p:grpSp>
          <p:nvGrpSpPr>
            <p:cNvPr id="6" name="Group 5">
              <a:extLst>
                <a:ext uri="{FF2B5EF4-FFF2-40B4-BE49-F238E27FC236}">
                  <a16:creationId xmlns:a16="http://schemas.microsoft.com/office/drawing/2014/main" id="{05B88687-1F98-BBFE-9A7C-12CE92691556}"/>
                </a:ext>
              </a:extLst>
            </p:cNvPr>
            <p:cNvGrpSpPr/>
            <p:nvPr/>
          </p:nvGrpSpPr>
          <p:grpSpPr>
            <a:xfrm>
              <a:off x="2727960" y="1508776"/>
              <a:ext cx="6350000" cy="528320"/>
              <a:chOff x="2727960" y="1554957"/>
              <a:chExt cx="6350000" cy="528320"/>
            </a:xfrm>
          </p:grpSpPr>
          <p:grpSp>
            <p:nvGrpSpPr>
              <p:cNvPr id="11" name="Group 10">
                <a:extLst>
                  <a:ext uri="{FF2B5EF4-FFF2-40B4-BE49-F238E27FC236}">
                    <a16:creationId xmlns:a16="http://schemas.microsoft.com/office/drawing/2014/main" id="{074E0C07-FD0A-6DC2-38BB-D0A30DD7ECAF}"/>
                  </a:ext>
                </a:extLst>
              </p:cNvPr>
              <p:cNvGrpSpPr/>
              <p:nvPr/>
            </p:nvGrpSpPr>
            <p:grpSpPr>
              <a:xfrm>
                <a:off x="4053840" y="1554957"/>
                <a:ext cx="1056640" cy="528320"/>
                <a:chOff x="8117840" y="4104640"/>
                <a:chExt cx="1056640" cy="528320"/>
              </a:xfrm>
            </p:grpSpPr>
            <p:sp>
              <p:nvSpPr>
                <p:cNvPr id="28" name="Rectangle 27">
                  <a:extLst>
                    <a:ext uri="{FF2B5EF4-FFF2-40B4-BE49-F238E27FC236}">
                      <a16:creationId xmlns:a16="http://schemas.microsoft.com/office/drawing/2014/main" id="{692DEAEC-C1CF-1A25-7E33-A5E20EA18D9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29" name="Rectangle 28">
                  <a:extLst>
                    <a:ext uri="{FF2B5EF4-FFF2-40B4-BE49-F238E27FC236}">
                      <a16:creationId xmlns:a16="http://schemas.microsoft.com/office/drawing/2014/main" id="{C071C29D-5761-ED91-95BF-3CAD27C12D65}"/>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2FD6C5F5-D6D6-AC55-B4B3-ED322DDEA6F3}"/>
                  </a:ext>
                </a:extLst>
              </p:cNvPr>
              <p:cNvGrpSpPr/>
              <p:nvPr/>
            </p:nvGrpSpPr>
            <p:grpSpPr>
              <a:xfrm>
                <a:off x="5374640" y="1554957"/>
                <a:ext cx="1056640" cy="528320"/>
                <a:chOff x="8117840" y="4104640"/>
                <a:chExt cx="1056640" cy="528320"/>
              </a:xfrm>
            </p:grpSpPr>
            <p:sp>
              <p:nvSpPr>
                <p:cNvPr id="26" name="Rectangle 25">
                  <a:extLst>
                    <a:ext uri="{FF2B5EF4-FFF2-40B4-BE49-F238E27FC236}">
                      <a16:creationId xmlns:a16="http://schemas.microsoft.com/office/drawing/2014/main" id="{620C4AF5-DCDF-3985-4C41-023092DFD5C8}"/>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7" name="Rectangle 26">
                  <a:extLst>
                    <a:ext uri="{FF2B5EF4-FFF2-40B4-BE49-F238E27FC236}">
                      <a16:creationId xmlns:a16="http://schemas.microsoft.com/office/drawing/2014/main" id="{B6587CBF-C470-CA83-7B5C-FEAD95D0F54C}"/>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932D68C7-2FC9-BA2D-67D8-24B85A9F4DB1}"/>
                  </a:ext>
                </a:extLst>
              </p:cNvPr>
              <p:cNvGrpSpPr/>
              <p:nvPr/>
            </p:nvGrpSpPr>
            <p:grpSpPr>
              <a:xfrm>
                <a:off x="6700520" y="1554957"/>
                <a:ext cx="1056640" cy="528320"/>
                <a:chOff x="8117840" y="4104640"/>
                <a:chExt cx="1056640" cy="528320"/>
              </a:xfrm>
            </p:grpSpPr>
            <p:sp>
              <p:nvSpPr>
                <p:cNvPr id="24" name="Rectangle 23">
                  <a:extLst>
                    <a:ext uri="{FF2B5EF4-FFF2-40B4-BE49-F238E27FC236}">
                      <a16:creationId xmlns:a16="http://schemas.microsoft.com/office/drawing/2014/main" id="{8098BE31-45D1-DA89-F058-798D9BC0B451}"/>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5" name="Rectangle 24">
                  <a:extLst>
                    <a:ext uri="{FF2B5EF4-FFF2-40B4-BE49-F238E27FC236}">
                      <a16:creationId xmlns:a16="http://schemas.microsoft.com/office/drawing/2014/main" id="{B9006E91-1C84-00B1-B529-6B1C315CB0D6}"/>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B9301D26-0CD9-3B07-C42A-543F20E60541}"/>
                  </a:ext>
                </a:extLst>
              </p:cNvPr>
              <p:cNvGrpSpPr/>
              <p:nvPr/>
            </p:nvGrpSpPr>
            <p:grpSpPr>
              <a:xfrm>
                <a:off x="8021320" y="1554957"/>
                <a:ext cx="1056640" cy="528320"/>
                <a:chOff x="8117840" y="4104640"/>
                <a:chExt cx="1056640" cy="528320"/>
              </a:xfrm>
            </p:grpSpPr>
            <p:sp>
              <p:nvSpPr>
                <p:cNvPr id="22" name="Rectangle 21">
                  <a:extLst>
                    <a:ext uri="{FF2B5EF4-FFF2-40B4-BE49-F238E27FC236}">
                      <a16:creationId xmlns:a16="http://schemas.microsoft.com/office/drawing/2014/main" id="{701AF4BC-4E55-0C8F-F7F1-62B9AD51C8D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3" name="Rectangle 22">
                  <a:extLst>
                    <a:ext uri="{FF2B5EF4-FFF2-40B4-BE49-F238E27FC236}">
                      <a16:creationId xmlns:a16="http://schemas.microsoft.com/office/drawing/2014/main" id="{3DC0394D-65FA-1E41-04C5-04DEF03BB64A}"/>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3AF1D2A6-5EE2-5AEB-D1F4-D2462051008F}"/>
                  </a:ext>
                </a:extLst>
              </p:cNvPr>
              <p:cNvGrpSpPr/>
              <p:nvPr/>
            </p:nvGrpSpPr>
            <p:grpSpPr>
              <a:xfrm>
                <a:off x="2727960" y="1554957"/>
                <a:ext cx="1056640" cy="528320"/>
                <a:chOff x="8117840" y="4104640"/>
                <a:chExt cx="1056640" cy="528320"/>
              </a:xfrm>
            </p:grpSpPr>
            <p:sp>
              <p:nvSpPr>
                <p:cNvPr id="20" name="Rectangle 19">
                  <a:extLst>
                    <a:ext uri="{FF2B5EF4-FFF2-40B4-BE49-F238E27FC236}">
                      <a16:creationId xmlns:a16="http://schemas.microsoft.com/office/drawing/2014/main" id="{D00D8EEB-9458-D06C-12F7-90FBA7B2A40B}"/>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1" name="Rectangle 20">
                  <a:extLst>
                    <a:ext uri="{FF2B5EF4-FFF2-40B4-BE49-F238E27FC236}">
                      <a16:creationId xmlns:a16="http://schemas.microsoft.com/office/drawing/2014/main" id="{F3D1DDAC-6B8F-3404-4F5C-15827CEB97BA}"/>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 name="Straight Arrow Connector 15">
                <a:extLst>
                  <a:ext uri="{FF2B5EF4-FFF2-40B4-BE49-F238E27FC236}">
                    <a16:creationId xmlns:a16="http://schemas.microsoft.com/office/drawing/2014/main" id="{1D6F7302-29CD-6247-CA2E-E28169576C09}"/>
                  </a:ext>
                </a:extLst>
              </p:cNvPr>
              <p:cNvCxnSpPr>
                <a:cxnSpLocks/>
                <a:endCxn id="28"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B5CED23-E26E-7CE3-4EBE-AD8018704CF2}"/>
                  </a:ext>
                </a:extLst>
              </p:cNvPr>
              <p:cNvCxnSpPr>
                <a:cxnSpLocks/>
                <a:endCxn id="26"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86D0954-ABC6-8CD8-BA01-DE1C5E5C97D6}"/>
                  </a:ext>
                </a:extLst>
              </p:cNvPr>
              <p:cNvCxnSpPr>
                <a:cxnSpLocks/>
                <a:endCxn id="24"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2EA1E83-F56E-75E8-B524-231D324007C4}"/>
                  </a:ext>
                </a:extLst>
              </p:cNvPr>
              <p:cNvCxnSpPr>
                <a:cxnSpLocks/>
                <a:endCxn id="22"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7" name="Rectangle 6">
              <a:extLst>
                <a:ext uri="{FF2B5EF4-FFF2-40B4-BE49-F238E27FC236}">
                  <a16:creationId xmlns:a16="http://schemas.microsoft.com/office/drawing/2014/main" id="{76B75BAC-83DC-D607-03EF-51F98CB4EDB0}"/>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cxnSp>
          <p:nvCxnSpPr>
            <p:cNvPr id="8" name="Straight Arrow Connector 7">
              <a:extLst>
                <a:ext uri="{FF2B5EF4-FFF2-40B4-BE49-F238E27FC236}">
                  <a16:creationId xmlns:a16="http://schemas.microsoft.com/office/drawing/2014/main" id="{A40CEF90-47B1-A9D1-0883-8E95D2E3673D}"/>
                </a:ext>
              </a:extLst>
            </p:cNvPr>
            <p:cNvCxnSpPr>
              <a:cxnSpLocks/>
              <a:stCxn id="7" idx="3"/>
              <a:endCxn id="20" idx="1"/>
            </p:cNvCxnSpPr>
            <p:nvPr/>
          </p:nvCxnSpPr>
          <p:spPr>
            <a:xfrm>
              <a:off x="1788160" y="1772936"/>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E316CF11-E4C0-4497-26B8-3591CF94353D}"/>
                </a:ext>
              </a:extLst>
            </p:cNvPr>
            <p:cNvSpPr/>
            <p:nvPr/>
          </p:nvSpPr>
          <p:spPr>
            <a:xfrm>
              <a:off x="7810500" y="499586"/>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cxnSp>
          <p:nvCxnSpPr>
            <p:cNvPr id="10" name="Straight Arrow Connector 9">
              <a:extLst>
                <a:ext uri="{FF2B5EF4-FFF2-40B4-BE49-F238E27FC236}">
                  <a16:creationId xmlns:a16="http://schemas.microsoft.com/office/drawing/2014/main" id="{12BF9FD3-DA04-6D0D-A349-ABE4C21451D1}"/>
                </a:ext>
              </a:extLst>
            </p:cNvPr>
            <p:cNvCxnSpPr>
              <a:cxnSpLocks/>
              <a:stCxn id="9" idx="2"/>
              <a:endCxn id="22" idx="0"/>
            </p:cNvCxnSpPr>
            <p:nvPr/>
          </p:nvCxnSpPr>
          <p:spPr>
            <a:xfrm>
              <a:off x="8285480" y="1027906"/>
              <a:ext cx="0" cy="48087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75687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08952-A878-A3A3-7669-D7284A2DD8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DA3A11-05DA-4EBB-5EF4-CD47DA10B29E}"/>
              </a:ext>
            </a:extLst>
          </p:cNvPr>
          <p:cNvSpPr>
            <a:spLocks noGrp="1"/>
          </p:cNvSpPr>
          <p:nvPr>
            <p:ph type="title"/>
          </p:nvPr>
        </p:nvSpPr>
        <p:spPr/>
        <p:txBody>
          <a:bodyPr/>
          <a:lstStyle/>
          <a:p>
            <a:r>
              <a:rPr lang="en-US" dirty="0"/>
              <a:t>Empty Shared Queue</a:t>
            </a:r>
          </a:p>
        </p:txBody>
      </p:sp>
      <p:sp>
        <p:nvSpPr>
          <p:cNvPr id="3" name="TextBox 2">
            <a:extLst>
              <a:ext uri="{FF2B5EF4-FFF2-40B4-BE49-F238E27FC236}">
                <a16:creationId xmlns:a16="http://schemas.microsoft.com/office/drawing/2014/main" id="{F45A7BDC-C17C-45B5-8A30-9A6895A7D101}"/>
              </a:ext>
            </a:extLst>
          </p:cNvPr>
          <p:cNvSpPr txBox="1"/>
          <p:nvPr/>
        </p:nvSpPr>
        <p:spPr>
          <a:xfrm>
            <a:off x="7179934" y="274918"/>
            <a:ext cx="3796144" cy="1200329"/>
          </a:xfrm>
          <a:prstGeom prst="rect">
            <a:avLst/>
          </a:prstGeom>
          <a:noFill/>
          <a:ln>
            <a:solidFill>
              <a:schemeClr val="tx1"/>
            </a:solidFill>
          </a:ln>
        </p:spPr>
        <p:txBody>
          <a:bodyPr wrap="square" rtlCol="0">
            <a:spAutoFit/>
          </a:bodyPr>
          <a:lstStyle/>
          <a:p>
            <a:r>
              <a:rPr lang="en-US" dirty="0"/>
              <a:t>Suppose the Queue is empty, and the threads execute in this order.</a:t>
            </a:r>
          </a:p>
          <a:p>
            <a:r>
              <a:rPr lang="en-US" dirty="0"/>
              <a:t>Assume Thread 1 enqueues 1, and Thread 2 enqueues 2.</a:t>
            </a:r>
          </a:p>
        </p:txBody>
      </p:sp>
      <p:sp>
        <p:nvSpPr>
          <p:cNvPr id="40" name="TextBox 39">
            <a:extLst>
              <a:ext uri="{FF2B5EF4-FFF2-40B4-BE49-F238E27FC236}">
                <a16:creationId xmlns:a16="http://schemas.microsoft.com/office/drawing/2014/main" id="{F71053BC-FCCB-9309-F57A-160BAEF35949}"/>
              </a:ext>
            </a:extLst>
          </p:cNvPr>
          <p:cNvSpPr txBox="1"/>
          <p:nvPr/>
        </p:nvSpPr>
        <p:spPr>
          <a:xfrm>
            <a:off x="4190249" y="1635968"/>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39" name="Content Placeholder 2">
            <a:extLst>
              <a:ext uri="{FF2B5EF4-FFF2-40B4-BE49-F238E27FC236}">
                <a16:creationId xmlns:a16="http://schemas.microsoft.com/office/drawing/2014/main" id="{020025F3-B985-B3BA-F393-B23EECD8B476}"/>
              </a:ext>
            </a:extLst>
          </p:cNvPr>
          <p:cNvSpPr txBox="1">
            <a:spLocks/>
          </p:cNvSpPr>
          <p:nvPr/>
        </p:nvSpPr>
        <p:spPr>
          <a:xfrm>
            <a:off x="732328" y="1926958"/>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D2B293B8-14F8-36EF-B9B6-15753ED2AA49}"/>
              </a:ext>
            </a:extLst>
          </p:cNvPr>
          <p:cNvSpPr txBox="1"/>
          <p:nvPr/>
        </p:nvSpPr>
        <p:spPr>
          <a:xfrm>
            <a:off x="9745922" y="1635968"/>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4" name="Content Placeholder 2">
            <a:extLst>
              <a:ext uri="{FF2B5EF4-FFF2-40B4-BE49-F238E27FC236}">
                <a16:creationId xmlns:a16="http://schemas.microsoft.com/office/drawing/2014/main" id="{42B5AB57-3FAA-7C65-DC61-CB8E30409CB1}"/>
              </a:ext>
            </a:extLst>
          </p:cNvPr>
          <p:cNvSpPr txBox="1">
            <a:spLocks/>
          </p:cNvSpPr>
          <p:nvPr/>
        </p:nvSpPr>
        <p:spPr>
          <a:xfrm>
            <a:off x="6288001" y="1926958"/>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a:t>
            </a:r>
          </a:p>
          <a:p>
            <a:pPr marL="0" indent="0">
              <a:buFont typeface="Arial" panose="020B0604020202020204" pitchFamily="34" charset="0"/>
              <a:buNone/>
            </a:pPr>
            <a:r>
              <a:rPr lang="en-US" dirty="0"/>
              <a:t> </a:t>
            </a:r>
          </a:p>
        </p:txBody>
      </p:sp>
      <p:grpSp>
        <p:nvGrpSpPr>
          <p:cNvPr id="5" name="Group 4" descr="For this interleaving we will do the entirety of thread 2's work after Thread 1 checks &quot;if( back==null)&quot;.">
            <a:extLst>
              <a:ext uri="{FF2B5EF4-FFF2-40B4-BE49-F238E27FC236}">
                <a16:creationId xmlns:a16="http://schemas.microsoft.com/office/drawing/2014/main" id="{B4F47CAF-5506-8AD6-7E79-1607C0A27DC5}"/>
              </a:ext>
            </a:extLst>
          </p:cNvPr>
          <p:cNvGrpSpPr/>
          <p:nvPr/>
        </p:nvGrpSpPr>
        <p:grpSpPr>
          <a:xfrm>
            <a:off x="3256280" y="1926958"/>
            <a:ext cx="3175000" cy="3690936"/>
            <a:chOff x="3256280" y="2920019"/>
            <a:chExt cx="3175000" cy="3690936"/>
          </a:xfrm>
        </p:grpSpPr>
        <p:sp>
          <p:nvSpPr>
            <p:cNvPr id="41" name="Left Brace 40">
              <a:extLst>
                <a:ext uri="{FF2B5EF4-FFF2-40B4-BE49-F238E27FC236}">
                  <a16:creationId xmlns:a16="http://schemas.microsoft.com/office/drawing/2014/main" id="{61DC0C11-F1E2-3E72-A4B0-9CEB80FA5520}"/>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6D88510B-C68C-F57E-02DE-6244D9017B09}"/>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 name="Group 3" descr="An empty queue, which is just a front pointer and a back pointer, both referencing null.">
            <a:extLst>
              <a:ext uri="{FF2B5EF4-FFF2-40B4-BE49-F238E27FC236}">
                <a16:creationId xmlns:a16="http://schemas.microsoft.com/office/drawing/2014/main" id="{39081851-4413-9AAB-4DA7-5985E1208B19}"/>
              </a:ext>
            </a:extLst>
          </p:cNvPr>
          <p:cNvGrpSpPr/>
          <p:nvPr/>
        </p:nvGrpSpPr>
        <p:grpSpPr>
          <a:xfrm>
            <a:off x="4180724" y="6040682"/>
            <a:ext cx="3276369" cy="583738"/>
            <a:chOff x="838200" y="1453358"/>
            <a:chExt cx="3276369" cy="583738"/>
          </a:xfrm>
        </p:grpSpPr>
        <p:sp>
          <p:nvSpPr>
            <p:cNvPr id="7" name="Rectangle 6">
              <a:extLst>
                <a:ext uri="{FF2B5EF4-FFF2-40B4-BE49-F238E27FC236}">
                  <a16:creationId xmlns:a16="http://schemas.microsoft.com/office/drawing/2014/main" id="{C95BA25F-6E74-5CFB-6579-C95C2CF1B3F5}"/>
                </a:ext>
                <a:ext uri="{C183D7F6-B498-43B3-948B-1728B52AA6E4}">
                  <adec:decorative xmlns:adec="http://schemas.microsoft.com/office/drawing/2017/decorative" val="0"/>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9" name="Rectangle 8">
              <a:extLst>
                <a:ext uri="{FF2B5EF4-FFF2-40B4-BE49-F238E27FC236}">
                  <a16:creationId xmlns:a16="http://schemas.microsoft.com/office/drawing/2014/main" id="{126FE4E9-C141-2CBB-48E3-A997648FBF81}"/>
                </a:ext>
                <a:ext uri="{C183D7F6-B498-43B3-948B-1728B52AA6E4}">
                  <adec:decorative xmlns:adec="http://schemas.microsoft.com/office/drawing/2017/decorative" val="0"/>
                </a:ext>
              </a:extLst>
            </p:cNvPr>
            <p:cNvSpPr/>
            <p:nvPr/>
          </p:nvSpPr>
          <p:spPr>
            <a:xfrm>
              <a:off x="3164609" y="1453358"/>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spTree>
    <p:extLst>
      <p:ext uri="{BB962C8B-B14F-4D97-AF65-F5344CB8AC3E}">
        <p14:creationId xmlns:p14="http://schemas.microsoft.com/office/powerpoint/2010/main" val="3562583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DADBF-FEE0-18E2-A45A-AD175122B7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571105-A168-DAEF-0113-68B18EF529B2}"/>
              </a:ext>
            </a:extLst>
          </p:cNvPr>
          <p:cNvSpPr>
            <a:spLocks noGrp="1"/>
          </p:cNvSpPr>
          <p:nvPr>
            <p:ph type="title"/>
          </p:nvPr>
        </p:nvSpPr>
        <p:spPr/>
        <p:txBody>
          <a:bodyPr/>
          <a:lstStyle/>
          <a:p>
            <a:r>
              <a:rPr lang="en-US" dirty="0"/>
              <a:t>Thread 1 – first two lines</a:t>
            </a:r>
          </a:p>
        </p:txBody>
      </p:sp>
      <p:sp>
        <p:nvSpPr>
          <p:cNvPr id="4" name="TextBox 3">
            <a:extLst>
              <a:ext uri="{FF2B5EF4-FFF2-40B4-BE49-F238E27FC236}">
                <a16:creationId xmlns:a16="http://schemas.microsoft.com/office/drawing/2014/main" id="{5096B101-57E4-0B41-1B77-88811F6D0549}"/>
              </a:ext>
            </a:extLst>
          </p:cNvPr>
          <p:cNvSpPr txBox="1"/>
          <p:nvPr/>
        </p:nvSpPr>
        <p:spPr>
          <a:xfrm>
            <a:off x="7278255" y="959529"/>
            <a:ext cx="4165599" cy="369332"/>
          </a:xfrm>
          <a:prstGeom prst="rect">
            <a:avLst/>
          </a:prstGeom>
          <a:noFill/>
          <a:ln>
            <a:solidFill>
              <a:schemeClr val="tx1"/>
            </a:solidFill>
          </a:ln>
        </p:spPr>
        <p:txBody>
          <a:bodyPr wrap="square" rtlCol="0">
            <a:spAutoFit/>
          </a:bodyPr>
          <a:lstStyle/>
          <a:p>
            <a:r>
              <a:rPr lang="en-US" dirty="0"/>
              <a:t>Thread 1 has decided the queue is empty</a:t>
            </a:r>
          </a:p>
        </p:txBody>
      </p:sp>
      <p:grpSp>
        <p:nvGrpSpPr>
          <p:cNvPr id="3" name="Group 2" descr="In thread 1 we execute the line &quot;if (back == null)&quot; which is true, and so we enter into the body of the if statement. At this point Thread 1 gets interrupted due to time slicing.">
            <a:extLst>
              <a:ext uri="{FF2B5EF4-FFF2-40B4-BE49-F238E27FC236}">
                <a16:creationId xmlns:a16="http://schemas.microsoft.com/office/drawing/2014/main" id="{B8F14D24-E6B8-92DE-D02B-B49CD1F6D4DE}"/>
              </a:ext>
            </a:extLst>
          </p:cNvPr>
          <p:cNvGrpSpPr/>
          <p:nvPr/>
        </p:nvGrpSpPr>
        <p:grpSpPr>
          <a:xfrm>
            <a:off x="732328" y="1635967"/>
            <a:ext cx="10037272" cy="3981926"/>
            <a:chOff x="732328" y="2629029"/>
            <a:chExt cx="10037272" cy="3981926"/>
          </a:xfrm>
        </p:grpSpPr>
        <p:sp>
          <p:nvSpPr>
            <p:cNvPr id="34" name="Content Placeholder 2">
              <a:extLst>
                <a:ext uri="{FF2B5EF4-FFF2-40B4-BE49-F238E27FC236}">
                  <a16:creationId xmlns:a16="http://schemas.microsoft.com/office/drawing/2014/main" id="{F5292516-790B-38C1-6F13-7BE6682A5EAC}"/>
                </a:ext>
              </a:extLst>
            </p:cNvPr>
            <p:cNvSpPr txBox="1">
              <a:spLocks/>
            </p:cNvSpPr>
            <p:nvPr/>
          </p:nvSpPr>
          <p:spPr>
            <a:xfrm>
              <a:off x="6288001" y="2920019"/>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216BFCC7-5090-605B-28AB-D5E471BD3E0E}"/>
                </a:ext>
              </a:extLst>
            </p:cNvPr>
            <p:cNvSpPr txBox="1"/>
            <p:nvPr/>
          </p:nvSpPr>
          <p:spPr>
            <a:xfrm>
              <a:off x="9745922" y="2629029"/>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9" name="Content Placeholder 2">
              <a:extLst>
                <a:ext uri="{FF2B5EF4-FFF2-40B4-BE49-F238E27FC236}">
                  <a16:creationId xmlns:a16="http://schemas.microsoft.com/office/drawing/2014/main" id="{703E1D4A-047C-D08F-7CF9-02F225EE1C1C}"/>
                </a:ext>
              </a:extLst>
            </p:cNvPr>
            <p:cNvSpPr txBox="1">
              <a:spLocks/>
            </p:cNvSpPr>
            <p:nvPr/>
          </p:nvSpPr>
          <p:spPr>
            <a:xfrm>
              <a:off x="732328" y="2920019"/>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40" name="TextBox 39">
              <a:extLst>
                <a:ext uri="{FF2B5EF4-FFF2-40B4-BE49-F238E27FC236}">
                  <a16:creationId xmlns:a16="http://schemas.microsoft.com/office/drawing/2014/main" id="{BC800D67-0C0E-B005-3EE3-3EE585765328}"/>
                </a:ext>
              </a:extLst>
            </p:cNvPr>
            <p:cNvSpPr txBox="1"/>
            <p:nvPr/>
          </p:nvSpPr>
          <p:spPr>
            <a:xfrm>
              <a:off x="4190249" y="2629029"/>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41" name="Left Brace 40">
              <a:extLst>
                <a:ext uri="{FF2B5EF4-FFF2-40B4-BE49-F238E27FC236}">
                  <a16:creationId xmlns:a16="http://schemas.microsoft.com/office/drawing/2014/main" id="{B70FB154-6E16-75F6-9182-5879BE0784EB}"/>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0419BE70-FFFB-930F-6059-1D5051263FAA}"/>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descr="An empty queue, which is just a front pointer and a back pointer, both referencing null.">
            <a:extLst>
              <a:ext uri="{FF2B5EF4-FFF2-40B4-BE49-F238E27FC236}">
                <a16:creationId xmlns:a16="http://schemas.microsoft.com/office/drawing/2014/main" id="{A4BA5E5C-073F-FDDD-6BF9-83E0A03B06E0}"/>
              </a:ext>
            </a:extLst>
          </p:cNvPr>
          <p:cNvGrpSpPr/>
          <p:nvPr/>
        </p:nvGrpSpPr>
        <p:grpSpPr>
          <a:xfrm>
            <a:off x="4180724" y="6040682"/>
            <a:ext cx="3276369" cy="583738"/>
            <a:chOff x="838200" y="1453358"/>
            <a:chExt cx="3276369" cy="583738"/>
          </a:xfrm>
        </p:grpSpPr>
        <p:sp>
          <p:nvSpPr>
            <p:cNvPr id="12" name="Rectangle 11">
              <a:extLst>
                <a:ext uri="{FF2B5EF4-FFF2-40B4-BE49-F238E27FC236}">
                  <a16:creationId xmlns:a16="http://schemas.microsoft.com/office/drawing/2014/main" id="{B2969B1D-5DE5-B496-C1BD-B1C64F0C3568}"/>
                </a:ext>
                <a:ext uri="{C183D7F6-B498-43B3-948B-1728B52AA6E4}">
                  <adec:decorative xmlns:adec="http://schemas.microsoft.com/office/drawing/2017/decorative" val="0"/>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13" name="Rectangle 12">
              <a:extLst>
                <a:ext uri="{FF2B5EF4-FFF2-40B4-BE49-F238E27FC236}">
                  <a16:creationId xmlns:a16="http://schemas.microsoft.com/office/drawing/2014/main" id="{661128DB-A8A7-C912-E270-C32CC70A26F5}"/>
                </a:ext>
                <a:ext uri="{C183D7F6-B498-43B3-948B-1728B52AA6E4}">
                  <adec:decorative xmlns:adec="http://schemas.microsoft.com/office/drawing/2017/decorative" val="0"/>
                </a:ext>
              </a:extLst>
            </p:cNvPr>
            <p:cNvSpPr/>
            <p:nvPr/>
          </p:nvSpPr>
          <p:spPr>
            <a:xfrm>
              <a:off x="3164609" y="1453358"/>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spTree>
    <p:extLst>
      <p:ext uri="{BB962C8B-B14F-4D97-AF65-F5344CB8AC3E}">
        <p14:creationId xmlns:p14="http://schemas.microsoft.com/office/powerpoint/2010/main" val="1176293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319DD-FFAA-30D0-0137-1B071571D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A9EF8D-0659-368F-1D30-6D64917FBC6E}"/>
              </a:ext>
            </a:extLst>
          </p:cNvPr>
          <p:cNvSpPr>
            <a:spLocks noGrp="1"/>
          </p:cNvSpPr>
          <p:nvPr>
            <p:ph type="title"/>
          </p:nvPr>
        </p:nvSpPr>
        <p:spPr/>
        <p:txBody>
          <a:bodyPr/>
          <a:lstStyle/>
          <a:p>
            <a:r>
              <a:rPr lang="en-US" dirty="0"/>
              <a:t>Thread 2 – all lines</a:t>
            </a:r>
          </a:p>
        </p:txBody>
      </p:sp>
      <p:sp>
        <p:nvSpPr>
          <p:cNvPr id="4" name="TextBox 3">
            <a:extLst>
              <a:ext uri="{FF2B5EF4-FFF2-40B4-BE49-F238E27FC236}">
                <a16:creationId xmlns:a16="http://schemas.microsoft.com/office/drawing/2014/main" id="{83536E1E-3EF4-02FF-B3E4-92BDEFC6BC6F}"/>
              </a:ext>
            </a:extLst>
          </p:cNvPr>
          <p:cNvSpPr txBox="1"/>
          <p:nvPr/>
        </p:nvSpPr>
        <p:spPr>
          <a:xfrm>
            <a:off x="7278255" y="605567"/>
            <a:ext cx="4165599" cy="646331"/>
          </a:xfrm>
          <a:prstGeom prst="rect">
            <a:avLst/>
          </a:prstGeom>
          <a:noFill/>
          <a:ln>
            <a:solidFill>
              <a:schemeClr val="tx1"/>
            </a:solidFill>
          </a:ln>
        </p:spPr>
        <p:txBody>
          <a:bodyPr wrap="square" rtlCol="0">
            <a:spAutoFit/>
          </a:bodyPr>
          <a:lstStyle/>
          <a:p>
            <a:r>
              <a:rPr lang="en-US" dirty="0"/>
              <a:t>Thread 1 has decided the queue is empty</a:t>
            </a:r>
          </a:p>
          <a:p>
            <a:r>
              <a:rPr lang="en-US" dirty="0"/>
              <a:t>Meanwhile, thread 2 enqueues 2</a:t>
            </a:r>
          </a:p>
        </p:txBody>
      </p:sp>
      <p:grpSp>
        <p:nvGrpSpPr>
          <p:cNvPr id="3" name="Group 2" descr="Next we do the entirety of thread 2, which completely adds the value 2 into the queue.">
            <a:extLst>
              <a:ext uri="{FF2B5EF4-FFF2-40B4-BE49-F238E27FC236}">
                <a16:creationId xmlns:a16="http://schemas.microsoft.com/office/drawing/2014/main" id="{F32ABF83-49E1-A195-551E-140A11B4896F}"/>
              </a:ext>
            </a:extLst>
          </p:cNvPr>
          <p:cNvGrpSpPr/>
          <p:nvPr/>
        </p:nvGrpSpPr>
        <p:grpSpPr>
          <a:xfrm>
            <a:off x="732328" y="1626135"/>
            <a:ext cx="10037272" cy="3981926"/>
            <a:chOff x="732328" y="2629029"/>
            <a:chExt cx="10037272" cy="3981926"/>
          </a:xfrm>
        </p:grpSpPr>
        <p:sp>
          <p:nvSpPr>
            <p:cNvPr id="34" name="Content Placeholder 2">
              <a:extLst>
                <a:ext uri="{FF2B5EF4-FFF2-40B4-BE49-F238E27FC236}">
                  <a16:creationId xmlns:a16="http://schemas.microsoft.com/office/drawing/2014/main" id="{8FD0F61F-A2A6-CBA4-DF5C-53599A4265AD}"/>
                </a:ext>
              </a:extLst>
            </p:cNvPr>
            <p:cNvSpPr txBox="1">
              <a:spLocks/>
            </p:cNvSpPr>
            <p:nvPr/>
          </p:nvSpPr>
          <p:spPr>
            <a:xfrm>
              <a:off x="6288001" y="2920019"/>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r>
                <a:rPr lang="en-US" b="1" strike="sngStrike" dirty="0"/>
                <a:t>		back = new Node(x); </a:t>
              </a:r>
            </a:p>
            <a:p>
              <a:pPr marL="0" indent="0">
                <a:buFont typeface="Arial" panose="020B0604020202020204" pitchFamily="34" charset="0"/>
                <a:buNone/>
              </a:pPr>
              <a:r>
                <a:rPr lang="en-US" b="1" strike="sngStrike" dirty="0"/>
                <a:t>		front = back;</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else { </a:t>
              </a:r>
            </a:p>
            <a:p>
              <a:pPr marL="0" indent="0">
                <a:buFont typeface="Arial" panose="020B0604020202020204" pitchFamily="34" charset="0"/>
                <a:buNone/>
              </a:pPr>
              <a:r>
                <a:rPr lang="en-US" b="1" strike="sngStrike" dirty="0"/>
                <a:t>		</a:t>
              </a:r>
              <a:r>
                <a:rPr lang="en-US" b="1" strike="sngStrike" dirty="0" err="1"/>
                <a:t>back.next</a:t>
              </a:r>
              <a:r>
                <a:rPr lang="en-US" b="1" strike="sngStrike" dirty="0"/>
                <a:t> = new Node(x); </a:t>
              </a:r>
            </a:p>
            <a:p>
              <a:pPr marL="0" indent="0">
                <a:buFont typeface="Arial" panose="020B0604020202020204" pitchFamily="34" charset="0"/>
                <a:buNone/>
              </a:pPr>
              <a:r>
                <a:rPr lang="en-US" b="1" strike="sngStrike" dirty="0"/>
                <a:t>		back = </a:t>
              </a:r>
              <a:r>
                <a:rPr lang="en-US" b="1" strike="sngStrike" dirty="0" err="1"/>
                <a:t>back.next</a:t>
              </a:r>
              <a:r>
                <a:rPr lang="en-US" b="1" strike="sngStrike" dirty="0"/>
                <a:t>; </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9EB55E4B-6E58-E142-6911-BA43302DE33B}"/>
                </a:ext>
              </a:extLst>
            </p:cNvPr>
            <p:cNvSpPr txBox="1"/>
            <p:nvPr/>
          </p:nvSpPr>
          <p:spPr>
            <a:xfrm>
              <a:off x="9745922" y="2629029"/>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9" name="Content Placeholder 2">
              <a:extLst>
                <a:ext uri="{FF2B5EF4-FFF2-40B4-BE49-F238E27FC236}">
                  <a16:creationId xmlns:a16="http://schemas.microsoft.com/office/drawing/2014/main" id="{E8581A67-265F-9585-D086-42EF97575984}"/>
                </a:ext>
              </a:extLst>
            </p:cNvPr>
            <p:cNvSpPr txBox="1">
              <a:spLocks/>
            </p:cNvSpPr>
            <p:nvPr/>
          </p:nvSpPr>
          <p:spPr>
            <a:xfrm>
              <a:off x="732328" y="2920019"/>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40" name="TextBox 39">
              <a:extLst>
                <a:ext uri="{FF2B5EF4-FFF2-40B4-BE49-F238E27FC236}">
                  <a16:creationId xmlns:a16="http://schemas.microsoft.com/office/drawing/2014/main" id="{D9C1810D-BB3B-2781-5F5B-5DE76F9CEBCC}"/>
                </a:ext>
              </a:extLst>
            </p:cNvPr>
            <p:cNvSpPr txBox="1"/>
            <p:nvPr/>
          </p:nvSpPr>
          <p:spPr>
            <a:xfrm>
              <a:off x="4190249" y="2629029"/>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41" name="Left Brace 40">
              <a:extLst>
                <a:ext uri="{FF2B5EF4-FFF2-40B4-BE49-F238E27FC236}">
                  <a16:creationId xmlns:a16="http://schemas.microsoft.com/office/drawing/2014/main" id="{564C11C0-95B9-1798-6B0D-70E74342981A}"/>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1D4C5BA0-DB61-7A1C-DBF3-52591A1D10DE}"/>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 name="Group 5" descr="A queue with the value 2 included. There is a single node containing 2. Its next reference is null. The front and back pointers both reference this node containing 2.">
            <a:extLst>
              <a:ext uri="{FF2B5EF4-FFF2-40B4-BE49-F238E27FC236}">
                <a16:creationId xmlns:a16="http://schemas.microsoft.com/office/drawing/2014/main" id="{AAEEF8CC-1EF3-5AE5-F128-A6E22EC01EBC}"/>
              </a:ext>
            </a:extLst>
          </p:cNvPr>
          <p:cNvGrpSpPr/>
          <p:nvPr/>
        </p:nvGrpSpPr>
        <p:grpSpPr>
          <a:xfrm>
            <a:off x="3359611" y="5898471"/>
            <a:ext cx="4918595" cy="528320"/>
            <a:chOff x="838200" y="1508776"/>
            <a:chExt cx="4918595" cy="528320"/>
          </a:xfrm>
        </p:grpSpPr>
        <p:sp>
          <p:nvSpPr>
            <p:cNvPr id="7" name="Rectangle 6">
              <a:extLst>
                <a:ext uri="{FF2B5EF4-FFF2-40B4-BE49-F238E27FC236}">
                  <a16:creationId xmlns:a16="http://schemas.microsoft.com/office/drawing/2014/main" id="{AB4EB502-DFF5-6917-FCF6-7387D28E1A1C}"/>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9" name="Rectangle 8">
              <a:extLst>
                <a:ext uri="{FF2B5EF4-FFF2-40B4-BE49-F238E27FC236}">
                  <a16:creationId xmlns:a16="http://schemas.microsoft.com/office/drawing/2014/main" id="{5337DB78-0E17-00A6-67C4-29EDA89A127B}"/>
                </a:ext>
              </a:extLst>
            </p:cNvPr>
            <p:cNvSpPr/>
            <p:nvPr/>
          </p:nvSpPr>
          <p:spPr>
            <a:xfrm>
              <a:off x="4806835" y="1508776"/>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nvGrpSpPr>
            <p:cNvPr id="11" name="Group 10">
              <a:extLst>
                <a:ext uri="{FF2B5EF4-FFF2-40B4-BE49-F238E27FC236}">
                  <a16:creationId xmlns:a16="http://schemas.microsoft.com/office/drawing/2014/main" id="{094F13B9-60D5-077E-15A4-469C6B0BAD27}"/>
                </a:ext>
              </a:extLst>
            </p:cNvPr>
            <p:cNvGrpSpPr/>
            <p:nvPr/>
          </p:nvGrpSpPr>
          <p:grpSpPr>
            <a:xfrm>
              <a:off x="2727960" y="1508776"/>
              <a:ext cx="1056640" cy="528320"/>
              <a:chOff x="8117840" y="4104640"/>
              <a:chExt cx="1056640" cy="528320"/>
            </a:xfrm>
          </p:grpSpPr>
          <p:sp>
            <p:nvSpPr>
              <p:cNvPr id="16" name="Rectangle 15">
                <a:extLst>
                  <a:ext uri="{FF2B5EF4-FFF2-40B4-BE49-F238E27FC236}">
                    <a16:creationId xmlns:a16="http://schemas.microsoft.com/office/drawing/2014/main" id="{0802F6A3-E9A8-5954-9C38-CCB5620F1E80}"/>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7" name="Rectangle 16">
                <a:extLst>
                  <a:ext uri="{FF2B5EF4-FFF2-40B4-BE49-F238E27FC236}">
                    <a16:creationId xmlns:a16="http://schemas.microsoft.com/office/drawing/2014/main" id="{8472B177-356A-CB8A-35C4-337C8E3F16A4}"/>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6" name="Straight Arrow Connector 25">
              <a:extLst>
                <a:ext uri="{FF2B5EF4-FFF2-40B4-BE49-F238E27FC236}">
                  <a16:creationId xmlns:a16="http://schemas.microsoft.com/office/drawing/2014/main" id="{C5F3E8C0-1ACE-CE78-25B2-C1B8F66A40FE}"/>
                </a:ext>
              </a:extLst>
            </p:cNvPr>
            <p:cNvCxnSpPr>
              <a:cxnSpLocks/>
              <a:endCxn id="16" idx="1"/>
            </p:cNvCxnSpPr>
            <p:nvPr/>
          </p:nvCxnSpPr>
          <p:spPr>
            <a:xfrm>
              <a:off x="1788160" y="1772936"/>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C3CAF0A-06E5-3F96-9D71-184D4DE4B21F}"/>
                </a:ext>
              </a:extLst>
            </p:cNvPr>
            <p:cNvCxnSpPr>
              <a:cxnSpLocks/>
              <a:stCxn id="9" idx="1"/>
              <a:endCxn id="17" idx="3"/>
            </p:cNvCxnSpPr>
            <p:nvPr/>
          </p:nvCxnSpPr>
          <p:spPr>
            <a:xfrm flipH="1">
              <a:off x="3784600" y="1772936"/>
              <a:ext cx="102223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5664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92911-38DC-1E6D-E379-30119B37B4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1C99E9-D4B1-C748-7403-A56BB3BA0C63}"/>
              </a:ext>
            </a:extLst>
          </p:cNvPr>
          <p:cNvSpPr>
            <a:spLocks noGrp="1"/>
          </p:cNvSpPr>
          <p:nvPr>
            <p:ph type="title"/>
          </p:nvPr>
        </p:nvSpPr>
        <p:spPr/>
        <p:txBody>
          <a:bodyPr/>
          <a:lstStyle/>
          <a:p>
            <a:r>
              <a:rPr lang="en-US" dirty="0"/>
              <a:t>Thread 1 – remaining lines</a:t>
            </a:r>
          </a:p>
        </p:txBody>
      </p:sp>
      <p:sp>
        <p:nvSpPr>
          <p:cNvPr id="4" name="TextBox 3">
            <a:extLst>
              <a:ext uri="{FF2B5EF4-FFF2-40B4-BE49-F238E27FC236}">
                <a16:creationId xmlns:a16="http://schemas.microsoft.com/office/drawing/2014/main" id="{FC791B17-5542-5D5F-DA9C-4CCFCCCAA899}"/>
              </a:ext>
            </a:extLst>
          </p:cNvPr>
          <p:cNvSpPr txBox="1"/>
          <p:nvPr/>
        </p:nvSpPr>
        <p:spPr>
          <a:xfrm>
            <a:off x="7278255" y="389257"/>
            <a:ext cx="4165599" cy="1200329"/>
          </a:xfrm>
          <a:prstGeom prst="rect">
            <a:avLst/>
          </a:prstGeom>
          <a:noFill/>
          <a:ln>
            <a:solidFill>
              <a:schemeClr val="tx1"/>
            </a:solidFill>
          </a:ln>
        </p:spPr>
        <p:txBody>
          <a:bodyPr wrap="square" rtlCol="0">
            <a:spAutoFit/>
          </a:bodyPr>
          <a:lstStyle/>
          <a:p>
            <a:r>
              <a:rPr lang="en-US" dirty="0"/>
              <a:t>Thread 1 has decided the queue is empty</a:t>
            </a:r>
          </a:p>
          <a:p>
            <a:r>
              <a:rPr lang="en-US" dirty="0"/>
              <a:t>Meanwhile, thread 2 enqueues 2</a:t>
            </a:r>
          </a:p>
          <a:p>
            <a:r>
              <a:rPr lang="en-US" dirty="0"/>
              <a:t>Thread 1 continues as if the queue is still empty, overwriting Thread 2’s work</a:t>
            </a:r>
          </a:p>
        </p:txBody>
      </p:sp>
      <p:grpSp>
        <p:nvGrpSpPr>
          <p:cNvPr id="15" name="Group 14" descr="Finally we complete the rest of thread 1. Because we had already entered the body of the if statement, the code behaves as if the queue was empty, and so we create a new node and set the front and back pointers to both reference this new node. The causes the node containing 2 to be garbage collected, and so the final queue contains only the value 1.">
            <a:extLst>
              <a:ext uri="{FF2B5EF4-FFF2-40B4-BE49-F238E27FC236}">
                <a16:creationId xmlns:a16="http://schemas.microsoft.com/office/drawing/2014/main" id="{CD2085A9-880C-5445-E142-80D107D35EE8}"/>
              </a:ext>
            </a:extLst>
          </p:cNvPr>
          <p:cNvGrpSpPr/>
          <p:nvPr/>
        </p:nvGrpSpPr>
        <p:grpSpPr>
          <a:xfrm>
            <a:off x="732328" y="1626138"/>
            <a:ext cx="10037272" cy="3981926"/>
            <a:chOff x="732328" y="2629029"/>
            <a:chExt cx="10037272" cy="3981926"/>
          </a:xfrm>
        </p:grpSpPr>
        <p:sp>
          <p:nvSpPr>
            <p:cNvPr id="34" name="Content Placeholder 2">
              <a:extLst>
                <a:ext uri="{FF2B5EF4-FFF2-40B4-BE49-F238E27FC236}">
                  <a16:creationId xmlns:a16="http://schemas.microsoft.com/office/drawing/2014/main" id="{CC8DECD1-895E-D68C-B141-B2E311C8F60B}"/>
                </a:ext>
              </a:extLst>
            </p:cNvPr>
            <p:cNvSpPr txBox="1">
              <a:spLocks/>
            </p:cNvSpPr>
            <p:nvPr/>
          </p:nvSpPr>
          <p:spPr>
            <a:xfrm>
              <a:off x="6288001" y="2920019"/>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r>
                <a:rPr lang="en-US" b="1" strike="sngStrike" dirty="0"/>
                <a:t>		back = new Node(x); </a:t>
              </a:r>
            </a:p>
            <a:p>
              <a:pPr marL="0" indent="0">
                <a:buFont typeface="Arial" panose="020B0604020202020204" pitchFamily="34" charset="0"/>
                <a:buNone/>
              </a:pPr>
              <a:r>
                <a:rPr lang="en-US" b="1" strike="sngStrike" dirty="0"/>
                <a:t>		front = back;</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else { </a:t>
              </a:r>
            </a:p>
            <a:p>
              <a:pPr marL="0" indent="0">
                <a:buFont typeface="Arial" panose="020B0604020202020204" pitchFamily="34" charset="0"/>
                <a:buNone/>
              </a:pPr>
              <a:r>
                <a:rPr lang="en-US" b="1" strike="sngStrike" dirty="0"/>
                <a:t>		</a:t>
              </a:r>
              <a:r>
                <a:rPr lang="en-US" b="1" strike="sngStrike" dirty="0" err="1"/>
                <a:t>back.next</a:t>
              </a:r>
              <a:r>
                <a:rPr lang="en-US" b="1" strike="sngStrike" dirty="0"/>
                <a:t> = new Node(x); </a:t>
              </a:r>
            </a:p>
            <a:p>
              <a:pPr marL="0" indent="0">
                <a:buFont typeface="Arial" panose="020B0604020202020204" pitchFamily="34" charset="0"/>
                <a:buNone/>
              </a:pPr>
              <a:r>
                <a:rPr lang="en-US" b="1" strike="sngStrike" dirty="0"/>
                <a:t>		back = </a:t>
              </a:r>
              <a:r>
                <a:rPr lang="en-US" b="1" strike="sngStrike" dirty="0" err="1"/>
                <a:t>back.next</a:t>
              </a:r>
              <a:r>
                <a:rPr lang="en-US" b="1" strike="sngStrike" dirty="0"/>
                <a:t>; </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E25CDDDE-EF93-813B-B4F7-D6ADE9D95D88}"/>
                </a:ext>
              </a:extLst>
            </p:cNvPr>
            <p:cNvSpPr txBox="1"/>
            <p:nvPr/>
          </p:nvSpPr>
          <p:spPr>
            <a:xfrm>
              <a:off x="9745922" y="2629029"/>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9" name="Content Placeholder 2">
              <a:extLst>
                <a:ext uri="{FF2B5EF4-FFF2-40B4-BE49-F238E27FC236}">
                  <a16:creationId xmlns:a16="http://schemas.microsoft.com/office/drawing/2014/main" id="{E7686F63-0A25-C02E-9A08-2ED6268AE6E1}"/>
                </a:ext>
              </a:extLst>
            </p:cNvPr>
            <p:cNvSpPr txBox="1">
              <a:spLocks/>
            </p:cNvSpPr>
            <p:nvPr/>
          </p:nvSpPr>
          <p:spPr>
            <a:xfrm>
              <a:off x="732328" y="2920019"/>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a:t>
              </a:r>
              <a:r>
                <a:rPr lang="en-US" b="1" strike="sngStrike" dirty="0"/>
                <a:t>back = new Node(x); </a:t>
              </a:r>
            </a:p>
            <a:p>
              <a:pPr marL="0" indent="0">
                <a:buFont typeface="Arial" panose="020B0604020202020204" pitchFamily="34" charset="0"/>
                <a:buNone/>
              </a:pPr>
              <a:r>
                <a:rPr lang="en-US" b="1" strike="sngStrike" dirty="0"/>
                <a:t>		front = back;</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else { </a:t>
              </a:r>
            </a:p>
            <a:p>
              <a:pPr marL="0" indent="0">
                <a:buFont typeface="Arial" panose="020B0604020202020204" pitchFamily="34" charset="0"/>
                <a:buNone/>
              </a:pPr>
              <a:r>
                <a:rPr lang="en-US" b="1" strike="sngStrike" dirty="0"/>
                <a:t>		</a:t>
              </a:r>
              <a:r>
                <a:rPr lang="en-US" b="1" strike="sngStrike" dirty="0" err="1"/>
                <a:t>back.next</a:t>
              </a:r>
              <a:r>
                <a:rPr lang="en-US" b="1" strike="sngStrike" dirty="0"/>
                <a:t> = new Node(x); </a:t>
              </a:r>
            </a:p>
            <a:p>
              <a:pPr marL="0" indent="0">
                <a:buFont typeface="Arial" panose="020B0604020202020204" pitchFamily="34" charset="0"/>
                <a:buNone/>
              </a:pPr>
              <a:r>
                <a:rPr lang="en-US" b="1" strike="sngStrike" dirty="0"/>
                <a:t>		back = </a:t>
              </a:r>
              <a:r>
                <a:rPr lang="en-US" b="1" strike="sngStrike" dirty="0" err="1"/>
                <a:t>back.next</a:t>
              </a:r>
              <a:r>
                <a:rPr lang="en-US" b="1" strike="sngStrike" dirty="0"/>
                <a:t>; </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a:t>
              </a:r>
            </a:p>
          </p:txBody>
        </p:sp>
        <p:sp>
          <p:nvSpPr>
            <p:cNvPr id="40" name="TextBox 39">
              <a:extLst>
                <a:ext uri="{FF2B5EF4-FFF2-40B4-BE49-F238E27FC236}">
                  <a16:creationId xmlns:a16="http://schemas.microsoft.com/office/drawing/2014/main" id="{11444953-DBCB-47F1-A02C-9CA403DCF3AE}"/>
                </a:ext>
              </a:extLst>
            </p:cNvPr>
            <p:cNvSpPr txBox="1"/>
            <p:nvPr/>
          </p:nvSpPr>
          <p:spPr>
            <a:xfrm>
              <a:off x="4190249" y="2629029"/>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41" name="Left Brace 40">
              <a:extLst>
                <a:ext uri="{FF2B5EF4-FFF2-40B4-BE49-F238E27FC236}">
                  <a16:creationId xmlns:a16="http://schemas.microsoft.com/office/drawing/2014/main" id="{83EA8621-D1A8-C7B3-38AB-8A6276264452}"/>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125D9C66-6DA1-4C62-74C3-DC716B86E77D}"/>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 descr="A queue with the value 2 included. There is a single node containing 2. Its next reference is null. The front and back pointers both reference this node containing 2.">
            <a:extLst>
              <a:ext uri="{FF2B5EF4-FFF2-40B4-BE49-F238E27FC236}">
                <a16:creationId xmlns:a16="http://schemas.microsoft.com/office/drawing/2014/main" id="{709774E0-CB5D-9755-F1AE-F8D8478A9B60}"/>
              </a:ext>
            </a:extLst>
          </p:cNvPr>
          <p:cNvGrpSpPr/>
          <p:nvPr/>
        </p:nvGrpSpPr>
        <p:grpSpPr>
          <a:xfrm>
            <a:off x="3359611" y="5898471"/>
            <a:ext cx="4918595" cy="528320"/>
            <a:chOff x="838200" y="1508776"/>
            <a:chExt cx="4918595" cy="528320"/>
          </a:xfrm>
        </p:grpSpPr>
        <p:sp>
          <p:nvSpPr>
            <p:cNvPr id="5" name="Rectangle 4">
              <a:extLst>
                <a:ext uri="{FF2B5EF4-FFF2-40B4-BE49-F238E27FC236}">
                  <a16:creationId xmlns:a16="http://schemas.microsoft.com/office/drawing/2014/main" id="{E3424C8B-452A-DE65-33EB-B4D650FFAD63}"/>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6" name="Rectangle 5">
              <a:extLst>
                <a:ext uri="{FF2B5EF4-FFF2-40B4-BE49-F238E27FC236}">
                  <a16:creationId xmlns:a16="http://schemas.microsoft.com/office/drawing/2014/main" id="{19C7892C-6D31-E3E8-A602-B2BDC676AE37}"/>
                </a:ext>
              </a:extLst>
            </p:cNvPr>
            <p:cNvSpPr/>
            <p:nvPr/>
          </p:nvSpPr>
          <p:spPr>
            <a:xfrm>
              <a:off x="4806835" y="1508776"/>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nvGrpSpPr>
            <p:cNvPr id="8" name="Group 7">
              <a:extLst>
                <a:ext uri="{FF2B5EF4-FFF2-40B4-BE49-F238E27FC236}">
                  <a16:creationId xmlns:a16="http://schemas.microsoft.com/office/drawing/2014/main" id="{F578A044-54B4-95F1-612E-2681E548F54D}"/>
                </a:ext>
              </a:extLst>
            </p:cNvPr>
            <p:cNvGrpSpPr/>
            <p:nvPr/>
          </p:nvGrpSpPr>
          <p:grpSpPr>
            <a:xfrm>
              <a:off x="2727960" y="1508776"/>
              <a:ext cx="1056640" cy="528320"/>
              <a:chOff x="8117840" y="4104640"/>
              <a:chExt cx="1056640" cy="528320"/>
            </a:xfrm>
          </p:grpSpPr>
          <p:sp>
            <p:nvSpPr>
              <p:cNvPr id="13" name="Rectangle 12">
                <a:extLst>
                  <a:ext uri="{FF2B5EF4-FFF2-40B4-BE49-F238E27FC236}">
                    <a16:creationId xmlns:a16="http://schemas.microsoft.com/office/drawing/2014/main" id="{9D9B449B-F18D-1CF4-E28C-FFD52F8E8A3F}"/>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4" name="Rectangle 13">
                <a:extLst>
                  <a:ext uri="{FF2B5EF4-FFF2-40B4-BE49-F238E27FC236}">
                    <a16:creationId xmlns:a16="http://schemas.microsoft.com/office/drawing/2014/main" id="{8F2593BC-6EDF-A1E8-708A-C2ADC88A70B6}"/>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0" name="Straight Arrow Connector 9">
              <a:extLst>
                <a:ext uri="{FF2B5EF4-FFF2-40B4-BE49-F238E27FC236}">
                  <a16:creationId xmlns:a16="http://schemas.microsoft.com/office/drawing/2014/main" id="{0F83FAEE-FBA9-4874-4525-0A4C657DADA3}"/>
                </a:ext>
              </a:extLst>
            </p:cNvPr>
            <p:cNvCxnSpPr>
              <a:cxnSpLocks/>
              <a:endCxn id="13" idx="1"/>
            </p:cNvCxnSpPr>
            <p:nvPr/>
          </p:nvCxnSpPr>
          <p:spPr>
            <a:xfrm>
              <a:off x="1788160" y="1772936"/>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3F49352-3251-8CEE-CCE6-B41079E1A66B}"/>
                </a:ext>
              </a:extLst>
            </p:cNvPr>
            <p:cNvCxnSpPr>
              <a:cxnSpLocks/>
              <a:stCxn id="6" idx="1"/>
              <a:endCxn id="14" idx="3"/>
            </p:cNvCxnSpPr>
            <p:nvPr/>
          </p:nvCxnSpPr>
          <p:spPr>
            <a:xfrm flipH="1">
              <a:off x="3784600" y="1772936"/>
              <a:ext cx="102223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00626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1EC1A-6CA5-98A7-F39E-5B051CE8D372}"/>
              </a:ext>
            </a:extLst>
          </p:cNvPr>
          <p:cNvSpPr>
            <a:spLocks noGrp="1"/>
          </p:cNvSpPr>
          <p:nvPr>
            <p:ph type="title"/>
          </p:nvPr>
        </p:nvSpPr>
        <p:spPr/>
        <p:txBody>
          <a:bodyPr/>
          <a:lstStyle/>
          <a:p>
            <a:r>
              <a:rPr lang="en-US" dirty="0"/>
              <a:t>Interleaving</a:t>
            </a:r>
          </a:p>
        </p:txBody>
      </p:sp>
      <p:sp>
        <p:nvSpPr>
          <p:cNvPr id="3" name="Content Placeholder 2">
            <a:extLst>
              <a:ext uri="{FF2B5EF4-FFF2-40B4-BE49-F238E27FC236}">
                <a16:creationId xmlns:a16="http://schemas.microsoft.com/office/drawing/2014/main" id="{43DB31AF-5BCA-E54E-4929-B7B6A0D8AB8B}"/>
              </a:ext>
            </a:extLst>
          </p:cNvPr>
          <p:cNvSpPr>
            <a:spLocks noGrp="1"/>
          </p:cNvSpPr>
          <p:nvPr>
            <p:ph idx="1"/>
          </p:nvPr>
        </p:nvSpPr>
        <p:spPr/>
        <p:txBody>
          <a:bodyPr/>
          <a:lstStyle/>
          <a:p>
            <a:r>
              <a:rPr lang="en-US" dirty="0"/>
              <a:t>Due to time slicing, a thread can be interrupted at any time</a:t>
            </a:r>
          </a:p>
          <a:p>
            <a:pPr lvl="1"/>
            <a:r>
              <a:rPr lang="en-US" dirty="0"/>
              <a:t>Between any two lines of code</a:t>
            </a:r>
          </a:p>
          <a:p>
            <a:pPr lvl="1"/>
            <a:r>
              <a:rPr lang="en-US" dirty="0"/>
              <a:t>Within a single line of code</a:t>
            </a:r>
          </a:p>
          <a:p>
            <a:r>
              <a:rPr lang="en-US" dirty="0"/>
              <a:t>The sequence that operations occur across two threads is called an interleaving</a:t>
            </a:r>
          </a:p>
          <a:p>
            <a:r>
              <a:rPr lang="en-US" dirty="0"/>
              <a:t>Without doing anything else, we have no control over how different threads might be interleaved</a:t>
            </a:r>
          </a:p>
        </p:txBody>
      </p:sp>
    </p:spTree>
    <p:extLst>
      <p:ext uri="{BB962C8B-B14F-4D97-AF65-F5344CB8AC3E}">
        <p14:creationId xmlns:p14="http://schemas.microsoft.com/office/powerpoint/2010/main" val="4026232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728F4-3931-DD09-E083-866E3C89AC88}"/>
              </a:ext>
            </a:extLst>
          </p:cNvPr>
          <p:cNvSpPr>
            <a:spLocks noGrp="1"/>
          </p:cNvSpPr>
          <p:nvPr>
            <p:ph type="title"/>
          </p:nvPr>
        </p:nvSpPr>
        <p:spPr/>
        <p:txBody>
          <a:bodyPr/>
          <a:lstStyle/>
          <a:p>
            <a:r>
              <a:rPr lang="en-US" dirty="0"/>
              <a:t>Work and Span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D882F1B-2722-4D50-BE90-E016230C7C75}"/>
                  </a:ext>
                </a:extLst>
              </p:cNvPr>
              <p:cNvSpPr>
                <a:spLocks noGrp="1"/>
              </p:cNvSpPr>
              <p:nvPr>
                <p:ph idx="1"/>
              </p:nvPr>
            </p:nvSpPr>
            <p:spPr/>
            <p:txBody>
              <a:bodyPr/>
              <a:lstStyle/>
              <a:p>
                <a:r>
                  <a:rPr lang="en-US" dirty="0"/>
                  <a:t>Let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be the running time if there are </a:t>
                </a:r>
                <a14:m>
                  <m:oMath xmlns:m="http://schemas.openxmlformats.org/officeDocument/2006/math">
                    <m:r>
                      <a:rPr lang="en-US" b="0" i="1" smtClean="0">
                        <a:latin typeface="Cambria Math" panose="02040503050406030204" pitchFamily="18" charset="0"/>
                      </a:rPr>
                      <m:t>𝑃</m:t>
                    </m:r>
                  </m:oMath>
                </a14:m>
                <a:r>
                  <a:rPr lang="en-US" dirty="0"/>
                  <a:t> processors available</a:t>
                </a:r>
              </a:p>
              <a:p>
                <a:r>
                  <a:rPr lang="en-US" dirty="0"/>
                  <a:t>Two key measures of run time:</a:t>
                </a:r>
              </a:p>
              <a:p>
                <a:pPr lvl="1"/>
                <a:r>
                  <a:rPr lang="en-US" dirty="0"/>
                  <a:t>Work: How long it would take 1 processor,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Just suppose all forks are done sequentially </a:t>
                </a:r>
              </a:p>
              <a:p>
                <a:pPr lvl="2"/>
                <a:r>
                  <a:rPr lang="en-US" dirty="0"/>
                  <a:t>Cumulative work all processors must complete</a:t>
                </a:r>
              </a:p>
              <a:p>
                <a:pPr lvl="2"/>
                <a:r>
                  <a:rPr lang="en-US" dirty="0"/>
                  <a:t>For array sum: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r>
                  <a:rPr lang="en-US" dirty="0"/>
                  <a:t>Span: How long it would take an infinite number of processors, so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pPr lvl="2"/>
                <a:r>
                  <a:rPr lang="en-US" dirty="0"/>
                  <a:t>Theoretical ideal for parallelization</a:t>
                </a:r>
              </a:p>
              <a:p>
                <a:pPr lvl="2"/>
                <a:r>
                  <a:rPr lang="en-US" dirty="0"/>
                  <a:t>Longest “dependence chain” in the algorithm</a:t>
                </a:r>
              </a:p>
              <a:p>
                <a:pPr lvl="2"/>
                <a:r>
                  <a:rPr lang="en-US" dirty="0"/>
                  <a:t>Also called “critical path length” or “computation depth”</a:t>
                </a:r>
              </a:p>
              <a:p>
                <a:pPr lvl="2"/>
                <a:r>
                  <a:rPr lang="en-US" dirty="0"/>
                  <a:t>For array sum: </a:t>
                </a:r>
                <a14:m>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Θ</m:t>
                        </m:r>
                        <m:r>
                          <a:rPr lang="en-US" b="0" i="1" smtClean="0">
                            <a:latin typeface="Cambria Math" panose="02040503050406030204" pitchFamily="18" charset="0"/>
                          </a:rPr>
                          <m:t>(</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BD882F1B-2722-4D50-BE90-E016230C7C75}"/>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061298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3ECE2-9CC3-DF86-BABE-D4BE2D4AB901}"/>
              </a:ext>
            </a:extLst>
          </p:cNvPr>
          <p:cNvSpPr>
            <a:spLocks noGrp="1"/>
          </p:cNvSpPr>
          <p:nvPr>
            <p:ph type="title"/>
          </p:nvPr>
        </p:nvSpPr>
        <p:spPr/>
        <p:txBody>
          <a:bodyPr/>
          <a:lstStyle/>
          <a:p>
            <a:r>
              <a:rPr lang="en-US" dirty="0"/>
              <a:t>Concurrent Programming</a:t>
            </a:r>
          </a:p>
        </p:txBody>
      </p:sp>
      <p:sp>
        <p:nvSpPr>
          <p:cNvPr id="3" name="Content Placeholder 2">
            <a:extLst>
              <a:ext uri="{FF2B5EF4-FFF2-40B4-BE49-F238E27FC236}">
                <a16:creationId xmlns:a16="http://schemas.microsoft.com/office/drawing/2014/main" id="{5B919A95-C324-F33C-8E0D-40758B326B9A}"/>
              </a:ext>
            </a:extLst>
          </p:cNvPr>
          <p:cNvSpPr>
            <a:spLocks noGrp="1"/>
          </p:cNvSpPr>
          <p:nvPr>
            <p:ph idx="1"/>
          </p:nvPr>
        </p:nvSpPr>
        <p:spPr/>
        <p:txBody>
          <a:bodyPr>
            <a:normAutofit lnSpcReduction="10000"/>
          </a:bodyPr>
          <a:lstStyle/>
          <a:p>
            <a:r>
              <a:rPr lang="en-US" dirty="0"/>
              <a:t>Concurrency: </a:t>
            </a:r>
          </a:p>
          <a:p>
            <a:pPr lvl="1"/>
            <a:r>
              <a:rPr lang="en-US" dirty="0"/>
              <a:t>Correctly and efficiently managing access to shared resources across multiple possibly-simultaneous tasks</a:t>
            </a:r>
          </a:p>
          <a:p>
            <a:r>
              <a:rPr lang="en-US" dirty="0"/>
              <a:t>Requires synchronization to avoid incorrect simultaneous access</a:t>
            </a:r>
          </a:p>
          <a:p>
            <a:pPr lvl="1"/>
            <a:r>
              <a:rPr lang="en-US" dirty="0"/>
              <a:t>Use some way of “blocking” other tasks from using a resource when another modifies it or makes decisions based on its state</a:t>
            </a:r>
          </a:p>
          <a:p>
            <a:pPr lvl="1"/>
            <a:r>
              <a:rPr lang="en-US" dirty="0"/>
              <a:t>That blocking task will free up the resource when it’s done</a:t>
            </a:r>
          </a:p>
          <a:p>
            <a:r>
              <a:rPr lang="en-US" dirty="0"/>
              <a:t>Warning:</a:t>
            </a:r>
          </a:p>
          <a:p>
            <a:pPr lvl="1"/>
            <a:r>
              <a:rPr lang="en-US" dirty="0"/>
              <a:t>Because we have no control over when threads are scheduled by the OS, even correct implementations are highly non-deterministic</a:t>
            </a:r>
          </a:p>
          <a:p>
            <a:pPr lvl="1"/>
            <a:r>
              <a:rPr lang="en-US" dirty="0"/>
              <a:t>Errors are hard to reproduce, which complicates debugging</a:t>
            </a:r>
          </a:p>
          <a:p>
            <a:endParaRPr lang="en-US" dirty="0"/>
          </a:p>
        </p:txBody>
      </p:sp>
    </p:spTree>
    <p:extLst>
      <p:ext uri="{BB962C8B-B14F-4D97-AF65-F5344CB8AC3E}">
        <p14:creationId xmlns:p14="http://schemas.microsoft.com/office/powerpoint/2010/main" val="3154095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0080A-80A6-F4EC-185D-CA6DDF5AE918}"/>
              </a:ext>
            </a:extLst>
          </p:cNvPr>
          <p:cNvSpPr>
            <a:spLocks noGrp="1"/>
          </p:cNvSpPr>
          <p:nvPr>
            <p:ph type="title"/>
          </p:nvPr>
        </p:nvSpPr>
        <p:spPr/>
        <p:txBody>
          <a:bodyPr/>
          <a:lstStyle/>
          <a:p>
            <a:r>
              <a:rPr lang="en-US" dirty="0"/>
              <a:t>Analogue Example – Data Race</a:t>
            </a:r>
          </a:p>
        </p:txBody>
      </p:sp>
      <p:sp>
        <p:nvSpPr>
          <p:cNvPr id="3" name="Content Placeholder 2">
            <a:extLst>
              <a:ext uri="{FF2B5EF4-FFF2-40B4-BE49-F238E27FC236}">
                <a16:creationId xmlns:a16="http://schemas.microsoft.com/office/drawing/2014/main" id="{7479C2D5-5A64-4902-8AD7-35A11A4386FF}"/>
              </a:ext>
            </a:extLst>
          </p:cNvPr>
          <p:cNvSpPr>
            <a:spLocks noGrp="1"/>
          </p:cNvSpPr>
          <p:nvPr>
            <p:ph idx="1"/>
          </p:nvPr>
        </p:nvSpPr>
        <p:spPr/>
        <p:txBody>
          <a:bodyPr/>
          <a:lstStyle/>
          <a:p>
            <a:pPr marL="514350" indent="-514350">
              <a:buFont typeface="+mj-lt"/>
              <a:buAutoNum type="arabicPeriod"/>
            </a:pPr>
            <a:r>
              <a:rPr lang="en-US" dirty="0"/>
              <a:t>Count to 10 aloud</a:t>
            </a:r>
          </a:p>
          <a:p>
            <a:pPr marL="514350" indent="-514350">
              <a:buFont typeface="+mj-lt"/>
              <a:buAutoNum type="arabicPeriod"/>
            </a:pPr>
            <a:r>
              <a:rPr lang="en-US" dirty="0"/>
              <a:t>Clap three times</a:t>
            </a:r>
          </a:p>
          <a:p>
            <a:pPr marL="514350" indent="-514350">
              <a:buFont typeface="+mj-lt"/>
              <a:buAutoNum type="arabicPeriod"/>
            </a:pPr>
            <a:r>
              <a:rPr lang="en-US" dirty="0"/>
              <a:t>Erase the contents of the box</a:t>
            </a:r>
          </a:p>
          <a:p>
            <a:pPr marL="514350" indent="-514350">
              <a:buFont typeface="+mj-lt"/>
              <a:buAutoNum type="arabicPeriod"/>
            </a:pPr>
            <a:r>
              <a:rPr lang="en-US" dirty="0"/>
              <a:t>Write your name in the box, </a:t>
            </a:r>
          </a:p>
          <a:p>
            <a:pPr marL="457200" lvl="1" indent="0">
              <a:buNone/>
            </a:pPr>
            <a:r>
              <a:rPr lang="en-US" dirty="0"/>
              <a:t>pausing 2 seconds between letters</a:t>
            </a:r>
          </a:p>
          <a:p>
            <a:pPr marL="514350" indent="-514350">
              <a:buFont typeface="+mj-lt"/>
              <a:buAutoNum type="arabicPeriod"/>
            </a:pPr>
            <a:r>
              <a:rPr lang="en-US" dirty="0"/>
              <a:t>Wave your arms in the air</a:t>
            </a:r>
          </a:p>
          <a:p>
            <a:pPr marL="514350" indent="-514350">
              <a:buFont typeface="+mj-lt"/>
              <a:buAutoNum type="arabicPeriod"/>
            </a:pPr>
            <a:endParaRPr lang="en-US" dirty="0"/>
          </a:p>
        </p:txBody>
      </p:sp>
    </p:spTree>
    <p:extLst>
      <p:ext uri="{BB962C8B-B14F-4D97-AF65-F5344CB8AC3E}">
        <p14:creationId xmlns:p14="http://schemas.microsoft.com/office/powerpoint/2010/main" val="4003104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188F7-8470-2FB0-3F58-066321055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1CC10C-B593-0AF5-AFE1-B583940AF0DA}"/>
              </a:ext>
            </a:extLst>
          </p:cNvPr>
          <p:cNvSpPr>
            <a:spLocks noGrp="1"/>
          </p:cNvSpPr>
          <p:nvPr>
            <p:ph type="title"/>
          </p:nvPr>
        </p:nvSpPr>
        <p:spPr/>
        <p:txBody>
          <a:bodyPr/>
          <a:lstStyle/>
          <a:p>
            <a:r>
              <a:rPr lang="en-US" dirty="0"/>
              <a:t>Analogue Example – With “Mutual Exclusion”</a:t>
            </a:r>
          </a:p>
        </p:txBody>
      </p:sp>
      <p:sp>
        <p:nvSpPr>
          <p:cNvPr id="3" name="Content Placeholder 2">
            <a:extLst>
              <a:ext uri="{FF2B5EF4-FFF2-40B4-BE49-F238E27FC236}">
                <a16:creationId xmlns:a16="http://schemas.microsoft.com/office/drawing/2014/main" id="{C054146F-AD1E-FC77-4919-A6BBBABA28C2}"/>
              </a:ext>
            </a:extLst>
          </p:cNvPr>
          <p:cNvSpPr>
            <a:spLocks noGrp="1"/>
          </p:cNvSpPr>
          <p:nvPr>
            <p:ph idx="1"/>
          </p:nvPr>
        </p:nvSpPr>
        <p:spPr/>
        <p:txBody>
          <a:bodyPr/>
          <a:lstStyle/>
          <a:p>
            <a:pPr marL="514350" indent="-514350">
              <a:buFont typeface="+mj-lt"/>
              <a:buAutoNum type="arabicPeriod"/>
            </a:pPr>
            <a:r>
              <a:rPr lang="en-US" dirty="0"/>
              <a:t>Count to 10 aloud</a:t>
            </a:r>
          </a:p>
          <a:p>
            <a:pPr marL="514350" indent="-514350">
              <a:buFont typeface="+mj-lt"/>
              <a:buAutoNum type="arabicPeriod"/>
            </a:pPr>
            <a:r>
              <a:rPr lang="en-US" dirty="0"/>
              <a:t>Clap three times</a:t>
            </a:r>
          </a:p>
          <a:p>
            <a:pPr marL="514350" indent="-514350">
              <a:buFont typeface="+mj-lt"/>
              <a:buAutoNum type="arabicPeriod"/>
            </a:pPr>
            <a:r>
              <a:rPr lang="en-US" b="1" dirty="0"/>
              <a:t>Pick up the trident</a:t>
            </a:r>
          </a:p>
          <a:p>
            <a:pPr marL="514350" indent="-514350">
              <a:buFont typeface="+mj-lt"/>
              <a:buAutoNum type="arabicPeriod"/>
            </a:pPr>
            <a:r>
              <a:rPr lang="en-US" dirty="0"/>
              <a:t>Erase the contents of the box</a:t>
            </a:r>
          </a:p>
          <a:p>
            <a:pPr marL="514350" indent="-514350">
              <a:buFont typeface="+mj-lt"/>
              <a:buAutoNum type="arabicPeriod"/>
            </a:pPr>
            <a:r>
              <a:rPr lang="en-US" dirty="0"/>
              <a:t>Write your name in the box, </a:t>
            </a:r>
          </a:p>
          <a:p>
            <a:pPr marL="457200" lvl="1" indent="0">
              <a:buNone/>
            </a:pPr>
            <a:r>
              <a:rPr lang="en-US" dirty="0"/>
              <a:t>pausing 2 seconds between letters</a:t>
            </a:r>
          </a:p>
          <a:p>
            <a:pPr marL="514350" indent="-514350">
              <a:buFont typeface="+mj-lt"/>
              <a:buAutoNum type="arabicPeriod"/>
            </a:pPr>
            <a:r>
              <a:rPr lang="en-US" b="1" dirty="0"/>
              <a:t>Put down the trident</a:t>
            </a:r>
          </a:p>
          <a:p>
            <a:pPr marL="514350" indent="-514350">
              <a:buFont typeface="+mj-lt"/>
              <a:buAutoNum type="arabicPeriod"/>
            </a:pPr>
            <a:r>
              <a:rPr lang="en-US" dirty="0"/>
              <a:t>Wave your arms in the air</a:t>
            </a:r>
          </a:p>
          <a:p>
            <a:pPr marL="514350" indent="-514350">
              <a:buFont typeface="+mj-lt"/>
              <a:buAutoNum type="arabicPeriod"/>
            </a:pPr>
            <a:endParaRPr lang="en-US" dirty="0"/>
          </a:p>
        </p:txBody>
      </p:sp>
      <p:sp>
        <p:nvSpPr>
          <p:cNvPr id="4" name="TextBox 3">
            <a:extLst>
              <a:ext uri="{FF2B5EF4-FFF2-40B4-BE49-F238E27FC236}">
                <a16:creationId xmlns:a16="http://schemas.microsoft.com/office/drawing/2014/main" id="{71C7E461-003B-7375-D404-8ECBC044E487}"/>
              </a:ext>
            </a:extLst>
          </p:cNvPr>
          <p:cNvSpPr txBox="1"/>
          <p:nvPr/>
        </p:nvSpPr>
        <p:spPr>
          <a:xfrm>
            <a:off x="7481454" y="1690688"/>
            <a:ext cx="4331855" cy="4247317"/>
          </a:xfrm>
          <a:prstGeom prst="rect">
            <a:avLst/>
          </a:prstGeom>
          <a:noFill/>
        </p:spPr>
        <p:txBody>
          <a:bodyPr wrap="square" rtlCol="0">
            <a:spAutoFit/>
          </a:bodyPr>
          <a:lstStyle/>
          <a:p>
            <a:r>
              <a:rPr lang="en-US" dirty="0"/>
              <a:t>There is only one trident, so no two threads (both executing this same code) can execute lines 4 and 5 at the same time. </a:t>
            </a:r>
          </a:p>
          <a:p>
            <a:endParaRPr lang="en-US" dirty="0"/>
          </a:p>
          <a:p>
            <a:r>
              <a:rPr lang="en-US" dirty="0"/>
              <a:t>All threads after the first must wait at line 3 for the trident to become available.</a:t>
            </a:r>
          </a:p>
          <a:p>
            <a:endParaRPr lang="en-US" dirty="0"/>
          </a:p>
          <a:p>
            <a:r>
              <a:rPr lang="en-US" dirty="0"/>
              <a:t>The trident causes any one thread to “lock out” (exclude) all other threads.</a:t>
            </a:r>
          </a:p>
          <a:p>
            <a:endParaRPr lang="en-US" dirty="0"/>
          </a:p>
          <a:p>
            <a:r>
              <a:rPr lang="en-US" dirty="0"/>
              <a:t>Any thread being between lines 3 and 6 excludes all other threads, so this is called “mutual exclusion”.</a:t>
            </a:r>
          </a:p>
          <a:p>
            <a:endParaRPr lang="en-US" dirty="0"/>
          </a:p>
          <a:p>
            <a:r>
              <a:rPr lang="en-US" dirty="0"/>
              <a:t>The trident itself we call a “lock”</a:t>
            </a:r>
          </a:p>
        </p:txBody>
      </p:sp>
    </p:spTree>
    <p:extLst>
      <p:ext uri="{BB962C8B-B14F-4D97-AF65-F5344CB8AC3E}">
        <p14:creationId xmlns:p14="http://schemas.microsoft.com/office/powerpoint/2010/main" val="2820800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DB785C-A820-1E10-DAF8-AE222DA20480}"/>
              </a:ext>
              <a:ext uri="{C183D7F6-B498-43B3-948B-1728B52AA6E4}">
                <adec:decorative xmlns:adec="http://schemas.microsoft.com/office/drawing/2017/decorative" val="1"/>
              </a:ext>
            </a:extLst>
          </p:cNvPr>
          <p:cNvSpPr/>
          <p:nvPr/>
        </p:nvSpPr>
        <p:spPr>
          <a:xfrm>
            <a:off x="1087120" y="3942080"/>
            <a:ext cx="7711440" cy="1940560"/>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Bank Account Example</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fontScale="85000" lnSpcReduction="20000"/>
          </a:bodyPr>
          <a:lstStyle/>
          <a:p>
            <a:r>
              <a:rPr lang="en-US" dirty="0"/>
              <a:t>The following code implements a bank account object correctly for a synchronized situation</a:t>
            </a:r>
          </a:p>
          <a:p>
            <a:r>
              <a:rPr lang="en-US" dirty="0"/>
              <a:t>Assume the initial balance is 150</a:t>
            </a:r>
          </a:p>
          <a:p>
            <a:endParaRPr lang="en-US" dirty="0"/>
          </a:p>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void withdraw(int amount) { </a:t>
            </a:r>
          </a:p>
          <a:p>
            <a:pPr marL="0" indent="0">
              <a:buNone/>
            </a:pPr>
            <a:r>
              <a:rPr lang="en-US" dirty="0"/>
              <a:t>		int b = </a:t>
            </a:r>
            <a:r>
              <a:rPr lang="en-US" dirty="0" err="1"/>
              <a:t>getBalance</a:t>
            </a:r>
            <a:r>
              <a:rPr lang="en-US" dirty="0"/>
              <a:t>(); </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 </a:t>
            </a:r>
          </a:p>
          <a:p>
            <a:pPr marL="0" indent="0">
              <a:buNone/>
            </a:pPr>
            <a:r>
              <a:rPr lang="en-US" dirty="0"/>
              <a:t>	// other operations like deposit, etc. </a:t>
            </a:r>
          </a:p>
          <a:p>
            <a:pPr marL="0" indent="0">
              <a:buNone/>
            </a:pPr>
            <a:r>
              <a:rPr lang="en-US" dirty="0"/>
              <a:t>} </a:t>
            </a:r>
          </a:p>
        </p:txBody>
      </p:sp>
      <p:grpSp>
        <p:nvGrpSpPr>
          <p:cNvPr id="7" name="Group 6" descr="Suppose we have an itial balance of 150 and call the code&#10;withdraw(100);&#10;withdraw(75);&#10;&#10;What happens?&#10;">
            <a:extLst>
              <a:ext uri="{FF2B5EF4-FFF2-40B4-BE49-F238E27FC236}">
                <a16:creationId xmlns:a16="http://schemas.microsoft.com/office/drawing/2014/main" id="{54DE38CE-2403-8299-6B0D-996A31732FE0}"/>
              </a:ext>
            </a:extLst>
          </p:cNvPr>
          <p:cNvGrpSpPr/>
          <p:nvPr/>
        </p:nvGrpSpPr>
        <p:grpSpPr>
          <a:xfrm>
            <a:off x="9540239" y="2265680"/>
            <a:ext cx="2165658" cy="1163320"/>
            <a:chOff x="9540239" y="2265680"/>
            <a:chExt cx="2165658" cy="1163320"/>
          </a:xfrm>
        </p:grpSpPr>
        <p:sp>
          <p:nvSpPr>
            <p:cNvPr id="5" name="Rectangle 4" descr="Suppose we call the">
              <a:extLst>
                <a:ext uri="{FF2B5EF4-FFF2-40B4-BE49-F238E27FC236}">
                  <a16:creationId xmlns:a16="http://schemas.microsoft.com/office/drawing/2014/main" id="{DBEFDB0C-B099-09B5-232E-F0FD7B01BA79}"/>
                </a:ext>
              </a:extLst>
            </p:cNvPr>
            <p:cNvSpPr/>
            <p:nvPr/>
          </p:nvSpPr>
          <p:spPr>
            <a:xfrm>
              <a:off x="9540239" y="2572861"/>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a:p>
              <a:r>
                <a:rPr lang="en-US" dirty="0">
                  <a:solidFill>
                    <a:schemeClr val="tx1"/>
                  </a:solidFill>
                </a:rPr>
                <a:t>withdraw(75)</a:t>
              </a:r>
            </a:p>
          </p:txBody>
        </p:sp>
        <p:sp>
          <p:nvSpPr>
            <p:cNvPr id="6" name="TextBox 5">
              <a:extLst>
                <a:ext uri="{FF2B5EF4-FFF2-40B4-BE49-F238E27FC236}">
                  <a16:creationId xmlns:a16="http://schemas.microsoft.com/office/drawing/2014/main" id="{32648739-9A4E-4DE9-3C34-1F967631D892}"/>
                </a:ext>
              </a:extLst>
            </p:cNvPr>
            <p:cNvSpPr txBox="1"/>
            <p:nvPr/>
          </p:nvSpPr>
          <p:spPr>
            <a:xfrm>
              <a:off x="9540240" y="2265680"/>
              <a:ext cx="2165657" cy="369332"/>
            </a:xfrm>
            <a:prstGeom prst="rect">
              <a:avLst/>
            </a:prstGeom>
            <a:noFill/>
          </p:spPr>
          <p:txBody>
            <a:bodyPr wrap="none" rtlCol="0">
              <a:spAutoFit/>
            </a:bodyPr>
            <a:lstStyle/>
            <a:p>
              <a:r>
                <a:rPr lang="en-US" dirty="0"/>
                <a:t>What Happens here?</a:t>
              </a:r>
            </a:p>
          </p:txBody>
        </p:sp>
      </p:grpSp>
    </p:spTree>
    <p:extLst>
      <p:ext uri="{BB962C8B-B14F-4D97-AF65-F5344CB8AC3E}">
        <p14:creationId xmlns:p14="http://schemas.microsoft.com/office/powerpoint/2010/main" val="64017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DB785C-A820-1E10-DAF8-AE222DA20480}"/>
              </a:ext>
              <a:ext uri="{C183D7F6-B498-43B3-948B-1728B52AA6E4}">
                <adec:decorative xmlns:adec="http://schemas.microsoft.com/office/drawing/2017/decorative" val="1"/>
              </a:ext>
            </a:extLst>
          </p:cNvPr>
          <p:cNvSpPr/>
          <p:nvPr/>
        </p:nvSpPr>
        <p:spPr>
          <a:xfrm>
            <a:off x="1087120" y="3677920"/>
            <a:ext cx="7711440" cy="2092960"/>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Bank Account Example - Parallel</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fontScale="92500" lnSpcReduction="20000"/>
          </a:bodyPr>
          <a:lstStyle/>
          <a:p>
            <a:r>
              <a:rPr lang="en-US" dirty="0"/>
              <a:t>Assume the initial balance is 150</a:t>
            </a:r>
          </a:p>
          <a:p>
            <a:endParaRPr lang="en-US" dirty="0"/>
          </a:p>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void withdraw(int amount) { </a:t>
            </a:r>
          </a:p>
          <a:p>
            <a:pPr marL="0" indent="0">
              <a:buNone/>
            </a:pPr>
            <a:r>
              <a:rPr lang="en-US" dirty="0"/>
              <a:t>		int b = </a:t>
            </a:r>
            <a:r>
              <a:rPr lang="en-US" dirty="0" err="1"/>
              <a:t>getBalance</a:t>
            </a:r>
            <a:r>
              <a:rPr lang="en-US" dirty="0"/>
              <a:t>(); </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 </a:t>
            </a:r>
          </a:p>
          <a:p>
            <a:pPr marL="0" indent="0">
              <a:buNone/>
            </a:pPr>
            <a:r>
              <a:rPr lang="en-US" dirty="0"/>
              <a:t>	// other operations like deposit, etc. </a:t>
            </a:r>
          </a:p>
          <a:p>
            <a:pPr marL="0" indent="0">
              <a:buNone/>
            </a:pPr>
            <a:r>
              <a:rPr lang="en-US" dirty="0"/>
              <a:t>} </a:t>
            </a:r>
          </a:p>
        </p:txBody>
      </p:sp>
      <p:grpSp>
        <p:nvGrpSpPr>
          <p:cNvPr id="9" name="Group 8" descr="Now suppose we still call &#10;withdraw(100);&#10;withdraw(75);&#10;&#10;but now each withdraw call is done by a separate thread, so they happen in parallel.">
            <a:extLst>
              <a:ext uri="{FF2B5EF4-FFF2-40B4-BE49-F238E27FC236}">
                <a16:creationId xmlns:a16="http://schemas.microsoft.com/office/drawing/2014/main" id="{3B33847F-3F7C-FE38-4C34-34C3532177DC}"/>
              </a:ext>
            </a:extLst>
          </p:cNvPr>
          <p:cNvGrpSpPr/>
          <p:nvPr/>
        </p:nvGrpSpPr>
        <p:grpSpPr>
          <a:xfrm>
            <a:off x="9533539" y="2265680"/>
            <a:ext cx="2172357" cy="2724228"/>
            <a:chOff x="9533539" y="2265680"/>
            <a:chExt cx="2172357" cy="2724228"/>
          </a:xfrm>
        </p:grpSpPr>
        <p:sp>
          <p:nvSpPr>
            <p:cNvPr id="5" name="Rectangle 4">
              <a:extLst>
                <a:ext uri="{FF2B5EF4-FFF2-40B4-BE49-F238E27FC236}">
                  <a16:creationId xmlns:a16="http://schemas.microsoft.com/office/drawing/2014/main" id="{DBEFDB0C-B099-09B5-232E-F0FD7B01BA79}"/>
                </a:ext>
              </a:extLst>
            </p:cNvPr>
            <p:cNvSpPr/>
            <p:nvPr/>
          </p:nvSpPr>
          <p:spPr>
            <a:xfrm>
              <a:off x="9540239" y="2572861"/>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6" name="TextBox 5">
              <a:extLst>
                <a:ext uri="{FF2B5EF4-FFF2-40B4-BE49-F238E27FC236}">
                  <a16:creationId xmlns:a16="http://schemas.microsoft.com/office/drawing/2014/main" id="{32648739-9A4E-4DE9-3C34-1F967631D892}"/>
                </a:ext>
              </a:extLst>
            </p:cNvPr>
            <p:cNvSpPr txBox="1"/>
            <p:nvPr/>
          </p:nvSpPr>
          <p:spPr>
            <a:xfrm>
              <a:off x="9540240" y="2265680"/>
              <a:ext cx="1076128" cy="369332"/>
            </a:xfrm>
            <a:prstGeom prst="rect">
              <a:avLst/>
            </a:prstGeom>
            <a:noFill/>
          </p:spPr>
          <p:txBody>
            <a:bodyPr wrap="none" rtlCol="0">
              <a:spAutoFit/>
            </a:bodyPr>
            <a:lstStyle/>
            <a:p>
              <a:r>
                <a:rPr lang="en-US" dirty="0"/>
                <a:t>Thread 1:</a:t>
              </a:r>
            </a:p>
          </p:txBody>
        </p:sp>
        <p:sp>
          <p:nvSpPr>
            <p:cNvPr id="7" name="Rectangle 6">
              <a:extLst>
                <a:ext uri="{FF2B5EF4-FFF2-40B4-BE49-F238E27FC236}">
                  <a16:creationId xmlns:a16="http://schemas.microsoft.com/office/drawing/2014/main" id="{E3D40A5B-D6FE-42EA-6F2F-1386F2603716}"/>
                </a:ext>
              </a:extLst>
            </p:cNvPr>
            <p:cNvSpPr/>
            <p:nvPr/>
          </p:nvSpPr>
          <p:spPr>
            <a:xfrm>
              <a:off x="9533539" y="4133769"/>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8" name="TextBox 7">
              <a:extLst>
                <a:ext uri="{FF2B5EF4-FFF2-40B4-BE49-F238E27FC236}">
                  <a16:creationId xmlns:a16="http://schemas.microsoft.com/office/drawing/2014/main" id="{A7ADF18B-F1F4-F324-5D1C-50A2842AC38D}"/>
                </a:ext>
              </a:extLst>
            </p:cNvPr>
            <p:cNvSpPr txBox="1"/>
            <p:nvPr/>
          </p:nvSpPr>
          <p:spPr>
            <a:xfrm>
              <a:off x="9533540" y="3826588"/>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2356732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An “OK” Interleaving</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4" name="Group 3" descr="We say Thread 1 is the one running withdraw(100);">
            <a:extLst>
              <a:ext uri="{FF2B5EF4-FFF2-40B4-BE49-F238E27FC236}">
                <a16:creationId xmlns:a16="http://schemas.microsoft.com/office/drawing/2014/main" id="{5D04D01C-14F5-55F3-1545-E615188FC3AA}"/>
              </a:ext>
            </a:extLst>
          </p:cNvPr>
          <p:cNvGrpSpPr/>
          <p:nvPr/>
        </p:nvGrpSpPr>
        <p:grpSpPr>
          <a:xfrm>
            <a:off x="3478179" y="1865651"/>
            <a:ext cx="2165657" cy="1163320"/>
            <a:chOff x="3478179" y="1865651"/>
            <a:chExt cx="2165657" cy="1163320"/>
          </a:xfrm>
        </p:grpSpPr>
        <p:sp>
          <p:nvSpPr>
            <p:cNvPr id="5" name="Rectangle 4">
              <a:extLst>
                <a:ext uri="{FF2B5EF4-FFF2-40B4-BE49-F238E27FC236}">
                  <a16:creationId xmlns:a16="http://schemas.microsoft.com/office/drawing/2014/main" id="{DBEFDB0C-B099-09B5-232E-F0FD7B01BA79}"/>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6" name="TextBox 5">
              <a:extLst>
                <a:ext uri="{FF2B5EF4-FFF2-40B4-BE49-F238E27FC236}">
                  <a16:creationId xmlns:a16="http://schemas.microsoft.com/office/drawing/2014/main" id="{32648739-9A4E-4DE9-3C34-1F967631D892}"/>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0" name="Group 9" descr="We say Thread 2 invokes withdraw(75)">
            <a:extLst>
              <a:ext uri="{FF2B5EF4-FFF2-40B4-BE49-F238E27FC236}">
                <a16:creationId xmlns:a16="http://schemas.microsoft.com/office/drawing/2014/main" id="{3B3EBB13-33E7-9FAE-CF2D-626E366C090F}"/>
              </a:ext>
            </a:extLst>
          </p:cNvPr>
          <p:cNvGrpSpPr/>
          <p:nvPr/>
        </p:nvGrpSpPr>
        <p:grpSpPr>
          <a:xfrm>
            <a:off x="6878319" y="1865651"/>
            <a:ext cx="2165657" cy="1163320"/>
            <a:chOff x="6878319" y="1865651"/>
            <a:chExt cx="2165657" cy="1163320"/>
          </a:xfrm>
        </p:grpSpPr>
        <p:sp>
          <p:nvSpPr>
            <p:cNvPr id="7" name="Rectangle 6">
              <a:extLst>
                <a:ext uri="{FF2B5EF4-FFF2-40B4-BE49-F238E27FC236}">
                  <a16:creationId xmlns:a16="http://schemas.microsoft.com/office/drawing/2014/main" id="{E3D40A5B-D6FE-42EA-6F2F-1386F2603716}"/>
                </a:ext>
              </a:extLst>
            </p:cNvPr>
            <p:cNvSpPr/>
            <p:nvPr/>
          </p:nvSpPr>
          <p:spPr>
            <a:xfrm>
              <a:off x="687831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8" name="TextBox 7">
              <a:extLst>
                <a:ext uri="{FF2B5EF4-FFF2-40B4-BE49-F238E27FC236}">
                  <a16:creationId xmlns:a16="http://schemas.microsoft.com/office/drawing/2014/main" id="{A7ADF18B-F1F4-F324-5D1C-50A2842AC38D}"/>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2" name="Group 11" descr="Consider the interleaving where Thread 2 executes the entire body of withdraw, then Thread1 executes the entire body of withdraw.">
            <a:extLst>
              <a:ext uri="{FF2B5EF4-FFF2-40B4-BE49-F238E27FC236}">
                <a16:creationId xmlns:a16="http://schemas.microsoft.com/office/drawing/2014/main" id="{D16BBCC1-BF69-C4E8-BE87-4400F76F97F9}"/>
              </a:ext>
            </a:extLst>
          </p:cNvPr>
          <p:cNvGrpSpPr/>
          <p:nvPr/>
        </p:nvGrpSpPr>
        <p:grpSpPr>
          <a:xfrm>
            <a:off x="2864289" y="3437615"/>
            <a:ext cx="6786878" cy="2424706"/>
            <a:chOff x="2864289" y="3437615"/>
            <a:chExt cx="6786878" cy="2424706"/>
          </a:xfrm>
        </p:grpSpPr>
        <p:sp>
          <p:nvSpPr>
            <p:cNvPr id="9" name="Rectangle 8">
              <a:extLst>
                <a:ext uri="{FF2B5EF4-FFF2-40B4-BE49-F238E27FC236}">
                  <a16:creationId xmlns:a16="http://schemas.microsoft.com/office/drawing/2014/main" id="{153111F2-E0CB-EFB9-CDFE-114A83873431}"/>
                </a:ext>
              </a:extLst>
            </p:cNvPr>
            <p:cNvSpPr/>
            <p:nvPr/>
          </p:nvSpPr>
          <p:spPr>
            <a:xfrm>
              <a:off x="2864289" y="3437615"/>
              <a:ext cx="3393439" cy="242470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3437615"/>
              <a:ext cx="3393439" cy="242470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p:txBody>
        </p:sp>
      </p:grpSp>
    </p:spTree>
    <p:extLst>
      <p:ext uri="{BB962C8B-B14F-4D97-AF65-F5344CB8AC3E}">
        <p14:creationId xmlns:p14="http://schemas.microsoft.com/office/powerpoint/2010/main" val="3764172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A “Bad” Interleaving</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16" name="Group 15" descr="Now consider the following interleaving:&#10;&#10;First Thread1 executes:&#10;int b = getBalance();&#10;&#10;Next Thread 2 executes the entire body of withdraw&#10;&#10;Finally Thread 1 finishes its withdraw doing:&#10;if(amount &gt; b) {throw new Exception();}&#10;setBalance(b-amount);">
            <a:extLst>
              <a:ext uri="{FF2B5EF4-FFF2-40B4-BE49-F238E27FC236}">
                <a16:creationId xmlns:a16="http://schemas.microsoft.com/office/drawing/2014/main" id="{CA326DC4-276C-E676-EA63-5E67F6491C43}"/>
              </a:ext>
            </a:extLst>
          </p:cNvPr>
          <p:cNvGrpSpPr/>
          <p:nvPr/>
        </p:nvGrpSpPr>
        <p:grpSpPr>
          <a:xfrm>
            <a:off x="2864289" y="3437615"/>
            <a:ext cx="6786878" cy="2424706"/>
            <a:chOff x="2864289" y="3437615"/>
            <a:chExt cx="6786878" cy="2424706"/>
          </a:xfrm>
        </p:grpSpPr>
        <p:sp>
          <p:nvSpPr>
            <p:cNvPr id="9" name="Rectangle 8">
              <a:extLst>
                <a:ext uri="{FF2B5EF4-FFF2-40B4-BE49-F238E27FC236}">
                  <a16:creationId xmlns:a16="http://schemas.microsoft.com/office/drawing/2014/main" id="{153111F2-E0CB-EFB9-CDFE-114A83873431}"/>
                </a:ext>
              </a:extLst>
            </p:cNvPr>
            <p:cNvSpPr/>
            <p:nvPr/>
          </p:nvSpPr>
          <p:spPr>
            <a:xfrm>
              <a:off x="2864289" y="3437615"/>
              <a:ext cx="3393439" cy="242470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3437615"/>
              <a:ext cx="3393439" cy="242470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p:txBody>
        </p:sp>
      </p:grpSp>
      <p:grpSp>
        <p:nvGrpSpPr>
          <p:cNvPr id="4" name="Group 3" descr="We say Thread 1 is the one running withdraw(100);">
            <a:extLst>
              <a:ext uri="{FF2B5EF4-FFF2-40B4-BE49-F238E27FC236}">
                <a16:creationId xmlns:a16="http://schemas.microsoft.com/office/drawing/2014/main" id="{31D7F015-1F42-E285-626C-83660EF73E9E}"/>
              </a:ext>
            </a:extLst>
          </p:cNvPr>
          <p:cNvGrpSpPr/>
          <p:nvPr/>
        </p:nvGrpSpPr>
        <p:grpSpPr>
          <a:xfrm>
            <a:off x="3478179" y="1865651"/>
            <a:ext cx="2165657" cy="1163320"/>
            <a:chOff x="3478179" y="1865651"/>
            <a:chExt cx="2165657" cy="1163320"/>
          </a:xfrm>
        </p:grpSpPr>
        <p:sp>
          <p:nvSpPr>
            <p:cNvPr id="10" name="Rectangle 9">
              <a:extLst>
                <a:ext uri="{FF2B5EF4-FFF2-40B4-BE49-F238E27FC236}">
                  <a16:creationId xmlns:a16="http://schemas.microsoft.com/office/drawing/2014/main" id="{F2C16CB2-E8A5-C67F-B0AF-C0F3FFEBB550}"/>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12" name="TextBox 11">
              <a:extLst>
                <a:ext uri="{FF2B5EF4-FFF2-40B4-BE49-F238E27FC236}">
                  <a16:creationId xmlns:a16="http://schemas.microsoft.com/office/drawing/2014/main" id="{FA976BB2-4FE4-A785-98BF-1A584BCD1570}"/>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3" name="Group 12" descr="We say Thread 2 invokes withdraw(75)">
            <a:extLst>
              <a:ext uri="{FF2B5EF4-FFF2-40B4-BE49-F238E27FC236}">
                <a16:creationId xmlns:a16="http://schemas.microsoft.com/office/drawing/2014/main" id="{B7DFB475-8B8F-B694-3C4D-5BB8EADED1CB}"/>
              </a:ext>
            </a:extLst>
          </p:cNvPr>
          <p:cNvGrpSpPr/>
          <p:nvPr/>
        </p:nvGrpSpPr>
        <p:grpSpPr>
          <a:xfrm>
            <a:off x="6878319" y="1865651"/>
            <a:ext cx="2165657" cy="1163320"/>
            <a:chOff x="6878319" y="1865651"/>
            <a:chExt cx="2165657" cy="1163320"/>
          </a:xfrm>
        </p:grpSpPr>
        <p:sp>
          <p:nvSpPr>
            <p:cNvPr id="14" name="Rectangle 13">
              <a:extLst>
                <a:ext uri="{FF2B5EF4-FFF2-40B4-BE49-F238E27FC236}">
                  <a16:creationId xmlns:a16="http://schemas.microsoft.com/office/drawing/2014/main" id="{A5534C67-A22F-A634-DAB7-13D3C49061CE}"/>
                </a:ext>
              </a:extLst>
            </p:cNvPr>
            <p:cNvSpPr/>
            <p:nvPr/>
          </p:nvSpPr>
          <p:spPr>
            <a:xfrm>
              <a:off x="687831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15" name="TextBox 14">
              <a:extLst>
                <a:ext uri="{FF2B5EF4-FFF2-40B4-BE49-F238E27FC236}">
                  <a16:creationId xmlns:a16="http://schemas.microsoft.com/office/drawing/2014/main" id="{6A206E50-CE39-3B65-6146-3CA6C9DED9C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5184907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825FF-2CDE-3F33-5B4D-F3A0869EECD9}"/>
              </a:ext>
            </a:extLst>
          </p:cNvPr>
          <p:cNvSpPr>
            <a:spLocks noGrp="1"/>
          </p:cNvSpPr>
          <p:nvPr>
            <p:ph type="title"/>
          </p:nvPr>
        </p:nvSpPr>
        <p:spPr/>
        <p:txBody>
          <a:bodyPr/>
          <a:lstStyle/>
          <a:p>
            <a:r>
              <a:rPr lang="en-US" dirty="0"/>
              <a:t>A Bad Fix</a:t>
            </a:r>
          </a:p>
        </p:txBody>
      </p:sp>
      <p:sp>
        <p:nvSpPr>
          <p:cNvPr id="4" name="Content Placeholder 2">
            <a:extLst>
              <a:ext uri="{FF2B5EF4-FFF2-40B4-BE49-F238E27FC236}">
                <a16:creationId xmlns:a16="http://schemas.microsoft.com/office/drawing/2014/main" id="{29364B38-540B-8CEF-70F3-5E01114ACE88}"/>
              </a:ext>
            </a:extLst>
          </p:cNvPr>
          <p:cNvSpPr>
            <a:spLocks noGrp="1"/>
          </p:cNvSpPr>
          <p:nvPr>
            <p:ph idx="1"/>
          </p:nvPr>
        </p:nvSpPr>
        <p:spPr>
          <a:xfrm>
            <a:off x="274320" y="1330960"/>
            <a:ext cx="11917680" cy="5527039"/>
          </a:xfrm>
        </p:spPr>
        <p:txBody>
          <a:bodyPr>
            <a:normAutofit fontScale="92500" lnSpcReduction="10000"/>
          </a:bodyPr>
          <a:lstStyle/>
          <a:p>
            <a:r>
              <a:rPr lang="en-US" dirty="0"/>
              <a:t>Assume the initial balance is 150</a:t>
            </a:r>
          </a:p>
          <a:p>
            <a:endParaRPr lang="en-US" dirty="0"/>
          </a:p>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void withdraw(int amount) { </a:t>
            </a:r>
          </a:p>
          <a:p>
            <a:pPr marL="0" indent="0">
              <a:buNone/>
            </a:pPr>
            <a:r>
              <a:rPr lang="en-US" dirty="0"/>
              <a:t>		if (amount &gt; </a:t>
            </a:r>
            <a:r>
              <a:rPr lang="en-US" dirty="0" err="1">
                <a:solidFill>
                  <a:srgbClr val="FF0000"/>
                </a:solidFill>
              </a:rPr>
              <a:t>getBalance</a:t>
            </a:r>
            <a:r>
              <a:rPr lang="en-US" dirty="0">
                <a:solidFill>
                  <a:srgbClr val="FF0000"/>
                </a:solidFill>
              </a:rPr>
              <a:t>()</a:t>
            </a:r>
            <a:r>
              <a:rPr lang="en-US" dirty="0"/>
              <a:t>)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a:t>
            </a:r>
            <a:r>
              <a:rPr lang="en-US" dirty="0" err="1">
                <a:solidFill>
                  <a:srgbClr val="FF0000"/>
                </a:solidFill>
              </a:rPr>
              <a:t>getBalance</a:t>
            </a:r>
            <a:r>
              <a:rPr lang="en-US" dirty="0">
                <a:solidFill>
                  <a:srgbClr val="FF0000"/>
                </a:solidFill>
              </a:rPr>
              <a:t>()</a:t>
            </a:r>
            <a:r>
              <a:rPr lang="en-US" dirty="0"/>
              <a:t> – amount); } </a:t>
            </a:r>
          </a:p>
          <a:p>
            <a:pPr marL="0" indent="0">
              <a:buNone/>
            </a:pPr>
            <a:r>
              <a:rPr lang="en-US" dirty="0"/>
              <a:t>	// other operations like deposit, etc. </a:t>
            </a:r>
          </a:p>
          <a:p>
            <a:pPr marL="0" indent="0">
              <a:buNone/>
            </a:pPr>
            <a:r>
              <a:rPr lang="en-US" dirty="0"/>
              <a:t>} </a:t>
            </a:r>
          </a:p>
        </p:txBody>
      </p:sp>
    </p:spTree>
    <p:extLst>
      <p:ext uri="{BB962C8B-B14F-4D97-AF65-F5344CB8AC3E}">
        <p14:creationId xmlns:p14="http://schemas.microsoft.com/office/powerpoint/2010/main" val="31076448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Avoiding Variables doesn’t work</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16" name="Group 15" descr="Consider the following interleaving:&#10;&#10;Thread 2 does the lines:&#10;if(amount &gt; getBalance()) {throw new Exception();}&#10;&#10;Then Thread 1 does:&#10;if(amount &gt; getBalance()) {throw new Exception();}&#10;followed by just the getBalance() call from the line: &#10;setBalance(getBalance()-amount);&#10;&#10;Then thread 2 does the whole line:&#10;setBalance(getBalance()-amount);&#10;&#10;And finally thread 1 finishes: setBalance(getBalance()-amount);&#10;using the already-computed result of getBalance()">
            <a:extLst>
              <a:ext uri="{FF2B5EF4-FFF2-40B4-BE49-F238E27FC236}">
                <a16:creationId xmlns:a16="http://schemas.microsoft.com/office/drawing/2014/main" id="{4664EB9F-634F-29E4-B976-341C6A593C51}"/>
              </a:ext>
            </a:extLst>
          </p:cNvPr>
          <p:cNvGrpSpPr/>
          <p:nvPr/>
        </p:nvGrpSpPr>
        <p:grpSpPr>
          <a:xfrm>
            <a:off x="2428241" y="3437615"/>
            <a:ext cx="7658975" cy="2424706"/>
            <a:chOff x="2428241" y="3437615"/>
            <a:chExt cx="7658975" cy="2424706"/>
          </a:xfrm>
        </p:grpSpPr>
        <p:sp>
          <p:nvSpPr>
            <p:cNvPr id="9" name="Rectangle 8">
              <a:extLst>
                <a:ext uri="{FF2B5EF4-FFF2-40B4-BE49-F238E27FC236}">
                  <a16:creationId xmlns:a16="http://schemas.microsoft.com/office/drawing/2014/main" id="{153111F2-E0CB-EFB9-CDFE-114A83873431}"/>
                </a:ext>
              </a:extLst>
            </p:cNvPr>
            <p:cNvSpPr/>
            <p:nvPr/>
          </p:nvSpPr>
          <p:spPr>
            <a:xfrm>
              <a:off x="2428241" y="3437615"/>
              <a:ext cx="3829488" cy="242470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if (amount &gt;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	throw new Exception(); </a:t>
              </a:r>
            </a:p>
            <a:p>
              <a:pPr marL="0" indent="0">
                <a:buNone/>
              </a:pPr>
              <a:r>
                <a:rPr lang="en-US" dirty="0" err="1">
                  <a:solidFill>
                    <a:schemeClr val="accent4">
                      <a:lumMod val="50000"/>
                    </a:schemeClr>
                  </a:solidFill>
                </a:rPr>
                <a:t>setBalance</a:t>
              </a:r>
              <a:r>
                <a:rPr lang="en-US" dirty="0">
                  <a:solidFill>
                    <a:schemeClr val="accent4">
                      <a:lumMod val="50000"/>
                    </a:schemeClr>
                  </a:solidFill>
                </a:rPr>
                <a:t>(</a:t>
              </a:r>
              <a:r>
                <a:rPr lang="en-US" dirty="0" err="1">
                  <a:solidFill>
                    <a:schemeClr val="tx1"/>
                  </a:solidFill>
                </a:rPr>
                <a:t>getBalance</a:t>
              </a:r>
              <a:r>
                <a:rPr lang="en-US" dirty="0">
                  <a:solidFill>
                    <a:schemeClr val="tx1"/>
                  </a:solidFill>
                </a:rPr>
                <a:t>()</a:t>
              </a:r>
              <a:r>
                <a:rPr lang="en-US" dirty="0">
                  <a:solidFill>
                    <a:schemeClr val="accent4">
                      <a:lumMod val="50000"/>
                    </a:schemeClr>
                  </a:solidFill>
                </a:rPr>
                <a:t> – amount);</a:t>
              </a:r>
            </a:p>
            <a:p>
              <a:pPr marL="0" indent="0">
                <a:buNone/>
              </a:pPr>
              <a:endParaRPr lang="en-US" dirty="0">
                <a:solidFill>
                  <a:schemeClr val="accent1">
                    <a:lumMod val="60000"/>
                    <a:lumOff val="40000"/>
                  </a:schemeClr>
                </a:solidFill>
              </a:endParaRPr>
            </a:p>
            <a:p>
              <a:pPr marL="0" indent="0">
                <a:buNone/>
              </a:pPr>
              <a:r>
                <a:rPr lang="en-US" dirty="0" err="1">
                  <a:solidFill>
                    <a:schemeClr val="tx1"/>
                  </a:solidFill>
                </a:rPr>
                <a:t>setBalance</a:t>
              </a:r>
              <a:r>
                <a:rPr lang="en-US" dirty="0">
                  <a:solidFill>
                    <a:schemeClr val="tx1"/>
                  </a:solidFill>
                </a:rPr>
                <a:t>(</a:t>
              </a:r>
              <a:r>
                <a:rPr lang="en-US" dirty="0" err="1">
                  <a:solidFill>
                    <a:schemeClr val="accent4">
                      <a:lumMod val="50000"/>
                    </a:schemeClr>
                  </a:solidFill>
                </a:rPr>
                <a:t>getBalance</a:t>
              </a:r>
              <a:r>
                <a:rPr lang="en-US" dirty="0">
                  <a:solidFill>
                    <a:schemeClr val="accent4">
                      <a:lumMod val="50000"/>
                    </a:schemeClr>
                  </a:solidFill>
                </a:rPr>
                <a:t>()</a:t>
              </a:r>
              <a:r>
                <a:rPr lang="en-US" dirty="0">
                  <a:solidFill>
                    <a:schemeClr val="accent1">
                      <a:lumMod val="60000"/>
                      <a:lumOff val="40000"/>
                    </a:schemeClr>
                  </a:solidFill>
                </a:rPr>
                <a:t> </a:t>
              </a:r>
              <a:r>
                <a:rPr lang="en-US" dirty="0">
                  <a:solidFill>
                    <a:schemeClr val="tx1"/>
                  </a:solidFill>
                </a:rPr>
                <a:t>– amount);</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3437615"/>
              <a:ext cx="3829488" cy="242470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if (amount &gt;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	throw new Exception();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err="1">
                  <a:solidFill>
                    <a:schemeClr val="tx1"/>
                  </a:solidFill>
                </a:rPr>
                <a:t>setBalance</a:t>
              </a:r>
              <a:r>
                <a:rPr lang="en-US" dirty="0">
                  <a:solidFill>
                    <a:schemeClr val="tx1"/>
                  </a:solidFill>
                </a:rPr>
                <a:t>(</a:t>
              </a:r>
              <a:r>
                <a:rPr lang="en-US" dirty="0" err="1">
                  <a:solidFill>
                    <a:schemeClr val="tx1"/>
                  </a:solidFill>
                </a:rPr>
                <a:t>getBalance</a:t>
              </a:r>
              <a:r>
                <a:rPr lang="en-US" dirty="0">
                  <a:solidFill>
                    <a:schemeClr val="tx1"/>
                  </a:solidFill>
                </a:rPr>
                <a:t>() – amount);</a:t>
              </a:r>
            </a:p>
          </p:txBody>
        </p:sp>
      </p:grpSp>
      <p:grpSp>
        <p:nvGrpSpPr>
          <p:cNvPr id="4" name="Group 3" descr="We say Thread 1 is the one running withdraw(100);">
            <a:extLst>
              <a:ext uri="{FF2B5EF4-FFF2-40B4-BE49-F238E27FC236}">
                <a16:creationId xmlns:a16="http://schemas.microsoft.com/office/drawing/2014/main" id="{812389E1-1E68-FF85-9003-480CAE420721}"/>
              </a:ext>
            </a:extLst>
          </p:cNvPr>
          <p:cNvGrpSpPr/>
          <p:nvPr/>
        </p:nvGrpSpPr>
        <p:grpSpPr>
          <a:xfrm>
            <a:off x="3478179" y="1865651"/>
            <a:ext cx="2165657" cy="1163320"/>
            <a:chOff x="3478179" y="1865651"/>
            <a:chExt cx="2165657" cy="1163320"/>
          </a:xfrm>
        </p:grpSpPr>
        <p:sp>
          <p:nvSpPr>
            <p:cNvPr id="10" name="Rectangle 9">
              <a:extLst>
                <a:ext uri="{FF2B5EF4-FFF2-40B4-BE49-F238E27FC236}">
                  <a16:creationId xmlns:a16="http://schemas.microsoft.com/office/drawing/2014/main" id="{53259A6D-684B-288A-3889-B65443BF5460}"/>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12" name="TextBox 11">
              <a:extLst>
                <a:ext uri="{FF2B5EF4-FFF2-40B4-BE49-F238E27FC236}">
                  <a16:creationId xmlns:a16="http://schemas.microsoft.com/office/drawing/2014/main" id="{46BDE9EC-C504-EA4F-25C1-B1B4C3215CD7}"/>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3" name="Group 12" descr="We say Thread 2 invokes withdraw(75)">
            <a:extLst>
              <a:ext uri="{FF2B5EF4-FFF2-40B4-BE49-F238E27FC236}">
                <a16:creationId xmlns:a16="http://schemas.microsoft.com/office/drawing/2014/main" id="{81813798-F247-2EEC-F254-BAA01F1618DC}"/>
              </a:ext>
            </a:extLst>
          </p:cNvPr>
          <p:cNvGrpSpPr/>
          <p:nvPr/>
        </p:nvGrpSpPr>
        <p:grpSpPr>
          <a:xfrm>
            <a:off x="6878319" y="1865651"/>
            <a:ext cx="2165657" cy="1163320"/>
            <a:chOff x="6878319" y="1865651"/>
            <a:chExt cx="2165657" cy="1163320"/>
          </a:xfrm>
        </p:grpSpPr>
        <p:sp>
          <p:nvSpPr>
            <p:cNvPr id="14" name="Rectangle 13">
              <a:extLst>
                <a:ext uri="{FF2B5EF4-FFF2-40B4-BE49-F238E27FC236}">
                  <a16:creationId xmlns:a16="http://schemas.microsoft.com/office/drawing/2014/main" id="{7273181A-446D-39C0-12A1-3A47DF087C99}"/>
                </a:ext>
              </a:extLst>
            </p:cNvPr>
            <p:cNvSpPr/>
            <p:nvPr/>
          </p:nvSpPr>
          <p:spPr>
            <a:xfrm>
              <a:off x="687831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15" name="TextBox 14">
              <a:extLst>
                <a:ext uri="{FF2B5EF4-FFF2-40B4-BE49-F238E27FC236}">
                  <a16:creationId xmlns:a16="http://schemas.microsoft.com/office/drawing/2014/main" id="{24C52D6E-E553-5572-A2F1-03E8D59B143E}"/>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37013085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FCF88-C78D-8F7E-C458-5267F33A382F}"/>
              </a:ext>
            </a:extLst>
          </p:cNvPr>
          <p:cNvSpPr>
            <a:spLocks noGrp="1"/>
          </p:cNvSpPr>
          <p:nvPr>
            <p:ph type="title"/>
          </p:nvPr>
        </p:nvSpPr>
        <p:spPr/>
        <p:txBody>
          <a:bodyPr/>
          <a:lstStyle/>
          <a:p>
            <a:r>
              <a:rPr lang="en-US" dirty="0"/>
              <a:t>What we want – Mutual Exclusion</a:t>
            </a:r>
          </a:p>
        </p:txBody>
      </p:sp>
      <p:sp>
        <p:nvSpPr>
          <p:cNvPr id="3" name="Content Placeholder 2">
            <a:extLst>
              <a:ext uri="{FF2B5EF4-FFF2-40B4-BE49-F238E27FC236}">
                <a16:creationId xmlns:a16="http://schemas.microsoft.com/office/drawing/2014/main" id="{026C05A3-0912-1FA4-743F-1EACF89C314E}"/>
              </a:ext>
            </a:extLst>
          </p:cNvPr>
          <p:cNvSpPr>
            <a:spLocks noGrp="1"/>
          </p:cNvSpPr>
          <p:nvPr>
            <p:ph idx="1"/>
          </p:nvPr>
        </p:nvSpPr>
        <p:spPr/>
        <p:txBody>
          <a:bodyPr/>
          <a:lstStyle/>
          <a:p>
            <a:r>
              <a:rPr lang="en-US" dirty="0"/>
              <a:t>While one thread is withdrawing from the account, we want to exclude all other threads from also withdrawing</a:t>
            </a:r>
          </a:p>
          <a:p>
            <a:r>
              <a:rPr lang="en-US" dirty="0"/>
              <a:t>Called mutual exclusion: </a:t>
            </a:r>
          </a:p>
          <a:p>
            <a:pPr lvl="1"/>
            <a:r>
              <a:rPr lang="en-US" dirty="0"/>
              <a:t>One thread using a resource (here: a bank account) means another thread must wait </a:t>
            </a:r>
          </a:p>
          <a:p>
            <a:pPr lvl="1"/>
            <a:r>
              <a:rPr lang="en-US" dirty="0"/>
              <a:t>We call the area of code that we want to have mutual exclusion (only one thread can be there at a time) a </a:t>
            </a:r>
            <a:r>
              <a:rPr lang="en-US" b="1" dirty="0"/>
              <a:t>critical section</a:t>
            </a:r>
            <a:r>
              <a:rPr lang="en-US" dirty="0"/>
              <a:t>.</a:t>
            </a:r>
          </a:p>
          <a:p>
            <a:r>
              <a:rPr lang="en-US" dirty="0"/>
              <a:t>The programmer must implement critical sections!</a:t>
            </a:r>
          </a:p>
          <a:p>
            <a:pPr lvl="1"/>
            <a:r>
              <a:rPr lang="en-US" dirty="0"/>
              <a:t>It requires programming language primitives to do correctly</a:t>
            </a:r>
          </a:p>
        </p:txBody>
      </p:sp>
    </p:spTree>
    <p:extLst>
      <p:ext uri="{BB962C8B-B14F-4D97-AF65-F5344CB8AC3E}">
        <p14:creationId xmlns:p14="http://schemas.microsoft.com/office/powerpoint/2010/main" val="3986630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B4677-F1BE-4FC8-5DDF-9A8ECC08D0B4}"/>
              </a:ext>
            </a:extLst>
          </p:cNvPr>
          <p:cNvSpPr>
            <a:spLocks noGrp="1"/>
          </p:cNvSpPr>
          <p:nvPr>
            <p:ph type="title"/>
          </p:nvPr>
        </p:nvSpPr>
        <p:spPr/>
        <p:txBody>
          <a:bodyPr/>
          <a:lstStyle/>
          <a:p>
            <a:r>
              <a:rPr lang="en-US" dirty="0"/>
              <a:t>Directed Acyclic Graph (DAG)</a:t>
            </a:r>
          </a:p>
        </p:txBody>
      </p:sp>
      <p:sp>
        <p:nvSpPr>
          <p:cNvPr id="3" name="Content Placeholder 2">
            <a:extLst>
              <a:ext uri="{FF2B5EF4-FFF2-40B4-BE49-F238E27FC236}">
                <a16:creationId xmlns:a16="http://schemas.microsoft.com/office/drawing/2014/main" id="{62A914A1-550C-5DFC-8158-47AA5277A981}"/>
              </a:ext>
            </a:extLst>
          </p:cNvPr>
          <p:cNvSpPr>
            <a:spLocks noGrp="1"/>
          </p:cNvSpPr>
          <p:nvPr>
            <p:ph idx="1"/>
          </p:nvPr>
        </p:nvSpPr>
        <p:spPr/>
        <p:txBody>
          <a:bodyPr/>
          <a:lstStyle/>
          <a:p>
            <a:r>
              <a:rPr lang="en-US" dirty="0"/>
              <a:t>A directed graph that has no cycles</a:t>
            </a:r>
          </a:p>
          <a:p>
            <a:r>
              <a:rPr lang="en-US" dirty="0"/>
              <a:t>Often used to depict dependencies</a:t>
            </a:r>
          </a:p>
          <a:p>
            <a:pPr lvl="1"/>
            <a:r>
              <a:rPr lang="en-US" dirty="0"/>
              <a:t>E.g. software dependencies, Java inheritance, dependencies among sequential tasks!</a:t>
            </a:r>
          </a:p>
        </p:txBody>
      </p:sp>
      <p:grpSp>
        <p:nvGrpSpPr>
          <p:cNvPr id="15" name="Group 14" descr="An example of a DAG:&#10;&#10;Nodes: 1, 2, 3&#10;Edges: (1,2), (1,3), (3,2)">
            <a:extLst>
              <a:ext uri="{FF2B5EF4-FFF2-40B4-BE49-F238E27FC236}">
                <a16:creationId xmlns:a16="http://schemas.microsoft.com/office/drawing/2014/main" id="{9CC23D28-5A64-2A38-CE2B-3B9CA6C01CB9}"/>
              </a:ext>
            </a:extLst>
          </p:cNvPr>
          <p:cNvGrpSpPr/>
          <p:nvPr/>
        </p:nvGrpSpPr>
        <p:grpSpPr>
          <a:xfrm>
            <a:off x="4758466" y="3916099"/>
            <a:ext cx="1337534" cy="2051575"/>
            <a:chOff x="8923635" y="197539"/>
            <a:chExt cx="1337534" cy="2051575"/>
          </a:xfrm>
        </p:grpSpPr>
        <p:cxnSp>
          <p:nvCxnSpPr>
            <p:cNvPr id="4" name="Straight Connector 3">
              <a:extLst>
                <a:ext uri="{FF2B5EF4-FFF2-40B4-BE49-F238E27FC236}">
                  <a16:creationId xmlns:a16="http://schemas.microsoft.com/office/drawing/2014/main" id="{D35CC012-5B25-E38B-8E5D-86470E07E039}"/>
                </a:ext>
              </a:extLst>
            </p:cNvPr>
            <p:cNvCxnSpPr>
              <a:stCxn id="5" idx="4"/>
              <a:endCxn id="6" idx="0"/>
            </p:cNvCxnSpPr>
            <p:nvPr/>
          </p:nvCxnSpPr>
          <p:spPr>
            <a:xfrm flipH="1">
              <a:off x="9091220" y="532711"/>
              <a:ext cx="582261" cy="138123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 name="Oval 4">
              <a:extLst>
                <a:ext uri="{FF2B5EF4-FFF2-40B4-BE49-F238E27FC236}">
                  <a16:creationId xmlns:a16="http://schemas.microsoft.com/office/drawing/2014/main" id="{68CE11AF-0C33-816C-1193-FEA6448F61B6}"/>
                </a:ext>
              </a:extLst>
            </p:cNvPr>
            <p:cNvSpPr/>
            <p:nvPr/>
          </p:nvSpPr>
          <p:spPr>
            <a:xfrm>
              <a:off x="9505896" y="19753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46C79072-07A4-55CE-96B8-42D7DF53C4A0}"/>
                </a:ext>
              </a:extLst>
            </p:cNvPr>
            <p:cNvSpPr/>
            <p:nvPr/>
          </p:nvSpPr>
          <p:spPr>
            <a:xfrm>
              <a:off x="8923635" y="1913943"/>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F6B34BD3-62D8-4BD4-5070-463FC9B323E0}"/>
                </a:ext>
              </a:extLst>
            </p:cNvPr>
            <p:cNvSpPr/>
            <p:nvPr/>
          </p:nvSpPr>
          <p:spPr>
            <a:xfrm>
              <a:off x="9925998" y="115905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cxnSp>
          <p:nvCxnSpPr>
            <p:cNvPr id="8" name="Straight Connector 7">
              <a:extLst>
                <a:ext uri="{FF2B5EF4-FFF2-40B4-BE49-F238E27FC236}">
                  <a16:creationId xmlns:a16="http://schemas.microsoft.com/office/drawing/2014/main" id="{CD7EFD7A-622C-A2C6-96BB-CE29B1D11755}"/>
                </a:ext>
              </a:extLst>
            </p:cNvPr>
            <p:cNvCxnSpPr>
              <a:cxnSpLocks/>
              <a:stCxn id="5" idx="5"/>
              <a:endCxn id="7" idx="1"/>
            </p:cNvCxnSpPr>
            <p:nvPr/>
          </p:nvCxnSpPr>
          <p:spPr>
            <a:xfrm>
              <a:off x="9791982" y="483625"/>
              <a:ext cx="183101" cy="72451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6D31457-76EC-2FAD-3247-696378019F82}"/>
                </a:ext>
              </a:extLst>
            </p:cNvPr>
            <p:cNvCxnSpPr>
              <a:cxnSpLocks/>
              <a:stCxn id="7" idx="3"/>
              <a:endCxn id="6" idx="6"/>
            </p:cNvCxnSpPr>
            <p:nvPr/>
          </p:nvCxnSpPr>
          <p:spPr>
            <a:xfrm flipH="1">
              <a:off x="9258806" y="1445138"/>
              <a:ext cx="716277" cy="63639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038493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p:txBody>
          <a:bodyPr/>
          <a:lstStyle/>
          <a:p>
            <a:r>
              <a:rPr lang="en-US" dirty="0"/>
              <a:t>A Bad attempt at Mutual Exclusion</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330960"/>
            <a:ext cx="11917680" cy="5527039"/>
          </a:xfrm>
        </p:spPr>
        <p:txBody>
          <a:bodyPr>
            <a:normAutofit fontScale="775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Boolean busy = false;</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void withdraw(int amount) { </a:t>
            </a:r>
          </a:p>
          <a:p>
            <a:pPr marL="0" indent="0">
              <a:buNone/>
            </a:pPr>
            <a:r>
              <a:rPr lang="en-US" dirty="0"/>
              <a:t>		</a:t>
            </a:r>
            <a:r>
              <a:rPr lang="en-US" dirty="0">
                <a:solidFill>
                  <a:srgbClr val="FF0000"/>
                </a:solidFill>
              </a:rPr>
              <a:t>while (busy) { /* wait until not busy */ }</a:t>
            </a:r>
          </a:p>
          <a:p>
            <a:pPr marL="0" indent="0">
              <a:buNone/>
            </a:pPr>
            <a:r>
              <a:rPr lang="en-US" dirty="0">
                <a:solidFill>
                  <a:srgbClr val="FF0000"/>
                </a:solidFill>
              </a:rPr>
              <a:t>		busy = true;</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a:t>
            </a:r>
            <a:r>
              <a:rPr lang="en-US" dirty="0">
                <a:solidFill>
                  <a:srgbClr val="FF0000"/>
                </a:solidFill>
              </a:rPr>
              <a:t>busy = false;</a:t>
            </a:r>
            <a:r>
              <a:rPr lang="en-US" dirty="0"/>
              <a:t>} </a:t>
            </a:r>
          </a:p>
          <a:p>
            <a:pPr marL="0" indent="0">
              <a:buNone/>
            </a:pPr>
            <a:r>
              <a:rPr lang="en-US" dirty="0"/>
              <a:t>	// other operations like deposit, etc. </a:t>
            </a:r>
          </a:p>
          <a:p>
            <a:pPr marL="0" indent="0">
              <a:buNone/>
            </a:pPr>
            <a:r>
              <a:rPr lang="en-US" dirty="0"/>
              <a:t>} </a:t>
            </a:r>
          </a:p>
        </p:txBody>
      </p:sp>
    </p:spTree>
    <p:extLst>
      <p:ext uri="{BB962C8B-B14F-4D97-AF65-F5344CB8AC3E}">
        <p14:creationId xmlns:p14="http://schemas.microsoft.com/office/powerpoint/2010/main" val="20591437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The “Busy Signal” Doesn’t Work</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16" name="Group 15" descr="Consider the following interleaving:&#10;&#10;First Thread 1 does :&#10;while(busy) {}&#10;Then upon seeing busy is False it moves past the line, but gets interrupted for time slicing before it executes the line to set busy to be true.&#10;&#10;Then Thread 2 runs its line:&#10;while(busy) {}&#10;And likewise sees that busy is still False, so it moves past that line. From this point we can use whatever interleaving we would like.">
            <a:extLst>
              <a:ext uri="{FF2B5EF4-FFF2-40B4-BE49-F238E27FC236}">
                <a16:creationId xmlns:a16="http://schemas.microsoft.com/office/drawing/2014/main" id="{EA69FE4F-FE8C-DB87-E33F-307213B54278}"/>
              </a:ext>
            </a:extLst>
          </p:cNvPr>
          <p:cNvGrpSpPr/>
          <p:nvPr/>
        </p:nvGrpSpPr>
        <p:grpSpPr>
          <a:xfrm>
            <a:off x="2255520" y="2915918"/>
            <a:ext cx="8004416" cy="3942083"/>
            <a:chOff x="2255520" y="2915918"/>
            <a:chExt cx="8004416" cy="3942083"/>
          </a:xfrm>
        </p:grpSpPr>
        <p:sp>
          <p:nvSpPr>
            <p:cNvPr id="9" name="Rectangle 8">
              <a:extLst>
                <a:ext uri="{FF2B5EF4-FFF2-40B4-BE49-F238E27FC236}">
                  <a16:creationId xmlns:a16="http://schemas.microsoft.com/office/drawing/2014/main" id="{153111F2-E0CB-EFB9-CDFE-114A83873431}"/>
                </a:ext>
              </a:extLst>
            </p:cNvPr>
            <p:cNvSpPr/>
            <p:nvPr/>
          </p:nvSpPr>
          <p:spPr>
            <a:xfrm>
              <a:off x="2255520" y="2915920"/>
              <a:ext cx="4002209" cy="3942081"/>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while (busy) { /* wait until not busy */ }</a:t>
              </a:r>
            </a:p>
            <a:p>
              <a:pPr marL="0" indent="0">
                <a:buNone/>
              </a:pPr>
              <a:endParaRPr lang="en-US" dirty="0">
                <a:solidFill>
                  <a:schemeClr val="tx1"/>
                </a:solidFill>
              </a:endParaRPr>
            </a:p>
            <a:p>
              <a:pPr marL="0" indent="0">
                <a:buNone/>
              </a:pPr>
              <a:r>
                <a:rPr lang="en-US" dirty="0">
                  <a:solidFill>
                    <a:schemeClr val="tx1"/>
                  </a:solidFill>
                </a:rPr>
                <a:t>busy = true;</a:t>
              </a:r>
            </a:p>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 </a:t>
              </a:r>
            </a:p>
            <a:p>
              <a:pPr marL="0" indent="0">
                <a:buNone/>
              </a:pPr>
              <a:r>
                <a:rPr lang="en-US" dirty="0">
                  <a:solidFill>
                    <a:schemeClr val="tx1"/>
                  </a:solidFill>
                </a:rPr>
                <a:t>busy = false; </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2915918"/>
              <a:ext cx="4002208" cy="3942081"/>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r>
                <a:rPr lang="en-US" dirty="0">
                  <a:solidFill>
                    <a:schemeClr val="tx1"/>
                  </a:solidFill>
                </a:rPr>
                <a:t>while (busy) { /* wait until not busy */ }</a:t>
              </a:r>
            </a:p>
            <a:p>
              <a:pPr marL="0" indent="0">
                <a:buNone/>
              </a:pPr>
              <a:endParaRPr lang="en-US" dirty="0">
                <a:solidFill>
                  <a:schemeClr val="tx1"/>
                </a:solidFill>
              </a:endParaRPr>
            </a:p>
            <a:p>
              <a:pPr marL="0" indent="0">
                <a:buNone/>
              </a:pPr>
              <a:r>
                <a:rPr lang="en-US" dirty="0">
                  <a:solidFill>
                    <a:schemeClr val="tx1"/>
                  </a:solidFill>
                </a:rPr>
                <a:t>busy = true;</a:t>
              </a:r>
            </a:p>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 </a:t>
              </a:r>
            </a:p>
            <a:p>
              <a:pPr marL="0" indent="0">
                <a:buNone/>
              </a:pPr>
              <a:r>
                <a:rPr lang="en-US" dirty="0">
                  <a:solidFill>
                    <a:schemeClr val="tx1"/>
                  </a:solidFill>
                </a:rPr>
                <a:t>busy = false; </a:t>
              </a:r>
            </a:p>
          </p:txBody>
        </p:sp>
      </p:grpSp>
      <p:grpSp>
        <p:nvGrpSpPr>
          <p:cNvPr id="4" name="Group 3" descr="We say Thread 1 is the one running withdraw(100);">
            <a:extLst>
              <a:ext uri="{FF2B5EF4-FFF2-40B4-BE49-F238E27FC236}">
                <a16:creationId xmlns:a16="http://schemas.microsoft.com/office/drawing/2014/main" id="{532EB1D6-83A7-F8E1-A662-3CCB03F02C31}"/>
              </a:ext>
            </a:extLst>
          </p:cNvPr>
          <p:cNvGrpSpPr/>
          <p:nvPr/>
        </p:nvGrpSpPr>
        <p:grpSpPr>
          <a:xfrm>
            <a:off x="3478179" y="1865651"/>
            <a:ext cx="2165657" cy="916878"/>
            <a:chOff x="3478179" y="1865651"/>
            <a:chExt cx="2165657" cy="916878"/>
          </a:xfrm>
        </p:grpSpPr>
        <p:sp>
          <p:nvSpPr>
            <p:cNvPr id="10" name="Rectangle 9">
              <a:extLst>
                <a:ext uri="{FF2B5EF4-FFF2-40B4-BE49-F238E27FC236}">
                  <a16:creationId xmlns:a16="http://schemas.microsoft.com/office/drawing/2014/main" id="{10E5DC7E-3293-32FF-1410-FD5F9DF1A43A}"/>
                </a:ext>
              </a:extLst>
            </p:cNvPr>
            <p:cNvSpPr/>
            <p:nvPr/>
          </p:nvSpPr>
          <p:spPr>
            <a:xfrm>
              <a:off x="3478179" y="2172832"/>
              <a:ext cx="2165657" cy="60969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12" name="TextBox 11">
              <a:extLst>
                <a:ext uri="{FF2B5EF4-FFF2-40B4-BE49-F238E27FC236}">
                  <a16:creationId xmlns:a16="http://schemas.microsoft.com/office/drawing/2014/main" id="{510C8C5A-8E5B-130C-66C6-D0CFD51F2B56}"/>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3" name="Group 12" descr="We say Thread 2 invokes withdraw(75)">
            <a:extLst>
              <a:ext uri="{FF2B5EF4-FFF2-40B4-BE49-F238E27FC236}">
                <a16:creationId xmlns:a16="http://schemas.microsoft.com/office/drawing/2014/main" id="{A537FC43-E6B9-08D4-E411-CB21EB7CE996}"/>
              </a:ext>
            </a:extLst>
          </p:cNvPr>
          <p:cNvGrpSpPr/>
          <p:nvPr/>
        </p:nvGrpSpPr>
        <p:grpSpPr>
          <a:xfrm>
            <a:off x="6878319" y="1865651"/>
            <a:ext cx="2165657" cy="916878"/>
            <a:chOff x="6878319" y="1865651"/>
            <a:chExt cx="2165657" cy="916878"/>
          </a:xfrm>
        </p:grpSpPr>
        <p:sp>
          <p:nvSpPr>
            <p:cNvPr id="14" name="Rectangle 13">
              <a:extLst>
                <a:ext uri="{FF2B5EF4-FFF2-40B4-BE49-F238E27FC236}">
                  <a16:creationId xmlns:a16="http://schemas.microsoft.com/office/drawing/2014/main" id="{F091DDEB-8FF4-69AA-AB0C-4B69E5C28507}"/>
                </a:ext>
              </a:extLst>
            </p:cNvPr>
            <p:cNvSpPr/>
            <p:nvPr/>
          </p:nvSpPr>
          <p:spPr>
            <a:xfrm>
              <a:off x="6878319" y="2172832"/>
              <a:ext cx="2165657" cy="60969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15" name="TextBox 14">
              <a:extLst>
                <a:ext uri="{FF2B5EF4-FFF2-40B4-BE49-F238E27FC236}">
                  <a16:creationId xmlns:a16="http://schemas.microsoft.com/office/drawing/2014/main" id="{35F02F73-164F-2826-26F4-C218B29B2E15}"/>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39192079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2AEEC-82A4-7735-C350-4DA0E1BBE1BE}"/>
              </a:ext>
            </a:extLst>
          </p:cNvPr>
          <p:cNvSpPr>
            <a:spLocks noGrp="1"/>
          </p:cNvSpPr>
          <p:nvPr>
            <p:ph type="title"/>
          </p:nvPr>
        </p:nvSpPr>
        <p:spPr/>
        <p:txBody>
          <a:bodyPr/>
          <a:lstStyle/>
          <a:p>
            <a:r>
              <a:rPr lang="en-US" dirty="0"/>
              <a:t>Solution</a:t>
            </a:r>
          </a:p>
        </p:txBody>
      </p:sp>
      <p:sp>
        <p:nvSpPr>
          <p:cNvPr id="3" name="Content Placeholder 2">
            <a:extLst>
              <a:ext uri="{FF2B5EF4-FFF2-40B4-BE49-F238E27FC236}">
                <a16:creationId xmlns:a16="http://schemas.microsoft.com/office/drawing/2014/main" id="{7D9594BA-009A-BCE3-1087-2A0C36A4391A}"/>
              </a:ext>
            </a:extLst>
          </p:cNvPr>
          <p:cNvSpPr>
            <a:spLocks noGrp="1"/>
          </p:cNvSpPr>
          <p:nvPr>
            <p:ph idx="1"/>
          </p:nvPr>
        </p:nvSpPr>
        <p:spPr>
          <a:xfrm>
            <a:off x="838200" y="1825624"/>
            <a:ext cx="10515600" cy="5032375"/>
          </a:xfrm>
        </p:spPr>
        <p:txBody>
          <a:bodyPr/>
          <a:lstStyle/>
          <a:p>
            <a:r>
              <a:rPr lang="en-US" dirty="0"/>
              <a:t>We need a construct from Java to do this</a:t>
            </a:r>
          </a:p>
          <a:p>
            <a:r>
              <a:rPr lang="en-US" dirty="0"/>
              <a:t>One Solution – A </a:t>
            </a:r>
            <a:r>
              <a:rPr lang="en-US" b="1" dirty="0"/>
              <a:t>Mutual Exclusion Lock</a:t>
            </a:r>
            <a:r>
              <a:rPr lang="en-US" dirty="0"/>
              <a:t> (called a Mutex or Lock)</a:t>
            </a:r>
          </a:p>
          <a:p>
            <a:r>
              <a:rPr lang="en-US" dirty="0"/>
              <a:t>We define a </a:t>
            </a:r>
            <a:r>
              <a:rPr lang="en-US" b="1" dirty="0"/>
              <a:t>Lock</a:t>
            </a:r>
            <a:r>
              <a:rPr lang="en-US" dirty="0"/>
              <a:t> to be an ADT with operations:</a:t>
            </a:r>
          </a:p>
          <a:p>
            <a:pPr lvl="1"/>
            <a:r>
              <a:rPr lang="en-US" dirty="0"/>
              <a:t>New: </a:t>
            </a:r>
          </a:p>
          <a:p>
            <a:pPr lvl="2"/>
            <a:r>
              <a:rPr lang="en-US" dirty="0"/>
              <a:t>make a new lock, initially “not held”</a:t>
            </a:r>
          </a:p>
          <a:p>
            <a:pPr lvl="1"/>
            <a:r>
              <a:rPr lang="en-US" dirty="0"/>
              <a:t>Acquire:</a:t>
            </a:r>
          </a:p>
          <a:p>
            <a:pPr lvl="2"/>
            <a:r>
              <a:rPr lang="en-US" dirty="0"/>
              <a:t>If lock is not held, mark it as “held”</a:t>
            </a:r>
          </a:p>
          <a:p>
            <a:pPr lvl="3"/>
            <a:r>
              <a:rPr lang="en-US" dirty="0"/>
              <a:t>These two steps always done together in a way that cannot be interrupted!</a:t>
            </a:r>
          </a:p>
          <a:p>
            <a:pPr lvl="2"/>
            <a:r>
              <a:rPr lang="en-US" dirty="0"/>
              <a:t>If lock is held, pause until it is marked as “not held”</a:t>
            </a:r>
          </a:p>
          <a:p>
            <a:pPr lvl="1"/>
            <a:r>
              <a:rPr lang="en-US" dirty="0"/>
              <a:t>Release:</a:t>
            </a:r>
          </a:p>
          <a:p>
            <a:pPr lvl="2"/>
            <a:r>
              <a:rPr lang="en-US" dirty="0"/>
              <a:t>Mark the lock as “not held”</a:t>
            </a:r>
          </a:p>
        </p:txBody>
      </p:sp>
    </p:spTree>
    <p:extLst>
      <p:ext uri="{BB962C8B-B14F-4D97-AF65-F5344CB8AC3E}">
        <p14:creationId xmlns:p14="http://schemas.microsoft.com/office/powerpoint/2010/main" val="20566549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p:txBody>
          <a:bodyPr/>
          <a:lstStyle/>
          <a:p>
            <a:r>
              <a:rPr lang="en-US" dirty="0"/>
              <a:t>Almost Correct Bank Account Example</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330960"/>
            <a:ext cx="11917680" cy="5527039"/>
          </a:xfrm>
        </p:spPr>
        <p:txBody>
          <a:bodyPr>
            <a:normAutofit fontScale="850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Lock </a:t>
            </a:r>
            <a:r>
              <a:rPr lang="en-US" dirty="0" err="1">
                <a:solidFill>
                  <a:srgbClr val="FF0000"/>
                </a:solidFill>
              </a:rPr>
              <a:t>lck</a:t>
            </a:r>
            <a:r>
              <a:rPr lang="en-US" dirty="0">
                <a:solidFill>
                  <a:srgbClr val="FF0000"/>
                </a:solidFill>
              </a:rPr>
              <a:t> = new Lock();</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void withdraw(int amount) { </a:t>
            </a:r>
          </a:p>
          <a:p>
            <a:pPr marL="0" indent="0">
              <a:buNone/>
            </a:pPr>
            <a:r>
              <a:rPr lang="en-US" dirty="0"/>
              <a:t>		</a:t>
            </a:r>
            <a:r>
              <a:rPr lang="en-US" dirty="0" err="1">
                <a:solidFill>
                  <a:srgbClr val="FF0000"/>
                </a:solidFill>
              </a:rPr>
              <a:t>lk.acquire</a:t>
            </a:r>
            <a:r>
              <a:rPr lang="en-US" dirty="0">
                <a:solidFill>
                  <a:srgbClr val="FF0000"/>
                </a:solidFill>
              </a:rPr>
              <a:t>();</a:t>
            </a:r>
            <a:r>
              <a:rPr lang="en-US" dirty="0"/>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a:t>
            </a:r>
            <a:r>
              <a:rPr lang="en-US" dirty="0" err="1">
                <a:solidFill>
                  <a:srgbClr val="FF0000"/>
                </a:solidFill>
              </a:rPr>
              <a:t>lk.release</a:t>
            </a:r>
            <a:r>
              <a:rPr lang="en-US" dirty="0">
                <a:solidFill>
                  <a:srgbClr val="FF0000"/>
                </a:solidFill>
              </a:rPr>
              <a:t>();</a:t>
            </a:r>
            <a:r>
              <a:rPr lang="en-US" dirty="0"/>
              <a:t>} </a:t>
            </a:r>
          </a:p>
          <a:p>
            <a:pPr marL="0" indent="0">
              <a:buNone/>
            </a:pPr>
            <a:r>
              <a:rPr lang="en-US" dirty="0"/>
              <a:t>	// other operations like deposit, etc. </a:t>
            </a:r>
          </a:p>
          <a:p>
            <a:pPr marL="0" indent="0">
              <a:buNone/>
            </a:pPr>
            <a:r>
              <a:rPr lang="en-US" dirty="0"/>
              <a:t>} </a:t>
            </a:r>
          </a:p>
        </p:txBody>
      </p:sp>
      <p:sp>
        <p:nvSpPr>
          <p:cNvPr id="3" name="TextBox 2">
            <a:extLst>
              <a:ext uri="{FF2B5EF4-FFF2-40B4-BE49-F238E27FC236}">
                <a16:creationId xmlns:a16="http://schemas.microsoft.com/office/drawing/2014/main" id="{F9521E9D-CC7F-2013-9558-8183772814AD}"/>
              </a:ext>
            </a:extLst>
          </p:cNvPr>
          <p:cNvSpPr txBox="1"/>
          <p:nvPr/>
        </p:nvSpPr>
        <p:spPr>
          <a:xfrm>
            <a:off x="8361680" y="1733193"/>
            <a:ext cx="3115725" cy="923330"/>
          </a:xfrm>
          <a:prstGeom prst="rect">
            <a:avLst/>
          </a:prstGeom>
          <a:noFill/>
          <a:ln>
            <a:solidFill>
              <a:schemeClr val="accent5">
                <a:lumMod val="75000"/>
              </a:schemeClr>
            </a:solidFill>
          </a:ln>
        </p:spPr>
        <p:txBody>
          <a:bodyPr wrap="none" rtlCol="0">
            <a:spAutoFit/>
          </a:bodyPr>
          <a:lstStyle/>
          <a:p>
            <a:r>
              <a:rPr lang="en-US" dirty="0">
                <a:solidFill>
                  <a:schemeClr val="accent5">
                    <a:lumMod val="75000"/>
                  </a:schemeClr>
                </a:solidFill>
              </a:rPr>
              <a:t>Questions:</a:t>
            </a:r>
          </a:p>
          <a:p>
            <a:pPr marL="342900" indent="-342900">
              <a:buFont typeface="+mj-lt"/>
              <a:buAutoNum type="arabicPeriod"/>
            </a:pPr>
            <a:r>
              <a:rPr lang="en-US" dirty="0">
                <a:solidFill>
                  <a:schemeClr val="accent5">
                    <a:lumMod val="75000"/>
                  </a:schemeClr>
                </a:solidFill>
              </a:rPr>
              <a:t>What is the critical section?</a:t>
            </a:r>
          </a:p>
          <a:p>
            <a:pPr marL="342900" indent="-342900">
              <a:buFont typeface="+mj-lt"/>
              <a:buAutoNum type="arabicPeriod"/>
            </a:pPr>
            <a:r>
              <a:rPr lang="en-US" dirty="0">
                <a:solidFill>
                  <a:schemeClr val="accent5">
                    <a:lumMod val="75000"/>
                  </a:schemeClr>
                </a:solidFill>
              </a:rPr>
              <a:t>What is the Error?</a:t>
            </a:r>
          </a:p>
        </p:txBody>
      </p:sp>
    </p:spTree>
    <p:extLst>
      <p:ext uri="{BB962C8B-B14F-4D97-AF65-F5344CB8AC3E}">
        <p14:creationId xmlns:p14="http://schemas.microsoft.com/office/powerpoint/2010/main" val="6773889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33AB2-3D5A-EB16-47FC-4AD3E7B76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0B8C1-27B5-CE1A-EAE5-9CAADA064486}"/>
              </a:ext>
            </a:extLst>
          </p:cNvPr>
          <p:cNvSpPr>
            <a:spLocks noGrp="1"/>
          </p:cNvSpPr>
          <p:nvPr>
            <p:ph type="title"/>
          </p:nvPr>
        </p:nvSpPr>
        <p:spPr/>
        <p:txBody>
          <a:bodyPr/>
          <a:lstStyle/>
          <a:p>
            <a:r>
              <a:rPr lang="en-US" dirty="0"/>
              <a:t>Exceptions End the Method!</a:t>
            </a:r>
          </a:p>
        </p:txBody>
      </p:sp>
      <p:sp>
        <p:nvSpPr>
          <p:cNvPr id="7" name="Content Placeholder 2">
            <a:extLst>
              <a:ext uri="{FF2B5EF4-FFF2-40B4-BE49-F238E27FC236}">
                <a16:creationId xmlns:a16="http://schemas.microsoft.com/office/drawing/2014/main" id="{AE8E52FE-1490-C84A-188E-E5FE73DB25E7}"/>
              </a:ext>
            </a:extLst>
          </p:cNvPr>
          <p:cNvSpPr>
            <a:spLocks noGrp="1"/>
          </p:cNvSpPr>
          <p:nvPr>
            <p:ph idx="1"/>
          </p:nvPr>
        </p:nvSpPr>
        <p:spPr>
          <a:xfrm>
            <a:off x="274320" y="1330960"/>
            <a:ext cx="11917680" cy="5527039"/>
          </a:xfrm>
        </p:spPr>
        <p:txBody>
          <a:bodyPr>
            <a:normAutofit fontScale="850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Lock </a:t>
            </a:r>
            <a:r>
              <a:rPr lang="en-US" dirty="0" err="1">
                <a:solidFill>
                  <a:srgbClr val="FF0000"/>
                </a:solidFill>
              </a:rPr>
              <a:t>lck</a:t>
            </a:r>
            <a:r>
              <a:rPr lang="en-US" dirty="0">
                <a:solidFill>
                  <a:srgbClr val="FF0000"/>
                </a:solidFill>
              </a:rPr>
              <a:t> = new Lock();</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void withdraw(int amount) { </a:t>
            </a:r>
          </a:p>
          <a:p>
            <a:pPr marL="0" indent="0">
              <a:buNone/>
            </a:pPr>
            <a:r>
              <a:rPr lang="en-US" dirty="0"/>
              <a:t>		</a:t>
            </a:r>
            <a:r>
              <a:rPr lang="en-US" dirty="0" err="1">
                <a:solidFill>
                  <a:srgbClr val="FF0000"/>
                </a:solidFill>
              </a:rPr>
              <a:t>lk.acquire</a:t>
            </a:r>
            <a:r>
              <a:rPr lang="en-US" dirty="0">
                <a:solidFill>
                  <a:srgbClr val="FF0000"/>
                </a:solidFill>
              </a:rPr>
              <a:t>();</a:t>
            </a:r>
            <a:r>
              <a:rPr lang="en-US" dirty="0"/>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a:t>
            </a:r>
            <a:r>
              <a:rPr lang="en-US" dirty="0" err="1">
                <a:solidFill>
                  <a:srgbClr val="FF0000"/>
                </a:solidFill>
              </a:rPr>
              <a:t>lk.release</a:t>
            </a:r>
            <a:r>
              <a:rPr lang="en-US" dirty="0">
                <a:solidFill>
                  <a:srgbClr val="FF0000"/>
                </a:solidFill>
              </a:rPr>
              <a:t>();</a:t>
            </a:r>
            <a:r>
              <a:rPr lang="en-US" dirty="0"/>
              <a:t>} </a:t>
            </a:r>
          </a:p>
          <a:p>
            <a:pPr marL="0" indent="0">
              <a:buNone/>
            </a:pPr>
            <a:r>
              <a:rPr lang="en-US" dirty="0"/>
              <a:t>	// other operations like deposit, etc. </a:t>
            </a:r>
          </a:p>
          <a:p>
            <a:pPr marL="0" indent="0">
              <a:buNone/>
            </a:pPr>
            <a:r>
              <a:rPr lang="en-US" dirty="0"/>
              <a:t>} </a:t>
            </a:r>
          </a:p>
        </p:txBody>
      </p:sp>
      <p:sp>
        <p:nvSpPr>
          <p:cNvPr id="3" name="TextBox 2">
            <a:extLst>
              <a:ext uri="{FF2B5EF4-FFF2-40B4-BE49-F238E27FC236}">
                <a16:creationId xmlns:a16="http://schemas.microsoft.com/office/drawing/2014/main" id="{BE52A69B-ABDE-910C-4672-36C0A2175A2C}"/>
              </a:ext>
            </a:extLst>
          </p:cNvPr>
          <p:cNvSpPr txBox="1"/>
          <p:nvPr/>
        </p:nvSpPr>
        <p:spPr>
          <a:xfrm>
            <a:off x="7862917" y="1690688"/>
            <a:ext cx="3710248" cy="1200329"/>
          </a:xfrm>
          <a:prstGeom prst="rect">
            <a:avLst/>
          </a:prstGeom>
          <a:noFill/>
          <a:ln>
            <a:solidFill>
              <a:schemeClr val="accent5">
                <a:lumMod val="75000"/>
              </a:schemeClr>
            </a:solidFill>
          </a:ln>
        </p:spPr>
        <p:txBody>
          <a:bodyPr wrap="square" rtlCol="0">
            <a:spAutoFit/>
          </a:bodyPr>
          <a:lstStyle/>
          <a:p>
            <a:r>
              <a:rPr lang="en-US" dirty="0">
                <a:solidFill>
                  <a:schemeClr val="accent5">
                    <a:lumMod val="75000"/>
                  </a:schemeClr>
                </a:solidFill>
              </a:rPr>
              <a:t>If we throw an exception, we never finish the method!</a:t>
            </a:r>
          </a:p>
          <a:p>
            <a:endParaRPr lang="en-US" dirty="0">
              <a:solidFill>
                <a:schemeClr val="accent5">
                  <a:lumMod val="75000"/>
                </a:schemeClr>
              </a:solidFill>
            </a:endParaRPr>
          </a:p>
          <a:p>
            <a:r>
              <a:rPr lang="en-US" dirty="0">
                <a:solidFill>
                  <a:schemeClr val="accent5">
                    <a:lumMod val="75000"/>
                  </a:schemeClr>
                </a:solidFill>
              </a:rPr>
              <a:t>The lock would never get released!</a:t>
            </a:r>
          </a:p>
        </p:txBody>
      </p:sp>
    </p:spTree>
    <p:extLst>
      <p:ext uri="{BB962C8B-B14F-4D97-AF65-F5344CB8AC3E}">
        <p14:creationId xmlns:p14="http://schemas.microsoft.com/office/powerpoint/2010/main" val="33425283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57323-349F-EF3C-515F-012FCEA685C6}"/>
              </a:ext>
            </a:extLst>
          </p:cNvPr>
          <p:cNvSpPr>
            <a:spLocks noGrp="1"/>
          </p:cNvSpPr>
          <p:nvPr>
            <p:ph type="title"/>
          </p:nvPr>
        </p:nvSpPr>
        <p:spPr/>
        <p:txBody>
          <a:bodyPr/>
          <a:lstStyle/>
          <a:p>
            <a:r>
              <a:rPr lang="en-US" dirty="0"/>
              <a:t>Try…Finally</a:t>
            </a:r>
          </a:p>
        </p:txBody>
      </p:sp>
      <p:sp>
        <p:nvSpPr>
          <p:cNvPr id="3" name="Content Placeholder 2">
            <a:extLst>
              <a:ext uri="{FF2B5EF4-FFF2-40B4-BE49-F238E27FC236}">
                <a16:creationId xmlns:a16="http://schemas.microsoft.com/office/drawing/2014/main" id="{84785A17-F9C0-58D0-1F19-EE96DE3C8C13}"/>
              </a:ext>
            </a:extLst>
          </p:cNvPr>
          <p:cNvSpPr>
            <a:spLocks noGrp="1"/>
          </p:cNvSpPr>
          <p:nvPr>
            <p:ph idx="1"/>
          </p:nvPr>
        </p:nvSpPr>
        <p:spPr/>
        <p:txBody>
          <a:bodyPr/>
          <a:lstStyle/>
          <a:p>
            <a:r>
              <a:rPr lang="en-US" dirty="0"/>
              <a:t>Try Block:</a:t>
            </a:r>
          </a:p>
          <a:p>
            <a:pPr lvl="1"/>
            <a:r>
              <a:rPr lang="en-US" dirty="0"/>
              <a:t>Body of code that will be run</a:t>
            </a:r>
          </a:p>
          <a:p>
            <a:r>
              <a:rPr lang="en-US" dirty="0"/>
              <a:t>Finally Block:</a:t>
            </a:r>
          </a:p>
          <a:p>
            <a:pPr lvl="1"/>
            <a:r>
              <a:rPr lang="en-US" dirty="0"/>
              <a:t>Always runs once the program exits try block (whether due to a return, exception, anything!)</a:t>
            </a:r>
          </a:p>
        </p:txBody>
      </p:sp>
    </p:spTree>
    <p:extLst>
      <p:ext uri="{BB962C8B-B14F-4D97-AF65-F5344CB8AC3E}">
        <p14:creationId xmlns:p14="http://schemas.microsoft.com/office/powerpoint/2010/main" val="39890482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p:txBody>
          <a:bodyPr/>
          <a:lstStyle/>
          <a:p>
            <a:r>
              <a:rPr lang="en-US" dirty="0"/>
              <a:t>Correct (but not Java) Bank Account Example</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330960"/>
            <a:ext cx="11917680" cy="5527039"/>
          </a:xfrm>
        </p:spPr>
        <p:txBody>
          <a:bodyPr>
            <a:normAutofit fontScale="775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private Lock </a:t>
            </a:r>
            <a:r>
              <a:rPr lang="en-US" dirty="0" err="1"/>
              <a:t>lck</a:t>
            </a:r>
            <a:r>
              <a:rPr lang="en-US" dirty="0"/>
              <a:t> = new Lock();</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void withdraw(int amount) { </a:t>
            </a:r>
          </a:p>
          <a:p>
            <a:pPr marL="0" indent="0">
              <a:buNone/>
            </a:pPr>
            <a:r>
              <a:rPr lang="en-US" dirty="0"/>
              <a:t>		</a:t>
            </a:r>
            <a:r>
              <a:rPr lang="en-US" dirty="0">
                <a:solidFill>
                  <a:srgbClr val="FF0000"/>
                </a:solidFill>
              </a:rPr>
              <a:t>try{</a:t>
            </a:r>
          </a:p>
          <a:p>
            <a:pPr marL="0" indent="0">
              <a:buNone/>
            </a:pPr>
            <a:r>
              <a:rPr lang="en-US" dirty="0"/>
              <a:t>			</a:t>
            </a:r>
            <a:r>
              <a:rPr lang="en-US" dirty="0" err="1"/>
              <a:t>lk.acquire</a:t>
            </a:r>
            <a:r>
              <a:rPr lang="en-US" dirty="0"/>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r>
              <a:rPr lang="en-US" dirty="0">
                <a:solidFill>
                  <a:srgbClr val="FF0000"/>
                </a:solidFill>
              </a:rPr>
              <a:t>}</a:t>
            </a:r>
          </a:p>
          <a:p>
            <a:pPr marL="0" indent="0">
              <a:buNone/>
            </a:pPr>
            <a:r>
              <a:rPr lang="en-US" dirty="0"/>
              <a:t>		</a:t>
            </a:r>
            <a:r>
              <a:rPr lang="en-US" dirty="0">
                <a:solidFill>
                  <a:srgbClr val="FF0000"/>
                </a:solidFill>
              </a:rPr>
              <a:t>finally { </a:t>
            </a:r>
            <a:r>
              <a:rPr lang="en-US" dirty="0" err="1">
                <a:solidFill>
                  <a:srgbClr val="FF0000"/>
                </a:solidFill>
              </a:rPr>
              <a:t>lk.release</a:t>
            </a:r>
            <a:r>
              <a:rPr lang="en-US" dirty="0">
                <a:solidFill>
                  <a:srgbClr val="FF0000"/>
                </a:solidFill>
              </a:rPr>
              <a:t>(); } </a:t>
            </a:r>
            <a:r>
              <a:rPr lang="en-US" dirty="0"/>
              <a:t>} </a:t>
            </a:r>
          </a:p>
          <a:p>
            <a:pPr marL="0" indent="0">
              <a:buNone/>
            </a:pPr>
            <a:r>
              <a:rPr lang="en-US" dirty="0"/>
              <a:t>	// other operations like deposit, etc. </a:t>
            </a:r>
          </a:p>
          <a:p>
            <a:pPr marL="0" indent="0">
              <a:buNone/>
            </a:pPr>
            <a:r>
              <a:rPr lang="en-US" dirty="0"/>
              <a:t>} </a:t>
            </a:r>
          </a:p>
        </p:txBody>
      </p:sp>
      <p:sp>
        <p:nvSpPr>
          <p:cNvPr id="4" name="TextBox 3">
            <a:extLst>
              <a:ext uri="{FF2B5EF4-FFF2-40B4-BE49-F238E27FC236}">
                <a16:creationId xmlns:a16="http://schemas.microsoft.com/office/drawing/2014/main" id="{C44441CF-8A8F-00EF-539B-A42DE40C58E9}"/>
              </a:ext>
            </a:extLst>
          </p:cNvPr>
          <p:cNvSpPr txBox="1"/>
          <p:nvPr/>
        </p:nvSpPr>
        <p:spPr>
          <a:xfrm>
            <a:off x="8585200" y="1690688"/>
            <a:ext cx="3484881" cy="1754326"/>
          </a:xfrm>
          <a:prstGeom prst="rect">
            <a:avLst/>
          </a:prstGeom>
          <a:noFill/>
          <a:ln>
            <a:solidFill>
              <a:schemeClr val="accent5">
                <a:lumMod val="75000"/>
              </a:schemeClr>
            </a:solidFill>
          </a:ln>
        </p:spPr>
        <p:txBody>
          <a:bodyPr wrap="square" rtlCol="0">
            <a:spAutoFit/>
          </a:bodyPr>
          <a:lstStyle/>
          <a:p>
            <a:r>
              <a:rPr lang="en-US" dirty="0">
                <a:solidFill>
                  <a:schemeClr val="accent5">
                    <a:lumMod val="75000"/>
                  </a:schemeClr>
                </a:solidFill>
              </a:rPr>
              <a:t>Questions:</a:t>
            </a:r>
          </a:p>
          <a:p>
            <a:pPr marL="342900" indent="-342900">
              <a:buFont typeface="+mj-lt"/>
              <a:buAutoNum type="arabicPeriod"/>
            </a:pPr>
            <a:r>
              <a:rPr lang="en-US" dirty="0">
                <a:solidFill>
                  <a:schemeClr val="accent5">
                    <a:lumMod val="75000"/>
                  </a:schemeClr>
                </a:solidFill>
              </a:rPr>
              <a:t>Should deposit have its own lock object?</a:t>
            </a:r>
          </a:p>
          <a:p>
            <a:pPr marL="342900" indent="-342900">
              <a:buFont typeface="+mj-lt"/>
              <a:buAutoNum type="arabicPeriod"/>
            </a:pPr>
            <a:r>
              <a:rPr lang="en-US" dirty="0">
                <a:solidFill>
                  <a:schemeClr val="accent5">
                    <a:lumMod val="75000"/>
                  </a:schemeClr>
                </a:solidFill>
              </a:rPr>
              <a:t>What about </a:t>
            </a:r>
            <a:r>
              <a:rPr lang="en-US" dirty="0" err="1">
                <a:solidFill>
                  <a:schemeClr val="accent5">
                    <a:lumMod val="75000"/>
                  </a:schemeClr>
                </a:solidFill>
              </a:rPr>
              <a:t>getBalance</a:t>
            </a:r>
            <a:r>
              <a:rPr lang="en-US" dirty="0">
                <a:solidFill>
                  <a:schemeClr val="accent5">
                    <a:lumMod val="75000"/>
                  </a:schemeClr>
                </a:solidFill>
              </a:rPr>
              <a:t>?</a:t>
            </a:r>
          </a:p>
          <a:p>
            <a:pPr marL="342900" indent="-342900">
              <a:buFont typeface="+mj-lt"/>
              <a:buAutoNum type="arabicPeriod"/>
            </a:pPr>
            <a:r>
              <a:rPr lang="en-US" dirty="0">
                <a:solidFill>
                  <a:schemeClr val="accent5">
                    <a:lumMod val="75000"/>
                  </a:schemeClr>
                </a:solidFill>
              </a:rPr>
              <a:t>What about </a:t>
            </a:r>
            <a:r>
              <a:rPr lang="en-US" dirty="0" err="1">
                <a:solidFill>
                  <a:schemeClr val="accent5">
                    <a:lumMod val="75000"/>
                  </a:schemeClr>
                </a:solidFill>
              </a:rPr>
              <a:t>setBalance</a:t>
            </a:r>
            <a:r>
              <a:rPr lang="en-US" dirty="0">
                <a:solidFill>
                  <a:schemeClr val="accent5">
                    <a:lumMod val="75000"/>
                  </a:schemeClr>
                </a:solidFill>
              </a:rPr>
              <a:t>?</a:t>
            </a:r>
          </a:p>
          <a:p>
            <a:pPr marL="342900" indent="-342900">
              <a:buFont typeface="+mj-lt"/>
              <a:buAutoNum type="arabicPeriod"/>
            </a:pPr>
            <a:r>
              <a:rPr lang="en-US" dirty="0">
                <a:solidFill>
                  <a:schemeClr val="accent5">
                    <a:lumMod val="75000"/>
                  </a:schemeClr>
                </a:solidFill>
              </a:rPr>
              <a:t>Should they share one?</a:t>
            </a:r>
          </a:p>
        </p:txBody>
      </p:sp>
    </p:spTree>
    <p:extLst>
      <p:ext uri="{BB962C8B-B14F-4D97-AF65-F5344CB8AC3E}">
        <p14:creationId xmlns:p14="http://schemas.microsoft.com/office/powerpoint/2010/main" val="346467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B7C68-4512-7D88-5137-0C3F054486A8}"/>
              </a:ext>
            </a:extLst>
          </p:cNvPr>
          <p:cNvSpPr>
            <a:spLocks noGrp="1"/>
          </p:cNvSpPr>
          <p:nvPr>
            <p:ph type="title"/>
          </p:nvPr>
        </p:nvSpPr>
        <p:spPr/>
        <p:txBody>
          <a:bodyPr/>
          <a:lstStyle/>
          <a:p>
            <a:r>
              <a:rPr lang="en-US" dirty="0"/>
              <a:t>Task Dependency Graph</a:t>
            </a:r>
          </a:p>
        </p:txBody>
      </p:sp>
      <p:sp>
        <p:nvSpPr>
          <p:cNvPr id="3" name="Content Placeholder 2">
            <a:extLst>
              <a:ext uri="{FF2B5EF4-FFF2-40B4-BE49-F238E27FC236}">
                <a16:creationId xmlns:a16="http://schemas.microsoft.com/office/drawing/2014/main" id="{3FF36454-C16F-13FD-BAF0-DD4953CFA24D}"/>
              </a:ext>
            </a:extLst>
          </p:cNvPr>
          <p:cNvSpPr>
            <a:spLocks noGrp="1"/>
          </p:cNvSpPr>
          <p:nvPr>
            <p:ph idx="1"/>
          </p:nvPr>
        </p:nvSpPr>
        <p:spPr>
          <a:xfrm>
            <a:off x="670614" y="1343162"/>
            <a:ext cx="10515600" cy="2454354"/>
          </a:xfrm>
        </p:spPr>
        <p:txBody>
          <a:bodyPr>
            <a:normAutofit fontScale="77500" lnSpcReduction="20000"/>
          </a:bodyPr>
          <a:lstStyle/>
          <a:p>
            <a:r>
              <a:rPr lang="en-US" dirty="0"/>
              <a:t>“Sketches” what parts of the algorithm may be done in parallel vs. must be done in-order</a:t>
            </a:r>
          </a:p>
          <a:p>
            <a:pPr lvl="1"/>
            <a:r>
              <a:rPr lang="en-US" dirty="0"/>
              <a:t>Each node is a step of the algorithm that may depend on other steps (draw an edge)</a:t>
            </a:r>
          </a:p>
          <a:p>
            <a:pPr lvl="1"/>
            <a:r>
              <a:rPr lang="en-US" dirty="0"/>
              <a:t>This graph depicts a </a:t>
            </a:r>
            <a:r>
              <a:rPr lang="en-US" dirty="0" err="1"/>
              <a:t>forkjoin</a:t>
            </a:r>
            <a:r>
              <a:rPr lang="en-US" dirty="0"/>
              <a:t> algorithm. Each step takes constant time.</a:t>
            </a:r>
          </a:p>
          <a:p>
            <a:r>
              <a:rPr lang="en-US" dirty="0"/>
              <a:t>Fork and Join each create a new node</a:t>
            </a:r>
          </a:p>
          <a:p>
            <a:pPr lvl="1"/>
            <a:r>
              <a:rPr lang="en-US" dirty="0"/>
              <a:t>When calling fork/compute</a:t>
            </a:r>
          </a:p>
          <a:p>
            <a:pPr lvl="2"/>
            <a:r>
              <a:rPr lang="en-US" dirty="0"/>
              <a:t>Algorithm creates two new threads, there is a dependency from the creating code to the code done by these threads</a:t>
            </a:r>
          </a:p>
          <a:p>
            <a:pPr lvl="1"/>
            <a:r>
              <a:rPr lang="en-US" dirty="0"/>
              <a:t>When calling join</a:t>
            </a:r>
          </a:p>
          <a:p>
            <a:pPr lvl="2"/>
            <a:r>
              <a:rPr lang="en-US" dirty="0"/>
              <a:t>There is a dependency from the code done by the other thread to the code after join</a:t>
            </a:r>
          </a:p>
        </p:txBody>
      </p:sp>
      <p:grpSp>
        <p:nvGrpSpPr>
          <p:cNvPr id="17" name="Group 16" descr="An illustration of a task dependency graph for ForkJoin. We have the original task, which then has two parallelizable subtasks, which each have two parallelizable subtasks, etc. This continues on forming a binary tree until we reach our sequential cutoff, where we have a sequential task. Once we compute these base cases, we can then return to the task that invoked them, so there are tasks that depend on two nodes above them, forming an inverted binary tree.&#10;&#10;Overall, the heights of the rightside-up binary tree and an upside-down binary tree are each log(n). The longest path in the DAG gives the span of the algorithm, which will be log(n). The sum of the running time of all of the nodes gives the work, which in this case will be n.">
            <a:extLst>
              <a:ext uri="{FF2B5EF4-FFF2-40B4-BE49-F238E27FC236}">
                <a16:creationId xmlns:a16="http://schemas.microsoft.com/office/drawing/2014/main" id="{F689664F-B415-8F80-42C3-0C09A1556525}"/>
              </a:ext>
            </a:extLst>
          </p:cNvPr>
          <p:cNvGrpSpPr/>
          <p:nvPr/>
        </p:nvGrpSpPr>
        <p:grpSpPr>
          <a:xfrm>
            <a:off x="244262" y="3673015"/>
            <a:ext cx="11858867" cy="3190465"/>
            <a:chOff x="244262" y="3673015"/>
            <a:chExt cx="11858867" cy="3190465"/>
          </a:xfrm>
        </p:grpSpPr>
        <p:cxnSp>
          <p:nvCxnSpPr>
            <p:cNvPr id="5" name="Straight Connector 4">
              <a:extLst>
                <a:ext uri="{FF2B5EF4-FFF2-40B4-BE49-F238E27FC236}">
                  <a16:creationId xmlns:a16="http://schemas.microsoft.com/office/drawing/2014/main" id="{FCC62E5A-130A-EB1D-2164-A65A738C7141}"/>
                </a:ext>
              </a:extLst>
            </p:cNvPr>
            <p:cNvCxnSpPr>
              <a:cxnSpLocks/>
              <a:stCxn id="6" idx="2"/>
              <a:endCxn id="7" idx="0"/>
            </p:cNvCxnSpPr>
            <p:nvPr/>
          </p:nvCxnSpPr>
          <p:spPr>
            <a:xfrm flipH="1">
              <a:off x="3818612" y="3866254"/>
              <a:ext cx="994433" cy="28945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BB6085C7-1BE5-906D-5413-72983ACDB645}"/>
                </a:ext>
              </a:extLst>
            </p:cNvPr>
            <p:cNvSpPr/>
            <p:nvPr/>
          </p:nvSpPr>
          <p:spPr>
            <a:xfrm>
              <a:off x="4813045" y="369866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Oval 6">
              <a:extLst>
                <a:ext uri="{FF2B5EF4-FFF2-40B4-BE49-F238E27FC236}">
                  <a16:creationId xmlns:a16="http://schemas.microsoft.com/office/drawing/2014/main" id="{3849EBFC-631C-50C9-381F-F828E6782C19}"/>
                </a:ext>
              </a:extLst>
            </p:cNvPr>
            <p:cNvSpPr/>
            <p:nvPr/>
          </p:nvSpPr>
          <p:spPr>
            <a:xfrm>
              <a:off x="3651026" y="415570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Oval 7">
              <a:extLst>
                <a:ext uri="{FF2B5EF4-FFF2-40B4-BE49-F238E27FC236}">
                  <a16:creationId xmlns:a16="http://schemas.microsoft.com/office/drawing/2014/main" id="{311D2B4C-562A-A28C-DD4A-E5DD8241A550}"/>
                </a:ext>
              </a:extLst>
            </p:cNvPr>
            <p:cNvSpPr/>
            <p:nvPr/>
          </p:nvSpPr>
          <p:spPr>
            <a:xfrm>
              <a:off x="5928414" y="418975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9" name="Straight Connector 8">
              <a:extLst>
                <a:ext uri="{FF2B5EF4-FFF2-40B4-BE49-F238E27FC236}">
                  <a16:creationId xmlns:a16="http://schemas.microsoft.com/office/drawing/2014/main" id="{7C46E140-DDC3-A125-D697-E0736C73B48F}"/>
                </a:ext>
              </a:extLst>
            </p:cNvPr>
            <p:cNvCxnSpPr>
              <a:cxnSpLocks/>
              <a:stCxn id="6" idx="6"/>
              <a:endCxn id="8" idx="0"/>
            </p:cNvCxnSpPr>
            <p:nvPr/>
          </p:nvCxnSpPr>
          <p:spPr>
            <a:xfrm>
              <a:off x="5148216" y="3866254"/>
              <a:ext cx="947784" cy="323502"/>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41E85A46-2611-E477-8746-12BA5AEBBE6D}"/>
                </a:ext>
              </a:extLst>
            </p:cNvPr>
            <p:cNvSpPr/>
            <p:nvPr/>
          </p:nvSpPr>
          <p:spPr>
            <a:xfrm>
              <a:off x="2933071" y="4711713"/>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6" name="Straight Connector 15">
              <a:extLst>
                <a:ext uri="{FF2B5EF4-FFF2-40B4-BE49-F238E27FC236}">
                  <a16:creationId xmlns:a16="http://schemas.microsoft.com/office/drawing/2014/main" id="{80A18060-4E23-1C1B-24C8-CCED4EE684E0}"/>
                </a:ext>
              </a:extLst>
            </p:cNvPr>
            <p:cNvCxnSpPr>
              <a:cxnSpLocks/>
              <a:stCxn id="7" idx="3"/>
              <a:endCxn id="15" idx="7"/>
            </p:cNvCxnSpPr>
            <p:nvPr/>
          </p:nvCxnSpPr>
          <p:spPr>
            <a:xfrm flipH="1">
              <a:off x="3219157" y="4441794"/>
              <a:ext cx="480954" cy="31900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C48964A2-CA64-3D5D-2DAC-014F2C150D45}"/>
                </a:ext>
              </a:extLst>
            </p:cNvPr>
            <p:cNvSpPr/>
            <p:nvPr/>
          </p:nvSpPr>
          <p:spPr>
            <a:xfrm>
              <a:off x="4179310" y="471107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Oval 19">
              <a:extLst>
                <a:ext uri="{FF2B5EF4-FFF2-40B4-BE49-F238E27FC236}">
                  <a16:creationId xmlns:a16="http://schemas.microsoft.com/office/drawing/2014/main" id="{AAB81349-E4EE-45FC-DDC1-42F447818FE7}"/>
                </a:ext>
              </a:extLst>
            </p:cNvPr>
            <p:cNvSpPr/>
            <p:nvPr/>
          </p:nvSpPr>
          <p:spPr>
            <a:xfrm>
              <a:off x="5315911" y="4745127"/>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 name="Oval 20">
              <a:extLst>
                <a:ext uri="{FF2B5EF4-FFF2-40B4-BE49-F238E27FC236}">
                  <a16:creationId xmlns:a16="http://schemas.microsoft.com/office/drawing/2014/main" id="{2DEA7D36-A26A-36A7-8764-FD9CB03D6A6C}"/>
                </a:ext>
              </a:extLst>
            </p:cNvPr>
            <p:cNvSpPr/>
            <p:nvPr/>
          </p:nvSpPr>
          <p:spPr>
            <a:xfrm>
              <a:off x="6562150" y="4728128"/>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2" name="Straight Connector 21">
              <a:extLst>
                <a:ext uri="{FF2B5EF4-FFF2-40B4-BE49-F238E27FC236}">
                  <a16:creationId xmlns:a16="http://schemas.microsoft.com/office/drawing/2014/main" id="{64E50A3F-AADD-712E-4A2A-567967680D71}"/>
                </a:ext>
              </a:extLst>
            </p:cNvPr>
            <p:cNvCxnSpPr>
              <a:cxnSpLocks/>
              <a:stCxn id="7" idx="5"/>
              <a:endCxn id="19" idx="1"/>
            </p:cNvCxnSpPr>
            <p:nvPr/>
          </p:nvCxnSpPr>
          <p:spPr>
            <a:xfrm>
              <a:off x="3937112" y="4441794"/>
              <a:ext cx="291283" cy="318369"/>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B25AE6D-0DF6-5640-FDDC-6118C5D8DFE2}"/>
                </a:ext>
              </a:extLst>
            </p:cNvPr>
            <p:cNvCxnSpPr>
              <a:cxnSpLocks/>
              <a:stCxn id="8" idx="3"/>
              <a:endCxn id="20" idx="7"/>
            </p:cNvCxnSpPr>
            <p:nvPr/>
          </p:nvCxnSpPr>
          <p:spPr>
            <a:xfrm flipH="1">
              <a:off x="5601997" y="4475842"/>
              <a:ext cx="375502" cy="3183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2843EA-456A-2B0A-8CD7-A9F590F3F673}"/>
                </a:ext>
              </a:extLst>
            </p:cNvPr>
            <p:cNvCxnSpPr>
              <a:cxnSpLocks/>
              <a:stCxn id="8" idx="5"/>
              <a:endCxn id="21" idx="1"/>
            </p:cNvCxnSpPr>
            <p:nvPr/>
          </p:nvCxnSpPr>
          <p:spPr>
            <a:xfrm>
              <a:off x="6214500" y="4475842"/>
              <a:ext cx="396735" cy="30137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2C684E17-A866-64DC-7F55-FE47F4FD142E}"/>
                </a:ext>
              </a:extLst>
            </p:cNvPr>
            <p:cNvSpPr/>
            <p:nvPr/>
          </p:nvSpPr>
          <p:spPr>
            <a:xfrm>
              <a:off x="2597900" y="525178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3" name="Oval 42">
              <a:extLst>
                <a:ext uri="{FF2B5EF4-FFF2-40B4-BE49-F238E27FC236}">
                  <a16:creationId xmlns:a16="http://schemas.microsoft.com/office/drawing/2014/main" id="{2FD9FD9B-C519-8690-BE58-BA91C656A03E}"/>
                </a:ext>
              </a:extLst>
            </p:cNvPr>
            <p:cNvSpPr/>
            <p:nvPr/>
          </p:nvSpPr>
          <p:spPr>
            <a:xfrm>
              <a:off x="3251493" y="5251784"/>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Oval 43">
              <a:extLst>
                <a:ext uri="{FF2B5EF4-FFF2-40B4-BE49-F238E27FC236}">
                  <a16:creationId xmlns:a16="http://schemas.microsoft.com/office/drawing/2014/main" id="{DFB159CA-0B01-71B6-B71A-77D3BFB5B6B9}"/>
                </a:ext>
              </a:extLst>
            </p:cNvPr>
            <p:cNvSpPr/>
            <p:nvPr/>
          </p:nvSpPr>
          <p:spPr>
            <a:xfrm>
              <a:off x="3845923"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5" name="Oval 44">
              <a:extLst>
                <a:ext uri="{FF2B5EF4-FFF2-40B4-BE49-F238E27FC236}">
                  <a16:creationId xmlns:a16="http://schemas.microsoft.com/office/drawing/2014/main" id="{BF0A8495-A5BD-44A9-64D0-8B54633CF442}"/>
                </a:ext>
              </a:extLst>
            </p:cNvPr>
            <p:cNvSpPr/>
            <p:nvPr/>
          </p:nvSpPr>
          <p:spPr>
            <a:xfrm>
              <a:off x="4499516"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id="{131D93C8-2036-A7D0-D917-6E0DF4202856}"/>
                </a:ext>
              </a:extLst>
            </p:cNvPr>
            <p:cNvSpPr/>
            <p:nvPr/>
          </p:nvSpPr>
          <p:spPr>
            <a:xfrm>
              <a:off x="4980740"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7" name="Oval 46">
              <a:extLst>
                <a:ext uri="{FF2B5EF4-FFF2-40B4-BE49-F238E27FC236}">
                  <a16:creationId xmlns:a16="http://schemas.microsoft.com/office/drawing/2014/main" id="{D98E0ECA-8646-7176-C3D8-8D583B920DA8}"/>
                </a:ext>
              </a:extLst>
            </p:cNvPr>
            <p:cNvSpPr/>
            <p:nvPr/>
          </p:nvSpPr>
          <p:spPr>
            <a:xfrm>
              <a:off x="5634333"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Oval 50">
              <a:extLst>
                <a:ext uri="{FF2B5EF4-FFF2-40B4-BE49-F238E27FC236}">
                  <a16:creationId xmlns:a16="http://schemas.microsoft.com/office/drawing/2014/main" id="{3587B1B5-CC04-E127-3991-995706CE9F81}"/>
                </a:ext>
              </a:extLst>
            </p:cNvPr>
            <p:cNvSpPr/>
            <p:nvPr/>
          </p:nvSpPr>
          <p:spPr>
            <a:xfrm>
              <a:off x="6287926"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2" name="Oval 51">
              <a:extLst>
                <a:ext uri="{FF2B5EF4-FFF2-40B4-BE49-F238E27FC236}">
                  <a16:creationId xmlns:a16="http://schemas.microsoft.com/office/drawing/2014/main" id="{B7C88825-792F-0669-E261-3E46D185AF0E}"/>
                </a:ext>
              </a:extLst>
            </p:cNvPr>
            <p:cNvSpPr/>
            <p:nvPr/>
          </p:nvSpPr>
          <p:spPr>
            <a:xfrm>
              <a:off x="6941519" y="5251149"/>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53" name="Straight Connector 52">
              <a:extLst>
                <a:ext uri="{FF2B5EF4-FFF2-40B4-BE49-F238E27FC236}">
                  <a16:creationId xmlns:a16="http://schemas.microsoft.com/office/drawing/2014/main" id="{67A113C8-5BFF-7032-F4A5-802A6BA3C2A3}"/>
                </a:ext>
              </a:extLst>
            </p:cNvPr>
            <p:cNvCxnSpPr>
              <a:cxnSpLocks/>
              <a:stCxn id="15" idx="3"/>
              <a:endCxn id="42" idx="7"/>
            </p:cNvCxnSpPr>
            <p:nvPr/>
          </p:nvCxnSpPr>
          <p:spPr>
            <a:xfrm flipH="1">
              <a:off x="2883986" y="4997799"/>
              <a:ext cx="98170"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F0138C7-5B9C-D8FE-2364-39DAEA88B5E9}"/>
                </a:ext>
              </a:extLst>
            </p:cNvPr>
            <p:cNvCxnSpPr>
              <a:cxnSpLocks/>
              <a:stCxn id="15" idx="5"/>
              <a:endCxn id="43" idx="1"/>
            </p:cNvCxnSpPr>
            <p:nvPr/>
          </p:nvCxnSpPr>
          <p:spPr>
            <a:xfrm>
              <a:off x="3219157" y="4997799"/>
              <a:ext cx="81421"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5A04A44-10CB-BA71-168E-C57E6ADA0C55}"/>
                </a:ext>
              </a:extLst>
            </p:cNvPr>
            <p:cNvCxnSpPr>
              <a:cxnSpLocks/>
              <a:stCxn id="19" idx="3"/>
              <a:endCxn id="44" idx="7"/>
            </p:cNvCxnSpPr>
            <p:nvPr/>
          </p:nvCxnSpPr>
          <p:spPr>
            <a:xfrm flipH="1">
              <a:off x="4132009" y="4997164"/>
              <a:ext cx="96386"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DF03241-1521-A76C-F333-5B81B4D3A7E0}"/>
                </a:ext>
              </a:extLst>
            </p:cNvPr>
            <p:cNvCxnSpPr>
              <a:cxnSpLocks/>
              <a:stCxn id="19" idx="5"/>
              <a:endCxn id="45" idx="1"/>
            </p:cNvCxnSpPr>
            <p:nvPr/>
          </p:nvCxnSpPr>
          <p:spPr>
            <a:xfrm>
              <a:off x="4465396" y="4997164"/>
              <a:ext cx="83205" cy="30307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9060B4A-E96D-AAB4-429E-A063A00BCF5E}"/>
                </a:ext>
              </a:extLst>
            </p:cNvPr>
            <p:cNvCxnSpPr>
              <a:cxnSpLocks/>
              <a:stCxn id="20" idx="3"/>
              <a:endCxn id="46" idx="7"/>
            </p:cNvCxnSpPr>
            <p:nvPr/>
          </p:nvCxnSpPr>
          <p:spPr>
            <a:xfrm flipH="1">
              <a:off x="5266826" y="5031213"/>
              <a:ext cx="98170" cy="26902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98D82B6-2D05-74FC-C1AF-8F4E2EDA95E2}"/>
                </a:ext>
              </a:extLst>
            </p:cNvPr>
            <p:cNvCxnSpPr>
              <a:cxnSpLocks/>
              <a:stCxn id="20" idx="5"/>
              <a:endCxn id="47" idx="1"/>
            </p:cNvCxnSpPr>
            <p:nvPr/>
          </p:nvCxnSpPr>
          <p:spPr>
            <a:xfrm>
              <a:off x="5601997" y="5031213"/>
              <a:ext cx="81421" cy="269021"/>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BDAE8FE-47BB-9FF4-DF99-845F87A81A64}"/>
                </a:ext>
              </a:extLst>
            </p:cNvPr>
            <p:cNvCxnSpPr>
              <a:cxnSpLocks/>
              <a:stCxn id="21" idx="3"/>
              <a:endCxn id="51" idx="7"/>
            </p:cNvCxnSpPr>
            <p:nvPr/>
          </p:nvCxnSpPr>
          <p:spPr>
            <a:xfrm flipH="1">
              <a:off x="6574012" y="5014214"/>
              <a:ext cx="37223" cy="28602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27CCBDD-3AF8-84B4-7EEB-9D722861F387}"/>
                </a:ext>
              </a:extLst>
            </p:cNvPr>
            <p:cNvCxnSpPr>
              <a:cxnSpLocks/>
              <a:stCxn id="21" idx="5"/>
              <a:endCxn id="52" idx="1"/>
            </p:cNvCxnSpPr>
            <p:nvPr/>
          </p:nvCxnSpPr>
          <p:spPr>
            <a:xfrm>
              <a:off x="6848236" y="5014214"/>
              <a:ext cx="142368" cy="28602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D17FE9A0-23D3-5B51-8C81-6FCBC9E6E2BB}"/>
                </a:ext>
              </a:extLst>
            </p:cNvPr>
            <p:cNvSpPr/>
            <p:nvPr/>
          </p:nvSpPr>
          <p:spPr>
            <a:xfrm>
              <a:off x="2933071" y="5732311"/>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Oval 81">
              <a:extLst>
                <a:ext uri="{FF2B5EF4-FFF2-40B4-BE49-F238E27FC236}">
                  <a16:creationId xmlns:a16="http://schemas.microsoft.com/office/drawing/2014/main" id="{1C5BEE7F-FA9E-DBB3-1074-734A067C7919}"/>
                </a:ext>
              </a:extLst>
            </p:cNvPr>
            <p:cNvSpPr/>
            <p:nvPr/>
          </p:nvSpPr>
          <p:spPr>
            <a:xfrm>
              <a:off x="4179310" y="573167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3" name="Oval 82">
              <a:extLst>
                <a:ext uri="{FF2B5EF4-FFF2-40B4-BE49-F238E27FC236}">
                  <a16:creationId xmlns:a16="http://schemas.microsoft.com/office/drawing/2014/main" id="{D2CE110B-0C28-1B10-DAE5-EF7BD1AA87E3}"/>
                </a:ext>
              </a:extLst>
            </p:cNvPr>
            <p:cNvSpPr/>
            <p:nvPr/>
          </p:nvSpPr>
          <p:spPr>
            <a:xfrm>
              <a:off x="5315911" y="5765725"/>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4" name="Oval 83">
              <a:extLst>
                <a:ext uri="{FF2B5EF4-FFF2-40B4-BE49-F238E27FC236}">
                  <a16:creationId xmlns:a16="http://schemas.microsoft.com/office/drawing/2014/main" id="{551DAA59-F53E-88EF-5764-D1A57B6042BC}"/>
                </a:ext>
              </a:extLst>
            </p:cNvPr>
            <p:cNvSpPr/>
            <p:nvPr/>
          </p:nvSpPr>
          <p:spPr>
            <a:xfrm>
              <a:off x="6562150" y="5748726"/>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5" name="Straight Connector 84">
              <a:extLst>
                <a:ext uri="{FF2B5EF4-FFF2-40B4-BE49-F238E27FC236}">
                  <a16:creationId xmlns:a16="http://schemas.microsoft.com/office/drawing/2014/main" id="{B440968E-FEBA-D51E-F101-1FFE4D89B5B1}"/>
                </a:ext>
              </a:extLst>
            </p:cNvPr>
            <p:cNvCxnSpPr>
              <a:cxnSpLocks/>
              <a:stCxn id="42" idx="5"/>
              <a:endCxn id="81" idx="1"/>
            </p:cNvCxnSpPr>
            <p:nvPr/>
          </p:nvCxnSpPr>
          <p:spPr>
            <a:xfrm>
              <a:off x="2883986" y="5537870"/>
              <a:ext cx="98170"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FF1C2A9-AA84-EA68-8FAF-135FFC6D6382}"/>
                </a:ext>
              </a:extLst>
            </p:cNvPr>
            <p:cNvCxnSpPr>
              <a:cxnSpLocks/>
              <a:stCxn id="43" idx="3"/>
              <a:endCxn id="81" idx="7"/>
            </p:cNvCxnSpPr>
            <p:nvPr/>
          </p:nvCxnSpPr>
          <p:spPr>
            <a:xfrm flipH="1">
              <a:off x="3219157" y="5537870"/>
              <a:ext cx="81421"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91A1F9A-FB83-E943-F49D-8E3CE7905029}"/>
                </a:ext>
              </a:extLst>
            </p:cNvPr>
            <p:cNvCxnSpPr>
              <a:cxnSpLocks/>
              <a:stCxn id="44" idx="5"/>
              <a:endCxn id="82" idx="1"/>
            </p:cNvCxnSpPr>
            <p:nvPr/>
          </p:nvCxnSpPr>
          <p:spPr>
            <a:xfrm>
              <a:off x="4132009" y="5537235"/>
              <a:ext cx="96386"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DEADF0B1-B5AE-6C5D-21AE-C35EDE177724}"/>
                </a:ext>
              </a:extLst>
            </p:cNvPr>
            <p:cNvCxnSpPr>
              <a:cxnSpLocks/>
              <a:stCxn id="45" idx="3"/>
              <a:endCxn id="82" idx="7"/>
            </p:cNvCxnSpPr>
            <p:nvPr/>
          </p:nvCxnSpPr>
          <p:spPr>
            <a:xfrm flipH="1">
              <a:off x="4465396" y="5537235"/>
              <a:ext cx="83205" cy="24352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EDF327F0-61B0-543A-6BE7-0A8279A410B8}"/>
                </a:ext>
              </a:extLst>
            </p:cNvPr>
            <p:cNvCxnSpPr>
              <a:cxnSpLocks/>
              <a:stCxn id="46" idx="5"/>
              <a:endCxn id="83" idx="1"/>
            </p:cNvCxnSpPr>
            <p:nvPr/>
          </p:nvCxnSpPr>
          <p:spPr>
            <a:xfrm>
              <a:off x="5266826" y="5537235"/>
              <a:ext cx="98170" cy="2775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38F948C1-04AC-D396-F943-87FFCD3D70AB}"/>
                </a:ext>
              </a:extLst>
            </p:cNvPr>
            <p:cNvCxnSpPr>
              <a:cxnSpLocks/>
              <a:stCxn id="47" idx="3"/>
              <a:endCxn id="83" idx="7"/>
            </p:cNvCxnSpPr>
            <p:nvPr/>
          </p:nvCxnSpPr>
          <p:spPr>
            <a:xfrm flipH="1">
              <a:off x="5601997" y="5537235"/>
              <a:ext cx="81421" cy="2775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3AD67162-11C5-2B35-3B3C-75F5043AF251}"/>
                </a:ext>
              </a:extLst>
            </p:cNvPr>
            <p:cNvCxnSpPr>
              <a:cxnSpLocks/>
              <a:stCxn id="51" idx="5"/>
              <a:endCxn id="84" idx="1"/>
            </p:cNvCxnSpPr>
            <p:nvPr/>
          </p:nvCxnSpPr>
          <p:spPr>
            <a:xfrm>
              <a:off x="6574012" y="5537235"/>
              <a:ext cx="37223" cy="26057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5E3317C4-5839-BDB4-E518-335AAACE50EA}"/>
                </a:ext>
              </a:extLst>
            </p:cNvPr>
            <p:cNvCxnSpPr>
              <a:cxnSpLocks/>
              <a:stCxn id="52" idx="3"/>
              <a:endCxn id="84" idx="7"/>
            </p:cNvCxnSpPr>
            <p:nvPr/>
          </p:nvCxnSpPr>
          <p:spPr>
            <a:xfrm flipH="1">
              <a:off x="6848236" y="5537235"/>
              <a:ext cx="142368" cy="260576"/>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607A0497-8C50-C37C-FC7A-A125D771A065}"/>
                </a:ext>
              </a:extLst>
            </p:cNvPr>
            <p:cNvSpPr/>
            <p:nvPr/>
          </p:nvSpPr>
          <p:spPr>
            <a:xfrm>
              <a:off x="3651026" y="6277852"/>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3A01BB7B-3B8E-2245-391F-1BD1F901FF29}"/>
                </a:ext>
              </a:extLst>
            </p:cNvPr>
            <p:cNvSpPr/>
            <p:nvPr/>
          </p:nvSpPr>
          <p:spPr>
            <a:xfrm>
              <a:off x="5928414" y="6311900"/>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12" name="Straight Connector 111">
              <a:extLst>
                <a:ext uri="{FF2B5EF4-FFF2-40B4-BE49-F238E27FC236}">
                  <a16:creationId xmlns:a16="http://schemas.microsoft.com/office/drawing/2014/main" id="{7576AE24-C8A7-AFAC-9CBB-B66ACFC67D00}"/>
                </a:ext>
              </a:extLst>
            </p:cNvPr>
            <p:cNvCxnSpPr>
              <a:cxnSpLocks/>
              <a:stCxn id="81" idx="5"/>
              <a:endCxn id="110" idx="1"/>
            </p:cNvCxnSpPr>
            <p:nvPr/>
          </p:nvCxnSpPr>
          <p:spPr>
            <a:xfrm>
              <a:off x="3219157" y="6018397"/>
              <a:ext cx="480954" cy="308540"/>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63534A6F-77E7-4DF6-FFE9-7FC285192BF3}"/>
                </a:ext>
              </a:extLst>
            </p:cNvPr>
            <p:cNvCxnSpPr>
              <a:cxnSpLocks/>
              <a:stCxn id="82" idx="3"/>
              <a:endCxn id="110" idx="7"/>
            </p:cNvCxnSpPr>
            <p:nvPr/>
          </p:nvCxnSpPr>
          <p:spPr>
            <a:xfrm flipH="1">
              <a:off x="3937112" y="6017762"/>
              <a:ext cx="291283" cy="3091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AB1D525B-211E-5F4B-E1AB-EADDB659C8D5}"/>
                </a:ext>
              </a:extLst>
            </p:cNvPr>
            <p:cNvCxnSpPr>
              <a:cxnSpLocks/>
              <a:stCxn id="83" idx="5"/>
              <a:endCxn id="111" idx="1"/>
            </p:cNvCxnSpPr>
            <p:nvPr/>
          </p:nvCxnSpPr>
          <p:spPr>
            <a:xfrm>
              <a:off x="5601997" y="6051811"/>
              <a:ext cx="375502" cy="309174"/>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E37211CD-059D-C28E-4B4D-18B5670BF085}"/>
                </a:ext>
              </a:extLst>
            </p:cNvPr>
            <p:cNvCxnSpPr>
              <a:cxnSpLocks/>
              <a:stCxn id="84" idx="3"/>
              <a:endCxn id="111" idx="7"/>
            </p:cNvCxnSpPr>
            <p:nvPr/>
          </p:nvCxnSpPr>
          <p:spPr>
            <a:xfrm flipH="1">
              <a:off x="6214500" y="6034812"/>
              <a:ext cx="396735" cy="32617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5FA67B66-D532-EB5B-D225-EFAFB1FCF1F8}"/>
                </a:ext>
              </a:extLst>
            </p:cNvPr>
            <p:cNvSpPr/>
            <p:nvPr/>
          </p:nvSpPr>
          <p:spPr>
            <a:xfrm>
              <a:off x="4694544" y="6514175"/>
              <a:ext cx="335171" cy="33517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25" name="Straight Connector 124">
              <a:extLst>
                <a:ext uri="{FF2B5EF4-FFF2-40B4-BE49-F238E27FC236}">
                  <a16:creationId xmlns:a16="http://schemas.microsoft.com/office/drawing/2014/main" id="{8DD6DAAE-2F3B-8AB3-9BB5-6492DD031168}"/>
                </a:ext>
              </a:extLst>
            </p:cNvPr>
            <p:cNvCxnSpPr>
              <a:cxnSpLocks/>
              <a:stCxn id="110" idx="5"/>
              <a:endCxn id="124" idx="2"/>
            </p:cNvCxnSpPr>
            <p:nvPr/>
          </p:nvCxnSpPr>
          <p:spPr>
            <a:xfrm>
              <a:off x="3937112" y="6563938"/>
              <a:ext cx="757432" cy="117823"/>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5AE962B7-6DB8-F3FC-812A-7687051452B1}"/>
                </a:ext>
              </a:extLst>
            </p:cNvPr>
            <p:cNvCxnSpPr>
              <a:cxnSpLocks/>
              <a:stCxn id="111" idx="3"/>
              <a:endCxn id="124" idx="6"/>
            </p:cNvCxnSpPr>
            <p:nvPr/>
          </p:nvCxnSpPr>
          <p:spPr>
            <a:xfrm flipH="1">
              <a:off x="5029715" y="6597986"/>
              <a:ext cx="947784" cy="83775"/>
            </a:xfrm>
            <a:prstGeom prst="line">
              <a:avLst/>
            </a:prstGeom>
            <a:ln w="57150">
              <a:solidFill>
                <a:schemeClr val="bg1">
                  <a:lumMod val="6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3" name="Right Brace 132">
              <a:extLst>
                <a:ext uri="{FF2B5EF4-FFF2-40B4-BE49-F238E27FC236}">
                  <a16:creationId xmlns:a16="http://schemas.microsoft.com/office/drawing/2014/main" id="{AEAFD6C4-37BE-1973-4D82-6605EAF9C8BD}"/>
                </a:ext>
              </a:extLst>
            </p:cNvPr>
            <p:cNvSpPr/>
            <p:nvPr/>
          </p:nvSpPr>
          <p:spPr>
            <a:xfrm>
              <a:off x="7276690" y="3698668"/>
              <a:ext cx="684352" cy="138163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4" name="Right Brace 133">
              <a:extLst>
                <a:ext uri="{FF2B5EF4-FFF2-40B4-BE49-F238E27FC236}">
                  <a16:creationId xmlns:a16="http://schemas.microsoft.com/office/drawing/2014/main" id="{8FF73769-49F1-BDD3-54CC-638A1DA98BA3}"/>
                </a:ext>
              </a:extLst>
            </p:cNvPr>
            <p:cNvSpPr/>
            <p:nvPr/>
          </p:nvSpPr>
          <p:spPr>
            <a:xfrm>
              <a:off x="7351101" y="5781396"/>
              <a:ext cx="684352" cy="107660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5" name="TextBox 134">
              <a:extLst>
                <a:ext uri="{FF2B5EF4-FFF2-40B4-BE49-F238E27FC236}">
                  <a16:creationId xmlns:a16="http://schemas.microsoft.com/office/drawing/2014/main" id="{C2AC7E0D-5121-ED99-86CF-16F3D1EC95BA}"/>
                </a:ext>
              </a:extLst>
            </p:cNvPr>
            <p:cNvSpPr txBox="1"/>
            <p:nvPr/>
          </p:nvSpPr>
          <p:spPr>
            <a:xfrm>
              <a:off x="8035453" y="4189756"/>
              <a:ext cx="774571" cy="369332"/>
            </a:xfrm>
            <a:prstGeom prst="rect">
              <a:avLst/>
            </a:prstGeom>
            <a:noFill/>
          </p:spPr>
          <p:txBody>
            <a:bodyPr wrap="none" rtlCol="0">
              <a:spAutoFit/>
            </a:bodyPr>
            <a:lstStyle/>
            <a:p>
              <a:r>
                <a:rPr lang="en-US" dirty="0"/>
                <a:t>Divide</a:t>
              </a:r>
            </a:p>
          </p:txBody>
        </p:sp>
        <p:sp>
          <p:nvSpPr>
            <p:cNvPr id="136" name="TextBox 135">
              <a:extLst>
                <a:ext uri="{FF2B5EF4-FFF2-40B4-BE49-F238E27FC236}">
                  <a16:creationId xmlns:a16="http://schemas.microsoft.com/office/drawing/2014/main" id="{A220EEF8-906A-F18E-12FE-20ABA24A23A6}"/>
                </a:ext>
              </a:extLst>
            </p:cNvPr>
            <p:cNvSpPr txBox="1"/>
            <p:nvPr/>
          </p:nvSpPr>
          <p:spPr>
            <a:xfrm>
              <a:off x="7984837" y="6184476"/>
              <a:ext cx="1026243" cy="369332"/>
            </a:xfrm>
            <a:prstGeom prst="rect">
              <a:avLst/>
            </a:prstGeom>
            <a:noFill/>
          </p:spPr>
          <p:txBody>
            <a:bodyPr wrap="none" rtlCol="0">
              <a:spAutoFit/>
            </a:bodyPr>
            <a:lstStyle/>
            <a:p>
              <a:r>
                <a:rPr lang="en-US" dirty="0"/>
                <a:t>Combine</a:t>
              </a:r>
            </a:p>
          </p:txBody>
        </p:sp>
        <p:sp>
          <p:nvSpPr>
            <p:cNvPr id="137" name="TextBox 136">
              <a:extLst>
                <a:ext uri="{FF2B5EF4-FFF2-40B4-BE49-F238E27FC236}">
                  <a16:creationId xmlns:a16="http://schemas.microsoft.com/office/drawing/2014/main" id="{8369EBAF-CAF7-8667-DF2C-066355BEB3AA}"/>
                </a:ext>
              </a:extLst>
            </p:cNvPr>
            <p:cNvSpPr txBox="1"/>
            <p:nvPr/>
          </p:nvSpPr>
          <p:spPr>
            <a:xfrm>
              <a:off x="7513691" y="5227370"/>
              <a:ext cx="1207382" cy="369332"/>
            </a:xfrm>
            <a:prstGeom prst="rect">
              <a:avLst/>
            </a:prstGeom>
            <a:noFill/>
          </p:spPr>
          <p:txBody>
            <a:bodyPr wrap="none" rtlCol="0">
              <a:spAutoFit/>
            </a:bodyPr>
            <a:lstStyle/>
            <a:p>
              <a:r>
                <a:rPr lang="en-US" dirty="0"/>
                <a:t>Base Cases</a:t>
              </a:r>
            </a:p>
          </p:txBody>
        </p:sp>
        <p:sp>
          <p:nvSpPr>
            <p:cNvPr id="4" name="Right Brace 3">
              <a:extLst>
                <a:ext uri="{FF2B5EF4-FFF2-40B4-BE49-F238E27FC236}">
                  <a16:creationId xmlns:a16="http://schemas.microsoft.com/office/drawing/2014/main" id="{24B6EB3D-B632-DBC5-87DE-0FA0718C1D3B}"/>
                </a:ext>
              </a:extLst>
            </p:cNvPr>
            <p:cNvSpPr/>
            <p:nvPr/>
          </p:nvSpPr>
          <p:spPr>
            <a:xfrm>
              <a:off x="9162199" y="3673015"/>
              <a:ext cx="684352" cy="3176331"/>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022A276C-28C9-0B74-2ED8-02F2C72AAD5D}"/>
                </a:ext>
              </a:extLst>
            </p:cNvPr>
            <p:cNvSpPr txBox="1"/>
            <p:nvPr/>
          </p:nvSpPr>
          <p:spPr>
            <a:xfrm>
              <a:off x="244262" y="5648271"/>
              <a:ext cx="1925040" cy="923330"/>
            </a:xfrm>
            <a:prstGeom prst="rect">
              <a:avLst/>
            </a:prstGeom>
            <a:noFill/>
          </p:spPr>
          <p:txBody>
            <a:bodyPr wrap="square" rtlCol="0">
              <a:spAutoFit/>
            </a:bodyPr>
            <a:lstStyle/>
            <a:p>
              <a:r>
                <a:rPr lang="en-US" b="1" dirty="0">
                  <a:solidFill>
                    <a:schemeClr val="accent5">
                      <a:lumMod val="75000"/>
                    </a:schemeClr>
                  </a:solidFill>
                </a:rPr>
                <a:t>Work </a:t>
              </a:r>
              <a:r>
                <a:rPr lang="en-US" dirty="0">
                  <a:solidFill>
                    <a:schemeClr val="accent5">
                      <a:lumMod val="75000"/>
                    </a:schemeClr>
                  </a:solidFill>
                </a:rPr>
                <a:t>= sum of the running times of all nodes</a:t>
              </a:r>
            </a:p>
          </p:txBody>
        </p:sp>
        <p:sp>
          <p:nvSpPr>
            <p:cNvPr id="11" name="Right Brace 10">
              <a:extLst>
                <a:ext uri="{FF2B5EF4-FFF2-40B4-BE49-F238E27FC236}">
                  <a16:creationId xmlns:a16="http://schemas.microsoft.com/office/drawing/2014/main" id="{1527CD99-D6AE-3991-E3E6-36BE5475044E}"/>
                </a:ext>
              </a:extLst>
            </p:cNvPr>
            <p:cNvSpPr/>
            <p:nvPr/>
          </p:nvSpPr>
          <p:spPr>
            <a:xfrm rot="10800000">
              <a:off x="2058136" y="3687149"/>
              <a:ext cx="684352" cy="3176331"/>
            </a:xfrm>
            <a:prstGeom prst="rightBrace">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TextBox 11">
              <a:extLst>
                <a:ext uri="{FF2B5EF4-FFF2-40B4-BE49-F238E27FC236}">
                  <a16:creationId xmlns:a16="http://schemas.microsoft.com/office/drawing/2014/main" id="{BED5D1DB-0C08-B2E6-5201-7F8536FA901A}"/>
                </a:ext>
              </a:extLst>
            </p:cNvPr>
            <p:cNvSpPr txBox="1"/>
            <p:nvPr/>
          </p:nvSpPr>
          <p:spPr>
            <a:xfrm>
              <a:off x="9720289" y="5748726"/>
              <a:ext cx="1925040" cy="923330"/>
            </a:xfrm>
            <a:prstGeom prst="rect">
              <a:avLst/>
            </a:prstGeom>
            <a:noFill/>
          </p:spPr>
          <p:txBody>
            <a:bodyPr wrap="square" rtlCol="0">
              <a:spAutoFit/>
            </a:bodyPr>
            <a:lstStyle/>
            <a:p>
              <a:r>
                <a:rPr lang="en-US" b="1" dirty="0">
                  <a:solidFill>
                    <a:srgbClr val="FF0000"/>
                  </a:solidFill>
                </a:rPr>
                <a:t>Span </a:t>
              </a:r>
              <a:r>
                <a:rPr lang="en-US" dirty="0">
                  <a:solidFill>
                    <a:srgbClr val="FF0000"/>
                  </a:solidFill>
                </a:rPr>
                <a:t>= longest path from start node to end node.</a:t>
              </a:r>
            </a:p>
          </p:txBody>
        </p:sp>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743B6269-2CDE-E8D6-8674-36B7C9F37497}"/>
                    </a:ext>
                  </a:extLst>
                </p:cNvPr>
                <p:cNvSpPr txBox="1"/>
                <p:nvPr/>
              </p:nvSpPr>
              <p:spPr>
                <a:xfrm>
                  <a:off x="748772" y="5080298"/>
                  <a:ext cx="1925040" cy="369332"/>
                </a:xfrm>
                <a:prstGeom prst="rect">
                  <a:avLst/>
                </a:prstGeom>
                <a:noFill/>
              </p:spPr>
              <p:txBody>
                <a:bodyPr wrap="square" rtlCol="0">
                  <a:spAutoFit/>
                </a:bodyPr>
                <a:lstStyle/>
                <a:p>
                  <a14:m>
                    <m:oMath xmlns:m="http://schemas.openxmlformats.org/officeDocument/2006/math">
                      <m:r>
                        <m:rPr>
                          <m:sty m:val="p"/>
                        </m:rPr>
                        <a:rPr lang="en-US" b="0" i="0" smtClean="0">
                          <a:solidFill>
                            <a:schemeClr val="accent5">
                              <a:lumMod val="75000"/>
                            </a:schemeClr>
                          </a:solidFill>
                          <a:latin typeface="Cambria Math" panose="02040503050406030204" pitchFamily="18" charset="0"/>
                        </a:rPr>
                        <m:t>Σ</m:t>
                      </m:r>
                    </m:oMath>
                  </a14:m>
                  <a:r>
                    <a:rPr lang="en-US" dirty="0">
                      <a:solidFill>
                        <a:schemeClr val="accent5">
                          <a:lumMod val="75000"/>
                        </a:schemeClr>
                      </a:solidFill>
                    </a:rPr>
                    <a:t> gives work</a:t>
                  </a:r>
                </a:p>
              </p:txBody>
            </p:sp>
          </mc:Choice>
          <mc:Fallback>
            <p:sp>
              <p:nvSpPr>
                <p:cNvPr id="13" name="TextBox 12">
                  <a:extLst>
                    <a:ext uri="{FF2B5EF4-FFF2-40B4-BE49-F238E27FC236}">
                      <a16:creationId xmlns:a16="http://schemas.microsoft.com/office/drawing/2014/main" id="{743B6269-2CDE-E8D6-8674-36B7C9F37497}"/>
                    </a:ext>
                  </a:extLst>
                </p:cNvPr>
                <p:cNvSpPr txBox="1">
                  <a:spLocks noRot="1" noChangeAspect="1" noMove="1" noResize="1" noEditPoints="1" noAdjustHandles="1" noChangeArrowheads="1" noChangeShapeType="1" noTextEdit="1"/>
                </p:cNvSpPr>
                <p:nvPr/>
              </p:nvSpPr>
              <p:spPr>
                <a:xfrm>
                  <a:off x="748772" y="5080298"/>
                  <a:ext cx="1925040" cy="369332"/>
                </a:xfrm>
                <a:prstGeom prst="rect">
                  <a:avLst/>
                </a:prstGeom>
                <a:blipFill>
                  <a:blip r:embed="rId2"/>
                  <a:stretch>
                    <a:fillRect t="-8197" b="-2459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706EB262-A421-79C1-C23E-F21E68389737}"/>
                    </a:ext>
                  </a:extLst>
                </p:cNvPr>
                <p:cNvSpPr txBox="1"/>
                <p:nvPr/>
              </p:nvSpPr>
              <p:spPr>
                <a:xfrm>
                  <a:off x="9879709" y="5054138"/>
                  <a:ext cx="2223420" cy="369332"/>
                </a:xfrm>
                <a:prstGeom prst="rect">
                  <a:avLst/>
                </a:prstGeom>
                <a:noFill/>
              </p:spPr>
              <p:txBody>
                <a:bodyPr wrap="square" rtlCol="0">
                  <a:spAutoFit/>
                </a:bodyPr>
                <a:lstStyle/>
                <a:p>
                  <a14:m>
                    <m:oMath xmlns:m="http://schemas.openxmlformats.org/officeDocument/2006/math">
                      <m:r>
                        <a:rPr lang="en-US" b="0" i="1" smtClean="0">
                          <a:solidFill>
                            <a:srgbClr val="FF0000"/>
                          </a:solidFill>
                          <a:latin typeface="Cambria Math" panose="02040503050406030204" pitchFamily="18" charset="0"/>
                        </a:rPr>
                        <m:t>𝑚𝑎𝑥</m:t>
                      </m:r>
                    </m:oMath>
                  </a14:m>
                  <a:r>
                    <a:rPr lang="en-US" dirty="0">
                      <a:solidFill>
                        <a:srgbClr val="FF0000"/>
                      </a:solidFill>
                    </a:rPr>
                    <a:t> path gives span</a:t>
                  </a:r>
                </a:p>
              </p:txBody>
            </p:sp>
          </mc:Choice>
          <mc:Fallback>
            <p:sp>
              <p:nvSpPr>
                <p:cNvPr id="14" name="TextBox 13">
                  <a:extLst>
                    <a:ext uri="{FF2B5EF4-FFF2-40B4-BE49-F238E27FC236}">
                      <a16:creationId xmlns:a16="http://schemas.microsoft.com/office/drawing/2014/main" id="{706EB262-A421-79C1-C23E-F21E68389737}"/>
                    </a:ext>
                  </a:extLst>
                </p:cNvPr>
                <p:cNvSpPr txBox="1">
                  <a:spLocks noRot="1" noChangeAspect="1" noMove="1" noResize="1" noEditPoints="1" noAdjustHandles="1" noChangeArrowheads="1" noChangeShapeType="1" noTextEdit="1"/>
                </p:cNvSpPr>
                <p:nvPr/>
              </p:nvSpPr>
              <p:spPr>
                <a:xfrm>
                  <a:off x="9879709" y="5054138"/>
                  <a:ext cx="2223420" cy="369332"/>
                </a:xfrm>
                <a:prstGeom prst="rect">
                  <a:avLst/>
                </a:prstGeom>
                <a:blipFill>
                  <a:blip r:embed="rId3"/>
                  <a:stretch>
                    <a:fillRect t="-8197" b="-24590"/>
                  </a:stretch>
                </a:blipFill>
              </p:spPr>
              <p:txBody>
                <a:bodyPr/>
                <a:lstStyle/>
                <a:p>
                  <a:r>
                    <a:rPr lang="en-US">
                      <a:noFill/>
                    </a:rPr>
                    <a:t> </a:t>
                  </a:r>
                </a:p>
              </p:txBody>
            </p:sp>
          </mc:Fallback>
        </mc:AlternateContent>
      </p:grpSp>
    </p:spTree>
    <p:extLst>
      <p:ext uri="{BB962C8B-B14F-4D97-AF65-F5344CB8AC3E}">
        <p14:creationId xmlns:p14="http://schemas.microsoft.com/office/powerpoint/2010/main" val="1524202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Work Law</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a:xfrm>
                <a:off x="838200" y="1825625"/>
                <a:ext cx="10254673" cy="4351338"/>
              </a:xfrm>
            </p:spPr>
            <p:txBody>
              <a:bodyPr>
                <a:normAutofit/>
              </a:bodyPr>
              <a:lstStyle/>
              <a:p>
                <a:r>
                  <a:rPr lang="en-US" dirty="0"/>
                  <a:t>States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a:p>
                <a:pPr lvl="1"/>
                <a14:m>
                  <m:oMath xmlns:m="http://schemas.openxmlformats.org/officeDocument/2006/math">
                    <m:r>
                      <a:rPr lang="en-US" b="0" i="1" smtClean="0">
                        <a:latin typeface="Cambria Math" panose="02040503050406030204" pitchFamily="18" charset="0"/>
                      </a:rPr>
                      <m:t>𝑃</m:t>
                    </m:r>
                  </m:oMath>
                </a14:m>
                <a:r>
                  <a:rPr lang="en-US" dirty="0"/>
                  <a:t> processors can do at most </a:t>
                </a:r>
                <a14:m>
                  <m:oMath xmlns:m="http://schemas.openxmlformats.org/officeDocument/2006/math">
                    <m:r>
                      <a:rPr lang="en-US" b="0" i="1" smtClean="0">
                        <a:latin typeface="Cambria Math" panose="02040503050406030204" pitchFamily="18" charset="0"/>
                      </a:rPr>
                      <m:t>𝑃</m:t>
                    </m:r>
                  </m:oMath>
                </a14:m>
                <a:r>
                  <a:rPr lang="en-US" dirty="0"/>
                  <a:t> things in parallel</a:t>
                </a:r>
              </a:p>
              <a:p>
                <a:pPr lvl="2"/>
                <a:r>
                  <a:rPr lang="en-US" dirty="0"/>
                  <a:t>Work must match the sum of the operations done by all processors, so if this does not hold then the parallel algorithm somehow skipped steps that  sequential version would have done.</a:t>
                </a:r>
              </a:p>
              <a:p>
                <a:pPr lvl="1"/>
                <a:r>
                  <a:rPr lang="en-US" dirty="0"/>
                  <a:t>If the “division of labor” across processors is uneven then it might be that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&gt;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xfrm>
                <a:off x="838200" y="1825625"/>
                <a:ext cx="10254673" cy="4351338"/>
              </a:xfrm>
              <a:blipFill>
                <a:blip r:embed="rId2"/>
                <a:stretch>
                  <a:fillRect l="-1070" t="-2241" r="-476"/>
                </a:stretch>
              </a:blipFill>
            </p:spPr>
            <p:txBody>
              <a:bodyPr/>
              <a:lstStyle/>
              <a:p>
                <a:r>
                  <a:rPr lang="en-US">
                    <a:noFill/>
                  </a:rPr>
                  <a:t> </a:t>
                </a:r>
              </a:p>
            </p:txBody>
          </p:sp>
        </mc:Fallback>
      </mc:AlternateContent>
    </p:spTree>
    <p:extLst>
      <p:ext uri="{BB962C8B-B14F-4D97-AF65-F5344CB8AC3E}">
        <p14:creationId xmlns:p14="http://schemas.microsoft.com/office/powerpoint/2010/main" val="3587242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AF12FEF-90D1-CC81-544B-ADC398CA7F1D}"/>
                  </a:ext>
                </a:extLst>
              </p:cNvPr>
              <p:cNvSpPr>
                <a:spLocks noGrp="1"/>
              </p:cNvSpPr>
              <p:nvPr>
                <p:ph type="title"/>
              </p:nvPr>
            </p:nvSpPr>
            <p:spPr/>
            <p:txBody>
              <a:bodyPr/>
              <a:lstStyle/>
              <a:p>
                <a:r>
                  <a:rPr lang="en-US" dirty="0"/>
                  <a:t>Asymptotically Optimal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p:txBody>
          </p:sp>
        </mc:Choice>
        <mc:Fallback xmlns="">
          <p:sp>
            <p:nvSpPr>
              <p:cNvPr id="2" name="Title 1">
                <a:extLst>
                  <a:ext uri="{FF2B5EF4-FFF2-40B4-BE49-F238E27FC236}">
                    <a16:creationId xmlns:a16="http://schemas.microsoft.com/office/drawing/2014/main" id="{7AF12FEF-90D1-CC81-544B-ADC398CA7F1D}"/>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A38551D-168A-C77C-F6A0-C8E4F8DDC00F}"/>
                  </a:ext>
                </a:extLst>
              </p:cNvPr>
              <p:cNvSpPr>
                <a:spLocks noGrp="1"/>
              </p:cNvSpPr>
              <p:nvPr>
                <p:ph idx="1"/>
              </p:nvPr>
            </p:nvSpPr>
            <p:spPr>
              <a:xfrm>
                <a:off x="838199" y="1825625"/>
                <a:ext cx="10716491" cy="4351338"/>
              </a:xfrm>
            </p:spPr>
            <p:txBody>
              <a:bodyPr>
                <a:normAutofit fontScale="92500"/>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1</m:t>
                            </m:r>
                          </m:sub>
                        </m:sSub>
                      </m:num>
                      <m:den>
                        <m:r>
                          <a:rPr lang="en-US" i="1">
                            <a:latin typeface="Cambria Math" panose="02040503050406030204" pitchFamily="18" charset="0"/>
                          </a:rPr>
                          <m:t>𝑃</m:t>
                        </m:r>
                      </m:den>
                    </m:f>
                  </m:oMath>
                </a14:m>
                <a:endParaRPr lang="en-US" dirty="0"/>
              </a:p>
              <a:p>
                <a:pPr lvl="1"/>
                <a:r>
                  <a:rPr lang="en-US" dirty="0"/>
                  <a:t>Because of the Work Law</a:t>
                </a:r>
              </a:p>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r>
                  <a:rPr lang="en-US" dirty="0"/>
                  <a:t> cannot be better than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 finite number of processors can’t outperform an infinite number (“Span Law”)</a:t>
                </a:r>
              </a:p>
              <a:p>
                <a:r>
                  <a:rPr lang="en-US" dirty="0"/>
                  <a:t>Considering both of these, we can characterize the best-case scenario for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r>
                      <m:rPr>
                        <m:sty m:val="p"/>
                      </m:rPr>
                      <a:rPr lang="en-US" b="0" i="0" smtClean="0">
                        <a:latin typeface="Cambria Math" panose="02040503050406030204" pitchFamily="18" charset="0"/>
                      </a:rPr>
                      <m:t>Ω</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num>
                          <m:den>
                            <m:r>
                              <a:rPr lang="en-US" b="0" i="1" smtClean="0">
                                <a:latin typeface="Cambria Math" panose="02040503050406030204" pitchFamily="18" charset="0"/>
                              </a:rPr>
                              <m:t>𝑃</m:t>
                            </m:r>
                          </m:den>
                        </m:f>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e>
                    </m:d>
                  </m:oMath>
                </a14:m>
                <a:endParaRPr lang="en-US" dirty="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𝑃</m:t>
                    </m:r>
                  </m:oMath>
                </a14:m>
                <a:r>
                  <a:rPr lang="en-US" dirty="0"/>
                  <a:t> dominates for small </a:t>
                </a:r>
                <a14:m>
                  <m:oMath xmlns:m="http://schemas.openxmlformats.org/officeDocument/2006/math">
                    <m:r>
                      <a:rPr lang="en-US" b="0" i="1" smtClean="0">
                        <a:latin typeface="Cambria Math" panose="02040503050406030204" pitchFamily="18" charset="0"/>
                      </a:rPr>
                      <m:t>𝑃</m:t>
                    </m:r>
                  </m:oMath>
                </a14:m>
                <a:r>
                  <a:rPr lang="en-US" dirty="0"/>
                  <a: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r>
                  <a:rPr lang="en-US" dirty="0"/>
                  <a:t> dominates for large </a:t>
                </a:r>
                <a14:m>
                  <m:oMath xmlns:m="http://schemas.openxmlformats.org/officeDocument/2006/math">
                    <m:r>
                      <a:rPr lang="en-US" b="0" i="1" smtClean="0">
                        <a:latin typeface="Cambria Math" panose="02040503050406030204" pitchFamily="18" charset="0"/>
                      </a:rPr>
                      <m:t>𝑃</m:t>
                    </m:r>
                  </m:oMath>
                </a14:m>
                <a:endParaRPr lang="en-US" dirty="0"/>
              </a:p>
              <a:p>
                <a:r>
                  <a:rPr lang="en-US" dirty="0" err="1"/>
                  <a:t>ForkJoin</a:t>
                </a:r>
                <a:r>
                  <a:rPr lang="en-US" dirty="0"/>
                  <a:t> Framework gives an expected time guarantee of asymptotically optimal!</a:t>
                </a:r>
              </a:p>
            </p:txBody>
          </p:sp>
        </mc:Choice>
        <mc:Fallback xmlns="">
          <p:sp>
            <p:nvSpPr>
              <p:cNvPr id="3" name="Content Placeholder 2">
                <a:extLst>
                  <a:ext uri="{FF2B5EF4-FFF2-40B4-BE49-F238E27FC236}">
                    <a16:creationId xmlns:a16="http://schemas.microsoft.com/office/drawing/2014/main" id="{4A38551D-168A-C77C-F6A0-C8E4F8DDC00F}"/>
                  </a:ext>
                </a:extLst>
              </p:cNvPr>
              <p:cNvSpPr>
                <a:spLocks noGrp="1" noRot="1" noChangeAspect="1" noMove="1" noResize="1" noEditPoints="1" noAdjustHandles="1" noChangeArrowheads="1" noChangeShapeType="1" noTextEdit="1"/>
              </p:cNvSpPr>
              <p:nvPr>
                <p:ph idx="1"/>
              </p:nvPr>
            </p:nvSpPr>
            <p:spPr>
              <a:xfrm>
                <a:off x="838199" y="1825625"/>
                <a:ext cx="10716491" cy="4351338"/>
              </a:xfrm>
              <a:blipFill>
                <a:blip r:embed="rId3"/>
                <a:stretch>
                  <a:fillRect l="-853" t="-140"/>
                </a:stretch>
              </a:blipFill>
            </p:spPr>
            <p:txBody>
              <a:bodyPr/>
              <a:lstStyle/>
              <a:p>
                <a:r>
                  <a:rPr lang="en-US">
                    <a:noFill/>
                  </a:rPr>
                  <a:t> </a:t>
                </a:r>
              </a:p>
            </p:txBody>
          </p:sp>
        </mc:Fallback>
      </mc:AlternateContent>
    </p:spTree>
    <p:extLst>
      <p:ext uri="{BB962C8B-B14F-4D97-AF65-F5344CB8AC3E}">
        <p14:creationId xmlns:p14="http://schemas.microsoft.com/office/powerpoint/2010/main" val="1757298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09E6-0309-6C01-71A8-A240F7433F9B}"/>
              </a:ext>
            </a:extLst>
          </p:cNvPr>
          <p:cNvSpPr>
            <a:spLocks noGrp="1"/>
          </p:cNvSpPr>
          <p:nvPr>
            <p:ph type="title"/>
          </p:nvPr>
        </p:nvSpPr>
        <p:spPr/>
        <p:txBody>
          <a:bodyPr/>
          <a:lstStyle/>
          <a:p>
            <a:r>
              <a:rPr lang="en-US" dirty="0"/>
              <a:t>More Vocab</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7CDC2C-62FB-009F-57FA-34B0B4F6040B}"/>
                  </a:ext>
                </a:extLst>
              </p:cNvPr>
              <p:cNvSpPr>
                <a:spLocks noGrp="1"/>
              </p:cNvSpPr>
              <p:nvPr>
                <p:ph idx="1"/>
              </p:nvPr>
            </p:nvSpPr>
            <p:spPr/>
            <p:txBody>
              <a:bodyPr>
                <a:normAutofit fontScale="77500" lnSpcReduction="20000"/>
              </a:bodyPr>
              <a:lstStyle/>
              <a:p>
                <a:r>
                  <a:rPr lang="en-US" dirty="0"/>
                  <a:t>Speedup:</a:t>
                </a:r>
              </a:p>
              <a:p>
                <a:pPr lvl="1"/>
                <a:r>
                  <a:rPr lang="en-US" dirty="0"/>
                  <a:t>How much faster (than one processor) do we get for more processors</a:t>
                </a:r>
              </a:p>
              <a:p>
                <a:pPr lvl="2"/>
                <a:r>
                  <a:rPr lang="en-US" dirty="0"/>
                  <a:t>Identifies how well the algorithm scales as processors increases</a:t>
                </a:r>
              </a:p>
              <a:p>
                <a:pPr lvl="2"/>
                <a:r>
                  <a:rPr lang="en-US" dirty="0"/>
                  <a:t>May be different for different algorithms</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𝑛</m:t>
                        </m:r>
                      </m:e>
                    </m:d>
                  </m:oMath>
                </a14:m>
                <a:endParaRPr lang="en-US" dirty="0"/>
              </a:p>
              <a:p>
                <a:r>
                  <a:rPr lang="en-US" dirty="0"/>
                  <a:t>Perfect linear Speedup</a:t>
                </a:r>
              </a:p>
              <a:p>
                <a:pPr lvl="1"/>
                <a:r>
                  <a:rPr lang="en-US" dirty="0"/>
                  <a:t>The “ideal” speedup</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r>
                      <a:rPr lang="en-US" b="0" i="1" smtClean="0">
                        <a:latin typeface="Cambria Math" panose="02040503050406030204" pitchFamily="18" charset="0"/>
                      </a:rPr>
                      <m:t>𝑃</m:t>
                    </m:r>
                  </m:oMath>
                </a14:m>
                <a:endParaRPr lang="en-US" b="0" dirty="0"/>
              </a:p>
              <a:p>
                <a:r>
                  <a:rPr lang="en-US" dirty="0"/>
                  <a:t>Parallelism</a:t>
                </a:r>
              </a:p>
              <a:p>
                <a:pPr lvl="1"/>
                <a:r>
                  <a:rPr lang="en-US" dirty="0"/>
                  <a:t>Maximum possible speedup</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oMath>
                </a14:m>
                <a:endParaRPr lang="en-US" dirty="0"/>
              </a:p>
              <a:p>
                <a:pPr lvl="1"/>
                <a:r>
                  <a:rPr lang="en-US" dirty="0"/>
                  <a:t>At some point more processors won’t be more helpful, when that point is depends on the span</a:t>
                </a:r>
              </a:p>
              <a:p>
                <a:r>
                  <a:rPr lang="en-US" dirty="0"/>
                  <a:t>Writing parallel algorithms is about increasing span without substantially increasing work</a:t>
                </a:r>
              </a:p>
            </p:txBody>
          </p:sp>
        </mc:Choice>
        <mc:Fallback xmlns="">
          <p:sp>
            <p:nvSpPr>
              <p:cNvPr id="3" name="Content Placeholder 2">
                <a:extLst>
                  <a:ext uri="{FF2B5EF4-FFF2-40B4-BE49-F238E27FC236}">
                    <a16:creationId xmlns:a16="http://schemas.microsoft.com/office/drawing/2014/main" id="{5A7CDC2C-62FB-009F-57FA-34B0B4F6040B}"/>
                  </a:ext>
                </a:extLst>
              </p:cNvPr>
              <p:cNvSpPr>
                <a:spLocks noGrp="1" noRot="1" noChangeAspect="1" noMove="1" noResize="1" noEditPoints="1" noAdjustHandles="1" noChangeArrowheads="1" noChangeShapeType="1" noTextEdit="1"/>
              </p:cNvSpPr>
              <p:nvPr>
                <p:ph idx="1"/>
              </p:nvPr>
            </p:nvSpPr>
            <p:spPr>
              <a:blipFill>
                <a:blip r:embed="rId2"/>
                <a:stretch>
                  <a:fillRect l="-696" t="-2801" r="-290"/>
                </a:stretch>
              </a:blipFill>
            </p:spPr>
            <p:txBody>
              <a:bodyPr/>
              <a:lstStyle/>
              <a:p>
                <a:r>
                  <a:rPr lang="en-US">
                    <a:noFill/>
                  </a:rPr>
                  <a:t> </a:t>
                </a:r>
              </a:p>
            </p:txBody>
          </p:sp>
        </mc:Fallback>
      </mc:AlternateContent>
    </p:spTree>
    <p:extLst>
      <p:ext uri="{BB962C8B-B14F-4D97-AF65-F5344CB8AC3E}">
        <p14:creationId xmlns:p14="http://schemas.microsoft.com/office/powerpoint/2010/main" val="4164299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E60E-9FAA-FB1E-2D2A-5801C73C06A4}"/>
              </a:ext>
            </a:extLst>
          </p:cNvPr>
          <p:cNvSpPr>
            <a:spLocks noGrp="1"/>
          </p:cNvSpPr>
          <p:nvPr>
            <p:ph type="title"/>
          </p:nvPr>
        </p:nvSpPr>
        <p:spPr/>
        <p:txBody>
          <a:bodyPr/>
          <a:lstStyle/>
          <a:p>
            <a:r>
              <a:rPr lang="en-US" dirty="0"/>
              <a:t>And now for some bad news…</a:t>
            </a:r>
          </a:p>
        </p:txBody>
      </p:sp>
      <p:sp>
        <p:nvSpPr>
          <p:cNvPr id="3" name="Content Placeholder 2">
            <a:extLst>
              <a:ext uri="{FF2B5EF4-FFF2-40B4-BE49-F238E27FC236}">
                <a16:creationId xmlns:a16="http://schemas.microsoft.com/office/drawing/2014/main" id="{8F1F6383-E677-A6FE-5FC3-44D17C211A36}"/>
              </a:ext>
            </a:extLst>
          </p:cNvPr>
          <p:cNvSpPr>
            <a:spLocks noGrp="1"/>
          </p:cNvSpPr>
          <p:nvPr>
            <p:ph idx="1"/>
          </p:nvPr>
        </p:nvSpPr>
        <p:spPr/>
        <p:txBody>
          <a:bodyPr/>
          <a:lstStyle/>
          <a:p>
            <a:r>
              <a:rPr lang="en-US" dirty="0"/>
              <a:t>In practice it’s common for your program to have:</a:t>
            </a:r>
          </a:p>
          <a:p>
            <a:pPr lvl="1"/>
            <a:r>
              <a:rPr lang="en-US" dirty="0"/>
              <a:t>Parts that parallelize well</a:t>
            </a:r>
          </a:p>
          <a:p>
            <a:pPr lvl="2"/>
            <a:r>
              <a:rPr lang="en-US" dirty="0"/>
              <a:t>Maps/reduces/filters over arrays and other data structures</a:t>
            </a:r>
          </a:p>
          <a:p>
            <a:pPr lvl="2"/>
            <a:r>
              <a:rPr lang="en-US" dirty="0"/>
              <a:t>Anything </a:t>
            </a:r>
            <a:r>
              <a:rPr lang="en-US" dirty="0" err="1"/>
              <a:t>ForkJoin</a:t>
            </a:r>
            <a:r>
              <a:rPr lang="en-US" dirty="0"/>
              <a:t>!</a:t>
            </a:r>
          </a:p>
          <a:p>
            <a:pPr lvl="2"/>
            <a:r>
              <a:rPr lang="en-US" dirty="0"/>
              <a:t>Tasks that don’t need to access a shared data structure</a:t>
            </a:r>
          </a:p>
          <a:p>
            <a:pPr lvl="1"/>
            <a:r>
              <a:rPr lang="en-US" dirty="0"/>
              <a:t>Parts that don’t parallelize at all</a:t>
            </a:r>
          </a:p>
          <a:p>
            <a:pPr lvl="2"/>
            <a:r>
              <a:rPr lang="en-US" dirty="0"/>
              <a:t>Reading a linked list, getting input, computations where each step needs the results of previous step, concurrency concerns forcing mutual exclusion</a:t>
            </a:r>
          </a:p>
          <a:p>
            <a:r>
              <a:rPr lang="en-US" dirty="0"/>
              <a:t>These unparallelizable parts can turn out to be a big bottleneck</a:t>
            </a:r>
          </a:p>
          <a:p>
            <a:endParaRPr lang="en-US" dirty="0"/>
          </a:p>
        </p:txBody>
      </p:sp>
    </p:spTree>
    <p:extLst>
      <p:ext uri="{BB962C8B-B14F-4D97-AF65-F5344CB8AC3E}">
        <p14:creationId xmlns:p14="http://schemas.microsoft.com/office/powerpoint/2010/main" val="3617113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78A1-86D0-CD98-7710-27D3533E37AC}"/>
              </a:ext>
            </a:extLst>
          </p:cNvPr>
          <p:cNvSpPr>
            <a:spLocks noGrp="1"/>
          </p:cNvSpPr>
          <p:nvPr>
            <p:ph type="title"/>
          </p:nvPr>
        </p:nvSpPr>
        <p:spPr/>
        <p:txBody>
          <a:bodyPr/>
          <a:lstStyle/>
          <a:p>
            <a:r>
              <a:rPr lang="en-US" dirty="0"/>
              <a:t>Amdahl’s Law (mostly bad news)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EE0D644-C123-0F87-AD6F-034D0CE5E4D6}"/>
                  </a:ext>
                </a:extLst>
              </p:cNvPr>
              <p:cNvSpPr>
                <a:spLocks noGrp="1"/>
              </p:cNvSpPr>
              <p:nvPr>
                <p:ph idx="1"/>
              </p:nvPr>
            </p:nvSpPr>
            <p:spPr/>
            <p:txBody>
              <a:bodyPr>
                <a:normAutofit fontScale="92500" lnSpcReduction="20000"/>
              </a:bodyPr>
              <a:lstStyle/>
              <a:p>
                <a:r>
                  <a:rPr lang="en-US" dirty="0"/>
                  <a:t>Suppose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=1</m:t>
                    </m:r>
                  </m:oMath>
                </a14:m>
                <a:endParaRPr lang="en-US" dirty="0"/>
              </a:p>
              <a:p>
                <a:pPr lvl="1"/>
                <a:r>
                  <a:rPr lang="en-US" dirty="0"/>
                  <a:t>Work for the entire program is </a:t>
                </a:r>
                <a14:m>
                  <m:oMath xmlns:m="http://schemas.openxmlformats.org/officeDocument/2006/math">
                    <m:r>
                      <a:rPr lang="en-US" b="0" i="1" smtClean="0">
                        <a:latin typeface="Cambria Math" panose="02040503050406030204" pitchFamily="18" charset="0"/>
                      </a:rPr>
                      <m:t>1</m:t>
                    </m:r>
                  </m:oMath>
                </a14:m>
                <a:endParaRPr lang="en-US" dirty="0"/>
              </a:p>
              <a:p>
                <a:r>
                  <a:rPr lang="en-US" dirty="0"/>
                  <a:t>Let </a:t>
                </a:r>
                <a14:m>
                  <m:oMath xmlns:m="http://schemas.openxmlformats.org/officeDocument/2006/math">
                    <m:r>
                      <a:rPr lang="en-US" b="0" i="1" smtClean="0">
                        <a:latin typeface="Cambria Math" panose="02040503050406030204" pitchFamily="18" charset="0"/>
                      </a:rPr>
                      <m:t>𝑆</m:t>
                    </m:r>
                  </m:oMath>
                </a14:m>
                <a:r>
                  <a:rPr lang="en-US" dirty="0"/>
                  <a:t> be the proportion of the program that cannot be parallelized</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rPr>
                          <m:t>𝑆</m:t>
                        </m:r>
                      </m:e>
                    </m:d>
                    <m:r>
                      <a:rPr lang="en-US" b="0" i="1" smtClean="0">
                        <a:latin typeface="Cambria Math" panose="02040503050406030204" pitchFamily="18" charset="0"/>
                      </a:rPr>
                      <m:t>=1</m:t>
                    </m:r>
                  </m:oMath>
                </a14:m>
                <a:endParaRPr lang="en-US" dirty="0"/>
              </a:p>
              <a:p>
                <a:r>
                  <a:rPr lang="en-US" dirty="0"/>
                  <a:t>Suppose we get perfect linear speedup on the parallel portion</a:t>
                </a:r>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r>
                      <a:rPr lang="en-US" b="0" i="1" smtClean="0">
                        <a:latin typeface="Cambria Math" panose="02040503050406030204" pitchFamily="18" charset="0"/>
                      </a:rPr>
                      <m:t>=</m:t>
                    </m:r>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oMath>
                </a14:m>
                <a:endParaRPr lang="en-US" dirty="0"/>
              </a:p>
              <a:p>
                <a:r>
                  <a:rPr lang="en-US" dirty="0"/>
                  <a:t>For the entire program, the speedup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𝑃</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𝑆</m:t>
                            </m:r>
                          </m:num>
                          <m:den>
                            <m:r>
                              <a:rPr lang="en-US" b="0" i="1" smtClean="0">
                                <a:latin typeface="Cambria Math" panose="02040503050406030204" pitchFamily="18" charset="0"/>
                              </a:rPr>
                              <m:t>𝑃</m:t>
                            </m:r>
                          </m:den>
                        </m:f>
                      </m:den>
                    </m:f>
                  </m:oMath>
                </a14:m>
                <a:endParaRPr lang="en-US" dirty="0"/>
              </a:p>
              <a:p>
                <a:r>
                  <a:rPr lang="en-US" dirty="0"/>
                  <a:t>The parallelism (infinite processors) is:</a:t>
                </a:r>
              </a:p>
              <a:p>
                <a:pPr lvl="1"/>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1</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m:t>
                            </m:r>
                          </m:sub>
                        </m:sSub>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𝑆</m:t>
                        </m:r>
                      </m:den>
                    </m:f>
                  </m:oMath>
                </a14:m>
                <a:endParaRPr lang="en-US" dirty="0"/>
              </a:p>
            </p:txBody>
          </p:sp>
        </mc:Choice>
        <mc:Fallback xmlns="">
          <p:sp>
            <p:nvSpPr>
              <p:cNvPr id="3" name="Content Placeholder 2">
                <a:extLst>
                  <a:ext uri="{FF2B5EF4-FFF2-40B4-BE49-F238E27FC236}">
                    <a16:creationId xmlns:a16="http://schemas.microsoft.com/office/drawing/2014/main" id="{DEE0D644-C123-0F87-AD6F-034D0CE5E4D6}"/>
                  </a:ext>
                </a:extLst>
              </p:cNvPr>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en-US">
                    <a:noFill/>
                  </a:rPr>
                  <a:t> </a:t>
                </a:r>
              </a:p>
            </p:txBody>
          </p:sp>
        </mc:Fallback>
      </mc:AlternateContent>
    </p:spTree>
    <p:extLst>
      <p:ext uri="{BB962C8B-B14F-4D97-AF65-F5344CB8AC3E}">
        <p14:creationId xmlns:p14="http://schemas.microsoft.com/office/powerpoint/2010/main" val="2252929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32597</TotalTime>
  <Words>3462</Words>
  <Application>Microsoft Office PowerPoint</Application>
  <PresentationFormat>Widescreen</PresentationFormat>
  <Paragraphs>565</Paragraphs>
  <Slides>36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Cambria Math</vt:lpstr>
      <vt:lpstr>Calibri</vt:lpstr>
      <vt:lpstr>Aptos</vt:lpstr>
      <vt:lpstr>Calibri Light</vt:lpstr>
      <vt:lpstr>Office Theme</vt:lpstr>
      <vt:lpstr>CSE 332 Spring 2026 Lecture 22: Amdahl’s Law and Mutual Exclusion</vt:lpstr>
      <vt:lpstr>Work and Span</vt:lpstr>
      <vt:lpstr>Directed Acyclic Graph (DAG)</vt:lpstr>
      <vt:lpstr>Task Dependency Graph</vt:lpstr>
      <vt:lpstr>Work Law</vt:lpstr>
      <vt:lpstr>Asymptotically Optimal T_P</vt:lpstr>
      <vt:lpstr>More Vocab</vt:lpstr>
      <vt:lpstr>And now for some bad news…</vt:lpstr>
      <vt:lpstr>Amdahl’s Law (mostly bad news)</vt:lpstr>
      <vt:lpstr>Amdahl’s Law Example</vt:lpstr>
      <vt:lpstr>Conclusion</vt:lpstr>
      <vt:lpstr>Memory Sharing With ForkJoin</vt:lpstr>
      <vt:lpstr>Example: Shared Queue</vt:lpstr>
      <vt:lpstr>Shared Queue Interleaving</vt:lpstr>
      <vt:lpstr>Empty Shared Queue</vt:lpstr>
      <vt:lpstr>Thread 1 – first two lines</vt:lpstr>
      <vt:lpstr>Thread 2 – all lines</vt:lpstr>
      <vt:lpstr>Thread 1 – remaining lines</vt:lpstr>
      <vt:lpstr>Interleaving</vt:lpstr>
      <vt:lpstr>Concurrent Programming</vt:lpstr>
      <vt:lpstr>Analogue Example – Data Race</vt:lpstr>
      <vt:lpstr>Analogue Example – With “Mutual Exclusion”</vt:lpstr>
      <vt:lpstr>Bank Account Example</vt:lpstr>
      <vt:lpstr>Bank Account Example - Parallel</vt:lpstr>
      <vt:lpstr>An “OK” Interleaving</vt:lpstr>
      <vt:lpstr>A “Bad” Interleaving</vt:lpstr>
      <vt:lpstr>A Bad Fix</vt:lpstr>
      <vt:lpstr>Avoiding Variables doesn’t work</vt:lpstr>
      <vt:lpstr>What we want – Mutual Exclusion</vt:lpstr>
      <vt:lpstr>A Bad attempt at Mutual Exclusion</vt:lpstr>
      <vt:lpstr>The “Busy Signal” Doesn’t Work</vt:lpstr>
      <vt:lpstr>Solution</vt:lpstr>
      <vt:lpstr>Almost Correct Bank Account Example</vt:lpstr>
      <vt:lpstr>Exceptions End the Method!</vt:lpstr>
      <vt:lpstr>Try…Finally</vt:lpstr>
      <vt:lpstr>Correct (but not Java) Bank Account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344</cp:revision>
  <dcterms:created xsi:type="dcterms:W3CDTF">2023-10-13T16:06:42Z</dcterms:created>
  <dcterms:modified xsi:type="dcterms:W3CDTF">2026-05-18T17:38:10Z</dcterms:modified>
</cp:coreProperties>
</file>