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7" r:id="rId2"/>
    <p:sldId id="410" r:id="rId3"/>
    <p:sldId id="395" r:id="rId4"/>
    <p:sldId id="426" r:id="rId5"/>
    <p:sldId id="396" r:id="rId6"/>
    <p:sldId id="397" r:id="rId7"/>
    <p:sldId id="442" r:id="rId8"/>
    <p:sldId id="439" r:id="rId9"/>
    <p:sldId id="429" r:id="rId10"/>
    <p:sldId id="411" r:id="rId11"/>
    <p:sldId id="412" r:id="rId12"/>
    <p:sldId id="413" r:id="rId13"/>
    <p:sldId id="416" r:id="rId14"/>
    <p:sldId id="415" r:id="rId15"/>
    <p:sldId id="434" r:id="rId16"/>
    <p:sldId id="389" r:id="rId17"/>
    <p:sldId id="414" r:id="rId18"/>
    <p:sldId id="417" r:id="rId19"/>
    <p:sldId id="418" r:id="rId20"/>
    <p:sldId id="419" r:id="rId21"/>
    <p:sldId id="421" r:id="rId22"/>
    <p:sldId id="435" r:id="rId23"/>
    <p:sldId id="420" r:id="rId24"/>
    <p:sldId id="423" r:id="rId25"/>
    <p:sldId id="422" r:id="rId26"/>
    <p:sldId id="437" r:id="rId27"/>
    <p:sldId id="440" r:id="rId28"/>
    <p:sldId id="441" r:id="rId29"/>
    <p:sldId id="430" r:id="rId30"/>
  </p:sldIdLst>
  <p:sldSz cx="12192000" cy="6858000"/>
  <p:notesSz cx="6858000" cy="9144000"/>
  <p:embeddedFontLst>
    <p:embeddedFont>
      <p:font typeface="Cambria Math" panose="02040503050406030204" pitchFamily="18" charset="0"/>
      <p:regular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00FF"/>
    <a:srgbClr val="FF9797"/>
    <a:srgbClr val="FF6464"/>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64" autoAdjust="0"/>
    <p:restoredTop sz="94601" autoAdjust="0"/>
  </p:normalViewPr>
  <p:slideViewPr>
    <p:cSldViewPr snapToGrid="0">
      <p:cViewPr varScale="1">
        <p:scale>
          <a:sx n="73" d="100"/>
          <a:sy n="73" d="100"/>
        </p:scale>
        <p:origin x="312" y="36"/>
      </p:cViewPr>
      <p:guideLst/>
    </p:cSldViewPr>
  </p:slideViewPr>
  <p:outlineViewPr>
    <p:cViewPr>
      <p:scale>
        <a:sx n="33" d="100"/>
        <a:sy n="33" d="100"/>
      </p:scale>
      <p:origin x="0" y="-1576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8D94-701F-50B7-FF63-2391449835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1BD39A-A942-599F-149A-747401D546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5134E-8798-2A87-98AE-0B134785D2DF}"/>
              </a:ext>
            </a:extLst>
          </p:cNvPr>
          <p:cNvSpPr>
            <a:spLocks noGrp="1"/>
          </p:cNvSpPr>
          <p:nvPr>
            <p:ph type="dt" sz="half" idx="10"/>
          </p:nvPr>
        </p:nvSpPr>
        <p:spPr/>
        <p:txBody>
          <a:bodyPr/>
          <a:lstStyle/>
          <a:p>
            <a:fld id="{28421D02-69CC-42C9-85CE-4F8B68ED22B8}" type="datetimeFigureOut">
              <a:rPr lang="en-US" smtClean="0"/>
              <a:t>5/15/2026</a:t>
            </a:fld>
            <a:endParaRPr lang="en-US"/>
          </a:p>
        </p:txBody>
      </p:sp>
      <p:sp>
        <p:nvSpPr>
          <p:cNvPr id="5" name="Footer Placeholder 4">
            <a:extLst>
              <a:ext uri="{FF2B5EF4-FFF2-40B4-BE49-F238E27FC236}">
                <a16:creationId xmlns:a16="http://schemas.microsoft.com/office/drawing/2014/main" id="{E46803DE-E5A1-A42D-17E0-52D8A15FE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8009D-BD52-D020-26A4-CCFF2596A0F5}"/>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6753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C0788-F665-F0AA-D34E-18CDC381E3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D25BE1-D418-6610-B976-595A42D78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C710E-4740-E186-8004-9F098E4B8AA8}"/>
              </a:ext>
            </a:extLst>
          </p:cNvPr>
          <p:cNvSpPr>
            <a:spLocks noGrp="1"/>
          </p:cNvSpPr>
          <p:nvPr>
            <p:ph type="dt" sz="half" idx="10"/>
          </p:nvPr>
        </p:nvSpPr>
        <p:spPr/>
        <p:txBody>
          <a:bodyPr/>
          <a:lstStyle/>
          <a:p>
            <a:fld id="{28421D02-69CC-42C9-85CE-4F8B68ED22B8}" type="datetimeFigureOut">
              <a:rPr lang="en-US" smtClean="0"/>
              <a:t>5/15/2026</a:t>
            </a:fld>
            <a:endParaRPr lang="en-US"/>
          </a:p>
        </p:txBody>
      </p:sp>
      <p:sp>
        <p:nvSpPr>
          <p:cNvPr id="5" name="Footer Placeholder 4">
            <a:extLst>
              <a:ext uri="{FF2B5EF4-FFF2-40B4-BE49-F238E27FC236}">
                <a16:creationId xmlns:a16="http://schemas.microsoft.com/office/drawing/2014/main" id="{63D57D91-6BF0-5F67-0BAA-BA3B5985E8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B95B-64CF-ED1B-895D-0C15FB84A947}"/>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89607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0D1A-0325-047A-3C56-DB7DC37D1F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2D4EC8-DF7A-722B-0985-B7E8ED8800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F5D96-5B5D-A0E1-6B7E-F894B33DE4BE}"/>
              </a:ext>
            </a:extLst>
          </p:cNvPr>
          <p:cNvSpPr>
            <a:spLocks noGrp="1"/>
          </p:cNvSpPr>
          <p:nvPr>
            <p:ph type="dt" sz="half" idx="10"/>
          </p:nvPr>
        </p:nvSpPr>
        <p:spPr/>
        <p:txBody>
          <a:bodyPr/>
          <a:lstStyle/>
          <a:p>
            <a:fld id="{28421D02-69CC-42C9-85CE-4F8B68ED22B8}" type="datetimeFigureOut">
              <a:rPr lang="en-US" smtClean="0"/>
              <a:t>5/15/2026</a:t>
            </a:fld>
            <a:endParaRPr lang="en-US"/>
          </a:p>
        </p:txBody>
      </p:sp>
      <p:sp>
        <p:nvSpPr>
          <p:cNvPr id="5" name="Footer Placeholder 4">
            <a:extLst>
              <a:ext uri="{FF2B5EF4-FFF2-40B4-BE49-F238E27FC236}">
                <a16:creationId xmlns:a16="http://schemas.microsoft.com/office/drawing/2014/main" id="{0841E58B-FD1B-5158-9002-DB79090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E6E6-5DB2-B08C-E98E-4CE4CABABD3F}"/>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380940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513-3DBF-F295-0635-A76FAD8F7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A398C-CAEC-53AA-8A8B-28B4B6EFE8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AEDF-9628-E07A-C6FB-A23F1B37D36C}"/>
              </a:ext>
            </a:extLst>
          </p:cNvPr>
          <p:cNvSpPr>
            <a:spLocks noGrp="1"/>
          </p:cNvSpPr>
          <p:nvPr>
            <p:ph type="dt" sz="half" idx="10"/>
          </p:nvPr>
        </p:nvSpPr>
        <p:spPr/>
        <p:txBody>
          <a:bodyPr/>
          <a:lstStyle/>
          <a:p>
            <a:fld id="{28421D02-69CC-42C9-85CE-4F8B68ED22B8}" type="datetimeFigureOut">
              <a:rPr lang="en-US" smtClean="0"/>
              <a:t>5/15/2026</a:t>
            </a:fld>
            <a:endParaRPr lang="en-US"/>
          </a:p>
        </p:txBody>
      </p:sp>
      <p:sp>
        <p:nvSpPr>
          <p:cNvPr id="5" name="Footer Placeholder 4">
            <a:extLst>
              <a:ext uri="{FF2B5EF4-FFF2-40B4-BE49-F238E27FC236}">
                <a16:creationId xmlns:a16="http://schemas.microsoft.com/office/drawing/2014/main" id="{59AD4231-DF5D-E75E-40A2-4490E3864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61DB8-8E9A-0329-3CC7-DD8BE3960F1C}"/>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0572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190C-5088-0FD4-FA3D-07D222B9F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2422D-2D16-CCA8-2A1C-E13A1E064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C9900-661D-64EA-83FB-0318C266A8D4}"/>
              </a:ext>
            </a:extLst>
          </p:cNvPr>
          <p:cNvSpPr>
            <a:spLocks noGrp="1"/>
          </p:cNvSpPr>
          <p:nvPr>
            <p:ph type="dt" sz="half" idx="10"/>
          </p:nvPr>
        </p:nvSpPr>
        <p:spPr/>
        <p:txBody>
          <a:bodyPr/>
          <a:lstStyle/>
          <a:p>
            <a:fld id="{28421D02-69CC-42C9-85CE-4F8B68ED22B8}" type="datetimeFigureOut">
              <a:rPr lang="en-US" smtClean="0"/>
              <a:t>5/15/2026</a:t>
            </a:fld>
            <a:endParaRPr lang="en-US"/>
          </a:p>
        </p:txBody>
      </p:sp>
      <p:sp>
        <p:nvSpPr>
          <p:cNvPr id="5" name="Footer Placeholder 4">
            <a:extLst>
              <a:ext uri="{FF2B5EF4-FFF2-40B4-BE49-F238E27FC236}">
                <a16:creationId xmlns:a16="http://schemas.microsoft.com/office/drawing/2014/main" id="{6CAF216F-818C-AE83-8D4F-42EC3C942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1494A3-F80F-EC41-DDC0-726FC63A831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19591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6897-8ADC-82FB-24C1-148BB152C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607461-A71F-ECE6-AE85-5EA3DB5E18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D9E8EA-550B-F0DB-2472-AE2D0456E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A28DD-EC75-9F30-A7D3-C90A8D02DC59}"/>
              </a:ext>
            </a:extLst>
          </p:cNvPr>
          <p:cNvSpPr>
            <a:spLocks noGrp="1"/>
          </p:cNvSpPr>
          <p:nvPr>
            <p:ph type="dt" sz="half" idx="10"/>
          </p:nvPr>
        </p:nvSpPr>
        <p:spPr/>
        <p:txBody>
          <a:bodyPr/>
          <a:lstStyle/>
          <a:p>
            <a:fld id="{28421D02-69CC-42C9-85CE-4F8B68ED22B8}" type="datetimeFigureOut">
              <a:rPr lang="en-US" smtClean="0"/>
              <a:t>5/15/2026</a:t>
            </a:fld>
            <a:endParaRPr lang="en-US"/>
          </a:p>
        </p:txBody>
      </p:sp>
      <p:sp>
        <p:nvSpPr>
          <p:cNvPr id="6" name="Footer Placeholder 5">
            <a:extLst>
              <a:ext uri="{FF2B5EF4-FFF2-40B4-BE49-F238E27FC236}">
                <a16:creationId xmlns:a16="http://schemas.microsoft.com/office/drawing/2014/main" id="{4B3D4F3C-0167-D8D5-E58E-83645CE37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6DDF0-EBE9-4CB3-A532-8F8C26FCF3A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62164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C21-07E8-90D6-8FD3-4B7809D355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688B1-01DC-A6B4-1C44-C73416EC04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4004C5-4EEE-C9A3-0FFF-B154F5B9A8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95CA1-99E7-80CC-FF66-5C2F259046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21CBD4-5851-D78F-5249-59CDD8C9BC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92F86E-5D21-865D-53AE-77B5C57EAC92}"/>
              </a:ext>
            </a:extLst>
          </p:cNvPr>
          <p:cNvSpPr>
            <a:spLocks noGrp="1"/>
          </p:cNvSpPr>
          <p:nvPr>
            <p:ph type="dt" sz="half" idx="10"/>
          </p:nvPr>
        </p:nvSpPr>
        <p:spPr/>
        <p:txBody>
          <a:bodyPr/>
          <a:lstStyle/>
          <a:p>
            <a:fld id="{28421D02-69CC-42C9-85CE-4F8B68ED22B8}" type="datetimeFigureOut">
              <a:rPr lang="en-US" smtClean="0"/>
              <a:t>5/15/2026</a:t>
            </a:fld>
            <a:endParaRPr lang="en-US"/>
          </a:p>
        </p:txBody>
      </p:sp>
      <p:sp>
        <p:nvSpPr>
          <p:cNvPr id="8" name="Footer Placeholder 7">
            <a:extLst>
              <a:ext uri="{FF2B5EF4-FFF2-40B4-BE49-F238E27FC236}">
                <a16:creationId xmlns:a16="http://schemas.microsoft.com/office/drawing/2014/main" id="{D7F5E5A8-7D51-605B-E276-A7A5B93FE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9E01F4-D4D9-E56F-9035-05E605811E6D}"/>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2741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237B-2CFD-F0AF-D3E6-2FDD100A8F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614118-0522-CF53-601D-265A3261E4BE}"/>
              </a:ext>
            </a:extLst>
          </p:cNvPr>
          <p:cNvSpPr>
            <a:spLocks noGrp="1"/>
          </p:cNvSpPr>
          <p:nvPr>
            <p:ph type="dt" sz="half" idx="10"/>
          </p:nvPr>
        </p:nvSpPr>
        <p:spPr/>
        <p:txBody>
          <a:bodyPr/>
          <a:lstStyle/>
          <a:p>
            <a:fld id="{28421D02-69CC-42C9-85CE-4F8B68ED22B8}" type="datetimeFigureOut">
              <a:rPr lang="en-US" smtClean="0"/>
              <a:t>5/15/2026</a:t>
            </a:fld>
            <a:endParaRPr lang="en-US"/>
          </a:p>
        </p:txBody>
      </p:sp>
      <p:sp>
        <p:nvSpPr>
          <p:cNvPr id="4" name="Footer Placeholder 3">
            <a:extLst>
              <a:ext uri="{FF2B5EF4-FFF2-40B4-BE49-F238E27FC236}">
                <a16:creationId xmlns:a16="http://schemas.microsoft.com/office/drawing/2014/main" id="{3ACC46D9-B22E-C768-B35E-20DA33956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5D07EE-0E9C-EC8E-BAC0-7B8C9EFB5AE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7696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A0918-E285-61F1-EDAF-6B7FD149CC5D}"/>
              </a:ext>
            </a:extLst>
          </p:cNvPr>
          <p:cNvSpPr>
            <a:spLocks noGrp="1"/>
          </p:cNvSpPr>
          <p:nvPr>
            <p:ph type="dt" sz="half" idx="10"/>
          </p:nvPr>
        </p:nvSpPr>
        <p:spPr/>
        <p:txBody>
          <a:bodyPr/>
          <a:lstStyle/>
          <a:p>
            <a:fld id="{28421D02-69CC-42C9-85CE-4F8B68ED22B8}" type="datetimeFigureOut">
              <a:rPr lang="en-US" smtClean="0"/>
              <a:t>5/15/2026</a:t>
            </a:fld>
            <a:endParaRPr lang="en-US"/>
          </a:p>
        </p:txBody>
      </p:sp>
      <p:sp>
        <p:nvSpPr>
          <p:cNvPr id="3" name="Footer Placeholder 2">
            <a:extLst>
              <a:ext uri="{FF2B5EF4-FFF2-40B4-BE49-F238E27FC236}">
                <a16:creationId xmlns:a16="http://schemas.microsoft.com/office/drawing/2014/main" id="{AEAFD855-6290-493F-81E4-A89E8DDEDE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CBAA96-146F-BEF1-15D5-935C1B8E9FE2}"/>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759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1D78-E109-DF5D-A589-413429D2A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91868-FB59-5D14-1BCA-C7C43F06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A2F535-BC7E-F5E2-864B-461F8404D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FCF40-365C-13EE-4DB1-CC7C58586C55}"/>
              </a:ext>
            </a:extLst>
          </p:cNvPr>
          <p:cNvSpPr>
            <a:spLocks noGrp="1"/>
          </p:cNvSpPr>
          <p:nvPr>
            <p:ph type="dt" sz="half" idx="10"/>
          </p:nvPr>
        </p:nvSpPr>
        <p:spPr/>
        <p:txBody>
          <a:bodyPr/>
          <a:lstStyle/>
          <a:p>
            <a:fld id="{28421D02-69CC-42C9-85CE-4F8B68ED22B8}" type="datetimeFigureOut">
              <a:rPr lang="en-US" smtClean="0"/>
              <a:t>5/15/2026</a:t>
            </a:fld>
            <a:endParaRPr lang="en-US"/>
          </a:p>
        </p:txBody>
      </p:sp>
      <p:sp>
        <p:nvSpPr>
          <p:cNvPr id="6" name="Footer Placeholder 5">
            <a:extLst>
              <a:ext uri="{FF2B5EF4-FFF2-40B4-BE49-F238E27FC236}">
                <a16:creationId xmlns:a16="http://schemas.microsoft.com/office/drawing/2014/main" id="{C1858AA7-3077-1807-CEB8-2C0F27B4C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74C30-07C1-3F35-E57B-30BFA71ABAC4}"/>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5353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81C30-49BA-398C-2DF8-B0736590C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C7B813-1595-60AF-F5B3-A0DAE6653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6402F2-AF70-21FD-1449-18CBF4C17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982EC-DE32-4452-40AB-762F386AF589}"/>
              </a:ext>
            </a:extLst>
          </p:cNvPr>
          <p:cNvSpPr>
            <a:spLocks noGrp="1"/>
          </p:cNvSpPr>
          <p:nvPr>
            <p:ph type="dt" sz="half" idx="10"/>
          </p:nvPr>
        </p:nvSpPr>
        <p:spPr/>
        <p:txBody>
          <a:bodyPr/>
          <a:lstStyle/>
          <a:p>
            <a:fld id="{28421D02-69CC-42C9-85CE-4F8B68ED22B8}" type="datetimeFigureOut">
              <a:rPr lang="en-US" smtClean="0"/>
              <a:t>5/15/2026</a:t>
            </a:fld>
            <a:endParaRPr lang="en-US"/>
          </a:p>
        </p:txBody>
      </p:sp>
      <p:sp>
        <p:nvSpPr>
          <p:cNvPr id="6" name="Footer Placeholder 5">
            <a:extLst>
              <a:ext uri="{FF2B5EF4-FFF2-40B4-BE49-F238E27FC236}">
                <a16:creationId xmlns:a16="http://schemas.microsoft.com/office/drawing/2014/main" id="{0EE76A50-D174-12CE-9CCD-74569685B7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79484-4128-5F97-59B5-3CF00D561C0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40112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DEBFE-9C54-D45A-111D-948735AB4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582E-F84E-411A-7F7A-D8EF87E1F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CE3F9-A152-FD27-1D1D-64A1C313F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21D02-69CC-42C9-85CE-4F8B68ED22B8}" type="datetimeFigureOut">
              <a:rPr lang="en-US" smtClean="0"/>
              <a:t>5/15/2026</a:t>
            </a:fld>
            <a:endParaRPr lang="en-US"/>
          </a:p>
        </p:txBody>
      </p:sp>
      <p:sp>
        <p:nvSpPr>
          <p:cNvPr id="5" name="Footer Placeholder 4">
            <a:extLst>
              <a:ext uri="{FF2B5EF4-FFF2-40B4-BE49-F238E27FC236}">
                <a16:creationId xmlns:a16="http://schemas.microsoft.com/office/drawing/2014/main" id="{955F318D-9BE5-6E4A-1795-F02EED65F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04FB82-C81E-722D-F23A-4047C60DB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B0C1-9E0A-4C4A-808A-34C0E77FF2FF}" type="slidenum">
              <a:rPr lang="en-US" smtClean="0"/>
              <a:t>‹#›</a:t>
            </a:fld>
            <a:endParaRPr lang="en-US"/>
          </a:p>
        </p:txBody>
      </p:sp>
    </p:spTree>
    <p:extLst>
      <p:ext uri="{BB962C8B-B14F-4D97-AF65-F5344CB8AC3E}">
        <p14:creationId xmlns:p14="http://schemas.microsoft.com/office/powerpoint/2010/main" val="16716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a:bodyPr>
          <a:lstStyle/>
          <a:p>
            <a:r>
              <a:rPr lang="en-US" dirty="0"/>
              <a:t>CSE 332 Spring 2026</a:t>
            </a:r>
            <a:br>
              <a:rPr lang="en-US" dirty="0"/>
            </a:br>
            <a:r>
              <a:rPr lang="en-US" dirty="0"/>
              <a:t>Lecture 20: Parallel Prefix</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5195A-95E5-E229-C661-4192C1FD1D48}"/>
              </a:ext>
            </a:extLst>
          </p:cNvPr>
          <p:cNvSpPr>
            <a:spLocks noGrp="1"/>
          </p:cNvSpPr>
          <p:nvPr>
            <p:ph type="title"/>
          </p:nvPr>
        </p:nvSpPr>
        <p:spPr/>
        <p:txBody>
          <a:bodyPr/>
          <a:lstStyle/>
          <a:p>
            <a:r>
              <a:rPr lang="en-US" dirty="0"/>
              <a:t>Pack/Filter</a:t>
            </a:r>
          </a:p>
        </p:txBody>
      </p:sp>
      <p:sp>
        <p:nvSpPr>
          <p:cNvPr id="3" name="Content Placeholder 2">
            <a:extLst>
              <a:ext uri="{FF2B5EF4-FFF2-40B4-BE49-F238E27FC236}">
                <a16:creationId xmlns:a16="http://schemas.microsoft.com/office/drawing/2014/main" id="{AF4365FE-88D8-8A18-83A1-AE967A23F2FB}"/>
              </a:ext>
            </a:extLst>
          </p:cNvPr>
          <p:cNvSpPr>
            <a:spLocks noGrp="1"/>
          </p:cNvSpPr>
          <p:nvPr>
            <p:ph idx="1"/>
          </p:nvPr>
        </p:nvSpPr>
        <p:spPr/>
        <p:txBody>
          <a:bodyPr/>
          <a:lstStyle/>
          <a:p>
            <a:r>
              <a:rPr lang="en-US" dirty="0"/>
              <a:t>Given an array of values and a Boolean function, return a new array which contains only elements that were “true”</a:t>
            </a:r>
          </a:p>
          <a:p>
            <a:pPr lvl="1"/>
            <a:endParaRPr lang="en-US" dirty="0"/>
          </a:p>
        </p:txBody>
      </p:sp>
      <p:grpSp>
        <p:nvGrpSpPr>
          <p:cNvPr id="13" name="Group 12" descr="We begin with an array and a boolean function. &#10;&#10;array: [10,16,4,18, 8, 2]&#10;function: return whether x&gt;0&#10;">
            <a:extLst>
              <a:ext uri="{FF2B5EF4-FFF2-40B4-BE49-F238E27FC236}">
                <a16:creationId xmlns:a16="http://schemas.microsoft.com/office/drawing/2014/main" id="{A62CB811-C241-281D-D4AA-6163C622625F}"/>
              </a:ext>
            </a:extLst>
          </p:cNvPr>
          <p:cNvGrpSpPr/>
          <p:nvPr/>
        </p:nvGrpSpPr>
        <p:grpSpPr>
          <a:xfrm>
            <a:off x="177800" y="3071421"/>
            <a:ext cx="4414521" cy="1494884"/>
            <a:chOff x="177800" y="3071421"/>
            <a:chExt cx="4414521" cy="1494884"/>
          </a:xfrm>
        </p:grpSpPr>
        <p:grpSp>
          <p:nvGrpSpPr>
            <p:cNvPr id="4" name="Group 3" descr="We beging">
              <a:extLst>
                <a:ext uri="{FF2B5EF4-FFF2-40B4-BE49-F238E27FC236}">
                  <a16:creationId xmlns:a16="http://schemas.microsoft.com/office/drawing/2014/main" id="{62FCBA16-38E0-BE10-1363-5250A2A8F51F}"/>
                </a:ext>
              </a:extLst>
            </p:cNvPr>
            <p:cNvGrpSpPr/>
            <p:nvPr/>
          </p:nvGrpSpPr>
          <p:grpSpPr>
            <a:xfrm>
              <a:off x="296545" y="3071421"/>
              <a:ext cx="4295776" cy="715157"/>
              <a:chOff x="7967980" y="4321811"/>
              <a:chExt cx="2258060" cy="375920"/>
            </a:xfrm>
          </p:grpSpPr>
          <p:sp>
            <p:nvSpPr>
              <p:cNvPr id="5" name="Rectangle 4">
                <a:extLst>
                  <a:ext uri="{FF2B5EF4-FFF2-40B4-BE49-F238E27FC236}">
                    <a16:creationId xmlns:a16="http://schemas.microsoft.com/office/drawing/2014/main" id="{605866A6-E78A-C7C1-222C-26AD9F12037C}"/>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6" name="Rectangle 5">
                <a:extLst>
                  <a:ext uri="{FF2B5EF4-FFF2-40B4-BE49-F238E27FC236}">
                    <a16:creationId xmlns:a16="http://schemas.microsoft.com/office/drawing/2014/main" id="{C1C76A77-0208-4B8E-5C97-C4EE148020B2}"/>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7" name="Rectangle 6">
                <a:extLst>
                  <a:ext uri="{FF2B5EF4-FFF2-40B4-BE49-F238E27FC236}">
                    <a16:creationId xmlns:a16="http://schemas.microsoft.com/office/drawing/2014/main" id="{4525819F-DD5C-0C7D-88FC-D54DF18EB3E5}"/>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8" name="Rectangle 7">
                <a:extLst>
                  <a:ext uri="{FF2B5EF4-FFF2-40B4-BE49-F238E27FC236}">
                    <a16:creationId xmlns:a16="http://schemas.microsoft.com/office/drawing/2014/main" id="{055B426A-6646-59F0-2765-CD9D0801BD9A}"/>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9" name="Rectangle 8">
                <a:extLst>
                  <a:ext uri="{FF2B5EF4-FFF2-40B4-BE49-F238E27FC236}">
                    <a16:creationId xmlns:a16="http://schemas.microsoft.com/office/drawing/2014/main" id="{7BDCCD04-4D70-D2B4-C8B4-DBB50072BEFD}"/>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10" name="Rectangle 9">
                <a:extLst>
                  <a:ext uri="{FF2B5EF4-FFF2-40B4-BE49-F238E27FC236}">
                    <a16:creationId xmlns:a16="http://schemas.microsoft.com/office/drawing/2014/main" id="{C1972EE8-AA5B-0B6B-E82C-DE469082A736}"/>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35BF7C86-07C2-1DED-ADCF-F9AB859CBECE}"/>
                    </a:ext>
                  </a:extLst>
                </p:cNvPr>
                <p:cNvSpPr txBox="1"/>
                <p:nvPr/>
              </p:nvSpPr>
              <p:spPr>
                <a:xfrm>
                  <a:off x="177800" y="4104640"/>
                  <a:ext cx="200548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𝑓</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𝑥</m:t>
                            </m:r>
                          </m:e>
                        </m:d>
                        <m:r>
                          <a:rPr lang="en-US" sz="2400" b="0" i="1" smtClean="0">
                            <a:latin typeface="Cambria Math" panose="02040503050406030204" pitchFamily="18" charset="0"/>
                          </a:rPr>
                          <m:t>=</m:t>
                        </m:r>
                        <m:r>
                          <a:rPr lang="en-US" sz="2400" b="0" i="1" smtClean="0">
                            <a:latin typeface="Cambria Math" panose="02040503050406030204" pitchFamily="18" charset="0"/>
                          </a:rPr>
                          <m:t>𝑥</m:t>
                        </m:r>
                        <m:r>
                          <a:rPr lang="en-US" sz="2400" b="0" i="1" smtClean="0">
                            <a:latin typeface="Cambria Math" panose="02040503050406030204" pitchFamily="18" charset="0"/>
                          </a:rPr>
                          <m:t>&gt;9</m:t>
                        </m:r>
                      </m:oMath>
                    </m:oMathPara>
                  </a14:m>
                  <a:endParaRPr lang="en-US" sz="2400" dirty="0"/>
                </a:p>
              </p:txBody>
            </p:sp>
          </mc:Choice>
          <mc:Fallback xmlns="">
            <p:sp>
              <p:nvSpPr>
                <p:cNvPr id="25" name="TextBox 24">
                  <a:extLst>
                    <a:ext uri="{FF2B5EF4-FFF2-40B4-BE49-F238E27FC236}">
                      <a16:creationId xmlns:a16="http://schemas.microsoft.com/office/drawing/2014/main" id="{35BF7C86-07C2-1DED-ADCF-F9AB859CBECE}"/>
                    </a:ext>
                  </a:extLst>
                </p:cNvPr>
                <p:cNvSpPr txBox="1">
                  <a:spLocks noRot="1" noChangeAspect="1" noMove="1" noResize="1" noEditPoints="1" noAdjustHandles="1" noChangeArrowheads="1" noChangeShapeType="1" noTextEdit="1"/>
                </p:cNvSpPr>
                <p:nvPr/>
              </p:nvSpPr>
              <p:spPr>
                <a:xfrm>
                  <a:off x="177800" y="4104640"/>
                  <a:ext cx="2005485" cy="461665"/>
                </a:xfrm>
                <a:prstGeom prst="rect">
                  <a:avLst/>
                </a:prstGeom>
                <a:blipFill>
                  <a:blip r:embed="rId2"/>
                  <a:stretch>
                    <a:fillRect l="-304" b="-17105"/>
                  </a:stretch>
                </a:blipFill>
              </p:spPr>
              <p:txBody>
                <a:bodyPr/>
                <a:lstStyle/>
                <a:p>
                  <a:r>
                    <a:rPr lang="en-US">
                      <a:noFill/>
                    </a:rPr>
                    <a:t> </a:t>
                  </a:r>
                </a:p>
              </p:txBody>
            </p:sp>
          </mc:Fallback>
        </mc:AlternateContent>
      </p:grpSp>
      <p:sp>
        <p:nvSpPr>
          <p:cNvPr id="26" name="Arrow: Right 25" descr="When we apply the pack/filter operation, we keep only the elements of the array for which the boolean function returned true. All other elements get removed, resulting in an output array that is potentially shorter than the input.">
            <a:extLst>
              <a:ext uri="{FF2B5EF4-FFF2-40B4-BE49-F238E27FC236}">
                <a16:creationId xmlns:a16="http://schemas.microsoft.com/office/drawing/2014/main" id="{820FA9ED-5E25-DE65-7403-2DBD2CE61FE7}"/>
              </a:ext>
            </a:extLst>
          </p:cNvPr>
          <p:cNvSpPr/>
          <p:nvPr/>
        </p:nvSpPr>
        <p:spPr>
          <a:xfrm>
            <a:off x="5293360" y="3040696"/>
            <a:ext cx="1310640" cy="71515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descr="For this example, the output array is [10,16,18]">
            <a:extLst>
              <a:ext uri="{FF2B5EF4-FFF2-40B4-BE49-F238E27FC236}">
                <a16:creationId xmlns:a16="http://schemas.microsoft.com/office/drawing/2014/main" id="{5839C693-0E44-ED6A-DA95-E4402CE83A5F}"/>
              </a:ext>
            </a:extLst>
          </p:cNvPr>
          <p:cNvGrpSpPr/>
          <p:nvPr/>
        </p:nvGrpSpPr>
        <p:grpSpPr>
          <a:xfrm>
            <a:off x="7231525" y="3040696"/>
            <a:ext cx="2150304" cy="715157"/>
            <a:chOff x="7967980" y="4321811"/>
            <a:chExt cx="1130300" cy="375920"/>
          </a:xfrm>
        </p:grpSpPr>
        <p:sp>
          <p:nvSpPr>
            <p:cNvPr id="19" name="Rectangle 18">
              <a:extLst>
                <a:ext uri="{FF2B5EF4-FFF2-40B4-BE49-F238E27FC236}">
                  <a16:creationId xmlns:a16="http://schemas.microsoft.com/office/drawing/2014/main" id="{771FBED0-7A48-F4F3-C352-128D0DD889BB}"/>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20" name="Rectangle 19">
              <a:extLst>
                <a:ext uri="{FF2B5EF4-FFF2-40B4-BE49-F238E27FC236}">
                  <a16:creationId xmlns:a16="http://schemas.microsoft.com/office/drawing/2014/main" id="{D6BCE71F-3E67-ABF8-EE58-9E426E3E53FD}"/>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21" name="Rectangle 20">
              <a:extLst>
                <a:ext uri="{FF2B5EF4-FFF2-40B4-BE49-F238E27FC236}">
                  <a16:creationId xmlns:a16="http://schemas.microsoft.com/office/drawing/2014/main" id="{D028B4C2-CC16-63DB-126B-660A5A606DC6}"/>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grpSp>
      <p:sp>
        <p:nvSpPr>
          <p:cNvPr id="11" name="TextBox 10">
            <a:extLst>
              <a:ext uri="{FF2B5EF4-FFF2-40B4-BE49-F238E27FC236}">
                <a16:creationId xmlns:a16="http://schemas.microsoft.com/office/drawing/2014/main" id="{84A04E4B-DDF7-A37F-0478-1096B4C6D4E2}"/>
              </a:ext>
            </a:extLst>
          </p:cNvPr>
          <p:cNvSpPr txBox="1"/>
          <p:nvPr/>
        </p:nvSpPr>
        <p:spPr>
          <a:xfrm>
            <a:off x="1622498" y="4701242"/>
            <a:ext cx="8947003" cy="584775"/>
          </a:xfrm>
          <a:prstGeom prst="rect">
            <a:avLst/>
          </a:prstGeom>
          <a:noFill/>
        </p:spPr>
        <p:txBody>
          <a:bodyPr wrap="square" rtlCol="0">
            <a:spAutoFit/>
          </a:bodyPr>
          <a:lstStyle/>
          <a:p>
            <a:r>
              <a:rPr lang="en-US" sz="3200" b="1" dirty="0"/>
              <a:t>Question</a:t>
            </a:r>
            <a:r>
              <a:rPr lang="en-US" sz="3200" dirty="0"/>
              <a:t>: Can we Pack/Filter in parallel?</a:t>
            </a:r>
          </a:p>
        </p:txBody>
      </p:sp>
      <p:sp>
        <p:nvSpPr>
          <p:cNvPr id="12" name="TextBox 11">
            <a:extLst>
              <a:ext uri="{FF2B5EF4-FFF2-40B4-BE49-F238E27FC236}">
                <a16:creationId xmlns:a16="http://schemas.microsoft.com/office/drawing/2014/main" id="{18489EAF-C12E-6ED6-CDCB-DB761D2A52CC}"/>
              </a:ext>
            </a:extLst>
          </p:cNvPr>
          <p:cNvSpPr txBox="1"/>
          <p:nvPr/>
        </p:nvSpPr>
        <p:spPr>
          <a:xfrm>
            <a:off x="1726859" y="5511694"/>
            <a:ext cx="8947003" cy="523220"/>
          </a:xfrm>
          <a:prstGeom prst="rect">
            <a:avLst/>
          </a:prstGeom>
          <a:noFill/>
        </p:spPr>
        <p:txBody>
          <a:bodyPr wrap="square" rtlCol="0">
            <a:spAutoFit/>
          </a:bodyPr>
          <a:lstStyle/>
          <a:p>
            <a:r>
              <a:rPr lang="en-US" sz="2800" b="1" dirty="0"/>
              <a:t>Answer</a:t>
            </a:r>
            <a:r>
              <a:rPr lang="en-US" sz="2800" dirty="0"/>
              <a:t>: </a:t>
            </a:r>
            <a:r>
              <a:rPr lang="en-US" sz="2800" dirty="0">
                <a:solidFill>
                  <a:schemeClr val="accent6"/>
                </a:solidFill>
              </a:rPr>
              <a:t>yes</a:t>
            </a:r>
            <a:r>
              <a:rPr lang="en-US" sz="2800" dirty="0"/>
              <a:t>, with help of parallel </a:t>
            </a:r>
            <a:r>
              <a:rPr lang="en-US" sz="2800" b="1" dirty="0"/>
              <a:t>Prefix Sum</a:t>
            </a:r>
          </a:p>
        </p:txBody>
      </p:sp>
    </p:spTree>
    <p:extLst>
      <p:ext uri="{BB962C8B-B14F-4D97-AF65-F5344CB8AC3E}">
        <p14:creationId xmlns:p14="http://schemas.microsoft.com/office/powerpoint/2010/main" val="1924051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FB90C-5B78-FBB0-F68B-640018DA94B9}"/>
              </a:ext>
            </a:extLst>
          </p:cNvPr>
          <p:cNvSpPr>
            <a:spLocks noGrp="1"/>
          </p:cNvSpPr>
          <p:nvPr>
            <p:ph type="title"/>
          </p:nvPr>
        </p:nvSpPr>
        <p:spPr/>
        <p:txBody>
          <a:bodyPr/>
          <a:lstStyle/>
          <a:p>
            <a:r>
              <a:rPr lang="en-US" dirty="0"/>
              <a:t>Prefix Sum</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3686234-DCCF-3EE5-9BA3-1351739C6178}"/>
                  </a:ext>
                </a:extLst>
              </p:cNvPr>
              <p:cNvSpPr>
                <a:spLocks noGrp="1"/>
              </p:cNvSpPr>
              <p:nvPr>
                <p:ph idx="1"/>
              </p:nvPr>
            </p:nvSpPr>
            <p:spPr/>
            <p:txBody>
              <a:bodyPr/>
              <a:lstStyle/>
              <a:p>
                <a:r>
                  <a:rPr lang="en-US" dirty="0"/>
                  <a:t>Given an array, compute a new array where each index </a:t>
                </a:r>
                <a14:m>
                  <m:oMath xmlns:m="http://schemas.openxmlformats.org/officeDocument/2006/math">
                    <m:r>
                      <a:rPr lang="en-US" b="0" i="1" smtClean="0">
                        <a:latin typeface="Cambria Math" panose="02040503050406030204" pitchFamily="18" charset="0"/>
                      </a:rPr>
                      <m:t>𝑖</m:t>
                    </m:r>
                  </m:oMath>
                </a14:m>
                <a:r>
                  <a:rPr lang="en-US" dirty="0"/>
                  <a:t> is the sum of all values up to </a:t>
                </a:r>
                <a14:m>
                  <m:oMath xmlns:m="http://schemas.openxmlformats.org/officeDocument/2006/math">
                    <m:r>
                      <a:rPr lang="en-US" b="0" i="1" smtClean="0">
                        <a:latin typeface="Cambria Math" panose="02040503050406030204" pitchFamily="18" charset="0"/>
                      </a:rPr>
                      <m:t>𝑖</m:t>
                    </m:r>
                  </m:oMath>
                </a14:m>
                <a:endParaRPr lang="en-US" dirty="0"/>
              </a:p>
              <a:p>
                <a:endParaRPr lang="en-US" dirty="0"/>
              </a:p>
            </p:txBody>
          </p:sp>
        </mc:Choice>
        <mc:Fallback xmlns="">
          <p:sp>
            <p:nvSpPr>
              <p:cNvPr id="3" name="Content Placeholder 2">
                <a:extLst>
                  <a:ext uri="{FF2B5EF4-FFF2-40B4-BE49-F238E27FC236}">
                    <a16:creationId xmlns:a16="http://schemas.microsoft.com/office/drawing/2014/main" id="{C3686234-DCCF-3EE5-9BA3-1351739C6178}"/>
                  </a:ext>
                </a:extLst>
              </p:cNvPr>
              <p:cNvSpPr>
                <a:spLocks noGrp="1" noRot="1" noChangeAspect="1" noMove="1" noResize="1" noEditPoints="1" noAdjustHandles="1" noChangeArrowheads="1" noChangeShapeType="1" noTextEdit="1"/>
              </p:cNvSpPr>
              <p:nvPr>
                <p:ph idx="1"/>
              </p:nvPr>
            </p:nvSpPr>
            <p:spPr>
              <a:blipFill>
                <a:blip r:embed="rId2"/>
                <a:stretch>
                  <a:fillRect l="-1043" t="-2241" r="-1217"/>
                </a:stretch>
              </a:blipFill>
            </p:spPr>
            <p:txBody>
              <a:bodyPr/>
              <a:lstStyle/>
              <a:p>
                <a:r>
                  <a:rPr lang="en-US">
                    <a:noFill/>
                  </a:rPr>
                  <a:t> </a:t>
                </a:r>
              </a:p>
            </p:txBody>
          </p:sp>
        </mc:Fallback>
      </mc:AlternateContent>
      <p:grpSp>
        <p:nvGrpSpPr>
          <p:cNvPr id="19" name="Group 18" descr="For prefix sum, we're given and array and wish to produce a new array where each element of the output array is the sum of all elements at or before that index of the input array.&#10;&#10;for example: &#10;input array: [10,16,4,18, 8, 2]&#10;output array: [10,26,30,48,56,58]&#10;">
            <a:extLst>
              <a:ext uri="{FF2B5EF4-FFF2-40B4-BE49-F238E27FC236}">
                <a16:creationId xmlns:a16="http://schemas.microsoft.com/office/drawing/2014/main" id="{575D16CA-9596-D9EC-B021-FB8D71E49EE2}"/>
              </a:ext>
            </a:extLst>
          </p:cNvPr>
          <p:cNvGrpSpPr/>
          <p:nvPr/>
        </p:nvGrpSpPr>
        <p:grpSpPr>
          <a:xfrm>
            <a:off x="296545" y="3040695"/>
            <a:ext cx="11301854" cy="745883"/>
            <a:chOff x="296545" y="3040695"/>
            <a:chExt cx="11301854" cy="745883"/>
          </a:xfrm>
        </p:grpSpPr>
        <p:grpSp>
          <p:nvGrpSpPr>
            <p:cNvPr id="4" name="Group 3">
              <a:extLst>
                <a:ext uri="{FF2B5EF4-FFF2-40B4-BE49-F238E27FC236}">
                  <a16:creationId xmlns:a16="http://schemas.microsoft.com/office/drawing/2014/main" id="{956AA1BC-DC7C-5EED-936F-FD05EC77214E}"/>
                </a:ext>
              </a:extLst>
            </p:cNvPr>
            <p:cNvGrpSpPr/>
            <p:nvPr/>
          </p:nvGrpSpPr>
          <p:grpSpPr>
            <a:xfrm>
              <a:off x="296545" y="3071421"/>
              <a:ext cx="4295776" cy="715157"/>
              <a:chOff x="7967980" y="4321811"/>
              <a:chExt cx="2258060" cy="375920"/>
            </a:xfrm>
          </p:grpSpPr>
          <p:sp>
            <p:nvSpPr>
              <p:cNvPr id="5" name="Rectangle 4">
                <a:extLst>
                  <a:ext uri="{FF2B5EF4-FFF2-40B4-BE49-F238E27FC236}">
                    <a16:creationId xmlns:a16="http://schemas.microsoft.com/office/drawing/2014/main" id="{0B5CEEC8-FB6A-B553-0EAB-A406C52617A6}"/>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6" name="Rectangle 5">
                <a:extLst>
                  <a:ext uri="{FF2B5EF4-FFF2-40B4-BE49-F238E27FC236}">
                    <a16:creationId xmlns:a16="http://schemas.microsoft.com/office/drawing/2014/main" id="{5733A570-67B4-D493-789B-EA40FAA02225}"/>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7" name="Rectangle 6">
                <a:extLst>
                  <a:ext uri="{FF2B5EF4-FFF2-40B4-BE49-F238E27FC236}">
                    <a16:creationId xmlns:a16="http://schemas.microsoft.com/office/drawing/2014/main" id="{4F24E0B2-5251-0822-AD24-0245AE9E50E2}"/>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8" name="Rectangle 7">
                <a:extLst>
                  <a:ext uri="{FF2B5EF4-FFF2-40B4-BE49-F238E27FC236}">
                    <a16:creationId xmlns:a16="http://schemas.microsoft.com/office/drawing/2014/main" id="{E8C36273-352C-859E-91F9-3295B7F8B1B1}"/>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9" name="Rectangle 8">
                <a:extLst>
                  <a:ext uri="{FF2B5EF4-FFF2-40B4-BE49-F238E27FC236}">
                    <a16:creationId xmlns:a16="http://schemas.microsoft.com/office/drawing/2014/main" id="{70754A8D-DF2F-F619-2505-3F52FB143706}"/>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10" name="Rectangle 9">
                <a:extLst>
                  <a:ext uri="{FF2B5EF4-FFF2-40B4-BE49-F238E27FC236}">
                    <a16:creationId xmlns:a16="http://schemas.microsoft.com/office/drawing/2014/main" id="{9D7C484A-516D-C39C-F64C-A7CE3A1BFC8A}"/>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p:sp>
          <p:nvSpPr>
            <p:cNvPr id="11" name="Arrow: Right 10">
              <a:extLst>
                <a:ext uri="{FF2B5EF4-FFF2-40B4-BE49-F238E27FC236}">
                  <a16:creationId xmlns:a16="http://schemas.microsoft.com/office/drawing/2014/main" id="{855BC1E7-EB2C-C665-EEA6-C3A9066E99A2}"/>
                </a:ext>
              </a:extLst>
            </p:cNvPr>
            <p:cNvSpPr/>
            <p:nvPr/>
          </p:nvSpPr>
          <p:spPr>
            <a:xfrm>
              <a:off x="5293360" y="3040696"/>
              <a:ext cx="1310640" cy="71515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A593B46-2401-18BE-0581-5D713B25851D}"/>
                </a:ext>
              </a:extLst>
            </p:cNvPr>
            <p:cNvGrpSpPr/>
            <p:nvPr/>
          </p:nvGrpSpPr>
          <p:grpSpPr>
            <a:xfrm>
              <a:off x="7302623" y="3040695"/>
              <a:ext cx="4295776" cy="715157"/>
              <a:chOff x="7967980" y="4321811"/>
              <a:chExt cx="2258060" cy="375920"/>
            </a:xfrm>
          </p:grpSpPr>
          <p:sp>
            <p:nvSpPr>
              <p:cNvPr id="13" name="Rectangle 12">
                <a:extLst>
                  <a:ext uri="{FF2B5EF4-FFF2-40B4-BE49-F238E27FC236}">
                    <a16:creationId xmlns:a16="http://schemas.microsoft.com/office/drawing/2014/main" id="{4AC3A979-CDB6-EBDD-02B4-1BE7E3D0C204}"/>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14" name="Rectangle 13">
                <a:extLst>
                  <a:ext uri="{FF2B5EF4-FFF2-40B4-BE49-F238E27FC236}">
                    <a16:creationId xmlns:a16="http://schemas.microsoft.com/office/drawing/2014/main" id="{1DB33D98-7B19-C169-52B6-A0456E19BA7F}"/>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26</a:t>
                </a:r>
              </a:p>
            </p:txBody>
          </p:sp>
          <p:sp>
            <p:nvSpPr>
              <p:cNvPr id="15" name="Rectangle 14">
                <a:extLst>
                  <a:ext uri="{FF2B5EF4-FFF2-40B4-BE49-F238E27FC236}">
                    <a16:creationId xmlns:a16="http://schemas.microsoft.com/office/drawing/2014/main" id="{136A93CC-7CE7-650D-4541-2767835B0150}"/>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30</a:t>
                </a:r>
              </a:p>
            </p:txBody>
          </p:sp>
          <p:sp>
            <p:nvSpPr>
              <p:cNvPr id="16" name="Rectangle 15">
                <a:extLst>
                  <a:ext uri="{FF2B5EF4-FFF2-40B4-BE49-F238E27FC236}">
                    <a16:creationId xmlns:a16="http://schemas.microsoft.com/office/drawing/2014/main" id="{CAD1E1A1-DB1C-EB68-1E2B-BF47AF1FB6A8}"/>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48</a:t>
                </a:r>
              </a:p>
            </p:txBody>
          </p:sp>
          <p:sp>
            <p:nvSpPr>
              <p:cNvPr id="17" name="Rectangle 16">
                <a:extLst>
                  <a:ext uri="{FF2B5EF4-FFF2-40B4-BE49-F238E27FC236}">
                    <a16:creationId xmlns:a16="http://schemas.microsoft.com/office/drawing/2014/main" id="{32E75A40-9521-F7F6-5A7A-421D9B78A7E9}"/>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56</a:t>
                </a:r>
              </a:p>
            </p:txBody>
          </p:sp>
          <p:sp>
            <p:nvSpPr>
              <p:cNvPr id="18" name="Rectangle 17">
                <a:extLst>
                  <a:ext uri="{FF2B5EF4-FFF2-40B4-BE49-F238E27FC236}">
                    <a16:creationId xmlns:a16="http://schemas.microsoft.com/office/drawing/2014/main" id="{3AF49314-8C4F-6C71-D6D2-A02553C36B24}"/>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58</a:t>
                </a:r>
              </a:p>
            </p:txBody>
          </p:sp>
        </p:grpSp>
      </p:grpSp>
      <p:sp>
        <p:nvSpPr>
          <p:cNvPr id="20" name="TextBox 19">
            <a:extLst>
              <a:ext uri="{FF2B5EF4-FFF2-40B4-BE49-F238E27FC236}">
                <a16:creationId xmlns:a16="http://schemas.microsoft.com/office/drawing/2014/main" id="{01AB606C-ECAE-2DE7-1844-D5F0FFD3C45A}"/>
              </a:ext>
            </a:extLst>
          </p:cNvPr>
          <p:cNvSpPr txBox="1"/>
          <p:nvPr/>
        </p:nvSpPr>
        <p:spPr>
          <a:xfrm>
            <a:off x="2162918" y="4770764"/>
            <a:ext cx="7290009" cy="523220"/>
          </a:xfrm>
          <a:prstGeom prst="rect">
            <a:avLst/>
          </a:prstGeom>
          <a:noFill/>
        </p:spPr>
        <p:txBody>
          <a:bodyPr wrap="none" rtlCol="0">
            <a:spAutoFit/>
          </a:bodyPr>
          <a:lstStyle/>
          <a:p>
            <a:r>
              <a:rPr lang="en-US" sz="2800" b="1" dirty="0"/>
              <a:t>Later:</a:t>
            </a:r>
            <a:r>
              <a:rPr lang="en-US" sz="2800" dirty="0"/>
              <a:t> will be useful for parallel packing/filtering!</a:t>
            </a:r>
            <a:endParaRPr lang="en-US" sz="2800" b="1" dirty="0"/>
          </a:p>
        </p:txBody>
      </p:sp>
    </p:spTree>
    <p:extLst>
      <p:ext uri="{BB962C8B-B14F-4D97-AF65-F5344CB8AC3E}">
        <p14:creationId xmlns:p14="http://schemas.microsoft.com/office/powerpoint/2010/main" val="1124208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FB90C-5B78-FBB0-F68B-640018DA94B9}"/>
              </a:ext>
            </a:extLst>
          </p:cNvPr>
          <p:cNvSpPr>
            <a:spLocks noGrp="1"/>
          </p:cNvSpPr>
          <p:nvPr>
            <p:ph type="title"/>
          </p:nvPr>
        </p:nvSpPr>
        <p:spPr/>
        <p:txBody>
          <a:bodyPr/>
          <a:lstStyle/>
          <a:p>
            <a:r>
              <a:rPr lang="en-US" dirty="0"/>
              <a:t>Parallel Prefix Sum</a:t>
            </a:r>
          </a:p>
        </p:txBody>
      </p:sp>
      <p:sp>
        <p:nvSpPr>
          <p:cNvPr id="3" name="Content Placeholder 2">
            <a:extLst>
              <a:ext uri="{FF2B5EF4-FFF2-40B4-BE49-F238E27FC236}">
                <a16:creationId xmlns:a16="http://schemas.microsoft.com/office/drawing/2014/main" id="{C3686234-DCCF-3EE5-9BA3-1351739C6178}"/>
              </a:ext>
            </a:extLst>
          </p:cNvPr>
          <p:cNvSpPr>
            <a:spLocks noGrp="1"/>
          </p:cNvSpPr>
          <p:nvPr>
            <p:ph idx="1"/>
          </p:nvPr>
        </p:nvSpPr>
        <p:spPr/>
        <p:txBody>
          <a:bodyPr/>
          <a:lstStyle/>
          <a:p>
            <a:r>
              <a:rPr lang="en-US" dirty="0"/>
              <a:t>Algorithm will have two major parallel steps</a:t>
            </a:r>
          </a:p>
          <a:p>
            <a:pPr lvl="1"/>
            <a:r>
              <a:rPr lang="en-US" dirty="0"/>
              <a:t>Called a “two pass” parallel algorithm</a:t>
            </a:r>
          </a:p>
          <a:p>
            <a:r>
              <a:rPr lang="en-US" dirty="0"/>
              <a:t>First step:</a:t>
            </a:r>
          </a:p>
          <a:p>
            <a:pPr lvl="1"/>
            <a:r>
              <a:rPr lang="en-US" dirty="0"/>
              <a:t>Create a tree data structure</a:t>
            </a:r>
          </a:p>
          <a:p>
            <a:r>
              <a:rPr lang="en-US" dirty="0"/>
              <a:t>Second Step:</a:t>
            </a:r>
          </a:p>
          <a:p>
            <a:pPr lvl="1"/>
            <a:r>
              <a:rPr lang="en-US" dirty="0"/>
              <a:t>Use the tree to fill in the output array</a:t>
            </a:r>
          </a:p>
          <a:p>
            <a:endParaRPr lang="en-US" dirty="0"/>
          </a:p>
        </p:txBody>
      </p:sp>
      <p:grpSp>
        <p:nvGrpSpPr>
          <p:cNvPr id="6" name="Group 5" descr="This algorithm was created by Richard Ladner, who is emeritus faculty in The Allen School!">
            <a:extLst>
              <a:ext uri="{FF2B5EF4-FFF2-40B4-BE49-F238E27FC236}">
                <a16:creationId xmlns:a16="http://schemas.microsoft.com/office/drawing/2014/main" id="{393358A6-6D91-99C5-BECD-B3A5CD8C65D1}"/>
              </a:ext>
            </a:extLst>
          </p:cNvPr>
          <p:cNvGrpSpPr/>
          <p:nvPr/>
        </p:nvGrpSpPr>
        <p:grpSpPr>
          <a:xfrm>
            <a:off x="9570383" y="681037"/>
            <a:ext cx="2052357" cy="2544077"/>
            <a:chOff x="9570383" y="681037"/>
            <a:chExt cx="2052357" cy="2544077"/>
          </a:xfrm>
        </p:grpSpPr>
        <p:pic>
          <p:nvPicPr>
            <p:cNvPr id="1026" name="Picture 2">
              <a:extLst>
                <a:ext uri="{FF2B5EF4-FFF2-40B4-BE49-F238E27FC236}">
                  <a16:creationId xmlns:a16="http://schemas.microsoft.com/office/drawing/2014/main" id="{6ED9F302-67DD-E090-06BF-03B4870491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39325" y="681037"/>
              <a:ext cx="1514475" cy="190500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9D4751D5-68FF-8E1E-BFAA-2E771DEC9741}"/>
                </a:ext>
              </a:extLst>
            </p:cNvPr>
            <p:cNvSpPr txBox="1"/>
            <p:nvPr/>
          </p:nvSpPr>
          <p:spPr>
            <a:xfrm>
              <a:off x="9570383" y="2578783"/>
              <a:ext cx="2052357" cy="646331"/>
            </a:xfrm>
            <a:prstGeom prst="rect">
              <a:avLst/>
            </a:prstGeom>
            <a:noFill/>
          </p:spPr>
          <p:txBody>
            <a:bodyPr wrap="none" rtlCol="0">
              <a:spAutoFit/>
            </a:bodyPr>
            <a:lstStyle/>
            <a:p>
              <a:pPr algn="ctr"/>
              <a:r>
                <a:rPr lang="en-US" dirty="0"/>
                <a:t>Richard Ladner</a:t>
              </a:r>
            </a:p>
            <a:p>
              <a:pPr algn="ctr"/>
              <a:r>
                <a:rPr lang="en-US" dirty="0"/>
                <a:t>Allen School Faculty</a:t>
              </a:r>
            </a:p>
          </p:txBody>
        </p:sp>
      </p:grpSp>
      <p:grpSp>
        <p:nvGrpSpPr>
          <p:cNvPr id="8" name="Group 7" descr="The nodes in our tree will have the following fields:&#10;&#10;range: an inclusive lowerbound and exclusive upperbound on the indices of the array that this node applies to&#10;&#10;sum: The sum of all values in the range&#10;&#10;leftsum: the sum of all values to the left of this range (so the sum of all values from index 0 of the array up to, but not including, the lower bound of this node's range)">
            <a:extLst>
              <a:ext uri="{FF2B5EF4-FFF2-40B4-BE49-F238E27FC236}">
                <a16:creationId xmlns:a16="http://schemas.microsoft.com/office/drawing/2014/main" id="{CE3F5F05-5FCA-107F-E6E1-136F47C147EC}"/>
              </a:ext>
            </a:extLst>
          </p:cNvPr>
          <p:cNvGrpSpPr/>
          <p:nvPr/>
        </p:nvGrpSpPr>
        <p:grpSpPr>
          <a:xfrm>
            <a:off x="2042791" y="4632960"/>
            <a:ext cx="9993211" cy="2076222"/>
            <a:chOff x="2042791" y="4632960"/>
            <a:chExt cx="9993211" cy="2076222"/>
          </a:xfrm>
        </p:grpSpPr>
        <p:sp>
          <p:nvSpPr>
            <p:cNvPr id="4" name="Rectangle 3">
              <a:extLst>
                <a:ext uri="{FF2B5EF4-FFF2-40B4-BE49-F238E27FC236}">
                  <a16:creationId xmlns:a16="http://schemas.microsoft.com/office/drawing/2014/main" id="{FE7A10C2-8AAF-3399-83D4-F7F9E0CF9706}"/>
                </a:ext>
              </a:extLst>
            </p:cNvPr>
            <p:cNvSpPr/>
            <p:nvPr/>
          </p:nvSpPr>
          <p:spPr>
            <a:xfrm>
              <a:off x="4138460" y="4850378"/>
              <a:ext cx="1327620" cy="1207522"/>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a:t>
              </a:r>
              <a:r>
                <a:rPr lang="en-US" sz="1600" dirty="0" err="1">
                  <a:solidFill>
                    <a:schemeClr val="tx1"/>
                  </a:solidFill>
                </a:rPr>
                <a:t>lo,hi</a:t>
              </a:r>
              <a:r>
                <a:rPr lang="en-US" sz="1600" dirty="0">
                  <a:solidFill>
                    <a:schemeClr val="tx1"/>
                  </a:solidFill>
                </a:rPr>
                <a:t>)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5" name="TextBox 4">
              <a:extLst>
                <a:ext uri="{FF2B5EF4-FFF2-40B4-BE49-F238E27FC236}">
                  <a16:creationId xmlns:a16="http://schemas.microsoft.com/office/drawing/2014/main" id="{54C53214-8962-E48B-8442-CC126444F1E4}"/>
                </a:ext>
              </a:extLst>
            </p:cNvPr>
            <p:cNvSpPr txBox="1"/>
            <p:nvPr/>
          </p:nvSpPr>
          <p:spPr>
            <a:xfrm>
              <a:off x="6918960" y="4632960"/>
              <a:ext cx="5117042" cy="646331"/>
            </a:xfrm>
            <a:prstGeom prst="rect">
              <a:avLst/>
            </a:prstGeom>
            <a:noFill/>
            <a:ln>
              <a:solidFill>
                <a:srgbClr val="FF0000"/>
              </a:solidFill>
            </a:ln>
          </p:spPr>
          <p:txBody>
            <a:bodyPr wrap="none" rtlCol="0">
              <a:spAutoFit/>
            </a:bodyPr>
            <a:lstStyle/>
            <a:p>
              <a:r>
                <a:rPr lang="en-US" dirty="0">
                  <a:solidFill>
                    <a:srgbClr val="FF0000"/>
                  </a:solidFill>
                </a:rPr>
                <a:t>The “subproblem” this node represents</a:t>
              </a:r>
            </a:p>
            <a:p>
              <a:r>
                <a:rPr lang="en-US" dirty="0">
                  <a:solidFill>
                    <a:srgbClr val="FF0000"/>
                  </a:solidFill>
                </a:rPr>
                <a:t>	lower bound is inclusive, upper is exclusive</a:t>
              </a:r>
            </a:p>
          </p:txBody>
        </p:sp>
        <p:cxnSp>
          <p:nvCxnSpPr>
            <p:cNvPr id="7" name="Straight Arrow Connector 6">
              <a:extLst>
                <a:ext uri="{FF2B5EF4-FFF2-40B4-BE49-F238E27FC236}">
                  <a16:creationId xmlns:a16="http://schemas.microsoft.com/office/drawing/2014/main" id="{97D1DC3C-8862-FC10-BD78-BAE81CD3E144}"/>
                </a:ext>
              </a:extLst>
            </p:cNvPr>
            <p:cNvCxnSpPr>
              <a:cxnSpLocks/>
              <a:stCxn id="5" idx="1"/>
            </p:cNvCxnSpPr>
            <p:nvPr/>
          </p:nvCxnSpPr>
          <p:spPr>
            <a:xfrm flipH="1">
              <a:off x="5364480" y="4956126"/>
              <a:ext cx="1554480" cy="17630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C1F389B-1802-B32A-C4A9-20A918735BE6}"/>
                </a:ext>
              </a:extLst>
            </p:cNvPr>
            <p:cNvSpPr txBox="1"/>
            <p:nvPr/>
          </p:nvSpPr>
          <p:spPr>
            <a:xfrm>
              <a:off x="7597229" y="5385039"/>
              <a:ext cx="3319691" cy="369332"/>
            </a:xfrm>
            <a:prstGeom prst="rect">
              <a:avLst/>
            </a:prstGeom>
            <a:noFill/>
            <a:ln>
              <a:solidFill>
                <a:srgbClr val="FF0000"/>
              </a:solidFill>
            </a:ln>
          </p:spPr>
          <p:txBody>
            <a:bodyPr wrap="none" rtlCol="0">
              <a:spAutoFit/>
            </a:bodyPr>
            <a:lstStyle/>
            <a:p>
              <a:r>
                <a:rPr lang="en-US" dirty="0">
                  <a:solidFill>
                    <a:srgbClr val="FF0000"/>
                  </a:solidFill>
                </a:rPr>
                <a:t>The sum of all values in the range</a:t>
              </a:r>
            </a:p>
          </p:txBody>
        </p:sp>
        <p:cxnSp>
          <p:nvCxnSpPr>
            <p:cNvPr id="11" name="Straight Arrow Connector 10">
              <a:extLst>
                <a:ext uri="{FF2B5EF4-FFF2-40B4-BE49-F238E27FC236}">
                  <a16:creationId xmlns:a16="http://schemas.microsoft.com/office/drawing/2014/main" id="{5F3F9B19-693D-FEBB-4A40-FF1D6CD23FB2}"/>
                </a:ext>
              </a:extLst>
            </p:cNvPr>
            <p:cNvCxnSpPr>
              <a:cxnSpLocks/>
              <a:stCxn id="10" idx="1"/>
            </p:cNvCxnSpPr>
            <p:nvPr/>
          </p:nvCxnSpPr>
          <p:spPr>
            <a:xfrm flipH="1" flipV="1">
              <a:off x="4693920" y="5455593"/>
              <a:ext cx="2903309" cy="11411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7B1C5DB-3CB6-583A-FA04-15D7A44E492F}"/>
                </a:ext>
              </a:extLst>
            </p:cNvPr>
            <p:cNvSpPr txBox="1"/>
            <p:nvPr/>
          </p:nvSpPr>
          <p:spPr>
            <a:xfrm>
              <a:off x="7119709" y="6062851"/>
              <a:ext cx="4320478" cy="646331"/>
            </a:xfrm>
            <a:prstGeom prst="rect">
              <a:avLst/>
            </a:prstGeom>
            <a:noFill/>
            <a:ln>
              <a:solidFill>
                <a:srgbClr val="FF0000"/>
              </a:solidFill>
            </a:ln>
          </p:spPr>
          <p:txBody>
            <a:bodyPr wrap="none" rtlCol="0">
              <a:spAutoFit/>
            </a:bodyPr>
            <a:lstStyle/>
            <a:p>
              <a:r>
                <a:rPr lang="en-US" dirty="0">
                  <a:solidFill>
                    <a:srgbClr val="FF0000"/>
                  </a:solidFill>
                </a:rPr>
                <a:t>The sum of all values to the left of the range</a:t>
              </a:r>
            </a:p>
            <a:p>
              <a:r>
                <a:rPr lang="en-US" dirty="0">
                  <a:solidFill>
                    <a:srgbClr val="FF0000"/>
                  </a:solidFill>
                </a:rPr>
                <a:t>	i.e. in the range [0, lo)</a:t>
              </a:r>
            </a:p>
          </p:txBody>
        </p:sp>
        <p:cxnSp>
          <p:nvCxnSpPr>
            <p:cNvPr id="16" name="Straight Arrow Connector 15">
              <a:extLst>
                <a:ext uri="{FF2B5EF4-FFF2-40B4-BE49-F238E27FC236}">
                  <a16:creationId xmlns:a16="http://schemas.microsoft.com/office/drawing/2014/main" id="{45D6D7DC-942B-A6E4-F5ED-0AF381B6CFF4}"/>
                </a:ext>
              </a:extLst>
            </p:cNvPr>
            <p:cNvCxnSpPr>
              <a:cxnSpLocks/>
              <a:stCxn id="15" idx="1"/>
            </p:cNvCxnSpPr>
            <p:nvPr/>
          </p:nvCxnSpPr>
          <p:spPr>
            <a:xfrm flipH="1" flipV="1">
              <a:off x="5055826" y="5737642"/>
              <a:ext cx="2063883" cy="64837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4763C940-33D4-058E-D73F-9F2637BB2C3B}"/>
                </a:ext>
              </a:extLst>
            </p:cNvPr>
            <p:cNvSpPr txBox="1"/>
            <p:nvPr/>
          </p:nvSpPr>
          <p:spPr>
            <a:xfrm>
              <a:off x="2042791" y="5158998"/>
              <a:ext cx="1779911" cy="523220"/>
            </a:xfrm>
            <a:prstGeom prst="rect">
              <a:avLst/>
            </a:prstGeom>
            <a:noFill/>
          </p:spPr>
          <p:txBody>
            <a:bodyPr wrap="none" rtlCol="0">
              <a:spAutoFit/>
            </a:bodyPr>
            <a:lstStyle/>
            <a:p>
              <a:r>
                <a:rPr lang="en-US" sz="2800" dirty="0">
                  <a:solidFill>
                    <a:srgbClr val="FF9900"/>
                  </a:solidFill>
                </a:rPr>
                <a:t>Tree Node:</a:t>
              </a:r>
            </a:p>
          </p:txBody>
        </p:sp>
      </p:grpSp>
    </p:spTree>
    <p:extLst>
      <p:ext uri="{BB962C8B-B14F-4D97-AF65-F5344CB8AC3E}">
        <p14:creationId xmlns:p14="http://schemas.microsoft.com/office/powerpoint/2010/main" val="3238359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8" name="Group 77" descr="In this step we create a tree and fill in the sum fields of each node.&#10;&#10;In this tree the root will be a node whose range is the entire input array. Each node's left child will be responsible for the left have of the parent's range. The right child will be responsible for the right half of the parent's range. The leaf nodes are those whose range is short enough that the number of elements is under the sequential cutoff.">
            <a:extLst>
              <a:ext uri="{FF2B5EF4-FFF2-40B4-BE49-F238E27FC236}">
                <a16:creationId xmlns:a16="http://schemas.microsoft.com/office/drawing/2014/main" id="{0FB8C274-5CCA-301E-3A75-99E01DE18B10}"/>
              </a:ext>
            </a:extLst>
          </p:cNvPr>
          <p:cNvGrpSpPr/>
          <p:nvPr/>
        </p:nvGrpSpPr>
        <p:grpSpPr>
          <a:xfrm>
            <a:off x="695960" y="1239266"/>
            <a:ext cx="10800080" cy="5100574"/>
            <a:chOff x="279400" y="1371600"/>
            <a:chExt cx="11358880" cy="5364480"/>
          </a:xfrm>
        </p:grpSpPr>
        <p:sp>
          <p:nvSpPr>
            <p:cNvPr id="4" name="Rectangle 3">
              <a:extLst>
                <a:ext uri="{FF2B5EF4-FFF2-40B4-BE49-F238E27FC236}">
                  <a16:creationId xmlns:a16="http://schemas.microsoft.com/office/drawing/2014/main" id="{3562E9D3-5A43-0B4C-9F22-6A8A0E9E55D1}"/>
                </a:ext>
              </a:extLst>
            </p:cNvPr>
            <p:cNvSpPr/>
            <p:nvPr/>
          </p:nvSpPr>
          <p:spPr>
            <a:xfrm>
              <a:off x="5374640" y="13716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[0,8)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14" name="Rectangle 13">
              <a:extLst>
                <a:ext uri="{FF2B5EF4-FFF2-40B4-BE49-F238E27FC236}">
                  <a16:creationId xmlns:a16="http://schemas.microsoft.com/office/drawing/2014/main" id="{A43480E1-8D7B-7A87-1CB0-8AA630393EA1}"/>
                </a:ext>
              </a:extLst>
            </p:cNvPr>
            <p:cNvSpPr/>
            <p:nvPr/>
          </p:nvSpPr>
          <p:spPr>
            <a:xfrm>
              <a:off x="10160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[0,2)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15" name="Rectangle 14">
              <a:extLst>
                <a:ext uri="{FF2B5EF4-FFF2-40B4-BE49-F238E27FC236}">
                  <a16:creationId xmlns:a16="http://schemas.microsoft.com/office/drawing/2014/main" id="{ADEF5900-69A4-8B39-AEFB-E6337AB7EE37}"/>
                </a:ext>
              </a:extLst>
            </p:cNvPr>
            <p:cNvSpPr/>
            <p:nvPr/>
          </p:nvSpPr>
          <p:spPr>
            <a:xfrm>
              <a:off x="39420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[2,4)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18" name="Rectangle 17">
              <a:extLst>
                <a:ext uri="{FF2B5EF4-FFF2-40B4-BE49-F238E27FC236}">
                  <a16:creationId xmlns:a16="http://schemas.microsoft.com/office/drawing/2014/main" id="{0D93F352-E053-F85C-5474-99A3CC5B2D8D}"/>
                </a:ext>
              </a:extLst>
            </p:cNvPr>
            <p:cNvSpPr/>
            <p:nvPr/>
          </p:nvSpPr>
          <p:spPr>
            <a:xfrm>
              <a:off x="240792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[0,4)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19" name="Rectangle 18">
              <a:extLst>
                <a:ext uri="{FF2B5EF4-FFF2-40B4-BE49-F238E27FC236}">
                  <a16:creationId xmlns:a16="http://schemas.microsoft.com/office/drawing/2014/main" id="{93098F5D-9C41-8DE2-BC72-49FAC45F4C0E}"/>
                </a:ext>
              </a:extLst>
            </p:cNvPr>
            <p:cNvSpPr/>
            <p:nvPr/>
          </p:nvSpPr>
          <p:spPr>
            <a:xfrm>
              <a:off x="823976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[4,8)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20" name="Rectangle 19">
              <a:extLst>
                <a:ext uri="{FF2B5EF4-FFF2-40B4-BE49-F238E27FC236}">
                  <a16:creationId xmlns:a16="http://schemas.microsoft.com/office/drawing/2014/main" id="{9C687C96-5038-20AF-AC40-28D35E780016}"/>
                </a:ext>
              </a:extLst>
            </p:cNvPr>
            <p:cNvSpPr/>
            <p:nvPr/>
          </p:nvSpPr>
          <p:spPr>
            <a:xfrm>
              <a:off x="68072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[4,6)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21" name="Rectangle 20">
              <a:extLst>
                <a:ext uri="{FF2B5EF4-FFF2-40B4-BE49-F238E27FC236}">
                  <a16:creationId xmlns:a16="http://schemas.microsoft.com/office/drawing/2014/main" id="{9910CE0F-0D67-D684-20ED-9236C0C0FD40}"/>
                </a:ext>
              </a:extLst>
            </p:cNvPr>
            <p:cNvSpPr/>
            <p:nvPr/>
          </p:nvSpPr>
          <p:spPr>
            <a:xfrm>
              <a:off x="96316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[6,8)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22" name="Rectangle 21">
              <a:extLst>
                <a:ext uri="{FF2B5EF4-FFF2-40B4-BE49-F238E27FC236}">
                  <a16:creationId xmlns:a16="http://schemas.microsoft.com/office/drawing/2014/main" id="{F46255A2-00FE-2C2E-16B6-A7682A88B8D1}"/>
                </a:ext>
              </a:extLst>
            </p:cNvPr>
            <p:cNvSpPr/>
            <p:nvPr/>
          </p:nvSpPr>
          <p:spPr>
            <a:xfrm>
              <a:off x="2794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[0,1)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23" name="Rectangle 22">
              <a:extLst>
                <a:ext uri="{FF2B5EF4-FFF2-40B4-BE49-F238E27FC236}">
                  <a16:creationId xmlns:a16="http://schemas.microsoft.com/office/drawing/2014/main" id="{CC6D19EC-5C4C-6773-E95E-B3DB6B020E95}"/>
                </a:ext>
              </a:extLst>
            </p:cNvPr>
            <p:cNvSpPr/>
            <p:nvPr/>
          </p:nvSpPr>
          <p:spPr>
            <a:xfrm>
              <a:off x="17729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[1,2)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26" name="Rectangle 25">
              <a:extLst>
                <a:ext uri="{FF2B5EF4-FFF2-40B4-BE49-F238E27FC236}">
                  <a16:creationId xmlns:a16="http://schemas.microsoft.com/office/drawing/2014/main" id="{FC156EFA-F92C-3595-EB8C-E23E5A4C04C2}"/>
                </a:ext>
              </a:extLst>
            </p:cNvPr>
            <p:cNvSpPr/>
            <p:nvPr/>
          </p:nvSpPr>
          <p:spPr>
            <a:xfrm>
              <a:off x="31851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[2,3)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27" name="Rectangle 26">
              <a:extLst>
                <a:ext uri="{FF2B5EF4-FFF2-40B4-BE49-F238E27FC236}">
                  <a16:creationId xmlns:a16="http://schemas.microsoft.com/office/drawing/2014/main" id="{FA19BC7B-6948-FD9D-1182-92F275A4C74A}"/>
                </a:ext>
              </a:extLst>
            </p:cNvPr>
            <p:cNvSpPr/>
            <p:nvPr/>
          </p:nvSpPr>
          <p:spPr>
            <a:xfrm>
              <a:off x="46786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[3,4)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28" name="Rectangle 27">
              <a:extLst>
                <a:ext uri="{FF2B5EF4-FFF2-40B4-BE49-F238E27FC236}">
                  <a16:creationId xmlns:a16="http://schemas.microsoft.com/office/drawing/2014/main" id="{FFB7EB36-DD30-F6B8-3C04-6EF3BCAE2931}"/>
                </a:ext>
              </a:extLst>
            </p:cNvPr>
            <p:cNvSpPr/>
            <p:nvPr/>
          </p:nvSpPr>
          <p:spPr>
            <a:xfrm>
              <a:off x="60706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[4,5)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29" name="Rectangle 28">
              <a:extLst>
                <a:ext uri="{FF2B5EF4-FFF2-40B4-BE49-F238E27FC236}">
                  <a16:creationId xmlns:a16="http://schemas.microsoft.com/office/drawing/2014/main" id="{51E75AC7-C883-F267-6281-8E4967E509EC}"/>
                </a:ext>
              </a:extLst>
            </p:cNvPr>
            <p:cNvSpPr/>
            <p:nvPr/>
          </p:nvSpPr>
          <p:spPr>
            <a:xfrm>
              <a:off x="75641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[5,6)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30" name="Rectangle 29">
              <a:extLst>
                <a:ext uri="{FF2B5EF4-FFF2-40B4-BE49-F238E27FC236}">
                  <a16:creationId xmlns:a16="http://schemas.microsoft.com/office/drawing/2014/main" id="{D1CEC3F4-5565-D1F1-C697-93A80469D8CA}"/>
                </a:ext>
              </a:extLst>
            </p:cNvPr>
            <p:cNvSpPr/>
            <p:nvPr/>
          </p:nvSpPr>
          <p:spPr>
            <a:xfrm>
              <a:off x="88747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[6,7)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sp>
          <p:nvSpPr>
            <p:cNvPr id="31" name="Rectangle 30">
              <a:extLst>
                <a:ext uri="{FF2B5EF4-FFF2-40B4-BE49-F238E27FC236}">
                  <a16:creationId xmlns:a16="http://schemas.microsoft.com/office/drawing/2014/main" id="{29C44A18-A92B-9BA6-7CDB-DF3DF9D8C9F7}"/>
                </a:ext>
              </a:extLst>
            </p:cNvPr>
            <p:cNvSpPr/>
            <p:nvPr/>
          </p:nvSpPr>
          <p:spPr>
            <a:xfrm>
              <a:off x="103682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[7,8) </a:t>
              </a:r>
            </a:p>
            <a:p>
              <a:r>
                <a:rPr lang="en-US" sz="1600" dirty="0">
                  <a:solidFill>
                    <a:schemeClr val="tx1"/>
                  </a:solidFill>
                </a:rPr>
                <a:t>sum: </a:t>
              </a:r>
            </a:p>
            <a:p>
              <a:r>
                <a:rPr lang="en-US" sz="1600" dirty="0" err="1">
                  <a:solidFill>
                    <a:schemeClr val="tx1"/>
                  </a:solidFill>
                </a:rPr>
                <a:t>leftSum</a:t>
              </a:r>
              <a:r>
                <a:rPr lang="en-US" sz="1600" dirty="0">
                  <a:solidFill>
                    <a:schemeClr val="tx1"/>
                  </a:solidFill>
                </a:rPr>
                <a:t>:</a:t>
              </a:r>
            </a:p>
          </p:txBody>
        </p:sp>
        <p:cxnSp>
          <p:nvCxnSpPr>
            <p:cNvPr id="33" name="Straight Arrow Connector 32">
              <a:extLst>
                <a:ext uri="{FF2B5EF4-FFF2-40B4-BE49-F238E27FC236}">
                  <a16:creationId xmlns:a16="http://schemas.microsoft.com/office/drawing/2014/main" id="{67850F2A-A812-9FE3-D3F0-1C5DA9117AAB}"/>
                </a:ext>
              </a:extLst>
            </p:cNvPr>
            <p:cNvCxnSpPr>
              <a:cxnSpLocks/>
              <a:stCxn id="4" idx="1"/>
              <a:endCxn id="18" idx="0"/>
            </p:cNvCxnSpPr>
            <p:nvPr/>
          </p:nvCxnSpPr>
          <p:spPr>
            <a:xfrm flipH="1">
              <a:off x="3042920" y="2006600"/>
              <a:ext cx="23317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5E836CBC-8972-F382-5521-69C2D95B0B86}"/>
                </a:ext>
              </a:extLst>
            </p:cNvPr>
            <p:cNvCxnSpPr>
              <a:cxnSpLocks/>
              <a:stCxn id="4" idx="3"/>
              <a:endCxn id="19" idx="0"/>
            </p:cNvCxnSpPr>
            <p:nvPr/>
          </p:nvCxnSpPr>
          <p:spPr>
            <a:xfrm>
              <a:off x="6644640" y="2006600"/>
              <a:ext cx="22301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A2B1B5D0-E486-0606-42EF-9C25EB13D118}"/>
                </a:ext>
              </a:extLst>
            </p:cNvPr>
            <p:cNvCxnSpPr>
              <a:cxnSpLocks/>
              <a:stCxn id="18" idx="3"/>
              <a:endCxn id="15" idx="0"/>
            </p:cNvCxnSpPr>
            <p:nvPr/>
          </p:nvCxnSpPr>
          <p:spPr>
            <a:xfrm>
              <a:off x="3677920" y="3378200"/>
              <a:ext cx="8991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A471E203-D8D6-ED6B-0BB9-1F5B4984C865}"/>
                </a:ext>
              </a:extLst>
            </p:cNvPr>
            <p:cNvCxnSpPr>
              <a:cxnSpLocks/>
              <a:stCxn id="18" idx="1"/>
              <a:endCxn id="14" idx="0"/>
            </p:cNvCxnSpPr>
            <p:nvPr/>
          </p:nvCxnSpPr>
          <p:spPr>
            <a:xfrm flipH="1">
              <a:off x="165100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96F7C9E-5197-2DCC-60EB-CD332D7224BB}"/>
                </a:ext>
              </a:extLst>
            </p:cNvPr>
            <p:cNvCxnSpPr>
              <a:cxnSpLocks/>
              <a:stCxn id="19" idx="1"/>
              <a:endCxn id="20" idx="0"/>
            </p:cNvCxnSpPr>
            <p:nvPr/>
          </p:nvCxnSpPr>
          <p:spPr>
            <a:xfrm flipH="1">
              <a:off x="7442200" y="3378200"/>
              <a:ext cx="7975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DC60E03-4514-77BC-2D96-D36F9478A4FE}"/>
                </a:ext>
              </a:extLst>
            </p:cNvPr>
            <p:cNvCxnSpPr>
              <a:cxnSpLocks/>
              <a:stCxn id="19" idx="3"/>
              <a:endCxn id="21" idx="0"/>
            </p:cNvCxnSpPr>
            <p:nvPr/>
          </p:nvCxnSpPr>
          <p:spPr>
            <a:xfrm>
              <a:off x="950976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5F874BD4-A39C-D4E1-A1D2-25C6FBE85D5E}"/>
                </a:ext>
              </a:extLst>
            </p:cNvPr>
            <p:cNvCxnSpPr>
              <a:cxnSpLocks/>
              <a:stCxn id="14" idx="1"/>
              <a:endCxn id="22" idx="0"/>
            </p:cNvCxnSpPr>
            <p:nvPr/>
          </p:nvCxnSpPr>
          <p:spPr>
            <a:xfrm flipH="1">
              <a:off x="9144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05F81EA6-BDB5-057A-9119-165E82FAADB7}"/>
                </a:ext>
              </a:extLst>
            </p:cNvPr>
            <p:cNvCxnSpPr>
              <a:cxnSpLocks/>
              <a:stCxn id="14" idx="3"/>
              <a:endCxn id="23" idx="0"/>
            </p:cNvCxnSpPr>
            <p:nvPr/>
          </p:nvCxnSpPr>
          <p:spPr>
            <a:xfrm>
              <a:off x="22860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19A4C740-9B31-A37C-3B27-2D416FA0022C}"/>
                </a:ext>
              </a:extLst>
            </p:cNvPr>
            <p:cNvCxnSpPr>
              <a:cxnSpLocks/>
              <a:stCxn id="15" idx="1"/>
              <a:endCxn id="26" idx="0"/>
            </p:cNvCxnSpPr>
            <p:nvPr/>
          </p:nvCxnSpPr>
          <p:spPr>
            <a:xfrm flipH="1">
              <a:off x="38201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C8EAFCB7-337E-6080-3E02-B582D0349335}"/>
                </a:ext>
              </a:extLst>
            </p:cNvPr>
            <p:cNvCxnSpPr>
              <a:cxnSpLocks/>
              <a:stCxn id="15" idx="3"/>
              <a:endCxn id="27" idx="0"/>
            </p:cNvCxnSpPr>
            <p:nvPr/>
          </p:nvCxnSpPr>
          <p:spPr>
            <a:xfrm>
              <a:off x="52120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0A1EBD00-5EB5-8CEF-2660-D4AE712A1753}"/>
                </a:ext>
              </a:extLst>
            </p:cNvPr>
            <p:cNvCxnSpPr>
              <a:cxnSpLocks/>
              <a:stCxn id="20" idx="1"/>
              <a:endCxn id="28" idx="0"/>
            </p:cNvCxnSpPr>
            <p:nvPr/>
          </p:nvCxnSpPr>
          <p:spPr>
            <a:xfrm flipH="1">
              <a:off x="67056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34B654E8-4CAB-D9E6-A724-B7D9AC1B3BC3}"/>
                </a:ext>
              </a:extLst>
            </p:cNvPr>
            <p:cNvCxnSpPr>
              <a:cxnSpLocks/>
              <a:stCxn id="20" idx="3"/>
              <a:endCxn id="29" idx="0"/>
            </p:cNvCxnSpPr>
            <p:nvPr/>
          </p:nvCxnSpPr>
          <p:spPr>
            <a:xfrm>
              <a:off x="80772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4851EAFF-26BC-0981-AD50-DE20C0E1D625}"/>
                </a:ext>
              </a:extLst>
            </p:cNvPr>
            <p:cNvCxnSpPr>
              <a:cxnSpLocks/>
              <a:stCxn id="21" idx="1"/>
              <a:endCxn id="30" idx="0"/>
            </p:cNvCxnSpPr>
            <p:nvPr/>
          </p:nvCxnSpPr>
          <p:spPr>
            <a:xfrm flipH="1">
              <a:off x="95097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3DD4F70C-8814-99A3-AA89-D791D0D03CDE}"/>
                </a:ext>
              </a:extLst>
            </p:cNvPr>
            <p:cNvCxnSpPr>
              <a:cxnSpLocks/>
              <a:stCxn id="21" idx="3"/>
              <a:endCxn id="31" idx="0"/>
            </p:cNvCxnSpPr>
            <p:nvPr/>
          </p:nvCxnSpPr>
          <p:spPr>
            <a:xfrm>
              <a:off x="109016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5" name="Title 1">
            <a:extLst>
              <a:ext uri="{FF2B5EF4-FFF2-40B4-BE49-F238E27FC236}">
                <a16:creationId xmlns:a16="http://schemas.microsoft.com/office/drawing/2014/main" id="{CABE8710-44F0-ACBE-B5B0-E3103426E0CC}"/>
              </a:ext>
            </a:extLst>
          </p:cNvPr>
          <p:cNvSpPr>
            <a:spLocks noGrp="1"/>
          </p:cNvSpPr>
          <p:nvPr>
            <p:ph type="title"/>
          </p:nvPr>
        </p:nvSpPr>
        <p:spPr>
          <a:xfrm>
            <a:off x="44967" y="-612"/>
            <a:ext cx="10515600" cy="1325563"/>
          </a:xfrm>
        </p:spPr>
        <p:txBody>
          <a:bodyPr>
            <a:normAutofit/>
          </a:bodyPr>
          <a:lstStyle/>
          <a:p>
            <a:r>
              <a:rPr lang="en-US" dirty="0"/>
              <a:t>Step 1: Using D&amp;C</a:t>
            </a:r>
            <a:br>
              <a:rPr lang="en-US" dirty="0"/>
            </a:br>
            <a:r>
              <a:rPr lang="en-US" dirty="0"/>
              <a:t>	Create a Tree, Fill in sum</a:t>
            </a:r>
          </a:p>
        </p:txBody>
      </p:sp>
      <p:sp>
        <p:nvSpPr>
          <p:cNvPr id="32" name="TextBox 31">
            <a:extLst>
              <a:ext uri="{FF2B5EF4-FFF2-40B4-BE49-F238E27FC236}">
                <a16:creationId xmlns:a16="http://schemas.microsoft.com/office/drawing/2014/main" id="{AF4EDD06-C3F2-1D88-B3BA-CB8C2CBF5C03}"/>
              </a:ext>
            </a:extLst>
          </p:cNvPr>
          <p:cNvSpPr txBox="1"/>
          <p:nvPr/>
        </p:nvSpPr>
        <p:spPr>
          <a:xfrm>
            <a:off x="37527" y="1324952"/>
            <a:ext cx="3566554" cy="646331"/>
          </a:xfrm>
          <a:prstGeom prst="rect">
            <a:avLst/>
          </a:prstGeom>
          <a:noFill/>
        </p:spPr>
        <p:txBody>
          <a:bodyPr wrap="none" rtlCol="0">
            <a:spAutoFit/>
          </a:bodyPr>
          <a:lstStyle/>
          <a:p>
            <a:r>
              <a:rPr lang="en-US" dirty="0"/>
              <a:t>For this pass we will only fill in sum</a:t>
            </a:r>
          </a:p>
          <a:p>
            <a:r>
              <a:rPr lang="en-US" dirty="0"/>
              <a:t>In the next pass we will find </a:t>
            </a:r>
            <a:r>
              <a:rPr lang="en-US" dirty="0" err="1"/>
              <a:t>leftSum</a:t>
            </a:r>
            <a:endParaRPr lang="en-US" dirty="0"/>
          </a:p>
        </p:txBody>
      </p:sp>
      <p:grpSp>
        <p:nvGrpSpPr>
          <p:cNvPr id="66" name="Group 65" descr="The input to our algorithm will be the following array of length 8:&#10;&#10;[10,16,4,18,8,2,14,9]&#10;&#10;We are also given an empty array of length 8 for our output.">
            <a:extLst>
              <a:ext uri="{FF2B5EF4-FFF2-40B4-BE49-F238E27FC236}">
                <a16:creationId xmlns:a16="http://schemas.microsoft.com/office/drawing/2014/main" id="{613F66D7-E641-7A0A-AF27-9E2C4C1A3EDE}"/>
              </a:ext>
            </a:extLst>
          </p:cNvPr>
          <p:cNvGrpSpPr/>
          <p:nvPr/>
        </p:nvGrpSpPr>
        <p:grpSpPr>
          <a:xfrm>
            <a:off x="6679091" y="83846"/>
            <a:ext cx="5383586" cy="1720798"/>
            <a:chOff x="6679091" y="83846"/>
            <a:chExt cx="5383586" cy="1720798"/>
          </a:xfrm>
        </p:grpSpPr>
        <p:grpSp>
          <p:nvGrpSpPr>
            <p:cNvPr id="79" name="Group 78">
              <a:extLst>
                <a:ext uri="{FF2B5EF4-FFF2-40B4-BE49-F238E27FC236}">
                  <a16:creationId xmlns:a16="http://schemas.microsoft.com/office/drawing/2014/main" id="{BEBD86B9-D06A-AA34-17B9-54889F3027C9}"/>
                </a:ext>
              </a:extLst>
            </p:cNvPr>
            <p:cNvGrpSpPr/>
            <p:nvPr/>
          </p:nvGrpSpPr>
          <p:grpSpPr>
            <a:xfrm>
              <a:off x="7562943" y="83846"/>
              <a:ext cx="4499734" cy="562558"/>
              <a:chOff x="6392545" y="364404"/>
              <a:chExt cx="5726090" cy="715878"/>
            </a:xfrm>
          </p:grpSpPr>
          <p:grpSp>
            <p:nvGrpSpPr>
              <p:cNvPr id="5" name="Group 4">
                <a:extLst>
                  <a:ext uri="{FF2B5EF4-FFF2-40B4-BE49-F238E27FC236}">
                    <a16:creationId xmlns:a16="http://schemas.microsoft.com/office/drawing/2014/main" id="{6C223538-C7B2-7C30-2FA7-779487CA7694}"/>
                  </a:ext>
                </a:extLst>
              </p:cNvPr>
              <p:cNvGrpSpPr/>
              <p:nvPr/>
            </p:nvGrpSpPr>
            <p:grpSpPr>
              <a:xfrm>
                <a:off x="6392545" y="365125"/>
                <a:ext cx="4295776" cy="715157"/>
                <a:chOff x="7967980" y="4321811"/>
                <a:chExt cx="2258060" cy="375920"/>
              </a:xfrm>
            </p:grpSpPr>
            <p:sp>
              <p:nvSpPr>
                <p:cNvPr id="6" name="Rectangle 5">
                  <a:extLst>
                    <a:ext uri="{FF2B5EF4-FFF2-40B4-BE49-F238E27FC236}">
                      <a16:creationId xmlns:a16="http://schemas.microsoft.com/office/drawing/2014/main" id="{4C4C7872-C8B2-4A6D-788B-E74E764DD4A3}"/>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7" name="Rectangle 6">
                  <a:extLst>
                    <a:ext uri="{FF2B5EF4-FFF2-40B4-BE49-F238E27FC236}">
                      <a16:creationId xmlns:a16="http://schemas.microsoft.com/office/drawing/2014/main" id="{8E93186A-C038-33CF-78E0-7B0B82860ADD}"/>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8" name="Rectangle 7">
                  <a:extLst>
                    <a:ext uri="{FF2B5EF4-FFF2-40B4-BE49-F238E27FC236}">
                      <a16:creationId xmlns:a16="http://schemas.microsoft.com/office/drawing/2014/main" id="{7F8CA458-B7E6-289A-1B52-85D1A5E4827C}"/>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9" name="Rectangle 8">
                  <a:extLst>
                    <a:ext uri="{FF2B5EF4-FFF2-40B4-BE49-F238E27FC236}">
                      <a16:creationId xmlns:a16="http://schemas.microsoft.com/office/drawing/2014/main" id="{0D3F07A1-4730-ACE7-BD6A-3846A4FD1F43}"/>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10" name="Rectangle 9">
                  <a:extLst>
                    <a:ext uri="{FF2B5EF4-FFF2-40B4-BE49-F238E27FC236}">
                      <a16:creationId xmlns:a16="http://schemas.microsoft.com/office/drawing/2014/main" id="{47A0E4D4-586A-1F2D-2C80-1E183EE8F753}"/>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11" name="Rectangle 10">
                  <a:extLst>
                    <a:ext uri="{FF2B5EF4-FFF2-40B4-BE49-F238E27FC236}">
                      <a16:creationId xmlns:a16="http://schemas.microsoft.com/office/drawing/2014/main" id="{3B79FA79-E4CD-C82C-9743-FB230DF95090}"/>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p:sp>
            <p:nvSpPr>
              <p:cNvPr id="12" name="Rectangle 11">
                <a:extLst>
                  <a:ext uri="{FF2B5EF4-FFF2-40B4-BE49-F238E27FC236}">
                    <a16:creationId xmlns:a16="http://schemas.microsoft.com/office/drawing/2014/main" id="{9E550FD5-121C-2053-A152-0C682A44A030}"/>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sp>
            <p:nvSpPr>
              <p:cNvPr id="13" name="Rectangle 12">
                <a:extLst>
                  <a:ext uri="{FF2B5EF4-FFF2-40B4-BE49-F238E27FC236}">
                    <a16:creationId xmlns:a16="http://schemas.microsoft.com/office/drawing/2014/main" id="{E9F65C48-6B4D-4602-5D43-31BF28FB68A7}"/>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9</a:t>
                </a:r>
              </a:p>
            </p:txBody>
          </p:sp>
        </p:grpSp>
        <p:grpSp>
          <p:nvGrpSpPr>
            <p:cNvPr id="34" name="Group 33">
              <a:extLst>
                <a:ext uri="{FF2B5EF4-FFF2-40B4-BE49-F238E27FC236}">
                  <a16:creationId xmlns:a16="http://schemas.microsoft.com/office/drawing/2014/main" id="{6D5E2628-E540-F3EE-3DB2-530EB5C700BB}"/>
                </a:ext>
              </a:extLst>
            </p:cNvPr>
            <p:cNvGrpSpPr/>
            <p:nvPr/>
          </p:nvGrpSpPr>
          <p:grpSpPr>
            <a:xfrm>
              <a:off x="7562943" y="773982"/>
              <a:ext cx="4499734" cy="562558"/>
              <a:chOff x="6392545" y="364404"/>
              <a:chExt cx="5726090" cy="715878"/>
            </a:xfrm>
          </p:grpSpPr>
          <p:grpSp>
            <p:nvGrpSpPr>
              <p:cNvPr id="35" name="Group 34">
                <a:extLst>
                  <a:ext uri="{FF2B5EF4-FFF2-40B4-BE49-F238E27FC236}">
                    <a16:creationId xmlns:a16="http://schemas.microsoft.com/office/drawing/2014/main" id="{FC449558-7557-5C3A-E3CF-7B9B44757A76}"/>
                  </a:ext>
                </a:extLst>
              </p:cNvPr>
              <p:cNvGrpSpPr/>
              <p:nvPr/>
            </p:nvGrpSpPr>
            <p:grpSpPr>
              <a:xfrm>
                <a:off x="6392545" y="365125"/>
                <a:ext cx="4295776" cy="715157"/>
                <a:chOff x="7967980" y="4321811"/>
                <a:chExt cx="2258060" cy="375920"/>
              </a:xfrm>
            </p:grpSpPr>
            <p:sp>
              <p:nvSpPr>
                <p:cNvPr id="39" name="Rectangle 38">
                  <a:extLst>
                    <a:ext uri="{FF2B5EF4-FFF2-40B4-BE49-F238E27FC236}">
                      <a16:creationId xmlns:a16="http://schemas.microsoft.com/office/drawing/2014/main" id="{72BC790E-4724-47AB-0625-A4B8B7803707}"/>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1" name="Rectangle 40">
                  <a:extLst>
                    <a:ext uri="{FF2B5EF4-FFF2-40B4-BE49-F238E27FC236}">
                      <a16:creationId xmlns:a16="http://schemas.microsoft.com/office/drawing/2014/main" id="{023B5876-4786-0AE1-6577-D4BABCC53D40}"/>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2" name="Rectangle 41">
                  <a:extLst>
                    <a:ext uri="{FF2B5EF4-FFF2-40B4-BE49-F238E27FC236}">
                      <a16:creationId xmlns:a16="http://schemas.microsoft.com/office/drawing/2014/main" id="{1F29BFB6-2B15-698A-6395-A1612706C261}"/>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4" name="Rectangle 43">
                  <a:extLst>
                    <a:ext uri="{FF2B5EF4-FFF2-40B4-BE49-F238E27FC236}">
                      <a16:creationId xmlns:a16="http://schemas.microsoft.com/office/drawing/2014/main" id="{8940B201-0474-F5B0-92C3-B3D02D4C630D}"/>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5" name="Rectangle 44">
                  <a:extLst>
                    <a:ext uri="{FF2B5EF4-FFF2-40B4-BE49-F238E27FC236}">
                      <a16:creationId xmlns:a16="http://schemas.microsoft.com/office/drawing/2014/main" id="{5D652E56-3687-06FE-6768-02C96F928E7A}"/>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7" name="Rectangle 46">
                  <a:extLst>
                    <a:ext uri="{FF2B5EF4-FFF2-40B4-BE49-F238E27FC236}">
                      <a16:creationId xmlns:a16="http://schemas.microsoft.com/office/drawing/2014/main" id="{52D140CA-3477-D8C4-417A-190FF3F60AD7}"/>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grpSp>
          <p:sp>
            <p:nvSpPr>
              <p:cNvPr id="36" name="Rectangle 35">
                <a:extLst>
                  <a:ext uri="{FF2B5EF4-FFF2-40B4-BE49-F238E27FC236}">
                    <a16:creationId xmlns:a16="http://schemas.microsoft.com/office/drawing/2014/main" id="{1F5B0D6C-8F60-3B1D-ACB3-F4FDD63E9A86}"/>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38" name="Rectangle 37">
                <a:extLst>
                  <a:ext uri="{FF2B5EF4-FFF2-40B4-BE49-F238E27FC236}">
                    <a16:creationId xmlns:a16="http://schemas.microsoft.com/office/drawing/2014/main" id="{EBB9D4BB-EB48-91B5-1555-923146772011}"/>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grpSp>
        <p:sp>
          <p:nvSpPr>
            <p:cNvPr id="48" name="TextBox 47">
              <a:extLst>
                <a:ext uri="{FF2B5EF4-FFF2-40B4-BE49-F238E27FC236}">
                  <a16:creationId xmlns:a16="http://schemas.microsoft.com/office/drawing/2014/main" id="{833C9B8C-5337-D527-BBF4-70D8A73B668C}"/>
                </a:ext>
              </a:extLst>
            </p:cNvPr>
            <p:cNvSpPr txBox="1"/>
            <p:nvPr/>
          </p:nvSpPr>
          <p:spPr>
            <a:xfrm>
              <a:off x="6816635" y="180459"/>
              <a:ext cx="742511" cy="369332"/>
            </a:xfrm>
            <a:prstGeom prst="rect">
              <a:avLst/>
            </a:prstGeom>
            <a:noFill/>
          </p:spPr>
          <p:txBody>
            <a:bodyPr wrap="none" rtlCol="0">
              <a:spAutoFit/>
            </a:bodyPr>
            <a:lstStyle/>
            <a:p>
              <a:r>
                <a:rPr lang="en-US" dirty="0"/>
                <a:t>Input:</a:t>
              </a:r>
            </a:p>
          </p:txBody>
        </p:sp>
        <p:sp>
          <p:nvSpPr>
            <p:cNvPr id="50" name="TextBox 49">
              <a:extLst>
                <a:ext uri="{FF2B5EF4-FFF2-40B4-BE49-F238E27FC236}">
                  <a16:creationId xmlns:a16="http://schemas.microsoft.com/office/drawing/2014/main" id="{C820E126-C62F-4CAD-7DAC-31C22D30C7A1}"/>
                </a:ext>
              </a:extLst>
            </p:cNvPr>
            <p:cNvSpPr txBox="1"/>
            <p:nvPr/>
          </p:nvSpPr>
          <p:spPr>
            <a:xfrm>
              <a:off x="6679091" y="839788"/>
              <a:ext cx="918841" cy="369332"/>
            </a:xfrm>
            <a:prstGeom prst="rect">
              <a:avLst/>
            </a:prstGeom>
            <a:noFill/>
          </p:spPr>
          <p:txBody>
            <a:bodyPr wrap="none" rtlCol="0">
              <a:spAutoFit/>
            </a:bodyPr>
            <a:lstStyle/>
            <a:p>
              <a:r>
                <a:rPr lang="en-US" dirty="0"/>
                <a:t>Output:</a:t>
              </a:r>
            </a:p>
          </p:txBody>
        </p:sp>
        <p:grpSp>
          <p:nvGrpSpPr>
            <p:cNvPr id="51" name="Group 50">
              <a:extLst>
                <a:ext uri="{FF2B5EF4-FFF2-40B4-BE49-F238E27FC236}">
                  <a16:creationId xmlns:a16="http://schemas.microsoft.com/office/drawing/2014/main" id="{8E31E325-BFCC-1FEA-98DA-6547E3E3E33A}"/>
                </a:ext>
              </a:extLst>
            </p:cNvPr>
            <p:cNvGrpSpPr/>
            <p:nvPr/>
          </p:nvGrpSpPr>
          <p:grpSpPr>
            <a:xfrm>
              <a:off x="7562943" y="1242086"/>
              <a:ext cx="4499734" cy="562558"/>
              <a:chOff x="6392545" y="364404"/>
              <a:chExt cx="5726090" cy="715878"/>
            </a:xfrm>
            <a:noFill/>
          </p:grpSpPr>
          <p:grpSp>
            <p:nvGrpSpPr>
              <p:cNvPr id="53" name="Group 52">
                <a:extLst>
                  <a:ext uri="{FF2B5EF4-FFF2-40B4-BE49-F238E27FC236}">
                    <a16:creationId xmlns:a16="http://schemas.microsoft.com/office/drawing/2014/main" id="{B838736A-B56B-AC87-3C52-EC3157C6A0C9}"/>
                  </a:ext>
                </a:extLst>
              </p:cNvPr>
              <p:cNvGrpSpPr/>
              <p:nvPr/>
            </p:nvGrpSpPr>
            <p:grpSpPr>
              <a:xfrm>
                <a:off x="6392545" y="365125"/>
                <a:ext cx="4295776" cy="715157"/>
                <a:chOff x="7967980" y="4321811"/>
                <a:chExt cx="2258060" cy="375920"/>
              </a:xfrm>
              <a:grpFill/>
            </p:grpSpPr>
            <p:sp>
              <p:nvSpPr>
                <p:cNvPr id="57" name="Rectangle 56">
                  <a:extLst>
                    <a:ext uri="{FF2B5EF4-FFF2-40B4-BE49-F238E27FC236}">
                      <a16:creationId xmlns:a16="http://schemas.microsoft.com/office/drawing/2014/main" id="{63988E32-AA60-6C04-B65F-DA75ED35A0BC}"/>
                    </a:ext>
                  </a:extLst>
                </p:cNvPr>
                <p:cNvSpPr/>
                <p:nvPr/>
              </p:nvSpPr>
              <p:spPr>
                <a:xfrm>
                  <a:off x="79679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0</a:t>
                  </a:r>
                </a:p>
              </p:txBody>
            </p:sp>
            <p:sp>
              <p:nvSpPr>
                <p:cNvPr id="59" name="Rectangle 58">
                  <a:extLst>
                    <a:ext uri="{FF2B5EF4-FFF2-40B4-BE49-F238E27FC236}">
                      <a16:creationId xmlns:a16="http://schemas.microsoft.com/office/drawing/2014/main" id="{D66C25A7-40A3-F64D-2181-20A0BFBA74DC}"/>
                    </a:ext>
                  </a:extLst>
                </p:cNvPr>
                <p:cNvSpPr/>
                <p:nvPr/>
              </p:nvSpPr>
              <p:spPr>
                <a:xfrm>
                  <a:off x="83439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1</a:t>
                  </a:r>
                </a:p>
              </p:txBody>
            </p:sp>
            <p:sp>
              <p:nvSpPr>
                <p:cNvPr id="60" name="Rectangle 59">
                  <a:extLst>
                    <a:ext uri="{FF2B5EF4-FFF2-40B4-BE49-F238E27FC236}">
                      <a16:creationId xmlns:a16="http://schemas.microsoft.com/office/drawing/2014/main" id="{CC622D37-AE93-57E1-593C-E48ABDF765E0}"/>
                    </a:ext>
                  </a:extLst>
                </p:cNvPr>
                <p:cNvSpPr/>
                <p:nvPr/>
              </p:nvSpPr>
              <p:spPr>
                <a:xfrm>
                  <a:off x="872236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2</a:t>
                  </a:r>
                </a:p>
              </p:txBody>
            </p:sp>
            <p:sp>
              <p:nvSpPr>
                <p:cNvPr id="62" name="Rectangle 61">
                  <a:extLst>
                    <a:ext uri="{FF2B5EF4-FFF2-40B4-BE49-F238E27FC236}">
                      <a16:creationId xmlns:a16="http://schemas.microsoft.com/office/drawing/2014/main" id="{E52A2F52-8814-6B82-D4B1-1217BE20DF44}"/>
                    </a:ext>
                  </a:extLst>
                </p:cNvPr>
                <p:cNvSpPr/>
                <p:nvPr/>
              </p:nvSpPr>
              <p:spPr>
                <a:xfrm>
                  <a:off x="90982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3</a:t>
                  </a:r>
                </a:p>
              </p:txBody>
            </p:sp>
            <p:sp>
              <p:nvSpPr>
                <p:cNvPr id="63" name="Rectangle 62">
                  <a:extLst>
                    <a:ext uri="{FF2B5EF4-FFF2-40B4-BE49-F238E27FC236}">
                      <a16:creationId xmlns:a16="http://schemas.microsoft.com/office/drawing/2014/main" id="{9EDFCE4C-5F56-A38F-C84B-59A575F8231B}"/>
                    </a:ext>
                  </a:extLst>
                </p:cNvPr>
                <p:cNvSpPr/>
                <p:nvPr/>
              </p:nvSpPr>
              <p:spPr>
                <a:xfrm>
                  <a:off x="94742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4</a:t>
                  </a:r>
                </a:p>
              </p:txBody>
            </p:sp>
            <p:sp>
              <p:nvSpPr>
                <p:cNvPr id="65" name="Rectangle 64">
                  <a:extLst>
                    <a:ext uri="{FF2B5EF4-FFF2-40B4-BE49-F238E27FC236}">
                      <a16:creationId xmlns:a16="http://schemas.microsoft.com/office/drawing/2014/main" id="{1BE1027D-9611-7A67-1754-239B4003652D}"/>
                    </a:ext>
                  </a:extLst>
                </p:cNvPr>
                <p:cNvSpPr/>
                <p:nvPr/>
              </p:nvSpPr>
              <p:spPr>
                <a:xfrm>
                  <a:off x="985012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5</a:t>
                  </a:r>
                </a:p>
              </p:txBody>
            </p:sp>
          </p:grpSp>
          <p:sp>
            <p:nvSpPr>
              <p:cNvPr id="54" name="Rectangle 53">
                <a:extLst>
                  <a:ext uri="{FF2B5EF4-FFF2-40B4-BE49-F238E27FC236}">
                    <a16:creationId xmlns:a16="http://schemas.microsoft.com/office/drawing/2014/main" id="{2CB2392C-AD2B-6282-0583-C05D6728541C}"/>
                  </a:ext>
                </a:extLst>
              </p:cNvPr>
              <p:cNvSpPr/>
              <p:nvPr/>
            </p:nvSpPr>
            <p:spPr>
              <a:xfrm>
                <a:off x="10688320"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6</a:t>
                </a:r>
              </a:p>
            </p:txBody>
          </p:sp>
          <p:sp>
            <p:nvSpPr>
              <p:cNvPr id="56" name="Rectangle 55">
                <a:extLst>
                  <a:ext uri="{FF2B5EF4-FFF2-40B4-BE49-F238E27FC236}">
                    <a16:creationId xmlns:a16="http://schemas.microsoft.com/office/drawing/2014/main" id="{72BA8230-41B7-F14A-D3DB-76C4BE0CFE18}"/>
                  </a:ext>
                </a:extLst>
              </p:cNvPr>
              <p:cNvSpPr/>
              <p:nvPr/>
            </p:nvSpPr>
            <p:spPr>
              <a:xfrm>
                <a:off x="11403478"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7</a:t>
                </a:r>
              </a:p>
            </p:txBody>
          </p:sp>
        </p:grpSp>
      </p:grpSp>
    </p:spTree>
    <p:extLst>
      <p:ext uri="{BB962C8B-B14F-4D97-AF65-F5344CB8AC3E}">
        <p14:creationId xmlns:p14="http://schemas.microsoft.com/office/powerpoint/2010/main" val="2555297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Title 1">
            <a:extLst>
              <a:ext uri="{FF2B5EF4-FFF2-40B4-BE49-F238E27FC236}">
                <a16:creationId xmlns:a16="http://schemas.microsoft.com/office/drawing/2014/main" id="{F886BB5E-265E-CE70-0671-67B27F1DC8E7}"/>
              </a:ext>
            </a:extLst>
          </p:cNvPr>
          <p:cNvSpPr>
            <a:spLocks noGrp="1"/>
          </p:cNvSpPr>
          <p:nvPr>
            <p:ph type="title"/>
          </p:nvPr>
        </p:nvSpPr>
        <p:spPr>
          <a:xfrm>
            <a:off x="44967" y="-612"/>
            <a:ext cx="10515600" cy="1325563"/>
          </a:xfrm>
        </p:spPr>
        <p:txBody>
          <a:bodyPr/>
          <a:lstStyle/>
          <a:p>
            <a:r>
              <a:rPr lang="en-US" dirty="0"/>
              <a:t>Step 1: Create a Tree,</a:t>
            </a:r>
            <a:br>
              <a:rPr lang="en-US" dirty="0"/>
            </a:br>
            <a:r>
              <a:rPr lang="en-US" dirty="0"/>
              <a:t>		Fill in sum</a:t>
            </a:r>
          </a:p>
        </p:txBody>
      </p:sp>
      <p:sp>
        <p:nvSpPr>
          <p:cNvPr id="3" name="Content Placeholder 2"/>
          <p:cNvSpPr>
            <a:spLocks noGrp="1"/>
          </p:cNvSpPr>
          <p:nvPr>
            <p:ph idx="4294967295"/>
          </p:nvPr>
        </p:nvSpPr>
        <p:spPr>
          <a:xfrm>
            <a:off x="3362961" y="1298448"/>
            <a:ext cx="8756798" cy="5257800"/>
          </a:xfrm>
        </p:spPr>
        <p:txBody>
          <a:bodyPr>
            <a:normAutofit fontScale="92500"/>
          </a:bodyPr>
          <a:lstStyle/>
          <a:p>
            <a:r>
              <a:rPr lang="en-US" b="1" dirty="0">
                <a:solidFill>
                  <a:srgbClr val="0070C0"/>
                </a:solidFill>
              </a:rPr>
              <a:t>Base Case</a:t>
            </a:r>
            <a:r>
              <a:rPr lang="en-US" b="1" dirty="0"/>
              <a:t>: </a:t>
            </a:r>
          </a:p>
          <a:p>
            <a:pPr lvl="1"/>
            <a:r>
              <a:rPr lang="en-US" dirty="0"/>
              <a:t>If the rand is smaller than the Sequential Cutoff, create a node for that range and find the sum sequentially</a:t>
            </a:r>
          </a:p>
          <a:p>
            <a:pPr lvl="2"/>
            <a:endParaRPr lang="en-US" sz="2600" b="1" dirty="0">
              <a:solidFill>
                <a:srgbClr val="0070C0"/>
              </a:solidFill>
            </a:endParaRPr>
          </a:p>
          <a:p>
            <a:r>
              <a:rPr lang="en-US" b="1" dirty="0">
                <a:solidFill>
                  <a:srgbClr val="0070C0"/>
                </a:solidFill>
              </a:rPr>
              <a:t>Divide</a:t>
            </a:r>
            <a:r>
              <a:rPr lang="en-US" b="1" dirty="0"/>
              <a:t>: </a:t>
            </a:r>
          </a:p>
          <a:p>
            <a:pPr lvl="1"/>
            <a:r>
              <a:rPr lang="en-US" dirty="0"/>
              <a:t>Split the list into two “sublists” of (roughly) equal length, create a thread for each </a:t>
            </a:r>
            <a:r>
              <a:rPr lang="en-US" dirty="0" err="1"/>
              <a:t>sublist</a:t>
            </a:r>
            <a:r>
              <a:rPr lang="en-US" dirty="0"/>
              <a:t>.</a:t>
            </a:r>
          </a:p>
          <a:p>
            <a:pPr lvl="1"/>
            <a:endParaRPr lang="en-US" sz="2600" b="1" dirty="0"/>
          </a:p>
          <a:p>
            <a:r>
              <a:rPr lang="en-US" b="1" dirty="0">
                <a:solidFill>
                  <a:srgbClr val="0070C0"/>
                </a:solidFill>
              </a:rPr>
              <a:t>Conquer</a:t>
            </a:r>
            <a:r>
              <a:rPr lang="en-US" b="1" dirty="0"/>
              <a:t>:</a:t>
            </a:r>
          </a:p>
          <a:p>
            <a:pPr lvl="1"/>
            <a:r>
              <a:rPr lang="en-US" dirty="0"/>
              <a:t>Call </a:t>
            </a:r>
            <a:r>
              <a:rPr lang="en-US" b="1" dirty="0"/>
              <a:t>start()</a:t>
            </a:r>
            <a:r>
              <a:rPr lang="en-US" dirty="0"/>
              <a:t> for each thread to compute the left and right subtrees</a:t>
            </a:r>
          </a:p>
          <a:p>
            <a:pPr lvl="1"/>
            <a:endParaRPr lang="en-US" sz="2600" dirty="0">
              <a:solidFill>
                <a:srgbClr val="FF33CC"/>
              </a:solidFill>
            </a:endParaRPr>
          </a:p>
          <a:p>
            <a:r>
              <a:rPr lang="en-US" b="1" dirty="0">
                <a:solidFill>
                  <a:srgbClr val="0070C0"/>
                </a:solidFill>
              </a:rPr>
              <a:t>Combine</a:t>
            </a:r>
            <a:r>
              <a:rPr lang="en-US" b="1" dirty="0"/>
              <a:t>:</a:t>
            </a:r>
          </a:p>
          <a:p>
            <a:pPr lvl="1"/>
            <a:r>
              <a:rPr lang="en-US" dirty="0"/>
              <a:t>Create parent node, connect to children, fill in sum</a:t>
            </a:r>
          </a:p>
        </p:txBody>
      </p:sp>
      <p:grpSp>
        <p:nvGrpSpPr>
          <p:cNvPr id="10" name="Group 9">
            <a:extLst>
              <a:ext uri="{FF2B5EF4-FFF2-40B4-BE49-F238E27FC236}">
                <a16:creationId xmlns:a16="http://schemas.microsoft.com/office/drawing/2014/main" id="{4A43B678-0D35-9AA8-930C-A3ADA65F986C}"/>
              </a:ext>
              <a:ext uri="{C183D7F6-B498-43B3-948B-1728B52AA6E4}">
                <adec:decorative xmlns:adec="http://schemas.microsoft.com/office/drawing/2017/decorative" val="1"/>
              </a:ext>
            </a:extLst>
          </p:cNvPr>
          <p:cNvGrpSpPr/>
          <p:nvPr/>
        </p:nvGrpSpPr>
        <p:grpSpPr>
          <a:xfrm>
            <a:off x="6392545" y="364404"/>
            <a:ext cx="5726090" cy="715878"/>
            <a:chOff x="6392545" y="364404"/>
            <a:chExt cx="5726090" cy="715878"/>
          </a:xfrm>
        </p:grpSpPr>
        <p:grpSp>
          <p:nvGrpSpPr>
            <p:cNvPr id="11" name="Group 10">
              <a:extLst>
                <a:ext uri="{FF2B5EF4-FFF2-40B4-BE49-F238E27FC236}">
                  <a16:creationId xmlns:a16="http://schemas.microsoft.com/office/drawing/2014/main" id="{AD5CBAD0-F7BF-02F3-79C4-F8C9DC1DA0E1}"/>
                </a:ext>
              </a:extLst>
            </p:cNvPr>
            <p:cNvGrpSpPr/>
            <p:nvPr/>
          </p:nvGrpSpPr>
          <p:grpSpPr>
            <a:xfrm>
              <a:off x="6392545" y="365125"/>
              <a:ext cx="4295776" cy="715157"/>
              <a:chOff x="7967980" y="4321811"/>
              <a:chExt cx="2258060" cy="375920"/>
            </a:xfrm>
          </p:grpSpPr>
          <p:sp>
            <p:nvSpPr>
              <p:cNvPr id="14" name="Rectangle 13">
                <a:extLst>
                  <a:ext uri="{FF2B5EF4-FFF2-40B4-BE49-F238E27FC236}">
                    <a16:creationId xmlns:a16="http://schemas.microsoft.com/office/drawing/2014/main" id="{F8079D1E-DBEC-17B6-FF65-BE83D7CCEB57}"/>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15" name="Rectangle 14">
                <a:extLst>
                  <a:ext uri="{FF2B5EF4-FFF2-40B4-BE49-F238E27FC236}">
                    <a16:creationId xmlns:a16="http://schemas.microsoft.com/office/drawing/2014/main" id="{81E9983E-A02C-7632-8072-6C2E7A79CFCB}"/>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16" name="Rectangle 15">
                <a:extLst>
                  <a:ext uri="{FF2B5EF4-FFF2-40B4-BE49-F238E27FC236}">
                    <a16:creationId xmlns:a16="http://schemas.microsoft.com/office/drawing/2014/main" id="{215BD730-6649-2CBF-9F31-755845AE9AB2}"/>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17" name="Rectangle 16">
                <a:extLst>
                  <a:ext uri="{FF2B5EF4-FFF2-40B4-BE49-F238E27FC236}">
                    <a16:creationId xmlns:a16="http://schemas.microsoft.com/office/drawing/2014/main" id="{E8FD7E58-84F6-7053-BD60-08E2E66DEAC6}"/>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18" name="Rectangle 17">
                <a:extLst>
                  <a:ext uri="{FF2B5EF4-FFF2-40B4-BE49-F238E27FC236}">
                    <a16:creationId xmlns:a16="http://schemas.microsoft.com/office/drawing/2014/main" id="{E06F5C59-8A2D-D41F-7C45-B70B4169CF18}"/>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19" name="Rectangle 18">
                <a:extLst>
                  <a:ext uri="{FF2B5EF4-FFF2-40B4-BE49-F238E27FC236}">
                    <a16:creationId xmlns:a16="http://schemas.microsoft.com/office/drawing/2014/main" id="{62C4D54B-BFE0-AD63-E3DE-2AFB38622A0D}"/>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p:sp>
          <p:nvSpPr>
            <p:cNvPr id="12" name="Rectangle 11">
              <a:extLst>
                <a:ext uri="{FF2B5EF4-FFF2-40B4-BE49-F238E27FC236}">
                  <a16:creationId xmlns:a16="http://schemas.microsoft.com/office/drawing/2014/main" id="{A7B558AE-4907-1A65-3123-BC9CD827B703}"/>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sp>
          <p:nvSpPr>
            <p:cNvPr id="13" name="Rectangle 12">
              <a:extLst>
                <a:ext uri="{FF2B5EF4-FFF2-40B4-BE49-F238E27FC236}">
                  <a16:creationId xmlns:a16="http://schemas.microsoft.com/office/drawing/2014/main" id="{9483E721-AE92-95A7-5584-3799E46D8A34}"/>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9</a:t>
              </a:r>
            </a:p>
          </p:txBody>
        </p:sp>
      </p:grpSp>
      <p:grpSp>
        <p:nvGrpSpPr>
          <p:cNvPr id="2" name="Group 1" descr="Our base case occurs when the number of items in the range is within the sequential cutoff. In this case we create a node responsible for this range and fill in the sum field with the sum of the elements in that range. We leave leftSum blank for now.">
            <a:extLst>
              <a:ext uri="{FF2B5EF4-FFF2-40B4-BE49-F238E27FC236}">
                <a16:creationId xmlns:a16="http://schemas.microsoft.com/office/drawing/2014/main" id="{6F19B866-CEC3-8191-2FD3-A4B97064DA9F}"/>
              </a:ext>
            </a:extLst>
          </p:cNvPr>
          <p:cNvGrpSpPr/>
          <p:nvPr/>
        </p:nvGrpSpPr>
        <p:grpSpPr>
          <a:xfrm>
            <a:off x="600562" y="1241337"/>
            <a:ext cx="2150893" cy="898702"/>
            <a:chOff x="600562" y="1241337"/>
            <a:chExt cx="2150893" cy="898702"/>
          </a:xfrm>
        </p:grpSpPr>
        <p:sp>
          <p:nvSpPr>
            <p:cNvPr id="492" name="Rectangle 491">
              <a:extLst>
                <a:ext uri="{FF2B5EF4-FFF2-40B4-BE49-F238E27FC236}">
                  <a16:creationId xmlns:a16="http://schemas.microsoft.com/office/drawing/2014/main" id="{FA6038B4-F05D-6F20-8BFC-3AC6EC6FC6E8}"/>
                </a:ext>
              </a:extLst>
            </p:cNvPr>
            <p:cNvSpPr/>
            <p:nvPr/>
          </p:nvSpPr>
          <p:spPr>
            <a:xfrm>
              <a:off x="600562" y="1476725"/>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1" name="Rectangle 20">
              <a:extLst>
                <a:ext uri="{FF2B5EF4-FFF2-40B4-BE49-F238E27FC236}">
                  <a16:creationId xmlns:a16="http://schemas.microsoft.com/office/drawing/2014/main" id="{745243F4-9D25-9BEA-5D0F-5EA84641B3CE}"/>
                </a:ext>
              </a:extLst>
            </p:cNvPr>
            <p:cNvSpPr/>
            <p:nvPr/>
          </p:nvSpPr>
          <p:spPr>
            <a:xfrm>
              <a:off x="1289685" y="1241337"/>
              <a:ext cx="1461770" cy="898702"/>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[2,3) </a:t>
              </a:r>
            </a:p>
            <a:p>
              <a:r>
                <a:rPr lang="en-US" sz="1600" dirty="0">
                  <a:solidFill>
                    <a:schemeClr val="tx1"/>
                  </a:solidFill>
                </a:rPr>
                <a:t>sum: 4</a:t>
              </a:r>
            </a:p>
            <a:p>
              <a:r>
                <a:rPr lang="en-US" sz="1600" dirty="0" err="1">
                  <a:solidFill>
                    <a:schemeClr val="tx1"/>
                  </a:solidFill>
                </a:rPr>
                <a:t>leftSum</a:t>
              </a:r>
              <a:r>
                <a:rPr lang="en-US" sz="1600" dirty="0">
                  <a:solidFill>
                    <a:schemeClr val="tx1"/>
                  </a:solidFill>
                </a:rPr>
                <a:t>:</a:t>
              </a:r>
            </a:p>
          </p:txBody>
        </p:sp>
      </p:grpSp>
      <p:grpSp>
        <p:nvGrpSpPr>
          <p:cNvPr id="4" name="Group 3" descr="If we're not yet within the sequential cutoff, divide the array into two halves by creating a new RecuriveTask object for each half.">
            <a:extLst>
              <a:ext uri="{FF2B5EF4-FFF2-40B4-BE49-F238E27FC236}">
                <a16:creationId xmlns:a16="http://schemas.microsoft.com/office/drawing/2014/main" id="{2202009F-CA22-34BB-09DF-FE6E42F35F9B}"/>
              </a:ext>
            </a:extLst>
          </p:cNvPr>
          <p:cNvGrpSpPr/>
          <p:nvPr/>
        </p:nvGrpSpPr>
        <p:grpSpPr>
          <a:xfrm>
            <a:off x="22154" y="2487446"/>
            <a:ext cx="2858829" cy="953628"/>
            <a:chOff x="22154" y="2487446"/>
            <a:chExt cx="2858829" cy="953628"/>
          </a:xfrm>
        </p:grpSpPr>
        <p:grpSp>
          <p:nvGrpSpPr>
            <p:cNvPr id="35" name="Group 34">
              <a:extLst>
                <a:ext uri="{FF2B5EF4-FFF2-40B4-BE49-F238E27FC236}">
                  <a16:creationId xmlns:a16="http://schemas.microsoft.com/office/drawing/2014/main" id="{29D8F867-D037-08C5-6C6B-54A2288AF9F8}"/>
                </a:ext>
              </a:extLst>
            </p:cNvPr>
            <p:cNvGrpSpPr/>
            <p:nvPr/>
          </p:nvGrpSpPr>
          <p:grpSpPr>
            <a:xfrm>
              <a:off x="1188085" y="3018563"/>
              <a:ext cx="1692898" cy="422511"/>
              <a:chOff x="6441781" y="1098468"/>
              <a:chExt cx="1692898" cy="422511"/>
            </a:xfrm>
          </p:grpSpPr>
          <p:sp>
            <p:nvSpPr>
              <p:cNvPr id="28" name="Rectangle 27">
                <a:extLst>
                  <a:ext uri="{FF2B5EF4-FFF2-40B4-BE49-F238E27FC236}">
                    <a16:creationId xmlns:a16="http://schemas.microsoft.com/office/drawing/2014/main" id="{18F69E32-0287-9CAF-47F3-CE48A1172CAE}"/>
                  </a:ext>
                </a:extLst>
              </p:cNvPr>
              <p:cNvSpPr/>
              <p:nvPr/>
            </p:nvSpPr>
            <p:spPr>
              <a:xfrm>
                <a:off x="6441781" y="1098468"/>
                <a:ext cx="422511" cy="422511"/>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10</a:t>
                </a:r>
              </a:p>
            </p:txBody>
          </p:sp>
          <p:sp>
            <p:nvSpPr>
              <p:cNvPr id="29" name="Rectangle 28">
                <a:extLst>
                  <a:ext uri="{FF2B5EF4-FFF2-40B4-BE49-F238E27FC236}">
                    <a16:creationId xmlns:a16="http://schemas.microsoft.com/office/drawing/2014/main" id="{EC34673B-2F9D-2BF0-4670-DDABE0DE4AD5}"/>
                  </a:ext>
                </a:extLst>
              </p:cNvPr>
              <p:cNvSpPr/>
              <p:nvPr/>
            </p:nvSpPr>
            <p:spPr>
              <a:xfrm>
                <a:off x="6864292" y="1098468"/>
                <a:ext cx="422511" cy="422511"/>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16</a:t>
                </a:r>
              </a:p>
            </p:txBody>
          </p:sp>
          <p:sp>
            <p:nvSpPr>
              <p:cNvPr id="30" name="Rectangle 29">
                <a:extLst>
                  <a:ext uri="{FF2B5EF4-FFF2-40B4-BE49-F238E27FC236}">
                    <a16:creationId xmlns:a16="http://schemas.microsoft.com/office/drawing/2014/main" id="{DCE09E7E-C4EA-B252-8C70-52F96B4B7159}"/>
                  </a:ext>
                </a:extLst>
              </p:cNvPr>
              <p:cNvSpPr/>
              <p:nvPr/>
            </p:nvSpPr>
            <p:spPr>
              <a:xfrm>
                <a:off x="7289657" y="1098468"/>
                <a:ext cx="422511" cy="422511"/>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31" name="Rectangle 30">
                <a:extLst>
                  <a:ext uri="{FF2B5EF4-FFF2-40B4-BE49-F238E27FC236}">
                    <a16:creationId xmlns:a16="http://schemas.microsoft.com/office/drawing/2014/main" id="{B52011AF-5C25-C0EB-6337-D6BDC73D7B04}"/>
                  </a:ext>
                </a:extLst>
              </p:cNvPr>
              <p:cNvSpPr/>
              <p:nvPr/>
            </p:nvSpPr>
            <p:spPr>
              <a:xfrm>
                <a:off x="7712168" y="1098468"/>
                <a:ext cx="422511" cy="422511"/>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18</a:t>
                </a:r>
              </a:p>
            </p:txBody>
          </p:sp>
        </p:grpSp>
        <p:grpSp>
          <p:nvGrpSpPr>
            <p:cNvPr id="34" name="Group 33">
              <a:extLst>
                <a:ext uri="{FF2B5EF4-FFF2-40B4-BE49-F238E27FC236}">
                  <a16:creationId xmlns:a16="http://schemas.microsoft.com/office/drawing/2014/main" id="{2AF1CE39-2F18-E12D-56B0-94D3E122A4C8}"/>
                </a:ext>
              </a:extLst>
            </p:cNvPr>
            <p:cNvGrpSpPr/>
            <p:nvPr/>
          </p:nvGrpSpPr>
          <p:grpSpPr>
            <a:xfrm>
              <a:off x="22154" y="2487446"/>
              <a:ext cx="1690042" cy="422937"/>
              <a:chOff x="22154" y="2487446"/>
              <a:chExt cx="1690042" cy="422937"/>
            </a:xfrm>
          </p:grpSpPr>
          <p:sp>
            <p:nvSpPr>
              <p:cNvPr id="32" name="Rectangle 31">
                <a:extLst>
                  <a:ext uri="{FF2B5EF4-FFF2-40B4-BE49-F238E27FC236}">
                    <a16:creationId xmlns:a16="http://schemas.microsoft.com/office/drawing/2014/main" id="{98A66153-25A1-04D1-63BB-30EE1597D5ED}"/>
                  </a:ext>
                </a:extLst>
              </p:cNvPr>
              <p:cNvSpPr/>
              <p:nvPr/>
            </p:nvSpPr>
            <p:spPr>
              <a:xfrm>
                <a:off x="22154" y="2487872"/>
                <a:ext cx="422511" cy="422511"/>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33" name="Rectangle 32">
                <a:extLst>
                  <a:ext uri="{FF2B5EF4-FFF2-40B4-BE49-F238E27FC236}">
                    <a16:creationId xmlns:a16="http://schemas.microsoft.com/office/drawing/2014/main" id="{454161B8-3694-938D-7BB4-FD6722B6FFC3}"/>
                  </a:ext>
                </a:extLst>
              </p:cNvPr>
              <p:cNvSpPr/>
              <p:nvPr/>
            </p:nvSpPr>
            <p:spPr>
              <a:xfrm>
                <a:off x="444664" y="2487872"/>
                <a:ext cx="422511" cy="422511"/>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26" name="Rectangle 25">
                <a:extLst>
                  <a:ext uri="{FF2B5EF4-FFF2-40B4-BE49-F238E27FC236}">
                    <a16:creationId xmlns:a16="http://schemas.microsoft.com/office/drawing/2014/main" id="{C0085BB7-C684-B2EE-815E-2795CA2FD9B8}"/>
                  </a:ext>
                </a:extLst>
              </p:cNvPr>
              <p:cNvSpPr/>
              <p:nvPr/>
            </p:nvSpPr>
            <p:spPr>
              <a:xfrm>
                <a:off x="867174" y="2487446"/>
                <a:ext cx="422511" cy="422511"/>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14</a:t>
                </a:r>
              </a:p>
            </p:txBody>
          </p:sp>
          <p:sp>
            <p:nvSpPr>
              <p:cNvPr id="27" name="Rectangle 26">
                <a:extLst>
                  <a:ext uri="{FF2B5EF4-FFF2-40B4-BE49-F238E27FC236}">
                    <a16:creationId xmlns:a16="http://schemas.microsoft.com/office/drawing/2014/main" id="{5B6E72A5-A54D-C3BF-00F0-5C0E3D2C021F}"/>
                  </a:ext>
                </a:extLst>
              </p:cNvPr>
              <p:cNvSpPr/>
              <p:nvPr/>
            </p:nvSpPr>
            <p:spPr>
              <a:xfrm>
                <a:off x="1289685" y="2487446"/>
                <a:ext cx="422511" cy="422511"/>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a:t>
                </a:r>
              </a:p>
            </p:txBody>
          </p:sp>
        </p:grpSp>
      </p:grpSp>
      <p:grpSp>
        <p:nvGrpSpPr>
          <p:cNvPr id="5" name="Group 4" descr="The RecuriveTask objects for the subproblems will each return a node associated with its range with its sum field filled in (but a blank leftSum field).">
            <a:extLst>
              <a:ext uri="{FF2B5EF4-FFF2-40B4-BE49-F238E27FC236}">
                <a16:creationId xmlns:a16="http://schemas.microsoft.com/office/drawing/2014/main" id="{8886E35B-D60F-AF2A-2F02-DBF40A30CE7C}"/>
              </a:ext>
            </a:extLst>
          </p:cNvPr>
          <p:cNvGrpSpPr/>
          <p:nvPr/>
        </p:nvGrpSpPr>
        <p:grpSpPr>
          <a:xfrm>
            <a:off x="76835" y="3858969"/>
            <a:ext cx="3082042" cy="898702"/>
            <a:chOff x="76835" y="3858969"/>
            <a:chExt cx="3082042" cy="898702"/>
          </a:xfrm>
        </p:grpSpPr>
        <p:sp>
          <p:nvSpPr>
            <p:cNvPr id="36" name="Rectangle 35">
              <a:extLst>
                <a:ext uri="{FF2B5EF4-FFF2-40B4-BE49-F238E27FC236}">
                  <a16:creationId xmlns:a16="http://schemas.microsoft.com/office/drawing/2014/main" id="{48D0D686-F82C-293E-F7C9-7DDA6154264C}"/>
                </a:ext>
              </a:extLst>
            </p:cNvPr>
            <p:cNvSpPr/>
            <p:nvPr/>
          </p:nvSpPr>
          <p:spPr>
            <a:xfrm>
              <a:off x="76835" y="3858969"/>
              <a:ext cx="1461770" cy="898702"/>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[0,4) </a:t>
              </a:r>
            </a:p>
            <a:p>
              <a:r>
                <a:rPr lang="en-US" sz="1600" dirty="0">
                  <a:solidFill>
                    <a:schemeClr val="tx1"/>
                  </a:solidFill>
                </a:rPr>
                <a:t>sum: 48</a:t>
              </a:r>
            </a:p>
            <a:p>
              <a:r>
                <a:rPr lang="en-US" sz="1600" dirty="0" err="1">
                  <a:solidFill>
                    <a:schemeClr val="tx1"/>
                  </a:solidFill>
                </a:rPr>
                <a:t>leftSum</a:t>
              </a:r>
              <a:r>
                <a:rPr lang="en-US" sz="1600" dirty="0">
                  <a:solidFill>
                    <a:schemeClr val="tx1"/>
                  </a:solidFill>
                </a:rPr>
                <a:t>:</a:t>
              </a:r>
            </a:p>
          </p:txBody>
        </p:sp>
        <p:sp>
          <p:nvSpPr>
            <p:cNvPr id="37" name="Rectangle 36">
              <a:extLst>
                <a:ext uri="{FF2B5EF4-FFF2-40B4-BE49-F238E27FC236}">
                  <a16:creationId xmlns:a16="http://schemas.microsoft.com/office/drawing/2014/main" id="{4361BFC5-7226-50F0-3148-101ED2277E15}"/>
                </a:ext>
              </a:extLst>
            </p:cNvPr>
            <p:cNvSpPr/>
            <p:nvPr/>
          </p:nvSpPr>
          <p:spPr>
            <a:xfrm>
              <a:off x="1697107" y="3858969"/>
              <a:ext cx="1461770" cy="898702"/>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[4,8) </a:t>
              </a:r>
            </a:p>
            <a:p>
              <a:r>
                <a:rPr lang="en-US" sz="1600" dirty="0">
                  <a:solidFill>
                    <a:schemeClr val="tx1"/>
                  </a:solidFill>
                </a:rPr>
                <a:t>sum: 33 </a:t>
              </a:r>
            </a:p>
            <a:p>
              <a:r>
                <a:rPr lang="en-US" sz="1600" dirty="0" err="1">
                  <a:solidFill>
                    <a:schemeClr val="tx1"/>
                  </a:solidFill>
                </a:rPr>
                <a:t>leftSum</a:t>
              </a:r>
              <a:r>
                <a:rPr lang="en-US" sz="1600" dirty="0">
                  <a:solidFill>
                    <a:schemeClr val="tx1"/>
                  </a:solidFill>
                </a:rPr>
                <a:t>:</a:t>
              </a:r>
            </a:p>
          </p:txBody>
        </p:sp>
      </p:grpSp>
      <p:grpSp>
        <p:nvGrpSpPr>
          <p:cNvPr id="6" name="Group 5" descr="Finally, we create a new node for the given range. Its left child will be the node returned by the left RecursiveTask, its right child will be the node returned by the right RecursiveTask. The sum of this node will found by adding together the sum field of the left child and right child.">
            <a:extLst>
              <a:ext uri="{FF2B5EF4-FFF2-40B4-BE49-F238E27FC236}">
                <a16:creationId xmlns:a16="http://schemas.microsoft.com/office/drawing/2014/main" id="{B9882CCC-08F5-1D48-1D89-C006E9BE5923}"/>
              </a:ext>
            </a:extLst>
          </p:cNvPr>
          <p:cNvGrpSpPr/>
          <p:nvPr/>
        </p:nvGrpSpPr>
        <p:grpSpPr>
          <a:xfrm>
            <a:off x="168475" y="4966618"/>
            <a:ext cx="2844519" cy="1798948"/>
            <a:chOff x="168475" y="4966618"/>
            <a:chExt cx="2844519" cy="1798948"/>
          </a:xfrm>
        </p:grpSpPr>
        <p:sp>
          <p:nvSpPr>
            <p:cNvPr id="38" name="Rectangle 37">
              <a:extLst>
                <a:ext uri="{FF2B5EF4-FFF2-40B4-BE49-F238E27FC236}">
                  <a16:creationId xmlns:a16="http://schemas.microsoft.com/office/drawing/2014/main" id="{0E55673F-0071-974C-3A06-AA6F49A23B34}"/>
                </a:ext>
              </a:extLst>
            </p:cNvPr>
            <p:cNvSpPr/>
            <p:nvPr/>
          </p:nvSpPr>
          <p:spPr>
            <a:xfrm>
              <a:off x="879711" y="4966618"/>
              <a:ext cx="1461770" cy="898702"/>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[0,8) </a:t>
              </a:r>
            </a:p>
            <a:p>
              <a:r>
                <a:rPr lang="en-US" sz="1600" dirty="0">
                  <a:solidFill>
                    <a:schemeClr val="tx1"/>
                  </a:solidFill>
                </a:rPr>
                <a:t>sum: 81</a:t>
              </a:r>
            </a:p>
            <a:p>
              <a:r>
                <a:rPr lang="en-US" sz="1600" dirty="0" err="1">
                  <a:solidFill>
                    <a:schemeClr val="tx1"/>
                  </a:solidFill>
                </a:rPr>
                <a:t>leftSum</a:t>
              </a:r>
              <a:r>
                <a:rPr lang="en-US" sz="1600" dirty="0">
                  <a:solidFill>
                    <a:schemeClr val="tx1"/>
                  </a:solidFill>
                </a:rPr>
                <a:t>:</a:t>
              </a:r>
            </a:p>
          </p:txBody>
        </p:sp>
        <p:sp>
          <p:nvSpPr>
            <p:cNvPr id="39" name="Rectangle 38">
              <a:extLst>
                <a:ext uri="{FF2B5EF4-FFF2-40B4-BE49-F238E27FC236}">
                  <a16:creationId xmlns:a16="http://schemas.microsoft.com/office/drawing/2014/main" id="{50E110DC-C04D-0ACB-0C13-CB41FFD6E30A}"/>
                </a:ext>
              </a:extLst>
            </p:cNvPr>
            <p:cNvSpPr/>
            <p:nvPr/>
          </p:nvSpPr>
          <p:spPr>
            <a:xfrm>
              <a:off x="168475" y="6074268"/>
              <a:ext cx="1124421" cy="691298"/>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range: [0,4) </a:t>
              </a:r>
            </a:p>
            <a:p>
              <a:r>
                <a:rPr lang="en-US" sz="1200" dirty="0">
                  <a:solidFill>
                    <a:schemeClr val="tx1"/>
                  </a:solidFill>
                </a:rPr>
                <a:t>sum: 48</a:t>
              </a:r>
            </a:p>
            <a:p>
              <a:r>
                <a:rPr lang="en-US" sz="1200" dirty="0" err="1">
                  <a:solidFill>
                    <a:schemeClr val="tx1"/>
                  </a:solidFill>
                </a:rPr>
                <a:t>leftSum</a:t>
              </a:r>
              <a:r>
                <a:rPr lang="en-US" sz="1200" dirty="0">
                  <a:solidFill>
                    <a:schemeClr val="tx1"/>
                  </a:solidFill>
                </a:rPr>
                <a:t>:</a:t>
              </a:r>
            </a:p>
          </p:txBody>
        </p:sp>
        <p:sp>
          <p:nvSpPr>
            <p:cNvPr id="41" name="Rectangle 40">
              <a:extLst>
                <a:ext uri="{FF2B5EF4-FFF2-40B4-BE49-F238E27FC236}">
                  <a16:creationId xmlns:a16="http://schemas.microsoft.com/office/drawing/2014/main" id="{DFDDC95F-C783-CCBA-4532-D42C5F36EA67}"/>
                </a:ext>
              </a:extLst>
            </p:cNvPr>
            <p:cNvSpPr/>
            <p:nvPr/>
          </p:nvSpPr>
          <p:spPr>
            <a:xfrm>
              <a:off x="1888573" y="6074268"/>
              <a:ext cx="1124421" cy="691298"/>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range: [4,8) </a:t>
              </a:r>
            </a:p>
            <a:p>
              <a:r>
                <a:rPr lang="en-US" sz="1200" dirty="0">
                  <a:solidFill>
                    <a:schemeClr val="tx1"/>
                  </a:solidFill>
                </a:rPr>
                <a:t>sum: 33</a:t>
              </a:r>
            </a:p>
            <a:p>
              <a:r>
                <a:rPr lang="en-US" sz="1200" dirty="0" err="1">
                  <a:solidFill>
                    <a:schemeClr val="tx1"/>
                  </a:solidFill>
                </a:rPr>
                <a:t>leftSum</a:t>
              </a:r>
              <a:r>
                <a:rPr lang="en-US" sz="1200" dirty="0">
                  <a:solidFill>
                    <a:schemeClr val="tx1"/>
                  </a:solidFill>
                </a:rPr>
                <a:t>:</a:t>
              </a:r>
            </a:p>
          </p:txBody>
        </p:sp>
        <p:cxnSp>
          <p:nvCxnSpPr>
            <p:cNvPr id="42" name="Straight Arrow Connector 41">
              <a:extLst>
                <a:ext uri="{FF2B5EF4-FFF2-40B4-BE49-F238E27FC236}">
                  <a16:creationId xmlns:a16="http://schemas.microsoft.com/office/drawing/2014/main" id="{9B5405F5-03AD-A84A-85F6-4C024D5C24DD}"/>
                </a:ext>
              </a:extLst>
            </p:cNvPr>
            <p:cNvCxnSpPr>
              <a:cxnSpLocks/>
              <a:stCxn id="38" idx="1"/>
              <a:endCxn id="39" idx="0"/>
            </p:cNvCxnSpPr>
            <p:nvPr/>
          </p:nvCxnSpPr>
          <p:spPr>
            <a:xfrm flipH="1">
              <a:off x="730686" y="5415969"/>
              <a:ext cx="149025" cy="65829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6C304C39-6DA0-5771-C319-EF80E39DC6B0}"/>
                </a:ext>
              </a:extLst>
            </p:cNvPr>
            <p:cNvCxnSpPr>
              <a:cxnSpLocks/>
              <a:stCxn id="38" idx="3"/>
              <a:endCxn id="41" idx="0"/>
            </p:cNvCxnSpPr>
            <p:nvPr/>
          </p:nvCxnSpPr>
          <p:spPr>
            <a:xfrm>
              <a:off x="2341481" y="5415969"/>
              <a:ext cx="109303" cy="65829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94503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FBF9C-B76F-974E-2402-F6709F0F72E8}"/>
              </a:ext>
            </a:extLst>
          </p:cNvPr>
          <p:cNvSpPr>
            <a:spLocks noGrp="1"/>
          </p:cNvSpPr>
          <p:nvPr>
            <p:ph type="title"/>
          </p:nvPr>
        </p:nvSpPr>
        <p:spPr>
          <a:xfrm>
            <a:off x="514815" y="247605"/>
            <a:ext cx="10870580" cy="1325563"/>
          </a:xfrm>
        </p:spPr>
        <p:txBody>
          <a:bodyPr/>
          <a:lstStyle/>
          <a:p>
            <a:r>
              <a:rPr lang="en-US" dirty="0"/>
              <a:t>Step 1 pseudocode (create tree, compute sum)</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B64F78C3-E5E9-7E8C-45D5-25B4345E016D}"/>
                  </a:ext>
                </a:extLst>
              </p:cNvPr>
              <p:cNvSpPr txBox="1"/>
              <p:nvPr/>
            </p:nvSpPr>
            <p:spPr>
              <a:xfrm>
                <a:off x="838200" y="1316638"/>
                <a:ext cx="10223810" cy="5293757"/>
              </a:xfrm>
              <a:prstGeom prst="rect">
                <a:avLst/>
              </a:prstGeom>
              <a:noFill/>
            </p:spPr>
            <p:txBody>
              <a:bodyPr wrap="square" rtlCol="0">
                <a:spAutoFit/>
              </a:bodyPr>
              <a:lstStyle/>
              <a:p>
                <a:r>
                  <a:rPr lang="en-US" sz="2600" b="1" dirty="0" err="1"/>
                  <a:t>BuildTree</a:t>
                </a:r>
                <a:r>
                  <a:rPr lang="en-US" sz="2600" dirty="0"/>
                  <a:t>(</a:t>
                </a:r>
                <a:r>
                  <a:rPr lang="en-US" sz="2600" dirty="0" err="1"/>
                  <a:t>arr</a:t>
                </a:r>
                <a:r>
                  <a:rPr lang="en-US" sz="2600" dirty="0"/>
                  <a:t>)</a:t>
                </a:r>
              </a:p>
              <a:p>
                <a:pPr marL="457200" indent="-457200">
                  <a:buFont typeface="+mj-lt"/>
                  <a:buAutoNum type="arabicPeriod"/>
                </a:pPr>
                <a:r>
                  <a:rPr lang="en-US" sz="2600" b="1" dirty="0"/>
                  <a:t>If </a:t>
                </a:r>
                <a:r>
                  <a:rPr lang="en-US" sz="2600" dirty="0" err="1"/>
                  <a:t>len</a:t>
                </a:r>
                <a:r>
                  <a:rPr lang="en-US" sz="2600" dirty="0"/>
                  <a:t>(</a:t>
                </a:r>
                <a:r>
                  <a:rPr lang="en-US" sz="2600" dirty="0" err="1"/>
                  <a:t>arr</a:t>
                </a:r>
                <a:r>
                  <a:rPr lang="en-US" sz="2600" dirty="0"/>
                  <a:t>) &lt; </a:t>
                </a:r>
                <a14:m>
                  <m:oMath xmlns:m="http://schemas.openxmlformats.org/officeDocument/2006/math">
                    <m:r>
                      <a:rPr lang="en-US" sz="2600" b="0" i="1" smtClean="0">
                        <a:latin typeface="Cambria Math" panose="02040503050406030204" pitchFamily="18" charset="0"/>
                      </a:rPr>
                      <m:t>ℓ</m:t>
                    </m:r>
                  </m:oMath>
                </a14:m>
                <a:r>
                  <a:rPr lang="en-US" sz="2600" b="0" dirty="0"/>
                  <a:t>: </a:t>
                </a:r>
                <a:endParaRPr lang="en-US" sz="2600" dirty="0"/>
              </a:p>
              <a:p>
                <a:pPr marL="914400" lvl="1" indent="-457200">
                  <a:buFont typeface="+mj-lt"/>
                  <a:buAutoNum type="arabicPeriod"/>
                </a:pPr>
                <a:r>
                  <a:rPr lang="en-US" sz="2600" b="0" dirty="0"/>
                  <a:t>Create new </a:t>
                </a:r>
                <a:r>
                  <a:rPr lang="en-US" sz="2600" b="0" dirty="0" err="1"/>
                  <a:t>TreeNode</a:t>
                </a:r>
                <a:r>
                  <a:rPr lang="en-US" sz="2600" b="0" dirty="0"/>
                  <a:t> </a:t>
                </a:r>
                <a:r>
                  <a:rPr lang="en-US" sz="2600" dirty="0">
                    <a:solidFill>
                      <a:schemeClr val="accent6"/>
                    </a:solidFill>
                  </a:rPr>
                  <a:t>Leaf</a:t>
                </a:r>
              </a:p>
              <a:p>
                <a:pPr marL="914400" lvl="1" indent="-457200">
                  <a:buFont typeface="+mj-lt"/>
                  <a:buAutoNum type="arabicPeriod"/>
                </a:pPr>
                <a:r>
                  <a:rPr lang="en-US" sz="2600" b="0" dirty="0"/>
                  <a:t>Set </a:t>
                </a:r>
                <a:r>
                  <a:rPr lang="en-US" sz="2600" b="0" dirty="0" err="1">
                    <a:solidFill>
                      <a:schemeClr val="accent6"/>
                    </a:solidFill>
                  </a:rPr>
                  <a:t>Leaf</a:t>
                </a:r>
                <a:r>
                  <a:rPr lang="en-US" sz="2600" b="0" dirty="0" err="1"/>
                  <a:t>.sum</a:t>
                </a:r>
                <a:r>
                  <a:rPr lang="en-US" sz="2600" dirty="0"/>
                  <a:t> = sum of values in </a:t>
                </a:r>
                <a:r>
                  <a:rPr lang="en-US" sz="2600" dirty="0" err="1"/>
                  <a:t>arr</a:t>
                </a:r>
                <a:r>
                  <a:rPr lang="en-US" sz="2600" dirty="0"/>
                  <a:t> and return </a:t>
                </a:r>
                <a:r>
                  <a:rPr lang="en-US" sz="2600" dirty="0">
                    <a:solidFill>
                      <a:schemeClr val="accent6"/>
                    </a:solidFill>
                  </a:rPr>
                  <a:t>Leaf</a:t>
                </a:r>
                <a:endParaRPr lang="en-US" sz="2600" b="0" dirty="0"/>
              </a:p>
              <a:p>
                <a:pPr marL="457200" indent="-457200">
                  <a:buFont typeface="+mj-lt"/>
                  <a:buAutoNum type="arabicPeriod"/>
                </a:pPr>
                <a:r>
                  <a:rPr lang="en-US" sz="2600" b="1" dirty="0"/>
                  <a:t>Else:</a:t>
                </a:r>
              </a:p>
              <a:p>
                <a:pPr marL="914400" lvl="1" indent="-457200">
                  <a:buFont typeface="+mj-lt"/>
                  <a:buAutoNum type="arabicPeriod"/>
                </a:pPr>
                <a:r>
                  <a:rPr lang="en-US" sz="2600" u="sng" dirty="0"/>
                  <a:t>Divide</a:t>
                </a:r>
                <a:r>
                  <a:rPr lang="en-US" sz="2600" dirty="0"/>
                  <a:t> </a:t>
                </a:r>
                <a:r>
                  <a:rPr lang="en-US" sz="2600" dirty="0" err="1"/>
                  <a:t>arr</a:t>
                </a:r>
                <a:r>
                  <a:rPr lang="en-US" sz="2600" dirty="0"/>
                  <a:t> in half into arr1 and arr2</a:t>
                </a:r>
              </a:p>
              <a:p>
                <a:pPr marL="914400" lvl="1" indent="-457200">
                  <a:buFont typeface="+mj-lt"/>
                  <a:buAutoNum type="arabicPeriod"/>
                </a:pPr>
                <a:r>
                  <a:rPr lang="en-US" sz="2600" u="sng" dirty="0"/>
                  <a:t>Conquer:</a:t>
                </a:r>
                <a:r>
                  <a:rPr lang="en-US" sz="2600" dirty="0"/>
                  <a:t> </a:t>
                </a:r>
                <a:r>
                  <a:rPr lang="en-US" sz="2600" dirty="0" err="1"/>
                  <a:t>TreeNode</a:t>
                </a:r>
                <a:r>
                  <a:rPr lang="en-US" sz="2600" dirty="0"/>
                  <a:t> </a:t>
                </a:r>
                <a:r>
                  <a:rPr lang="en-US" sz="2600" dirty="0" err="1">
                    <a:solidFill>
                      <a:schemeClr val="accent6"/>
                    </a:solidFill>
                  </a:rPr>
                  <a:t>leftChild</a:t>
                </a:r>
                <a:r>
                  <a:rPr lang="en-US" sz="2600" dirty="0"/>
                  <a:t> = </a:t>
                </a:r>
                <a:r>
                  <a:rPr lang="en-US" sz="2600" b="1" dirty="0" err="1"/>
                  <a:t>BuildTree</a:t>
                </a:r>
                <a:r>
                  <a:rPr lang="en-US" sz="2600" dirty="0"/>
                  <a:t>(arr1) in </a:t>
                </a:r>
                <a:r>
                  <a:rPr lang="en-US" sz="2600" u="sng" dirty="0"/>
                  <a:t>new</a:t>
                </a:r>
                <a:r>
                  <a:rPr lang="en-US" sz="2600" dirty="0"/>
                  <a:t> thread, </a:t>
                </a:r>
                <a:r>
                  <a:rPr lang="en-US" sz="2600" dirty="0" err="1"/>
                  <a:t>TreeNode</a:t>
                </a:r>
                <a:r>
                  <a:rPr lang="en-US" sz="2600" dirty="0"/>
                  <a:t> </a:t>
                </a:r>
                <a:r>
                  <a:rPr lang="en-US" sz="2600" dirty="0" err="1">
                    <a:solidFill>
                      <a:schemeClr val="accent6"/>
                    </a:solidFill>
                  </a:rPr>
                  <a:t>rightChild</a:t>
                </a:r>
                <a:r>
                  <a:rPr lang="en-US" sz="2600" dirty="0"/>
                  <a:t> = </a:t>
                </a:r>
                <a:r>
                  <a:rPr lang="en-US" sz="2600" b="1" dirty="0" err="1"/>
                  <a:t>BuildTree</a:t>
                </a:r>
                <a:r>
                  <a:rPr lang="en-US" sz="2600" dirty="0"/>
                  <a:t>(arr2) in </a:t>
                </a:r>
                <a:r>
                  <a:rPr lang="en-US" sz="2600" u="sng" dirty="0"/>
                  <a:t>this</a:t>
                </a:r>
                <a:r>
                  <a:rPr lang="en-US" sz="2600" dirty="0"/>
                  <a:t> thread</a:t>
                </a:r>
              </a:p>
              <a:p>
                <a:pPr marL="914400" lvl="1" indent="-457200">
                  <a:buFont typeface="+mj-lt"/>
                  <a:buAutoNum type="arabicPeriod"/>
                </a:pPr>
                <a:r>
                  <a:rPr lang="en-US" sz="2600" u="sng" dirty="0"/>
                  <a:t>Wait</a:t>
                </a:r>
                <a:r>
                  <a:rPr lang="en-US" sz="2600" dirty="0"/>
                  <a:t> for parallel computations to finish</a:t>
                </a:r>
                <a:endParaRPr lang="en-US" sz="2600" u="sng" dirty="0"/>
              </a:p>
              <a:p>
                <a:pPr marL="914400" lvl="1" indent="-457200">
                  <a:buFont typeface="+mj-lt"/>
                  <a:buAutoNum type="arabicPeriod"/>
                </a:pPr>
                <a:r>
                  <a:rPr lang="en-US" sz="2600" u="sng" dirty="0"/>
                  <a:t>Combine:</a:t>
                </a:r>
                <a:r>
                  <a:rPr lang="en-US" sz="2600" dirty="0"/>
                  <a:t> Create </a:t>
                </a:r>
                <a:r>
                  <a:rPr lang="en-US" sz="2600" dirty="0" err="1"/>
                  <a:t>TreeNode</a:t>
                </a:r>
                <a:r>
                  <a:rPr lang="en-US" sz="2600" dirty="0"/>
                  <a:t> </a:t>
                </a:r>
                <a:r>
                  <a:rPr lang="en-US" sz="2600" dirty="0">
                    <a:solidFill>
                      <a:schemeClr val="accent1"/>
                    </a:solidFill>
                  </a:rPr>
                  <a:t>parent</a:t>
                </a:r>
                <a:r>
                  <a:rPr lang="en-US" sz="2600" dirty="0"/>
                  <a:t>, set </a:t>
                </a:r>
                <a:r>
                  <a:rPr lang="en-US" sz="2600" dirty="0" err="1">
                    <a:solidFill>
                      <a:schemeClr val="accent1"/>
                    </a:solidFill>
                  </a:rPr>
                  <a:t>parent</a:t>
                </a:r>
                <a:r>
                  <a:rPr lang="en-US" sz="2600" dirty="0" err="1"/>
                  <a:t>.sum</a:t>
                </a:r>
                <a:r>
                  <a:rPr lang="en-US" sz="2600" dirty="0"/>
                  <a:t> = </a:t>
                </a:r>
                <a:r>
                  <a:rPr lang="en-US" sz="2600" dirty="0" err="1">
                    <a:solidFill>
                      <a:schemeClr val="accent6"/>
                    </a:solidFill>
                  </a:rPr>
                  <a:t>leftChild</a:t>
                </a:r>
                <a:r>
                  <a:rPr lang="en-US" sz="2600" dirty="0" err="1"/>
                  <a:t>.sum</a:t>
                </a:r>
                <a:r>
                  <a:rPr lang="en-US" sz="2600" dirty="0"/>
                  <a:t> + </a:t>
                </a:r>
                <a:r>
                  <a:rPr lang="en-US" sz="2600" dirty="0" err="1">
                    <a:solidFill>
                      <a:schemeClr val="accent6"/>
                    </a:solidFill>
                  </a:rPr>
                  <a:t>rightChild</a:t>
                </a:r>
                <a:r>
                  <a:rPr lang="en-US" sz="2600" dirty="0" err="1"/>
                  <a:t>.sum</a:t>
                </a:r>
                <a:r>
                  <a:rPr lang="en-US" sz="2600" dirty="0"/>
                  <a:t>, </a:t>
                </a:r>
                <a:r>
                  <a:rPr lang="en-US" sz="2600" dirty="0" err="1">
                    <a:solidFill>
                      <a:schemeClr val="accent1"/>
                    </a:solidFill>
                  </a:rPr>
                  <a:t>parent</a:t>
                </a:r>
                <a:r>
                  <a:rPr lang="en-US" sz="2600" dirty="0" err="1"/>
                  <a:t>.left</a:t>
                </a:r>
                <a:r>
                  <a:rPr lang="en-US" sz="2600" dirty="0"/>
                  <a:t> = </a:t>
                </a:r>
                <a:r>
                  <a:rPr lang="en-US" sz="2600" dirty="0" err="1">
                    <a:solidFill>
                      <a:schemeClr val="accent6"/>
                    </a:solidFill>
                  </a:rPr>
                  <a:t>leftChild</a:t>
                </a:r>
                <a:r>
                  <a:rPr lang="en-US" sz="2600" dirty="0"/>
                  <a:t>, </a:t>
                </a:r>
                <a:r>
                  <a:rPr lang="en-US" sz="2600" dirty="0" err="1">
                    <a:solidFill>
                      <a:schemeClr val="accent1"/>
                    </a:solidFill>
                  </a:rPr>
                  <a:t>parent</a:t>
                </a:r>
                <a:r>
                  <a:rPr lang="en-US" sz="2600" dirty="0" err="1"/>
                  <a:t>.right</a:t>
                </a:r>
                <a:r>
                  <a:rPr lang="en-US" sz="2600" dirty="0"/>
                  <a:t> = </a:t>
                </a:r>
                <a:r>
                  <a:rPr lang="en-US" sz="2600" dirty="0" err="1">
                    <a:solidFill>
                      <a:schemeClr val="accent6"/>
                    </a:solidFill>
                  </a:rPr>
                  <a:t>rightChild</a:t>
                </a:r>
                <a:endParaRPr lang="en-US" sz="2600" dirty="0">
                  <a:solidFill>
                    <a:schemeClr val="accent6"/>
                  </a:solidFill>
                </a:endParaRPr>
              </a:p>
              <a:p>
                <a:pPr marL="914400" lvl="1" indent="-457200">
                  <a:buFont typeface="+mj-lt"/>
                  <a:buAutoNum type="arabicPeriod"/>
                </a:pPr>
                <a:r>
                  <a:rPr lang="en-US" sz="2600" u="sng" dirty="0"/>
                  <a:t>Return</a:t>
                </a:r>
                <a:r>
                  <a:rPr lang="en-US" sz="2600" dirty="0">
                    <a:solidFill>
                      <a:schemeClr val="accent6"/>
                    </a:solidFill>
                  </a:rPr>
                  <a:t> </a:t>
                </a:r>
                <a:r>
                  <a:rPr lang="en-US" sz="2600" dirty="0">
                    <a:solidFill>
                      <a:schemeClr val="accent1"/>
                    </a:solidFill>
                  </a:rPr>
                  <a:t>parent</a:t>
                </a:r>
                <a:endParaRPr lang="en-US" sz="2600" u="sng" dirty="0">
                  <a:solidFill>
                    <a:schemeClr val="accent1"/>
                  </a:solidFill>
                </a:endParaRPr>
              </a:p>
              <a:p>
                <a:pPr marL="457200" indent="-457200">
                  <a:buFont typeface="+mj-lt"/>
                  <a:buAutoNum type="arabicPeriod"/>
                </a:pPr>
                <a:endParaRPr lang="en-US" sz="2600" dirty="0"/>
              </a:p>
            </p:txBody>
          </p:sp>
        </mc:Choice>
        <mc:Fallback xmlns="">
          <p:sp>
            <p:nvSpPr>
              <p:cNvPr id="3" name="TextBox 2">
                <a:extLst>
                  <a:ext uri="{FF2B5EF4-FFF2-40B4-BE49-F238E27FC236}">
                    <a16:creationId xmlns:a16="http://schemas.microsoft.com/office/drawing/2014/main" id="{B64F78C3-E5E9-7E8C-45D5-25B4345E016D}"/>
                  </a:ext>
                </a:extLst>
              </p:cNvPr>
              <p:cNvSpPr txBox="1">
                <a:spLocks noRot="1" noChangeAspect="1" noMove="1" noResize="1" noEditPoints="1" noAdjustHandles="1" noChangeArrowheads="1" noChangeShapeType="1" noTextEdit="1"/>
              </p:cNvSpPr>
              <p:nvPr/>
            </p:nvSpPr>
            <p:spPr>
              <a:xfrm>
                <a:off x="838200" y="1316638"/>
                <a:ext cx="10223810" cy="5293757"/>
              </a:xfrm>
              <a:prstGeom prst="rect">
                <a:avLst/>
              </a:prstGeom>
              <a:blipFill>
                <a:blip r:embed="rId2"/>
                <a:stretch>
                  <a:fillRect l="-1117" t="-957" r="-1241"/>
                </a:stretch>
              </a:blipFill>
            </p:spPr>
            <p:txBody>
              <a:bodyPr/>
              <a:lstStyle/>
              <a:p>
                <a:r>
                  <a:rPr lang="en-US">
                    <a:noFill/>
                  </a:rPr>
                  <a:t> </a:t>
                </a:r>
              </a:p>
            </p:txBody>
          </p:sp>
        </mc:Fallback>
      </mc:AlternateContent>
    </p:spTree>
    <p:extLst>
      <p:ext uri="{BB962C8B-B14F-4D97-AF65-F5344CB8AC3E}">
        <p14:creationId xmlns:p14="http://schemas.microsoft.com/office/powerpoint/2010/main" val="1845900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4FC69-0495-2BE1-DC22-5227366F2015}"/>
              </a:ext>
            </a:extLst>
          </p:cNvPr>
          <p:cNvSpPr>
            <a:spLocks noGrp="1"/>
          </p:cNvSpPr>
          <p:nvPr>
            <p:ph type="title"/>
          </p:nvPr>
        </p:nvSpPr>
        <p:spPr>
          <a:xfrm>
            <a:off x="0" y="147320"/>
            <a:ext cx="4480098" cy="1325563"/>
          </a:xfrm>
        </p:spPr>
        <p:txBody>
          <a:bodyPr/>
          <a:lstStyle/>
          <a:p>
            <a:r>
              <a:rPr lang="en-US" dirty="0"/>
              <a:t>Step 1 Java Code</a:t>
            </a:r>
          </a:p>
        </p:txBody>
      </p:sp>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a:xfrm>
            <a:off x="4480098" y="147320"/>
            <a:ext cx="7614920" cy="6380480"/>
          </a:xfrm>
        </p:spPr>
        <p:txBody>
          <a:bodyPr>
            <a:normAutofit fontScale="55000" lnSpcReduction="20000"/>
          </a:bodyPr>
          <a:lstStyle/>
          <a:p>
            <a:pPr marL="0" indent="0">
              <a:buNone/>
            </a:pPr>
            <a:r>
              <a:rPr lang="en-US" dirty="0"/>
              <a:t>class </a:t>
            </a:r>
            <a:r>
              <a:rPr lang="en-US" dirty="0" err="1"/>
              <a:t>BuildTreeTask</a:t>
            </a:r>
            <a:r>
              <a:rPr lang="en-US" dirty="0"/>
              <a:t> extends </a:t>
            </a:r>
            <a:r>
              <a:rPr lang="en-US" dirty="0" err="1"/>
              <a:t>RecursiveTask</a:t>
            </a:r>
            <a:r>
              <a:rPr lang="en-US" dirty="0"/>
              <a:t>&lt;</a:t>
            </a:r>
            <a:r>
              <a:rPr lang="en-US" dirty="0" err="1"/>
              <a:t>PrefixSumNode</a:t>
            </a:r>
            <a:r>
              <a:rPr lang="en-US" dirty="0"/>
              <a:t>&gt; { </a:t>
            </a:r>
          </a:p>
          <a:p>
            <a:pPr marL="0" indent="0">
              <a:buNone/>
            </a:pPr>
            <a:r>
              <a:rPr lang="en-US" dirty="0"/>
              <a:t>	int lo; int hi; int[] </a:t>
            </a:r>
            <a:r>
              <a:rPr lang="en-US" dirty="0" err="1"/>
              <a:t>arr</a:t>
            </a:r>
            <a:r>
              <a:rPr lang="en-US" dirty="0"/>
              <a:t>;</a:t>
            </a:r>
          </a:p>
          <a:p>
            <a:pPr marL="0" indent="0">
              <a:buNone/>
            </a:pPr>
            <a:r>
              <a:rPr lang="en-US" dirty="0"/>
              <a:t>	public </a:t>
            </a:r>
            <a:r>
              <a:rPr lang="en-US" dirty="0" err="1"/>
              <a:t>BuildTreeTask</a:t>
            </a:r>
            <a:r>
              <a:rPr lang="en-US" dirty="0"/>
              <a:t>(int lo, int hi, int[] </a:t>
            </a:r>
            <a:r>
              <a:rPr lang="en-US" dirty="0" err="1"/>
              <a:t>arr</a:t>
            </a:r>
            <a:r>
              <a:rPr lang="en-US" dirty="0"/>
              <a:t>) {…}</a:t>
            </a:r>
          </a:p>
          <a:p>
            <a:pPr marL="0" indent="0">
              <a:buNone/>
            </a:pPr>
            <a:r>
              <a:rPr lang="en-US" dirty="0"/>
              <a:t>	protected </a:t>
            </a:r>
            <a:r>
              <a:rPr lang="en-US" dirty="0" err="1"/>
              <a:t>PrefixSumNode</a:t>
            </a:r>
            <a:r>
              <a:rPr lang="en-US" dirty="0"/>
              <a:t> compute(){ </a:t>
            </a:r>
          </a:p>
          <a:p>
            <a:pPr marL="0" indent="0">
              <a:buNone/>
            </a:pPr>
            <a:r>
              <a:rPr lang="en-US" dirty="0"/>
              <a:t>		if(hi – lo &lt; SEQUENTIAL_CUTOFF) {  // base case</a:t>
            </a:r>
          </a:p>
          <a:p>
            <a:pPr marL="0" indent="0">
              <a:buNone/>
            </a:pPr>
            <a:r>
              <a:rPr lang="en-US" dirty="0"/>
              <a:t>			int </a:t>
            </a:r>
            <a:r>
              <a:rPr lang="en-US" dirty="0" err="1"/>
              <a:t>ans</a:t>
            </a:r>
            <a:r>
              <a:rPr lang="en-US" dirty="0"/>
              <a:t> = 0; // local var, not a field </a:t>
            </a:r>
          </a:p>
          <a:p>
            <a:pPr marL="0" indent="0">
              <a:buNone/>
            </a:pPr>
            <a:r>
              <a:rPr lang="en-US" dirty="0"/>
              <a:t>			for(int </a:t>
            </a:r>
            <a:r>
              <a:rPr lang="en-US" dirty="0" err="1"/>
              <a:t>i</a:t>
            </a:r>
            <a:r>
              <a:rPr lang="en-US" dirty="0"/>
              <a:t>=lo; </a:t>
            </a:r>
            <a:r>
              <a:rPr lang="en-US" dirty="0" err="1"/>
              <a:t>i</a:t>
            </a:r>
            <a:r>
              <a:rPr lang="en-US" dirty="0"/>
              <a:t> &lt; hi; </a:t>
            </a:r>
            <a:r>
              <a:rPr lang="en-US" dirty="0" err="1"/>
              <a:t>i</a:t>
            </a:r>
            <a:r>
              <a:rPr lang="en-US" dirty="0"/>
              <a:t>++)</a:t>
            </a:r>
          </a:p>
          <a:p>
            <a:pPr marL="0" indent="0">
              <a:buNone/>
            </a:pPr>
            <a:r>
              <a:rPr lang="en-US" dirty="0"/>
              <a:t>				</a:t>
            </a:r>
            <a:r>
              <a:rPr lang="en-US" dirty="0" err="1"/>
              <a:t>ans</a:t>
            </a:r>
            <a:r>
              <a:rPr lang="en-US" dirty="0"/>
              <a:t> += </a:t>
            </a:r>
            <a:r>
              <a:rPr lang="en-US" dirty="0" err="1"/>
              <a:t>arr</a:t>
            </a:r>
            <a:r>
              <a:rPr lang="en-US" dirty="0"/>
              <a:t>[</a:t>
            </a:r>
            <a:r>
              <a:rPr lang="en-US" dirty="0" err="1"/>
              <a:t>i</a:t>
            </a:r>
            <a:r>
              <a:rPr lang="en-US" dirty="0"/>
              <a:t>];</a:t>
            </a:r>
          </a:p>
          <a:p>
            <a:pPr marL="0" indent="0">
              <a:buNone/>
            </a:pPr>
            <a:r>
              <a:rPr lang="en-US" dirty="0"/>
              <a:t>			return new </a:t>
            </a:r>
            <a:r>
              <a:rPr lang="en-US" dirty="0" err="1"/>
              <a:t>PrefixSumNode</a:t>
            </a:r>
            <a:r>
              <a:rPr lang="en-US" dirty="0"/>
              <a:t>(lo, hi, </a:t>
            </a:r>
            <a:r>
              <a:rPr lang="en-US" dirty="0" err="1"/>
              <a:t>ans</a:t>
            </a:r>
            <a:r>
              <a:rPr lang="en-US" dirty="0"/>
              <a:t>); } </a:t>
            </a:r>
          </a:p>
          <a:p>
            <a:pPr marL="0" indent="0">
              <a:buNone/>
            </a:pPr>
            <a:r>
              <a:rPr lang="en-US" dirty="0"/>
              <a:t>		else { </a:t>
            </a:r>
          </a:p>
          <a:p>
            <a:pPr marL="0" indent="0">
              <a:buNone/>
            </a:pPr>
            <a:r>
              <a:rPr lang="en-US" dirty="0"/>
              <a:t>			</a:t>
            </a:r>
            <a:r>
              <a:rPr lang="en-US" dirty="0" err="1"/>
              <a:t>BuildTreeTask</a:t>
            </a:r>
            <a:r>
              <a:rPr lang="en-US" dirty="0"/>
              <a:t> left = new </a:t>
            </a:r>
            <a:r>
              <a:rPr lang="en-US" dirty="0" err="1"/>
              <a:t>BuildTreeTask</a:t>
            </a:r>
            <a:r>
              <a:rPr lang="en-US" dirty="0"/>
              <a:t>(</a:t>
            </a:r>
            <a:r>
              <a:rPr lang="en-US" dirty="0" err="1"/>
              <a:t>arr,lo</a:t>
            </a:r>
            <a:r>
              <a:rPr lang="en-US" dirty="0"/>
              <a:t>,(</a:t>
            </a:r>
            <a:r>
              <a:rPr lang="en-US" dirty="0" err="1"/>
              <a:t>hi+lo</a:t>
            </a:r>
            <a:r>
              <a:rPr lang="en-US" dirty="0"/>
              <a:t>)/2);</a:t>
            </a:r>
          </a:p>
          <a:p>
            <a:pPr marL="0" indent="0">
              <a:buNone/>
            </a:pPr>
            <a:r>
              <a:rPr lang="en-US" dirty="0"/>
              <a:t>			</a:t>
            </a:r>
            <a:r>
              <a:rPr lang="en-US" dirty="0" err="1"/>
              <a:t>BuildTreeTask</a:t>
            </a:r>
            <a:r>
              <a:rPr lang="en-US" dirty="0"/>
              <a:t> right= new </a:t>
            </a:r>
            <a:r>
              <a:rPr lang="en-US" dirty="0" err="1"/>
              <a:t>BuildTreeTask</a:t>
            </a:r>
            <a:r>
              <a:rPr lang="en-US" dirty="0"/>
              <a:t>(</a:t>
            </a:r>
            <a:r>
              <a:rPr lang="en-US" dirty="0" err="1"/>
              <a:t>arr</a:t>
            </a:r>
            <a:r>
              <a:rPr lang="en-US" dirty="0"/>
              <a:t>,(</a:t>
            </a:r>
            <a:r>
              <a:rPr lang="en-US" dirty="0" err="1"/>
              <a:t>hi+lo</a:t>
            </a:r>
            <a:r>
              <a:rPr lang="en-US" dirty="0"/>
              <a:t>)/2,hi); </a:t>
            </a:r>
          </a:p>
          <a:p>
            <a:pPr marL="0" indent="0">
              <a:buNone/>
            </a:pPr>
            <a:r>
              <a:rPr lang="en-US" dirty="0"/>
              <a:t>			</a:t>
            </a:r>
            <a:r>
              <a:rPr lang="en-US" dirty="0" err="1"/>
              <a:t>left.fork</a:t>
            </a:r>
            <a:r>
              <a:rPr lang="en-US" dirty="0"/>
              <a:t>(); </a:t>
            </a:r>
          </a:p>
          <a:p>
            <a:pPr marL="0" indent="0">
              <a:buNone/>
            </a:pPr>
            <a:r>
              <a:rPr lang="en-US" dirty="0"/>
              <a:t>			</a:t>
            </a:r>
            <a:r>
              <a:rPr lang="en-US" dirty="0" err="1"/>
              <a:t>PrefixSumNode</a:t>
            </a:r>
            <a:r>
              <a:rPr lang="en-US" dirty="0"/>
              <a:t> </a:t>
            </a:r>
            <a:r>
              <a:rPr lang="en-US" dirty="0" err="1"/>
              <a:t>rightChild</a:t>
            </a:r>
            <a:r>
              <a:rPr lang="en-US" dirty="0"/>
              <a:t> = </a:t>
            </a:r>
            <a:r>
              <a:rPr lang="en-US" dirty="0" err="1"/>
              <a:t>right.compute</a:t>
            </a:r>
            <a:r>
              <a:rPr lang="en-US" dirty="0"/>
              <a:t>(); </a:t>
            </a:r>
          </a:p>
          <a:p>
            <a:pPr marL="0" indent="0">
              <a:buNone/>
            </a:pPr>
            <a:r>
              <a:rPr lang="en-US" dirty="0"/>
              <a:t>			</a:t>
            </a:r>
            <a:r>
              <a:rPr lang="en-US" dirty="0" err="1"/>
              <a:t>PrefixSumNode</a:t>
            </a:r>
            <a:r>
              <a:rPr lang="en-US" dirty="0"/>
              <a:t> </a:t>
            </a:r>
            <a:r>
              <a:rPr lang="en-US" dirty="0" err="1"/>
              <a:t>leftChild</a:t>
            </a:r>
            <a:r>
              <a:rPr lang="en-US" dirty="0"/>
              <a:t> = </a:t>
            </a:r>
            <a:r>
              <a:rPr lang="en-US" dirty="0" err="1"/>
              <a:t>left.join</a:t>
            </a:r>
            <a:r>
              <a:rPr lang="en-US" dirty="0"/>
              <a:t>(); </a:t>
            </a:r>
          </a:p>
          <a:p>
            <a:pPr marL="0" indent="0">
              <a:buNone/>
            </a:pPr>
            <a:r>
              <a:rPr lang="en-US" dirty="0"/>
              <a:t>			int </a:t>
            </a:r>
            <a:r>
              <a:rPr lang="en-US" dirty="0" err="1"/>
              <a:t>ans</a:t>
            </a:r>
            <a:r>
              <a:rPr lang="en-US" dirty="0"/>
              <a:t> = </a:t>
            </a:r>
            <a:r>
              <a:rPr lang="en-US" dirty="0" err="1"/>
              <a:t>rightChild.sum</a:t>
            </a:r>
            <a:r>
              <a:rPr lang="en-US" dirty="0"/>
              <a:t> + </a:t>
            </a:r>
            <a:r>
              <a:rPr lang="en-US" dirty="0" err="1"/>
              <a:t>leftChild.sum</a:t>
            </a:r>
            <a:r>
              <a:rPr lang="en-US" dirty="0"/>
              <a:t>;</a:t>
            </a:r>
          </a:p>
          <a:p>
            <a:pPr marL="0" indent="0">
              <a:buNone/>
            </a:pPr>
            <a:r>
              <a:rPr lang="en-US" dirty="0"/>
              <a:t>			parent = new </a:t>
            </a:r>
            <a:r>
              <a:rPr lang="en-US" dirty="0" err="1"/>
              <a:t>PrefixSumNode</a:t>
            </a:r>
            <a:r>
              <a:rPr lang="en-US" dirty="0"/>
              <a:t>(lo, hi, </a:t>
            </a:r>
            <a:r>
              <a:rPr lang="en-US" dirty="0" err="1"/>
              <a:t>ans</a:t>
            </a:r>
            <a:r>
              <a:rPr lang="en-US" dirty="0"/>
              <a:t>);</a:t>
            </a:r>
          </a:p>
          <a:p>
            <a:pPr marL="0" indent="0">
              <a:buNone/>
            </a:pPr>
            <a:r>
              <a:rPr lang="en-US" dirty="0"/>
              <a:t>			</a:t>
            </a:r>
            <a:r>
              <a:rPr lang="en-US" dirty="0" err="1"/>
              <a:t>parent.left</a:t>
            </a:r>
            <a:r>
              <a:rPr lang="en-US" dirty="0"/>
              <a:t> = </a:t>
            </a:r>
            <a:r>
              <a:rPr lang="en-US" dirty="0" err="1"/>
              <a:t>leftChild</a:t>
            </a:r>
            <a:r>
              <a:rPr lang="en-US" dirty="0"/>
              <a:t>;</a:t>
            </a:r>
          </a:p>
          <a:p>
            <a:pPr marL="0" indent="0">
              <a:buNone/>
            </a:pPr>
            <a:r>
              <a:rPr lang="en-US" dirty="0"/>
              <a:t>			</a:t>
            </a:r>
            <a:r>
              <a:rPr lang="en-US" dirty="0" err="1"/>
              <a:t>parent.right</a:t>
            </a:r>
            <a:r>
              <a:rPr lang="en-US" dirty="0"/>
              <a:t> = </a:t>
            </a:r>
            <a:r>
              <a:rPr lang="en-US" dirty="0" err="1"/>
              <a:t>rightChild</a:t>
            </a:r>
            <a:r>
              <a:rPr lang="en-US" dirty="0"/>
              <a:t>;</a:t>
            </a:r>
          </a:p>
          <a:p>
            <a:pPr marL="0" indent="0">
              <a:buNone/>
            </a:pPr>
            <a:r>
              <a:rPr lang="en-US" dirty="0"/>
              <a:t>			return parent;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3889754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48FBF-5D9C-D52C-4369-2B280DBB2942}"/>
              </a:ext>
            </a:extLst>
          </p:cNvPr>
          <p:cNvSpPr>
            <a:spLocks noGrp="1"/>
          </p:cNvSpPr>
          <p:nvPr>
            <p:ph type="title"/>
          </p:nvPr>
        </p:nvSpPr>
        <p:spPr>
          <a:xfrm>
            <a:off x="838200" y="-102235"/>
            <a:ext cx="10515600" cy="1325563"/>
          </a:xfrm>
        </p:spPr>
        <p:txBody>
          <a:bodyPr/>
          <a:lstStyle/>
          <a:p>
            <a:r>
              <a:rPr lang="en-US" dirty="0"/>
              <a:t>After Step 1</a:t>
            </a:r>
          </a:p>
        </p:txBody>
      </p:sp>
      <p:grpSp>
        <p:nvGrpSpPr>
          <p:cNvPr id="78" name="Group 77" descr="After step 1 we have the following tree for our example input:&#10;&#10;root: range is [0,8), sum is 81&#10;&#10;left child of [0,8): range is [0,4), sum is 48&#10;right child of [0,8): range is [4,8), sum is 33&#10;&#10;left child of [0,4): range is [0,2), sum is 26&#10;right child of [0,4): range is [2,4), sum is 22&#10;left child of [4,8): range is [4,6), sum is 10&#10;right child of [4,8): range is [6,8), sum is 23&#10;&#10;left child of [0,2): range is [0,1), sum is 10&#10;right child of [0,2): range is [1,2), sum is 16&#10;left child of [2,4): range is [2,3), sum is 4&#10;right child of [2,4): range is [3,4), sum is 18&#10;left child of [4,6): range is [4,5), sum is 8&#10;right child of [4,6): range is [5,6), sum is 2&#10;left child of [6,8): range is [6,7), sum is 14&#10;right child of [6,8): range is [7,8), sum is 9">
            <a:extLst>
              <a:ext uri="{FF2B5EF4-FFF2-40B4-BE49-F238E27FC236}">
                <a16:creationId xmlns:a16="http://schemas.microsoft.com/office/drawing/2014/main" id="{0FB8C274-5CCA-301E-3A75-99E01DE18B10}"/>
              </a:ext>
            </a:extLst>
          </p:cNvPr>
          <p:cNvGrpSpPr/>
          <p:nvPr/>
        </p:nvGrpSpPr>
        <p:grpSpPr>
          <a:xfrm>
            <a:off x="695960" y="1239266"/>
            <a:ext cx="10800080" cy="5100574"/>
            <a:chOff x="279400" y="1371600"/>
            <a:chExt cx="11358880" cy="5364480"/>
          </a:xfrm>
        </p:grpSpPr>
        <p:sp>
          <p:nvSpPr>
            <p:cNvPr id="4" name="Rectangle 3">
              <a:extLst>
                <a:ext uri="{FF2B5EF4-FFF2-40B4-BE49-F238E27FC236}">
                  <a16:creationId xmlns:a16="http://schemas.microsoft.com/office/drawing/2014/main" id="{3562E9D3-5A43-0B4C-9F22-6A8A0E9E55D1}"/>
                </a:ext>
              </a:extLst>
            </p:cNvPr>
            <p:cNvSpPr/>
            <p:nvPr/>
          </p:nvSpPr>
          <p:spPr>
            <a:xfrm>
              <a:off x="5374640" y="13716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[0,8) </a:t>
              </a:r>
            </a:p>
            <a:p>
              <a:r>
                <a:rPr lang="en-US" sz="1600" dirty="0">
                  <a:solidFill>
                    <a:schemeClr val="tx1"/>
                  </a:solidFill>
                </a:rPr>
                <a:t>sum: 81</a:t>
              </a:r>
            </a:p>
            <a:p>
              <a:r>
                <a:rPr lang="en-US" sz="1600" dirty="0" err="1">
                  <a:solidFill>
                    <a:schemeClr val="tx1"/>
                  </a:solidFill>
                </a:rPr>
                <a:t>leftSum</a:t>
              </a:r>
              <a:r>
                <a:rPr lang="en-US" sz="1600" dirty="0">
                  <a:solidFill>
                    <a:schemeClr val="tx1"/>
                  </a:solidFill>
                </a:rPr>
                <a:t>:</a:t>
              </a:r>
            </a:p>
          </p:txBody>
        </p:sp>
        <p:sp>
          <p:nvSpPr>
            <p:cNvPr id="14" name="Rectangle 13">
              <a:extLst>
                <a:ext uri="{FF2B5EF4-FFF2-40B4-BE49-F238E27FC236}">
                  <a16:creationId xmlns:a16="http://schemas.microsoft.com/office/drawing/2014/main" id="{A43480E1-8D7B-7A87-1CB0-8AA630393EA1}"/>
                </a:ext>
              </a:extLst>
            </p:cNvPr>
            <p:cNvSpPr/>
            <p:nvPr/>
          </p:nvSpPr>
          <p:spPr>
            <a:xfrm>
              <a:off x="10160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[0,2) </a:t>
              </a:r>
            </a:p>
            <a:p>
              <a:r>
                <a:rPr lang="en-US" sz="1600" dirty="0">
                  <a:solidFill>
                    <a:schemeClr val="tx1"/>
                  </a:solidFill>
                </a:rPr>
                <a:t>sum: 26</a:t>
              </a:r>
            </a:p>
            <a:p>
              <a:r>
                <a:rPr lang="en-US" sz="1600" dirty="0" err="1">
                  <a:solidFill>
                    <a:schemeClr val="tx1"/>
                  </a:solidFill>
                </a:rPr>
                <a:t>leftSum</a:t>
              </a:r>
              <a:r>
                <a:rPr lang="en-US" sz="1600" dirty="0">
                  <a:solidFill>
                    <a:schemeClr val="tx1"/>
                  </a:solidFill>
                </a:rPr>
                <a:t>:</a:t>
              </a:r>
            </a:p>
          </p:txBody>
        </p:sp>
        <p:sp>
          <p:nvSpPr>
            <p:cNvPr id="15" name="Rectangle 14">
              <a:extLst>
                <a:ext uri="{FF2B5EF4-FFF2-40B4-BE49-F238E27FC236}">
                  <a16:creationId xmlns:a16="http://schemas.microsoft.com/office/drawing/2014/main" id="{ADEF5900-69A4-8B39-AEFB-E6337AB7EE37}"/>
                </a:ext>
              </a:extLst>
            </p:cNvPr>
            <p:cNvSpPr/>
            <p:nvPr/>
          </p:nvSpPr>
          <p:spPr>
            <a:xfrm>
              <a:off x="39420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[2,4) </a:t>
              </a:r>
            </a:p>
            <a:p>
              <a:r>
                <a:rPr lang="en-US" sz="1600" dirty="0">
                  <a:solidFill>
                    <a:schemeClr val="tx1"/>
                  </a:solidFill>
                </a:rPr>
                <a:t>sum: 22</a:t>
              </a:r>
            </a:p>
            <a:p>
              <a:r>
                <a:rPr lang="en-US" sz="1600" dirty="0" err="1">
                  <a:solidFill>
                    <a:schemeClr val="tx1"/>
                  </a:solidFill>
                </a:rPr>
                <a:t>leftSum</a:t>
              </a:r>
              <a:r>
                <a:rPr lang="en-US" sz="1600" dirty="0">
                  <a:solidFill>
                    <a:schemeClr val="tx1"/>
                  </a:solidFill>
                </a:rPr>
                <a:t>:</a:t>
              </a:r>
            </a:p>
          </p:txBody>
        </p:sp>
        <p:sp>
          <p:nvSpPr>
            <p:cNvPr id="18" name="Rectangle 17">
              <a:extLst>
                <a:ext uri="{FF2B5EF4-FFF2-40B4-BE49-F238E27FC236}">
                  <a16:creationId xmlns:a16="http://schemas.microsoft.com/office/drawing/2014/main" id="{0D93F352-E053-F85C-5474-99A3CC5B2D8D}"/>
                </a:ext>
              </a:extLst>
            </p:cNvPr>
            <p:cNvSpPr/>
            <p:nvPr/>
          </p:nvSpPr>
          <p:spPr>
            <a:xfrm>
              <a:off x="240792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[0,4) </a:t>
              </a:r>
            </a:p>
            <a:p>
              <a:r>
                <a:rPr lang="en-US" sz="1600" dirty="0">
                  <a:solidFill>
                    <a:schemeClr val="tx1"/>
                  </a:solidFill>
                </a:rPr>
                <a:t>sum: 48</a:t>
              </a:r>
            </a:p>
            <a:p>
              <a:r>
                <a:rPr lang="en-US" sz="1600" dirty="0" err="1">
                  <a:solidFill>
                    <a:schemeClr val="tx1"/>
                  </a:solidFill>
                </a:rPr>
                <a:t>leftSum</a:t>
              </a:r>
              <a:r>
                <a:rPr lang="en-US" sz="1600" dirty="0">
                  <a:solidFill>
                    <a:schemeClr val="tx1"/>
                  </a:solidFill>
                </a:rPr>
                <a:t>:</a:t>
              </a:r>
            </a:p>
          </p:txBody>
        </p:sp>
        <p:sp>
          <p:nvSpPr>
            <p:cNvPr id="19" name="Rectangle 18">
              <a:extLst>
                <a:ext uri="{FF2B5EF4-FFF2-40B4-BE49-F238E27FC236}">
                  <a16:creationId xmlns:a16="http://schemas.microsoft.com/office/drawing/2014/main" id="{93098F5D-9C41-8DE2-BC72-49FAC45F4C0E}"/>
                </a:ext>
              </a:extLst>
            </p:cNvPr>
            <p:cNvSpPr/>
            <p:nvPr/>
          </p:nvSpPr>
          <p:spPr>
            <a:xfrm>
              <a:off x="823976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[4,8) </a:t>
              </a:r>
            </a:p>
            <a:p>
              <a:r>
                <a:rPr lang="en-US" sz="1600" dirty="0">
                  <a:solidFill>
                    <a:schemeClr val="tx1"/>
                  </a:solidFill>
                </a:rPr>
                <a:t>sum: 33</a:t>
              </a:r>
            </a:p>
            <a:p>
              <a:r>
                <a:rPr lang="en-US" sz="1600" dirty="0" err="1">
                  <a:solidFill>
                    <a:schemeClr val="tx1"/>
                  </a:solidFill>
                </a:rPr>
                <a:t>leftSum</a:t>
              </a:r>
              <a:r>
                <a:rPr lang="en-US" sz="1600" dirty="0">
                  <a:solidFill>
                    <a:schemeClr val="tx1"/>
                  </a:solidFill>
                </a:rPr>
                <a:t>:</a:t>
              </a:r>
            </a:p>
          </p:txBody>
        </p:sp>
        <p:sp>
          <p:nvSpPr>
            <p:cNvPr id="20" name="Rectangle 19">
              <a:extLst>
                <a:ext uri="{FF2B5EF4-FFF2-40B4-BE49-F238E27FC236}">
                  <a16:creationId xmlns:a16="http://schemas.microsoft.com/office/drawing/2014/main" id="{9C687C96-5038-20AF-AC40-28D35E780016}"/>
                </a:ext>
              </a:extLst>
            </p:cNvPr>
            <p:cNvSpPr/>
            <p:nvPr/>
          </p:nvSpPr>
          <p:spPr>
            <a:xfrm>
              <a:off x="68072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[4,6) </a:t>
              </a:r>
            </a:p>
            <a:p>
              <a:r>
                <a:rPr lang="en-US" sz="1600" dirty="0">
                  <a:solidFill>
                    <a:schemeClr val="tx1"/>
                  </a:solidFill>
                </a:rPr>
                <a:t>sum: 10</a:t>
              </a:r>
            </a:p>
            <a:p>
              <a:r>
                <a:rPr lang="en-US" sz="1600" dirty="0" err="1">
                  <a:solidFill>
                    <a:schemeClr val="tx1"/>
                  </a:solidFill>
                </a:rPr>
                <a:t>leftSum</a:t>
              </a:r>
              <a:r>
                <a:rPr lang="en-US" sz="1600" dirty="0">
                  <a:solidFill>
                    <a:schemeClr val="tx1"/>
                  </a:solidFill>
                </a:rPr>
                <a:t>:</a:t>
              </a:r>
            </a:p>
          </p:txBody>
        </p:sp>
        <p:sp>
          <p:nvSpPr>
            <p:cNvPr id="21" name="Rectangle 20">
              <a:extLst>
                <a:ext uri="{FF2B5EF4-FFF2-40B4-BE49-F238E27FC236}">
                  <a16:creationId xmlns:a16="http://schemas.microsoft.com/office/drawing/2014/main" id="{9910CE0F-0D67-D684-20ED-9236C0C0FD40}"/>
                </a:ext>
              </a:extLst>
            </p:cNvPr>
            <p:cNvSpPr/>
            <p:nvPr/>
          </p:nvSpPr>
          <p:spPr>
            <a:xfrm>
              <a:off x="96316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[6,8) </a:t>
              </a:r>
            </a:p>
            <a:p>
              <a:r>
                <a:rPr lang="en-US" sz="1600" dirty="0">
                  <a:solidFill>
                    <a:schemeClr val="tx1"/>
                  </a:solidFill>
                </a:rPr>
                <a:t>sum: 23 </a:t>
              </a:r>
            </a:p>
            <a:p>
              <a:r>
                <a:rPr lang="en-US" sz="1600" dirty="0" err="1">
                  <a:solidFill>
                    <a:schemeClr val="tx1"/>
                  </a:solidFill>
                </a:rPr>
                <a:t>leftSum</a:t>
              </a:r>
              <a:r>
                <a:rPr lang="en-US" sz="1600" dirty="0">
                  <a:solidFill>
                    <a:schemeClr val="tx1"/>
                  </a:solidFill>
                </a:rPr>
                <a:t>:</a:t>
              </a:r>
            </a:p>
          </p:txBody>
        </p:sp>
        <p:sp>
          <p:nvSpPr>
            <p:cNvPr id="22" name="Rectangle 21">
              <a:extLst>
                <a:ext uri="{FF2B5EF4-FFF2-40B4-BE49-F238E27FC236}">
                  <a16:creationId xmlns:a16="http://schemas.microsoft.com/office/drawing/2014/main" id="{F46255A2-00FE-2C2E-16B6-A7682A88B8D1}"/>
                </a:ext>
              </a:extLst>
            </p:cNvPr>
            <p:cNvSpPr/>
            <p:nvPr/>
          </p:nvSpPr>
          <p:spPr>
            <a:xfrm>
              <a:off x="2794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[0,1) </a:t>
              </a:r>
            </a:p>
            <a:p>
              <a:r>
                <a:rPr lang="en-US" sz="1600" dirty="0">
                  <a:solidFill>
                    <a:schemeClr val="tx1"/>
                  </a:solidFill>
                </a:rPr>
                <a:t>sum: 10</a:t>
              </a:r>
            </a:p>
            <a:p>
              <a:r>
                <a:rPr lang="en-US" sz="1600" dirty="0" err="1">
                  <a:solidFill>
                    <a:schemeClr val="tx1"/>
                  </a:solidFill>
                </a:rPr>
                <a:t>leftSum</a:t>
              </a:r>
              <a:r>
                <a:rPr lang="en-US" sz="1600" dirty="0">
                  <a:solidFill>
                    <a:schemeClr val="tx1"/>
                  </a:solidFill>
                </a:rPr>
                <a:t>:</a:t>
              </a:r>
            </a:p>
          </p:txBody>
        </p:sp>
        <p:sp>
          <p:nvSpPr>
            <p:cNvPr id="23" name="Rectangle 22">
              <a:extLst>
                <a:ext uri="{FF2B5EF4-FFF2-40B4-BE49-F238E27FC236}">
                  <a16:creationId xmlns:a16="http://schemas.microsoft.com/office/drawing/2014/main" id="{CC6D19EC-5C4C-6773-E95E-B3DB6B020E95}"/>
                </a:ext>
              </a:extLst>
            </p:cNvPr>
            <p:cNvSpPr/>
            <p:nvPr/>
          </p:nvSpPr>
          <p:spPr>
            <a:xfrm>
              <a:off x="17729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[1,2) </a:t>
              </a:r>
            </a:p>
            <a:p>
              <a:r>
                <a:rPr lang="en-US" sz="1600" dirty="0">
                  <a:solidFill>
                    <a:schemeClr val="tx1"/>
                  </a:solidFill>
                </a:rPr>
                <a:t>sum: 16 </a:t>
              </a:r>
            </a:p>
            <a:p>
              <a:r>
                <a:rPr lang="en-US" sz="1600" dirty="0" err="1">
                  <a:solidFill>
                    <a:schemeClr val="tx1"/>
                  </a:solidFill>
                </a:rPr>
                <a:t>leftSum</a:t>
              </a:r>
              <a:r>
                <a:rPr lang="en-US" sz="1600" dirty="0">
                  <a:solidFill>
                    <a:schemeClr val="tx1"/>
                  </a:solidFill>
                </a:rPr>
                <a:t>:</a:t>
              </a:r>
            </a:p>
          </p:txBody>
        </p:sp>
        <p:sp>
          <p:nvSpPr>
            <p:cNvPr id="26" name="Rectangle 25">
              <a:extLst>
                <a:ext uri="{FF2B5EF4-FFF2-40B4-BE49-F238E27FC236}">
                  <a16:creationId xmlns:a16="http://schemas.microsoft.com/office/drawing/2014/main" id="{FC156EFA-F92C-3595-EB8C-E23E5A4C04C2}"/>
                </a:ext>
              </a:extLst>
            </p:cNvPr>
            <p:cNvSpPr/>
            <p:nvPr/>
          </p:nvSpPr>
          <p:spPr>
            <a:xfrm>
              <a:off x="31851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[2,3) </a:t>
              </a:r>
            </a:p>
            <a:p>
              <a:r>
                <a:rPr lang="en-US" sz="1600" dirty="0">
                  <a:solidFill>
                    <a:schemeClr val="tx1"/>
                  </a:solidFill>
                </a:rPr>
                <a:t>sum: 4</a:t>
              </a:r>
            </a:p>
            <a:p>
              <a:r>
                <a:rPr lang="en-US" sz="1600" dirty="0" err="1">
                  <a:solidFill>
                    <a:schemeClr val="tx1"/>
                  </a:solidFill>
                </a:rPr>
                <a:t>leftSum</a:t>
              </a:r>
              <a:r>
                <a:rPr lang="en-US" sz="1600" dirty="0">
                  <a:solidFill>
                    <a:schemeClr val="tx1"/>
                  </a:solidFill>
                </a:rPr>
                <a:t>:</a:t>
              </a:r>
            </a:p>
          </p:txBody>
        </p:sp>
        <p:sp>
          <p:nvSpPr>
            <p:cNvPr id="27" name="Rectangle 26">
              <a:extLst>
                <a:ext uri="{FF2B5EF4-FFF2-40B4-BE49-F238E27FC236}">
                  <a16:creationId xmlns:a16="http://schemas.microsoft.com/office/drawing/2014/main" id="{FA19BC7B-6948-FD9D-1182-92F275A4C74A}"/>
                </a:ext>
              </a:extLst>
            </p:cNvPr>
            <p:cNvSpPr/>
            <p:nvPr/>
          </p:nvSpPr>
          <p:spPr>
            <a:xfrm>
              <a:off x="46786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[3,4) </a:t>
              </a:r>
            </a:p>
            <a:p>
              <a:r>
                <a:rPr lang="en-US" sz="1600" dirty="0">
                  <a:solidFill>
                    <a:schemeClr val="tx1"/>
                  </a:solidFill>
                </a:rPr>
                <a:t>sum: 18</a:t>
              </a:r>
            </a:p>
            <a:p>
              <a:r>
                <a:rPr lang="en-US" sz="1600" dirty="0" err="1">
                  <a:solidFill>
                    <a:schemeClr val="tx1"/>
                  </a:solidFill>
                </a:rPr>
                <a:t>leftSum</a:t>
              </a:r>
              <a:r>
                <a:rPr lang="en-US" sz="1600" dirty="0">
                  <a:solidFill>
                    <a:schemeClr val="tx1"/>
                  </a:solidFill>
                </a:rPr>
                <a:t>:</a:t>
              </a:r>
            </a:p>
          </p:txBody>
        </p:sp>
        <p:sp>
          <p:nvSpPr>
            <p:cNvPr id="28" name="Rectangle 27">
              <a:extLst>
                <a:ext uri="{FF2B5EF4-FFF2-40B4-BE49-F238E27FC236}">
                  <a16:creationId xmlns:a16="http://schemas.microsoft.com/office/drawing/2014/main" id="{FFB7EB36-DD30-F6B8-3C04-6EF3BCAE2931}"/>
                </a:ext>
              </a:extLst>
            </p:cNvPr>
            <p:cNvSpPr/>
            <p:nvPr/>
          </p:nvSpPr>
          <p:spPr>
            <a:xfrm>
              <a:off x="60706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[4,5) </a:t>
              </a:r>
            </a:p>
            <a:p>
              <a:r>
                <a:rPr lang="en-US" sz="1600" dirty="0">
                  <a:solidFill>
                    <a:schemeClr val="tx1"/>
                  </a:solidFill>
                </a:rPr>
                <a:t>sum: 8</a:t>
              </a:r>
            </a:p>
            <a:p>
              <a:r>
                <a:rPr lang="en-US" sz="1600" dirty="0" err="1">
                  <a:solidFill>
                    <a:schemeClr val="tx1"/>
                  </a:solidFill>
                </a:rPr>
                <a:t>leftSum</a:t>
              </a:r>
              <a:r>
                <a:rPr lang="en-US" sz="1600" dirty="0">
                  <a:solidFill>
                    <a:schemeClr val="tx1"/>
                  </a:solidFill>
                </a:rPr>
                <a:t>:</a:t>
              </a:r>
            </a:p>
          </p:txBody>
        </p:sp>
        <p:sp>
          <p:nvSpPr>
            <p:cNvPr id="29" name="Rectangle 28">
              <a:extLst>
                <a:ext uri="{FF2B5EF4-FFF2-40B4-BE49-F238E27FC236}">
                  <a16:creationId xmlns:a16="http://schemas.microsoft.com/office/drawing/2014/main" id="{51E75AC7-C883-F267-6281-8E4967E509EC}"/>
                </a:ext>
              </a:extLst>
            </p:cNvPr>
            <p:cNvSpPr/>
            <p:nvPr/>
          </p:nvSpPr>
          <p:spPr>
            <a:xfrm>
              <a:off x="75641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[5,6) </a:t>
              </a:r>
            </a:p>
            <a:p>
              <a:r>
                <a:rPr lang="en-US" sz="1600" dirty="0">
                  <a:solidFill>
                    <a:schemeClr val="tx1"/>
                  </a:solidFill>
                </a:rPr>
                <a:t>sum: 2</a:t>
              </a:r>
            </a:p>
            <a:p>
              <a:r>
                <a:rPr lang="en-US" sz="1600" dirty="0" err="1">
                  <a:solidFill>
                    <a:schemeClr val="tx1"/>
                  </a:solidFill>
                </a:rPr>
                <a:t>leftSum</a:t>
              </a:r>
              <a:r>
                <a:rPr lang="en-US" sz="1600" dirty="0">
                  <a:solidFill>
                    <a:schemeClr val="tx1"/>
                  </a:solidFill>
                </a:rPr>
                <a:t>:</a:t>
              </a:r>
            </a:p>
          </p:txBody>
        </p:sp>
        <p:sp>
          <p:nvSpPr>
            <p:cNvPr id="30" name="Rectangle 29">
              <a:extLst>
                <a:ext uri="{FF2B5EF4-FFF2-40B4-BE49-F238E27FC236}">
                  <a16:creationId xmlns:a16="http://schemas.microsoft.com/office/drawing/2014/main" id="{D1CEC3F4-5565-D1F1-C697-93A80469D8CA}"/>
                </a:ext>
              </a:extLst>
            </p:cNvPr>
            <p:cNvSpPr/>
            <p:nvPr/>
          </p:nvSpPr>
          <p:spPr>
            <a:xfrm>
              <a:off x="88747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[6,7) </a:t>
              </a:r>
            </a:p>
            <a:p>
              <a:r>
                <a:rPr lang="en-US" sz="1600" dirty="0">
                  <a:solidFill>
                    <a:schemeClr val="tx1"/>
                  </a:solidFill>
                </a:rPr>
                <a:t>sum: 14</a:t>
              </a:r>
            </a:p>
            <a:p>
              <a:r>
                <a:rPr lang="en-US" sz="1600" dirty="0" err="1">
                  <a:solidFill>
                    <a:schemeClr val="tx1"/>
                  </a:solidFill>
                </a:rPr>
                <a:t>leftSum</a:t>
              </a:r>
              <a:r>
                <a:rPr lang="en-US" sz="1600" dirty="0">
                  <a:solidFill>
                    <a:schemeClr val="tx1"/>
                  </a:solidFill>
                </a:rPr>
                <a:t>:</a:t>
              </a:r>
            </a:p>
          </p:txBody>
        </p:sp>
        <p:sp>
          <p:nvSpPr>
            <p:cNvPr id="31" name="Rectangle 30">
              <a:extLst>
                <a:ext uri="{FF2B5EF4-FFF2-40B4-BE49-F238E27FC236}">
                  <a16:creationId xmlns:a16="http://schemas.microsoft.com/office/drawing/2014/main" id="{29C44A18-A92B-9BA6-7CDB-DF3DF9D8C9F7}"/>
                </a:ext>
              </a:extLst>
            </p:cNvPr>
            <p:cNvSpPr/>
            <p:nvPr/>
          </p:nvSpPr>
          <p:spPr>
            <a:xfrm>
              <a:off x="103682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[7,8) </a:t>
              </a:r>
            </a:p>
            <a:p>
              <a:r>
                <a:rPr lang="en-US" sz="1600" dirty="0">
                  <a:solidFill>
                    <a:schemeClr val="tx1"/>
                  </a:solidFill>
                </a:rPr>
                <a:t>sum: 9</a:t>
              </a:r>
            </a:p>
            <a:p>
              <a:r>
                <a:rPr lang="en-US" sz="1600" dirty="0" err="1">
                  <a:solidFill>
                    <a:schemeClr val="tx1"/>
                  </a:solidFill>
                </a:rPr>
                <a:t>leftSum</a:t>
              </a:r>
              <a:r>
                <a:rPr lang="en-US" sz="1600" dirty="0">
                  <a:solidFill>
                    <a:schemeClr val="tx1"/>
                  </a:solidFill>
                </a:rPr>
                <a:t>:</a:t>
              </a:r>
            </a:p>
          </p:txBody>
        </p:sp>
        <p:cxnSp>
          <p:nvCxnSpPr>
            <p:cNvPr id="33" name="Straight Arrow Connector 32">
              <a:extLst>
                <a:ext uri="{FF2B5EF4-FFF2-40B4-BE49-F238E27FC236}">
                  <a16:creationId xmlns:a16="http://schemas.microsoft.com/office/drawing/2014/main" id="{67850F2A-A812-9FE3-D3F0-1C5DA9117AAB}"/>
                </a:ext>
              </a:extLst>
            </p:cNvPr>
            <p:cNvCxnSpPr>
              <a:cxnSpLocks/>
              <a:stCxn id="4" idx="1"/>
              <a:endCxn id="18" idx="0"/>
            </p:cNvCxnSpPr>
            <p:nvPr/>
          </p:nvCxnSpPr>
          <p:spPr>
            <a:xfrm flipH="1">
              <a:off x="3042920" y="2006600"/>
              <a:ext cx="23317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5E836CBC-8972-F382-5521-69C2D95B0B86}"/>
                </a:ext>
              </a:extLst>
            </p:cNvPr>
            <p:cNvCxnSpPr>
              <a:cxnSpLocks/>
              <a:stCxn id="4" idx="3"/>
              <a:endCxn id="19" idx="0"/>
            </p:cNvCxnSpPr>
            <p:nvPr/>
          </p:nvCxnSpPr>
          <p:spPr>
            <a:xfrm>
              <a:off x="6644640" y="2006600"/>
              <a:ext cx="22301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A2B1B5D0-E486-0606-42EF-9C25EB13D118}"/>
                </a:ext>
              </a:extLst>
            </p:cNvPr>
            <p:cNvCxnSpPr>
              <a:cxnSpLocks/>
              <a:stCxn id="18" idx="3"/>
              <a:endCxn id="15" idx="0"/>
            </p:cNvCxnSpPr>
            <p:nvPr/>
          </p:nvCxnSpPr>
          <p:spPr>
            <a:xfrm>
              <a:off x="3677920" y="3378200"/>
              <a:ext cx="8991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A471E203-D8D6-ED6B-0BB9-1F5B4984C865}"/>
                </a:ext>
              </a:extLst>
            </p:cNvPr>
            <p:cNvCxnSpPr>
              <a:cxnSpLocks/>
              <a:stCxn id="18" idx="1"/>
              <a:endCxn id="14" idx="0"/>
            </p:cNvCxnSpPr>
            <p:nvPr/>
          </p:nvCxnSpPr>
          <p:spPr>
            <a:xfrm flipH="1">
              <a:off x="165100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96F7C9E-5197-2DCC-60EB-CD332D7224BB}"/>
                </a:ext>
              </a:extLst>
            </p:cNvPr>
            <p:cNvCxnSpPr>
              <a:cxnSpLocks/>
              <a:stCxn id="19" idx="1"/>
              <a:endCxn id="20" idx="0"/>
            </p:cNvCxnSpPr>
            <p:nvPr/>
          </p:nvCxnSpPr>
          <p:spPr>
            <a:xfrm flipH="1">
              <a:off x="7442200" y="3378200"/>
              <a:ext cx="7975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DC60E03-4514-77BC-2D96-D36F9478A4FE}"/>
                </a:ext>
              </a:extLst>
            </p:cNvPr>
            <p:cNvCxnSpPr>
              <a:cxnSpLocks/>
              <a:stCxn id="19" idx="3"/>
              <a:endCxn id="21" idx="0"/>
            </p:cNvCxnSpPr>
            <p:nvPr/>
          </p:nvCxnSpPr>
          <p:spPr>
            <a:xfrm>
              <a:off x="950976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5F874BD4-A39C-D4E1-A1D2-25C6FBE85D5E}"/>
                </a:ext>
              </a:extLst>
            </p:cNvPr>
            <p:cNvCxnSpPr>
              <a:cxnSpLocks/>
              <a:stCxn id="14" idx="1"/>
              <a:endCxn id="22" idx="0"/>
            </p:cNvCxnSpPr>
            <p:nvPr/>
          </p:nvCxnSpPr>
          <p:spPr>
            <a:xfrm flipH="1">
              <a:off x="9144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05F81EA6-BDB5-057A-9119-165E82FAADB7}"/>
                </a:ext>
              </a:extLst>
            </p:cNvPr>
            <p:cNvCxnSpPr>
              <a:cxnSpLocks/>
              <a:stCxn id="14" idx="3"/>
              <a:endCxn id="23" idx="0"/>
            </p:cNvCxnSpPr>
            <p:nvPr/>
          </p:nvCxnSpPr>
          <p:spPr>
            <a:xfrm>
              <a:off x="22860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19A4C740-9B31-A37C-3B27-2D416FA0022C}"/>
                </a:ext>
              </a:extLst>
            </p:cNvPr>
            <p:cNvCxnSpPr>
              <a:cxnSpLocks/>
              <a:stCxn id="15" idx="1"/>
              <a:endCxn id="26" idx="0"/>
            </p:cNvCxnSpPr>
            <p:nvPr/>
          </p:nvCxnSpPr>
          <p:spPr>
            <a:xfrm flipH="1">
              <a:off x="38201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C8EAFCB7-337E-6080-3E02-B582D0349335}"/>
                </a:ext>
              </a:extLst>
            </p:cNvPr>
            <p:cNvCxnSpPr>
              <a:cxnSpLocks/>
              <a:stCxn id="15" idx="3"/>
              <a:endCxn id="27" idx="0"/>
            </p:cNvCxnSpPr>
            <p:nvPr/>
          </p:nvCxnSpPr>
          <p:spPr>
            <a:xfrm>
              <a:off x="52120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0A1EBD00-5EB5-8CEF-2660-D4AE712A1753}"/>
                </a:ext>
              </a:extLst>
            </p:cNvPr>
            <p:cNvCxnSpPr>
              <a:cxnSpLocks/>
              <a:stCxn id="20" idx="1"/>
              <a:endCxn id="28" idx="0"/>
            </p:cNvCxnSpPr>
            <p:nvPr/>
          </p:nvCxnSpPr>
          <p:spPr>
            <a:xfrm flipH="1">
              <a:off x="67056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34B654E8-4CAB-D9E6-A724-B7D9AC1B3BC3}"/>
                </a:ext>
              </a:extLst>
            </p:cNvPr>
            <p:cNvCxnSpPr>
              <a:cxnSpLocks/>
              <a:stCxn id="20" idx="3"/>
              <a:endCxn id="29" idx="0"/>
            </p:cNvCxnSpPr>
            <p:nvPr/>
          </p:nvCxnSpPr>
          <p:spPr>
            <a:xfrm>
              <a:off x="80772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4851EAFF-26BC-0981-AD50-DE20C0E1D625}"/>
                </a:ext>
              </a:extLst>
            </p:cNvPr>
            <p:cNvCxnSpPr>
              <a:cxnSpLocks/>
              <a:stCxn id="21" idx="1"/>
              <a:endCxn id="30" idx="0"/>
            </p:cNvCxnSpPr>
            <p:nvPr/>
          </p:nvCxnSpPr>
          <p:spPr>
            <a:xfrm flipH="1">
              <a:off x="95097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3DD4F70C-8814-99A3-AA89-D791D0D03CDE}"/>
                </a:ext>
              </a:extLst>
            </p:cNvPr>
            <p:cNvCxnSpPr>
              <a:cxnSpLocks/>
              <a:stCxn id="21" idx="3"/>
              <a:endCxn id="31" idx="0"/>
            </p:cNvCxnSpPr>
            <p:nvPr/>
          </p:nvCxnSpPr>
          <p:spPr>
            <a:xfrm>
              <a:off x="109016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80" name="TextBox 79">
            <a:extLst>
              <a:ext uri="{FF2B5EF4-FFF2-40B4-BE49-F238E27FC236}">
                <a16:creationId xmlns:a16="http://schemas.microsoft.com/office/drawing/2014/main" id="{4CBE2527-7E2B-9DAA-6275-F61167D54814}"/>
              </a:ext>
            </a:extLst>
          </p:cNvPr>
          <p:cNvSpPr txBox="1"/>
          <p:nvPr/>
        </p:nvSpPr>
        <p:spPr>
          <a:xfrm>
            <a:off x="37527" y="857592"/>
            <a:ext cx="3660713" cy="1754326"/>
          </a:xfrm>
          <a:prstGeom prst="rect">
            <a:avLst/>
          </a:prstGeom>
          <a:noFill/>
        </p:spPr>
        <p:txBody>
          <a:bodyPr wrap="square" rtlCol="0">
            <a:spAutoFit/>
          </a:bodyPr>
          <a:lstStyle/>
          <a:p>
            <a:r>
              <a:rPr lang="en-US" dirty="0"/>
              <a:t>All sums filled in per node</a:t>
            </a:r>
          </a:p>
          <a:p>
            <a:r>
              <a:rPr lang="en-US" dirty="0"/>
              <a:t>In the next pass we will find </a:t>
            </a:r>
            <a:r>
              <a:rPr lang="en-US" dirty="0" err="1"/>
              <a:t>leftSum</a:t>
            </a:r>
            <a:endParaRPr lang="en-US" dirty="0"/>
          </a:p>
          <a:p>
            <a:endParaRPr lang="en-US" dirty="0"/>
          </a:p>
          <a:p>
            <a:r>
              <a:rPr lang="en-US" dirty="0" err="1"/>
              <a:t>leftSum</a:t>
            </a:r>
            <a:r>
              <a:rPr lang="en-US" dirty="0"/>
              <a:t> is the sum of all elements strictly to the left of the current range</a:t>
            </a:r>
          </a:p>
        </p:txBody>
      </p:sp>
      <p:grpSp>
        <p:nvGrpSpPr>
          <p:cNvPr id="81" name="Group 80" descr="The input to our algorithm will be the following array of length 8:&#10;&#10;[10,16,4,18,8,2,14,9]&#10;&#10;We are also given an empty array of length 8 for our output.">
            <a:extLst>
              <a:ext uri="{FF2B5EF4-FFF2-40B4-BE49-F238E27FC236}">
                <a16:creationId xmlns:a16="http://schemas.microsoft.com/office/drawing/2014/main" id="{6C764B31-F14D-144A-64AA-02CECD9C9599}"/>
              </a:ext>
            </a:extLst>
          </p:cNvPr>
          <p:cNvGrpSpPr/>
          <p:nvPr/>
        </p:nvGrpSpPr>
        <p:grpSpPr>
          <a:xfrm>
            <a:off x="6679091" y="83846"/>
            <a:ext cx="5383586" cy="1720798"/>
            <a:chOff x="6679091" y="83846"/>
            <a:chExt cx="5383586" cy="1720798"/>
          </a:xfrm>
        </p:grpSpPr>
        <p:grpSp>
          <p:nvGrpSpPr>
            <p:cNvPr id="82" name="Group 81">
              <a:extLst>
                <a:ext uri="{FF2B5EF4-FFF2-40B4-BE49-F238E27FC236}">
                  <a16:creationId xmlns:a16="http://schemas.microsoft.com/office/drawing/2014/main" id="{3A8F509B-5922-7F9E-995E-F648A59F3142}"/>
                </a:ext>
              </a:extLst>
            </p:cNvPr>
            <p:cNvGrpSpPr/>
            <p:nvPr/>
          </p:nvGrpSpPr>
          <p:grpSpPr>
            <a:xfrm>
              <a:off x="7562943" y="83846"/>
              <a:ext cx="4499734" cy="562558"/>
              <a:chOff x="6392545" y="364404"/>
              <a:chExt cx="5726090" cy="715878"/>
            </a:xfrm>
          </p:grpSpPr>
          <p:grpSp>
            <p:nvGrpSpPr>
              <p:cNvPr id="105" name="Group 104">
                <a:extLst>
                  <a:ext uri="{FF2B5EF4-FFF2-40B4-BE49-F238E27FC236}">
                    <a16:creationId xmlns:a16="http://schemas.microsoft.com/office/drawing/2014/main" id="{7C5DA8C2-ED00-0771-6A70-6B46D1E04D52}"/>
                  </a:ext>
                </a:extLst>
              </p:cNvPr>
              <p:cNvGrpSpPr/>
              <p:nvPr/>
            </p:nvGrpSpPr>
            <p:grpSpPr>
              <a:xfrm>
                <a:off x="6392545" y="365125"/>
                <a:ext cx="4295776" cy="715157"/>
                <a:chOff x="7967980" y="4321811"/>
                <a:chExt cx="2258060" cy="375920"/>
              </a:xfrm>
            </p:grpSpPr>
            <p:sp>
              <p:nvSpPr>
                <p:cNvPr id="108" name="Rectangle 107">
                  <a:extLst>
                    <a:ext uri="{FF2B5EF4-FFF2-40B4-BE49-F238E27FC236}">
                      <a16:creationId xmlns:a16="http://schemas.microsoft.com/office/drawing/2014/main" id="{23491F06-ACA1-B644-B5B3-643409F04D41}"/>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109" name="Rectangle 108">
                  <a:extLst>
                    <a:ext uri="{FF2B5EF4-FFF2-40B4-BE49-F238E27FC236}">
                      <a16:creationId xmlns:a16="http://schemas.microsoft.com/office/drawing/2014/main" id="{82C2D274-B83E-31DD-3CB2-8BB08DF900FF}"/>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110" name="Rectangle 109">
                  <a:extLst>
                    <a:ext uri="{FF2B5EF4-FFF2-40B4-BE49-F238E27FC236}">
                      <a16:creationId xmlns:a16="http://schemas.microsoft.com/office/drawing/2014/main" id="{DF077E85-2C0C-DE46-8C03-F158768117E8}"/>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111" name="Rectangle 110">
                  <a:extLst>
                    <a:ext uri="{FF2B5EF4-FFF2-40B4-BE49-F238E27FC236}">
                      <a16:creationId xmlns:a16="http://schemas.microsoft.com/office/drawing/2014/main" id="{ABADACF7-F3CF-FB08-E8AD-63D9F718DC8C}"/>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112" name="Rectangle 111">
                  <a:extLst>
                    <a:ext uri="{FF2B5EF4-FFF2-40B4-BE49-F238E27FC236}">
                      <a16:creationId xmlns:a16="http://schemas.microsoft.com/office/drawing/2014/main" id="{AD333151-5F5E-595C-50E0-943EFED43AD1}"/>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113" name="Rectangle 112">
                  <a:extLst>
                    <a:ext uri="{FF2B5EF4-FFF2-40B4-BE49-F238E27FC236}">
                      <a16:creationId xmlns:a16="http://schemas.microsoft.com/office/drawing/2014/main" id="{9008FAF8-1292-A2E2-F711-E2FFC9EBF71E}"/>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p:sp>
            <p:nvSpPr>
              <p:cNvPr id="106" name="Rectangle 105">
                <a:extLst>
                  <a:ext uri="{FF2B5EF4-FFF2-40B4-BE49-F238E27FC236}">
                    <a16:creationId xmlns:a16="http://schemas.microsoft.com/office/drawing/2014/main" id="{FABF957C-1B56-1E22-FB1C-7A3BDC5277B1}"/>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sp>
            <p:nvSpPr>
              <p:cNvPr id="107" name="Rectangle 106">
                <a:extLst>
                  <a:ext uri="{FF2B5EF4-FFF2-40B4-BE49-F238E27FC236}">
                    <a16:creationId xmlns:a16="http://schemas.microsoft.com/office/drawing/2014/main" id="{89BEC2D9-2988-B502-3C6C-A2DB97C9B26C}"/>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9</a:t>
                </a:r>
              </a:p>
            </p:txBody>
          </p:sp>
        </p:grpSp>
        <p:grpSp>
          <p:nvGrpSpPr>
            <p:cNvPr id="83" name="Group 82">
              <a:extLst>
                <a:ext uri="{FF2B5EF4-FFF2-40B4-BE49-F238E27FC236}">
                  <a16:creationId xmlns:a16="http://schemas.microsoft.com/office/drawing/2014/main" id="{E9E50DA6-316F-5753-D102-A743F9CE068C}"/>
                </a:ext>
              </a:extLst>
            </p:cNvPr>
            <p:cNvGrpSpPr/>
            <p:nvPr/>
          </p:nvGrpSpPr>
          <p:grpSpPr>
            <a:xfrm>
              <a:off x="7562943" y="773982"/>
              <a:ext cx="4499734" cy="562558"/>
              <a:chOff x="6392545" y="364404"/>
              <a:chExt cx="5726090" cy="715878"/>
            </a:xfrm>
          </p:grpSpPr>
          <p:grpSp>
            <p:nvGrpSpPr>
              <p:cNvPr id="96" name="Group 95">
                <a:extLst>
                  <a:ext uri="{FF2B5EF4-FFF2-40B4-BE49-F238E27FC236}">
                    <a16:creationId xmlns:a16="http://schemas.microsoft.com/office/drawing/2014/main" id="{1B330370-B3FD-0DD6-888F-F35C1428E044}"/>
                  </a:ext>
                </a:extLst>
              </p:cNvPr>
              <p:cNvGrpSpPr/>
              <p:nvPr/>
            </p:nvGrpSpPr>
            <p:grpSpPr>
              <a:xfrm>
                <a:off x="6392545" y="365125"/>
                <a:ext cx="4295776" cy="715157"/>
                <a:chOff x="7967980" y="4321811"/>
                <a:chExt cx="2258060" cy="375920"/>
              </a:xfrm>
            </p:grpSpPr>
            <p:sp>
              <p:nvSpPr>
                <p:cNvPr id="99" name="Rectangle 98">
                  <a:extLst>
                    <a:ext uri="{FF2B5EF4-FFF2-40B4-BE49-F238E27FC236}">
                      <a16:creationId xmlns:a16="http://schemas.microsoft.com/office/drawing/2014/main" id="{F1FDD9C0-F599-DE16-1F69-8C24F99BA8A3}"/>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0" name="Rectangle 99">
                  <a:extLst>
                    <a:ext uri="{FF2B5EF4-FFF2-40B4-BE49-F238E27FC236}">
                      <a16:creationId xmlns:a16="http://schemas.microsoft.com/office/drawing/2014/main" id="{194782E6-2A21-7F05-48F7-6A2DD7A77C7C}"/>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1" name="Rectangle 100">
                  <a:extLst>
                    <a:ext uri="{FF2B5EF4-FFF2-40B4-BE49-F238E27FC236}">
                      <a16:creationId xmlns:a16="http://schemas.microsoft.com/office/drawing/2014/main" id="{03B1BDFF-9249-D172-E239-4D5D385E2121}"/>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2" name="Rectangle 101">
                  <a:extLst>
                    <a:ext uri="{FF2B5EF4-FFF2-40B4-BE49-F238E27FC236}">
                      <a16:creationId xmlns:a16="http://schemas.microsoft.com/office/drawing/2014/main" id="{3C8D8D64-BCCF-5129-B54F-2BA2B86D786E}"/>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3" name="Rectangle 102">
                  <a:extLst>
                    <a:ext uri="{FF2B5EF4-FFF2-40B4-BE49-F238E27FC236}">
                      <a16:creationId xmlns:a16="http://schemas.microsoft.com/office/drawing/2014/main" id="{7F35E7FE-A6A3-51AD-5945-F950199951F5}"/>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4" name="Rectangle 103">
                  <a:extLst>
                    <a:ext uri="{FF2B5EF4-FFF2-40B4-BE49-F238E27FC236}">
                      <a16:creationId xmlns:a16="http://schemas.microsoft.com/office/drawing/2014/main" id="{F0CF5F02-6A7C-F225-C7B9-92C6A6713159}"/>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grpSp>
          <p:sp>
            <p:nvSpPr>
              <p:cNvPr id="97" name="Rectangle 96">
                <a:extLst>
                  <a:ext uri="{FF2B5EF4-FFF2-40B4-BE49-F238E27FC236}">
                    <a16:creationId xmlns:a16="http://schemas.microsoft.com/office/drawing/2014/main" id="{99811097-8C8F-A89C-5A2F-D0EB07FFB60B}"/>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98" name="Rectangle 97">
                <a:extLst>
                  <a:ext uri="{FF2B5EF4-FFF2-40B4-BE49-F238E27FC236}">
                    <a16:creationId xmlns:a16="http://schemas.microsoft.com/office/drawing/2014/main" id="{24E7E67B-16FD-17A9-51F9-425D1109D599}"/>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grpSp>
        <p:sp>
          <p:nvSpPr>
            <p:cNvPr id="84" name="TextBox 83">
              <a:extLst>
                <a:ext uri="{FF2B5EF4-FFF2-40B4-BE49-F238E27FC236}">
                  <a16:creationId xmlns:a16="http://schemas.microsoft.com/office/drawing/2014/main" id="{94F203A5-6E4B-E23B-8EEA-700A9E284B3B}"/>
                </a:ext>
              </a:extLst>
            </p:cNvPr>
            <p:cNvSpPr txBox="1"/>
            <p:nvPr/>
          </p:nvSpPr>
          <p:spPr>
            <a:xfrm>
              <a:off x="6816635" y="180459"/>
              <a:ext cx="742511" cy="369332"/>
            </a:xfrm>
            <a:prstGeom prst="rect">
              <a:avLst/>
            </a:prstGeom>
            <a:noFill/>
          </p:spPr>
          <p:txBody>
            <a:bodyPr wrap="none" rtlCol="0">
              <a:spAutoFit/>
            </a:bodyPr>
            <a:lstStyle/>
            <a:p>
              <a:r>
                <a:rPr lang="en-US" dirty="0"/>
                <a:t>Input:</a:t>
              </a:r>
            </a:p>
          </p:txBody>
        </p:sp>
        <p:sp>
          <p:nvSpPr>
            <p:cNvPr id="85" name="TextBox 84">
              <a:extLst>
                <a:ext uri="{FF2B5EF4-FFF2-40B4-BE49-F238E27FC236}">
                  <a16:creationId xmlns:a16="http://schemas.microsoft.com/office/drawing/2014/main" id="{8C24E453-355F-1444-2CC1-9BC31203D7E6}"/>
                </a:ext>
              </a:extLst>
            </p:cNvPr>
            <p:cNvSpPr txBox="1"/>
            <p:nvPr/>
          </p:nvSpPr>
          <p:spPr>
            <a:xfrm>
              <a:off x="6679091" y="839788"/>
              <a:ext cx="918841" cy="369332"/>
            </a:xfrm>
            <a:prstGeom prst="rect">
              <a:avLst/>
            </a:prstGeom>
            <a:noFill/>
          </p:spPr>
          <p:txBody>
            <a:bodyPr wrap="none" rtlCol="0">
              <a:spAutoFit/>
            </a:bodyPr>
            <a:lstStyle/>
            <a:p>
              <a:r>
                <a:rPr lang="en-US" dirty="0"/>
                <a:t>Output:</a:t>
              </a:r>
            </a:p>
          </p:txBody>
        </p:sp>
        <p:grpSp>
          <p:nvGrpSpPr>
            <p:cNvPr id="86" name="Group 85">
              <a:extLst>
                <a:ext uri="{FF2B5EF4-FFF2-40B4-BE49-F238E27FC236}">
                  <a16:creationId xmlns:a16="http://schemas.microsoft.com/office/drawing/2014/main" id="{7BACBD43-F174-06CA-6927-33F35B9FEF70}"/>
                </a:ext>
              </a:extLst>
            </p:cNvPr>
            <p:cNvGrpSpPr/>
            <p:nvPr/>
          </p:nvGrpSpPr>
          <p:grpSpPr>
            <a:xfrm>
              <a:off x="7562943" y="1242086"/>
              <a:ext cx="4499734" cy="562558"/>
              <a:chOff x="6392545" y="364404"/>
              <a:chExt cx="5726090" cy="715878"/>
            </a:xfrm>
            <a:noFill/>
          </p:grpSpPr>
          <p:grpSp>
            <p:nvGrpSpPr>
              <p:cNvPr id="87" name="Group 86">
                <a:extLst>
                  <a:ext uri="{FF2B5EF4-FFF2-40B4-BE49-F238E27FC236}">
                    <a16:creationId xmlns:a16="http://schemas.microsoft.com/office/drawing/2014/main" id="{D0E89D0A-1C21-34EC-92A2-21667C842ACC}"/>
                  </a:ext>
                </a:extLst>
              </p:cNvPr>
              <p:cNvGrpSpPr/>
              <p:nvPr/>
            </p:nvGrpSpPr>
            <p:grpSpPr>
              <a:xfrm>
                <a:off x="6392545" y="365125"/>
                <a:ext cx="4295776" cy="715157"/>
                <a:chOff x="7967980" y="4321811"/>
                <a:chExt cx="2258060" cy="375920"/>
              </a:xfrm>
              <a:grpFill/>
            </p:grpSpPr>
            <p:sp>
              <p:nvSpPr>
                <p:cNvPr id="90" name="Rectangle 89">
                  <a:extLst>
                    <a:ext uri="{FF2B5EF4-FFF2-40B4-BE49-F238E27FC236}">
                      <a16:creationId xmlns:a16="http://schemas.microsoft.com/office/drawing/2014/main" id="{AC4B1651-6E66-DA98-5918-4B5C12EABD43}"/>
                    </a:ext>
                  </a:extLst>
                </p:cNvPr>
                <p:cNvSpPr/>
                <p:nvPr/>
              </p:nvSpPr>
              <p:spPr>
                <a:xfrm>
                  <a:off x="79679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0</a:t>
                  </a:r>
                </a:p>
              </p:txBody>
            </p:sp>
            <p:sp>
              <p:nvSpPr>
                <p:cNvPr id="91" name="Rectangle 90">
                  <a:extLst>
                    <a:ext uri="{FF2B5EF4-FFF2-40B4-BE49-F238E27FC236}">
                      <a16:creationId xmlns:a16="http://schemas.microsoft.com/office/drawing/2014/main" id="{D35C7752-77E4-AE15-AE86-9DBABCF320D1}"/>
                    </a:ext>
                  </a:extLst>
                </p:cNvPr>
                <p:cNvSpPr/>
                <p:nvPr/>
              </p:nvSpPr>
              <p:spPr>
                <a:xfrm>
                  <a:off x="83439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1</a:t>
                  </a:r>
                </a:p>
              </p:txBody>
            </p:sp>
            <p:sp>
              <p:nvSpPr>
                <p:cNvPr id="92" name="Rectangle 91">
                  <a:extLst>
                    <a:ext uri="{FF2B5EF4-FFF2-40B4-BE49-F238E27FC236}">
                      <a16:creationId xmlns:a16="http://schemas.microsoft.com/office/drawing/2014/main" id="{49911842-0853-5C73-56B5-2EF192E70D27}"/>
                    </a:ext>
                  </a:extLst>
                </p:cNvPr>
                <p:cNvSpPr/>
                <p:nvPr/>
              </p:nvSpPr>
              <p:spPr>
                <a:xfrm>
                  <a:off x="872236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2</a:t>
                  </a:r>
                </a:p>
              </p:txBody>
            </p:sp>
            <p:sp>
              <p:nvSpPr>
                <p:cNvPr id="93" name="Rectangle 92">
                  <a:extLst>
                    <a:ext uri="{FF2B5EF4-FFF2-40B4-BE49-F238E27FC236}">
                      <a16:creationId xmlns:a16="http://schemas.microsoft.com/office/drawing/2014/main" id="{FBF51EA9-CD8F-9B3A-ED3C-EF9D2896EF2A}"/>
                    </a:ext>
                  </a:extLst>
                </p:cNvPr>
                <p:cNvSpPr/>
                <p:nvPr/>
              </p:nvSpPr>
              <p:spPr>
                <a:xfrm>
                  <a:off x="90982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3</a:t>
                  </a:r>
                </a:p>
              </p:txBody>
            </p:sp>
            <p:sp>
              <p:nvSpPr>
                <p:cNvPr id="94" name="Rectangle 93">
                  <a:extLst>
                    <a:ext uri="{FF2B5EF4-FFF2-40B4-BE49-F238E27FC236}">
                      <a16:creationId xmlns:a16="http://schemas.microsoft.com/office/drawing/2014/main" id="{BE794E87-3D44-41C7-FCE8-9C29A5CFD387}"/>
                    </a:ext>
                  </a:extLst>
                </p:cNvPr>
                <p:cNvSpPr/>
                <p:nvPr/>
              </p:nvSpPr>
              <p:spPr>
                <a:xfrm>
                  <a:off x="94742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4</a:t>
                  </a:r>
                </a:p>
              </p:txBody>
            </p:sp>
            <p:sp>
              <p:nvSpPr>
                <p:cNvPr id="95" name="Rectangle 94">
                  <a:extLst>
                    <a:ext uri="{FF2B5EF4-FFF2-40B4-BE49-F238E27FC236}">
                      <a16:creationId xmlns:a16="http://schemas.microsoft.com/office/drawing/2014/main" id="{10D4778D-293C-008F-F3A3-0C708A86CE9C}"/>
                    </a:ext>
                  </a:extLst>
                </p:cNvPr>
                <p:cNvSpPr/>
                <p:nvPr/>
              </p:nvSpPr>
              <p:spPr>
                <a:xfrm>
                  <a:off x="985012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5</a:t>
                  </a:r>
                </a:p>
              </p:txBody>
            </p:sp>
          </p:grpSp>
          <p:sp>
            <p:nvSpPr>
              <p:cNvPr id="88" name="Rectangle 87">
                <a:extLst>
                  <a:ext uri="{FF2B5EF4-FFF2-40B4-BE49-F238E27FC236}">
                    <a16:creationId xmlns:a16="http://schemas.microsoft.com/office/drawing/2014/main" id="{BF66EB00-8DA6-5A73-8D23-5195825581D5}"/>
                  </a:ext>
                </a:extLst>
              </p:cNvPr>
              <p:cNvSpPr/>
              <p:nvPr/>
            </p:nvSpPr>
            <p:spPr>
              <a:xfrm>
                <a:off x="10688320"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6</a:t>
                </a:r>
              </a:p>
            </p:txBody>
          </p:sp>
          <p:sp>
            <p:nvSpPr>
              <p:cNvPr id="89" name="Rectangle 88">
                <a:extLst>
                  <a:ext uri="{FF2B5EF4-FFF2-40B4-BE49-F238E27FC236}">
                    <a16:creationId xmlns:a16="http://schemas.microsoft.com/office/drawing/2014/main" id="{65A52735-84EC-BD7D-C873-294F8D7FD971}"/>
                  </a:ext>
                </a:extLst>
              </p:cNvPr>
              <p:cNvSpPr/>
              <p:nvPr/>
            </p:nvSpPr>
            <p:spPr>
              <a:xfrm>
                <a:off x="11403478"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7</a:t>
                </a:r>
              </a:p>
            </p:txBody>
          </p:sp>
        </p:grpSp>
      </p:grpSp>
    </p:spTree>
    <p:extLst>
      <p:ext uri="{BB962C8B-B14F-4D97-AF65-F5344CB8AC3E}">
        <p14:creationId xmlns:p14="http://schemas.microsoft.com/office/powerpoint/2010/main" val="1191197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48FBF-5D9C-D52C-4369-2B280DBB2942}"/>
              </a:ext>
            </a:extLst>
          </p:cNvPr>
          <p:cNvSpPr>
            <a:spLocks noGrp="1"/>
          </p:cNvSpPr>
          <p:nvPr>
            <p:ph type="title"/>
          </p:nvPr>
        </p:nvSpPr>
        <p:spPr>
          <a:xfrm>
            <a:off x="838200" y="-102235"/>
            <a:ext cx="10515600" cy="1325563"/>
          </a:xfrm>
        </p:spPr>
        <p:txBody>
          <a:bodyPr/>
          <a:lstStyle/>
          <a:p>
            <a:r>
              <a:rPr lang="en-US" dirty="0"/>
              <a:t>Step 2: fill in </a:t>
            </a:r>
            <a:r>
              <a:rPr lang="en-US" dirty="0" err="1"/>
              <a:t>leftSum</a:t>
            </a:r>
            <a:r>
              <a:rPr lang="en-US" dirty="0"/>
              <a:t> </a:t>
            </a:r>
            <a:br>
              <a:rPr lang="en-US" dirty="0"/>
            </a:br>
            <a:r>
              <a:rPr lang="en-US" dirty="0"/>
              <a:t>		and Output (1/4)</a:t>
            </a:r>
          </a:p>
        </p:txBody>
      </p:sp>
      <p:grpSp>
        <p:nvGrpSpPr>
          <p:cNvPr id="78" name="Group 77" descr="Next we will fill in each node's leftSum field as well as the output array. To ensure we can parallelize the task of filling in the leftSum field, we may only use already-computed values. We will begin with the root, so any leftSum of an ancestor node is usable. Because sum was computed for each node in the previous step, the sum of any node is available.">
            <a:extLst>
              <a:ext uri="{FF2B5EF4-FFF2-40B4-BE49-F238E27FC236}">
                <a16:creationId xmlns:a16="http://schemas.microsoft.com/office/drawing/2014/main" id="{0FB8C274-5CCA-301E-3A75-99E01DE18B10}"/>
              </a:ext>
            </a:extLst>
          </p:cNvPr>
          <p:cNvGrpSpPr/>
          <p:nvPr/>
        </p:nvGrpSpPr>
        <p:grpSpPr>
          <a:xfrm>
            <a:off x="695960" y="1239266"/>
            <a:ext cx="10800080" cy="5100574"/>
            <a:chOff x="279400" y="1371600"/>
            <a:chExt cx="11358880" cy="5364480"/>
          </a:xfrm>
        </p:grpSpPr>
        <p:sp>
          <p:nvSpPr>
            <p:cNvPr id="4" name="Rectangle 3">
              <a:extLst>
                <a:ext uri="{FF2B5EF4-FFF2-40B4-BE49-F238E27FC236}">
                  <a16:creationId xmlns:a16="http://schemas.microsoft.com/office/drawing/2014/main" id="{3562E9D3-5A43-0B4C-9F22-6A8A0E9E55D1}"/>
                </a:ext>
              </a:extLst>
            </p:cNvPr>
            <p:cNvSpPr/>
            <p:nvPr/>
          </p:nvSpPr>
          <p:spPr>
            <a:xfrm>
              <a:off x="5374640" y="13716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[0,8) </a:t>
              </a:r>
            </a:p>
            <a:p>
              <a:r>
                <a:rPr lang="en-US" sz="1600" dirty="0">
                  <a:solidFill>
                    <a:schemeClr val="tx1"/>
                  </a:solidFill>
                </a:rPr>
                <a:t>sum: 81</a:t>
              </a:r>
            </a:p>
            <a:p>
              <a:r>
                <a:rPr lang="en-US" sz="1600" dirty="0" err="1">
                  <a:solidFill>
                    <a:schemeClr val="tx1"/>
                  </a:solidFill>
                </a:rPr>
                <a:t>leftSum</a:t>
              </a:r>
              <a:r>
                <a:rPr lang="en-US" sz="1600" dirty="0">
                  <a:solidFill>
                    <a:schemeClr val="tx1"/>
                  </a:solidFill>
                </a:rPr>
                <a:t>:</a:t>
              </a:r>
            </a:p>
          </p:txBody>
        </p:sp>
        <p:sp>
          <p:nvSpPr>
            <p:cNvPr id="14" name="Rectangle 13">
              <a:extLst>
                <a:ext uri="{FF2B5EF4-FFF2-40B4-BE49-F238E27FC236}">
                  <a16:creationId xmlns:a16="http://schemas.microsoft.com/office/drawing/2014/main" id="{A43480E1-8D7B-7A87-1CB0-8AA630393EA1}"/>
                </a:ext>
              </a:extLst>
            </p:cNvPr>
            <p:cNvSpPr/>
            <p:nvPr/>
          </p:nvSpPr>
          <p:spPr>
            <a:xfrm>
              <a:off x="10160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[0,2) </a:t>
              </a:r>
            </a:p>
            <a:p>
              <a:r>
                <a:rPr lang="en-US" sz="1600" dirty="0">
                  <a:solidFill>
                    <a:schemeClr val="tx1"/>
                  </a:solidFill>
                </a:rPr>
                <a:t>sum: 26</a:t>
              </a:r>
            </a:p>
            <a:p>
              <a:r>
                <a:rPr lang="en-US" sz="1600" dirty="0" err="1">
                  <a:solidFill>
                    <a:schemeClr val="tx1"/>
                  </a:solidFill>
                </a:rPr>
                <a:t>leftSum</a:t>
              </a:r>
              <a:r>
                <a:rPr lang="en-US" sz="1600" dirty="0">
                  <a:solidFill>
                    <a:schemeClr val="tx1"/>
                  </a:solidFill>
                </a:rPr>
                <a:t>:</a:t>
              </a:r>
            </a:p>
          </p:txBody>
        </p:sp>
        <p:sp>
          <p:nvSpPr>
            <p:cNvPr id="15" name="Rectangle 14">
              <a:extLst>
                <a:ext uri="{FF2B5EF4-FFF2-40B4-BE49-F238E27FC236}">
                  <a16:creationId xmlns:a16="http://schemas.microsoft.com/office/drawing/2014/main" id="{ADEF5900-69A4-8B39-AEFB-E6337AB7EE37}"/>
                </a:ext>
              </a:extLst>
            </p:cNvPr>
            <p:cNvSpPr/>
            <p:nvPr/>
          </p:nvSpPr>
          <p:spPr>
            <a:xfrm>
              <a:off x="39420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[2,4) </a:t>
              </a:r>
            </a:p>
            <a:p>
              <a:r>
                <a:rPr lang="en-US" sz="1600" dirty="0">
                  <a:solidFill>
                    <a:schemeClr val="tx1"/>
                  </a:solidFill>
                </a:rPr>
                <a:t>sum: 22</a:t>
              </a:r>
            </a:p>
            <a:p>
              <a:r>
                <a:rPr lang="en-US" sz="1600" dirty="0" err="1">
                  <a:solidFill>
                    <a:schemeClr val="tx1"/>
                  </a:solidFill>
                </a:rPr>
                <a:t>leftSum</a:t>
              </a:r>
              <a:r>
                <a:rPr lang="en-US" sz="1600" dirty="0">
                  <a:solidFill>
                    <a:schemeClr val="tx1"/>
                  </a:solidFill>
                </a:rPr>
                <a:t>:</a:t>
              </a:r>
            </a:p>
          </p:txBody>
        </p:sp>
        <p:sp>
          <p:nvSpPr>
            <p:cNvPr id="18" name="Rectangle 17">
              <a:extLst>
                <a:ext uri="{FF2B5EF4-FFF2-40B4-BE49-F238E27FC236}">
                  <a16:creationId xmlns:a16="http://schemas.microsoft.com/office/drawing/2014/main" id="{0D93F352-E053-F85C-5474-99A3CC5B2D8D}"/>
                </a:ext>
              </a:extLst>
            </p:cNvPr>
            <p:cNvSpPr/>
            <p:nvPr/>
          </p:nvSpPr>
          <p:spPr>
            <a:xfrm>
              <a:off x="240792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[0,4) </a:t>
              </a:r>
            </a:p>
            <a:p>
              <a:r>
                <a:rPr lang="en-US" sz="1600" dirty="0">
                  <a:solidFill>
                    <a:schemeClr val="tx1"/>
                  </a:solidFill>
                </a:rPr>
                <a:t>sum: 48</a:t>
              </a:r>
            </a:p>
            <a:p>
              <a:r>
                <a:rPr lang="en-US" sz="1600" dirty="0" err="1">
                  <a:solidFill>
                    <a:schemeClr val="tx1"/>
                  </a:solidFill>
                </a:rPr>
                <a:t>leftSum</a:t>
              </a:r>
              <a:r>
                <a:rPr lang="en-US" sz="1600" dirty="0">
                  <a:solidFill>
                    <a:schemeClr val="tx1"/>
                  </a:solidFill>
                </a:rPr>
                <a:t>:</a:t>
              </a:r>
            </a:p>
          </p:txBody>
        </p:sp>
        <p:sp>
          <p:nvSpPr>
            <p:cNvPr id="19" name="Rectangle 18">
              <a:extLst>
                <a:ext uri="{FF2B5EF4-FFF2-40B4-BE49-F238E27FC236}">
                  <a16:creationId xmlns:a16="http://schemas.microsoft.com/office/drawing/2014/main" id="{93098F5D-9C41-8DE2-BC72-49FAC45F4C0E}"/>
                </a:ext>
              </a:extLst>
            </p:cNvPr>
            <p:cNvSpPr/>
            <p:nvPr/>
          </p:nvSpPr>
          <p:spPr>
            <a:xfrm>
              <a:off x="823976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[4,8) </a:t>
              </a:r>
            </a:p>
            <a:p>
              <a:r>
                <a:rPr lang="en-US" sz="1600" dirty="0">
                  <a:solidFill>
                    <a:schemeClr val="tx1"/>
                  </a:solidFill>
                </a:rPr>
                <a:t>sum: 33</a:t>
              </a:r>
            </a:p>
            <a:p>
              <a:r>
                <a:rPr lang="en-US" sz="1600" dirty="0" err="1">
                  <a:solidFill>
                    <a:schemeClr val="tx1"/>
                  </a:solidFill>
                </a:rPr>
                <a:t>leftSum</a:t>
              </a:r>
              <a:r>
                <a:rPr lang="en-US" sz="1600" dirty="0">
                  <a:solidFill>
                    <a:schemeClr val="tx1"/>
                  </a:solidFill>
                </a:rPr>
                <a:t>:</a:t>
              </a:r>
            </a:p>
          </p:txBody>
        </p:sp>
        <p:sp>
          <p:nvSpPr>
            <p:cNvPr id="20" name="Rectangle 19">
              <a:extLst>
                <a:ext uri="{FF2B5EF4-FFF2-40B4-BE49-F238E27FC236}">
                  <a16:creationId xmlns:a16="http://schemas.microsoft.com/office/drawing/2014/main" id="{9C687C96-5038-20AF-AC40-28D35E780016}"/>
                </a:ext>
              </a:extLst>
            </p:cNvPr>
            <p:cNvSpPr/>
            <p:nvPr/>
          </p:nvSpPr>
          <p:spPr>
            <a:xfrm>
              <a:off x="68072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[4,6) </a:t>
              </a:r>
            </a:p>
            <a:p>
              <a:r>
                <a:rPr lang="en-US" sz="1600" dirty="0">
                  <a:solidFill>
                    <a:schemeClr val="tx1"/>
                  </a:solidFill>
                </a:rPr>
                <a:t>sum: 10</a:t>
              </a:r>
            </a:p>
            <a:p>
              <a:r>
                <a:rPr lang="en-US" sz="1600" dirty="0" err="1">
                  <a:solidFill>
                    <a:schemeClr val="tx1"/>
                  </a:solidFill>
                </a:rPr>
                <a:t>leftSum</a:t>
              </a:r>
              <a:r>
                <a:rPr lang="en-US" sz="1600" dirty="0">
                  <a:solidFill>
                    <a:schemeClr val="tx1"/>
                  </a:solidFill>
                </a:rPr>
                <a:t>:</a:t>
              </a:r>
            </a:p>
          </p:txBody>
        </p:sp>
        <p:sp>
          <p:nvSpPr>
            <p:cNvPr id="21" name="Rectangle 20">
              <a:extLst>
                <a:ext uri="{FF2B5EF4-FFF2-40B4-BE49-F238E27FC236}">
                  <a16:creationId xmlns:a16="http://schemas.microsoft.com/office/drawing/2014/main" id="{9910CE0F-0D67-D684-20ED-9236C0C0FD40}"/>
                </a:ext>
              </a:extLst>
            </p:cNvPr>
            <p:cNvSpPr/>
            <p:nvPr/>
          </p:nvSpPr>
          <p:spPr>
            <a:xfrm>
              <a:off x="96316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[6,8) </a:t>
              </a:r>
            </a:p>
            <a:p>
              <a:r>
                <a:rPr lang="en-US" sz="1600" dirty="0">
                  <a:solidFill>
                    <a:schemeClr val="tx1"/>
                  </a:solidFill>
                </a:rPr>
                <a:t>sum: 23 </a:t>
              </a:r>
            </a:p>
            <a:p>
              <a:r>
                <a:rPr lang="en-US" sz="1600" dirty="0" err="1">
                  <a:solidFill>
                    <a:schemeClr val="tx1"/>
                  </a:solidFill>
                </a:rPr>
                <a:t>leftSum</a:t>
              </a:r>
              <a:r>
                <a:rPr lang="en-US" sz="1600" dirty="0">
                  <a:solidFill>
                    <a:schemeClr val="tx1"/>
                  </a:solidFill>
                </a:rPr>
                <a:t>:</a:t>
              </a:r>
            </a:p>
          </p:txBody>
        </p:sp>
        <p:sp>
          <p:nvSpPr>
            <p:cNvPr id="22" name="Rectangle 21">
              <a:extLst>
                <a:ext uri="{FF2B5EF4-FFF2-40B4-BE49-F238E27FC236}">
                  <a16:creationId xmlns:a16="http://schemas.microsoft.com/office/drawing/2014/main" id="{F46255A2-00FE-2C2E-16B6-A7682A88B8D1}"/>
                </a:ext>
              </a:extLst>
            </p:cNvPr>
            <p:cNvSpPr/>
            <p:nvPr/>
          </p:nvSpPr>
          <p:spPr>
            <a:xfrm>
              <a:off x="2794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[0,1) </a:t>
              </a:r>
            </a:p>
            <a:p>
              <a:r>
                <a:rPr lang="en-US" sz="1600" dirty="0">
                  <a:solidFill>
                    <a:schemeClr val="tx1"/>
                  </a:solidFill>
                </a:rPr>
                <a:t>sum: 10</a:t>
              </a:r>
            </a:p>
            <a:p>
              <a:r>
                <a:rPr lang="en-US" sz="1600" dirty="0" err="1">
                  <a:solidFill>
                    <a:schemeClr val="tx1"/>
                  </a:solidFill>
                </a:rPr>
                <a:t>leftSum</a:t>
              </a:r>
              <a:r>
                <a:rPr lang="en-US" sz="1600" dirty="0">
                  <a:solidFill>
                    <a:schemeClr val="tx1"/>
                  </a:solidFill>
                </a:rPr>
                <a:t>:</a:t>
              </a:r>
            </a:p>
          </p:txBody>
        </p:sp>
        <p:sp>
          <p:nvSpPr>
            <p:cNvPr id="23" name="Rectangle 22">
              <a:extLst>
                <a:ext uri="{FF2B5EF4-FFF2-40B4-BE49-F238E27FC236}">
                  <a16:creationId xmlns:a16="http://schemas.microsoft.com/office/drawing/2014/main" id="{CC6D19EC-5C4C-6773-E95E-B3DB6B020E95}"/>
                </a:ext>
              </a:extLst>
            </p:cNvPr>
            <p:cNvSpPr/>
            <p:nvPr/>
          </p:nvSpPr>
          <p:spPr>
            <a:xfrm>
              <a:off x="17729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[1,2) </a:t>
              </a:r>
            </a:p>
            <a:p>
              <a:r>
                <a:rPr lang="en-US" sz="1600" dirty="0">
                  <a:solidFill>
                    <a:schemeClr val="tx1"/>
                  </a:solidFill>
                </a:rPr>
                <a:t>sum: 16 </a:t>
              </a:r>
            </a:p>
            <a:p>
              <a:r>
                <a:rPr lang="en-US" sz="1600" dirty="0" err="1">
                  <a:solidFill>
                    <a:schemeClr val="tx1"/>
                  </a:solidFill>
                </a:rPr>
                <a:t>leftSum</a:t>
              </a:r>
              <a:r>
                <a:rPr lang="en-US" sz="1600" dirty="0">
                  <a:solidFill>
                    <a:schemeClr val="tx1"/>
                  </a:solidFill>
                </a:rPr>
                <a:t>:</a:t>
              </a:r>
            </a:p>
          </p:txBody>
        </p:sp>
        <p:sp>
          <p:nvSpPr>
            <p:cNvPr id="26" name="Rectangle 25">
              <a:extLst>
                <a:ext uri="{FF2B5EF4-FFF2-40B4-BE49-F238E27FC236}">
                  <a16:creationId xmlns:a16="http://schemas.microsoft.com/office/drawing/2014/main" id="{FC156EFA-F92C-3595-EB8C-E23E5A4C04C2}"/>
                </a:ext>
              </a:extLst>
            </p:cNvPr>
            <p:cNvSpPr/>
            <p:nvPr/>
          </p:nvSpPr>
          <p:spPr>
            <a:xfrm>
              <a:off x="31851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[2,3) </a:t>
              </a:r>
            </a:p>
            <a:p>
              <a:r>
                <a:rPr lang="en-US" sz="1600" dirty="0">
                  <a:solidFill>
                    <a:schemeClr val="tx1"/>
                  </a:solidFill>
                </a:rPr>
                <a:t>sum: 4</a:t>
              </a:r>
            </a:p>
            <a:p>
              <a:r>
                <a:rPr lang="en-US" sz="1600" dirty="0" err="1">
                  <a:solidFill>
                    <a:schemeClr val="tx1"/>
                  </a:solidFill>
                </a:rPr>
                <a:t>leftSum</a:t>
              </a:r>
              <a:r>
                <a:rPr lang="en-US" sz="1600" dirty="0">
                  <a:solidFill>
                    <a:schemeClr val="tx1"/>
                  </a:solidFill>
                </a:rPr>
                <a:t>:</a:t>
              </a:r>
            </a:p>
          </p:txBody>
        </p:sp>
        <p:sp>
          <p:nvSpPr>
            <p:cNvPr id="27" name="Rectangle 26">
              <a:extLst>
                <a:ext uri="{FF2B5EF4-FFF2-40B4-BE49-F238E27FC236}">
                  <a16:creationId xmlns:a16="http://schemas.microsoft.com/office/drawing/2014/main" id="{FA19BC7B-6948-FD9D-1182-92F275A4C74A}"/>
                </a:ext>
              </a:extLst>
            </p:cNvPr>
            <p:cNvSpPr/>
            <p:nvPr/>
          </p:nvSpPr>
          <p:spPr>
            <a:xfrm>
              <a:off x="46786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[3,4) </a:t>
              </a:r>
            </a:p>
            <a:p>
              <a:r>
                <a:rPr lang="en-US" sz="1600" dirty="0">
                  <a:solidFill>
                    <a:schemeClr val="tx1"/>
                  </a:solidFill>
                </a:rPr>
                <a:t>sum: 18</a:t>
              </a:r>
            </a:p>
            <a:p>
              <a:r>
                <a:rPr lang="en-US" sz="1600" dirty="0" err="1">
                  <a:solidFill>
                    <a:schemeClr val="tx1"/>
                  </a:solidFill>
                </a:rPr>
                <a:t>leftSum</a:t>
              </a:r>
              <a:r>
                <a:rPr lang="en-US" sz="1600" dirty="0">
                  <a:solidFill>
                    <a:schemeClr val="tx1"/>
                  </a:solidFill>
                </a:rPr>
                <a:t>:</a:t>
              </a:r>
            </a:p>
          </p:txBody>
        </p:sp>
        <p:sp>
          <p:nvSpPr>
            <p:cNvPr id="28" name="Rectangle 27">
              <a:extLst>
                <a:ext uri="{FF2B5EF4-FFF2-40B4-BE49-F238E27FC236}">
                  <a16:creationId xmlns:a16="http://schemas.microsoft.com/office/drawing/2014/main" id="{FFB7EB36-DD30-F6B8-3C04-6EF3BCAE2931}"/>
                </a:ext>
              </a:extLst>
            </p:cNvPr>
            <p:cNvSpPr/>
            <p:nvPr/>
          </p:nvSpPr>
          <p:spPr>
            <a:xfrm>
              <a:off x="60706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[4,5) </a:t>
              </a:r>
            </a:p>
            <a:p>
              <a:r>
                <a:rPr lang="en-US" sz="1600" dirty="0">
                  <a:solidFill>
                    <a:schemeClr val="tx1"/>
                  </a:solidFill>
                </a:rPr>
                <a:t>sum: 8</a:t>
              </a:r>
            </a:p>
            <a:p>
              <a:r>
                <a:rPr lang="en-US" sz="1600" dirty="0" err="1">
                  <a:solidFill>
                    <a:schemeClr val="tx1"/>
                  </a:solidFill>
                </a:rPr>
                <a:t>leftSum</a:t>
              </a:r>
              <a:r>
                <a:rPr lang="en-US" sz="1600" dirty="0">
                  <a:solidFill>
                    <a:schemeClr val="tx1"/>
                  </a:solidFill>
                </a:rPr>
                <a:t>:</a:t>
              </a:r>
            </a:p>
          </p:txBody>
        </p:sp>
        <p:sp>
          <p:nvSpPr>
            <p:cNvPr id="29" name="Rectangle 28">
              <a:extLst>
                <a:ext uri="{FF2B5EF4-FFF2-40B4-BE49-F238E27FC236}">
                  <a16:creationId xmlns:a16="http://schemas.microsoft.com/office/drawing/2014/main" id="{51E75AC7-C883-F267-6281-8E4967E509EC}"/>
                </a:ext>
              </a:extLst>
            </p:cNvPr>
            <p:cNvSpPr/>
            <p:nvPr/>
          </p:nvSpPr>
          <p:spPr>
            <a:xfrm>
              <a:off x="75641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[5,6) </a:t>
              </a:r>
            </a:p>
            <a:p>
              <a:r>
                <a:rPr lang="en-US" sz="1600" dirty="0">
                  <a:solidFill>
                    <a:schemeClr val="tx1"/>
                  </a:solidFill>
                </a:rPr>
                <a:t>sum: 2</a:t>
              </a:r>
            </a:p>
            <a:p>
              <a:r>
                <a:rPr lang="en-US" sz="1600" dirty="0" err="1">
                  <a:solidFill>
                    <a:schemeClr val="tx1"/>
                  </a:solidFill>
                </a:rPr>
                <a:t>leftSum</a:t>
              </a:r>
              <a:r>
                <a:rPr lang="en-US" sz="1600" dirty="0">
                  <a:solidFill>
                    <a:schemeClr val="tx1"/>
                  </a:solidFill>
                </a:rPr>
                <a:t>:</a:t>
              </a:r>
            </a:p>
          </p:txBody>
        </p:sp>
        <p:sp>
          <p:nvSpPr>
            <p:cNvPr id="30" name="Rectangle 29">
              <a:extLst>
                <a:ext uri="{FF2B5EF4-FFF2-40B4-BE49-F238E27FC236}">
                  <a16:creationId xmlns:a16="http://schemas.microsoft.com/office/drawing/2014/main" id="{D1CEC3F4-5565-D1F1-C697-93A80469D8CA}"/>
                </a:ext>
              </a:extLst>
            </p:cNvPr>
            <p:cNvSpPr/>
            <p:nvPr/>
          </p:nvSpPr>
          <p:spPr>
            <a:xfrm>
              <a:off x="88747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[6,7) </a:t>
              </a:r>
            </a:p>
            <a:p>
              <a:r>
                <a:rPr lang="en-US" sz="1600" dirty="0">
                  <a:solidFill>
                    <a:schemeClr val="tx1"/>
                  </a:solidFill>
                </a:rPr>
                <a:t>sum: 14</a:t>
              </a:r>
            </a:p>
            <a:p>
              <a:r>
                <a:rPr lang="en-US" sz="1600" dirty="0" err="1">
                  <a:solidFill>
                    <a:schemeClr val="tx1"/>
                  </a:solidFill>
                </a:rPr>
                <a:t>leftSum</a:t>
              </a:r>
              <a:r>
                <a:rPr lang="en-US" sz="1600" dirty="0">
                  <a:solidFill>
                    <a:schemeClr val="tx1"/>
                  </a:solidFill>
                </a:rPr>
                <a:t>:</a:t>
              </a:r>
            </a:p>
          </p:txBody>
        </p:sp>
        <p:sp>
          <p:nvSpPr>
            <p:cNvPr id="31" name="Rectangle 30">
              <a:extLst>
                <a:ext uri="{FF2B5EF4-FFF2-40B4-BE49-F238E27FC236}">
                  <a16:creationId xmlns:a16="http://schemas.microsoft.com/office/drawing/2014/main" id="{29C44A18-A92B-9BA6-7CDB-DF3DF9D8C9F7}"/>
                </a:ext>
              </a:extLst>
            </p:cNvPr>
            <p:cNvSpPr/>
            <p:nvPr/>
          </p:nvSpPr>
          <p:spPr>
            <a:xfrm>
              <a:off x="103682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[7,8) </a:t>
              </a:r>
            </a:p>
            <a:p>
              <a:r>
                <a:rPr lang="en-US" sz="1600" dirty="0">
                  <a:solidFill>
                    <a:schemeClr val="tx1"/>
                  </a:solidFill>
                </a:rPr>
                <a:t>sum: 9</a:t>
              </a:r>
            </a:p>
            <a:p>
              <a:r>
                <a:rPr lang="en-US" sz="1600" dirty="0" err="1">
                  <a:solidFill>
                    <a:schemeClr val="tx1"/>
                  </a:solidFill>
                </a:rPr>
                <a:t>leftSum</a:t>
              </a:r>
              <a:r>
                <a:rPr lang="en-US" sz="1600" dirty="0">
                  <a:solidFill>
                    <a:schemeClr val="tx1"/>
                  </a:solidFill>
                </a:rPr>
                <a:t>:</a:t>
              </a:r>
            </a:p>
          </p:txBody>
        </p:sp>
        <p:cxnSp>
          <p:nvCxnSpPr>
            <p:cNvPr id="33" name="Straight Arrow Connector 32">
              <a:extLst>
                <a:ext uri="{FF2B5EF4-FFF2-40B4-BE49-F238E27FC236}">
                  <a16:creationId xmlns:a16="http://schemas.microsoft.com/office/drawing/2014/main" id="{67850F2A-A812-9FE3-D3F0-1C5DA9117AAB}"/>
                </a:ext>
              </a:extLst>
            </p:cNvPr>
            <p:cNvCxnSpPr>
              <a:cxnSpLocks/>
              <a:stCxn id="4" idx="1"/>
              <a:endCxn id="18" idx="0"/>
            </p:cNvCxnSpPr>
            <p:nvPr/>
          </p:nvCxnSpPr>
          <p:spPr>
            <a:xfrm flipH="1">
              <a:off x="3042920" y="2006600"/>
              <a:ext cx="23317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5E836CBC-8972-F382-5521-69C2D95B0B86}"/>
                </a:ext>
              </a:extLst>
            </p:cNvPr>
            <p:cNvCxnSpPr>
              <a:cxnSpLocks/>
              <a:stCxn id="4" idx="3"/>
              <a:endCxn id="19" idx="0"/>
            </p:cNvCxnSpPr>
            <p:nvPr/>
          </p:nvCxnSpPr>
          <p:spPr>
            <a:xfrm>
              <a:off x="6644640" y="2006600"/>
              <a:ext cx="22301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A2B1B5D0-E486-0606-42EF-9C25EB13D118}"/>
                </a:ext>
              </a:extLst>
            </p:cNvPr>
            <p:cNvCxnSpPr>
              <a:cxnSpLocks/>
              <a:stCxn id="18" idx="3"/>
              <a:endCxn id="15" idx="0"/>
            </p:cNvCxnSpPr>
            <p:nvPr/>
          </p:nvCxnSpPr>
          <p:spPr>
            <a:xfrm>
              <a:off x="3677920" y="3378200"/>
              <a:ext cx="8991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A471E203-D8D6-ED6B-0BB9-1F5B4984C865}"/>
                </a:ext>
              </a:extLst>
            </p:cNvPr>
            <p:cNvCxnSpPr>
              <a:cxnSpLocks/>
              <a:stCxn id="18" idx="1"/>
              <a:endCxn id="14" idx="0"/>
            </p:cNvCxnSpPr>
            <p:nvPr/>
          </p:nvCxnSpPr>
          <p:spPr>
            <a:xfrm flipH="1">
              <a:off x="165100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96F7C9E-5197-2DCC-60EB-CD332D7224BB}"/>
                </a:ext>
              </a:extLst>
            </p:cNvPr>
            <p:cNvCxnSpPr>
              <a:cxnSpLocks/>
              <a:stCxn id="19" idx="1"/>
              <a:endCxn id="20" idx="0"/>
            </p:cNvCxnSpPr>
            <p:nvPr/>
          </p:nvCxnSpPr>
          <p:spPr>
            <a:xfrm flipH="1">
              <a:off x="7442200" y="3378200"/>
              <a:ext cx="7975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DC60E03-4514-77BC-2D96-D36F9478A4FE}"/>
                </a:ext>
              </a:extLst>
            </p:cNvPr>
            <p:cNvCxnSpPr>
              <a:cxnSpLocks/>
              <a:stCxn id="19" idx="3"/>
              <a:endCxn id="21" idx="0"/>
            </p:cNvCxnSpPr>
            <p:nvPr/>
          </p:nvCxnSpPr>
          <p:spPr>
            <a:xfrm>
              <a:off x="950976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5F874BD4-A39C-D4E1-A1D2-25C6FBE85D5E}"/>
                </a:ext>
              </a:extLst>
            </p:cNvPr>
            <p:cNvCxnSpPr>
              <a:cxnSpLocks/>
              <a:stCxn id="14" idx="1"/>
              <a:endCxn id="22" idx="0"/>
            </p:cNvCxnSpPr>
            <p:nvPr/>
          </p:nvCxnSpPr>
          <p:spPr>
            <a:xfrm flipH="1">
              <a:off x="9144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05F81EA6-BDB5-057A-9119-165E82FAADB7}"/>
                </a:ext>
              </a:extLst>
            </p:cNvPr>
            <p:cNvCxnSpPr>
              <a:cxnSpLocks/>
              <a:stCxn id="14" idx="3"/>
              <a:endCxn id="23" idx="0"/>
            </p:cNvCxnSpPr>
            <p:nvPr/>
          </p:nvCxnSpPr>
          <p:spPr>
            <a:xfrm>
              <a:off x="22860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19A4C740-9B31-A37C-3B27-2D416FA0022C}"/>
                </a:ext>
              </a:extLst>
            </p:cNvPr>
            <p:cNvCxnSpPr>
              <a:cxnSpLocks/>
              <a:stCxn id="15" idx="1"/>
              <a:endCxn id="26" idx="0"/>
            </p:cNvCxnSpPr>
            <p:nvPr/>
          </p:nvCxnSpPr>
          <p:spPr>
            <a:xfrm flipH="1">
              <a:off x="38201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C8EAFCB7-337E-6080-3E02-B582D0349335}"/>
                </a:ext>
              </a:extLst>
            </p:cNvPr>
            <p:cNvCxnSpPr>
              <a:cxnSpLocks/>
              <a:stCxn id="15" idx="3"/>
              <a:endCxn id="27" idx="0"/>
            </p:cNvCxnSpPr>
            <p:nvPr/>
          </p:nvCxnSpPr>
          <p:spPr>
            <a:xfrm>
              <a:off x="52120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0A1EBD00-5EB5-8CEF-2660-D4AE712A1753}"/>
                </a:ext>
              </a:extLst>
            </p:cNvPr>
            <p:cNvCxnSpPr>
              <a:cxnSpLocks/>
              <a:stCxn id="20" idx="1"/>
              <a:endCxn id="28" idx="0"/>
            </p:cNvCxnSpPr>
            <p:nvPr/>
          </p:nvCxnSpPr>
          <p:spPr>
            <a:xfrm flipH="1">
              <a:off x="67056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34B654E8-4CAB-D9E6-A724-B7D9AC1B3BC3}"/>
                </a:ext>
              </a:extLst>
            </p:cNvPr>
            <p:cNvCxnSpPr>
              <a:cxnSpLocks/>
              <a:stCxn id="20" idx="3"/>
              <a:endCxn id="29" idx="0"/>
            </p:cNvCxnSpPr>
            <p:nvPr/>
          </p:nvCxnSpPr>
          <p:spPr>
            <a:xfrm>
              <a:off x="80772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4851EAFF-26BC-0981-AD50-DE20C0E1D625}"/>
                </a:ext>
              </a:extLst>
            </p:cNvPr>
            <p:cNvCxnSpPr>
              <a:cxnSpLocks/>
              <a:stCxn id="21" idx="1"/>
              <a:endCxn id="30" idx="0"/>
            </p:cNvCxnSpPr>
            <p:nvPr/>
          </p:nvCxnSpPr>
          <p:spPr>
            <a:xfrm flipH="1">
              <a:off x="95097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3DD4F70C-8814-99A3-AA89-D791D0D03CDE}"/>
                </a:ext>
              </a:extLst>
            </p:cNvPr>
            <p:cNvCxnSpPr>
              <a:cxnSpLocks/>
              <a:stCxn id="21" idx="3"/>
              <a:endCxn id="31" idx="0"/>
            </p:cNvCxnSpPr>
            <p:nvPr/>
          </p:nvCxnSpPr>
          <p:spPr>
            <a:xfrm>
              <a:off x="109016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80" name="TextBox 79">
            <a:extLst>
              <a:ext uri="{FF2B5EF4-FFF2-40B4-BE49-F238E27FC236}">
                <a16:creationId xmlns:a16="http://schemas.microsoft.com/office/drawing/2014/main" id="{4CBE2527-7E2B-9DAA-6275-F61167D54814}"/>
              </a:ext>
            </a:extLst>
          </p:cNvPr>
          <p:cNvSpPr txBox="1"/>
          <p:nvPr/>
        </p:nvSpPr>
        <p:spPr>
          <a:xfrm>
            <a:off x="37527" y="999832"/>
            <a:ext cx="4025005" cy="1477328"/>
          </a:xfrm>
          <a:prstGeom prst="rect">
            <a:avLst/>
          </a:prstGeom>
          <a:noFill/>
        </p:spPr>
        <p:txBody>
          <a:bodyPr wrap="square" rtlCol="0">
            <a:spAutoFit/>
          </a:bodyPr>
          <a:lstStyle/>
          <a:p>
            <a:r>
              <a:rPr lang="en-US" dirty="0" err="1"/>
              <a:t>leftSum</a:t>
            </a:r>
            <a:r>
              <a:rPr lang="en-US" dirty="0"/>
              <a:t> is the sum of all elements strictly to the left of the current range</a:t>
            </a:r>
          </a:p>
          <a:p>
            <a:endParaRPr lang="en-US" dirty="0"/>
          </a:p>
          <a:p>
            <a:r>
              <a:rPr lang="en-US" dirty="0"/>
              <a:t>We’re going to go root-down, so we can use: any node’s sum, parent’s </a:t>
            </a:r>
            <a:r>
              <a:rPr lang="en-US" dirty="0" err="1"/>
              <a:t>leftSum</a:t>
            </a:r>
            <a:endParaRPr lang="en-US" dirty="0"/>
          </a:p>
        </p:txBody>
      </p:sp>
      <p:grpSp>
        <p:nvGrpSpPr>
          <p:cNvPr id="3" name="Group 2" descr="The input to our algorithm will be the following array of length 8:&#10;&#10;[10,16,4,18,8,2,14,9]&#10;&#10;We are also given an empty array of length 8 for our output.">
            <a:extLst>
              <a:ext uri="{FF2B5EF4-FFF2-40B4-BE49-F238E27FC236}">
                <a16:creationId xmlns:a16="http://schemas.microsoft.com/office/drawing/2014/main" id="{8C74620A-D8FA-4699-89C3-A603E10B5013}"/>
              </a:ext>
            </a:extLst>
          </p:cNvPr>
          <p:cNvGrpSpPr/>
          <p:nvPr/>
        </p:nvGrpSpPr>
        <p:grpSpPr>
          <a:xfrm>
            <a:off x="6679091" y="83846"/>
            <a:ext cx="5383586" cy="1720798"/>
            <a:chOff x="6679091" y="83846"/>
            <a:chExt cx="5383586" cy="1720798"/>
          </a:xfrm>
        </p:grpSpPr>
        <p:grpSp>
          <p:nvGrpSpPr>
            <p:cNvPr id="5" name="Group 4">
              <a:extLst>
                <a:ext uri="{FF2B5EF4-FFF2-40B4-BE49-F238E27FC236}">
                  <a16:creationId xmlns:a16="http://schemas.microsoft.com/office/drawing/2014/main" id="{61FEA46D-6732-C0C4-21DB-B98DE0DDC132}"/>
                </a:ext>
              </a:extLst>
            </p:cNvPr>
            <p:cNvGrpSpPr/>
            <p:nvPr/>
          </p:nvGrpSpPr>
          <p:grpSpPr>
            <a:xfrm>
              <a:off x="7562943" y="83846"/>
              <a:ext cx="4499734" cy="562558"/>
              <a:chOff x="6392545" y="364404"/>
              <a:chExt cx="5726090" cy="715878"/>
            </a:xfrm>
          </p:grpSpPr>
          <p:grpSp>
            <p:nvGrpSpPr>
              <p:cNvPr id="47" name="Group 46">
                <a:extLst>
                  <a:ext uri="{FF2B5EF4-FFF2-40B4-BE49-F238E27FC236}">
                    <a16:creationId xmlns:a16="http://schemas.microsoft.com/office/drawing/2014/main" id="{76D24F11-6DEA-E1C2-A1A7-5F5D589CB14A}"/>
                  </a:ext>
                </a:extLst>
              </p:cNvPr>
              <p:cNvGrpSpPr/>
              <p:nvPr/>
            </p:nvGrpSpPr>
            <p:grpSpPr>
              <a:xfrm>
                <a:off x="6392545" y="365125"/>
                <a:ext cx="4295776" cy="715157"/>
                <a:chOff x="7967980" y="4321811"/>
                <a:chExt cx="2258060" cy="375920"/>
              </a:xfrm>
            </p:grpSpPr>
            <p:sp>
              <p:nvSpPr>
                <p:cNvPr id="51" name="Rectangle 50">
                  <a:extLst>
                    <a:ext uri="{FF2B5EF4-FFF2-40B4-BE49-F238E27FC236}">
                      <a16:creationId xmlns:a16="http://schemas.microsoft.com/office/drawing/2014/main" id="{7FDE58E8-95EA-9DB8-8A3C-C4F033326B8C}"/>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53" name="Rectangle 52">
                  <a:extLst>
                    <a:ext uri="{FF2B5EF4-FFF2-40B4-BE49-F238E27FC236}">
                      <a16:creationId xmlns:a16="http://schemas.microsoft.com/office/drawing/2014/main" id="{0B8FD478-1695-F9E5-9380-6C9FE65A7322}"/>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54" name="Rectangle 53">
                  <a:extLst>
                    <a:ext uri="{FF2B5EF4-FFF2-40B4-BE49-F238E27FC236}">
                      <a16:creationId xmlns:a16="http://schemas.microsoft.com/office/drawing/2014/main" id="{A2C68402-9364-14AB-37A2-1C11AAED1775}"/>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56" name="Rectangle 55">
                  <a:extLst>
                    <a:ext uri="{FF2B5EF4-FFF2-40B4-BE49-F238E27FC236}">
                      <a16:creationId xmlns:a16="http://schemas.microsoft.com/office/drawing/2014/main" id="{EB02950D-41B3-20A5-0E98-E42AE35C7074}"/>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57" name="Rectangle 56">
                  <a:extLst>
                    <a:ext uri="{FF2B5EF4-FFF2-40B4-BE49-F238E27FC236}">
                      <a16:creationId xmlns:a16="http://schemas.microsoft.com/office/drawing/2014/main" id="{206499A7-F0ED-FEEF-1ACF-409C21A15069}"/>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59" name="Rectangle 58">
                  <a:extLst>
                    <a:ext uri="{FF2B5EF4-FFF2-40B4-BE49-F238E27FC236}">
                      <a16:creationId xmlns:a16="http://schemas.microsoft.com/office/drawing/2014/main" id="{4A642723-799D-E0B6-8A8A-FE6C4222FC5B}"/>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p:sp>
            <p:nvSpPr>
              <p:cNvPr id="48" name="Rectangle 47">
                <a:extLst>
                  <a:ext uri="{FF2B5EF4-FFF2-40B4-BE49-F238E27FC236}">
                    <a16:creationId xmlns:a16="http://schemas.microsoft.com/office/drawing/2014/main" id="{4BEA384C-9783-D2EE-11D9-E54BD0DF0D1D}"/>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sp>
            <p:nvSpPr>
              <p:cNvPr id="50" name="Rectangle 49">
                <a:extLst>
                  <a:ext uri="{FF2B5EF4-FFF2-40B4-BE49-F238E27FC236}">
                    <a16:creationId xmlns:a16="http://schemas.microsoft.com/office/drawing/2014/main" id="{CCD7527F-416B-C1B5-545D-DA531B46C7EF}"/>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9</a:t>
                </a:r>
              </a:p>
            </p:txBody>
          </p:sp>
        </p:grpSp>
        <p:grpSp>
          <p:nvGrpSpPr>
            <p:cNvPr id="6" name="Group 5">
              <a:extLst>
                <a:ext uri="{FF2B5EF4-FFF2-40B4-BE49-F238E27FC236}">
                  <a16:creationId xmlns:a16="http://schemas.microsoft.com/office/drawing/2014/main" id="{6ADBB5B6-8194-EBE4-DE28-D18AB3C8CDE6}"/>
                </a:ext>
              </a:extLst>
            </p:cNvPr>
            <p:cNvGrpSpPr/>
            <p:nvPr/>
          </p:nvGrpSpPr>
          <p:grpSpPr>
            <a:xfrm>
              <a:off x="7562943" y="773982"/>
              <a:ext cx="4499734" cy="562558"/>
              <a:chOff x="6392545" y="364404"/>
              <a:chExt cx="5726090" cy="715878"/>
            </a:xfrm>
          </p:grpSpPr>
          <p:grpSp>
            <p:nvGrpSpPr>
              <p:cNvPr id="34" name="Group 33">
                <a:extLst>
                  <a:ext uri="{FF2B5EF4-FFF2-40B4-BE49-F238E27FC236}">
                    <a16:creationId xmlns:a16="http://schemas.microsoft.com/office/drawing/2014/main" id="{EB770468-87C5-05DC-528F-91086A74CEC6}"/>
                  </a:ext>
                </a:extLst>
              </p:cNvPr>
              <p:cNvGrpSpPr/>
              <p:nvPr/>
            </p:nvGrpSpPr>
            <p:grpSpPr>
              <a:xfrm>
                <a:off x="6392545" y="365125"/>
                <a:ext cx="4295776" cy="715157"/>
                <a:chOff x="7967980" y="4321811"/>
                <a:chExt cx="2258060" cy="375920"/>
              </a:xfrm>
            </p:grpSpPr>
            <p:sp>
              <p:nvSpPr>
                <p:cNvPr id="38" name="Rectangle 37">
                  <a:extLst>
                    <a:ext uri="{FF2B5EF4-FFF2-40B4-BE49-F238E27FC236}">
                      <a16:creationId xmlns:a16="http://schemas.microsoft.com/office/drawing/2014/main" id="{CAE22CF4-2E02-6B23-9EB9-4D379776D085}"/>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39" name="Rectangle 38">
                  <a:extLst>
                    <a:ext uri="{FF2B5EF4-FFF2-40B4-BE49-F238E27FC236}">
                      <a16:creationId xmlns:a16="http://schemas.microsoft.com/office/drawing/2014/main" id="{5E067951-0ED9-6D77-7B88-FA206CD7CDAD}"/>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1" name="Rectangle 40">
                  <a:extLst>
                    <a:ext uri="{FF2B5EF4-FFF2-40B4-BE49-F238E27FC236}">
                      <a16:creationId xmlns:a16="http://schemas.microsoft.com/office/drawing/2014/main" id="{EEC05337-2498-1243-2846-12F936F129BE}"/>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2" name="Rectangle 41">
                  <a:extLst>
                    <a:ext uri="{FF2B5EF4-FFF2-40B4-BE49-F238E27FC236}">
                      <a16:creationId xmlns:a16="http://schemas.microsoft.com/office/drawing/2014/main" id="{E4A86F39-11BB-6CF0-1284-A8567949868B}"/>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4" name="Rectangle 43">
                  <a:extLst>
                    <a:ext uri="{FF2B5EF4-FFF2-40B4-BE49-F238E27FC236}">
                      <a16:creationId xmlns:a16="http://schemas.microsoft.com/office/drawing/2014/main" id="{366188D1-4A33-F283-6F6F-399BCB38DD65}"/>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5" name="Rectangle 44">
                  <a:extLst>
                    <a:ext uri="{FF2B5EF4-FFF2-40B4-BE49-F238E27FC236}">
                      <a16:creationId xmlns:a16="http://schemas.microsoft.com/office/drawing/2014/main" id="{181F6F7D-4BB8-C89E-32C2-99111C35D566}"/>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grpSp>
          <p:sp>
            <p:nvSpPr>
              <p:cNvPr id="35" name="Rectangle 34">
                <a:extLst>
                  <a:ext uri="{FF2B5EF4-FFF2-40B4-BE49-F238E27FC236}">
                    <a16:creationId xmlns:a16="http://schemas.microsoft.com/office/drawing/2014/main" id="{1B42AEA5-07E0-B6CE-4F87-BC4999F3449D}"/>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36" name="Rectangle 35">
                <a:extLst>
                  <a:ext uri="{FF2B5EF4-FFF2-40B4-BE49-F238E27FC236}">
                    <a16:creationId xmlns:a16="http://schemas.microsoft.com/office/drawing/2014/main" id="{A1EABAEF-D556-2C7B-EF8E-A433F4D66FE5}"/>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grpSp>
        <p:sp>
          <p:nvSpPr>
            <p:cNvPr id="7" name="TextBox 6">
              <a:extLst>
                <a:ext uri="{FF2B5EF4-FFF2-40B4-BE49-F238E27FC236}">
                  <a16:creationId xmlns:a16="http://schemas.microsoft.com/office/drawing/2014/main" id="{32731045-A10C-E64A-658A-8A002C138B8F}"/>
                </a:ext>
              </a:extLst>
            </p:cNvPr>
            <p:cNvSpPr txBox="1"/>
            <p:nvPr/>
          </p:nvSpPr>
          <p:spPr>
            <a:xfrm>
              <a:off x="6816635" y="180459"/>
              <a:ext cx="742511" cy="369332"/>
            </a:xfrm>
            <a:prstGeom prst="rect">
              <a:avLst/>
            </a:prstGeom>
            <a:noFill/>
          </p:spPr>
          <p:txBody>
            <a:bodyPr wrap="none" rtlCol="0">
              <a:spAutoFit/>
            </a:bodyPr>
            <a:lstStyle/>
            <a:p>
              <a:r>
                <a:rPr lang="en-US" dirty="0"/>
                <a:t>Input:</a:t>
              </a:r>
            </a:p>
          </p:txBody>
        </p:sp>
        <p:sp>
          <p:nvSpPr>
            <p:cNvPr id="8" name="TextBox 7">
              <a:extLst>
                <a:ext uri="{FF2B5EF4-FFF2-40B4-BE49-F238E27FC236}">
                  <a16:creationId xmlns:a16="http://schemas.microsoft.com/office/drawing/2014/main" id="{539F8B82-A4EE-AF31-DF59-37C9E63B86ED}"/>
                </a:ext>
              </a:extLst>
            </p:cNvPr>
            <p:cNvSpPr txBox="1"/>
            <p:nvPr/>
          </p:nvSpPr>
          <p:spPr>
            <a:xfrm>
              <a:off x="6679091" y="839788"/>
              <a:ext cx="918841" cy="369332"/>
            </a:xfrm>
            <a:prstGeom prst="rect">
              <a:avLst/>
            </a:prstGeom>
            <a:noFill/>
          </p:spPr>
          <p:txBody>
            <a:bodyPr wrap="none" rtlCol="0">
              <a:spAutoFit/>
            </a:bodyPr>
            <a:lstStyle/>
            <a:p>
              <a:r>
                <a:rPr lang="en-US" dirty="0"/>
                <a:t>Output:</a:t>
              </a:r>
            </a:p>
          </p:txBody>
        </p:sp>
        <p:grpSp>
          <p:nvGrpSpPr>
            <p:cNvPr id="9" name="Group 8">
              <a:extLst>
                <a:ext uri="{FF2B5EF4-FFF2-40B4-BE49-F238E27FC236}">
                  <a16:creationId xmlns:a16="http://schemas.microsoft.com/office/drawing/2014/main" id="{E5BB6AA6-BF64-6CE8-EFAA-98F77ACD1496}"/>
                </a:ext>
              </a:extLst>
            </p:cNvPr>
            <p:cNvGrpSpPr/>
            <p:nvPr/>
          </p:nvGrpSpPr>
          <p:grpSpPr>
            <a:xfrm>
              <a:off x="7562943" y="1242086"/>
              <a:ext cx="4499734" cy="562558"/>
              <a:chOff x="6392545" y="364404"/>
              <a:chExt cx="5726090" cy="715878"/>
            </a:xfrm>
            <a:noFill/>
          </p:grpSpPr>
          <p:grpSp>
            <p:nvGrpSpPr>
              <p:cNvPr id="10" name="Group 9">
                <a:extLst>
                  <a:ext uri="{FF2B5EF4-FFF2-40B4-BE49-F238E27FC236}">
                    <a16:creationId xmlns:a16="http://schemas.microsoft.com/office/drawing/2014/main" id="{A5691216-13E9-241B-5C81-3DECC198EA88}"/>
                  </a:ext>
                </a:extLst>
              </p:cNvPr>
              <p:cNvGrpSpPr/>
              <p:nvPr/>
            </p:nvGrpSpPr>
            <p:grpSpPr>
              <a:xfrm>
                <a:off x="6392545" y="365125"/>
                <a:ext cx="4295776" cy="715157"/>
                <a:chOff x="7967980" y="4321811"/>
                <a:chExt cx="2258060" cy="375920"/>
              </a:xfrm>
              <a:grpFill/>
            </p:grpSpPr>
            <p:sp>
              <p:nvSpPr>
                <p:cNvPr id="13" name="Rectangle 12">
                  <a:extLst>
                    <a:ext uri="{FF2B5EF4-FFF2-40B4-BE49-F238E27FC236}">
                      <a16:creationId xmlns:a16="http://schemas.microsoft.com/office/drawing/2014/main" id="{0E0016E1-A0BB-90C2-7787-1562ABFD64C1}"/>
                    </a:ext>
                  </a:extLst>
                </p:cNvPr>
                <p:cNvSpPr/>
                <p:nvPr/>
              </p:nvSpPr>
              <p:spPr>
                <a:xfrm>
                  <a:off x="79679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0</a:t>
                  </a:r>
                </a:p>
              </p:txBody>
            </p:sp>
            <p:sp>
              <p:nvSpPr>
                <p:cNvPr id="16" name="Rectangle 15">
                  <a:extLst>
                    <a:ext uri="{FF2B5EF4-FFF2-40B4-BE49-F238E27FC236}">
                      <a16:creationId xmlns:a16="http://schemas.microsoft.com/office/drawing/2014/main" id="{EF6E6A58-3BB5-F167-C7CB-265BF5436B9F}"/>
                    </a:ext>
                  </a:extLst>
                </p:cNvPr>
                <p:cNvSpPr/>
                <p:nvPr/>
              </p:nvSpPr>
              <p:spPr>
                <a:xfrm>
                  <a:off x="83439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1</a:t>
                  </a:r>
                </a:p>
              </p:txBody>
            </p:sp>
            <p:sp>
              <p:nvSpPr>
                <p:cNvPr id="17" name="Rectangle 16">
                  <a:extLst>
                    <a:ext uri="{FF2B5EF4-FFF2-40B4-BE49-F238E27FC236}">
                      <a16:creationId xmlns:a16="http://schemas.microsoft.com/office/drawing/2014/main" id="{47F26E17-BC36-890C-13FA-D03497B08015}"/>
                    </a:ext>
                  </a:extLst>
                </p:cNvPr>
                <p:cNvSpPr/>
                <p:nvPr/>
              </p:nvSpPr>
              <p:spPr>
                <a:xfrm>
                  <a:off x="872236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2</a:t>
                  </a:r>
                </a:p>
              </p:txBody>
            </p:sp>
            <p:sp>
              <p:nvSpPr>
                <p:cNvPr id="24" name="Rectangle 23">
                  <a:extLst>
                    <a:ext uri="{FF2B5EF4-FFF2-40B4-BE49-F238E27FC236}">
                      <a16:creationId xmlns:a16="http://schemas.microsoft.com/office/drawing/2014/main" id="{8DF4322F-CBA1-82B1-7CAA-16723DA8810A}"/>
                    </a:ext>
                  </a:extLst>
                </p:cNvPr>
                <p:cNvSpPr/>
                <p:nvPr/>
              </p:nvSpPr>
              <p:spPr>
                <a:xfrm>
                  <a:off x="90982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3</a:t>
                  </a:r>
                </a:p>
              </p:txBody>
            </p:sp>
            <p:sp>
              <p:nvSpPr>
                <p:cNvPr id="25" name="Rectangle 24">
                  <a:extLst>
                    <a:ext uri="{FF2B5EF4-FFF2-40B4-BE49-F238E27FC236}">
                      <a16:creationId xmlns:a16="http://schemas.microsoft.com/office/drawing/2014/main" id="{06ABCC43-5202-13F7-7C0A-8BCA3A172C02}"/>
                    </a:ext>
                  </a:extLst>
                </p:cNvPr>
                <p:cNvSpPr/>
                <p:nvPr/>
              </p:nvSpPr>
              <p:spPr>
                <a:xfrm>
                  <a:off x="94742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4</a:t>
                  </a:r>
                </a:p>
              </p:txBody>
            </p:sp>
            <p:sp>
              <p:nvSpPr>
                <p:cNvPr id="32" name="Rectangle 31">
                  <a:extLst>
                    <a:ext uri="{FF2B5EF4-FFF2-40B4-BE49-F238E27FC236}">
                      <a16:creationId xmlns:a16="http://schemas.microsoft.com/office/drawing/2014/main" id="{040FA717-9269-46A8-7A4D-FD1C534DD7C2}"/>
                    </a:ext>
                  </a:extLst>
                </p:cNvPr>
                <p:cNvSpPr/>
                <p:nvPr/>
              </p:nvSpPr>
              <p:spPr>
                <a:xfrm>
                  <a:off x="985012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5</a:t>
                  </a:r>
                </a:p>
              </p:txBody>
            </p:sp>
          </p:grpSp>
          <p:sp>
            <p:nvSpPr>
              <p:cNvPr id="11" name="Rectangle 10">
                <a:extLst>
                  <a:ext uri="{FF2B5EF4-FFF2-40B4-BE49-F238E27FC236}">
                    <a16:creationId xmlns:a16="http://schemas.microsoft.com/office/drawing/2014/main" id="{3A4FE610-50C1-E22C-532A-FB44A710D27C}"/>
                  </a:ext>
                </a:extLst>
              </p:cNvPr>
              <p:cNvSpPr/>
              <p:nvPr/>
            </p:nvSpPr>
            <p:spPr>
              <a:xfrm>
                <a:off x="10688320"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6</a:t>
                </a:r>
              </a:p>
            </p:txBody>
          </p:sp>
          <p:sp>
            <p:nvSpPr>
              <p:cNvPr id="12" name="Rectangle 11">
                <a:extLst>
                  <a:ext uri="{FF2B5EF4-FFF2-40B4-BE49-F238E27FC236}">
                    <a16:creationId xmlns:a16="http://schemas.microsoft.com/office/drawing/2014/main" id="{33A694D8-4025-CFD9-1BA0-FAB020E518D9}"/>
                  </a:ext>
                </a:extLst>
              </p:cNvPr>
              <p:cNvSpPr/>
              <p:nvPr/>
            </p:nvSpPr>
            <p:spPr>
              <a:xfrm>
                <a:off x="11403478"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7</a:t>
                </a:r>
              </a:p>
            </p:txBody>
          </p:sp>
        </p:grpSp>
      </p:grpSp>
    </p:spTree>
    <p:extLst>
      <p:ext uri="{BB962C8B-B14F-4D97-AF65-F5344CB8AC3E}">
        <p14:creationId xmlns:p14="http://schemas.microsoft.com/office/powerpoint/2010/main" val="2370646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8" name="Group 77">
            <a:extLst>
              <a:ext uri="{FF2B5EF4-FFF2-40B4-BE49-F238E27FC236}">
                <a16:creationId xmlns:a16="http://schemas.microsoft.com/office/drawing/2014/main" id="{0FB8C274-5CCA-301E-3A75-99E01DE18B10}"/>
              </a:ext>
              <a:ext uri="{C183D7F6-B498-43B3-948B-1728B52AA6E4}">
                <adec:decorative xmlns:adec="http://schemas.microsoft.com/office/drawing/2017/decorative" val="1"/>
              </a:ext>
            </a:extLst>
          </p:cNvPr>
          <p:cNvGrpSpPr/>
          <p:nvPr/>
        </p:nvGrpSpPr>
        <p:grpSpPr>
          <a:xfrm>
            <a:off x="695960" y="1239266"/>
            <a:ext cx="10800080" cy="5100574"/>
            <a:chOff x="279400" y="1371600"/>
            <a:chExt cx="11358880" cy="5364480"/>
          </a:xfrm>
        </p:grpSpPr>
        <p:sp>
          <p:nvSpPr>
            <p:cNvPr id="4" name="Rectangle 3">
              <a:extLst>
                <a:ext uri="{FF2B5EF4-FFF2-40B4-BE49-F238E27FC236}">
                  <a16:creationId xmlns:a16="http://schemas.microsoft.com/office/drawing/2014/main" id="{3562E9D3-5A43-0B4C-9F22-6A8A0E9E55D1}"/>
                </a:ext>
              </a:extLst>
            </p:cNvPr>
            <p:cNvSpPr/>
            <p:nvPr/>
          </p:nvSpPr>
          <p:spPr>
            <a:xfrm>
              <a:off x="5374640" y="13716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[0,8) </a:t>
              </a:r>
            </a:p>
            <a:p>
              <a:r>
                <a:rPr lang="en-US" sz="1600" dirty="0">
                  <a:solidFill>
                    <a:schemeClr val="tx1"/>
                  </a:solidFill>
                </a:rPr>
                <a:t>sum: 81</a:t>
              </a:r>
            </a:p>
            <a:p>
              <a:r>
                <a:rPr lang="en-US" sz="1600" dirty="0" err="1">
                  <a:solidFill>
                    <a:schemeClr val="tx1"/>
                  </a:solidFill>
                </a:rPr>
                <a:t>leftSum</a:t>
              </a:r>
              <a:r>
                <a:rPr lang="en-US" sz="1600" dirty="0">
                  <a:solidFill>
                    <a:schemeClr val="tx1"/>
                  </a:solidFill>
                </a:rPr>
                <a:t>:</a:t>
              </a:r>
            </a:p>
          </p:txBody>
        </p:sp>
        <p:sp>
          <p:nvSpPr>
            <p:cNvPr id="14" name="Rectangle 13">
              <a:extLst>
                <a:ext uri="{FF2B5EF4-FFF2-40B4-BE49-F238E27FC236}">
                  <a16:creationId xmlns:a16="http://schemas.microsoft.com/office/drawing/2014/main" id="{A43480E1-8D7B-7A87-1CB0-8AA630393EA1}"/>
                </a:ext>
              </a:extLst>
            </p:cNvPr>
            <p:cNvSpPr/>
            <p:nvPr/>
          </p:nvSpPr>
          <p:spPr>
            <a:xfrm>
              <a:off x="10160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[0,2) </a:t>
              </a:r>
            </a:p>
            <a:p>
              <a:r>
                <a:rPr lang="en-US" sz="1600" dirty="0">
                  <a:solidFill>
                    <a:schemeClr val="tx1"/>
                  </a:solidFill>
                </a:rPr>
                <a:t>sum: 26</a:t>
              </a:r>
            </a:p>
            <a:p>
              <a:r>
                <a:rPr lang="en-US" sz="1600" dirty="0" err="1">
                  <a:solidFill>
                    <a:schemeClr val="tx1"/>
                  </a:solidFill>
                </a:rPr>
                <a:t>leftSum</a:t>
              </a:r>
              <a:r>
                <a:rPr lang="en-US" sz="1600" dirty="0">
                  <a:solidFill>
                    <a:schemeClr val="tx1"/>
                  </a:solidFill>
                </a:rPr>
                <a:t>:</a:t>
              </a:r>
            </a:p>
          </p:txBody>
        </p:sp>
        <p:sp>
          <p:nvSpPr>
            <p:cNvPr id="15" name="Rectangle 14">
              <a:extLst>
                <a:ext uri="{FF2B5EF4-FFF2-40B4-BE49-F238E27FC236}">
                  <a16:creationId xmlns:a16="http://schemas.microsoft.com/office/drawing/2014/main" id="{ADEF5900-69A4-8B39-AEFB-E6337AB7EE37}"/>
                </a:ext>
              </a:extLst>
            </p:cNvPr>
            <p:cNvSpPr/>
            <p:nvPr/>
          </p:nvSpPr>
          <p:spPr>
            <a:xfrm>
              <a:off x="39420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[2,4) </a:t>
              </a:r>
            </a:p>
            <a:p>
              <a:r>
                <a:rPr lang="en-US" sz="1600" dirty="0">
                  <a:solidFill>
                    <a:schemeClr val="tx1"/>
                  </a:solidFill>
                </a:rPr>
                <a:t>sum: 22</a:t>
              </a:r>
            </a:p>
            <a:p>
              <a:r>
                <a:rPr lang="en-US" sz="1600" dirty="0" err="1">
                  <a:solidFill>
                    <a:schemeClr val="tx1"/>
                  </a:solidFill>
                </a:rPr>
                <a:t>leftSum</a:t>
              </a:r>
              <a:r>
                <a:rPr lang="en-US" sz="1600" dirty="0">
                  <a:solidFill>
                    <a:schemeClr val="tx1"/>
                  </a:solidFill>
                </a:rPr>
                <a:t>:</a:t>
              </a:r>
            </a:p>
          </p:txBody>
        </p:sp>
        <p:sp>
          <p:nvSpPr>
            <p:cNvPr id="18" name="Rectangle 17">
              <a:extLst>
                <a:ext uri="{FF2B5EF4-FFF2-40B4-BE49-F238E27FC236}">
                  <a16:creationId xmlns:a16="http://schemas.microsoft.com/office/drawing/2014/main" id="{0D93F352-E053-F85C-5474-99A3CC5B2D8D}"/>
                </a:ext>
              </a:extLst>
            </p:cNvPr>
            <p:cNvSpPr/>
            <p:nvPr/>
          </p:nvSpPr>
          <p:spPr>
            <a:xfrm>
              <a:off x="240792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[0,4) </a:t>
              </a:r>
            </a:p>
            <a:p>
              <a:r>
                <a:rPr lang="en-US" sz="1600" dirty="0">
                  <a:solidFill>
                    <a:schemeClr val="tx1"/>
                  </a:solidFill>
                </a:rPr>
                <a:t>sum: 48</a:t>
              </a:r>
            </a:p>
            <a:p>
              <a:r>
                <a:rPr lang="en-US" sz="1600" dirty="0" err="1">
                  <a:solidFill>
                    <a:schemeClr val="tx1"/>
                  </a:solidFill>
                </a:rPr>
                <a:t>leftSum</a:t>
              </a:r>
              <a:r>
                <a:rPr lang="en-US" sz="1600" dirty="0">
                  <a:solidFill>
                    <a:schemeClr val="tx1"/>
                  </a:solidFill>
                </a:rPr>
                <a:t>:</a:t>
              </a:r>
            </a:p>
          </p:txBody>
        </p:sp>
        <p:sp>
          <p:nvSpPr>
            <p:cNvPr id="19" name="Rectangle 18">
              <a:extLst>
                <a:ext uri="{FF2B5EF4-FFF2-40B4-BE49-F238E27FC236}">
                  <a16:creationId xmlns:a16="http://schemas.microsoft.com/office/drawing/2014/main" id="{93098F5D-9C41-8DE2-BC72-49FAC45F4C0E}"/>
                </a:ext>
              </a:extLst>
            </p:cNvPr>
            <p:cNvSpPr/>
            <p:nvPr/>
          </p:nvSpPr>
          <p:spPr>
            <a:xfrm>
              <a:off x="823976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[4,8) </a:t>
              </a:r>
            </a:p>
            <a:p>
              <a:r>
                <a:rPr lang="en-US" sz="1600" dirty="0">
                  <a:solidFill>
                    <a:schemeClr val="tx1"/>
                  </a:solidFill>
                </a:rPr>
                <a:t>sum: 33</a:t>
              </a:r>
            </a:p>
            <a:p>
              <a:r>
                <a:rPr lang="en-US" sz="1600" dirty="0" err="1">
                  <a:solidFill>
                    <a:schemeClr val="tx1"/>
                  </a:solidFill>
                </a:rPr>
                <a:t>leftSum</a:t>
              </a:r>
              <a:r>
                <a:rPr lang="en-US" sz="1600" dirty="0">
                  <a:solidFill>
                    <a:schemeClr val="tx1"/>
                  </a:solidFill>
                </a:rPr>
                <a:t>:</a:t>
              </a:r>
            </a:p>
          </p:txBody>
        </p:sp>
        <p:sp>
          <p:nvSpPr>
            <p:cNvPr id="20" name="Rectangle 19">
              <a:extLst>
                <a:ext uri="{FF2B5EF4-FFF2-40B4-BE49-F238E27FC236}">
                  <a16:creationId xmlns:a16="http://schemas.microsoft.com/office/drawing/2014/main" id="{9C687C96-5038-20AF-AC40-28D35E780016}"/>
                </a:ext>
              </a:extLst>
            </p:cNvPr>
            <p:cNvSpPr/>
            <p:nvPr/>
          </p:nvSpPr>
          <p:spPr>
            <a:xfrm>
              <a:off x="68072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[4,6) </a:t>
              </a:r>
            </a:p>
            <a:p>
              <a:r>
                <a:rPr lang="en-US" sz="1600" dirty="0">
                  <a:solidFill>
                    <a:schemeClr val="tx1"/>
                  </a:solidFill>
                </a:rPr>
                <a:t>sum: 10</a:t>
              </a:r>
            </a:p>
            <a:p>
              <a:r>
                <a:rPr lang="en-US" sz="1600" dirty="0" err="1">
                  <a:solidFill>
                    <a:schemeClr val="tx1"/>
                  </a:solidFill>
                </a:rPr>
                <a:t>leftSum</a:t>
              </a:r>
              <a:r>
                <a:rPr lang="en-US" sz="1600" dirty="0">
                  <a:solidFill>
                    <a:schemeClr val="tx1"/>
                  </a:solidFill>
                </a:rPr>
                <a:t>:</a:t>
              </a:r>
            </a:p>
          </p:txBody>
        </p:sp>
        <p:sp>
          <p:nvSpPr>
            <p:cNvPr id="21" name="Rectangle 20">
              <a:extLst>
                <a:ext uri="{FF2B5EF4-FFF2-40B4-BE49-F238E27FC236}">
                  <a16:creationId xmlns:a16="http://schemas.microsoft.com/office/drawing/2014/main" id="{9910CE0F-0D67-D684-20ED-9236C0C0FD40}"/>
                </a:ext>
              </a:extLst>
            </p:cNvPr>
            <p:cNvSpPr/>
            <p:nvPr/>
          </p:nvSpPr>
          <p:spPr>
            <a:xfrm>
              <a:off x="96316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[6,8) </a:t>
              </a:r>
            </a:p>
            <a:p>
              <a:r>
                <a:rPr lang="en-US" sz="1600" dirty="0">
                  <a:solidFill>
                    <a:schemeClr val="tx1"/>
                  </a:solidFill>
                </a:rPr>
                <a:t>sum: 23 </a:t>
              </a:r>
            </a:p>
            <a:p>
              <a:r>
                <a:rPr lang="en-US" sz="1600" dirty="0" err="1">
                  <a:solidFill>
                    <a:schemeClr val="tx1"/>
                  </a:solidFill>
                </a:rPr>
                <a:t>leftSum</a:t>
              </a:r>
              <a:r>
                <a:rPr lang="en-US" sz="1600" dirty="0">
                  <a:solidFill>
                    <a:schemeClr val="tx1"/>
                  </a:solidFill>
                </a:rPr>
                <a:t>:</a:t>
              </a:r>
            </a:p>
          </p:txBody>
        </p:sp>
        <p:sp>
          <p:nvSpPr>
            <p:cNvPr id="22" name="Rectangle 21">
              <a:extLst>
                <a:ext uri="{FF2B5EF4-FFF2-40B4-BE49-F238E27FC236}">
                  <a16:creationId xmlns:a16="http://schemas.microsoft.com/office/drawing/2014/main" id="{F46255A2-00FE-2C2E-16B6-A7682A88B8D1}"/>
                </a:ext>
              </a:extLst>
            </p:cNvPr>
            <p:cNvSpPr/>
            <p:nvPr/>
          </p:nvSpPr>
          <p:spPr>
            <a:xfrm>
              <a:off x="2794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[0,1) </a:t>
              </a:r>
            </a:p>
            <a:p>
              <a:r>
                <a:rPr lang="en-US" sz="1600" dirty="0">
                  <a:solidFill>
                    <a:schemeClr val="tx1"/>
                  </a:solidFill>
                </a:rPr>
                <a:t>sum: 10</a:t>
              </a:r>
            </a:p>
            <a:p>
              <a:r>
                <a:rPr lang="en-US" sz="1600" dirty="0" err="1">
                  <a:solidFill>
                    <a:schemeClr val="tx1"/>
                  </a:solidFill>
                </a:rPr>
                <a:t>leftSum</a:t>
              </a:r>
              <a:r>
                <a:rPr lang="en-US" sz="1600" dirty="0">
                  <a:solidFill>
                    <a:schemeClr val="tx1"/>
                  </a:solidFill>
                </a:rPr>
                <a:t>:</a:t>
              </a:r>
            </a:p>
          </p:txBody>
        </p:sp>
        <p:sp>
          <p:nvSpPr>
            <p:cNvPr id="23" name="Rectangle 22">
              <a:extLst>
                <a:ext uri="{FF2B5EF4-FFF2-40B4-BE49-F238E27FC236}">
                  <a16:creationId xmlns:a16="http://schemas.microsoft.com/office/drawing/2014/main" id="{CC6D19EC-5C4C-6773-E95E-B3DB6B020E95}"/>
                </a:ext>
              </a:extLst>
            </p:cNvPr>
            <p:cNvSpPr/>
            <p:nvPr/>
          </p:nvSpPr>
          <p:spPr>
            <a:xfrm>
              <a:off x="17729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[1,2) </a:t>
              </a:r>
            </a:p>
            <a:p>
              <a:r>
                <a:rPr lang="en-US" sz="1600" dirty="0">
                  <a:solidFill>
                    <a:schemeClr val="tx1"/>
                  </a:solidFill>
                </a:rPr>
                <a:t>sum: 16 </a:t>
              </a:r>
            </a:p>
            <a:p>
              <a:r>
                <a:rPr lang="en-US" sz="1600" dirty="0" err="1">
                  <a:solidFill>
                    <a:schemeClr val="tx1"/>
                  </a:solidFill>
                </a:rPr>
                <a:t>leftSum</a:t>
              </a:r>
              <a:r>
                <a:rPr lang="en-US" sz="1600" dirty="0">
                  <a:solidFill>
                    <a:schemeClr val="tx1"/>
                  </a:solidFill>
                </a:rPr>
                <a:t>:</a:t>
              </a:r>
            </a:p>
          </p:txBody>
        </p:sp>
        <p:sp>
          <p:nvSpPr>
            <p:cNvPr id="26" name="Rectangle 25">
              <a:extLst>
                <a:ext uri="{FF2B5EF4-FFF2-40B4-BE49-F238E27FC236}">
                  <a16:creationId xmlns:a16="http://schemas.microsoft.com/office/drawing/2014/main" id="{FC156EFA-F92C-3595-EB8C-E23E5A4C04C2}"/>
                </a:ext>
              </a:extLst>
            </p:cNvPr>
            <p:cNvSpPr/>
            <p:nvPr/>
          </p:nvSpPr>
          <p:spPr>
            <a:xfrm>
              <a:off x="31851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[2,3) </a:t>
              </a:r>
            </a:p>
            <a:p>
              <a:r>
                <a:rPr lang="en-US" sz="1600" dirty="0">
                  <a:solidFill>
                    <a:schemeClr val="tx1"/>
                  </a:solidFill>
                </a:rPr>
                <a:t>sum: 4</a:t>
              </a:r>
            </a:p>
            <a:p>
              <a:r>
                <a:rPr lang="en-US" sz="1600" dirty="0" err="1">
                  <a:solidFill>
                    <a:schemeClr val="tx1"/>
                  </a:solidFill>
                </a:rPr>
                <a:t>leftSum</a:t>
              </a:r>
              <a:r>
                <a:rPr lang="en-US" sz="1600" dirty="0">
                  <a:solidFill>
                    <a:schemeClr val="tx1"/>
                  </a:solidFill>
                </a:rPr>
                <a:t>:</a:t>
              </a:r>
            </a:p>
          </p:txBody>
        </p:sp>
        <p:sp>
          <p:nvSpPr>
            <p:cNvPr id="27" name="Rectangle 26">
              <a:extLst>
                <a:ext uri="{FF2B5EF4-FFF2-40B4-BE49-F238E27FC236}">
                  <a16:creationId xmlns:a16="http://schemas.microsoft.com/office/drawing/2014/main" id="{FA19BC7B-6948-FD9D-1182-92F275A4C74A}"/>
                </a:ext>
              </a:extLst>
            </p:cNvPr>
            <p:cNvSpPr/>
            <p:nvPr/>
          </p:nvSpPr>
          <p:spPr>
            <a:xfrm>
              <a:off x="46786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[3,4) </a:t>
              </a:r>
            </a:p>
            <a:p>
              <a:r>
                <a:rPr lang="en-US" sz="1600" dirty="0">
                  <a:solidFill>
                    <a:schemeClr val="tx1"/>
                  </a:solidFill>
                </a:rPr>
                <a:t>sum: 18</a:t>
              </a:r>
            </a:p>
            <a:p>
              <a:r>
                <a:rPr lang="en-US" sz="1600" dirty="0" err="1">
                  <a:solidFill>
                    <a:schemeClr val="tx1"/>
                  </a:solidFill>
                </a:rPr>
                <a:t>leftSum</a:t>
              </a:r>
              <a:r>
                <a:rPr lang="en-US" sz="1600" dirty="0">
                  <a:solidFill>
                    <a:schemeClr val="tx1"/>
                  </a:solidFill>
                </a:rPr>
                <a:t>:</a:t>
              </a:r>
            </a:p>
          </p:txBody>
        </p:sp>
        <p:sp>
          <p:nvSpPr>
            <p:cNvPr id="28" name="Rectangle 27">
              <a:extLst>
                <a:ext uri="{FF2B5EF4-FFF2-40B4-BE49-F238E27FC236}">
                  <a16:creationId xmlns:a16="http://schemas.microsoft.com/office/drawing/2014/main" id="{FFB7EB36-DD30-F6B8-3C04-6EF3BCAE2931}"/>
                </a:ext>
              </a:extLst>
            </p:cNvPr>
            <p:cNvSpPr/>
            <p:nvPr/>
          </p:nvSpPr>
          <p:spPr>
            <a:xfrm>
              <a:off x="60706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[4,5) </a:t>
              </a:r>
            </a:p>
            <a:p>
              <a:r>
                <a:rPr lang="en-US" sz="1600" dirty="0">
                  <a:solidFill>
                    <a:schemeClr val="tx1"/>
                  </a:solidFill>
                </a:rPr>
                <a:t>sum: 8</a:t>
              </a:r>
            </a:p>
            <a:p>
              <a:r>
                <a:rPr lang="en-US" sz="1600" dirty="0" err="1">
                  <a:solidFill>
                    <a:schemeClr val="tx1"/>
                  </a:solidFill>
                </a:rPr>
                <a:t>leftSum</a:t>
              </a:r>
              <a:r>
                <a:rPr lang="en-US" sz="1600" dirty="0">
                  <a:solidFill>
                    <a:schemeClr val="tx1"/>
                  </a:solidFill>
                </a:rPr>
                <a:t>:</a:t>
              </a:r>
            </a:p>
          </p:txBody>
        </p:sp>
        <p:sp>
          <p:nvSpPr>
            <p:cNvPr id="29" name="Rectangle 28">
              <a:extLst>
                <a:ext uri="{FF2B5EF4-FFF2-40B4-BE49-F238E27FC236}">
                  <a16:creationId xmlns:a16="http://schemas.microsoft.com/office/drawing/2014/main" id="{51E75AC7-C883-F267-6281-8E4967E509EC}"/>
                </a:ext>
              </a:extLst>
            </p:cNvPr>
            <p:cNvSpPr/>
            <p:nvPr/>
          </p:nvSpPr>
          <p:spPr>
            <a:xfrm>
              <a:off x="75641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[5,6) </a:t>
              </a:r>
            </a:p>
            <a:p>
              <a:r>
                <a:rPr lang="en-US" sz="1600" dirty="0">
                  <a:solidFill>
                    <a:schemeClr val="tx1"/>
                  </a:solidFill>
                </a:rPr>
                <a:t>sum: 2</a:t>
              </a:r>
            </a:p>
            <a:p>
              <a:r>
                <a:rPr lang="en-US" sz="1600" dirty="0" err="1">
                  <a:solidFill>
                    <a:schemeClr val="tx1"/>
                  </a:solidFill>
                </a:rPr>
                <a:t>leftSum</a:t>
              </a:r>
              <a:r>
                <a:rPr lang="en-US" sz="1600" dirty="0">
                  <a:solidFill>
                    <a:schemeClr val="tx1"/>
                  </a:solidFill>
                </a:rPr>
                <a:t>:</a:t>
              </a:r>
            </a:p>
          </p:txBody>
        </p:sp>
        <p:sp>
          <p:nvSpPr>
            <p:cNvPr id="30" name="Rectangle 29">
              <a:extLst>
                <a:ext uri="{FF2B5EF4-FFF2-40B4-BE49-F238E27FC236}">
                  <a16:creationId xmlns:a16="http://schemas.microsoft.com/office/drawing/2014/main" id="{D1CEC3F4-5565-D1F1-C697-93A80469D8CA}"/>
                </a:ext>
              </a:extLst>
            </p:cNvPr>
            <p:cNvSpPr/>
            <p:nvPr/>
          </p:nvSpPr>
          <p:spPr>
            <a:xfrm>
              <a:off x="88747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[6,7) </a:t>
              </a:r>
            </a:p>
            <a:p>
              <a:r>
                <a:rPr lang="en-US" sz="1600" dirty="0">
                  <a:solidFill>
                    <a:schemeClr val="tx1"/>
                  </a:solidFill>
                </a:rPr>
                <a:t>sum: 14</a:t>
              </a:r>
            </a:p>
            <a:p>
              <a:r>
                <a:rPr lang="en-US" sz="1600" dirty="0" err="1">
                  <a:solidFill>
                    <a:schemeClr val="tx1"/>
                  </a:solidFill>
                </a:rPr>
                <a:t>leftSum</a:t>
              </a:r>
              <a:r>
                <a:rPr lang="en-US" sz="1600" dirty="0">
                  <a:solidFill>
                    <a:schemeClr val="tx1"/>
                  </a:solidFill>
                </a:rPr>
                <a:t>:</a:t>
              </a:r>
            </a:p>
          </p:txBody>
        </p:sp>
        <p:sp>
          <p:nvSpPr>
            <p:cNvPr id="31" name="Rectangle 30">
              <a:extLst>
                <a:ext uri="{FF2B5EF4-FFF2-40B4-BE49-F238E27FC236}">
                  <a16:creationId xmlns:a16="http://schemas.microsoft.com/office/drawing/2014/main" id="{29C44A18-A92B-9BA6-7CDB-DF3DF9D8C9F7}"/>
                </a:ext>
              </a:extLst>
            </p:cNvPr>
            <p:cNvSpPr/>
            <p:nvPr/>
          </p:nvSpPr>
          <p:spPr>
            <a:xfrm>
              <a:off x="103682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[7,8) </a:t>
              </a:r>
            </a:p>
            <a:p>
              <a:r>
                <a:rPr lang="en-US" sz="1600" dirty="0">
                  <a:solidFill>
                    <a:schemeClr val="tx1"/>
                  </a:solidFill>
                </a:rPr>
                <a:t>sum: 9</a:t>
              </a:r>
            </a:p>
            <a:p>
              <a:r>
                <a:rPr lang="en-US" sz="1600" dirty="0" err="1">
                  <a:solidFill>
                    <a:schemeClr val="tx1"/>
                  </a:solidFill>
                </a:rPr>
                <a:t>leftSum</a:t>
              </a:r>
              <a:r>
                <a:rPr lang="en-US" sz="1600" dirty="0">
                  <a:solidFill>
                    <a:schemeClr val="tx1"/>
                  </a:solidFill>
                </a:rPr>
                <a:t>:</a:t>
              </a:r>
            </a:p>
          </p:txBody>
        </p:sp>
        <p:cxnSp>
          <p:nvCxnSpPr>
            <p:cNvPr id="33" name="Straight Arrow Connector 32">
              <a:extLst>
                <a:ext uri="{FF2B5EF4-FFF2-40B4-BE49-F238E27FC236}">
                  <a16:creationId xmlns:a16="http://schemas.microsoft.com/office/drawing/2014/main" id="{67850F2A-A812-9FE3-D3F0-1C5DA9117AAB}"/>
                </a:ext>
              </a:extLst>
            </p:cNvPr>
            <p:cNvCxnSpPr>
              <a:cxnSpLocks/>
              <a:stCxn id="4" idx="1"/>
              <a:endCxn id="18" idx="0"/>
            </p:cNvCxnSpPr>
            <p:nvPr/>
          </p:nvCxnSpPr>
          <p:spPr>
            <a:xfrm flipH="1">
              <a:off x="3042920" y="2006600"/>
              <a:ext cx="23317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5E836CBC-8972-F382-5521-69C2D95B0B86}"/>
                </a:ext>
              </a:extLst>
            </p:cNvPr>
            <p:cNvCxnSpPr>
              <a:cxnSpLocks/>
              <a:stCxn id="4" idx="3"/>
              <a:endCxn id="19" idx="0"/>
            </p:cNvCxnSpPr>
            <p:nvPr/>
          </p:nvCxnSpPr>
          <p:spPr>
            <a:xfrm>
              <a:off x="6644640" y="2006600"/>
              <a:ext cx="22301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A2B1B5D0-E486-0606-42EF-9C25EB13D118}"/>
                </a:ext>
              </a:extLst>
            </p:cNvPr>
            <p:cNvCxnSpPr>
              <a:cxnSpLocks/>
              <a:stCxn id="18" idx="3"/>
              <a:endCxn id="15" idx="0"/>
            </p:cNvCxnSpPr>
            <p:nvPr/>
          </p:nvCxnSpPr>
          <p:spPr>
            <a:xfrm>
              <a:off x="3677920" y="3378200"/>
              <a:ext cx="8991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A471E203-D8D6-ED6B-0BB9-1F5B4984C865}"/>
                </a:ext>
              </a:extLst>
            </p:cNvPr>
            <p:cNvCxnSpPr>
              <a:cxnSpLocks/>
              <a:stCxn id="18" idx="1"/>
              <a:endCxn id="14" idx="0"/>
            </p:cNvCxnSpPr>
            <p:nvPr/>
          </p:nvCxnSpPr>
          <p:spPr>
            <a:xfrm flipH="1">
              <a:off x="165100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96F7C9E-5197-2DCC-60EB-CD332D7224BB}"/>
                </a:ext>
              </a:extLst>
            </p:cNvPr>
            <p:cNvCxnSpPr>
              <a:cxnSpLocks/>
              <a:stCxn id="19" idx="1"/>
              <a:endCxn id="20" idx="0"/>
            </p:cNvCxnSpPr>
            <p:nvPr/>
          </p:nvCxnSpPr>
          <p:spPr>
            <a:xfrm flipH="1">
              <a:off x="7442200" y="3378200"/>
              <a:ext cx="7975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DC60E03-4514-77BC-2D96-D36F9478A4FE}"/>
                </a:ext>
              </a:extLst>
            </p:cNvPr>
            <p:cNvCxnSpPr>
              <a:cxnSpLocks/>
              <a:stCxn id="19" idx="3"/>
              <a:endCxn id="21" idx="0"/>
            </p:cNvCxnSpPr>
            <p:nvPr/>
          </p:nvCxnSpPr>
          <p:spPr>
            <a:xfrm>
              <a:off x="950976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5F874BD4-A39C-D4E1-A1D2-25C6FBE85D5E}"/>
                </a:ext>
              </a:extLst>
            </p:cNvPr>
            <p:cNvCxnSpPr>
              <a:cxnSpLocks/>
              <a:stCxn id="14" idx="1"/>
              <a:endCxn id="22" idx="0"/>
            </p:cNvCxnSpPr>
            <p:nvPr/>
          </p:nvCxnSpPr>
          <p:spPr>
            <a:xfrm flipH="1">
              <a:off x="9144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05F81EA6-BDB5-057A-9119-165E82FAADB7}"/>
                </a:ext>
              </a:extLst>
            </p:cNvPr>
            <p:cNvCxnSpPr>
              <a:cxnSpLocks/>
              <a:stCxn id="14" idx="3"/>
              <a:endCxn id="23" idx="0"/>
            </p:cNvCxnSpPr>
            <p:nvPr/>
          </p:nvCxnSpPr>
          <p:spPr>
            <a:xfrm>
              <a:off x="22860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19A4C740-9B31-A37C-3B27-2D416FA0022C}"/>
                </a:ext>
              </a:extLst>
            </p:cNvPr>
            <p:cNvCxnSpPr>
              <a:cxnSpLocks/>
              <a:stCxn id="15" idx="1"/>
              <a:endCxn id="26" idx="0"/>
            </p:cNvCxnSpPr>
            <p:nvPr/>
          </p:nvCxnSpPr>
          <p:spPr>
            <a:xfrm flipH="1">
              <a:off x="38201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C8EAFCB7-337E-6080-3E02-B582D0349335}"/>
                </a:ext>
              </a:extLst>
            </p:cNvPr>
            <p:cNvCxnSpPr>
              <a:cxnSpLocks/>
              <a:stCxn id="15" idx="3"/>
              <a:endCxn id="27" idx="0"/>
            </p:cNvCxnSpPr>
            <p:nvPr/>
          </p:nvCxnSpPr>
          <p:spPr>
            <a:xfrm>
              <a:off x="52120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0A1EBD00-5EB5-8CEF-2660-D4AE712A1753}"/>
                </a:ext>
              </a:extLst>
            </p:cNvPr>
            <p:cNvCxnSpPr>
              <a:cxnSpLocks/>
              <a:stCxn id="20" idx="1"/>
              <a:endCxn id="28" idx="0"/>
            </p:cNvCxnSpPr>
            <p:nvPr/>
          </p:nvCxnSpPr>
          <p:spPr>
            <a:xfrm flipH="1">
              <a:off x="67056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34B654E8-4CAB-D9E6-A724-B7D9AC1B3BC3}"/>
                </a:ext>
              </a:extLst>
            </p:cNvPr>
            <p:cNvCxnSpPr>
              <a:cxnSpLocks/>
              <a:stCxn id="20" idx="3"/>
              <a:endCxn id="29" idx="0"/>
            </p:cNvCxnSpPr>
            <p:nvPr/>
          </p:nvCxnSpPr>
          <p:spPr>
            <a:xfrm>
              <a:off x="80772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4851EAFF-26BC-0981-AD50-DE20C0E1D625}"/>
                </a:ext>
              </a:extLst>
            </p:cNvPr>
            <p:cNvCxnSpPr>
              <a:cxnSpLocks/>
              <a:stCxn id="21" idx="1"/>
              <a:endCxn id="30" idx="0"/>
            </p:cNvCxnSpPr>
            <p:nvPr/>
          </p:nvCxnSpPr>
          <p:spPr>
            <a:xfrm flipH="1">
              <a:off x="95097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3DD4F70C-8814-99A3-AA89-D791D0D03CDE}"/>
                </a:ext>
              </a:extLst>
            </p:cNvPr>
            <p:cNvCxnSpPr>
              <a:cxnSpLocks/>
              <a:stCxn id="21" idx="3"/>
              <a:endCxn id="31" idx="0"/>
            </p:cNvCxnSpPr>
            <p:nvPr/>
          </p:nvCxnSpPr>
          <p:spPr>
            <a:xfrm>
              <a:off x="109016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80" name="TextBox 79">
            <a:extLst>
              <a:ext uri="{FF2B5EF4-FFF2-40B4-BE49-F238E27FC236}">
                <a16:creationId xmlns:a16="http://schemas.microsoft.com/office/drawing/2014/main" id="{4CBE2527-7E2B-9DAA-6275-F61167D54814}"/>
              </a:ext>
            </a:extLst>
          </p:cNvPr>
          <p:cNvSpPr txBox="1"/>
          <p:nvPr/>
        </p:nvSpPr>
        <p:spPr>
          <a:xfrm>
            <a:off x="37527" y="1009992"/>
            <a:ext cx="5087906" cy="1200329"/>
          </a:xfrm>
          <a:prstGeom prst="rect">
            <a:avLst/>
          </a:prstGeom>
          <a:noFill/>
        </p:spPr>
        <p:txBody>
          <a:bodyPr wrap="square" rtlCol="0">
            <a:spAutoFit/>
          </a:bodyPr>
          <a:lstStyle/>
          <a:p>
            <a:r>
              <a:rPr lang="en-US" dirty="0"/>
              <a:t>If this is a left child:</a:t>
            </a:r>
          </a:p>
          <a:p>
            <a:r>
              <a:rPr lang="en-US" dirty="0"/>
              <a:t>	</a:t>
            </a:r>
            <a:r>
              <a:rPr lang="en-US" dirty="0" err="1"/>
              <a:t>leftSum</a:t>
            </a:r>
            <a:r>
              <a:rPr lang="en-US" dirty="0"/>
              <a:t> = </a:t>
            </a:r>
            <a:r>
              <a:rPr lang="en-US" dirty="0" err="1"/>
              <a:t>parent.leftSum</a:t>
            </a:r>
            <a:endParaRPr lang="en-US" dirty="0"/>
          </a:p>
          <a:p>
            <a:r>
              <a:rPr lang="en-US" dirty="0"/>
              <a:t>If this is a right child:</a:t>
            </a:r>
          </a:p>
          <a:p>
            <a:r>
              <a:rPr lang="en-US" dirty="0"/>
              <a:t>	</a:t>
            </a:r>
            <a:r>
              <a:rPr lang="en-US" dirty="0" err="1"/>
              <a:t>leftSum</a:t>
            </a:r>
            <a:r>
              <a:rPr lang="en-US" dirty="0"/>
              <a:t> = </a:t>
            </a:r>
            <a:r>
              <a:rPr lang="en-US" dirty="0" err="1"/>
              <a:t>parent.leftSum</a:t>
            </a:r>
            <a:r>
              <a:rPr lang="en-US" dirty="0"/>
              <a:t> + </a:t>
            </a:r>
            <a:r>
              <a:rPr lang="en-US" dirty="0" err="1"/>
              <a:t>sibling.sum</a:t>
            </a:r>
            <a:endParaRPr lang="en-US" dirty="0"/>
          </a:p>
        </p:txBody>
      </p:sp>
      <p:grpSp>
        <p:nvGrpSpPr>
          <p:cNvPr id="81" name="Group 80">
            <a:extLst>
              <a:ext uri="{FF2B5EF4-FFF2-40B4-BE49-F238E27FC236}">
                <a16:creationId xmlns:a16="http://schemas.microsoft.com/office/drawing/2014/main" id="{6C764B31-F14D-144A-64AA-02CECD9C9599}"/>
              </a:ext>
              <a:ext uri="{C183D7F6-B498-43B3-948B-1728B52AA6E4}">
                <adec:decorative xmlns:adec="http://schemas.microsoft.com/office/drawing/2017/decorative" val="1"/>
              </a:ext>
            </a:extLst>
          </p:cNvPr>
          <p:cNvGrpSpPr/>
          <p:nvPr/>
        </p:nvGrpSpPr>
        <p:grpSpPr>
          <a:xfrm>
            <a:off x="6679091" y="83846"/>
            <a:ext cx="5383586" cy="1720798"/>
            <a:chOff x="6679091" y="83846"/>
            <a:chExt cx="5383586" cy="1720798"/>
          </a:xfrm>
        </p:grpSpPr>
        <p:grpSp>
          <p:nvGrpSpPr>
            <p:cNvPr id="82" name="Group 81">
              <a:extLst>
                <a:ext uri="{FF2B5EF4-FFF2-40B4-BE49-F238E27FC236}">
                  <a16:creationId xmlns:a16="http://schemas.microsoft.com/office/drawing/2014/main" id="{3A8F509B-5922-7F9E-995E-F648A59F3142}"/>
                </a:ext>
              </a:extLst>
            </p:cNvPr>
            <p:cNvGrpSpPr/>
            <p:nvPr/>
          </p:nvGrpSpPr>
          <p:grpSpPr>
            <a:xfrm>
              <a:off x="7562943" y="83846"/>
              <a:ext cx="4499734" cy="562558"/>
              <a:chOff x="6392545" y="364404"/>
              <a:chExt cx="5726090" cy="715878"/>
            </a:xfrm>
          </p:grpSpPr>
          <p:grpSp>
            <p:nvGrpSpPr>
              <p:cNvPr id="105" name="Group 104">
                <a:extLst>
                  <a:ext uri="{FF2B5EF4-FFF2-40B4-BE49-F238E27FC236}">
                    <a16:creationId xmlns:a16="http://schemas.microsoft.com/office/drawing/2014/main" id="{7C5DA8C2-ED00-0771-6A70-6B46D1E04D52}"/>
                  </a:ext>
                </a:extLst>
              </p:cNvPr>
              <p:cNvGrpSpPr/>
              <p:nvPr/>
            </p:nvGrpSpPr>
            <p:grpSpPr>
              <a:xfrm>
                <a:off x="6392545" y="365125"/>
                <a:ext cx="4295776" cy="715157"/>
                <a:chOff x="7967980" y="4321811"/>
                <a:chExt cx="2258060" cy="375920"/>
              </a:xfrm>
            </p:grpSpPr>
            <p:sp>
              <p:nvSpPr>
                <p:cNvPr id="108" name="Rectangle 107">
                  <a:extLst>
                    <a:ext uri="{FF2B5EF4-FFF2-40B4-BE49-F238E27FC236}">
                      <a16:creationId xmlns:a16="http://schemas.microsoft.com/office/drawing/2014/main" id="{23491F06-ACA1-B644-B5B3-643409F04D41}"/>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109" name="Rectangle 108">
                  <a:extLst>
                    <a:ext uri="{FF2B5EF4-FFF2-40B4-BE49-F238E27FC236}">
                      <a16:creationId xmlns:a16="http://schemas.microsoft.com/office/drawing/2014/main" id="{82C2D274-B83E-31DD-3CB2-8BB08DF900FF}"/>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110" name="Rectangle 109">
                  <a:extLst>
                    <a:ext uri="{FF2B5EF4-FFF2-40B4-BE49-F238E27FC236}">
                      <a16:creationId xmlns:a16="http://schemas.microsoft.com/office/drawing/2014/main" id="{DF077E85-2C0C-DE46-8C03-F158768117E8}"/>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111" name="Rectangle 110">
                  <a:extLst>
                    <a:ext uri="{FF2B5EF4-FFF2-40B4-BE49-F238E27FC236}">
                      <a16:creationId xmlns:a16="http://schemas.microsoft.com/office/drawing/2014/main" id="{ABADACF7-F3CF-FB08-E8AD-63D9F718DC8C}"/>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112" name="Rectangle 111">
                  <a:extLst>
                    <a:ext uri="{FF2B5EF4-FFF2-40B4-BE49-F238E27FC236}">
                      <a16:creationId xmlns:a16="http://schemas.microsoft.com/office/drawing/2014/main" id="{AD333151-5F5E-595C-50E0-943EFED43AD1}"/>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113" name="Rectangle 112">
                  <a:extLst>
                    <a:ext uri="{FF2B5EF4-FFF2-40B4-BE49-F238E27FC236}">
                      <a16:creationId xmlns:a16="http://schemas.microsoft.com/office/drawing/2014/main" id="{9008FAF8-1292-A2E2-F711-E2FFC9EBF71E}"/>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p:sp>
            <p:nvSpPr>
              <p:cNvPr id="106" name="Rectangle 105">
                <a:extLst>
                  <a:ext uri="{FF2B5EF4-FFF2-40B4-BE49-F238E27FC236}">
                    <a16:creationId xmlns:a16="http://schemas.microsoft.com/office/drawing/2014/main" id="{FABF957C-1B56-1E22-FB1C-7A3BDC5277B1}"/>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sp>
            <p:nvSpPr>
              <p:cNvPr id="107" name="Rectangle 106">
                <a:extLst>
                  <a:ext uri="{FF2B5EF4-FFF2-40B4-BE49-F238E27FC236}">
                    <a16:creationId xmlns:a16="http://schemas.microsoft.com/office/drawing/2014/main" id="{89BEC2D9-2988-B502-3C6C-A2DB97C9B26C}"/>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9</a:t>
                </a:r>
              </a:p>
            </p:txBody>
          </p:sp>
        </p:grpSp>
        <p:grpSp>
          <p:nvGrpSpPr>
            <p:cNvPr id="83" name="Group 82">
              <a:extLst>
                <a:ext uri="{FF2B5EF4-FFF2-40B4-BE49-F238E27FC236}">
                  <a16:creationId xmlns:a16="http://schemas.microsoft.com/office/drawing/2014/main" id="{E9E50DA6-316F-5753-D102-A743F9CE068C}"/>
                </a:ext>
              </a:extLst>
            </p:cNvPr>
            <p:cNvGrpSpPr/>
            <p:nvPr/>
          </p:nvGrpSpPr>
          <p:grpSpPr>
            <a:xfrm>
              <a:off x="7562943" y="773982"/>
              <a:ext cx="4499734" cy="562558"/>
              <a:chOff x="6392545" y="364404"/>
              <a:chExt cx="5726090" cy="715878"/>
            </a:xfrm>
          </p:grpSpPr>
          <p:grpSp>
            <p:nvGrpSpPr>
              <p:cNvPr id="96" name="Group 95">
                <a:extLst>
                  <a:ext uri="{FF2B5EF4-FFF2-40B4-BE49-F238E27FC236}">
                    <a16:creationId xmlns:a16="http://schemas.microsoft.com/office/drawing/2014/main" id="{1B330370-B3FD-0DD6-888F-F35C1428E044}"/>
                  </a:ext>
                </a:extLst>
              </p:cNvPr>
              <p:cNvGrpSpPr/>
              <p:nvPr/>
            </p:nvGrpSpPr>
            <p:grpSpPr>
              <a:xfrm>
                <a:off x="6392545" y="365125"/>
                <a:ext cx="4295776" cy="715157"/>
                <a:chOff x="7967980" y="4321811"/>
                <a:chExt cx="2258060" cy="375920"/>
              </a:xfrm>
            </p:grpSpPr>
            <p:sp>
              <p:nvSpPr>
                <p:cNvPr id="99" name="Rectangle 98">
                  <a:extLst>
                    <a:ext uri="{FF2B5EF4-FFF2-40B4-BE49-F238E27FC236}">
                      <a16:creationId xmlns:a16="http://schemas.microsoft.com/office/drawing/2014/main" id="{F1FDD9C0-F599-DE16-1F69-8C24F99BA8A3}"/>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0" name="Rectangle 99">
                  <a:extLst>
                    <a:ext uri="{FF2B5EF4-FFF2-40B4-BE49-F238E27FC236}">
                      <a16:creationId xmlns:a16="http://schemas.microsoft.com/office/drawing/2014/main" id="{194782E6-2A21-7F05-48F7-6A2DD7A77C7C}"/>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1" name="Rectangle 100">
                  <a:extLst>
                    <a:ext uri="{FF2B5EF4-FFF2-40B4-BE49-F238E27FC236}">
                      <a16:creationId xmlns:a16="http://schemas.microsoft.com/office/drawing/2014/main" id="{03B1BDFF-9249-D172-E239-4D5D385E2121}"/>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2" name="Rectangle 101">
                  <a:extLst>
                    <a:ext uri="{FF2B5EF4-FFF2-40B4-BE49-F238E27FC236}">
                      <a16:creationId xmlns:a16="http://schemas.microsoft.com/office/drawing/2014/main" id="{3C8D8D64-BCCF-5129-B54F-2BA2B86D786E}"/>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3" name="Rectangle 102">
                  <a:extLst>
                    <a:ext uri="{FF2B5EF4-FFF2-40B4-BE49-F238E27FC236}">
                      <a16:creationId xmlns:a16="http://schemas.microsoft.com/office/drawing/2014/main" id="{7F35E7FE-A6A3-51AD-5945-F950199951F5}"/>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4" name="Rectangle 103">
                  <a:extLst>
                    <a:ext uri="{FF2B5EF4-FFF2-40B4-BE49-F238E27FC236}">
                      <a16:creationId xmlns:a16="http://schemas.microsoft.com/office/drawing/2014/main" id="{F0CF5F02-6A7C-F225-C7B9-92C6A6713159}"/>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grpSp>
          <p:sp>
            <p:nvSpPr>
              <p:cNvPr id="97" name="Rectangle 96">
                <a:extLst>
                  <a:ext uri="{FF2B5EF4-FFF2-40B4-BE49-F238E27FC236}">
                    <a16:creationId xmlns:a16="http://schemas.microsoft.com/office/drawing/2014/main" id="{99811097-8C8F-A89C-5A2F-D0EB07FFB60B}"/>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98" name="Rectangle 97">
                <a:extLst>
                  <a:ext uri="{FF2B5EF4-FFF2-40B4-BE49-F238E27FC236}">
                    <a16:creationId xmlns:a16="http://schemas.microsoft.com/office/drawing/2014/main" id="{24E7E67B-16FD-17A9-51F9-425D1109D599}"/>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grpSp>
        <p:sp>
          <p:nvSpPr>
            <p:cNvPr id="84" name="TextBox 83">
              <a:extLst>
                <a:ext uri="{FF2B5EF4-FFF2-40B4-BE49-F238E27FC236}">
                  <a16:creationId xmlns:a16="http://schemas.microsoft.com/office/drawing/2014/main" id="{94F203A5-6E4B-E23B-8EEA-700A9E284B3B}"/>
                </a:ext>
              </a:extLst>
            </p:cNvPr>
            <p:cNvSpPr txBox="1"/>
            <p:nvPr/>
          </p:nvSpPr>
          <p:spPr>
            <a:xfrm>
              <a:off x="6816635" y="180459"/>
              <a:ext cx="742511" cy="369332"/>
            </a:xfrm>
            <a:prstGeom prst="rect">
              <a:avLst/>
            </a:prstGeom>
            <a:noFill/>
          </p:spPr>
          <p:txBody>
            <a:bodyPr wrap="none" rtlCol="0">
              <a:spAutoFit/>
            </a:bodyPr>
            <a:lstStyle/>
            <a:p>
              <a:r>
                <a:rPr lang="en-US" dirty="0"/>
                <a:t>Input:</a:t>
              </a:r>
            </a:p>
          </p:txBody>
        </p:sp>
        <p:sp>
          <p:nvSpPr>
            <p:cNvPr id="85" name="TextBox 84">
              <a:extLst>
                <a:ext uri="{FF2B5EF4-FFF2-40B4-BE49-F238E27FC236}">
                  <a16:creationId xmlns:a16="http://schemas.microsoft.com/office/drawing/2014/main" id="{8C24E453-355F-1444-2CC1-9BC31203D7E6}"/>
                </a:ext>
              </a:extLst>
            </p:cNvPr>
            <p:cNvSpPr txBox="1"/>
            <p:nvPr/>
          </p:nvSpPr>
          <p:spPr>
            <a:xfrm>
              <a:off x="6679091" y="839788"/>
              <a:ext cx="918841" cy="369332"/>
            </a:xfrm>
            <a:prstGeom prst="rect">
              <a:avLst/>
            </a:prstGeom>
            <a:noFill/>
          </p:spPr>
          <p:txBody>
            <a:bodyPr wrap="none" rtlCol="0">
              <a:spAutoFit/>
            </a:bodyPr>
            <a:lstStyle/>
            <a:p>
              <a:r>
                <a:rPr lang="en-US" dirty="0"/>
                <a:t>Output:</a:t>
              </a:r>
            </a:p>
          </p:txBody>
        </p:sp>
        <p:grpSp>
          <p:nvGrpSpPr>
            <p:cNvPr id="86" name="Group 85">
              <a:extLst>
                <a:ext uri="{FF2B5EF4-FFF2-40B4-BE49-F238E27FC236}">
                  <a16:creationId xmlns:a16="http://schemas.microsoft.com/office/drawing/2014/main" id="{7BACBD43-F174-06CA-6927-33F35B9FEF70}"/>
                </a:ext>
              </a:extLst>
            </p:cNvPr>
            <p:cNvGrpSpPr/>
            <p:nvPr/>
          </p:nvGrpSpPr>
          <p:grpSpPr>
            <a:xfrm>
              <a:off x="7562943" y="1242086"/>
              <a:ext cx="4499734" cy="562558"/>
              <a:chOff x="6392545" y="364404"/>
              <a:chExt cx="5726090" cy="715878"/>
            </a:xfrm>
            <a:noFill/>
          </p:grpSpPr>
          <p:grpSp>
            <p:nvGrpSpPr>
              <p:cNvPr id="87" name="Group 86">
                <a:extLst>
                  <a:ext uri="{FF2B5EF4-FFF2-40B4-BE49-F238E27FC236}">
                    <a16:creationId xmlns:a16="http://schemas.microsoft.com/office/drawing/2014/main" id="{D0E89D0A-1C21-34EC-92A2-21667C842ACC}"/>
                  </a:ext>
                </a:extLst>
              </p:cNvPr>
              <p:cNvGrpSpPr/>
              <p:nvPr/>
            </p:nvGrpSpPr>
            <p:grpSpPr>
              <a:xfrm>
                <a:off x="6392545" y="365125"/>
                <a:ext cx="4295776" cy="715157"/>
                <a:chOff x="7967980" y="4321811"/>
                <a:chExt cx="2258060" cy="375920"/>
              </a:xfrm>
              <a:grpFill/>
            </p:grpSpPr>
            <p:sp>
              <p:nvSpPr>
                <p:cNvPr id="90" name="Rectangle 89">
                  <a:extLst>
                    <a:ext uri="{FF2B5EF4-FFF2-40B4-BE49-F238E27FC236}">
                      <a16:creationId xmlns:a16="http://schemas.microsoft.com/office/drawing/2014/main" id="{AC4B1651-6E66-DA98-5918-4B5C12EABD43}"/>
                    </a:ext>
                  </a:extLst>
                </p:cNvPr>
                <p:cNvSpPr/>
                <p:nvPr/>
              </p:nvSpPr>
              <p:spPr>
                <a:xfrm>
                  <a:off x="79679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0</a:t>
                  </a:r>
                </a:p>
              </p:txBody>
            </p:sp>
            <p:sp>
              <p:nvSpPr>
                <p:cNvPr id="91" name="Rectangle 90">
                  <a:extLst>
                    <a:ext uri="{FF2B5EF4-FFF2-40B4-BE49-F238E27FC236}">
                      <a16:creationId xmlns:a16="http://schemas.microsoft.com/office/drawing/2014/main" id="{D35C7752-77E4-AE15-AE86-9DBABCF320D1}"/>
                    </a:ext>
                  </a:extLst>
                </p:cNvPr>
                <p:cNvSpPr/>
                <p:nvPr/>
              </p:nvSpPr>
              <p:spPr>
                <a:xfrm>
                  <a:off x="83439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1</a:t>
                  </a:r>
                </a:p>
              </p:txBody>
            </p:sp>
            <p:sp>
              <p:nvSpPr>
                <p:cNvPr id="92" name="Rectangle 91">
                  <a:extLst>
                    <a:ext uri="{FF2B5EF4-FFF2-40B4-BE49-F238E27FC236}">
                      <a16:creationId xmlns:a16="http://schemas.microsoft.com/office/drawing/2014/main" id="{49911842-0853-5C73-56B5-2EF192E70D27}"/>
                    </a:ext>
                  </a:extLst>
                </p:cNvPr>
                <p:cNvSpPr/>
                <p:nvPr/>
              </p:nvSpPr>
              <p:spPr>
                <a:xfrm>
                  <a:off x="872236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2</a:t>
                  </a:r>
                </a:p>
              </p:txBody>
            </p:sp>
            <p:sp>
              <p:nvSpPr>
                <p:cNvPr id="93" name="Rectangle 92">
                  <a:extLst>
                    <a:ext uri="{FF2B5EF4-FFF2-40B4-BE49-F238E27FC236}">
                      <a16:creationId xmlns:a16="http://schemas.microsoft.com/office/drawing/2014/main" id="{FBF51EA9-CD8F-9B3A-ED3C-EF9D2896EF2A}"/>
                    </a:ext>
                  </a:extLst>
                </p:cNvPr>
                <p:cNvSpPr/>
                <p:nvPr/>
              </p:nvSpPr>
              <p:spPr>
                <a:xfrm>
                  <a:off x="90982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3</a:t>
                  </a:r>
                </a:p>
              </p:txBody>
            </p:sp>
            <p:sp>
              <p:nvSpPr>
                <p:cNvPr id="94" name="Rectangle 93">
                  <a:extLst>
                    <a:ext uri="{FF2B5EF4-FFF2-40B4-BE49-F238E27FC236}">
                      <a16:creationId xmlns:a16="http://schemas.microsoft.com/office/drawing/2014/main" id="{BE794E87-3D44-41C7-FCE8-9C29A5CFD387}"/>
                    </a:ext>
                  </a:extLst>
                </p:cNvPr>
                <p:cNvSpPr/>
                <p:nvPr/>
              </p:nvSpPr>
              <p:spPr>
                <a:xfrm>
                  <a:off x="94742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4</a:t>
                  </a:r>
                </a:p>
              </p:txBody>
            </p:sp>
            <p:sp>
              <p:nvSpPr>
                <p:cNvPr id="95" name="Rectangle 94">
                  <a:extLst>
                    <a:ext uri="{FF2B5EF4-FFF2-40B4-BE49-F238E27FC236}">
                      <a16:creationId xmlns:a16="http://schemas.microsoft.com/office/drawing/2014/main" id="{10D4778D-293C-008F-F3A3-0C708A86CE9C}"/>
                    </a:ext>
                  </a:extLst>
                </p:cNvPr>
                <p:cNvSpPr/>
                <p:nvPr/>
              </p:nvSpPr>
              <p:spPr>
                <a:xfrm>
                  <a:off x="985012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5</a:t>
                  </a:r>
                </a:p>
              </p:txBody>
            </p:sp>
          </p:grpSp>
          <p:sp>
            <p:nvSpPr>
              <p:cNvPr id="88" name="Rectangle 87">
                <a:extLst>
                  <a:ext uri="{FF2B5EF4-FFF2-40B4-BE49-F238E27FC236}">
                    <a16:creationId xmlns:a16="http://schemas.microsoft.com/office/drawing/2014/main" id="{BF66EB00-8DA6-5A73-8D23-5195825581D5}"/>
                  </a:ext>
                </a:extLst>
              </p:cNvPr>
              <p:cNvSpPr/>
              <p:nvPr/>
            </p:nvSpPr>
            <p:spPr>
              <a:xfrm>
                <a:off x="10688320"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6</a:t>
                </a:r>
              </a:p>
            </p:txBody>
          </p:sp>
          <p:sp>
            <p:nvSpPr>
              <p:cNvPr id="89" name="Rectangle 88">
                <a:extLst>
                  <a:ext uri="{FF2B5EF4-FFF2-40B4-BE49-F238E27FC236}">
                    <a16:creationId xmlns:a16="http://schemas.microsoft.com/office/drawing/2014/main" id="{65A52735-84EC-BD7D-C873-294F8D7FD971}"/>
                  </a:ext>
                </a:extLst>
              </p:cNvPr>
              <p:cNvSpPr/>
              <p:nvPr/>
            </p:nvSpPr>
            <p:spPr>
              <a:xfrm>
                <a:off x="11403478"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7</a:t>
                </a:r>
              </a:p>
            </p:txBody>
          </p:sp>
        </p:grpSp>
      </p:grpSp>
      <p:sp>
        <p:nvSpPr>
          <p:cNvPr id="6" name="Title 1">
            <a:extLst>
              <a:ext uri="{FF2B5EF4-FFF2-40B4-BE49-F238E27FC236}">
                <a16:creationId xmlns:a16="http://schemas.microsoft.com/office/drawing/2014/main" id="{82DE2B71-2137-FC75-AD03-2EE10B6B9708}"/>
              </a:ext>
            </a:extLst>
          </p:cNvPr>
          <p:cNvSpPr txBox="1">
            <a:spLocks noGrp="1"/>
          </p:cNvSpPr>
          <p:nvPr>
            <p:ph type="title" idx="4294967295"/>
          </p:nvPr>
        </p:nvSpPr>
        <p:spPr>
          <a:xfrm>
            <a:off x="838200" y="-10223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Step 2: fill in </a:t>
            </a:r>
            <a:r>
              <a:rPr kumimoji="0" lang="en-US" sz="4400" b="0" i="0" u="none" strike="noStrike" kern="1200" cap="none" spc="0" normalizeH="0" baseline="0" noProof="0" dirty="0" err="1">
                <a:ln>
                  <a:noFill/>
                </a:ln>
                <a:solidFill>
                  <a:schemeClr val="tx1"/>
                </a:solidFill>
                <a:effectLst/>
                <a:uLnTx/>
                <a:uFillTx/>
                <a:latin typeface="+mj-lt"/>
                <a:ea typeface="+mj-ea"/>
                <a:cs typeface="+mj-cs"/>
              </a:rPr>
              <a:t>leftSum</a:t>
            </a:r>
            <a:r>
              <a:rPr kumimoji="0" lang="en-US" sz="4400" b="0" i="0" u="none" strike="noStrike" kern="1200" cap="none" spc="0" normalizeH="0" baseline="0" noProof="0" dirty="0">
                <a:ln>
                  <a:noFill/>
                </a:ln>
                <a:solidFill>
                  <a:schemeClr val="tx1"/>
                </a:solidFill>
                <a:effectLst/>
                <a:uLnTx/>
                <a:uFillTx/>
                <a:latin typeface="+mj-lt"/>
                <a:ea typeface="+mj-ea"/>
                <a:cs typeface="+mj-cs"/>
              </a:rPr>
              <a:t> </a:t>
            </a:r>
            <a:br>
              <a:rPr kumimoji="0" lang="en-US" sz="4400" b="0" i="0" u="none" strike="noStrike" kern="1200" cap="none" spc="0" normalizeH="0" baseline="0" noProof="0" dirty="0">
                <a:ln>
                  <a:noFill/>
                </a:ln>
                <a:solidFill>
                  <a:schemeClr val="tx1"/>
                </a:solidFill>
                <a:effectLst/>
                <a:uLnTx/>
                <a:uFillTx/>
                <a:latin typeface="+mj-lt"/>
                <a:ea typeface="+mj-ea"/>
                <a:cs typeface="+mj-cs"/>
              </a:rPr>
            </a:br>
            <a:r>
              <a:rPr kumimoji="0" lang="en-US" sz="4400" b="0" i="0" u="none" strike="noStrike" kern="1200" cap="none" spc="0" normalizeH="0" baseline="0" noProof="0" dirty="0">
                <a:ln>
                  <a:noFill/>
                </a:ln>
                <a:solidFill>
                  <a:schemeClr val="tx1"/>
                </a:solidFill>
                <a:effectLst/>
                <a:uLnTx/>
                <a:uFillTx/>
                <a:latin typeface="+mj-lt"/>
                <a:ea typeface="+mj-ea"/>
                <a:cs typeface="+mj-cs"/>
              </a:rPr>
              <a:t>		and Output (2/4)</a:t>
            </a:r>
          </a:p>
        </p:txBody>
      </p:sp>
    </p:spTree>
    <p:extLst>
      <p:ext uri="{BB962C8B-B14F-4D97-AF65-F5344CB8AC3E}">
        <p14:creationId xmlns:p14="http://schemas.microsoft.com/office/powerpoint/2010/main" val="4001969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D9DF2-4E51-D9D2-9798-C69191332A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8D479D-C506-6CBC-7BEB-9F4DC0AE419B}"/>
              </a:ext>
            </a:extLst>
          </p:cNvPr>
          <p:cNvSpPr>
            <a:spLocks noGrp="1"/>
          </p:cNvSpPr>
          <p:nvPr>
            <p:ph type="title"/>
          </p:nvPr>
        </p:nvSpPr>
        <p:spPr/>
        <p:txBody>
          <a:bodyPr/>
          <a:lstStyle/>
          <a:p>
            <a:r>
              <a:rPr lang="en-US" dirty="0"/>
              <a:t>Which Data Structures are “Suitable” for Parallelism?</a:t>
            </a:r>
          </a:p>
        </p:txBody>
      </p:sp>
      <p:sp>
        <p:nvSpPr>
          <p:cNvPr id="3" name="Content Placeholder 2">
            <a:extLst>
              <a:ext uri="{FF2B5EF4-FFF2-40B4-BE49-F238E27FC236}">
                <a16:creationId xmlns:a16="http://schemas.microsoft.com/office/drawing/2014/main" id="{2566AD97-59A7-6C24-B965-1A4568AF153F}"/>
              </a:ext>
            </a:extLst>
          </p:cNvPr>
          <p:cNvSpPr>
            <a:spLocks noGrp="1"/>
          </p:cNvSpPr>
          <p:nvPr>
            <p:ph idx="1"/>
          </p:nvPr>
        </p:nvSpPr>
        <p:spPr/>
        <p:txBody>
          <a:bodyPr/>
          <a:lstStyle/>
          <a:p>
            <a:r>
              <a:rPr lang="en-US" dirty="0"/>
              <a:t>For each data structure, can we write a parallel algorithm to sum all of its values that’s </a:t>
            </a:r>
            <a:r>
              <a:rPr lang="en-US" i="1" dirty="0"/>
              <a:t>more efficient</a:t>
            </a:r>
            <a:r>
              <a:rPr lang="en-US" dirty="0"/>
              <a:t> than a sequential one?</a:t>
            </a:r>
          </a:p>
          <a:p>
            <a:pPr lvl="1"/>
            <a:r>
              <a:rPr lang="en-US" dirty="0"/>
              <a:t>Array</a:t>
            </a:r>
          </a:p>
          <a:p>
            <a:pPr lvl="1"/>
            <a:r>
              <a:rPr lang="en-US" dirty="0"/>
              <a:t>Linked List</a:t>
            </a:r>
          </a:p>
          <a:p>
            <a:pPr lvl="1"/>
            <a:r>
              <a:rPr lang="en-US" dirty="0"/>
              <a:t>Binary Tree</a:t>
            </a:r>
          </a:p>
        </p:txBody>
      </p:sp>
    </p:spTree>
    <p:extLst>
      <p:ext uri="{BB962C8B-B14F-4D97-AF65-F5344CB8AC3E}">
        <p14:creationId xmlns:p14="http://schemas.microsoft.com/office/powerpoint/2010/main" val="3553745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A221016-9FE9-6F35-BCAC-F0D337A43B7C}"/>
              </a:ext>
            </a:extLst>
          </p:cNvPr>
          <p:cNvSpPr>
            <a:spLocks noGrp="1"/>
          </p:cNvSpPr>
          <p:nvPr>
            <p:ph type="title"/>
          </p:nvPr>
        </p:nvSpPr>
        <p:spPr>
          <a:xfrm>
            <a:off x="838200" y="-102235"/>
            <a:ext cx="10515600" cy="1325563"/>
          </a:xfrm>
        </p:spPr>
        <p:txBody>
          <a:bodyPr/>
          <a:lstStyle/>
          <a:p>
            <a:r>
              <a:rPr lang="en-US" dirty="0"/>
              <a:t>Step 2: fill in </a:t>
            </a:r>
            <a:r>
              <a:rPr lang="en-US" dirty="0" err="1"/>
              <a:t>leftSum</a:t>
            </a:r>
            <a:r>
              <a:rPr lang="en-US" dirty="0"/>
              <a:t> </a:t>
            </a:r>
            <a:br>
              <a:rPr lang="en-US" dirty="0"/>
            </a:br>
            <a:r>
              <a:rPr lang="en-US" dirty="0"/>
              <a:t>		and Output (3/4)</a:t>
            </a:r>
          </a:p>
        </p:txBody>
      </p:sp>
      <p:grpSp>
        <p:nvGrpSpPr>
          <p:cNvPr id="78" name="Group 77" descr="After step 2 we have the following tree for our example input:&#10;&#10;root: range is [0,8), sum is 81, leftSum is 0&#10;&#10;left child of [0,8): range is [0,4), sum is 48, leftSum is 0 (leftSum of its parent)&#10;right child of [0,8): range is [4,8), sum is 33, leftSum is 26 (sum field of its sibling + leftSum of its parent)&#10;&#10;left child of [0,4): range is [0,2), sum is 26, leftSum is 0 (leftSum of its parent)&#10;right child of [0,4): range is [2,4), sum is 22, leftSum is 26 (sum field of its sibling + leftSum of its parent)&#10;left child of [4,8): range is [4,6), sum is 10, leftSum is 48 (leftSum of its parent)&#10;right child of [4,8): range is [6,8), sum is 23, leftSum is 58 (sum field of its sibling + leftSum of its parent)&#10;&#10;left child of [0,2): range is [0,1), sum is 10, leftSum is 0 (leftSum of its parent)&#10;right child of [0,2): range is [1,2), sum is 16, leftSum is 10 (sum field of its sibling + leftSum of its parent)&#10;left child of [2,4): range is [2,3), sum is 4, leftSum is 26 (leftSum of its parent)&#10;right child of [2,4): range is [3,4), sum is 18, leftSum is 30 (sum field of its sibling + leftSum of its parent)&#10;left child of [4,6): range is [4,5), sum is 8, leftSum is 48 (leftSum of its parent)&#10;right child of [4,6): range is [5,6), sum is 2, leftSum is 56 (sum field of its sibling + leftSum of its parent)&#10;left child of [6,8): range is [6,7), sum is 14, leftSum is 58 (leftSum of its parent)&#10;right child of [6,8): range is [7,8), sum is 9, leftSum is 72 (sum field of its sibling + leftSum of its parent)">
            <a:extLst>
              <a:ext uri="{FF2B5EF4-FFF2-40B4-BE49-F238E27FC236}">
                <a16:creationId xmlns:a16="http://schemas.microsoft.com/office/drawing/2014/main" id="{0FB8C274-5CCA-301E-3A75-99E01DE18B10}"/>
              </a:ext>
            </a:extLst>
          </p:cNvPr>
          <p:cNvGrpSpPr/>
          <p:nvPr/>
        </p:nvGrpSpPr>
        <p:grpSpPr>
          <a:xfrm>
            <a:off x="828040" y="1239266"/>
            <a:ext cx="10800080" cy="5100574"/>
            <a:chOff x="279400" y="1371600"/>
            <a:chExt cx="11358880" cy="5364480"/>
          </a:xfrm>
        </p:grpSpPr>
        <p:sp>
          <p:nvSpPr>
            <p:cNvPr id="4" name="Rectangle 3">
              <a:extLst>
                <a:ext uri="{FF2B5EF4-FFF2-40B4-BE49-F238E27FC236}">
                  <a16:creationId xmlns:a16="http://schemas.microsoft.com/office/drawing/2014/main" id="{3562E9D3-5A43-0B4C-9F22-6A8A0E9E55D1}"/>
                </a:ext>
              </a:extLst>
            </p:cNvPr>
            <p:cNvSpPr/>
            <p:nvPr/>
          </p:nvSpPr>
          <p:spPr>
            <a:xfrm>
              <a:off x="5374640" y="13716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[0,8) </a:t>
              </a:r>
            </a:p>
            <a:p>
              <a:r>
                <a:rPr lang="en-US" sz="1600" dirty="0">
                  <a:solidFill>
                    <a:schemeClr val="tx1"/>
                  </a:solidFill>
                </a:rPr>
                <a:t>sum: 81</a:t>
              </a:r>
            </a:p>
            <a:p>
              <a:r>
                <a:rPr lang="en-US" sz="1600" dirty="0" err="1">
                  <a:solidFill>
                    <a:schemeClr val="tx1"/>
                  </a:solidFill>
                </a:rPr>
                <a:t>leftSum</a:t>
              </a:r>
              <a:r>
                <a:rPr lang="en-US" sz="1600" dirty="0">
                  <a:solidFill>
                    <a:schemeClr val="tx1"/>
                  </a:solidFill>
                </a:rPr>
                <a:t>: 0</a:t>
              </a:r>
            </a:p>
          </p:txBody>
        </p:sp>
        <p:sp>
          <p:nvSpPr>
            <p:cNvPr id="14" name="Rectangle 13">
              <a:extLst>
                <a:ext uri="{FF2B5EF4-FFF2-40B4-BE49-F238E27FC236}">
                  <a16:creationId xmlns:a16="http://schemas.microsoft.com/office/drawing/2014/main" id="{A43480E1-8D7B-7A87-1CB0-8AA630393EA1}"/>
                </a:ext>
              </a:extLst>
            </p:cNvPr>
            <p:cNvSpPr/>
            <p:nvPr/>
          </p:nvSpPr>
          <p:spPr>
            <a:xfrm>
              <a:off x="10160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[0,2) </a:t>
              </a:r>
            </a:p>
            <a:p>
              <a:r>
                <a:rPr lang="en-US" sz="1600" dirty="0">
                  <a:solidFill>
                    <a:schemeClr val="tx1"/>
                  </a:solidFill>
                </a:rPr>
                <a:t>sum: 26</a:t>
              </a:r>
            </a:p>
            <a:p>
              <a:r>
                <a:rPr lang="en-US" sz="1600" dirty="0" err="1">
                  <a:solidFill>
                    <a:schemeClr val="tx1"/>
                  </a:solidFill>
                </a:rPr>
                <a:t>leftSum</a:t>
              </a:r>
              <a:r>
                <a:rPr lang="en-US" sz="1600" dirty="0">
                  <a:solidFill>
                    <a:schemeClr val="tx1"/>
                  </a:solidFill>
                </a:rPr>
                <a:t>: 0</a:t>
              </a:r>
            </a:p>
          </p:txBody>
        </p:sp>
        <p:sp>
          <p:nvSpPr>
            <p:cNvPr id="15" name="Rectangle 14">
              <a:extLst>
                <a:ext uri="{FF2B5EF4-FFF2-40B4-BE49-F238E27FC236}">
                  <a16:creationId xmlns:a16="http://schemas.microsoft.com/office/drawing/2014/main" id="{ADEF5900-69A4-8B39-AEFB-E6337AB7EE37}"/>
                </a:ext>
              </a:extLst>
            </p:cNvPr>
            <p:cNvSpPr/>
            <p:nvPr/>
          </p:nvSpPr>
          <p:spPr>
            <a:xfrm>
              <a:off x="39420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[2,4) </a:t>
              </a:r>
            </a:p>
            <a:p>
              <a:r>
                <a:rPr lang="en-US" sz="1600" dirty="0">
                  <a:solidFill>
                    <a:schemeClr val="tx1"/>
                  </a:solidFill>
                </a:rPr>
                <a:t>sum: 22</a:t>
              </a:r>
            </a:p>
            <a:p>
              <a:r>
                <a:rPr lang="en-US" sz="1600" dirty="0" err="1">
                  <a:solidFill>
                    <a:schemeClr val="tx1"/>
                  </a:solidFill>
                </a:rPr>
                <a:t>leftSum</a:t>
              </a:r>
              <a:r>
                <a:rPr lang="en-US" sz="1600" dirty="0">
                  <a:solidFill>
                    <a:schemeClr val="tx1"/>
                  </a:solidFill>
                </a:rPr>
                <a:t>: 26</a:t>
              </a:r>
            </a:p>
          </p:txBody>
        </p:sp>
        <p:sp>
          <p:nvSpPr>
            <p:cNvPr id="18" name="Rectangle 17">
              <a:extLst>
                <a:ext uri="{FF2B5EF4-FFF2-40B4-BE49-F238E27FC236}">
                  <a16:creationId xmlns:a16="http://schemas.microsoft.com/office/drawing/2014/main" id="{0D93F352-E053-F85C-5474-99A3CC5B2D8D}"/>
                </a:ext>
              </a:extLst>
            </p:cNvPr>
            <p:cNvSpPr/>
            <p:nvPr/>
          </p:nvSpPr>
          <p:spPr>
            <a:xfrm>
              <a:off x="240792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[0,4) </a:t>
              </a:r>
            </a:p>
            <a:p>
              <a:r>
                <a:rPr lang="en-US" sz="1600" dirty="0">
                  <a:solidFill>
                    <a:schemeClr val="tx1"/>
                  </a:solidFill>
                </a:rPr>
                <a:t>sum: 48</a:t>
              </a:r>
            </a:p>
            <a:p>
              <a:r>
                <a:rPr lang="en-US" sz="1600" dirty="0" err="1">
                  <a:solidFill>
                    <a:schemeClr val="tx1"/>
                  </a:solidFill>
                </a:rPr>
                <a:t>leftSum</a:t>
              </a:r>
              <a:r>
                <a:rPr lang="en-US" sz="1600" dirty="0">
                  <a:solidFill>
                    <a:schemeClr val="tx1"/>
                  </a:solidFill>
                </a:rPr>
                <a:t>: 0</a:t>
              </a:r>
            </a:p>
          </p:txBody>
        </p:sp>
        <p:sp>
          <p:nvSpPr>
            <p:cNvPr id="19" name="Rectangle 18">
              <a:extLst>
                <a:ext uri="{FF2B5EF4-FFF2-40B4-BE49-F238E27FC236}">
                  <a16:creationId xmlns:a16="http://schemas.microsoft.com/office/drawing/2014/main" id="{93098F5D-9C41-8DE2-BC72-49FAC45F4C0E}"/>
                </a:ext>
              </a:extLst>
            </p:cNvPr>
            <p:cNvSpPr/>
            <p:nvPr/>
          </p:nvSpPr>
          <p:spPr>
            <a:xfrm>
              <a:off x="823976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[4,8) </a:t>
              </a:r>
            </a:p>
            <a:p>
              <a:r>
                <a:rPr lang="en-US" sz="1600" dirty="0">
                  <a:solidFill>
                    <a:schemeClr val="tx1"/>
                  </a:solidFill>
                </a:rPr>
                <a:t>sum: 33</a:t>
              </a:r>
            </a:p>
            <a:p>
              <a:r>
                <a:rPr lang="en-US" sz="1600" dirty="0" err="1">
                  <a:solidFill>
                    <a:schemeClr val="tx1"/>
                  </a:solidFill>
                </a:rPr>
                <a:t>leftSum</a:t>
              </a:r>
              <a:r>
                <a:rPr lang="en-US" sz="1600" dirty="0">
                  <a:solidFill>
                    <a:schemeClr val="tx1"/>
                  </a:solidFill>
                </a:rPr>
                <a:t>: 48</a:t>
              </a:r>
            </a:p>
          </p:txBody>
        </p:sp>
        <p:sp>
          <p:nvSpPr>
            <p:cNvPr id="20" name="Rectangle 19">
              <a:extLst>
                <a:ext uri="{FF2B5EF4-FFF2-40B4-BE49-F238E27FC236}">
                  <a16:creationId xmlns:a16="http://schemas.microsoft.com/office/drawing/2014/main" id="{9C687C96-5038-20AF-AC40-28D35E780016}"/>
                </a:ext>
              </a:extLst>
            </p:cNvPr>
            <p:cNvSpPr/>
            <p:nvPr/>
          </p:nvSpPr>
          <p:spPr>
            <a:xfrm>
              <a:off x="68072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[4,6) </a:t>
              </a:r>
            </a:p>
            <a:p>
              <a:r>
                <a:rPr lang="en-US" sz="1600" dirty="0">
                  <a:solidFill>
                    <a:schemeClr val="tx1"/>
                  </a:solidFill>
                </a:rPr>
                <a:t>sum: 10</a:t>
              </a:r>
            </a:p>
            <a:p>
              <a:r>
                <a:rPr lang="en-US" sz="1600" dirty="0" err="1">
                  <a:solidFill>
                    <a:schemeClr val="tx1"/>
                  </a:solidFill>
                </a:rPr>
                <a:t>leftSum</a:t>
              </a:r>
              <a:r>
                <a:rPr lang="en-US" sz="1600" dirty="0">
                  <a:solidFill>
                    <a:schemeClr val="tx1"/>
                  </a:solidFill>
                </a:rPr>
                <a:t>: 48</a:t>
              </a:r>
            </a:p>
          </p:txBody>
        </p:sp>
        <p:sp>
          <p:nvSpPr>
            <p:cNvPr id="21" name="Rectangle 20">
              <a:extLst>
                <a:ext uri="{FF2B5EF4-FFF2-40B4-BE49-F238E27FC236}">
                  <a16:creationId xmlns:a16="http://schemas.microsoft.com/office/drawing/2014/main" id="{9910CE0F-0D67-D684-20ED-9236C0C0FD40}"/>
                </a:ext>
              </a:extLst>
            </p:cNvPr>
            <p:cNvSpPr/>
            <p:nvPr/>
          </p:nvSpPr>
          <p:spPr>
            <a:xfrm>
              <a:off x="96316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[6,8) </a:t>
              </a:r>
            </a:p>
            <a:p>
              <a:r>
                <a:rPr lang="en-US" sz="1600" dirty="0">
                  <a:solidFill>
                    <a:schemeClr val="tx1"/>
                  </a:solidFill>
                </a:rPr>
                <a:t>sum: 23 </a:t>
              </a:r>
            </a:p>
            <a:p>
              <a:r>
                <a:rPr lang="en-US" sz="1600" dirty="0" err="1">
                  <a:solidFill>
                    <a:schemeClr val="tx1"/>
                  </a:solidFill>
                </a:rPr>
                <a:t>leftSum</a:t>
              </a:r>
              <a:r>
                <a:rPr lang="en-US" sz="1600" dirty="0">
                  <a:solidFill>
                    <a:schemeClr val="tx1"/>
                  </a:solidFill>
                </a:rPr>
                <a:t>: 58</a:t>
              </a:r>
            </a:p>
          </p:txBody>
        </p:sp>
        <p:sp>
          <p:nvSpPr>
            <p:cNvPr id="22" name="Rectangle 21">
              <a:extLst>
                <a:ext uri="{FF2B5EF4-FFF2-40B4-BE49-F238E27FC236}">
                  <a16:creationId xmlns:a16="http://schemas.microsoft.com/office/drawing/2014/main" id="{F46255A2-00FE-2C2E-16B6-A7682A88B8D1}"/>
                </a:ext>
              </a:extLst>
            </p:cNvPr>
            <p:cNvSpPr/>
            <p:nvPr/>
          </p:nvSpPr>
          <p:spPr>
            <a:xfrm>
              <a:off x="2794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[0,1) </a:t>
              </a:r>
            </a:p>
            <a:p>
              <a:r>
                <a:rPr lang="en-US" sz="1600" dirty="0">
                  <a:solidFill>
                    <a:schemeClr val="tx1"/>
                  </a:solidFill>
                </a:rPr>
                <a:t>sum: 10</a:t>
              </a:r>
            </a:p>
            <a:p>
              <a:r>
                <a:rPr lang="en-US" sz="1600" dirty="0" err="1">
                  <a:solidFill>
                    <a:schemeClr val="tx1"/>
                  </a:solidFill>
                </a:rPr>
                <a:t>leftSum</a:t>
              </a:r>
              <a:r>
                <a:rPr lang="en-US" sz="1600" dirty="0">
                  <a:solidFill>
                    <a:schemeClr val="tx1"/>
                  </a:solidFill>
                </a:rPr>
                <a:t>: 0</a:t>
              </a:r>
            </a:p>
          </p:txBody>
        </p:sp>
        <p:sp>
          <p:nvSpPr>
            <p:cNvPr id="23" name="Rectangle 22">
              <a:extLst>
                <a:ext uri="{FF2B5EF4-FFF2-40B4-BE49-F238E27FC236}">
                  <a16:creationId xmlns:a16="http://schemas.microsoft.com/office/drawing/2014/main" id="{CC6D19EC-5C4C-6773-E95E-B3DB6B020E95}"/>
                </a:ext>
              </a:extLst>
            </p:cNvPr>
            <p:cNvSpPr/>
            <p:nvPr/>
          </p:nvSpPr>
          <p:spPr>
            <a:xfrm>
              <a:off x="17729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[1,2) </a:t>
              </a:r>
            </a:p>
            <a:p>
              <a:r>
                <a:rPr lang="en-US" sz="1600" dirty="0">
                  <a:solidFill>
                    <a:schemeClr val="tx1"/>
                  </a:solidFill>
                </a:rPr>
                <a:t>sum: 16 </a:t>
              </a:r>
            </a:p>
            <a:p>
              <a:r>
                <a:rPr lang="en-US" sz="1600" dirty="0" err="1">
                  <a:solidFill>
                    <a:schemeClr val="tx1"/>
                  </a:solidFill>
                </a:rPr>
                <a:t>leftSum</a:t>
              </a:r>
              <a:r>
                <a:rPr lang="en-US" sz="1600" dirty="0">
                  <a:solidFill>
                    <a:schemeClr val="tx1"/>
                  </a:solidFill>
                </a:rPr>
                <a:t>: 10</a:t>
              </a:r>
            </a:p>
          </p:txBody>
        </p:sp>
        <p:sp>
          <p:nvSpPr>
            <p:cNvPr id="26" name="Rectangle 25">
              <a:extLst>
                <a:ext uri="{FF2B5EF4-FFF2-40B4-BE49-F238E27FC236}">
                  <a16:creationId xmlns:a16="http://schemas.microsoft.com/office/drawing/2014/main" id="{FC156EFA-F92C-3595-EB8C-E23E5A4C04C2}"/>
                </a:ext>
              </a:extLst>
            </p:cNvPr>
            <p:cNvSpPr/>
            <p:nvPr/>
          </p:nvSpPr>
          <p:spPr>
            <a:xfrm>
              <a:off x="31851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[2,3) </a:t>
              </a:r>
            </a:p>
            <a:p>
              <a:r>
                <a:rPr lang="en-US" sz="1600" dirty="0">
                  <a:solidFill>
                    <a:schemeClr val="tx1"/>
                  </a:solidFill>
                </a:rPr>
                <a:t>sum: 4</a:t>
              </a:r>
            </a:p>
            <a:p>
              <a:r>
                <a:rPr lang="en-US" sz="1600" dirty="0" err="1">
                  <a:solidFill>
                    <a:schemeClr val="tx1"/>
                  </a:solidFill>
                </a:rPr>
                <a:t>leftSum</a:t>
              </a:r>
              <a:r>
                <a:rPr lang="en-US" sz="1600" dirty="0">
                  <a:solidFill>
                    <a:schemeClr val="tx1"/>
                  </a:solidFill>
                </a:rPr>
                <a:t>: 26</a:t>
              </a:r>
            </a:p>
          </p:txBody>
        </p:sp>
        <p:sp>
          <p:nvSpPr>
            <p:cNvPr id="27" name="Rectangle 26">
              <a:extLst>
                <a:ext uri="{FF2B5EF4-FFF2-40B4-BE49-F238E27FC236}">
                  <a16:creationId xmlns:a16="http://schemas.microsoft.com/office/drawing/2014/main" id="{FA19BC7B-6948-FD9D-1182-92F275A4C74A}"/>
                </a:ext>
              </a:extLst>
            </p:cNvPr>
            <p:cNvSpPr/>
            <p:nvPr/>
          </p:nvSpPr>
          <p:spPr>
            <a:xfrm>
              <a:off x="46786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[3,4) </a:t>
              </a:r>
            </a:p>
            <a:p>
              <a:r>
                <a:rPr lang="en-US" sz="1600" dirty="0">
                  <a:solidFill>
                    <a:schemeClr val="tx1"/>
                  </a:solidFill>
                </a:rPr>
                <a:t>sum: 18</a:t>
              </a:r>
            </a:p>
            <a:p>
              <a:r>
                <a:rPr lang="en-US" sz="1600" dirty="0" err="1">
                  <a:solidFill>
                    <a:schemeClr val="tx1"/>
                  </a:solidFill>
                </a:rPr>
                <a:t>leftSum</a:t>
              </a:r>
              <a:r>
                <a:rPr lang="en-US" sz="1600" dirty="0">
                  <a:solidFill>
                    <a:schemeClr val="tx1"/>
                  </a:solidFill>
                </a:rPr>
                <a:t>: 30</a:t>
              </a:r>
            </a:p>
          </p:txBody>
        </p:sp>
        <p:sp>
          <p:nvSpPr>
            <p:cNvPr id="28" name="Rectangle 27">
              <a:extLst>
                <a:ext uri="{FF2B5EF4-FFF2-40B4-BE49-F238E27FC236}">
                  <a16:creationId xmlns:a16="http://schemas.microsoft.com/office/drawing/2014/main" id="{FFB7EB36-DD30-F6B8-3C04-6EF3BCAE2931}"/>
                </a:ext>
              </a:extLst>
            </p:cNvPr>
            <p:cNvSpPr/>
            <p:nvPr/>
          </p:nvSpPr>
          <p:spPr>
            <a:xfrm>
              <a:off x="60706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[4,5) </a:t>
              </a:r>
            </a:p>
            <a:p>
              <a:r>
                <a:rPr lang="en-US" sz="1600" dirty="0">
                  <a:solidFill>
                    <a:schemeClr val="tx1"/>
                  </a:solidFill>
                </a:rPr>
                <a:t>sum: 8</a:t>
              </a:r>
            </a:p>
            <a:p>
              <a:r>
                <a:rPr lang="en-US" sz="1600" dirty="0" err="1">
                  <a:solidFill>
                    <a:schemeClr val="tx1"/>
                  </a:solidFill>
                </a:rPr>
                <a:t>leftSum</a:t>
              </a:r>
              <a:r>
                <a:rPr lang="en-US" sz="1600" dirty="0">
                  <a:solidFill>
                    <a:schemeClr val="tx1"/>
                  </a:solidFill>
                </a:rPr>
                <a:t>: 48</a:t>
              </a:r>
            </a:p>
          </p:txBody>
        </p:sp>
        <p:sp>
          <p:nvSpPr>
            <p:cNvPr id="29" name="Rectangle 28">
              <a:extLst>
                <a:ext uri="{FF2B5EF4-FFF2-40B4-BE49-F238E27FC236}">
                  <a16:creationId xmlns:a16="http://schemas.microsoft.com/office/drawing/2014/main" id="{51E75AC7-C883-F267-6281-8E4967E509EC}"/>
                </a:ext>
              </a:extLst>
            </p:cNvPr>
            <p:cNvSpPr/>
            <p:nvPr/>
          </p:nvSpPr>
          <p:spPr>
            <a:xfrm>
              <a:off x="75641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[5,6) </a:t>
              </a:r>
            </a:p>
            <a:p>
              <a:r>
                <a:rPr lang="en-US" sz="1600" dirty="0">
                  <a:solidFill>
                    <a:schemeClr val="tx1"/>
                  </a:solidFill>
                </a:rPr>
                <a:t>sum: 2</a:t>
              </a:r>
            </a:p>
            <a:p>
              <a:r>
                <a:rPr lang="en-US" sz="1600" dirty="0" err="1">
                  <a:solidFill>
                    <a:schemeClr val="tx1"/>
                  </a:solidFill>
                </a:rPr>
                <a:t>leftSum</a:t>
              </a:r>
              <a:r>
                <a:rPr lang="en-US" sz="1600" dirty="0">
                  <a:solidFill>
                    <a:schemeClr val="tx1"/>
                  </a:solidFill>
                </a:rPr>
                <a:t>: 56</a:t>
              </a:r>
            </a:p>
          </p:txBody>
        </p:sp>
        <p:sp>
          <p:nvSpPr>
            <p:cNvPr id="30" name="Rectangle 29">
              <a:extLst>
                <a:ext uri="{FF2B5EF4-FFF2-40B4-BE49-F238E27FC236}">
                  <a16:creationId xmlns:a16="http://schemas.microsoft.com/office/drawing/2014/main" id="{D1CEC3F4-5565-D1F1-C697-93A80469D8CA}"/>
                </a:ext>
              </a:extLst>
            </p:cNvPr>
            <p:cNvSpPr/>
            <p:nvPr/>
          </p:nvSpPr>
          <p:spPr>
            <a:xfrm>
              <a:off x="88747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[6,7) </a:t>
              </a:r>
            </a:p>
            <a:p>
              <a:r>
                <a:rPr lang="en-US" sz="1600" dirty="0">
                  <a:solidFill>
                    <a:schemeClr val="tx1"/>
                  </a:solidFill>
                </a:rPr>
                <a:t>sum: 14</a:t>
              </a:r>
            </a:p>
            <a:p>
              <a:r>
                <a:rPr lang="en-US" sz="1600" dirty="0" err="1">
                  <a:solidFill>
                    <a:schemeClr val="tx1"/>
                  </a:solidFill>
                </a:rPr>
                <a:t>leftSum</a:t>
              </a:r>
              <a:r>
                <a:rPr lang="en-US" sz="1600" dirty="0">
                  <a:solidFill>
                    <a:schemeClr val="tx1"/>
                  </a:solidFill>
                </a:rPr>
                <a:t>: 58</a:t>
              </a:r>
            </a:p>
          </p:txBody>
        </p:sp>
        <p:sp>
          <p:nvSpPr>
            <p:cNvPr id="31" name="Rectangle 30">
              <a:extLst>
                <a:ext uri="{FF2B5EF4-FFF2-40B4-BE49-F238E27FC236}">
                  <a16:creationId xmlns:a16="http://schemas.microsoft.com/office/drawing/2014/main" id="{29C44A18-A92B-9BA6-7CDB-DF3DF9D8C9F7}"/>
                </a:ext>
              </a:extLst>
            </p:cNvPr>
            <p:cNvSpPr/>
            <p:nvPr/>
          </p:nvSpPr>
          <p:spPr>
            <a:xfrm>
              <a:off x="103682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[7,8) </a:t>
              </a:r>
            </a:p>
            <a:p>
              <a:r>
                <a:rPr lang="en-US" sz="1600" dirty="0">
                  <a:solidFill>
                    <a:schemeClr val="tx1"/>
                  </a:solidFill>
                </a:rPr>
                <a:t>sum: 9</a:t>
              </a:r>
            </a:p>
            <a:p>
              <a:r>
                <a:rPr lang="en-US" sz="1600" dirty="0" err="1">
                  <a:solidFill>
                    <a:schemeClr val="tx1"/>
                  </a:solidFill>
                </a:rPr>
                <a:t>leftSum</a:t>
              </a:r>
              <a:r>
                <a:rPr lang="en-US" sz="1600" dirty="0">
                  <a:solidFill>
                    <a:schemeClr val="tx1"/>
                  </a:solidFill>
                </a:rPr>
                <a:t>: 72</a:t>
              </a:r>
            </a:p>
          </p:txBody>
        </p:sp>
        <p:cxnSp>
          <p:nvCxnSpPr>
            <p:cNvPr id="33" name="Straight Arrow Connector 32">
              <a:extLst>
                <a:ext uri="{FF2B5EF4-FFF2-40B4-BE49-F238E27FC236}">
                  <a16:creationId xmlns:a16="http://schemas.microsoft.com/office/drawing/2014/main" id="{67850F2A-A812-9FE3-D3F0-1C5DA9117AAB}"/>
                </a:ext>
              </a:extLst>
            </p:cNvPr>
            <p:cNvCxnSpPr>
              <a:cxnSpLocks/>
              <a:stCxn id="4" idx="1"/>
              <a:endCxn id="18" idx="0"/>
            </p:cNvCxnSpPr>
            <p:nvPr/>
          </p:nvCxnSpPr>
          <p:spPr>
            <a:xfrm flipH="1">
              <a:off x="3042920" y="2006600"/>
              <a:ext cx="23317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5E836CBC-8972-F382-5521-69C2D95B0B86}"/>
                </a:ext>
              </a:extLst>
            </p:cNvPr>
            <p:cNvCxnSpPr>
              <a:cxnSpLocks/>
              <a:stCxn id="4" idx="3"/>
              <a:endCxn id="19" idx="0"/>
            </p:cNvCxnSpPr>
            <p:nvPr/>
          </p:nvCxnSpPr>
          <p:spPr>
            <a:xfrm>
              <a:off x="6644640" y="2006600"/>
              <a:ext cx="22301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A2B1B5D0-E486-0606-42EF-9C25EB13D118}"/>
                </a:ext>
              </a:extLst>
            </p:cNvPr>
            <p:cNvCxnSpPr>
              <a:cxnSpLocks/>
              <a:stCxn id="18" idx="3"/>
              <a:endCxn id="15" idx="0"/>
            </p:cNvCxnSpPr>
            <p:nvPr/>
          </p:nvCxnSpPr>
          <p:spPr>
            <a:xfrm>
              <a:off x="3677920" y="3378200"/>
              <a:ext cx="8991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A471E203-D8D6-ED6B-0BB9-1F5B4984C865}"/>
                </a:ext>
              </a:extLst>
            </p:cNvPr>
            <p:cNvCxnSpPr>
              <a:cxnSpLocks/>
              <a:stCxn id="18" idx="1"/>
              <a:endCxn id="14" idx="0"/>
            </p:cNvCxnSpPr>
            <p:nvPr/>
          </p:nvCxnSpPr>
          <p:spPr>
            <a:xfrm flipH="1">
              <a:off x="165100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96F7C9E-5197-2DCC-60EB-CD332D7224BB}"/>
                </a:ext>
              </a:extLst>
            </p:cNvPr>
            <p:cNvCxnSpPr>
              <a:cxnSpLocks/>
              <a:stCxn id="19" idx="1"/>
              <a:endCxn id="20" idx="0"/>
            </p:cNvCxnSpPr>
            <p:nvPr/>
          </p:nvCxnSpPr>
          <p:spPr>
            <a:xfrm flipH="1">
              <a:off x="7442200" y="3378200"/>
              <a:ext cx="7975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DC60E03-4514-77BC-2D96-D36F9478A4FE}"/>
                </a:ext>
              </a:extLst>
            </p:cNvPr>
            <p:cNvCxnSpPr>
              <a:cxnSpLocks/>
              <a:stCxn id="19" idx="3"/>
              <a:endCxn id="21" idx="0"/>
            </p:cNvCxnSpPr>
            <p:nvPr/>
          </p:nvCxnSpPr>
          <p:spPr>
            <a:xfrm>
              <a:off x="950976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5F874BD4-A39C-D4E1-A1D2-25C6FBE85D5E}"/>
                </a:ext>
              </a:extLst>
            </p:cNvPr>
            <p:cNvCxnSpPr>
              <a:cxnSpLocks/>
              <a:stCxn id="14" idx="1"/>
              <a:endCxn id="22" idx="0"/>
            </p:cNvCxnSpPr>
            <p:nvPr/>
          </p:nvCxnSpPr>
          <p:spPr>
            <a:xfrm flipH="1">
              <a:off x="9144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05F81EA6-BDB5-057A-9119-165E82FAADB7}"/>
                </a:ext>
              </a:extLst>
            </p:cNvPr>
            <p:cNvCxnSpPr>
              <a:cxnSpLocks/>
              <a:stCxn id="14" idx="3"/>
              <a:endCxn id="23" idx="0"/>
            </p:cNvCxnSpPr>
            <p:nvPr/>
          </p:nvCxnSpPr>
          <p:spPr>
            <a:xfrm>
              <a:off x="22860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19A4C740-9B31-A37C-3B27-2D416FA0022C}"/>
                </a:ext>
              </a:extLst>
            </p:cNvPr>
            <p:cNvCxnSpPr>
              <a:cxnSpLocks/>
              <a:stCxn id="15" idx="1"/>
              <a:endCxn id="26" idx="0"/>
            </p:cNvCxnSpPr>
            <p:nvPr/>
          </p:nvCxnSpPr>
          <p:spPr>
            <a:xfrm flipH="1">
              <a:off x="38201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C8EAFCB7-337E-6080-3E02-B582D0349335}"/>
                </a:ext>
              </a:extLst>
            </p:cNvPr>
            <p:cNvCxnSpPr>
              <a:cxnSpLocks/>
              <a:stCxn id="15" idx="3"/>
              <a:endCxn id="27" idx="0"/>
            </p:cNvCxnSpPr>
            <p:nvPr/>
          </p:nvCxnSpPr>
          <p:spPr>
            <a:xfrm>
              <a:off x="52120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0A1EBD00-5EB5-8CEF-2660-D4AE712A1753}"/>
                </a:ext>
              </a:extLst>
            </p:cNvPr>
            <p:cNvCxnSpPr>
              <a:cxnSpLocks/>
              <a:stCxn id="20" idx="1"/>
              <a:endCxn id="28" idx="0"/>
            </p:cNvCxnSpPr>
            <p:nvPr/>
          </p:nvCxnSpPr>
          <p:spPr>
            <a:xfrm flipH="1">
              <a:off x="67056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34B654E8-4CAB-D9E6-A724-B7D9AC1B3BC3}"/>
                </a:ext>
              </a:extLst>
            </p:cNvPr>
            <p:cNvCxnSpPr>
              <a:cxnSpLocks/>
              <a:stCxn id="20" idx="3"/>
              <a:endCxn id="29" idx="0"/>
            </p:cNvCxnSpPr>
            <p:nvPr/>
          </p:nvCxnSpPr>
          <p:spPr>
            <a:xfrm>
              <a:off x="80772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4851EAFF-26BC-0981-AD50-DE20C0E1D625}"/>
                </a:ext>
              </a:extLst>
            </p:cNvPr>
            <p:cNvCxnSpPr>
              <a:cxnSpLocks/>
              <a:stCxn id="21" idx="1"/>
              <a:endCxn id="30" idx="0"/>
            </p:cNvCxnSpPr>
            <p:nvPr/>
          </p:nvCxnSpPr>
          <p:spPr>
            <a:xfrm flipH="1">
              <a:off x="95097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3DD4F70C-8814-99A3-AA89-D791D0D03CDE}"/>
                </a:ext>
              </a:extLst>
            </p:cNvPr>
            <p:cNvCxnSpPr>
              <a:cxnSpLocks/>
              <a:stCxn id="21" idx="3"/>
              <a:endCxn id="31" idx="0"/>
            </p:cNvCxnSpPr>
            <p:nvPr/>
          </p:nvCxnSpPr>
          <p:spPr>
            <a:xfrm>
              <a:off x="109016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80" name="TextBox 79">
            <a:extLst>
              <a:ext uri="{FF2B5EF4-FFF2-40B4-BE49-F238E27FC236}">
                <a16:creationId xmlns:a16="http://schemas.microsoft.com/office/drawing/2014/main" id="{4CBE2527-7E2B-9DAA-6275-F61167D54814}"/>
              </a:ext>
            </a:extLst>
          </p:cNvPr>
          <p:cNvSpPr txBox="1"/>
          <p:nvPr/>
        </p:nvSpPr>
        <p:spPr>
          <a:xfrm>
            <a:off x="0" y="856344"/>
            <a:ext cx="5087906" cy="2308324"/>
          </a:xfrm>
          <a:prstGeom prst="rect">
            <a:avLst/>
          </a:prstGeom>
          <a:noFill/>
        </p:spPr>
        <p:txBody>
          <a:bodyPr wrap="square" rtlCol="0">
            <a:spAutoFit/>
          </a:bodyPr>
          <a:lstStyle/>
          <a:p>
            <a:r>
              <a:rPr lang="en-US" dirty="0"/>
              <a:t>If this is a left child:</a:t>
            </a:r>
          </a:p>
          <a:p>
            <a:r>
              <a:rPr lang="en-US" dirty="0"/>
              <a:t>	</a:t>
            </a:r>
            <a:r>
              <a:rPr lang="en-US" dirty="0" err="1"/>
              <a:t>leftSum</a:t>
            </a:r>
            <a:r>
              <a:rPr lang="en-US" dirty="0"/>
              <a:t> = </a:t>
            </a:r>
            <a:r>
              <a:rPr lang="en-US" dirty="0" err="1"/>
              <a:t>parent.leftSum</a:t>
            </a:r>
            <a:endParaRPr lang="en-US" dirty="0"/>
          </a:p>
          <a:p>
            <a:r>
              <a:rPr lang="en-US" dirty="0"/>
              <a:t>If this is a right child:</a:t>
            </a:r>
          </a:p>
          <a:p>
            <a:r>
              <a:rPr lang="en-US" dirty="0"/>
              <a:t>	</a:t>
            </a:r>
            <a:r>
              <a:rPr lang="en-US" dirty="0" err="1"/>
              <a:t>leftSum</a:t>
            </a:r>
            <a:r>
              <a:rPr lang="en-US" dirty="0"/>
              <a:t> = </a:t>
            </a:r>
            <a:r>
              <a:rPr lang="en-US" dirty="0" err="1"/>
              <a:t>parent.leftSum</a:t>
            </a:r>
            <a:r>
              <a:rPr lang="en-US" dirty="0"/>
              <a:t> + </a:t>
            </a:r>
            <a:r>
              <a:rPr lang="en-US" dirty="0" err="1"/>
              <a:t>sibling.sum</a:t>
            </a:r>
            <a:endParaRPr lang="en-US" dirty="0"/>
          </a:p>
          <a:p>
            <a:endParaRPr lang="en-US" dirty="0"/>
          </a:p>
          <a:p>
            <a:r>
              <a:rPr lang="en-US" dirty="0"/>
              <a:t>For the leaves:</a:t>
            </a:r>
          </a:p>
          <a:p>
            <a:r>
              <a:rPr lang="en-US" dirty="0"/>
              <a:t>	use </a:t>
            </a:r>
            <a:r>
              <a:rPr lang="en-US" dirty="0" err="1"/>
              <a:t>leftSum+sum</a:t>
            </a:r>
            <a:r>
              <a:rPr lang="en-US" dirty="0"/>
              <a:t> </a:t>
            </a:r>
          </a:p>
          <a:p>
            <a:r>
              <a:rPr lang="en-US" dirty="0"/>
              <a:t>	to complete output</a:t>
            </a:r>
          </a:p>
        </p:txBody>
      </p:sp>
      <p:grpSp>
        <p:nvGrpSpPr>
          <p:cNvPr id="81" name="Group 80" descr="The input to our algorithm will be the following array of length 8:&#10;&#10;[10,16,4,18,8,2,14,9]&#10;&#10;We are also given an empty array of length 8 for our output.">
            <a:extLst>
              <a:ext uri="{FF2B5EF4-FFF2-40B4-BE49-F238E27FC236}">
                <a16:creationId xmlns:a16="http://schemas.microsoft.com/office/drawing/2014/main" id="{6C764B31-F14D-144A-64AA-02CECD9C9599}"/>
              </a:ext>
            </a:extLst>
          </p:cNvPr>
          <p:cNvGrpSpPr/>
          <p:nvPr/>
        </p:nvGrpSpPr>
        <p:grpSpPr>
          <a:xfrm>
            <a:off x="6679091" y="83846"/>
            <a:ext cx="5383586" cy="1720798"/>
            <a:chOff x="6679091" y="83846"/>
            <a:chExt cx="5383586" cy="1720798"/>
          </a:xfrm>
        </p:grpSpPr>
        <p:grpSp>
          <p:nvGrpSpPr>
            <p:cNvPr id="82" name="Group 81">
              <a:extLst>
                <a:ext uri="{FF2B5EF4-FFF2-40B4-BE49-F238E27FC236}">
                  <a16:creationId xmlns:a16="http://schemas.microsoft.com/office/drawing/2014/main" id="{3A8F509B-5922-7F9E-995E-F648A59F3142}"/>
                </a:ext>
              </a:extLst>
            </p:cNvPr>
            <p:cNvGrpSpPr/>
            <p:nvPr/>
          </p:nvGrpSpPr>
          <p:grpSpPr>
            <a:xfrm>
              <a:off x="7562943" y="83846"/>
              <a:ext cx="4499734" cy="562558"/>
              <a:chOff x="6392545" y="364404"/>
              <a:chExt cx="5726090" cy="715878"/>
            </a:xfrm>
          </p:grpSpPr>
          <p:grpSp>
            <p:nvGrpSpPr>
              <p:cNvPr id="105" name="Group 104">
                <a:extLst>
                  <a:ext uri="{FF2B5EF4-FFF2-40B4-BE49-F238E27FC236}">
                    <a16:creationId xmlns:a16="http://schemas.microsoft.com/office/drawing/2014/main" id="{7C5DA8C2-ED00-0771-6A70-6B46D1E04D52}"/>
                  </a:ext>
                </a:extLst>
              </p:cNvPr>
              <p:cNvGrpSpPr/>
              <p:nvPr/>
            </p:nvGrpSpPr>
            <p:grpSpPr>
              <a:xfrm>
                <a:off x="6392545" y="365125"/>
                <a:ext cx="4295776" cy="715157"/>
                <a:chOff x="7967980" y="4321811"/>
                <a:chExt cx="2258060" cy="375920"/>
              </a:xfrm>
            </p:grpSpPr>
            <p:sp>
              <p:nvSpPr>
                <p:cNvPr id="108" name="Rectangle 107">
                  <a:extLst>
                    <a:ext uri="{FF2B5EF4-FFF2-40B4-BE49-F238E27FC236}">
                      <a16:creationId xmlns:a16="http://schemas.microsoft.com/office/drawing/2014/main" id="{23491F06-ACA1-B644-B5B3-643409F04D41}"/>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109" name="Rectangle 108">
                  <a:extLst>
                    <a:ext uri="{FF2B5EF4-FFF2-40B4-BE49-F238E27FC236}">
                      <a16:creationId xmlns:a16="http://schemas.microsoft.com/office/drawing/2014/main" id="{82C2D274-B83E-31DD-3CB2-8BB08DF900FF}"/>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110" name="Rectangle 109">
                  <a:extLst>
                    <a:ext uri="{FF2B5EF4-FFF2-40B4-BE49-F238E27FC236}">
                      <a16:creationId xmlns:a16="http://schemas.microsoft.com/office/drawing/2014/main" id="{DF077E85-2C0C-DE46-8C03-F158768117E8}"/>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111" name="Rectangle 110">
                  <a:extLst>
                    <a:ext uri="{FF2B5EF4-FFF2-40B4-BE49-F238E27FC236}">
                      <a16:creationId xmlns:a16="http://schemas.microsoft.com/office/drawing/2014/main" id="{ABADACF7-F3CF-FB08-E8AD-63D9F718DC8C}"/>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112" name="Rectangle 111">
                  <a:extLst>
                    <a:ext uri="{FF2B5EF4-FFF2-40B4-BE49-F238E27FC236}">
                      <a16:creationId xmlns:a16="http://schemas.microsoft.com/office/drawing/2014/main" id="{AD333151-5F5E-595C-50E0-943EFED43AD1}"/>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113" name="Rectangle 112">
                  <a:extLst>
                    <a:ext uri="{FF2B5EF4-FFF2-40B4-BE49-F238E27FC236}">
                      <a16:creationId xmlns:a16="http://schemas.microsoft.com/office/drawing/2014/main" id="{9008FAF8-1292-A2E2-F711-E2FFC9EBF71E}"/>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p:sp>
            <p:nvSpPr>
              <p:cNvPr id="106" name="Rectangle 105">
                <a:extLst>
                  <a:ext uri="{FF2B5EF4-FFF2-40B4-BE49-F238E27FC236}">
                    <a16:creationId xmlns:a16="http://schemas.microsoft.com/office/drawing/2014/main" id="{FABF957C-1B56-1E22-FB1C-7A3BDC5277B1}"/>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sp>
            <p:nvSpPr>
              <p:cNvPr id="107" name="Rectangle 106">
                <a:extLst>
                  <a:ext uri="{FF2B5EF4-FFF2-40B4-BE49-F238E27FC236}">
                    <a16:creationId xmlns:a16="http://schemas.microsoft.com/office/drawing/2014/main" id="{89BEC2D9-2988-B502-3C6C-A2DB97C9B26C}"/>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9</a:t>
                </a:r>
              </a:p>
            </p:txBody>
          </p:sp>
        </p:grpSp>
        <p:grpSp>
          <p:nvGrpSpPr>
            <p:cNvPr id="83" name="Group 82">
              <a:extLst>
                <a:ext uri="{FF2B5EF4-FFF2-40B4-BE49-F238E27FC236}">
                  <a16:creationId xmlns:a16="http://schemas.microsoft.com/office/drawing/2014/main" id="{E9E50DA6-316F-5753-D102-A743F9CE068C}"/>
                </a:ext>
              </a:extLst>
            </p:cNvPr>
            <p:cNvGrpSpPr/>
            <p:nvPr/>
          </p:nvGrpSpPr>
          <p:grpSpPr>
            <a:xfrm>
              <a:off x="7562943" y="773982"/>
              <a:ext cx="4499734" cy="562558"/>
              <a:chOff x="6392545" y="364404"/>
              <a:chExt cx="5726090" cy="715878"/>
            </a:xfrm>
          </p:grpSpPr>
          <p:grpSp>
            <p:nvGrpSpPr>
              <p:cNvPr id="96" name="Group 95">
                <a:extLst>
                  <a:ext uri="{FF2B5EF4-FFF2-40B4-BE49-F238E27FC236}">
                    <a16:creationId xmlns:a16="http://schemas.microsoft.com/office/drawing/2014/main" id="{1B330370-B3FD-0DD6-888F-F35C1428E044}"/>
                  </a:ext>
                </a:extLst>
              </p:cNvPr>
              <p:cNvGrpSpPr/>
              <p:nvPr/>
            </p:nvGrpSpPr>
            <p:grpSpPr>
              <a:xfrm>
                <a:off x="6392545" y="365125"/>
                <a:ext cx="4295776" cy="715157"/>
                <a:chOff x="7967980" y="4321811"/>
                <a:chExt cx="2258060" cy="375920"/>
              </a:xfrm>
            </p:grpSpPr>
            <p:sp>
              <p:nvSpPr>
                <p:cNvPr id="99" name="Rectangle 98">
                  <a:extLst>
                    <a:ext uri="{FF2B5EF4-FFF2-40B4-BE49-F238E27FC236}">
                      <a16:creationId xmlns:a16="http://schemas.microsoft.com/office/drawing/2014/main" id="{F1FDD9C0-F599-DE16-1F69-8C24F99BA8A3}"/>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0" name="Rectangle 99">
                  <a:extLst>
                    <a:ext uri="{FF2B5EF4-FFF2-40B4-BE49-F238E27FC236}">
                      <a16:creationId xmlns:a16="http://schemas.microsoft.com/office/drawing/2014/main" id="{194782E6-2A21-7F05-48F7-6A2DD7A77C7C}"/>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1" name="Rectangle 100">
                  <a:extLst>
                    <a:ext uri="{FF2B5EF4-FFF2-40B4-BE49-F238E27FC236}">
                      <a16:creationId xmlns:a16="http://schemas.microsoft.com/office/drawing/2014/main" id="{03B1BDFF-9249-D172-E239-4D5D385E2121}"/>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2" name="Rectangle 101">
                  <a:extLst>
                    <a:ext uri="{FF2B5EF4-FFF2-40B4-BE49-F238E27FC236}">
                      <a16:creationId xmlns:a16="http://schemas.microsoft.com/office/drawing/2014/main" id="{3C8D8D64-BCCF-5129-B54F-2BA2B86D786E}"/>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3" name="Rectangle 102">
                  <a:extLst>
                    <a:ext uri="{FF2B5EF4-FFF2-40B4-BE49-F238E27FC236}">
                      <a16:creationId xmlns:a16="http://schemas.microsoft.com/office/drawing/2014/main" id="{7F35E7FE-A6A3-51AD-5945-F950199951F5}"/>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04" name="Rectangle 103">
                  <a:extLst>
                    <a:ext uri="{FF2B5EF4-FFF2-40B4-BE49-F238E27FC236}">
                      <a16:creationId xmlns:a16="http://schemas.microsoft.com/office/drawing/2014/main" id="{F0CF5F02-6A7C-F225-C7B9-92C6A6713159}"/>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grpSp>
          <p:sp>
            <p:nvSpPr>
              <p:cNvPr id="97" name="Rectangle 96">
                <a:extLst>
                  <a:ext uri="{FF2B5EF4-FFF2-40B4-BE49-F238E27FC236}">
                    <a16:creationId xmlns:a16="http://schemas.microsoft.com/office/drawing/2014/main" id="{99811097-8C8F-A89C-5A2F-D0EB07FFB60B}"/>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98" name="Rectangle 97">
                <a:extLst>
                  <a:ext uri="{FF2B5EF4-FFF2-40B4-BE49-F238E27FC236}">
                    <a16:creationId xmlns:a16="http://schemas.microsoft.com/office/drawing/2014/main" id="{24E7E67B-16FD-17A9-51F9-425D1109D599}"/>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grpSp>
        <p:sp>
          <p:nvSpPr>
            <p:cNvPr id="84" name="TextBox 83">
              <a:extLst>
                <a:ext uri="{FF2B5EF4-FFF2-40B4-BE49-F238E27FC236}">
                  <a16:creationId xmlns:a16="http://schemas.microsoft.com/office/drawing/2014/main" id="{94F203A5-6E4B-E23B-8EEA-700A9E284B3B}"/>
                </a:ext>
              </a:extLst>
            </p:cNvPr>
            <p:cNvSpPr txBox="1"/>
            <p:nvPr/>
          </p:nvSpPr>
          <p:spPr>
            <a:xfrm>
              <a:off x="6816635" y="180459"/>
              <a:ext cx="742511" cy="369332"/>
            </a:xfrm>
            <a:prstGeom prst="rect">
              <a:avLst/>
            </a:prstGeom>
            <a:noFill/>
          </p:spPr>
          <p:txBody>
            <a:bodyPr wrap="none" rtlCol="0">
              <a:spAutoFit/>
            </a:bodyPr>
            <a:lstStyle/>
            <a:p>
              <a:r>
                <a:rPr lang="en-US" dirty="0"/>
                <a:t>Input:</a:t>
              </a:r>
            </a:p>
          </p:txBody>
        </p:sp>
        <p:sp>
          <p:nvSpPr>
            <p:cNvPr id="85" name="TextBox 84">
              <a:extLst>
                <a:ext uri="{FF2B5EF4-FFF2-40B4-BE49-F238E27FC236}">
                  <a16:creationId xmlns:a16="http://schemas.microsoft.com/office/drawing/2014/main" id="{8C24E453-355F-1444-2CC1-9BC31203D7E6}"/>
                </a:ext>
              </a:extLst>
            </p:cNvPr>
            <p:cNvSpPr txBox="1"/>
            <p:nvPr/>
          </p:nvSpPr>
          <p:spPr>
            <a:xfrm>
              <a:off x="6679091" y="839788"/>
              <a:ext cx="918841" cy="369332"/>
            </a:xfrm>
            <a:prstGeom prst="rect">
              <a:avLst/>
            </a:prstGeom>
            <a:noFill/>
          </p:spPr>
          <p:txBody>
            <a:bodyPr wrap="none" rtlCol="0">
              <a:spAutoFit/>
            </a:bodyPr>
            <a:lstStyle/>
            <a:p>
              <a:r>
                <a:rPr lang="en-US" dirty="0"/>
                <a:t>Output:</a:t>
              </a:r>
            </a:p>
          </p:txBody>
        </p:sp>
        <p:grpSp>
          <p:nvGrpSpPr>
            <p:cNvPr id="86" name="Group 85">
              <a:extLst>
                <a:ext uri="{FF2B5EF4-FFF2-40B4-BE49-F238E27FC236}">
                  <a16:creationId xmlns:a16="http://schemas.microsoft.com/office/drawing/2014/main" id="{7BACBD43-F174-06CA-6927-33F35B9FEF70}"/>
                </a:ext>
              </a:extLst>
            </p:cNvPr>
            <p:cNvGrpSpPr/>
            <p:nvPr/>
          </p:nvGrpSpPr>
          <p:grpSpPr>
            <a:xfrm>
              <a:off x="7562943" y="1242086"/>
              <a:ext cx="4499734" cy="562558"/>
              <a:chOff x="6392545" y="364404"/>
              <a:chExt cx="5726090" cy="715878"/>
            </a:xfrm>
            <a:noFill/>
          </p:grpSpPr>
          <p:grpSp>
            <p:nvGrpSpPr>
              <p:cNvPr id="87" name="Group 86">
                <a:extLst>
                  <a:ext uri="{FF2B5EF4-FFF2-40B4-BE49-F238E27FC236}">
                    <a16:creationId xmlns:a16="http://schemas.microsoft.com/office/drawing/2014/main" id="{D0E89D0A-1C21-34EC-92A2-21667C842ACC}"/>
                  </a:ext>
                </a:extLst>
              </p:cNvPr>
              <p:cNvGrpSpPr/>
              <p:nvPr/>
            </p:nvGrpSpPr>
            <p:grpSpPr>
              <a:xfrm>
                <a:off x="6392545" y="365125"/>
                <a:ext cx="4295776" cy="715157"/>
                <a:chOff x="7967980" y="4321811"/>
                <a:chExt cx="2258060" cy="375920"/>
              </a:xfrm>
              <a:grpFill/>
            </p:grpSpPr>
            <p:sp>
              <p:nvSpPr>
                <p:cNvPr id="90" name="Rectangle 89">
                  <a:extLst>
                    <a:ext uri="{FF2B5EF4-FFF2-40B4-BE49-F238E27FC236}">
                      <a16:creationId xmlns:a16="http://schemas.microsoft.com/office/drawing/2014/main" id="{AC4B1651-6E66-DA98-5918-4B5C12EABD43}"/>
                    </a:ext>
                  </a:extLst>
                </p:cNvPr>
                <p:cNvSpPr/>
                <p:nvPr/>
              </p:nvSpPr>
              <p:spPr>
                <a:xfrm>
                  <a:off x="79679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0</a:t>
                  </a:r>
                </a:p>
              </p:txBody>
            </p:sp>
            <p:sp>
              <p:nvSpPr>
                <p:cNvPr id="91" name="Rectangle 90">
                  <a:extLst>
                    <a:ext uri="{FF2B5EF4-FFF2-40B4-BE49-F238E27FC236}">
                      <a16:creationId xmlns:a16="http://schemas.microsoft.com/office/drawing/2014/main" id="{D35C7752-77E4-AE15-AE86-9DBABCF320D1}"/>
                    </a:ext>
                  </a:extLst>
                </p:cNvPr>
                <p:cNvSpPr/>
                <p:nvPr/>
              </p:nvSpPr>
              <p:spPr>
                <a:xfrm>
                  <a:off x="83439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1</a:t>
                  </a:r>
                </a:p>
              </p:txBody>
            </p:sp>
            <p:sp>
              <p:nvSpPr>
                <p:cNvPr id="92" name="Rectangle 91">
                  <a:extLst>
                    <a:ext uri="{FF2B5EF4-FFF2-40B4-BE49-F238E27FC236}">
                      <a16:creationId xmlns:a16="http://schemas.microsoft.com/office/drawing/2014/main" id="{49911842-0853-5C73-56B5-2EF192E70D27}"/>
                    </a:ext>
                  </a:extLst>
                </p:cNvPr>
                <p:cNvSpPr/>
                <p:nvPr/>
              </p:nvSpPr>
              <p:spPr>
                <a:xfrm>
                  <a:off x="872236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2</a:t>
                  </a:r>
                </a:p>
              </p:txBody>
            </p:sp>
            <p:sp>
              <p:nvSpPr>
                <p:cNvPr id="93" name="Rectangle 92">
                  <a:extLst>
                    <a:ext uri="{FF2B5EF4-FFF2-40B4-BE49-F238E27FC236}">
                      <a16:creationId xmlns:a16="http://schemas.microsoft.com/office/drawing/2014/main" id="{FBF51EA9-CD8F-9B3A-ED3C-EF9D2896EF2A}"/>
                    </a:ext>
                  </a:extLst>
                </p:cNvPr>
                <p:cNvSpPr/>
                <p:nvPr/>
              </p:nvSpPr>
              <p:spPr>
                <a:xfrm>
                  <a:off x="90982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3</a:t>
                  </a:r>
                </a:p>
              </p:txBody>
            </p:sp>
            <p:sp>
              <p:nvSpPr>
                <p:cNvPr id="94" name="Rectangle 93">
                  <a:extLst>
                    <a:ext uri="{FF2B5EF4-FFF2-40B4-BE49-F238E27FC236}">
                      <a16:creationId xmlns:a16="http://schemas.microsoft.com/office/drawing/2014/main" id="{BE794E87-3D44-41C7-FCE8-9C29A5CFD387}"/>
                    </a:ext>
                  </a:extLst>
                </p:cNvPr>
                <p:cNvSpPr/>
                <p:nvPr/>
              </p:nvSpPr>
              <p:spPr>
                <a:xfrm>
                  <a:off x="94742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4</a:t>
                  </a:r>
                </a:p>
              </p:txBody>
            </p:sp>
            <p:sp>
              <p:nvSpPr>
                <p:cNvPr id="95" name="Rectangle 94">
                  <a:extLst>
                    <a:ext uri="{FF2B5EF4-FFF2-40B4-BE49-F238E27FC236}">
                      <a16:creationId xmlns:a16="http://schemas.microsoft.com/office/drawing/2014/main" id="{10D4778D-293C-008F-F3A3-0C708A86CE9C}"/>
                    </a:ext>
                  </a:extLst>
                </p:cNvPr>
                <p:cNvSpPr/>
                <p:nvPr/>
              </p:nvSpPr>
              <p:spPr>
                <a:xfrm>
                  <a:off x="985012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5</a:t>
                  </a:r>
                </a:p>
              </p:txBody>
            </p:sp>
          </p:grpSp>
          <p:sp>
            <p:nvSpPr>
              <p:cNvPr id="88" name="Rectangle 87">
                <a:extLst>
                  <a:ext uri="{FF2B5EF4-FFF2-40B4-BE49-F238E27FC236}">
                    <a16:creationId xmlns:a16="http://schemas.microsoft.com/office/drawing/2014/main" id="{BF66EB00-8DA6-5A73-8D23-5195825581D5}"/>
                  </a:ext>
                </a:extLst>
              </p:cNvPr>
              <p:cNvSpPr/>
              <p:nvPr/>
            </p:nvSpPr>
            <p:spPr>
              <a:xfrm>
                <a:off x="10688320"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6</a:t>
                </a:r>
              </a:p>
            </p:txBody>
          </p:sp>
          <p:sp>
            <p:nvSpPr>
              <p:cNvPr id="89" name="Rectangle 88">
                <a:extLst>
                  <a:ext uri="{FF2B5EF4-FFF2-40B4-BE49-F238E27FC236}">
                    <a16:creationId xmlns:a16="http://schemas.microsoft.com/office/drawing/2014/main" id="{65A52735-84EC-BD7D-C873-294F8D7FD971}"/>
                  </a:ext>
                </a:extLst>
              </p:cNvPr>
              <p:cNvSpPr/>
              <p:nvPr/>
            </p:nvSpPr>
            <p:spPr>
              <a:xfrm>
                <a:off x="11403478"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7</a:t>
                </a:r>
              </a:p>
            </p:txBody>
          </p:sp>
        </p:grpSp>
      </p:grpSp>
    </p:spTree>
    <p:extLst>
      <p:ext uri="{BB962C8B-B14F-4D97-AF65-F5344CB8AC3E}">
        <p14:creationId xmlns:p14="http://schemas.microsoft.com/office/powerpoint/2010/main" val="11324508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A221016-9FE9-6F35-BCAC-F0D337A43B7C}"/>
              </a:ext>
            </a:extLst>
          </p:cNvPr>
          <p:cNvSpPr>
            <a:spLocks noGrp="1"/>
          </p:cNvSpPr>
          <p:nvPr>
            <p:ph type="title"/>
          </p:nvPr>
        </p:nvSpPr>
        <p:spPr>
          <a:xfrm>
            <a:off x="838200" y="-102235"/>
            <a:ext cx="10515600" cy="1325563"/>
          </a:xfrm>
        </p:spPr>
        <p:txBody>
          <a:bodyPr/>
          <a:lstStyle/>
          <a:p>
            <a:r>
              <a:rPr lang="en-US" dirty="0"/>
              <a:t>Step 2: fill in </a:t>
            </a:r>
            <a:r>
              <a:rPr lang="en-US" dirty="0" err="1"/>
              <a:t>leftSum</a:t>
            </a:r>
            <a:r>
              <a:rPr lang="en-US" dirty="0"/>
              <a:t> </a:t>
            </a:r>
            <a:br>
              <a:rPr lang="en-US" dirty="0"/>
            </a:br>
            <a:r>
              <a:rPr lang="en-US" dirty="0"/>
              <a:t>		and Output (4/4)</a:t>
            </a:r>
          </a:p>
        </p:txBody>
      </p:sp>
      <p:grpSp>
        <p:nvGrpSpPr>
          <p:cNvPr id="78" name="Group 77">
            <a:extLst>
              <a:ext uri="{FF2B5EF4-FFF2-40B4-BE49-F238E27FC236}">
                <a16:creationId xmlns:a16="http://schemas.microsoft.com/office/drawing/2014/main" id="{0FB8C274-5CCA-301E-3A75-99E01DE18B10}"/>
              </a:ext>
              <a:ext uri="{C183D7F6-B498-43B3-948B-1728B52AA6E4}">
                <adec:decorative xmlns:adec="http://schemas.microsoft.com/office/drawing/2017/decorative" val="1"/>
              </a:ext>
            </a:extLst>
          </p:cNvPr>
          <p:cNvGrpSpPr/>
          <p:nvPr/>
        </p:nvGrpSpPr>
        <p:grpSpPr>
          <a:xfrm>
            <a:off x="828040" y="1239266"/>
            <a:ext cx="10800080" cy="5100574"/>
            <a:chOff x="279400" y="1371600"/>
            <a:chExt cx="11358880" cy="5364480"/>
          </a:xfrm>
        </p:grpSpPr>
        <p:sp>
          <p:nvSpPr>
            <p:cNvPr id="4" name="Rectangle 3">
              <a:extLst>
                <a:ext uri="{FF2B5EF4-FFF2-40B4-BE49-F238E27FC236}">
                  <a16:creationId xmlns:a16="http://schemas.microsoft.com/office/drawing/2014/main" id="{3562E9D3-5A43-0B4C-9F22-6A8A0E9E55D1}"/>
                </a:ext>
              </a:extLst>
            </p:cNvPr>
            <p:cNvSpPr/>
            <p:nvPr/>
          </p:nvSpPr>
          <p:spPr>
            <a:xfrm>
              <a:off x="5374640" y="13716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[0,8) </a:t>
              </a:r>
            </a:p>
            <a:p>
              <a:r>
                <a:rPr lang="en-US" sz="1600" dirty="0">
                  <a:solidFill>
                    <a:schemeClr val="tx1"/>
                  </a:solidFill>
                </a:rPr>
                <a:t>sum: 81</a:t>
              </a:r>
            </a:p>
            <a:p>
              <a:r>
                <a:rPr lang="en-US" sz="1600" dirty="0" err="1">
                  <a:solidFill>
                    <a:schemeClr val="tx1"/>
                  </a:solidFill>
                </a:rPr>
                <a:t>leftSum</a:t>
              </a:r>
              <a:r>
                <a:rPr lang="en-US" sz="1600" dirty="0">
                  <a:solidFill>
                    <a:schemeClr val="tx1"/>
                  </a:solidFill>
                </a:rPr>
                <a:t>: 0</a:t>
              </a:r>
            </a:p>
          </p:txBody>
        </p:sp>
        <p:sp>
          <p:nvSpPr>
            <p:cNvPr id="14" name="Rectangle 13">
              <a:extLst>
                <a:ext uri="{FF2B5EF4-FFF2-40B4-BE49-F238E27FC236}">
                  <a16:creationId xmlns:a16="http://schemas.microsoft.com/office/drawing/2014/main" id="{A43480E1-8D7B-7A87-1CB0-8AA630393EA1}"/>
                </a:ext>
              </a:extLst>
            </p:cNvPr>
            <p:cNvSpPr/>
            <p:nvPr/>
          </p:nvSpPr>
          <p:spPr>
            <a:xfrm>
              <a:off x="10160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[0,2) </a:t>
              </a:r>
            </a:p>
            <a:p>
              <a:r>
                <a:rPr lang="en-US" sz="1600" dirty="0">
                  <a:solidFill>
                    <a:schemeClr val="tx1"/>
                  </a:solidFill>
                </a:rPr>
                <a:t>sum: 26</a:t>
              </a:r>
            </a:p>
            <a:p>
              <a:r>
                <a:rPr lang="en-US" sz="1600" dirty="0" err="1">
                  <a:solidFill>
                    <a:schemeClr val="tx1"/>
                  </a:solidFill>
                </a:rPr>
                <a:t>leftSum</a:t>
              </a:r>
              <a:r>
                <a:rPr lang="en-US" sz="1600" dirty="0">
                  <a:solidFill>
                    <a:schemeClr val="tx1"/>
                  </a:solidFill>
                </a:rPr>
                <a:t>: 0</a:t>
              </a:r>
            </a:p>
          </p:txBody>
        </p:sp>
        <p:sp>
          <p:nvSpPr>
            <p:cNvPr id="15" name="Rectangle 14">
              <a:extLst>
                <a:ext uri="{FF2B5EF4-FFF2-40B4-BE49-F238E27FC236}">
                  <a16:creationId xmlns:a16="http://schemas.microsoft.com/office/drawing/2014/main" id="{ADEF5900-69A4-8B39-AEFB-E6337AB7EE37}"/>
                </a:ext>
              </a:extLst>
            </p:cNvPr>
            <p:cNvSpPr/>
            <p:nvPr/>
          </p:nvSpPr>
          <p:spPr>
            <a:xfrm>
              <a:off x="39420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[2,4) </a:t>
              </a:r>
            </a:p>
            <a:p>
              <a:r>
                <a:rPr lang="en-US" sz="1600" dirty="0">
                  <a:solidFill>
                    <a:schemeClr val="tx1"/>
                  </a:solidFill>
                </a:rPr>
                <a:t>sum: 22</a:t>
              </a:r>
            </a:p>
            <a:p>
              <a:r>
                <a:rPr lang="en-US" sz="1600" dirty="0" err="1">
                  <a:solidFill>
                    <a:schemeClr val="tx1"/>
                  </a:solidFill>
                </a:rPr>
                <a:t>leftSum</a:t>
              </a:r>
              <a:r>
                <a:rPr lang="en-US" sz="1600" dirty="0">
                  <a:solidFill>
                    <a:schemeClr val="tx1"/>
                  </a:solidFill>
                </a:rPr>
                <a:t>: 26</a:t>
              </a:r>
            </a:p>
          </p:txBody>
        </p:sp>
        <p:sp>
          <p:nvSpPr>
            <p:cNvPr id="18" name="Rectangle 17">
              <a:extLst>
                <a:ext uri="{FF2B5EF4-FFF2-40B4-BE49-F238E27FC236}">
                  <a16:creationId xmlns:a16="http://schemas.microsoft.com/office/drawing/2014/main" id="{0D93F352-E053-F85C-5474-99A3CC5B2D8D}"/>
                </a:ext>
              </a:extLst>
            </p:cNvPr>
            <p:cNvSpPr/>
            <p:nvPr/>
          </p:nvSpPr>
          <p:spPr>
            <a:xfrm>
              <a:off x="240792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[0,4) </a:t>
              </a:r>
            </a:p>
            <a:p>
              <a:r>
                <a:rPr lang="en-US" sz="1600" dirty="0">
                  <a:solidFill>
                    <a:schemeClr val="tx1"/>
                  </a:solidFill>
                </a:rPr>
                <a:t>sum: 48</a:t>
              </a:r>
            </a:p>
            <a:p>
              <a:r>
                <a:rPr lang="en-US" sz="1600" dirty="0" err="1">
                  <a:solidFill>
                    <a:schemeClr val="tx1"/>
                  </a:solidFill>
                </a:rPr>
                <a:t>leftSum</a:t>
              </a:r>
              <a:r>
                <a:rPr lang="en-US" sz="1600" dirty="0">
                  <a:solidFill>
                    <a:schemeClr val="tx1"/>
                  </a:solidFill>
                </a:rPr>
                <a:t>: 0</a:t>
              </a:r>
            </a:p>
          </p:txBody>
        </p:sp>
        <p:sp>
          <p:nvSpPr>
            <p:cNvPr id="19" name="Rectangle 18">
              <a:extLst>
                <a:ext uri="{FF2B5EF4-FFF2-40B4-BE49-F238E27FC236}">
                  <a16:creationId xmlns:a16="http://schemas.microsoft.com/office/drawing/2014/main" id="{93098F5D-9C41-8DE2-BC72-49FAC45F4C0E}"/>
                </a:ext>
              </a:extLst>
            </p:cNvPr>
            <p:cNvSpPr/>
            <p:nvPr/>
          </p:nvSpPr>
          <p:spPr>
            <a:xfrm>
              <a:off x="8239760" y="274320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[4,8) </a:t>
              </a:r>
            </a:p>
            <a:p>
              <a:r>
                <a:rPr lang="en-US" sz="1600" dirty="0">
                  <a:solidFill>
                    <a:schemeClr val="tx1"/>
                  </a:solidFill>
                </a:rPr>
                <a:t>sum: 33</a:t>
              </a:r>
            </a:p>
            <a:p>
              <a:r>
                <a:rPr lang="en-US" sz="1600" dirty="0" err="1">
                  <a:solidFill>
                    <a:schemeClr val="tx1"/>
                  </a:solidFill>
                </a:rPr>
                <a:t>leftSum</a:t>
              </a:r>
              <a:r>
                <a:rPr lang="en-US" sz="1600" dirty="0">
                  <a:solidFill>
                    <a:schemeClr val="tx1"/>
                  </a:solidFill>
                </a:rPr>
                <a:t>: 48</a:t>
              </a:r>
            </a:p>
          </p:txBody>
        </p:sp>
        <p:sp>
          <p:nvSpPr>
            <p:cNvPr id="20" name="Rectangle 19">
              <a:extLst>
                <a:ext uri="{FF2B5EF4-FFF2-40B4-BE49-F238E27FC236}">
                  <a16:creationId xmlns:a16="http://schemas.microsoft.com/office/drawing/2014/main" id="{9C687C96-5038-20AF-AC40-28D35E780016}"/>
                </a:ext>
              </a:extLst>
            </p:cNvPr>
            <p:cNvSpPr/>
            <p:nvPr/>
          </p:nvSpPr>
          <p:spPr>
            <a:xfrm>
              <a:off x="680720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[4,6) </a:t>
              </a:r>
            </a:p>
            <a:p>
              <a:r>
                <a:rPr lang="en-US" sz="1600" dirty="0">
                  <a:solidFill>
                    <a:schemeClr val="tx1"/>
                  </a:solidFill>
                </a:rPr>
                <a:t>sum: 10</a:t>
              </a:r>
            </a:p>
            <a:p>
              <a:r>
                <a:rPr lang="en-US" sz="1600" dirty="0" err="1">
                  <a:solidFill>
                    <a:schemeClr val="tx1"/>
                  </a:solidFill>
                </a:rPr>
                <a:t>leftSum</a:t>
              </a:r>
              <a:r>
                <a:rPr lang="en-US" sz="1600" dirty="0">
                  <a:solidFill>
                    <a:schemeClr val="tx1"/>
                  </a:solidFill>
                </a:rPr>
                <a:t>: 48</a:t>
              </a:r>
            </a:p>
          </p:txBody>
        </p:sp>
        <p:sp>
          <p:nvSpPr>
            <p:cNvPr id="21" name="Rectangle 20">
              <a:extLst>
                <a:ext uri="{FF2B5EF4-FFF2-40B4-BE49-F238E27FC236}">
                  <a16:creationId xmlns:a16="http://schemas.microsoft.com/office/drawing/2014/main" id="{9910CE0F-0D67-D684-20ED-9236C0C0FD40}"/>
                </a:ext>
              </a:extLst>
            </p:cNvPr>
            <p:cNvSpPr/>
            <p:nvPr/>
          </p:nvSpPr>
          <p:spPr>
            <a:xfrm>
              <a:off x="9631680" y="412496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[6,8) </a:t>
              </a:r>
            </a:p>
            <a:p>
              <a:r>
                <a:rPr lang="en-US" sz="1600" dirty="0">
                  <a:solidFill>
                    <a:schemeClr val="tx1"/>
                  </a:solidFill>
                </a:rPr>
                <a:t>sum: 23 </a:t>
              </a:r>
            </a:p>
            <a:p>
              <a:r>
                <a:rPr lang="en-US" sz="1600" dirty="0" err="1">
                  <a:solidFill>
                    <a:schemeClr val="tx1"/>
                  </a:solidFill>
                </a:rPr>
                <a:t>leftSum</a:t>
              </a:r>
              <a:r>
                <a:rPr lang="en-US" sz="1600" dirty="0">
                  <a:solidFill>
                    <a:schemeClr val="tx1"/>
                  </a:solidFill>
                </a:rPr>
                <a:t>: 58</a:t>
              </a:r>
            </a:p>
          </p:txBody>
        </p:sp>
        <p:sp>
          <p:nvSpPr>
            <p:cNvPr id="22" name="Rectangle 21">
              <a:extLst>
                <a:ext uri="{FF2B5EF4-FFF2-40B4-BE49-F238E27FC236}">
                  <a16:creationId xmlns:a16="http://schemas.microsoft.com/office/drawing/2014/main" id="{F46255A2-00FE-2C2E-16B6-A7682A88B8D1}"/>
                </a:ext>
              </a:extLst>
            </p:cNvPr>
            <p:cNvSpPr/>
            <p:nvPr/>
          </p:nvSpPr>
          <p:spPr>
            <a:xfrm>
              <a:off x="2794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[0,1) </a:t>
              </a:r>
            </a:p>
            <a:p>
              <a:r>
                <a:rPr lang="en-US" sz="1600" dirty="0">
                  <a:solidFill>
                    <a:schemeClr val="tx1"/>
                  </a:solidFill>
                </a:rPr>
                <a:t>sum: 10</a:t>
              </a:r>
            </a:p>
            <a:p>
              <a:r>
                <a:rPr lang="en-US" sz="1600" dirty="0" err="1">
                  <a:solidFill>
                    <a:schemeClr val="tx1"/>
                  </a:solidFill>
                </a:rPr>
                <a:t>leftSum</a:t>
              </a:r>
              <a:r>
                <a:rPr lang="en-US" sz="1600" dirty="0">
                  <a:solidFill>
                    <a:schemeClr val="tx1"/>
                  </a:solidFill>
                </a:rPr>
                <a:t>: 0</a:t>
              </a:r>
            </a:p>
          </p:txBody>
        </p:sp>
        <p:sp>
          <p:nvSpPr>
            <p:cNvPr id="23" name="Rectangle 22">
              <a:extLst>
                <a:ext uri="{FF2B5EF4-FFF2-40B4-BE49-F238E27FC236}">
                  <a16:creationId xmlns:a16="http://schemas.microsoft.com/office/drawing/2014/main" id="{CC6D19EC-5C4C-6773-E95E-B3DB6B020E95}"/>
                </a:ext>
              </a:extLst>
            </p:cNvPr>
            <p:cNvSpPr/>
            <p:nvPr/>
          </p:nvSpPr>
          <p:spPr>
            <a:xfrm>
              <a:off x="17729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[1,2) </a:t>
              </a:r>
            </a:p>
            <a:p>
              <a:r>
                <a:rPr lang="en-US" sz="1600" dirty="0">
                  <a:solidFill>
                    <a:schemeClr val="tx1"/>
                  </a:solidFill>
                </a:rPr>
                <a:t>sum: 16 </a:t>
              </a:r>
            </a:p>
            <a:p>
              <a:r>
                <a:rPr lang="en-US" sz="1600" dirty="0" err="1">
                  <a:solidFill>
                    <a:schemeClr val="tx1"/>
                  </a:solidFill>
                </a:rPr>
                <a:t>leftSum</a:t>
              </a:r>
              <a:r>
                <a:rPr lang="en-US" sz="1600" dirty="0">
                  <a:solidFill>
                    <a:schemeClr val="tx1"/>
                  </a:solidFill>
                </a:rPr>
                <a:t>: 10</a:t>
              </a:r>
            </a:p>
          </p:txBody>
        </p:sp>
        <p:sp>
          <p:nvSpPr>
            <p:cNvPr id="26" name="Rectangle 25">
              <a:extLst>
                <a:ext uri="{FF2B5EF4-FFF2-40B4-BE49-F238E27FC236}">
                  <a16:creationId xmlns:a16="http://schemas.microsoft.com/office/drawing/2014/main" id="{FC156EFA-F92C-3595-EB8C-E23E5A4C04C2}"/>
                </a:ext>
              </a:extLst>
            </p:cNvPr>
            <p:cNvSpPr/>
            <p:nvPr/>
          </p:nvSpPr>
          <p:spPr>
            <a:xfrm>
              <a:off x="31851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[2,3) </a:t>
              </a:r>
            </a:p>
            <a:p>
              <a:r>
                <a:rPr lang="en-US" sz="1600" dirty="0">
                  <a:solidFill>
                    <a:schemeClr val="tx1"/>
                  </a:solidFill>
                </a:rPr>
                <a:t>sum: 4</a:t>
              </a:r>
            </a:p>
            <a:p>
              <a:r>
                <a:rPr lang="en-US" sz="1600" dirty="0" err="1">
                  <a:solidFill>
                    <a:schemeClr val="tx1"/>
                  </a:solidFill>
                </a:rPr>
                <a:t>leftSum</a:t>
              </a:r>
              <a:r>
                <a:rPr lang="en-US" sz="1600" dirty="0">
                  <a:solidFill>
                    <a:schemeClr val="tx1"/>
                  </a:solidFill>
                </a:rPr>
                <a:t>: 26</a:t>
              </a:r>
            </a:p>
          </p:txBody>
        </p:sp>
        <p:sp>
          <p:nvSpPr>
            <p:cNvPr id="27" name="Rectangle 26">
              <a:extLst>
                <a:ext uri="{FF2B5EF4-FFF2-40B4-BE49-F238E27FC236}">
                  <a16:creationId xmlns:a16="http://schemas.microsoft.com/office/drawing/2014/main" id="{FA19BC7B-6948-FD9D-1182-92F275A4C74A}"/>
                </a:ext>
              </a:extLst>
            </p:cNvPr>
            <p:cNvSpPr/>
            <p:nvPr/>
          </p:nvSpPr>
          <p:spPr>
            <a:xfrm>
              <a:off x="46786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[3,4) </a:t>
              </a:r>
            </a:p>
            <a:p>
              <a:r>
                <a:rPr lang="en-US" sz="1600" dirty="0">
                  <a:solidFill>
                    <a:schemeClr val="tx1"/>
                  </a:solidFill>
                </a:rPr>
                <a:t>sum: 18</a:t>
              </a:r>
            </a:p>
            <a:p>
              <a:r>
                <a:rPr lang="en-US" sz="1600" dirty="0" err="1">
                  <a:solidFill>
                    <a:schemeClr val="tx1"/>
                  </a:solidFill>
                </a:rPr>
                <a:t>leftSum</a:t>
              </a:r>
              <a:r>
                <a:rPr lang="en-US" sz="1600" dirty="0">
                  <a:solidFill>
                    <a:schemeClr val="tx1"/>
                  </a:solidFill>
                </a:rPr>
                <a:t>: 30</a:t>
              </a:r>
            </a:p>
          </p:txBody>
        </p:sp>
        <p:sp>
          <p:nvSpPr>
            <p:cNvPr id="28" name="Rectangle 27">
              <a:extLst>
                <a:ext uri="{FF2B5EF4-FFF2-40B4-BE49-F238E27FC236}">
                  <a16:creationId xmlns:a16="http://schemas.microsoft.com/office/drawing/2014/main" id="{FFB7EB36-DD30-F6B8-3C04-6EF3BCAE2931}"/>
                </a:ext>
              </a:extLst>
            </p:cNvPr>
            <p:cNvSpPr/>
            <p:nvPr/>
          </p:nvSpPr>
          <p:spPr>
            <a:xfrm>
              <a:off x="607060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[4,5) </a:t>
              </a:r>
            </a:p>
            <a:p>
              <a:r>
                <a:rPr lang="en-US" sz="1600" dirty="0">
                  <a:solidFill>
                    <a:schemeClr val="tx1"/>
                  </a:solidFill>
                </a:rPr>
                <a:t>sum: 8</a:t>
              </a:r>
            </a:p>
            <a:p>
              <a:r>
                <a:rPr lang="en-US" sz="1600" dirty="0" err="1">
                  <a:solidFill>
                    <a:schemeClr val="tx1"/>
                  </a:solidFill>
                </a:rPr>
                <a:t>leftSum</a:t>
              </a:r>
              <a:r>
                <a:rPr lang="en-US" sz="1600" dirty="0">
                  <a:solidFill>
                    <a:schemeClr val="tx1"/>
                  </a:solidFill>
                </a:rPr>
                <a:t>: 48</a:t>
              </a:r>
            </a:p>
          </p:txBody>
        </p:sp>
        <p:sp>
          <p:nvSpPr>
            <p:cNvPr id="29" name="Rectangle 28">
              <a:extLst>
                <a:ext uri="{FF2B5EF4-FFF2-40B4-BE49-F238E27FC236}">
                  <a16:creationId xmlns:a16="http://schemas.microsoft.com/office/drawing/2014/main" id="{51E75AC7-C883-F267-6281-8E4967E509EC}"/>
                </a:ext>
              </a:extLst>
            </p:cNvPr>
            <p:cNvSpPr/>
            <p:nvPr/>
          </p:nvSpPr>
          <p:spPr>
            <a:xfrm>
              <a:off x="756412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[5,6) </a:t>
              </a:r>
            </a:p>
            <a:p>
              <a:r>
                <a:rPr lang="en-US" sz="1600" dirty="0">
                  <a:solidFill>
                    <a:schemeClr val="tx1"/>
                  </a:solidFill>
                </a:rPr>
                <a:t>sum: 2</a:t>
              </a:r>
            </a:p>
            <a:p>
              <a:r>
                <a:rPr lang="en-US" sz="1600" dirty="0" err="1">
                  <a:solidFill>
                    <a:schemeClr val="tx1"/>
                  </a:solidFill>
                </a:rPr>
                <a:t>leftSum</a:t>
              </a:r>
              <a:r>
                <a:rPr lang="en-US" sz="1600" dirty="0">
                  <a:solidFill>
                    <a:schemeClr val="tx1"/>
                  </a:solidFill>
                </a:rPr>
                <a:t>: 56</a:t>
              </a:r>
            </a:p>
          </p:txBody>
        </p:sp>
        <p:sp>
          <p:nvSpPr>
            <p:cNvPr id="30" name="Rectangle 29">
              <a:extLst>
                <a:ext uri="{FF2B5EF4-FFF2-40B4-BE49-F238E27FC236}">
                  <a16:creationId xmlns:a16="http://schemas.microsoft.com/office/drawing/2014/main" id="{D1CEC3F4-5565-D1F1-C697-93A80469D8CA}"/>
                </a:ext>
              </a:extLst>
            </p:cNvPr>
            <p:cNvSpPr/>
            <p:nvPr/>
          </p:nvSpPr>
          <p:spPr>
            <a:xfrm>
              <a:off x="887476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[6,7) </a:t>
              </a:r>
            </a:p>
            <a:p>
              <a:r>
                <a:rPr lang="en-US" sz="1600" dirty="0">
                  <a:solidFill>
                    <a:schemeClr val="tx1"/>
                  </a:solidFill>
                </a:rPr>
                <a:t>sum: 14</a:t>
              </a:r>
            </a:p>
            <a:p>
              <a:r>
                <a:rPr lang="en-US" sz="1600" dirty="0" err="1">
                  <a:solidFill>
                    <a:schemeClr val="tx1"/>
                  </a:solidFill>
                </a:rPr>
                <a:t>leftSum</a:t>
              </a:r>
              <a:r>
                <a:rPr lang="en-US" sz="1600" dirty="0">
                  <a:solidFill>
                    <a:schemeClr val="tx1"/>
                  </a:solidFill>
                </a:rPr>
                <a:t>: 58</a:t>
              </a:r>
            </a:p>
          </p:txBody>
        </p:sp>
        <p:sp>
          <p:nvSpPr>
            <p:cNvPr id="31" name="Rectangle 30">
              <a:extLst>
                <a:ext uri="{FF2B5EF4-FFF2-40B4-BE49-F238E27FC236}">
                  <a16:creationId xmlns:a16="http://schemas.microsoft.com/office/drawing/2014/main" id="{29C44A18-A92B-9BA6-7CDB-DF3DF9D8C9F7}"/>
                </a:ext>
              </a:extLst>
            </p:cNvPr>
            <p:cNvSpPr/>
            <p:nvPr/>
          </p:nvSpPr>
          <p:spPr>
            <a:xfrm>
              <a:off x="10368280" y="5466080"/>
              <a:ext cx="1270000" cy="127000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[7,8) </a:t>
              </a:r>
            </a:p>
            <a:p>
              <a:r>
                <a:rPr lang="en-US" sz="1600" dirty="0">
                  <a:solidFill>
                    <a:schemeClr val="tx1"/>
                  </a:solidFill>
                </a:rPr>
                <a:t>sum: 9</a:t>
              </a:r>
            </a:p>
            <a:p>
              <a:r>
                <a:rPr lang="en-US" sz="1600" dirty="0" err="1">
                  <a:solidFill>
                    <a:schemeClr val="tx1"/>
                  </a:solidFill>
                </a:rPr>
                <a:t>leftSum</a:t>
              </a:r>
              <a:r>
                <a:rPr lang="en-US" sz="1600" dirty="0">
                  <a:solidFill>
                    <a:schemeClr val="tx1"/>
                  </a:solidFill>
                </a:rPr>
                <a:t>: 72</a:t>
              </a:r>
            </a:p>
          </p:txBody>
        </p:sp>
        <p:cxnSp>
          <p:nvCxnSpPr>
            <p:cNvPr id="33" name="Straight Arrow Connector 32">
              <a:extLst>
                <a:ext uri="{FF2B5EF4-FFF2-40B4-BE49-F238E27FC236}">
                  <a16:creationId xmlns:a16="http://schemas.microsoft.com/office/drawing/2014/main" id="{67850F2A-A812-9FE3-D3F0-1C5DA9117AAB}"/>
                </a:ext>
              </a:extLst>
            </p:cNvPr>
            <p:cNvCxnSpPr>
              <a:cxnSpLocks/>
              <a:stCxn id="4" idx="1"/>
              <a:endCxn id="18" idx="0"/>
            </p:cNvCxnSpPr>
            <p:nvPr/>
          </p:nvCxnSpPr>
          <p:spPr>
            <a:xfrm flipH="1">
              <a:off x="3042920" y="2006600"/>
              <a:ext cx="23317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5E836CBC-8972-F382-5521-69C2D95B0B86}"/>
                </a:ext>
              </a:extLst>
            </p:cNvPr>
            <p:cNvCxnSpPr>
              <a:cxnSpLocks/>
              <a:stCxn id="4" idx="3"/>
              <a:endCxn id="19" idx="0"/>
            </p:cNvCxnSpPr>
            <p:nvPr/>
          </p:nvCxnSpPr>
          <p:spPr>
            <a:xfrm>
              <a:off x="6644640" y="2006600"/>
              <a:ext cx="2230120" cy="7366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A2B1B5D0-E486-0606-42EF-9C25EB13D118}"/>
                </a:ext>
              </a:extLst>
            </p:cNvPr>
            <p:cNvCxnSpPr>
              <a:cxnSpLocks/>
              <a:stCxn id="18" idx="3"/>
              <a:endCxn id="15" idx="0"/>
            </p:cNvCxnSpPr>
            <p:nvPr/>
          </p:nvCxnSpPr>
          <p:spPr>
            <a:xfrm>
              <a:off x="3677920" y="3378200"/>
              <a:ext cx="8991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A471E203-D8D6-ED6B-0BB9-1F5B4984C865}"/>
                </a:ext>
              </a:extLst>
            </p:cNvPr>
            <p:cNvCxnSpPr>
              <a:cxnSpLocks/>
              <a:stCxn id="18" idx="1"/>
              <a:endCxn id="14" idx="0"/>
            </p:cNvCxnSpPr>
            <p:nvPr/>
          </p:nvCxnSpPr>
          <p:spPr>
            <a:xfrm flipH="1">
              <a:off x="165100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96F7C9E-5197-2DCC-60EB-CD332D7224BB}"/>
                </a:ext>
              </a:extLst>
            </p:cNvPr>
            <p:cNvCxnSpPr>
              <a:cxnSpLocks/>
              <a:stCxn id="19" idx="1"/>
              <a:endCxn id="20" idx="0"/>
            </p:cNvCxnSpPr>
            <p:nvPr/>
          </p:nvCxnSpPr>
          <p:spPr>
            <a:xfrm flipH="1">
              <a:off x="7442200" y="3378200"/>
              <a:ext cx="79756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DC60E03-4514-77BC-2D96-D36F9478A4FE}"/>
                </a:ext>
              </a:extLst>
            </p:cNvPr>
            <p:cNvCxnSpPr>
              <a:cxnSpLocks/>
              <a:stCxn id="19" idx="3"/>
              <a:endCxn id="21" idx="0"/>
            </p:cNvCxnSpPr>
            <p:nvPr/>
          </p:nvCxnSpPr>
          <p:spPr>
            <a:xfrm>
              <a:off x="9509760" y="3378200"/>
              <a:ext cx="756920" cy="7467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5F874BD4-A39C-D4E1-A1D2-25C6FBE85D5E}"/>
                </a:ext>
              </a:extLst>
            </p:cNvPr>
            <p:cNvCxnSpPr>
              <a:cxnSpLocks/>
              <a:stCxn id="14" idx="1"/>
              <a:endCxn id="22" idx="0"/>
            </p:cNvCxnSpPr>
            <p:nvPr/>
          </p:nvCxnSpPr>
          <p:spPr>
            <a:xfrm flipH="1">
              <a:off x="9144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05F81EA6-BDB5-057A-9119-165E82FAADB7}"/>
                </a:ext>
              </a:extLst>
            </p:cNvPr>
            <p:cNvCxnSpPr>
              <a:cxnSpLocks/>
              <a:stCxn id="14" idx="3"/>
              <a:endCxn id="23" idx="0"/>
            </p:cNvCxnSpPr>
            <p:nvPr/>
          </p:nvCxnSpPr>
          <p:spPr>
            <a:xfrm>
              <a:off x="22860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19A4C740-9B31-A37C-3B27-2D416FA0022C}"/>
                </a:ext>
              </a:extLst>
            </p:cNvPr>
            <p:cNvCxnSpPr>
              <a:cxnSpLocks/>
              <a:stCxn id="15" idx="1"/>
              <a:endCxn id="26" idx="0"/>
            </p:cNvCxnSpPr>
            <p:nvPr/>
          </p:nvCxnSpPr>
          <p:spPr>
            <a:xfrm flipH="1">
              <a:off x="38201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C8EAFCB7-337E-6080-3E02-B582D0349335}"/>
                </a:ext>
              </a:extLst>
            </p:cNvPr>
            <p:cNvCxnSpPr>
              <a:cxnSpLocks/>
              <a:stCxn id="15" idx="3"/>
              <a:endCxn id="27" idx="0"/>
            </p:cNvCxnSpPr>
            <p:nvPr/>
          </p:nvCxnSpPr>
          <p:spPr>
            <a:xfrm>
              <a:off x="52120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0A1EBD00-5EB5-8CEF-2660-D4AE712A1753}"/>
                </a:ext>
              </a:extLst>
            </p:cNvPr>
            <p:cNvCxnSpPr>
              <a:cxnSpLocks/>
              <a:stCxn id="20" idx="1"/>
              <a:endCxn id="28" idx="0"/>
            </p:cNvCxnSpPr>
            <p:nvPr/>
          </p:nvCxnSpPr>
          <p:spPr>
            <a:xfrm flipH="1">
              <a:off x="670560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34B654E8-4CAB-D9E6-A724-B7D9AC1B3BC3}"/>
                </a:ext>
              </a:extLst>
            </p:cNvPr>
            <p:cNvCxnSpPr>
              <a:cxnSpLocks/>
              <a:stCxn id="20" idx="3"/>
              <a:endCxn id="29" idx="0"/>
            </p:cNvCxnSpPr>
            <p:nvPr/>
          </p:nvCxnSpPr>
          <p:spPr>
            <a:xfrm>
              <a:off x="807720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4851EAFF-26BC-0981-AD50-DE20C0E1D625}"/>
                </a:ext>
              </a:extLst>
            </p:cNvPr>
            <p:cNvCxnSpPr>
              <a:cxnSpLocks/>
              <a:stCxn id="21" idx="1"/>
              <a:endCxn id="30" idx="0"/>
            </p:cNvCxnSpPr>
            <p:nvPr/>
          </p:nvCxnSpPr>
          <p:spPr>
            <a:xfrm flipH="1">
              <a:off x="9509760" y="4759960"/>
              <a:ext cx="12192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3DD4F70C-8814-99A3-AA89-D791D0D03CDE}"/>
                </a:ext>
              </a:extLst>
            </p:cNvPr>
            <p:cNvCxnSpPr>
              <a:cxnSpLocks/>
              <a:stCxn id="21" idx="3"/>
              <a:endCxn id="31" idx="0"/>
            </p:cNvCxnSpPr>
            <p:nvPr/>
          </p:nvCxnSpPr>
          <p:spPr>
            <a:xfrm>
              <a:off x="10901680" y="4759960"/>
              <a:ext cx="101600" cy="70612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80" name="TextBox 79">
            <a:extLst>
              <a:ext uri="{FF2B5EF4-FFF2-40B4-BE49-F238E27FC236}">
                <a16:creationId xmlns:a16="http://schemas.microsoft.com/office/drawing/2014/main" id="{4CBE2527-7E2B-9DAA-6275-F61167D54814}"/>
              </a:ext>
            </a:extLst>
          </p:cNvPr>
          <p:cNvSpPr txBox="1"/>
          <p:nvPr/>
        </p:nvSpPr>
        <p:spPr>
          <a:xfrm>
            <a:off x="0" y="856344"/>
            <a:ext cx="5087906" cy="2308324"/>
          </a:xfrm>
          <a:prstGeom prst="rect">
            <a:avLst/>
          </a:prstGeom>
          <a:noFill/>
        </p:spPr>
        <p:txBody>
          <a:bodyPr wrap="square" rtlCol="0">
            <a:spAutoFit/>
          </a:bodyPr>
          <a:lstStyle/>
          <a:p>
            <a:r>
              <a:rPr lang="en-US" dirty="0"/>
              <a:t>If this is a left child:</a:t>
            </a:r>
          </a:p>
          <a:p>
            <a:r>
              <a:rPr lang="en-US" dirty="0"/>
              <a:t>	</a:t>
            </a:r>
            <a:r>
              <a:rPr lang="en-US" dirty="0" err="1"/>
              <a:t>leftSum</a:t>
            </a:r>
            <a:r>
              <a:rPr lang="en-US" dirty="0"/>
              <a:t> = </a:t>
            </a:r>
            <a:r>
              <a:rPr lang="en-US" dirty="0" err="1"/>
              <a:t>parent.leftSum</a:t>
            </a:r>
            <a:endParaRPr lang="en-US" dirty="0"/>
          </a:p>
          <a:p>
            <a:r>
              <a:rPr lang="en-US" dirty="0"/>
              <a:t>If this is a right child:</a:t>
            </a:r>
          </a:p>
          <a:p>
            <a:r>
              <a:rPr lang="en-US" dirty="0"/>
              <a:t>	</a:t>
            </a:r>
            <a:r>
              <a:rPr lang="en-US" dirty="0" err="1"/>
              <a:t>leftSum</a:t>
            </a:r>
            <a:r>
              <a:rPr lang="en-US" dirty="0"/>
              <a:t> = </a:t>
            </a:r>
            <a:r>
              <a:rPr lang="en-US" dirty="0" err="1"/>
              <a:t>parent.leftSum</a:t>
            </a:r>
            <a:r>
              <a:rPr lang="en-US" dirty="0"/>
              <a:t> + </a:t>
            </a:r>
            <a:r>
              <a:rPr lang="en-US" dirty="0" err="1"/>
              <a:t>sibling.sum</a:t>
            </a:r>
            <a:endParaRPr lang="en-US" dirty="0"/>
          </a:p>
          <a:p>
            <a:endParaRPr lang="en-US" dirty="0"/>
          </a:p>
          <a:p>
            <a:r>
              <a:rPr lang="en-US" dirty="0"/>
              <a:t>For the leaves:</a:t>
            </a:r>
          </a:p>
          <a:p>
            <a:r>
              <a:rPr lang="en-US" dirty="0"/>
              <a:t>	use </a:t>
            </a:r>
            <a:r>
              <a:rPr lang="en-US" dirty="0" err="1"/>
              <a:t>leftSum+sum</a:t>
            </a:r>
            <a:r>
              <a:rPr lang="en-US" dirty="0"/>
              <a:t> </a:t>
            </a:r>
          </a:p>
          <a:p>
            <a:r>
              <a:rPr lang="en-US" dirty="0"/>
              <a:t>	to complete output</a:t>
            </a:r>
          </a:p>
        </p:txBody>
      </p:sp>
      <p:grpSp>
        <p:nvGrpSpPr>
          <p:cNvPr id="81" name="Group 80" descr="The input to our algorithm will be the following array of length 8:&#10;&#10;[10,16,4,18,8,2,14,9]&#10;&#10;The output array is also populated:&#10;[10,26,30,48,56,58,72,81]&#10;&#10;This was done by, for each leaf node, filling in the array with the running sum starting from leftSum rather than 0.">
            <a:extLst>
              <a:ext uri="{FF2B5EF4-FFF2-40B4-BE49-F238E27FC236}">
                <a16:creationId xmlns:a16="http://schemas.microsoft.com/office/drawing/2014/main" id="{6C764B31-F14D-144A-64AA-02CECD9C9599}"/>
              </a:ext>
            </a:extLst>
          </p:cNvPr>
          <p:cNvGrpSpPr/>
          <p:nvPr/>
        </p:nvGrpSpPr>
        <p:grpSpPr>
          <a:xfrm>
            <a:off x="6679091" y="83846"/>
            <a:ext cx="5383586" cy="1720798"/>
            <a:chOff x="6679091" y="83846"/>
            <a:chExt cx="5383586" cy="1720798"/>
          </a:xfrm>
        </p:grpSpPr>
        <p:grpSp>
          <p:nvGrpSpPr>
            <p:cNvPr id="82" name="Group 81">
              <a:extLst>
                <a:ext uri="{FF2B5EF4-FFF2-40B4-BE49-F238E27FC236}">
                  <a16:creationId xmlns:a16="http://schemas.microsoft.com/office/drawing/2014/main" id="{3A8F509B-5922-7F9E-995E-F648A59F3142}"/>
                </a:ext>
              </a:extLst>
            </p:cNvPr>
            <p:cNvGrpSpPr/>
            <p:nvPr/>
          </p:nvGrpSpPr>
          <p:grpSpPr>
            <a:xfrm>
              <a:off x="7562943" y="83846"/>
              <a:ext cx="4499734" cy="562558"/>
              <a:chOff x="6392545" y="364404"/>
              <a:chExt cx="5726090" cy="715878"/>
            </a:xfrm>
          </p:grpSpPr>
          <p:grpSp>
            <p:nvGrpSpPr>
              <p:cNvPr id="105" name="Group 104">
                <a:extLst>
                  <a:ext uri="{FF2B5EF4-FFF2-40B4-BE49-F238E27FC236}">
                    <a16:creationId xmlns:a16="http://schemas.microsoft.com/office/drawing/2014/main" id="{7C5DA8C2-ED00-0771-6A70-6B46D1E04D52}"/>
                  </a:ext>
                </a:extLst>
              </p:cNvPr>
              <p:cNvGrpSpPr/>
              <p:nvPr/>
            </p:nvGrpSpPr>
            <p:grpSpPr>
              <a:xfrm>
                <a:off x="6392545" y="365125"/>
                <a:ext cx="4295776" cy="715157"/>
                <a:chOff x="7967980" y="4321811"/>
                <a:chExt cx="2258060" cy="375920"/>
              </a:xfrm>
            </p:grpSpPr>
            <p:sp>
              <p:nvSpPr>
                <p:cNvPr id="108" name="Rectangle 107">
                  <a:extLst>
                    <a:ext uri="{FF2B5EF4-FFF2-40B4-BE49-F238E27FC236}">
                      <a16:creationId xmlns:a16="http://schemas.microsoft.com/office/drawing/2014/main" id="{23491F06-ACA1-B644-B5B3-643409F04D41}"/>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109" name="Rectangle 108">
                  <a:extLst>
                    <a:ext uri="{FF2B5EF4-FFF2-40B4-BE49-F238E27FC236}">
                      <a16:creationId xmlns:a16="http://schemas.microsoft.com/office/drawing/2014/main" id="{82C2D274-B83E-31DD-3CB2-8BB08DF900FF}"/>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110" name="Rectangle 109">
                  <a:extLst>
                    <a:ext uri="{FF2B5EF4-FFF2-40B4-BE49-F238E27FC236}">
                      <a16:creationId xmlns:a16="http://schemas.microsoft.com/office/drawing/2014/main" id="{DF077E85-2C0C-DE46-8C03-F158768117E8}"/>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111" name="Rectangle 110">
                  <a:extLst>
                    <a:ext uri="{FF2B5EF4-FFF2-40B4-BE49-F238E27FC236}">
                      <a16:creationId xmlns:a16="http://schemas.microsoft.com/office/drawing/2014/main" id="{ABADACF7-F3CF-FB08-E8AD-63D9F718DC8C}"/>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112" name="Rectangle 111">
                  <a:extLst>
                    <a:ext uri="{FF2B5EF4-FFF2-40B4-BE49-F238E27FC236}">
                      <a16:creationId xmlns:a16="http://schemas.microsoft.com/office/drawing/2014/main" id="{AD333151-5F5E-595C-50E0-943EFED43AD1}"/>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113" name="Rectangle 112">
                  <a:extLst>
                    <a:ext uri="{FF2B5EF4-FFF2-40B4-BE49-F238E27FC236}">
                      <a16:creationId xmlns:a16="http://schemas.microsoft.com/office/drawing/2014/main" id="{9008FAF8-1292-A2E2-F711-E2FFC9EBF71E}"/>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p:sp>
            <p:nvSpPr>
              <p:cNvPr id="106" name="Rectangle 105">
                <a:extLst>
                  <a:ext uri="{FF2B5EF4-FFF2-40B4-BE49-F238E27FC236}">
                    <a16:creationId xmlns:a16="http://schemas.microsoft.com/office/drawing/2014/main" id="{FABF957C-1B56-1E22-FB1C-7A3BDC5277B1}"/>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sp>
            <p:nvSpPr>
              <p:cNvPr id="107" name="Rectangle 106">
                <a:extLst>
                  <a:ext uri="{FF2B5EF4-FFF2-40B4-BE49-F238E27FC236}">
                    <a16:creationId xmlns:a16="http://schemas.microsoft.com/office/drawing/2014/main" id="{89BEC2D9-2988-B502-3C6C-A2DB97C9B26C}"/>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9</a:t>
                </a:r>
              </a:p>
            </p:txBody>
          </p:sp>
        </p:grpSp>
        <p:grpSp>
          <p:nvGrpSpPr>
            <p:cNvPr id="83" name="Group 82">
              <a:extLst>
                <a:ext uri="{FF2B5EF4-FFF2-40B4-BE49-F238E27FC236}">
                  <a16:creationId xmlns:a16="http://schemas.microsoft.com/office/drawing/2014/main" id="{E9E50DA6-316F-5753-D102-A743F9CE068C}"/>
                </a:ext>
              </a:extLst>
            </p:cNvPr>
            <p:cNvGrpSpPr/>
            <p:nvPr/>
          </p:nvGrpSpPr>
          <p:grpSpPr>
            <a:xfrm>
              <a:off x="7562943" y="773982"/>
              <a:ext cx="4499734" cy="562558"/>
              <a:chOff x="6392545" y="364404"/>
              <a:chExt cx="5726090" cy="715878"/>
            </a:xfrm>
          </p:grpSpPr>
          <p:grpSp>
            <p:nvGrpSpPr>
              <p:cNvPr id="96" name="Group 95">
                <a:extLst>
                  <a:ext uri="{FF2B5EF4-FFF2-40B4-BE49-F238E27FC236}">
                    <a16:creationId xmlns:a16="http://schemas.microsoft.com/office/drawing/2014/main" id="{1B330370-B3FD-0DD6-888F-F35C1428E044}"/>
                  </a:ext>
                </a:extLst>
              </p:cNvPr>
              <p:cNvGrpSpPr/>
              <p:nvPr/>
            </p:nvGrpSpPr>
            <p:grpSpPr>
              <a:xfrm>
                <a:off x="6392545" y="365125"/>
                <a:ext cx="4295776" cy="715157"/>
                <a:chOff x="7967980" y="4321811"/>
                <a:chExt cx="2258060" cy="375920"/>
              </a:xfrm>
            </p:grpSpPr>
            <p:sp>
              <p:nvSpPr>
                <p:cNvPr id="99" name="Rectangle 98">
                  <a:extLst>
                    <a:ext uri="{FF2B5EF4-FFF2-40B4-BE49-F238E27FC236}">
                      <a16:creationId xmlns:a16="http://schemas.microsoft.com/office/drawing/2014/main" id="{F1FDD9C0-F599-DE16-1F69-8C24F99BA8A3}"/>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100" name="Rectangle 99">
                  <a:extLst>
                    <a:ext uri="{FF2B5EF4-FFF2-40B4-BE49-F238E27FC236}">
                      <a16:creationId xmlns:a16="http://schemas.microsoft.com/office/drawing/2014/main" id="{194782E6-2A21-7F05-48F7-6A2DD7A77C7C}"/>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26</a:t>
                  </a:r>
                </a:p>
              </p:txBody>
            </p:sp>
            <p:sp>
              <p:nvSpPr>
                <p:cNvPr id="101" name="Rectangle 100">
                  <a:extLst>
                    <a:ext uri="{FF2B5EF4-FFF2-40B4-BE49-F238E27FC236}">
                      <a16:creationId xmlns:a16="http://schemas.microsoft.com/office/drawing/2014/main" id="{03B1BDFF-9249-D172-E239-4D5D385E2121}"/>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30</a:t>
                  </a:r>
                </a:p>
              </p:txBody>
            </p:sp>
            <p:sp>
              <p:nvSpPr>
                <p:cNvPr id="102" name="Rectangle 101">
                  <a:extLst>
                    <a:ext uri="{FF2B5EF4-FFF2-40B4-BE49-F238E27FC236}">
                      <a16:creationId xmlns:a16="http://schemas.microsoft.com/office/drawing/2014/main" id="{3C8D8D64-BCCF-5129-B54F-2BA2B86D786E}"/>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48</a:t>
                  </a:r>
                </a:p>
              </p:txBody>
            </p:sp>
            <p:sp>
              <p:nvSpPr>
                <p:cNvPr id="103" name="Rectangle 102">
                  <a:extLst>
                    <a:ext uri="{FF2B5EF4-FFF2-40B4-BE49-F238E27FC236}">
                      <a16:creationId xmlns:a16="http://schemas.microsoft.com/office/drawing/2014/main" id="{7F35E7FE-A6A3-51AD-5945-F950199951F5}"/>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56</a:t>
                  </a:r>
                </a:p>
              </p:txBody>
            </p:sp>
            <p:sp>
              <p:nvSpPr>
                <p:cNvPr id="104" name="Rectangle 103">
                  <a:extLst>
                    <a:ext uri="{FF2B5EF4-FFF2-40B4-BE49-F238E27FC236}">
                      <a16:creationId xmlns:a16="http://schemas.microsoft.com/office/drawing/2014/main" id="{F0CF5F02-6A7C-F225-C7B9-92C6A6713159}"/>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58</a:t>
                  </a:r>
                </a:p>
              </p:txBody>
            </p:sp>
          </p:grpSp>
          <p:sp>
            <p:nvSpPr>
              <p:cNvPr id="97" name="Rectangle 96">
                <a:extLst>
                  <a:ext uri="{FF2B5EF4-FFF2-40B4-BE49-F238E27FC236}">
                    <a16:creationId xmlns:a16="http://schemas.microsoft.com/office/drawing/2014/main" id="{99811097-8C8F-A89C-5A2F-D0EB07FFB60B}"/>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72</a:t>
                </a:r>
              </a:p>
            </p:txBody>
          </p:sp>
          <p:sp>
            <p:nvSpPr>
              <p:cNvPr id="98" name="Rectangle 97">
                <a:extLst>
                  <a:ext uri="{FF2B5EF4-FFF2-40B4-BE49-F238E27FC236}">
                    <a16:creationId xmlns:a16="http://schemas.microsoft.com/office/drawing/2014/main" id="{24E7E67B-16FD-17A9-51F9-425D1109D599}"/>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81</a:t>
                </a:r>
              </a:p>
            </p:txBody>
          </p:sp>
        </p:grpSp>
        <p:sp>
          <p:nvSpPr>
            <p:cNvPr id="84" name="TextBox 83">
              <a:extLst>
                <a:ext uri="{FF2B5EF4-FFF2-40B4-BE49-F238E27FC236}">
                  <a16:creationId xmlns:a16="http://schemas.microsoft.com/office/drawing/2014/main" id="{94F203A5-6E4B-E23B-8EEA-700A9E284B3B}"/>
                </a:ext>
              </a:extLst>
            </p:cNvPr>
            <p:cNvSpPr txBox="1"/>
            <p:nvPr/>
          </p:nvSpPr>
          <p:spPr>
            <a:xfrm>
              <a:off x="6816635" y="180459"/>
              <a:ext cx="742511" cy="369332"/>
            </a:xfrm>
            <a:prstGeom prst="rect">
              <a:avLst/>
            </a:prstGeom>
            <a:noFill/>
          </p:spPr>
          <p:txBody>
            <a:bodyPr wrap="none" rtlCol="0">
              <a:spAutoFit/>
            </a:bodyPr>
            <a:lstStyle/>
            <a:p>
              <a:r>
                <a:rPr lang="en-US" dirty="0"/>
                <a:t>Input:</a:t>
              </a:r>
            </a:p>
          </p:txBody>
        </p:sp>
        <p:sp>
          <p:nvSpPr>
            <p:cNvPr id="85" name="TextBox 84">
              <a:extLst>
                <a:ext uri="{FF2B5EF4-FFF2-40B4-BE49-F238E27FC236}">
                  <a16:creationId xmlns:a16="http://schemas.microsoft.com/office/drawing/2014/main" id="{8C24E453-355F-1444-2CC1-9BC31203D7E6}"/>
                </a:ext>
              </a:extLst>
            </p:cNvPr>
            <p:cNvSpPr txBox="1"/>
            <p:nvPr/>
          </p:nvSpPr>
          <p:spPr>
            <a:xfrm>
              <a:off x="6679091" y="839788"/>
              <a:ext cx="918841" cy="369332"/>
            </a:xfrm>
            <a:prstGeom prst="rect">
              <a:avLst/>
            </a:prstGeom>
            <a:noFill/>
          </p:spPr>
          <p:txBody>
            <a:bodyPr wrap="none" rtlCol="0">
              <a:spAutoFit/>
            </a:bodyPr>
            <a:lstStyle/>
            <a:p>
              <a:r>
                <a:rPr lang="en-US" dirty="0"/>
                <a:t>Output:</a:t>
              </a:r>
            </a:p>
          </p:txBody>
        </p:sp>
        <p:grpSp>
          <p:nvGrpSpPr>
            <p:cNvPr id="86" name="Group 85">
              <a:extLst>
                <a:ext uri="{FF2B5EF4-FFF2-40B4-BE49-F238E27FC236}">
                  <a16:creationId xmlns:a16="http://schemas.microsoft.com/office/drawing/2014/main" id="{7BACBD43-F174-06CA-6927-33F35B9FEF70}"/>
                </a:ext>
              </a:extLst>
            </p:cNvPr>
            <p:cNvGrpSpPr/>
            <p:nvPr/>
          </p:nvGrpSpPr>
          <p:grpSpPr>
            <a:xfrm>
              <a:off x="7562943" y="1242086"/>
              <a:ext cx="4499734" cy="562558"/>
              <a:chOff x="6392545" y="364404"/>
              <a:chExt cx="5726090" cy="715878"/>
            </a:xfrm>
            <a:noFill/>
          </p:grpSpPr>
          <p:grpSp>
            <p:nvGrpSpPr>
              <p:cNvPr id="87" name="Group 86">
                <a:extLst>
                  <a:ext uri="{FF2B5EF4-FFF2-40B4-BE49-F238E27FC236}">
                    <a16:creationId xmlns:a16="http://schemas.microsoft.com/office/drawing/2014/main" id="{D0E89D0A-1C21-34EC-92A2-21667C842ACC}"/>
                  </a:ext>
                </a:extLst>
              </p:cNvPr>
              <p:cNvGrpSpPr/>
              <p:nvPr/>
            </p:nvGrpSpPr>
            <p:grpSpPr>
              <a:xfrm>
                <a:off x="6392545" y="365125"/>
                <a:ext cx="4295776" cy="715157"/>
                <a:chOff x="7967980" y="4321811"/>
                <a:chExt cx="2258060" cy="375920"/>
              </a:xfrm>
              <a:grpFill/>
            </p:grpSpPr>
            <p:sp>
              <p:nvSpPr>
                <p:cNvPr id="90" name="Rectangle 89">
                  <a:extLst>
                    <a:ext uri="{FF2B5EF4-FFF2-40B4-BE49-F238E27FC236}">
                      <a16:creationId xmlns:a16="http://schemas.microsoft.com/office/drawing/2014/main" id="{AC4B1651-6E66-DA98-5918-4B5C12EABD43}"/>
                    </a:ext>
                  </a:extLst>
                </p:cNvPr>
                <p:cNvSpPr/>
                <p:nvPr/>
              </p:nvSpPr>
              <p:spPr>
                <a:xfrm>
                  <a:off x="79679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0</a:t>
                  </a:r>
                </a:p>
              </p:txBody>
            </p:sp>
            <p:sp>
              <p:nvSpPr>
                <p:cNvPr id="91" name="Rectangle 90">
                  <a:extLst>
                    <a:ext uri="{FF2B5EF4-FFF2-40B4-BE49-F238E27FC236}">
                      <a16:creationId xmlns:a16="http://schemas.microsoft.com/office/drawing/2014/main" id="{D35C7752-77E4-AE15-AE86-9DBABCF320D1}"/>
                    </a:ext>
                  </a:extLst>
                </p:cNvPr>
                <p:cNvSpPr/>
                <p:nvPr/>
              </p:nvSpPr>
              <p:spPr>
                <a:xfrm>
                  <a:off x="83439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1</a:t>
                  </a:r>
                </a:p>
              </p:txBody>
            </p:sp>
            <p:sp>
              <p:nvSpPr>
                <p:cNvPr id="92" name="Rectangle 91">
                  <a:extLst>
                    <a:ext uri="{FF2B5EF4-FFF2-40B4-BE49-F238E27FC236}">
                      <a16:creationId xmlns:a16="http://schemas.microsoft.com/office/drawing/2014/main" id="{49911842-0853-5C73-56B5-2EF192E70D27}"/>
                    </a:ext>
                  </a:extLst>
                </p:cNvPr>
                <p:cNvSpPr/>
                <p:nvPr/>
              </p:nvSpPr>
              <p:spPr>
                <a:xfrm>
                  <a:off x="872236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2</a:t>
                  </a:r>
                </a:p>
              </p:txBody>
            </p:sp>
            <p:sp>
              <p:nvSpPr>
                <p:cNvPr id="93" name="Rectangle 92">
                  <a:extLst>
                    <a:ext uri="{FF2B5EF4-FFF2-40B4-BE49-F238E27FC236}">
                      <a16:creationId xmlns:a16="http://schemas.microsoft.com/office/drawing/2014/main" id="{FBF51EA9-CD8F-9B3A-ED3C-EF9D2896EF2A}"/>
                    </a:ext>
                  </a:extLst>
                </p:cNvPr>
                <p:cNvSpPr/>
                <p:nvPr/>
              </p:nvSpPr>
              <p:spPr>
                <a:xfrm>
                  <a:off x="90982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3</a:t>
                  </a:r>
                </a:p>
              </p:txBody>
            </p:sp>
            <p:sp>
              <p:nvSpPr>
                <p:cNvPr id="94" name="Rectangle 93">
                  <a:extLst>
                    <a:ext uri="{FF2B5EF4-FFF2-40B4-BE49-F238E27FC236}">
                      <a16:creationId xmlns:a16="http://schemas.microsoft.com/office/drawing/2014/main" id="{BE794E87-3D44-41C7-FCE8-9C29A5CFD387}"/>
                    </a:ext>
                  </a:extLst>
                </p:cNvPr>
                <p:cNvSpPr/>
                <p:nvPr/>
              </p:nvSpPr>
              <p:spPr>
                <a:xfrm>
                  <a:off x="94742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4</a:t>
                  </a:r>
                </a:p>
              </p:txBody>
            </p:sp>
            <p:sp>
              <p:nvSpPr>
                <p:cNvPr id="95" name="Rectangle 94">
                  <a:extLst>
                    <a:ext uri="{FF2B5EF4-FFF2-40B4-BE49-F238E27FC236}">
                      <a16:creationId xmlns:a16="http://schemas.microsoft.com/office/drawing/2014/main" id="{10D4778D-293C-008F-F3A3-0C708A86CE9C}"/>
                    </a:ext>
                  </a:extLst>
                </p:cNvPr>
                <p:cNvSpPr/>
                <p:nvPr/>
              </p:nvSpPr>
              <p:spPr>
                <a:xfrm>
                  <a:off x="985012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5</a:t>
                  </a:r>
                </a:p>
              </p:txBody>
            </p:sp>
          </p:grpSp>
          <p:sp>
            <p:nvSpPr>
              <p:cNvPr id="88" name="Rectangle 87">
                <a:extLst>
                  <a:ext uri="{FF2B5EF4-FFF2-40B4-BE49-F238E27FC236}">
                    <a16:creationId xmlns:a16="http://schemas.microsoft.com/office/drawing/2014/main" id="{BF66EB00-8DA6-5A73-8D23-5195825581D5}"/>
                  </a:ext>
                </a:extLst>
              </p:cNvPr>
              <p:cNvSpPr/>
              <p:nvPr/>
            </p:nvSpPr>
            <p:spPr>
              <a:xfrm>
                <a:off x="10688320"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6</a:t>
                </a:r>
              </a:p>
            </p:txBody>
          </p:sp>
          <p:sp>
            <p:nvSpPr>
              <p:cNvPr id="89" name="Rectangle 88">
                <a:extLst>
                  <a:ext uri="{FF2B5EF4-FFF2-40B4-BE49-F238E27FC236}">
                    <a16:creationId xmlns:a16="http://schemas.microsoft.com/office/drawing/2014/main" id="{65A52735-84EC-BD7D-C873-294F8D7FD971}"/>
                  </a:ext>
                </a:extLst>
              </p:cNvPr>
              <p:cNvSpPr/>
              <p:nvPr/>
            </p:nvSpPr>
            <p:spPr>
              <a:xfrm>
                <a:off x="11403478"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7</a:t>
                </a:r>
              </a:p>
            </p:txBody>
          </p:sp>
        </p:grpSp>
      </p:grpSp>
    </p:spTree>
    <p:extLst>
      <p:ext uri="{BB962C8B-B14F-4D97-AF65-F5344CB8AC3E}">
        <p14:creationId xmlns:p14="http://schemas.microsoft.com/office/powerpoint/2010/main" val="575303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ED1EC-294B-3134-12CA-AB177F2C2B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ECAE8E-E1B2-5256-D666-ACA8350E7CEE}"/>
              </a:ext>
            </a:extLst>
          </p:cNvPr>
          <p:cNvSpPr>
            <a:spLocks noGrp="1"/>
          </p:cNvSpPr>
          <p:nvPr>
            <p:ph type="title"/>
          </p:nvPr>
        </p:nvSpPr>
        <p:spPr>
          <a:xfrm>
            <a:off x="514814" y="247605"/>
            <a:ext cx="11677185" cy="1325563"/>
          </a:xfrm>
        </p:spPr>
        <p:txBody>
          <a:bodyPr/>
          <a:lstStyle/>
          <a:p>
            <a:r>
              <a:rPr lang="en-US" dirty="0"/>
              <a:t>Step 2 pseudocode (Compute </a:t>
            </a:r>
            <a:r>
              <a:rPr lang="en-US" dirty="0" err="1"/>
              <a:t>Leftsum</a:t>
            </a:r>
            <a:r>
              <a:rPr lang="en-US" dirty="0"/>
              <a:t>)</a:t>
            </a:r>
          </a:p>
        </p:txBody>
      </p:sp>
      <p:sp>
        <p:nvSpPr>
          <p:cNvPr id="3" name="TextBox 2">
            <a:extLst>
              <a:ext uri="{FF2B5EF4-FFF2-40B4-BE49-F238E27FC236}">
                <a16:creationId xmlns:a16="http://schemas.microsoft.com/office/drawing/2014/main" id="{9CC800B9-9122-4F06-68ED-E5F650D4D21F}"/>
              </a:ext>
            </a:extLst>
          </p:cNvPr>
          <p:cNvSpPr txBox="1"/>
          <p:nvPr/>
        </p:nvSpPr>
        <p:spPr>
          <a:xfrm>
            <a:off x="410040" y="1316638"/>
            <a:ext cx="11677185" cy="5293757"/>
          </a:xfrm>
          <a:prstGeom prst="rect">
            <a:avLst/>
          </a:prstGeom>
          <a:noFill/>
        </p:spPr>
        <p:txBody>
          <a:bodyPr wrap="square" rtlCol="0">
            <a:spAutoFit/>
          </a:bodyPr>
          <a:lstStyle/>
          <a:p>
            <a:r>
              <a:rPr lang="en-US" sz="2600" b="1" dirty="0" err="1"/>
              <a:t>CompleteTree</a:t>
            </a:r>
            <a:r>
              <a:rPr lang="en-US" sz="2600" dirty="0"/>
              <a:t>(Node </a:t>
            </a:r>
            <a:r>
              <a:rPr lang="en-US" sz="2600" dirty="0" err="1"/>
              <a:t>curr</a:t>
            </a:r>
            <a:r>
              <a:rPr lang="en-US" sz="2600" dirty="0"/>
              <a:t>)</a:t>
            </a:r>
          </a:p>
          <a:p>
            <a:pPr marL="457200" indent="-457200">
              <a:buFont typeface="+mj-lt"/>
              <a:buAutoNum type="arabicPeriod"/>
            </a:pPr>
            <a:r>
              <a:rPr lang="en-US" sz="2600" b="1" dirty="0"/>
              <a:t>If </a:t>
            </a:r>
            <a:r>
              <a:rPr lang="en-US" sz="2600" dirty="0" err="1"/>
              <a:t>curr</a:t>
            </a:r>
            <a:r>
              <a:rPr lang="en-US" sz="2600" dirty="0"/>
              <a:t> is a left child of </a:t>
            </a:r>
            <a:r>
              <a:rPr lang="en-US" sz="2600" dirty="0" err="1"/>
              <a:t>curr.parent</a:t>
            </a:r>
            <a:r>
              <a:rPr lang="en-US" sz="2600" b="0" dirty="0"/>
              <a:t>: </a:t>
            </a:r>
            <a:endParaRPr lang="en-US" sz="2600" dirty="0"/>
          </a:p>
          <a:p>
            <a:pPr marL="914400" lvl="1" indent="-457200">
              <a:buFont typeface="+mj-lt"/>
              <a:buAutoNum type="arabicPeriod"/>
            </a:pPr>
            <a:r>
              <a:rPr lang="en-US" sz="2600" dirty="0"/>
              <a:t>Set </a:t>
            </a:r>
            <a:r>
              <a:rPr lang="en-US" sz="2600" dirty="0" err="1"/>
              <a:t>curr.LeftSum</a:t>
            </a:r>
            <a:r>
              <a:rPr lang="en-US" sz="2600" dirty="0"/>
              <a:t> = </a:t>
            </a:r>
            <a:r>
              <a:rPr lang="en-US" sz="2600" dirty="0" err="1"/>
              <a:t>curr.parent.LeftSum</a:t>
            </a:r>
            <a:endParaRPr lang="en-US" sz="2600" dirty="0">
              <a:solidFill>
                <a:schemeClr val="accent6"/>
              </a:solidFill>
            </a:endParaRPr>
          </a:p>
          <a:p>
            <a:pPr marL="457200" indent="-457200">
              <a:buFont typeface="+mj-lt"/>
              <a:buAutoNum type="arabicPeriod"/>
            </a:pPr>
            <a:r>
              <a:rPr lang="en-US" sz="2600" b="1" dirty="0"/>
              <a:t>Else:</a:t>
            </a:r>
          </a:p>
          <a:p>
            <a:pPr marL="914400" lvl="1" indent="-457200">
              <a:buFont typeface="+mj-lt"/>
              <a:buAutoNum type="arabicPeriod"/>
            </a:pPr>
            <a:r>
              <a:rPr lang="en-US" sz="2600" dirty="0"/>
              <a:t>Set </a:t>
            </a:r>
            <a:r>
              <a:rPr lang="en-US" sz="2600" dirty="0" err="1"/>
              <a:t>curr.LeftSum</a:t>
            </a:r>
            <a:r>
              <a:rPr lang="en-US" sz="2600" dirty="0"/>
              <a:t> = </a:t>
            </a:r>
            <a:r>
              <a:rPr lang="en-US" sz="2600" dirty="0" err="1"/>
              <a:t>curr.parent.LeftSum</a:t>
            </a:r>
            <a:r>
              <a:rPr lang="en-US" sz="2600" dirty="0"/>
              <a:t> + </a:t>
            </a:r>
            <a:r>
              <a:rPr lang="en-US" sz="2600" dirty="0" err="1"/>
              <a:t>curr.sibling.Sum</a:t>
            </a:r>
            <a:endParaRPr lang="en-US" sz="2600" dirty="0"/>
          </a:p>
          <a:p>
            <a:pPr marL="457200" indent="-457200">
              <a:buFont typeface="+mj-lt"/>
              <a:buAutoNum type="arabicPeriod"/>
            </a:pPr>
            <a:r>
              <a:rPr lang="en-US" sz="2600" b="1" dirty="0"/>
              <a:t>If</a:t>
            </a:r>
            <a:r>
              <a:rPr lang="en-US" sz="2600" dirty="0"/>
              <a:t> </a:t>
            </a:r>
            <a:r>
              <a:rPr lang="en-US" sz="2600" dirty="0" err="1"/>
              <a:t>curr</a:t>
            </a:r>
            <a:r>
              <a:rPr lang="en-US" sz="2600" dirty="0"/>
              <a:t> is not a leaf:</a:t>
            </a:r>
          </a:p>
          <a:p>
            <a:pPr marL="914400" lvl="1" indent="-457200">
              <a:buFont typeface="+mj-lt"/>
              <a:buAutoNum type="arabicPeriod"/>
            </a:pPr>
            <a:r>
              <a:rPr lang="en-US" sz="2600" u="sng" dirty="0"/>
              <a:t>Divide and conquer:</a:t>
            </a:r>
            <a:r>
              <a:rPr lang="en-US" sz="2600" dirty="0"/>
              <a:t> call </a:t>
            </a:r>
            <a:r>
              <a:rPr lang="en-US" sz="2600" b="1" dirty="0" err="1"/>
              <a:t>CompleteTree</a:t>
            </a:r>
            <a:r>
              <a:rPr lang="en-US" sz="2600" dirty="0"/>
              <a:t>(</a:t>
            </a:r>
            <a:r>
              <a:rPr lang="en-US" sz="2600" dirty="0" err="1"/>
              <a:t>curr.left</a:t>
            </a:r>
            <a:r>
              <a:rPr lang="en-US" sz="2600" dirty="0"/>
              <a:t>) and </a:t>
            </a:r>
            <a:r>
              <a:rPr lang="en-US" sz="2600" b="1" dirty="0" err="1"/>
              <a:t>CompleteTree</a:t>
            </a:r>
            <a:r>
              <a:rPr lang="en-US" sz="2600" dirty="0"/>
              <a:t>(</a:t>
            </a:r>
            <a:r>
              <a:rPr lang="en-US" sz="2600" dirty="0" err="1"/>
              <a:t>curr.right</a:t>
            </a:r>
            <a:r>
              <a:rPr lang="en-US" sz="2600" dirty="0"/>
              <a:t>) in parallel threads</a:t>
            </a:r>
          </a:p>
          <a:p>
            <a:pPr marL="914400" lvl="1" indent="-457200">
              <a:buFont typeface="+mj-lt"/>
              <a:buAutoNum type="arabicPeriod"/>
            </a:pPr>
            <a:r>
              <a:rPr lang="en-US" sz="2600" u="sng" dirty="0"/>
              <a:t>Wait</a:t>
            </a:r>
            <a:r>
              <a:rPr lang="en-US" sz="2600" dirty="0"/>
              <a:t> for parallel computations to finish</a:t>
            </a:r>
          </a:p>
          <a:p>
            <a:pPr marL="457200" indent="-457200">
              <a:buFont typeface="+mj-lt"/>
              <a:buAutoNum type="arabicPeriod"/>
            </a:pPr>
            <a:r>
              <a:rPr lang="en-US" sz="2600" b="1" dirty="0"/>
              <a:t>Else (</a:t>
            </a:r>
            <a:r>
              <a:rPr lang="en-US" sz="2600" b="1" dirty="0" err="1"/>
              <a:t>curr</a:t>
            </a:r>
            <a:r>
              <a:rPr lang="en-US" sz="2600" b="1" dirty="0"/>
              <a:t> is a leaf)</a:t>
            </a:r>
            <a:r>
              <a:rPr lang="en-US" sz="2600" dirty="0"/>
              <a:t>:</a:t>
            </a:r>
          </a:p>
          <a:p>
            <a:pPr marL="914400" lvl="1" indent="-457200">
              <a:buFont typeface="+mj-lt"/>
              <a:buAutoNum type="arabicPeriod"/>
            </a:pPr>
            <a:r>
              <a:rPr lang="en-US" sz="2600" dirty="0"/>
              <a:t>Set output[</a:t>
            </a:r>
            <a:r>
              <a:rPr lang="en-US" sz="2600" dirty="0" err="1"/>
              <a:t>curr.lo</a:t>
            </a:r>
            <a:r>
              <a:rPr lang="en-US" sz="2600" dirty="0"/>
              <a:t>] = </a:t>
            </a:r>
            <a:r>
              <a:rPr lang="en-US" sz="2600" dirty="0" err="1"/>
              <a:t>curr.LeftSum</a:t>
            </a:r>
            <a:r>
              <a:rPr lang="en-US" sz="2600" dirty="0"/>
              <a:t> + input[</a:t>
            </a:r>
            <a:r>
              <a:rPr lang="en-US" sz="2600" dirty="0" err="1"/>
              <a:t>curr.lo</a:t>
            </a:r>
            <a:r>
              <a:rPr lang="en-US" sz="2600" dirty="0"/>
              <a:t>]</a:t>
            </a:r>
          </a:p>
          <a:p>
            <a:pPr marL="914400" lvl="1" indent="-457200">
              <a:buFont typeface="+mj-lt"/>
              <a:buAutoNum type="arabicPeriod"/>
            </a:pPr>
            <a:r>
              <a:rPr lang="en-US" sz="2600" dirty="0"/>
              <a:t>for </a:t>
            </a:r>
            <a:r>
              <a:rPr lang="en-US" sz="2600" dirty="0" err="1"/>
              <a:t>i</a:t>
            </a:r>
            <a:r>
              <a:rPr lang="en-US" sz="2600" dirty="0"/>
              <a:t> = </a:t>
            </a:r>
            <a:r>
              <a:rPr lang="en-US" sz="2600" dirty="0" err="1"/>
              <a:t>curr.lo</a:t>
            </a:r>
            <a:r>
              <a:rPr lang="en-US" sz="2600" dirty="0"/>
              <a:t> + 1 to </a:t>
            </a:r>
            <a:r>
              <a:rPr lang="en-US" sz="2600" dirty="0" err="1"/>
              <a:t>curr.hi</a:t>
            </a:r>
            <a:r>
              <a:rPr lang="en-US" sz="2600" dirty="0"/>
              <a:t>:</a:t>
            </a:r>
          </a:p>
          <a:p>
            <a:pPr marL="1371600" lvl="2" indent="-457200">
              <a:buFont typeface="+mj-lt"/>
              <a:buAutoNum type="arabicPeriod"/>
            </a:pPr>
            <a:r>
              <a:rPr lang="en-US" sz="2600" dirty="0"/>
              <a:t>Set output[</a:t>
            </a:r>
            <a:r>
              <a:rPr lang="en-US" sz="2600" dirty="0" err="1"/>
              <a:t>i</a:t>
            </a:r>
            <a:r>
              <a:rPr lang="en-US" sz="2600" dirty="0"/>
              <a:t>] = output[i-1] + input[</a:t>
            </a:r>
            <a:r>
              <a:rPr lang="en-US" sz="2600" dirty="0" err="1"/>
              <a:t>i</a:t>
            </a:r>
            <a:r>
              <a:rPr lang="en-US" sz="2600" dirty="0"/>
              <a:t>]</a:t>
            </a:r>
          </a:p>
        </p:txBody>
      </p:sp>
      <p:sp>
        <p:nvSpPr>
          <p:cNvPr id="4" name="Right Arrow 3">
            <a:extLst>
              <a:ext uri="{FF2B5EF4-FFF2-40B4-BE49-F238E27FC236}">
                <a16:creationId xmlns:a16="http://schemas.microsoft.com/office/drawing/2014/main" id="{51DAC50E-35B7-A38B-F47C-4206A4E65E32}"/>
              </a:ext>
              <a:ext uri="{C183D7F6-B498-43B3-948B-1728B52AA6E4}">
                <adec:decorative xmlns:adec="http://schemas.microsoft.com/office/drawing/2017/decorative" val="1"/>
              </a:ext>
            </a:extLst>
          </p:cNvPr>
          <p:cNvSpPr/>
          <p:nvPr/>
        </p:nvSpPr>
        <p:spPr>
          <a:xfrm rot="10616587">
            <a:off x="8552306" y="5572398"/>
            <a:ext cx="1169908" cy="22055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6C39C08-A3FE-ED2D-F935-685146930A64}"/>
              </a:ext>
              <a:ext uri="{C183D7F6-B498-43B3-948B-1728B52AA6E4}">
                <adec:decorative xmlns:adec="http://schemas.microsoft.com/office/drawing/2017/decorative" val="1"/>
              </a:ext>
            </a:extLst>
          </p:cNvPr>
          <p:cNvSpPr txBox="1"/>
          <p:nvPr/>
        </p:nvSpPr>
        <p:spPr>
          <a:xfrm>
            <a:off x="9828537" y="5362326"/>
            <a:ext cx="1530026" cy="461665"/>
          </a:xfrm>
          <a:prstGeom prst="rect">
            <a:avLst/>
          </a:prstGeom>
          <a:noFill/>
        </p:spPr>
        <p:txBody>
          <a:bodyPr wrap="square" rtlCol="0">
            <a:spAutoFit/>
          </a:bodyPr>
          <a:lstStyle/>
          <a:p>
            <a:r>
              <a:rPr lang="en-US" sz="2400" dirty="0">
                <a:solidFill>
                  <a:schemeClr val="accent1"/>
                </a:solidFill>
              </a:rPr>
              <a:t>Base Case</a:t>
            </a:r>
          </a:p>
        </p:txBody>
      </p:sp>
    </p:spTree>
    <p:extLst>
      <p:ext uri="{BB962C8B-B14F-4D97-AF65-F5344CB8AC3E}">
        <p14:creationId xmlns:p14="http://schemas.microsoft.com/office/powerpoint/2010/main" val="152737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3">
                                            <p:txEl>
                                              <p:pRg st="0" end="0"/>
                                            </p:txEl>
                                          </p:spTgt>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childTnLst>
                                </p:cTn>
                              </p:par>
                              <p:par>
                                <p:cTn id="45" presetID="1" presetClass="entr" presetSubtype="0" fill="hold" grpId="1" nodeType="withEffect">
                                  <p:stCondLst>
                                    <p:cond delay="0"/>
                                  </p:stCondLst>
                                  <p:childTnLst>
                                    <p:set>
                                      <p:cBhvr>
                                        <p:cTn id="46" dur="1" fill="hold">
                                          <p:stCondLst>
                                            <p:cond delay="0"/>
                                          </p:stCondLst>
                                        </p:cTn>
                                        <p:tgtEl>
                                          <p:spTgt spid="3">
                                            <p:txEl>
                                              <p:pRg st="3" end="3"/>
                                            </p:txEl>
                                          </p:spTgt>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childTnLst>
                                </p:cTn>
                              </p:par>
                              <p:par>
                                <p:cTn id="53" presetID="1" presetClass="entr" presetSubtype="0" fill="hold" grpId="1" nodeType="with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childTnLst>
                                </p:cTn>
                              </p:par>
                              <p:par>
                                <p:cTn id="55" presetID="1" presetClass="entr" presetSubtype="0" fill="hold" grpId="1" nodeType="with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childTnLst>
                                </p:cTn>
                              </p:par>
                              <p:par>
                                <p:cTn id="57" presetID="1" presetClass="entr" presetSubtype="0" fill="hold" grpId="1" nodeType="with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childTnLst>
                                </p:cTn>
                              </p:par>
                              <p:par>
                                <p:cTn id="59" presetID="1" presetClass="entr" presetSubtype="0" fill="hold" grpId="1" nodeType="with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childTnLst>
                                </p:cTn>
                              </p:par>
                              <p:par>
                                <p:cTn id="61" presetID="1" presetClass="entr" presetSubtype="0" fill="hold" grpId="1" nodeType="withEffect">
                                  <p:stCondLst>
                                    <p:cond delay="0"/>
                                  </p:stCondLst>
                                  <p:childTnLst>
                                    <p:set>
                                      <p:cBhvr>
                                        <p:cTn id="6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allAtOnce"/>
      <p:bldP spid="4" grpId="0" animBg="1"/>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a:xfrm>
            <a:off x="71119" y="980902"/>
            <a:ext cx="11824394" cy="5877098"/>
          </a:xfrm>
        </p:spPr>
        <p:txBody>
          <a:bodyPr>
            <a:normAutofit fontScale="85000" lnSpcReduction="10000"/>
          </a:bodyPr>
          <a:lstStyle/>
          <a:p>
            <a:pPr marL="0" indent="0">
              <a:buNone/>
            </a:pPr>
            <a:r>
              <a:rPr lang="en-US" sz="1800" dirty="0"/>
              <a:t>class </a:t>
            </a:r>
            <a:r>
              <a:rPr lang="en-US" sz="1800" dirty="0" err="1"/>
              <a:t>CompleteTree</a:t>
            </a:r>
            <a:r>
              <a:rPr lang="en-US" sz="1800" dirty="0"/>
              <a:t> extends </a:t>
            </a:r>
            <a:r>
              <a:rPr lang="en-US" sz="1800" dirty="0" err="1"/>
              <a:t>RecursiveAction</a:t>
            </a:r>
            <a:r>
              <a:rPr lang="en-US" sz="1800" dirty="0"/>
              <a:t> { </a:t>
            </a:r>
          </a:p>
          <a:p>
            <a:pPr marL="0" indent="0">
              <a:buNone/>
            </a:pPr>
            <a:r>
              <a:rPr lang="en-US" sz="1800" dirty="0"/>
              <a:t>	public </a:t>
            </a:r>
            <a:r>
              <a:rPr lang="en-US" sz="1800" dirty="0" err="1"/>
              <a:t>CompleteTree</a:t>
            </a:r>
            <a:r>
              <a:rPr lang="en-US" sz="1800" dirty="0"/>
              <a:t>(</a:t>
            </a:r>
            <a:r>
              <a:rPr lang="en-US" sz="1800" dirty="0" err="1"/>
              <a:t>PrefixSumNode</a:t>
            </a:r>
            <a:r>
              <a:rPr lang="en-US" sz="1800" dirty="0"/>
              <a:t> </a:t>
            </a:r>
            <a:r>
              <a:rPr lang="en-US" sz="1800" dirty="0" err="1"/>
              <a:t>curr</a:t>
            </a:r>
            <a:r>
              <a:rPr lang="en-US" sz="1800" dirty="0"/>
              <a:t>, </a:t>
            </a:r>
            <a:r>
              <a:rPr lang="en-US" sz="1800" dirty="0" err="1"/>
              <a:t>PrefixSumNode</a:t>
            </a:r>
            <a:r>
              <a:rPr lang="en-US" sz="1800" dirty="0"/>
              <a:t> parent, </a:t>
            </a:r>
            <a:r>
              <a:rPr lang="en-US" sz="1800" dirty="0" err="1"/>
              <a:t>PrefixSumNode</a:t>
            </a:r>
            <a:r>
              <a:rPr lang="en-US" sz="1800" dirty="0"/>
              <a:t> sibling, </a:t>
            </a:r>
            <a:r>
              <a:rPr lang="en-US" sz="1800" dirty="0" err="1"/>
              <a:t>boolean</a:t>
            </a:r>
            <a:r>
              <a:rPr lang="en-US" sz="1800" dirty="0"/>
              <a:t> </a:t>
            </a:r>
            <a:r>
              <a:rPr lang="en-US" sz="1800" dirty="0" err="1"/>
              <a:t>isLeftChild</a:t>
            </a:r>
            <a:r>
              <a:rPr lang="en-US" sz="1800" dirty="0"/>
              <a:t>, int[] output, int[] input){…}</a:t>
            </a:r>
          </a:p>
          <a:p>
            <a:pPr marL="0" indent="0">
              <a:buNone/>
            </a:pPr>
            <a:r>
              <a:rPr lang="en-US" sz="1800" dirty="0"/>
              <a:t>	protected void compute(){ </a:t>
            </a:r>
          </a:p>
          <a:p>
            <a:pPr marL="0" indent="0">
              <a:buNone/>
            </a:pPr>
            <a:r>
              <a:rPr lang="en-US" sz="1800" dirty="0"/>
              <a:t>		if(parent == null) {</a:t>
            </a:r>
            <a:r>
              <a:rPr lang="en-US" sz="1800" dirty="0" err="1"/>
              <a:t>curr.sumLeft</a:t>
            </a:r>
            <a:r>
              <a:rPr lang="en-US" sz="1800" dirty="0"/>
              <a:t> = 0;} // if </a:t>
            </a:r>
            <a:r>
              <a:rPr lang="en-US" sz="1800" dirty="0" err="1"/>
              <a:t>curr</a:t>
            </a:r>
            <a:r>
              <a:rPr lang="en-US" sz="1800" dirty="0"/>
              <a:t> is the root</a:t>
            </a:r>
          </a:p>
          <a:p>
            <a:pPr marL="0" indent="0">
              <a:buNone/>
            </a:pPr>
            <a:r>
              <a:rPr lang="en-US" sz="1800" dirty="0"/>
              <a:t>		else if(</a:t>
            </a:r>
            <a:r>
              <a:rPr lang="en-US" sz="1800" dirty="0" err="1"/>
              <a:t>isLeftChild</a:t>
            </a:r>
            <a:r>
              <a:rPr lang="en-US" sz="1800" dirty="0"/>
              <a:t>) {</a:t>
            </a:r>
            <a:r>
              <a:rPr lang="en-US" sz="1800" dirty="0" err="1"/>
              <a:t>curr.sumLeft</a:t>
            </a:r>
            <a:r>
              <a:rPr lang="en-US" sz="1800" dirty="0"/>
              <a:t> = </a:t>
            </a:r>
            <a:r>
              <a:rPr lang="en-US" sz="1800" dirty="0" err="1"/>
              <a:t>parent.sumLeft</a:t>
            </a:r>
            <a:r>
              <a:rPr lang="en-US" sz="1800" dirty="0"/>
              <a:t>;} // if </a:t>
            </a:r>
            <a:r>
              <a:rPr lang="en-US" sz="1800" dirty="0" err="1"/>
              <a:t>curr</a:t>
            </a:r>
            <a:r>
              <a:rPr lang="en-US" sz="1800" dirty="0"/>
              <a:t> is a left child</a:t>
            </a:r>
          </a:p>
          <a:p>
            <a:pPr marL="0" indent="0">
              <a:buNone/>
            </a:pPr>
            <a:r>
              <a:rPr lang="en-US" sz="1800" dirty="0"/>
              <a:t>		else {</a:t>
            </a:r>
            <a:r>
              <a:rPr lang="en-US" sz="1800" dirty="0" err="1"/>
              <a:t>curr.sumLeft</a:t>
            </a:r>
            <a:r>
              <a:rPr lang="en-US" sz="1800" dirty="0"/>
              <a:t> = </a:t>
            </a:r>
            <a:r>
              <a:rPr lang="en-US" sz="1800" dirty="0" err="1"/>
              <a:t>parent.sumLeft</a:t>
            </a:r>
            <a:r>
              <a:rPr lang="en-US" sz="1800" dirty="0"/>
              <a:t> + </a:t>
            </a:r>
            <a:r>
              <a:rPr lang="en-US" sz="1800" dirty="0" err="1"/>
              <a:t>sibling.sum</a:t>
            </a:r>
            <a:r>
              <a:rPr lang="en-US" sz="1800" dirty="0"/>
              <a:t>;} // if </a:t>
            </a:r>
            <a:r>
              <a:rPr lang="en-US" sz="1800" dirty="0" err="1"/>
              <a:t>curr</a:t>
            </a:r>
            <a:r>
              <a:rPr lang="en-US" sz="1800" dirty="0"/>
              <a:t> is a right child</a:t>
            </a:r>
          </a:p>
          <a:p>
            <a:pPr marL="0" indent="0">
              <a:buNone/>
            </a:pPr>
            <a:r>
              <a:rPr lang="en-US" sz="1800" dirty="0"/>
              <a:t>		if (</a:t>
            </a:r>
            <a:r>
              <a:rPr lang="en-US" sz="1800" dirty="0" err="1"/>
              <a:t>curr.leftChild</a:t>
            </a:r>
            <a:r>
              <a:rPr lang="en-US" sz="1800" dirty="0"/>
              <a:t> != null &amp;&amp; </a:t>
            </a:r>
            <a:r>
              <a:rPr lang="en-US" sz="1800" dirty="0" err="1"/>
              <a:t>curr.rightChild</a:t>
            </a:r>
            <a:r>
              <a:rPr lang="en-US" sz="1800" dirty="0"/>
              <a:t> != null){  // if this isn’t a leaf</a:t>
            </a:r>
          </a:p>
          <a:p>
            <a:pPr marL="0" indent="0">
              <a:buNone/>
            </a:pPr>
            <a:r>
              <a:rPr lang="en-US" sz="1800" dirty="0"/>
              <a:t>			</a:t>
            </a:r>
            <a:r>
              <a:rPr lang="en-US" sz="1800" dirty="0" err="1"/>
              <a:t>CompleteTree</a:t>
            </a:r>
            <a:r>
              <a:rPr lang="en-US" sz="1800" dirty="0"/>
              <a:t> left = new </a:t>
            </a:r>
            <a:r>
              <a:rPr lang="en-US" sz="1800" dirty="0" err="1"/>
              <a:t>CompleteTree</a:t>
            </a:r>
            <a:r>
              <a:rPr lang="en-US" sz="1800" dirty="0"/>
              <a:t>(</a:t>
            </a:r>
            <a:r>
              <a:rPr lang="en-US" sz="1800" dirty="0" err="1"/>
              <a:t>curr.leftChild</a:t>
            </a:r>
            <a:r>
              <a:rPr lang="en-US" sz="1800" dirty="0"/>
              <a:t>, </a:t>
            </a:r>
            <a:r>
              <a:rPr lang="en-US" sz="1800" dirty="0" err="1"/>
              <a:t>curr</a:t>
            </a:r>
            <a:r>
              <a:rPr lang="en-US" sz="1800" dirty="0"/>
              <a:t>, </a:t>
            </a:r>
            <a:r>
              <a:rPr lang="en-US" sz="1800" dirty="0" err="1"/>
              <a:t>curr.rightChild</a:t>
            </a:r>
            <a:r>
              <a:rPr lang="en-US" sz="1800" dirty="0"/>
              <a:t>, true, output, input);</a:t>
            </a:r>
          </a:p>
          <a:p>
            <a:pPr marL="0" indent="0">
              <a:buNone/>
            </a:pPr>
            <a:r>
              <a:rPr lang="en-US" sz="1800" dirty="0"/>
              <a:t>			</a:t>
            </a:r>
            <a:r>
              <a:rPr lang="en-US" sz="1800" dirty="0" err="1"/>
              <a:t>left.fork</a:t>
            </a:r>
            <a:r>
              <a:rPr lang="en-US" sz="1800" dirty="0"/>
              <a:t>(); </a:t>
            </a:r>
          </a:p>
          <a:p>
            <a:pPr marL="0" indent="0">
              <a:buNone/>
            </a:pPr>
            <a:r>
              <a:rPr lang="en-US" sz="1800" dirty="0"/>
              <a:t>			</a:t>
            </a:r>
            <a:r>
              <a:rPr lang="en-US" sz="1800" dirty="0" err="1"/>
              <a:t>CompleteTree</a:t>
            </a:r>
            <a:r>
              <a:rPr lang="en-US" sz="1800" dirty="0"/>
              <a:t> right = new </a:t>
            </a:r>
            <a:r>
              <a:rPr lang="en-US" sz="1800" dirty="0" err="1"/>
              <a:t>CompleteTree</a:t>
            </a:r>
            <a:r>
              <a:rPr lang="en-US" sz="1800" dirty="0"/>
              <a:t>(</a:t>
            </a:r>
            <a:r>
              <a:rPr lang="en-US" sz="1800" dirty="0" err="1"/>
              <a:t>curr.rightChild</a:t>
            </a:r>
            <a:r>
              <a:rPr lang="en-US" sz="1800" dirty="0"/>
              <a:t>, </a:t>
            </a:r>
            <a:r>
              <a:rPr lang="en-US" sz="1800" dirty="0" err="1"/>
              <a:t>curr</a:t>
            </a:r>
            <a:r>
              <a:rPr lang="en-US" sz="1800" dirty="0"/>
              <a:t>, </a:t>
            </a:r>
            <a:r>
              <a:rPr lang="en-US" sz="1800" dirty="0" err="1"/>
              <a:t>curr.leftChild</a:t>
            </a:r>
            <a:r>
              <a:rPr lang="en-US" sz="1800" dirty="0"/>
              <a:t>, false, output, input);</a:t>
            </a:r>
          </a:p>
          <a:p>
            <a:pPr marL="0" indent="0">
              <a:buNone/>
            </a:pPr>
            <a:r>
              <a:rPr lang="en-US" sz="1800" dirty="0"/>
              <a:t>			</a:t>
            </a:r>
            <a:r>
              <a:rPr lang="en-US" sz="1800" dirty="0" err="1"/>
              <a:t>right.compute</a:t>
            </a:r>
            <a:r>
              <a:rPr lang="en-US" sz="1800" dirty="0"/>
              <a:t>();</a:t>
            </a:r>
          </a:p>
          <a:p>
            <a:pPr marL="0" indent="0">
              <a:buNone/>
            </a:pPr>
            <a:r>
              <a:rPr lang="en-US" sz="1800" dirty="0"/>
              <a:t>			</a:t>
            </a:r>
            <a:r>
              <a:rPr lang="en-US" sz="1800" dirty="0" err="1"/>
              <a:t>left.join</a:t>
            </a:r>
            <a:r>
              <a:rPr lang="en-US" sz="1800" dirty="0"/>
              <a:t>();</a:t>
            </a:r>
          </a:p>
          <a:p>
            <a:pPr marL="0" indent="0">
              <a:buNone/>
            </a:pPr>
            <a:r>
              <a:rPr lang="en-US" sz="1800" dirty="0"/>
              <a:t>		}</a:t>
            </a:r>
          </a:p>
          <a:p>
            <a:pPr marL="0" indent="0">
              <a:buNone/>
            </a:pPr>
            <a:r>
              <a:rPr lang="en-US" sz="1800" dirty="0"/>
              <a:t>		else{ // if it is a leaf</a:t>
            </a:r>
          </a:p>
          <a:p>
            <a:pPr marL="0" indent="0">
              <a:buNone/>
            </a:pPr>
            <a:r>
              <a:rPr lang="en-US" sz="1800" dirty="0"/>
              <a:t>			output[</a:t>
            </a:r>
            <a:r>
              <a:rPr lang="en-US" sz="1800" dirty="0" err="1"/>
              <a:t>curr.lo</a:t>
            </a:r>
            <a:r>
              <a:rPr lang="en-US" sz="1800" dirty="0"/>
              <a:t>] = </a:t>
            </a:r>
            <a:r>
              <a:rPr lang="en-US" sz="1800" dirty="0" err="1"/>
              <a:t>curr.sumLeft</a:t>
            </a:r>
            <a:r>
              <a:rPr lang="en-US" sz="1800" dirty="0"/>
              <a:t> + input[</a:t>
            </a:r>
            <a:r>
              <a:rPr lang="en-US" sz="1800" dirty="0" err="1"/>
              <a:t>curr.lo</a:t>
            </a:r>
            <a:r>
              <a:rPr lang="en-US" sz="1800" dirty="0"/>
              <a:t>];</a:t>
            </a:r>
          </a:p>
          <a:p>
            <a:pPr marL="0" indent="0">
              <a:buNone/>
            </a:pPr>
            <a:r>
              <a:rPr lang="en-US" sz="1800" dirty="0"/>
              <a:t>			for(int </a:t>
            </a:r>
            <a:r>
              <a:rPr lang="en-US" sz="1800" dirty="0" err="1"/>
              <a:t>i</a:t>
            </a:r>
            <a:r>
              <a:rPr lang="en-US" sz="1800" dirty="0"/>
              <a:t> = curr.lo+1; </a:t>
            </a:r>
            <a:r>
              <a:rPr lang="en-US" sz="1800" dirty="0" err="1"/>
              <a:t>i</a:t>
            </a:r>
            <a:r>
              <a:rPr lang="en-US" sz="1800" dirty="0"/>
              <a:t> &lt; </a:t>
            </a:r>
            <a:r>
              <a:rPr lang="en-US" sz="1800" dirty="0" err="1"/>
              <a:t>curr.hi</a:t>
            </a:r>
            <a:r>
              <a:rPr lang="en-US" sz="1800" dirty="0"/>
              <a:t>; </a:t>
            </a:r>
            <a:r>
              <a:rPr lang="en-US" sz="1800" dirty="0" err="1"/>
              <a:t>i</a:t>
            </a:r>
            <a:r>
              <a:rPr lang="en-US" sz="1800" dirty="0"/>
              <a:t>++){</a:t>
            </a:r>
          </a:p>
          <a:p>
            <a:pPr marL="0" indent="0">
              <a:buNone/>
            </a:pPr>
            <a:r>
              <a:rPr lang="en-US" sz="1800" dirty="0"/>
              <a:t>				output[</a:t>
            </a:r>
            <a:r>
              <a:rPr lang="en-US" sz="1800" dirty="0" err="1"/>
              <a:t>i</a:t>
            </a:r>
            <a:r>
              <a:rPr lang="en-US" sz="1800" dirty="0"/>
              <a:t>] = output[i-1] + input[</a:t>
            </a:r>
            <a:r>
              <a:rPr lang="en-US" sz="1800" dirty="0" err="1"/>
              <a:t>i</a:t>
            </a:r>
            <a:r>
              <a:rPr lang="en-US" sz="1800" dirty="0"/>
              <a:t>]</a:t>
            </a:r>
          </a:p>
          <a:p>
            <a:pPr marL="0" indent="0">
              <a:buNone/>
            </a:pPr>
            <a:r>
              <a:rPr lang="en-US" sz="1800" dirty="0"/>
              <a:t>			} </a:t>
            </a:r>
          </a:p>
          <a:p>
            <a:pPr marL="0" indent="0">
              <a:buNone/>
            </a:pPr>
            <a:r>
              <a:rPr lang="en-US" sz="1800" dirty="0"/>
              <a:t>		}}} </a:t>
            </a:r>
          </a:p>
        </p:txBody>
      </p:sp>
      <p:sp>
        <p:nvSpPr>
          <p:cNvPr id="2" name="Title 1">
            <a:extLst>
              <a:ext uri="{FF2B5EF4-FFF2-40B4-BE49-F238E27FC236}">
                <a16:creationId xmlns:a16="http://schemas.microsoft.com/office/drawing/2014/main" id="{063ECA7C-8ADB-2754-49F5-2B55AC1E09DA}"/>
              </a:ext>
            </a:extLst>
          </p:cNvPr>
          <p:cNvSpPr>
            <a:spLocks noGrp="1"/>
          </p:cNvSpPr>
          <p:nvPr>
            <p:ph type="title"/>
          </p:nvPr>
        </p:nvSpPr>
        <p:spPr>
          <a:xfrm>
            <a:off x="0" y="-35560"/>
            <a:ext cx="4480098" cy="1325563"/>
          </a:xfrm>
        </p:spPr>
        <p:txBody>
          <a:bodyPr/>
          <a:lstStyle/>
          <a:p>
            <a:r>
              <a:rPr lang="en-US" dirty="0"/>
              <a:t>Step 2 Java Code</a:t>
            </a:r>
          </a:p>
        </p:txBody>
      </p:sp>
    </p:spTree>
    <p:extLst>
      <p:ext uri="{BB962C8B-B14F-4D97-AF65-F5344CB8AC3E}">
        <p14:creationId xmlns:p14="http://schemas.microsoft.com/office/powerpoint/2010/main" val="570441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5195A-95E5-E229-C661-4192C1FD1D48}"/>
              </a:ext>
            </a:extLst>
          </p:cNvPr>
          <p:cNvSpPr>
            <a:spLocks noGrp="1"/>
          </p:cNvSpPr>
          <p:nvPr>
            <p:ph type="title"/>
          </p:nvPr>
        </p:nvSpPr>
        <p:spPr/>
        <p:txBody>
          <a:bodyPr/>
          <a:lstStyle/>
          <a:p>
            <a:r>
              <a:rPr lang="en-US" dirty="0"/>
              <a:t>Whew! Back to Pack/Filter</a:t>
            </a:r>
          </a:p>
        </p:txBody>
      </p:sp>
      <p:sp>
        <p:nvSpPr>
          <p:cNvPr id="3" name="Content Placeholder 2">
            <a:extLst>
              <a:ext uri="{FF2B5EF4-FFF2-40B4-BE49-F238E27FC236}">
                <a16:creationId xmlns:a16="http://schemas.microsoft.com/office/drawing/2014/main" id="{AF4365FE-88D8-8A18-83A1-AE967A23F2FB}"/>
              </a:ext>
            </a:extLst>
          </p:cNvPr>
          <p:cNvSpPr>
            <a:spLocks noGrp="1"/>
          </p:cNvSpPr>
          <p:nvPr>
            <p:ph idx="1"/>
          </p:nvPr>
        </p:nvSpPr>
        <p:spPr/>
        <p:txBody>
          <a:bodyPr/>
          <a:lstStyle/>
          <a:p>
            <a:r>
              <a:rPr lang="en-US" dirty="0"/>
              <a:t>Given an array of values and a Boolean function, return a new array which contains only elements that were “true”</a:t>
            </a:r>
          </a:p>
          <a:p>
            <a:pPr lvl="1"/>
            <a:endParaRPr lang="en-US" dirty="0"/>
          </a:p>
        </p:txBody>
      </p:sp>
      <p:grpSp>
        <p:nvGrpSpPr>
          <p:cNvPr id="19" name="Group 18" descr="For this pack/filter example we have the input array [10,16,4,18,8,2,14,9] and the boolean function f(x)=x&gt;9&#10;&#10;The output array will be [10,16,18,14]">
            <a:extLst>
              <a:ext uri="{FF2B5EF4-FFF2-40B4-BE49-F238E27FC236}">
                <a16:creationId xmlns:a16="http://schemas.microsoft.com/office/drawing/2014/main" id="{3710F4F4-405B-B7B5-6003-E82DCAE5D21A}"/>
              </a:ext>
            </a:extLst>
          </p:cNvPr>
          <p:cNvGrpSpPr/>
          <p:nvPr/>
        </p:nvGrpSpPr>
        <p:grpSpPr>
          <a:xfrm>
            <a:off x="177800" y="3040696"/>
            <a:ext cx="9115249" cy="1525609"/>
            <a:chOff x="177800" y="3040696"/>
            <a:chExt cx="9115249" cy="1525609"/>
          </a:xfrm>
        </p:grpSpPr>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35BF7C86-07C2-1DED-ADCF-F9AB859CBECE}"/>
                    </a:ext>
                  </a:extLst>
                </p:cNvPr>
                <p:cNvSpPr txBox="1"/>
                <p:nvPr/>
              </p:nvSpPr>
              <p:spPr>
                <a:xfrm>
                  <a:off x="177800" y="4104640"/>
                  <a:ext cx="200548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𝑓</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𝑥</m:t>
                            </m:r>
                          </m:e>
                        </m:d>
                        <m:r>
                          <a:rPr lang="en-US" sz="2400" b="0" i="1" smtClean="0">
                            <a:latin typeface="Cambria Math" panose="02040503050406030204" pitchFamily="18" charset="0"/>
                          </a:rPr>
                          <m:t>=</m:t>
                        </m:r>
                        <m:r>
                          <a:rPr lang="en-US" sz="2400" b="0" i="1" smtClean="0">
                            <a:latin typeface="Cambria Math" panose="02040503050406030204" pitchFamily="18" charset="0"/>
                          </a:rPr>
                          <m:t>𝑥</m:t>
                        </m:r>
                        <m:r>
                          <a:rPr lang="en-US" sz="2400" b="0" i="1" smtClean="0">
                            <a:latin typeface="Cambria Math" panose="02040503050406030204" pitchFamily="18" charset="0"/>
                          </a:rPr>
                          <m:t>&gt;9</m:t>
                        </m:r>
                      </m:oMath>
                    </m:oMathPara>
                  </a14:m>
                  <a:endParaRPr lang="en-US" sz="2400" dirty="0"/>
                </a:p>
              </p:txBody>
            </p:sp>
          </mc:Choice>
          <mc:Fallback xmlns="">
            <p:sp>
              <p:nvSpPr>
                <p:cNvPr id="25" name="TextBox 24">
                  <a:extLst>
                    <a:ext uri="{FF2B5EF4-FFF2-40B4-BE49-F238E27FC236}">
                      <a16:creationId xmlns:a16="http://schemas.microsoft.com/office/drawing/2014/main" id="{35BF7C86-07C2-1DED-ADCF-F9AB859CBECE}"/>
                    </a:ext>
                  </a:extLst>
                </p:cNvPr>
                <p:cNvSpPr txBox="1">
                  <a:spLocks noRot="1" noChangeAspect="1" noMove="1" noResize="1" noEditPoints="1" noAdjustHandles="1" noChangeArrowheads="1" noChangeShapeType="1" noTextEdit="1"/>
                </p:cNvSpPr>
                <p:nvPr/>
              </p:nvSpPr>
              <p:spPr>
                <a:xfrm>
                  <a:off x="177800" y="4104640"/>
                  <a:ext cx="2005485" cy="461665"/>
                </a:xfrm>
                <a:prstGeom prst="rect">
                  <a:avLst/>
                </a:prstGeom>
                <a:blipFill>
                  <a:blip r:embed="rId2"/>
                  <a:stretch>
                    <a:fillRect l="-304" b="-17105"/>
                  </a:stretch>
                </a:blipFill>
              </p:spPr>
              <p:txBody>
                <a:bodyPr/>
                <a:lstStyle/>
                <a:p>
                  <a:r>
                    <a:rPr lang="en-US">
                      <a:noFill/>
                    </a:rPr>
                    <a:t> </a:t>
                  </a:r>
                </a:p>
              </p:txBody>
            </p:sp>
          </mc:Fallback>
        </mc:AlternateContent>
        <p:sp>
          <p:nvSpPr>
            <p:cNvPr id="26" name="Arrow: Right 25">
              <a:extLst>
                <a:ext uri="{FF2B5EF4-FFF2-40B4-BE49-F238E27FC236}">
                  <a16:creationId xmlns:a16="http://schemas.microsoft.com/office/drawing/2014/main" id="{820FA9ED-5E25-DE65-7403-2DBD2CE61FE7}"/>
                </a:ext>
              </a:extLst>
            </p:cNvPr>
            <p:cNvSpPr/>
            <p:nvPr/>
          </p:nvSpPr>
          <p:spPr>
            <a:xfrm>
              <a:off x="5293360" y="3040696"/>
              <a:ext cx="1310640" cy="71515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9180F180-0950-FDFD-5099-99604E9DEB9E}"/>
                </a:ext>
              </a:extLst>
            </p:cNvPr>
            <p:cNvGrpSpPr/>
            <p:nvPr/>
          </p:nvGrpSpPr>
          <p:grpSpPr>
            <a:xfrm>
              <a:off x="463426" y="3190220"/>
              <a:ext cx="4499734" cy="562558"/>
              <a:chOff x="6392545" y="364404"/>
              <a:chExt cx="5726090" cy="715878"/>
            </a:xfrm>
          </p:grpSpPr>
          <p:grpSp>
            <p:nvGrpSpPr>
              <p:cNvPr id="41" name="Group 40">
                <a:extLst>
                  <a:ext uri="{FF2B5EF4-FFF2-40B4-BE49-F238E27FC236}">
                    <a16:creationId xmlns:a16="http://schemas.microsoft.com/office/drawing/2014/main" id="{8450986C-A5EE-CF6A-79BE-F31594B75E54}"/>
                  </a:ext>
                </a:extLst>
              </p:cNvPr>
              <p:cNvGrpSpPr/>
              <p:nvPr/>
            </p:nvGrpSpPr>
            <p:grpSpPr>
              <a:xfrm>
                <a:off x="6392545" y="365125"/>
                <a:ext cx="4295776" cy="715157"/>
                <a:chOff x="7967980" y="4321811"/>
                <a:chExt cx="2258060" cy="375920"/>
              </a:xfrm>
            </p:grpSpPr>
            <p:sp>
              <p:nvSpPr>
                <p:cNvPr id="44" name="Rectangle 43">
                  <a:extLst>
                    <a:ext uri="{FF2B5EF4-FFF2-40B4-BE49-F238E27FC236}">
                      <a16:creationId xmlns:a16="http://schemas.microsoft.com/office/drawing/2014/main" id="{18AF23DC-2CED-9D08-766B-C623A1A9338F}"/>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45" name="Rectangle 44">
                  <a:extLst>
                    <a:ext uri="{FF2B5EF4-FFF2-40B4-BE49-F238E27FC236}">
                      <a16:creationId xmlns:a16="http://schemas.microsoft.com/office/drawing/2014/main" id="{690711EB-ADB0-1532-EC52-AEC8503D716E}"/>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46" name="Rectangle 45">
                  <a:extLst>
                    <a:ext uri="{FF2B5EF4-FFF2-40B4-BE49-F238E27FC236}">
                      <a16:creationId xmlns:a16="http://schemas.microsoft.com/office/drawing/2014/main" id="{615793A0-4A68-92F1-FA40-DCA4E7BF53AE}"/>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47" name="Rectangle 46">
                  <a:extLst>
                    <a:ext uri="{FF2B5EF4-FFF2-40B4-BE49-F238E27FC236}">
                      <a16:creationId xmlns:a16="http://schemas.microsoft.com/office/drawing/2014/main" id="{2C482B20-67EE-9D6E-0D8E-DF6025A731FC}"/>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48" name="Rectangle 47">
                  <a:extLst>
                    <a:ext uri="{FF2B5EF4-FFF2-40B4-BE49-F238E27FC236}">
                      <a16:creationId xmlns:a16="http://schemas.microsoft.com/office/drawing/2014/main" id="{80E619BF-E01A-226D-21B8-A8AF8375C69F}"/>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49" name="Rectangle 48">
                  <a:extLst>
                    <a:ext uri="{FF2B5EF4-FFF2-40B4-BE49-F238E27FC236}">
                      <a16:creationId xmlns:a16="http://schemas.microsoft.com/office/drawing/2014/main" id="{28F237DA-522A-CA3D-64C7-4EACBE27352F}"/>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p:sp>
            <p:nvSpPr>
              <p:cNvPr id="42" name="Rectangle 41">
                <a:extLst>
                  <a:ext uri="{FF2B5EF4-FFF2-40B4-BE49-F238E27FC236}">
                    <a16:creationId xmlns:a16="http://schemas.microsoft.com/office/drawing/2014/main" id="{5519C902-22B1-B69C-81DE-FF77F5AF4DD8}"/>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sp>
            <p:nvSpPr>
              <p:cNvPr id="43" name="Rectangle 42">
                <a:extLst>
                  <a:ext uri="{FF2B5EF4-FFF2-40B4-BE49-F238E27FC236}">
                    <a16:creationId xmlns:a16="http://schemas.microsoft.com/office/drawing/2014/main" id="{3CD151E4-4259-58AC-EC7D-9C31AFA6F2D0}"/>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9</a:t>
                </a:r>
              </a:p>
            </p:txBody>
          </p:sp>
        </p:grpSp>
        <p:grpSp>
          <p:nvGrpSpPr>
            <p:cNvPr id="84" name="Group 83">
              <a:extLst>
                <a:ext uri="{FF2B5EF4-FFF2-40B4-BE49-F238E27FC236}">
                  <a16:creationId xmlns:a16="http://schemas.microsoft.com/office/drawing/2014/main" id="{5718806C-96CC-87C4-BE92-0AF4BB42F0B3}"/>
                </a:ext>
              </a:extLst>
            </p:cNvPr>
            <p:cNvGrpSpPr/>
            <p:nvPr/>
          </p:nvGrpSpPr>
          <p:grpSpPr>
            <a:xfrm>
              <a:off x="7041283" y="3190787"/>
              <a:ext cx="2251766" cy="561991"/>
              <a:chOff x="7967980" y="4321811"/>
              <a:chExt cx="1506220" cy="375920"/>
            </a:xfrm>
          </p:grpSpPr>
          <p:sp>
            <p:nvSpPr>
              <p:cNvPr id="87" name="Rectangle 86">
                <a:extLst>
                  <a:ext uri="{FF2B5EF4-FFF2-40B4-BE49-F238E27FC236}">
                    <a16:creationId xmlns:a16="http://schemas.microsoft.com/office/drawing/2014/main" id="{E011B574-641A-6A8D-7E0F-C92C43928CDE}"/>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88" name="Rectangle 87">
                <a:extLst>
                  <a:ext uri="{FF2B5EF4-FFF2-40B4-BE49-F238E27FC236}">
                    <a16:creationId xmlns:a16="http://schemas.microsoft.com/office/drawing/2014/main" id="{5BE483D6-6659-14D6-56B6-FB48E1F71385}"/>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89" name="Rectangle 88">
                <a:extLst>
                  <a:ext uri="{FF2B5EF4-FFF2-40B4-BE49-F238E27FC236}">
                    <a16:creationId xmlns:a16="http://schemas.microsoft.com/office/drawing/2014/main" id="{2677C511-8DF8-3D27-8124-7CE951D97675}"/>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90" name="Rectangle 89">
                <a:extLst>
                  <a:ext uri="{FF2B5EF4-FFF2-40B4-BE49-F238E27FC236}">
                    <a16:creationId xmlns:a16="http://schemas.microsoft.com/office/drawing/2014/main" id="{D2B8A14F-B1BD-4903-A953-7ACFE8DCA8D0}"/>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grpSp>
      </p:grpSp>
    </p:spTree>
    <p:extLst>
      <p:ext uri="{BB962C8B-B14F-4D97-AF65-F5344CB8AC3E}">
        <p14:creationId xmlns:p14="http://schemas.microsoft.com/office/powerpoint/2010/main" val="8878568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9A0AF-3FEB-E58E-F11F-498D16C53748}"/>
              </a:ext>
            </a:extLst>
          </p:cNvPr>
          <p:cNvSpPr>
            <a:spLocks noGrp="1"/>
          </p:cNvSpPr>
          <p:nvPr>
            <p:ph type="title"/>
          </p:nvPr>
        </p:nvSpPr>
        <p:spPr/>
        <p:txBody>
          <a:bodyPr/>
          <a:lstStyle/>
          <a:p>
            <a:r>
              <a:rPr lang="en-US" dirty="0"/>
              <a:t>Parallel Pack</a:t>
            </a:r>
          </a:p>
        </p:txBody>
      </p:sp>
      <p:sp>
        <p:nvSpPr>
          <p:cNvPr id="3" name="Content Placeholder 2">
            <a:extLst>
              <a:ext uri="{FF2B5EF4-FFF2-40B4-BE49-F238E27FC236}">
                <a16:creationId xmlns:a16="http://schemas.microsoft.com/office/drawing/2014/main" id="{269B01AA-8775-CE37-C0B2-EF5EBB5D8684}"/>
              </a:ext>
            </a:extLst>
          </p:cNvPr>
          <p:cNvSpPr>
            <a:spLocks noGrp="1"/>
          </p:cNvSpPr>
          <p:nvPr>
            <p:ph idx="1"/>
          </p:nvPr>
        </p:nvSpPr>
        <p:spPr>
          <a:xfrm>
            <a:off x="838200" y="1825625"/>
            <a:ext cx="10515600" cy="4851916"/>
          </a:xfrm>
        </p:spPr>
        <p:txBody>
          <a:bodyPr/>
          <a:lstStyle/>
          <a:p>
            <a:pPr marL="514350" indent="-514350">
              <a:buFont typeface="+mj-lt"/>
              <a:buAutoNum type="arabicPeriod"/>
            </a:pPr>
            <a:r>
              <a:rPr lang="en-US" dirty="0"/>
              <a:t>Do a </a:t>
            </a:r>
            <a:r>
              <a:rPr lang="en-US" b="1" dirty="0"/>
              <a:t>map</a:t>
            </a:r>
            <a:r>
              <a:rPr lang="en-US" dirty="0"/>
              <a:t> to identify the true elements</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r>
              <a:rPr lang="en-US" dirty="0"/>
              <a:t>Do </a:t>
            </a:r>
            <a:r>
              <a:rPr lang="en-US" b="1" dirty="0"/>
              <a:t>prefix sum </a:t>
            </a:r>
            <a:r>
              <a:rPr lang="en-US" dirty="0"/>
              <a:t>on the result </a:t>
            </a:r>
            <a:r>
              <a:rPr lang="en-US" dirty="0">
                <a:sym typeface="Wingdings" pitchFamily="2" charset="2"/>
              </a:rPr>
              <a:t></a:t>
            </a:r>
            <a:r>
              <a:rPr lang="en-US" dirty="0"/>
              <a:t> count of true elements seen to the left of each position</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r>
              <a:rPr lang="en-US" dirty="0"/>
              <a:t>Populate in the output in parallel:</a:t>
            </a:r>
          </a:p>
          <a:p>
            <a:pPr marL="514350" indent="-514350">
              <a:buFont typeface="+mj-lt"/>
              <a:buAutoNum type="arabicPeriod"/>
            </a:pPr>
            <a:endParaRPr lang="en-US" dirty="0"/>
          </a:p>
          <a:p>
            <a:pPr marL="514350" indent="-514350">
              <a:buFont typeface="+mj-lt"/>
              <a:buAutoNum type="arabicPeriod"/>
            </a:pPr>
            <a:endParaRPr lang="en-US" dirty="0"/>
          </a:p>
        </p:txBody>
      </p:sp>
      <p:grpSp>
        <p:nvGrpSpPr>
          <p:cNvPr id="6" name="Group 5" descr="For this pack/filter example we have the input array [10,16,4,18,8,2,14,9] and the boolean function f(x)=x&gt;9&#10;&#10;The output array will be [10,16,18,14]">
            <a:extLst>
              <a:ext uri="{FF2B5EF4-FFF2-40B4-BE49-F238E27FC236}">
                <a16:creationId xmlns:a16="http://schemas.microsoft.com/office/drawing/2014/main" id="{EA935D57-3411-C679-D8A6-74B61F82A241}"/>
              </a:ext>
            </a:extLst>
          </p:cNvPr>
          <p:cNvGrpSpPr/>
          <p:nvPr/>
        </p:nvGrpSpPr>
        <p:grpSpPr>
          <a:xfrm>
            <a:off x="4271171" y="83846"/>
            <a:ext cx="7452927" cy="1720798"/>
            <a:chOff x="4271171" y="83846"/>
            <a:chExt cx="7452927" cy="1720798"/>
          </a:xfrm>
        </p:grpSpPr>
        <p:grpSp>
          <p:nvGrpSpPr>
            <p:cNvPr id="4" name="Group 3">
              <a:extLst>
                <a:ext uri="{FF2B5EF4-FFF2-40B4-BE49-F238E27FC236}">
                  <a16:creationId xmlns:a16="http://schemas.microsoft.com/office/drawing/2014/main" id="{A00CFED0-B2F0-AA12-9072-FB40A4FAC25F}"/>
                </a:ext>
              </a:extLst>
            </p:cNvPr>
            <p:cNvGrpSpPr/>
            <p:nvPr/>
          </p:nvGrpSpPr>
          <p:grpSpPr>
            <a:xfrm>
              <a:off x="4271171" y="83846"/>
              <a:ext cx="5383586" cy="1720798"/>
              <a:chOff x="6679091" y="83846"/>
              <a:chExt cx="5383586" cy="1720798"/>
            </a:xfrm>
          </p:grpSpPr>
          <p:grpSp>
            <p:nvGrpSpPr>
              <p:cNvPr id="5" name="Group 4">
                <a:extLst>
                  <a:ext uri="{FF2B5EF4-FFF2-40B4-BE49-F238E27FC236}">
                    <a16:creationId xmlns:a16="http://schemas.microsoft.com/office/drawing/2014/main" id="{B2F9FCD9-230D-CACB-8CDB-39506AF669CF}"/>
                  </a:ext>
                </a:extLst>
              </p:cNvPr>
              <p:cNvGrpSpPr/>
              <p:nvPr/>
            </p:nvGrpSpPr>
            <p:grpSpPr>
              <a:xfrm>
                <a:off x="7562943" y="83846"/>
                <a:ext cx="4499734" cy="562558"/>
                <a:chOff x="6392545" y="364404"/>
                <a:chExt cx="5726090" cy="715878"/>
              </a:xfrm>
            </p:grpSpPr>
            <p:grpSp>
              <p:nvGrpSpPr>
                <p:cNvPr id="28" name="Group 27">
                  <a:extLst>
                    <a:ext uri="{FF2B5EF4-FFF2-40B4-BE49-F238E27FC236}">
                      <a16:creationId xmlns:a16="http://schemas.microsoft.com/office/drawing/2014/main" id="{A80BAC5D-1E64-9B24-338B-85E71EC506C9}"/>
                    </a:ext>
                  </a:extLst>
                </p:cNvPr>
                <p:cNvGrpSpPr/>
                <p:nvPr/>
              </p:nvGrpSpPr>
              <p:grpSpPr>
                <a:xfrm>
                  <a:off x="6392545" y="365125"/>
                  <a:ext cx="4295776" cy="715157"/>
                  <a:chOff x="7967980" y="4321811"/>
                  <a:chExt cx="2258060" cy="375920"/>
                </a:xfrm>
              </p:grpSpPr>
              <p:sp>
                <p:nvSpPr>
                  <p:cNvPr id="31" name="Rectangle 30">
                    <a:extLst>
                      <a:ext uri="{FF2B5EF4-FFF2-40B4-BE49-F238E27FC236}">
                        <a16:creationId xmlns:a16="http://schemas.microsoft.com/office/drawing/2014/main" id="{A1659301-6C8E-463C-322F-E7C31EBFD927}"/>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32" name="Rectangle 31">
                    <a:extLst>
                      <a:ext uri="{FF2B5EF4-FFF2-40B4-BE49-F238E27FC236}">
                        <a16:creationId xmlns:a16="http://schemas.microsoft.com/office/drawing/2014/main" id="{DAA772E7-8396-D9A0-CCE8-E5433A8E28F5}"/>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33" name="Rectangle 32">
                    <a:extLst>
                      <a:ext uri="{FF2B5EF4-FFF2-40B4-BE49-F238E27FC236}">
                        <a16:creationId xmlns:a16="http://schemas.microsoft.com/office/drawing/2014/main" id="{32F2051A-4CE2-62CD-C0BC-E1F56E13D27E}"/>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34" name="Rectangle 33">
                    <a:extLst>
                      <a:ext uri="{FF2B5EF4-FFF2-40B4-BE49-F238E27FC236}">
                        <a16:creationId xmlns:a16="http://schemas.microsoft.com/office/drawing/2014/main" id="{3DB7BDF1-07C9-4093-91E2-F699963AB33E}"/>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35" name="Rectangle 34">
                    <a:extLst>
                      <a:ext uri="{FF2B5EF4-FFF2-40B4-BE49-F238E27FC236}">
                        <a16:creationId xmlns:a16="http://schemas.microsoft.com/office/drawing/2014/main" id="{BA1522E8-C124-897A-81F1-868CADF18A7E}"/>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36" name="Rectangle 35">
                    <a:extLst>
                      <a:ext uri="{FF2B5EF4-FFF2-40B4-BE49-F238E27FC236}">
                        <a16:creationId xmlns:a16="http://schemas.microsoft.com/office/drawing/2014/main" id="{B107DB79-4397-C35C-9E62-1A2FC330C592}"/>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p:sp>
              <p:nvSpPr>
                <p:cNvPr id="29" name="Rectangle 28">
                  <a:extLst>
                    <a:ext uri="{FF2B5EF4-FFF2-40B4-BE49-F238E27FC236}">
                      <a16:creationId xmlns:a16="http://schemas.microsoft.com/office/drawing/2014/main" id="{5D2122A2-DACE-E493-490F-46220C881E95}"/>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sp>
              <p:nvSpPr>
                <p:cNvPr id="30" name="Rectangle 29">
                  <a:extLst>
                    <a:ext uri="{FF2B5EF4-FFF2-40B4-BE49-F238E27FC236}">
                      <a16:creationId xmlns:a16="http://schemas.microsoft.com/office/drawing/2014/main" id="{6822E97A-8860-ED2F-4BEC-88B3D8D8C9A8}"/>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9</a:t>
                  </a:r>
                </a:p>
              </p:txBody>
            </p:sp>
          </p:grpSp>
          <p:grpSp>
            <p:nvGrpSpPr>
              <p:cNvPr id="19" name="Group 18">
                <a:extLst>
                  <a:ext uri="{FF2B5EF4-FFF2-40B4-BE49-F238E27FC236}">
                    <a16:creationId xmlns:a16="http://schemas.microsoft.com/office/drawing/2014/main" id="{019E9884-3AE7-0DA3-4C19-A85C577B165B}"/>
                  </a:ext>
                </a:extLst>
              </p:cNvPr>
              <p:cNvGrpSpPr/>
              <p:nvPr/>
            </p:nvGrpSpPr>
            <p:grpSpPr>
              <a:xfrm>
                <a:off x="7562942" y="774549"/>
                <a:ext cx="2251766" cy="561991"/>
                <a:chOff x="7967980" y="4321811"/>
                <a:chExt cx="1506220" cy="375920"/>
              </a:xfrm>
            </p:grpSpPr>
            <p:sp>
              <p:nvSpPr>
                <p:cNvPr id="22" name="Rectangle 21">
                  <a:extLst>
                    <a:ext uri="{FF2B5EF4-FFF2-40B4-BE49-F238E27FC236}">
                      <a16:creationId xmlns:a16="http://schemas.microsoft.com/office/drawing/2014/main" id="{1FBE0E46-9BDC-D815-6A32-FF49B13D8D0F}"/>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23" name="Rectangle 22">
                  <a:extLst>
                    <a:ext uri="{FF2B5EF4-FFF2-40B4-BE49-F238E27FC236}">
                      <a16:creationId xmlns:a16="http://schemas.microsoft.com/office/drawing/2014/main" id="{B7F03414-2657-9800-8EB2-78A52B878E03}"/>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24" name="Rectangle 23">
                  <a:extLst>
                    <a:ext uri="{FF2B5EF4-FFF2-40B4-BE49-F238E27FC236}">
                      <a16:creationId xmlns:a16="http://schemas.microsoft.com/office/drawing/2014/main" id="{09BC76A6-7C82-9BCC-9A00-5E2439D0150E}"/>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25" name="Rectangle 24">
                  <a:extLst>
                    <a:ext uri="{FF2B5EF4-FFF2-40B4-BE49-F238E27FC236}">
                      <a16:creationId xmlns:a16="http://schemas.microsoft.com/office/drawing/2014/main" id="{46F769B2-8A80-0E6A-3A2D-5EAA31268F21}"/>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grpSp>
          <p:sp>
            <p:nvSpPr>
              <p:cNvPr id="7" name="TextBox 6">
                <a:extLst>
                  <a:ext uri="{FF2B5EF4-FFF2-40B4-BE49-F238E27FC236}">
                    <a16:creationId xmlns:a16="http://schemas.microsoft.com/office/drawing/2014/main" id="{20511CFB-41F3-24B7-8322-3F5BD24B909A}"/>
                  </a:ext>
                </a:extLst>
              </p:cNvPr>
              <p:cNvSpPr txBox="1"/>
              <p:nvPr/>
            </p:nvSpPr>
            <p:spPr>
              <a:xfrm>
                <a:off x="6816635" y="180459"/>
                <a:ext cx="742511" cy="369332"/>
              </a:xfrm>
              <a:prstGeom prst="rect">
                <a:avLst/>
              </a:prstGeom>
              <a:noFill/>
            </p:spPr>
            <p:txBody>
              <a:bodyPr wrap="none" rtlCol="0">
                <a:spAutoFit/>
              </a:bodyPr>
              <a:lstStyle/>
              <a:p>
                <a:r>
                  <a:rPr lang="en-US" dirty="0"/>
                  <a:t>Input:</a:t>
                </a:r>
              </a:p>
            </p:txBody>
          </p:sp>
          <p:sp>
            <p:nvSpPr>
              <p:cNvPr id="8" name="TextBox 7">
                <a:extLst>
                  <a:ext uri="{FF2B5EF4-FFF2-40B4-BE49-F238E27FC236}">
                    <a16:creationId xmlns:a16="http://schemas.microsoft.com/office/drawing/2014/main" id="{A1C0692A-78F5-D5D3-18ED-244FA3F4DCCA}"/>
                  </a:ext>
                </a:extLst>
              </p:cNvPr>
              <p:cNvSpPr txBox="1"/>
              <p:nvPr/>
            </p:nvSpPr>
            <p:spPr>
              <a:xfrm>
                <a:off x="6679091" y="839788"/>
                <a:ext cx="918841" cy="369332"/>
              </a:xfrm>
              <a:prstGeom prst="rect">
                <a:avLst/>
              </a:prstGeom>
              <a:noFill/>
            </p:spPr>
            <p:txBody>
              <a:bodyPr wrap="none" rtlCol="0">
                <a:spAutoFit/>
              </a:bodyPr>
              <a:lstStyle/>
              <a:p>
                <a:r>
                  <a:rPr lang="en-US" dirty="0"/>
                  <a:t>Output:</a:t>
                </a:r>
              </a:p>
            </p:txBody>
          </p:sp>
          <p:grpSp>
            <p:nvGrpSpPr>
              <p:cNvPr id="9" name="Group 8">
                <a:extLst>
                  <a:ext uri="{FF2B5EF4-FFF2-40B4-BE49-F238E27FC236}">
                    <a16:creationId xmlns:a16="http://schemas.microsoft.com/office/drawing/2014/main" id="{5FC3E7C9-236C-7571-5F6B-17EAB41B7DA3}"/>
                  </a:ext>
                </a:extLst>
              </p:cNvPr>
              <p:cNvGrpSpPr/>
              <p:nvPr/>
            </p:nvGrpSpPr>
            <p:grpSpPr>
              <a:xfrm>
                <a:off x="7562943" y="1242086"/>
                <a:ext cx="4499734" cy="562558"/>
                <a:chOff x="6392545" y="364404"/>
                <a:chExt cx="5726090" cy="715878"/>
              </a:xfrm>
              <a:noFill/>
            </p:grpSpPr>
            <p:grpSp>
              <p:nvGrpSpPr>
                <p:cNvPr id="10" name="Group 9">
                  <a:extLst>
                    <a:ext uri="{FF2B5EF4-FFF2-40B4-BE49-F238E27FC236}">
                      <a16:creationId xmlns:a16="http://schemas.microsoft.com/office/drawing/2014/main" id="{8D58F956-B968-82E3-55AF-A476EF32FB59}"/>
                    </a:ext>
                  </a:extLst>
                </p:cNvPr>
                <p:cNvGrpSpPr/>
                <p:nvPr/>
              </p:nvGrpSpPr>
              <p:grpSpPr>
                <a:xfrm>
                  <a:off x="6392545" y="365125"/>
                  <a:ext cx="4295776" cy="715157"/>
                  <a:chOff x="7967980" y="4321811"/>
                  <a:chExt cx="2258060" cy="375920"/>
                </a:xfrm>
                <a:grpFill/>
              </p:grpSpPr>
              <p:sp>
                <p:nvSpPr>
                  <p:cNvPr id="13" name="Rectangle 12">
                    <a:extLst>
                      <a:ext uri="{FF2B5EF4-FFF2-40B4-BE49-F238E27FC236}">
                        <a16:creationId xmlns:a16="http://schemas.microsoft.com/office/drawing/2014/main" id="{9A0E7709-2603-93BF-8BFD-330EA9ADB27B}"/>
                      </a:ext>
                    </a:extLst>
                  </p:cNvPr>
                  <p:cNvSpPr/>
                  <p:nvPr/>
                </p:nvSpPr>
                <p:spPr>
                  <a:xfrm>
                    <a:off x="79679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0</a:t>
                    </a:r>
                  </a:p>
                </p:txBody>
              </p:sp>
              <p:sp>
                <p:nvSpPr>
                  <p:cNvPr id="14" name="Rectangle 13">
                    <a:extLst>
                      <a:ext uri="{FF2B5EF4-FFF2-40B4-BE49-F238E27FC236}">
                        <a16:creationId xmlns:a16="http://schemas.microsoft.com/office/drawing/2014/main" id="{8948B81A-F036-DF25-DADB-AEDB6D018BB7}"/>
                      </a:ext>
                    </a:extLst>
                  </p:cNvPr>
                  <p:cNvSpPr/>
                  <p:nvPr/>
                </p:nvSpPr>
                <p:spPr>
                  <a:xfrm>
                    <a:off x="83439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1</a:t>
                    </a:r>
                  </a:p>
                </p:txBody>
              </p:sp>
              <p:sp>
                <p:nvSpPr>
                  <p:cNvPr id="15" name="Rectangle 14">
                    <a:extLst>
                      <a:ext uri="{FF2B5EF4-FFF2-40B4-BE49-F238E27FC236}">
                        <a16:creationId xmlns:a16="http://schemas.microsoft.com/office/drawing/2014/main" id="{A17D802C-1B0D-2BA4-3042-49CEF61B9BBB}"/>
                      </a:ext>
                    </a:extLst>
                  </p:cNvPr>
                  <p:cNvSpPr/>
                  <p:nvPr/>
                </p:nvSpPr>
                <p:spPr>
                  <a:xfrm>
                    <a:off x="872236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2</a:t>
                    </a:r>
                  </a:p>
                </p:txBody>
              </p:sp>
              <p:sp>
                <p:nvSpPr>
                  <p:cNvPr id="16" name="Rectangle 15">
                    <a:extLst>
                      <a:ext uri="{FF2B5EF4-FFF2-40B4-BE49-F238E27FC236}">
                        <a16:creationId xmlns:a16="http://schemas.microsoft.com/office/drawing/2014/main" id="{C5097C9E-B507-3FD5-9282-0E3E7CCEFF70}"/>
                      </a:ext>
                    </a:extLst>
                  </p:cNvPr>
                  <p:cNvSpPr/>
                  <p:nvPr/>
                </p:nvSpPr>
                <p:spPr>
                  <a:xfrm>
                    <a:off x="909828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3</a:t>
                    </a:r>
                  </a:p>
                </p:txBody>
              </p:sp>
              <p:sp>
                <p:nvSpPr>
                  <p:cNvPr id="17" name="Rectangle 16">
                    <a:extLst>
                      <a:ext uri="{FF2B5EF4-FFF2-40B4-BE49-F238E27FC236}">
                        <a16:creationId xmlns:a16="http://schemas.microsoft.com/office/drawing/2014/main" id="{86F5A8E5-53FC-CABE-4FB0-730CB6A70638}"/>
                      </a:ext>
                    </a:extLst>
                  </p:cNvPr>
                  <p:cNvSpPr/>
                  <p:nvPr/>
                </p:nvSpPr>
                <p:spPr>
                  <a:xfrm>
                    <a:off x="947420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4</a:t>
                    </a:r>
                  </a:p>
                </p:txBody>
              </p:sp>
              <p:sp>
                <p:nvSpPr>
                  <p:cNvPr id="18" name="Rectangle 17">
                    <a:extLst>
                      <a:ext uri="{FF2B5EF4-FFF2-40B4-BE49-F238E27FC236}">
                        <a16:creationId xmlns:a16="http://schemas.microsoft.com/office/drawing/2014/main" id="{40F0F3AB-90C8-0AF9-EA45-233DC0C7C8B0}"/>
                      </a:ext>
                    </a:extLst>
                  </p:cNvPr>
                  <p:cNvSpPr/>
                  <p:nvPr/>
                </p:nvSpPr>
                <p:spPr>
                  <a:xfrm>
                    <a:off x="9850120" y="4321811"/>
                    <a:ext cx="375920" cy="375920"/>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5</a:t>
                    </a:r>
                  </a:p>
                </p:txBody>
              </p:sp>
            </p:grpSp>
            <p:sp>
              <p:nvSpPr>
                <p:cNvPr id="11" name="Rectangle 10">
                  <a:extLst>
                    <a:ext uri="{FF2B5EF4-FFF2-40B4-BE49-F238E27FC236}">
                      <a16:creationId xmlns:a16="http://schemas.microsoft.com/office/drawing/2014/main" id="{27B3473B-DD64-C6EA-465F-D8FF0A35DA31}"/>
                    </a:ext>
                  </a:extLst>
                </p:cNvPr>
                <p:cNvSpPr/>
                <p:nvPr/>
              </p:nvSpPr>
              <p:spPr>
                <a:xfrm>
                  <a:off x="10688320"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6</a:t>
                  </a:r>
                </a:p>
              </p:txBody>
            </p:sp>
            <p:sp>
              <p:nvSpPr>
                <p:cNvPr id="12" name="Rectangle 11">
                  <a:extLst>
                    <a:ext uri="{FF2B5EF4-FFF2-40B4-BE49-F238E27FC236}">
                      <a16:creationId xmlns:a16="http://schemas.microsoft.com/office/drawing/2014/main" id="{2AC513AA-5A3F-DB4B-DAEA-E2A19AF9F79A}"/>
                    </a:ext>
                  </a:extLst>
                </p:cNvPr>
                <p:cNvSpPr/>
                <p:nvPr/>
              </p:nvSpPr>
              <p:spPr>
                <a:xfrm>
                  <a:off x="11403478" y="364404"/>
                  <a:ext cx="715157" cy="715157"/>
                </a:xfrm>
                <a:prstGeom prst="rect">
                  <a:avLst/>
                </a:prstGeom>
                <a:grp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65000"/>
                        </a:schemeClr>
                      </a:solidFill>
                    </a:rPr>
                    <a:t>7</a:t>
                  </a:r>
                </a:p>
              </p:txBody>
            </p:sp>
          </p:grpSp>
        </p:grpSp>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707B2160-DFFA-AB81-D4FC-DB18B352510A}"/>
                    </a:ext>
                  </a:extLst>
                </p:cNvPr>
                <p:cNvSpPr txBox="1"/>
                <p:nvPr/>
              </p:nvSpPr>
              <p:spPr>
                <a:xfrm>
                  <a:off x="9641668" y="152890"/>
                  <a:ext cx="2082430" cy="461665"/>
                </a:xfrm>
                <a:prstGeom prst="rect">
                  <a:avLst/>
                </a:prstGeom>
                <a:noFill/>
              </p:spPr>
              <p:txBody>
                <a:bodyPr wrap="none" rtlCol="0">
                  <a:spAutoFit/>
                </a:bodyPr>
                <a:lstStyle/>
                <a:p>
                  <a:r>
                    <a:rPr lang="en-US" sz="2400" b="0" dirty="0"/>
                    <a:t>, </a:t>
                  </a:r>
                  <a14:m>
                    <m:oMath xmlns:m="http://schemas.openxmlformats.org/officeDocument/2006/math">
                      <m:r>
                        <a:rPr lang="en-US" sz="2400" b="0" i="1" smtClean="0">
                          <a:latin typeface="Cambria Math" panose="02040503050406030204" pitchFamily="18" charset="0"/>
                        </a:rPr>
                        <m:t>𝑓</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𝑥</m:t>
                          </m:r>
                        </m:e>
                      </m:d>
                      <m:r>
                        <a:rPr lang="en-US" sz="2400" b="0" i="1" smtClean="0">
                          <a:latin typeface="Cambria Math" panose="02040503050406030204" pitchFamily="18" charset="0"/>
                        </a:rPr>
                        <m:t>=</m:t>
                      </m:r>
                      <m:r>
                        <a:rPr lang="en-US" sz="2400" b="0" i="1" smtClean="0">
                          <a:latin typeface="Cambria Math" panose="02040503050406030204" pitchFamily="18" charset="0"/>
                        </a:rPr>
                        <m:t>𝑥</m:t>
                      </m:r>
                      <m:r>
                        <a:rPr lang="en-US" sz="2400" b="0" i="1" smtClean="0">
                          <a:latin typeface="Cambria Math" panose="02040503050406030204" pitchFamily="18" charset="0"/>
                        </a:rPr>
                        <m:t>&gt;9</m:t>
                      </m:r>
                    </m:oMath>
                  </a14:m>
                  <a:endParaRPr lang="en-US" sz="2400" dirty="0"/>
                </a:p>
              </p:txBody>
            </p:sp>
          </mc:Choice>
          <mc:Fallback xmlns="">
            <p:sp>
              <p:nvSpPr>
                <p:cNvPr id="47" name="TextBox 46">
                  <a:extLst>
                    <a:ext uri="{FF2B5EF4-FFF2-40B4-BE49-F238E27FC236}">
                      <a16:creationId xmlns:a16="http://schemas.microsoft.com/office/drawing/2014/main" id="{707B2160-DFFA-AB81-D4FC-DB18B352510A}"/>
                    </a:ext>
                  </a:extLst>
                </p:cNvPr>
                <p:cNvSpPr txBox="1">
                  <a:spLocks noRot="1" noChangeAspect="1" noMove="1" noResize="1" noEditPoints="1" noAdjustHandles="1" noChangeArrowheads="1" noChangeShapeType="1" noTextEdit="1"/>
                </p:cNvSpPr>
                <p:nvPr/>
              </p:nvSpPr>
              <p:spPr>
                <a:xfrm>
                  <a:off x="9641668" y="152890"/>
                  <a:ext cx="2082430" cy="461665"/>
                </a:xfrm>
                <a:prstGeom prst="rect">
                  <a:avLst/>
                </a:prstGeom>
                <a:blipFill>
                  <a:blip r:embed="rId2"/>
                  <a:stretch>
                    <a:fillRect l="-4692" t="-10526" b="-28947"/>
                  </a:stretch>
                </a:blipFill>
              </p:spPr>
              <p:txBody>
                <a:bodyPr/>
                <a:lstStyle/>
                <a:p>
                  <a:r>
                    <a:rPr lang="en-US">
                      <a:noFill/>
                    </a:rPr>
                    <a:t> </a:t>
                  </a:r>
                </a:p>
              </p:txBody>
            </p:sp>
          </mc:Fallback>
        </mc:AlternateContent>
      </p:grpSp>
      <p:grpSp>
        <p:nvGrpSpPr>
          <p:cNvPr id="37" name="Group 36" descr="After the map we have the array:&#10;[1,1,0,1,0,0,1,0]">
            <a:extLst>
              <a:ext uri="{FF2B5EF4-FFF2-40B4-BE49-F238E27FC236}">
                <a16:creationId xmlns:a16="http://schemas.microsoft.com/office/drawing/2014/main" id="{FC636063-C8E2-0FEE-E5BA-C8D7D1245BA4}"/>
              </a:ext>
            </a:extLst>
          </p:cNvPr>
          <p:cNvGrpSpPr/>
          <p:nvPr/>
        </p:nvGrpSpPr>
        <p:grpSpPr>
          <a:xfrm>
            <a:off x="2790066" y="2489180"/>
            <a:ext cx="4499734" cy="562558"/>
            <a:chOff x="6392545" y="364404"/>
            <a:chExt cx="5726090" cy="715878"/>
          </a:xfrm>
        </p:grpSpPr>
        <p:grpSp>
          <p:nvGrpSpPr>
            <p:cNvPr id="38" name="Group 37">
              <a:extLst>
                <a:ext uri="{FF2B5EF4-FFF2-40B4-BE49-F238E27FC236}">
                  <a16:creationId xmlns:a16="http://schemas.microsoft.com/office/drawing/2014/main" id="{7E944905-D999-C063-48EC-AF1F06585848}"/>
                </a:ext>
              </a:extLst>
            </p:cNvPr>
            <p:cNvGrpSpPr/>
            <p:nvPr/>
          </p:nvGrpSpPr>
          <p:grpSpPr>
            <a:xfrm>
              <a:off x="6392545" y="365125"/>
              <a:ext cx="4295776" cy="715157"/>
              <a:chOff x="7967980" y="4321811"/>
              <a:chExt cx="2258060" cy="375920"/>
            </a:xfrm>
          </p:grpSpPr>
          <p:sp>
            <p:nvSpPr>
              <p:cNvPr id="41" name="Rectangle 40">
                <a:extLst>
                  <a:ext uri="{FF2B5EF4-FFF2-40B4-BE49-F238E27FC236}">
                    <a16:creationId xmlns:a16="http://schemas.microsoft.com/office/drawing/2014/main" id="{B753199B-366A-E03A-9494-6050AF54EB24}"/>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a:t>
                </a:r>
              </a:p>
            </p:txBody>
          </p:sp>
          <p:sp>
            <p:nvSpPr>
              <p:cNvPr id="42" name="Rectangle 41">
                <a:extLst>
                  <a:ext uri="{FF2B5EF4-FFF2-40B4-BE49-F238E27FC236}">
                    <a16:creationId xmlns:a16="http://schemas.microsoft.com/office/drawing/2014/main" id="{8449406E-601D-43ED-682F-CCBF95341B2D}"/>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a:t>
                </a:r>
              </a:p>
            </p:txBody>
          </p:sp>
          <p:sp>
            <p:nvSpPr>
              <p:cNvPr id="43" name="Rectangle 42">
                <a:extLst>
                  <a:ext uri="{FF2B5EF4-FFF2-40B4-BE49-F238E27FC236}">
                    <a16:creationId xmlns:a16="http://schemas.microsoft.com/office/drawing/2014/main" id="{51CA3E64-424B-C7BB-9788-A8C9A10B3272}"/>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0</a:t>
                </a:r>
              </a:p>
            </p:txBody>
          </p:sp>
          <p:sp>
            <p:nvSpPr>
              <p:cNvPr id="44" name="Rectangle 43">
                <a:extLst>
                  <a:ext uri="{FF2B5EF4-FFF2-40B4-BE49-F238E27FC236}">
                    <a16:creationId xmlns:a16="http://schemas.microsoft.com/office/drawing/2014/main" id="{2D8740A2-A981-696F-F04A-3039FBCB1A07}"/>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a:t>
                </a:r>
              </a:p>
            </p:txBody>
          </p:sp>
          <p:sp>
            <p:nvSpPr>
              <p:cNvPr id="45" name="Rectangle 44">
                <a:extLst>
                  <a:ext uri="{FF2B5EF4-FFF2-40B4-BE49-F238E27FC236}">
                    <a16:creationId xmlns:a16="http://schemas.microsoft.com/office/drawing/2014/main" id="{B948281F-2F4F-3A9E-34D1-5B231D29F2E5}"/>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0</a:t>
                </a:r>
              </a:p>
            </p:txBody>
          </p:sp>
          <p:sp>
            <p:nvSpPr>
              <p:cNvPr id="46" name="Rectangle 45">
                <a:extLst>
                  <a:ext uri="{FF2B5EF4-FFF2-40B4-BE49-F238E27FC236}">
                    <a16:creationId xmlns:a16="http://schemas.microsoft.com/office/drawing/2014/main" id="{67388C34-5C52-47EB-9E19-E545EE0FC16A}"/>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0</a:t>
                </a:r>
              </a:p>
            </p:txBody>
          </p:sp>
        </p:grpSp>
        <p:sp>
          <p:nvSpPr>
            <p:cNvPr id="39" name="Rectangle 38">
              <a:extLst>
                <a:ext uri="{FF2B5EF4-FFF2-40B4-BE49-F238E27FC236}">
                  <a16:creationId xmlns:a16="http://schemas.microsoft.com/office/drawing/2014/main" id="{D4DDE16B-3980-F9F7-9528-0890B6C4F32A}"/>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a:t>
              </a:r>
            </a:p>
          </p:txBody>
        </p:sp>
        <p:sp>
          <p:nvSpPr>
            <p:cNvPr id="40" name="Rectangle 39">
              <a:extLst>
                <a:ext uri="{FF2B5EF4-FFF2-40B4-BE49-F238E27FC236}">
                  <a16:creationId xmlns:a16="http://schemas.microsoft.com/office/drawing/2014/main" id="{3B89AE14-AE04-CD14-A077-9419F311FA7E}"/>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0</a:t>
              </a:r>
            </a:p>
          </p:txBody>
        </p:sp>
      </p:grpSp>
      <p:grpSp>
        <p:nvGrpSpPr>
          <p:cNvPr id="48" name="Group 47" descr="After the prefix sum we have the array:&#10;[1,2,2,3,3,3,4,4]">
            <a:extLst>
              <a:ext uri="{FF2B5EF4-FFF2-40B4-BE49-F238E27FC236}">
                <a16:creationId xmlns:a16="http://schemas.microsoft.com/office/drawing/2014/main" id="{C0169672-A269-48A2-C82D-C54A7F98FD6B}"/>
              </a:ext>
            </a:extLst>
          </p:cNvPr>
          <p:cNvGrpSpPr/>
          <p:nvPr/>
        </p:nvGrpSpPr>
        <p:grpSpPr>
          <a:xfrm>
            <a:off x="2787022" y="4332504"/>
            <a:ext cx="4499734" cy="562558"/>
            <a:chOff x="6392545" y="364404"/>
            <a:chExt cx="5726090" cy="715878"/>
          </a:xfrm>
        </p:grpSpPr>
        <p:grpSp>
          <p:nvGrpSpPr>
            <p:cNvPr id="49" name="Group 48">
              <a:extLst>
                <a:ext uri="{FF2B5EF4-FFF2-40B4-BE49-F238E27FC236}">
                  <a16:creationId xmlns:a16="http://schemas.microsoft.com/office/drawing/2014/main" id="{AE7ACD9E-FB4A-5BC4-D733-5BD6C1279522}"/>
                </a:ext>
              </a:extLst>
            </p:cNvPr>
            <p:cNvGrpSpPr/>
            <p:nvPr/>
          </p:nvGrpSpPr>
          <p:grpSpPr>
            <a:xfrm>
              <a:off x="6392545" y="365125"/>
              <a:ext cx="4295776" cy="715157"/>
              <a:chOff x="7967980" y="4321811"/>
              <a:chExt cx="2258060" cy="375920"/>
            </a:xfrm>
          </p:grpSpPr>
          <p:sp>
            <p:nvSpPr>
              <p:cNvPr id="52" name="Rectangle 51">
                <a:extLst>
                  <a:ext uri="{FF2B5EF4-FFF2-40B4-BE49-F238E27FC236}">
                    <a16:creationId xmlns:a16="http://schemas.microsoft.com/office/drawing/2014/main" id="{3E15D45A-573D-7EF6-BD84-85560EAC5046}"/>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a:t>
                </a:r>
              </a:p>
            </p:txBody>
          </p:sp>
          <p:sp>
            <p:nvSpPr>
              <p:cNvPr id="53" name="Rectangle 52">
                <a:extLst>
                  <a:ext uri="{FF2B5EF4-FFF2-40B4-BE49-F238E27FC236}">
                    <a16:creationId xmlns:a16="http://schemas.microsoft.com/office/drawing/2014/main" id="{D5CD4BF9-44FA-564B-9265-3B4B1432C3E9}"/>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sp>
            <p:nvSpPr>
              <p:cNvPr id="54" name="Rectangle 53">
                <a:extLst>
                  <a:ext uri="{FF2B5EF4-FFF2-40B4-BE49-F238E27FC236}">
                    <a16:creationId xmlns:a16="http://schemas.microsoft.com/office/drawing/2014/main" id="{0EF8883C-E56D-2E07-F2E5-A5CCA9DCD2FC}"/>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sp>
            <p:nvSpPr>
              <p:cNvPr id="55" name="Rectangle 54">
                <a:extLst>
                  <a:ext uri="{FF2B5EF4-FFF2-40B4-BE49-F238E27FC236}">
                    <a16:creationId xmlns:a16="http://schemas.microsoft.com/office/drawing/2014/main" id="{E7AE4908-F5F3-5621-84BF-FA73488C6C23}"/>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3</a:t>
                </a:r>
              </a:p>
            </p:txBody>
          </p:sp>
          <p:sp>
            <p:nvSpPr>
              <p:cNvPr id="56" name="Rectangle 55">
                <a:extLst>
                  <a:ext uri="{FF2B5EF4-FFF2-40B4-BE49-F238E27FC236}">
                    <a16:creationId xmlns:a16="http://schemas.microsoft.com/office/drawing/2014/main" id="{20DFE2F6-DBAF-B1FB-CA17-526097FC07D5}"/>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3</a:t>
                </a:r>
              </a:p>
            </p:txBody>
          </p:sp>
          <p:sp>
            <p:nvSpPr>
              <p:cNvPr id="57" name="Rectangle 56">
                <a:extLst>
                  <a:ext uri="{FF2B5EF4-FFF2-40B4-BE49-F238E27FC236}">
                    <a16:creationId xmlns:a16="http://schemas.microsoft.com/office/drawing/2014/main" id="{113BA5F3-36C6-5A54-1A17-E5421CDA74D9}"/>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3</a:t>
                </a:r>
              </a:p>
            </p:txBody>
          </p:sp>
        </p:grpSp>
        <p:sp>
          <p:nvSpPr>
            <p:cNvPr id="50" name="Rectangle 49">
              <a:extLst>
                <a:ext uri="{FF2B5EF4-FFF2-40B4-BE49-F238E27FC236}">
                  <a16:creationId xmlns:a16="http://schemas.microsoft.com/office/drawing/2014/main" id="{975B4DC1-C32F-A5CD-DC19-C3E14C1E8C15}"/>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51" name="Rectangle 50">
              <a:extLst>
                <a:ext uri="{FF2B5EF4-FFF2-40B4-BE49-F238E27FC236}">
                  <a16:creationId xmlns:a16="http://schemas.microsoft.com/office/drawing/2014/main" id="{797E3364-CEB4-E01C-D07D-AF66A75A965A}"/>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grpSp>
      <p:grpSp>
        <p:nvGrpSpPr>
          <p:cNvPr id="58" name="Group 57" descr="The output array will be [10,16,18,14]">
            <a:extLst>
              <a:ext uri="{FF2B5EF4-FFF2-40B4-BE49-F238E27FC236}">
                <a16:creationId xmlns:a16="http://schemas.microsoft.com/office/drawing/2014/main" id="{6259BCAA-79A0-27D5-C1DC-8A03F37D0600}"/>
              </a:ext>
            </a:extLst>
          </p:cNvPr>
          <p:cNvGrpSpPr/>
          <p:nvPr/>
        </p:nvGrpSpPr>
        <p:grpSpPr>
          <a:xfrm>
            <a:off x="3349014" y="5994722"/>
            <a:ext cx="2251766" cy="561991"/>
            <a:chOff x="7967980" y="4321811"/>
            <a:chExt cx="1506220" cy="375920"/>
          </a:xfrm>
        </p:grpSpPr>
        <p:sp>
          <p:nvSpPr>
            <p:cNvPr id="59" name="Rectangle 58">
              <a:extLst>
                <a:ext uri="{FF2B5EF4-FFF2-40B4-BE49-F238E27FC236}">
                  <a16:creationId xmlns:a16="http://schemas.microsoft.com/office/drawing/2014/main" id="{1E71BC22-C75A-D094-BFC4-95E59B00096C}"/>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60" name="Rectangle 59">
              <a:extLst>
                <a:ext uri="{FF2B5EF4-FFF2-40B4-BE49-F238E27FC236}">
                  <a16:creationId xmlns:a16="http://schemas.microsoft.com/office/drawing/2014/main" id="{8ED12AFD-D349-AA8C-BD30-B9CEDA229E9C}"/>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61" name="Rectangle 60">
              <a:extLst>
                <a:ext uri="{FF2B5EF4-FFF2-40B4-BE49-F238E27FC236}">
                  <a16:creationId xmlns:a16="http://schemas.microsoft.com/office/drawing/2014/main" id="{FA756601-4541-A43F-05CC-482FDD1B9F7F}"/>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62" name="Rectangle 61">
              <a:extLst>
                <a:ext uri="{FF2B5EF4-FFF2-40B4-BE49-F238E27FC236}">
                  <a16:creationId xmlns:a16="http://schemas.microsoft.com/office/drawing/2014/main" id="{14C8BF9E-0056-1B5E-649E-BA2D351B66E8}"/>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grpSp>
    </p:spTree>
    <p:extLst>
      <p:ext uri="{BB962C8B-B14F-4D97-AF65-F5344CB8AC3E}">
        <p14:creationId xmlns:p14="http://schemas.microsoft.com/office/powerpoint/2010/main" val="4433347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1AB70-5860-5879-7080-EC37C1E1BF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4CE39D-7A15-CED7-FD81-49862894B388}"/>
              </a:ext>
            </a:extLst>
          </p:cNvPr>
          <p:cNvSpPr>
            <a:spLocks noGrp="1"/>
          </p:cNvSpPr>
          <p:nvPr>
            <p:ph type="title"/>
          </p:nvPr>
        </p:nvSpPr>
        <p:spPr>
          <a:xfrm>
            <a:off x="838200" y="-2622"/>
            <a:ext cx="10515600" cy="1325563"/>
          </a:xfrm>
        </p:spPr>
        <p:txBody>
          <a:bodyPr/>
          <a:lstStyle/>
          <a:p>
            <a:r>
              <a:rPr lang="en-US" dirty="0"/>
              <a:t>3. Populate in the output in parallel: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4A91C62-AA4C-AD5C-F752-2BCC8A4A39FC}"/>
                  </a:ext>
                </a:extLst>
              </p:cNvPr>
              <p:cNvSpPr>
                <a:spLocks noGrp="1"/>
              </p:cNvSpPr>
              <p:nvPr>
                <p:ph idx="1"/>
              </p:nvPr>
            </p:nvSpPr>
            <p:spPr>
              <a:xfrm>
                <a:off x="106680" y="3957009"/>
                <a:ext cx="11978640" cy="1325563"/>
              </a:xfrm>
            </p:spPr>
            <p:txBody>
              <a:bodyPr>
                <a:normAutofit fontScale="85000" lnSpcReduction="10000"/>
              </a:bodyPr>
              <a:lstStyle/>
              <a:p>
                <a:r>
                  <a:rPr lang="en-US" dirty="0"/>
                  <a:t>Because the last value in the prefix result is 4, the length of the output is 4</a:t>
                </a:r>
              </a:p>
              <a:p>
                <a:r>
                  <a:rPr lang="en-US" dirty="0"/>
                  <a:t>Each time there is a 1 in the map result, we want to include that element in the output</a:t>
                </a:r>
              </a:p>
              <a:p>
                <a:r>
                  <a:rPr lang="en-US" dirty="0"/>
                  <a:t>If element </a:t>
                </a:r>
                <a14:m>
                  <m:oMath xmlns:m="http://schemas.openxmlformats.org/officeDocument/2006/math">
                    <m:r>
                      <a:rPr lang="en-US" b="0" i="1" smtClean="0">
                        <a:latin typeface="Cambria Math" panose="02040503050406030204" pitchFamily="18" charset="0"/>
                      </a:rPr>
                      <m:t>𝑖</m:t>
                    </m:r>
                  </m:oMath>
                </a14:m>
                <a:r>
                  <a:rPr lang="en-US" dirty="0"/>
                  <a:t> should be included, its position matches </a:t>
                </a:r>
                <a:r>
                  <a:rPr lang="en-US" dirty="0" err="1"/>
                  <a:t>prefixResult</a:t>
                </a:r>
                <a:r>
                  <a:rPr lang="en-US" dirty="0"/>
                  <a:t>[</a:t>
                </a:r>
                <a14:m>
                  <m:oMath xmlns:m="http://schemas.openxmlformats.org/officeDocument/2006/math">
                    <m:r>
                      <a:rPr lang="en-US" b="0" i="1" smtClean="0">
                        <a:latin typeface="Cambria Math" panose="02040503050406030204" pitchFamily="18" charset="0"/>
                      </a:rPr>
                      <m:t>𝑖</m:t>
                    </m:r>
                  </m:oMath>
                </a14:m>
                <a:r>
                  <a:rPr lang="en-US" dirty="0"/>
                  <a:t>]-1</a:t>
                </a:r>
              </a:p>
              <a:p>
                <a:endParaRPr lang="en-US" dirty="0"/>
              </a:p>
              <a:p>
                <a:endParaRPr lang="en-US" dirty="0"/>
              </a:p>
            </p:txBody>
          </p:sp>
        </mc:Choice>
        <mc:Fallback xmlns="">
          <p:sp>
            <p:nvSpPr>
              <p:cNvPr id="3" name="Content Placeholder 2">
                <a:extLst>
                  <a:ext uri="{FF2B5EF4-FFF2-40B4-BE49-F238E27FC236}">
                    <a16:creationId xmlns:a16="http://schemas.microsoft.com/office/drawing/2014/main" id="{14A91C62-AA4C-AD5C-F752-2BCC8A4A39FC}"/>
                  </a:ext>
                </a:extLst>
              </p:cNvPr>
              <p:cNvSpPr>
                <a:spLocks noGrp="1" noRot="1" noChangeAspect="1" noMove="1" noResize="1" noEditPoints="1" noAdjustHandles="1" noChangeArrowheads="1" noChangeShapeType="1" noTextEdit="1"/>
              </p:cNvSpPr>
              <p:nvPr>
                <p:ph idx="1"/>
              </p:nvPr>
            </p:nvSpPr>
            <p:spPr>
              <a:xfrm>
                <a:off x="106680" y="3957009"/>
                <a:ext cx="11978640" cy="1325563"/>
              </a:xfrm>
              <a:blipFill>
                <a:blip r:embed="rId2"/>
                <a:stretch>
                  <a:fillRect l="-742" t="-8491" b="-2830"/>
                </a:stretch>
              </a:blipFill>
            </p:spPr>
            <p:txBody>
              <a:bodyPr/>
              <a:lstStyle/>
              <a:p>
                <a:r>
                  <a:rPr lang="en-US">
                    <a:noFill/>
                  </a:rPr>
                  <a:t> </a:t>
                </a:r>
              </a:p>
            </p:txBody>
          </p:sp>
        </mc:Fallback>
      </mc:AlternateContent>
      <p:sp>
        <p:nvSpPr>
          <p:cNvPr id="26" name="TextBox 25">
            <a:extLst>
              <a:ext uri="{FF2B5EF4-FFF2-40B4-BE49-F238E27FC236}">
                <a16:creationId xmlns:a16="http://schemas.microsoft.com/office/drawing/2014/main" id="{209C0824-4E2C-9FF0-7048-13548A3D30F0}"/>
              </a:ext>
            </a:extLst>
          </p:cNvPr>
          <p:cNvSpPr txBox="1"/>
          <p:nvPr/>
        </p:nvSpPr>
        <p:spPr>
          <a:xfrm>
            <a:off x="2230413" y="5281536"/>
            <a:ext cx="6347315" cy="830997"/>
          </a:xfrm>
          <a:prstGeom prst="rect">
            <a:avLst/>
          </a:prstGeom>
          <a:noFill/>
        </p:spPr>
        <p:txBody>
          <a:bodyPr wrap="none" rtlCol="0">
            <a:spAutoFit/>
          </a:bodyPr>
          <a:lstStyle/>
          <a:p>
            <a:r>
              <a:rPr lang="en-US" sz="2400" b="1" dirty="0"/>
              <a:t>In parallel: </a:t>
            </a:r>
            <a:r>
              <a:rPr lang="en-US" sz="2400" dirty="0"/>
              <a:t>if </a:t>
            </a:r>
            <a:r>
              <a:rPr lang="en-US" sz="2400" dirty="0" err="1"/>
              <a:t>mapResult</a:t>
            </a:r>
            <a:r>
              <a:rPr lang="en-US" sz="2400" dirty="0"/>
              <a:t>[</a:t>
            </a:r>
            <a:r>
              <a:rPr lang="en-US" sz="2400" dirty="0" err="1"/>
              <a:t>i</a:t>
            </a:r>
            <a:r>
              <a:rPr lang="en-US" sz="2400" dirty="0"/>
              <a:t>] == 1:</a:t>
            </a:r>
          </a:p>
          <a:p>
            <a:r>
              <a:rPr lang="en-US" sz="2400" b="1" dirty="0"/>
              <a:t>		 </a:t>
            </a:r>
            <a:r>
              <a:rPr lang="en-US" sz="2400" dirty="0"/>
              <a:t>output[</a:t>
            </a:r>
            <a:r>
              <a:rPr lang="en-US" sz="2400" dirty="0" err="1"/>
              <a:t>prefixResult</a:t>
            </a:r>
            <a:r>
              <a:rPr lang="en-US" sz="2400" dirty="0"/>
              <a:t>[</a:t>
            </a:r>
            <a:r>
              <a:rPr lang="en-US" sz="2400" dirty="0" err="1"/>
              <a:t>i</a:t>
            </a:r>
            <a:r>
              <a:rPr lang="en-US" sz="2400" dirty="0"/>
              <a:t>]-1] = input[</a:t>
            </a:r>
            <a:r>
              <a:rPr lang="en-US" sz="2400" dirty="0" err="1"/>
              <a:t>i</a:t>
            </a:r>
            <a:r>
              <a:rPr lang="en-US" sz="2400" dirty="0"/>
              <a:t>]</a:t>
            </a:r>
            <a:endParaRPr lang="en-US" sz="2400" b="1" dirty="0"/>
          </a:p>
        </p:txBody>
      </p:sp>
      <p:grpSp>
        <p:nvGrpSpPr>
          <p:cNvPr id="46" name="Group 45">
            <a:extLst>
              <a:ext uri="{FF2B5EF4-FFF2-40B4-BE49-F238E27FC236}">
                <a16:creationId xmlns:a16="http://schemas.microsoft.com/office/drawing/2014/main" id="{4976AF8A-164F-C9F1-CED3-8C73795D1DCB}"/>
              </a:ext>
              <a:ext uri="{C183D7F6-B498-43B3-948B-1728B52AA6E4}">
                <adec:decorative xmlns:adec="http://schemas.microsoft.com/office/drawing/2017/decorative" val="1"/>
              </a:ext>
            </a:extLst>
          </p:cNvPr>
          <p:cNvGrpSpPr/>
          <p:nvPr/>
        </p:nvGrpSpPr>
        <p:grpSpPr>
          <a:xfrm>
            <a:off x="2444921" y="1301406"/>
            <a:ext cx="5909607" cy="2552156"/>
            <a:chOff x="2444921" y="1301406"/>
            <a:chExt cx="5909607" cy="2552156"/>
          </a:xfrm>
        </p:grpSpPr>
        <p:grpSp>
          <p:nvGrpSpPr>
            <p:cNvPr id="4" name="Group 3">
              <a:extLst>
                <a:ext uri="{FF2B5EF4-FFF2-40B4-BE49-F238E27FC236}">
                  <a16:creationId xmlns:a16="http://schemas.microsoft.com/office/drawing/2014/main" id="{1682C472-1D5B-1095-4A6A-53447E449A23}"/>
                </a:ext>
              </a:extLst>
            </p:cNvPr>
            <p:cNvGrpSpPr/>
            <p:nvPr/>
          </p:nvGrpSpPr>
          <p:grpSpPr>
            <a:xfrm>
              <a:off x="3846133" y="2626500"/>
              <a:ext cx="4499734" cy="562558"/>
              <a:chOff x="6392545" y="364404"/>
              <a:chExt cx="5726090" cy="715878"/>
            </a:xfrm>
          </p:grpSpPr>
          <p:grpSp>
            <p:nvGrpSpPr>
              <p:cNvPr id="5" name="Group 4">
                <a:extLst>
                  <a:ext uri="{FF2B5EF4-FFF2-40B4-BE49-F238E27FC236}">
                    <a16:creationId xmlns:a16="http://schemas.microsoft.com/office/drawing/2014/main" id="{988292DC-D5B7-0A83-B176-9D8DC96A0F03}"/>
                  </a:ext>
                </a:extLst>
              </p:cNvPr>
              <p:cNvGrpSpPr/>
              <p:nvPr/>
            </p:nvGrpSpPr>
            <p:grpSpPr>
              <a:xfrm>
                <a:off x="6392545" y="365125"/>
                <a:ext cx="4295776" cy="715157"/>
                <a:chOff x="7967980" y="4321811"/>
                <a:chExt cx="2258060" cy="375920"/>
              </a:xfrm>
            </p:grpSpPr>
            <p:sp>
              <p:nvSpPr>
                <p:cNvPr id="8" name="Rectangle 7">
                  <a:extLst>
                    <a:ext uri="{FF2B5EF4-FFF2-40B4-BE49-F238E27FC236}">
                      <a16:creationId xmlns:a16="http://schemas.microsoft.com/office/drawing/2014/main" id="{5F2B2322-1BCA-F3DD-445E-85595691DEE5}"/>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a:t>
                  </a:r>
                </a:p>
              </p:txBody>
            </p:sp>
            <p:sp>
              <p:nvSpPr>
                <p:cNvPr id="9" name="Rectangle 8">
                  <a:extLst>
                    <a:ext uri="{FF2B5EF4-FFF2-40B4-BE49-F238E27FC236}">
                      <a16:creationId xmlns:a16="http://schemas.microsoft.com/office/drawing/2014/main" id="{085D03A6-21E2-28D0-E54E-05EC3262F39B}"/>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sp>
              <p:nvSpPr>
                <p:cNvPr id="10" name="Rectangle 9">
                  <a:extLst>
                    <a:ext uri="{FF2B5EF4-FFF2-40B4-BE49-F238E27FC236}">
                      <a16:creationId xmlns:a16="http://schemas.microsoft.com/office/drawing/2014/main" id="{DD12037C-5C46-22E7-7326-0F63F4D0879E}"/>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sp>
              <p:nvSpPr>
                <p:cNvPr id="11" name="Rectangle 10">
                  <a:extLst>
                    <a:ext uri="{FF2B5EF4-FFF2-40B4-BE49-F238E27FC236}">
                      <a16:creationId xmlns:a16="http://schemas.microsoft.com/office/drawing/2014/main" id="{4BF9E7AE-DE3B-86C4-E767-7D859AE8A004}"/>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3</a:t>
                  </a:r>
                </a:p>
              </p:txBody>
            </p:sp>
            <p:sp>
              <p:nvSpPr>
                <p:cNvPr id="12" name="Rectangle 11">
                  <a:extLst>
                    <a:ext uri="{FF2B5EF4-FFF2-40B4-BE49-F238E27FC236}">
                      <a16:creationId xmlns:a16="http://schemas.microsoft.com/office/drawing/2014/main" id="{896C5F9C-E206-75D8-1AC9-2FCAF84EFC08}"/>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3</a:t>
                  </a:r>
                </a:p>
              </p:txBody>
            </p:sp>
            <p:sp>
              <p:nvSpPr>
                <p:cNvPr id="13" name="Rectangle 12">
                  <a:extLst>
                    <a:ext uri="{FF2B5EF4-FFF2-40B4-BE49-F238E27FC236}">
                      <a16:creationId xmlns:a16="http://schemas.microsoft.com/office/drawing/2014/main" id="{C4FB3CE4-5A97-A272-E489-966CA0C3D86F}"/>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3</a:t>
                  </a:r>
                </a:p>
              </p:txBody>
            </p:sp>
          </p:grpSp>
          <p:sp>
            <p:nvSpPr>
              <p:cNvPr id="6" name="Rectangle 5">
                <a:extLst>
                  <a:ext uri="{FF2B5EF4-FFF2-40B4-BE49-F238E27FC236}">
                    <a16:creationId xmlns:a16="http://schemas.microsoft.com/office/drawing/2014/main" id="{AB3D081E-E68C-BB8B-8370-67D327E0B3B1}"/>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7" name="Rectangle 6">
                <a:extLst>
                  <a:ext uri="{FF2B5EF4-FFF2-40B4-BE49-F238E27FC236}">
                    <a16:creationId xmlns:a16="http://schemas.microsoft.com/office/drawing/2014/main" id="{09ACD4FC-1AD3-C245-DD94-A84FF3A77AF9}"/>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grpSp>
        <p:grpSp>
          <p:nvGrpSpPr>
            <p:cNvPr id="14" name="Group 13">
              <a:extLst>
                <a:ext uri="{FF2B5EF4-FFF2-40B4-BE49-F238E27FC236}">
                  <a16:creationId xmlns:a16="http://schemas.microsoft.com/office/drawing/2014/main" id="{771DC330-3754-22A4-0987-0C1B90ACBDE3}"/>
                </a:ext>
              </a:extLst>
            </p:cNvPr>
            <p:cNvGrpSpPr/>
            <p:nvPr/>
          </p:nvGrpSpPr>
          <p:grpSpPr>
            <a:xfrm>
              <a:off x="3846133" y="1960861"/>
              <a:ext cx="4499734" cy="562558"/>
              <a:chOff x="6392545" y="364404"/>
              <a:chExt cx="5726090" cy="715878"/>
            </a:xfrm>
          </p:grpSpPr>
          <p:grpSp>
            <p:nvGrpSpPr>
              <p:cNvPr id="15" name="Group 14">
                <a:extLst>
                  <a:ext uri="{FF2B5EF4-FFF2-40B4-BE49-F238E27FC236}">
                    <a16:creationId xmlns:a16="http://schemas.microsoft.com/office/drawing/2014/main" id="{542FEB38-0479-CD2A-B709-7424CF6353AE}"/>
                  </a:ext>
                </a:extLst>
              </p:cNvPr>
              <p:cNvGrpSpPr/>
              <p:nvPr/>
            </p:nvGrpSpPr>
            <p:grpSpPr>
              <a:xfrm>
                <a:off x="6392545" y="365125"/>
                <a:ext cx="4295776" cy="715157"/>
                <a:chOff x="7967980" y="4321811"/>
                <a:chExt cx="2258060" cy="375920"/>
              </a:xfrm>
            </p:grpSpPr>
            <p:sp>
              <p:nvSpPr>
                <p:cNvPr id="18" name="Rectangle 17">
                  <a:extLst>
                    <a:ext uri="{FF2B5EF4-FFF2-40B4-BE49-F238E27FC236}">
                      <a16:creationId xmlns:a16="http://schemas.microsoft.com/office/drawing/2014/main" id="{1C228BDE-BA8D-ACBF-C24F-3F21B9C1EB96}"/>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a:t>
                  </a:r>
                </a:p>
              </p:txBody>
            </p:sp>
            <p:sp>
              <p:nvSpPr>
                <p:cNvPr id="19" name="Rectangle 18">
                  <a:extLst>
                    <a:ext uri="{FF2B5EF4-FFF2-40B4-BE49-F238E27FC236}">
                      <a16:creationId xmlns:a16="http://schemas.microsoft.com/office/drawing/2014/main" id="{DD353C01-3E10-3DF3-D32F-F230D22AAD9D}"/>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a:t>
                  </a:r>
                </a:p>
              </p:txBody>
            </p:sp>
            <p:sp>
              <p:nvSpPr>
                <p:cNvPr id="20" name="Rectangle 19">
                  <a:extLst>
                    <a:ext uri="{FF2B5EF4-FFF2-40B4-BE49-F238E27FC236}">
                      <a16:creationId xmlns:a16="http://schemas.microsoft.com/office/drawing/2014/main" id="{08C7B095-0E28-4B0C-B2EB-C341E3260A2E}"/>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0</a:t>
                  </a:r>
                </a:p>
              </p:txBody>
            </p:sp>
            <p:sp>
              <p:nvSpPr>
                <p:cNvPr id="21" name="Rectangle 20">
                  <a:extLst>
                    <a:ext uri="{FF2B5EF4-FFF2-40B4-BE49-F238E27FC236}">
                      <a16:creationId xmlns:a16="http://schemas.microsoft.com/office/drawing/2014/main" id="{EEB34D22-6242-E1F7-0EA4-4CEDBA7173A0}"/>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a:t>
                  </a:r>
                </a:p>
              </p:txBody>
            </p:sp>
            <p:sp>
              <p:nvSpPr>
                <p:cNvPr id="22" name="Rectangle 21">
                  <a:extLst>
                    <a:ext uri="{FF2B5EF4-FFF2-40B4-BE49-F238E27FC236}">
                      <a16:creationId xmlns:a16="http://schemas.microsoft.com/office/drawing/2014/main" id="{2B4B92A1-78FF-BD0B-7E66-7BBA0442DFEE}"/>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0</a:t>
                  </a:r>
                </a:p>
              </p:txBody>
            </p:sp>
            <p:sp>
              <p:nvSpPr>
                <p:cNvPr id="23" name="Rectangle 22">
                  <a:extLst>
                    <a:ext uri="{FF2B5EF4-FFF2-40B4-BE49-F238E27FC236}">
                      <a16:creationId xmlns:a16="http://schemas.microsoft.com/office/drawing/2014/main" id="{38C46C92-98D3-1C4B-877C-9FBEFC4EEAA8}"/>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0</a:t>
                  </a:r>
                </a:p>
              </p:txBody>
            </p:sp>
          </p:grpSp>
          <p:sp>
            <p:nvSpPr>
              <p:cNvPr id="16" name="Rectangle 15">
                <a:extLst>
                  <a:ext uri="{FF2B5EF4-FFF2-40B4-BE49-F238E27FC236}">
                    <a16:creationId xmlns:a16="http://schemas.microsoft.com/office/drawing/2014/main" id="{1EA82A4B-9053-A6A8-233F-9968B8F608B7}"/>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a:t>
                </a:r>
              </a:p>
            </p:txBody>
          </p:sp>
          <p:sp>
            <p:nvSpPr>
              <p:cNvPr id="17" name="Rectangle 16">
                <a:extLst>
                  <a:ext uri="{FF2B5EF4-FFF2-40B4-BE49-F238E27FC236}">
                    <a16:creationId xmlns:a16="http://schemas.microsoft.com/office/drawing/2014/main" id="{4D47A523-1176-0EDC-8A20-E09CFEBAA0D4}"/>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0</a:t>
                </a:r>
              </a:p>
            </p:txBody>
          </p:sp>
        </p:grpSp>
        <p:sp>
          <p:nvSpPr>
            <p:cNvPr id="24" name="TextBox 23">
              <a:extLst>
                <a:ext uri="{FF2B5EF4-FFF2-40B4-BE49-F238E27FC236}">
                  <a16:creationId xmlns:a16="http://schemas.microsoft.com/office/drawing/2014/main" id="{490C3356-54B3-F8D8-CEAC-BB8C40CB3F54}"/>
                </a:ext>
              </a:extLst>
            </p:cNvPr>
            <p:cNvSpPr txBox="1"/>
            <p:nvPr/>
          </p:nvSpPr>
          <p:spPr>
            <a:xfrm>
              <a:off x="2444921" y="2057190"/>
              <a:ext cx="1307537" cy="369332"/>
            </a:xfrm>
            <a:prstGeom prst="rect">
              <a:avLst/>
            </a:prstGeom>
            <a:noFill/>
          </p:spPr>
          <p:txBody>
            <a:bodyPr wrap="none" rtlCol="0">
              <a:spAutoFit/>
            </a:bodyPr>
            <a:lstStyle/>
            <a:p>
              <a:r>
                <a:rPr lang="en-US" dirty="0"/>
                <a:t>Map Result:</a:t>
              </a:r>
            </a:p>
          </p:txBody>
        </p:sp>
        <p:sp>
          <p:nvSpPr>
            <p:cNvPr id="25" name="TextBox 24">
              <a:extLst>
                <a:ext uri="{FF2B5EF4-FFF2-40B4-BE49-F238E27FC236}">
                  <a16:creationId xmlns:a16="http://schemas.microsoft.com/office/drawing/2014/main" id="{E99689C8-B9D3-6B17-6B9E-BF58460E4E87}"/>
                </a:ext>
              </a:extLst>
            </p:cNvPr>
            <p:cNvSpPr txBox="1"/>
            <p:nvPr/>
          </p:nvSpPr>
          <p:spPr>
            <a:xfrm>
              <a:off x="2444921" y="2722829"/>
              <a:ext cx="1409873" cy="369332"/>
            </a:xfrm>
            <a:prstGeom prst="rect">
              <a:avLst/>
            </a:prstGeom>
            <a:noFill/>
          </p:spPr>
          <p:txBody>
            <a:bodyPr wrap="none" rtlCol="0">
              <a:spAutoFit/>
            </a:bodyPr>
            <a:lstStyle/>
            <a:p>
              <a:r>
                <a:rPr lang="en-US" dirty="0"/>
                <a:t>Prefix Result:</a:t>
              </a:r>
            </a:p>
          </p:txBody>
        </p:sp>
        <p:grpSp>
          <p:nvGrpSpPr>
            <p:cNvPr id="27" name="Group 26">
              <a:extLst>
                <a:ext uri="{FF2B5EF4-FFF2-40B4-BE49-F238E27FC236}">
                  <a16:creationId xmlns:a16="http://schemas.microsoft.com/office/drawing/2014/main" id="{AEE72B9E-AF1D-49A4-0B23-D8120D106F8B}"/>
                </a:ext>
              </a:extLst>
            </p:cNvPr>
            <p:cNvGrpSpPr/>
            <p:nvPr/>
          </p:nvGrpSpPr>
          <p:grpSpPr>
            <a:xfrm>
              <a:off x="3854794" y="1301406"/>
              <a:ext cx="4499734" cy="562558"/>
              <a:chOff x="6392545" y="364404"/>
              <a:chExt cx="5726090" cy="715878"/>
            </a:xfrm>
          </p:grpSpPr>
          <p:grpSp>
            <p:nvGrpSpPr>
              <p:cNvPr id="28" name="Group 27">
                <a:extLst>
                  <a:ext uri="{FF2B5EF4-FFF2-40B4-BE49-F238E27FC236}">
                    <a16:creationId xmlns:a16="http://schemas.microsoft.com/office/drawing/2014/main" id="{6EA861EF-E60B-BAD8-CFB9-08C2B0775DF4}"/>
                  </a:ext>
                </a:extLst>
              </p:cNvPr>
              <p:cNvGrpSpPr/>
              <p:nvPr/>
            </p:nvGrpSpPr>
            <p:grpSpPr>
              <a:xfrm>
                <a:off x="6392545" y="365125"/>
                <a:ext cx="4295776" cy="715157"/>
                <a:chOff x="7967980" y="4321811"/>
                <a:chExt cx="2258060" cy="375920"/>
              </a:xfrm>
            </p:grpSpPr>
            <p:sp>
              <p:nvSpPr>
                <p:cNvPr id="31" name="Rectangle 30">
                  <a:extLst>
                    <a:ext uri="{FF2B5EF4-FFF2-40B4-BE49-F238E27FC236}">
                      <a16:creationId xmlns:a16="http://schemas.microsoft.com/office/drawing/2014/main" id="{A06B80EE-2D82-8F81-1458-9875BFFE093C}"/>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10</a:t>
                  </a:r>
                </a:p>
              </p:txBody>
            </p:sp>
            <p:sp>
              <p:nvSpPr>
                <p:cNvPr id="32" name="Rectangle 31">
                  <a:extLst>
                    <a:ext uri="{FF2B5EF4-FFF2-40B4-BE49-F238E27FC236}">
                      <a16:creationId xmlns:a16="http://schemas.microsoft.com/office/drawing/2014/main" id="{C57D8E2C-6382-6650-AEDB-01CC85D19FAC}"/>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16</a:t>
                  </a:r>
                </a:p>
              </p:txBody>
            </p:sp>
            <p:sp>
              <p:nvSpPr>
                <p:cNvPr id="33" name="Rectangle 32">
                  <a:extLst>
                    <a:ext uri="{FF2B5EF4-FFF2-40B4-BE49-F238E27FC236}">
                      <a16:creationId xmlns:a16="http://schemas.microsoft.com/office/drawing/2014/main" id="{E2D6D150-F229-2602-5865-A4226C56CB7A}"/>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4</a:t>
                  </a:r>
                </a:p>
              </p:txBody>
            </p:sp>
            <p:sp>
              <p:nvSpPr>
                <p:cNvPr id="34" name="Rectangle 33">
                  <a:extLst>
                    <a:ext uri="{FF2B5EF4-FFF2-40B4-BE49-F238E27FC236}">
                      <a16:creationId xmlns:a16="http://schemas.microsoft.com/office/drawing/2014/main" id="{C05534B9-F744-EB9E-8ED1-3CA7C488022F}"/>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18</a:t>
                  </a:r>
                </a:p>
              </p:txBody>
            </p:sp>
            <p:sp>
              <p:nvSpPr>
                <p:cNvPr id="35" name="Rectangle 34">
                  <a:extLst>
                    <a:ext uri="{FF2B5EF4-FFF2-40B4-BE49-F238E27FC236}">
                      <a16:creationId xmlns:a16="http://schemas.microsoft.com/office/drawing/2014/main" id="{86194AC3-B35E-7734-B5DE-121EAB3A4537}"/>
                    </a:ext>
                  </a:extLst>
                </p:cNvPr>
                <p:cNvSpPr/>
                <p:nvPr/>
              </p:nvSpPr>
              <p:spPr>
                <a:xfrm>
                  <a:off x="94742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8</a:t>
                  </a:r>
                </a:p>
              </p:txBody>
            </p:sp>
            <p:sp>
              <p:nvSpPr>
                <p:cNvPr id="36" name="Rectangle 35">
                  <a:extLst>
                    <a:ext uri="{FF2B5EF4-FFF2-40B4-BE49-F238E27FC236}">
                      <a16:creationId xmlns:a16="http://schemas.microsoft.com/office/drawing/2014/main" id="{7F5CBEB0-E4C2-6372-B1F1-130EEC44E689}"/>
                    </a:ext>
                  </a:extLst>
                </p:cNvPr>
                <p:cNvSpPr/>
                <p:nvPr/>
              </p:nvSpPr>
              <p:spPr>
                <a:xfrm>
                  <a:off x="985012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2</a:t>
                  </a:r>
                </a:p>
              </p:txBody>
            </p:sp>
          </p:grpSp>
          <p:sp>
            <p:nvSpPr>
              <p:cNvPr id="29" name="Rectangle 28">
                <a:extLst>
                  <a:ext uri="{FF2B5EF4-FFF2-40B4-BE49-F238E27FC236}">
                    <a16:creationId xmlns:a16="http://schemas.microsoft.com/office/drawing/2014/main" id="{695D2C1C-1EF9-1348-2183-5480B0864A94}"/>
                  </a:ext>
                </a:extLst>
              </p:cNvPr>
              <p:cNvSpPr/>
              <p:nvPr/>
            </p:nvSpPr>
            <p:spPr>
              <a:xfrm>
                <a:off x="10688320"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14</a:t>
                </a:r>
              </a:p>
            </p:txBody>
          </p:sp>
          <p:sp>
            <p:nvSpPr>
              <p:cNvPr id="30" name="Rectangle 29">
                <a:extLst>
                  <a:ext uri="{FF2B5EF4-FFF2-40B4-BE49-F238E27FC236}">
                    <a16:creationId xmlns:a16="http://schemas.microsoft.com/office/drawing/2014/main" id="{725FB005-8C4B-2790-2B7E-6A3A9898D48B}"/>
                  </a:ext>
                </a:extLst>
              </p:cNvPr>
              <p:cNvSpPr/>
              <p:nvPr/>
            </p:nvSpPr>
            <p:spPr>
              <a:xfrm>
                <a:off x="11403478" y="364404"/>
                <a:ext cx="715157" cy="715157"/>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9</a:t>
                </a:r>
              </a:p>
            </p:txBody>
          </p:sp>
        </p:grpSp>
        <p:sp>
          <p:nvSpPr>
            <p:cNvPr id="37" name="TextBox 36">
              <a:extLst>
                <a:ext uri="{FF2B5EF4-FFF2-40B4-BE49-F238E27FC236}">
                  <a16:creationId xmlns:a16="http://schemas.microsoft.com/office/drawing/2014/main" id="{396FB62A-258B-ED30-8E21-67DAF3B8DD10}"/>
                </a:ext>
              </a:extLst>
            </p:cNvPr>
            <p:cNvSpPr txBox="1"/>
            <p:nvPr/>
          </p:nvSpPr>
          <p:spPr>
            <a:xfrm>
              <a:off x="2496088" y="1369972"/>
              <a:ext cx="747320" cy="369332"/>
            </a:xfrm>
            <a:prstGeom prst="rect">
              <a:avLst/>
            </a:prstGeom>
            <a:noFill/>
          </p:spPr>
          <p:txBody>
            <a:bodyPr wrap="none" rtlCol="0">
              <a:spAutoFit/>
            </a:bodyPr>
            <a:lstStyle/>
            <a:p>
              <a:r>
                <a:rPr lang="en-US" dirty="0"/>
                <a:t>Input:</a:t>
              </a:r>
            </a:p>
          </p:txBody>
        </p:sp>
        <p:grpSp>
          <p:nvGrpSpPr>
            <p:cNvPr id="38" name="Group 37">
              <a:extLst>
                <a:ext uri="{FF2B5EF4-FFF2-40B4-BE49-F238E27FC236}">
                  <a16:creationId xmlns:a16="http://schemas.microsoft.com/office/drawing/2014/main" id="{BA4795E2-D291-BD6A-B68F-160DD97A51DB}"/>
                </a:ext>
              </a:extLst>
            </p:cNvPr>
            <p:cNvGrpSpPr/>
            <p:nvPr/>
          </p:nvGrpSpPr>
          <p:grpSpPr>
            <a:xfrm>
              <a:off x="3844234" y="3291571"/>
              <a:ext cx="2251766" cy="561991"/>
              <a:chOff x="7967980" y="4321811"/>
              <a:chExt cx="1506220" cy="375920"/>
            </a:xfrm>
          </p:grpSpPr>
          <p:sp>
            <p:nvSpPr>
              <p:cNvPr id="39" name="Rectangle 38">
                <a:extLst>
                  <a:ext uri="{FF2B5EF4-FFF2-40B4-BE49-F238E27FC236}">
                    <a16:creationId xmlns:a16="http://schemas.microsoft.com/office/drawing/2014/main" id="{1A6D316F-4B33-D21F-7E59-BDDCF908DDD9}"/>
                  </a:ext>
                </a:extLst>
              </p:cNvPr>
              <p:cNvSpPr/>
              <p:nvPr/>
            </p:nvSpPr>
            <p:spPr>
              <a:xfrm>
                <a:off x="79679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0" name="Rectangle 39">
                <a:extLst>
                  <a:ext uri="{FF2B5EF4-FFF2-40B4-BE49-F238E27FC236}">
                    <a16:creationId xmlns:a16="http://schemas.microsoft.com/office/drawing/2014/main" id="{157C86A1-C023-C863-5C12-60760C75EDEB}"/>
                  </a:ext>
                </a:extLst>
              </p:cNvPr>
              <p:cNvSpPr/>
              <p:nvPr/>
            </p:nvSpPr>
            <p:spPr>
              <a:xfrm>
                <a:off x="834390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1" name="Rectangle 40">
                <a:extLst>
                  <a:ext uri="{FF2B5EF4-FFF2-40B4-BE49-F238E27FC236}">
                    <a16:creationId xmlns:a16="http://schemas.microsoft.com/office/drawing/2014/main" id="{C7A933A1-0836-86FA-58AF-616AC7DD3409}"/>
                  </a:ext>
                </a:extLst>
              </p:cNvPr>
              <p:cNvSpPr/>
              <p:nvPr/>
            </p:nvSpPr>
            <p:spPr>
              <a:xfrm>
                <a:off x="872236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2" name="Rectangle 41">
                <a:extLst>
                  <a:ext uri="{FF2B5EF4-FFF2-40B4-BE49-F238E27FC236}">
                    <a16:creationId xmlns:a16="http://schemas.microsoft.com/office/drawing/2014/main" id="{298DDE13-9983-E7D6-19E7-D1ECC268BF6C}"/>
                  </a:ext>
                </a:extLst>
              </p:cNvPr>
              <p:cNvSpPr/>
              <p:nvPr/>
            </p:nvSpPr>
            <p:spPr>
              <a:xfrm>
                <a:off x="9098280" y="4321811"/>
                <a:ext cx="375920" cy="375920"/>
              </a:xfrm>
              <a:prstGeom prst="rect">
                <a:avLst/>
              </a:prstGeom>
              <a:solidFill>
                <a:schemeClr val="bg1"/>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grpSp>
        <p:sp>
          <p:nvSpPr>
            <p:cNvPr id="43" name="TextBox 42">
              <a:extLst>
                <a:ext uri="{FF2B5EF4-FFF2-40B4-BE49-F238E27FC236}">
                  <a16:creationId xmlns:a16="http://schemas.microsoft.com/office/drawing/2014/main" id="{A3041B74-73B5-4CF4-9CC3-2F330865056A}"/>
                </a:ext>
              </a:extLst>
            </p:cNvPr>
            <p:cNvSpPr txBox="1"/>
            <p:nvPr/>
          </p:nvSpPr>
          <p:spPr>
            <a:xfrm>
              <a:off x="2935953" y="3385714"/>
              <a:ext cx="918841" cy="369332"/>
            </a:xfrm>
            <a:prstGeom prst="rect">
              <a:avLst/>
            </a:prstGeom>
            <a:noFill/>
          </p:spPr>
          <p:txBody>
            <a:bodyPr wrap="none" rtlCol="0">
              <a:spAutoFit/>
            </a:bodyPr>
            <a:lstStyle/>
            <a:p>
              <a:r>
                <a:rPr lang="en-US" dirty="0"/>
                <a:t>Output:</a:t>
              </a:r>
            </a:p>
          </p:txBody>
        </p:sp>
      </p:grpSp>
    </p:spTree>
    <p:extLst>
      <p:ext uri="{BB962C8B-B14F-4D97-AF65-F5344CB8AC3E}">
        <p14:creationId xmlns:p14="http://schemas.microsoft.com/office/powerpoint/2010/main" val="12899791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BA801B-EFDA-84B0-2106-C61EEAF0862F}"/>
              </a:ext>
            </a:extLst>
          </p:cNvPr>
          <p:cNvSpPr txBox="1"/>
          <p:nvPr/>
        </p:nvSpPr>
        <p:spPr>
          <a:xfrm>
            <a:off x="781396" y="1225689"/>
            <a:ext cx="11072553" cy="5632311"/>
          </a:xfrm>
          <a:prstGeom prst="rect">
            <a:avLst/>
          </a:prstGeom>
          <a:noFill/>
        </p:spPr>
        <p:txBody>
          <a:bodyPr wrap="square">
            <a:spAutoFit/>
          </a:bodyPr>
          <a:lstStyle/>
          <a:p>
            <a:pPr marL="0" indent="0">
              <a:buNone/>
            </a:pPr>
            <a:r>
              <a:rPr lang="en-US" dirty="0"/>
              <a:t>class </a:t>
            </a:r>
            <a:r>
              <a:rPr lang="en-US" dirty="0" err="1"/>
              <a:t>PopulateTask</a:t>
            </a:r>
            <a:r>
              <a:rPr lang="en-US" dirty="0"/>
              <a:t> extends </a:t>
            </a:r>
            <a:r>
              <a:rPr lang="en-US" dirty="0" err="1"/>
              <a:t>RecursiveAction</a:t>
            </a:r>
            <a:r>
              <a:rPr lang="en-US" dirty="0"/>
              <a:t> { </a:t>
            </a:r>
          </a:p>
          <a:p>
            <a:pPr marL="0" indent="0">
              <a:buNone/>
            </a:pPr>
            <a:r>
              <a:rPr lang="en-US" dirty="0"/>
              <a:t>	int lo; int hi; int[] </a:t>
            </a:r>
            <a:r>
              <a:rPr lang="en-US" dirty="0" err="1"/>
              <a:t>arr</a:t>
            </a:r>
            <a:r>
              <a:rPr lang="en-US" dirty="0"/>
              <a:t>; int[] map; int[] prefix; int[] out;</a:t>
            </a:r>
          </a:p>
          <a:p>
            <a:r>
              <a:rPr lang="en-US" dirty="0"/>
              <a:t>	</a:t>
            </a:r>
            <a:r>
              <a:rPr lang="en-US" dirty="0" err="1"/>
              <a:t>PopulateTask</a:t>
            </a:r>
            <a:r>
              <a:rPr lang="en-US" dirty="0"/>
              <a:t>(int[] </a:t>
            </a:r>
            <a:r>
              <a:rPr lang="en-US" dirty="0" err="1"/>
              <a:t>arr</a:t>
            </a:r>
            <a:r>
              <a:rPr lang="en-US" dirty="0"/>
              <a:t>, int[] map, int[] prefix, int[] out, int l, int h) { … } </a:t>
            </a:r>
          </a:p>
          <a:p>
            <a:pPr marL="0" indent="0">
              <a:buNone/>
            </a:pPr>
            <a:r>
              <a:rPr lang="en-US" dirty="0"/>
              <a:t>	protected void compute(){// return answer </a:t>
            </a:r>
          </a:p>
          <a:p>
            <a:pPr marL="0" indent="0">
              <a:buNone/>
            </a:pPr>
            <a:r>
              <a:rPr lang="en-US" dirty="0"/>
              <a:t>		if(hi – lo &lt; SEQUENTIAL_CUTOFF) {  // base case</a:t>
            </a:r>
          </a:p>
          <a:p>
            <a:pPr marL="0" indent="0">
              <a:buNone/>
            </a:pPr>
            <a:r>
              <a:rPr lang="en-US" dirty="0"/>
              <a:t>			for(int </a:t>
            </a:r>
            <a:r>
              <a:rPr lang="en-US" dirty="0" err="1"/>
              <a:t>i</a:t>
            </a:r>
            <a:r>
              <a:rPr lang="en-US" dirty="0"/>
              <a:t>=lo; </a:t>
            </a:r>
            <a:r>
              <a:rPr lang="en-US" dirty="0" err="1"/>
              <a:t>i</a:t>
            </a:r>
            <a:r>
              <a:rPr lang="en-US" dirty="0"/>
              <a:t> &lt; hi; </a:t>
            </a:r>
            <a:r>
              <a:rPr lang="en-US" dirty="0" err="1"/>
              <a:t>i</a:t>
            </a:r>
            <a:r>
              <a:rPr lang="en-US" dirty="0"/>
              <a:t>++) {</a:t>
            </a:r>
          </a:p>
          <a:p>
            <a:pPr marL="0" indent="0">
              <a:buNone/>
            </a:pPr>
            <a:r>
              <a:rPr lang="en-US" dirty="0"/>
              <a:t>				if(map[</a:t>
            </a:r>
            <a:r>
              <a:rPr lang="en-US" dirty="0" err="1"/>
              <a:t>i</a:t>
            </a:r>
            <a:r>
              <a:rPr lang="en-US" dirty="0"/>
              <a:t>] == 1){</a:t>
            </a:r>
          </a:p>
          <a:p>
            <a:pPr marL="0" indent="0">
              <a:buNone/>
            </a:pPr>
            <a:r>
              <a:rPr lang="en-US" dirty="0"/>
              <a:t>					out[prefix[</a:t>
            </a:r>
            <a:r>
              <a:rPr lang="en-US" dirty="0" err="1"/>
              <a:t>i</a:t>
            </a:r>
            <a:r>
              <a:rPr lang="en-US" dirty="0"/>
              <a:t>]-1]=</a:t>
            </a:r>
            <a:r>
              <a:rPr lang="en-US" dirty="0" err="1"/>
              <a:t>arr</a:t>
            </a:r>
            <a:r>
              <a:rPr lang="en-US" dirty="0"/>
              <a:t>[</a:t>
            </a:r>
            <a:r>
              <a:rPr lang="en-US" dirty="0" err="1"/>
              <a:t>i</a:t>
            </a:r>
            <a:r>
              <a:rPr lang="en-US" dirty="0"/>
              <a:t>];</a:t>
            </a:r>
          </a:p>
          <a:p>
            <a:pPr marL="0" indent="0">
              <a:buNone/>
            </a:pPr>
            <a:r>
              <a:rPr lang="en-US" dirty="0"/>
              <a:t>				}</a:t>
            </a:r>
          </a:p>
          <a:p>
            <a:pPr marL="0" indent="0">
              <a:buNone/>
            </a:pPr>
            <a:r>
              <a:rPr lang="en-US" dirty="0"/>
              <a:t>			}</a:t>
            </a:r>
          </a:p>
          <a:p>
            <a:pPr marL="0" indent="0">
              <a:buNone/>
            </a:pPr>
            <a:r>
              <a:rPr lang="en-US" dirty="0"/>
              <a:t>		else { </a:t>
            </a:r>
          </a:p>
          <a:p>
            <a:r>
              <a:rPr lang="en-US" dirty="0"/>
              <a:t>			</a:t>
            </a:r>
            <a:r>
              <a:rPr lang="en-US" dirty="0" err="1"/>
              <a:t>PopulateTask</a:t>
            </a:r>
            <a:r>
              <a:rPr lang="en-US" dirty="0"/>
              <a:t> left = new </a:t>
            </a:r>
            <a:r>
              <a:rPr lang="en-US" dirty="0" err="1"/>
              <a:t>PopulateTask</a:t>
            </a:r>
            <a:r>
              <a:rPr lang="en-US" dirty="0"/>
              <a:t>(</a:t>
            </a:r>
            <a:r>
              <a:rPr lang="en-US" dirty="0" err="1"/>
              <a:t>arr</a:t>
            </a:r>
            <a:r>
              <a:rPr lang="en-US" dirty="0"/>
              <a:t>, map, prefix, out, lo,(</a:t>
            </a:r>
            <a:r>
              <a:rPr lang="en-US" dirty="0" err="1"/>
              <a:t>hi+lo</a:t>
            </a:r>
            <a:r>
              <a:rPr lang="en-US" dirty="0"/>
              <a:t>)/2); // divide</a:t>
            </a:r>
          </a:p>
          <a:p>
            <a:r>
              <a:rPr lang="en-US" dirty="0"/>
              <a:t>			 </a:t>
            </a:r>
            <a:r>
              <a:rPr lang="en-US" dirty="0" err="1"/>
              <a:t>PopulateTask</a:t>
            </a:r>
            <a:r>
              <a:rPr lang="en-US" dirty="0"/>
              <a:t> right= new </a:t>
            </a:r>
            <a:r>
              <a:rPr lang="en-US" dirty="0" err="1"/>
              <a:t>PopulateTask</a:t>
            </a:r>
            <a:r>
              <a:rPr lang="en-US" dirty="0"/>
              <a:t>(</a:t>
            </a:r>
            <a:r>
              <a:rPr lang="en-US" dirty="0" err="1"/>
              <a:t>arr</a:t>
            </a:r>
            <a:r>
              <a:rPr lang="en-US" dirty="0"/>
              <a:t>, map, prefix, out, (</a:t>
            </a:r>
            <a:r>
              <a:rPr lang="en-US" dirty="0" err="1"/>
              <a:t>hi+lo</a:t>
            </a:r>
            <a:r>
              <a:rPr lang="en-US" dirty="0"/>
              <a:t>)/2,hi); // divide</a:t>
            </a:r>
          </a:p>
          <a:p>
            <a:pPr marL="0" indent="0">
              <a:buNone/>
            </a:pPr>
            <a:r>
              <a:rPr lang="en-US" dirty="0"/>
              <a:t>			</a:t>
            </a:r>
            <a:r>
              <a:rPr lang="en-US" dirty="0" err="1"/>
              <a:t>left.fork</a:t>
            </a:r>
            <a:r>
              <a:rPr lang="en-US" dirty="0"/>
              <a:t>(); // fork a thread and calls compute (conquer)</a:t>
            </a:r>
          </a:p>
          <a:p>
            <a:pPr marL="0" indent="0">
              <a:buNone/>
            </a:pPr>
            <a:r>
              <a:rPr lang="en-US" dirty="0"/>
              <a:t>			</a:t>
            </a:r>
            <a:r>
              <a:rPr lang="en-US" dirty="0" err="1"/>
              <a:t>right.compute</a:t>
            </a:r>
            <a:r>
              <a:rPr lang="en-US" dirty="0"/>
              <a:t>(); //call compute directly (conquer)</a:t>
            </a:r>
          </a:p>
          <a:p>
            <a:pPr marL="0" indent="0">
              <a:buNone/>
            </a:pPr>
            <a:r>
              <a:rPr lang="en-US" dirty="0"/>
              <a:t>			</a:t>
            </a:r>
            <a:r>
              <a:rPr lang="en-US" dirty="0" err="1"/>
              <a:t>left.join</a:t>
            </a:r>
            <a:r>
              <a:rPr lang="en-US" dirty="0"/>
              <a:t>(); // get result from left </a:t>
            </a:r>
          </a:p>
          <a:p>
            <a:pPr marL="0" indent="0">
              <a:buNone/>
            </a:pPr>
            <a:r>
              <a:rPr lang="en-US" dirty="0"/>
              <a:t>			return; // combine</a:t>
            </a:r>
          </a:p>
          <a:p>
            <a:pPr marL="0" indent="0">
              <a:buNone/>
            </a:pPr>
            <a:r>
              <a:rPr lang="en-US" dirty="0"/>
              <a:t>		} </a:t>
            </a:r>
          </a:p>
          <a:p>
            <a:pPr marL="0" indent="0">
              <a:buNone/>
            </a:pPr>
            <a:r>
              <a:rPr lang="en-US" dirty="0"/>
              <a:t>	} </a:t>
            </a:r>
          </a:p>
          <a:p>
            <a:pPr marL="0" indent="0">
              <a:buNone/>
            </a:pPr>
            <a:r>
              <a:rPr lang="en-US" dirty="0"/>
              <a:t>} </a:t>
            </a:r>
          </a:p>
        </p:txBody>
      </p:sp>
      <p:sp>
        <p:nvSpPr>
          <p:cNvPr id="6" name="Title 1">
            <a:extLst>
              <a:ext uri="{FF2B5EF4-FFF2-40B4-BE49-F238E27FC236}">
                <a16:creationId xmlns:a16="http://schemas.microsoft.com/office/drawing/2014/main" id="{5829B703-128C-6285-98F8-64A324AC5FFC}"/>
              </a:ext>
            </a:extLst>
          </p:cNvPr>
          <p:cNvSpPr>
            <a:spLocks noGrp="1"/>
          </p:cNvSpPr>
          <p:nvPr>
            <p:ph type="title"/>
          </p:nvPr>
        </p:nvSpPr>
        <p:spPr>
          <a:xfrm>
            <a:off x="0" y="-35560"/>
            <a:ext cx="4480098" cy="1325563"/>
          </a:xfrm>
        </p:spPr>
        <p:txBody>
          <a:bodyPr/>
          <a:lstStyle/>
          <a:p>
            <a:r>
              <a:rPr lang="en-US" dirty="0"/>
              <a:t>Step 3 Java Code</a:t>
            </a:r>
          </a:p>
        </p:txBody>
      </p:sp>
    </p:spTree>
    <p:extLst>
      <p:ext uri="{BB962C8B-B14F-4D97-AF65-F5344CB8AC3E}">
        <p14:creationId xmlns:p14="http://schemas.microsoft.com/office/powerpoint/2010/main" val="41165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A5D56-C625-381B-AECC-D1F458EB1FF0}"/>
              </a:ext>
            </a:extLst>
          </p:cNvPr>
          <p:cNvSpPr>
            <a:spLocks noGrp="1"/>
          </p:cNvSpPr>
          <p:nvPr>
            <p:ph type="title"/>
          </p:nvPr>
        </p:nvSpPr>
        <p:spPr/>
        <p:txBody>
          <a:bodyPr/>
          <a:lstStyle/>
          <a:p>
            <a:r>
              <a:rPr lang="en-US" dirty="0"/>
              <a:t>Parallel Pack Java Code</a:t>
            </a:r>
          </a:p>
        </p:txBody>
      </p:sp>
      <p:sp>
        <p:nvSpPr>
          <p:cNvPr id="3" name="Content Placeholder 2">
            <a:extLst>
              <a:ext uri="{FF2B5EF4-FFF2-40B4-BE49-F238E27FC236}">
                <a16:creationId xmlns:a16="http://schemas.microsoft.com/office/drawing/2014/main" id="{23B4E7DA-E502-B203-098C-B1B6B5ED8CB9}"/>
              </a:ext>
            </a:extLst>
          </p:cNvPr>
          <p:cNvSpPr>
            <a:spLocks noGrp="1"/>
          </p:cNvSpPr>
          <p:nvPr>
            <p:ph idx="1"/>
          </p:nvPr>
        </p:nvSpPr>
        <p:spPr/>
        <p:txBody>
          <a:bodyPr>
            <a:normAutofit fontScale="47500" lnSpcReduction="20000"/>
          </a:bodyPr>
          <a:lstStyle/>
          <a:p>
            <a:pPr marL="0" indent="0">
              <a:buNone/>
            </a:pPr>
            <a:r>
              <a:rPr lang="en-US" dirty="0"/>
              <a:t>public Boolean </a:t>
            </a:r>
            <a:r>
              <a:rPr lang="en-US" dirty="0" err="1"/>
              <a:t>mapFunction</a:t>
            </a:r>
            <a:r>
              <a:rPr lang="en-US" dirty="0"/>
              <a:t>(int x){…}</a:t>
            </a:r>
          </a:p>
          <a:p>
            <a:pPr marL="0" indent="0">
              <a:buNone/>
            </a:pPr>
            <a:r>
              <a:rPr lang="en-US" dirty="0"/>
              <a:t>static final </a:t>
            </a:r>
            <a:r>
              <a:rPr lang="en-US" dirty="0" err="1"/>
              <a:t>ForkJoinPool</a:t>
            </a:r>
            <a:r>
              <a:rPr lang="en-US" dirty="0"/>
              <a:t> POOL = new </a:t>
            </a:r>
            <a:r>
              <a:rPr lang="en-US" dirty="0" err="1"/>
              <a:t>ForkJoinPool</a:t>
            </a:r>
            <a:r>
              <a:rPr lang="en-US" dirty="0"/>
              <a:t>();</a:t>
            </a:r>
          </a:p>
          <a:p>
            <a:pPr marL="0" indent="0">
              <a:buNone/>
            </a:pPr>
            <a:r>
              <a:rPr lang="en-US" dirty="0"/>
              <a:t>public int[] </a:t>
            </a:r>
            <a:r>
              <a:rPr lang="en-US" dirty="0" err="1"/>
              <a:t>parallelPrefixSum</a:t>
            </a:r>
            <a:r>
              <a:rPr lang="en-US" dirty="0"/>
              <a:t>(int[] </a:t>
            </a:r>
            <a:r>
              <a:rPr lang="en-US" dirty="0" err="1"/>
              <a:t>arr</a:t>
            </a:r>
            <a:r>
              <a:rPr lang="en-US" dirty="0"/>
              <a:t>){</a:t>
            </a:r>
          </a:p>
          <a:p>
            <a:pPr marL="0" indent="0">
              <a:buNone/>
            </a:pPr>
            <a:r>
              <a:rPr lang="en-US" dirty="0"/>
              <a:t>	int[] out = new int[</a:t>
            </a:r>
            <a:r>
              <a:rPr lang="en-US" dirty="0" err="1"/>
              <a:t>arr.length</a:t>
            </a:r>
            <a:r>
              <a:rPr lang="en-US" dirty="0"/>
              <a:t>];</a:t>
            </a:r>
          </a:p>
          <a:p>
            <a:pPr marL="0" indent="0">
              <a:buNone/>
            </a:pPr>
            <a:r>
              <a:rPr lang="en-US" dirty="0"/>
              <a:t>	</a:t>
            </a:r>
            <a:r>
              <a:rPr lang="en-US" dirty="0" err="1"/>
              <a:t>PrefixSumNode</a:t>
            </a:r>
            <a:r>
              <a:rPr lang="en-US" dirty="0"/>
              <a:t> root = </a:t>
            </a:r>
            <a:r>
              <a:rPr lang="en-US" dirty="0" err="1"/>
              <a:t>POOL.invoke</a:t>
            </a:r>
            <a:r>
              <a:rPr lang="en-US" dirty="0"/>
              <a:t>(new </a:t>
            </a:r>
            <a:r>
              <a:rPr lang="en-US" dirty="0" err="1"/>
              <a:t>BuildTreeTask</a:t>
            </a:r>
            <a:r>
              <a:rPr lang="en-US" dirty="0"/>
              <a:t>(0, </a:t>
            </a:r>
            <a:r>
              <a:rPr lang="en-US" dirty="0" err="1"/>
              <a:t>arr.length</a:t>
            </a:r>
            <a:r>
              <a:rPr lang="en-US" dirty="0"/>
              <a:t>, </a:t>
            </a:r>
            <a:r>
              <a:rPr lang="en-US" dirty="0" err="1"/>
              <a:t>arr</a:t>
            </a:r>
            <a:r>
              <a:rPr lang="en-US" dirty="0"/>
              <a:t>));</a:t>
            </a:r>
          </a:p>
          <a:p>
            <a:pPr marL="0" indent="0">
              <a:buNone/>
            </a:pPr>
            <a:r>
              <a:rPr lang="en-US" dirty="0"/>
              <a:t>	</a:t>
            </a:r>
            <a:r>
              <a:rPr lang="en-US" dirty="0" err="1"/>
              <a:t>POOL.invoke</a:t>
            </a:r>
            <a:r>
              <a:rPr lang="en-US" dirty="0"/>
              <a:t>(new </a:t>
            </a:r>
            <a:r>
              <a:rPr lang="en-US" dirty="0" err="1"/>
              <a:t>CompleteTree</a:t>
            </a:r>
            <a:r>
              <a:rPr lang="en-US" dirty="0"/>
              <a:t>(root, null, null, false, out, </a:t>
            </a:r>
            <a:r>
              <a:rPr lang="en-US" dirty="0" err="1"/>
              <a:t>arr</a:t>
            </a:r>
            <a:r>
              <a:rPr lang="en-US" dirty="0"/>
              <a:t>));</a:t>
            </a:r>
          </a:p>
          <a:p>
            <a:pPr marL="0" indent="0">
              <a:buNone/>
            </a:pPr>
            <a:r>
              <a:rPr lang="en-US" dirty="0"/>
              <a:t>	return out;	</a:t>
            </a:r>
          </a:p>
          <a:p>
            <a:pPr marL="0" indent="0">
              <a:buNone/>
            </a:pPr>
            <a:r>
              <a:rPr lang="en-US" dirty="0"/>
              <a:t>}</a:t>
            </a:r>
          </a:p>
          <a:p>
            <a:pPr marL="0" indent="0">
              <a:buNone/>
            </a:pPr>
            <a:r>
              <a:rPr lang="en-US" dirty="0"/>
              <a:t>public int[] </a:t>
            </a:r>
            <a:r>
              <a:rPr lang="en-US" dirty="0" err="1"/>
              <a:t>parallelPack</a:t>
            </a:r>
            <a:r>
              <a:rPr lang="en-US" dirty="0"/>
              <a:t>(int[] </a:t>
            </a:r>
            <a:r>
              <a:rPr lang="en-US" dirty="0" err="1"/>
              <a:t>arr</a:t>
            </a:r>
            <a:r>
              <a:rPr lang="en-US" dirty="0"/>
              <a:t>){</a:t>
            </a:r>
          </a:p>
          <a:p>
            <a:pPr marL="0" indent="0">
              <a:buNone/>
            </a:pPr>
            <a:r>
              <a:rPr lang="en-US" dirty="0"/>
              <a:t>	int[] map = new int[</a:t>
            </a:r>
            <a:r>
              <a:rPr lang="en-US" dirty="0" err="1"/>
              <a:t>arr.length</a:t>
            </a:r>
            <a:r>
              <a:rPr lang="en-US" dirty="0"/>
              <a:t>];</a:t>
            </a:r>
          </a:p>
          <a:p>
            <a:pPr marL="0" indent="0">
              <a:buNone/>
            </a:pPr>
            <a:r>
              <a:rPr lang="en-US" dirty="0"/>
              <a:t>	</a:t>
            </a:r>
            <a:r>
              <a:rPr lang="en-US" dirty="0" err="1"/>
              <a:t>POOL.invoke</a:t>
            </a:r>
            <a:r>
              <a:rPr lang="en-US" dirty="0"/>
              <a:t>(new </a:t>
            </a:r>
            <a:r>
              <a:rPr lang="en-US" dirty="0" err="1"/>
              <a:t>MapTask</a:t>
            </a:r>
            <a:r>
              <a:rPr lang="en-US" dirty="0"/>
              <a:t>(</a:t>
            </a:r>
            <a:r>
              <a:rPr lang="en-US" dirty="0" err="1"/>
              <a:t>arr</a:t>
            </a:r>
            <a:r>
              <a:rPr lang="en-US" dirty="0"/>
              <a:t>, map, 0, </a:t>
            </a:r>
            <a:r>
              <a:rPr lang="en-US" dirty="0" err="1"/>
              <a:t>arr.length</a:t>
            </a:r>
            <a:r>
              <a:rPr lang="en-US" dirty="0"/>
              <a:t>));</a:t>
            </a:r>
          </a:p>
          <a:p>
            <a:pPr marL="0" indent="0">
              <a:buNone/>
            </a:pPr>
            <a:r>
              <a:rPr lang="en-US" dirty="0"/>
              <a:t>	int[] prefix = </a:t>
            </a:r>
            <a:r>
              <a:rPr lang="en-US" dirty="0" err="1"/>
              <a:t>parallelPrefixSum</a:t>
            </a:r>
            <a:r>
              <a:rPr lang="en-US" dirty="0"/>
              <a:t>(map);</a:t>
            </a:r>
          </a:p>
          <a:p>
            <a:pPr marL="0" indent="0">
              <a:buNone/>
            </a:pPr>
            <a:r>
              <a:rPr lang="en-US" dirty="0"/>
              <a:t>	int[] pack = new int[prefix[prefix.length-1]];</a:t>
            </a:r>
          </a:p>
          <a:p>
            <a:pPr marL="0" indent="0">
              <a:buNone/>
            </a:pPr>
            <a:r>
              <a:rPr lang="en-US" dirty="0"/>
              <a:t>	</a:t>
            </a:r>
            <a:r>
              <a:rPr lang="en-US" dirty="0" err="1"/>
              <a:t>POOL.invoke</a:t>
            </a:r>
            <a:r>
              <a:rPr lang="en-US" dirty="0"/>
              <a:t>(new </a:t>
            </a:r>
            <a:r>
              <a:rPr lang="en-US" dirty="0" err="1"/>
              <a:t>PopulateTask</a:t>
            </a:r>
            <a:r>
              <a:rPr lang="en-US" dirty="0"/>
              <a:t>(</a:t>
            </a:r>
            <a:r>
              <a:rPr lang="en-US" dirty="0" err="1"/>
              <a:t>arr</a:t>
            </a:r>
            <a:r>
              <a:rPr lang="en-US" dirty="0"/>
              <a:t>, map, prefix, pack, 0, </a:t>
            </a:r>
            <a:r>
              <a:rPr lang="en-US" dirty="0" err="1"/>
              <a:t>arr.length</a:t>
            </a:r>
            <a:r>
              <a:rPr lang="en-US" dirty="0"/>
              <a:t>));</a:t>
            </a:r>
          </a:p>
          <a:p>
            <a:pPr marL="0" indent="0">
              <a:buNone/>
            </a:pPr>
            <a:r>
              <a:rPr lang="en-US" dirty="0"/>
              <a:t>	return pack;</a:t>
            </a:r>
          </a:p>
          <a:p>
            <a:pPr marL="0" indent="0">
              <a:buNone/>
            </a:pPr>
            <a:r>
              <a:rPr lang="en-US" dirty="0"/>
              <a:t>}</a:t>
            </a:r>
          </a:p>
        </p:txBody>
      </p:sp>
    </p:spTree>
    <p:extLst>
      <p:ext uri="{BB962C8B-B14F-4D97-AF65-F5344CB8AC3E}">
        <p14:creationId xmlns:p14="http://schemas.microsoft.com/office/powerpoint/2010/main" val="24274018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1F739-3DFF-F9F3-CD03-58BBAE065C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A51CA6-AB65-A7E4-1118-AA60D1855B31}"/>
              </a:ext>
            </a:extLst>
          </p:cNvPr>
          <p:cNvSpPr>
            <a:spLocks noGrp="1"/>
          </p:cNvSpPr>
          <p:nvPr>
            <p:ph type="title"/>
          </p:nvPr>
        </p:nvSpPr>
        <p:spPr/>
        <p:txBody>
          <a:bodyPr/>
          <a:lstStyle/>
          <a:p>
            <a:r>
              <a:rPr lang="en-US" dirty="0"/>
              <a:t>Map/Reduction/Pack Example</a:t>
            </a:r>
          </a:p>
        </p:txBody>
      </p:sp>
      <p:sp>
        <p:nvSpPr>
          <p:cNvPr id="3" name="Content Placeholder 2">
            <a:extLst>
              <a:ext uri="{FF2B5EF4-FFF2-40B4-BE49-F238E27FC236}">
                <a16:creationId xmlns:a16="http://schemas.microsoft.com/office/drawing/2014/main" id="{976CA658-A673-FEB1-BD15-AA7AAE8030C4}"/>
              </a:ext>
            </a:extLst>
          </p:cNvPr>
          <p:cNvSpPr>
            <a:spLocks noGrp="1"/>
          </p:cNvSpPr>
          <p:nvPr>
            <p:ph idx="1"/>
          </p:nvPr>
        </p:nvSpPr>
        <p:spPr/>
        <p:txBody>
          <a:bodyPr>
            <a:normAutofit/>
          </a:bodyPr>
          <a:lstStyle/>
          <a:p>
            <a:r>
              <a:rPr lang="en-US" dirty="0"/>
              <a:t>Multiply together the lengths of all of the odd-length strings in a given array</a:t>
            </a:r>
          </a:p>
          <a:p>
            <a:pPr lvl="1"/>
            <a:r>
              <a:rPr lang="en-US" dirty="0"/>
              <a:t>First, do a map to covert the array of strings into an array of their lengths</a:t>
            </a:r>
          </a:p>
          <a:p>
            <a:pPr lvl="1"/>
            <a:r>
              <a:rPr lang="en-US" dirty="0"/>
              <a:t>Then do a map on that array so each value maps to 1 if it’s even and itself if it’s odd</a:t>
            </a:r>
          </a:p>
          <a:p>
            <a:pPr lvl="2"/>
            <a:r>
              <a:rPr lang="en-US" dirty="0">
                <a:solidFill>
                  <a:srgbClr val="FF0000"/>
                </a:solidFill>
              </a:rPr>
              <a:t>Alternatively, do a pack on the array to remove all even values</a:t>
            </a:r>
          </a:p>
          <a:p>
            <a:pPr lvl="1"/>
            <a:r>
              <a:rPr lang="en-US" dirty="0"/>
              <a:t>Then do a reduction to multiply together that final result</a:t>
            </a:r>
          </a:p>
          <a:p>
            <a:pPr lvl="1"/>
            <a:endParaRPr lang="en-US" dirty="0"/>
          </a:p>
          <a:p>
            <a:endParaRPr lang="en-US" dirty="0"/>
          </a:p>
        </p:txBody>
      </p:sp>
    </p:spTree>
    <p:extLst>
      <p:ext uri="{BB962C8B-B14F-4D97-AF65-F5344CB8AC3E}">
        <p14:creationId xmlns:p14="http://schemas.microsoft.com/office/powerpoint/2010/main" val="2911669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27CD9-CCBF-A90A-4C53-49B63426D9C3}"/>
              </a:ext>
            </a:extLst>
          </p:cNvPr>
          <p:cNvSpPr>
            <a:spLocks noGrp="1"/>
          </p:cNvSpPr>
          <p:nvPr>
            <p:ph type="title"/>
          </p:nvPr>
        </p:nvSpPr>
        <p:spPr/>
        <p:txBody>
          <a:bodyPr/>
          <a:lstStyle/>
          <a:p>
            <a:r>
              <a:rPr lang="en-US" dirty="0"/>
              <a:t>Reduction/Fold</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906D332-D82D-6EDD-59C1-82CAA9AABD16}"/>
                  </a:ext>
                </a:extLst>
              </p:cNvPr>
              <p:cNvSpPr>
                <a:spLocks noGrp="1"/>
              </p:cNvSpPr>
              <p:nvPr>
                <p:ph idx="1"/>
              </p:nvPr>
            </p:nvSpPr>
            <p:spPr/>
            <p:txBody>
              <a:bodyPr/>
              <a:lstStyle/>
              <a:p>
                <a:r>
                  <a:rPr lang="en-US" b="1" dirty="0"/>
                  <a:t>Input</a:t>
                </a:r>
                <a:r>
                  <a:rPr lang="en-US" dirty="0"/>
                  <a:t>: array</a:t>
                </a:r>
              </a:p>
              <a:p>
                <a:r>
                  <a:rPr lang="en-US" b="1" dirty="0"/>
                  <a:t>Output:</a:t>
                </a:r>
                <a:r>
                  <a:rPr lang="en-US" dirty="0"/>
                  <a:t> single object (sum, max, min, parity, histogram, etc.)</a:t>
                </a:r>
                <a:endParaRPr lang="en-US" b="1" dirty="0"/>
              </a:p>
              <a:p>
                <a:r>
                  <a:rPr lang="en-US" dirty="0"/>
                  <a:t>We “reduce” all elements in an array to a single item</a:t>
                </a:r>
              </a:p>
              <a:p>
                <a:r>
                  <a:rPr lang="en-US" b="1" dirty="0"/>
                  <a:t>Requirement:</a:t>
                </a:r>
                <a:r>
                  <a:rPr lang="en-US" dirty="0"/>
                  <a:t> operation done among elements is associative</a:t>
                </a:r>
              </a:p>
              <a:p>
                <a:pPr lvl="1"/>
                <a14:m>
                  <m:oMath xmlns:m="http://schemas.openxmlformats.org/officeDocument/2006/math">
                    <m:d>
                      <m:dPr>
                        <m:ctrlPr>
                          <a:rPr lang="en-US" b="0" i="1" smtClean="0">
                            <a:solidFill>
                              <a:schemeClr val="accent1"/>
                            </a:solidFill>
                            <a:latin typeface="Cambria Math" panose="02040503050406030204" pitchFamily="18" charset="0"/>
                          </a:rPr>
                        </m:ctrlPr>
                      </m:dPr>
                      <m:e>
                        <m:r>
                          <a:rPr lang="en-US" b="0" i="1" smtClean="0">
                            <a:solidFill>
                              <a:schemeClr val="accent1"/>
                            </a:solidFill>
                            <a:latin typeface="Cambria Math" panose="02040503050406030204" pitchFamily="18" charset="0"/>
                          </a:rPr>
                          <m:t>𝑥</m:t>
                        </m:r>
                        <m:r>
                          <a:rPr lang="en-US" b="0" i="1" smtClean="0">
                            <a:solidFill>
                              <a:schemeClr val="accent1"/>
                            </a:solidFill>
                            <a:latin typeface="Cambria Math" panose="02040503050406030204" pitchFamily="18" charset="0"/>
                          </a:rPr>
                          <m:t>+</m:t>
                        </m:r>
                        <m:r>
                          <a:rPr lang="en-US" b="0" i="1" smtClean="0">
                            <a:solidFill>
                              <a:schemeClr val="accent1"/>
                            </a:solidFill>
                            <a:latin typeface="Cambria Math" panose="02040503050406030204" pitchFamily="18" charset="0"/>
                          </a:rPr>
                          <m:t>𝑦</m:t>
                        </m:r>
                      </m:e>
                    </m:d>
                    <m:r>
                      <a:rPr lang="en-US" b="0" i="1" smtClean="0">
                        <a:solidFill>
                          <a:schemeClr val="accent1"/>
                        </a:solidFill>
                        <a:latin typeface="Cambria Math" panose="02040503050406030204" pitchFamily="18" charset="0"/>
                      </a:rPr>
                      <m:t>+</m:t>
                    </m:r>
                    <m:r>
                      <a:rPr lang="en-US" b="0" i="1" smtClean="0">
                        <a:solidFill>
                          <a:schemeClr val="accent1"/>
                        </a:solidFill>
                        <a:latin typeface="Cambria Math" panose="02040503050406030204" pitchFamily="18" charset="0"/>
                      </a:rPr>
                      <m:t>𝑧</m:t>
                    </m:r>
                    <m:r>
                      <a:rPr lang="en-US" b="0" i="1" smtClean="0">
                        <a:solidFill>
                          <a:schemeClr val="accent1"/>
                        </a:solidFill>
                        <a:latin typeface="Cambria Math" panose="02040503050406030204" pitchFamily="18" charset="0"/>
                      </a:rPr>
                      <m:t>=</m:t>
                    </m:r>
                    <m:r>
                      <a:rPr lang="en-US" b="0" i="1" smtClean="0">
                        <a:solidFill>
                          <a:schemeClr val="accent1"/>
                        </a:solidFill>
                        <a:latin typeface="Cambria Math" panose="02040503050406030204" pitchFamily="18" charset="0"/>
                      </a:rPr>
                      <m:t>𝑥</m:t>
                    </m:r>
                    <m:r>
                      <a:rPr lang="en-US" b="0" i="1" smtClean="0">
                        <a:solidFill>
                          <a:schemeClr val="accent1"/>
                        </a:solidFill>
                        <a:latin typeface="Cambria Math" panose="02040503050406030204" pitchFamily="18" charset="0"/>
                      </a:rPr>
                      <m:t>+(</m:t>
                    </m:r>
                    <m:r>
                      <a:rPr lang="en-US" b="0" i="1" smtClean="0">
                        <a:solidFill>
                          <a:schemeClr val="accent1"/>
                        </a:solidFill>
                        <a:latin typeface="Cambria Math" panose="02040503050406030204" pitchFamily="18" charset="0"/>
                      </a:rPr>
                      <m:t>𝑦</m:t>
                    </m:r>
                    <m:r>
                      <a:rPr lang="en-US" b="0" i="1" smtClean="0">
                        <a:solidFill>
                          <a:schemeClr val="accent1"/>
                        </a:solidFill>
                        <a:latin typeface="Cambria Math" panose="02040503050406030204" pitchFamily="18" charset="0"/>
                      </a:rPr>
                      <m:t>+</m:t>
                    </m:r>
                    <m:r>
                      <a:rPr lang="en-US" b="0" i="1" smtClean="0">
                        <a:solidFill>
                          <a:schemeClr val="accent1"/>
                        </a:solidFill>
                        <a:latin typeface="Cambria Math" panose="02040503050406030204" pitchFamily="18" charset="0"/>
                      </a:rPr>
                      <m:t>𝑧</m:t>
                    </m:r>
                    <m:r>
                      <a:rPr lang="en-US" b="0" i="1" smtClean="0">
                        <a:solidFill>
                          <a:schemeClr val="accent1"/>
                        </a:solidFill>
                        <a:latin typeface="Cambria Math" panose="02040503050406030204" pitchFamily="18" charset="0"/>
                      </a:rPr>
                      <m:t>)</m:t>
                    </m:r>
                  </m:oMath>
                </a14:m>
                <a:endParaRPr lang="en-US" dirty="0">
                  <a:solidFill>
                    <a:schemeClr val="accent1"/>
                  </a:solidFill>
                </a:endParaRPr>
              </a:p>
              <a:p>
                <a:pPr lvl="1"/>
                <a:r>
                  <a:rPr lang="en-US" dirty="0">
                    <a:solidFill>
                      <a:schemeClr val="accent1"/>
                    </a:solidFill>
                  </a:rPr>
                  <a:t>min(min(</a:t>
                </a:r>
                <a:r>
                  <a:rPr lang="en-US" dirty="0" err="1">
                    <a:solidFill>
                      <a:schemeClr val="accent1"/>
                    </a:solidFill>
                  </a:rPr>
                  <a:t>x,y</a:t>
                </a:r>
                <a:r>
                  <a:rPr lang="en-US" dirty="0">
                    <a:solidFill>
                      <a:schemeClr val="accent1"/>
                    </a:solidFill>
                  </a:rPr>
                  <a:t>),z) = min(x, min(</a:t>
                </a:r>
                <a:r>
                  <a:rPr lang="en-US" dirty="0" err="1">
                    <a:solidFill>
                      <a:schemeClr val="accent1"/>
                    </a:solidFill>
                  </a:rPr>
                  <a:t>y,z</a:t>
                </a:r>
                <a:r>
                  <a:rPr lang="en-US" dirty="0">
                    <a:solidFill>
                      <a:schemeClr val="accent1"/>
                    </a:solidFill>
                  </a:rPr>
                  <a:t>))</a:t>
                </a:r>
              </a:p>
              <a:p>
                <a:pPr lvl="1"/>
                <a:r>
                  <a:rPr lang="en-US" dirty="0">
                    <a:solidFill>
                      <a:schemeClr val="accent1"/>
                    </a:solidFill>
                  </a:rPr>
                  <a:t>parity(parity(</a:t>
                </a:r>
                <a:r>
                  <a:rPr lang="en-US" dirty="0" err="1">
                    <a:solidFill>
                      <a:schemeClr val="accent1"/>
                    </a:solidFill>
                  </a:rPr>
                  <a:t>x,y</a:t>
                </a:r>
                <a:r>
                  <a:rPr lang="en-US" dirty="0">
                    <a:solidFill>
                      <a:schemeClr val="accent1"/>
                    </a:solidFill>
                  </a:rPr>
                  <a:t>), z) = parity(x, parity(</a:t>
                </a:r>
                <a:r>
                  <a:rPr lang="en-US" dirty="0" err="1">
                    <a:solidFill>
                      <a:schemeClr val="accent1"/>
                    </a:solidFill>
                  </a:rPr>
                  <a:t>y,z</a:t>
                </a:r>
                <a:r>
                  <a:rPr lang="en-US" dirty="0">
                    <a:solidFill>
                      <a:schemeClr val="accent1"/>
                    </a:solidFill>
                  </a:rPr>
                  <a:t>))</a:t>
                </a:r>
              </a:p>
              <a:p>
                <a:r>
                  <a:rPr lang="en-US" dirty="0"/>
                  <a:t>The “single item” can itself be complex</a:t>
                </a:r>
              </a:p>
              <a:p>
                <a:pPr lvl="1"/>
                <a:r>
                  <a:rPr lang="en-US" dirty="0"/>
                  <a:t>E.g. create a histogram of results from an array of trials</a:t>
                </a:r>
              </a:p>
            </p:txBody>
          </p:sp>
        </mc:Choice>
        <mc:Fallback xmlns="">
          <p:sp>
            <p:nvSpPr>
              <p:cNvPr id="3" name="Content Placeholder 2">
                <a:extLst>
                  <a:ext uri="{FF2B5EF4-FFF2-40B4-BE49-F238E27FC236}">
                    <a16:creationId xmlns:a16="http://schemas.microsoft.com/office/drawing/2014/main" id="{C906D332-D82D-6EDD-59C1-82CAA9AABD16}"/>
                  </a:ext>
                </a:extLst>
              </p:cNvPr>
              <p:cNvSpPr>
                <a:spLocks noGrp="1" noRot="1" noChangeAspect="1" noMove="1" noResize="1" noEditPoints="1" noAdjustHandles="1" noChangeArrowheads="1" noChangeShapeType="1" noTextEdit="1"/>
              </p:cNvSpPr>
              <p:nvPr>
                <p:ph idx="1"/>
              </p:nvPr>
            </p:nvSpPr>
            <p:spPr>
              <a:blipFill>
                <a:blip r:embed="rId2"/>
                <a:stretch>
                  <a:fillRect l="-1086" t="-2326"/>
                </a:stretch>
              </a:blipFill>
            </p:spPr>
            <p:txBody>
              <a:bodyPr/>
              <a:lstStyle/>
              <a:p>
                <a:r>
                  <a:rPr lang="en-US">
                    <a:noFill/>
                  </a:rPr>
                  <a:t> </a:t>
                </a:r>
              </a:p>
            </p:txBody>
          </p:sp>
        </mc:Fallback>
      </mc:AlternateContent>
    </p:spTree>
    <p:extLst>
      <p:ext uri="{BB962C8B-B14F-4D97-AF65-F5344CB8AC3E}">
        <p14:creationId xmlns:p14="http://schemas.microsoft.com/office/powerpoint/2010/main" val="1054761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C514-8F23-D967-F04B-F03124E85525}"/>
              </a:ext>
            </a:extLst>
          </p:cNvPr>
          <p:cNvSpPr>
            <a:spLocks noGrp="1"/>
          </p:cNvSpPr>
          <p:nvPr>
            <p:ph type="title"/>
          </p:nvPr>
        </p:nvSpPr>
        <p:spPr>
          <a:xfrm>
            <a:off x="838200" y="-295275"/>
            <a:ext cx="10515600" cy="1325563"/>
          </a:xfrm>
        </p:spPr>
        <p:txBody>
          <a:bodyPr>
            <a:normAutofit/>
          </a:bodyPr>
          <a:lstStyle/>
          <a:p>
            <a:r>
              <a:rPr lang="en-US" sz="4000" dirty="0"/>
              <a:t>Find Max with </a:t>
            </a:r>
            <a:r>
              <a:rPr lang="en-US" sz="4000" dirty="0" err="1"/>
              <a:t>ForkJoin</a:t>
            </a:r>
            <a:endParaRPr lang="en-US" sz="4000" dirty="0"/>
          </a:p>
        </p:txBody>
      </p:sp>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a:xfrm>
            <a:off x="482600" y="701040"/>
            <a:ext cx="10515600" cy="6380480"/>
          </a:xfrm>
        </p:spPr>
        <p:txBody>
          <a:bodyPr>
            <a:normAutofit fontScale="62500" lnSpcReduction="20000"/>
          </a:bodyPr>
          <a:lstStyle/>
          <a:p>
            <a:pPr marL="0" indent="0">
              <a:buNone/>
            </a:pPr>
            <a:r>
              <a:rPr lang="en-US" dirty="0"/>
              <a:t>class </a:t>
            </a:r>
            <a:r>
              <a:rPr lang="en-US" dirty="0" err="1"/>
              <a:t>MaxTask</a:t>
            </a:r>
            <a:r>
              <a:rPr lang="en-US" dirty="0"/>
              <a:t> extends </a:t>
            </a:r>
            <a:r>
              <a:rPr lang="en-US" dirty="0" err="1"/>
              <a:t>RecursiveTask</a:t>
            </a:r>
            <a:r>
              <a:rPr lang="en-US" dirty="0"/>
              <a:t>&lt;Integer&gt; { </a:t>
            </a:r>
          </a:p>
          <a:p>
            <a:pPr marL="0" indent="0">
              <a:buNone/>
            </a:pPr>
            <a:r>
              <a:rPr lang="en-US" dirty="0"/>
              <a:t>	int lo; int hi; int[] </a:t>
            </a:r>
            <a:r>
              <a:rPr lang="en-US" dirty="0" err="1"/>
              <a:t>arr</a:t>
            </a:r>
            <a:r>
              <a:rPr lang="en-US" dirty="0"/>
              <a:t>; // fields to know what to do </a:t>
            </a:r>
          </a:p>
          <a:p>
            <a:pPr marL="0" indent="0">
              <a:buNone/>
            </a:pPr>
            <a:r>
              <a:rPr lang="en-US" dirty="0"/>
              <a:t>	</a:t>
            </a:r>
            <a:r>
              <a:rPr lang="en-US" dirty="0" err="1"/>
              <a:t>SumTask</a:t>
            </a:r>
            <a:r>
              <a:rPr lang="en-US" dirty="0"/>
              <a:t>(int[] a, int l, int h) { … } </a:t>
            </a:r>
          </a:p>
          <a:p>
            <a:pPr marL="0" indent="0">
              <a:buNone/>
            </a:pPr>
            <a:r>
              <a:rPr lang="en-US" dirty="0"/>
              <a:t>	protected Integer compute(){// return answer </a:t>
            </a:r>
          </a:p>
          <a:p>
            <a:pPr marL="0" indent="0">
              <a:buNone/>
            </a:pPr>
            <a:r>
              <a:rPr lang="en-US" dirty="0"/>
              <a:t>		if(hi – lo &lt; SEQUENTIAL_CUTOFF) {  // base case</a:t>
            </a:r>
          </a:p>
          <a:p>
            <a:pPr marL="0" indent="0">
              <a:buNone/>
            </a:pPr>
            <a:r>
              <a:rPr lang="en-US" dirty="0"/>
              <a:t>			int </a:t>
            </a:r>
            <a:r>
              <a:rPr lang="en-US" dirty="0" err="1"/>
              <a:t>ans</a:t>
            </a:r>
            <a:r>
              <a:rPr lang="en-US" dirty="0"/>
              <a:t> = </a:t>
            </a:r>
            <a:r>
              <a:rPr lang="en-US" dirty="0" err="1"/>
              <a:t>Integer.MIN_VALUE</a:t>
            </a:r>
            <a:r>
              <a:rPr lang="en-US" dirty="0"/>
              <a:t>; // local var, not a field </a:t>
            </a:r>
          </a:p>
          <a:p>
            <a:pPr marL="0" indent="0">
              <a:buNone/>
            </a:pPr>
            <a:r>
              <a:rPr lang="en-US" dirty="0"/>
              <a:t>			</a:t>
            </a:r>
            <a:r>
              <a:rPr lang="en-US" dirty="0">
                <a:solidFill>
                  <a:srgbClr val="FF0000"/>
                </a:solidFill>
              </a:rPr>
              <a:t>for(int </a:t>
            </a:r>
            <a:r>
              <a:rPr lang="en-US" dirty="0" err="1">
                <a:solidFill>
                  <a:srgbClr val="FF0000"/>
                </a:solidFill>
              </a:rPr>
              <a:t>i</a:t>
            </a:r>
            <a:r>
              <a:rPr lang="en-US" dirty="0">
                <a:solidFill>
                  <a:srgbClr val="FF0000"/>
                </a:solidFill>
              </a:rPr>
              <a:t>=lo; </a:t>
            </a:r>
            <a:r>
              <a:rPr lang="en-US" dirty="0" err="1">
                <a:solidFill>
                  <a:srgbClr val="FF0000"/>
                </a:solidFill>
              </a:rPr>
              <a:t>i</a:t>
            </a:r>
            <a:r>
              <a:rPr lang="en-US" dirty="0">
                <a:solidFill>
                  <a:srgbClr val="FF0000"/>
                </a:solidFill>
              </a:rPr>
              <a:t> &lt; hi; </a:t>
            </a:r>
            <a:r>
              <a:rPr lang="en-US" dirty="0" err="1">
                <a:solidFill>
                  <a:srgbClr val="FF0000"/>
                </a:solidFill>
              </a:rPr>
              <a:t>i</a:t>
            </a:r>
            <a:r>
              <a:rPr lang="en-US" dirty="0">
                <a:solidFill>
                  <a:srgbClr val="FF0000"/>
                </a:solidFill>
              </a:rPr>
              <a:t>++) {</a:t>
            </a:r>
          </a:p>
          <a:p>
            <a:pPr marL="0" indent="0">
              <a:buNone/>
            </a:pPr>
            <a:r>
              <a:rPr lang="en-US" dirty="0">
                <a:solidFill>
                  <a:srgbClr val="FF0000"/>
                </a:solidFill>
              </a:rPr>
              <a:t>				</a:t>
            </a:r>
            <a:r>
              <a:rPr lang="en-US" dirty="0" err="1">
                <a:solidFill>
                  <a:srgbClr val="FF0000"/>
                </a:solidFill>
              </a:rPr>
              <a:t>ans</a:t>
            </a:r>
            <a:r>
              <a:rPr lang="en-US" dirty="0">
                <a:solidFill>
                  <a:srgbClr val="FF0000"/>
                </a:solidFill>
              </a:rPr>
              <a:t> = </a:t>
            </a:r>
            <a:r>
              <a:rPr lang="en-US" dirty="0" err="1">
                <a:solidFill>
                  <a:srgbClr val="FF0000"/>
                </a:solidFill>
              </a:rPr>
              <a:t>Math.max</a:t>
            </a:r>
            <a:r>
              <a:rPr lang="en-US" dirty="0">
                <a:solidFill>
                  <a:srgbClr val="FF0000"/>
                </a:solidFill>
              </a:rPr>
              <a:t>(</a:t>
            </a:r>
            <a:r>
              <a:rPr lang="en-US" dirty="0" err="1">
                <a:solidFill>
                  <a:srgbClr val="FF0000"/>
                </a:solidFill>
              </a:rPr>
              <a:t>ans</a:t>
            </a:r>
            <a:r>
              <a:rPr lang="en-US" dirty="0">
                <a:solidFill>
                  <a:srgbClr val="FF0000"/>
                </a:solidFill>
              </a:rPr>
              <a:t>, </a:t>
            </a:r>
            <a:r>
              <a:rPr lang="en-US" dirty="0" err="1">
                <a:solidFill>
                  <a:srgbClr val="FF0000"/>
                </a:solidFill>
              </a:rPr>
              <a:t>arr</a:t>
            </a:r>
            <a:r>
              <a:rPr lang="en-US" dirty="0">
                <a:solidFill>
                  <a:srgbClr val="FF0000"/>
                </a:solidFill>
              </a:rPr>
              <a:t>[</a:t>
            </a:r>
            <a:r>
              <a:rPr lang="en-US" dirty="0" err="1">
                <a:solidFill>
                  <a:srgbClr val="FF0000"/>
                </a:solidFill>
              </a:rPr>
              <a:t>i</a:t>
            </a:r>
            <a:r>
              <a:rPr lang="en-US" dirty="0">
                <a:solidFill>
                  <a:srgbClr val="FF0000"/>
                </a:solidFill>
              </a:rPr>
              <a:t>]);}</a:t>
            </a:r>
          </a:p>
          <a:p>
            <a:pPr marL="0" indent="0">
              <a:buNone/>
            </a:pPr>
            <a:r>
              <a:rPr lang="en-US" dirty="0"/>
              <a:t>			return </a:t>
            </a:r>
            <a:r>
              <a:rPr lang="en-US" dirty="0" err="1"/>
              <a:t>ans</a:t>
            </a:r>
            <a:r>
              <a:rPr lang="en-US" dirty="0"/>
              <a:t>; </a:t>
            </a:r>
          </a:p>
          <a:p>
            <a:pPr marL="0" indent="0">
              <a:buNone/>
            </a:pPr>
            <a:r>
              <a:rPr lang="en-US" dirty="0"/>
              <a:t>		else { </a:t>
            </a:r>
          </a:p>
          <a:p>
            <a:pPr marL="0" indent="0">
              <a:buNone/>
            </a:pPr>
            <a:r>
              <a:rPr lang="en-US" dirty="0"/>
              <a:t>			</a:t>
            </a:r>
            <a:r>
              <a:rPr lang="en-US" dirty="0" err="1"/>
              <a:t>MaxTask</a:t>
            </a:r>
            <a:r>
              <a:rPr lang="en-US" dirty="0"/>
              <a:t> left = new </a:t>
            </a:r>
            <a:r>
              <a:rPr lang="en-US" dirty="0" err="1"/>
              <a:t>MaxTask</a:t>
            </a:r>
            <a:r>
              <a:rPr lang="en-US" dirty="0"/>
              <a:t>(</a:t>
            </a:r>
            <a:r>
              <a:rPr lang="en-US" dirty="0" err="1"/>
              <a:t>arr,lo</a:t>
            </a:r>
            <a:r>
              <a:rPr lang="en-US" dirty="0"/>
              <a:t>,(</a:t>
            </a:r>
            <a:r>
              <a:rPr lang="en-US" dirty="0" err="1"/>
              <a:t>hi+lo</a:t>
            </a:r>
            <a:r>
              <a:rPr lang="en-US" dirty="0"/>
              <a:t>)/2); // divide</a:t>
            </a:r>
          </a:p>
          <a:p>
            <a:pPr marL="0" indent="0">
              <a:buNone/>
            </a:pPr>
            <a:r>
              <a:rPr lang="en-US" dirty="0"/>
              <a:t>			</a:t>
            </a:r>
            <a:r>
              <a:rPr lang="en-US" dirty="0" err="1"/>
              <a:t>MaxTask</a:t>
            </a:r>
            <a:r>
              <a:rPr lang="en-US" dirty="0"/>
              <a:t> right= new </a:t>
            </a:r>
            <a:r>
              <a:rPr lang="en-US" dirty="0" err="1"/>
              <a:t>MaxTask</a:t>
            </a:r>
            <a:r>
              <a:rPr lang="en-US" dirty="0"/>
              <a:t>(</a:t>
            </a:r>
            <a:r>
              <a:rPr lang="en-US" dirty="0" err="1"/>
              <a:t>arr</a:t>
            </a:r>
            <a:r>
              <a:rPr lang="en-US" dirty="0"/>
              <a:t>,(</a:t>
            </a:r>
            <a:r>
              <a:rPr lang="en-US" dirty="0" err="1"/>
              <a:t>hi+lo</a:t>
            </a:r>
            <a:r>
              <a:rPr lang="en-US" dirty="0"/>
              <a:t>)/2,hi); // divide</a:t>
            </a:r>
          </a:p>
          <a:p>
            <a:pPr marL="0" indent="0">
              <a:buNone/>
            </a:pPr>
            <a:r>
              <a:rPr lang="en-US" dirty="0"/>
              <a:t>			</a:t>
            </a:r>
            <a:r>
              <a:rPr lang="en-US" dirty="0" err="1"/>
              <a:t>left.fork</a:t>
            </a:r>
            <a:r>
              <a:rPr lang="en-US" dirty="0"/>
              <a:t>(); // fork a thread and calls compute (conquer)</a:t>
            </a:r>
          </a:p>
          <a:p>
            <a:pPr marL="0" indent="0">
              <a:buNone/>
            </a:pPr>
            <a:r>
              <a:rPr lang="en-US" dirty="0"/>
              <a:t>			int </a:t>
            </a:r>
            <a:r>
              <a:rPr lang="en-US" dirty="0" err="1"/>
              <a:t>rightAns</a:t>
            </a:r>
            <a:r>
              <a:rPr lang="en-US" dirty="0"/>
              <a:t> = </a:t>
            </a:r>
            <a:r>
              <a:rPr lang="en-US" dirty="0" err="1"/>
              <a:t>right.compute</a:t>
            </a:r>
            <a:r>
              <a:rPr lang="en-US" dirty="0"/>
              <a:t>(); //call compute directly (conquer)</a:t>
            </a:r>
          </a:p>
          <a:p>
            <a:pPr marL="0" indent="0">
              <a:buNone/>
            </a:pPr>
            <a:r>
              <a:rPr lang="en-US" dirty="0"/>
              <a:t>			int </a:t>
            </a:r>
            <a:r>
              <a:rPr lang="en-US" dirty="0" err="1"/>
              <a:t>leftAns</a:t>
            </a:r>
            <a:r>
              <a:rPr lang="en-US" dirty="0"/>
              <a:t> = </a:t>
            </a:r>
            <a:r>
              <a:rPr lang="en-US" dirty="0" err="1"/>
              <a:t>left.join</a:t>
            </a:r>
            <a:r>
              <a:rPr lang="en-US" dirty="0"/>
              <a:t>(); // get result from left </a:t>
            </a:r>
          </a:p>
          <a:p>
            <a:pPr marL="0" indent="0">
              <a:buNone/>
            </a:pPr>
            <a:r>
              <a:rPr lang="en-US" dirty="0"/>
              <a:t>			</a:t>
            </a:r>
            <a:r>
              <a:rPr lang="en-US" dirty="0">
                <a:solidFill>
                  <a:srgbClr val="FF0000"/>
                </a:solidFill>
              </a:rPr>
              <a:t>return </a:t>
            </a:r>
            <a:r>
              <a:rPr lang="en-US" dirty="0" err="1">
                <a:solidFill>
                  <a:srgbClr val="FF0000"/>
                </a:solidFill>
              </a:rPr>
              <a:t>Math.max</a:t>
            </a:r>
            <a:r>
              <a:rPr lang="en-US" dirty="0">
                <a:solidFill>
                  <a:srgbClr val="FF0000"/>
                </a:solidFill>
              </a:rPr>
              <a:t>(</a:t>
            </a:r>
            <a:r>
              <a:rPr lang="en-US" dirty="0" err="1">
                <a:solidFill>
                  <a:srgbClr val="FF0000"/>
                </a:solidFill>
              </a:rPr>
              <a:t>rightAns</a:t>
            </a:r>
            <a:r>
              <a:rPr lang="en-US" dirty="0">
                <a:solidFill>
                  <a:srgbClr val="FF0000"/>
                </a:solidFill>
              </a:rPr>
              <a:t>, </a:t>
            </a:r>
            <a:r>
              <a:rPr lang="en-US" dirty="0" err="1">
                <a:solidFill>
                  <a:srgbClr val="FF0000"/>
                </a:solidFill>
              </a:rPr>
              <a:t>leftAns</a:t>
            </a:r>
            <a:r>
              <a:rPr lang="en-US" dirty="0">
                <a:solidFill>
                  <a:srgbClr val="FF0000"/>
                </a:solidFill>
              </a:rPr>
              <a:t>); </a:t>
            </a:r>
            <a:r>
              <a:rPr lang="en-US" dirty="0"/>
              <a:t>// combine</a:t>
            </a:r>
          </a:p>
          <a:p>
            <a:pPr marL="0" indent="0">
              <a:buNone/>
            </a:pPr>
            <a:r>
              <a:rPr lang="en-US" dirty="0"/>
              <a:t>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114904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D51D-ECA0-BCE9-D8FC-770263E97C26}"/>
              </a:ext>
            </a:extLst>
          </p:cNvPr>
          <p:cNvSpPr>
            <a:spLocks noGrp="1"/>
          </p:cNvSpPr>
          <p:nvPr>
            <p:ph type="title"/>
          </p:nvPr>
        </p:nvSpPr>
        <p:spPr/>
        <p:txBody>
          <a:bodyPr/>
          <a:lstStyle/>
          <a:p>
            <a:r>
              <a:rPr lang="en-US" dirty="0"/>
              <a:t>Map</a:t>
            </a:r>
          </a:p>
        </p:txBody>
      </p:sp>
      <p:sp>
        <p:nvSpPr>
          <p:cNvPr id="3" name="Content Placeholder 2">
            <a:extLst>
              <a:ext uri="{FF2B5EF4-FFF2-40B4-BE49-F238E27FC236}">
                <a16:creationId xmlns:a16="http://schemas.microsoft.com/office/drawing/2014/main" id="{951B260D-189A-C8C4-DD7B-FB750532127B}"/>
              </a:ext>
            </a:extLst>
          </p:cNvPr>
          <p:cNvSpPr>
            <a:spLocks noGrp="1"/>
          </p:cNvSpPr>
          <p:nvPr>
            <p:ph idx="1"/>
          </p:nvPr>
        </p:nvSpPr>
        <p:spPr/>
        <p:txBody>
          <a:bodyPr/>
          <a:lstStyle/>
          <a:p>
            <a:r>
              <a:rPr lang="en-US" b="1" dirty="0"/>
              <a:t>Input:</a:t>
            </a:r>
            <a:r>
              <a:rPr lang="en-US" dirty="0"/>
              <a:t> array(s)</a:t>
            </a:r>
          </a:p>
          <a:p>
            <a:r>
              <a:rPr lang="en-US" b="1" dirty="0"/>
              <a:t>Output:</a:t>
            </a:r>
            <a:r>
              <a:rPr lang="en-US" dirty="0"/>
              <a:t> array (of same size)</a:t>
            </a:r>
          </a:p>
          <a:p>
            <a:r>
              <a:rPr lang="en-US" b="1" dirty="0"/>
              <a:t>Requirement:</a:t>
            </a:r>
            <a:r>
              <a:rPr lang="en-US" dirty="0"/>
              <a:t> apply some function to </a:t>
            </a:r>
            <a:r>
              <a:rPr lang="en-US" u="sng" dirty="0"/>
              <a:t>individual</a:t>
            </a:r>
            <a:r>
              <a:rPr lang="en-US" dirty="0"/>
              <a:t> array elements.</a:t>
            </a:r>
            <a:endParaRPr lang="en-US" b="1" dirty="0"/>
          </a:p>
          <a:p>
            <a:r>
              <a:rPr lang="en-US" dirty="0"/>
              <a:t>Examples:</a:t>
            </a:r>
          </a:p>
          <a:p>
            <a:pPr lvl="1"/>
            <a:r>
              <a:rPr lang="en-US" dirty="0"/>
              <a:t>Vector addition:</a:t>
            </a:r>
          </a:p>
          <a:p>
            <a:pPr lvl="2"/>
            <a:r>
              <a:rPr lang="en-US" dirty="0"/>
              <a:t>sum[</a:t>
            </a:r>
            <a:r>
              <a:rPr lang="en-US" dirty="0" err="1"/>
              <a:t>i</a:t>
            </a:r>
            <a:r>
              <a:rPr lang="en-US" dirty="0"/>
              <a:t>] = arr1[</a:t>
            </a:r>
            <a:r>
              <a:rPr lang="en-US" dirty="0" err="1"/>
              <a:t>i</a:t>
            </a:r>
            <a:r>
              <a:rPr lang="en-US" dirty="0"/>
              <a:t>] + arr2[</a:t>
            </a:r>
            <a:r>
              <a:rPr lang="en-US" dirty="0" err="1"/>
              <a:t>i</a:t>
            </a:r>
            <a:r>
              <a:rPr lang="en-US" dirty="0"/>
              <a:t>]</a:t>
            </a:r>
          </a:p>
          <a:p>
            <a:pPr lvl="1"/>
            <a:r>
              <a:rPr lang="en-US" dirty="0"/>
              <a:t>Function application:</a:t>
            </a:r>
          </a:p>
          <a:p>
            <a:pPr lvl="2"/>
            <a:r>
              <a:rPr lang="en-US" dirty="0"/>
              <a:t>out[</a:t>
            </a:r>
            <a:r>
              <a:rPr lang="en-US" dirty="0" err="1"/>
              <a:t>i</a:t>
            </a:r>
            <a:r>
              <a:rPr lang="en-US" dirty="0"/>
              <a:t>] = f(</a:t>
            </a:r>
            <a:r>
              <a:rPr lang="en-US" dirty="0" err="1"/>
              <a:t>arr</a:t>
            </a:r>
            <a:r>
              <a:rPr lang="en-US" dirty="0"/>
              <a:t>[</a:t>
            </a:r>
            <a:r>
              <a:rPr lang="en-US" dirty="0" err="1"/>
              <a:t>i</a:t>
            </a:r>
            <a:r>
              <a:rPr lang="en-US" dirty="0"/>
              <a:t>]); </a:t>
            </a:r>
          </a:p>
          <a:p>
            <a:pPr lvl="1"/>
            <a:endParaRPr lang="en-US" dirty="0"/>
          </a:p>
          <a:p>
            <a:endParaRPr lang="en-US" dirty="0"/>
          </a:p>
        </p:txBody>
      </p:sp>
    </p:spTree>
    <p:extLst>
      <p:ext uri="{BB962C8B-B14F-4D97-AF65-F5344CB8AC3E}">
        <p14:creationId xmlns:p14="http://schemas.microsoft.com/office/powerpoint/2010/main" val="2059209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2C514-8F23-D967-F04B-F03124E85525}"/>
              </a:ext>
            </a:extLst>
          </p:cNvPr>
          <p:cNvSpPr>
            <a:spLocks noGrp="1"/>
          </p:cNvSpPr>
          <p:nvPr>
            <p:ph type="title"/>
          </p:nvPr>
        </p:nvSpPr>
        <p:spPr>
          <a:xfrm>
            <a:off x="838200" y="-295275"/>
            <a:ext cx="10515600" cy="1325563"/>
          </a:xfrm>
        </p:spPr>
        <p:txBody>
          <a:bodyPr>
            <a:normAutofit/>
          </a:bodyPr>
          <a:lstStyle/>
          <a:p>
            <a:r>
              <a:rPr lang="en-US" sz="4000" dirty="0"/>
              <a:t>Vector Addition with </a:t>
            </a:r>
            <a:r>
              <a:rPr lang="en-US" sz="4000" dirty="0" err="1"/>
              <a:t>ForkJoin</a:t>
            </a:r>
            <a:endParaRPr lang="en-US" sz="4000" dirty="0"/>
          </a:p>
        </p:txBody>
      </p:sp>
      <p:sp>
        <p:nvSpPr>
          <p:cNvPr id="3" name="Content Placeholder 2">
            <a:extLst>
              <a:ext uri="{FF2B5EF4-FFF2-40B4-BE49-F238E27FC236}">
                <a16:creationId xmlns:a16="http://schemas.microsoft.com/office/drawing/2014/main" id="{F875E3F7-A903-0324-9401-05583BAB884A}"/>
              </a:ext>
            </a:extLst>
          </p:cNvPr>
          <p:cNvSpPr>
            <a:spLocks noGrp="1"/>
          </p:cNvSpPr>
          <p:nvPr>
            <p:ph idx="1"/>
          </p:nvPr>
        </p:nvSpPr>
        <p:spPr>
          <a:xfrm>
            <a:off x="482600" y="701040"/>
            <a:ext cx="10515600" cy="6380480"/>
          </a:xfrm>
        </p:spPr>
        <p:txBody>
          <a:bodyPr>
            <a:normAutofit fontScale="77500" lnSpcReduction="20000"/>
          </a:bodyPr>
          <a:lstStyle/>
          <a:p>
            <a:pPr marL="0" indent="0">
              <a:buNone/>
            </a:pPr>
            <a:r>
              <a:rPr lang="en-US" dirty="0"/>
              <a:t>class </a:t>
            </a:r>
            <a:r>
              <a:rPr lang="en-US" dirty="0" err="1"/>
              <a:t>AddTask</a:t>
            </a:r>
            <a:r>
              <a:rPr lang="en-US" dirty="0"/>
              <a:t> extends </a:t>
            </a:r>
            <a:r>
              <a:rPr lang="en-US" dirty="0" err="1"/>
              <a:t>RecursiveAction</a:t>
            </a:r>
            <a:r>
              <a:rPr lang="en-US" dirty="0"/>
              <a:t> { </a:t>
            </a:r>
          </a:p>
          <a:p>
            <a:pPr marL="0" indent="0">
              <a:buNone/>
            </a:pPr>
            <a:r>
              <a:rPr lang="en-US" dirty="0"/>
              <a:t>	int lo; int hi; int[] a; int[] b; int[] sum; </a:t>
            </a:r>
          </a:p>
          <a:p>
            <a:pPr marL="0" indent="0">
              <a:buNone/>
            </a:pPr>
            <a:r>
              <a:rPr lang="en-US" dirty="0"/>
              <a:t>	</a:t>
            </a:r>
            <a:r>
              <a:rPr lang="en-US" dirty="0" err="1"/>
              <a:t>AddTask</a:t>
            </a:r>
            <a:r>
              <a:rPr lang="en-US" dirty="0"/>
              <a:t>(</a:t>
            </a:r>
            <a:r>
              <a:rPr lang="en-US" dirty="0">
                <a:solidFill>
                  <a:srgbClr val="FF0000"/>
                </a:solidFill>
              </a:rPr>
              <a:t>int[] a, int[] b, int[] sum</a:t>
            </a:r>
            <a:r>
              <a:rPr lang="en-US" dirty="0"/>
              <a:t>, int l, int h) { … } </a:t>
            </a:r>
          </a:p>
          <a:p>
            <a:pPr marL="0" indent="0">
              <a:buNone/>
            </a:pPr>
            <a:r>
              <a:rPr lang="en-US" dirty="0"/>
              <a:t>	protected </a:t>
            </a:r>
            <a:r>
              <a:rPr lang="en-US" dirty="0">
                <a:solidFill>
                  <a:srgbClr val="FF0000"/>
                </a:solidFill>
              </a:rPr>
              <a:t>void</a:t>
            </a:r>
            <a:r>
              <a:rPr lang="en-US" dirty="0"/>
              <a:t> compute(){// return answer </a:t>
            </a:r>
          </a:p>
          <a:p>
            <a:pPr marL="0" indent="0">
              <a:buNone/>
            </a:pPr>
            <a:r>
              <a:rPr lang="en-US" dirty="0"/>
              <a:t>		if(hi – lo &lt; SEQUENTIAL_CUTOFF) {  // base case</a:t>
            </a:r>
          </a:p>
          <a:p>
            <a:pPr marL="0" indent="0">
              <a:buNone/>
            </a:pPr>
            <a:r>
              <a:rPr lang="en-US" dirty="0"/>
              <a:t>			</a:t>
            </a:r>
            <a:r>
              <a:rPr lang="en-US" dirty="0">
                <a:solidFill>
                  <a:srgbClr val="FF0000"/>
                </a:solidFill>
              </a:rPr>
              <a:t>for(int </a:t>
            </a:r>
            <a:r>
              <a:rPr lang="en-US" dirty="0" err="1">
                <a:solidFill>
                  <a:srgbClr val="FF0000"/>
                </a:solidFill>
              </a:rPr>
              <a:t>i</a:t>
            </a:r>
            <a:r>
              <a:rPr lang="en-US" dirty="0">
                <a:solidFill>
                  <a:srgbClr val="FF0000"/>
                </a:solidFill>
              </a:rPr>
              <a:t>=lo; </a:t>
            </a:r>
            <a:r>
              <a:rPr lang="en-US" dirty="0" err="1">
                <a:solidFill>
                  <a:srgbClr val="FF0000"/>
                </a:solidFill>
              </a:rPr>
              <a:t>i</a:t>
            </a:r>
            <a:r>
              <a:rPr lang="en-US" dirty="0">
                <a:solidFill>
                  <a:srgbClr val="FF0000"/>
                </a:solidFill>
              </a:rPr>
              <a:t> &lt; hi; </a:t>
            </a:r>
            <a:r>
              <a:rPr lang="en-US" dirty="0" err="1">
                <a:solidFill>
                  <a:srgbClr val="FF0000"/>
                </a:solidFill>
              </a:rPr>
              <a:t>i</a:t>
            </a:r>
            <a:r>
              <a:rPr lang="en-US" dirty="0">
                <a:solidFill>
                  <a:srgbClr val="FF0000"/>
                </a:solidFill>
              </a:rPr>
              <a:t>++) {</a:t>
            </a:r>
          </a:p>
          <a:p>
            <a:pPr marL="0" indent="0">
              <a:buNone/>
            </a:pPr>
            <a:r>
              <a:rPr lang="en-US" dirty="0">
                <a:solidFill>
                  <a:srgbClr val="FF0000"/>
                </a:solidFill>
              </a:rPr>
              <a:t>				sum[</a:t>
            </a:r>
            <a:r>
              <a:rPr lang="en-US" dirty="0" err="1">
                <a:solidFill>
                  <a:srgbClr val="FF0000"/>
                </a:solidFill>
              </a:rPr>
              <a:t>i</a:t>
            </a:r>
            <a:r>
              <a:rPr lang="en-US" dirty="0">
                <a:solidFill>
                  <a:srgbClr val="FF0000"/>
                </a:solidFill>
              </a:rPr>
              <a:t>] = a[</a:t>
            </a:r>
            <a:r>
              <a:rPr lang="en-US" dirty="0" err="1">
                <a:solidFill>
                  <a:srgbClr val="FF0000"/>
                </a:solidFill>
              </a:rPr>
              <a:t>i</a:t>
            </a:r>
            <a:r>
              <a:rPr lang="en-US" dirty="0">
                <a:solidFill>
                  <a:srgbClr val="FF0000"/>
                </a:solidFill>
              </a:rPr>
              <a:t>] + b[</a:t>
            </a:r>
            <a:r>
              <a:rPr lang="en-US" dirty="0" err="1">
                <a:solidFill>
                  <a:srgbClr val="FF0000"/>
                </a:solidFill>
              </a:rPr>
              <a:t>i</a:t>
            </a:r>
            <a:r>
              <a:rPr lang="en-US" dirty="0">
                <a:solidFill>
                  <a:srgbClr val="FF0000"/>
                </a:solidFill>
              </a:rPr>
              <a:t>];}</a:t>
            </a:r>
            <a:endParaRPr lang="en-US" dirty="0"/>
          </a:p>
          <a:p>
            <a:pPr marL="0" indent="0">
              <a:buNone/>
            </a:pPr>
            <a:r>
              <a:rPr lang="en-US" dirty="0"/>
              <a:t>		else { </a:t>
            </a:r>
          </a:p>
          <a:p>
            <a:pPr marL="0" indent="0">
              <a:buNone/>
            </a:pPr>
            <a:r>
              <a:rPr lang="en-US" dirty="0"/>
              <a:t>			</a:t>
            </a:r>
            <a:r>
              <a:rPr lang="en-US" dirty="0" err="1"/>
              <a:t>AddTask</a:t>
            </a:r>
            <a:r>
              <a:rPr lang="en-US" dirty="0"/>
              <a:t> left = new </a:t>
            </a:r>
            <a:r>
              <a:rPr lang="en-US" dirty="0" err="1"/>
              <a:t>AddTask</a:t>
            </a:r>
            <a:r>
              <a:rPr lang="en-US" dirty="0"/>
              <a:t>(</a:t>
            </a:r>
            <a:r>
              <a:rPr lang="en-US" dirty="0" err="1"/>
              <a:t>a,b,sum,lo</a:t>
            </a:r>
            <a:r>
              <a:rPr lang="en-US" dirty="0"/>
              <a:t>,(</a:t>
            </a:r>
            <a:r>
              <a:rPr lang="en-US" dirty="0" err="1"/>
              <a:t>hi+lo</a:t>
            </a:r>
            <a:r>
              <a:rPr lang="en-US" dirty="0"/>
              <a:t>)/2); // divide</a:t>
            </a:r>
          </a:p>
          <a:p>
            <a:pPr marL="0" indent="0">
              <a:buNone/>
            </a:pPr>
            <a:r>
              <a:rPr lang="en-US" dirty="0"/>
              <a:t>			</a:t>
            </a:r>
            <a:r>
              <a:rPr lang="en-US" dirty="0" err="1"/>
              <a:t>AddTask</a:t>
            </a:r>
            <a:r>
              <a:rPr lang="en-US" dirty="0"/>
              <a:t> right= new </a:t>
            </a:r>
            <a:r>
              <a:rPr lang="en-US" dirty="0" err="1"/>
              <a:t>AddTask</a:t>
            </a:r>
            <a:r>
              <a:rPr lang="en-US" dirty="0"/>
              <a:t>(</a:t>
            </a:r>
            <a:r>
              <a:rPr lang="en-US" dirty="0" err="1"/>
              <a:t>a,b,sum</a:t>
            </a:r>
            <a:r>
              <a:rPr lang="en-US" dirty="0"/>
              <a:t>,(</a:t>
            </a:r>
            <a:r>
              <a:rPr lang="en-US" dirty="0" err="1"/>
              <a:t>hi+lo</a:t>
            </a:r>
            <a:r>
              <a:rPr lang="en-US" dirty="0"/>
              <a:t>)/2,hi); // divide</a:t>
            </a:r>
          </a:p>
          <a:p>
            <a:pPr marL="0" indent="0">
              <a:buNone/>
            </a:pPr>
            <a:r>
              <a:rPr lang="en-US" dirty="0"/>
              <a:t>			</a:t>
            </a:r>
            <a:r>
              <a:rPr lang="en-US" dirty="0" err="1"/>
              <a:t>left.fork</a:t>
            </a:r>
            <a:r>
              <a:rPr lang="en-US" dirty="0"/>
              <a:t>(); // fork a thread and calls compute (conquer)</a:t>
            </a:r>
          </a:p>
          <a:p>
            <a:pPr marL="0" indent="0">
              <a:buNone/>
            </a:pPr>
            <a:r>
              <a:rPr lang="en-US" dirty="0"/>
              <a:t>			</a:t>
            </a:r>
            <a:r>
              <a:rPr lang="en-US" dirty="0" err="1"/>
              <a:t>right.compute</a:t>
            </a:r>
            <a:r>
              <a:rPr lang="en-US" dirty="0"/>
              <a:t>(); //call compute directly (conquer)</a:t>
            </a:r>
          </a:p>
          <a:p>
            <a:pPr marL="0" indent="0">
              <a:buNone/>
            </a:pPr>
            <a:r>
              <a:rPr lang="en-US" dirty="0"/>
              <a:t>			</a:t>
            </a:r>
            <a:r>
              <a:rPr lang="en-US" dirty="0" err="1"/>
              <a:t>left.join</a:t>
            </a:r>
            <a:r>
              <a:rPr lang="en-US" dirty="0"/>
              <a:t>(); // get result from left </a:t>
            </a:r>
          </a:p>
          <a:p>
            <a:pPr marL="0" indent="0">
              <a:buNone/>
            </a:pPr>
            <a:r>
              <a:rPr lang="en-US" dirty="0"/>
              <a:t>			</a:t>
            </a:r>
            <a:r>
              <a:rPr lang="en-US" dirty="0">
                <a:solidFill>
                  <a:srgbClr val="FF0000"/>
                </a:solidFill>
              </a:rPr>
              <a:t>return; </a:t>
            </a:r>
            <a:r>
              <a:rPr lang="en-US" dirty="0"/>
              <a:t>// combine</a:t>
            </a:r>
          </a:p>
          <a:p>
            <a:pPr marL="0" indent="0">
              <a:buNone/>
            </a:pPr>
            <a:r>
              <a:rPr lang="en-US" dirty="0"/>
              <a:t>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1670344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6954F-71EF-34A7-9B15-D489A8828E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CFE344-D86F-0926-5CDB-DB448BA089FE}"/>
              </a:ext>
            </a:extLst>
          </p:cNvPr>
          <p:cNvSpPr>
            <a:spLocks noGrp="1"/>
          </p:cNvSpPr>
          <p:nvPr>
            <p:ph type="title"/>
          </p:nvPr>
        </p:nvSpPr>
        <p:spPr>
          <a:xfrm>
            <a:off x="838200" y="-295275"/>
            <a:ext cx="10515600" cy="1325563"/>
          </a:xfrm>
        </p:spPr>
        <p:txBody>
          <a:bodyPr>
            <a:normAutofit/>
          </a:bodyPr>
          <a:lstStyle/>
          <a:p>
            <a:r>
              <a:rPr lang="en-US" sz="4000" dirty="0"/>
              <a:t>Function Application with </a:t>
            </a:r>
            <a:r>
              <a:rPr lang="en-US" sz="4000" dirty="0" err="1"/>
              <a:t>ForkJoin</a:t>
            </a:r>
            <a:endParaRPr lang="en-US" sz="4000" dirty="0"/>
          </a:p>
        </p:txBody>
      </p:sp>
      <p:sp>
        <p:nvSpPr>
          <p:cNvPr id="3" name="Content Placeholder 2">
            <a:extLst>
              <a:ext uri="{FF2B5EF4-FFF2-40B4-BE49-F238E27FC236}">
                <a16:creationId xmlns:a16="http://schemas.microsoft.com/office/drawing/2014/main" id="{506E47D3-E728-0E0F-A2FB-9518CADCC794}"/>
              </a:ext>
            </a:extLst>
          </p:cNvPr>
          <p:cNvSpPr>
            <a:spLocks noGrp="1"/>
          </p:cNvSpPr>
          <p:nvPr>
            <p:ph idx="1"/>
          </p:nvPr>
        </p:nvSpPr>
        <p:spPr>
          <a:xfrm>
            <a:off x="482600" y="701040"/>
            <a:ext cx="10515600" cy="6380480"/>
          </a:xfrm>
        </p:spPr>
        <p:txBody>
          <a:bodyPr>
            <a:normAutofit fontScale="70000" lnSpcReduction="20000"/>
          </a:bodyPr>
          <a:lstStyle/>
          <a:p>
            <a:pPr marL="0" indent="0">
              <a:buNone/>
            </a:pPr>
            <a:r>
              <a:rPr lang="en-US" dirty="0"/>
              <a:t>public String </a:t>
            </a:r>
            <a:r>
              <a:rPr lang="en-US" dirty="0" err="1"/>
              <a:t>mapFunction</a:t>
            </a:r>
            <a:r>
              <a:rPr lang="en-US" dirty="0"/>
              <a:t>(int x){…}</a:t>
            </a:r>
          </a:p>
          <a:p>
            <a:pPr marL="0" indent="0">
              <a:buNone/>
            </a:pPr>
            <a:r>
              <a:rPr lang="en-US" dirty="0"/>
              <a:t>class </a:t>
            </a:r>
            <a:r>
              <a:rPr lang="en-US" dirty="0" err="1"/>
              <a:t>MapTask</a:t>
            </a:r>
            <a:r>
              <a:rPr lang="en-US" dirty="0"/>
              <a:t> extends </a:t>
            </a:r>
            <a:r>
              <a:rPr lang="en-US" dirty="0" err="1"/>
              <a:t>RecursiveAction</a:t>
            </a:r>
            <a:r>
              <a:rPr lang="en-US" dirty="0"/>
              <a:t> { </a:t>
            </a:r>
          </a:p>
          <a:p>
            <a:pPr marL="0" indent="0">
              <a:buNone/>
            </a:pPr>
            <a:r>
              <a:rPr lang="en-US" dirty="0"/>
              <a:t>	int lo; int hi; int[] </a:t>
            </a:r>
            <a:r>
              <a:rPr lang="en-US" dirty="0" err="1"/>
              <a:t>arr</a:t>
            </a:r>
            <a:r>
              <a:rPr lang="en-US" dirty="0"/>
              <a:t>; String[] out</a:t>
            </a:r>
          </a:p>
          <a:p>
            <a:pPr marL="0" indent="0">
              <a:buNone/>
            </a:pPr>
            <a:r>
              <a:rPr lang="en-US" dirty="0"/>
              <a:t>	</a:t>
            </a:r>
            <a:r>
              <a:rPr lang="en-US" dirty="0" err="1"/>
              <a:t>MapTask</a:t>
            </a:r>
            <a:r>
              <a:rPr lang="en-US" dirty="0"/>
              <a:t>(</a:t>
            </a:r>
            <a:r>
              <a:rPr lang="en-US" dirty="0">
                <a:solidFill>
                  <a:srgbClr val="FF0000"/>
                </a:solidFill>
              </a:rPr>
              <a:t>int[] </a:t>
            </a:r>
            <a:r>
              <a:rPr lang="en-US" dirty="0" err="1">
                <a:solidFill>
                  <a:srgbClr val="FF0000"/>
                </a:solidFill>
              </a:rPr>
              <a:t>arr</a:t>
            </a:r>
            <a:r>
              <a:rPr lang="en-US" dirty="0">
                <a:solidFill>
                  <a:srgbClr val="FF0000"/>
                </a:solidFill>
              </a:rPr>
              <a:t>, String[] out</a:t>
            </a:r>
            <a:r>
              <a:rPr lang="en-US" dirty="0"/>
              <a:t>, int l, int h) { … } </a:t>
            </a:r>
          </a:p>
          <a:p>
            <a:pPr marL="0" indent="0">
              <a:buNone/>
            </a:pPr>
            <a:r>
              <a:rPr lang="en-US" dirty="0"/>
              <a:t>	protected </a:t>
            </a:r>
            <a:r>
              <a:rPr lang="en-US" dirty="0">
                <a:solidFill>
                  <a:srgbClr val="FF0000"/>
                </a:solidFill>
              </a:rPr>
              <a:t>void</a:t>
            </a:r>
            <a:r>
              <a:rPr lang="en-US" dirty="0"/>
              <a:t> compute(){// return answer </a:t>
            </a:r>
          </a:p>
          <a:p>
            <a:pPr marL="0" indent="0">
              <a:buNone/>
            </a:pPr>
            <a:r>
              <a:rPr lang="en-US" dirty="0"/>
              <a:t>		if(hi – lo &lt; SEQUENTIAL_CUTOFF) {  // base case</a:t>
            </a:r>
          </a:p>
          <a:p>
            <a:pPr marL="0" indent="0">
              <a:buNone/>
            </a:pPr>
            <a:r>
              <a:rPr lang="en-US" dirty="0"/>
              <a:t>			</a:t>
            </a:r>
            <a:r>
              <a:rPr lang="en-US" dirty="0">
                <a:solidFill>
                  <a:srgbClr val="FF0000"/>
                </a:solidFill>
              </a:rPr>
              <a:t>for(int </a:t>
            </a:r>
            <a:r>
              <a:rPr lang="en-US" dirty="0" err="1">
                <a:solidFill>
                  <a:srgbClr val="FF0000"/>
                </a:solidFill>
              </a:rPr>
              <a:t>i</a:t>
            </a:r>
            <a:r>
              <a:rPr lang="en-US" dirty="0">
                <a:solidFill>
                  <a:srgbClr val="FF0000"/>
                </a:solidFill>
              </a:rPr>
              <a:t>=lo; </a:t>
            </a:r>
            <a:r>
              <a:rPr lang="en-US" dirty="0" err="1">
                <a:solidFill>
                  <a:srgbClr val="FF0000"/>
                </a:solidFill>
              </a:rPr>
              <a:t>i</a:t>
            </a:r>
            <a:r>
              <a:rPr lang="en-US" dirty="0">
                <a:solidFill>
                  <a:srgbClr val="FF0000"/>
                </a:solidFill>
              </a:rPr>
              <a:t> &lt; hi; </a:t>
            </a:r>
            <a:r>
              <a:rPr lang="en-US" dirty="0" err="1">
                <a:solidFill>
                  <a:srgbClr val="FF0000"/>
                </a:solidFill>
              </a:rPr>
              <a:t>i</a:t>
            </a:r>
            <a:r>
              <a:rPr lang="en-US" dirty="0">
                <a:solidFill>
                  <a:srgbClr val="FF0000"/>
                </a:solidFill>
              </a:rPr>
              <a:t>++) {</a:t>
            </a:r>
          </a:p>
          <a:p>
            <a:pPr marL="0" indent="0">
              <a:buNone/>
            </a:pPr>
            <a:r>
              <a:rPr lang="en-US" dirty="0">
                <a:solidFill>
                  <a:srgbClr val="FF0000"/>
                </a:solidFill>
              </a:rPr>
              <a:t>				out[</a:t>
            </a:r>
            <a:r>
              <a:rPr lang="en-US" dirty="0" err="1">
                <a:solidFill>
                  <a:srgbClr val="FF0000"/>
                </a:solidFill>
              </a:rPr>
              <a:t>i</a:t>
            </a:r>
            <a:r>
              <a:rPr lang="en-US" dirty="0">
                <a:solidFill>
                  <a:srgbClr val="FF0000"/>
                </a:solidFill>
              </a:rPr>
              <a:t>] = </a:t>
            </a:r>
            <a:r>
              <a:rPr lang="en-US" dirty="0" err="1">
                <a:solidFill>
                  <a:srgbClr val="FF0000"/>
                </a:solidFill>
              </a:rPr>
              <a:t>mapFunction</a:t>
            </a:r>
            <a:r>
              <a:rPr lang="en-US" dirty="0">
                <a:solidFill>
                  <a:srgbClr val="FF0000"/>
                </a:solidFill>
              </a:rPr>
              <a:t>(</a:t>
            </a:r>
            <a:r>
              <a:rPr lang="en-US" dirty="0" err="1">
                <a:solidFill>
                  <a:srgbClr val="FF0000"/>
                </a:solidFill>
              </a:rPr>
              <a:t>arr</a:t>
            </a:r>
            <a:r>
              <a:rPr lang="en-US" dirty="0">
                <a:solidFill>
                  <a:srgbClr val="FF0000"/>
                </a:solidFill>
              </a:rPr>
              <a:t>[</a:t>
            </a:r>
            <a:r>
              <a:rPr lang="en-US" dirty="0" err="1">
                <a:solidFill>
                  <a:srgbClr val="FF0000"/>
                </a:solidFill>
              </a:rPr>
              <a:t>i</a:t>
            </a:r>
            <a:r>
              <a:rPr lang="en-US" dirty="0">
                <a:solidFill>
                  <a:srgbClr val="FF0000"/>
                </a:solidFill>
              </a:rPr>
              <a:t>]);}</a:t>
            </a:r>
            <a:endParaRPr lang="en-US" dirty="0"/>
          </a:p>
          <a:p>
            <a:pPr marL="0" indent="0">
              <a:buNone/>
            </a:pPr>
            <a:r>
              <a:rPr lang="en-US" dirty="0"/>
              <a:t>		else { </a:t>
            </a:r>
          </a:p>
          <a:p>
            <a:pPr marL="0" indent="0">
              <a:buNone/>
            </a:pPr>
            <a:r>
              <a:rPr lang="en-US" dirty="0"/>
              <a:t>			</a:t>
            </a:r>
            <a:r>
              <a:rPr lang="en-US" dirty="0" err="1"/>
              <a:t>MapTask</a:t>
            </a:r>
            <a:r>
              <a:rPr lang="en-US" dirty="0"/>
              <a:t> left = new </a:t>
            </a:r>
            <a:r>
              <a:rPr lang="en-US" dirty="0" err="1"/>
              <a:t>MapTask</a:t>
            </a:r>
            <a:r>
              <a:rPr lang="en-US" dirty="0"/>
              <a:t>(</a:t>
            </a:r>
            <a:r>
              <a:rPr lang="en-US" dirty="0" err="1"/>
              <a:t>arr,out,lo</a:t>
            </a:r>
            <a:r>
              <a:rPr lang="en-US" dirty="0"/>
              <a:t>,(</a:t>
            </a:r>
            <a:r>
              <a:rPr lang="en-US" dirty="0" err="1"/>
              <a:t>hi+lo</a:t>
            </a:r>
            <a:r>
              <a:rPr lang="en-US" dirty="0"/>
              <a:t>)/2); // divide</a:t>
            </a:r>
          </a:p>
          <a:p>
            <a:pPr marL="0" indent="0">
              <a:buNone/>
            </a:pPr>
            <a:r>
              <a:rPr lang="en-US" dirty="0"/>
              <a:t>			</a:t>
            </a:r>
            <a:r>
              <a:rPr lang="en-US" dirty="0" err="1"/>
              <a:t>MapTask</a:t>
            </a:r>
            <a:r>
              <a:rPr lang="en-US" dirty="0"/>
              <a:t> right= new </a:t>
            </a:r>
            <a:r>
              <a:rPr lang="en-US" dirty="0" err="1"/>
              <a:t>MapTask</a:t>
            </a:r>
            <a:r>
              <a:rPr lang="en-US" dirty="0"/>
              <a:t>(</a:t>
            </a:r>
            <a:r>
              <a:rPr lang="en-US" dirty="0" err="1"/>
              <a:t>arr,out</a:t>
            </a:r>
            <a:r>
              <a:rPr lang="en-US" dirty="0"/>
              <a:t>,(</a:t>
            </a:r>
            <a:r>
              <a:rPr lang="en-US" dirty="0" err="1"/>
              <a:t>hi+lo</a:t>
            </a:r>
            <a:r>
              <a:rPr lang="en-US" dirty="0"/>
              <a:t>)/2,hi); // divide</a:t>
            </a:r>
          </a:p>
          <a:p>
            <a:pPr marL="0" indent="0">
              <a:buNone/>
            </a:pPr>
            <a:r>
              <a:rPr lang="en-US" dirty="0"/>
              <a:t>			</a:t>
            </a:r>
            <a:r>
              <a:rPr lang="en-US" dirty="0" err="1"/>
              <a:t>left.fork</a:t>
            </a:r>
            <a:r>
              <a:rPr lang="en-US" dirty="0"/>
              <a:t>(); // fork a thread and calls compute (conquer)</a:t>
            </a:r>
          </a:p>
          <a:p>
            <a:pPr marL="0" indent="0">
              <a:buNone/>
            </a:pPr>
            <a:r>
              <a:rPr lang="en-US" dirty="0"/>
              <a:t>			</a:t>
            </a:r>
            <a:r>
              <a:rPr lang="en-US" dirty="0" err="1"/>
              <a:t>right.compute</a:t>
            </a:r>
            <a:r>
              <a:rPr lang="en-US" dirty="0"/>
              <a:t>(); //call compute directly (conquer)</a:t>
            </a:r>
          </a:p>
          <a:p>
            <a:pPr marL="0" indent="0">
              <a:buNone/>
            </a:pPr>
            <a:r>
              <a:rPr lang="en-US" dirty="0"/>
              <a:t>			</a:t>
            </a:r>
            <a:r>
              <a:rPr lang="en-US" dirty="0" err="1"/>
              <a:t>left.join</a:t>
            </a:r>
            <a:r>
              <a:rPr lang="en-US" dirty="0"/>
              <a:t>(); // get result from left </a:t>
            </a:r>
          </a:p>
          <a:p>
            <a:pPr marL="0" indent="0">
              <a:buNone/>
            </a:pPr>
            <a:r>
              <a:rPr lang="en-US" dirty="0"/>
              <a:t>			</a:t>
            </a:r>
            <a:r>
              <a:rPr lang="en-US" dirty="0">
                <a:solidFill>
                  <a:srgbClr val="FF0000"/>
                </a:solidFill>
              </a:rPr>
              <a:t>return; </a:t>
            </a:r>
            <a:r>
              <a:rPr lang="en-US" dirty="0"/>
              <a:t>// combine</a:t>
            </a:r>
          </a:p>
          <a:p>
            <a:pPr marL="0" indent="0">
              <a:buNone/>
            </a:pPr>
            <a:r>
              <a:rPr lang="en-US" dirty="0"/>
              <a:t>		} </a:t>
            </a:r>
          </a:p>
          <a:p>
            <a:pPr marL="0" indent="0">
              <a:buNone/>
            </a:pPr>
            <a:r>
              <a:rPr lang="en-US" dirty="0"/>
              <a:t>	} </a:t>
            </a:r>
          </a:p>
          <a:p>
            <a:pPr marL="0" indent="0">
              <a:buNone/>
            </a:pPr>
            <a:r>
              <a:rPr lang="en-US" dirty="0"/>
              <a:t>} </a:t>
            </a:r>
          </a:p>
        </p:txBody>
      </p:sp>
    </p:spTree>
    <p:extLst>
      <p:ext uri="{BB962C8B-B14F-4D97-AF65-F5344CB8AC3E}">
        <p14:creationId xmlns:p14="http://schemas.microsoft.com/office/powerpoint/2010/main" val="3707290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30188-9BE6-1DEF-47AB-AA65F663E1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F8EB59-22B6-6FB1-27A7-2F842AB2F052}"/>
              </a:ext>
            </a:extLst>
          </p:cNvPr>
          <p:cNvSpPr>
            <a:spLocks noGrp="1"/>
          </p:cNvSpPr>
          <p:nvPr>
            <p:ph type="title"/>
          </p:nvPr>
        </p:nvSpPr>
        <p:spPr>
          <a:xfrm>
            <a:off x="838200" y="365125"/>
            <a:ext cx="3944016" cy="1325563"/>
          </a:xfrm>
        </p:spPr>
        <p:txBody>
          <a:bodyPr/>
          <a:lstStyle/>
          <a:p>
            <a:r>
              <a:rPr lang="en-US" dirty="0" err="1"/>
              <a:t>ForkJoin</a:t>
            </a:r>
            <a:r>
              <a:rPr lang="en-US" dirty="0"/>
              <a:t> Picture</a:t>
            </a:r>
          </a:p>
        </p:txBody>
      </p:sp>
      <p:grpSp>
        <p:nvGrpSpPr>
          <p:cNvPr id="17" name="Group 16" descr="The tree illustrating the behavior of a forkjoin algorithm.&#10;&#10;Each node in this tree is a RecursiveAction or RecursiveTask object. We initially have a singular such object responsible for the entire input array. This object then creates two new objects: one for the left half of the array and one for the right half. The left object then runs using fork, the right with compute. Because the left object runs with fork, its compute method occurs on a different thread from its parent's. Because the right object runs with compute, its compute method occurs on the same thread as its parent's. ">
            <a:extLst>
              <a:ext uri="{FF2B5EF4-FFF2-40B4-BE49-F238E27FC236}">
                <a16:creationId xmlns:a16="http://schemas.microsoft.com/office/drawing/2014/main" id="{AA21CA5A-C74E-ADE4-1C7F-5250354953F7}"/>
              </a:ext>
            </a:extLst>
          </p:cNvPr>
          <p:cNvGrpSpPr/>
          <p:nvPr/>
        </p:nvGrpSpPr>
        <p:grpSpPr>
          <a:xfrm>
            <a:off x="1422638" y="1739970"/>
            <a:ext cx="9089377" cy="2156077"/>
            <a:chOff x="1422638" y="1739970"/>
            <a:chExt cx="9089377" cy="2156077"/>
          </a:xfrm>
        </p:grpSpPr>
        <p:grpSp>
          <p:nvGrpSpPr>
            <p:cNvPr id="4" name="Group 3">
              <a:extLst>
                <a:ext uri="{FF2B5EF4-FFF2-40B4-BE49-F238E27FC236}">
                  <a16:creationId xmlns:a16="http://schemas.microsoft.com/office/drawing/2014/main" id="{6F3F5C9C-DA52-BD42-DC41-09C156FD6FD1}"/>
                </a:ext>
              </a:extLst>
            </p:cNvPr>
            <p:cNvGrpSpPr/>
            <p:nvPr/>
          </p:nvGrpSpPr>
          <p:grpSpPr>
            <a:xfrm>
              <a:off x="1422638" y="1761306"/>
              <a:ext cx="8941950" cy="2134741"/>
              <a:chOff x="1103784" y="1371600"/>
              <a:chExt cx="9404610" cy="2245193"/>
            </a:xfrm>
          </p:grpSpPr>
          <p:sp>
            <p:nvSpPr>
              <p:cNvPr id="5" name="Rectangle 4">
                <a:extLst>
                  <a:ext uri="{FF2B5EF4-FFF2-40B4-BE49-F238E27FC236}">
                    <a16:creationId xmlns:a16="http://schemas.microsoft.com/office/drawing/2014/main" id="{D5125E63-1AC8-C4A4-5DE1-46A04FFED832}"/>
                  </a:ext>
                </a:extLst>
              </p:cNvPr>
              <p:cNvSpPr/>
              <p:nvPr/>
            </p:nvSpPr>
            <p:spPr>
              <a:xfrm>
                <a:off x="5374640" y="1371600"/>
                <a:ext cx="1270000" cy="586518"/>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[0,8)  </a:t>
                </a:r>
              </a:p>
              <a:p>
                <a:r>
                  <a:rPr lang="en-US" sz="1600" dirty="0">
                    <a:solidFill>
                      <a:schemeClr val="tx1"/>
                    </a:solidFill>
                  </a:rPr>
                  <a:t>Thread: 1</a:t>
                </a:r>
              </a:p>
            </p:txBody>
          </p:sp>
          <p:sp>
            <p:nvSpPr>
              <p:cNvPr id="6" name="Rectangle 5">
                <a:extLst>
                  <a:ext uri="{FF2B5EF4-FFF2-40B4-BE49-F238E27FC236}">
                    <a16:creationId xmlns:a16="http://schemas.microsoft.com/office/drawing/2014/main" id="{2B6EB9B5-3C12-2AE3-D770-7B0CF86E7D44}"/>
                  </a:ext>
                </a:extLst>
              </p:cNvPr>
              <p:cNvSpPr/>
              <p:nvPr/>
            </p:nvSpPr>
            <p:spPr>
              <a:xfrm>
                <a:off x="1103784" y="3030275"/>
                <a:ext cx="1270000" cy="586518"/>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[0,2) </a:t>
                </a:r>
              </a:p>
              <a:p>
                <a:r>
                  <a:rPr lang="en-US" sz="1600" dirty="0">
                    <a:solidFill>
                      <a:schemeClr val="tx1"/>
                    </a:solidFill>
                  </a:rPr>
                  <a:t>Thread: 3</a:t>
                </a:r>
              </a:p>
            </p:txBody>
          </p:sp>
          <p:sp>
            <p:nvSpPr>
              <p:cNvPr id="7" name="Rectangle 6">
                <a:extLst>
                  <a:ext uri="{FF2B5EF4-FFF2-40B4-BE49-F238E27FC236}">
                    <a16:creationId xmlns:a16="http://schemas.microsoft.com/office/drawing/2014/main" id="{A570E629-74CF-BE33-0F92-D2AF838EDB5F}"/>
                  </a:ext>
                </a:extLst>
              </p:cNvPr>
              <p:cNvSpPr/>
              <p:nvPr/>
            </p:nvSpPr>
            <p:spPr>
              <a:xfrm>
                <a:off x="4030674" y="3030275"/>
                <a:ext cx="1270000" cy="586518"/>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[2,4) </a:t>
                </a:r>
              </a:p>
              <a:p>
                <a:r>
                  <a:rPr lang="en-US" sz="1600" dirty="0">
                    <a:solidFill>
                      <a:schemeClr val="tx1"/>
                    </a:solidFill>
                  </a:rPr>
                  <a:t>Thread: 2</a:t>
                </a:r>
              </a:p>
            </p:txBody>
          </p:sp>
          <p:sp>
            <p:nvSpPr>
              <p:cNvPr id="8" name="Rectangle 7">
                <a:extLst>
                  <a:ext uri="{FF2B5EF4-FFF2-40B4-BE49-F238E27FC236}">
                    <a16:creationId xmlns:a16="http://schemas.microsoft.com/office/drawing/2014/main" id="{EC652B84-491F-6027-B0B3-E3E86BC73BBE}"/>
                  </a:ext>
                </a:extLst>
              </p:cNvPr>
              <p:cNvSpPr/>
              <p:nvPr/>
            </p:nvSpPr>
            <p:spPr>
              <a:xfrm>
                <a:off x="2584298" y="2242322"/>
                <a:ext cx="1270000" cy="586518"/>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[0,4) </a:t>
                </a:r>
              </a:p>
              <a:p>
                <a:r>
                  <a:rPr lang="en-US" sz="1600" dirty="0">
                    <a:solidFill>
                      <a:schemeClr val="tx1"/>
                    </a:solidFill>
                  </a:rPr>
                  <a:t>Thread: 2</a:t>
                </a:r>
              </a:p>
            </p:txBody>
          </p:sp>
          <p:sp>
            <p:nvSpPr>
              <p:cNvPr id="9" name="Rectangle 8">
                <a:extLst>
                  <a:ext uri="{FF2B5EF4-FFF2-40B4-BE49-F238E27FC236}">
                    <a16:creationId xmlns:a16="http://schemas.microsoft.com/office/drawing/2014/main" id="{CAB5FFF5-4F3D-A48B-A035-AB0BF43BDCE6}"/>
                  </a:ext>
                </a:extLst>
              </p:cNvPr>
              <p:cNvSpPr/>
              <p:nvPr/>
            </p:nvSpPr>
            <p:spPr>
              <a:xfrm>
                <a:off x="7619387" y="1958118"/>
                <a:ext cx="1270000" cy="586518"/>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[4,8) </a:t>
                </a:r>
              </a:p>
              <a:p>
                <a:r>
                  <a:rPr lang="en-US" sz="1600" dirty="0">
                    <a:solidFill>
                      <a:schemeClr val="tx1"/>
                    </a:solidFill>
                  </a:rPr>
                  <a:t>Thread: 1</a:t>
                </a:r>
              </a:p>
            </p:txBody>
          </p:sp>
          <p:sp>
            <p:nvSpPr>
              <p:cNvPr id="10" name="Rectangle 9">
                <a:extLst>
                  <a:ext uri="{FF2B5EF4-FFF2-40B4-BE49-F238E27FC236}">
                    <a16:creationId xmlns:a16="http://schemas.microsoft.com/office/drawing/2014/main" id="{4F8E114E-0148-4A86-18CE-1D946D06292A}"/>
                  </a:ext>
                </a:extLst>
              </p:cNvPr>
              <p:cNvSpPr/>
              <p:nvPr/>
            </p:nvSpPr>
            <p:spPr>
              <a:xfrm>
                <a:off x="6288427" y="2985669"/>
                <a:ext cx="1270000" cy="586518"/>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[4,6) </a:t>
                </a:r>
              </a:p>
              <a:p>
                <a:r>
                  <a:rPr lang="en-US" sz="1600" dirty="0">
                    <a:solidFill>
                      <a:schemeClr val="tx1"/>
                    </a:solidFill>
                  </a:rPr>
                  <a:t>Thread: 4</a:t>
                </a:r>
              </a:p>
            </p:txBody>
          </p:sp>
          <p:sp>
            <p:nvSpPr>
              <p:cNvPr id="11" name="Rectangle 10">
                <a:extLst>
                  <a:ext uri="{FF2B5EF4-FFF2-40B4-BE49-F238E27FC236}">
                    <a16:creationId xmlns:a16="http://schemas.microsoft.com/office/drawing/2014/main" id="{ECF85705-A51C-4B60-E783-A271A075AC7A}"/>
                  </a:ext>
                </a:extLst>
              </p:cNvPr>
              <p:cNvSpPr/>
              <p:nvPr/>
            </p:nvSpPr>
            <p:spPr>
              <a:xfrm>
                <a:off x="9238394" y="3030275"/>
                <a:ext cx="1270000" cy="586518"/>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range: [6,8) </a:t>
                </a:r>
              </a:p>
              <a:p>
                <a:r>
                  <a:rPr lang="en-US" sz="1600" dirty="0">
                    <a:solidFill>
                      <a:schemeClr val="tx1"/>
                    </a:solidFill>
                  </a:rPr>
                  <a:t>Thread: 1</a:t>
                </a:r>
              </a:p>
            </p:txBody>
          </p:sp>
          <p:cxnSp>
            <p:nvCxnSpPr>
              <p:cNvPr id="20" name="Straight Arrow Connector 19">
                <a:extLst>
                  <a:ext uri="{FF2B5EF4-FFF2-40B4-BE49-F238E27FC236}">
                    <a16:creationId xmlns:a16="http://schemas.microsoft.com/office/drawing/2014/main" id="{88B86F41-1003-FC8A-AF7C-E8A4E633C2D3}"/>
                  </a:ext>
                </a:extLst>
              </p:cNvPr>
              <p:cNvCxnSpPr>
                <a:cxnSpLocks/>
                <a:stCxn id="5" idx="1"/>
                <a:endCxn id="8" idx="0"/>
              </p:cNvCxnSpPr>
              <p:nvPr/>
            </p:nvCxnSpPr>
            <p:spPr>
              <a:xfrm flipH="1">
                <a:off x="3219298" y="1664859"/>
                <a:ext cx="2155342" cy="5774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451AC9A8-D38B-3C65-B7E5-6E43D48CFDA2}"/>
                  </a:ext>
                </a:extLst>
              </p:cNvPr>
              <p:cNvCxnSpPr>
                <a:cxnSpLocks/>
                <a:stCxn id="5" idx="3"/>
                <a:endCxn id="9" idx="0"/>
              </p:cNvCxnSpPr>
              <p:nvPr/>
            </p:nvCxnSpPr>
            <p:spPr>
              <a:xfrm>
                <a:off x="6644640" y="1664859"/>
                <a:ext cx="1609746" cy="29325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4468E919-FD96-8B80-74B9-0BBB9882515E}"/>
                  </a:ext>
                </a:extLst>
              </p:cNvPr>
              <p:cNvCxnSpPr>
                <a:cxnSpLocks/>
                <a:stCxn id="8" idx="3"/>
                <a:endCxn id="7" idx="0"/>
              </p:cNvCxnSpPr>
              <p:nvPr/>
            </p:nvCxnSpPr>
            <p:spPr>
              <a:xfrm>
                <a:off x="3854298" y="2535581"/>
                <a:ext cx="811377" cy="49469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3324D1CC-CA1E-BB77-2AFD-B8E906491D40}"/>
                  </a:ext>
                </a:extLst>
              </p:cNvPr>
              <p:cNvCxnSpPr>
                <a:cxnSpLocks/>
                <a:stCxn id="8" idx="1"/>
                <a:endCxn id="6" idx="0"/>
              </p:cNvCxnSpPr>
              <p:nvPr/>
            </p:nvCxnSpPr>
            <p:spPr>
              <a:xfrm flipH="1">
                <a:off x="1738784" y="2535581"/>
                <a:ext cx="845514" cy="49469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F8EC306E-C92D-6FC0-CAE8-FBA886CA2A82}"/>
                  </a:ext>
                </a:extLst>
              </p:cNvPr>
              <p:cNvCxnSpPr>
                <a:cxnSpLocks/>
                <a:stCxn id="9" idx="1"/>
                <a:endCxn id="10" idx="0"/>
              </p:cNvCxnSpPr>
              <p:nvPr/>
            </p:nvCxnSpPr>
            <p:spPr>
              <a:xfrm flipH="1">
                <a:off x="6923427" y="2251377"/>
                <a:ext cx="695960" cy="73429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1025978D-0F77-6CD2-70B2-684EF7B24D14}"/>
                  </a:ext>
                </a:extLst>
              </p:cNvPr>
              <p:cNvCxnSpPr>
                <a:cxnSpLocks/>
                <a:stCxn id="9" idx="3"/>
                <a:endCxn id="11" idx="0"/>
              </p:cNvCxnSpPr>
              <p:nvPr/>
            </p:nvCxnSpPr>
            <p:spPr>
              <a:xfrm>
                <a:off x="8889387" y="2251377"/>
                <a:ext cx="984007" cy="77889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D5D15E20-CDEB-EB04-4E59-FA3F3E3F1A55}"/>
                </a:ext>
              </a:extLst>
            </p:cNvPr>
            <p:cNvSpPr txBox="1"/>
            <p:nvPr/>
          </p:nvSpPr>
          <p:spPr>
            <a:xfrm>
              <a:off x="7008212" y="1739970"/>
              <a:ext cx="1218988" cy="369332"/>
            </a:xfrm>
            <a:prstGeom prst="rect">
              <a:avLst/>
            </a:prstGeom>
            <a:noFill/>
          </p:spPr>
          <p:txBody>
            <a:bodyPr wrap="none" rtlCol="0">
              <a:spAutoFit/>
            </a:bodyPr>
            <a:lstStyle/>
            <a:p>
              <a:r>
                <a:rPr lang="en-US" dirty="0">
                  <a:solidFill>
                    <a:schemeClr val="accent1"/>
                  </a:solidFill>
                </a:rPr>
                <a:t>.compute()</a:t>
              </a:r>
            </a:p>
          </p:txBody>
        </p:sp>
        <p:sp>
          <p:nvSpPr>
            <p:cNvPr id="12" name="TextBox 11">
              <a:extLst>
                <a:ext uri="{FF2B5EF4-FFF2-40B4-BE49-F238E27FC236}">
                  <a16:creationId xmlns:a16="http://schemas.microsoft.com/office/drawing/2014/main" id="{7F2073C2-A117-A436-1528-531CD8B1EFF9}"/>
                </a:ext>
              </a:extLst>
            </p:cNvPr>
            <p:cNvSpPr txBox="1"/>
            <p:nvPr/>
          </p:nvSpPr>
          <p:spPr>
            <a:xfrm>
              <a:off x="9293027" y="2644969"/>
              <a:ext cx="1218988" cy="369332"/>
            </a:xfrm>
            <a:prstGeom prst="rect">
              <a:avLst/>
            </a:prstGeom>
            <a:noFill/>
          </p:spPr>
          <p:txBody>
            <a:bodyPr wrap="none" rtlCol="0">
              <a:spAutoFit/>
            </a:bodyPr>
            <a:lstStyle/>
            <a:p>
              <a:r>
                <a:rPr lang="en-US" dirty="0">
                  <a:solidFill>
                    <a:schemeClr val="accent1"/>
                  </a:solidFill>
                </a:rPr>
                <a:t>.compute()</a:t>
              </a:r>
            </a:p>
          </p:txBody>
        </p:sp>
        <p:sp>
          <p:nvSpPr>
            <p:cNvPr id="13" name="TextBox 12">
              <a:extLst>
                <a:ext uri="{FF2B5EF4-FFF2-40B4-BE49-F238E27FC236}">
                  <a16:creationId xmlns:a16="http://schemas.microsoft.com/office/drawing/2014/main" id="{574F2B9E-A691-A70D-8E99-305092114154}"/>
                </a:ext>
              </a:extLst>
            </p:cNvPr>
            <p:cNvSpPr txBox="1"/>
            <p:nvPr/>
          </p:nvSpPr>
          <p:spPr>
            <a:xfrm>
              <a:off x="4327704" y="2762221"/>
              <a:ext cx="1218988" cy="369332"/>
            </a:xfrm>
            <a:prstGeom prst="rect">
              <a:avLst/>
            </a:prstGeom>
            <a:noFill/>
          </p:spPr>
          <p:txBody>
            <a:bodyPr wrap="none" rtlCol="0">
              <a:spAutoFit/>
            </a:bodyPr>
            <a:lstStyle/>
            <a:p>
              <a:r>
                <a:rPr lang="en-US" dirty="0">
                  <a:solidFill>
                    <a:schemeClr val="accent1"/>
                  </a:solidFill>
                </a:rPr>
                <a:t>.compute()</a:t>
              </a:r>
            </a:p>
          </p:txBody>
        </p:sp>
        <p:sp>
          <p:nvSpPr>
            <p:cNvPr id="14" name="TextBox 13">
              <a:extLst>
                <a:ext uri="{FF2B5EF4-FFF2-40B4-BE49-F238E27FC236}">
                  <a16:creationId xmlns:a16="http://schemas.microsoft.com/office/drawing/2014/main" id="{89F02BF4-9A50-7F85-44B3-243E771DDBB4}"/>
                </a:ext>
              </a:extLst>
            </p:cNvPr>
            <p:cNvSpPr txBox="1"/>
            <p:nvPr/>
          </p:nvSpPr>
          <p:spPr>
            <a:xfrm>
              <a:off x="3935535" y="1810222"/>
              <a:ext cx="750783" cy="369332"/>
            </a:xfrm>
            <a:prstGeom prst="rect">
              <a:avLst/>
            </a:prstGeom>
            <a:noFill/>
          </p:spPr>
          <p:txBody>
            <a:bodyPr wrap="none" rtlCol="0">
              <a:spAutoFit/>
            </a:bodyPr>
            <a:lstStyle/>
            <a:p>
              <a:r>
                <a:rPr lang="en-US" dirty="0">
                  <a:solidFill>
                    <a:schemeClr val="accent1"/>
                  </a:solidFill>
                </a:rPr>
                <a:t>.fork()</a:t>
              </a:r>
            </a:p>
          </p:txBody>
        </p:sp>
        <p:sp>
          <p:nvSpPr>
            <p:cNvPr id="15" name="TextBox 14">
              <a:extLst>
                <a:ext uri="{FF2B5EF4-FFF2-40B4-BE49-F238E27FC236}">
                  <a16:creationId xmlns:a16="http://schemas.microsoft.com/office/drawing/2014/main" id="{7383D5A7-B4AB-488E-A151-005F4011CF19}"/>
                </a:ext>
              </a:extLst>
            </p:cNvPr>
            <p:cNvSpPr txBox="1"/>
            <p:nvPr/>
          </p:nvSpPr>
          <p:spPr>
            <a:xfrm>
              <a:off x="1948325" y="2644969"/>
              <a:ext cx="750783" cy="369332"/>
            </a:xfrm>
            <a:prstGeom prst="rect">
              <a:avLst/>
            </a:prstGeom>
            <a:noFill/>
          </p:spPr>
          <p:txBody>
            <a:bodyPr wrap="none" rtlCol="0">
              <a:spAutoFit/>
            </a:bodyPr>
            <a:lstStyle/>
            <a:p>
              <a:r>
                <a:rPr lang="en-US" dirty="0">
                  <a:solidFill>
                    <a:schemeClr val="accent1"/>
                  </a:solidFill>
                </a:rPr>
                <a:t>.fork()</a:t>
              </a:r>
            </a:p>
          </p:txBody>
        </p:sp>
        <p:sp>
          <p:nvSpPr>
            <p:cNvPr id="16" name="TextBox 15">
              <a:extLst>
                <a:ext uri="{FF2B5EF4-FFF2-40B4-BE49-F238E27FC236}">
                  <a16:creationId xmlns:a16="http://schemas.microsoft.com/office/drawing/2014/main" id="{56D0C87A-FB99-04BA-537C-D0F2D4EABC1A}"/>
                </a:ext>
              </a:extLst>
            </p:cNvPr>
            <p:cNvSpPr txBox="1"/>
            <p:nvPr/>
          </p:nvSpPr>
          <p:spPr>
            <a:xfrm>
              <a:off x="6632820" y="2619138"/>
              <a:ext cx="750783" cy="369332"/>
            </a:xfrm>
            <a:prstGeom prst="rect">
              <a:avLst/>
            </a:prstGeom>
            <a:noFill/>
          </p:spPr>
          <p:txBody>
            <a:bodyPr wrap="none" rtlCol="0">
              <a:spAutoFit/>
            </a:bodyPr>
            <a:lstStyle/>
            <a:p>
              <a:r>
                <a:rPr lang="en-US" dirty="0">
                  <a:solidFill>
                    <a:schemeClr val="accent1"/>
                  </a:solidFill>
                </a:rPr>
                <a:t>.fork()</a:t>
              </a:r>
            </a:p>
          </p:txBody>
        </p:sp>
      </p:grpSp>
    </p:spTree>
    <p:extLst>
      <p:ext uri="{BB962C8B-B14F-4D97-AF65-F5344CB8AC3E}">
        <p14:creationId xmlns:p14="http://schemas.microsoft.com/office/powerpoint/2010/main" val="34567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6EC53-069A-041A-3F77-B9565F450DD1}"/>
              </a:ext>
            </a:extLst>
          </p:cNvPr>
          <p:cNvSpPr>
            <a:spLocks noGrp="1"/>
          </p:cNvSpPr>
          <p:nvPr>
            <p:ph type="title"/>
          </p:nvPr>
        </p:nvSpPr>
        <p:spPr/>
        <p:txBody>
          <a:bodyPr/>
          <a:lstStyle/>
          <a:p>
            <a:r>
              <a:rPr lang="en-US" dirty="0"/>
              <a:t>Map/Reduction Example</a:t>
            </a:r>
          </a:p>
        </p:txBody>
      </p:sp>
      <p:sp>
        <p:nvSpPr>
          <p:cNvPr id="3" name="Content Placeholder 2">
            <a:extLst>
              <a:ext uri="{FF2B5EF4-FFF2-40B4-BE49-F238E27FC236}">
                <a16:creationId xmlns:a16="http://schemas.microsoft.com/office/drawing/2014/main" id="{A9949420-086E-77E7-B247-F9A98B0B5E89}"/>
              </a:ext>
            </a:extLst>
          </p:cNvPr>
          <p:cNvSpPr>
            <a:spLocks noGrp="1"/>
          </p:cNvSpPr>
          <p:nvPr>
            <p:ph idx="1"/>
          </p:nvPr>
        </p:nvSpPr>
        <p:spPr>
          <a:xfrm>
            <a:off x="838199" y="1825625"/>
            <a:ext cx="10732477" cy="4351338"/>
          </a:xfrm>
        </p:spPr>
        <p:txBody>
          <a:bodyPr>
            <a:normAutofit/>
          </a:bodyPr>
          <a:lstStyle/>
          <a:p>
            <a:r>
              <a:rPr lang="en-US" b="1" dirty="0"/>
              <a:t>Task: </a:t>
            </a:r>
            <a:r>
              <a:rPr lang="en-US" dirty="0"/>
              <a:t>Multiply together the lengths of all the odd-length strings in array</a:t>
            </a:r>
          </a:p>
          <a:p>
            <a:pPr marL="914400" lvl="1" indent="-457200">
              <a:buFont typeface="+mj-lt"/>
              <a:buAutoNum type="arabicPeriod"/>
            </a:pPr>
            <a:r>
              <a:rPr lang="en-US" dirty="0"/>
              <a:t>Apply </a:t>
            </a:r>
            <a:r>
              <a:rPr lang="en-US" u="sng" dirty="0"/>
              <a:t>map</a:t>
            </a:r>
            <a:r>
              <a:rPr lang="en-US" dirty="0"/>
              <a:t> to convert the array of strings into an array of their lengths</a:t>
            </a:r>
          </a:p>
          <a:p>
            <a:pPr marL="914400" lvl="1" indent="-457200">
              <a:buFont typeface="+mj-lt"/>
              <a:buAutoNum type="arabicPeriod"/>
            </a:pPr>
            <a:r>
              <a:rPr lang="en-US" dirty="0"/>
              <a:t>Then do a map on that array so each value maps to 1 if it’s even and itself if it’s odd</a:t>
            </a:r>
          </a:p>
          <a:p>
            <a:pPr marL="914400" lvl="1" indent="-457200">
              <a:buFont typeface="+mj-lt"/>
              <a:buAutoNum type="arabicPeriod"/>
            </a:pPr>
            <a:r>
              <a:rPr lang="en-US" dirty="0"/>
              <a:t>Then do a reduction to multiply together that final result</a:t>
            </a:r>
          </a:p>
          <a:p>
            <a:pPr lvl="1"/>
            <a:endParaRPr lang="en-US" dirty="0"/>
          </a:p>
          <a:p>
            <a:r>
              <a:rPr lang="en-US" dirty="0"/>
              <a:t>Note: You could do this in a single </a:t>
            </a:r>
            <a:r>
              <a:rPr lang="en-US" dirty="0" err="1"/>
              <a:t>ForkJoin</a:t>
            </a:r>
            <a:r>
              <a:rPr lang="en-US" dirty="0"/>
              <a:t> </a:t>
            </a:r>
            <a:r>
              <a:rPr lang="en-US" dirty="0" err="1"/>
              <a:t>RecursiveTask</a:t>
            </a:r>
            <a:endParaRPr lang="en-US" dirty="0"/>
          </a:p>
          <a:p>
            <a:pPr lvl="1"/>
            <a:r>
              <a:rPr lang="en-US" dirty="0"/>
              <a:t> but “deconstructing” useful since some languages designed specifically for parallelism have Map/Reduce built in.</a:t>
            </a:r>
          </a:p>
          <a:p>
            <a:pPr lvl="1"/>
            <a:r>
              <a:rPr lang="en-US" dirty="0"/>
              <a:t>Map and Reduce are two from </a:t>
            </a:r>
            <a:r>
              <a:rPr lang="en-US" b="1" dirty="0"/>
              <a:t>a trio, with Pack/Filter </a:t>
            </a:r>
            <a:r>
              <a:rPr lang="en-US" dirty="0"/>
              <a:t>being the third</a:t>
            </a:r>
          </a:p>
        </p:txBody>
      </p:sp>
    </p:spTree>
    <p:extLst>
      <p:ext uri="{BB962C8B-B14F-4D97-AF65-F5344CB8AC3E}">
        <p14:creationId xmlns:p14="http://schemas.microsoft.com/office/powerpoint/2010/main" val="977752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33721</TotalTime>
  <Words>4322</Words>
  <Application>Microsoft Office PowerPoint</Application>
  <PresentationFormat>Widescreen</PresentationFormat>
  <Paragraphs>841</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Cambria Math</vt:lpstr>
      <vt:lpstr>Calibri</vt:lpstr>
      <vt:lpstr>Calibri Light</vt:lpstr>
      <vt:lpstr>Wingdings</vt:lpstr>
      <vt:lpstr>Arial</vt:lpstr>
      <vt:lpstr>Office Theme</vt:lpstr>
      <vt:lpstr>CSE 332 Spring 2026 Lecture 20: Parallel Prefix</vt:lpstr>
      <vt:lpstr>Which Data Structures are “Suitable” for Parallelism?</vt:lpstr>
      <vt:lpstr>Reduction/Fold</vt:lpstr>
      <vt:lpstr>Find Max with ForkJoin</vt:lpstr>
      <vt:lpstr>Map</vt:lpstr>
      <vt:lpstr>Vector Addition with ForkJoin</vt:lpstr>
      <vt:lpstr>Function Application with ForkJoin</vt:lpstr>
      <vt:lpstr>ForkJoin Picture</vt:lpstr>
      <vt:lpstr>Map/Reduction Example</vt:lpstr>
      <vt:lpstr>Pack/Filter</vt:lpstr>
      <vt:lpstr>Prefix Sum</vt:lpstr>
      <vt:lpstr>Parallel Prefix Sum</vt:lpstr>
      <vt:lpstr>Step 1: Using D&amp;C  Create a Tree, Fill in sum</vt:lpstr>
      <vt:lpstr>Step 1: Create a Tree,   Fill in sum</vt:lpstr>
      <vt:lpstr>Step 1 pseudocode (create tree, compute sum)</vt:lpstr>
      <vt:lpstr>Step 1 Java Code</vt:lpstr>
      <vt:lpstr>After Step 1</vt:lpstr>
      <vt:lpstr>Step 2: fill in leftSum    and Output (1/4)</vt:lpstr>
      <vt:lpstr>Step 2: fill in leftSum    and Output (2/4)</vt:lpstr>
      <vt:lpstr>Step 2: fill in leftSum    and Output (3/4)</vt:lpstr>
      <vt:lpstr>Step 2: fill in leftSum    and Output (4/4)</vt:lpstr>
      <vt:lpstr>Step 2 pseudocode (Compute Leftsum)</vt:lpstr>
      <vt:lpstr>Step 2 Java Code</vt:lpstr>
      <vt:lpstr>Whew! Back to Pack/Filter</vt:lpstr>
      <vt:lpstr>Parallel Pack</vt:lpstr>
      <vt:lpstr>3. Populate in the output in parallel:</vt:lpstr>
      <vt:lpstr>Step 3 Java Code</vt:lpstr>
      <vt:lpstr>Parallel Pack Java Code</vt:lpstr>
      <vt:lpstr>Map/Reduction/Pack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8: Dictionaries, BSTs</dc:title>
  <dc:creator>Nathan Brunelle</dc:creator>
  <cp:lastModifiedBy>Nathan Brunelle</cp:lastModifiedBy>
  <cp:revision>338</cp:revision>
  <dcterms:created xsi:type="dcterms:W3CDTF">2023-10-13T16:06:42Z</dcterms:created>
  <dcterms:modified xsi:type="dcterms:W3CDTF">2026-05-15T22:12:02Z</dcterms:modified>
</cp:coreProperties>
</file>