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7" r:id="rId2"/>
    <p:sldId id="261" r:id="rId3"/>
    <p:sldId id="264" r:id="rId4"/>
    <p:sldId id="265" r:id="rId5"/>
    <p:sldId id="266" r:id="rId6"/>
    <p:sldId id="262" r:id="rId7"/>
    <p:sldId id="263" r:id="rId8"/>
    <p:sldId id="268" r:id="rId9"/>
    <p:sldId id="269" r:id="rId10"/>
    <p:sldId id="270" r:id="rId11"/>
    <p:sldId id="271" r:id="rId12"/>
    <p:sldId id="272" r:id="rId13"/>
    <p:sldId id="273" r:id="rId14"/>
    <p:sldId id="400" r:id="rId15"/>
    <p:sldId id="401" r:id="rId16"/>
    <p:sldId id="277" r:id="rId17"/>
    <p:sldId id="536" r:id="rId18"/>
    <p:sldId id="383" r:id="rId19"/>
    <p:sldId id="402" r:id="rId20"/>
    <p:sldId id="385" r:id="rId21"/>
    <p:sldId id="390" r:id="rId22"/>
    <p:sldId id="391" r:id="rId23"/>
    <p:sldId id="386" r:id="rId24"/>
    <p:sldId id="389" r:id="rId25"/>
    <p:sldId id="388" r:id="rId26"/>
    <p:sldId id="393" r:id="rId27"/>
    <p:sldId id="394" r:id="rId28"/>
    <p:sldId id="395" r:id="rId29"/>
    <p:sldId id="396" r:id="rId30"/>
    <p:sldId id="397" r:id="rId31"/>
    <p:sldId id="398" r:id="rId32"/>
    <p:sldId id="399" r:id="rId33"/>
    <p:sldId id="392" r:id="rId34"/>
  </p:sldIdLst>
  <p:sldSz cx="12192000" cy="6858000"/>
  <p:notesSz cx="6858000" cy="9144000"/>
  <p:embeddedFontLst>
    <p:embeddedFont>
      <p:font typeface="Cambria Math" panose="02040503050406030204" pitchFamily="18" charset="0"/>
      <p:regular r:id="rId35"/>
    </p:embeddedFont>
    <p:embeddedFont>
      <p:font typeface="Consolas" panose="020B0609020204030204" pitchFamily="49" charset="0"/>
      <p:regular r:id="rId36"/>
      <p:bold r:id="rId37"/>
      <p:italic r:id="rId38"/>
      <p:boldItalic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9900"/>
    <a:srgbClr val="FF9797"/>
    <a:srgbClr val="FF6464"/>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77" autoAdjust="0"/>
    <p:restoredTop sz="94660"/>
  </p:normalViewPr>
  <p:slideViewPr>
    <p:cSldViewPr snapToGrid="0">
      <p:cViewPr varScale="1">
        <p:scale>
          <a:sx n="57" d="100"/>
          <a:sy n="57" d="100"/>
        </p:scale>
        <p:origin x="28" y="4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5.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4.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A8D94-701F-50B7-FF63-2391449835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1BD39A-A942-599F-149A-747401D546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35134E-8798-2A87-98AE-0B134785D2DF}"/>
              </a:ext>
            </a:extLst>
          </p:cNvPr>
          <p:cNvSpPr>
            <a:spLocks noGrp="1"/>
          </p:cNvSpPr>
          <p:nvPr>
            <p:ph type="dt" sz="half" idx="10"/>
          </p:nvPr>
        </p:nvSpPr>
        <p:spPr/>
        <p:txBody>
          <a:bodyPr/>
          <a:lstStyle/>
          <a:p>
            <a:fld id="{28421D02-69CC-42C9-85CE-4F8B68ED22B8}" type="datetimeFigureOut">
              <a:rPr lang="en-US" smtClean="0"/>
              <a:t>5/13/2026</a:t>
            </a:fld>
            <a:endParaRPr lang="en-US"/>
          </a:p>
        </p:txBody>
      </p:sp>
      <p:sp>
        <p:nvSpPr>
          <p:cNvPr id="5" name="Footer Placeholder 4">
            <a:extLst>
              <a:ext uri="{FF2B5EF4-FFF2-40B4-BE49-F238E27FC236}">
                <a16:creationId xmlns:a16="http://schemas.microsoft.com/office/drawing/2014/main" id="{E46803DE-E5A1-A42D-17E0-52D8A15FEE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08009D-BD52-D020-26A4-CCFF2596A0F5}"/>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675308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C0788-F665-F0AA-D34E-18CDC381E3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D25BE1-D418-6610-B976-595A42D78D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6C710E-4740-E186-8004-9F098E4B8AA8}"/>
              </a:ext>
            </a:extLst>
          </p:cNvPr>
          <p:cNvSpPr>
            <a:spLocks noGrp="1"/>
          </p:cNvSpPr>
          <p:nvPr>
            <p:ph type="dt" sz="half" idx="10"/>
          </p:nvPr>
        </p:nvSpPr>
        <p:spPr/>
        <p:txBody>
          <a:bodyPr/>
          <a:lstStyle/>
          <a:p>
            <a:fld id="{28421D02-69CC-42C9-85CE-4F8B68ED22B8}" type="datetimeFigureOut">
              <a:rPr lang="en-US" smtClean="0"/>
              <a:t>5/13/2026</a:t>
            </a:fld>
            <a:endParaRPr lang="en-US"/>
          </a:p>
        </p:txBody>
      </p:sp>
      <p:sp>
        <p:nvSpPr>
          <p:cNvPr id="5" name="Footer Placeholder 4">
            <a:extLst>
              <a:ext uri="{FF2B5EF4-FFF2-40B4-BE49-F238E27FC236}">
                <a16:creationId xmlns:a16="http://schemas.microsoft.com/office/drawing/2014/main" id="{63D57D91-6BF0-5F67-0BAA-BA3B5985E8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4EB95B-64CF-ED1B-895D-0C15FB84A947}"/>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896071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6B0D1A-0325-047A-3C56-DB7DC37D1F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2D4EC8-DF7A-722B-0985-B7E8ED8800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F5D96-5B5D-A0E1-6B7E-F894B33DE4BE}"/>
              </a:ext>
            </a:extLst>
          </p:cNvPr>
          <p:cNvSpPr>
            <a:spLocks noGrp="1"/>
          </p:cNvSpPr>
          <p:nvPr>
            <p:ph type="dt" sz="half" idx="10"/>
          </p:nvPr>
        </p:nvSpPr>
        <p:spPr/>
        <p:txBody>
          <a:bodyPr/>
          <a:lstStyle/>
          <a:p>
            <a:fld id="{28421D02-69CC-42C9-85CE-4F8B68ED22B8}" type="datetimeFigureOut">
              <a:rPr lang="en-US" smtClean="0"/>
              <a:t>5/13/2026</a:t>
            </a:fld>
            <a:endParaRPr lang="en-US"/>
          </a:p>
        </p:txBody>
      </p:sp>
      <p:sp>
        <p:nvSpPr>
          <p:cNvPr id="5" name="Footer Placeholder 4">
            <a:extLst>
              <a:ext uri="{FF2B5EF4-FFF2-40B4-BE49-F238E27FC236}">
                <a16:creationId xmlns:a16="http://schemas.microsoft.com/office/drawing/2014/main" id="{0841E58B-FD1B-5158-9002-DB7909020E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6E6E6-5DB2-B08C-E98E-4CE4CABABD3F}"/>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380940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D3513-3DBF-F295-0635-A76FAD8F75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3A398C-CAEC-53AA-8A8B-28B4B6EFE8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42AEDF-9628-E07A-C6FB-A23F1B37D36C}"/>
              </a:ext>
            </a:extLst>
          </p:cNvPr>
          <p:cNvSpPr>
            <a:spLocks noGrp="1"/>
          </p:cNvSpPr>
          <p:nvPr>
            <p:ph type="dt" sz="half" idx="10"/>
          </p:nvPr>
        </p:nvSpPr>
        <p:spPr/>
        <p:txBody>
          <a:bodyPr/>
          <a:lstStyle/>
          <a:p>
            <a:fld id="{28421D02-69CC-42C9-85CE-4F8B68ED22B8}" type="datetimeFigureOut">
              <a:rPr lang="en-US" smtClean="0"/>
              <a:t>5/13/2026</a:t>
            </a:fld>
            <a:endParaRPr lang="en-US"/>
          </a:p>
        </p:txBody>
      </p:sp>
      <p:sp>
        <p:nvSpPr>
          <p:cNvPr id="5" name="Footer Placeholder 4">
            <a:extLst>
              <a:ext uri="{FF2B5EF4-FFF2-40B4-BE49-F238E27FC236}">
                <a16:creationId xmlns:a16="http://schemas.microsoft.com/office/drawing/2014/main" id="{59AD4231-DF5D-E75E-40A2-4490E3864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461DB8-8E9A-0329-3CC7-DD8BE3960F1C}"/>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05728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B190C-5088-0FD4-FA3D-07D222B9FA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E2422D-2D16-CCA8-2A1C-E13A1E0646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6C9900-661D-64EA-83FB-0318C266A8D4}"/>
              </a:ext>
            </a:extLst>
          </p:cNvPr>
          <p:cNvSpPr>
            <a:spLocks noGrp="1"/>
          </p:cNvSpPr>
          <p:nvPr>
            <p:ph type="dt" sz="half" idx="10"/>
          </p:nvPr>
        </p:nvSpPr>
        <p:spPr/>
        <p:txBody>
          <a:bodyPr/>
          <a:lstStyle/>
          <a:p>
            <a:fld id="{28421D02-69CC-42C9-85CE-4F8B68ED22B8}" type="datetimeFigureOut">
              <a:rPr lang="en-US" smtClean="0"/>
              <a:t>5/13/2026</a:t>
            </a:fld>
            <a:endParaRPr lang="en-US"/>
          </a:p>
        </p:txBody>
      </p:sp>
      <p:sp>
        <p:nvSpPr>
          <p:cNvPr id="5" name="Footer Placeholder 4">
            <a:extLst>
              <a:ext uri="{FF2B5EF4-FFF2-40B4-BE49-F238E27FC236}">
                <a16:creationId xmlns:a16="http://schemas.microsoft.com/office/drawing/2014/main" id="{6CAF216F-818C-AE83-8D4F-42EC3C942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1494A3-F80F-EC41-DDC0-726FC63A831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195910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F6897-8ADC-82FB-24C1-148BB152CA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607461-A71F-ECE6-AE85-5EA3DB5E18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BD9E8EA-550B-F0DB-2472-AE2D0456E7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BA28DD-EC75-9F30-A7D3-C90A8D02DC59}"/>
              </a:ext>
            </a:extLst>
          </p:cNvPr>
          <p:cNvSpPr>
            <a:spLocks noGrp="1"/>
          </p:cNvSpPr>
          <p:nvPr>
            <p:ph type="dt" sz="half" idx="10"/>
          </p:nvPr>
        </p:nvSpPr>
        <p:spPr/>
        <p:txBody>
          <a:bodyPr/>
          <a:lstStyle/>
          <a:p>
            <a:fld id="{28421D02-69CC-42C9-85CE-4F8B68ED22B8}" type="datetimeFigureOut">
              <a:rPr lang="en-US" smtClean="0"/>
              <a:t>5/13/2026</a:t>
            </a:fld>
            <a:endParaRPr lang="en-US"/>
          </a:p>
        </p:txBody>
      </p:sp>
      <p:sp>
        <p:nvSpPr>
          <p:cNvPr id="6" name="Footer Placeholder 5">
            <a:extLst>
              <a:ext uri="{FF2B5EF4-FFF2-40B4-BE49-F238E27FC236}">
                <a16:creationId xmlns:a16="http://schemas.microsoft.com/office/drawing/2014/main" id="{4B3D4F3C-0167-D8D5-E58E-83645CE37A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96DDF0-EBE9-4CB3-A532-8F8C26FCF3A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621648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EBC21-07E8-90D6-8FD3-4B7809D355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8688B1-01DC-A6B4-1C44-C73416EC04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4004C5-4EEE-C9A3-0FFF-B154F5B9A8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C95CA1-99E7-80CC-FF66-5C2F259046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21CBD4-5851-D78F-5249-59CDD8C9BC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92F86E-5D21-865D-53AE-77B5C57EAC92}"/>
              </a:ext>
            </a:extLst>
          </p:cNvPr>
          <p:cNvSpPr>
            <a:spLocks noGrp="1"/>
          </p:cNvSpPr>
          <p:nvPr>
            <p:ph type="dt" sz="half" idx="10"/>
          </p:nvPr>
        </p:nvSpPr>
        <p:spPr/>
        <p:txBody>
          <a:bodyPr/>
          <a:lstStyle/>
          <a:p>
            <a:fld id="{28421D02-69CC-42C9-85CE-4F8B68ED22B8}" type="datetimeFigureOut">
              <a:rPr lang="en-US" smtClean="0"/>
              <a:t>5/13/2026</a:t>
            </a:fld>
            <a:endParaRPr lang="en-US"/>
          </a:p>
        </p:txBody>
      </p:sp>
      <p:sp>
        <p:nvSpPr>
          <p:cNvPr id="8" name="Footer Placeholder 7">
            <a:extLst>
              <a:ext uri="{FF2B5EF4-FFF2-40B4-BE49-F238E27FC236}">
                <a16:creationId xmlns:a16="http://schemas.microsoft.com/office/drawing/2014/main" id="{D7F5E5A8-7D51-605B-E276-A7A5B93FE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9E01F4-D4D9-E56F-9035-05E605811E6D}"/>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274187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3237B-2CFD-F0AF-D3E6-2FDD100A8F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614118-0522-CF53-601D-265A3261E4BE}"/>
              </a:ext>
            </a:extLst>
          </p:cNvPr>
          <p:cNvSpPr>
            <a:spLocks noGrp="1"/>
          </p:cNvSpPr>
          <p:nvPr>
            <p:ph type="dt" sz="half" idx="10"/>
          </p:nvPr>
        </p:nvSpPr>
        <p:spPr/>
        <p:txBody>
          <a:bodyPr/>
          <a:lstStyle/>
          <a:p>
            <a:fld id="{28421D02-69CC-42C9-85CE-4F8B68ED22B8}" type="datetimeFigureOut">
              <a:rPr lang="en-US" smtClean="0"/>
              <a:t>5/13/2026</a:t>
            </a:fld>
            <a:endParaRPr lang="en-US"/>
          </a:p>
        </p:txBody>
      </p:sp>
      <p:sp>
        <p:nvSpPr>
          <p:cNvPr id="4" name="Footer Placeholder 3">
            <a:extLst>
              <a:ext uri="{FF2B5EF4-FFF2-40B4-BE49-F238E27FC236}">
                <a16:creationId xmlns:a16="http://schemas.microsoft.com/office/drawing/2014/main" id="{3ACC46D9-B22E-C768-B35E-20DA33956A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5D07EE-0E9C-EC8E-BAC0-7B8C9EFB5AE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76961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BA0918-E285-61F1-EDAF-6B7FD149CC5D}"/>
              </a:ext>
            </a:extLst>
          </p:cNvPr>
          <p:cNvSpPr>
            <a:spLocks noGrp="1"/>
          </p:cNvSpPr>
          <p:nvPr>
            <p:ph type="dt" sz="half" idx="10"/>
          </p:nvPr>
        </p:nvSpPr>
        <p:spPr/>
        <p:txBody>
          <a:bodyPr/>
          <a:lstStyle/>
          <a:p>
            <a:fld id="{28421D02-69CC-42C9-85CE-4F8B68ED22B8}" type="datetimeFigureOut">
              <a:rPr lang="en-US" smtClean="0"/>
              <a:t>5/13/2026</a:t>
            </a:fld>
            <a:endParaRPr lang="en-US"/>
          </a:p>
        </p:txBody>
      </p:sp>
      <p:sp>
        <p:nvSpPr>
          <p:cNvPr id="3" name="Footer Placeholder 2">
            <a:extLst>
              <a:ext uri="{FF2B5EF4-FFF2-40B4-BE49-F238E27FC236}">
                <a16:creationId xmlns:a16="http://schemas.microsoft.com/office/drawing/2014/main" id="{AEAFD855-6290-493F-81E4-A89E8DDEDE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CBAA96-146F-BEF1-15D5-935C1B8E9FE2}"/>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7598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91D78-E109-DF5D-A589-413429D2AE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E91868-FB59-5D14-1BCA-C7C43F068C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A2F535-BC7E-F5E2-864B-461F8404D0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CFCF40-365C-13EE-4DB1-CC7C58586C55}"/>
              </a:ext>
            </a:extLst>
          </p:cNvPr>
          <p:cNvSpPr>
            <a:spLocks noGrp="1"/>
          </p:cNvSpPr>
          <p:nvPr>
            <p:ph type="dt" sz="half" idx="10"/>
          </p:nvPr>
        </p:nvSpPr>
        <p:spPr/>
        <p:txBody>
          <a:bodyPr/>
          <a:lstStyle/>
          <a:p>
            <a:fld id="{28421D02-69CC-42C9-85CE-4F8B68ED22B8}" type="datetimeFigureOut">
              <a:rPr lang="en-US" smtClean="0"/>
              <a:t>5/13/2026</a:t>
            </a:fld>
            <a:endParaRPr lang="en-US"/>
          </a:p>
        </p:txBody>
      </p:sp>
      <p:sp>
        <p:nvSpPr>
          <p:cNvPr id="6" name="Footer Placeholder 5">
            <a:extLst>
              <a:ext uri="{FF2B5EF4-FFF2-40B4-BE49-F238E27FC236}">
                <a16:creationId xmlns:a16="http://schemas.microsoft.com/office/drawing/2014/main" id="{C1858AA7-3077-1807-CEB8-2C0F27B4C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F74C30-07C1-3F35-E57B-30BFA71ABAC4}"/>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53531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81C30-49BA-398C-2DF8-B0736590C2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C7B813-1595-60AF-F5B3-A0DAE66536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06402F2-AF70-21FD-1449-18CBF4C17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1982EC-DE32-4452-40AB-762F386AF589}"/>
              </a:ext>
            </a:extLst>
          </p:cNvPr>
          <p:cNvSpPr>
            <a:spLocks noGrp="1"/>
          </p:cNvSpPr>
          <p:nvPr>
            <p:ph type="dt" sz="half" idx="10"/>
          </p:nvPr>
        </p:nvSpPr>
        <p:spPr/>
        <p:txBody>
          <a:bodyPr/>
          <a:lstStyle/>
          <a:p>
            <a:fld id="{28421D02-69CC-42C9-85CE-4F8B68ED22B8}" type="datetimeFigureOut">
              <a:rPr lang="en-US" smtClean="0"/>
              <a:t>5/13/2026</a:t>
            </a:fld>
            <a:endParaRPr lang="en-US"/>
          </a:p>
        </p:txBody>
      </p:sp>
      <p:sp>
        <p:nvSpPr>
          <p:cNvPr id="6" name="Footer Placeholder 5">
            <a:extLst>
              <a:ext uri="{FF2B5EF4-FFF2-40B4-BE49-F238E27FC236}">
                <a16:creationId xmlns:a16="http://schemas.microsoft.com/office/drawing/2014/main" id="{0EE76A50-D174-12CE-9CCD-74569685B7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D79484-4128-5F97-59B5-3CF00D561C0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401123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FDEBFE-9C54-D45A-111D-948735AB4A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AF582E-F84E-411A-7F7A-D8EF87E1F5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DCE3F9-A152-FD27-1D1D-64A1C313F3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21D02-69CC-42C9-85CE-4F8B68ED22B8}" type="datetimeFigureOut">
              <a:rPr lang="en-US" smtClean="0"/>
              <a:t>5/13/2026</a:t>
            </a:fld>
            <a:endParaRPr lang="en-US"/>
          </a:p>
        </p:txBody>
      </p:sp>
      <p:sp>
        <p:nvSpPr>
          <p:cNvPr id="5" name="Footer Placeholder 4">
            <a:extLst>
              <a:ext uri="{FF2B5EF4-FFF2-40B4-BE49-F238E27FC236}">
                <a16:creationId xmlns:a16="http://schemas.microsoft.com/office/drawing/2014/main" id="{955F318D-9BE5-6E4A-1795-F02EED65F8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404FB82-C81E-722D-F23A-4047C60DBF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A6B0C1-9E0A-4C4A-808A-34C0E77FF2FF}" type="slidenum">
              <a:rPr lang="en-US" smtClean="0"/>
              <a:t>‹#›</a:t>
            </a:fld>
            <a:endParaRPr lang="en-US"/>
          </a:p>
        </p:txBody>
      </p:sp>
    </p:spTree>
    <p:extLst>
      <p:ext uri="{BB962C8B-B14F-4D97-AF65-F5344CB8AC3E}">
        <p14:creationId xmlns:p14="http://schemas.microsoft.com/office/powerpoint/2010/main" val="1671621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w.edu/33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p:txBody>
          <a:bodyPr>
            <a:normAutofit/>
          </a:bodyPr>
          <a:lstStyle/>
          <a:p>
            <a:r>
              <a:rPr lang="en-US" dirty="0"/>
              <a:t>CSE 332 Spring 2026</a:t>
            </a:r>
            <a:br>
              <a:rPr lang="en-US" dirty="0"/>
            </a:br>
            <a:r>
              <a:rPr lang="en-US" dirty="0"/>
              <a:t>Lecture 19: </a:t>
            </a:r>
            <a:r>
              <a:rPr lang="en-US" dirty="0" err="1"/>
              <a:t>ForkJoin</a:t>
            </a:r>
            <a:endParaRPr lang="en-US" dirty="0"/>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2"/>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79273-DB1B-5342-4927-651107D5FCAB}"/>
              </a:ext>
            </a:extLst>
          </p:cNvPr>
          <p:cNvSpPr>
            <a:spLocks noGrp="1"/>
          </p:cNvSpPr>
          <p:nvPr>
            <p:ph type="title"/>
          </p:nvPr>
        </p:nvSpPr>
        <p:spPr>
          <a:xfrm>
            <a:off x="838200" y="365125"/>
            <a:ext cx="11140440" cy="1325563"/>
          </a:xfrm>
        </p:spPr>
        <p:txBody>
          <a:bodyPr/>
          <a:lstStyle/>
          <a:p>
            <a:r>
              <a:rPr lang="en-US" dirty="0"/>
              <a:t>First Attempt (part 2, Creating Thread Objects)</a:t>
            </a:r>
          </a:p>
        </p:txBody>
      </p:sp>
      <p:sp>
        <p:nvSpPr>
          <p:cNvPr id="3" name="Content Placeholder 2">
            <a:extLst>
              <a:ext uri="{FF2B5EF4-FFF2-40B4-BE49-F238E27FC236}">
                <a16:creationId xmlns:a16="http://schemas.microsoft.com/office/drawing/2014/main" id="{7AFAB1CC-5136-D983-B53D-3AA479FB679E}"/>
              </a:ext>
            </a:extLst>
          </p:cNvPr>
          <p:cNvSpPr>
            <a:spLocks noGrp="1"/>
          </p:cNvSpPr>
          <p:nvPr>
            <p:ph idx="1"/>
          </p:nvPr>
        </p:nvSpPr>
        <p:spPr>
          <a:xfrm>
            <a:off x="838200" y="1330960"/>
            <a:ext cx="10515600" cy="5527040"/>
          </a:xfrm>
        </p:spPr>
        <p:txBody>
          <a:bodyPr>
            <a:normAutofit/>
          </a:bodyPr>
          <a:lstStyle/>
          <a:p>
            <a:pPr marL="0" indent="0">
              <a:buNone/>
            </a:pPr>
            <a:r>
              <a:rPr lang="en-US" sz="2000" dirty="0"/>
              <a:t>static int </a:t>
            </a:r>
            <a:r>
              <a:rPr lang="en-US" sz="2000" dirty="0" err="1"/>
              <a:t>parallelSum</a:t>
            </a:r>
            <a:r>
              <a:rPr lang="en-US" sz="2000" dirty="0"/>
              <a:t>(int[] </a:t>
            </a:r>
            <a:r>
              <a:rPr lang="en-US" sz="2000" dirty="0" err="1"/>
              <a:t>arr</a:t>
            </a:r>
            <a:r>
              <a:rPr lang="en-US" sz="2000" dirty="0"/>
              <a:t>){ // this method could be anywhere</a:t>
            </a:r>
          </a:p>
          <a:p>
            <a:pPr marL="0" indent="0">
              <a:buNone/>
            </a:pPr>
            <a:r>
              <a:rPr lang="en-US" sz="2000" dirty="0"/>
              <a:t>	int </a:t>
            </a:r>
            <a:r>
              <a:rPr lang="en-US" sz="2000" dirty="0" err="1"/>
              <a:t>len</a:t>
            </a:r>
            <a:r>
              <a:rPr lang="en-US" sz="2000" dirty="0"/>
              <a:t> = </a:t>
            </a:r>
            <a:r>
              <a:rPr lang="en-US" sz="2000" dirty="0" err="1"/>
              <a:t>arr.length</a:t>
            </a:r>
            <a:r>
              <a:rPr lang="en-US" sz="2000" dirty="0"/>
              <a:t>; </a:t>
            </a:r>
          </a:p>
          <a:p>
            <a:pPr marL="0" indent="0">
              <a:buNone/>
            </a:pPr>
            <a:r>
              <a:rPr lang="en-US" sz="2000" dirty="0"/>
              <a:t>	int </a:t>
            </a:r>
            <a:r>
              <a:rPr lang="en-US" sz="2000" dirty="0" err="1"/>
              <a:t>ans</a:t>
            </a:r>
            <a:r>
              <a:rPr lang="en-US" sz="2000" dirty="0"/>
              <a:t> = 0; </a:t>
            </a:r>
          </a:p>
          <a:p>
            <a:pPr marL="0" indent="0">
              <a:buNone/>
            </a:pPr>
            <a:r>
              <a:rPr lang="en-US" sz="2000" dirty="0"/>
              <a:t>	</a:t>
            </a:r>
            <a:r>
              <a:rPr lang="en-US" sz="2000" dirty="0" err="1"/>
              <a:t>SumThread</a:t>
            </a:r>
            <a:r>
              <a:rPr lang="en-US" sz="2000" dirty="0"/>
              <a:t>[] threads = new </a:t>
            </a:r>
            <a:r>
              <a:rPr lang="en-US" sz="2000" dirty="0" err="1"/>
              <a:t>SumThread</a:t>
            </a:r>
            <a:r>
              <a:rPr lang="en-US" sz="2000" dirty="0"/>
              <a:t>[4]; </a:t>
            </a:r>
          </a:p>
          <a:p>
            <a:pPr marL="0" indent="0">
              <a:buNone/>
            </a:pPr>
            <a:r>
              <a:rPr lang="en-US" sz="2000" dirty="0"/>
              <a:t>	for(int </a:t>
            </a:r>
            <a:r>
              <a:rPr lang="en-US" sz="2000" dirty="0" err="1"/>
              <a:t>i</a:t>
            </a:r>
            <a:r>
              <a:rPr lang="en-US" sz="2000" dirty="0"/>
              <a:t>=0; </a:t>
            </a:r>
            <a:r>
              <a:rPr lang="en-US" sz="2000" dirty="0" err="1"/>
              <a:t>i</a:t>
            </a:r>
            <a:r>
              <a:rPr lang="en-US" sz="2000" dirty="0"/>
              <a:t> &lt; 4; </a:t>
            </a:r>
            <a:r>
              <a:rPr lang="en-US" sz="2000" dirty="0" err="1"/>
              <a:t>i</a:t>
            </a:r>
            <a:r>
              <a:rPr lang="en-US" sz="2000" dirty="0"/>
              <a:t>++) </a:t>
            </a:r>
            <a:r>
              <a:rPr lang="en-US" sz="2000" b="1" u="sng" dirty="0"/>
              <a:t>// create threads</a:t>
            </a:r>
          </a:p>
          <a:p>
            <a:pPr marL="0" indent="0">
              <a:buNone/>
            </a:pPr>
            <a:r>
              <a:rPr lang="en-US" sz="2000" dirty="0"/>
              <a:t>		 threads[</a:t>
            </a:r>
            <a:r>
              <a:rPr lang="en-US" sz="2000" dirty="0" err="1"/>
              <a:t>i</a:t>
            </a:r>
            <a:r>
              <a:rPr lang="en-US" sz="2000" dirty="0"/>
              <a:t>] = new </a:t>
            </a:r>
            <a:r>
              <a:rPr lang="en-US" sz="2000" dirty="0" err="1"/>
              <a:t>SumThread</a:t>
            </a:r>
            <a:r>
              <a:rPr lang="en-US" sz="2000" dirty="0"/>
              <a:t>(</a:t>
            </a:r>
            <a:r>
              <a:rPr lang="en-US" sz="2000" dirty="0" err="1"/>
              <a:t>arr</a:t>
            </a:r>
            <a:r>
              <a:rPr lang="en-US" sz="2000" dirty="0"/>
              <a:t>, </a:t>
            </a:r>
            <a:r>
              <a:rPr lang="en-US" sz="2000" dirty="0" err="1"/>
              <a:t>i</a:t>
            </a:r>
            <a:r>
              <a:rPr lang="en-US" sz="2000" dirty="0"/>
              <a:t>*</a:t>
            </a:r>
            <a:r>
              <a:rPr lang="en-US" sz="2000" dirty="0" err="1"/>
              <a:t>len</a:t>
            </a:r>
            <a:r>
              <a:rPr lang="en-US" sz="2000" dirty="0"/>
              <a:t>/4, (i+1)*</a:t>
            </a:r>
            <a:r>
              <a:rPr lang="en-US" sz="2000" dirty="0" err="1"/>
              <a:t>len</a:t>
            </a:r>
            <a:r>
              <a:rPr lang="en-US" sz="2000" dirty="0"/>
              <a:t>/4);</a:t>
            </a:r>
          </a:p>
          <a:p>
            <a:pPr marL="0" indent="0">
              <a:buNone/>
            </a:pPr>
            <a:r>
              <a:rPr lang="en-US" sz="2000" dirty="0"/>
              <a:t>	</a:t>
            </a:r>
            <a:r>
              <a:rPr lang="en-US" sz="2000" dirty="0">
                <a:solidFill>
                  <a:srgbClr val="FF0000"/>
                </a:solidFill>
              </a:rPr>
              <a:t>// more stuff to follow </a:t>
            </a:r>
          </a:p>
          <a:p>
            <a:pPr marL="0" indent="0">
              <a:buNone/>
            </a:pPr>
            <a:r>
              <a:rPr lang="en-US" sz="2000" dirty="0"/>
              <a:t>}</a:t>
            </a:r>
          </a:p>
          <a:p>
            <a:pPr marL="0" indent="0">
              <a:buNone/>
            </a:pPr>
            <a:endParaRPr lang="en-US" sz="2000" dirty="0"/>
          </a:p>
        </p:txBody>
      </p:sp>
      <p:sp>
        <p:nvSpPr>
          <p:cNvPr id="4" name="TextBox 3">
            <a:extLst>
              <a:ext uri="{FF2B5EF4-FFF2-40B4-BE49-F238E27FC236}">
                <a16:creationId xmlns:a16="http://schemas.microsoft.com/office/drawing/2014/main" id="{76E8CCBD-276C-0993-4261-3794013E5A0D}"/>
              </a:ext>
            </a:extLst>
          </p:cNvPr>
          <p:cNvSpPr txBox="1"/>
          <p:nvPr/>
        </p:nvSpPr>
        <p:spPr>
          <a:xfrm>
            <a:off x="6408428" y="4907666"/>
            <a:ext cx="4945371" cy="1631216"/>
          </a:xfrm>
          <a:prstGeom prst="rect">
            <a:avLst/>
          </a:prstGeom>
          <a:noFill/>
          <a:ln>
            <a:solidFill>
              <a:schemeClr val="tx1"/>
            </a:solidFill>
          </a:ln>
        </p:spPr>
        <p:txBody>
          <a:bodyPr wrap="square" rtlCol="0">
            <a:spAutoFit/>
          </a:bodyPr>
          <a:lstStyle/>
          <a:p>
            <a:pPr marL="0" indent="0">
              <a:buNone/>
            </a:pPr>
            <a:r>
              <a:rPr lang="en-US" sz="2000" dirty="0"/>
              <a:t>class </a:t>
            </a:r>
            <a:r>
              <a:rPr lang="en-US" sz="2000" dirty="0" err="1"/>
              <a:t>SumThread</a:t>
            </a:r>
            <a:r>
              <a:rPr lang="en-US" sz="2000" dirty="0"/>
              <a:t> extends </a:t>
            </a:r>
            <a:r>
              <a:rPr lang="en-US" sz="2000" b="1" dirty="0" err="1"/>
              <a:t>java.lang.Thread</a:t>
            </a:r>
            <a:r>
              <a:rPr lang="en-US" sz="2000" b="1" dirty="0"/>
              <a:t> </a:t>
            </a:r>
            <a:r>
              <a:rPr lang="en-US" sz="2000" dirty="0"/>
              <a:t>{ </a:t>
            </a:r>
          </a:p>
          <a:p>
            <a:pPr marL="0" indent="0">
              <a:buNone/>
            </a:pPr>
            <a:r>
              <a:rPr lang="en-US" sz="2000" dirty="0"/>
              <a:t>	int lo, int hi, int[] </a:t>
            </a:r>
            <a:r>
              <a:rPr lang="en-US" sz="2000" dirty="0" err="1"/>
              <a:t>arr</a:t>
            </a:r>
            <a:r>
              <a:rPr lang="en-US" sz="2000" dirty="0"/>
              <a:t>; int </a:t>
            </a:r>
            <a:r>
              <a:rPr lang="en-US" sz="2000" dirty="0" err="1"/>
              <a:t>ans</a:t>
            </a:r>
            <a:r>
              <a:rPr lang="en-US" sz="2000" dirty="0"/>
              <a:t> = 0; </a:t>
            </a:r>
          </a:p>
          <a:p>
            <a:pPr marL="0" indent="0">
              <a:buNone/>
            </a:pPr>
            <a:r>
              <a:rPr lang="en-US" sz="2000" dirty="0"/>
              <a:t>	</a:t>
            </a:r>
            <a:r>
              <a:rPr lang="en-US" sz="2000" dirty="0" err="1"/>
              <a:t>SumThread</a:t>
            </a:r>
            <a:r>
              <a:rPr lang="en-US" sz="2000" dirty="0"/>
              <a:t>(int[] a, int l, int h) { … } </a:t>
            </a:r>
          </a:p>
          <a:p>
            <a:pPr marL="0" indent="0">
              <a:buNone/>
            </a:pPr>
            <a:r>
              <a:rPr lang="en-US" sz="2000" dirty="0"/>
              <a:t>	public void </a:t>
            </a:r>
            <a:r>
              <a:rPr lang="en-US" sz="2000" b="1" dirty="0"/>
              <a:t>run</a:t>
            </a:r>
            <a:r>
              <a:rPr lang="en-US" sz="2000" dirty="0"/>
              <a:t>(){ … } // override </a:t>
            </a:r>
          </a:p>
          <a:p>
            <a:pPr marL="0" indent="0">
              <a:buNone/>
            </a:pPr>
            <a:r>
              <a:rPr lang="en-US" sz="2000" dirty="0"/>
              <a:t>}</a:t>
            </a:r>
          </a:p>
        </p:txBody>
      </p:sp>
    </p:spTree>
    <p:extLst>
      <p:ext uri="{BB962C8B-B14F-4D97-AF65-F5344CB8AC3E}">
        <p14:creationId xmlns:p14="http://schemas.microsoft.com/office/powerpoint/2010/main" val="900076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79273-DB1B-5342-4927-651107D5FCAB}"/>
              </a:ext>
            </a:extLst>
          </p:cNvPr>
          <p:cNvSpPr>
            <a:spLocks noGrp="1"/>
          </p:cNvSpPr>
          <p:nvPr>
            <p:ph type="title"/>
          </p:nvPr>
        </p:nvSpPr>
        <p:spPr>
          <a:xfrm>
            <a:off x="838200" y="365125"/>
            <a:ext cx="11150600" cy="1325563"/>
          </a:xfrm>
        </p:spPr>
        <p:txBody>
          <a:bodyPr/>
          <a:lstStyle/>
          <a:p>
            <a:r>
              <a:rPr lang="en-US" dirty="0"/>
              <a:t>First Attempt (part 3, Running Thread Objects)</a:t>
            </a:r>
          </a:p>
        </p:txBody>
      </p:sp>
      <p:sp>
        <p:nvSpPr>
          <p:cNvPr id="3" name="Content Placeholder 2">
            <a:extLst>
              <a:ext uri="{FF2B5EF4-FFF2-40B4-BE49-F238E27FC236}">
                <a16:creationId xmlns:a16="http://schemas.microsoft.com/office/drawing/2014/main" id="{7AFAB1CC-5136-D983-B53D-3AA479FB679E}"/>
              </a:ext>
            </a:extLst>
          </p:cNvPr>
          <p:cNvSpPr>
            <a:spLocks noGrp="1"/>
          </p:cNvSpPr>
          <p:nvPr>
            <p:ph idx="1"/>
          </p:nvPr>
        </p:nvSpPr>
        <p:spPr>
          <a:xfrm>
            <a:off x="838200" y="1330960"/>
            <a:ext cx="10515600" cy="5527040"/>
          </a:xfrm>
        </p:spPr>
        <p:txBody>
          <a:bodyPr>
            <a:normAutofit/>
          </a:bodyPr>
          <a:lstStyle/>
          <a:p>
            <a:pPr marL="0" indent="0">
              <a:buNone/>
            </a:pPr>
            <a:r>
              <a:rPr lang="en-US" sz="2000" dirty="0"/>
              <a:t>static int </a:t>
            </a:r>
            <a:r>
              <a:rPr lang="en-US" sz="2000" dirty="0" err="1"/>
              <a:t>parallelSum</a:t>
            </a:r>
            <a:r>
              <a:rPr lang="en-US" sz="2000" dirty="0"/>
              <a:t>(int[] </a:t>
            </a:r>
            <a:r>
              <a:rPr lang="en-US" sz="2000" dirty="0" err="1"/>
              <a:t>arr</a:t>
            </a:r>
            <a:r>
              <a:rPr lang="en-US" sz="2000" dirty="0"/>
              <a:t>){ // this method could be anywhere</a:t>
            </a:r>
          </a:p>
          <a:p>
            <a:pPr marL="0" indent="0">
              <a:buNone/>
            </a:pPr>
            <a:r>
              <a:rPr lang="en-US" sz="2000" dirty="0"/>
              <a:t>	int </a:t>
            </a:r>
            <a:r>
              <a:rPr lang="en-US" sz="2000" dirty="0" err="1"/>
              <a:t>len</a:t>
            </a:r>
            <a:r>
              <a:rPr lang="en-US" sz="2000" dirty="0"/>
              <a:t> = </a:t>
            </a:r>
            <a:r>
              <a:rPr lang="en-US" sz="2000" dirty="0" err="1"/>
              <a:t>arr.length</a:t>
            </a:r>
            <a:r>
              <a:rPr lang="en-US" sz="2000" dirty="0"/>
              <a:t>; </a:t>
            </a:r>
          </a:p>
          <a:p>
            <a:pPr marL="0" indent="0">
              <a:buNone/>
            </a:pPr>
            <a:r>
              <a:rPr lang="en-US" sz="2000" dirty="0"/>
              <a:t>	int </a:t>
            </a:r>
            <a:r>
              <a:rPr lang="en-US" sz="2000" dirty="0" err="1"/>
              <a:t>ans</a:t>
            </a:r>
            <a:r>
              <a:rPr lang="en-US" sz="2000" dirty="0"/>
              <a:t> = 0; </a:t>
            </a:r>
          </a:p>
          <a:p>
            <a:pPr marL="0" indent="0">
              <a:buNone/>
            </a:pPr>
            <a:r>
              <a:rPr lang="en-US" sz="2000" dirty="0"/>
              <a:t>	</a:t>
            </a:r>
            <a:r>
              <a:rPr lang="en-US" sz="2000" dirty="0" err="1"/>
              <a:t>SumThread</a:t>
            </a:r>
            <a:r>
              <a:rPr lang="en-US" sz="2000" dirty="0"/>
              <a:t>[] threads = new </a:t>
            </a:r>
            <a:r>
              <a:rPr lang="en-US" sz="2000" dirty="0" err="1"/>
              <a:t>SumThread</a:t>
            </a:r>
            <a:r>
              <a:rPr lang="en-US" sz="2000" dirty="0"/>
              <a:t>[4]; </a:t>
            </a:r>
          </a:p>
          <a:p>
            <a:pPr marL="0" indent="0">
              <a:buNone/>
            </a:pPr>
            <a:r>
              <a:rPr lang="en-US" sz="2000" dirty="0"/>
              <a:t>	for(int </a:t>
            </a:r>
            <a:r>
              <a:rPr lang="en-US" sz="2000" dirty="0" err="1"/>
              <a:t>i</a:t>
            </a:r>
            <a:r>
              <a:rPr lang="en-US" sz="2000" dirty="0"/>
              <a:t>=0; </a:t>
            </a:r>
            <a:r>
              <a:rPr lang="en-US" sz="2000" dirty="0" err="1"/>
              <a:t>i</a:t>
            </a:r>
            <a:r>
              <a:rPr lang="en-US" sz="2000" dirty="0"/>
              <a:t> &lt; 4; </a:t>
            </a:r>
            <a:r>
              <a:rPr lang="en-US" sz="2000" dirty="0" err="1"/>
              <a:t>i</a:t>
            </a:r>
            <a:r>
              <a:rPr lang="en-US" sz="2000" dirty="0"/>
              <a:t>++){ </a:t>
            </a:r>
            <a:r>
              <a:rPr lang="en-US" sz="2000" b="1" u="sng" dirty="0"/>
              <a:t>// create threads, do parallel computations </a:t>
            </a:r>
          </a:p>
          <a:p>
            <a:pPr marL="0" indent="0">
              <a:buNone/>
            </a:pPr>
            <a:r>
              <a:rPr lang="en-US" sz="2000" dirty="0"/>
              <a:t>		 threads[</a:t>
            </a:r>
            <a:r>
              <a:rPr lang="en-US" sz="2000" dirty="0" err="1"/>
              <a:t>i</a:t>
            </a:r>
            <a:r>
              <a:rPr lang="en-US" sz="2000" dirty="0"/>
              <a:t>] = new </a:t>
            </a:r>
            <a:r>
              <a:rPr lang="en-US" sz="2000" dirty="0" err="1"/>
              <a:t>SumThread</a:t>
            </a:r>
            <a:r>
              <a:rPr lang="en-US" sz="2000" dirty="0"/>
              <a:t>(</a:t>
            </a:r>
            <a:r>
              <a:rPr lang="en-US" sz="2000" dirty="0" err="1"/>
              <a:t>arr,i</a:t>
            </a:r>
            <a:r>
              <a:rPr lang="en-US" sz="2000" dirty="0"/>
              <a:t>*</a:t>
            </a:r>
            <a:r>
              <a:rPr lang="en-US" sz="2000" dirty="0" err="1"/>
              <a:t>len</a:t>
            </a:r>
            <a:r>
              <a:rPr lang="en-US" sz="2000" dirty="0"/>
              <a:t>/4,(i+1)*</a:t>
            </a:r>
            <a:r>
              <a:rPr lang="en-US" sz="2000" dirty="0" err="1"/>
              <a:t>len</a:t>
            </a:r>
            <a:r>
              <a:rPr lang="en-US" sz="2000" dirty="0"/>
              <a:t>/4); </a:t>
            </a:r>
          </a:p>
          <a:p>
            <a:pPr marL="0" indent="0">
              <a:buNone/>
            </a:pPr>
            <a:r>
              <a:rPr lang="en-US" sz="2000" dirty="0"/>
              <a:t>		 </a:t>
            </a:r>
            <a:r>
              <a:rPr lang="en-US" sz="2000" dirty="0">
                <a:solidFill>
                  <a:srgbClr val="FF0000"/>
                </a:solidFill>
              </a:rPr>
              <a:t>threads[</a:t>
            </a:r>
            <a:r>
              <a:rPr lang="en-US" sz="2000" dirty="0" err="1">
                <a:solidFill>
                  <a:srgbClr val="FF0000"/>
                </a:solidFill>
              </a:rPr>
              <a:t>i</a:t>
            </a:r>
            <a:r>
              <a:rPr lang="en-US" sz="2000" dirty="0">
                <a:solidFill>
                  <a:srgbClr val="FF0000"/>
                </a:solidFill>
              </a:rPr>
              <a:t>].</a:t>
            </a:r>
            <a:r>
              <a:rPr lang="en-US" sz="2000" b="1" dirty="0">
                <a:solidFill>
                  <a:srgbClr val="FF0000"/>
                </a:solidFill>
              </a:rPr>
              <a:t>start</a:t>
            </a:r>
            <a:r>
              <a:rPr lang="en-US" sz="2000" dirty="0">
                <a:solidFill>
                  <a:srgbClr val="FF0000"/>
                </a:solidFill>
              </a:rPr>
              <a:t>(); // start not run</a:t>
            </a:r>
          </a:p>
          <a:p>
            <a:pPr marL="0" indent="0">
              <a:buNone/>
            </a:pPr>
            <a:r>
              <a:rPr lang="en-US" sz="2000" dirty="0"/>
              <a:t>	</a:t>
            </a:r>
            <a:r>
              <a:rPr lang="en-US" sz="2000" dirty="0">
                <a:solidFill>
                  <a:srgbClr val="FF0000"/>
                </a:solidFill>
              </a:rPr>
              <a:t>}</a:t>
            </a:r>
          </a:p>
          <a:p>
            <a:pPr marL="0" indent="0">
              <a:buNone/>
            </a:pPr>
            <a:r>
              <a:rPr lang="en-US" sz="2000" dirty="0">
                <a:solidFill>
                  <a:srgbClr val="FF0000"/>
                </a:solidFill>
              </a:rPr>
              <a:t>	for(int </a:t>
            </a:r>
            <a:r>
              <a:rPr lang="en-US" sz="2000" dirty="0" err="1">
                <a:solidFill>
                  <a:srgbClr val="FF0000"/>
                </a:solidFill>
              </a:rPr>
              <a:t>i</a:t>
            </a:r>
            <a:r>
              <a:rPr lang="en-US" sz="2000" dirty="0">
                <a:solidFill>
                  <a:srgbClr val="FF0000"/>
                </a:solidFill>
              </a:rPr>
              <a:t>=0; </a:t>
            </a:r>
            <a:r>
              <a:rPr lang="en-US" sz="2000" dirty="0" err="1">
                <a:solidFill>
                  <a:srgbClr val="FF0000"/>
                </a:solidFill>
              </a:rPr>
              <a:t>i</a:t>
            </a:r>
            <a:r>
              <a:rPr lang="en-US" sz="2000" dirty="0">
                <a:solidFill>
                  <a:srgbClr val="FF0000"/>
                </a:solidFill>
              </a:rPr>
              <a:t> &lt; 4; </a:t>
            </a:r>
            <a:r>
              <a:rPr lang="en-US" sz="2000" dirty="0" err="1">
                <a:solidFill>
                  <a:srgbClr val="FF0000"/>
                </a:solidFill>
              </a:rPr>
              <a:t>i</a:t>
            </a:r>
            <a:r>
              <a:rPr lang="en-US" sz="2000" dirty="0">
                <a:solidFill>
                  <a:srgbClr val="FF0000"/>
                </a:solidFill>
              </a:rPr>
              <a:t>++) // combine results </a:t>
            </a:r>
          </a:p>
          <a:p>
            <a:pPr marL="0" indent="0">
              <a:buNone/>
            </a:pPr>
            <a:r>
              <a:rPr lang="en-US" sz="2000" dirty="0">
                <a:solidFill>
                  <a:srgbClr val="FF0000"/>
                </a:solidFill>
              </a:rPr>
              <a:t>		</a:t>
            </a:r>
            <a:r>
              <a:rPr lang="en-US" sz="2000" dirty="0" err="1">
                <a:solidFill>
                  <a:srgbClr val="FF0000"/>
                </a:solidFill>
              </a:rPr>
              <a:t>ans</a:t>
            </a:r>
            <a:r>
              <a:rPr lang="en-US" sz="2000" dirty="0">
                <a:solidFill>
                  <a:srgbClr val="FF0000"/>
                </a:solidFill>
              </a:rPr>
              <a:t> += threads[</a:t>
            </a:r>
            <a:r>
              <a:rPr lang="en-US" sz="2000" dirty="0" err="1">
                <a:solidFill>
                  <a:srgbClr val="FF0000"/>
                </a:solidFill>
              </a:rPr>
              <a:t>i</a:t>
            </a:r>
            <a:r>
              <a:rPr lang="en-US" sz="2000" dirty="0">
                <a:solidFill>
                  <a:srgbClr val="FF0000"/>
                </a:solidFill>
              </a:rPr>
              <a:t>].</a:t>
            </a:r>
            <a:r>
              <a:rPr lang="en-US" sz="2000" dirty="0" err="1">
                <a:solidFill>
                  <a:srgbClr val="FF0000"/>
                </a:solidFill>
              </a:rPr>
              <a:t>ans</a:t>
            </a:r>
            <a:r>
              <a:rPr lang="en-US" sz="2000" dirty="0">
                <a:solidFill>
                  <a:srgbClr val="FF0000"/>
                </a:solidFill>
              </a:rPr>
              <a:t>; </a:t>
            </a:r>
          </a:p>
          <a:p>
            <a:pPr marL="0" indent="0">
              <a:buNone/>
            </a:pPr>
            <a:r>
              <a:rPr lang="en-US" sz="2000" dirty="0">
                <a:solidFill>
                  <a:srgbClr val="FF0000"/>
                </a:solidFill>
              </a:rPr>
              <a:t>	return </a:t>
            </a:r>
            <a:r>
              <a:rPr lang="en-US" sz="2000" dirty="0" err="1">
                <a:solidFill>
                  <a:srgbClr val="FF0000"/>
                </a:solidFill>
              </a:rPr>
              <a:t>ans</a:t>
            </a:r>
            <a:r>
              <a:rPr lang="en-US" sz="2000" dirty="0">
                <a:solidFill>
                  <a:srgbClr val="FF0000"/>
                </a:solidFill>
              </a:rPr>
              <a:t>; </a:t>
            </a:r>
          </a:p>
          <a:p>
            <a:pPr marL="0" indent="0">
              <a:buNone/>
            </a:pPr>
            <a:r>
              <a:rPr lang="en-US" sz="2000" dirty="0"/>
              <a:t>}</a:t>
            </a:r>
          </a:p>
          <a:p>
            <a:pPr marL="0" indent="0">
              <a:buNone/>
            </a:pPr>
            <a:endParaRPr lang="en-US" sz="2000" dirty="0"/>
          </a:p>
          <a:p>
            <a:pPr marL="0" indent="0">
              <a:buNone/>
            </a:pPr>
            <a:endParaRPr lang="en-US" sz="2000" dirty="0"/>
          </a:p>
        </p:txBody>
      </p:sp>
      <p:sp>
        <p:nvSpPr>
          <p:cNvPr id="6" name="TextBox 5">
            <a:extLst>
              <a:ext uri="{FF2B5EF4-FFF2-40B4-BE49-F238E27FC236}">
                <a16:creationId xmlns:a16="http://schemas.microsoft.com/office/drawing/2014/main" id="{4568C361-BDDD-AED4-F429-8B0493DC43BB}"/>
              </a:ext>
            </a:extLst>
          </p:cNvPr>
          <p:cNvSpPr txBox="1"/>
          <p:nvPr/>
        </p:nvSpPr>
        <p:spPr>
          <a:xfrm>
            <a:off x="7149208" y="4861659"/>
            <a:ext cx="4945371" cy="1631216"/>
          </a:xfrm>
          <a:prstGeom prst="rect">
            <a:avLst/>
          </a:prstGeom>
          <a:noFill/>
          <a:ln>
            <a:solidFill>
              <a:schemeClr val="tx1"/>
            </a:solidFill>
          </a:ln>
        </p:spPr>
        <p:txBody>
          <a:bodyPr wrap="square" rtlCol="0">
            <a:spAutoFit/>
          </a:bodyPr>
          <a:lstStyle/>
          <a:p>
            <a:pPr marL="0" indent="0">
              <a:buNone/>
            </a:pPr>
            <a:r>
              <a:rPr lang="en-US" sz="2000" dirty="0"/>
              <a:t>class </a:t>
            </a:r>
            <a:r>
              <a:rPr lang="en-US" sz="2000" dirty="0" err="1"/>
              <a:t>SumThread</a:t>
            </a:r>
            <a:r>
              <a:rPr lang="en-US" sz="2000" dirty="0"/>
              <a:t> extends </a:t>
            </a:r>
            <a:r>
              <a:rPr lang="en-US" sz="2000" b="1" dirty="0" err="1"/>
              <a:t>java.lang.Thread</a:t>
            </a:r>
            <a:r>
              <a:rPr lang="en-US" sz="2000" dirty="0"/>
              <a:t> { </a:t>
            </a:r>
          </a:p>
          <a:p>
            <a:pPr marL="0" indent="0">
              <a:buNone/>
            </a:pPr>
            <a:r>
              <a:rPr lang="en-US" sz="2000" dirty="0"/>
              <a:t>	int lo, int hi, int[] </a:t>
            </a:r>
            <a:r>
              <a:rPr lang="en-US" sz="2000" dirty="0" err="1"/>
              <a:t>arr</a:t>
            </a:r>
            <a:r>
              <a:rPr lang="en-US" sz="2000" dirty="0"/>
              <a:t>; int </a:t>
            </a:r>
            <a:r>
              <a:rPr lang="en-US" sz="2000" dirty="0" err="1"/>
              <a:t>ans</a:t>
            </a:r>
            <a:r>
              <a:rPr lang="en-US" sz="2000" dirty="0"/>
              <a:t> = 0; </a:t>
            </a:r>
          </a:p>
          <a:p>
            <a:pPr marL="0" indent="0">
              <a:buNone/>
            </a:pPr>
            <a:r>
              <a:rPr lang="en-US" sz="2000" dirty="0"/>
              <a:t>	</a:t>
            </a:r>
            <a:r>
              <a:rPr lang="en-US" sz="2000" dirty="0" err="1"/>
              <a:t>SumThread</a:t>
            </a:r>
            <a:r>
              <a:rPr lang="en-US" sz="2000" dirty="0"/>
              <a:t>(int[] a, int l, int h) { … } </a:t>
            </a:r>
          </a:p>
          <a:p>
            <a:pPr marL="0" indent="0">
              <a:buNone/>
            </a:pPr>
            <a:r>
              <a:rPr lang="en-US" sz="2000" dirty="0"/>
              <a:t>	public void </a:t>
            </a:r>
            <a:r>
              <a:rPr lang="en-US" sz="2000" b="1" dirty="0"/>
              <a:t>run</a:t>
            </a:r>
            <a:r>
              <a:rPr lang="en-US" sz="2000" dirty="0"/>
              <a:t>(){ … } // override </a:t>
            </a:r>
          </a:p>
          <a:p>
            <a:pPr marL="0" indent="0">
              <a:buNone/>
            </a:pPr>
            <a:r>
              <a:rPr lang="en-US" sz="2000" dirty="0"/>
              <a:t>}</a:t>
            </a:r>
          </a:p>
        </p:txBody>
      </p:sp>
    </p:spTree>
    <p:extLst>
      <p:ext uri="{BB962C8B-B14F-4D97-AF65-F5344CB8AC3E}">
        <p14:creationId xmlns:p14="http://schemas.microsoft.com/office/powerpoint/2010/main" val="36629326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79273-DB1B-5342-4927-651107D5FCAB}"/>
              </a:ext>
            </a:extLst>
          </p:cNvPr>
          <p:cNvSpPr>
            <a:spLocks noGrp="1"/>
          </p:cNvSpPr>
          <p:nvPr>
            <p:ph type="title"/>
          </p:nvPr>
        </p:nvSpPr>
        <p:spPr>
          <a:xfrm>
            <a:off x="838200" y="348347"/>
            <a:ext cx="11150600" cy="1325563"/>
          </a:xfrm>
        </p:spPr>
        <p:txBody>
          <a:bodyPr/>
          <a:lstStyle/>
          <a:p>
            <a:r>
              <a:rPr lang="en-US" dirty="0"/>
              <a:t>First Attempt (part 4, Synchronizing)</a:t>
            </a:r>
          </a:p>
        </p:txBody>
      </p:sp>
      <p:sp>
        <p:nvSpPr>
          <p:cNvPr id="3" name="Content Placeholder 2">
            <a:extLst>
              <a:ext uri="{FF2B5EF4-FFF2-40B4-BE49-F238E27FC236}">
                <a16:creationId xmlns:a16="http://schemas.microsoft.com/office/drawing/2014/main" id="{7AFAB1CC-5136-D983-B53D-3AA479FB679E}"/>
              </a:ext>
            </a:extLst>
          </p:cNvPr>
          <p:cNvSpPr>
            <a:spLocks noGrp="1"/>
          </p:cNvSpPr>
          <p:nvPr>
            <p:ph idx="1"/>
          </p:nvPr>
        </p:nvSpPr>
        <p:spPr>
          <a:xfrm>
            <a:off x="838200" y="1221818"/>
            <a:ext cx="10515600" cy="5735782"/>
          </a:xfrm>
        </p:spPr>
        <p:txBody>
          <a:bodyPr>
            <a:normAutofit/>
          </a:bodyPr>
          <a:lstStyle/>
          <a:p>
            <a:pPr marL="0" indent="0">
              <a:buNone/>
            </a:pPr>
            <a:r>
              <a:rPr lang="en-US" sz="2000" dirty="0"/>
              <a:t>static int </a:t>
            </a:r>
            <a:r>
              <a:rPr lang="en-US" sz="2000" dirty="0" err="1"/>
              <a:t>parallelSum</a:t>
            </a:r>
            <a:r>
              <a:rPr lang="en-US" sz="2000" dirty="0"/>
              <a:t>(int[] </a:t>
            </a:r>
            <a:r>
              <a:rPr lang="en-US" sz="2000" dirty="0" err="1"/>
              <a:t>arr</a:t>
            </a:r>
            <a:r>
              <a:rPr lang="en-US" sz="2000" dirty="0"/>
              <a:t>){ // this method could be anywhere </a:t>
            </a:r>
          </a:p>
          <a:p>
            <a:pPr marL="0" indent="0">
              <a:buNone/>
            </a:pPr>
            <a:r>
              <a:rPr lang="en-US" sz="2000" dirty="0"/>
              <a:t>	int </a:t>
            </a:r>
            <a:r>
              <a:rPr lang="en-US" sz="2000" dirty="0" err="1"/>
              <a:t>len</a:t>
            </a:r>
            <a:r>
              <a:rPr lang="en-US" sz="2000" dirty="0"/>
              <a:t> = </a:t>
            </a:r>
            <a:r>
              <a:rPr lang="en-US" sz="2000" dirty="0" err="1"/>
              <a:t>arr.length</a:t>
            </a:r>
            <a:r>
              <a:rPr lang="en-US" sz="2000" dirty="0"/>
              <a:t>; </a:t>
            </a:r>
          </a:p>
          <a:p>
            <a:pPr marL="0" indent="0">
              <a:buNone/>
            </a:pPr>
            <a:r>
              <a:rPr lang="en-US" sz="2000" dirty="0"/>
              <a:t>	int </a:t>
            </a:r>
            <a:r>
              <a:rPr lang="en-US" sz="2000" dirty="0" err="1"/>
              <a:t>ans</a:t>
            </a:r>
            <a:r>
              <a:rPr lang="en-US" sz="2000" dirty="0"/>
              <a:t> = 0; </a:t>
            </a:r>
          </a:p>
          <a:p>
            <a:pPr marL="0" indent="0">
              <a:buNone/>
            </a:pPr>
            <a:r>
              <a:rPr lang="en-US" sz="2000" dirty="0"/>
              <a:t>	</a:t>
            </a:r>
            <a:r>
              <a:rPr lang="en-US" sz="2000" dirty="0" err="1"/>
              <a:t>SumThread</a:t>
            </a:r>
            <a:r>
              <a:rPr lang="en-US" sz="2000" dirty="0"/>
              <a:t>[] threads = new </a:t>
            </a:r>
            <a:r>
              <a:rPr lang="en-US" sz="2000" dirty="0" err="1"/>
              <a:t>SumThread</a:t>
            </a:r>
            <a:r>
              <a:rPr lang="en-US" sz="2000" dirty="0"/>
              <a:t>[4]; </a:t>
            </a:r>
          </a:p>
          <a:p>
            <a:pPr marL="0" indent="0">
              <a:buNone/>
            </a:pPr>
            <a:r>
              <a:rPr lang="en-US" sz="2000" dirty="0"/>
              <a:t>	for(int </a:t>
            </a:r>
            <a:r>
              <a:rPr lang="en-US" sz="2000" dirty="0" err="1"/>
              <a:t>i</a:t>
            </a:r>
            <a:r>
              <a:rPr lang="en-US" sz="2000" dirty="0"/>
              <a:t>=0; </a:t>
            </a:r>
            <a:r>
              <a:rPr lang="en-US" sz="2000" dirty="0" err="1"/>
              <a:t>i</a:t>
            </a:r>
            <a:r>
              <a:rPr lang="en-US" sz="2000" dirty="0"/>
              <a:t> &lt; 4; </a:t>
            </a:r>
            <a:r>
              <a:rPr lang="en-US" sz="2000" dirty="0" err="1"/>
              <a:t>i</a:t>
            </a:r>
            <a:r>
              <a:rPr lang="en-US" sz="2000" dirty="0"/>
              <a:t>++){ </a:t>
            </a:r>
            <a:r>
              <a:rPr lang="en-US" sz="2000" b="1" u="sng" dirty="0"/>
              <a:t>// do parallel computations </a:t>
            </a:r>
          </a:p>
          <a:p>
            <a:pPr marL="0" indent="0">
              <a:buNone/>
            </a:pPr>
            <a:r>
              <a:rPr lang="en-US" sz="2000" dirty="0"/>
              <a:t>		 threads[</a:t>
            </a:r>
            <a:r>
              <a:rPr lang="en-US" sz="2000" dirty="0" err="1"/>
              <a:t>i</a:t>
            </a:r>
            <a:r>
              <a:rPr lang="en-US" sz="2000" dirty="0"/>
              <a:t>] = new </a:t>
            </a:r>
            <a:r>
              <a:rPr lang="en-US" sz="2000" dirty="0" err="1"/>
              <a:t>SumThread</a:t>
            </a:r>
            <a:r>
              <a:rPr lang="en-US" sz="2000" dirty="0"/>
              <a:t>(</a:t>
            </a:r>
            <a:r>
              <a:rPr lang="en-US" sz="2000" dirty="0" err="1"/>
              <a:t>arr,i</a:t>
            </a:r>
            <a:r>
              <a:rPr lang="en-US" sz="2000" dirty="0"/>
              <a:t>*</a:t>
            </a:r>
            <a:r>
              <a:rPr lang="en-US" sz="2000" dirty="0" err="1"/>
              <a:t>len</a:t>
            </a:r>
            <a:r>
              <a:rPr lang="en-US" sz="2000" dirty="0"/>
              <a:t>/4,(i+1)*</a:t>
            </a:r>
            <a:r>
              <a:rPr lang="en-US" sz="2000" dirty="0" err="1"/>
              <a:t>len</a:t>
            </a:r>
            <a:r>
              <a:rPr lang="en-US" sz="2000" dirty="0"/>
              <a:t>/4); </a:t>
            </a:r>
          </a:p>
          <a:p>
            <a:pPr marL="0" indent="0">
              <a:buNone/>
            </a:pPr>
            <a:r>
              <a:rPr lang="en-US" sz="2000" dirty="0"/>
              <a:t>		 threads[</a:t>
            </a:r>
            <a:r>
              <a:rPr lang="en-US" sz="2000" dirty="0" err="1"/>
              <a:t>i</a:t>
            </a:r>
            <a:r>
              <a:rPr lang="en-US" sz="2000" dirty="0"/>
              <a:t>].</a:t>
            </a:r>
            <a:r>
              <a:rPr lang="en-US" sz="2000" b="1" dirty="0"/>
              <a:t>start</a:t>
            </a:r>
            <a:r>
              <a:rPr lang="en-US" sz="2000" dirty="0"/>
              <a:t>(); // start not run</a:t>
            </a:r>
          </a:p>
          <a:p>
            <a:pPr marL="0" indent="0">
              <a:buNone/>
            </a:pPr>
            <a:r>
              <a:rPr lang="en-US" sz="2000" dirty="0"/>
              <a:t>	}</a:t>
            </a:r>
          </a:p>
          <a:p>
            <a:pPr marL="0" indent="0">
              <a:buNone/>
            </a:pPr>
            <a:r>
              <a:rPr lang="en-US" sz="2000" dirty="0"/>
              <a:t>	for(int </a:t>
            </a:r>
            <a:r>
              <a:rPr lang="en-US" sz="2000" dirty="0" err="1"/>
              <a:t>i</a:t>
            </a:r>
            <a:r>
              <a:rPr lang="en-US" sz="2000" dirty="0"/>
              <a:t>=0; </a:t>
            </a:r>
            <a:r>
              <a:rPr lang="en-US" sz="2000" dirty="0" err="1"/>
              <a:t>i</a:t>
            </a:r>
            <a:r>
              <a:rPr lang="en-US" sz="2000" dirty="0"/>
              <a:t> &lt; 4; </a:t>
            </a:r>
            <a:r>
              <a:rPr lang="en-US" sz="2000" dirty="0" err="1"/>
              <a:t>i</a:t>
            </a:r>
            <a:r>
              <a:rPr lang="en-US" sz="2000" dirty="0"/>
              <a:t>++){ // combine results</a:t>
            </a:r>
          </a:p>
          <a:p>
            <a:pPr marL="0" indent="0">
              <a:buNone/>
            </a:pPr>
            <a:r>
              <a:rPr lang="en-US" sz="2000" dirty="0"/>
              <a:t>		</a:t>
            </a:r>
            <a:r>
              <a:rPr lang="en-US" sz="2000" dirty="0">
                <a:solidFill>
                  <a:srgbClr val="FF0000"/>
                </a:solidFill>
              </a:rPr>
              <a:t>threads[</a:t>
            </a:r>
            <a:r>
              <a:rPr lang="en-US" sz="2000" dirty="0" err="1">
                <a:solidFill>
                  <a:srgbClr val="FF0000"/>
                </a:solidFill>
              </a:rPr>
              <a:t>i</a:t>
            </a:r>
            <a:r>
              <a:rPr lang="en-US" sz="2000" dirty="0">
                <a:solidFill>
                  <a:srgbClr val="FF0000"/>
                </a:solidFill>
              </a:rPr>
              <a:t>].</a:t>
            </a:r>
            <a:r>
              <a:rPr lang="en-US" sz="2000" b="1" dirty="0">
                <a:solidFill>
                  <a:srgbClr val="FF0000"/>
                </a:solidFill>
              </a:rPr>
              <a:t>join</a:t>
            </a:r>
            <a:r>
              <a:rPr lang="en-US" sz="2000" dirty="0">
                <a:solidFill>
                  <a:srgbClr val="FF0000"/>
                </a:solidFill>
              </a:rPr>
              <a:t>(); </a:t>
            </a:r>
            <a:r>
              <a:rPr lang="en-US" sz="2000" b="1" u="sng" dirty="0">
                <a:solidFill>
                  <a:srgbClr val="FF0000"/>
                </a:solidFill>
              </a:rPr>
              <a:t>// wait for thread to finish!</a:t>
            </a:r>
            <a:r>
              <a:rPr lang="en-US" sz="2000" b="1" u="sng" dirty="0"/>
              <a:t> </a:t>
            </a:r>
          </a:p>
          <a:p>
            <a:pPr marL="0" indent="0">
              <a:buNone/>
            </a:pPr>
            <a:r>
              <a:rPr lang="en-US" sz="2000" dirty="0"/>
              <a:t>		</a:t>
            </a:r>
            <a:r>
              <a:rPr lang="en-US" sz="2000" dirty="0" err="1"/>
              <a:t>ans</a:t>
            </a:r>
            <a:r>
              <a:rPr lang="en-US" sz="2000" dirty="0"/>
              <a:t> += threads[</a:t>
            </a:r>
            <a:r>
              <a:rPr lang="en-US" sz="2000" dirty="0" err="1"/>
              <a:t>i</a:t>
            </a:r>
            <a:r>
              <a:rPr lang="en-US" sz="2000" dirty="0"/>
              <a:t>].</a:t>
            </a:r>
            <a:r>
              <a:rPr lang="en-US" sz="2000" dirty="0" err="1"/>
              <a:t>ans</a:t>
            </a:r>
            <a:r>
              <a:rPr lang="en-US" sz="2000" dirty="0"/>
              <a:t>; </a:t>
            </a:r>
          </a:p>
          <a:p>
            <a:pPr marL="0" indent="0">
              <a:buNone/>
            </a:pPr>
            <a:r>
              <a:rPr lang="en-US" sz="2000" dirty="0"/>
              <a:t>	}</a:t>
            </a:r>
          </a:p>
          <a:p>
            <a:pPr marL="0" indent="0">
              <a:buNone/>
            </a:pPr>
            <a:r>
              <a:rPr lang="en-US" sz="2000" dirty="0"/>
              <a:t>	return </a:t>
            </a:r>
            <a:r>
              <a:rPr lang="en-US" sz="2000" dirty="0" err="1"/>
              <a:t>ans</a:t>
            </a:r>
            <a:r>
              <a:rPr lang="en-US" sz="2000" dirty="0"/>
              <a:t>; </a:t>
            </a:r>
          </a:p>
          <a:p>
            <a:pPr marL="0" indent="0">
              <a:buNone/>
            </a:pPr>
            <a:r>
              <a:rPr lang="en-US" sz="2000" dirty="0"/>
              <a:t>}</a:t>
            </a:r>
          </a:p>
          <a:p>
            <a:pPr marL="0" indent="0">
              <a:buNone/>
            </a:pPr>
            <a:endParaRPr lang="en-US" sz="2000" dirty="0"/>
          </a:p>
          <a:p>
            <a:pPr marL="0" indent="0">
              <a:buNone/>
            </a:pPr>
            <a:endParaRPr lang="en-US" sz="2000" dirty="0"/>
          </a:p>
        </p:txBody>
      </p:sp>
      <p:sp>
        <p:nvSpPr>
          <p:cNvPr id="5" name="TextBox 4">
            <a:extLst>
              <a:ext uri="{FF2B5EF4-FFF2-40B4-BE49-F238E27FC236}">
                <a16:creationId xmlns:a16="http://schemas.microsoft.com/office/drawing/2014/main" id="{EE755A95-7029-B2FC-FE33-D0B5D99526B6}"/>
              </a:ext>
            </a:extLst>
          </p:cNvPr>
          <p:cNvSpPr txBox="1"/>
          <p:nvPr/>
        </p:nvSpPr>
        <p:spPr>
          <a:xfrm>
            <a:off x="7246629" y="5116010"/>
            <a:ext cx="4945371" cy="1631216"/>
          </a:xfrm>
          <a:prstGeom prst="rect">
            <a:avLst/>
          </a:prstGeom>
          <a:noFill/>
          <a:ln>
            <a:solidFill>
              <a:schemeClr val="tx1"/>
            </a:solidFill>
          </a:ln>
        </p:spPr>
        <p:txBody>
          <a:bodyPr wrap="square" rtlCol="0">
            <a:spAutoFit/>
          </a:bodyPr>
          <a:lstStyle/>
          <a:p>
            <a:pPr marL="0" indent="0">
              <a:buNone/>
            </a:pPr>
            <a:r>
              <a:rPr lang="en-US" sz="2000" dirty="0"/>
              <a:t>class </a:t>
            </a:r>
            <a:r>
              <a:rPr lang="en-US" sz="2000" dirty="0" err="1"/>
              <a:t>SumThread</a:t>
            </a:r>
            <a:r>
              <a:rPr lang="en-US" sz="2000" dirty="0"/>
              <a:t> extends</a:t>
            </a:r>
            <a:r>
              <a:rPr lang="en-US" sz="2000" b="1" dirty="0"/>
              <a:t> </a:t>
            </a:r>
            <a:r>
              <a:rPr lang="en-US" sz="2000" b="1" dirty="0" err="1"/>
              <a:t>java.lang.Thread</a:t>
            </a:r>
            <a:r>
              <a:rPr lang="en-US" sz="2000" b="1" dirty="0"/>
              <a:t> </a:t>
            </a:r>
            <a:r>
              <a:rPr lang="en-US" sz="2000" dirty="0"/>
              <a:t>{ </a:t>
            </a:r>
          </a:p>
          <a:p>
            <a:pPr marL="0" indent="0">
              <a:buNone/>
            </a:pPr>
            <a:r>
              <a:rPr lang="en-US" sz="2000" dirty="0"/>
              <a:t>	int lo, int hi, int[] </a:t>
            </a:r>
            <a:r>
              <a:rPr lang="en-US" sz="2000" dirty="0" err="1"/>
              <a:t>arr</a:t>
            </a:r>
            <a:r>
              <a:rPr lang="en-US" sz="2000" dirty="0"/>
              <a:t>; int </a:t>
            </a:r>
            <a:r>
              <a:rPr lang="en-US" sz="2000" dirty="0" err="1"/>
              <a:t>ans</a:t>
            </a:r>
            <a:r>
              <a:rPr lang="en-US" sz="2000" dirty="0"/>
              <a:t> = 0; </a:t>
            </a:r>
          </a:p>
          <a:p>
            <a:pPr marL="0" indent="0">
              <a:buNone/>
            </a:pPr>
            <a:r>
              <a:rPr lang="en-US" sz="2000" dirty="0"/>
              <a:t>	</a:t>
            </a:r>
            <a:r>
              <a:rPr lang="en-US" sz="2000" dirty="0" err="1"/>
              <a:t>SumThread</a:t>
            </a:r>
            <a:r>
              <a:rPr lang="en-US" sz="2000" dirty="0"/>
              <a:t>(int[] a, int l, int h) { … } </a:t>
            </a:r>
          </a:p>
          <a:p>
            <a:pPr marL="0" indent="0">
              <a:buNone/>
            </a:pPr>
            <a:r>
              <a:rPr lang="en-US" sz="2000" dirty="0"/>
              <a:t>	public void </a:t>
            </a:r>
            <a:r>
              <a:rPr lang="en-US" sz="2000" b="1" dirty="0"/>
              <a:t>run</a:t>
            </a:r>
            <a:r>
              <a:rPr lang="en-US" sz="2000" dirty="0"/>
              <a:t>(){ … } // override </a:t>
            </a:r>
          </a:p>
          <a:p>
            <a:pPr marL="0" indent="0">
              <a:buNone/>
            </a:pPr>
            <a:r>
              <a:rPr lang="en-US" sz="2000" dirty="0"/>
              <a:t>}</a:t>
            </a:r>
          </a:p>
        </p:txBody>
      </p:sp>
    </p:spTree>
    <p:extLst>
      <p:ext uri="{BB962C8B-B14F-4D97-AF65-F5344CB8AC3E}">
        <p14:creationId xmlns:p14="http://schemas.microsoft.com/office/powerpoint/2010/main" val="1214579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463C1-5521-D45D-E440-0444EF4C17FD}"/>
              </a:ext>
            </a:extLst>
          </p:cNvPr>
          <p:cNvSpPr>
            <a:spLocks noGrp="1"/>
          </p:cNvSpPr>
          <p:nvPr>
            <p:ph type="title"/>
          </p:nvPr>
        </p:nvSpPr>
        <p:spPr/>
        <p:txBody>
          <a:bodyPr/>
          <a:lstStyle/>
          <a:p>
            <a:r>
              <a:rPr lang="en-US" dirty="0"/>
              <a:t>Join</a:t>
            </a:r>
          </a:p>
        </p:txBody>
      </p:sp>
      <p:sp>
        <p:nvSpPr>
          <p:cNvPr id="3" name="Content Placeholder 2">
            <a:extLst>
              <a:ext uri="{FF2B5EF4-FFF2-40B4-BE49-F238E27FC236}">
                <a16:creationId xmlns:a16="http://schemas.microsoft.com/office/drawing/2014/main" id="{F362FFAD-B503-391F-86B4-CEC6F2739D5A}"/>
              </a:ext>
            </a:extLst>
          </p:cNvPr>
          <p:cNvSpPr>
            <a:spLocks noGrp="1"/>
          </p:cNvSpPr>
          <p:nvPr>
            <p:ph idx="1"/>
          </p:nvPr>
        </p:nvSpPr>
        <p:spPr/>
        <p:txBody>
          <a:bodyPr/>
          <a:lstStyle/>
          <a:p>
            <a:r>
              <a:rPr lang="en-US" dirty="0"/>
              <a:t>Causes program to pause until the other thread completes its </a:t>
            </a:r>
            <a:r>
              <a:rPr lang="en-US" b="1" dirty="0"/>
              <a:t>run</a:t>
            </a:r>
            <a:r>
              <a:rPr lang="en-US" dirty="0"/>
              <a:t> method</a:t>
            </a:r>
          </a:p>
          <a:p>
            <a:r>
              <a:rPr lang="en-US" dirty="0"/>
              <a:t>Avoids a </a:t>
            </a:r>
            <a:r>
              <a:rPr lang="en-US" b="1" dirty="0"/>
              <a:t>race condition</a:t>
            </a:r>
          </a:p>
          <a:p>
            <a:pPr lvl="1"/>
            <a:r>
              <a:rPr lang="en-US" dirty="0"/>
              <a:t>Without join the other thread’s </a:t>
            </a:r>
            <a:r>
              <a:rPr lang="en-US" b="1" dirty="0" err="1">
                <a:latin typeface="Consolas" panose="020B0609020204030204" pitchFamily="49" charset="0"/>
              </a:rPr>
              <a:t>ans</a:t>
            </a:r>
            <a:r>
              <a:rPr lang="en-US" b="1" dirty="0"/>
              <a:t> </a:t>
            </a:r>
            <a:r>
              <a:rPr lang="en-US" dirty="0"/>
              <a:t>field may not have its final answer yet</a:t>
            </a:r>
            <a:endParaRPr lang="en-US" b="1" dirty="0"/>
          </a:p>
        </p:txBody>
      </p:sp>
    </p:spTree>
    <p:extLst>
      <p:ext uri="{BB962C8B-B14F-4D97-AF65-F5344CB8AC3E}">
        <p14:creationId xmlns:p14="http://schemas.microsoft.com/office/powerpoint/2010/main" val="4080049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DA6C1-93DF-495D-602D-49210F28BAD1}"/>
              </a:ext>
            </a:extLst>
          </p:cNvPr>
          <p:cNvSpPr>
            <a:spLocks noGrp="1"/>
          </p:cNvSpPr>
          <p:nvPr>
            <p:ph type="title"/>
          </p:nvPr>
        </p:nvSpPr>
        <p:spPr/>
        <p:txBody>
          <a:bodyPr/>
          <a:lstStyle/>
          <a:p>
            <a:r>
              <a:rPr lang="en-US" dirty="0"/>
              <a:t>Recap so far</a:t>
            </a:r>
          </a:p>
        </p:txBody>
      </p:sp>
      <p:sp>
        <p:nvSpPr>
          <p:cNvPr id="3" name="Content Placeholder 2">
            <a:extLst>
              <a:ext uri="{FF2B5EF4-FFF2-40B4-BE49-F238E27FC236}">
                <a16:creationId xmlns:a16="http://schemas.microsoft.com/office/drawing/2014/main" id="{53C56DD1-9D61-8A13-DC3F-AAE49123DC21}"/>
              </a:ext>
            </a:extLst>
          </p:cNvPr>
          <p:cNvSpPr>
            <a:spLocks noGrp="1"/>
          </p:cNvSpPr>
          <p:nvPr>
            <p:ph idx="1"/>
          </p:nvPr>
        </p:nvSpPr>
        <p:spPr/>
        <p:txBody>
          <a:bodyPr/>
          <a:lstStyle/>
          <a:p>
            <a:r>
              <a:rPr lang="en-US" dirty="0"/>
              <a:t>Way to </a:t>
            </a:r>
            <a:r>
              <a:rPr lang="en-US" b="1" dirty="0"/>
              <a:t>create threads</a:t>
            </a:r>
            <a:r>
              <a:rPr lang="en-US" dirty="0"/>
              <a:t>, and run them in parallel</a:t>
            </a:r>
          </a:p>
          <a:p>
            <a:pPr lvl="1"/>
            <a:r>
              <a:rPr lang="en-US" dirty="0"/>
              <a:t>C extends </a:t>
            </a:r>
            <a:r>
              <a:rPr lang="en-US" dirty="0" err="1"/>
              <a:t>java.lang.Thread</a:t>
            </a:r>
            <a:endParaRPr lang="en-US" dirty="0"/>
          </a:p>
          <a:p>
            <a:pPr lvl="1"/>
            <a:r>
              <a:rPr lang="en-US" dirty="0" err="1"/>
              <a:t>C.start</a:t>
            </a:r>
            <a:r>
              <a:rPr lang="en-US" dirty="0"/>
              <a:t>()</a:t>
            </a:r>
          </a:p>
          <a:p>
            <a:r>
              <a:rPr lang="en-US" dirty="0"/>
              <a:t>Way to </a:t>
            </a:r>
            <a:r>
              <a:rPr lang="en-US" b="1" dirty="0"/>
              <a:t>wait for threads to finish</a:t>
            </a:r>
          </a:p>
          <a:p>
            <a:pPr lvl="1"/>
            <a:r>
              <a:rPr lang="en-US" dirty="0" err="1"/>
              <a:t>C.join</a:t>
            </a:r>
            <a:r>
              <a:rPr lang="en-US" dirty="0"/>
              <a:t>()</a:t>
            </a:r>
          </a:p>
          <a:p>
            <a:endParaRPr lang="en-US" dirty="0"/>
          </a:p>
        </p:txBody>
      </p:sp>
    </p:spTree>
    <p:extLst>
      <p:ext uri="{BB962C8B-B14F-4D97-AF65-F5344CB8AC3E}">
        <p14:creationId xmlns:p14="http://schemas.microsoft.com/office/powerpoint/2010/main" val="1480745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F661A-293A-A013-ED15-F860BDB261AA}"/>
              </a:ext>
            </a:extLst>
          </p:cNvPr>
          <p:cNvSpPr>
            <a:spLocks noGrp="1"/>
          </p:cNvSpPr>
          <p:nvPr>
            <p:ph type="title"/>
          </p:nvPr>
        </p:nvSpPr>
        <p:spPr>
          <a:xfrm>
            <a:off x="838200" y="365125"/>
            <a:ext cx="10515600" cy="884941"/>
          </a:xfrm>
        </p:spPr>
        <p:txBody>
          <a:bodyPr/>
          <a:lstStyle/>
          <a:p>
            <a:r>
              <a:rPr lang="en-US" dirty="0"/>
              <a:t>More Threads?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1B19A66-0C07-0421-5EAB-AE1239BAD4A0}"/>
                  </a:ext>
                </a:extLst>
              </p:cNvPr>
              <p:cNvSpPr>
                <a:spLocks noGrp="1"/>
              </p:cNvSpPr>
              <p:nvPr>
                <p:ph idx="1"/>
              </p:nvPr>
            </p:nvSpPr>
            <p:spPr>
              <a:xfrm>
                <a:off x="838200" y="1466810"/>
                <a:ext cx="10515600" cy="4351338"/>
              </a:xfrm>
            </p:spPr>
            <p:txBody>
              <a:bodyPr/>
              <a:lstStyle/>
              <a:p>
                <a:r>
                  <a:rPr lang="en-US" b="1" dirty="0"/>
                  <a:t>Issue:</a:t>
                </a:r>
                <a:r>
                  <a:rPr lang="en-US" dirty="0"/>
                  <a:t> our parallel algorithm is not that parallel! Each thread takes </a:t>
                </a:r>
                <a14:m>
                  <m:oMath xmlns:m="http://schemas.openxmlformats.org/officeDocument/2006/math">
                    <m:r>
                      <a:rPr lang="en-US" b="0" i="1" smtClean="0">
                        <a:latin typeface="Cambria Math" panose="02040503050406030204" pitchFamily="18" charset="0"/>
                      </a:rPr>
                      <m:t>𝑂</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4</m:t>
                            </m:r>
                          </m:den>
                        </m:f>
                      </m:e>
                    </m:d>
                    <m:r>
                      <a:rPr lang="en-US" b="0" i="1" smtClean="0">
                        <a:latin typeface="Cambria Math" panose="02040503050406030204" pitchFamily="18" charset="0"/>
                      </a:rPr>
                      <m:t>=</m:t>
                    </m:r>
                    <m:r>
                      <a:rPr lang="en-US" b="0" i="1" smtClean="0">
                        <a:latin typeface="Cambria Math" panose="02040503050406030204" pitchFamily="18" charset="0"/>
                      </a:rPr>
                      <m:t>𝑂</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r>
                  <a:rPr lang="en-US" b="1" dirty="0"/>
                  <a:t> </a:t>
                </a:r>
                <a:r>
                  <a:rPr lang="en-US" dirty="0"/>
                  <a:t>time.</a:t>
                </a:r>
              </a:p>
              <a:p>
                <a:r>
                  <a:rPr lang="en-US" b="1" dirty="0"/>
                  <a:t>Idea 1: </a:t>
                </a:r>
                <a:r>
                  <a:rPr lang="en-US" dirty="0"/>
                  <a:t>make # of threads (# of array chunks) a parameter. Each thread runs in </a:t>
                </a:r>
                <a14:m>
                  <m:oMath xmlns:m="http://schemas.openxmlformats.org/officeDocument/2006/math">
                    <m:r>
                      <a:rPr lang="en-US" b="0" i="1" smtClean="0">
                        <a:latin typeface="Cambria Math" panose="02040503050406030204" pitchFamily="18" charset="0"/>
                      </a:rPr>
                      <m:t>𝑂</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𝑘</m:t>
                            </m:r>
                          </m:den>
                        </m:f>
                      </m:e>
                    </m:d>
                  </m:oMath>
                </a14:m>
                <a:r>
                  <a:rPr lang="en-US" b="1" dirty="0"/>
                  <a:t> </a:t>
                </a:r>
                <a:r>
                  <a:rPr lang="en-US" dirty="0"/>
                  <a:t>time, combining takes </a:t>
                </a:r>
                <a14:m>
                  <m:oMath xmlns:m="http://schemas.openxmlformats.org/officeDocument/2006/math">
                    <m:r>
                      <a:rPr lang="en-US" i="1">
                        <a:latin typeface="Cambria Math" panose="02040503050406030204" pitchFamily="18" charset="0"/>
                      </a:rPr>
                      <m:t>𝑂</m:t>
                    </m:r>
                    <m:r>
                      <a:rPr lang="en-US" i="1">
                        <a:latin typeface="Cambria Math" panose="02040503050406030204" pitchFamily="18" charset="0"/>
                      </a:rPr>
                      <m:t>(</m:t>
                    </m:r>
                    <m:r>
                      <a:rPr lang="en-US" b="0" i="1" smtClean="0">
                        <a:latin typeface="Cambria Math" panose="02040503050406030204" pitchFamily="18" charset="0"/>
                      </a:rPr>
                      <m:t>𝑘</m:t>
                    </m:r>
                    <m:r>
                      <a:rPr lang="en-US" i="1">
                        <a:latin typeface="Cambria Math" panose="02040503050406030204" pitchFamily="18" charset="0"/>
                      </a:rPr>
                      <m:t>)</m:t>
                    </m:r>
                  </m:oMath>
                </a14:m>
                <a:r>
                  <a:rPr lang="en-US" dirty="0"/>
                  <a:t> time.</a:t>
                </a:r>
              </a:p>
              <a:p>
                <a:pPr lvl="1"/>
                <a:r>
                  <a:rPr lang="en-US" b="1" dirty="0"/>
                  <a:t>Pros</a:t>
                </a:r>
                <a:r>
                  <a:rPr lang="en-US" dirty="0"/>
                  <a:t>: Different machines have different # processors. More efficient/reusable across machines</a:t>
                </a:r>
              </a:p>
              <a:p>
                <a:pPr lvl="1"/>
                <a:r>
                  <a:rPr lang="en-US" b="1" dirty="0"/>
                  <a:t>Cons: </a:t>
                </a:r>
                <a:r>
                  <a:rPr lang="en-US" dirty="0"/>
                  <a:t>OS ultimately in charge of how processors get used, and perhaps not all subproblems take same amount of time</a:t>
                </a:r>
              </a:p>
              <a:p>
                <a:pPr lvl="2"/>
                <a:r>
                  <a:rPr lang="en-US" b="1" dirty="0"/>
                  <a:t>Runtime barrier</a:t>
                </a:r>
                <a:r>
                  <a:rPr lang="en-US" dirty="0"/>
                  <a:t>: cannot do better than </a:t>
                </a:r>
                <a14:m>
                  <m:oMath xmlns:m="http://schemas.openxmlformats.org/officeDocument/2006/math">
                    <m:r>
                      <a:rPr lang="en-US" i="1">
                        <a:latin typeface="Cambria Math" panose="02040503050406030204" pitchFamily="18" charset="0"/>
                      </a:rPr>
                      <m:t>𝑂</m:t>
                    </m:r>
                    <m:d>
                      <m:dPr>
                        <m:ctrlPr>
                          <a:rPr lang="en-US" i="1">
                            <a:latin typeface="Cambria Math" panose="02040503050406030204" pitchFamily="18" charset="0"/>
                          </a:rPr>
                        </m:ctrlPr>
                      </m:dPr>
                      <m:e>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𝑛</m:t>
                            </m:r>
                          </m:e>
                        </m:rad>
                      </m:e>
                    </m:d>
                  </m:oMath>
                </a14:m>
                <a:endParaRPr lang="en-US" dirty="0"/>
              </a:p>
            </p:txBody>
          </p:sp>
        </mc:Choice>
        <mc:Fallback xmlns="">
          <p:sp>
            <p:nvSpPr>
              <p:cNvPr id="3" name="Content Placeholder 2">
                <a:extLst>
                  <a:ext uri="{FF2B5EF4-FFF2-40B4-BE49-F238E27FC236}">
                    <a16:creationId xmlns:a16="http://schemas.microsoft.com/office/drawing/2014/main" id="{21B19A66-0C07-0421-5EAB-AE1239BAD4A0}"/>
                  </a:ext>
                </a:extLst>
              </p:cNvPr>
              <p:cNvSpPr>
                <a:spLocks noGrp="1" noRot="1" noChangeAspect="1" noMove="1" noResize="1" noEditPoints="1" noAdjustHandles="1" noChangeArrowheads="1" noChangeShapeType="1" noTextEdit="1"/>
              </p:cNvSpPr>
              <p:nvPr>
                <p:ph idx="1"/>
              </p:nvPr>
            </p:nvSpPr>
            <p:spPr>
              <a:xfrm>
                <a:off x="838200" y="1466810"/>
                <a:ext cx="10515600" cy="4351338"/>
              </a:xfrm>
              <a:blipFill>
                <a:blip r:embed="rId2"/>
                <a:stretch>
                  <a:fillRect l="-1043" t="-2384" r="-928"/>
                </a:stretch>
              </a:blipFill>
            </p:spPr>
            <p:txBody>
              <a:bodyPr/>
              <a:lstStyle/>
              <a:p>
                <a:r>
                  <a:rPr lang="en-US">
                    <a:noFill/>
                  </a:rPr>
                  <a:t> </a:t>
                </a:r>
              </a:p>
            </p:txBody>
          </p:sp>
        </mc:Fallback>
      </mc:AlternateContent>
    </p:spTree>
    <p:extLst>
      <p:ext uri="{BB962C8B-B14F-4D97-AF65-F5344CB8AC3E}">
        <p14:creationId xmlns:p14="http://schemas.microsoft.com/office/powerpoint/2010/main" val="692439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2C514-8F23-D967-F04B-F03124E85525}"/>
              </a:ext>
            </a:extLst>
          </p:cNvPr>
          <p:cNvSpPr>
            <a:spLocks noGrp="1"/>
          </p:cNvSpPr>
          <p:nvPr>
            <p:ph type="title"/>
          </p:nvPr>
        </p:nvSpPr>
        <p:spPr/>
        <p:txBody>
          <a:bodyPr/>
          <a:lstStyle/>
          <a:p>
            <a:r>
              <a:rPr lang="en-US" dirty="0"/>
              <a:t>A Better Solution: Divide and Conquer!</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875E3F7-A903-0324-9401-05583BAB884A}"/>
                  </a:ext>
                </a:extLst>
              </p:cNvPr>
              <p:cNvSpPr>
                <a:spLocks noGrp="1"/>
              </p:cNvSpPr>
              <p:nvPr>
                <p:ph idx="1"/>
              </p:nvPr>
            </p:nvSpPr>
            <p:spPr/>
            <p:txBody>
              <a:bodyPr/>
              <a:lstStyle/>
              <a:p>
                <a:r>
                  <a:rPr lang="en-US" b="1" dirty="0"/>
                  <a:t>Idea</a:t>
                </a:r>
                <a:r>
                  <a:rPr lang="en-US" dirty="0"/>
                  <a:t>: Each thread checks its input size. If smaller than </a:t>
                </a:r>
                <a14:m>
                  <m:oMath xmlns:m="http://schemas.openxmlformats.org/officeDocument/2006/math">
                    <m:r>
                      <a:rPr lang="en-US" b="0" i="1" smtClean="0">
                        <a:latin typeface="Cambria Math" panose="02040503050406030204" pitchFamily="18" charset="0"/>
                      </a:rPr>
                      <m:t>ℓ</m:t>
                    </m:r>
                  </m:oMath>
                </a14:m>
                <a:r>
                  <a:rPr lang="en-US" dirty="0"/>
                  <a:t>, sum sequentially. Otherwise, split the problem in half across two separate threads.</a:t>
                </a:r>
              </a:p>
              <a:p>
                <a:pPr lvl="1"/>
                <a14:m>
                  <m:oMath xmlns:m="http://schemas.openxmlformats.org/officeDocument/2006/math">
                    <m:r>
                      <a:rPr lang="en-US" b="0" i="1" smtClean="0">
                        <a:latin typeface="Cambria Math" panose="02040503050406030204" pitchFamily="18" charset="0"/>
                      </a:rPr>
                      <m:t>ℓ</m:t>
                    </m:r>
                  </m:oMath>
                </a14:m>
                <a:r>
                  <a:rPr lang="en-US" b="0" dirty="0"/>
                  <a:t> is the “sequential cutoff” (typical range: 500 to 5000)</a:t>
                </a:r>
              </a:p>
              <a:p>
                <a:pPr lvl="1"/>
                <a:r>
                  <a:rPr lang="en-US" dirty="0"/>
                  <a:t>Creating threads takes some time, at some point it’s more efficient to do things sequentially!</a:t>
                </a:r>
                <a:endParaRPr lang="en-US" b="0" dirty="0"/>
              </a:p>
              <a:p>
                <a:pPr lvl="1"/>
                <a:endParaRPr lang="en-US" dirty="0"/>
              </a:p>
            </p:txBody>
          </p:sp>
        </mc:Choice>
        <mc:Fallback xmlns="">
          <p:sp>
            <p:nvSpPr>
              <p:cNvPr id="3" name="Content Placeholder 2">
                <a:extLst>
                  <a:ext uri="{FF2B5EF4-FFF2-40B4-BE49-F238E27FC236}">
                    <a16:creationId xmlns:a16="http://schemas.microsoft.com/office/drawing/2014/main" id="{F875E3F7-A903-0324-9401-05583BAB884A}"/>
                  </a:ext>
                </a:extLst>
              </p:cNvPr>
              <p:cNvSpPr>
                <a:spLocks noGrp="1" noRot="1" noChangeAspect="1" noMove="1" noResize="1" noEditPoints="1" noAdjustHandles="1" noChangeArrowheads="1" noChangeShapeType="1" noTextEdit="1"/>
              </p:cNvSpPr>
              <p:nvPr>
                <p:ph idx="1"/>
              </p:nvPr>
            </p:nvSpPr>
            <p:spPr>
              <a:blipFill>
                <a:blip r:embed="rId2"/>
                <a:stretch>
                  <a:fillRect l="-1086" t="-2326" r="-603"/>
                </a:stretch>
              </a:blipFill>
            </p:spPr>
            <p:txBody>
              <a:bodyPr/>
              <a:lstStyle/>
              <a:p>
                <a:r>
                  <a:rPr lang="en-US">
                    <a:noFill/>
                  </a:rPr>
                  <a:t> </a:t>
                </a:r>
              </a:p>
            </p:txBody>
          </p:sp>
        </mc:Fallback>
      </mc:AlternateContent>
    </p:spTree>
    <p:extLst>
      <p:ext uri="{BB962C8B-B14F-4D97-AF65-F5344CB8AC3E}">
        <p14:creationId xmlns:p14="http://schemas.microsoft.com/office/powerpoint/2010/main" val="12825395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Merge Sort</a:t>
            </a:r>
          </a:p>
        </p:txBody>
      </p:sp>
      <p:sp>
        <p:nvSpPr>
          <p:cNvPr id="3" name="Content Placeholder 2"/>
          <p:cNvSpPr>
            <a:spLocks noGrp="1"/>
          </p:cNvSpPr>
          <p:nvPr>
            <p:ph idx="4294967295"/>
          </p:nvPr>
        </p:nvSpPr>
        <p:spPr>
          <a:xfrm>
            <a:off x="2519680" y="1298448"/>
            <a:ext cx="9601200" cy="5257800"/>
          </a:xfrm>
        </p:spPr>
        <p:txBody>
          <a:bodyPr>
            <a:normAutofit/>
          </a:bodyPr>
          <a:lstStyle/>
          <a:p>
            <a:r>
              <a:rPr lang="en-US" b="1" dirty="0">
                <a:solidFill>
                  <a:srgbClr val="0070C0"/>
                </a:solidFill>
              </a:rPr>
              <a:t>Base Case</a:t>
            </a:r>
            <a:r>
              <a:rPr lang="en-US" b="1" dirty="0"/>
              <a:t>: </a:t>
            </a:r>
          </a:p>
          <a:p>
            <a:pPr lvl="1"/>
            <a:r>
              <a:rPr lang="en-US" dirty="0"/>
              <a:t>If the list is of length 1 or 0, it’s already sorted, so just return it</a:t>
            </a:r>
          </a:p>
          <a:p>
            <a:pPr lvl="2"/>
            <a:endParaRPr lang="en-US" sz="2600" b="1" dirty="0">
              <a:solidFill>
                <a:srgbClr val="0070C0"/>
              </a:solidFill>
            </a:endParaRPr>
          </a:p>
          <a:p>
            <a:r>
              <a:rPr lang="en-US" b="1" dirty="0">
                <a:solidFill>
                  <a:srgbClr val="0070C0"/>
                </a:solidFill>
              </a:rPr>
              <a:t>Divide</a:t>
            </a:r>
            <a:r>
              <a:rPr lang="en-US" b="1" dirty="0"/>
              <a:t>: </a:t>
            </a:r>
          </a:p>
          <a:p>
            <a:pPr lvl="1"/>
            <a:r>
              <a:rPr lang="en-US" dirty="0"/>
              <a:t>Split the list into two “sublists” of (roughly) equal length</a:t>
            </a:r>
          </a:p>
          <a:p>
            <a:pPr lvl="1"/>
            <a:endParaRPr lang="en-US" sz="2600" b="1" dirty="0"/>
          </a:p>
          <a:p>
            <a:r>
              <a:rPr lang="en-US" b="1" dirty="0">
                <a:solidFill>
                  <a:srgbClr val="0070C0"/>
                </a:solidFill>
              </a:rPr>
              <a:t>Conquer</a:t>
            </a:r>
            <a:r>
              <a:rPr lang="en-US" b="1" dirty="0"/>
              <a:t>:</a:t>
            </a:r>
          </a:p>
          <a:p>
            <a:pPr lvl="1"/>
            <a:r>
              <a:rPr lang="en-US" dirty="0"/>
              <a:t>Sort both lists recursively</a:t>
            </a:r>
          </a:p>
          <a:p>
            <a:pPr lvl="1"/>
            <a:endParaRPr lang="en-US" sz="2600" dirty="0">
              <a:solidFill>
                <a:srgbClr val="FF33CC"/>
              </a:solidFill>
            </a:endParaRPr>
          </a:p>
          <a:p>
            <a:r>
              <a:rPr lang="en-US" b="1" dirty="0">
                <a:solidFill>
                  <a:srgbClr val="0070C0"/>
                </a:solidFill>
              </a:rPr>
              <a:t>Combine</a:t>
            </a:r>
            <a:r>
              <a:rPr lang="en-US" b="1" dirty="0"/>
              <a:t>:</a:t>
            </a:r>
          </a:p>
          <a:p>
            <a:pPr lvl="1"/>
            <a:r>
              <a:rPr lang="en-US" b="1" dirty="0"/>
              <a:t>Merge</a:t>
            </a:r>
            <a:r>
              <a:rPr lang="en-US" dirty="0"/>
              <a:t> sorted sublists into one sorted list</a:t>
            </a:r>
          </a:p>
        </p:txBody>
      </p:sp>
      <p:grpSp>
        <p:nvGrpSpPr>
          <p:cNvPr id="509" name="Group 508" descr="Our objective is to sort an array. For this example, the array is [5,8,2,9,4,1].">
            <a:extLst>
              <a:ext uri="{FF2B5EF4-FFF2-40B4-BE49-F238E27FC236}">
                <a16:creationId xmlns:a16="http://schemas.microsoft.com/office/drawing/2014/main" id="{A512511D-0BF2-1BD4-61D9-99C53A707F13}"/>
              </a:ext>
            </a:extLst>
          </p:cNvPr>
          <p:cNvGrpSpPr/>
          <p:nvPr/>
        </p:nvGrpSpPr>
        <p:grpSpPr>
          <a:xfrm>
            <a:off x="8068310" y="455867"/>
            <a:ext cx="2258060" cy="375920"/>
            <a:chOff x="7967980" y="4321811"/>
            <a:chExt cx="2258060" cy="375920"/>
          </a:xfrm>
        </p:grpSpPr>
        <p:sp>
          <p:nvSpPr>
            <p:cNvPr id="510" name="Rectangle 509">
              <a:extLst>
                <a:ext uri="{FF2B5EF4-FFF2-40B4-BE49-F238E27FC236}">
                  <a16:creationId xmlns:a16="http://schemas.microsoft.com/office/drawing/2014/main" id="{3DCBBB31-B027-E237-6E8F-A785199E188A}"/>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11" name="Rectangle 510">
              <a:extLst>
                <a:ext uri="{FF2B5EF4-FFF2-40B4-BE49-F238E27FC236}">
                  <a16:creationId xmlns:a16="http://schemas.microsoft.com/office/drawing/2014/main" id="{E3D01A99-515F-0FD5-8557-F5A51BEBD9F8}"/>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74" name="Rectangle 73">
              <a:extLst>
                <a:ext uri="{FF2B5EF4-FFF2-40B4-BE49-F238E27FC236}">
                  <a16:creationId xmlns:a16="http://schemas.microsoft.com/office/drawing/2014/main" id="{D712EC17-6C8B-82E7-112A-93F08E4569EA}"/>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75" name="Rectangle 74">
              <a:extLst>
                <a:ext uri="{FF2B5EF4-FFF2-40B4-BE49-F238E27FC236}">
                  <a16:creationId xmlns:a16="http://schemas.microsoft.com/office/drawing/2014/main" id="{7C62145E-972E-AA98-83BB-11990B5B0A19}"/>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76" name="Rectangle 75">
              <a:extLst>
                <a:ext uri="{FF2B5EF4-FFF2-40B4-BE49-F238E27FC236}">
                  <a16:creationId xmlns:a16="http://schemas.microsoft.com/office/drawing/2014/main" id="{D5C88493-7B69-E58E-EAEA-116212C7C254}"/>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77" name="Rectangle 76">
              <a:extLst>
                <a:ext uri="{FF2B5EF4-FFF2-40B4-BE49-F238E27FC236}">
                  <a16:creationId xmlns:a16="http://schemas.microsoft.com/office/drawing/2014/main" id="{7C9C7CE3-7A1C-CF03-CF1E-E5762740CEDA}"/>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grpSp>
      <p:sp>
        <p:nvSpPr>
          <p:cNvPr id="492" name="Rectangle 491" descr="In the case that there is 0 or 1 element left we don't need to do anything else, since that sequence is already sorted.">
            <a:extLst>
              <a:ext uri="{FF2B5EF4-FFF2-40B4-BE49-F238E27FC236}">
                <a16:creationId xmlns:a16="http://schemas.microsoft.com/office/drawing/2014/main" id="{FA6038B4-F05D-6F20-8BFC-3AC6EC6FC6E8}"/>
              </a:ext>
            </a:extLst>
          </p:cNvPr>
          <p:cNvSpPr/>
          <p:nvPr/>
        </p:nvSpPr>
        <p:spPr>
          <a:xfrm>
            <a:off x="581660" y="1502728"/>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grpSp>
        <p:nvGrpSpPr>
          <p:cNvPr id="508" name="Group 507" descr="If we have 2 or more items left, split the array in half.&#10;&#10;For this example, the two half arrays will be [5,8,2] and [9,4,1].">
            <a:extLst>
              <a:ext uri="{FF2B5EF4-FFF2-40B4-BE49-F238E27FC236}">
                <a16:creationId xmlns:a16="http://schemas.microsoft.com/office/drawing/2014/main" id="{435895E0-AEA0-0940-5D39-646A13B54670}"/>
              </a:ext>
            </a:extLst>
          </p:cNvPr>
          <p:cNvGrpSpPr/>
          <p:nvPr/>
        </p:nvGrpSpPr>
        <p:grpSpPr>
          <a:xfrm>
            <a:off x="143510" y="2620011"/>
            <a:ext cx="2359660" cy="375920"/>
            <a:chOff x="7866380" y="4321811"/>
            <a:chExt cx="2359660" cy="375920"/>
          </a:xfrm>
        </p:grpSpPr>
        <p:sp>
          <p:nvSpPr>
            <p:cNvPr id="502" name="Rectangle 501">
              <a:extLst>
                <a:ext uri="{FF2B5EF4-FFF2-40B4-BE49-F238E27FC236}">
                  <a16:creationId xmlns:a16="http://schemas.microsoft.com/office/drawing/2014/main" id="{1AC0146F-1215-033B-474C-1202CBB1382F}"/>
                </a:ext>
              </a:extLst>
            </p:cNvPr>
            <p:cNvSpPr/>
            <p:nvPr/>
          </p:nvSpPr>
          <p:spPr>
            <a:xfrm>
              <a:off x="78663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03" name="Rectangle 502">
              <a:extLst>
                <a:ext uri="{FF2B5EF4-FFF2-40B4-BE49-F238E27FC236}">
                  <a16:creationId xmlns:a16="http://schemas.microsoft.com/office/drawing/2014/main" id="{6161B0BF-F025-0B80-A6D8-62CD5002CD1C}"/>
                </a:ext>
              </a:extLst>
            </p:cNvPr>
            <p:cNvSpPr/>
            <p:nvPr/>
          </p:nvSpPr>
          <p:spPr>
            <a:xfrm>
              <a:off x="82423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504" name="Rectangle 503">
              <a:extLst>
                <a:ext uri="{FF2B5EF4-FFF2-40B4-BE49-F238E27FC236}">
                  <a16:creationId xmlns:a16="http://schemas.microsoft.com/office/drawing/2014/main" id="{7E43537C-9288-ABDA-EB6D-AEE370B64291}"/>
                </a:ext>
              </a:extLst>
            </p:cNvPr>
            <p:cNvSpPr/>
            <p:nvPr/>
          </p:nvSpPr>
          <p:spPr>
            <a:xfrm>
              <a:off x="86207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505" name="Rectangle 504">
              <a:extLst>
                <a:ext uri="{FF2B5EF4-FFF2-40B4-BE49-F238E27FC236}">
                  <a16:creationId xmlns:a16="http://schemas.microsoft.com/office/drawing/2014/main" id="{F761104C-7C02-2944-984D-8E55BD055701}"/>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506" name="Rectangle 505">
              <a:extLst>
                <a:ext uri="{FF2B5EF4-FFF2-40B4-BE49-F238E27FC236}">
                  <a16:creationId xmlns:a16="http://schemas.microsoft.com/office/drawing/2014/main" id="{C59D95F4-292C-4129-52CD-0D6A35C64D95}"/>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507" name="Rectangle 506">
              <a:extLst>
                <a:ext uri="{FF2B5EF4-FFF2-40B4-BE49-F238E27FC236}">
                  <a16:creationId xmlns:a16="http://schemas.microsoft.com/office/drawing/2014/main" id="{F84B0681-6C9C-F58D-E1FF-80DFEFD8C581}"/>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grpSp>
      <p:grpSp>
        <p:nvGrpSpPr>
          <p:cNvPr id="78" name="Group 77" descr="Recursively sort each of the halves. This gives us the two arrays [2,5,8] and [1,4,9]">
            <a:extLst>
              <a:ext uri="{FF2B5EF4-FFF2-40B4-BE49-F238E27FC236}">
                <a16:creationId xmlns:a16="http://schemas.microsoft.com/office/drawing/2014/main" id="{B9E74BD3-16BD-405D-B960-A8F2C73ADA12}"/>
              </a:ext>
            </a:extLst>
          </p:cNvPr>
          <p:cNvGrpSpPr/>
          <p:nvPr/>
        </p:nvGrpSpPr>
        <p:grpSpPr>
          <a:xfrm>
            <a:off x="143510" y="3929254"/>
            <a:ext cx="2359660" cy="375920"/>
            <a:chOff x="7866380" y="4321811"/>
            <a:chExt cx="2359660" cy="375920"/>
          </a:xfrm>
        </p:grpSpPr>
        <p:sp>
          <p:nvSpPr>
            <p:cNvPr id="79" name="Rectangle 78">
              <a:extLst>
                <a:ext uri="{FF2B5EF4-FFF2-40B4-BE49-F238E27FC236}">
                  <a16:creationId xmlns:a16="http://schemas.microsoft.com/office/drawing/2014/main" id="{0EC224A1-B18F-E6A5-748F-A75B1F455D67}"/>
                </a:ext>
              </a:extLst>
            </p:cNvPr>
            <p:cNvSpPr/>
            <p:nvPr/>
          </p:nvSpPr>
          <p:spPr>
            <a:xfrm>
              <a:off x="78663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0" name="Rectangle 79">
              <a:extLst>
                <a:ext uri="{FF2B5EF4-FFF2-40B4-BE49-F238E27FC236}">
                  <a16:creationId xmlns:a16="http://schemas.microsoft.com/office/drawing/2014/main" id="{78CEEEE7-FC40-57CE-4C6B-E3C2648A6C3D}"/>
                </a:ext>
              </a:extLst>
            </p:cNvPr>
            <p:cNvSpPr/>
            <p:nvPr/>
          </p:nvSpPr>
          <p:spPr>
            <a:xfrm>
              <a:off x="82423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81" name="Rectangle 80">
              <a:extLst>
                <a:ext uri="{FF2B5EF4-FFF2-40B4-BE49-F238E27FC236}">
                  <a16:creationId xmlns:a16="http://schemas.microsoft.com/office/drawing/2014/main" id="{24FE4E47-C824-4651-08D3-308F39FAFA47}"/>
                </a:ext>
              </a:extLst>
            </p:cNvPr>
            <p:cNvSpPr/>
            <p:nvPr/>
          </p:nvSpPr>
          <p:spPr>
            <a:xfrm>
              <a:off x="86207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82" name="Rectangle 81">
              <a:extLst>
                <a:ext uri="{FF2B5EF4-FFF2-40B4-BE49-F238E27FC236}">
                  <a16:creationId xmlns:a16="http://schemas.microsoft.com/office/drawing/2014/main" id="{74962A4A-98DB-B15A-FE92-B6E41220439F}"/>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83" name="Rectangle 82">
              <a:extLst>
                <a:ext uri="{FF2B5EF4-FFF2-40B4-BE49-F238E27FC236}">
                  <a16:creationId xmlns:a16="http://schemas.microsoft.com/office/drawing/2014/main" id="{326CC13B-3743-C67D-1189-37D1268C0515}"/>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84" name="Rectangle 83">
              <a:extLst>
                <a:ext uri="{FF2B5EF4-FFF2-40B4-BE49-F238E27FC236}">
                  <a16:creationId xmlns:a16="http://schemas.microsoft.com/office/drawing/2014/main" id="{940576FB-AFD1-4D3B-05F0-A0B70A599B74}"/>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grpSp>
      <p:grpSp>
        <p:nvGrpSpPr>
          <p:cNvPr id="4" name="Group 3" descr="To get our final sorted list we merge together the two sorted half lists. To do this we compare the first values from each of the half list, removing the smaller of the two and adding it to a combined list. Repeat until all elements have been removed from one list.">
            <a:extLst>
              <a:ext uri="{FF2B5EF4-FFF2-40B4-BE49-F238E27FC236}">
                <a16:creationId xmlns:a16="http://schemas.microsoft.com/office/drawing/2014/main" id="{9E5B2C66-6C4B-8D6D-2F5A-7F20E1C109E9}"/>
              </a:ext>
            </a:extLst>
          </p:cNvPr>
          <p:cNvGrpSpPr/>
          <p:nvPr/>
        </p:nvGrpSpPr>
        <p:grpSpPr>
          <a:xfrm>
            <a:off x="142240" y="5252911"/>
            <a:ext cx="2359660" cy="1197991"/>
            <a:chOff x="142240" y="5252911"/>
            <a:chExt cx="2359660" cy="1197991"/>
          </a:xfrm>
        </p:grpSpPr>
        <p:grpSp>
          <p:nvGrpSpPr>
            <p:cNvPr id="85" name="Group 84">
              <a:extLst>
                <a:ext uri="{FF2B5EF4-FFF2-40B4-BE49-F238E27FC236}">
                  <a16:creationId xmlns:a16="http://schemas.microsoft.com/office/drawing/2014/main" id="{5405945E-100C-6B39-5FD1-BBBE0566368B}"/>
                </a:ext>
              </a:extLst>
            </p:cNvPr>
            <p:cNvGrpSpPr/>
            <p:nvPr/>
          </p:nvGrpSpPr>
          <p:grpSpPr>
            <a:xfrm>
              <a:off x="143510" y="6074982"/>
              <a:ext cx="2258060" cy="375920"/>
              <a:chOff x="7967980" y="4321811"/>
              <a:chExt cx="2258060" cy="375920"/>
            </a:xfrm>
          </p:grpSpPr>
          <p:sp>
            <p:nvSpPr>
              <p:cNvPr id="86" name="Rectangle 85">
                <a:extLst>
                  <a:ext uri="{FF2B5EF4-FFF2-40B4-BE49-F238E27FC236}">
                    <a16:creationId xmlns:a16="http://schemas.microsoft.com/office/drawing/2014/main" id="{0F3690BB-76CB-BAFE-26B3-260B537AE2DA}"/>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87" name="Rectangle 86">
                <a:extLst>
                  <a:ext uri="{FF2B5EF4-FFF2-40B4-BE49-F238E27FC236}">
                    <a16:creationId xmlns:a16="http://schemas.microsoft.com/office/drawing/2014/main" id="{423CC625-C6EE-939F-59C6-8FDBF827024F}"/>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88" name="Rectangle 87">
                <a:extLst>
                  <a:ext uri="{FF2B5EF4-FFF2-40B4-BE49-F238E27FC236}">
                    <a16:creationId xmlns:a16="http://schemas.microsoft.com/office/drawing/2014/main" id="{0B4D7055-02F7-A906-4A01-24889BAD2921}"/>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89" name="Rectangle 88">
                <a:extLst>
                  <a:ext uri="{FF2B5EF4-FFF2-40B4-BE49-F238E27FC236}">
                    <a16:creationId xmlns:a16="http://schemas.microsoft.com/office/drawing/2014/main" id="{96CC5D9E-F542-E42E-4C24-9E7DC23692CD}"/>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90" name="Rectangle 89">
                <a:extLst>
                  <a:ext uri="{FF2B5EF4-FFF2-40B4-BE49-F238E27FC236}">
                    <a16:creationId xmlns:a16="http://schemas.microsoft.com/office/drawing/2014/main" id="{40B29DFD-1138-7F9E-DB14-8EC859E21220}"/>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91" name="Rectangle 90">
                <a:extLst>
                  <a:ext uri="{FF2B5EF4-FFF2-40B4-BE49-F238E27FC236}">
                    <a16:creationId xmlns:a16="http://schemas.microsoft.com/office/drawing/2014/main" id="{C1A2089A-AFB5-4C8F-9B13-2BCC0A93AEAB}"/>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grpSp>
        <p:cxnSp>
          <p:nvCxnSpPr>
            <p:cNvPr id="95" name="Straight Arrow Connector 94">
              <a:extLst>
                <a:ext uri="{FF2B5EF4-FFF2-40B4-BE49-F238E27FC236}">
                  <a16:creationId xmlns:a16="http://schemas.microsoft.com/office/drawing/2014/main" id="{39760A4B-C884-D45E-2DBC-75690FDA2811}"/>
                </a:ext>
              </a:extLst>
            </p:cNvPr>
            <p:cNvCxnSpPr>
              <a:cxnSpLocks/>
              <a:stCxn id="101" idx="2"/>
              <a:endCxn id="86" idx="0"/>
            </p:cNvCxnSpPr>
            <p:nvPr/>
          </p:nvCxnSpPr>
          <p:spPr>
            <a:xfrm flipH="1">
              <a:off x="331470" y="5628831"/>
              <a:ext cx="1230630" cy="44615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96" name="Group 95">
              <a:extLst>
                <a:ext uri="{FF2B5EF4-FFF2-40B4-BE49-F238E27FC236}">
                  <a16:creationId xmlns:a16="http://schemas.microsoft.com/office/drawing/2014/main" id="{DBA8329B-B184-BF44-2E73-57E81568BE4A}"/>
                </a:ext>
              </a:extLst>
            </p:cNvPr>
            <p:cNvGrpSpPr/>
            <p:nvPr/>
          </p:nvGrpSpPr>
          <p:grpSpPr>
            <a:xfrm>
              <a:off x="142240" y="5252911"/>
              <a:ext cx="2359660" cy="375920"/>
              <a:chOff x="7866380" y="4321811"/>
              <a:chExt cx="2359660" cy="375920"/>
            </a:xfrm>
          </p:grpSpPr>
          <p:sp>
            <p:nvSpPr>
              <p:cNvPr id="97" name="Rectangle 96">
                <a:extLst>
                  <a:ext uri="{FF2B5EF4-FFF2-40B4-BE49-F238E27FC236}">
                    <a16:creationId xmlns:a16="http://schemas.microsoft.com/office/drawing/2014/main" id="{F79926A6-DCE4-B48F-A5CB-5F011A4C0C72}"/>
                  </a:ext>
                </a:extLst>
              </p:cNvPr>
              <p:cNvSpPr/>
              <p:nvPr/>
            </p:nvSpPr>
            <p:spPr>
              <a:xfrm>
                <a:off x="78663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99" name="Rectangle 98">
                <a:extLst>
                  <a:ext uri="{FF2B5EF4-FFF2-40B4-BE49-F238E27FC236}">
                    <a16:creationId xmlns:a16="http://schemas.microsoft.com/office/drawing/2014/main" id="{5D879902-45E2-374E-6352-92BEFC1772DA}"/>
                  </a:ext>
                </a:extLst>
              </p:cNvPr>
              <p:cNvSpPr/>
              <p:nvPr/>
            </p:nvSpPr>
            <p:spPr>
              <a:xfrm>
                <a:off x="82423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100" name="Rectangle 99">
                <a:extLst>
                  <a:ext uri="{FF2B5EF4-FFF2-40B4-BE49-F238E27FC236}">
                    <a16:creationId xmlns:a16="http://schemas.microsoft.com/office/drawing/2014/main" id="{CAAC80FF-CC9B-8C57-D4EB-B9F52B08CF79}"/>
                  </a:ext>
                </a:extLst>
              </p:cNvPr>
              <p:cNvSpPr/>
              <p:nvPr/>
            </p:nvSpPr>
            <p:spPr>
              <a:xfrm>
                <a:off x="86207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101" name="Rectangle 100">
                <a:extLst>
                  <a:ext uri="{FF2B5EF4-FFF2-40B4-BE49-F238E27FC236}">
                    <a16:creationId xmlns:a16="http://schemas.microsoft.com/office/drawing/2014/main" id="{9F991359-E10F-1CEE-641D-4D6B0901C70B}"/>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02" name="Rectangle 101">
                <a:extLst>
                  <a:ext uri="{FF2B5EF4-FFF2-40B4-BE49-F238E27FC236}">
                    <a16:creationId xmlns:a16="http://schemas.microsoft.com/office/drawing/2014/main" id="{DC042204-CC9B-292C-960C-FB3A9E83AD73}"/>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103" name="Rectangle 102">
                <a:extLst>
                  <a:ext uri="{FF2B5EF4-FFF2-40B4-BE49-F238E27FC236}">
                    <a16:creationId xmlns:a16="http://schemas.microsoft.com/office/drawing/2014/main" id="{2038750F-0C93-3541-CBB6-23133514AD7D}"/>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grpSp>
        <p:cxnSp>
          <p:nvCxnSpPr>
            <p:cNvPr id="106" name="Straight Arrow Connector 105">
              <a:extLst>
                <a:ext uri="{FF2B5EF4-FFF2-40B4-BE49-F238E27FC236}">
                  <a16:creationId xmlns:a16="http://schemas.microsoft.com/office/drawing/2014/main" id="{402132B9-9C9F-E2DC-3604-45581B49A1B6}"/>
                </a:ext>
              </a:extLst>
            </p:cNvPr>
            <p:cNvCxnSpPr>
              <a:cxnSpLocks/>
              <a:stCxn id="97" idx="2"/>
              <a:endCxn id="87" idx="0"/>
            </p:cNvCxnSpPr>
            <p:nvPr/>
          </p:nvCxnSpPr>
          <p:spPr>
            <a:xfrm>
              <a:off x="330200" y="5628831"/>
              <a:ext cx="377190" cy="44615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B8AB2DD9-25E5-A2C3-5B30-1A2098D2A7B5}"/>
                </a:ext>
              </a:extLst>
            </p:cNvPr>
            <p:cNvCxnSpPr>
              <a:cxnSpLocks/>
              <a:stCxn id="102" idx="2"/>
              <a:endCxn id="88" idx="0"/>
            </p:cNvCxnSpPr>
            <p:nvPr/>
          </p:nvCxnSpPr>
          <p:spPr>
            <a:xfrm flipH="1">
              <a:off x="1085850" y="5628831"/>
              <a:ext cx="852170" cy="44615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2" name="Straight Arrow Connector 111">
              <a:extLst>
                <a:ext uri="{FF2B5EF4-FFF2-40B4-BE49-F238E27FC236}">
                  <a16:creationId xmlns:a16="http://schemas.microsoft.com/office/drawing/2014/main" id="{A64C6B2E-65E1-999F-AE4C-0C9B90029F04}"/>
                </a:ext>
              </a:extLst>
            </p:cNvPr>
            <p:cNvCxnSpPr>
              <a:cxnSpLocks/>
              <a:stCxn id="99" idx="2"/>
              <a:endCxn id="89" idx="0"/>
            </p:cNvCxnSpPr>
            <p:nvPr/>
          </p:nvCxnSpPr>
          <p:spPr>
            <a:xfrm>
              <a:off x="706120" y="5628831"/>
              <a:ext cx="755650" cy="44615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5" name="Straight Arrow Connector 114">
              <a:extLst>
                <a:ext uri="{FF2B5EF4-FFF2-40B4-BE49-F238E27FC236}">
                  <a16:creationId xmlns:a16="http://schemas.microsoft.com/office/drawing/2014/main" id="{7BF20938-E610-9740-E5E4-C2A73A8D0BB5}"/>
                </a:ext>
              </a:extLst>
            </p:cNvPr>
            <p:cNvCxnSpPr>
              <a:cxnSpLocks/>
              <a:stCxn id="100" idx="2"/>
              <a:endCxn id="90" idx="0"/>
            </p:cNvCxnSpPr>
            <p:nvPr/>
          </p:nvCxnSpPr>
          <p:spPr>
            <a:xfrm>
              <a:off x="1084580" y="5628831"/>
              <a:ext cx="753110" cy="44615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a:extLst>
                <a:ext uri="{FF2B5EF4-FFF2-40B4-BE49-F238E27FC236}">
                  <a16:creationId xmlns:a16="http://schemas.microsoft.com/office/drawing/2014/main" id="{8660D801-269E-358E-2F73-D1FECEE60AAA}"/>
                </a:ext>
              </a:extLst>
            </p:cNvPr>
            <p:cNvCxnSpPr>
              <a:cxnSpLocks/>
              <a:stCxn id="103" idx="2"/>
              <a:endCxn id="91" idx="0"/>
            </p:cNvCxnSpPr>
            <p:nvPr/>
          </p:nvCxnSpPr>
          <p:spPr>
            <a:xfrm flipH="1">
              <a:off x="2213610" y="5628831"/>
              <a:ext cx="100330" cy="44615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97798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Parallel Sum</a:t>
            </a:r>
          </a:p>
        </p:txBody>
      </p:sp>
      <p:sp>
        <p:nvSpPr>
          <p:cNvPr id="3" name="Content Placeholder 2"/>
          <p:cNvSpPr>
            <a:spLocks noGrp="1"/>
          </p:cNvSpPr>
          <p:nvPr>
            <p:ph idx="4294967295"/>
          </p:nvPr>
        </p:nvSpPr>
        <p:spPr>
          <a:xfrm>
            <a:off x="2834640" y="1298448"/>
            <a:ext cx="9601200" cy="5257800"/>
          </a:xfrm>
        </p:spPr>
        <p:txBody>
          <a:bodyPr>
            <a:normAutofit lnSpcReduction="10000"/>
          </a:bodyPr>
          <a:lstStyle/>
          <a:p>
            <a:r>
              <a:rPr lang="en-US" b="1" dirty="0">
                <a:solidFill>
                  <a:srgbClr val="0070C0"/>
                </a:solidFill>
              </a:rPr>
              <a:t>Base Case</a:t>
            </a:r>
            <a:r>
              <a:rPr lang="en-US" b="1" dirty="0"/>
              <a:t>: </a:t>
            </a:r>
          </a:p>
          <a:p>
            <a:pPr lvl="1"/>
            <a:r>
              <a:rPr lang="en-US" dirty="0"/>
              <a:t>If the list’s length is smaller than the Sequential Cutoff, find the sum sequentially</a:t>
            </a:r>
          </a:p>
          <a:p>
            <a:pPr lvl="2"/>
            <a:endParaRPr lang="en-US" sz="2600" b="1" dirty="0">
              <a:solidFill>
                <a:srgbClr val="0070C0"/>
              </a:solidFill>
            </a:endParaRPr>
          </a:p>
          <a:p>
            <a:r>
              <a:rPr lang="en-US" b="1" dirty="0">
                <a:solidFill>
                  <a:srgbClr val="0070C0"/>
                </a:solidFill>
              </a:rPr>
              <a:t>Divide</a:t>
            </a:r>
            <a:r>
              <a:rPr lang="en-US" b="1" dirty="0"/>
              <a:t>: </a:t>
            </a:r>
          </a:p>
          <a:p>
            <a:pPr lvl="1"/>
            <a:r>
              <a:rPr lang="en-US" dirty="0"/>
              <a:t>Split the list into two “sublists” of (roughly) equal length, create a Thread to sum each </a:t>
            </a:r>
            <a:r>
              <a:rPr lang="en-US" dirty="0" err="1"/>
              <a:t>sublist</a:t>
            </a:r>
            <a:r>
              <a:rPr lang="en-US" dirty="0"/>
              <a:t>.</a:t>
            </a:r>
          </a:p>
          <a:p>
            <a:pPr lvl="1"/>
            <a:endParaRPr lang="en-US" sz="2600" b="1" dirty="0"/>
          </a:p>
          <a:p>
            <a:r>
              <a:rPr lang="en-US" b="1" dirty="0">
                <a:solidFill>
                  <a:srgbClr val="0070C0"/>
                </a:solidFill>
              </a:rPr>
              <a:t>Conquer</a:t>
            </a:r>
            <a:r>
              <a:rPr lang="en-US" b="1" dirty="0"/>
              <a:t>:</a:t>
            </a:r>
          </a:p>
          <a:p>
            <a:pPr lvl="1"/>
            <a:r>
              <a:rPr lang="en-US" dirty="0"/>
              <a:t>Call </a:t>
            </a:r>
            <a:r>
              <a:rPr lang="en-US" b="1" dirty="0"/>
              <a:t>start()</a:t>
            </a:r>
            <a:r>
              <a:rPr lang="en-US" dirty="0"/>
              <a:t> for each thread</a:t>
            </a:r>
          </a:p>
          <a:p>
            <a:pPr lvl="1"/>
            <a:endParaRPr lang="en-US" sz="2600" dirty="0">
              <a:solidFill>
                <a:srgbClr val="FF33CC"/>
              </a:solidFill>
            </a:endParaRPr>
          </a:p>
          <a:p>
            <a:r>
              <a:rPr lang="en-US" b="1" dirty="0">
                <a:solidFill>
                  <a:srgbClr val="0070C0"/>
                </a:solidFill>
              </a:rPr>
              <a:t>Combine</a:t>
            </a:r>
            <a:r>
              <a:rPr lang="en-US" b="1" dirty="0"/>
              <a:t>:</a:t>
            </a:r>
          </a:p>
          <a:p>
            <a:pPr lvl="1"/>
            <a:r>
              <a:rPr lang="en-US" dirty="0"/>
              <a:t>Sum together the answers from each thread</a:t>
            </a:r>
          </a:p>
        </p:txBody>
      </p:sp>
      <p:grpSp>
        <p:nvGrpSpPr>
          <p:cNvPr id="509" name="Group 508" descr="Our objective is to sum an array. For this example, the array is [5,8,2,9,4,1].">
            <a:extLst>
              <a:ext uri="{FF2B5EF4-FFF2-40B4-BE49-F238E27FC236}">
                <a16:creationId xmlns:a16="http://schemas.microsoft.com/office/drawing/2014/main" id="{A512511D-0BF2-1BD4-61D9-99C53A707F13}"/>
              </a:ext>
            </a:extLst>
          </p:cNvPr>
          <p:cNvGrpSpPr/>
          <p:nvPr/>
        </p:nvGrpSpPr>
        <p:grpSpPr>
          <a:xfrm>
            <a:off x="8068310" y="455867"/>
            <a:ext cx="2258060" cy="375920"/>
            <a:chOff x="7967980" y="4321811"/>
            <a:chExt cx="2258060" cy="375920"/>
          </a:xfrm>
        </p:grpSpPr>
        <p:sp>
          <p:nvSpPr>
            <p:cNvPr id="510" name="Rectangle 509">
              <a:extLst>
                <a:ext uri="{FF2B5EF4-FFF2-40B4-BE49-F238E27FC236}">
                  <a16:creationId xmlns:a16="http://schemas.microsoft.com/office/drawing/2014/main" id="{3DCBBB31-B027-E237-6E8F-A785199E188A}"/>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11" name="Rectangle 510">
              <a:extLst>
                <a:ext uri="{FF2B5EF4-FFF2-40B4-BE49-F238E27FC236}">
                  <a16:creationId xmlns:a16="http://schemas.microsoft.com/office/drawing/2014/main" id="{E3D01A99-515F-0FD5-8557-F5A51BEBD9F8}"/>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74" name="Rectangle 73">
              <a:extLst>
                <a:ext uri="{FF2B5EF4-FFF2-40B4-BE49-F238E27FC236}">
                  <a16:creationId xmlns:a16="http://schemas.microsoft.com/office/drawing/2014/main" id="{D712EC17-6C8B-82E7-112A-93F08E4569EA}"/>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75" name="Rectangle 74">
              <a:extLst>
                <a:ext uri="{FF2B5EF4-FFF2-40B4-BE49-F238E27FC236}">
                  <a16:creationId xmlns:a16="http://schemas.microsoft.com/office/drawing/2014/main" id="{7C62145E-972E-AA98-83BB-11990B5B0A19}"/>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76" name="Rectangle 75">
              <a:extLst>
                <a:ext uri="{FF2B5EF4-FFF2-40B4-BE49-F238E27FC236}">
                  <a16:creationId xmlns:a16="http://schemas.microsoft.com/office/drawing/2014/main" id="{D5C88493-7B69-E58E-EAEA-116212C7C254}"/>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77" name="Rectangle 76">
              <a:extLst>
                <a:ext uri="{FF2B5EF4-FFF2-40B4-BE49-F238E27FC236}">
                  <a16:creationId xmlns:a16="http://schemas.microsoft.com/office/drawing/2014/main" id="{7C9C7CE3-7A1C-CF03-CF1E-E5762740CEDA}"/>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grpSp>
      <p:sp>
        <p:nvSpPr>
          <p:cNvPr id="492" name="Rectangle 491" descr="In the case that the number of elements remaining is small (less than the sequential cutoff) then we sum the remaining elements using a for loop. Store the sum in a field for other threads to be able to access.">
            <a:extLst>
              <a:ext uri="{FF2B5EF4-FFF2-40B4-BE49-F238E27FC236}">
                <a16:creationId xmlns:a16="http://schemas.microsoft.com/office/drawing/2014/main" id="{FA6038B4-F05D-6F20-8BFC-3AC6EC6FC6E8}"/>
              </a:ext>
            </a:extLst>
          </p:cNvPr>
          <p:cNvSpPr/>
          <p:nvPr/>
        </p:nvSpPr>
        <p:spPr>
          <a:xfrm>
            <a:off x="1644650" y="1416320"/>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grpSp>
        <p:nvGrpSpPr>
          <p:cNvPr id="10" name="Group 9" descr="If the input size is larger than the sequential cutoff, split the array in half and create a different thread object that is responsible for summing each half.&#10;&#10;For this example, the two half arrays will be [5,8,2] and [9,4,1].">
            <a:extLst>
              <a:ext uri="{FF2B5EF4-FFF2-40B4-BE49-F238E27FC236}">
                <a16:creationId xmlns:a16="http://schemas.microsoft.com/office/drawing/2014/main" id="{AEC4B864-BB04-B6A1-362F-48E82FF837B9}"/>
              </a:ext>
            </a:extLst>
          </p:cNvPr>
          <p:cNvGrpSpPr/>
          <p:nvPr/>
        </p:nvGrpSpPr>
        <p:grpSpPr>
          <a:xfrm>
            <a:off x="93980" y="2348040"/>
            <a:ext cx="2657475" cy="1269460"/>
            <a:chOff x="93980" y="2348040"/>
            <a:chExt cx="2657475" cy="1269460"/>
          </a:xfrm>
        </p:grpSpPr>
        <p:sp>
          <p:nvSpPr>
            <p:cNvPr id="7" name="Oval 6">
              <a:extLst>
                <a:ext uri="{FF2B5EF4-FFF2-40B4-BE49-F238E27FC236}">
                  <a16:creationId xmlns:a16="http://schemas.microsoft.com/office/drawing/2014/main" id="{EF575254-41CC-6117-69BB-AA6A6B04E779}"/>
                </a:ext>
              </a:extLst>
            </p:cNvPr>
            <p:cNvSpPr/>
            <p:nvPr/>
          </p:nvSpPr>
          <p:spPr>
            <a:xfrm>
              <a:off x="1289685" y="2843435"/>
              <a:ext cx="1461770" cy="77406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A39FC21-3D03-EF67-C981-7CACE917ADAB}"/>
                </a:ext>
              </a:extLst>
            </p:cNvPr>
            <p:cNvSpPr/>
            <p:nvPr/>
          </p:nvSpPr>
          <p:spPr>
            <a:xfrm>
              <a:off x="93980" y="2348040"/>
              <a:ext cx="1461770" cy="77406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192B1A21-2F85-3236-2A77-C1954DA64AE5}"/>
                </a:ext>
              </a:extLst>
            </p:cNvPr>
            <p:cNvGrpSpPr/>
            <p:nvPr/>
          </p:nvGrpSpPr>
          <p:grpSpPr>
            <a:xfrm>
              <a:off x="237490" y="2551305"/>
              <a:ext cx="1130300" cy="375920"/>
              <a:chOff x="143510" y="2620011"/>
              <a:chExt cx="1130300" cy="375920"/>
            </a:xfrm>
          </p:grpSpPr>
          <p:sp>
            <p:nvSpPr>
              <p:cNvPr id="502" name="Rectangle 501">
                <a:extLst>
                  <a:ext uri="{FF2B5EF4-FFF2-40B4-BE49-F238E27FC236}">
                    <a16:creationId xmlns:a16="http://schemas.microsoft.com/office/drawing/2014/main" id="{1AC0146F-1215-033B-474C-1202CBB1382F}"/>
                  </a:ext>
                </a:extLst>
              </p:cNvPr>
              <p:cNvSpPr/>
              <p:nvPr/>
            </p:nvSpPr>
            <p:spPr>
              <a:xfrm>
                <a:off x="143510" y="26200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503" name="Rectangle 502">
                <a:extLst>
                  <a:ext uri="{FF2B5EF4-FFF2-40B4-BE49-F238E27FC236}">
                    <a16:creationId xmlns:a16="http://schemas.microsoft.com/office/drawing/2014/main" id="{6161B0BF-F025-0B80-A6D8-62CD5002CD1C}"/>
                  </a:ext>
                </a:extLst>
              </p:cNvPr>
              <p:cNvSpPr/>
              <p:nvPr/>
            </p:nvSpPr>
            <p:spPr>
              <a:xfrm>
                <a:off x="519430" y="26200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504" name="Rectangle 503">
                <a:extLst>
                  <a:ext uri="{FF2B5EF4-FFF2-40B4-BE49-F238E27FC236}">
                    <a16:creationId xmlns:a16="http://schemas.microsoft.com/office/drawing/2014/main" id="{7E43537C-9288-ABDA-EB6D-AEE370B64291}"/>
                  </a:ext>
                </a:extLst>
              </p:cNvPr>
              <p:cNvSpPr/>
              <p:nvPr/>
            </p:nvSpPr>
            <p:spPr>
              <a:xfrm>
                <a:off x="897890" y="26200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grpSp>
        <p:grpSp>
          <p:nvGrpSpPr>
            <p:cNvPr id="6" name="Group 5">
              <a:extLst>
                <a:ext uri="{FF2B5EF4-FFF2-40B4-BE49-F238E27FC236}">
                  <a16:creationId xmlns:a16="http://schemas.microsoft.com/office/drawing/2014/main" id="{3E2E2AA1-7B76-E91A-CE2C-A7371E23370F}"/>
                </a:ext>
              </a:extLst>
            </p:cNvPr>
            <p:cNvGrpSpPr/>
            <p:nvPr/>
          </p:nvGrpSpPr>
          <p:grpSpPr>
            <a:xfrm>
              <a:off x="1456690" y="3038477"/>
              <a:ext cx="1127760" cy="375920"/>
              <a:chOff x="1375410" y="2620011"/>
              <a:chExt cx="1127760" cy="375920"/>
            </a:xfrm>
          </p:grpSpPr>
          <p:sp>
            <p:nvSpPr>
              <p:cNvPr id="505" name="Rectangle 504">
                <a:extLst>
                  <a:ext uri="{FF2B5EF4-FFF2-40B4-BE49-F238E27FC236}">
                    <a16:creationId xmlns:a16="http://schemas.microsoft.com/office/drawing/2014/main" id="{F761104C-7C02-2944-984D-8E55BD055701}"/>
                  </a:ext>
                </a:extLst>
              </p:cNvPr>
              <p:cNvSpPr/>
              <p:nvPr/>
            </p:nvSpPr>
            <p:spPr>
              <a:xfrm>
                <a:off x="1375410" y="26200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sp>
            <p:nvSpPr>
              <p:cNvPr id="506" name="Rectangle 505">
                <a:extLst>
                  <a:ext uri="{FF2B5EF4-FFF2-40B4-BE49-F238E27FC236}">
                    <a16:creationId xmlns:a16="http://schemas.microsoft.com/office/drawing/2014/main" id="{C59D95F4-292C-4129-52CD-0D6A35C64D95}"/>
                  </a:ext>
                </a:extLst>
              </p:cNvPr>
              <p:cNvSpPr/>
              <p:nvPr/>
            </p:nvSpPr>
            <p:spPr>
              <a:xfrm>
                <a:off x="1751330" y="26200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507" name="Rectangle 506">
                <a:extLst>
                  <a:ext uri="{FF2B5EF4-FFF2-40B4-BE49-F238E27FC236}">
                    <a16:creationId xmlns:a16="http://schemas.microsoft.com/office/drawing/2014/main" id="{F84B0681-6C9C-F58D-E1FF-80DFEFD8C581}"/>
                  </a:ext>
                </a:extLst>
              </p:cNvPr>
              <p:cNvSpPr/>
              <p:nvPr/>
            </p:nvSpPr>
            <p:spPr>
              <a:xfrm>
                <a:off x="2127250" y="26200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grpSp>
      </p:grpSp>
      <p:grpSp>
        <p:nvGrpSpPr>
          <p:cNvPr id="11" name="Group 10" descr="Call start on each thread object so that it computes the sum.&#10;&#10;For this example the left half has sum 15 and the right half has sum 14.">
            <a:extLst>
              <a:ext uri="{FF2B5EF4-FFF2-40B4-BE49-F238E27FC236}">
                <a16:creationId xmlns:a16="http://schemas.microsoft.com/office/drawing/2014/main" id="{012C3711-C923-75F0-2A48-259FE9A2C06B}"/>
              </a:ext>
            </a:extLst>
          </p:cNvPr>
          <p:cNvGrpSpPr/>
          <p:nvPr/>
        </p:nvGrpSpPr>
        <p:grpSpPr>
          <a:xfrm>
            <a:off x="93980" y="3761773"/>
            <a:ext cx="2657475" cy="1269460"/>
            <a:chOff x="93980" y="3761773"/>
            <a:chExt cx="2657475" cy="1269460"/>
          </a:xfrm>
        </p:grpSpPr>
        <p:sp>
          <p:nvSpPr>
            <p:cNvPr id="8" name="Oval 7">
              <a:extLst>
                <a:ext uri="{FF2B5EF4-FFF2-40B4-BE49-F238E27FC236}">
                  <a16:creationId xmlns:a16="http://schemas.microsoft.com/office/drawing/2014/main" id="{2CA69CF6-037A-334E-FEC2-8110B16AEB48}"/>
                </a:ext>
              </a:extLst>
            </p:cNvPr>
            <p:cNvSpPr/>
            <p:nvPr/>
          </p:nvSpPr>
          <p:spPr>
            <a:xfrm>
              <a:off x="1289685" y="4257168"/>
              <a:ext cx="1461770" cy="77406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err="1"/>
                <a:t>ans</a:t>
              </a:r>
              <a:r>
                <a:rPr lang="en-US" dirty="0"/>
                <a:t>=14</a:t>
              </a:r>
            </a:p>
          </p:txBody>
        </p:sp>
        <p:sp>
          <p:nvSpPr>
            <p:cNvPr id="9" name="Oval 8">
              <a:extLst>
                <a:ext uri="{FF2B5EF4-FFF2-40B4-BE49-F238E27FC236}">
                  <a16:creationId xmlns:a16="http://schemas.microsoft.com/office/drawing/2014/main" id="{3E195090-1FB6-FC8A-6412-64367170B34F}"/>
                </a:ext>
              </a:extLst>
            </p:cNvPr>
            <p:cNvSpPr/>
            <p:nvPr/>
          </p:nvSpPr>
          <p:spPr>
            <a:xfrm>
              <a:off x="93980" y="3761773"/>
              <a:ext cx="1461770" cy="77406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err="1"/>
                <a:t>ans</a:t>
              </a:r>
              <a:r>
                <a:rPr lang="en-US" dirty="0"/>
                <a:t>=15</a:t>
              </a:r>
            </a:p>
          </p:txBody>
        </p:sp>
      </p:grpSp>
      <p:grpSp>
        <p:nvGrpSpPr>
          <p:cNvPr id="12" name="Group 11" descr="The sums for each thread will be stored in a field of the respective thread. Retrieve the value in that field for each thread that summed a sublist, add those together, and store that value in this threads answer field.">
            <a:extLst>
              <a:ext uri="{FF2B5EF4-FFF2-40B4-BE49-F238E27FC236}">
                <a16:creationId xmlns:a16="http://schemas.microsoft.com/office/drawing/2014/main" id="{20C978C3-47FC-746B-FD64-FC053CD97FD1}"/>
              </a:ext>
            </a:extLst>
          </p:cNvPr>
          <p:cNvGrpSpPr/>
          <p:nvPr/>
        </p:nvGrpSpPr>
        <p:grpSpPr>
          <a:xfrm>
            <a:off x="725805" y="4535838"/>
            <a:ext cx="1461770" cy="2003074"/>
            <a:chOff x="725805" y="4535838"/>
            <a:chExt cx="1461770" cy="2003074"/>
          </a:xfrm>
        </p:grpSpPr>
        <p:sp>
          <p:nvSpPr>
            <p:cNvPr id="20" name="Oval 19">
              <a:extLst>
                <a:ext uri="{FF2B5EF4-FFF2-40B4-BE49-F238E27FC236}">
                  <a16:creationId xmlns:a16="http://schemas.microsoft.com/office/drawing/2014/main" id="{09FA29DD-05CB-510A-8E3D-6F42572D2E79}"/>
                </a:ext>
              </a:extLst>
            </p:cNvPr>
            <p:cNvSpPr/>
            <p:nvPr/>
          </p:nvSpPr>
          <p:spPr>
            <a:xfrm>
              <a:off x="725805" y="5764847"/>
              <a:ext cx="1461770" cy="77406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err="1"/>
                <a:t>ans</a:t>
              </a:r>
              <a:r>
                <a:rPr lang="en-US" dirty="0"/>
                <a:t>=29</a:t>
              </a:r>
            </a:p>
          </p:txBody>
        </p:sp>
        <p:cxnSp>
          <p:nvCxnSpPr>
            <p:cNvPr id="22" name="Straight Arrow Connector 21">
              <a:extLst>
                <a:ext uri="{FF2B5EF4-FFF2-40B4-BE49-F238E27FC236}">
                  <a16:creationId xmlns:a16="http://schemas.microsoft.com/office/drawing/2014/main" id="{375A6B43-385D-5ED4-4884-6E82175F833A}"/>
                </a:ext>
              </a:extLst>
            </p:cNvPr>
            <p:cNvCxnSpPr>
              <a:cxnSpLocks/>
              <a:stCxn id="9" idx="4"/>
              <a:endCxn id="20" idx="0"/>
            </p:cNvCxnSpPr>
            <p:nvPr/>
          </p:nvCxnSpPr>
          <p:spPr>
            <a:xfrm>
              <a:off x="824865" y="4535838"/>
              <a:ext cx="631825" cy="122900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CB432E7F-A225-8FB2-194C-1222AF907A44}"/>
                </a:ext>
              </a:extLst>
            </p:cNvPr>
            <p:cNvCxnSpPr>
              <a:cxnSpLocks/>
              <a:stCxn id="8" idx="4"/>
              <a:endCxn id="20" idx="0"/>
            </p:cNvCxnSpPr>
            <p:nvPr/>
          </p:nvCxnSpPr>
          <p:spPr>
            <a:xfrm flipH="1">
              <a:off x="1456690" y="5031233"/>
              <a:ext cx="563880" cy="733614"/>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65880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C9BBB-9BE7-D82F-B8C0-DAD52D254E42}"/>
              </a:ext>
            </a:extLst>
          </p:cNvPr>
          <p:cNvSpPr>
            <a:spLocks noGrp="1"/>
          </p:cNvSpPr>
          <p:nvPr>
            <p:ph type="title"/>
          </p:nvPr>
        </p:nvSpPr>
        <p:spPr/>
        <p:txBody>
          <a:bodyPr/>
          <a:lstStyle/>
          <a:p>
            <a:r>
              <a:rPr lang="en-US" dirty="0"/>
              <a:t>Parallel Divide and Conquer Pseudocode</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621B2505-2D47-E31F-0A12-C46F99515C0B}"/>
                  </a:ext>
                </a:extLst>
              </p:cNvPr>
              <p:cNvSpPr txBox="1"/>
              <p:nvPr/>
            </p:nvSpPr>
            <p:spPr>
              <a:xfrm>
                <a:off x="2824223" y="1906550"/>
                <a:ext cx="8206450" cy="3293209"/>
              </a:xfrm>
              <a:prstGeom prst="rect">
                <a:avLst/>
              </a:prstGeom>
              <a:noFill/>
            </p:spPr>
            <p:txBody>
              <a:bodyPr wrap="square" rtlCol="0">
                <a:spAutoFit/>
              </a:bodyPr>
              <a:lstStyle/>
              <a:p>
                <a:r>
                  <a:rPr lang="en-US" sz="2600" b="1" dirty="0" err="1"/>
                  <a:t>RecursiveSum</a:t>
                </a:r>
                <a:r>
                  <a:rPr lang="en-US" sz="2600" dirty="0"/>
                  <a:t>(</a:t>
                </a:r>
                <a:r>
                  <a:rPr lang="en-US" sz="2600" dirty="0" err="1"/>
                  <a:t>arr</a:t>
                </a:r>
                <a:r>
                  <a:rPr lang="en-US" sz="2600" dirty="0"/>
                  <a:t>)</a:t>
                </a:r>
              </a:p>
              <a:p>
                <a:pPr marL="457200" indent="-457200">
                  <a:buFont typeface="+mj-lt"/>
                  <a:buAutoNum type="arabicPeriod"/>
                </a:pPr>
                <a:r>
                  <a:rPr lang="en-US" sz="2600" b="1" dirty="0"/>
                  <a:t>If </a:t>
                </a:r>
                <a:r>
                  <a:rPr lang="en-US" sz="2600" dirty="0" err="1"/>
                  <a:t>len</a:t>
                </a:r>
                <a:r>
                  <a:rPr lang="en-US" sz="2600" dirty="0"/>
                  <a:t>(</a:t>
                </a:r>
                <a:r>
                  <a:rPr lang="en-US" sz="2600" dirty="0" err="1"/>
                  <a:t>arr</a:t>
                </a:r>
                <a:r>
                  <a:rPr lang="en-US" sz="2600" dirty="0"/>
                  <a:t>) &lt; </a:t>
                </a:r>
                <a14:m>
                  <m:oMath xmlns:m="http://schemas.openxmlformats.org/officeDocument/2006/math">
                    <m:r>
                      <a:rPr lang="en-US" sz="2600" b="0" i="1" smtClean="0">
                        <a:latin typeface="Cambria Math" panose="02040503050406030204" pitchFamily="18" charset="0"/>
                      </a:rPr>
                      <m:t>ℓ</m:t>
                    </m:r>
                  </m:oMath>
                </a14:m>
                <a:r>
                  <a:rPr lang="en-US" sz="2600" b="0" dirty="0"/>
                  <a:t>: return sum of elements in </a:t>
                </a:r>
                <a:r>
                  <a:rPr lang="en-US" sz="2600" b="0" dirty="0" err="1"/>
                  <a:t>arr</a:t>
                </a:r>
                <a:endParaRPr lang="en-US" sz="2600" b="0" dirty="0"/>
              </a:p>
              <a:p>
                <a:pPr marL="457200" indent="-457200">
                  <a:buFont typeface="+mj-lt"/>
                  <a:buAutoNum type="arabicPeriod"/>
                </a:pPr>
                <a:r>
                  <a:rPr lang="en-US" sz="2600" b="1" dirty="0"/>
                  <a:t>Else:</a:t>
                </a:r>
              </a:p>
              <a:p>
                <a:pPr marL="914400" lvl="1" indent="-457200">
                  <a:buFont typeface="+mj-lt"/>
                  <a:buAutoNum type="arabicPeriod"/>
                </a:pPr>
                <a:r>
                  <a:rPr lang="en-US" sz="2600" u="sng" dirty="0"/>
                  <a:t>Divide</a:t>
                </a:r>
                <a:r>
                  <a:rPr lang="en-US" sz="2600" dirty="0"/>
                  <a:t> </a:t>
                </a:r>
                <a:r>
                  <a:rPr lang="en-US" sz="2600" dirty="0" err="1"/>
                  <a:t>arr</a:t>
                </a:r>
                <a:r>
                  <a:rPr lang="en-US" sz="2600" dirty="0"/>
                  <a:t> in half into arr1 and arr2</a:t>
                </a:r>
              </a:p>
              <a:p>
                <a:pPr marL="914400" lvl="1" indent="-457200">
                  <a:buFont typeface="+mj-lt"/>
                  <a:buAutoNum type="arabicPeriod"/>
                </a:pPr>
                <a:r>
                  <a:rPr lang="en-US" sz="2600" u="sng" dirty="0"/>
                  <a:t>Conquer in parallel</a:t>
                </a:r>
                <a:r>
                  <a:rPr lang="en-US" sz="2600" dirty="0"/>
                  <a:t>: call </a:t>
                </a:r>
                <a:r>
                  <a:rPr lang="en-US" sz="2600" b="1" dirty="0" err="1"/>
                  <a:t>RecursiveSum</a:t>
                </a:r>
                <a:r>
                  <a:rPr lang="en-US" sz="2600" dirty="0"/>
                  <a:t>(arr1) and </a:t>
                </a:r>
                <a:r>
                  <a:rPr lang="en-US" sz="2600" b="1" dirty="0" err="1"/>
                  <a:t>RecursiveSum</a:t>
                </a:r>
                <a:r>
                  <a:rPr lang="en-US" sz="2600" dirty="0"/>
                  <a:t>(arr2) in new threads</a:t>
                </a:r>
              </a:p>
              <a:p>
                <a:pPr marL="457200" indent="-457200">
                  <a:buFont typeface="+mj-lt"/>
                  <a:buAutoNum type="arabicPeriod"/>
                </a:pPr>
                <a:r>
                  <a:rPr lang="en-US" sz="2600" u="sng" dirty="0"/>
                  <a:t>Wait</a:t>
                </a:r>
                <a:r>
                  <a:rPr lang="en-US" sz="2600" dirty="0"/>
                  <a:t> for the recursive calls/threads to finish</a:t>
                </a:r>
              </a:p>
              <a:p>
                <a:pPr marL="457200" indent="-457200">
                  <a:buFont typeface="+mj-lt"/>
                  <a:buAutoNum type="arabicPeriod"/>
                </a:pPr>
                <a:r>
                  <a:rPr lang="en-US" sz="2600" u="sng" dirty="0"/>
                  <a:t>Combine</a:t>
                </a:r>
                <a:r>
                  <a:rPr lang="en-US" sz="2600" dirty="0"/>
                  <a:t> the sum of the two recursive calls (and return)</a:t>
                </a:r>
                <a:endParaRPr lang="en-US" sz="2600" b="1" dirty="0"/>
              </a:p>
            </p:txBody>
          </p:sp>
        </mc:Choice>
        <mc:Fallback xmlns="">
          <p:sp>
            <p:nvSpPr>
              <p:cNvPr id="3" name="TextBox 2">
                <a:extLst>
                  <a:ext uri="{FF2B5EF4-FFF2-40B4-BE49-F238E27FC236}">
                    <a16:creationId xmlns:a16="http://schemas.microsoft.com/office/drawing/2014/main" id="{621B2505-2D47-E31F-0A12-C46F99515C0B}"/>
                  </a:ext>
                </a:extLst>
              </p:cNvPr>
              <p:cNvSpPr txBox="1">
                <a:spLocks noRot="1" noChangeAspect="1" noMove="1" noResize="1" noEditPoints="1" noAdjustHandles="1" noChangeArrowheads="1" noChangeShapeType="1" noTextEdit="1"/>
              </p:cNvSpPr>
              <p:nvPr/>
            </p:nvSpPr>
            <p:spPr>
              <a:xfrm>
                <a:off x="2824223" y="1906550"/>
                <a:ext cx="8206450" cy="3293209"/>
              </a:xfrm>
              <a:prstGeom prst="rect">
                <a:avLst/>
              </a:prstGeom>
              <a:blipFill>
                <a:blip r:embed="rId2"/>
                <a:stretch>
                  <a:fillRect l="-1391" t="-1923" r="-155" b="-4231"/>
                </a:stretch>
              </a:blipFill>
            </p:spPr>
            <p:txBody>
              <a:bodyPr/>
              <a:lstStyle/>
              <a:p>
                <a:r>
                  <a:rPr lang="en-US">
                    <a:noFill/>
                  </a:rPr>
                  <a:t> </a:t>
                </a:r>
              </a:p>
            </p:txBody>
          </p:sp>
        </mc:Fallback>
      </mc:AlternateContent>
    </p:spTree>
    <p:extLst>
      <p:ext uri="{BB962C8B-B14F-4D97-AF65-F5344CB8AC3E}">
        <p14:creationId xmlns:p14="http://schemas.microsoft.com/office/powerpoint/2010/main" val="4273763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EDA56-85BA-CDEE-A259-8606CBB0937F}"/>
              </a:ext>
            </a:extLst>
          </p:cNvPr>
          <p:cNvSpPr>
            <a:spLocks noGrp="1"/>
          </p:cNvSpPr>
          <p:nvPr>
            <p:ph type="title"/>
          </p:nvPr>
        </p:nvSpPr>
        <p:spPr/>
        <p:txBody>
          <a:bodyPr/>
          <a:lstStyle/>
          <a:p>
            <a:r>
              <a:rPr lang="en-US" dirty="0"/>
              <a:t>Parallelism Vs. Concurrency (with Potatoes)</a:t>
            </a:r>
          </a:p>
        </p:txBody>
      </p:sp>
      <p:sp>
        <p:nvSpPr>
          <p:cNvPr id="3" name="Content Placeholder 2">
            <a:extLst>
              <a:ext uri="{FF2B5EF4-FFF2-40B4-BE49-F238E27FC236}">
                <a16:creationId xmlns:a16="http://schemas.microsoft.com/office/drawing/2014/main" id="{D0BA2DE1-FF7D-AA44-2D9E-AFA97E308058}"/>
              </a:ext>
            </a:extLst>
          </p:cNvPr>
          <p:cNvSpPr>
            <a:spLocks noGrp="1"/>
          </p:cNvSpPr>
          <p:nvPr>
            <p:ph idx="1"/>
          </p:nvPr>
        </p:nvSpPr>
        <p:spPr/>
        <p:txBody>
          <a:bodyPr/>
          <a:lstStyle/>
          <a:p>
            <a:r>
              <a:rPr lang="en-US" dirty="0"/>
              <a:t>Sequential:</a:t>
            </a:r>
          </a:p>
          <a:p>
            <a:pPr lvl="1"/>
            <a:r>
              <a:rPr lang="en-US" dirty="0"/>
              <a:t>The task is completed by just </a:t>
            </a:r>
            <a:r>
              <a:rPr lang="en-US" b="1" dirty="0"/>
              <a:t>one processor </a:t>
            </a:r>
            <a:r>
              <a:rPr lang="en-US" dirty="0"/>
              <a:t>doing one thing at a time</a:t>
            </a:r>
          </a:p>
          <a:p>
            <a:pPr lvl="1"/>
            <a:r>
              <a:rPr lang="en-US" dirty="0">
                <a:solidFill>
                  <a:srgbClr val="FF0000"/>
                </a:solidFill>
              </a:rPr>
              <a:t>There is one cook who peels all the potatoes</a:t>
            </a:r>
          </a:p>
          <a:p>
            <a:r>
              <a:rPr lang="en-US" dirty="0"/>
              <a:t>Parallelism:</a:t>
            </a:r>
          </a:p>
          <a:p>
            <a:pPr lvl="1"/>
            <a:r>
              <a:rPr lang="en-US" dirty="0"/>
              <a:t>One task being completed by </a:t>
            </a:r>
            <a:r>
              <a:rPr lang="en-US" b="1" dirty="0"/>
              <a:t>many threads/processors</a:t>
            </a:r>
          </a:p>
          <a:p>
            <a:pPr lvl="1"/>
            <a:r>
              <a:rPr lang="en-US" dirty="0">
                <a:solidFill>
                  <a:srgbClr val="FF0000"/>
                </a:solidFill>
              </a:rPr>
              <a:t>Recruit several cooks to peel a lot of potatoes faster</a:t>
            </a:r>
          </a:p>
          <a:p>
            <a:r>
              <a:rPr lang="en-US" dirty="0"/>
              <a:t>Concurrency:</a:t>
            </a:r>
          </a:p>
          <a:p>
            <a:pPr lvl="1"/>
            <a:r>
              <a:rPr lang="en-US" dirty="0"/>
              <a:t>Parallel tasks using a </a:t>
            </a:r>
            <a:r>
              <a:rPr lang="en-US" b="1" dirty="0"/>
              <a:t>shared resource</a:t>
            </a:r>
          </a:p>
          <a:p>
            <a:pPr lvl="1"/>
            <a:r>
              <a:rPr lang="en-US" dirty="0">
                <a:solidFill>
                  <a:srgbClr val="FF0000"/>
                </a:solidFill>
              </a:rPr>
              <a:t>Several cooks are making their own recipes, but there is only 1 oven</a:t>
            </a:r>
          </a:p>
        </p:txBody>
      </p:sp>
    </p:spTree>
    <p:extLst>
      <p:ext uri="{BB962C8B-B14F-4D97-AF65-F5344CB8AC3E}">
        <p14:creationId xmlns:p14="http://schemas.microsoft.com/office/powerpoint/2010/main" val="3137032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2C514-8F23-D967-F04B-F03124E85525}"/>
              </a:ext>
            </a:extLst>
          </p:cNvPr>
          <p:cNvSpPr>
            <a:spLocks noGrp="1"/>
          </p:cNvSpPr>
          <p:nvPr>
            <p:ph type="title"/>
          </p:nvPr>
        </p:nvSpPr>
        <p:spPr>
          <a:xfrm>
            <a:off x="838200" y="-295275"/>
            <a:ext cx="10515600" cy="1325563"/>
          </a:xfrm>
        </p:spPr>
        <p:txBody>
          <a:bodyPr>
            <a:normAutofit/>
          </a:bodyPr>
          <a:lstStyle/>
          <a:p>
            <a:r>
              <a:rPr lang="en-US" sz="4000" dirty="0"/>
              <a:t>Divide and Conquer with Java Threads</a:t>
            </a:r>
          </a:p>
        </p:txBody>
      </p:sp>
      <p:sp>
        <p:nvSpPr>
          <p:cNvPr id="3" name="Content Placeholder 2">
            <a:extLst>
              <a:ext uri="{FF2B5EF4-FFF2-40B4-BE49-F238E27FC236}">
                <a16:creationId xmlns:a16="http://schemas.microsoft.com/office/drawing/2014/main" id="{F875E3F7-A903-0324-9401-05583BAB884A}"/>
              </a:ext>
            </a:extLst>
          </p:cNvPr>
          <p:cNvSpPr>
            <a:spLocks noGrp="1"/>
          </p:cNvSpPr>
          <p:nvPr>
            <p:ph idx="1"/>
          </p:nvPr>
        </p:nvSpPr>
        <p:spPr>
          <a:xfrm>
            <a:off x="150471" y="648182"/>
            <a:ext cx="11132209" cy="6311418"/>
          </a:xfrm>
        </p:spPr>
        <p:txBody>
          <a:bodyPr>
            <a:normAutofit fontScale="77500" lnSpcReduction="20000"/>
          </a:bodyPr>
          <a:lstStyle/>
          <a:p>
            <a:pPr marL="0" indent="0">
              <a:buNone/>
            </a:pPr>
            <a:r>
              <a:rPr lang="en-US" dirty="0"/>
              <a:t>class </a:t>
            </a:r>
            <a:r>
              <a:rPr lang="en-US" dirty="0" err="1"/>
              <a:t>SumThread</a:t>
            </a:r>
            <a:r>
              <a:rPr lang="en-US" dirty="0"/>
              <a:t> extends </a:t>
            </a:r>
            <a:r>
              <a:rPr lang="en-US" dirty="0" err="1"/>
              <a:t>java.lang.Thread</a:t>
            </a:r>
            <a:r>
              <a:rPr lang="en-US" dirty="0"/>
              <a:t> { </a:t>
            </a:r>
          </a:p>
          <a:p>
            <a:pPr marL="0" indent="0">
              <a:buNone/>
            </a:pPr>
            <a:r>
              <a:rPr lang="en-US" dirty="0"/>
              <a:t>	public void run(){ // override </a:t>
            </a:r>
          </a:p>
          <a:p>
            <a:pPr marL="0" indent="0">
              <a:buNone/>
            </a:pPr>
            <a:r>
              <a:rPr lang="en-US" dirty="0"/>
              <a:t>		if(hi – lo &lt; SEQUENTIAL_CUTOFF) // “base case”</a:t>
            </a:r>
          </a:p>
          <a:p>
            <a:pPr marL="0" indent="0">
              <a:buNone/>
            </a:pPr>
            <a:r>
              <a:rPr lang="en-US" dirty="0"/>
              <a:t>			for(int </a:t>
            </a:r>
            <a:r>
              <a:rPr lang="en-US" dirty="0" err="1"/>
              <a:t>i</a:t>
            </a:r>
            <a:r>
              <a:rPr lang="en-US" dirty="0"/>
              <a:t>=lo; </a:t>
            </a:r>
            <a:r>
              <a:rPr lang="en-US" dirty="0" err="1"/>
              <a:t>i</a:t>
            </a:r>
            <a:r>
              <a:rPr lang="en-US" dirty="0"/>
              <a:t> &lt; hi; </a:t>
            </a:r>
            <a:r>
              <a:rPr lang="en-US" dirty="0" err="1"/>
              <a:t>i</a:t>
            </a:r>
            <a:r>
              <a:rPr lang="en-US" dirty="0"/>
              <a:t>++) </a:t>
            </a:r>
            <a:r>
              <a:rPr lang="en-US" dirty="0" err="1"/>
              <a:t>ans</a:t>
            </a:r>
            <a:r>
              <a:rPr lang="en-US" dirty="0"/>
              <a:t> += </a:t>
            </a:r>
            <a:r>
              <a:rPr lang="en-US" dirty="0" err="1"/>
              <a:t>arr</a:t>
            </a:r>
            <a:r>
              <a:rPr lang="en-US" dirty="0"/>
              <a:t>[</a:t>
            </a:r>
            <a:r>
              <a:rPr lang="en-US" dirty="0" err="1"/>
              <a:t>i</a:t>
            </a:r>
            <a:r>
              <a:rPr lang="en-US" dirty="0"/>
              <a:t>]; </a:t>
            </a:r>
          </a:p>
          <a:p>
            <a:pPr marL="0" indent="0">
              <a:buNone/>
            </a:pPr>
            <a:r>
              <a:rPr lang="en-US" dirty="0"/>
              <a:t>		else { </a:t>
            </a:r>
          </a:p>
          <a:p>
            <a:pPr marL="0" indent="0">
              <a:buNone/>
            </a:pPr>
            <a:r>
              <a:rPr lang="en-US" dirty="0"/>
              <a:t>			</a:t>
            </a:r>
            <a:r>
              <a:rPr lang="en-US" dirty="0" err="1"/>
              <a:t>SumThread</a:t>
            </a:r>
            <a:r>
              <a:rPr lang="en-US" dirty="0"/>
              <a:t> left = new </a:t>
            </a:r>
            <a:r>
              <a:rPr lang="en-US" dirty="0" err="1"/>
              <a:t>SumThread</a:t>
            </a:r>
            <a:r>
              <a:rPr lang="en-US" dirty="0"/>
              <a:t>(</a:t>
            </a:r>
            <a:r>
              <a:rPr lang="en-US" dirty="0" err="1"/>
              <a:t>arr,lo</a:t>
            </a:r>
            <a:r>
              <a:rPr lang="en-US" dirty="0"/>
              <a:t>,(</a:t>
            </a:r>
            <a:r>
              <a:rPr lang="en-US" dirty="0" err="1"/>
              <a:t>hi+lo</a:t>
            </a:r>
            <a:r>
              <a:rPr lang="en-US" dirty="0"/>
              <a:t>)/2); </a:t>
            </a:r>
            <a:r>
              <a:rPr lang="en-US" b="1" dirty="0"/>
              <a:t>// divide</a:t>
            </a:r>
          </a:p>
          <a:p>
            <a:pPr marL="0" indent="0">
              <a:buNone/>
            </a:pPr>
            <a:r>
              <a:rPr lang="en-US" dirty="0"/>
              <a:t>			</a:t>
            </a:r>
            <a:r>
              <a:rPr lang="en-US" dirty="0" err="1"/>
              <a:t>SumThread</a:t>
            </a:r>
            <a:r>
              <a:rPr lang="en-US" dirty="0"/>
              <a:t> right= new </a:t>
            </a:r>
            <a:r>
              <a:rPr lang="en-US" dirty="0" err="1"/>
              <a:t>SumThread</a:t>
            </a:r>
            <a:r>
              <a:rPr lang="en-US" dirty="0"/>
              <a:t>(</a:t>
            </a:r>
            <a:r>
              <a:rPr lang="en-US" dirty="0" err="1"/>
              <a:t>arr</a:t>
            </a:r>
            <a:r>
              <a:rPr lang="en-US" dirty="0"/>
              <a:t>,(</a:t>
            </a:r>
            <a:r>
              <a:rPr lang="en-US" dirty="0" err="1"/>
              <a:t>hi+lo</a:t>
            </a:r>
            <a:r>
              <a:rPr lang="en-US" dirty="0"/>
              <a:t>)/2,hi); </a:t>
            </a:r>
            <a:r>
              <a:rPr lang="en-US" b="1" dirty="0"/>
              <a:t>// divide</a:t>
            </a:r>
          </a:p>
          <a:p>
            <a:pPr marL="0" indent="0">
              <a:buNone/>
            </a:pPr>
            <a:r>
              <a:rPr lang="en-US" dirty="0"/>
              <a:t>			</a:t>
            </a:r>
            <a:r>
              <a:rPr lang="en-US" dirty="0" err="1"/>
              <a:t>left.start</a:t>
            </a:r>
            <a:r>
              <a:rPr lang="en-US" dirty="0"/>
              <a:t>(); </a:t>
            </a:r>
            <a:r>
              <a:rPr lang="en-US" dirty="0" err="1"/>
              <a:t>right.start</a:t>
            </a:r>
            <a:r>
              <a:rPr lang="en-US" dirty="0"/>
              <a:t>(); </a:t>
            </a:r>
            <a:r>
              <a:rPr lang="en-US" b="1" dirty="0"/>
              <a:t>// conquer</a:t>
            </a:r>
          </a:p>
          <a:p>
            <a:pPr marL="0" indent="0">
              <a:buNone/>
            </a:pPr>
            <a:r>
              <a:rPr lang="en-US" dirty="0"/>
              <a:t>			</a:t>
            </a:r>
            <a:r>
              <a:rPr lang="en-US" dirty="0" err="1"/>
              <a:t>left.join</a:t>
            </a:r>
            <a:r>
              <a:rPr lang="en-US" dirty="0"/>
              <a:t>(); </a:t>
            </a:r>
            <a:r>
              <a:rPr lang="en-US" dirty="0" err="1"/>
              <a:t>right.join</a:t>
            </a:r>
            <a:r>
              <a:rPr lang="en-US" dirty="0"/>
              <a:t>(); </a:t>
            </a:r>
            <a:r>
              <a:rPr lang="en-US" b="1" dirty="0"/>
              <a:t>// wait</a:t>
            </a:r>
            <a:r>
              <a:rPr lang="en-US" dirty="0"/>
              <a:t> </a:t>
            </a:r>
          </a:p>
          <a:p>
            <a:pPr marL="0" indent="0">
              <a:buNone/>
            </a:pPr>
            <a:r>
              <a:rPr lang="en-US" dirty="0"/>
              <a:t>			</a:t>
            </a:r>
            <a:r>
              <a:rPr lang="en-US" dirty="0" err="1"/>
              <a:t>ans</a:t>
            </a:r>
            <a:r>
              <a:rPr lang="en-US" dirty="0"/>
              <a:t> = </a:t>
            </a:r>
            <a:r>
              <a:rPr lang="en-US" dirty="0" err="1"/>
              <a:t>left.ans</a:t>
            </a:r>
            <a:r>
              <a:rPr lang="en-US" dirty="0"/>
              <a:t> + </a:t>
            </a:r>
            <a:r>
              <a:rPr lang="en-US" dirty="0" err="1"/>
              <a:t>right.ans</a:t>
            </a:r>
            <a:r>
              <a:rPr lang="en-US" dirty="0"/>
              <a:t>; </a:t>
            </a:r>
            <a:r>
              <a:rPr lang="en-US" b="1" dirty="0"/>
              <a:t>// combine </a:t>
            </a:r>
          </a:p>
          <a:p>
            <a:pPr marL="0" indent="0">
              <a:buNone/>
            </a:pPr>
            <a:r>
              <a:rPr lang="en-US" dirty="0"/>
              <a:t>		} </a:t>
            </a:r>
          </a:p>
          <a:p>
            <a:pPr marL="0" indent="0">
              <a:buNone/>
            </a:pPr>
            <a:r>
              <a:rPr lang="en-US" dirty="0"/>
              <a:t>	} </a:t>
            </a:r>
          </a:p>
          <a:p>
            <a:pPr marL="0" indent="0">
              <a:buNone/>
            </a:pPr>
            <a:r>
              <a:rPr lang="en-US" dirty="0"/>
              <a:t>} </a:t>
            </a:r>
          </a:p>
          <a:p>
            <a:pPr marL="0" indent="0">
              <a:buNone/>
            </a:pPr>
            <a:r>
              <a:rPr lang="en-US" dirty="0"/>
              <a:t>int sum(int[] </a:t>
            </a:r>
            <a:r>
              <a:rPr lang="en-US" dirty="0" err="1"/>
              <a:t>arr</a:t>
            </a:r>
            <a:r>
              <a:rPr lang="en-US" dirty="0"/>
              <a:t>){ // just make one thread! </a:t>
            </a:r>
          </a:p>
          <a:p>
            <a:pPr marL="0" indent="0">
              <a:buNone/>
            </a:pPr>
            <a:r>
              <a:rPr lang="en-US" dirty="0"/>
              <a:t>	</a:t>
            </a:r>
            <a:r>
              <a:rPr lang="en-US" dirty="0" err="1"/>
              <a:t>SumThread</a:t>
            </a:r>
            <a:r>
              <a:rPr lang="en-US" dirty="0"/>
              <a:t> t = new </a:t>
            </a:r>
            <a:r>
              <a:rPr lang="en-US" dirty="0" err="1"/>
              <a:t>SumThread</a:t>
            </a:r>
            <a:r>
              <a:rPr lang="en-US" dirty="0"/>
              <a:t>(arr,0,arr.length); </a:t>
            </a:r>
          </a:p>
          <a:p>
            <a:pPr marL="0" indent="0">
              <a:buNone/>
            </a:pPr>
            <a:r>
              <a:rPr lang="en-US" dirty="0"/>
              <a:t>	</a:t>
            </a:r>
            <a:r>
              <a:rPr lang="en-US" dirty="0" err="1"/>
              <a:t>t.run</a:t>
            </a:r>
            <a:r>
              <a:rPr lang="en-US" dirty="0"/>
              <a:t>(); </a:t>
            </a:r>
          </a:p>
          <a:p>
            <a:pPr marL="0" indent="0">
              <a:buNone/>
            </a:pPr>
            <a:r>
              <a:rPr lang="en-US" dirty="0"/>
              <a:t>	return </a:t>
            </a:r>
            <a:r>
              <a:rPr lang="en-US" dirty="0" err="1"/>
              <a:t>t.ans</a:t>
            </a:r>
            <a:r>
              <a:rPr lang="en-US" dirty="0"/>
              <a:t>; } </a:t>
            </a:r>
          </a:p>
        </p:txBody>
      </p:sp>
    </p:spTree>
    <p:extLst>
      <p:ext uri="{BB962C8B-B14F-4D97-AF65-F5344CB8AC3E}">
        <p14:creationId xmlns:p14="http://schemas.microsoft.com/office/powerpoint/2010/main" val="3015998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C7FF9-48AD-5783-82BA-EAAF212B00DE}"/>
              </a:ext>
            </a:extLst>
          </p:cNvPr>
          <p:cNvSpPr>
            <a:spLocks noGrp="1"/>
          </p:cNvSpPr>
          <p:nvPr>
            <p:ph type="title"/>
          </p:nvPr>
        </p:nvSpPr>
        <p:spPr/>
        <p:txBody>
          <a:bodyPr/>
          <a:lstStyle/>
          <a:p>
            <a:r>
              <a:rPr lang="en-US" dirty="0"/>
              <a:t>Small optimization</a:t>
            </a:r>
          </a:p>
        </p:txBody>
      </p:sp>
      <p:sp>
        <p:nvSpPr>
          <p:cNvPr id="3" name="Content Placeholder 2">
            <a:extLst>
              <a:ext uri="{FF2B5EF4-FFF2-40B4-BE49-F238E27FC236}">
                <a16:creationId xmlns:a16="http://schemas.microsoft.com/office/drawing/2014/main" id="{D619EE42-F47E-4647-9CD5-39B1C2916A38}"/>
              </a:ext>
            </a:extLst>
          </p:cNvPr>
          <p:cNvSpPr>
            <a:spLocks noGrp="1"/>
          </p:cNvSpPr>
          <p:nvPr>
            <p:ph idx="1"/>
          </p:nvPr>
        </p:nvSpPr>
        <p:spPr/>
        <p:txBody>
          <a:bodyPr/>
          <a:lstStyle/>
          <a:p>
            <a:r>
              <a:rPr lang="en-US" dirty="0"/>
              <a:t>Instead of calling two separate threads for the two subproblems, create one parallel thread (using </a:t>
            </a:r>
            <a:r>
              <a:rPr lang="en-US" b="1" dirty="0"/>
              <a:t>start</a:t>
            </a:r>
            <a:r>
              <a:rPr lang="en-US" dirty="0"/>
              <a:t>) and one sequential thread (using </a:t>
            </a:r>
            <a:r>
              <a:rPr lang="en-US" b="1" dirty="0"/>
              <a:t>run</a:t>
            </a:r>
            <a:r>
              <a:rPr lang="en-US" dirty="0"/>
              <a:t>)</a:t>
            </a:r>
          </a:p>
        </p:txBody>
      </p:sp>
    </p:spTree>
    <p:extLst>
      <p:ext uri="{BB962C8B-B14F-4D97-AF65-F5344CB8AC3E}">
        <p14:creationId xmlns:p14="http://schemas.microsoft.com/office/powerpoint/2010/main" val="928888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2C514-8F23-D967-F04B-F03124E85525}"/>
              </a:ext>
            </a:extLst>
          </p:cNvPr>
          <p:cNvSpPr>
            <a:spLocks noGrp="1"/>
          </p:cNvSpPr>
          <p:nvPr>
            <p:ph type="title"/>
          </p:nvPr>
        </p:nvSpPr>
        <p:spPr>
          <a:xfrm>
            <a:off x="838200" y="-295275"/>
            <a:ext cx="10515600" cy="1325563"/>
          </a:xfrm>
        </p:spPr>
        <p:txBody>
          <a:bodyPr>
            <a:normAutofit/>
          </a:bodyPr>
          <a:lstStyle/>
          <a:p>
            <a:r>
              <a:rPr lang="en-US" sz="4000" dirty="0"/>
              <a:t>Divide and Conquer with Threads (optimized)</a:t>
            </a:r>
          </a:p>
        </p:txBody>
      </p:sp>
      <p:sp>
        <p:nvSpPr>
          <p:cNvPr id="3" name="Content Placeholder 2">
            <a:extLst>
              <a:ext uri="{FF2B5EF4-FFF2-40B4-BE49-F238E27FC236}">
                <a16:creationId xmlns:a16="http://schemas.microsoft.com/office/drawing/2014/main" id="{F875E3F7-A903-0324-9401-05583BAB884A}"/>
              </a:ext>
            </a:extLst>
          </p:cNvPr>
          <p:cNvSpPr>
            <a:spLocks noGrp="1"/>
          </p:cNvSpPr>
          <p:nvPr>
            <p:ph idx="1"/>
          </p:nvPr>
        </p:nvSpPr>
        <p:spPr>
          <a:xfrm>
            <a:off x="767080" y="579120"/>
            <a:ext cx="10515600" cy="6380480"/>
          </a:xfrm>
        </p:spPr>
        <p:txBody>
          <a:bodyPr>
            <a:normAutofit fontScale="62500" lnSpcReduction="20000"/>
          </a:bodyPr>
          <a:lstStyle/>
          <a:p>
            <a:pPr marL="0" indent="0">
              <a:buNone/>
            </a:pPr>
            <a:r>
              <a:rPr lang="en-US" dirty="0"/>
              <a:t>class </a:t>
            </a:r>
            <a:r>
              <a:rPr lang="en-US" dirty="0" err="1"/>
              <a:t>SumThread</a:t>
            </a:r>
            <a:r>
              <a:rPr lang="en-US" dirty="0"/>
              <a:t> extends </a:t>
            </a:r>
            <a:r>
              <a:rPr lang="en-US" dirty="0" err="1"/>
              <a:t>java.lang.Thread</a:t>
            </a:r>
            <a:r>
              <a:rPr lang="en-US" dirty="0"/>
              <a:t> { </a:t>
            </a:r>
          </a:p>
          <a:p>
            <a:pPr marL="0" indent="0">
              <a:buNone/>
            </a:pPr>
            <a:r>
              <a:rPr lang="en-US" dirty="0"/>
              <a:t>	public void run(){ // override </a:t>
            </a:r>
          </a:p>
          <a:p>
            <a:pPr marL="0" indent="0">
              <a:buNone/>
            </a:pPr>
            <a:r>
              <a:rPr lang="en-US" dirty="0"/>
              <a:t>		if(hi – lo &lt; SEQUENTIAL_CUTOFF) // “base case”</a:t>
            </a:r>
          </a:p>
          <a:p>
            <a:pPr marL="0" indent="0">
              <a:buNone/>
            </a:pPr>
            <a:r>
              <a:rPr lang="en-US" dirty="0"/>
              <a:t>			for(int </a:t>
            </a:r>
            <a:r>
              <a:rPr lang="en-US" dirty="0" err="1"/>
              <a:t>i</a:t>
            </a:r>
            <a:r>
              <a:rPr lang="en-US" dirty="0"/>
              <a:t>=lo; </a:t>
            </a:r>
            <a:r>
              <a:rPr lang="en-US" dirty="0" err="1"/>
              <a:t>i</a:t>
            </a:r>
            <a:r>
              <a:rPr lang="en-US" dirty="0"/>
              <a:t> &lt; hi; </a:t>
            </a:r>
            <a:r>
              <a:rPr lang="en-US" dirty="0" err="1"/>
              <a:t>i</a:t>
            </a:r>
            <a:r>
              <a:rPr lang="en-US" dirty="0"/>
              <a:t>++) </a:t>
            </a:r>
            <a:r>
              <a:rPr lang="en-US" dirty="0" err="1"/>
              <a:t>ans</a:t>
            </a:r>
            <a:r>
              <a:rPr lang="en-US" dirty="0"/>
              <a:t> += </a:t>
            </a:r>
            <a:r>
              <a:rPr lang="en-US" dirty="0" err="1"/>
              <a:t>arr</a:t>
            </a:r>
            <a:r>
              <a:rPr lang="en-US" dirty="0"/>
              <a:t>[</a:t>
            </a:r>
            <a:r>
              <a:rPr lang="en-US" dirty="0" err="1"/>
              <a:t>i</a:t>
            </a:r>
            <a:r>
              <a:rPr lang="en-US" dirty="0"/>
              <a:t>]; </a:t>
            </a:r>
          </a:p>
          <a:p>
            <a:pPr marL="0" indent="0">
              <a:buNone/>
            </a:pPr>
            <a:r>
              <a:rPr lang="en-US" dirty="0"/>
              <a:t>		else { </a:t>
            </a:r>
          </a:p>
          <a:p>
            <a:pPr marL="0" indent="0">
              <a:buNone/>
            </a:pPr>
            <a:r>
              <a:rPr lang="en-US" dirty="0"/>
              <a:t>			</a:t>
            </a:r>
            <a:r>
              <a:rPr lang="en-US" dirty="0" err="1"/>
              <a:t>SumThread</a:t>
            </a:r>
            <a:r>
              <a:rPr lang="en-US" dirty="0"/>
              <a:t> left = new </a:t>
            </a:r>
            <a:r>
              <a:rPr lang="en-US" dirty="0" err="1"/>
              <a:t>SumThread</a:t>
            </a:r>
            <a:r>
              <a:rPr lang="en-US" dirty="0"/>
              <a:t>(</a:t>
            </a:r>
            <a:r>
              <a:rPr lang="en-US" dirty="0" err="1"/>
              <a:t>arr,lo</a:t>
            </a:r>
            <a:r>
              <a:rPr lang="en-US" dirty="0"/>
              <a:t>,(</a:t>
            </a:r>
            <a:r>
              <a:rPr lang="en-US" dirty="0" err="1"/>
              <a:t>hi+lo</a:t>
            </a:r>
            <a:r>
              <a:rPr lang="en-US" dirty="0"/>
              <a:t>)/2); </a:t>
            </a:r>
            <a:r>
              <a:rPr lang="en-US" b="1" dirty="0"/>
              <a:t>// divide</a:t>
            </a:r>
          </a:p>
          <a:p>
            <a:pPr marL="0" indent="0">
              <a:buNone/>
            </a:pPr>
            <a:r>
              <a:rPr lang="en-US" dirty="0"/>
              <a:t>			</a:t>
            </a:r>
            <a:r>
              <a:rPr lang="en-US" dirty="0" err="1"/>
              <a:t>SumThread</a:t>
            </a:r>
            <a:r>
              <a:rPr lang="en-US" dirty="0"/>
              <a:t> right= new </a:t>
            </a:r>
            <a:r>
              <a:rPr lang="en-US" dirty="0" err="1"/>
              <a:t>SumThread</a:t>
            </a:r>
            <a:r>
              <a:rPr lang="en-US" dirty="0"/>
              <a:t>(</a:t>
            </a:r>
            <a:r>
              <a:rPr lang="en-US" dirty="0" err="1"/>
              <a:t>arr</a:t>
            </a:r>
            <a:r>
              <a:rPr lang="en-US" dirty="0"/>
              <a:t>,(</a:t>
            </a:r>
            <a:r>
              <a:rPr lang="en-US" dirty="0" err="1"/>
              <a:t>hi+lo</a:t>
            </a:r>
            <a:r>
              <a:rPr lang="en-US" dirty="0"/>
              <a:t>)/2,hi); </a:t>
            </a:r>
            <a:r>
              <a:rPr lang="en-US" b="1" dirty="0"/>
              <a:t>// divide</a:t>
            </a:r>
          </a:p>
          <a:p>
            <a:pPr marL="0" indent="0">
              <a:buNone/>
            </a:pPr>
            <a:r>
              <a:rPr lang="en-US" dirty="0"/>
              <a:t>			</a:t>
            </a:r>
            <a:r>
              <a:rPr lang="en-US" dirty="0" err="1"/>
              <a:t>left.start</a:t>
            </a:r>
            <a:r>
              <a:rPr lang="en-US" dirty="0"/>
              <a:t>(); </a:t>
            </a:r>
            <a:r>
              <a:rPr lang="en-US" b="1" dirty="0"/>
              <a:t>// conquer </a:t>
            </a:r>
            <a:r>
              <a:rPr lang="en-US" dirty="0"/>
              <a:t>in parallel in </a:t>
            </a:r>
            <a:r>
              <a:rPr lang="en-US" b="1" dirty="0"/>
              <a:t>new </a:t>
            </a:r>
            <a:r>
              <a:rPr lang="en-US" dirty="0"/>
              <a:t>thread</a:t>
            </a:r>
          </a:p>
          <a:p>
            <a:pPr marL="0" indent="0">
              <a:buNone/>
            </a:pPr>
            <a:r>
              <a:rPr lang="en-US" dirty="0"/>
              <a:t>			</a:t>
            </a:r>
            <a:r>
              <a:rPr lang="en-US" dirty="0" err="1"/>
              <a:t>right.</a:t>
            </a:r>
            <a:r>
              <a:rPr lang="en-US" dirty="0" err="1">
                <a:solidFill>
                  <a:srgbClr val="FF0000"/>
                </a:solidFill>
              </a:rPr>
              <a:t>run</a:t>
            </a:r>
            <a:r>
              <a:rPr lang="en-US" dirty="0"/>
              <a:t>(); </a:t>
            </a:r>
            <a:r>
              <a:rPr lang="en-US" b="1" dirty="0"/>
              <a:t>// conquer </a:t>
            </a:r>
            <a:r>
              <a:rPr lang="en-US" dirty="0"/>
              <a:t>in </a:t>
            </a:r>
            <a:r>
              <a:rPr lang="en-US" b="1" dirty="0"/>
              <a:t>this </a:t>
            </a:r>
            <a:r>
              <a:rPr lang="en-US" dirty="0"/>
              <a:t>thread</a:t>
            </a:r>
            <a:r>
              <a:rPr lang="en-US" b="1" dirty="0"/>
              <a:t> </a:t>
            </a:r>
          </a:p>
          <a:p>
            <a:pPr marL="0" indent="0">
              <a:buNone/>
            </a:pPr>
            <a:r>
              <a:rPr lang="en-US" dirty="0"/>
              <a:t>			</a:t>
            </a:r>
            <a:r>
              <a:rPr lang="en-US" dirty="0" err="1"/>
              <a:t>left.join</a:t>
            </a:r>
            <a:r>
              <a:rPr lang="en-US" dirty="0"/>
              <a:t>(); // don’t move this up a line – why? </a:t>
            </a:r>
          </a:p>
          <a:p>
            <a:pPr marL="0" indent="0">
              <a:buNone/>
            </a:pPr>
            <a:r>
              <a:rPr lang="en-US" dirty="0"/>
              <a:t>			</a:t>
            </a:r>
            <a:r>
              <a:rPr lang="en-US" dirty="0">
                <a:solidFill>
                  <a:srgbClr val="FF0000"/>
                </a:solidFill>
              </a:rPr>
              <a:t>//</a:t>
            </a:r>
            <a:r>
              <a:rPr lang="en-US" dirty="0" err="1">
                <a:solidFill>
                  <a:srgbClr val="FF0000"/>
                </a:solidFill>
              </a:rPr>
              <a:t>right.join</a:t>
            </a:r>
            <a:r>
              <a:rPr lang="en-US" dirty="0">
                <a:solidFill>
                  <a:srgbClr val="FF0000"/>
                </a:solidFill>
              </a:rPr>
              <a:t>();</a:t>
            </a:r>
            <a:r>
              <a:rPr lang="en-US" dirty="0"/>
              <a:t> </a:t>
            </a:r>
          </a:p>
          <a:p>
            <a:pPr marL="0" indent="0">
              <a:buNone/>
            </a:pPr>
            <a:r>
              <a:rPr lang="en-US" dirty="0"/>
              <a:t>			</a:t>
            </a:r>
            <a:r>
              <a:rPr lang="en-US" dirty="0" err="1"/>
              <a:t>ans</a:t>
            </a:r>
            <a:r>
              <a:rPr lang="en-US" dirty="0"/>
              <a:t> = </a:t>
            </a:r>
            <a:r>
              <a:rPr lang="en-US" dirty="0" err="1"/>
              <a:t>left.ans</a:t>
            </a:r>
            <a:r>
              <a:rPr lang="en-US" dirty="0"/>
              <a:t> + </a:t>
            </a:r>
            <a:r>
              <a:rPr lang="en-US" dirty="0" err="1"/>
              <a:t>right.ans</a:t>
            </a:r>
            <a:r>
              <a:rPr lang="en-US" dirty="0"/>
              <a:t>; </a:t>
            </a:r>
            <a:r>
              <a:rPr lang="en-US" b="1" dirty="0"/>
              <a:t>// combine </a:t>
            </a:r>
          </a:p>
          <a:p>
            <a:pPr marL="0" indent="0">
              <a:buNone/>
            </a:pPr>
            <a:r>
              <a:rPr lang="en-US" dirty="0"/>
              <a:t>		} </a:t>
            </a:r>
          </a:p>
          <a:p>
            <a:pPr marL="0" indent="0">
              <a:buNone/>
            </a:pPr>
            <a:r>
              <a:rPr lang="en-US" dirty="0"/>
              <a:t>	} </a:t>
            </a:r>
          </a:p>
          <a:p>
            <a:pPr marL="0" indent="0">
              <a:buNone/>
            </a:pPr>
            <a:r>
              <a:rPr lang="en-US" dirty="0"/>
              <a:t>} </a:t>
            </a:r>
          </a:p>
          <a:p>
            <a:pPr marL="0" indent="0">
              <a:buNone/>
            </a:pPr>
            <a:r>
              <a:rPr lang="en-US" dirty="0"/>
              <a:t>int sum(int[] </a:t>
            </a:r>
            <a:r>
              <a:rPr lang="en-US" dirty="0" err="1"/>
              <a:t>arr</a:t>
            </a:r>
            <a:r>
              <a:rPr lang="en-US" dirty="0"/>
              <a:t>){ // just make one thread! </a:t>
            </a:r>
          </a:p>
          <a:p>
            <a:pPr marL="0" indent="0">
              <a:buNone/>
            </a:pPr>
            <a:r>
              <a:rPr lang="en-US" dirty="0"/>
              <a:t>	</a:t>
            </a:r>
            <a:r>
              <a:rPr lang="en-US" dirty="0" err="1"/>
              <a:t>SumThread</a:t>
            </a:r>
            <a:r>
              <a:rPr lang="en-US" dirty="0"/>
              <a:t> t = new </a:t>
            </a:r>
            <a:r>
              <a:rPr lang="en-US" dirty="0" err="1"/>
              <a:t>SumThread</a:t>
            </a:r>
            <a:r>
              <a:rPr lang="en-US" dirty="0"/>
              <a:t>(arr,0,arr.length); </a:t>
            </a:r>
          </a:p>
          <a:p>
            <a:pPr marL="0" indent="0">
              <a:buNone/>
            </a:pPr>
            <a:r>
              <a:rPr lang="en-US" dirty="0"/>
              <a:t>	</a:t>
            </a:r>
            <a:r>
              <a:rPr lang="en-US" dirty="0" err="1"/>
              <a:t>t.run</a:t>
            </a:r>
            <a:r>
              <a:rPr lang="en-US" dirty="0"/>
              <a:t>(); </a:t>
            </a:r>
          </a:p>
          <a:p>
            <a:pPr marL="0" indent="0">
              <a:buNone/>
            </a:pPr>
            <a:r>
              <a:rPr lang="en-US" dirty="0"/>
              <a:t>	return </a:t>
            </a:r>
            <a:r>
              <a:rPr lang="en-US" dirty="0" err="1"/>
              <a:t>t.ans</a:t>
            </a:r>
            <a:r>
              <a:rPr lang="en-US" dirty="0"/>
              <a:t>; } </a:t>
            </a:r>
          </a:p>
        </p:txBody>
      </p:sp>
    </p:spTree>
    <p:extLst>
      <p:ext uri="{BB962C8B-B14F-4D97-AF65-F5344CB8AC3E}">
        <p14:creationId xmlns:p14="http://schemas.microsoft.com/office/powerpoint/2010/main" val="4638557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2C514-8F23-D967-F04B-F03124E85525}"/>
              </a:ext>
            </a:extLst>
          </p:cNvPr>
          <p:cNvSpPr>
            <a:spLocks noGrp="1"/>
          </p:cNvSpPr>
          <p:nvPr>
            <p:ph type="title"/>
          </p:nvPr>
        </p:nvSpPr>
        <p:spPr/>
        <p:txBody>
          <a:bodyPr/>
          <a:lstStyle/>
          <a:p>
            <a:r>
              <a:rPr lang="en-US" dirty="0" err="1"/>
              <a:t>ForkJoin</a:t>
            </a:r>
            <a:r>
              <a:rPr lang="en-US" dirty="0"/>
              <a:t> Framework</a:t>
            </a:r>
          </a:p>
        </p:txBody>
      </p:sp>
      <p:sp>
        <p:nvSpPr>
          <p:cNvPr id="3" name="Content Placeholder 2">
            <a:extLst>
              <a:ext uri="{FF2B5EF4-FFF2-40B4-BE49-F238E27FC236}">
                <a16:creationId xmlns:a16="http://schemas.microsoft.com/office/drawing/2014/main" id="{F875E3F7-A903-0324-9401-05583BAB884A}"/>
              </a:ext>
            </a:extLst>
          </p:cNvPr>
          <p:cNvSpPr>
            <a:spLocks noGrp="1"/>
          </p:cNvSpPr>
          <p:nvPr>
            <p:ph idx="1"/>
          </p:nvPr>
        </p:nvSpPr>
        <p:spPr/>
        <p:txBody>
          <a:bodyPr/>
          <a:lstStyle/>
          <a:p>
            <a:r>
              <a:rPr lang="en-US" dirty="0"/>
              <a:t>This strategy is common enough that Java (and C++, and C#, and…) provides a library to do it for you!</a:t>
            </a:r>
          </a:p>
          <a:p>
            <a:endParaRPr lang="en-US" dirty="0"/>
          </a:p>
        </p:txBody>
      </p:sp>
      <p:graphicFrame>
        <p:nvGraphicFramePr>
          <p:cNvPr id="4" name="Table 3">
            <a:extLst>
              <a:ext uri="{FF2B5EF4-FFF2-40B4-BE49-F238E27FC236}">
                <a16:creationId xmlns:a16="http://schemas.microsoft.com/office/drawing/2014/main" id="{F7B12D37-873D-E605-6287-83412398C457}"/>
              </a:ext>
            </a:extLst>
          </p:cNvPr>
          <p:cNvGraphicFramePr>
            <a:graphicFrameLocks noGrp="1"/>
          </p:cNvGraphicFramePr>
          <p:nvPr>
            <p:extLst>
              <p:ext uri="{D42A27DB-BD31-4B8C-83A1-F6EECF244321}">
                <p14:modId xmlns:p14="http://schemas.microsoft.com/office/powerpoint/2010/main" val="2323124974"/>
              </p:ext>
            </p:extLst>
          </p:nvPr>
        </p:nvGraphicFramePr>
        <p:xfrm>
          <a:off x="1849119" y="3315017"/>
          <a:ext cx="9183316" cy="3235960"/>
        </p:xfrm>
        <a:graphic>
          <a:graphicData uri="http://schemas.openxmlformats.org/drawingml/2006/table">
            <a:tbl>
              <a:tblPr firstRow="1" bandRow="1">
                <a:tableStyleId>{5C22544A-7EE6-4342-B048-85BDC9FD1C3A}</a:tableStyleId>
              </a:tblPr>
              <a:tblGrid>
                <a:gridCol w="4591658">
                  <a:extLst>
                    <a:ext uri="{9D8B030D-6E8A-4147-A177-3AD203B41FA5}">
                      <a16:colId xmlns:a16="http://schemas.microsoft.com/office/drawing/2014/main" val="2755137822"/>
                    </a:ext>
                  </a:extLst>
                </a:gridCol>
                <a:gridCol w="4591658">
                  <a:extLst>
                    <a:ext uri="{9D8B030D-6E8A-4147-A177-3AD203B41FA5}">
                      <a16:colId xmlns:a16="http://schemas.microsoft.com/office/drawing/2014/main" val="2006528627"/>
                    </a:ext>
                  </a:extLst>
                </a:gridCol>
              </a:tblGrid>
              <a:tr h="370840">
                <a:tc>
                  <a:txBody>
                    <a:bodyPr/>
                    <a:lstStyle/>
                    <a:p>
                      <a:r>
                        <a:rPr lang="en-US" dirty="0"/>
                        <a:t>What you would do in Threads</a:t>
                      </a:r>
                    </a:p>
                  </a:txBody>
                  <a:tcPr/>
                </a:tc>
                <a:tc>
                  <a:txBody>
                    <a:bodyPr/>
                    <a:lstStyle/>
                    <a:p>
                      <a:r>
                        <a:rPr lang="en-US" dirty="0"/>
                        <a:t>What to instead in </a:t>
                      </a:r>
                      <a:r>
                        <a:rPr lang="en-US" dirty="0" err="1"/>
                        <a:t>ForkJoin</a:t>
                      </a:r>
                      <a:endParaRPr lang="en-US" dirty="0"/>
                    </a:p>
                  </a:txBody>
                  <a:tcPr/>
                </a:tc>
                <a:extLst>
                  <a:ext uri="{0D108BD9-81ED-4DB2-BD59-A6C34878D82A}">
                    <a16:rowId xmlns:a16="http://schemas.microsoft.com/office/drawing/2014/main" val="4060952315"/>
                  </a:ext>
                </a:extLst>
              </a:tr>
              <a:tr h="370840">
                <a:tc>
                  <a:txBody>
                    <a:bodyPr/>
                    <a:lstStyle/>
                    <a:p>
                      <a:r>
                        <a:rPr lang="en-US" dirty="0"/>
                        <a:t>Subclass </a:t>
                      </a:r>
                      <a:r>
                        <a:rPr lang="en-US" b="1" dirty="0"/>
                        <a:t>Thread</a:t>
                      </a:r>
                    </a:p>
                  </a:txBody>
                  <a:tcPr/>
                </a:tc>
                <a:tc>
                  <a:txBody>
                    <a:bodyPr/>
                    <a:lstStyle/>
                    <a:p>
                      <a:r>
                        <a:rPr lang="en-US" dirty="0"/>
                        <a:t>Subclass </a:t>
                      </a:r>
                      <a:r>
                        <a:rPr lang="en-US" b="1" dirty="0" err="1"/>
                        <a:t>RecursiveTask</a:t>
                      </a:r>
                      <a:r>
                        <a:rPr lang="en-US" b="1" dirty="0"/>
                        <a:t>&lt;V&gt; </a:t>
                      </a:r>
                      <a:r>
                        <a:rPr lang="en-US" b="0" dirty="0"/>
                        <a:t>(to return a value of type V)</a:t>
                      </a:r>
                      <a:r>
                        <a:rPr lang="en-US" b="1" dirty="0"/>
                        <a:t> </a:t>
                      </a:r>
                      <a:r>
                        <a:rPr lang="en-US" b="0" dirty="0"/>
                        <a:t>or</a:t>
                      </a:r>
                      <a:r>
                        <a:rPr lang="en-US" b="1" dirty="0"/>
                        <a:t> </a:t>
                      </a:r>
                      <a:r>
                        <a:rPr lang="en-US" b="1" dirty="0" err="1"/>
                        <a:t>RecursiveAction</a:t>
                      </a:r>
                      <a:r>
                        <a:rPr lang="en-US" b="1" dirty="0"/>
                        <a:t> </a:t>
                      </a:r>
                      <a:r>
                        <a:rPr lang="en-US" b="0" dirty="0"/>
                        <a:t>(for void return)</a:t>
                      </a:r>
                    </a:p>
                  </a:txBody>
                  <a:tcPr/>
                </a:tc>
                <a:extLst>
                  <a:ext uri="{0D108BD9-81ED-4DB2-BD59-A6C34878D82A}">
                    <a16:rowId xmlns:a16="http://schemas.microsoft.com/office/drawing/2014/main" val="1673452310"/>
                  </a:ext>
                </a:extLst>
              </a:tr>
              <a:tr h="370840">
                <a:tc>
                  <a:txBody>
                    <a:bodyPr/>
                    <a:lstStyle/>
                    <a:p>
                      <a:r>
                        <a:rPr lang="en-US" dirty="0"/>
                        <a:t>Override </a:t>
                      </a:r>
                      <a:r>
                        <a:rPr lang="en-US" b="1" dirty="0"/>
                        <a:t>run</a:t>
                      </a:r>
                    </a:p>
                  </a:txBody>
                  <a:tcPr/>
                </a:tc>
                <a:tc>
                  <a:txBody>
                    <a:bodyPr/>
                    <a:lstStyle/>
                    <a:p>
                      <a:r>
                        <a:rPr lang="en-US" dirty="0"/>
                        <a:t>Override </a:t>
                      </a:r>
                      <a:r>
                        <a:rPr lang="en-US" b="1" dirty="0"/>
                        <a:t>compute</a:t>
                      </a:r>
                    </a:p>
                  </a:txBody>
                  <a:tcPr/>
                </a:tc>
                <a:extLst>
                  <a:ext uri="{0D108BD9-81ED-4DB2-BD59-A6C34878D82A}">
                    <a16:rowId xmlns:a16="http://schemas.microsoft.com/office/drawing/2014/main" val="2189786007"/>
                  </a:ext>
                </a:extLst>
              </a:tr>
              <a:tr h="370840">
                <a:tc>
                  <a:txBody>
                    <a:bodyPr/>
                    <a:lstStyle/>
                    <a:p>
                      <a:r>
                        <a:rPr lang="en-US" dirty="0"/>
                        <a:t>Store the answer in a field</a:t>
                      </a:r>
                    </a:p>
                  </a:txBody>
                  <a:tcPr/>
                </a:tc>
                <a:tc>
                  <a:txBody>
                    <a:bodyPr/>
                    <a:lstStyle/>
                    <a:p>
                      <a:r>
                        <a:rPr lang="en-US" dirty="0"/>
                        <a:t>Return a V from compute</a:t>
                      </a:r>
                    </a:p>
                  </a:txBody>
                  <a:tcPr/>
                </a:tc>
                <a:extLst>
                  <a:ext uri="{0D108BD9-81ED-4DB2-BD59-A6C34878D82A}">
                    <a16:rowId xmlns:a16="http://schemas.microsoft.com/office/drawing/2014/main" val="419016645"/>
                  </a:ext>
                </a:extLst>
              </a:tr>
              <a:tr h="370840">
                <a:tc>
                  <a:txBody>
                    <a:bodyPr/>
                    <a:lstStyle/>
                    <a:p>
                      <a:r>
                        <a:rPr lang="en-US" dirty="0"/>
                        <a:t>Call </a:t>
                      </a:r>
                      <a:r>
                        <a:rPr lang="en-US" b="1" dirty="0"/>
                        <a:t>start</a:t>
                      </a:r>
                    </a:p>
                  </a:txBody>
                  <a:tcPr/>
                </a:tc>
                <a:tc>
                  <a:txBody>
                    <a:bodyPr/>
                    <a:lstStyle/>
                    <a:p>
                      <a:r>
                        <a:rPr lang="en-US" dirty="0"/>
                        <a:t>Call </a:t>
                      </a:r>
                      <a:r>
                        <a:rPr lang="en-US" b="1" dirty="0"/>
                        <a:t>fork</a:t>
                      </a:r>
                    </a:p>
                  </a:txBody>
                  <a:tcPr/>
                </a:tc>
                <a:extLst>
                  <a:ext uri="{0D108BD9-81ED-4DB2-BD59-A6C34878D82A}">
                    <a16:rowId xmlns:a16="http://schemas.microsoft.com/office/drawing/2014/main" val="269133436"/>
                  </a:ext>
                </a:extLst>
              </a:tr>
              <a:tr h="370840">
                <a:tc>
                  <a:txBody>
                    <a:bodyPr/>
                    <a:lstStyle/>
                    <a:p>
                      <a:r>
                        <a:rPr lang="en-US" b="1" dirty="0"/>
                        <a:t>join </a:t>
                      </a:r>
                      <a:r>
                        <a:rPr lang="en-US" b="0" dirty="0"/>
                        <a:t>synchronizes only</a:t>
                      </a:r>
                      <a:endParaRPr lang="en-US" b="1" dirty="0"/>
                    </a:p>
                  </a:txBody>
                  <a:tcPr/>
                </a:tc>
                <a:tc>
                  <a:txBody>
                    <a:bodyPr/>
                    <a:lstStyle/>
                    <a:p>
                      <a:r>
                        <a:rPr lang="en-US" b="1" dirty="0"/>
                        <a:t>join </a:t>
                      </a:r>
                      <a:r>
                        <a:rPr lang="en-US" b="0" dirty="0"/>
                        <a:t>synchronizes and returns the answer</a:t>
                      </a:r>
                      <a:endParaRPr lang="en-US" dirty="0"/>
                    </a:p>
                  </a:txBody>
                  <a:tcPr/>
                </a:tc>
                <a:extLst>
                  <a:ext uri="{0D108BD9-81ED-4DB2-BD59-A6C34878D82A}">
                    <a16:rowId xmlns:a16="http://schemas.microsoft.com/office/drawing/2014/main" val="3215366473"/>
                  </a:ext>
                </a:extLst>
              </a:tr>
              <a:tr h="370840">
                <a:tc>
                  <a:txBody>
                    <a:bodyPr/>
                    <a:lstStyle/>
                    <a:p>
                      <a:r>
                        <a:rPr lang="en-US" dirty="0"/>
                        <a:t>Call </a:t>
                      </a:r>
                      <a:r>
                        <a:rPr lang="en-US" b="1" dirty="0"/>
                        <a:t>run</a:t>
                      </a:r>
                      <a:r>
                        <a:rPr lang="en-US" dirty="0"/>
                        <a:t> to execute sequentially</a:t>
                      </a:r>
                    </a:p>
                  </a:txBody>
                  <a:tcPr/>
                </a:tc>
                <a:tc>
                  <a:txBody>
                    <a:bodyPr/>
                    <a:lstStyle/>
                    <a:p>
                      <a:r>
                        <a:rPr lang="en-US" dirty="0"/>
                        <a:t>Call </a:t>
                      </a:r>
                      <a:r>
                        <a:rPr lang="en-US" b="1" dirty="0"/>
                        <a:t>compute</a:t>
                      </a:r>
                      <a:r>
                        <a:rPr lang="en-US" dirty="0"/>
                        <a:t> to execute sequentially</a:t>
                      </a:r>
                    </a:p>
                  </a:txBody>
                  <a:tcPr/>
                </a:tc>
                <a:extLst>
                  <a:ext uri="{0D108BD9-81ED-4DB2-BD59-A6C34878D82A}">
                    <a16:rowId xmlns:a16="http://schemas.microsoft.com/office/drawing/2014/main" val="1211431077"/>
                  </a:ext>
                </a:extLst>
              </a:tr>
              <a:tr h="370840">
                <a:tc>
                  <a:txBody>
                    <a:bodyPr/>
                    <a:lstStyle/>
                    <a:p>
                      <a:r>
                        <a:rPr lang="en-US" dirty="0"/>
                        <a:t>Have a topmost thread and call </a:t>
                      </a:r>
                      <a:r>
                        <a:rPr lang="en-US" b="1" dirty="0"/>
                        <a:t>run</a:t>
                      </a:r>
                    </a:p>
                  </a:txBody>
                  <a:tcPr/>
                </a:tc>
                <a:tc>
                  <a:txBody>
                    <a:bodyPr/>
                    <a:lstStyle/>
                    <a:p>
                      <a:r>
                        <a:rPr lang="en-US" dirty="0"/>
                        <a:t>Create a pool and call </a:t>
                      </a:r>
                      <a:r>
                        <a:rPr lang="en-US" b="1" dirty="0"/>
                        <a:t>invoke</a:t>
                      </a:r>
                    </a:p>
                  </a:txBody>
                  <a:tcPr/>
                </a:tc>
                <a:extLst>
                  <a:ext uri="{0D108BD9-81ED-4DB2-BD59-A6C34878D82A}">
                    <a16:rowId xmlns:a16="http://schemas.microsoft.com/office/drawing/2014/main" val="87443932"/>
                  </a:ext>
                </a:extLst>
              </a:tr>
            </a:tbl>
          </a:graphicData>
        </a:graphic>
      </p:graphicFrame>
    </p:spTree>
    <p:extLst>
      <p:ext uri="{BB962C8B-B14F-4D97-AF65-F5344CB8AC3E}">
        <p14:creationId xmlns:p14="http://schemas.microsoft.com/office/powerpoint/2010/main" val="21335381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2C514-8F23-D967-F04B-F03124E85525}"/>
              </a:ext>
            </a:extLst>
          </p:cNvPr>
          <p:cNvSpPr>
            <a:spLocks noGrp="1"/>
          </p:cNvSpPr>
          <p:nvPr>
            <p:ph type="title"/>
          </p:nvPr>
        </p:nvSpPr>
        <p:spPr>
          <a:xfrm>
            <a:off x="838200" y="-295275"/>
            <a:ext cx="10515600" cy="1325563"/>
          </a:xfrm>
        </p:spPr>
        <p:txBody>
          <a:bodyPr>
            <a:normAutofit/>
          </a:bodyPr>
          <a:lstStyle/>
          <a:p>
            <a:r>
              <a:rPr lang="en-US" sz="4000" dirty="0"/>
              <a:t>Divide and Conquer with </a:t>
            </a:r>
            <a:r>
              <a:rPr lang="en-US" sz="4000" dirty="0" err="1"/>
              <a:t>ForkJoin</a:t>
            </a:r>
            <a:endParaRPr lang="en-US" sz="4000" dirty="0"/>
          </a:p>
        </p:txBody>
      </p:sp>
      <p:sp>
        <p:nvSpPr>
          <p:cNvPr id="3" name="Content Placeholder 2">
            <a:extLst>
              <a:ext uri="{FF2B5EF4-FFF2-40B4-BE49-F238E27FC236}">
                <a16:creationId xmlns:a16="http://schemas.microsoft.com/office/drawing/2014/main" id="{F875E3F7-A903-0324-9401-05583BAB884A}"/>
              </a:ext>
            </a:extLst>
          </p:cNvPr>
          <p:cNvSpPr>
            <a:spLocks noGrp="1"/>
          </p:cNvSpPr>
          <p:nvPr>
            <p:ph idx="1"/>
          </p:nvPr>
        </p:nvSpPr>
        <p:spPr>
          <a:xfrm>
            <a:off x="957161" y="839936"/>
            <a:ext cx="11412989" cy="6380480"/>
          </a:xfrm>
        </p:spPr>
        <p:txBody>
          <a:bodyPr>
            <a:normAutofit fontScale="70000" lnSpcReduction="20000"/>
          </a:bodyPr>
          <a:lstStyle/>
          <a:p>
            <a:pPr marL="0" indent="0">
              <a:buNone/>
            </a:pPr>
            <a:r>
              <a:rPr lang="en-US" dirty="0"/>
              <a:t>class </a:t>
            </a:r>
            <a:r>
              <a:rPr lang="en-US" dirty="0" err="1"/>
              <a:t>SumTask</a:t>
            </a:r>
            <a:r>
              <a:rPr lang="en-US" dirty="0"/>
              <a:t> extends </a:t>
            </a:r>
            <a:r>
              <a:rPr lang="en-US" dirty="0" err="1">
                <a:solidFill>
                  <a:srgbClr val="FF0000"/>
                </a:solidFill>
              </a:rPr>
              <a:t>RecursiveTask</a:t>
            </a:r>
            <a:r>
              <a:rPr lang="en-US" dirty="0"/>
              <a:t>&lt;</a:t>
            </a:r>
            <a:r>
              <a:rPr lang="en-US" dirty="0">
                <a:solidFill>
                  <a:srgbClr val="FF0000"/>
                </a:solidFill>
              </a:rPr>
              <a:t>Integer</a:t>
            </a:r>
            <a:r>
              <a:rPr lang="en-US" dirty="0"/>
              <a:t>&gt; { </a:t>
            </a:r>
          </a:p>
          <a:p>
            <a:pPr marL="0" indent="0">
              <a:buNone/>
            </a:pPr>
            <a:r>
              <a:rPr lang="en-US" dirty="0"/>
              <a:t>	int lo; int hi; int[] </a:t>
            </a:r>
            <a:r>
              <a:rPr lang="en-US" dirty="0" err="1"/>
              <a:t>arr</a:t>
            </a:r>
            <a:r>
              <a:rPr lang="en-US" dirty="0"/>
              <a:t>; // fields to know what to do </a:t>
            </a:r>
          </a:p>
          <a:p>
            <a:pPr marL="0" indent="0">
              <a:buNone/>
            </a:pPr>
            <a:r>
              <a:rPr lang="en-US" dirty="0"/>
              <a:t>	</a:t>
            </a:r>
            <a:r>
              <a:rPr lang="en-US" dirty="0" err="1"/>
              <a:t>SumTask</a:t>
            </a:r>
            <a:r>
              <a:rPr lang="en-US" dirty="0"/>
              <a:t>(int[] a, int l, int h) { … } // constructor</a:t>
            </a:r>
          </a:p>
          <a:p>
            <a:pPr marL="0" indent="0">
              <a:buNone/>
            </a:pPr>
            <a:r>
              <a:rPr lang="en-US" dirty="0"/>
              <a:t>	protected </a:t>
            </a:r>
            <a:r>
              <a:rPr lang="en-US" dirty="0">
                <a:solidFill>
                  <a:srgbClr val="FF0000"/>
                </a:solidFill>
              </a:rPr>
              <a:t>Integer</a:t>
            </a:r>
            <a:r>
              <a:rPr lang="en-US" dirty="0"/>
              <a:t> compute(){ // return answer </a:t>
            </a:r>
          </a:p>
          <a:p>
            <a:pPr marL="0" indent="0">
              <a:buNone/>
            </a:pPr>
            <a:r>
              <a:rPr lang="en-US" dirty="0"/>
              <a:t>		if(hi – lo &lt; SEQUENTIAL_CUTOFF) {  // base case</a:t>
            </a:r>
          </a:p>
          <a:p>
            <a:pPr marL="0" indent="0">
              <a:buNone/>
            </a:pPr>
            <a:r>
              <a:rPr lang="en-US" dirty="0"/>
              <a:t>			int </a:t>
            </a:r>
            <a:r>
              <a:rPr lang="en-US" dirty="0" err="1"/>
              <a:t>ans</a:t>
            </a:r>
            <a:r>
              <a:rPr lang="en-US" dirty="0"/>
              <a:t> = 0; // local var, not a field </a:t>
            </a:r>
          </a:p>
          <a:p>
            <a:pPr marL="0" indent="0">
              <a:buNone/>
            </a:pPr>
            <a:r>
              <a:rPr lang="en-US" dirty="0"/>
              <a:t>			for(int </a:t>
            </a:r>
            <a:r>
              <a:rPr lang="en-US" dirty="0" err="1"/>
              <a:t>i</a:t>
            </a:r>
            <a:r>
              <a:rPr lang="en-US" dirty="0"/>
              <a:t>=lo; </a:t>
            </a:r>
            <a:r>
              <a:rPr lang="en-US" dirty="0" err="1"/>
              <a:t>i</a:t>
            </a:r>
            <a:r>
              <a:rPr lang="en-US" dirty="0"/>
              <a:t> &lt; hi; </a:t>
            </a:r>
            <a:r>
              <a:rPr lang="en-US" dirty="0" err="1"/>
              <a:t>i</a:t>
            </a:r>
            <a:r>
              <a:rPr lang="en-US" dirty="0"/>
              <a:t>++) {</a:t>
            </a:r>
          </a:p>
          <a:p>
            <a:pPr marL="0" indent="0">
              <a:buNone/>
            </a:pPr>
            <a:r>
              <a:rPr lang="en-US" dirty="0"/>
              <a:t>				</a:t>
            </a:r>
            <a:r>
              <a:rPr lang="en-US" dirty="0" err="1"/>
              <a:t>ans</a:t>
            </a:r>
            <a:r>
              <a:rPr lang="en-US" dirty="0"/>
              <a:t> += </a:t>
            </a:r>
            <a:r>
              <a:rPr lang="en-US" dirty="0" err="1"/>
              <a:t>arr</a:t>
            </a:r>
            <a:r>
              <a:rPr lang="en-US" dirty="0"/>
              <a:t>[</a:t>
            </a:r>
            <a:r>
              <a:rPr lang="en-US" dirty="0" err="1"/>
              <a:t>i</a:t>
            </a:r>
            <a:r>
              <a:rPr lang="en-US" dirty="0"/>
              <a:t>]; return </a:t>
            </a:r>
            <a:r>
              <a:rPr lang="en-US" dirty="0" err="1"/>
              <a:t>ans</a:t>
            </a:r>
            <a:r>
              <a:rPr lang="en-US" dirty="0"/>
              <a:t>; } </a:t>
            </a:r>
          </a:p>
          <a:p>
            <a:pPr marL="0" indent="0">
              <a:buNone/>
            </a:pPr>
            <a:r>
              <a:rPr lang="en-US" dirty="0"/>
              <a:t>		else { </a:t>
            </a:r>
          </a:p>
          <a:p>
            <a:pPr marL="0" indent="0">
              <a:buNone/>
            </a:pPr>
            <a:r>
              <a:rPr lang="en-US" dirty="0"/>
              <a:t>			</a:t>
            </a:r>
            <a:r>
              <a:rPr lang="en-US" dirty="0" err="1"/>
              <a:t>SumTask</a:t>
            </a:r>
            <a:r>
              <a:rPr lang="en-US" dirty="0"/>
              <a:t> left = new </a:t>
            </a:r>
            <a:r>
              <a:rPr lang="en-US" dirty="0" err="1"/>
              <a:t>SumTask</a:t>
            </a:r>
            <a:r>
              <a:rPr lang="en-US" dirty="0"/>
              <a:t>(</a:t>
            </a:r>
            <a:r>
              <a:rPr lang="en-US" dirty="0" err="1"/>
              <a:t>arr,lo</a:t>
            </a:r>
            <a:r>
              <a:rPr lang="en-US" dirty="0"/>
              <a:t>,(</a:t>
            </a:r>
            <a:r>
              <a:rPr lang="en-US" dirty="0" err="1"/>
              <a:t>hi+lo</a:t>
            </a:r>
            <a:r>
              <a:rPr lang="en-US" dirty="0"/>
              <a:t>)/2); </a:t>
            </a:r>
            <a:r>
              <a:rPr lang="en-US" b="1" dirty="0"/>
              <a:t>// divide</a:t>
            </a:r>
          </a:p>
          <a:p>
            <a:pPr marL="0" indent="0">
              <a:buNone/>
            </a:pPr>
            <a:r>
              <a:rPr lang="en-US" dirty="0"/>
              <a:t>			</a:t>
            </a:r>
            <a:r>
              <a:rPr lang="en-US" dirty="0" err="1"/>
              <a:t>SumTask</a:t>
            </a:r>
            <a:r>
              <a:rPr lang="en-US" dirty="0"/>
              <a:t> right= new </a:t>
            </a:r>
            <a:r>
              <a:rPr lang="en-US" dirty="0" err="1"/>
              <a:t>SumTask</a:t>
            </a:r>
            <a:r>
              <a:rPr lang="en-US" dirty="0"/>
              <a:t>(</a:t>
            </a:r>
            <a:r>
              <a:rPr lang="en-US" dirty="0" err="1"/>
              <a:t>arr</a:t>
            </a:r>
            <a:r>
              <a:rPr lang="en-US" dirty="0"/>
              <a:t>,(</a:t>
            </a:r>
            <a:r>
              <a:rPr lang="en-US" dirty="0" err="1"/>
              <a:t>hi+lo</a:t>
            </a:r>
            <a:r>
              <a:rPr lang="en-US" dirty="0"/>
              <a:t>)/2,hi); </a:t>
            </a:r>
            <a:r>
              <a:rPr lang="en-US" b="1" dirty="0"/>
              <a:t>// divide</a:t>
            </a:r>
          </a:p>
          <a:p>
            <a:pPr marL="0" indent="0">
              <a:buNone/>
            </a:pPr>
            <a:r>
              <a:rPr lang="en-US" dirty="0"/>
              <a:t>			</a:t>
            </a:r>
            <a:r>
              <a:rPr lang="en-US" dirty="0" err="1"/>
              <a:t>left.</a:t>
            </a:r>
            <a:r>
              <a:rPr lang="en-US" dirty="0" err="1">
                <a:solidFill>
                  <a:srgbClr val="FF0000"/>
                </a:solidFill>
              </a:rPr>
              <a:t>fork</a:t>
            </a:r>
            <a:r>
              <a:rPr lang="en-US" dirty="0"/>
              <a:t>(); </a:t>
            </a:r>
            <a:r>
              <a:rPr lang="en-US" b="1" dirty="0"/>
              <a:t>// conquer</a:t>
            </a:r>
            <a:r>
              <a:rPr lang="en-US" dirty="0"/>
              <a:t> in parallel</a:t>
            </a:r>
          </a:p>
          <a:p>
            <a:pPr marL="0" indent="0">
              <a:buNone/>
            </a:pPr>
            <a:r>
              <a:rPr lang="en-US" dirty="0"/>
              <a:t>			int </a:t>
            </a:r>
            <a:r>
              <a:rPr lang="en-US" dirty="0" err="1"/>
              <a:t>rightAns</a:t>
            </a:r>
            <a:r>
              <a:rPr lang="en-US" dirty="0"/>
              <a:t> = </a:t>
            </a:r>
            <a:r>
              <a:rPr lang="en-US" dirty="0" err="1"/>
              <a:t>right.</a:t>
            </a:r>
            <a:r>
              <a:rPr lang="en-US" dirty="0" err="1">
                <a:solidFill>
                  <a:srgbClr val="FF0000"/>
                </a:solidFill>
              </a:rPr>
              <a:t>compute</a:t>
            </a:r>
            <a:r>
              <a:rPr lang="en-US" dirty="0"/>
              <a:t>(); </a:t>
            </a:r>
            <a:r>
              <a:rPr lang="en-US" b="1" dirty="0"/>
              <a:t>// conquer </a:t>
            </a:r>
            <a:r>
              <a:rPr lang="en-US" dirty="0"/>
              <a:t>in this thread</a:t>
            </a:r>
          </a:p>
          <a:p>
            <a:pPr marL="0" indent="0">
              <a:buNone/>
            </a:pPr>
            <a:r>
              <a:rPr lang="en-US" dirty="0"/>
              <a:t>			int </a:t>
            </a:r>
            <a:r>
              <a:rPr lang="en-US" dirty="0" err="1"/>
              <a:t>leftAns</a:t>
            </a:r>
            <a:r>
              <a:rPr lang="en-US" dirty="0"/>
              <a:t> = </a:t>
            </a:r>
            <a:r>
              <a:rPr lang="en-US" dirty="0" err="1"/>
              <a:t>left.join</a:t>
            </a:r>
            <a:r>
              <a:rPr lang="en-US" dirty="0"/>
              <a:t>(); </a:t>
            </a:r>
            <a:r>
              <a:rPr lang="en-US" b="1" dirty="0"/>
              <a:t>// wait</a:t>
            </a:r>
            <a:endParaRPr lang="en-US" dirty="0"/>
          </a:p>
          <a:p>
            <a:pPr marL="0" indent="0">
              <a:buNone/>
            </a:pPr>
            <a:r>
              <a:rPr lang="en-US" dirty="0"/>
              <a:t>			return </a:t>
            </a:r>
            <a:r>
              <a:rPr lang="en-US" dirty="0" err="1"/>
              <a:t>leftAns</a:t>
            </a:r>
            <a:r>
              <a:rPr lang="en-US" dirty="0"/>
              <a:t> + </a:t>
            </a:r>
            <a:r>
              <a:rPr lang="en-US" dirty="0" err="1"/>
              <a:t>rightAns</a:t>
            </a:r>
            <a:r>
              <a:rPr lang="en-US" dirty="0"/>
              <a:t>; </a:t>
            </a:r>
            <a:r>
              <a:rPr lang="en-US" b="1" dirty="0"/>
              <a:t>// combine</a:t>
            </a:r>
          </a:p>
          <a:p>
            <a:pPr marL="0" indent="0">
              <a:buNone/>
            </a:pPr>
            <a:r>
              <a:rPr lang="en-US" dirty="0"/>
              <a:t>		}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38897543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2C514-8F23-D967-F04B-F03124E85525}"/>
              </a:ext>
            </a:extLst>
          </p:cNvPr>
          <p:cNvSpPr>
            <a:spLocks noGrp="1"/>
          </p:cNvSpPr>
          <p:nvPr>
            <p:ph type="title"/>
          </p:nvPr>
        </p:nvSpPr>
        <p:spPr>
          <a:xfrm>
            <a:off x="383540" y="0"/>
            <a:ext cx="10515600" cy="1325563"/>
          </a:xfrm>
        </p:spPr>
        <p:txBody>
          <a:bodyPr>
            <a:normAutofit/>
          </a:bodyPr>
          <a:lstStyle/>
          <a:p>
            <a:r>
              <a:rPr lang="en-US" sz="4000" dirty="0"/>
              <a:t>Divide and Conquer with </a:t>
            </a:r>
            <a:r>
              <a:rPr lang="en-US" sz="4000" dirty="0" err="1"/>
              <a:t>ForkJoin</a:t>
            </a:r>
            <a:r>
              <a:rPr lang="en-US" sz="4000" dirty="0"/>
              <a:t> (continued)</a:t>
            </a:r>
          </a:p>
        </p:txBody>
      </p:sp>
      <p:sp>
        <p:nvSpPr>
          <p:cNvPr id="3" name="Content Placeholder 2">
            <a:extLst>
              <a:ext uri="{FF2B5EF4-FFF2-40B4-BE49-F238E27FC236}">
                <a16:creationId xmlns:a16="http://schemas.microsoft.com/office/drawing/2014/main" id="{F875E3F7-A903-0324-9401-05583BAB884A}"/>
              </a:ext>
            </a:extLst>
          </p:cNvPr>
          <p:cNvSpPr>
            <a:spLocks noGrp="1"/>
          </p:cNvSpPr>
          <p:nvPr>
            <p:ph idx="1"/>
          </p:nvPr>
        </p:nvSpPr>
        <p:spPr>
          <a:xfrm>
            <a:off x="1291365" y="1632030"/>
            <a:ext cx="9609270" cy="5577712"/>
          </a:xfrm>
        </p:spPr>
        <p:txBody>
          <a:bodyPr>
            <a:normAutofit/>
          </a:bodyPr>
          <a:lstStyle/>
          <a:p>
            <a:pPr marL="0" indent="0">
              <a:buNone/>
            </a:pPr>
            <a:r>
              <a:rPr lang="en-US" dirty="0"/>
              <a:t>static final </a:t>
            </a:r>
            <a:r>
              <a:rPr lang="en-US" dirty="0" err="1"/>
              <a:t>ForkJoinPool</a:t>
            </a:r>
            <a:r>
              <a:rPr lang="en-US" dirty="0"/>
              <a:t> POOL = new </a:t>
            </a:r>
            <a:r>
              <a:rPr lang="en-US" dirty="0" err="1"/>
              <a:t>ForkJoinPool</a:t>
            </a:r>
            <a:r>
              <a:rPr lang="en-US" dirty="0"/>
              <a:t>(); </a:t>
            </a:r>
          </a:p>
          <a:p>
            <a:pPr marL="0" indent="0">
              <a:buNone/>
            </a:pPr>
            <a:r>
              <a:rPr lang="en-US" dirty="0"/>
              <a:t>static int </a:t>
            </a:r>
            <a:r>
              <a:rPr lang="en-US" dirty="0" err="1"/>
              <a:t>parallelSum</a:t>
            </a:r>
            <a:r>
              <a:rPr lang="en-US" dirty="0"/>
              <a:t>(int[] </a:t>
            </a:r>
            <a:r>
              <a:rPr lang="en-US" dirty="0" err="1"/>
              <a:t>arr</a:t>
            </a:r>
            <a:r>
              <a:rPr lang="en-US" dirty="0"/>
              <a:t>){ </a:t>
            </a:r>
          </a:p>
          <a:p>
            <a:pPr marL="0" indent="0">
              <a:buNone/>
            </a:pPr>
            <a:r>
              <a:rPr lang="en-US" dirty="0"/>
              <a:t>	</a:t>
            </a:r>
            <a:r>
              <a:rPr lang="en-US" dirty="0" err="1"/>
              <a:t>SumTask</a:t>
            </a:r>
            <a:r>
              <a:rPr lang="en-US" dirty="0"/>
              <a:t> task = new </a:t>
            </a:r>
            <a:r>
              <a:rPr lang="en-US" dirty="0" err="1"/>
              <a:t>SumTask</a:t>
            </a:r>
            <a:r>
              <a:rPr lang="en-US" dirty="0"/>
              <a:t>(arr,0,arr.length) </a:t>
            </a:r>
          </a:p>
          <a:p>
            <a:pPr marL="0" indent="0">
              <a:buNone/>
            </a:pPr>
            <a:r>
              <a:rPr lang="en-US" dirty="0"/>
              <a:t>	return </a:t>
            </a:r>
            <a:r>
              <a:rPr lang="en-US" dirty="0" err="1"/>
              <a:t>POOL.</a:t>
            </a:r>
            <a:r>
              <a:rPr lang="en-US" dirty="0" err="1">
                <a:solidFill>
                  <a:srgbClr val="FF0000"/>
                </a:solidFill>
              </a:rPr>
              <a:t>invoke</a:t>
            </a:r>
            <a:r>
              <a:rPr lang="en-US" dirty="0"/>
              <a:t>(task); // invoke returns the value compute returns </a:t>
            </a:r>
          </a:p>
          <a:p>
            <a:pPr marL="0" indent="0">
              <a:buNone/>
            </a:pPr>
            <a:r>
              <a:rPr lang="en-US" dirty="0"/>
              <a:t>} </a:t>
            </a:r>
          </a:p>
        </p:txBody>
      </p:sp>
    </p:spTree>
    <p:extLst>
      <p:ext uri="{BB962C8B-B14F-4D97-AF65-F5344CB8AC3E}">
        <p14:creationId xmlns:p14="http://schemas.microsoft.com/office/powerpoint/2010/main" val="9299569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2C514-8F23-D967-F04B-F03124E85525}"/>
              </a:ext>
            </a:extLst>
          </p:cNvPr>
          <p:cNvSpPr>
            <a:spLocks noGrp="1"/>
          </p:cNvSpPr>
          <p:nvPr>
            <p:ph type="title"/>
          </p:nvPr>
        </p:nvSpPr>
        <p:spPr>
          <a:xfrm>
            <a:off x="838200" y="-295275"/>
            <a:ext cx="10515600" cy="1325563"/>
          </a:xfrm>
        </p:spPr>
        <p:txBody>
          <a:bodyPr>
            <a:normAutofit/>
          </a:bodyPr>
          <a:lstStyle/>
          <a:p>
            <a:r>
              <a:rPr lang="en-US" sz="4000" dirty="0"/>
              <a:t>Find Max with </a:t>
            </a:r>
            <a:r>
              <a:rPr lang="en-US" sz="4000" dirty="0" err="1"/>
              <a:t>ForkJoin</a:t>
            </a:r>
            <a:endParaRPr lang="en-US" sz="4000" dirty="0"/>
          </a:p>
        </p:txBody>
      </p:sp>
      <p:sp>
        <p:nvSpPr>
          <p:cNvPr id="3" name="Content Placeholder 2">
            <a:extLst>
              <a:ext uri="{FF2B5EF4-FFF2-40B4-BE49-F238E27FC236}">
                <a16:creationId xmlns:a16="http://schemas.microsoft.com/office/drawing/2014/main" id="{F875E3F7-A903-0324-9401-05583BAB884A}"/>
              </a:ext>
            </a:extLst>
          </p:cNvPr>
          <p:cNvSpPr>
            <a:spLocks noGrp="1"/>
          </p:cNvSpPr>
          <p:nvPr>
            <p:ph idx="1"/>
          </p:nvPr>
        </p:nvSpPr>
        <p:spPr>
          <a:xfrm>
            <a:off x="838200" y="689465"/>
            <a:ext cx="10515600" cy="6380480"/>
          </a:xfrm>
        </p:spPr>
        <p:txBody>
          <a:bodyPr>
            <a:normAutofit fontScale="62500" lnSpcReduction="20000"/>
          </a:bodyPr>
          <a:lstStyle/>
          <a:p>
            <a:pPr marL="0" indent="0">
              <a:buNone/>
            </a:pPr>
            <a:r>
              <a:rPr lang="en-US" dirty="0"/>
              <a:t>class </a:t>
            </a:r>
            <a:r>
              <a:rPr lang="en-US" dirty="0" err="1"/>
              <a:t>MaxTask</a:t>
            </a:r>
            <a:r>
              <a:rPr lang="en-US" dirty="0"/>
              <a:t> extends </a:t>
            </a:r>
            <a:r>
              <a:rPr lang="en-US" dirty="0" err="1"/>
              <a:t>RecursiveTask</a:t>
            </a:r>
            <a:r>
              <a:rPr lang="en-US" dirty="0"/>
              <a:t>&lt;Integer&gt; { </a:t>
            </a:r>
          </a:p>
          <a:p>
            <a:pPr marL="0" indent="0">
              <a:buNone/>
            </a:pPr>
            <a:r>
              <a:rPr lang="en-US" dirty="0"/>
              <a:t>	int lo; int hi; int[] </a:t>
            </a:r>
            <a:r>
              <a:rPr lang="en-US" dirty="0" err="1"/>
              <a:t>arr</a:t>
            </a:r>
            <a:r>
              <a:rPr lang="en-US" dirty="0"/>
              <a:t>; // fields to know what to do </a:t>
            </a:r>
          </a:p>
          <a:p>
            <a:pPr marL="0" indent="0">
              <a:buNone/>
            </a:pPr>
            <a:r>
              <a:rPr lang="en-US" dirty="0"/>
              <a:t>	</a:t>
            </a:r>
            <a:r>
              <a:rPr lang="en-US" dirty="0" err="1"/>
              <a:t>SumTask</a:t>
            </a:r>
            <a:r>
              <a:rPr lang="en-US" dirty="0"/>
              <a:t>(int[] a, int l, int h) { … } </a:t>
            </a:r>
          </a:p>
          <a:p>
            <a:pPr marL="0" indent="0">
              <a:buNone/>
            </a:pPr>
            <a:r>
              <a:rPr lang="en-US" dirty="0"/>
              <a:t>	protected Integer compute(){// return answer </a:t>
            </a:r>
          </a:p>
          <a:p>
            <a:pPr marL="0" indent="0">
              <a:buNone/>
            </a:pPr>
            <a:r>
              <a:rPr lang="en-US" dirty="0"/>
              <a:t>		if(hi – lo &lt; SEQUENTIAL_CUTOFF) {  // base case</a:t>
            </a:r>
          </a:p>
          <a:p>
            <a:pPr marL="0" indent="0">
              <a:buNone/>
            </a:pPr>
            <a:r>
              <a:rPr lang="en-US" dirty="0"/>
              <a:t>			int </a:t>
            </a:r>
            <a:r>
              <a:rPr lang="en-US" dirty="0" err="1"/>
              <a:t>ans</a:t>
            </a:r>
            <a:r>
              <a:rPr lang="en-US" dirty="0"/>
              <a:t> = </a:t>
            </a:r>
            <a:r>
              <a:rPr lang="en-US" dirty="0" err="1"/>
              <a:t>Integer.MIN_VALUE</a:t>
            </a:r>
            <a:r>
              <a:rPr lang="en-US" dirty="0"/>
              <a:t>; // local var, not a field </a:t>
            </a:r>
          </a:p>
          <a:p>
            <a:pPr marL="0" indent="0">
              <a:buNone/>
            </a:pPr>
            <a:r>
              <a:rPr lang="en-US" dirty="0"/>
              <a:t>			</a:t>
            </a:r>
            <a:r>
              <a:rPr lang="en-US" dirty="0">
                <a:solidFill>
                  <a:srgbClr val="FF0000"/>
                </a:solidFill>
              </a:rPr>
              <a:t>for(int </a:t>
            </a:r>
            <a:r>
              <a:rPr lang="en-US" dirty="0" err="1">
                <a:solidFill>
                  <a:srgbClr val="FF0000"/>
                </a:solidFill>
              </a:rPr>
              <a:t>i</a:t>
            </a:r>
            <a:r>
              <a:rPr lang="en-US" dirty="0">
                <a:solidFill>
                  <a:srgbClr val="FF0000"/>
                </a:solidFill>
              </a:rPr>
              <a:t>=lo; </a:t>
            </a:r>
            <a:r>
              <a:rPr lang="en-US" dirty="0" err="1">
                <a:solidFill>
                  <a:srgbClr val="FF0000"/>
                </a:solidFill>
              </a:rPr>
              <a:t>i</a:t>
            </a:r>
            <a:r>
              <a:rPr lang="en-US" dirty="0">
                <a:solidFill>
                  <a:srgbClr val="FF0000"/>
                </a:solidFill>
              </a:rPr>
              <a:t> &lt; hi; </a:t>
            </a:r>
            <a:r>
              <a:rPr lang="en-US" dirty="0" err="1">
                <a:solidFill>
                  <a:srgbClr val="FF0000"/>
                </a:solidFill>
              </a:rPr>
              <a:t>i</a:t>
            </a:r>
            <a:r>
              <a:rPr lang="en-US" dirty="0">
                <a:solidFill>
                  <a:srgbClr val="FF0000"/>
                </a:solidFill>
              </a:rPr>
              <a:t>++) {</a:t>
            </a:r>
          </a:p>
          <a:p>
            <a:pPr marL="0" indent="0">
              <a:buNone/>
            </a:pPr>
            <a:r>
              <a:rPr lang="en-US" dirty="0">
                <a:solidFill>
                  <a:srgbClr val="FF0000"/>
                </a:solidFill>
              </a:rPr>
              <a:t>				</a:t>
            </a:r>
            <a:r>
              <a:rPr lang="en-US" dirty="0" err="1">
                <a:solidFill>
                  <a:srgbClr val="FF0000"/>
                </a:solidFill>
              </a:rPr>
              <a:t>ans</a:t>
            </a:r>
            <a:r>
              <a:rPr lang="en-US" dirty="0">
                <a:solidFill>
                  <a:srgbClr val="FF0000"/>
                </a:solidFill>
              </a:rPr>
              <a:t> = </a:t>
            </a:r>
            <a:r>
              <a:rPr lang="en-US" dirty="0" err="1">
                <a:solidFill>
                  <a:srgbClr val="FF0000"/>
                </a:solidFill>
              </a:rPr>
              <a:t>Math.max</a:t>
            </a:r>
            <a:r>
              <a:rPr lang="en-US" dirty="0">
                <a:solidFill>
                  <a:srgbClr val="FF0000"/>
                </a:solidFill>
              </a:rPr>
              <a:t>(</a:t>
            </a:r>
            <a:r>
              <a:rPr lang="en-US" dirty="0" err="1">
                <a:solidFill>
                  <a:srgbClr val="FF0000"/>
                </a:solidFill>
              </a:rPr>
              <a:t>ans</a:t>
            </a:r>
            <a:r>
              <a:rPr lang="en-US" dirty="0">
                <a:solidFill>
                  <a:srgbClr val="FF0000"/>
                </a:solidFill>
              </a:rPr>
              <a:t>, </a:t>
            </a:r>
            <a:r>
              <a:rPr lang="en-US" dirty="0" err="1">
                <a:solidFill>
                  <a:srgbClr val="FF0000"/>
                </a:solidFill>
              </a:rPr>
              <a:t>arr</a:t>
            </a:r>
            <a:r>
              <a:rPr lang="en-US" dirty="0">
                <a:solidFill>
                  <a:srgbClr val="FF0000"/>
                </a:solidFill>
              </a:rPr>
              <a:t>[</a:t>
            </a:r>
            <a:r>
              <a:rPr lang="en-US" dirty="0" err="1">
                <a:solidFill>
                  <a:srgbClr val="FF0000"/>
                </a:solidFill>
              </a:rPr>
              <a:t>i</a:t>
            </a:r>
            <a:r>
              <a:rPr lang="en-US" dirty="0">
                <a:solidFill>
                  <a:srgbClr val="FF0000"/>
                </a:solidFill>
              </a:rPr>
              <a:t>]);}</a:t>
            </a:r>
          </a:p>
          <a:p>
            <a:pPr marL="0" indent="0">
              <a:buNone/>
            </a:pPr>
            <a:r>
              <a:rPr lang="en-US" dirty="0"/>
              <a:t>			return </a:t>
            </a:r>
            <a:r>
              <a:rPr lang="en-US" dirty="0" err="1"/>
              <a:t>ans</a:t>
            </a:r>
            <a:r>
              <a:rPr lang="en-US" dirty="0"/>
              <a:t>; </a:t>
            </a:r>
          </a:p>
          <a:p>
            <a:pPr marL="0" indent="0">
              <a:buNone/>
            </a:pPr>
            <a:r>
              <a:rPr lang="en-US" dirty="0"/>
              <a:t>		else { </a:t>
            </a:r>
          </a:p>
          <a:p>
            <a:pPr marL="0" indent="0">
              <a:buNone/>
            </a:pPr>
            <a:r>
              <a:rPr lang="en-US" dirty="0"/>
              <a:t>			</a:t>
            </a:r>
            <a:r>
              <a:rPr lang="en-US" dirty="0" err="1"/>
              <a:t>MaxTask</a:t>
            </a:r>
            <a:r>
              <a:rPr lang="en-US" dirty="0"/>
              <a:t> left = new </a:t>
            </a:r>
            <a:r>
              <a:rPr lang="en-US" dirty="0" err="1"/>
              <a:t>MaxTask</a:t>
            </a:r>
            <a:r>
              <a:rPr lang="en-US" dirty="0"/>
              <a:t>(</a:t>
            </a:r>
            <a:r>
              <a:rPr lang="en-US" dirty="0" err="1"/>
              <a:t>arr,lo</a:t>
            </a:r>
            <a:r>
              <a:rPr lang="en-US" dirty="0"/>
              <a:t>,(</a:t>
            </a:r>
            <a:r>
              <a:rPr lang="en-US" dirty="0" err="1"/>
              <a:t>hi+lo</a:t>
            </a:r>
            <a:r>
              <a:rPr lang="en-US" dirty="0"/>
              <a:t>)/2); </a:t>
            </a:r>
            <a:r>
              <a:rPr lang="en-US" b="1" dirty="0"/>
              <a:t>// divide</a:t>
            </a:r>
          </a:p>
          <a:p>
            <a:pPr marL="0" indent="0">
              <a:buNone/>
            </a:pPr>
            <a:r>
              <a:rPr lang="en-US" dirty="0"/>
              <a:t>			</a:t>
            </a:r>
            <a:r>
              <a:rPr lang="en-US" dirty="0" err="1"/>
              <a:t>MaxTask</a:t>
            </a:r>
            <a:r>
              <a:rPr lang="en-US" dirty="0"/>
              <a:t> right= new </a:t>
            </a:r>
            <a:r>
              <a:rPr lang="en-US" dirty="0" err="1"/>
              <a:t>MaxTask</a:t>
            </a:r>
            <a:r>
              <a:rPr lang="en-US" dirty="0"/>
              <a:t>(</a:t>
            </a:r>
            <a:r>
              <a:rPr lang="en-US" dirty="0" err="1"/>
              <a:t>arr</a:t>
            </a:r>
            <a:r>
              <a:rPr lang="en-US" dirty="0"/>
              <a:t>,(</a:t>
            </a:r>
            <a:r>
              <a:rPr lang="en-US" dirty="0" err="1"/>
              <a:t>hi+lo</a:t>
            </a:r>
            <a:r>
              <a:rPr lang="en-US" dirty="0"/>
              <a:t>)/2,hi); </a:t>
            </a:r>
            <a:r>
              <a:rPr lang="en-US" b="1" dirty="0"/>
              <a:t>// divide</a:t>
            </a:r>
          </a:p>
          <a:p>
            <a:pPr marL="0" indent="0">
              <a:buNone/>
            </a:pPr>
            <a:r>
              <a:rPr lang="en-US" dirty="0"/>
              <a:t>			</a:t>
            </a:r>
            <a:r>
              <a:rPr lang="en-US" dirty="0" err="1"/>
              <a:t>left.fork</a:t>
            </a:r>
            <a:r>
              <a:rPr lang="en-US" dirty="0"/>
              <a:t>(); // fork a thread and calls compute (</a:t>
            </a:r>
            <a:r>
              <a:rPr lang="en-US" b="1" dirty="0"/>
              <a:t>conquer</a:t>
            </a:r>
            <a:r>
              <a:rPr lang="en-US" dirty="0"/>
              <a:t>)</a:t>
            </a:r>
          </a:p>
          <a:p>
            <a:pPr marL="0" indent="0">
              <a:buNone/>
            </a:pPr>
            <a:r>
              <a:rPr lang="en-US" dirty="0"/>
              <a:t>			int </a:t>
            </a:r>
            <a:r>
              <a:rPr lang="en-US" dirty="0" err="1"/>
              <a:t>rightAns</a:t>
            </a:r>
            <a:r>
              <a:rPr lang="en-US" dirty="0"/>
              <a:t> = </a:t>
            </a:r>
            <a:r>
              <a:rPr lang="en-US" dirty="0" err="1"/>
              <a:t>right.compute</a:t>
            </a:r>
            <a:r>
              <a:rPr lang="en-US" dirty="0"/>
              <a:t>(); //call compute directly (</a:t>
            </a:r>
            <a:r>
              <a:rPr lang="en-US" b="1" dirty="0"/>
              <a:t>conquer</a:t>
            </a:r>
            <a:r>
              <a:rPr lang="en-US" dirty="0"/>
              <a:t>)</a:t>
            </a:r>
          </a:p>
          <a:p>
            <a:pPr marL="0" indent="0">
              <a:buNone/>
            </a:pPr>
            <a:r>
              <a:rPr lang="en-US" dirty="0"/>
              <a:t>			int </a:t>
            </a:r>
            <a:r>
              <a:rPr lang="en-US" dirty="0" err="1"/>
              <a:t>leftAns</a:t>
            </a:r>
            <a:r>
              <a:rPr lang="en-US" dirty="0"/>
              <a:t> = </a:t>
            </a:r>
            <a:r>
              <a:rPr lang="en-US" dirty="0" err="1"/>
              <a:t>left.join</a:t>
            </a:r>
            <a:r>
              <a:rPr lang="en-US" dirty="0"/>
              <a:t>(); // get result from left </a:t>
            </a:r>
          </a:p>
          <a:p>
            <a:pPr marL="0" indent="0">
              <a:buNone/>
            </a:pPr>
            <a:r>
              <a:rPr lang="en-US" dirty="0"/>
              <a:t>			</a:t>
            </a:r>
            <a:r>
              <a:rPr lang="en-US" dirty="0">
                <a:solidFill>
                  <a:srgbClr val="FF0000"/>
                </a:solidFill>
              </a:rPr>
              <a:t>return </a:t>
            </a:r>
            <a:r>
              <a:rPr lang="en-US" dirty="0" err="1">
                <a:solidFill>
                  <a:srgbClr val="FF0000"/>
                </a:solidFill>
              </a:rPr>
              <a:t>Math.max</a:t>
            </a:r>
            <a:r>
              <a:rPr lang="en-US" dirty="0">
                <a:solidFill>
                  <a:srgbClr val="FF0000"/>
                </a:solidFill>
              </a:rPr>
              <a:t>(</a:t>
            </a:r>
            <a:r>
              <a:rPr lang="en-US" dirty="0" err="1">
                <a:solidFill>
                  <a:srgbClr val="FF0000"/>
                </a:solidFill>
              </a:rPr>
              <a:t>rightAns</a:t>
            </a:r>
            <a:r>
              <a:rPr lang="en-US" dirty="0">
                <a:solidFill>
                  <a:srgbClr val="FF0000"/>
                </a:solidFill>
              </a:rPr>
              <a:t>, </a:t>
            </a:r>
            <a:r>
              <a:rPr lang="en-US" dirty="0" err="1">
                <a:solidFill>
                  <a:srgbClr val="FF0000"/>
                </a:solidFill>
              </a:rPr>
              <a:t>leftAns</a:t>
            </a:r>
            <a:r>
              <a:rPr lang="en-US" dirty="0">
                <a:solidFill>
                  <a:srgbClr val="FF0000"/>
                </a:solidFill>
              </a:rPr>
              <a:t>); </a:t>
            </a:r>
            <a:r>
              <a:rPr lang="en-US" dirty="0"/>
              <a:t>// </a:t>
            </a:r>
            <a:r>
              <a:rPr lang="en-US" b="1" dirty="0"/>
              <a:t>combine</a:t>
            </a:r>
          </a:p>
          <a:p>
            <a:pPr marL="0" indent="0">
              <a:buNone/>
            </a:pPr>
            <a:r>
              <a:rPr lang="en-US" dirty="0"/>
              <a:t>		}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1149042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ED922-5607-EB4E-1AE4-E04C94929168}"/>
              </a:ext>
            </a:extLst>
          </p:cNvPr>
          <p:cNvSpPr>
            <a:spLocks noGrp="1"/>
          </p:cNvSpPr>
          <p:nvPr>
            <p:ph type="title"/>
          </p:nvPr>
        </p:nvSpPr>
        <p:spPr/>
        <p:txBody>
          <a:bodyPr/>
          <a:lstStyle/>
          <a:p>
            <a:r>
              <a:rPr lang="en-US" dirty="0"/>
              <a:t>Other Problems that can be solved similarly</a:t>
            </a:r>
          </a:p>
        </p:txBody>
      </p:sp>
      <p:sp>
        <p:nvSpPr>
          <p:cNvPr id="3" name="Content Placeholder 2">
            <a:extLst>
              <a:ext uri="{FF2B5EF4-FFF2-40B4-BE49-F238E27FC236}">
                <a16:creationId xmlns:a16="http://schemas.microsoft.com/office/drawing/2014/main" id="{D3A12CC3-8CAA-749D-1A9D-F060D79D960F}"/>
              </a:ext>
            </a:extLst>
          </p:cNvPr>
          <p:cNvSpPr>
            <a:spLocks noGrp="1"/>
          </p:cNvSpPr>
          <p:nvPr>
            <p:ph idx="1"/>
          </p:nvPr>
        </p:nvSpPr>
        <p:spPr/>
        <p:txBody>
          <a:bodyPr/>
          <a:lstStyle/>
          <a:p>
            <a:r>
              <a:rPr lang="en-US" dirty="0"/>
              <a:t>Element Search </a:t>
            </a:r>
          </a:p>
          <a:p>
            <a:pPr lvl="1"/>
            <a:r>
              <a:rPr lang="en-US" dirty="0"/>
              <a:t>Is the value 17 in the array?</a:t>
            </a:r>
          </a:p>
          <a:p>
            <a:r>
              <a:rPr lang="en-US" dirty="0"/>
              <a:t>Counting items with a certain property</a:t>
            </a:r>
          </a:p>
          <a:p>
            <a:pPr lvl="1"/>
            <a:r>
              <a:rPr lang="en-US" dirty="0"/>
              <a:t>How many elements of the array are divisible by 5?</a:t>
            </a:r>
          </a:p>
          <a:p>
            <a:r>
              <a:rPr lang="en-US" dirty="0"/>
              <a:t>Checking if the array is sorted</a:t>
            </a:r>
          </a:p>
          <a:p>
            <a:r>
              <a:rPr lang="en-US" dirty="0"/>
              <a:t>Find the smallest rectangle that covers all points in the array</a:t>
            </a:r>
          </a:p>
          <a:p>
            <a:r>
              <a:rPr lang="en-US" dirty="0"/>
              <a:t>Find the first thing that satisfies a property</a:t>
            </a:r>
          </a:p>
          <a:p>
            <a:pPr lvl="1"/>
            <a:r>
              <a:rPr lang="en-US" dirty="0"/>
              <a:t>What is the leftmost item that is divisible by 20?</a:t>
            </a:r>
          </a:p>
          <a:p>
            <a:endParaRPr lang="en-US" dirty="0"/>
          </a:p>
        </p:txBody>
      </p:sp>
    </p:spTree>
    <p:extLst>
      <p:ext uri="{BB962C8B-B14F-4D97-AF65-F5344CB8AC3E}">
        <p14:creationId xmlns:p14="http://schemas.microsoft.com/office/powerpoint/2010/main" val="2768638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27CD9-CCBF-A90A-4C53-49B63426D9C3}"/>
              </a:ext>
            </a:extLst>
          </p:cNvPr>
          <p:cNvSpPr>
            <a:spLocks noGrp="1"/>
          </p:cNvSpPr>
          <p:nvPr>
            <p:ph type="title"/>
          </p:nvPr>
        </p:nvSpPr>
        <p:spPr/>
        <p:txBody>
          <a:bodyPr/>
          <a:lstStyle/>
          <a:p>
            <a:r>
              <a:rPr lang="en-US" dirty="0"/>
              <a:t>Reductions/Folds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906D332-D82D-6EDD-59C1-82CAA9AABD16}"/>
                  </a:ext>
                </a:extLst>
              </p:cNvPr>
              <p:cNvSpPr>
                <a:spLocks noGrp="1"/>
              </p:cNvSpPr>
              <p:nvPr>
                <p:ph idx="1"/>
              </p:nvPr>
            </p:nvSpPr>
            <p:spPr/>
            <p:txBody>
              <a:bodyPr/>
              <a:lstStyle/>
              <a:p>
                <a:r>
                  <a:rPr lang="en-US" dirty="0"/>
                  <a:t>All examples of a category of computation called a reduction</a:t>
                </a:r>
              </a:p>
              <a:p>
                <a:pPr lvl="1"/>
                <a:r>
                  <a:rPr lang="en-US" dirty="0"/>
                  <a:t>We “reduce” all elements in an array to a single item</a:t>
                </a:r>
              </a:p>
              <a:p>
                <a:pPr lvl="1"/>
                <a:r>
                  <a:rPr lang="en-US" dirty="0"/>
                  <a:t>Requires operation done among elements is </a:t>
                </a:r>
                <a:r>
                  <a:rPr lang="en-US" b="1" dirty="0"/>
                  <a:t>associative</a:t>
                </a:r>
              </a:p>
              <a:p>
                <a:pPr lvl="2"/>
                <a14:m>
                  <m:oMath xmlns:m="http://schemas.openxmlformats.org/officeDocument/2006/math">
                    <m:d>
                      <m:dPr>
                        <m:ctrlPr>
                          <a:rPr lang="en-US" b="0"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e>
                    </m:d>
                    <m:r>
                      <a:rPr lang="en-US" b="0" i="1" smtClean="0">
                        <a:latin typeface="Cambria Math" panose="02040503050406030204" pitchFamily="18" charset="0"/>
                      </a:rPr>
                      <m:t>+</m:t>
                    </m:r>
                    <m:r>
                      <a:rPr lang="en-US" b="0" i="1" smtClean="0">
                        <a:latin typeface="Cambria Math" panose="02040503050406030204" pitchFamily="18" charset="0"/>
                      </a:rPr>
                      <m:t>𝑧</m:t>
                    </m:r>
                    <m:r>
                      <a:rPr lang="en-US" b="0" i="1" smtClean="0">
                        <a:latin typeface="Cambria Math" panose="02040503050406030204" pitchFamily="18" charset="0"/>
                      </a:rPr>
                      <m:t>=</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𝑧</m:t>
                    </m:r>
                    <m:r>
                      <a:rPr lang="en-US" b="0" i="1" smtClean="0">
                        <a:latin typeface="Cambria Math" panose="02040503050406030204" pitchFamily="18" charset="0"/>
                      </a:rPr>
                      <m:t>)</m:t>
                    </m:r>
                  </m:oMath>
                </a14:m>
                <a:endParaRPr lang="en-US" dirty="0"/>
              </a:p>
              <a:p>
                <a:pPr lvl="2"/>
                <a:r>
                  <a:rPr lang="en-US" dirty="0"/>
                  <a:t>min(min(</a:t>
                </a:r>
                <a:r>
                  <a:rPr lang="en-US" dirty="0" err="1"/>
                  <a:t>x,y</a:t>
                </a:r>
                <a:r>
                  <a:rPr lang="en-US" dirty="0"/>
                  <a:t>), z) = min(x, min(y, z))</a:t>
                </a:r>
              </a:p>
              <a:p>
                <a:pPr lvl="1"/>
                <a:r>
                  <a:rPr lang="en-US" dirty="0"/>
                  <a:t>The “single item” can itself be complex</a:t>
                </a:r>
              </a:p>
              <a:p>
                <a:pPr lvl="2"/>
                <a:r>
                  <a:rPr lang="en-US" dirty="0"/>
                  <a:t>E.g. create a histogram of results from an array of trials</a:t>
                </a:r>
              </a:p>
            </p:txBody>
          </p:sp>
        </mc:Choice>
        <mc:Fallback xmlns="">
          <p:sp>
            <p:nvSpPr>
              <p:cNvPr id="3" name="Content Placeholder 2">
                <a:extLst>
                  <a:ext uri="{FF2B5EF4-FFF2-40B4-BE49-F238E27FC236}">
                    <a16:creationId xmlns:a16="http://schemas.microsoft.com/office/drawing/2014/main" id="{C906D332-D82D-6EDD-59C1-82CAA9AABD16}"/>
                  </a:ext>
                </a:extLst>
              </p:cNvPr>
              <p:cNvSpPr>
                <a:spLocks noGrp="1" noRot="1" noChangeAspect="1" noMove="1" noResize="1" noEditPoints="1" noAdjustHandles="1" noChangeArrowheads="1" noChangeShapeType="1" noTextEdit="1"/>
              </p:cNvSpPr>
              <p:nvPr>
                <p:ph idx="1"/>
              </p:nvPr>
            </p:nvSpPr>
            <p:spPr>
              <a:blipFill>
                <a:blip r:embed="rId2"/>
                <a:stretch>
                  <a:fillRect l="-1086" t="-2326"/>
                </a:stretch>
              </a:blipFill>
            </p:spPr>
            <p:txBody>
              <a:bodyPr/>
              <a:lstStyle/>
              <a:p>
                <a:r>
                  <a:rPr lang="en-US">
                    <a:noFill/>
                  </a:rPr>
                  <a:t> </a:t>
                </a:r>
              </a:p>
            </p:txBody>
          </p:sp>
        </mc:Fallback>
      </mc:AlternateContent>
    </p:spTree>
    <p:extLst>
      <p:ext uri="{BB962C8B-B14F-4D97-AF65-F5344CB8AC3E}">
        <p14:creationId xmlns:p14="http://schemas.microsoft.com/office/powerpoint/2010/main" val="10547611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D51D-ECA0-BCE9-D8FC-770263E97C26}"/>
              </a:ext>
            </a:extLst>
          </p:cNvPr>
          <p:cNvSpPr>
            <a:spLocks noGrp="1"/>
          </p:cNvSpPr>
          <p:nvPr>
            <p:ph type="title"/>
          </p:nvPr>
        </p:nvSpPr>
        <p:spPr/>
        <p:txBody>
          <a:bodyPr/>
          <a:lstStyle/>
          <a:p>
            <a:r>
              <a:rPr lang="en-US" dirty="0"/>
              <a:t>Map</a:t>
            </a:r>
          </a:p>
        </p:txBody>
      </p:sp>
      <p:sp>
        <p:nvSpPr>
          <p:cNvPr id="3" name="Content Placeholder 2">
            <a:extLst>
              <a:ext uri="{FF2B5EF4-FFF2-40B4-BE49-F238E27FC236}">
                <a16:creationId xmlns:a16="http://schemas.microsoft.com/office/drawing/2014/main" id="{951B260D-189A-C8C4-DD7B-FB750532127B}"/>
              </a:ext>
            </a:extLst>
          </p:cNvPr>
          <p:cNvSpPr>
            <a:spLocks noGrp="1"/>
          </p:cNvSpPr>
          <p:nvPr>
            <p:ph idx="1"/>
          </p:nvPr>
        </p:nvSpPr>
        <p:spPr>
          <a:xfrm>
            <a:off x="1335911" y="1837199"/>
            <a:ext cx="10515600" cy="4351338"/>
          </a:xfrm>
        </p:spPr>
        <p:txBody>
          <a:bodyPr/>
          <a:lstStyle/>
          <a:p>
            <a:r>
              <a:rPr lang="en-US" b="1" dirty="0"/>
              <a:t>New task</a:t>
            </a:r>
            <a:r>
              <a:rPr lang="en-US" dirty="0"/>
              <a:t>: Apply a function (map) to each element of an array</a:t>
            </a:r>
          </a:p>
          <a:p>
            <a:r>
              <a:rPr lang="en-US" dirty="0"/>
              <a:t>Examples:</a:t>
            </a:r>
          </a:p>
          <a:p>
            <a:pPr lvl="1"/>
            <a:r>
              <a:rPr lang="en-US" dirty="0"/>
              <a:t>Vector addition:</a:t>
            </a:r>
          </a:p>
          <a:p>
            <a:pPr lvl="2"/>
            <a:r>
              <a:rPr lang="en-US" dirty="0"/>
              <a:t>sum[</a:t>
            </a:r>
            <a:r>
              <a:rPr lang="en-US" dirty="0" err="1"/>
              <a:t>i</a:t>
            </a:r>
            <a:r>
              <a:rPr lang="en-US" dirty="0"/>
              <a:t>] = arr1[</a:t>
            </a:r>
            <a:r>
              <a:rPr lang="en-US" dirty="0" err="1"/>
              <a:t>i</a:t>
            </a:r>
            <a:r>
              <a:rPr lang="en-US" dirty="0"/>
              <a:t>] + arr2[</a:t>
            </a:r>
            <a:r>
              <a:rPr lang="en-US" dirty="0" err="1"/>
              <a:t>i</a:t>
            </a:r>
            <a:r>
              <a:rPr lang="en-US" dirty="0"/>
              <a:t>]</a:t>
            </a:r>
          </a:p>
          <a:p>
            <a:pPr lvl="1"/>
            <a:r>
              <a:rPr lang="en-US" dirty="0"/>
              <a:t>Function application:</a:t>
            </a:r>
          </a:p>
          <a:p>
            <a:pPr lvl="2"/>
            <a:r>
              <a:rPr lang="en-US" dirty="0"/>
              <a:t>out[</a:t>
            </a:r>
            <a:r>
              <a:rPr lang="en-US" dirty="0" err="1"/>
              <a:t>i</a:t>
            </a:r>
            <a:r>
              <a:rPr lang="en-US" dirty="0"/>
              <a:t>] = f(</a:t>
            </a:r>
            <a:r>
              <a:rPr lang="en-US" dirty="0" err="1"/>
              <a:t>arr</a:t>
            </a:r>
            <a:r>
              <a:rPr lang="en-US" dirty="0"/>
              <a:t>[</a:t>
            </a:r>
            <a:r>
              <a:rPr lang="en-US" dirty="0" err="1"/>
              <a:t>i</a:t>
            </a:r>
            <a:r>
              <a:rPr lang="en-US" dirty="0"/>
              <a:t>]); </a:t>
            </a:r>
          </a:p>
          <a:p>
            <a:r>
              <a:rPr lang="en-US" b="1" dirty="0"/>
              <a:t>Observation</a:t>
            </a:r>
            <a:r>
              <a:rPr lang="en-US" dirty="0"/>
              <a:t>: maps also parallelizable in the same way!</a:t>
            </a:r>
          </a:p>
          <a:p>
            <a:pPr lvl="1"/>
            <a:r>
              <a:rPr lang="en-US" dirty="0"/>
              <a:t>No need for combination step</a:t>
            </a:r>
          </a:p>
          <a:p>
            <a:pPr lvl="1"/>
            <a:endParaRPr lang="en-US" dirty="0"/>
          </a:p>
          <a:p>
            <a:endParaRPr lang="en-US" dirty="0"/>
          </a:p>
        </p:txBody>
      </p:sp>
    </p:spTree>
    <p:extLst>
      <p:ext uri="{BB962C8B-B14F-4D97-AF65-F5344CB8AC3E}">
        <p14:creationId xmlns:p14="http://schemas.microsoft.com/office/powerpoint/2010/main" val="2059209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BDE21-41A5-20D8-D801-81316C318C23}"/>
              </a:ext>
            </a:extLst>
          </p:cNvPr>
          <p:cNvSpPr>
            <a:spLocks noGrp="1"/>
          </p:cNvSpPr>
          <p:nvPr>
            <p:ph type="title"/>
          </p:nvPr>
        </p:nvSpPr>
        <p:spPr/>
        <p:txBody>
          <a:bodyPr/>
          <a:lstStyle/>
          <a:p>
            <a:r>
              <a:rPr lang="en-US" dirty="0"/>
              <a:t>New Story of Code Execution</a:t>
            </a:r>
          </a:p>
        </p:txBody>
      </p:sp>
      <p:sp>
        <p:nvSpPr>
          <p:cNvPr id="3" name="Content Placeholder 2">
            <a:extLst>
              <a:ext uri="{FF2B5EF4-FFF2-40B4-BE49-F238E27FC236}">
                <a16:creationId xmlns:a16="http://schemas.microsoft.com/office/drawing/2014/main" id="{E822D565-ADEA-C3EF-41E4-FE4AAA5B8008}"/>
              </a:ext>
            </a:extLst>
          </p:cNvPr>
          <p:cNvSpPr>
            <a:spLocks noGrp="1"/>
          </p:cNvSpPr>
          <p:nvPr>
            <p:ph idx="1"/>
          </p:nvPr>
        </p:nvSpPr>
        <p:spPr>
          <a:xfrm>
            <a:off x="838200" y="1511300"/>
            <a:ext cx="10515600" cy="4351338"/>
          </a:xfrm>
        </p:spPr>
        <p:txBody>
          <a:bodyPr>
            <a:normAutofit fontScale="85000" lnSpcReduction="20000"/>
          </a:bodyPr>
          <a:lstStyle/>
          <a:p>
            <a:r>
              <a:rPr lang="en-US" dirty="0"/>
              <a:t>Old Story:</a:t>
            </a:r>
          </a:p>
          <a:p>
            <a:pPr lvl="1"/>
            <a:r>
              <a:rPr lang="en-US" dirty="0"/>
              <a:t>One </a:t>
            </a:r>
            <a:r>
              <a:rPr lang="en-US" b="1" dirty="0"/>
              <a:t>program counter</a:t>
            </a:r>
            <a:r>
              <a:rPr lang="en-US" dirty="0"/>
              <a:t> (current line of code) </a:t>
            </a:r>
          </a:p>
          <a:p>
            <a:pPr lvl="1"/>
            <a:r>
              <a:rPr lang="en-US" dirty="0"/>
              <a:t>One </a:t>
            </a:r>
            <a:r>
              <a:rPr lang="en-US" b="1" dirty="0"/>
              <a:t>call stack </a:t>
            </a:r>
            <a:r>
              <a:rPr lang="en-US" dirty="0"/>
              <a:t>(with each stack frame holding local variables) </a:t>
            </a:r>
          </a:p>
          <a:p>
            <a:pPr lvl="1"/>
            <a:r>
              <a:rPr lang="en-US" b="1" dirty="0"/>
              <a:t>Objects in the heap</a:t>
            </a:r>
            <a:r>
              <a:rPr lang="en-US" dirty="0"/>
              <a:t> created by memory allocation (i.e., </a:t>
            </a:r>
            <a:r>
              <a:rPr lang="en-US" b="1" dirty="0"/>
              <a:t>new</a:t>
            </a:r>
            <a:r>
              <a:rPr lang="en-US" dirty="0"/>
              <a:t> ___) </a:t>
            </a:r>
          </a:p>
          <a:p>
            <a:pPr lvl="2"/>
            <a:r>
              <a:rPr lang="en-US" dirty="0">
                <a:solidFill>
                  <a:srgbClr val="FF0000"/>
                </a:solidFill>
              </a:rPr>
              <a:t>(nothing to do with data structure called a heap)</a:t>
            </a:r>
          </a:p>
          <a:p>
            <a:pPr lvl="1"/>
            <a:r>
              <a:rPr lang="en-US" dirty="0"/>
              <a:t>Operating System</a:t>
            </a:r>
            <a:r>
              <a:rPr lang="en-US" b="1" dirty="0"/>
              <a:t> time slicing </a:t>
            </a:r>
            <a:r>
              <a:rPr lang="en-US" dirty="0"/>
              <a:t>where programs may be paused by the OS at any time, with their execution being resumed later</a:t>
            </a:r>
          </a:p>
          <a:p>
            <a:r>
              <a:rPr lang="en-US" dirty="0"/>
              <a:t>New Story:</a:t>
            </a:r>
          </a:p>
          <a:p>
            <a:pPr lvl="1"/>
            <a:r>
              <a:rPr lang="en-US" dirty="0"/>
              <a:t>Collection of threads each with its own:</a:t>
            </a:r>
          </a:p>
          <a:p>
            <a:pPr lvl="2"/>
            <a:r>
              <a:rPr lang="en-US" dirty="0"/>
              <a:t>Program Counter</a:t>
            </a:r>
          </a:p>
          <a:p>
            <a:pPr lvl="2"/>
            <a:r>
              <a:rPr lang="en-US" dirty="0"/>
              <a:t>Call Stack</a:t>
            </a:r>
          </a:p>
          <a:p>
            <a:pPr lvl="2"/>
            <a:r>
              <a:rPr lang="en-US" dirty="0"/>
              <a:t>Local Variables</a:t>
            </a:r>
          </a:p>
          <a:p>
            <a:pPr lvl="2"/>
            <a:r>
              <a:rPr lang="en-US" dirty="0"/>
              <a:t>References to objects in the heap</a:t>
            </a:r>
          </a:p>
          <a:p>
            <a:pPr lvl="1"/>
            <a:r>
              <a:rPr lang="en-US" b="1" dirty="0"/>
              <a:t>One shared heap</a:t>
            </a:r>
          </a:p>
          <a:p>
            <a:pPr lvl="1"/>
            <a:r>
              <a:rPr lang="en-US" b="1" dirty="0"/>
              <a:t>Time slicing</a:t>
            </a:r>
          </a:p>
        </p:txBody>
      </p:sp>
    </p:spTree>
    <p:extLst>
      <p:ext uri="{BB962C8B-B14F-4D97-AF65-F5344CB8AC3E}">
        <p14:creationId xmlns:p14="http://schemas.microsoft.com/office/powerpoint/2010/main" val="1562004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2C514-8F23-D967-F04B-F03124E85525}"/>
              </a:ext>
            </a:extLst>
          </p:cNvPr>
          <p:cNvSpPr>
            <a:spLocks noGrp="1"/>
          </p:cNvSpPr>
          <p:nvPr>
            <p:ph type="title"/>
          </p:nvPr>
        </p:nvSpPr>
        <p:spPr>
          <a:xfrm>
            <a:off x="838200" y="-295275"/>
            <a:ext cx="10515600" cy="1325563"/>
          </a:xfrm>
        </p:spPr>
        <p:txBody>
          <a:bodyPr>
            <a:normAutofit/>
          </a:bodyPr>
          <a:lstStyle/>
          <a:p>
            <a:r>
              <a:rPr lang="en-US" sz="4000" dirty="0"/>
              <a:t>Map with </a:t>
            </a:r>
            <a:r>
              <a:rPr lang="en-US" sz="4000" dirty="0" err="1"/>
              <a:t>ForkJoin</a:t>
            </a:r>
            <a:endParaRPr lang="en-US" sz="4000" dirty="0"/>
          </a:p>
        </p:txBody>
      </p:sp>
      <p:sp>
        <p:nvSpPr>
          <p:cNvPr id="3" name="Content Placeholder 2">
            <a:extLst>
              <a:ext uri="{FF2B5EF4-FFF2-40B4-BE49-F238E27FC236}">
                <a16:creationId xmlns:a16="http://schemas.microsoft.com/office/drawing/2014/main" id="{F875E3F7-A903-0324-9401-05583BAB884A}"/>
              </a:ext>
            </a:extLst>
          </p:cNvPr>
          <p:cNvSpPr>
            <a:spLocks noGrp="1"/>
          </p:cNvSpPr>
          <p:nvPr>
            <p:ph idx="1"/>
          </p:nvPr>
        </p:nvSpPr>
        <p:spPr>
          <a:xfrm>
            <a:off x="838200" y="654741"/>
            <a:ext cx="10515600" cy="6380480"/>
          </a:xfrm>
        </p:spPr>
        <p:txBody>
          <a:bodyPr>
            <a:normAutofit fontScale="77500" lnSpcReduction="20000"/>
          </a:bodyPr>
          <a:lstStyle/>
          <a:p>
            <a:pPr marL="0" indent="0">
              <a:buNone/>
            </a:pPr>
            <a:r>
              <a:rPr lang="en-US" dirty="0"/>
              <a:t>class </a:t>
            </a:r>
            <a:r>
              <a:rPr lang="en-US" dirty="0" err="1"/>
              <a:t>AddVecs</a:t>
            </a:r>
            <a:r>
              <a:rPr lang="en-US" dirty="0"/>
              <a:t> extends </a:t>
            </a:r>
            <a:r>
              <a:rPr lang="en-US" dirty="0" err="1"/>
              <a:t>RecursiveAction</a:t>
            </a:r>
            <a:r>
              <a:rPr lang="en-US" dirty="0"/>
              <a:t> { </a:t>
            </a:r>
          </a:p>
          <a:p>
            <a:pPr marL="0" indent="0">
              <a:buNone/>
            </a:pPr>
            <a:r>
              <a:rPr lang="en-US" dirty="0"/>
              <a:t>	int lo; int hi; int[] </a:t>
            </a:r>
            <a:r>
              <a:rPr lang="en-US" dirty="0" err="1"/>
              <a:t>arr</a:t>
            </a:r>
            <a:r>
              <a:rPr lang="en-US" dirty="0"/>
              <a:t>; // fields to know what to do </a:t>
            </a:r>
          </a:p>
          <a:p>
            <a:pPr marL="0" indent="0">
              <a:buNone/>
            </a:pPr>
            <a:r>
              <a:rPr lang="en-US" dirty="0"/>
              <a:t>	</a:t>
            </a:r>
            <a:r>
              <a:rPr lang="en-US" dirty="0" err="1"/>
              <a:t>AddVecs</a:t>
            </a:r>
            <a:r>
              <a:rPr lang="en-US" dirty="0"/>
              <a:t>(</a:t>
            </a:r>
            <a:r>
              <a:rPr lang="en-US" dirty="0">
                <a:solidFill>
                  <a:srgbClr val="FF0000"/>
                </a:solidFill>
              </a:rPr>
              <a:t>int[] a, int[] b, int[] sum</a:t>
            </a:r>
            <a:r>
              <a:rPr lang="en-US" dirty="0"/>
              <a:t>, int l, int h) { … } </a:t>
            </a:r>
          </a:p>
          <a:p>
            <a:pPr marL="0" indent="0">
              <a:buNone/>
            </a:pPr>
            <a:r>
              <a:rPr lang="en-US" dirty="0"/>
              <a:t>	protected </a:t>
            </a:r>
            <a:r>
              <a:rPr lang="en-US" dirty="0">
                <a:solidFill>
                  <a:srgbClr val="FF0000"/>
                </a:solidFill>
              </a:rPr>
              <a:t>void</a:t>
            </a:r>
            <a:r>
              <a:rPr lang="en-US" dirty="0"/>
              <a:t> compute(){// return answer </a:t>
            </a:r>
          </a:p>
          <a:p>
            <a:pPr marL="0" indent="0">
              <a:buNone/>
            </a:pPr>
            <a:r>
              <a:rPr lang="en-US" dirty="0"/>
              <a:t>		if(hi – lo &lt; SEQUENTIAL_CUTOFF) {  // base case</a:t>
            </a:r>
          </a:p>
          <a:p>
            <a:pPr marL="0" indent="0">
              <a:buNone/>
            </a:pPr>
            <a:r>
              <a:rPr lang="en-US" dirty="0"/>
              <a:t>			</a:t>
            </a:r>
            <a:r>
              <a:rPr lang="en-US" dirty="0">
                <a:solidFill>
                  <a:srgbClr val="FF0000"/>
                </a:solidFill>
              </a:rPr>
              <a:t>for(int </a:t>
            </a:r>
            <a:r>
              <a:rPr lang="en-US" dirty="0" err="1">
                <a:solidFill>
                  <a:srgbClr val="FF0000"/>
                </a:solidFill>
              </a:rPr>
              <a:t>i</a:t>
            </a:r>
            <a:r>
              <a:rPr lang="en-US" dirty="0">
                <a:solidFill>
                  <a:srgbClr val="FF0000"/>
                </a:solidFill>
              </a:rPr>
              <a:t>=lo; </a:t>
            </a:r>
            <a:r>
              <a:rPr lang="en-US" dirty="0" err="1">
                <a:solidFill>
                  <a:srgbClr val="FF0000"/>
                </a:solidFill>
              </a:rPr>
              <a:t>i</a:t>
            </a:r>
            <a:r>
              <a:rPr lang="en-US" dirty="0">
                <a:solidFill>
                  <a:srgbClr val="FF0000"/>
                </a:solidFill>
              </a:rPr>
              <a:t> &lt; hi; </a:t>
            </a:r>
            <a:r>
              <a:rPr lang="en-US" dirty="0" err="1">
                <a:solidFill>
                  <a:srgbClr val="FF0000"/>
                </a:solidFill>
              </a:rPr>
              <a:t>i</a:t>
            </a:r>
            <a:r>
              <a:rPr lang="en-US" dirty="0">
                <a:solidFill>
                  <a:srgbClr val="FF0000"/>
                </a:solidFill>
              </a:rPr>
              <a:t>++) {</a:t>
            </a:r>
          </a:p>
          <a:p>
            <a:pPr marL="0" indent="0">
              <a:buNone/>
            </a:pPr>
            <a:r>
              <a:rPr lang="en-US" dirty="0">
                <a:solidFill>
                  <a:srgbClr val="FF0000"/>
                </a:solidFill>
              </a:rPr>
              <a:t>				sum[</a:t>
            </a:r>
            <a:r>
              <a:rPr lang="en-US" dirty="0" err="1">
                <a:solidFill>
                  <a:srgbClr val="FF0000"/>
                </a:solidFill>
              </a:rPr>
              <a:t>i</a:t>
            </a:r>
            <a:r>
              <a:rPr lang="en-US" dirty="0">
                <a:solidFill>
                  <a:srgbClr val="FF0000"/>
                </a:solidFill>
              </a:rPr>
              <a:t>] = a[</a:t>
            </a:r>
            <a:r>
              <a:rPr lang="en-US" dirty="0" err="1">
                <a:solidFill>
                  <a:srgbClr val="FF0000"/>
                </a:solidFill>
              </a:rPr>
              <a:t>i</a:t>
            </a:r>
            <a:r>
              <a:rPr lang="en-US" dirty="0">
                <a:solidFill>
                  <a:srgbClr val="FF0000"/>
                </a:solidFill>
              </a:rPr>
              <a:t>] + b[</a:t>
            </a:r>
            <a:r>
              <a:rPr lang="en-US" dirty="0" err="1">
                <a:solidFill>
                  <a:srgbClr val="FF0000"/>
                </a:solidFill>
              </a:rPr>
              <a:t>i</a:t>
            </a:r>
            <a:r>
              <a:rPr lang="en-US" dirty="0">
                <a:solidFill>
                  <a:srgbClr val="FF0000"/>
                </a:solidFill>
              </a:rPr>
              <a:t>];}</a:t>
            </a:r>
            <a:endParaRPr lang="en-US" dirty="0"/>
          </a:p>
          <a:p>
            <a:pPr marL="0" indent="0">
              <a:buNone/>
            </a:pPr>
            <a:r>
              <a:rPr lang="en-US" dirty="0"/>
              <a:t>		else { </a:t>
            </a:r>
          </a:p>
          <a:p>
            <a:pPr marL="0" indent="0">
              <a:buNone/>
            </a:pPr>
            <a:r>
              <a:rPr lang="en-US" dirty="0"/>
              <a:t>			</a:t>
            </a:r>
            <a:r>
              <a:rPr lang="en-US" dirty="0" err="1"/>
              <a:t>AddTask</a:t>
            </a:r>
            <a:r>
              <a:rPr lang="en-US" dirty="0"/>
              <a:t> left = new </a:t>
            </a:r>
            <a:r>
              <a:rPr lang="en-US" dirty="0" err="1"/>
              <a:t>AddVecs</a:t>
            </a:r>
            <a:r>
              <a:rPr lang="en-US" dirty="0"/>
              <a:t>(</a:t>
            </a:r>
            <a:r>
              <a:rPr lang="en-US" dirty="0" err="1"/>
              <a:t>a,b,sum,lo</a:t>
            </a:r>
            <a:r>
              <a:rPr lang="en-US" dirty="0"/>
              <a:t>,(</a:t>
            </a:r>
            <a:r>
              <a:rPr lang="en-US" dirty="0" err="1"/>
              <a:t>hi+lo</a:t>
            </a:r>
            <a:r>
              <a:rPr lang="en-US" dirty="0"/>
              <a:t>)/2); </a:t>
            </a:r>
            <a:r>
              <a:rPr lang="en-US" b="1" dirty="0"/>
              <a:t>// divide</a:t>
            </a:r>
          </a:p>
          <a:p>
            <a:pPr marL="0" indent="0">
              <a:buNone/>
            </a:pPr>
            <a:r>
              <a:rPr lang="en-US" dirty="0"/>
              <a:t>			</a:t>
            </a:r>
            <a:r>
              <a:rPr lang="en-US" dirty="0" err="1"/>
              <a:t>AddTask</a:t>
            </a:r>
            <a:r>
              <a:rPr lang="en-US" dirty="0"/>
              <a:t> right= new </a:t>
            </a:r>
            <a:r>
              <a:rPr lang="en-US" dirty="0" err="1"/>
              <a:t>AddVecs</a:t>
            </a:r>
            <a:r>
              <a:rPr lang="en-US" dirty="0"/>
              <a:t>(</a:t>
            </a:r>
            <a:r>
              <a:rPr lang="en-US" dirty="0" err="1"/>
              <a:t>a,b,sum</a:t>
            </a:r>
            <a:r>
              <a:rPr lang="en-US" dirty="0"/>
              <a:t>,(</a:t>
            </a:r>
            <a:r>
              <a:rPr lang="en-US" dirty="0" err="1"/>
              <a:t>hi+lo</a:t>
            </a:r>
            <a:r>
              <a:rPr lang="en-US" dirty="0"/>
              <a:t>)/2,hi); </a:t>
            </a:r>
            <a:r>
              <a:rPr lang="en-US" b="1" dirty="0"/>
              <a:t>// divide</a:t>
            </a:r>
          </a:p>
          <a:p>
            <a:pPr marL="0" indent="0">
              <a:buNone/>
            </a:pPr>
            <a:r>
              <a:rPr lang="en-US" dirty="0"/>
              <a:t>			</a:t>
            </a:r>
            <a:r>
              <a:rPr lang="en-US" dirty="0" err="1"/>
              <a:t>left.fork</a:t>
            </a:r>
            <a:r>
              <a:rPr lang="en-US" dirty="0"/>
              <a:t>(); // fork a thread and calls compute (</a:t>
            </a:r>
            <a:r>
              <a:rPr lang="en-US" b="1" dirty="0"/>
              <a:t>conquer</a:t>
            </a:r>
            <a:r>
              <a:rPr lang="en-US" dirty="0"/>
              <a:t>)</a:t>
            </a:r>
          </a:p>
          <a:p>
            <a:pPr marL="0" indent="0">
              <a:buNone/>
            </a:pPr>
            <a:r>
              <a:rPr lang="en-US" dirty="0"/>
              <a:t>			</a:t>
            </a:r>
            <a:r>
              <a:rPr lang="en-US" dirty="0" err="1"/>
              <a:t>right.compute</a:t>
            </a:r>
            <a:r>
              <a:rPr lang="en-US" dirty="0"/>
              <a:t>(); //call compute directly (</a:t>
            </a:r>
            <a:r>
              <a:rPr lang="en-US" b="1" dirty="0"/>
              <a:t>conquer</a:t>
            </a:r>
            <a:r>
              <a:rPr lang="en-US" dirty="0"/>
              <a:t>)</a:t>
            </a:r>
          </a:p>
          <a:p>
            <a:pPr marL="0" indent="0">
              <a:buNone/>
            </a:pPr>
            <a:r>
              <a:rPr lang="en-US" dirty="0"/>
              <a:t>			</a:t>
            </a:r>
            <a:r>
              <a:rPr lang="en-US" dirty="0" err="1"/>
              <a:t>left.join</a:t>
            </a:r>
            <a:r>
              <a:rPr lang="en-US" dirty="0"/>
              <a:t>(); // </a:t>
            </a:r>
            <a:r>
              <a:rPr lang="en-US" b="1" dirty="0"/>
              <a:t>wait</a:t>
            </a:r>
            <a:r>
              <a:rPr lang="en-US" dirty="0"/>
              <a:t> for thread to finish</a:t>
            </a:r>
            <a:endParaRPr lang="en-US" b="1" dirty="0"/>
          </a:p>
          <a:p>
            <a:pPr marL="0" indent="0">
              <a:buNone/>
            </a:pPr>
            <a:r>
              <a:rPr lang="en-US" dirty="0"/>
              <a:t>			</a:t>
            </a:r>
            <a:r>
              <a:rPr lang="en-US" dirty="0">
                <a:solidFill>
                  <a:srgbClr val="FF0000"/>
                </a:solidFill>
              </a:rPr>
              <a:t>return; </a:t>
            </a:r>
            <a:r>
              <a:rPr lang="en-US" dirty="0"/>
              <a:t>// combine</a:t>
            </a:r>
          </a:p>
          <a:p>
            <a:pPr marL="0" indent="0">
              <a:buNone/>
            </a:pPr>
            <a:r>
              <a:rPr lang="en-US" dirty="0"/>
              <a:t>		}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16703440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2C514-8F23-D967-F04B-F03124E85525}"/>
              </a:ext>
            </a:extLst>
          </p:cNvPr>
          <p:cNvSpPr>
            <a:spLocks noGrp="1"/>
          </p:cNvSpPr>
          <p:nvPr>
            <p:ph type="title"/>
          </p:nvPr>
        </p:nvSpPr>
        <p:spPr>
          <a:xfrm>
            <a:off x="383540" y="0"/>
            <a:ext cx="10515600" cy="1325563"/>
          </a:xfrm>
        </p:spPr>
        <p:txBody>
          <a:bodyPr>
            <a:normAutofit/>
          </a:bodyPr>
          <a:lstStyle/>
          <a:p>
            <a:r>
              <a:rPr lang="en-US" sz="4000" dirty="0"/>
              <a:t>Map with </a:t>
            </a:r>
            <a:r>
              <a:rPr lang="en-US" sz="4000" dirty="0" err="1"/>
              <a:t>ForkJoin</a:t>
            </a:r>
            <a:r>
              <a:rPr lang="en-US" sz="4000" dirty="0"/>
              <a:t> (continued)</a:t>
            </a:r>
          </a:p>
        </p:txBody>
      </p:sp>
      <p:sp>
        <p:nvSpPr>
          <p:cNvPr id="3" name="Content Placeholder 2">
            <a:extLst>
              <a:ext uri="{FF2B5EF4-FFF2-40B4-BE49-F238E27FC236}">
                <a16:creationId xmlns:a16="http://schemas.microsoft.com/office/drawing/2014/main" id="{F875E3F7-A903-0324-9401-05583BAB884A}"/>
              </a:ext>
            </a:extLst>
          </p:cNvPr>
          <p:cNvSpPr>
            <a:spLocks noGrp="1"/>
          </p:cNvSpPr>
          <p:nvPr>
            <p:ph idx="1"/>
          </p:nvPr>
        </p:nvSpPr>
        <p:spPr>
          <a:xfrm>
            <a:off x="383540" y="1442720"/>
            <a:ext cx="11424920" cy="6380480"/>
          </a:xfrm>
        </p:spPr>
        <p:txBody>
          <a:bodyPr>
            <a:normAutofit/>
          </a:bodyPr>
          <a:lstStyle/>
          <a:p>
            <a:pPr marL="0" indent="0">
              <a:buNone/>
            </a:pPr>
            <a:r>
              <a:rPr lang="en-US" dirty="0"/>
              <a:t>static final </a:t>
            </a:r>
            <a:r>
              <a:rPr lang="en-US" dirty="0" err="1"/>
              <a:t>ForkJoinPool</a:t>
            </a:r>
            <a:r>
              <a:rPr lang="en-US" dirty="0"/>
              <a:t> POOL = new </a:t>
            </a:r>
            <a:r>
              <a:rPr lang="en-US" dirty="0" err="1"/>
              <a:t>ForkJoinPool</a:t>
            </a:r>
            <a:r>
              <a:rPr lang="en-US" dirty="0"/>
              <a:t>(); </a:t>
            </a:r>
          </a:p>
          <a:p>
            <a:pPr marL="0" indent="0">
              <a:buNone/>
            </a:pPr>
            <a:r>
              <a:rPr lang="en-US" dirty="0"/>
              <a:t>int[] add(int[] a, int[] b){ </a:t>
            </a:r>
          </a:p>
          <a:p>
            <a:pPr marL="0" indent="0">
              <a:buNone/>
            </a:pPr>
            <a:r>
              <a:rPr lang="en-US" dirty="0"/>
              <a:t>	int[] </a:t>
            </a:r>
            <a:r>
              <a:rPr lang="en-US" dirty="0" err="1"/>
              <a:t>ans</a:t>
            </a:r>
            <a:r>
              <a:rPr lang="en-US" dirty="0"/>
              <a:t> = new int[</a:t>
            </a:r>
            <a:r>
              <a:rPr lang="en-US" dirty="0" err="1"/>
              <a:t>a.length</a:t>
            </a:r>
            <a:r>
              <a:rPr lang="en-US" dirty="0"/>
              <a:t>];</a:t>
            </a:r>
          </a:p>
          <a:p>
            <a:pPr marL="0" indent="0">
              <a:buNone/>
            </a:pPr>
            <a:r>
              <a:rPr lang="en-US" dirty="0"/>
              <a:t>	</a:t>
            </a:r>
            <a:r>
              <a:rPr lang="en-US" dirty="0" err="1"/>
              <a:t>AddVecs</a:t>
            </a:r>
            <a:r>
              <a:rPr lang="en-US" dirty="0"/>
              <a:t> task = new </a:t>
            </a:r>
            <a:r>
              <a:rPr lang="en-US" dirty="0" err="1"/>
              <a:t>AddVecs</a:t>
            </a:r>
            <a:r>
              <a:rPr lang="en-US" dirty="0"/>
              <a:t>(a, b, </a:t>
            </a:r>
            <a:r>
              <a:rPr lang="en-US" dirty="0" err="1"/>
              <a:t>ans</a:t>
            </a:r>
            <a:r>
              <a:rPr lang="en-US" dirty="0"/>
              <a:t>, 0, </a:t>
            </a:r>
            <a:r>
              <a:rPr lang="en-US" dirty="0" err="1"/>
              <a:t>a.length</a:t>
            </a:r>
            <a:r>
              <a:rPr lang="en-US" dirty="0"/>
              <a:t>) </a:t>
            </a:r>
          </a:p>
          <a:p>
            <a:pPr marL="0" indent="0">
              <a:buNone/>
            </a:pPr>
            <a:r>
              <a:rPr lang="en-US" dirty="0"/>
              <a:t>	</a:t>
            </a:r>
            <a:r>
              <a:rPr lang="en-US" dirty="0" err="1"/>
              <a:t>POOL.</a:t>
            </a:r>
            <a:r>
              <a:rPr lang="en-US" dirty="0" err="1">
                <a:solidFill>
                  <a:srgbClr val="FF0000"/>
                </a:solidFill>
              </a:rPr>
              <a:t>invoke</a:t>
            </a:r>
            <a:r>
              <a:rPr lang="en-US" dirty="0"/>
              <a:t>(task); </a:t>
            </a:r>
          </a:p>
          <a:p>
            <a:pPr marL="0" indent="0">
              <a:buNone/>
            </a:pPr>
            <a:r>
              <a:rPr lang="en-US" dirty="0"/>
              <a:t>	return </a:t>
            </a:r>
            <a:r>
              <a:rPr lang="en-US" dirty="0" err="1"/>
              <a:t>ans</a:t>
            </a:r>
            <a:r>
              <a:rPr lang="en-US" dirty="0"/>
              <a:t>;</a:t>
            </a:r>
          </a:p>
          <a:p>
            <a:pPr marL="0" indent="0">
              <a:buNone/>
            </a:pPr>
            <a:r>
              <a:rPr lang="en-US" dirty="0"/>
              <a:t>} </a:t>
            </a:r>
          </a:p>
        </p:txBody>
      </p:sp>
    </p:spTree>
    <p:extLst>
      <p:ext uri="{BB962C8B-B14F-4D97-AF65-F5344CB8AC3E}">
        <p14:creationId xmlns:p14="http://schemas.microsoft.com/office/powerpoint/2010/main" val="8830464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B01CB-5A1A-78EA-8C38-35EC5E89317A}"/>
              </a:ext>
            </a:extLst>
          </p:cNvPr>
          <p:cNvSpPr>
            <a:spLocks noGrp="1"/>
          </p:cNvSpPr>
          <p:nvPr>
            <p:ph type="title"/>
          </p:nvPr>
        </p:nvSpPr>
        <p:spPr/>
        <p:txBody>
          <a:bodyPr/>
          <a:lstStyle/>
          <a:p>
            <a:r>
              <a:rPr lang="en-US" dirty="0"/>
              <a:t>Maps and Reductions</a:t>
            </a:r>
          </a:p>
        </p:txBody>
      </p:sp>
      <p:sp>
        <p:nvSpPr>
          <p:cNvPr id="3" name="Content Placeholder 2">
            <a:extLst>
              <a:ext uri="{FF2B5EF4-FFF2-40B4-BE49-F238E27FC236}">
                <a16:creationId xmlns:a16="http://schemas.microsoft.com/office/drawing/2014/main" id="{B2B33FE4-7AA0-B247-689E-FE713F6F33FE}"/>
              </a:ext>
            </a:extLst>
          </p:cNvPr>
          <p:cNvSpPr>
            <a:spLocks noGrp="1"/>
          </p:cNvSpPr>
          <p:nvPr>
            <p:ph idx="1"/>
          </p:nvPr>
        </p:nvSpPr>
        <p:spPr/>
        <p:txBody>
          <a:bodyPr/>
          <a:lstStyle/>
          <a:p>
            <a:r>
              <a:rPr lang="en-US" dirty="0"/>
              <a:t>“Workhorse” constructs in parallel programming</a:t>
            </a:r>
          </a:p>
          <a:p>
            <a:r>
              <a:rPr lang="en-US" dirty="0"/>
              <a:t>Many problems can be written in terms of maps and reductions</a:t>
            </a:r>
          </a:p>
          <a:p>
            <a:r>
              <a:rPr lang="en-US" dirty="0"/>
              <a:t>With practice, writing them will become second nature</a:t>
            </a:r>
          </a:p>
          <a:p>
            <a:pPr lvl="1"/>
            <a:r>
              <a:rPr lang="en-US" dirty="0"/>
              <a:t>Like how over time for loops and if statements have gotten easier</a:t>
            </a:r>
          </a:p>
        </p:txBody>
      </p:sp>
    </p:spTree>
    <p:extLst>
      <p:ext uri="{BB962C8B-B14F-4D97-AF65-F5344CB8AC3E}">
        <p14:creationId xmlns:p14="http://schemas.microsoft.com/office/powerpoint/2010/main" val="5706438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EBA41-13CF-249E-32AF-F481E7513A80}"/>
              </a:ext>
            </a:extLst>
          </p:cNvPr>
          <p:cNvSpPr>
            <a:spLocks noGrp="1"/>
          </p:cNvSpPr>
          <p:nvPr>
            <p:ph type="title"/>
          </p:nvPr>
        </p:nvSpPr>
        <p:spPr/>
        <p:txBody>
          <a:bodyPr/>
          <a:lstStyle/>
          <a:p>
            <a:r>
              <a:rPr lang="en-US" dirty="0"/>
              <a:t>Section</a:t>
            </a:r>
          </a:p>
        </p:txBody>
      </p:sp>
      <p:sp>
        <p:nvSpPr>
          <p:cNvPr id="3" name="Content Placeholder 2">
            <a:extLst>
              <a:ext uri="{FF2B5EF4-FFF2-40B4-BE49-F238E27FC236}">
                <a16:creationId xmlns:a16="http://schemas.microsoft.com/office/drawing/2014/main" id="{11580906-F6CE-651B-C8F0-C8FA2928CC87}"/>
              </a:ext>
            </a:extLst>
          </p:cNvPr>
          <p:cNvSpPr>
            <a:spLocks noGrp="1"/>
          </p:cNvSpPr>
          <p:nvPr>
            <p:ph idx="1"/>
          </p:nvPr>
        </p:nvSpPr>
        <p:spPr/>
        <p:txBody>
          <a:bodyPr/>
          <a:lstStyle/>
          <a:p>
            <a:r>
              <a:rPr lang="en-US" dirty="0"/>
              <a:t>Working with examples of </a:t>
            </a:r>
            <a:r>
              <a:rPr lang="en-US" dirty="0" err="1"/>
              <a:t>ForkJoin</a:t>
            </a:r>
            <a:endParaRPr lang="en-US" dirty="0"/>
          </a:p>
          <a:p>
            <a:r>
              <a:rPr lang="en-US" dirty="0"/>
              <a:t>Make sure to bring your laptops!</a:t>
            </a:r>
          </a:p>
          <a:p>
            <a:pPr lvl="1"/>
            <a:r>
              <a:rPr lang="en-US" dirty="0"/>
              <a:t>And charge it!</a:t>
            </a:r>
          </a:p>
        </p:txBody>
      </p:sp>
    </p:spTree>
    <p:extLst>
      <p:ext uri="{BB962C8B-B14F-4D97-AF65-F5344CB8AC3E}">
        <p14:creationId xmlns:p14="http://schemas.microsoft.com/office/powerpoint/2010/main" val="1194271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67CE7-DE09-BEC6-A6A8-614ED3EBAEE9}"/>
              </a:ext>
            </a:extLst>
          </p:cNvPr>
          <p:cNvSpPr>
            <a:spLocks noGrp="1"/>
          </p:cNvSpPr>
          <p:nvPr>
            <p:ph type="title"/>
          </p:nvPr>
        </p:nvSpPr>
        <p:spPr/>
        <p:txBody>
          <a:bodyPr/>
          <a:lstStyle/>
          <a:p>
            <a:r>
              <a:rPr lang="en-US" dirty="0"/>
              <a:t>Old Stroy</a:t>
            </a:r>
          </a:p>
        </p:txBody>
      </p:sp>
      <p:sp>
        <p:nvSpPr>
          <p:cNvPr id="7" name="Rectangle 6">
            <a:extLst>
              <a:ext uri="{FF2B5EF4-FFF2-40B4-BE49-F238E27FC236}">
                <a16:creationId xmlns:a16="http://schemas.microsoft.com/office/drawing/2014/main" id="{DC06890E-4546-A91F-D9DD-09D7D486764D}"/>
              </a:ext>
            </a:extLst>
          </p:cNvPr>
          <p:cNvSpPr/>
          <p:nvPr/>
        </p:nvSpPr>
        <p:spPr>
          <a:xfrm>
            <a:off x="483869" y="2566986"/>
            <a:ext cx="3558541" cy="132556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Call Stack</a:t>
            </a:r>
          </a:p>
          <a:p>
            <a:pPr algn="ctr"/>
            <a:r>
              <a:rPr lang="en-US" sz="2000" dirty="0">
                <a:solidFill>
                  <a:schemeClr val="tx1"/>
                </a:solidFill>
              </a:rPr>
              <a:t>Program Counter</a:t>
            </a:r>
          </a:p>
          <a:p>
            <a:pPr algn="ctr"/>
            <a:r>
              <a:rPr lang="en-US" sz="2000" dirty="0">
                <a:solidFill>
                  <a:schemeClr val="tx1"/>
                </a:solidFill>
              </a:rPr>
              <a:t>Local Variables (primitives and references to Heap objects)</a:t>
            </a:r>
          </a:p>
        </p:txBody>
      </p:sp>
      <p:sp>
        <p:nvSpPr>
          <p:cNvPr id="29" name="Rectangle 28">
            <a:extLst>
              <a:ext uri="{FF2B5EF4-FFF2-40B4-BE49-F238E27FC236}">
                <a16:creationId xmlns:a16="http://schemas.microsoft.com/office/drawing/2014/main" id="{E3DEAC0B-8169-6A3C-A9F1-AF38282BA643}"/>
              </a:ext>
            </a:extLst>
          </p:cNvPr>
          <p:cNvSpPr/>
          <p:nvPr/>
        </p:nvSpPr>
        <p:spPr>
          <a:xfrm>
            <a:off x="7255509" y="2003743"/>
            <a:ext cx="3558541" cy="132556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Heap Containing Objects and Static Fields</a:t>
            </a:r>
            <a:endParaRPr lang="en-US" sz="2000" dirty="0">
              <a:solidFill>
                <a:schemeClr val="tx1"/>
              </a:solidFill>
            </a:endParaRPr>
          </a:p>
        </p:txBody>
      </p:sp>
      <p:grpSp>
        <p:nvGrpSpPr>
          <p:cNvPr id="3" name="Group 2" descr="For sequential code there is one call stack and one heap. &#10;&#10;The call stack contains stack frames. Each stack frame has a program counter that keeps track of the current line of code and local variables (whose values are primitives or references).&#10;&#10;The heap contains all reference types (things created with the keyword new) and static fields.">
            <a:extLst>
              <a:ext uri="{FF2B5EF4-FFF2-40B4-BE49-F238E27FC236}">
                <a16:creationId xmlns:a16="http://schemas.microsoft.com/office/drawing/2014/main" id="{559ED8FD-3242-B890-9FC3-4DFBF8FC9C7A}"/>
              </a:ext>
            </a:extLst>
          </p:cNvPr>
          <p:cNvGrpSpPr/>
          <p:nvPr/>
        </p:nvGrpSpPr>
        <p:grpSpPr>
          <a:xfrm>
            <a:off x="1506220" y="2905760"/>
            <a:ext cx="9118600" cy="3952240"/>
            <a:chOff x="1483360" y="2057400"/>
            <a:chExt cx="9118600" cy="3952240"/>
          </a:xfrm>
        </p:grpSpPr>
        <p:sp>
          <p:nvSpPr>
            <p:cNvPr id="28" name="Oval 27">
              <a:extLst>
                <a:ext uri="{FF2B5EF4-FFF2-40B4-BE49-F238E27FC236}">
                  <a16:creationId xmlns:a16="http://schemas.microsoft.com/office/drawing/2014/main" id="{EB2A68DD-8CE9-56DE-9E40-4EAA59689E01}"/>
                </a:ext>
              </a:extLst>
            </p:cNvPr>
            <p:cNvSpPr/>
            <p:nvPr/>
          </p:nvSpPr>
          <p:spPr>
            <a:xfrm>
              <a:off x="5918200" y="2057400"/>
              <a:ext cx="4683760" cy="3952240"/>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A327DBB3-C2FA-6BDD-EC7E-34FD656F991B}"/>
                </a:ext>
              </a:extLst>
            </p:cNvPr>
            <p:cNvGrpSpPr/>
            <p:nvPr/>
          </p:nvGrpSpPr>
          <p:grpSpPr>
            <a:xfrm>
              <a:off x="1483360" y="3216909"/>
              <a:ext cx="944880" cy="1036320"/>
              <a:chOff x="1127760" y="3169920"/>
              <a:chExt cx="944880" cy="1036320"/>
            </a:xfrm>
          </p:grpSpPr>
          <p:sp>
            <p:nvSpPr>
              <p:cNvPr id="4" name="Rectangle 3">
                <a:extLst>
                  <a:ext uri="{FF2B5EF4-FFF2-40B4-BE49-F238E27FC236}">
                    <a16:creationId xmlns:a16="http://schemas.microsoft.com/office/drawing/2014/main" id="{8E616EDA-39DA-9AC0-3DB3-ADE759129E21}"/>
                  </a:ext>
                </a:extLst>
              </p:cNvPr>
              <p:cNvSpPr/>
              <p:nvPr/>
            </p:nvSpPr>
            <p:spPr>
              <a:xfrm>
                <a:off x="1127760" y="3169920"/>
                <a:ext cx="944880" cy="3454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8FD7B4FE-9B97-C6CF-B344-B881E90EAD04}"/>
                  </a:ext>
                </a:extLst>
              </p:cNvPr>
              <p:cNvSpPr/>
              <p:nvPr/>
            </p:nvSpPr>
            <p:spPr>
              <a:xfrm>
                <a:off x="1127760" y="3515360"/>
                <a:ext cx="944880" cy="3454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E05ACF2-D71D-C96A-94DB-0FF715DB5952}"/>
                  </a:ext>
                </a:extLst>
              </p:cNvPr>
              <p:cNvSpPr/>
              <p:nvPr/>
            </p:nvSpPr>
            <p:spPr>
              <a:xfrm>
                <a:off x="1127760" y="3860800"/>
                <a:ext cx="944880" cy="3454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a:extLst>
                <a:ext uri="{FF2B5EF4-FFF2-40B4-BE49-F238E27FC236}">
                  <a16:creationId xmlns:a16="http://schemas.microsoft.com/office/drawing/2014/main" id="{26C5B809-F14B-C45A-09FC-EE8031DAF303}"/>
                </a:ext>
              </a:extLst>
            </p:cNvPr>
            <p:cNvGrpSpPr/>
            <p:nvPr/>
          </p:nvGrpSpPr>
          <p:grpSpPr>
            <a:xfrm>
              <a:off x="6380480" y="4033520"/>
              <a:ext cx="1127760" cy="375920"/>
              <a:chOff x="6847840" y="2865120"/>
              <a:chExt cx="1127760" cy="375920"/>
            </a:xfrm>
          </p:grpSpPr>
          <p:sp>
            <p:nvSpPr>
              <p:cNvPr id="9" name="Rectangle 8">
                <a:extLst>
                  <a:ext uri="{FF2B5EF4-FFF2-40B4-BE49-F238E27FC236}">
                    <a16:creationId xmlns:a16="http://schemas.microsoft.com/office/drawing/2014/main" id="{01EAD4D9-219C-E7C1-538E-A87987EB527F}"/>
                  </a:ext>
                </a:extLst>
              </p:cNvPr>
              <p:cNvSpPr/>
              <p:nvPr/>
            </p:nvSpPr>
            <p:spPr>
              <a:xfrm>
                <a:off x="684784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38D4E0A-22C8-9EBC-303F-CAD72D154C73}"/>
                  </a:ext>
                </a:extLst>
              </p:cNvPr>
              <p:cNvSpPr/>
              <p:nvPr/>
            </p:nvSpPr>
            <p:spPr>
              <a:xfrm>
                <a:off x="722376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CC507C3-8125-5924-6ACF-186D04ABB67F}"/>
                  </a:ext>
                </a:extLst>
              </p:cNvPr>
              <p:cNvSpPr/>
              <p:nvPr/>
            </p:nvSpPr>
            <p:spPr>
              <a:xfrm>
                <a:off x="759968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11D53816-71E4-C2D5-2D21-CCE236B5CE94}"/>
                </a:ext>
              </a:extLst>
            </p:cNvPr>
            <p:cNvGrpSpPr/>
            <p:nvPr/>
          </p:nvGrpSpPr>
          <p:grpSpPr>
            <a:xfrm>
              <a:off x="7132320" y="2763520"/>
              <a:ext cx="2255520" cy="375920"/>
              <a:chOff x="7132320" y="2763520"/>
              <a:chExt cx="2255520" cy="375920"/>
            </a:xfrm>
          </p:grpSpPr>
          <p:grpSp>
            <p:nvGrpSpPr>
              <p:cNvPr id="13" name="Group 12">
                <a:extLst>
                  <a:ext uri="{FF2B5EF4-FFF2-40B4-BE49-F238E27FC236}">
                    <a16:creationId xmlns:a16="http://schemas.microsoft.com/office/drawing/2014/main" id="{CDB7AD72-FF76-AA72-352B-BC5E5C0EADC4}"/>
                  </a:ext>
                </a:extLst>
              </p:cNvPr>
              <p:cNvGrpSpPr/>
              <p:nvPr/>
            </p:nvGrpSpPr>
            <p:grpSpPr>
              <a:xfrm>
                <a:off x="7132320" y="2763520"/>
                <a:ext cx="1127760" cy="375920"/>
                <a:chOff x="6847840" y="2865120"/>
                <a:chExt cx="1127760" cy="375920"/>
              </a:xfrm>
            </p:grpSpPr>
            <p:sp>
              <p:nvSpPr>
                <p:cNvPr id="14" name="Rectangle 13">
                  <a:extLst>
                    <a:ext uri="{FF2B5EF4-FFF2-40B4-BE49-F238E27FC236}">
                      <a16:creationId xmlns:a16="http://schemas.microsoft.com/office/drawing/2014/main" id="{A2174A79-0B8F-E46D-20AE-E7A3A63EE0F0}"/>
                    </a:ext>
                  </a:extLst>
                </p:cNvPr>
                <p:cNvSpPr/>
                <p:nvPr/>
              </p:nvSpPr>
              <p:spPr>
                <a:xfrm>
                  <a:off x="684784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8FE5F10-B066-659F-2AAD-2B935D1969A8}"/>
                    </a:ext>
                  </a:extLst>
                </p:cNvPr>
                <p:cNvSpPr/>
                <p:nvPr/>
              </p:nvSpPr>
              <p:spPr>
                <a:xfrm>
                  <a:off x="722376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EFD385D-9EA3-FF59-293B-A8EB857A9A04}"/>
                    </a:ext>
                  </a:extLst>
                </p:cNvPr>
                <p:cNvSpPr/>
                <p:nvPr/>
              </p:nvSpPr>
              <p:spPr>
                <a:xfrm>
                  <a:off x="759968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9A81C912-B91E-1B13-32C1-6AA239057360}"/>
                  </a:ext>
                </a:extLst>
              </p:cNvPr>
              <p:cNvGrpSpPr/>
              <p:nvPr/>
            </p:nvGrpSpPr>
            <p:grpSpPr>
              <a:xfrm>
                <a:off x="8260080" y="2763520"/>
                <a:ext cx="1127760" cy="375920"/>
                <a:chOff x="6847840" y="2865120"/>
                <a:chExt cx="1127760" cy="375920"/>
              </a:xfrm>
            </p:grpSpPr>
            <p:sp>
              <p:nvSpPr>
                <p:cNvPr id="18" name="Rectangle 17">
                  <a:extLst>
                    <a:ext uri="{FF2B5EF4-FFF2-40B4-BE49-F238E27FC236}">
                      <a16:creationId xmlns:a16="http://schemas.microsoft.com/office/drawing/2014/main" id="{69C9B55F-9BBA-977A-CF7B-DD2FBD561661}"/>
                    </a:ext>
                  </a:extLst>
                </p:cNvPr>
                <p:cNvSpPr/>
                <p:nvPr/>
              </p:nvSpPr>
              <p:spPr>
                <a:xfrm>
                  <a:off x="684784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94514F0-898E-EF68-6F22-7D7EFBC91E51}"/>
                    </a:ext>
                  </a:extLst>
                </p:cNvPr>
                <p:cNvSpPr/>
                <p:nvPr/>
              </p:nvSpPr>
              <p:spPr>
                <a:xfrm>
                  <a:off x="722376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2A53BF17-807F-1A63-773C-0B194FB3E7BF}"/>
                    </a:ext>
                  </a:extLst>
                </p:cNvPr>
                <p:cNvSpPr/>
                <p:nvPr/>
              </p:nvSpPr>
              <p:spPr>
                <a:xfrm>
                  <a:off x="759968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2" name="Rectangle 21">
              <a:extLst>
                <a:ext uri="{FF2B5EF4-FFF2-40B4-BE49-F238E27FC236}">
                  <a16:creationId xmlns:a16="http://schemas.microsoft.com/office/drawing/2014/main" id="{44A0F885-300A-1FD3-93DB-9867275869E9}"/>
                </a:ext>
              </a:extLst>
            </p:cNvPr>
            <p:cNvSpPr/>
            <p:nvPr/>
          </p:nvSpPr>
          <p:spPr>
            <a:xfrm>
              <a:off x="8260080" y="466344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17403F4F-9760-35E7-9368-10FC792B2A39}"/>
                </a:ext>
              </a:extLst>
            </p:cNvPr>
            <p:cNvGrpSpPr/>
            <p:nvPr/>
          </p:nvGrpSpPr>
          <p:grpSpPr>
            <a:xfrm>
              <a:off x="9387840" y="3672840"/>
              <a:ext cx="751840" cy="375920"/>
              <a:chOff x="6847840" y="2865120"/>
              <a:chExt cx="751840" cy="375920"/>
            </a:xfrm>
          </p:grpSpPr>
          <p:sp>
            <p:nvSpPr>
              <p:cNvPr id="24" name="Rectangle 23">
                <a:extLst>
                  <a:ext uri="{FF2B5EF4-FFF2-40B4-BE49-F238E27FC236}">
                    <a16:creationId xmlns:a16="http://schemas.microsoft.com/office/drawing/2014/main" id="{A942B682-AFC4-6C0D-16DF-FDD022CB38FC}"/>
                  </a:ext>
                </a:extLst>
              </p:cNvPr>
              <p:cNvSpPr/>
              <p:nvPr/>
            </p:nvSpPr>
            <p:spPr>
              <a:xfrm>
                <a:off x="684784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BCD242D-2DD0-21CB-4C02-2099AEDA71ED}"/>
                  </a:ext>
                </a:extLst>
              </p:cNvPr>
              <p:cNvSpPr/>
              <p:nvPr/>
            </p:nvSpPr>
            <p:spPr>
              <a:xfrm>
                <a:off x="722376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31" name="Straight Arrow Connector 30">
              <a:extLst>
                <a:ext uri="{FF2B5EF4-FFF2-40B4-BE49-F238E27FC236}">
                  <a16:creationId xmlns:a16="http://schemas.microsoft.com/office/drawing/2014/main" id="{BA59F185-261A-B852-748A-67D90A05B4E9}"/>
                </a:ext>
              </a:extLst>
            </p:cNvPr>
            <p:cNvCxnSpPr>
              <a:stCxn id="4" idx="3"/>
              <a:endCxn id="9" idx="1"/>
            </p:cNvCxnSpPr>
            <p:nvPr/>
          </p:nvCxnSpPr>
          <p:spPr>
            <a:xfrm>
              <a:off x="2428240" y="3389629"/>
              <a:ext cx="3952240" cy="83185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A9FD209A-DB8A-280C-9DE8-47835CE8B33A}"/>
                </a:ext>
              </a:extLst>
            </p:cNvPr>
            <p:cNvCxnSpPr>
              <a:cxnSpLocks/>
              <a:stCxn id="6" idx="3"/>
              <a:endCxn id="14" idx="1"/>
            </p:cNvCxnSpPr>
            <p:nvPr/>
          </p:nvCxnSpPr>
          <p:spPr>
            <a:xfrm flipV="1">
              <a:off x="2428240" y="2951480"/>
              <a:ext cx="4704080" cy="112902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2671F1EE-B787-0A53-1086-8571A9686CF7}"/>
                </a:ext>
              </a:extLst>
            </p:cNvPr>
            <p:cNvCxnSpPr>
              <a:cxnSpLocks/>
              <a:stCxn id="16" idx="2"/>
              <a:endCxn id="22" idx="0"/>
            </p:cNvCxnSpPr>
            <p:nvPr/>
          </p:nvCxnSpPr>
          <p:spPr>
            <a:xfrm>
              <a:off x="8072120" y="3139440"/>
              <a:ext cx="375920" cy="1524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58887AFB-F529-FA54-F185-FDF7F7D58F7A}"/>
                </a:ext>
              </a:extLst>
            </p:cNvPr>
            <p:cNvCxnSpPr>
              <a:cxnSpLocks/>
              <a:stCxn id="19" idx="2"/>
              <a:endCxn id="24" idx="1"/>
            </p:cNvCxnSpPr>
            <p:nvPr/>
          </p:nvCxnSpPr>
          <p:spPr>
            <a:xfrm>
              <a:off x="8823960" y="3139440"/>
              <a:ext cx="563880" cy="7213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78609BEE-5D3A-B88F-6A7A-EACE006DEE09}"/>
                </a:ext>
              </a:extLst>
            </p:cNvPr>
            <p:cNvCxnSpPr>
              <a:cxnSpLocks/>
              <a:stCxn id="11" idx="2"/>
              <a:endCxn id="22" idx="1"/>
            </p:cNvCxnSpPr>
            <p:nvPr/>
          </p:nvCxnSpPr>
          <p:spPr>
            <a:xfrm>
              <a:off x="7320280" y="4409440"/>
              <a:ext cx="939800" cy="4419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86815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67CE7-DE09-BEC6-A6A8-614ED3EBAEE9}"/>
              </a:ext>
            </a:extLst>
          </p:cNvPr>
          <p:cNvSpPr>
            <a:spLocks noGrp="1"/>
          </p:cNvSpPr>
          <p:nvPr>
            <p:ph type="title"/>
          </p:nvPr>
        </p:nvSpPr>
        <p:spPr/>
        <p:txBody>
          <a:bodyPr/>
          <a:lstStyle/>
          <a:p>
            <a:r>
              <a:rPr lang="en-US" dirty="0"/>
              <a:t>New Story</a:t>
            </a:r>
          </a:p>
        </p:txBody>
      </p:sp>
      <p:sp>
        <p:nvSpPr>
          <p:cNvPr id="7" name="Rectangle 6">
            <a:extLst>
              <a:ext uri="{FF2B5EF4-FFF2-40B4-BE49-F238E27FC236}">
                <a16:creationId xmlns:a16="http://schemas.microsoft.com/office/drawing/2014/main" id="{DC06890E-4546-A91F-D9DD-09D7D486764D}"/>
              </a:ext>
            </a:extLst>
          </p:cNvPr>
          <p:cNvSpPr/>
          <p:nvPr/>
        </p:nvSpPr>
        <p:spPr>
          <a:xfrm>
            <a:off x="444500" y="1658303"/>
            <a:ext cx="4462780" cy="132556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Threads, each with its own unshared:</a:t>
            </a:r>
          </a:p>
          <a:p>
            <a:pPr algn="ctr"/>
            <a:r>
              <a:rPr lang="en-US" sz="2000" dirty="0">
                <a:solidFill>
                  <a:schemeClr val="tx1"/>
                </a:solidFill>
              </a:rPr>
              <a:t>Call Stack</a:t>
            </a:r>
          </a:p>
          <a:p>
            <a:pPr algn="ctr"/>
            <a:r>
              <a:rPr lang="en-US" sz="2000" dirty="0">
                <a:solidFill>
                  <a:schemeClr val="tx1"/>
                </a:solidFill>
              </a:rPr>
              <a:t>Program Counter</a:t>
            </a:r>
          </a:p>
          <a:p>
            <a:pPr algn="ctr"/>
            <a:r>
              <a:rPr lang="en-US" sz="2000" dirty="0">
                <a:solidFill>
                  <a:schemeClr val="tx1"/>
                </a:solidFill>
              </a:rPr>
              <a:t>Local Variables (primitives and references to Heap objects)</a:t>
            </a:r>
          </a:p>
        </p:txBody>
      </p:sp>
      <p:sp>
        <p:nvSpPr>
          <p:cNvPr id="29" name="Rectangle 28">
            <a:extLst>
              <a:ext uri="{FF2B5EF4-FFF2-40B4-BE49-F238E27FC236}">
                <a16:creationId xmlns:a16="http://schemas.microsoft.com/office/drawing/2014/main" id="{E3DEAC0B-8169-6A3C-A9F1-AF38282BA643}"/>
              </a:ext>
            </a:extLst>
          </p:cNvPr>
          <p:cNvSpPr/>
          <p:nvPr/>
        </p:nvSpPr>
        <p:spPr>
          <a:xfrm>
            <a:off x="8035291" y="1693226"/>
            <a:ext cx="3558541" cy="132556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Heap Containing Objects and Static Fields</a:t>
            </a:r>
            <a:endParaRPr lang="en-US" sz="2000" dirty="0">
              <a:solidFill>
                <a:schemeClr val="tx1"/>
              </a:solidFill>
            </a:endParaRPr>
          </a:p>
        </p:txBody>
      </p:sp>
      <p:grpSp>
        <p:nvGrpSpPr>
          <p:cNvPr id="30" name="Group 29" descr="For parallel code there is still one heap, but now several call stacks.&#10;&#10;As before, each call stack contains stack frames. Each stack frame has a program counter that keeps track of the current line of code and local variables (whose values are primitives or references).&#10;&#10;There is now one shared heap that contains all reference types (things created with the keyword new) and static fields.&#10;&#10;This means that modifications to these heap objects is visible to all threads with a reference to that same heap object.">
            <a:extLst>
              <a:ext uri="{FF2B5EF4-FFF2-40B4-BE49-F238E27FC236}">
                <a16:creationId xmlns:a16="http://schemas.microsoft.com/office/drawing/2014/main" id="{0C19287C-1F1B-163F-51C9-C9C7F248694C}"/>
              </a:ext>
            </a:extLst>
          </p:cNvPr>
          <p:cNvGrpSpPr/>
          <p:nvPr/>
        </p:nvGrpSpPr>
        <p:grpSpPr>
          <a:xfrm>
            <a:off x="1112520" y="1950718"/>
            <a:ext cx="10855962" cy="4864102"/>
            <a:chOff x="1112520" y="1950718"/>
            <a:chExt cx="10855962" cy="4864102"/>
          </a:xfrm>
        </p:grpSpPr>
        <p:sp>
          <p:nvSpPr>
            <p:cNvPr id="28" name="Oval 27">
              <a:extLst>
                <a:ext uri="{FF2B5EF4-FFF2-40B4-BE49-F238E27FC236}">
                  <a16:creationId xmlns:a16="http://schemas.microsoft.com/office/drawing/2014/main" id="{EB2A68DD-8CE9-56DE-9E40-4EAA59689E01}"/>
                </a:ext>
              </a:extLst>
            </p:cNvPr>
            <p:cNvSpPr/>
            <p:nvPr/>
          </p:nvSpPr>
          <p:spPr>
            <a:xfrm>
              <a:off x="7284722" y="2744469"/>
              <a:ext cx="4683760" cy="3952240"/>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6C5B809-F14B-C45A-09FC-EE8031DAF303}"/>
                </a:ext>
              </a:extLst>
            </p:cNvPr>
            <p:cNvGrpSpPr/>
            <p:nvPr/>
          </p:nvGrpSpPr>
          <p:grpSpPr>
            <a:xfrm>
              <a:off x="7747002" y="4720589"/>
              <a:ext cx="1127760" cy="375920"/>
              <a:chOff x="6847840" y="2865120"/>
              <a:chExt cx="1127760" cy="375920"/>
            </a:xfrm>
          </p:grpSpPr>
          <p:sp>
            <p:nvSpPr>
              <p:cNvPr id="9" name="Rectangle 8">
                <a:extLst>
                  <a:ext uri="{FF2B5EF4-FFF2-40B4-BE49-F238E27FC236}">
                    <a16:creationId xmlns:a16="http://schemas.microsoft.com/office/drawing/2014/main" id="{01EAD4D9-219C-E7C1-538E-A87987EB527F}"/>
                  </a:ext>
                </a:extLst>
              </p:cNvPr>
              <p:cNvSpPr/>
              <p:nvPr/>
            </p:nvSpPr>
            <p:spPr>
              <a:xfrm>
                <a:off x="684784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38D4E0A-22C8-9EBC-303F-CAD72D154C73}"/>
                  </a:ext>
                </a:extLst>
              </p:cNvPr>
              <p:cNvSpPr/>
              <p:nvPr/>
            </p:nvSpPr>
            <p:spPr>
              <a:xfrm>
                <a:off x="722376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CC507C3-8125-5924-6ACF-186D04ABB67F}"/>
                  </a:ext>
                </a:extLst>
              </p:cNvPr>
              <p:cNvSpPr/>
              <p:nvPr/>
            </p:nvSpPr>
            <p:spPr>
              <a:xfrm>
                <a:off x="759968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11D53816-71E4-C2D5-2D21-CCE236B5CE94}"/>
                </a:ext>
              </a:extLst>
            </p:cNvPr>
            <p:cNvGrpSpPr/>
            <p:nvPr/>
          </p:nvGrpSpPr>
          <p:grpSpPr>
            <a:xfrm>
              <a:off x="8498842" y="3450589"/>
              <a:ext cx="2255520" cy="375920"/>
              <a:chOff x="7132320" y="2763520"/>
              <a:chExt cx="2255520" cy="375920"/>
            </a:xfrm>
          </p:grpSpPr>
          <p:grpSp>
            <p:nvGrpSpPr>
              <p:cNvPr id="13" name="Group 12">
                <a:extLst>
                  <a:ext uri="{FF2B5EF4-FFF2-40B4-BE49-F238E27FC236}">
                    <a16:creationId xmlns:a16="http://schemas.microsoft.com/office/drawing/2014/main" id="{CDB7AD72-FF76-AA72-352B-BC5E5C0EADC4}"/>
                  </a:ext>
                </a:extLst>
              </p:cNvPr>
              <p:cNvGrpSpPr/>
              <p:nvPr/>
            </p:nvGrpSpPr>
            <p:grpSpPr>
              <a:xfrm>
                <a:off x="7132320" y="2763520"/>
                <a:ext cx="1127760" cy="375920"/>
                <a:chOff x="6847840" y="2865120"/>
                <a:chExt cx="1127760" cy="375920"/>
              </a:xfrm>
            </p:grpSpPr>
            <p:sp>
              <p:nvSpPr>
                <p:cNvPr id="14" name="Rectangle 13">
                  <a:extLst>
                    <a:ext uri="{FF2B5EF4-FFF2-40B4-BE49-F238E27FC236}">
                      <a16:creationId xmlns:a16="http://schemas.microsoft.com/office/drawing/2014/main" id="{A2174A79-0B8F-E46D-20AE-E7A3A63EE0F0}"/>
                    </a:ext>
                  </a:extLst>
                </p:cNvPr>
                <p:cNvSpPr/>
                <p:nvPr/>
              </p:nvSpPr>
              <p:spPr>
                <a:xfrm>
                  <a:off x="684784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8FE5F10-B066-659F-2AAD-2B935D1969A8}"/>
                    </a:ext>
                  </a:extLst>
                </p:cNvPr>
                <p:cNvSpPr/>
                <p:nvPr/>
              </p:nvSpPr>
              <p:spPr>
                <a:xfrm>
                  <a:off x="722376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EFD385D-9EA3-FF59-293B-A8EB857A9A04}"/>
                    </a:ext>
                  </a:extLst>
                </p:cNvPr>
                <p:cNvSpPr/>
                <p:nvPr/>
              </p:nvSpPr>
              <p:spPr>
                <a:xfrm>
                  <a:off x="759968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9A81C912-B91E-1B13-32C1-6AA239057360}"/>
                  </a:ext>
                </a:extLst>
              </p:cNvPr>
              <p:cNvGrpSpPr/>
              <p:nvPr/>
            </p:nvGrpSpPr>
            <p:grpSpPr>
              <a:xfrm>
                <a:off x="8260080" y="2763520"/>
                <a:ext cx="1127760" cy="375920"/>
                <a:chOff x="6847840" y="2865120"/>
                <a:chExt cx="1127760" cy="375920"/>
              </a:xfrm>
            </p:grpSpPr>
            <p:sp>
              <p:nvSpPr>
                <p:cNvPr id="18" name="Rectangle 17">
                  <a:extLst>
                    <a:ext uri="{FF2B5EF4-FFF2-40B4-BE49-F238E27FC236}">
                      <a16:creationId xmlns:a16="http://schemas.microsoft.com/office/drawing/2014/main" id="{69C9B55F-9BBA-977A-CF7B-DD2FBD561661}"/>
                    </a:ext>
                  </a:extLst>
                </p:cNvPr>
                <p:cNvSpPr/>
                <p:nvPr/>
              </p:nvSpPr>
              <p:spPr>
                <a:xfrm>
                  <a:off x="684784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94514F0-898E-EF68-6F22-7D7EFBC91E51}"/>
                    </a:ext>
                  </a:extLst>
                </p:cNvPr>
                <p:cNvSpPr/>
                <p:nvPr/>
              </p:nvSpPr>
              <p:spPr>
                <a:xfrm>
                  <a:off x="722376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2A53BF17-807F-1A63-773C-0B194FB3E7BF}"/>
                    </a:ext>
                  </a:extLst>
                </p:cNvPr>
                <p:cNvSpPr/>
                <p:nvPr/>
              </p:nvSpPr>
              <p:spPr>
                <a:xfrm>
                  <a:off x="759968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2" name="Rectangle 21">
              <a:extLst>
                <a:ext uri="{FF2B5EF4-FFF2-40B4-BE49-F238E27FC236}">
                  <a16:creationId xmlns:a16="http://schemas.microsoft.com/office/drawing/2014/main" id="{44A0F885-300A-1FD3-93DB-9867275869E9}"/>
                </a:ext>
              </a:extLst>
            </p:cNvPr>
            <p:cNvSpPr/>
            <p:nvPr/>
          </p:nvSpPr>
          <p:spPr>
            <a:xfrm>
              <a:off x="9626602" y="5350509"/>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17403F4F-9760-35E7-9368-10FC792B2A39}"/>
                </a:ext>
              </a:extLst>
            </p:cNvPr>
            <p:cNvGrpSpPr/>
            <p:nvPr/>
          </p:nvGrpSpPr>
          <p:grpSpPr>
            <a:xfrm>
              <a:off x="10754362" y="4359909"/>
              <a:ext cx="751840" cy="375920"/>
              <a:chOff x="6847840" y="2865120"/>
              <a:chExt cx="751840" cy="375920"/>
            </a:xfrm>
          </p:grpSpPr>
          <p:sp>
            <p:nvSpPr>
              <p:cNvPr id="24" name="Rectangle 23">
                <a:extLst>
                  <a:ext uri="{FF2B5EF4-FFF2-40B4-BE49-F238E27FC236}">
                    <a16:creationId xmlns:a16="http://schemas.microsoft.com/office/drawing/2014/main" id="{A942B682-AFC4-6C0D-16DF-FDD022CB38FC}"/>
                  </a:ext>
                </a:extLst>
              </p:cNvPr>
              <p:cNvSpPr/>
              <p:nvPr/>
            </p:nvSpPr>
            <p:spPr>
              <a:xfrm>
                <a:off x="684784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BCD242D-2DD0-21CB-4C02-2099AEDA71ED}"/>
                  </a:ext>
                </a:extLst>
              </p:cNvPr>
              <p:cNvSpPr/>
              <p:nvPr/>
            </p:nvSpPr>
            <p:spPr>
              <a:xfrm>
                <a:off x="722376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31" name="Straight Arrow Connector 30">
              <a:extLst>
                <a:ext uri="{FF2B5EF4-FFF2-40B4-BE49-F238E27FC236}">
                  <a16:creationId xmlns:a16="http://schemas.microsoft.com/office/drawing/2014/main" id="{BA59F185-261A-B852-748A-67D90A05B4E9}"/>
                </a:ext>
              </a:extLst>
            </p:cNvPr>
            <p:cNvCxnSpPr>
              <a:stCxn id="4" idx="3"/>
              <a:endCxn id="9" idx="1"/>
            </p:cNvCxnSpPr>
            <p:nvPr/>
          </p:nvCxnSpPr>
          <p:spPr>
            <a:xfrm>
              <a:off x="2428240" y="3856989"/>
              <a:ext cx="5318762" cy="10515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A9FD209A-DB8A-280C-9DE8-47835CE8B33A}"/>
                </a:ext>
              </a:extLst>
            </p:cNvPr>
            <p:cNvCxnSpPr>
              <a:cxnSpLocks/>
              <a:stCxn id="6" idx="3"/>
              <a:endCxn id="14" idx="1"/>
            </p:cNvCxnSpPr>
            <p:nvPr/>
          </p:nvCxnSpPr>
          <p:spPr>
            <a:xfrm flipV="1">
              <a:off x="2428240" y="3638549"/>
              <a:ext cx="6070602" cy="90932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2671F1EE-B787-0A53-1086-8571A9686CF7}"/>
                </a:ext>
              </a:extLst>
            </p:cNvPr>
            <p:cNvCxnSpPr>
              <a:cxnSpLocks/>
              <a:stCxn id="16" idx="2"/>
              <a:endCxn id="22" idx="0"/>
            </p:cNvCxnSpPr>
            <p:nvPr/>
          </p:nvCxnSpPr>
          <p:spPr>
            <a:xfrm>
              <a:off x="9438642" y="3826509"/>
              <a:ext cx="375920" cy="15240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58887AFB-F529-FA54-F185-FDF7F7D58F7A}"/>
                </a:ext>
              </a:extLst>
            </p:cNvPr>
            <p:cNvCxnSpPr>
              <a:cxnSpLocks/>
              <a:stCxn id="19" idx="2"/>
              <a:endCxn id="24" idx="1"/>
            </p:cNvCxnSpPr>
            <p:nvPr/>
          </p:nvCxnSpPr>
          <p:spPr>
            <a:xfrm>
              <a:off x="10190482" y="3826509"/>
              <a:ext cx="563880" cy="7213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78609BEE-5D3A-B88F-6A7A-EACE006DEE09}"/>
                </a:ext>
              </a:extLst>
            </p:cNvPr>
            <p:cNvCxnSpPr>
              <a:cxnSpLocks/>
              <a:stCxn id="11" idx="2"/>
              <a:endCxn id="22" idx="1"/>
            </p:cNvCxnSpPr>
            <p:nvPr/>
          </p:nvCxnSpPr>
          <p:spPr>
            <a:xfrm>
              <a:off x="8686802" y="5096509"/>
              <a:ext cx="939800" cy="4419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1BD8A0FA-C670-653E-69E7-DE35E51E4F8A}"/>
                </a:ext>
              </a:extLst>
            </p:cNvPr>
            <p:cNvCxnSpPr>
              <a:cxnSpLocks/>
              <a:stCxn id="45" idx="3"/>
              <a:endCxn id="22" idx="2"/>
            </p:cNvCxnSpPr>
            <p:nvPr/>
          </p:nvCxnSpPr>
          <p:spPr>
            <a:xfrm flipV="1">
              <a:off x="4414520" y="5726429"/>
              <a:ext cx="5400042" cy="939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8" name="Group 37">
              <a:extLst>
                <a:ext uri="{FF2B5EF4-FFF2-40B4-BE49-F238E27FC236}">
                  <a16:creationId xmlns:a16="http://schemas.microsoft.com/office/drawing/2014/main" id="{25595022-2465-F368-2DC3-CB8656CEBA09}"/>
                </a:ext>
              </a:extLst>
            </p:cNvPr>
            <p:cNvGrpSpPr/>
            <p:nvPr/>
          </p:nvGrpSpPr>
          <p:grpSpPr>
            <a:xfrm>
              <a:off x="1112520" y="3230880"/>
              <a:ext cx="1706880" cy="1965960"/>
              <a:chOff x="1112520" y="2763520"/>
              <a:chExt cx="1706880" cy="1965960"/>
            </a:xfrm>
          </p:grpSpPr>
          <p:grpSp>
            <p:nvGrpSpPr>
              <p:cNvPr id="27" name="Group 26">
                <a:extLst>
                  <a:ext uri="{FF2B5EF4-FFF2-40B4-BE49-F238E27FC236}">
                    <a16:creationId xmlns:a16="http://schemas.microsoft.com/office/drawing/2014/main" id="{A327DBB3-C2FA-6BDD-EC7E-34FD656F991B}"/>
                  </a:ext>
                </a:extLst>
              </p:cNvPr>
              <p:cNvGrpSpPr/>
              <p:nvPr/>
            </p:nvGrpSpPr>
            <p:grpSpPr>
              <a:xfrm>
                <a:off x="1483360" y="3216909"/>
                <a:ext cx="944880" cy="1036320"/>
                <a:chOff x="1127760" y="3169920"/>
                <a:chExt cx="944880" cy="1036320"/>
              </a:xfrm>
            </p:grpSpPr>
            <p:sp>
              <p:nvSpPr>
                <p:cNvPr id="4" name="Rectangle 3">
                  <a:extLst>
                    <a:ext uri="{FF2B5EF4-FFF2-40B4-BE49-F238E27FC236}">
                      <a16:creationId xmlns:a16="http://schemas.microsoft.com/office/drawing/2014/main" id="{8E616EDA-39DA-9AC0-3DB3-ADE759129E21}"/>
                    </a:ext>
                  </a:extLst>
                </p:cNvPr>
                <p:cNvSpPr/>
                <p:nvPr/>
              </p:nvSpPr>
              <p:spPr>
                <a:xfrm>
                  <a:off x="1127760" y="3169920"/>
                  <a:ext cx="944880" cy="3454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8FD7B4FE-9B97-C6CF-B344-B881E90EAD04}"/>
                    </a:ext>
                  </a:extLst>
                </p:cNvPr>
                <p:cNvSpPr/>
                <p:nvPr/>
              </p:nvSpPr>
              <p:spPr>
                <a:xfrm>
                  <a:off x="1127760" y="3515360"/>
                  <a:ext cx="944880" cy="3454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E05ACF2-D71D-C96A-94DB-0FF715DB5952}"/>
                    </a:ext>
                  </a:extLst>
                </p:cNvPr>
                <p:cNvSpPr/>
                <p:nvPr/>
              </p:nvSpPr>
              <p:spPr>
                <a:xfrm>
                  <a:off x="1127760" y="3860800"/>
                  <a:ext cx="944880" cy="3454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7" name="Oval 36">
                <a:extLst>
                  <a:ext uri="{FF2B5EF4-FFF2-40B4-BE49-F238E27FC236}">
                    <a16:creationId xmlns:a16="http://schemas.microsoft.com/office/drawing/2014/main" id="{341166AC-E9FF-C781-C265-CA29B3F3E5DC}"/>
                  </a:ext>
                </a:extLst>
              </p:cNvPr>
              <p:cNvSpPr/>
              <p:nvPr/>
            </p:nvSpPr>
            <p:spPr>
              <a:xfrm>
                <a:off x="1112520" y="2763520"/>
                <a:ext cx="1706880" cy="1965960"/>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0" name="Group 39">
              <a:extLst>
                <a:ext uri="{FF2B5EF4-FFF2-40B4-BE49-F238E27FC236}">
                  <a16:creationId xmlns:a16="http://schemas.microsoft.com/office/drawing/2014/main" id="{764AF975-2548-0F9B-6695-292C1B67CB63}"/>
                </a:ext>
              </a:extLst>
            </p:cNvPr>
            <p:cNvGrpSpPr/>
            <p:nvPr/>
          </p:nvGrpSpPr>
          <p:grpSpPr>
            <a:xfrm>
              <a:off x="3098800" y="4848860"/>
              <a:ext cx="1706880" cy="1965960"/>
              <a:chOff x="1112520" y="2763520"/>
              <a:chExt cx="1706880" cy="1965960"/>
            </a:xfrm>
          </p:grpSpPr>
          <p:grpSp>
            <p:nvGrpSpPr>
              <p:cNvPr id="41" name="Group 40">
                <a:extLst>
                  <a:ext uri="{FF2B5EF4-FFF2-40B4-BE49-F238E27FC236}">
                    <a16:creationId xmlns:a16="http://schemas.microsoft.com/office/drawing/2014/main" id="{7D1D40FF-01D8-8A1B-1CF7-5B38106F2E02}"/>
                  </a:ext>
                </a:extLst>
              </p:cNvPr>
              <p:cNvGrpSpPr/>
              <p:nvPr/>
            </p:nvGrpSpPr>
            <p:grpSpPr>
              <a:xfrm>
                <a:off x="1483360" y="3216909"/>
                <a:ext cx="944880" cy="1036320"/>
                <a:chOff x="1127760" y="3169920"/>
                <a:chExt cx="944880" cy="1036320"/>
              </a:xfrm>
            </p:grpSpPr>
            <p:sp>
              <p:nvSpPr>
                <p:cNvPr id="44" name="Rectangle 43">
                  <a:extLst>
                    <a:ext uri="{FF2B5EF4-FFF2-40B4-BE49-F238E27FC236}">
                      <a16:creationId xmlns:a16="http://schemas.microsoft.com/office/drawing/2014/main" id="{B97244C8-54C1-5C7A-9F1A-D0182B5988A1}"/>
                    </a:ext>
                  </a:extLst>
                </p:cNvPr>
                <p:cNvSpPr/>
                <p:nvPr/>
              </p:nvSpPr>
              <p:spPr>
                <a:xfrm>
                  <a:off x="1127760" y="3169920"/>
                  <a:ext cx="944880" cy="3454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EB53A5DC-564F-34A0-3082-3050C741F6B7}"/>
                    </a:ext>
                  </a:extLst>
                </p:cNvPr>
                <p:cNvSpPr/>
                <p:nvPr/>
              </p:nvSpPr>
              <p:spPr>
                <a:xfrm>
                  <a:off x="1127760" y="3515360"/>
                  <a:ext cx="944880" cy="3454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C8165B94-BF06-A428-384E-7851B7069A5C}"/>
                    </a:ext>
                  </a:extLst>
                </p:cNvPr>
                <p:cNvSpPr/>
                <p:nvPr/>
              </p:nvSpPr>
              <p:spPr>
                <a:xfrm>
                  <a:off x="1127760" y="3860800"/>
                  <a:ext cx="944880" cy="3454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3" name="Oval 42">
                <a:extLst>
                  <a:ext uri="{FF2B5EF4-FFF2-40B4-BE49-F238E27FC236}">
                    <a16:creationId xmlns:a16="http://schemas.microsoft.com/office/drawing/2014/main" id="{DA448802-30AB-BAF3-7CCA-0DD5CAAD7634}"/>
                  </a:ext>
                </a:extLst>
              </p:cNvPr>
              <p:cNvSpPr/>
              <p:nvPr/>
            </p:nvSpPr>
            <p:spPr>
              <a:xfrm>
                <a:off x="1112520" y="2763520"/>
                <a:ext cx="1706880" cy="1965960"/>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 name="Group 47">
              <a:extLst>
                <a:ext uri="{FF2B5EF4-FFF2-40B4-BE49-F238E27FC236}">
                  <a16:creationId xmlns:a16="http://schemas.microsoft.com/office/drawing/2014/main" id="{50045470-1389-289C-7D3C-E081FEF57AAD}"/>
                </a:ext>
              </a:extLst>
            </p:cNvPr>
            <p:cNvGrpSpPr/>
            <p:nvPr/>
          </p:nvGrpSpPr>
          <p:grpSpPr>
            <a:xfrm>
              <a:off x="5525769" y="1950718"/>
              <a:ext cx="1706880" cy="1965960"/>
              <a:chOff x="1112520" y="2763520"/>
              <a:chExt cx="1706880" cy="1965960"/>
            </a:xfrm>
          </p:grpSpPr>
          <p:grpSp>
            <p:nvGrpSpPr>
              <p:cNvPr id="49" name="Group 48">
                <a:extLst>
                  <a:ext uri="{FF2B5EF4-FFF2-40B4-BE49-F238E27FC236}">
                    <a16:creationId xmlns:a16="http://schemas.microsoft.com/office/drawing/2014/main" id="{3C96EA03-F018-3344-9AB6-40CE0B21CEFD}"/>
                  </a:ext>
                </a:extLst>
              </p:cNvPr>
              <p:cNvGrpSpPr/>
              <p:nvPr/>
            </p:nvGrpSpPr>
            <p:grpSpPr>
              <a:xfrm>
                <a:off x="1483360" y="3216909"/>
                <a:ext cx="944880" cy="1036320"/>
                <a:chOff x="1127760" y="3169920"/>
                <a:chExt cx="944880" cy="1036320"/>
              </a:xfrm>
            </p:grpSpPr>
            <p:sp>
              <p:nvSpPr>
                <p:cNvPr id="51" name="Rectangle 50">
                  <a:extLst>
                    <a:ext uri="{FF2B5EF4-FFF2-40B4-BE49-F238E27FC236}">
                      <a16:creationId xmlns:a16="http://schemas.microsoft.com/office/drawing/2014/main" id="{9C7701A9-885F-3A20-E007-D8384B1B0C2F}"/>
                    </a:ext>
                  </a:extLst>
                </p:cNvPr>
                <p:cNvSpPr/>
                <p:nvPr/>
              </p:nvSpPr>
              <p:spPr>
                <a:xfrm>
                  <a:off x="1127760" y="3169920"/>
                  <a:ext cx="944880" cy="3454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24C8521A-52C3-C161-63B4-EE63ADCC95ED}"/>
                    </a:ext>
                  </a:extLst>
                </p:cNvPr>
                <p:cNvSpPr/>
                <p:nvPr/>
              </p:nvSpPr>
              <p:spPr>
                <a:xfrm>
                  <a:off x="1127760" y="3515360"/>
                  <a:ext cx="944880" cy="3454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EAE7A0E9-626E-69C6-E6A2-B942AFB4A465}"/>
                    </a:ext>
                  </a:extLst>
                </p:cNvPr>
                <p:cNvSpPr/>
                <p:nvPr/>
              </p:nvSpPr>
              <p:spPr>
                <a:xfrm>
                  <a:off x="1127760" y="3860800"/>
                  <a:ext cx="944880" cy="3454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0" name="Oval 49">
                <a:extLst>
                  <a:ext uri="{FF2B5EF4-FFF2-40B4-BE49-F238E27FC236}">
                    <a16:creationId xmlns:a16="http://schemas.microsoft.com/office/drawing/2014/main" id="{70922568-6406-9B0B-8C68-90A40C9C7141}"/>
                  </a:ext>
                </a:extLst>
              </p:cNvPr>
              <p:cNvSpPr/>
              <p:nvPr/>
            </p:nvSpPr>
            <p:spPr>
              <a:xfrm>
                <a:off x="1112520" y="2763520"/>
                <a:ext cx="1706880" cy="1965960"/>
              </a:xfrm>
              <a:prstGeom prst="ellipse">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54" name="Straight Arrow Connector 53">
              <a:extLst>
                <a:ext uri="{FF2B5EF4-FFF2-40B4-BE49-F238E27FC236}">
                  <a16:creationId xmlns:a16="http://schemas.microsoft.com/office/drawing/2014/main" id="{8A1071CC-DDE0-8EA0-05B6-1D99BD209BFF}"/>
                </a:ext>
              </a:extLst>
            </p:cNvPr>
            <p:cNvCxnSpPr>
              <a:cxnSpLocks/>
              <a:stCxn id="53" idx="3"/>
              <a:endCxn id="14" idx="0"/>
            </p:cNvCxnSpPr>
            <p:nvPr/>
          </p:nvCxnSpPr>
          <p:spPr>
            <a:xfrm>
              <a:off x="6841489" y="3267707"/>
              <a:ext cx="1845313" cy="18288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97789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8574C-8150-A740-20BA-7FCFD3A88116}"/>
              </a:ext>
            </a:extLst>
          </p:cNvPr>
          <p:cNvSpPr>
            <a:spLocks noGrp="1"/>
          </p:cNvSpPr>
          <p:nvPr>
            <p:ph type="title"/>
          </p:nvPr>
        </p:nvSpPr>
        <p:spPr/>
        <p:txBody>
          <a:bodyPr/>
          <a:lstStyle/>
          <a:p>
            <a:r>
              <a:rPr lang="en-US" b="1" dirty="0"/>
              <a:t>Running Example</a:t>
            </a:r>
            <a:r>
              <a:rPr lang="en-US" dirty="0"/>
              <a:t>: Summing an Array</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2D01C00-7483-096B-1AEF-502FC6D2D6A4}"/>
                  </a:ext>
                </a:extLst>
              </p:cNvPr>
              <p:cNvSpPr>
                <a:spLocks noGrp="1"/>
              </p:cNvSpPr>
              <p:nvPr>
                <p:ph idx="1"/>
              </p:nvPr>
            </p:nvSpPr>
            <p:spPr>
              <a:xfrm>
                <a:off x="436756" y="1527859"/>
                <a:ext cx="4945472" cy="1901141"/>
              </a:xfrm>
            </p:spPr>
            <p:txBody>
              <a:bodyPr/>
              <a:lstStyle/>
              <a:p>
                <a:r>
                  <a:rPr lang="en-US" b="1" dirty="0"/>
                  <a:t>Goal</a:t>
                </a:r>
                <a:r>
                  <a:rPr lang="en-US" dirty="0"/>
                  <a:t>: Find the sum of an array</a:t>
                </a:r>
              </a:p>
              <a:p>
                <a:r>
                  <a:rPr lang="en-US" b="1" dirty="0"/>
                  <a:t>Idea</a:t>
                </a:r>
                <a:r>
                  <a:rPr lang="en-US" dirty="0"/>
                  <a:t>: Split array into </a:t>
                </a:r>
                <a14:m>
                  <m:oMath xmlns:m="http://schemas.openxmlformats.org/officeDocument/2006/math">
                    <m:r>
                      <a:rPr lang="en-US" b="0" i="1" smtClean="0">
                        <a:latin typeface="Cambria Math" panose="02040503050406030204" pitchFamily="18" charset="0"/>
                      </a:rPr>
                      <m:t>4</m:t>
                    </m:r>
                  </m:oMath>
                </a14:m>
                <a:r>
                  <a:rPr lang="en-US" b="0" dirty="0"/>
                  <a:t> pieces, sum those pieces in parallel, and then sum the results.</a:t>
                </a:r>
              </a:p>
              <a:p>
                <a:endParaRPr lang="en-US" dirty="0"/>
              </a:p>
              <a:p>
                <a:endParaRPr lang="en-US" dirty="0"/>
              </a:p>
            </p:txBody>
          </p:sp>
        </mc:Choice>
        <mc:Fallback xmlns="">
          <p:sp>
            <p:nvSpPr>
              <p:cNvPr id="3" name="Content Placeholder 2">
                <a:extLst>
                  <a:ext uri="{FF2B5EF4-FFF2-40B4-BE49-F238E27FC236}">
                    <a16:creationId xmlns:a16="http://schemas.microsoft.com/office/drawing/2014/main" id="{F2D01C00-7483-096B-1AEF-502FC6D2D6A4}"/>
                  </a:ext>
                </a:extLst>
              </p:cNvPr>
              <p:cNvSpPr>
                <a:spLocks noGrp="1" noRot="1" noChangeAspect="1" noMove="1" noResize="1" noEditPoints="1" noAdjustHandles="1" noChangeArrowheads="1" noChangeShapeType="1" noTextEdit="1"/>
              </p:cNvSpPr>
              <p:nvPr>
                <p:ph idx="1"/>
              </p:nvPr>
            </p:nvSpPr>
            <p:spPr>
              <a:xfrm>
                <a:off x="436756" y="1527859"/>
                <a:ext cx="4945472" cy="1901141"/>
              </a:xfrm>
              <a:blipFill>
                <a:blip r:embed="rId2"/>
                <a:stretch>
                  <a:fillRect l="-2308" t="-5298" b="-1325"/>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B01F19F3-E5B5-0489-B7B0-84576272686B}"/>
              </a:ext>
            </a:extLst>
          </p:cNvPr>
          <p:cNvSpPr txBox="1"/>
          <p:nvPr/>
        </p:nvSpPr>
        <p:spPr>
          <a:xfrm>
            <a:off x="5463251" y="1431988"/>
            <a:ext cx="6543554" cy="2092881"/>
          </a:xfrm>
          <a:prstGeom prst="rect">
            <a:avLst/>
          </a:prstGeom>
          <a:noFill/>
        </p:spPr>
        <p:txBody>
          <a:bodyPr wrap="square" rtlCol="0">
            <a:spAutoFit/>
          </a:bodyPr>
          <a:lstStyle/>
          <a:p>
            <a:r>
              <a:rPr lang="en-US" sz="2600" b="1" dirty="0"/>
              <a:t>Input:</a:t>
            </a:r>
            <a:r>
              <a:rPr lang="en-US" sz="2600" dirty="0"/>
              <a:t> array (</a:t>
            </a:r>
            <a:r>
              <a:rPr lang="en-US" sz="2600" dirty="0" err="1"/>
              <a:t>arr</a:t>
            </a:r>
            <a:r>
              <a:rPr lang="en-US" sz="2600" dirty="0"/>
              <a:t>) of integers</a:t>
            </a:r>
          </a:p>
          <a:p>
            <a:pPr marL="457200" indent="-457200">
              <a:buFont typeface="+mj-lt"/>
              <a:buAutoNum type="arabicPeriod"/>
            </a:pPr>
            <a:r>
              <a:rPr lang="en-US" sz="2600" b="1" dirty="0"/>
              <a:t>In parallel</a:t>
            </a:r>
            <a:r>
              <a:rPr lang="en-US" sz="2600" dirty="0"/>
              <a:t>: split array into 4 equal pieces, sum up those four pieces. </a:t>
            </a:r>
          </a:p>
          <a:p>
            <a:pPr marL="914400" lvl="1" indent="-457200">
              <a:buFont typeface="+mj-lt"/>
              <a:buAutoNum type="arabicPeriod"/>
            </a:pPr>
            <a:r>
              <a:rPr lang="en-US" sz="2600" dirty="0"/>
              <a:t>res[</a:t>
            </a:r>
            <a:r>
              <a:rPr lang="en-US" sz="2600" dirty="0" err="1"/>
              <a:t>i</a:t>
            </a:r>
            <a:r>
              <a:rPr lang="en-US" sz="2600" dirty="0"/>
              <a:t>] = sum </a:t>
            </a:r>
            <a:r>
              <a:rPr lang="en-US" sz="2600" dirty="0" err="1"/>
              <a:t>arr</a:t>
            </a:r>
            <a:r>
              <a:rPr lang="en-US" sz="2600" dirty="0"/>
              <a:t>[</a:t>
            </a:r>
            <a:r>
              <a:rPr lang="en-US" sz="2600" dirty="0" err="1"/>
              <a:t>i</a:t>
            </a:r>
            <a:r>
              <a:rPr lang="en-US" sz="2600" dirty="0"/>
              <a:t>*</a:t>
            </a:r>
            <a:r>
              <a:rPr lang="en-US" sz="2600" dirty="0" err="1"/>
              <a:t>len</a:t>
            </a:r>
            <a:r>
              <a:rPr lang="en-US" sz="2600" dirty="0"/>
              <a:t>/4, (i+1)*</a:t>
            </a:r>
            <a:r>
              <a:rPr lang="en-US" sz="2600" dirty="0" err="1"/>
              <a:t>len</a:t>
            </a:r>
            <a:r>
              <a:rPr lang="en-US" sz="2600" dirty="0"/>
              <a:t>/4]</a:t>
            </a:r>
          </a:p>
          <a:p>
            <a:pPr marL="457200" indent="-457200">
              <a:buFont typeface="+mj-lt"/>
              <a:buAutoNum type="arabicPeriod"/>
            </a:pPr>
            <a:r>
              <a:rPr lang="en-US" sz="2600" b="1" dirty="0"/>
              <a:t>Return </a:t>
            </a:r>
            <a:r>
              <a:rPr lang="en-US" sz="2600" dirty="0"/>
              <a:t>res[0] + res[1] + res[2] + res[3]</a:t>
            </a:r>
          </a:p>
        </p:txBody>
      </p:sp>
      <p:sp>
        <p:nvSpPr>
          <p:cNvPr id="9" name="Content Placeholder 2">
            <a:extLst>
              <a:ext uri="{FF2B5EF4-FFF2-40B4-BE49-F238E27FC236}">
                <a16:creationId xmlns:a16="http://schemas.microsoft.com/office/drawing/2014/main" id="{B4225954-A7E6-4E01-93B4-1D471865B2DD}"/>
              </a:ext>
            </a:extLst>
          </p:cNvPr>
          <p:cNvSpPr txBox="1">
            <a:spLocks/>
          </p:cNvSpPr>
          <p:nvPr/>
        </p:nvSpPr>
        <p:spPr>
          <a:xfrm>
            <a:off x="1470760" y="3972253"/>
            <a:ext cx="8147802" cy="23496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t>Needs from Programming language</a:t>
            </a:r>
          </a:p>
          <a:p>
            <a:pPr lvl="1"/>
            <a:r>
              <a:rPr lang="en-US" dirty="0"/>
              <a:t>Way to </a:t>
            </a:r>
            <a:r>
              <a:rPr lang="en-US" b="1" dirty="0"/>
              <a:t>create threads</a:t>
            </a:r>
            <a:r>
              <a:rPr lang="en-US" dirty="0"/>
              <a:t>, and run them in parallel</a:t>
            </a:r>
          </a:p>
          <a:p>
            <a:pPr lvl="1"/>
            <a:r>
              <a:rPr lang="en-US" dirty="0"/>
              <a:t>Way to access shared memory (refs to common objects)</a:t>
            </a:r>
          </a:p>
          <a:p>
            <a:pPr lvl="1"/>
            <a:r>
              <a:rPr lang="en-US" dirty="0"/>
              <a:t>Way to </a:t>
            </a:r>
            <a:r>
              <a:rPr lang="en-US" b="1" dirty="0"/>
              <a:t>synchronize</a:t>
            </a:r>
            <a:r>
              <a:rPr lang="en-US" dirty="0"/>
              <a:t> threads (</a:t>
            </a:r>
            <a:r>
              <a:rPr lang="en-US" b="1" dirty="0"/>
              <a:t>wait</a:t>
            </a:r>
            <a:r>
              <a:rPr lang="en-US" dirty="0"/>
              <a:t> until finished)</a:t>
            </a:r>
          </a:p>
          <a:p>
            <a:pPr lvl="2"/>
            <a:r>
              <a:rPr lang="en-US" dirty="0">
                <a:solidFill>
                  <a:srgbClr val="FF0000"/>
                </a:solidFill>
              </a:rPr>
              <a:t>Cannot sum res[0] + … + res[3] until each thread has finished!</a:t>
            </a:r>
          </a:p>
          <a:p>
            <a:pPr lvl="1"/>
            <a:endParaRPr lang="en-US" dirty="0"/>
          </a:p>
          <a:p>
            <a:endParaRPr lang="en-US" dirty="0"/>
          </a:p>
          <a:p>
            <a:endParaRPr lang="en-US" dirty="0"/>
          </a:p>
        </p:txBody>
      </p:sp>
    </p:spTree>
    <p:extLst>
      <p:ext uri="{BB962C8B-B14F-4D97-AF65-F5344CB8AC3E}">
        <p14:creationId xmlns:p14="http://schemas.microsoft.com/office/powerpoint/2010/main" val="2779337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B2C03-50FC-4DBE-E94D-D493DECE1DE9}"/>
              </a:ext>
            </a:extLst>
          </p:cNvPr>
          <p:cNvSpPr>
            <a:spLocks noGrp="1"/>
          </p:cNvSpPr>
          <p:nvPr>
            <p:ph type="title"/>
          </p:nvPr>
        </p:nvSpPr>
        <p:spPr/>
        <p:txBody>
          <a:bodyPr/>
          <a:lstStyle/>
          <a:p>
            <a:r>
              <a:rPr lang="en-US" dirty="0"/>
              <a:t>Accomplishing this in Java (</a:t>
            </a:r>
            <a:r>
              <a:rPr lang="en-US" b="1" dirty="0" err="1"/>
              <a:t>Java.lang.Thread</a:t>
            </a:r>
            <a:r>
              <a:rPr lang="en-US" dirty="0"/>
              <a:t>)</a:t>
            </a:r>
          </a:p>
        </p:txBody>
      </p:sp>
      <p:sp>
        <p:nvSpPr>
          <p:cNvPr id="3" name="Content Placeholder 2">
            <a:extLst>
              <a:ext uri="{FF2B5EF4-FFF2-40B4-BE49-F238E27FC236}">
                <a16:creationId xmlns:a16="http://schemas.microsoft.com/office/drawing/2014/main" id="{6DE8D8C5-9609-25FC-76B9-AE38DCDC3F4E}"/>
              </a:ext>
            </a:extLst>
          </p:cNvPr>
          <p:cNvSpPr>
            <a:spLocks noGrp="1"/>
          </p:cNvSpPr>
          <p:nvPr>
            <p:ph idx="1"/>
          </p:nvPr>
        </p:nvSpPr>
        <p:spPr>
          <a:xfrm>
            <a:off x="678180" y="2022394"/>
            <a:ext cx="10835640" cy="3012593"/>
          </a:xfrm>
        </p:spPr>
        <p:txBody>
          <a:bodyPr>
            <a:normAutofit/>
          </a:bodyPr>
          <a:lstStyle/>
          <a:p>
            <a:pPr marL="514350" indent="-514350">
              <a:buFont typeface="+mj-lt"/>
              <a:buAutoNum type="arabicPeriod"/>
            </a:pPr>
            <a:r>
              <a:rPr lang="en-US" dirty="0"/>
              <a:t>Create class C</a:t>
            </a:r>
            <a:r>
              <a:rPr lang="en-US" b="1" dirty="0"/>
              <a:t> </a:t>
            </a:r>
            <a:r>
              <a:rPr lang="en-US" dirty="0"/>
              <a:t>extending</a:t>
            </a:r>
            <a:r>
              <a:rPr lang="en-US" b="1" dirty="0"/>
              <a:t> </a:t>
            </a:r>
            <a:r>
              <a:rPr lang="en-US" b="1" dirty="0" err="1"/>
              <a:t>java.lang.Thread</a:t>
            </a:r>
            <a:endParaRPr lang="en-US" b="1" dirty="0"/>
          </a:p>
          <a:p>
            <a:pPr marL="971550" lvl="1" indent="-514350">
              <a:buFont typeface="+mj-lt"/>
              <a:buAutoNum type="arabicPeriod"/>
            </a:pPr>
            <a:r>
              <a:rPr lang="en-US" dirty="0"/>
              <a:t>C must have a </a:t>
            </a:r>
            <a:r>
              <a:rPr lang="en-US" b="1" dirty="0"/>
              <a:t>run</a:t>
            </a:r>
            <a:r>
              <a:rPr lang="en-US" dirty="0"/>
              <a:t> method (acts as </a:t>
            </a:r>
            <a:r>
              <a:rPr lang="en-US" b="1" dirty="0"/>
              <a:t>main</a:t>
            </a:r>
            <a:r>
              <a:rPr lang="en-US" dirty="0"/>
              <a:t>)</a:t>
            </a:r>
          </a:p>
          <a:p>
            <a:pPr marL="457200" indent="-457200">
              <a:buFont typeface="+mj-lt"/>
              <a:buAutoNum type="arabicPeriod"/>
            </a:pPr>
            <a:r>
              <a:rPr lang="en-US" dirty="0"/>
              <a:t>Call C’s </a:t>
            </a:r>
            <a:r>
              <a:rPr lang="en-US" b="1" dirty="0"/>
              <a:t>start</a:t>
            </a:r>
            <a:r>
              <a:rPr lang="en-US" dirty="0"/>
              <a:t> method to </a:t>
            </a:r>
          </a:p>
          <a:p>
            <a:pPr marL="914400" lvl="1" indent="-457200">
              <a:buFont typeface="+mj-lt"/>
              <a:buAutoNum type="arabicPeriod"/>
            </a:pPr>
            <a:r>
              <a:rPr lang="en-US" dirty="0"/>
              <a:t>create a new thread (i.e. parallel task, not Thread object in java)</a:t>
            </a:r>
          </a:p>
          <a:p>
            <a:pPr marL="914400" lvl="1" indent="-457200">
              <a:buFont typeface="+mj-lt"/>
              <a:buAutoNum type="arabicPeriod"/>
            </a:pPr>
            <a:r>
              <a:rPr lang="en-US" dirty="0"/>
              <a:t>execute </a:t>
            </a:r>
            <a:r>
              <a:rPr lang="en-US" b="1" dirty="0"/>
              <a:t>run </a:t>
            </a:r>
            <a:r>
              <a:rPr lang="en-US" dirty="0"/>
              <a:t>in that separate, parallel thread </a:t>
            </a:r>
          </a:p>
          <a:p>
            <a:r>
              <a:rPr lang="en-US" dirty="0">
                <a:solidFill>
                  <a:srgbClr val="FF0000"/>
                </a:solidFill>
              </a:rPr>
              <a:t>Calling “</a:t>
            </a:r>
            <a:r>
              <a:rPr lang="en-US" b="1" dirty="0">
                <a:solidFill>
                  <a:srgbClr val="FF0000"/>
                </a:solidFill>
              </a:rPr>
              <a:t>run</a:t>
            </a:r>
            <a:r>
              <a:rPr lang="en-US" dirty="0">
                <a:solidFill>
                  <a:srgbClr val="FF0000"/>
                </a:solidFill>
              </a:rPr>
              <a:t>” directly causes the program to execute “</a:t>
            </a:r>
            <a:r>
              <a:rPr lang="en-US" b="1" dirty="0">
                <a:solidFill>
                  <a:srgbClr val="FF0000"/>
                </a:solidFill>
              </a:rPr>
              <a:t>run</a:t>
            </a:r>
            <a:r>
              <a:rPr lang="en-US" dirty="0">
                <a:solidFill>
                  <a:srgbClr val="FF0000"/>
                </a:solidFill>
              </a:rPr>
              <a:t>” sequentially</a:t>
            </a:r>
          </a:p>
        </p:txBody>
      </p:sp>
    </p:spTree>
    <p:extLst>
      <p:ext uri="{BB962C8B-B14F-4D97-AF65-F5344CB8AC3E}">
        <p14:creationId xmlns:p14="http://schemas.microsoft.com/office/powerpoint/2010/main" val="602925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B4494-6F18-778B-5186-4EA5BB1E319D}"/>
              </a:ext>
            </a:extLst>
          </p:cNvPr>
          <p:cNvSpPr>
            <a:spLocks noGrp="1"/>
          </p:cNvSpPr>
          <p:nvPr>
            <p:ph type="title"/>
          </p:nvPr>
        </p:nvSpPr>
        <p:spPr/>
        <p:txBody>
          <a:bodyPr/>
          <a:lstStyle/>
          <a:p>
            <a:r>
              <a:rPr lang="en-US" dirty="0"/>
              <a:t>Back to Summing an Array</a:t>
            </a:r>
          </a:p>
        </p:txBody>
      </p:sp>
      <p:sp>
        <p:nvSpPr>
          <p:cNvPr id="3" name="Content Placeholder 2">
            <a:extLst>
              <a:ext uri="{FF2B5EF4-FFF2-40B4-BE49-F238E27FC236}">
                <a16:creationId xmlns:a16="http://schemas.microsoft.com/office/drawing/2014/main" id="{28E6213E-1803-B73C-5155-E85FD1243367}"/>
              </a:ext>
            </a:extLst>
          </p:cNvPr>
          <p:cNvSpPr>
            <a:spLocks noGrp="1"/>
          </p:cNvSpPr>
          <p:nvPr>
            <p:ph idx="1"/>
          </p:nvPr>
        </p:nvSpPr>
        <p:spPr/>
        <p:txBody>
          <a:bodyPr/>
          <a:lstStyle/>
          <a:p>
            <a:r>
              <a:rPr lang="en-US" dirty="0"/>
              <a:t>Goal: Find the sum of an array</a:t>
            </a:r>
          </a:p>
          <a:p>
            <a:r>
              <a:rPr lang="en-US" dirty="0"/>
              <a:t>Idea: 4 threads each find the sum of one quarter of the array</a:t>
            </a:r>
          </a:p>
          <a:p>
            <a:r>
              <a:rPr lang="en-US" dirty="0"/>
              <a:t>Process:</a:t>
            </a:r>
          </a:p>
          <a:p>
            <a:pPr lvl="1"/>
            <a:r>
              <a:rPr lang="en-US" dirty="0"/>
              <a:t>Create 4 thread objects, each given a portion of the work </a:t>
            </a:r>
          </a:p>
          <a:p>
            <a:pPr lvl="1"/>
            <a:r>
              <a:rPr lang="en-US" dirty="0"/>
              <a:t>Call start() on each thread object to run it in parallel </a:t>
            </a:r>
          </a:p>
          <a:p>
            <a:pPr lvl="1"/>
            <a:r>
              <a:rPr lang="en-US" dirty="0"/>
              <a:t>Wait for threads to finish using join() </a:t>
            </a:r>
          </a:p>
          <a:p>
            <a:pPr lvl="1"/>
            <a:r>
              <a:rPr lang="en-US" dirty="0"/>
              <a:t>Add together their 4 answers for the final result</a:t>
            </a:r>
          </a:p>
          <a:p>
            <a:endParaRPr lang="en-US" dirty="0"/>
          </a:p>
        </p:txBody>
      </p:sp>
      <p:grpSp>
        <p:nvGrpSpPr>
          <p:cNvPr id="44" name="Group 43" descr="An input array of length 24">
            <a:extLst>
              <a:ext uri="{FF2B5EF4-FFF2-40B4-BE49-F238E27FC236}">
                <a16:creationId xmlns:a16="http://schemas.microsoft.com/office/drawing/2014/main" id="{A0627D02-7020-C3DE-0CDC-A98ECDB72F90}"/>
              </a:ext>
            </a:extLst>
          </p:cNvPr>
          <p:cNvGrpSpPr/>
          <p:nvPr/>
        </p:nvGrpSpPr>
        <p:grpSpPr>
          <a:xfrm>
            <a:off x="1483360" y="5103971"/>
            <a:ext cx="9022080" cy="375920"/>
            <a:chOff x="1483360" y="5103971"/>
            <a:chExt cx="9022080" cy="375920"/>
          </a:xfrm>
        </p:grpSpPr>
        <p:grpSp>
          <p:nvGrpSpPr>
            <p:cNvPr id="4" name="Group 3">
              <a:extLst>
                <a:ext uri="{FF2B5EF4-FFF2-40B4-BE49-F238E27FC236}">
                  <a16:creationId xmlns:a16="http://schemas.microsoft.com/office/drawing/2014/main" id="{2BEC8106-60EC-8ED9-1534-FDC5F4ACF91F}"/>
                </a:ext>
              </a:extLst>
            </p:cNvPr>
            <p:cNvGrpSpPr/>
            <p:nvPr/>
          </p:nvGrpSpPr>
          <p:grpSpPr>
            <a:xfrm>
              <a:off x="1483360" y="5103971"/>
              <a:ext cx="2255520" cy="375920"/>
              <a:chOff x="7132320" y="2763520"/>
              <a:chExt cx="2255520" cy="375920"/>
            </a:xfrm>
          </p:grpSpPr>
          <p:grpSp>
            <p:nvGrpSpPr>
              <p:cNvPr id="5" name="Group 4">
                <a:extLst>
                  <a:ext uri="{FF2B5EF4-FFF2-40B4-BE49-F238E27FC236}">
                    <a16:creationId xmlns:a16="http://schemas.microsoft.com/office/drawing/2014/main" id="{3B113B1C-B78F-1455-DF64-22ACD76D79FF}"/>
                  </a:ext>
                </a:extLst>
              </p:cNvPr>
              <p:cNvGrpSpPr/>
              <p:nvPr/>
            </p:nvGrpSpPr>
            <p:grpSpPr>
              <a:xfrm>
                <a:off x="7132320" y="2763520"/>
                <a:ext cx="1127760" cy="375920"/>
                <a:chOff x="6847840" y="2865120"/>
                <a:chExt cx="1127760" cy="375920"/>
              </a:xfrm>
            </p:grpSpPr>
            <p:sp>
              <p:nvSpPr>
                <p:cNvPr id="10" name="Rectangle 9">
                  <a:extLst>
                    <a:ext uri="{FF2B5EF4-FFF2-40B4-BE49-F238E27FC236}">
                      <a16:creationId xmlns:a16="http://schemas.microsoft.com/office/drawing/2014/main" id="{7E2F0E4C-CC21-FC20-B71E-4CACFF747123}"/>
                    </a:ext>
                  </a:extLst>
                </p:cNvPr>
                <p:cNvSpPr/>
                <p:nvPr/>
              </p:nvSpPr>
              <p:spPr>
                <a:xfrm>
                  <a:off x="684784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5EB6CD3-849E-23C2-4052-45AAC549807B}"/>
                    </a:ext>
                  </a:extLst>
                </p:cNvPr>
                <p:cNvSpPr/>
                <p:nvPr/>
              </p:nvSpPr>
              <p:spPr>
                <a:xfrm>
                  <a:off x="722376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852AD4C-4F43-187A-1DB9-01A5008CA921}"/>
                    </a:ext>
                  </a:extLst>
                </p:cNvPr>
                <p:cNvSpPr/>
                <p:nvPr/>
              </p:nvSpPr>
              <p:spPr>
                <a:xfrm>
                  <a:off x="759968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 name="Group 5">
                <a:extLst>
                  <a:ext uri="{FF2B5EF4-FFF2-40B4-BE49-F238E27FC236}">
                    <a16:creationId xmlns:a16="http://schemas.microsoft.com/office/drawing/2014/main" id="{A44A00A4-DE89-DDA8-10C4-4005239776EF}"/>
                  </a:ext>
                </a:extLst>
              </p:cNvPr>
              <p:cNvGrpSpPr/>
              <p:nvPr/>
            </p:nvGrpSpPr>
            <p:grpSpPr>
              <a:xfrm>
                <a:off x="8260080" y="2763520"/>
                <a:ext cx="1127760" cy="375920"/>
                <a:chOff x="6847840" y="2865120"/>
                <a:chExt cx="1127760" cy="375920"/>
              </a:xfrm>
            </p:grpSpPr>
            <p:sp>
              <p:nvSpPr>
                <p:cNvPr id="7" name="Rectangle 6">
                  <a:extLst>
                    <a:ext uri="{FF2B5EF4-FFF2-40B4-BE49-F238E27FC236}">
                      <a16:creationId xmlns:a16="http://schemas.microsoft.com/office/drawing/2014/main" id="{54516F6E-C9CF-D508-B647-C77FB76F7B1E}"/>
                    </a:ext>
                  </a:extLst>
                </p:cNvPr>
                <p:cNvSpPr/>
                <p:nvPr/>
              </p:nvSpPr>
              <p:spPr>
                <a:xfrm>
                  <a:off x="684784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3A80C9C-2957-DCB3-983E-81D4D3BBD4CD}"/>
                    </a:ext>
                  </a:extLst>
                </p:cNvPr>
                <p:cNvSpPr/>
                <p:nvPr/>
              </p:nvSpPr>
              <p:spPr>
                <a:xfrm>
                  <a:off x="722376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BDF710A-D23B-EA0A-9633-F731B1849E7B}"/>
                    </a:ext>
                  </a:extLst>
                </p:cNvPr>
                <p:cNvSpPr/>
                <p:nvPr/>
              </p:nvSpPr>
              <p:spPr>
                <a:xfrm>
                  <a:off x="759968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3" name="Group 12">
              <a:extLst>
                <a:ext uri="{FF2B5EF4-FFF2-40B4-BE49-F238E27FC236}">
                  <a16:creationId xmlns:a16="http://schemas.microsoft.com/office/drawing/2014/main" id="{DE481C31-B095-B435-8E23-2C76B8A8C5DC}"/>
                </a:ext>
              </a:extLst>
            </p:cNvPr>
            <p:cNvGrpSpPr/>
            <p:nvPr/>
          </p:nvGrpSpPr>
          <p:grpSpPr>
            <a:xfrm>
              <a:off x="3738880" y="5103971"/>
              <a:ext cx="2255520" cy="375920"/>
              <a:chOff x="7132320" y="2763520"/>
              <a:chExt cx="2255520" cy="375920"/>
            </a:xfrm>
          </p:grpSpPr>
          <p:grpSp>
            <p:nvGrpSpPr>
              <p:cNvPr id="14" name="Group 13">
                <a:extLst>
                  <a:ext uri="{FF2B5EF4-FFF2-40B4-BE49-F238E27FC236}">
                    <a16:creationId xmlns:a16="http://schemas.microsoft.com/office/drawing/2014/main" id="{DAD945C6-24BB-974E-5D0E-4D3F5DFC81E5}"/>
                  </a:ext>
                </a:extLst>
              </p:cNvPr>
              <p:cNvGrpSpPr/>
              <p:nvPr/>
            </p:nvGrpSpPr>
            <p:grpSpPr>
              <a:xfrm>
                <a:off x="7132320" y="2763520"/>
                <a:ext cx="1127760" cy="375920"/>
                <a:chOff x="6847840" y="2865120"/>
                <a:chExt cx="1127760" cy="375920"/>
              </a:xfrm>
            </p:grpSpPr>
            <p:sp>
              <p:nvSpPr>
                <p:cNvPr id="19" name="Rectangle 18">
                  <a:extLst>
                    <a:ext uri="{FF2B5EF4-FFF2-40B4-BE49-F238E27FC236}">
                      <a16:creationId xmlns:a16="http://schemas.microsoft.com/office/drawing/2014/main" id="{4BE9DFEF-651A-0CC7-BC45-82E40D13A1F0}"/>
                    </a:ext>
                  </a:extLst>
                </p:cNvPr>
                <p:cNvSpPr/>
                <p:nvPr/>
              </p:nvSpPr>
              <p:spPr>
                <a:xfrm>
                  <a:off x="684784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60018A2-2DB3-C92E-6B79-DAFE5996F5C8}"/>
                    </a:ext>
                  </a:extLst>
                </p:cNvPr>
                <p:cNvSpPr/>
                <p:nvPr/>
              </p:nvSpPr>
              <p:spPr>
                <a:xfrm>
                  <a:off x="722376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48EA9E0A-C873-EA6C-DBA5-0DDC61BB087A}"/>
                    </a:ext>
                  </a:extLst>
                </p:cNvPr>
                <p:cNvSpPr/>
                <p:nvPr/>
              </p:nvSpPr>
              <p:spPr>
                <a:xfrm>
                  <a:off x="759968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a:extLst>
                  <a:ext uri="{FF2B5EF4-FFF2-40B4-BE49-F238E27FC236}">
                    <a16:creationId xmlns:a16="http://schemas.microsoft.com/office/drawing/2014/main" id="{EB1CDE7D-10B7-CE7F-2EEA-C79E6DB00EFF}"/>
                  </a:ext>
                </a:extLst>
              </p:cNvPr>
              <p:cNvGrpSpPr/>
              <p:nvPr/>
            </p:nvGrpSpPr>
            <p:grpSpPr>
              <a:xfrm>
                <a:off x="8260080" y="2763520"/>
                <a:ext cx="1127760" cy="375920"/>
                <a:chOff x="6847840" y="2865120"/>
                <a:chExt cx="1127760" cy="375920"/>
              </a:xfrm>
            </p:grpSpPr>
            <p:sp>
              <p:nvSpPr>
                <p:cNvPr id="16" name="Rectangle 15">
                  <a:extLst>
                    <a:ext uri="{FF2B5EF4-FFF2-40B4-BE49-F238E27FC236}">
                      <a16:creationId xmlns:a16="http://schemas.microsoft.com/office/drawing/2014/main" id="{A7655BED-194D-0E16-8700-3191234A1326}"/>
                    </a:ext>
                  </a:extLst>
                </p:cNvPr>
                <p:cNvSpPr/>
                <p:nvPr/>
              </p:nvSpPr>
              <p:spPr>
                <a:xfrm>
                  <a:off x="684784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6E8AFB8-FCF7-F0E4-F006-F03F0E9D81D8}"/>
                    </a:ext>
                  </a:extLst>
                </p:cNvPr>
                <p:cNvSpPr/>
                <p:nvPr/>
              </p:nvSpPr>
              <p:spPr>
                <a:xfrm>
                  <a:off x="722376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E97A4CA-3504-587D-ECF1-95A6661BD3A2}"/>
                    </a:ext>
                  </a:extLst>
                </p:cNvPr>
                <p:cNvSpPr/>
                <p:nvPr/>
              </p:nvSpPr>
              <p:spPr>
                <a:xfrm>
                  <a:off x="759968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2" name="Group 21">
              <a:extLst>
                <a:ext uri="{FF2B5EF4-FFF2-40B4-BE49-F238E27FC236}">
                  <a16:creationId xmlns:a16="http://schemas.microsoft.com/office/drawing/2014/main" id="{49AFF23F-0C89-2E56-C969-AAB72D63622E}"/>
                </a:ext>
              </a:extLst>
            </p:cNvPr>
            <p:cNvGrpSpPr/>
            <p:nvPr/>
          </p:nvGrpSpPr>
          <p:grpSpPr>
            <a:xfrm>
              <a:off x="5994400" y="5103971"/>
              <a:ext cx="2255520" cy="375920"/>
              <a:chOff x="7132320" y="2763520"/>
              <a:chExt cx="2255520" cy="375920"/>
            </a:xfrm>
          </p:grpSpPr>
          <p:grpSp>
            <p:nvGrpSpPr>
              <p:cNvPr id="23" name="Group 22">
                <a:extLst>
                  <a:ext uri="{FF2B5EF4-FFF2-40B4-BE49-F238E27FC236}">
                    <a16:creationId xmlns:a16="http://schemas.microsoft.com/office/drawing/2014/main" id="{5D6F710C-5FA2-8AB7-EC53-F0CE53357777}"/>
                  </a:ext>
                </a:extLst>
              </p:cNvPr>
              <p:cNvGrpSpPr/>
              <p:nvPr/>
            </p:nvGrpSpPr>
            <p:grpSpPr>
              <a:xfrm>
                <a:off x="7132320" y="2763520"/>
                <a:ext cx="1127760" cy="375920"/>
                <a:chOff x="6847840" y="2865120"/>
                <a:chExt cx="1127760" cy="375920"/>
              </a:xfrm>
            </p:grpSpPr>
            <p:sp>
              <p:nvSpPr>
                <p:cNvPr id="28" name="Rectangle 27">
                  <a:extLst>
                    <a:ext uri="{FF2B5EF4-FFF2-40B4-BE49-F238E27FC236}">
                      <a16:creationId xmlns:a16="http://schemas.microsoft.com/office/drawing/2014/main" id="{5509ECC5-D634-C376-3AD8-3C1676DF0F77}"/>
                    </a:ext>
                  </a:extLst>
                </p:cNvPr>
                <p:cNvSpPr/>
                <p:nvPr/>
              </p:nvSpPr>
              <p:spPr>
                <a:xfrm>
                  <a:off x="684784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AE5D707-B334-45C8-6C3C-E24DBFF17AAB}"/>
                    </a:ext>
                  </a:extLst>
                </p:cNvPr>
                <p:cNvSpPr/>
                <p:nvPr/>
              </p:nvSpPr>
              <p:spPr>
                <a:xfrm>
                  <a:off x="722376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47C1AE8B-102B-3302-B199-5AD255953938}"/>
                    </a:ext>
                  </a:extLst>
                </p:cNvPr>
                <p:cNvSpPr/>
                <p:nvPr/>
              </p:nvSpPr>
              <p:spPr>
                <a:xfrm>
                  <a:off x="759968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5EE07EF4-991A-A4F3-6FB7-E46521AF1F52}"/>
                  </a:ext>
                </a:extLst>
              </p:cNvPr>
              <p:cNvGrpSpPr/>
              <p:nvPr/>
            </p:nvGrpSpPr>
            <p:grpSpPr>
              <a:xfrm>
                <a:off x="8260080" y="2763520"/>
                <a:ext cx="1127760" cy="375920"/>
                <a:chOff x="6847840" y="2865120"/>
                <a:chExt cx="1127760" cy="375920"/>
              </a:xfrm>
            </p:grpSpPr>
            <p:sp>
              <p:nvSpPr>
                <p:cNvPr id="25" name="Rectangle 24">
                  <a:extLst>
                    <a:ext uri="{FF2B5EF4-FFF2-40B4-BE49-F238E27FC236}">
                      <a16:creationId xmlns:a16="http://schemas.microsoft.com/office/drawing/2014/main" id="{375B5043-3E4A-D032-C376-548046202AA5}"/>
                    </a:ext>
                  </a:extLst>
                </p:cNvPr>
                <p:cNvSpPr/>
                <p:nvPr/>
              </p:nvSpPr>
              <p:spPr>
                <a:xfrm>
                  <a:off x="684784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975DBE8E-FE38-88EE-9FA6-C3B2085A6AB9}"/>
                    </a:ext>
                  </a:extLst>
                </p:cNvPr>
                <p:cNvSpPr/>
                <p:nvPr/>
              </p:nvSpPr>
              <p:spPr>
                <a:xfrm>
                  <a:off x="722376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BAD45512-1DB6-D978-1B7B-B704FFDFC8FC}"/>
                    </a:ext>
                  </a:extLst>
                </p:cNvPr>
                <p:cNvSpPr/>
                <p:nvPr/>
              </p:nvSpPr>
              <p:spPr>
                <a:xfrm>
                  <a:off x="759968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1" name="Group 30">
              <a:extLst>
                <a:ext uri="{FF2B5EF4-FFF2-40B4-BE49-F238E27FC236}">
                  <a16:creationId xmlns:a16="http://schemas.microsoft.com/office/drawing/2014/main" id="{BDF105F7-A55F-CDE5-5775-2F9D166368DE}"/>
                </a:ext>
              </a:extLst>
            </p:cNvPr>
            <p:cNvGrpSpPr/>
            <p:nvPr/>
          </p:nvGrpSpPr>
          <p:grpSpPr>
            <a:xfrm>
              <a:off x="8249920" y="5103971"/>
              <a:ext cx="2255520" cy="375920"/>
              <a:chOff x="7132320" y="2763520"/>
              <a:chExt cx="2255520" cy="375920"/>
            </a:xfrm>
          </p:grpSpPr>
          <p:grpSp>
            <p:nvGrpSpPr>
              <p:cNvPr id="32" name="Group 31">
                <a:extLst>
                  <a:ext uri="{FF2B5EF4-FFF2-40B4-BE49-F238E27FC236}">
                    <a16:creationId xmlns:a16="http://schemas.microsoft.com/office/drawing/2014/main" id="{2D22207A-A91C-FCAC-8AE2-DF89D20B5CDB}"/>
                  </a:ext>
                </a:extLst>
              </p:cNvPr>
              <p:cNvGrpSpPr/>
              <p:nvPr/>
            </p:nvGrpSpPr>
            <p:grpSpPr>
              <a:xfrm>
                <a:off x="7132320" y="2763520"/>
                <a:ext cx="1127760" cy="375920"/>
                <a:chOff x="6847840" y="2865120"/>
                <a:chExt cx="1127760" cy="375920"/>
              </a:xfrm>
            </p:grpSpPr>
            <p:sp>
              <p:nvSpPr>
                <p:cNvPr id="37" name="Rectangle 36">
                  <a:extLst>
                    <a:ext uri="{FF2B5EF4-FFF2-40B4-BE49-F238E27FC236}">
                      <a16:creationId xmlns:a16="http://schemas.microsoft.com/office/drawing/2014/main" id="{ECF7D01C-D85D-F0C2-C54A-51C5CFB86A02}"/>
                    </a:ext>
                  </a:extLst>
                </p:cNvPr>
                <p:cNvSpPr/>
                <p:nvPr/>
              </p:nvSpPr>
              <p:spPr>
                <a:xfrm>
                  <a:off x="684784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B100F0D4-9406-79AB-9E90-D6D7193AD6D3}"/>
                    </a:ext>
                  </a:extLst>
                </p:cNvPr>
                <p:cNvSpPr/>
                <p:nvPr/>
              </p:nvSpPr>
              <p:spPr>
                <a:xfrm>
                  <a:off x="722376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D6296DBE-A2BC-C9E5-E536-E4AAFBCD761F}"/>
                    </a:ext>
                  </a:extLst>
                </p:cNvPr>
                <p:cNvSpPr/>
                <p:nvPr/>
              </p:nvSpPr>
              <p:spPr>
                <a:xfrm>
                  <a:off x="759968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 name="Group 32">
                <a:extLst>
                  <a:ext uri="{FF2B5EF4-FFF2-40B4-BE49-F238E27FC236}">
                    <a16:creationId xmlns:a16="http://schemas.microsoft.com/office/drawing/2014/main" id="{27C7DDBD-18C2-B781-06A9-48D3486D8D32}"/>
                  </a:ext>
                </a:extLst>
              </p:cNvPr>
              <p:cNvGrpSpPr/>
              <p:nvPr/>
            </p:nvGrpSpPr>
            <p:grpSpPr>
              <a:xfrm>
                <a:off x="8260080" y="2763520"/>
                <a:ext cx="1127760" cy="375920"/>
                <a:chOff x="6847840" y="2865120"/>
                <a:chExt cx="1127760" cy="375920"/>
              </a:xfrm>
            </p:grpSpPr>
            <p:sp>
              <p:nvSpPr>
                <p:cNvPr id="34" name="Rectangle 33">
                  <a:extLst>
                    <a:ext uri="{FF2B5EF4-FFF2-40B4-BE49-F238E27FC236}">
                      <a16:creationId xmlns:a16="http://schemas.microsoft.com/office/drawing/2014/main" id="{155978F4-3055-706E-9494-A88B795DACE1}"/>
                    </a:ext>
                  </a:extLst>
                </p:cNvPr>
                <p:cNvSpPr/>
                <p:nvPr/>
              </p:nvSpPr>
              <p:spPr>
                <a:xfrm>
                  <a:off x="684784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F25A0080-AB81-1F30-64D7-3381470734E9}"/>
                    </a:ext>
                  </a:extLst>
                </p:cNvPr>
                <p:cNvSpPr/>
                <p:nvPr/>
              </p:nvSpPr>
              <p:spPr>
                <a:xfrm>
                  <a:off x="722376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EF653B5F-288D-B205-CADA-BD438B47F2B7}"/>
                    </a:ext>
                  </a:extLst>
                </p:cNvPr>
                <p:cNvSpPr/>
                <p:nvPr/>
              </p:nvSpPr>
              <p:spPr>
                <a:xfrm>
                  <a:off x="7599680" y="2865120"/>
                  <a:ext cx="375920" cy="3759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52" name="Group 51" descr="We begin by breaking the array into 4 chunks of size 6 each, and finding the sum of each chunk in parallel.">
            <a:extLst>
              <a:ext uri="{FF2B5EF4-FFF2-40B4-BE49-F238E27FC236}">
                <a16:creationId xmlns:a16="http://schemas.microsoft.com/office/drawing/2014/main" id="{CFBD76E0-B98D-376B-4E27-C59E01F9263F}"/>
              </a:ext>
            </a:extLst>
          </p:cNvPr>
          <p:cNvGrpSpPr/>
          <p:nvPr/>
        </p:nvGrpSpPr>
        <p:grpSpPr>
          <a:xfrm>
            <a:off x="1483360" y="5479891"/>
            <a:ext cx="9022080" cy="704612"/>
            <a:chOff x="1483360" y="5479891"/>
            <a:chExt cx="9022080" cy="704612"/>
          </a:xfrm>
        </p:grpSpPr>
        <p:sp>
          <p:nvSpPr>
            <p:cNvPr id="40" name="Right Brace 39">
              <a:extLst>
                <a:ext uri="{FF2B5EF4-FFF2-40B4-BE49-F238E27FC236}">
                  <a16:creationId xmlns:a16="http://schemas.microsoft.com/office/drawing/2014/main" id="{4E281BDF-ABC3-4C48-4BD1-C796BE5CCF31}"/>
                </a:ext>
              </a:extLst>
            </p:cNvPr>
            <p:cNvSpPr/>
            <p:nvPr/>
          </p:nvSpPr>
          <p:spPr>
            <a:xfrm rot="5400000">
              <a:off x="2423160" y="4540091"/>
              <a:ext cx="375920" cy="2255520"/>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Right Brace 40">
              <a:extLst>
                <a:ext uri="{FF2B5EF4-FFF2-40B4-BE49-F238E27FC236}">
                  <a16:creationId xmlns:a16="http://schemas.microsoft.com/office/drawing/2014/main" id="{E4326B59-34F8-D876-B229-714E5C0069B6}"/>
                </a:ext>
              </a:extLst>
            </p:cNvPr>
            <p:cNvSpPr/>
            <p:nvPr/>
          </p:nvSpPr>
          <p:spPr>
            <a:xfrm rot="5400000">
              <a:off x="4678680" y="4548505"/>
              <a:ext cx="375920" cy="2255520"/>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 name="Right Brace 41">
              <a:extLst>
                <a:ext uri="{FF2B5EF4-FFF2-40B4-BE49-F238E27FC236}">
                  <a16:creationId xmlns:a16="http://schemas.microsoft.com/office/drawing/2014/main" id="{DCCFCD9E-5BEE-65F8-E44A-C3FD282361C2}"/>
                </a:ext>
              </a:extLst>
            </p:cNvPr>
            <p:cNvSpPr/>
            <p:nvPr/>
          </p:nvSpPr>
          <p:spPr>
            <a:xfrm rot="5400000">
              <a:off x="6934200" y="4548505"/>
              <a:ext cx="375920" cy="2255520"/>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3" name="Right Brace 42">
              <a:extLst>
                <a:ext uri="{FF2B5EF4-FFF2-40B4-BE49-F238E27FC236}">
                  <a16:creationId xmlns:a16="http://schemas.microsoft.com/office/drawing/2014/main" id="{95611597-3CD2-9951-443C-28FA04960ACE}"/>
                </a:ext>
              </a:extLst>
            </p:cNvPr>
            <p:cNvSpPr/>
            <p:nvPr/>
          </p:nvSpPr>
          <p:spPr>
            <a:xfrm rot="5400000">
              <a:off x="9189720" y="4548505"/>
              <a:ext cx="375920" cy="2255520"/>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7" name="TextBox 66">
              <a:extLst>
                <a:ext uri="{FF2B5EF4-FFF2-40B4-BE49-F238E27FC236}">
                  <a16:creationId xmlns:a16="http://schemas.microsoft.com/office/drawing/2014/main" id="{F4D70DCD-6EA0-151A-FFA2-55FDC41C3DD7}"/>
                </a:ext>
              </a:extLst>
            </p:cNvPr>
            <p:cNvSpPr txBox="1"/>
            <p:nvPr/>
          </p:nvSpPr>
          <p:spPr>
            <a:xfrm>
              <a:off x="2461079" y="5815171"/>
              <a:ext cx="300082" cy="369332"/>
            </a:xfrm>
            <a:prstGeom prst="rect">
              <a:avLst/>
            </a:prstGeom>
            <a:noFill/>
          </p:spPr>
          <p:txBody>
            <a:bodyPr wrap="none" rtlCol="0">
              <a:spAutoFit/>
            </a:bodyPr>
            <a:lstStyle/>
            <a:p>
              <a:r>
                <a:rPr lang="en-US" dirty="0"/>
                <a:t>+</a:t>
              </a:r>
            </a:p>
          </p:txBody>
        </p:sp>
        <p:sp>
          <p:nvSpPr>
            <p:cNvPr id="70" name="TextBox 69">
              <a:extLst>
                <a:ext uri="{FF2B5EF4-FFF2-40B4-BE49-F238E27FC236}">
                  <a16:creationId xmlns:a16="http://schemas.microsoft.com/office/drawing/2014/main" id="{1FDB3208-38D8-0AF6-14C7-23043C783C05}"/>
                </a:ext>
              </a:extLst>
            </p:cNvPr>
            <p:cNvSpPr txBox="1"/>
            <p:nvPr/>
          </p:nvSpPr>
          <p:spPr>
            <a:xfrm>
              <a:off x="4699817" y="5795923"/>
              <a:ext cx="300082" cy="369332"/>
            </a:xfrm>
            <a:prstGeom prst="rect">
              <a:avLst/>
            </a:prstGeom>
            <a:noFill/>
          </p:spPr>
          <p:txBody>
            <a:bodyPr wrap="none" rtlCol="0">
              <a:spAutoFit/>
            </a:bodyPr>
            <a:lstStyle/>
            <a:p>
              <a:r>
                <a:rPr lang="en-US" dirty="0"/>
                <a:t>+</a:t>
              </a:r>
            </a:p>
          </p:txBody>
        </p:sp>
        <p:sp>
          <p:nvSpPr>
            <p:cNvPr id="73" name="TextBox 72">
              <a:extLst>
                <a:ext uri="{FF2B5EF4-FFF2-40B4-BE49-F238E27FC236}">
                  <a16:creationId xmlns:a16="http://schemas.microsoft.com/office/drawing/2014/main" id="{65A1CFD4-DDC7-FCEC-1678-8320366443CC}"/>
                </a:ext>
              </a:extLst>
            </p:cNvPr>
            <p:cNvSpPr txBox="1"/>
            <p:nvPr/>
          </p:nvSpPr>
          <p:spPr>
            <a:xfrm>
              <a:off x="6977810" y="5795923"/>
              <a:ext cx="300082" cy="369332"/>
            </a:xfrm>
            <a:prstGeom prst="rect">
              <a:avLst/>
            </a:prstGeom>
            <a:noFill/>
          </p:spPr>
          <p:txBody>
            <a:bodyPr wrap="none" rtlCol="0">
              <a:spAutoFit/>
            </a:bodyPr>
            <a:lstStyle/>
            <a:p>
              <a:r>
                <a:rPr lang="en-US" dirty="0"/>
                <a:t>+</a:t>
              </a:r>
            </a:p>
          </p:txBody>
        </p:sp>
        <p:sp>
          <p:nvSpPr>
            <p:cNvPr id="76" name="TextBox 75">
              <a:extLst>
                <a:ext uri="{FF2B5EF4-FFF2-40B4-BE49-F238E27FC236}">
                  <a16:creationId xmlns:a16="http://schemas.microsoft.com/office/drawing/2014/main" id="{D2674674-D3FC-70F8-EE87-7E6B3211765B}"/>
                </a:ext>
              </a:extLst>
            </p:cNvPr>
            <p:cNvSpPr txBox="1"/>
            <p:nvPr/>
          </p:nvSpPr>
          <p:spPr>
            <a:xfrm>
              <a:off x="9227639" y="5795923"/>
              <a:ext cx="300082" cy="369332"/>
            </a:xfrm>
            <a:prstGeom prst="rect">
              <a:avLst/>
            </a:prstGeom>
            <a:noFill/>
          </p:spPr>
          <p:txBody>
            <a:bodyPr wrap="none" rtlCol="0">
              <a:spAutoFit/>
            </a:bodyPr>
            <a:lstStyle/>
            <a:p>
              <a:r>
                <a:rPr lang="en-US" dirty="0"/>
                <a:t>+</a:t>
              </a:r>
            </a:p>
          </p:txBody>
        </p:sp>
      </p:grpSp>
      <p:grpSp>
        <p:nvGrpSpPr>
          <p:cNvPr id="53" name="Group 52" descr="We can then add together the 4 sums to get the final sum of the whole array.">
            <a:extLst>
              <a:ext uri="{FF2B5EF4-FFF2-40B4-BE49-F238E27FC236}">
                <a16:creationId xmlns:a16="http://schemas.microsoft.com/office/drawing/2014/main" id="{3DB63462-DE71-738D-BC8F-1A32805E0233}"/>
              </a:ext>
            </a:extLst>
          </p:cNvPr>
          <p:cNvGrpSpPr/>
          <p:nvPr/>
        </p:nvGrpSpPr>
        <p:grpSpPr>
          <a:xfrm>
            <a:off x="2611120" y="6165255"/>
            <a:ext cx="6766560" cy="743228"/>
            <a:chOff x="2611120" y="6165255"/>
            <a:chExt cx="6766560" cy="743228"/>
          </a:xfrm>
        </p:grpSpPr>
        <p:cxnSp>
          <p:nvCxnSpPr>
            <p:cNvPr id="45" name="Straight Arrow Connector 44">
              <a:extLst>
                <a:ext uri="{FF2B5EF4-FFF2-40B4-BE49-F238E27FC236}">
                  <a16:creationId xmlns:a16="http://schemas.microsoft.com/office/drawing/2014/main" id="{5E3CE9FC-F7B1-EB7A-94CD-F31CC273C084}"/>
                </a:ext>
              </a:extLst>
            </p:cNvPr>
            <p:cNvCxnSpPr>
              <a:cxnSpLocks/>
              <a:stCxn id="67" idx="2"/>
              <a:endCxn id="57" idx="0"/>
            </p:cNvCxnSpPr>
            <p:nvPr/>
          </p:nvCxnSpPr>
          <p:spPr>
            <a:xfrm>
              <a:off x="2611120" y="6184503"/>
              <a:ext cx="3383280" cy="3546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E645FA6F-76F3-8BDF-D734-EC75FD2CEDEC}"/>
                </a:ext>
              </a:extLst>
            </p:cNvPr>
            <p:cNvCxnSpPr>
              <a:cxnSpLocks/>
              <a:stCxn id="70" idx="2"/>
              <a:endCxn id="57" idx="0"/>
            </p:cNvCxnSpPr>
            <p:nvPr/>
          </p:nvCxnSpPr>
          <p:spPr>
            <a:xfrm>
              <a:off x="4849858" y="6165255"/>
              <a:ext cx="1144542" cy="37389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F8A0344A-8A37-0B45-7C7C-B5438994AB3C}"/>
                </a:ext>
              </a:extLst>
            </p:cNvPr>
            <p:cNvCxnSpPr>
              <a:cxnSpLocks/>
              <a:stCxn id="73" idx="2"/>
              <a:endCxn id="57" idx="0"/>
            </p:cNvCxnSpPr>
            <p:nvPr/>
          </p:nvCxnSpPr>
          <p:spPr>
            <a:xfrm flipH="1">
              <a:off x="5994400" y="6165255"/>
              <a:ext cx="1133451" cy="37389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63CF0965-6CC1-AC0D-A2A2-C50F7D6251C6}"/>
                </a:ext>
              </a:extLst>
            </p:cNvPr>
            <p:cNvCxnSpPr>
              <a:cxnSpLocks/>
              <a:stCxn id="76" idx="2"/>
              <a:endCxn id="57" idx="0"/>
            </p:cNvCxnSpPr>
            <p:nvPr/>
          </p:nvCxnSpPr>
          <p:spPr>
            <a:xfrm flipH="1">
              <a:off x="5994400" y="6165255"/>
              <a:ext cx="3383280" cy="37389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983F94A2-8F7D-06CB-FBBD-02DBCF84E982}"/>
                </a:ext>
              </a:extLst>
            </p:cNvPr>
            <p:cNvSpPr txBox="1"/>
            <p:nvPr/>
          </p:nvSpPr>
          <p:spPr>
            <a:xfrm>
              <a:off x="5844359" y="6539151"/>
              <a:ext cx="300082" cy="369332"/>
            </a:xfrm>
            <a:prstGeom prst="rect">
              <a:avLst/>
            </a:prstGeom>
            <a:noFill/>
          </p:spPr>
          <p:txBody>
            <a:bodyPr wrap="none" rtlCol="0">
              <a:spAutoFit/>
            </a:bodyPr>
            <a:lstStyle/>
            <a:p>
              <a:r>
                <a:rPr lang="en-US" dirty="0"/>
                <a:t>+</a:t>
              </a:r>
            </a:p>
          </p:txBody>
        </p:sp>
      </p:grpSp>
    </p:spTree>
    <p:extLst>
      <p:ext uri="{BB962C8B-B14F-4D97-AF65-F5344CB8AC3E}">
        <p14:creationId xmlns:p14="http://schemas.microsoft.com/office/powerpoint/2010/main" val="1717846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5315D-8D69-20A5-F1F3-E930E3E7F816}"/>
              </a:ext>
            </a:extLst>
          </p:cNvPr>
          <p:cNvSpPr>
            <a:spLocks noGrp="1"/>
          </p:cNvSpPr>
          <p:nvPr>
            <p:ph type="title"/>
          </p:nvPr>
        </p:nvSpPr>
        <p:spPr>
          <a:xfrm>
            <a:off x="838200" y="188277"/>
            <a:ext cx="10515600" cy="934467"/>
          </a:xfrm>
        </p:spPr>
        <p:txBody>
          <a:bodyPr/>
          <a:lstStyle/>
          <a:p>
            <a:r>
              <a:rPr lang="en-US" dirty="0"/>
              <a:t>First Attempt (part 1, Defining Thread Object)</a:t>
            </a:r>
          </a:p>
        </p:txBody>
      </p:sp>
      <p:sp>
        <p:nvSpPr>
          <p:cNvPr id="3" name="Content Placeholder 2">
            <a:extLst>
              <a:ext uri="{FF2B5EF4-FFF2-40B4-BE49-F238E27FC236}">
                <a16:creationId xmlns:a16="http://schemas.microsoft.com/office/drawing/2014/main" id="{A06463D5-8A09-C634-92C9-5C7F4B21BD30}"/>
              </a:ext>
            </a:extLst>
          </p:cNvPr>
          <p:cNvSpPr>
            <a:spLocks noGrp="1"/>
          </p:cNvSpPr>
          <p:nvPr>
            <p:ph idx="1"/>
          </p:nvPr>
        </p:nvSpPr>
        <p:spPr>
          <a:xfrm>
            <a:off x="838200" y="1224472"/>
            <a:ext cx="10515600" cy="5361523"/>
          </a:xfrm>
        </p:spPr>
        <p:txBody>
          <a:bodyPr>
            <a:normAutofit lnSpcReduction="10000"/>
          </a:bodyPr>
          <a:lstStyle/>
          <a:p>
            <a:pPr marL="0" indent="0">
              <a:buNone/>
            </a:pPr>
            <a:r>
              <a:rPr lang="en-US" dirty="0"/>
              <a:t>class </a:t>
            </a:r>
            <a:r>
              <a:rPr lang="en-US" dirty="0" err="1"/>
              <a:t>SumThread</a:t>
            </a:r>
            <a:r>
              <a:rPr lang="en-US" dirty="0"/>
              <a:t> extends </a:t>
            </a:r>
            <a:r>
              <a:rPr lang="en-US" b="1" dirty="0" err="1"/>
              <a:t>java.lang.Thread</a:t>
            </a:r>
            <a:r>
              <a:rPr lang="en-US" b="1" dirty="0"/>
              <a:t> </a:t>
            </a:r>
            <a:r>
              <a:rPr lang="en-US" dirty="0"/>
              <a:t>{ </a:t>
            </a:r>
          </a:p>
          <a:p>
            <a:pPr marL="0" indent="0">
              <a:buNone/>
            </a:pPr>
            <a:r>
              <a:rPr lang="en-US" dirty="0"/>
              <a:t>	int lo;    int hi;    int[] </a:t>
            </a:r>
            <a:r>
              <a:rPr lang="en-US" dirty="0" err="1"/>
              <a:t>arr</a:t>
            </a:r>
            <a:r>
              <a:rPr lang="en-US" dirty="0"/>
              <a:t>;  int </a:t>
            </a:r>
            <a:r>
              <a:rPr lang="en-US" dirty="0" err="1"/>
              <a:t>ans</a:t>
            </a:r>
            <a:r>
              <a:rPr lang="en-US" dirty="0"/>
              <a:t> = 0;  </a:t>
            </a:r>
          </a:p>
          <a:p>
            <a:pPr marL="0" indent="0">
              <a:buNone/>
            </a:pPr>
            <a:r>
              <a:rPr lang="en-US" dirty="0"/>
              <a:t>	</a:t>
            </a:r>
            <a:r>
              <a:rPr lang="en-US" dirty="0" err="1"/>
              <a:t>SumThread</a:t>
            </a:r>
            <a:r>
              <a:rPr lang="en-US" dirty="0"/>
              <a:t>(int[] a, int l, int h) { </a:t>
            </a:r>
          </a:p>
          <a:p>
            <a:pPr marL="0" indent="0">
              <a:buNone/>
            </a:pPr>
            <a:r>
              <a:rPr lang="en-US" dirty="0"/>
              <a:t>		lo=l; hi=h; </a:t>
            </a:r>
            <a:r>
              <a:rPr lang="en-US" dirty="0" err="1"/>
              <a:t>arr</a:t>
            </a:r>
            <a:r>
              <a:rPr lang="en-US" dirty="0"/>
              <a:t>=a; </a:t>
            </a:r>
          </a:p>
          <a:p>
            <a:pPr marL="0" indent="0">
              <a:buNone/>
            </a:pPr>
            <a:r>
              <a:rPr lang="en-US" dirty="0"/>
              <a:t>	} </a:t>
            </a:r>
          </a:p>
          <a:p>
            <a:pPr marL="0" indent="0">
              <a:buNone/>
            </a:pPr>
            <a:r>
              <a:rPr lang="en-US" dirty="0"/>
              <a:t>	public void </a:t>
            </a:r>
            <a:r>
              <a:rPr lang="en-US" b="1" dirty="0"/>
              <a:t>run</a:t>
            </a:r>
            <a:r>
              <a:rPr lang="en-US" dirty="0"/>
              <a:t>() { //override, must have this signature</a:t>
            </a:r>
          </a:p>
          <a:p>
            <a:pPr marL="0" indent="0">
              <a:buNone/>
            </a:pPr>
            <a:r>
              <a:rPr lang="en-US" dirty="0"/>
              <a:t>                                            // no arguments and no return allowed</a:t>
            </a:r>
          </a:p>
          <a:p>
            <a:pPr marL="0" indent="0">
              <a:buNone/>
            </a:pPr>
            <a:r>
              <a:rPr lang="en-US" dirty="0"/>
              <a:t>                                            // must use the object’s fields for input/output</a:t>
            </a:r>
          </a:p>
          <a:p>
            <a:pPr marL="0" indent="0">
              <a:buNone/>
            </a:pPr>
            <a:r>
              <a:rPr lang="en-US" dirty="0"/>
              <a:t>		for(int </a:t>
            </a:r>
            <a:r>
              <a:rPr lang="en-US" dirty="0" err="1"/>
              <a:t>i</a:t>
            </a:r>
            <a:r>
              <a:rPr lang="en-US" dirty="0"/>
              <a:t>=lo; </a:t>
            </a:r>
            <a:r>
              <a:rPr lang="en-US" dirty="0" err="1"/>
              <a:t>i</a:t>
            </a:r>
            <a:r>
              <a:rPr lang="en-US" dirty="0"/>
              <a:t> &lt; hi; </a:t>
            </a:r>
            <a:r>
              <a:rPr lang="en-US" dirty="0" err="1"/>
              <a:t>i</a:t>
            </a:r>
            <a:r>
              <a:rPr lang="en-US" dirty="0"/>
              <a:t>++) </a:t>
            </a:r>
          </a:p>
          <a:p>
            <a:pPr marL="0" indent="0">
              <a:buNone/>
            </a:pPr>
            <a:r>
              <a:rPr lang="en-US" dirty="0"/>
              <a:t>			</a:t>
            </a:r>
            <a:r>
              <a:rPr lang="en-US" dirty="0" err="1"/>
              <a:t>ans</a:t>
            </a:r>
            <a:r>
              <a:rPr lang="en-US" dirty="0"/>
              <a:t> += </a:t>
            </a:r>
            <a:r>
              <a:rPr lang="en-US" dirty="0" err="1"/>
              <a:t>arr</a:t>
            </a:r>
            <a:r>
              <a:rPr lang="en-US" dirty="0"/>
              <a:t>[</a:t>
            </a:r>
            <a:r>
              <a:rPr lang="en-US" dirty="0" err="1"/>
              <a:t>i</a:t>
            </a:r>
            <a:r>
              <a:rPr lang="en-US" dirty="0"/>
              <a:t>]; </a:t>
            </a:r>
          </a:p>
          <a:p>
            <a:pPr marL="0" indent="0">
              <a:buNone/>
            </a:pPr>
            <a:r>
              <a:rPr lang="en-US" dirty="0"/>
              <a:t>	}</a:t>
            </a:r>
          </a:p>
        </p:txBody>
      </p:sp>
    </p:spTree>
    <p:extLst>
      <p:ext uri="{BB962C8B-B14F-4D97-AF65-F5344CB8AC3E}">
        <p14:creationId xmlns:p14="http://schemas.microsoft.com/office/powerpoint/2010/main" val="35415368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35866</TotalTime>
  <Words>3351</Words>
  <Application>Microsoft Office PowerPoint</Application>
  <PresentationFormat>Widescreen</PresentationFormat>
  <Paragraphs>399</Paragraphs>
  <Slides>33</Slides>
  <Notes>0</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Consolas</vt:lpstr>
      <vt:lpstr>Calibri Light</vt:lpstr>
      <vt:lpstr>Calibri</vt:lpstr>
      <vt:lpstr>Cambria Math</vt:lpstr>
      <vt:lpstr>Arial</vt:lpstr>
      <vt:lpstr>Office Theme</vt:lpstr>
      <vt:lpstr>CSE 332 Spring 2026 Lecture 19: ForkJoin</vt:lpstr>
      <vt:lpstr>Parallelism Vs. Concurrency (with Potatoes)</vt:lpstr>
      <vt:lpstr>New Story of Code Execution</vt:lpstr>
      <vt:lpstr>Old Stroy</vt:lpstr>
      <vt:lpstr>New Story</vt:lpstr>
      <vt:lpstr>Running Example: Summing an Array</vt:lpstr>
      <vt:lpstr>Accomplishing this in Java (Java.lang.Thread)</vt:lpstr>
      <vt:lpstr>Back to Summing an Array</vt:lpstr>
      <vt:lpstr>First Attempt (part 1, Defining Thread Object)</vt:lpstr>
      <vt:lpstr>First Attempt (part 2, Creating Thread Objects)</vt:lpstr>
      <vt:lpstr>First Attempt (part 3, Running Thread Objects)</vt:lpstr>
      <vt:lpstr>First Attempt (part 4, Synchronizing)</vt:lpstr>
      <vt:lpstr>Join</vt:lpstr>
      <vt:lpstr>Recap so far</vt:lpstr>
      <vt:lpstr>More Threads?</vt:lpstr>
      <vt:lpstr>A Better Solution: Divide and Conquer!</vt:lpstr>
      <vt:lpstr>Merge Sort</vt:lpstr>
      <vt:lpstr>Parallel Sum</vt:lpstr>
      <vt:lpstr>Parallel Divide and Conquer Pseudocode</vt:lpstr>
      <vt:lpstr>Divide and Conquer with Java Threads</vt:lpstr>
      <vt:lpstr>Small optimization</vt:lpstr>
      <vt:lpstr>Divide and Conquer with Threads (optimized)</vt:lpstr>
      <vt:lpstr>ForkJoin Framework</vt:lpstr>
      <vt:lpstr>Divide and Conquer with ForkJoin</vt:lpstr>
      <vt:lpstr>Divide and Conquer with ForkJoin (continued)</vt:lpstr>
      <vt:lpstr>Find Max with ForkJoin</vt:lpstr>
      <vt:lpstr>Other Problems that can be solved similarly</vt:lpstr>
      <vt:lpstr>Reductions/Folds</vt:lpstr>
      <vt:lpstr>Map</vt:lpstr>
      <vt:lpstr>Map with ForkJoin</vt:lpstr>
      <vt:lpstr>Map with ForkJoin (continued)</vt:lpstr>
      <vt:lpstr>Maps and Reductions</vt:lpstr>
      <vt:lpstr>Section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 Autumn 2023 Lecture 8: Dictionaries, BSTs</dc:title>
  <dc:creator>Nathan Brunelle</dc:creator>
  <cp:lastModifiedBy>Nathan Brunelle</cp:lastModifiedBy>
  <cp:revision>288</cp:revision>
  <dcterms:created xsi:type="dcterms:W3CDTF">2023-10-13T16:06:42Z</dcterms:created>
  <dcterms:modified xsi:type="dcterms:W3CDTF">2026-05-13T17:14:52Z</dcterms:modified>
</cp:coreProperties>
</file>