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257" r:id="rId2"/>
    <p:sldId id="611" r:id="rId3"/>
    <p:sldId id="859" r:id="rId4"/>
    <p:sldId id="902" r:id="rId5"/>
    <p:sldId id="614" r:id="rId6"/>
    <p:sldId id="861" r:id="rId7"/>
    <p:sldId id="862" r:id="rId8"/>
    <p:sldId id="863" r:id="rId9"/>
    <p:sldId id="865" r:id="rId10"/>
    <p:sldId id="898" r:id="rId11"/>
    <p:sldId id="899" r:id="rId12"/>
    <p:sldId id="900" r:id="rId13"/>
    <p:sldId id="866" r:id="rId14"/>
    <p:sldId id="758" r:id="rId15"/>
    <p:sldId id="759" r:id="rId16"/>
    <p:sldId id="760" r:id="rId17"/>
    <p:sldId id="777" r:id="rId18"/>
    <p:sldId id="778" r:id="rId19"/>
    <p:sldId id="779" r:id="rId20"/>
    <p:sldId id="780" r:id="rId21"/>
    <p:sldId id="781" r:id="rId22"/>
    <p:sldId id="888" r:id="rId23"/>
    <p:sldId id="889" r:id="rId24"/>
    <p:sldId id="892" r:id="rId25"/>
    <p:sldId id="894" r:id="rId26"/>
    <p:sldId id="891" r:id="rId27"/>
    <p:sldId id="893" r:id="rId28"/>
    <p:sldId id="903" r:id="rId29"/>
    <p:sldId id="904" r:id="rId30"/>
    <p:sldId id="905" r:id="rId31"/>
    <p:sldId id="906" r:id="rId32"/>
    <p:sldId id="907" r:id="rId33"/>
    <p:sldId id="908" r:id="rId34"/>
    <p:sldId id="881" r:id="rId35"/>
    <p:sldId id="886" r:id="rId36"/>
    <p:sldId id="909" r:id="rId37"/>
    <p:sldId id="768" r:id="rId38"/>
    <p:sldId id="770" r:id="rId39"/>
    <p:sldId id="842" r:id="rId40"/>
    <p:sldId id="877" r:id="rId41"/>
    <p:sldId id="878" r:id="rId42"/>
    <p:sldId id="845" r:id="rId43"/>
    <p:sldId id="885" r:id="rId44"/>
    <p:sldId id="774" r:id="rId45"/>
    <p:sldId id="775" r:id="rId46"/>
    <p:sldId id="776" r:id="rId47"/>
    <p:sldId id="910" r:id="rId48"/>
  </p:sldIdLst>
  <p:sldSz cx="12192000" cy="6858000"/>
  <p:notesSz cx="6858000" cy="9144000"/>
  <p:embeddedFontLst>
    <p:embeddedFont>
      <p:font typeface="Cambria Math" panose="02040503050406030204" pitchFamily="18" charset="0"/>
      <p:regular r:id="rId50"/>
    </p:embeddedFont>
    <p:embeddedFont>
      <p:font typeface="Consolas" panose="020B0609020204030204" pitchFamily="49"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7C80"/>
    <a:srgbClr val="CC99FF"/>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01" autoAdjust="0"/>
  </p:normalViewPr>
  <p:slideViewPr>
    <p:cSldViewPr snapToGrid="0">
      <p:cViewPr varScale="1">
        <p:scale>
          <a:sx n="73" d="100"/>
          <a:sy n="73" d="100"/>
        </p:scale>
        <p:origin x="404"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9A25B-064F-4940-8CEE-34D7920B25F9}"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A96D1-356A-4D34-AE7A-0DFABF1C9C5A}" type="slidenum">
              <a:rPr lang="en-US" smtClean="0"/>
              <a:t>‹#›</a:t>
            </a:fld>
            <a:endParaRPr lang="en-US"/>
          </a:p>
        </p:txBody>
      </p:sp>
    </p:spTree>
    <p:extLst>
      <p:ext uri="{BB962C8B-B14F-4D97-AF65-F5344CB8AC3E}">
        <p14:creationId xmlns:p14="http://schemas.microsoft.com/office/powerpoint/2010/main" val="189822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15</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49D26-4D4A-0FE1-A7F0-331C65820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F708C-CE21-2541-2BC1-0D87A36F9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88A59-307F-5095-93E4-0F906C04A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A880D1-72C8-5024-BAE1-918064B8B302}"/>
              </a:ext>
            </a:extLst>
          </p:cNvPr>
          <p:cNvSpPr>
            <a:spLocks noGrp="1"/>
          </p:cNvSpPr>
          <p:nvPr>
            <p:ph type="sldNum" sz="quarter" idx="5"/>
          </p:nvPr>
        </p:nvSpPr>
        <p:spPr/>
        <p:txBody>
          <a:bodyPr/>
          <a:lstStyle/>
          <a:p>
            <a:fld id="{528D9EFC-C18D-9343-8FAC-BB521FE639CB}" type="slidenum">
              <a:rPr lang="en-US" smtClean="0"/>
              <a:t>34</a:t>
            </a:fld>
            <a:endParaRPr lang="en-US"/>
          </a:p>
        </p:txBody>
      </p:sp>
    </p:spTree>
    <p:extLst>
      <p:ext uri="{BB962C8B-B14F-4D97-AF65-F5344CB8AC3E}">
        <p14:creationId xmlns:p14="http://schemas.microsoft.com/office/powerpoint/2010/main" val="335482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37</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38</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39</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40</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41</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42</a:t>
            </a:fld>
            <a:endParaRPr lang="en-US"/>
          </a:p>
        </p:txBody>
      </p:sp>
    </p:spTree>
    <p:extLst>
      <p:ext uri="{BB962C8B-B14F-4D97-AF65-F5344CB8AC3E}">
        <p14:creationId xmlns:p14="http://schemas.microsoft.com/office/powerpoint/2010/main" val="349271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5/11/2026</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5/11/2026</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50.png"/><Relationship Id="rId1" Type="http://schemas.openxmlformats.org/officeDocument/2006/relationships/slideLayout" Target="../slideLayouts/slideLayout2.xml"/><Relationship Id="rId11" Type="http://schemas.openxmlformats.org/officeDocument/2006/relationships/image" Target="../media/image210.png"/><Relationship Id="rId6" Type="http://schemas.openxmlformats.org/officeDocument/2006/relationships/image" Target="../media/image26.png"/><Relationship Id="rId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81.png"/><Relationship Id="rId1" Type="http://schemas.openxmlformats.org/officeDocument/2006/relationships/slideLayout" Target="../slideLayouts/slideLayout2.xml"/><Relationship Id="rId11" Type="http://schemas.openxmlformats.org/officeDocument/2006/relationships/image" Target="../media/image260.png"/><Relationship Id="rId6"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81.png"/><Relationship Id="rId1" Type="http://schemas.openxmlformats.org/officeDocument/2006/relationships/slideLayout" Target="../slideLayouts/slideLayout2.xml"/><Relationship Id="rId11" Type="http://schemas.openxmlformats.org/officeDocument/2006/relationships/image" Target="../media/image280.png"/><Relationship Id="rId6"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5.pn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41.png"/><Relationship Id="rId4" Type="http://schemas.openxmlformats.org/officeDocument/2006/relationships/image" Target="../media/image17.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51.png"/><Relationship Id="rId4" Type="http://schemas.openxmlformats.org/officeDocument/2006/relationships/image" Target="../media/image17.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6.png"/><Relationship Id="rId10" Type="http://schemas.openxmlformats.org/officeDocument/2006/relationships/image" Target="../media/image180.png"/><Relationship Id="rId4" Type="http://schemas.openxmlformats.org/officeDocument/2006/relationships/image" Target="../media/image17.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190.png"/><Relationship Id="rId4" Type="http://schemas.openxmlformats.org/officeDocument/2006/relationships/image" Target="../media/image27.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200.png"/><Relationship Id="rId4" Type="http://schemas.openxmlformats.org/officeDocument/2006/relationships/image" Target="../media/image2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332 Spring 2026</a:t>
            </a:r>
            <a:br>
              <a:rPr lang="en-US" dirty="0"/>
            </a:br>
            <a:r>
              <a:rPr lang="en-US" dirty="0"/>
              <a:t>Lecture 18: Graphs 4, MSTs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6AFC-5873-D3A3-441A-B84FA4CDA22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3C8AF75-2FAB-7692-3D2E-874E00BF8D7B}"/>
              </a:ext>
            </a:extLst>
          </p:cNvPr>
          <p:cNvSpPr txBox="1">
            <a:spLocks noGrp="1"/>
          </p:cNvSpPr>
          <p:nvPr>
            <p:ph type="title" idx="4294967295"/>
          </p:nvPr>
        </p:nvSpPr>
        <p:spPr>
          <a:xfrm>
            <a:off x="241474" y="71545"/>
            <a:ext cx="60665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Dijkstra’s Algorithm (6/8)</a:t>
            </a:r>
          </a:p>
        </p:txBody>
      </p:sp>
      <p:sp>
        <p:nvSpPr>
          <p:cNvPr id="9" name="TextBox 8">
            <a:extLst>
              <a:ext uri="{FF2B5EF4-FFF2-40B4-BE49-F238E27FC236}">
                <a16:creationId xmlns:a16="http://schemas.microsoft.com/office/drawing/2014/main" id="{D39EE158-F545-B223-0A0A-FDA3E5F8A020}"/>
              </a:ext>
            </a:extLst>
          </p:cNvPr>
          <p:cNvSpPr txBox="1"/>
          <p:nvPr/>
        </p:nvSpPr>
        <p:spPr>
          <a:xfrm>
            <a:off x="6553271" y="386968"/>
            <a:ext cx="4897289" cy="954107"/>
          </a:xfrm>
          <a:prstGeom prst="rect">
            <a:avLst/>
          </a:prstGeom>
          <a:noFill/>
          <a:ln>
            <a:solidFill>
              <a:srgbClr val="FF0000"/>
            </a:solidFill>
          </a:ln>
        </p:spPr>
        <p:txBody>
          <a:bodyPr wrap="square" rtlCol="0">
            <a:spAutoFit/>
          </a:bodyPr>
          <a:lstStyle/>
          <a:p>
            <a:r>
              <a:rPr lang="en-US" sz="2800" dirty="0">
                <a:solidFill>
                  <a:srgbClr val="FF0000"/>
                </a:solidFill>
              </a:rPr>
              <a:t>What if we had a negative-weight edge?</a:t>
            </a:r>
          </a:p>
        </p:txBody>
      </p:sp>
      <p:sp>
        <p:nvSpPr>
          <p:cNvPr id="7" name="TextBox 6">
            <a:extLst>
              <a:ext uri="{FF2B5EF4-FFF2-40B4-BE49-F238E27FC236}">
                <a16:creationId xmlns:a16="http://schemas.microsoft.com/office/drawing/2014/main" id="{7060D21E-EFA3-0243-25B3-40C794257A60}"/>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74D8259-7ADD-2549-8DD5-DC8207A7D4F6}"/>
                  </a:ext>
                </a:extLst>
              </p:cNvPr>
              <p:cNvGraphicFramePr>
                <a:graphicFrameLocks noGrp="1"/>
              </p:cNvGraphicFramePr>
              <p:nvPr>
                <p:extLst>
                  <p:ext uri="{D42A27DB-BD31-4B8C-83A1-F6EECF244321}">
                    <p14:modId xmlns:p14="http://schemas.microsoft.com/office/powerpoint/2010/main" val="259550237"/>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14</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8" name="Table 7">
                <a:extLst>
                  <a:ext uri="{FF2B5EF4-FFF2-40B4-BE49-F238E27FC236}">
                    <a16:creationId xmlns:a16="http://schemas.microsoft.com/office/drawing/2014/main" id="{C74D8259-7ADD-2549-8DD5-DC8207A7D4F6}"/>
                  </a:ext>
                </a:extLst>
              </p:cNvPr>
              <p:cNvGraphicFramePr>
                <a:graphicFrameLocks noGrp="1"/>
              </p:cNvGraphicFramePr>
              <p:nvPr>
                <p:extLst>
                  <p:ext uri="{D42A27DB-BD31-4B8C-83A1-F6EECF244321}">
                    <p14:modId xmlns:p14="http://schemas.microsoft.com/office/powerpoint/2010/main" val="259550237"/>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14</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1"/>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1"/>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3" name="Group 2" descr="Now we consider the case where an edge weight is negative. Using the same graph as before with the same progress through Dijkstra's algorithm, we modify the graph so that edge (3,4) has weight -13.&#10;&#10;The vertices are: 0,1,2,3,4,5,6,7&#10;The edges are as follows:&#10;(10,1) w=10, (0,2) w=12, &#10;(1,4) w=8, (1,2) w=9, &#10;(2,3) w=3, (2,5) w=1, &#10;(3,4) w=-13, (3,5) w=1, &#10;(4,6) w=5, (4,7) w=6, &#10;(5,6) w=7, &#10;(6,7) w=9, (6,8) w=11, &#10;(7,8) w=2">
            <a:extLst>
              <a:ext uri="{FF2B5EF4-FFF2-40B4-BE49-F238E27FC236}">
                <a16:creationId xmlns:a16="http://schemas.microsoft.com/office/drawing/2014/main" id="{23F20B83-F6FD-C65B-7E5F-818FB8C33D62}"/>
              </a:ext>
            </a:extLst>
          </p:cNvPr>
          <p:cNvGrpSpPr/>
          <p:nvPr/>
        </p:nvGrpSpPr>
        <p:grpSpPr>
          <a:xfrm>
            <a:off x="6138563" y="3080616"/>
            <a:ext cx="4786097" cy="3073898"/>
            <a:chOff x="6138563" y="3080616"/>
            <a:chExt cx="4786097" cy="3073898"/>
          </a:xfrm>
        </p:grpSpPr>
        <p:grpSp>
          <p:nvGrpSpPr>
            <p:cNvPr id="44" name="Group 43">
              <a:extLst>
                <a:ext uri="{FF2B5EF4-FFF2-40B4-BE49-F238E27FC236}">
                  <a16:creationId xmlns:a16="http://schemas.microsoft.com/office/drawing/2014/main" id="{C1FB94FE-2F38-28CB-E7F1-2DE5A92C49F6}"/>
                </a:ext>
              </a:extLst>
            </p:cNvPr>
            <p:cNvGrpSpPr/>
            <p:nvPr/>
          </p:nvGrpSpPr>
          <p:grpSpPr>
            <a:xfrm>
              <a:off x="6324600" y="3367274"/>
              <a:ext cx="4600060" cy="2787240"/>
              <a:chOff x="0" y="2862182"/>
              <a:chExt cx="7044346" cy="4268266"/>
            </a:xfrm>
          </p:grpSpPr>
          <p:cxnSp>
            <p:nvCxnSpPr>
              <p:cNvPr id="45" name="Straight Connector 44">
                <a:extLst>
                  <a:ext uri="{FF2B5EF4-FFF2-40B4-BE49-F238E27FC236}">
                    <a16:creationId xmlns:a16="http://schemas.microsoft.com/office/drawing/2014/main" id="{44637CA6-9D23-0408-E63F-7A89F59067F7}"/>
                  </a:ext>
                </a:extLst>
              </p:cNvPr>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0B7E08D-9585-3027-42E2-2D42D47FC576}"/>
                  </a:ext>
                </a:extLst>
              </p:cNvPr>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2909710-2188-085A-4F49-1962DC04C4FD}"/>
                  </a:ext>
                </a:extLst>
              </p:cNvPr>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682C9EB-163A-0337-929F-53F0159D2B30}"/>
                  </a:ext>
                </a:extLst>
              </p:cNvPr>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E028CD5-0FC8-551A-D4C4-3ADE1A09B0B6}"/>
                  </a:ext>
                </a:extLst>
              </p:cNvPr>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110AF31-EC2F-79C3-AA43-6028894DA710}"/>
                  </a:ext>
                </a:extLst>
              </p:cNvPr>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A577C2B-70C6-D581-29D9-69E73A967E9C}"/>
                  </a:ext>
                </a:extLst>
              </p:cNvPr>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2323306-A007-327E-E179-AA681ED286ED}"/>
                  </a:ext>
                </a:extLst>
              </p:cNvPr>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F8EB219-C9F5-2821-6BD9-FA8CEECBDED9}"/>
                  </a:ext>
                </a:extLst>
              </p:cNvPr>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29EEE4B-DBCD-7DB6-2B4E-96ECD49D01CD}"/>
                  </a:ext>
                </a:extLst>
              </p:cNvPr>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09821BB-510F-AB47-4D35-A7140F72084C}"/>
                  </a:ext>
                </a:extLst>
              </p:cNvPr>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7BF877F-EEF1-6083-7835-0FB3C50D34B2}"/>
                  </a:ext>
                </a:extLst>
              </p:cNvPr>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F204007-C0CE-27B8-5AE4-8B3D361AF41B}"/>
                  </a:ext>
                </a:extLst>
              </p:cNvPr>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B78AA5B-1BF8-672D-4C71-20DC3CBF05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92923259-3B79-4F09-37EB-BA17CCAD7FF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E5C59115-6FC5-461F-9101-E50EBFC920A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a:extLst>
                  <a:ext uri="{FF2B5EF4-FFF2-40B4-BE49-F238E27FC236}">
                    <a16:creationId xmlns:a16="http://schemas.microsoft.com/office/drawing/2014/main" id="{2F5D377F-A954-7E43-869D-1D8BFA041FBD}"/>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57F5E381-B7AC-7D29-0F9D-5906269BFC8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EF4119A0-4CD2-A675-92C3-C718CC5D3FB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D4F02C61-06F2-58C4-5FDA-AD754A217CA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a:extLst>
                  <a:ext uri="{FF2B5EF4-FFF2-40B4-BE49-F238E27FC236}">
                    <a16:creationId xmlns:a16="http://schemas.microsoft.com/office/drawing/2014/main" id="{3429E236-3362-E229-CF57-ABD3070D9795}"/>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BD398B8-98C0-A542-A0F6-DB098BEC73D2}"/>
                      </a:ext>
                    </a:extLst>
                  </p:cNvPr>
                  <p:cNvSpPr txBox="1"/>
                  <p:nvPr/>
                </p:nvSpPr>
                <p:spPr>
                  <a:xfrm>
                    <a:off x="2588208" y="3621678"/>
                    <a:ext cx="1051134" cy="565580"/>
                  </a:xfrm>
                  <a:prstGeom prst="rect">
                    <a:avLst/>
                  </a:prstGeom>
                  <a:solidFill>
                    <a:srgbClr val="CC99FF">
                      <a:alpha val="50196"/>
                    </a:srgb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7030A0"/>
                              </a:solidFill>
                              <a:latin typeface="Cambria Math" panose="02040503050406030204" pitchFamily="18" charset="0"/>
                            </a:rPr>
                            <m:t>−</m:t>
                          </m:r>
                          <m:r>
                            <a:rPr lang="en-US" b="1" i="1" dirty="0" smtClean="0">
                              <a:solidFill>
                                <a:srgbClr val="7030A0"/>
                              </a:solidFill>
                              <a:latin typeface="Cambria Math" panose="02040503050406030204" pitchFamily="18" charset="0"/>
                            </a:rPr>
                            <m:t>𝟏𝟑</m:t>
                          </m:r>
                        </m:oMath>
                      </m:oMathPara>
                    </a14:m>
                    <a:endParaRPr lang="en-US" b="1" dirty="0">
                      <a:solidFill>
                        <a:srgbClr val="7030A0"/>
                      </a:solidFill>
                    </a:endParaRPr>
                  </a:p>
                </p:txBody>
              </p:sp>
            </mc:Choice>
            <mc:Fallback xmlns="">
              <p:sp>
                <p:nvSpPr>
                  <p:cNvPr id="104" name="TextBox 103">
                    <a:extLst>
                      <a:ext uri="{FF2B5EF4-FFF2-40B4-BE49-F238E27FC236}">
                        <a16:creationId xmlns:a16="http://schemas.microsoft.com/office/drawing/2014/main" id="{6BD398B8-98C0-A542-A0F6-DB098BEC73D2}"/>
                      </a:ext>
                    </a:extLst>
                  </p:cNvPr>
                  <p:cNvSpPr txBox="1">
                    <a:spLocks noRot="1" noChangeAspect="1" noMove="1" noResize="1" noEditPoints="1" noAdjustHandles="1" noChangeArrowheads="1" noChangeShapeType="1" noTextEdit="1"/>
                  </p:cNvSpPr>
                  <p:nvPr/>
                </p:nvSpPr>
                <p:spPr>
                  <a:xfrm>
                    <a:off x="2588208" y="3621678"/>
                    <a:ext cx="1051134" cy="565580"/>
                  </a:xfrm>
                  <a:prstGeom prst="rect">
                    <a:avLst/>
                  </a:prstGeom>
                  <a:blipFill>
                    <a:blip r:embed="rId2"/>
                    <a:stretch>
                      <a:fillRect/>
                    </a:stretch>
                  </a:blipFill>
                </p:spPr>
                <p:txBody>
                  <a:bodyPr/>
                  <a:lstStyle/>
                  <a:p>
                    <a:r>
                      <a:rPr lang="en-US">
                        <a:noFill/>
                      </a:rPr>
                      <a:t> </a:t>
                    </a:r>
                  </a:p>
                </p:txBody>
              </p:sp>
            </mc:Fallback>
          </mc:AlternateContent>
          <p:sp>
            <p:nvSpPr>
              <p:cNvPr id="105" name="TextBox 104">
                <a:extLst>
                  <a:ext uri="{FF2B5EF4-FFF2-40B4-BE49-F238E27FC236}">
                    <a16:creationId xmlns:a16="http://schemas.microsoft.com/office/drawing/2014/main" id="{9B86F4CA-B471-5347-1FD1-F14EB9A49AB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366D62DB-977E-6682-C549-2DE3E9F233B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FC2378CF-3C66-1701-9FE3-71A99D25DB9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83CF884A-B4A4-787D-7840-BF67B8996FD3}"/>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41AC709D-EBF0-D3C0-01CF-0F969224CB5F}"/>
                  </a:ext>
                </a:extLst>
              </p:cNvPr>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E0159F0-2CAC-3368-C343-0F860D748A8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D8A0971B-659F-657A-8CE6-30F31C427891}"/>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a:extLst>
                  <a:ext uri="{FF2B5EF4-FFF2-40B4-BE49-F238E27FC236}">
                    <a16:creationId xmlns:a16="http://schemas.microsoft.com/office/drawing/2014/main" id="{F360A053-ACB4-BB20-4DF5-DE21109106C9}"/>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a:extLst>
                  <a:ext uri="{FF2B5EF4-FFF2-40B4-BE49-F238E27FC236}">
                    <a16:creationId xmlns:a16="http://schemas.microsoft.com/office/drawing/2014/main" id="{6E9A6DF6-E506-573E-423C-A28250665507}"/>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a:extLst>
                  <a:ext uri="{FF2B5EF4-FFF2-40B4-BE49-F238E27FC236}">
                    <a16:creationId xmlns:a16="http://schemas.microsoft.com/office/drawing/2014/main" id="{547E38C5-DC2E-1A8E-54D5-95E4415F6854}"/>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a:extLst>
                  <a:ext uri="{FF2B5EF4-FFF2-40B4-BE49-F238E27FC236}">
                    <a16:creationId xmlns:a16="http://schemas.microsoft.com/office/drawing/2014/main" id="{067489D9-9168-4AEC-E48C-008463DAB085}"/>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a:extLst>
                  <a:ext uri="{FF2B5EF4-FFF2-40B4-BE49-F238E27FC236}">
                    <a16:creationId xmlns:a16="http://schemas.microsoft.com/office/drawing/2014/main" id="{067B5737-64C0-67D5-770E-E6369452B02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a:extLst>
                  <a:ext uri="{FF2B5EF4-FFF2-40B4-BE49-F238E27FC236}">
                    <a16:creationId xmlns:a16="http://schemas.microsoft.com/office/drawing/2014/main" id="{2CC70510-F166-C865-9371-56B833A1838C}"/>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a:extLst>
                  <a:ext uri="{FF2B5EF4-FFF2-40B4-BE49-F238E27FC236}">
                    <a16:creationId xmlns:a16="http://schemas.microsoft.com/office/drawing/2014/main" id="{C3B699F3-21CC-0820-F3A9-57AF501D82D4}"/>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a:extLst>
                  <a:ext uri="{FF2B5EF4-FFF2-40B4-BE49-F238E27FC236}">
                    <a16:creationId xmlns:a16="http://schemas.microsoft.com/office/drawing/2014/main" id="{8A6F7EB8-06D2-98D6-4782-090CBEED4D18}"/>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a:extLst>
                <a:ext uri="{FF2B5EF4-FFF2-40B4-BE49-F238E27FC236}">
                  <a16:creationId xmlns:a16="http://schemas.microsoft.com/office/drawing/2014/main" id="{88F9950D-EE5E-B9F6-7583-A26DC530A4CB}"/>
                </a:ext>
              </a:extLst>
            </p:cNvPr>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EE07EF5F-57C4-CDCA-1131-963924CF5FF6}"/>
                    </a:ext>
                  </a:extLst>
                </p:cNvPr>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a:extLst>
                    <a:ext uri="{FF2B5EF4-FFF2-40B4-BE49-F238E27FC236}">
                      <a16:creationId xmlns:a16="http://schemas.microsoft.com/office/drawing/2014/main" id="{EE07EF5F-57C4-CDCA-1131-963924CF5FF6}"/>
                    </a:ext>
                  </a:extLst>
                </p:cNvPr>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0638A173-F25F-AFEA-DCFB-BD031565058D}"/>
                    </a:ext>
                  </a:extLst>
                </p:cNvPr>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a:extLst>
                    <a:ext uri="{FF2B5EF4-FFF2-40B4-BE49-F238E27FC236}">
                      <a16:creationId xmlns:a16="http://schemas.microsoft.com/office/drawing/2014/main" id="{0638A173-F25F-AFEA-DCFB-BD031565058D}"/>
                    </a:ext>
                  </a:extLst>
                </p:cNvPr>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E95C86B2-B652-DD50-F8AB-D343CC766623}"/>
                    </a:ext>
                  </a:extLst>
                </p:cNvPr>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14</m:t>
                        </m:r>
                      </m:oMath>
                    </m:oMathPara>
                  </a14:m>
                  <a:endParaRPr lang="en-US" dirty="0">
                    <a:solidFill>
                      <a:srgbClr val="FF9933"/>
                    </a:solidFill>
                  </a:endParaRPr>
                </a:p>
              </p:txBody>
            </p:sp>
          </mc:Choice>
          <mc:Fallback xmlns="">
            <p:sp>
              <p:nvSpPr>
                <p:cNvPr id="123" name="TextBox 122">
                  <a:extLst>
                    <a:ext uri="{FF2B5EF4-FFF2-40B4-BE49-F238E27FC236}">
                      <a16:creationId xmlns:a16="http://schemas.microsoft.com/office/drawing/2014/main" id="{E95C86B2-B652-DD50-F8AB-D343CC766623}"/>
                    </a:ext>
                  </a:extLst>
                </p:cNvPr>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45EC0C4F-F17A-2734-D6C4-6809B9110F5E}"/>
                    </a:ext>
                  </a:extLst>
                </p:cNvPr>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a:extLst>
                    <a:ext uri="{FF2B5EF4-FFF2-40B4-BE49-F238E27FC236}">
                      <a16:creationId xmlns:a16="http://schemas.microsoft.com/office/drawing/2014/main" id="{45EC0C4F-F17A-2734-D6C4-6809B9110F5E}"/>
                    </a:ext>
                  </a:extLst>
                </p:cNvPr>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8D6C21A7-89A1-D414-6E0F-3E81FD3ADC00}"/>
                    </a:ext>
                  </a:extLst>
                </p:cNvPr>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a:extLst>
                    <a:ext uri="{FF2B5EF4-FFF2-40B4-BE49-F238E27FC236}">
                      <a16:creationId xmlns:a16="http://schemas.microsoft.com/office/drawing/2014/main" id="{8D6C21A7-89A1-D414-6E0F-3E81FD3ADC00}"/>
                    </a:ext>
                  </a:extLst>
                </p:cNvPr>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2EADC276-080C-7449-2473-FE534E138D0B}"/>
                    </a:ext>
                  </a:extLst>
                </p:cNvPr>
                <p:cNvSpPr txBox="1"/>
                <p:nvPr/>
              </p:nvSpPr>
              <p:spPr>
                <a:xfrm>
                  <a:off x="9165653" y="541427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20</m:t>
                        </m:r>
                      </m:oMath>
                    </m:oMathPara>
                  </a14:m>
                  <a:endParaRPr lang="en-US" dirty="0">
                    <a:solidFill>
                      <a:srgbClr val="FF9933"/>
                    </a:solidFill>
                  </a:endParaRPr>
                </a:p>
              </p:txBody>
            </p:sp>
          </mc:Choice>
          <mc:Fallback xmlns="">
            <p:sp>
              <p:nvSpPr>
                <p:cNvPr id="126" name="TextBox 125">
                  <a:extLst>
                    <a:ext uri="{FF2B5EF4-FFF2-40B4-BE49-F238E27FC236}">
                      <a16:creationId xmlns:a16="http://schemas.microsoft.com/office/drawing/2014/main" id="{2EADC276-080C-7449-2473-FE534E138D0B}"/>
                    </a:ext>
                  </a:extLst>
                </p:cNvPr>
                <p:cNvSpPr txBox="1">
                  <a:spLocks noRot="1" noChangeAspect="1" noMove="1" noResize="1" noEditPoints="1" noAdjustHandles="1" noChangeArrowheads="1" noChangeShapeType="1" noTextEdit="1"/>
                </p:cNvSpPr>
                <p:nvPr/>
              </p:nvSpPr>
              <p:spPr>
                <a:xfrm>
                  <a:off x="9165653" y="5414270"/>
                  <a:ext cx="49404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CF5EF38B-91A4-7E87-E7C8-FDFFD914DCC5}"/>
                    </a:ext>
                  </a:extLst>
                </p:cNvPr>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a:extLst>
                    <a:ext uri="{FF2B5EF4-FFF2-40B4-BE49-F238E27FC236}">
                      <a16:creationId xmlns:a16="http://schemas.microsoft.com/office/drawing/2014/main" id="{CF5EF38B-91A4-7E87-E7C8-FDFFD914DCC5}"/>
                    </a:ext>
                  </a:extLst>
                </p:cNvPr>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1C3CFCDF-2C1B-166E-B3D4-DA39BD7644EC}"/>
                    </a:ext>
                  </a:extLst>
                </p:cNvPr>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a:extLst>
                    <a:ext uri="{FF2B5EF4-FFF2-40B4-BE49-F238E27FC236}">
                      <a16:creationId xmlns:a16="http://schemas.microsoft.com/office/drawing/2014/main" id="{1C3CFCDF-2C1B-166E-B3D4-DA39BD7644EC}"/>
                    </a:ext>
                  </a:extLst>
                </p:cNvPr>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10"/>
                  <a:stretch>
                    <a:fillRect/>
                  </a:stretch>
                </a:blipFill>
              </p:spPr>
              <p:txBody>
                <a:bodyPr/>
                <a:lstStyle/>
                <a:p>
                  <a:r>
                    <a:rPr lang="en-US">
                      <a:noFill/>
                    </a:rPr>
                    <a:t> </a:t>
                  </a:r>
                </a:p>
              </p:txBody>
            </p:sp>
          </mc:Fallback>
        </mc:AlternateContent>
        <p:sp>
          <p:nvSpPr>
            <p:cNvPr id="6" name="Freeform 4">
              <a:extLst>
                <a:ext uri="{FF2B5EF4-FFF2-40B4-BE49-F238E27FC236}">
                  <a16:creationId xmlns:a16="http://schemas.microsoft.com/office/drawing/2014/main" id="{10D3B2CC-705F-D70A-4A12-57B0642873DB}"/>
                </a:ext>
              </a:extLst>
            </p:cNvPr>
            <p:cNvSpPr/>
            <p:nvPr/>
          </p:nvSpPr>
          <p:spPr>
            <a:xfrm>
              <a:off x="6138563" y="3080616"/>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1891862" y="1970690"/>
                  </a:lnTo>
                  <a:lnTo>
                    <a:pt x="1686911" y="1466193"/>
                  </a:lnTo>
                  <a:lnTo>
                    <a:pt x="1781504" y="993228"/>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287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9BC1-3877-A0B9-2A79-2FBBAB9A420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9323723-3401-3E20-21C8-DBECCFDC4294}"/>
              </a:ext>
            </a:extLst>
          </p:cNvPr>
          <p:cNvSpPr txBox="1">
            <a:spLocks noGrp="1"/>
          </p:cNvSpPr>
          <p:nvPr>
            <p:ph type="title" idx="4294967295"/>
          </p:nvPr>
        </p:nvSpPr>
        <p:spPr>
          <a:xfrm>
            <a:off x="241474" y="71545"/>
            <a:ext cx="60665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Dijkstra’s Algorithm (7/8)</a:t>
            </a:r>
          </a:p>
        </p:txBody>
      </p:sp>
      <p:sp>
        <p:nvSpPr>
          <p:cNvPr id="9" name="TextBox 8">
            <a:extLst>
              <a:ext uri="{FF2B5EF4-FFF2-40B4-BE49-F238E27FC236}">
                <a16:creationId xmlns:a16="http://schemas.microsoft.com/office/drawing/2014/main" id="{87B571E0-1815-BBA3-7175-C8E1140C402C}"/>
              </a:ext>
            </a:extLst>
          </p:cNvPr>
          <p:cNvSpPr txBox="1"/>
          <p:nvPr/>
        </p:nvSpPr>
        <p:spPr>
          <a:xfrm>
            <a:off x="6553271" y="386968"/>
            <a:ext cx="4897289" cy="954107"/>
          </a:xfrm>
          <a:prstGeom prst="rect">
            <a:avLst/>
          </a:prstGeom>
          <a:noFill/>
          <a:ln>
            <a:solidFill>
              <a:srgbClr val="FF0000"/>
            </a:solidFill>
          </a:ln>
        </p:spPr>
        <p:txBody>
          <a:bodyPr wrap="square" rtlCol="0">
            <a:spAutoFit/>
          </a:bodyPr>
          <a:lstStyle/>
          <a:p>
            <a:r>
              <a:rPr lang="en-US" sz="2800" dirty="0">
                <a:solidFill>
                  <a:srgbClr val="FF0000"/>
                </a:solidFill>
              </a:rPr>
              <a:t>What if we had a negative-weight edge?</a:t>
            </a:r>
          </a:p>
        </p:txBody>
      </p:sp>
      <p:sp>
        <p:nvSpPr>
          <p:cNvPr id="5" name="TextBox 4">
            <a:extLst>
              <a:ext uri="{FF2B5EF4-FFF2-40B4-BE49-F238E27FC236}">
                <a16:creationId xmlns:a16="http://schemas.microsoft.com/office/drawing/2014/main" id="{FBECC6F7-BBE2-B245-586F-4B010699B06D}"/>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92378B3-4855-B409-F5A5-1898352C7DA1}"/>
                  </a:ext>
                </a:extLst>
              </p:cNvPr>
              <p:cNvGraphicFramePr>
                <a:graphicFrameLocks noGrp="1"/>
              </p:cNvGraphicFramePr>
              <p:nvPr>
                <p:extLst>
                  <p:ext uri="{D42A27DB-BD31-4B8C-83A1-F6EECF244321}">
                    <p14:modId xmlns:p14="http://schemas.microsoft.com/office/powerpoint/2010/main" val="3021066288"/>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14</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a:t>
                          </a:r>
                        </a:p>
                      </a:txBody>
                      <a:tcPr>
                        <a:solidFill>
                          <a:schemeClr val="accent2">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6">
                <a:extLst>
                  <a:ext uri="{FF2B5EF4-FFF2-40B4-BE49-F238E27FC236}">
                    <a16:creationId xmlns:a16="http://schemas.microsoft.com/office/drawing/2014/main" id="{192378B3-4855-B409-F5A5-1898352C7DA1}"/>
                  </a:ext>
                </a:extLst>
              </p:cNvPr>
              <p:cNvGraphicFramePr>
                <a:graphicFrameLocks noGrp="1"/>
              </p:cNvGraphicFramePr>
              <p:nvPr>
                <p:extLst>
                  <p:ext uri="{D42A27DB-BD31-4B8C-83A1-F6EECF244321}">
                    <p14:modId xmlns:p14="http://schemas.microsoft.com/office/powerpoint/2010/main" val="3021066288"/>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14</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a:t>
                          </a:r>
                        </a:p>
                      </a:txBody>
                      <a:tcPr>
                        <a:solidFill>
                          <a:schemeClr val="accent2">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1"/>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1"/>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3" name="Group 2" descr="The vertices are: 0,1,2,3,4,5,6,7&#10;The edges are as follows:&#10;(10,1) w=10, (0,2) w=12, &#10;(1,4) w=8, (1,2) w=9, &#10;(2,3) w=3, (2,5) w=1, &#10;(3,4) w=-13, (3,5) w=1, &#10;(4,6) w=5, (4,7) w=6, &#10;(5,6) w=7, &#10;(6,7) w=9, (6,8) w=11, &#10;(7,8) w=2&#10;&#10;Next we remove node 3 from the priority queue, which has distance 14. We mark 3 as done.&#10;&#10;The only undone neighbor of 3 is 4. Because 3 had distance 14 from the source, and the edge (3,4) had weight -13, there is a path to node 4 with cost 14-13=1. Node 4 currently has distance 18, and so this is a better path. We update the distance for node 4 to be 1 and then update its priority in the priority queue to match.">
            <a:extLst>
              <a:ext uri="{FF2B5EF4-FFF2-40B4-BE49-F238E27FC236}">
                <a16:creationId xmlns:a16="http://schemas.microsoft.com/office/drawing/2014/main" id="{F768C2B5-BAE6-7D5F-7184-70C57B7EFF11}"/>
              </a:ext>
            </a:extLst>
          </p:cNvPr>
          <p:cNvGrpSpPr/>
          <p:nvPr/>
        </p:nvGrpSpPr>
        <p:grpSpPr>
          <a:xfrm>
            <a:off x="6138563" y="3080616"/>
            <a:ext cx="4786097" cy="3073898"/>
            <a:chOff x="6138563" y="3080616"/>
            <a:chExt cx="4786097" cy="3073898"/>
          </a:xfrm>
        </p:grpSpPr>
        <p:grpSp>
          <p:nvGrpSpPr>
            <p:cNvPr id="44" name="Group 43">
              <a:extLst>
                <a:ext uri="{FF2B5EF4-FFF2-40B4-BE49-F238E27FC236}">
                  <a16:creationId xmlns:a16="http://schemas.microsoft.com/office/drawing/2014/main" id="{781FBA64-3EB3-0876-F334-4BFBF49B6367}"/>
                </a:ext>
              </a:extLst>
            </p:cNvPr>
            <p:cNvGrpSpPr/>
            <p:nvPr/>
          </p:nvGrpSpPr>
          <p:grpSpPr>
            <a:xfrm>
              <a:off x="6324600" y="3367274"/>
              <a:ext cx="4600060" cy="2787240"/>
              <a:chOff x="0" y="2862182"/>
              <a:chExt cx="7044346" cy="4268266"/>
            </a:xfrm>
          </p:grpSpPr>
          <p:cxnSp>
            <p:nvCxnSpPr>
              <p:cNvPr id="45" name="Straight Connector 44">
                <a:extLst>
                  <a:ext uri="{FF2B5EF4-FFF2-40B4-BE49-F238E27FC236}">
                    <a16:creationId xmlns:a16="http://schemas.microsoft.com/office/drawing/2014/main" id="{B4672FE4-78AF-DB1C-F7A9-8A5F46DBB931}"/>
                  </a:ext>
                </a:extLst>
              </p:cNvPr>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6A6613-E657-7438-A38B-C6DF39024A27}"/>
                  </a:ext>
                </a:extLst>
              </p:cNvPr>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F0D1EAE-AAE6-67F0-2866-E904DE21274A}"/>
                  </a:ext>
                </a:extLst>
              </p:cNvPr>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B692E36-1E3D-27DE-132C-011EFE2B63F9}"/>
                  </a:ext>
                </a:extLst>
              </p:cNvPr>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B551F2-78D0-D5A1-5CD3-65AE42E48EE6}"/>
                  </a:ext>
                </a:extLst>
              </p:cNvPr>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CDE9EC2-24AA-81C8-4E81-BA0B5BFAC344}"/>
                  </a:ext>
                </a:extLst>
              </p:cNvPr>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6C01F-6597-C127-B9E6-AB2E2D20146F}"/>
                  </a:ext>
                </a:extLst>
              </p:cNvPr>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8082606-B23E-4EFD-57DD-C6E210C8214B}"/>
                  </a:ext>
                </a:extLst>
              </p:cNvPr>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5A55D0A-E794-D8F9-2E84-132F9B5BF41B}"/>
                  </a:ext>
                </a:extLst>
              </p:cNvPr>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F295BB2-5A7E-2105-3ABE-FFCED730BD5E}"/>
                  </a:ext>
                </a:extLst>
              </p:cNvPr>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306CC77-BE81-28AF-C162-C4F4284A4C00}"/>
                  </a:ext>
                </a:extLst>
              </p:cNvPr>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CFF37F0-ADCC-59B1-F1E9-739AC3E486CF}"/>
                  </a:ext>
                </a:extLst>
              </p:cNvPr>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4051FC9-4758-357F-58AF-8EE3CE423E65}"/>
                  </a:ext>
                </a:extLst>
              </p:cNvPr>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D34BEFB-8C15-C30F-A76E-649DB2D8DC6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B7D31C0F-FD50-C1BB-1E89-8B9B0C2C432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30994771-3B36-8740-FB74-E11D4A408A6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a:extLst>
                  <a:ext uri="{FF2B5EF4-FFF2-40B4-BE49-F238E27FC236}">
                    <a16:creationId xmlns:a16="http://schemas.microsoft.com/office/drawing/2014/main" id="{5299972D-DB58-A031-8C3F-12C91149925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6E5B14B9-64DE-ED83-DB7E-152BED0F5A2F}"/>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CDB9BE47-9B1F-B7A5-60E2-22FD3C81040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75791E9C-411F-A8D3-B453-E0BE3F981DA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a:extLst>
                  <a:ext uri="{FF2B5EF4-FFF2-40B4-BE49-F238E27FC236}">
                    <a16:creationId xmlns:a16="http://schemas.microsoft.com/office/drawing/2014/main" id="{B95B4CB8-F371-0AB7-5E6F-3F34A318B68A}"/>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ACF207F9-9F30-CF48-C56E-1FD59D44BB02}"/>
                      </a:ext>
                    </a:extLst>
                  </p:cNvPr>
                  <p:cNvSpPr txBox="1"/>
                  <p:nvPr/>
                </p:nvSpPr>
                <p:spPr>
                  <a:xfrm>
                    <a:off x="2589114" y="3638194"/>
                    <a:ext cx="1051134" cy="565580"/>
                  </a:xfrm>
                  <a:prstGeom prst="rect">
                    <a:avLst/>
                  </a:prstGeom>
                  <a:solidFill>
                    <a:srgbClr val="CC99FF">
                      <a:alpha val="50196"/>
                    </a:srgb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7030A0"/>
                              </a:solidFill>
                              <a:latin typeface="Cambria Math" panose="02040503050406030204" pitchFamily="18" charset="0"/>
                            </a:rPr>
                            <m:t>−</m:t>
                          </m:r>
                          <m:r>
                            <a:rPr lang="en-US" b="1" i="1" dirty="0" smtClean="0">
                              <a:solidFill>
                                <a:srgbClr val="7030A0"/>
                              </a:solidFill>
                              <a:latin typeface="Cambria Math" panose="02040503050406030204" pitchFamily="18" charset="0"/>
                            </a:rPr>
                            <m:t>𝟏𝟑</m:t>
                          </m:r>
                        </m:oMath>
                      </m:oMathPara>
                    </a14:m>
                    <a:endParaRPr lang="en-US" b="1" dirty="0">
                      <a:solidFill>
                        <a:srgbClr val="7030A0"/>
                      </a:solidFill>
                    </a:endParaRPr>
                  </a:p>
                </p:txBody>
              </p:sp>
            </mc:Choice>
            <mc:Fallback xmlns="">
              <p:sp>
                <p:nvSpPr>
                  <p:cNvPr id="104" name="TextBox 103">
                    <a:extLst>
                      <a:ext uri="{FF2B5EF4-FFF2-40B4-BE49-F238E27FC236}">
                        <a16:creationId xmlns:a16="http://schemas.microsoft.com/office/drawing/2014/main" id="{ACF207F9-9F30-CF48-C56E-1FD59D44BB02}"/>
                      </a:ext>
                    </a:extLst>
                  </p:cNvPr>
                  <p:cNvSpPr txBox="1">
                    <a:spLocks noRot="1" noChangeAspect="1" noMove="1" noResize="1" noEditPoints="1" noAdjustHandles="1" noChangeArrowheads="1" noChangeShapeType="1" noTextEdit="1"/>
                  </p:cNvSpPr>
                  <p:nvPr/>
                </p:nvSpPr>
                <p:spPr>
                  <a:xfrm>
                    <a:off x="2589114" y="3638194"/>
                    <a:ext cx="1051134" cy="565580"/>
                  </a:xfrm>
                  <a:prstGeom prst="rect">
                    <a:avLst/>
                  </a:prstGeom>
                  <a:blipFill>
                    <a:blip r:embed="rId2"/>
                    <a:stretch>
                      <a:fillRect/>
                    </a:stretch>
                  </a:blipFill>
                </p:spPr>
                <p:txBody>
                  <a:bodyPr/>
                  <a:lstStyle/>
                  <a:p>
                    <a:r>
                      <a:rPr lang="en-US">
                        <a:noFill/>
                      </a:rPr>
                      <a:t> </a:t>
                    </a:r>
                  </a:p>
                </p:txBody>
              </p:sp>
            </mc:Fallback>
          </mc:AlternateContent>
          <p:sp>
            <p:nvSpPr>
              <p:cNvPr id="105" name="TextBox 104">
                <a:extLst>
                  <a:ext uri="{FF2B5EF4-FFF2-40B4-BE49-F238E27FC236}">
                    <a16:creationId xmlns:a16="http://schemas.microsoft.com/office/drawing/2014/main" id="{38AB05C9-E46C-4BEC-DE8F-8B14522DD1A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6E3F4BD9-B492-B6DF-CEBD-FFEDA3156331}"/>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718B3B82-4DFD-5FDC-F1CA-5BD612B2B35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CA96A5F4-A861-6B1A-F7D0-4E2CC681650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06282D63-8981-A1BF-23F3-B38723AEFDF4}"/>
                  </a:ext>
                </a:extLst>
              </p:cNvPr>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A999FCA3-59F0-979F-F760-895862F0024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F8806EE8-2543-EBC4-3F19-3958E579A014}"/>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a:extLst>
                  <a:ext uri="{FF2B5EF4-FFF2-40B4-BE49-F238E27FC236}">
                    <a16:creationId xmlns:a16="http://schemas.microsoft.com/office/drawing/2014/main" id="{FEA77836-7E3A-BD3A-F07F-122AB1712472}"/>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a:extLst>
                  <a:ext uri="{FF2B5EF4-FFF2-40B4-BE49-F238E27FC236}">
                    <a16:creationId xmlns:a16="http://schemas.microsoft.com/office/drawing/2014/main" id="{9B259E3B-A45A-0153-F162-F6A7E7F85CCE}"/>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a:extLst>
                  <a:ext uri="{FF2B5EF4-FFF2-40B4-BE49-F238E27FC236}">
                    <a16:creationId xmlns:a16="http://schemas.microsoft.com/office/drawing/2014/main" id="{5A90185B-0DFC-D799-4CFC-724ADDE48AD8}"/>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a:extLst>
                  <a:ext uri="{FF2B5EF4-FFF2-40B4-BE49-F238E27FC236}">
                    <a16:creationId xmlns:a16="http://schemas.microsoft.com/office/drawing/2014/main" id="{5999F7A4-3F5E-626B-64ED-50F6A7D612CF}"/>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a:extLst>
                  <a:ext uri="{FF2B5EF4-FFF2-40B4-BE49-F238E27FC236}">
                    <a16:creationId xmlns:a16="http://schemas.microsoft.com/office/drawing/2014/main" id="{49B00AEF-091C-C2CD-F705-C0814DC81D94}"/>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a:extLst>
                  <a:ext uri="{FF2B5EF4-FFF2-40B4-BE49-F238E27FC236}">
                    <a16:creationId xmlns:a16="http://schemas.microsoft.com/office/drawing/2014/main" id="{004F5CDC-46B5-F52D-A93F-1AD7CF451D03}"/>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a:extLst>
                  <a:ext uri="{FF2B5EF4-FFF2-40B4-BE49-F238E27FC236}">
                    <a16:creationId xmlns:a16="http://schemas.microsoft.com/office/drawing/2014/main" id="{4E3F5497-C62C-8D94-E8A5-9D14D75459A3}"/>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a:extLst>
                  <a:ext uri="{FF2B5EF4-FFF2-40B4-BE49-F238E27FC236}">
                    <a16:creationId xmlns:a16="http://schemas.microsoft.com/office/drawing/2014/main" id="{0314616D-7046-798C-DA33-6EA291BBD504}"/>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a:extLst>
                <a:ext uri="{FF2B5EF4-FFF2-40B4-BE49-F238E27FC236}">
                  <a16:creationId xmlns:a16="http://schemas.microsoft.com/office/drawing/2014/main" id="{78FD2D8A-A0C4-11D9-979E-ACE0D8B0908B}"/>
                </a:ext>
              </a:extLst>
            </p:cNvPr>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4C496082-92F1-BFEA-B8E6-7367A215694D}"/>
                    </a:ext>
                  </a:extLst>
                </p:cNvPr>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a:extLst>
                    <a:ext uri="{FF2B5EF4-FFF2-40B4-BE49-F238E27FC236}">
                      <a16:creationId xmlns:a16="http://schemas.microsoft.com/office/drawing/2014/main" id="{4C496082-92F1-BFEA-B8E6-7367A215694D}"/>
                    </a:ext>
                  </a:extLst>
                </p:cNvPr>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92571741-AA7C-6BB9-353E-73FECCD4C0D1}"/>
                    </a:ext>
                  </a:extLst>
                </p:cNvPr>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a:extLst>
                    <a:ext uri="{FF2B5EF4-FFF2-40B4-BE49-F238E27FC236}">
                      <a16:creationId xmlns:a16="http://schemas.microsoft.com/office/drawing/2014/main" id="{92571741-AA7C-6BB9-353E-73FECCD4C0D1}"/>
                    </a:ext>
                  </a:extLst>
                </p:cNvPr>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50B5C3AB-7412-7483-0E48-1EB24EDE9C6B}"/>
                    </a:ext>
                  </a:extLst>
                </p:cNvPr>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14</m:t>
                        </m:r>
                      </m:oMath>
                    </m:oMathPara>
                  </a14:m>
                  <a:endParaRPr lang="en-US" dirty="0">
                    <a:solidFill>
                      <a:srgbClr val="FF9933"/>
                    </a:solidFill>
                  </a:endParaRPr>
                </a:p>
              </p:txBody>
            </p:sp>
          </mc:Choice>
          <mc:Fallback xmlns="">
            <p:sp>
              <p:nvSpPr>
                <p:cNvPr id="123" name="TextBox 122">
                  <a:extLst>
                    <a:ext uri="{FF2B5EF4-FFF2-40B4-BE49-F238E27FC236}">
                      <a16:creationId xmlns:a16="http://schemas.microsoft.com/office/drawing/2014/main" id="{50B5C3AB-7412-7483-0E48-1EB24EDE9C6B}"/>
                    </a:ext>
                  </a:extLst>
                </p:cNvPr>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EAEACC80-3E1A-01C0-3EA2-FEC53818A9FC}"/>
                    </a:ext>
                  </a:extLst>
                </p:cNvPr>
                <p:cNvSpPr txBox="1"/>
                <p:nvPr/>
              </p:nvSpPr>
              <p:spPr>
                <a:xfrm>
                  <a:off x="8690379" y="325891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m:t>
                        </m:r>
                      </m:oMath>
                    </m:oMathPara>
                  </a14:m>
                  <a:endParaRPr lang="en-US" dirty="0">
                    <a:solidFill>
                      <a:srgbClr val="FF9933"/>
                    </a:solidFill>
                  </a:endParaRPr>
                </a:p>
              </p:txBody>
            </p:sp>
          </mc:Choice>
          <mc:Fallback xmlns="">
            <p:sp>
              <p:nvSpPr>
                <p:cNvPr id="124" name="TextBox 123">
                  <a:extLst>
                    <a:ext uri="{FF2B5EF4-FFF2-40B4-BE49-F238E27FC236}">
                      <a16:creationId xmlns:a16="http://schemas.microsoft.com/office/drawing/2014/main" id="{EAEACC80-3E1A-01C0-3EA2-FEC53818A9FC}"/>
                    </a:ext>
                  </a:extLst>
                </p:cNvPr>
                <p:cNvSpPr txBox="1">
                  <a:spLocks noRot="1" noChangeAspect="1" noMove="1" noResize="1" noEditPoints="1" noAdjustHandles="1" noChangeArrowheads="1" noChangeShapeType="1" noTextEdit="1"/>
                </p:cNvSpPr>
                <p:nvPr/>
              </p:nvSpPr>
              <p:spPr>
                <a:xfrm>
                  <a:off x="8690379" y="3258914"/>
                  <a:ext cx="36580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4751C839-8CBA-C81F-C4A4-64CA10F54AE5}"/>
                    </a:ext>
                  </a:extLst>
                </p:cNvPr>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a:extLst>
                    <a:ext uri="{FF2B5EF4-FFF2-40B4-BE49-F238E27FC236}">
                      <a16:creationId xmlns:a16="http://schemas.microsoft.com/office/drawing/2014/main" id="{4751C839-8CBA-C81F-C4A4-64CA10F54AE5}"/>
                    </a:ext>
                  </a:extLst>
                </p:cNvPr>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A2D4AEF7-1358-E518-F02E-B190D32BEA98}"/>
                    </a:ext>
                  </a:extLst>
                </p:cNvPr>
                <p:cNvSpPr txBox="1"/>
                <p:nvPr/>
              </p:nvSpPr>
              <p:spPr>
                <a:xfrm>
                  <a:off x="9165653" y="541427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20</m:t>
                        </m:r>
                      </m:oMath>
                    </m:oMathPara>
                  </a14:m>
                  <a:endParaRPr lang="en-US" dirty="0">
                    <a:solidFill>
                      <a:srgbClr val="FF9933"/>
                    </a:solidFill>
                  </a:endParaRPr>
                </a:p>
              </p:txBody>
            </p:sp>
          </mc:Choice>
          <mc:Fallback xmlns="">
            <p:sp>
              <p:nvSpPr>
                <p:cNvPr id="126" name="TextBox 125">
                  <a:extLst>
                    <a:ext uri="{FF2B5EF4-FFF2-40B4-BE49-F238E27FC236}">
                      <a16:creationId xmlns:a16="http://schemas.microsoft.com/office/drawing/2014/main" id="{A2D4AEF7-1358-E518-F02E-B190D32BEA98}"/>
                    </a:ext>
                  </a:extLst>
                </p:cNvPr>
                <p:cNvSpPr txBox="1">
                  <a:spLocks noRot="1" noChangeAspect="1" noMove="1" noResize="1" noEditPoints="1" noAdjustHandles="1" noChangeArrowheads="1" noChangeShapeType="1" noTextEdit="1"/>
                </p:cNvSpPr>
                <p:nvPr/>
              </p:nvSpPr>
              <p:spPr>
                <a:xfrm>
                  <a:off x="9165653" y="5414270"/>
                  <a:ext cx="49404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491D7C20-D5BF-4701-CAF2-67A0A6BFF8FD}"/>
                    </a:ext>
                  </a:extLst>
                </p:cNvPr>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a:extLst>
                    <a:ext uri="{FF2B5EF4-FFF2-40B4-BE49-F238E27FC236}">
                      <a16:creationId xmlns:a16="http://schemas.microsoft.com/office/drawing/2014/main" id="{491D7C20-D5BF-4701-CAF2-67A0A6BFF8FD}"/>
                    </a:ext>
                  </a:extLst>
                </p:cNvPr>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5877C157-BBAB-E0FE-7870-CC2F5E9FA266}"/>
                    </a:ext>
                  </a:extLst>
                </p:cNvPr>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a:extLst>
                    <a:ext uri="{FF2B5EF4-FFF2-40B4-BE49-F238E27FC236}">
                      <a16:creationId xmlns:a16="http://schemas.microsoft.com/office/drawing/2014/main" id="{5877C157-BBAB-E0FE-7870-CC2F5E9FA266}"/>
                    </a:ext>
                  </a:extLst>
                </p:cNvPr>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10"/>
                  <a:stretch>
                    <a:fillRect/>
                  </a:stretch>
                </a:blipFill>
              </p:spPr>
              <p:txBody>
                <a:bodyPr/>
                <a:lstStyle/>
                <a:p>
                  <a:r>
                    <a:rPr lang="en-US">
                      <a:noFill/>
                    </a:rPr>
                    <a:t> </a:t>
                  </a:r>
                </a:p>
              </p:txBody>
            </p:sp>
          </mc:Fallback>
        </mc:AlternateContent>
        <p:sp>
          <p:nvSpPr>
            <p:cNvPr id="6" name="Freeform 4">
              <a:extLst>
                <a:ext uri="{FF2B5EF4-FFF2-40B4-BE49-F238E27FC236}">
                  <a16:creationId xmlns:a16="http://schemas.microsoft.com/office/drawing/2014/main" id="{14B28B9B-81DA-7A57-9030-1A13EFE12F97}"/>
                </a:ext>
              </a:extLst>
            </p:cNvPr>
            <p:cNvSpPr/>
            <p:nvPr/>
          </p:nvSpPr>
          <p:spPr>
            <a:xfrm>
              <a:off x="6138563" y="3080616"/>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2169050 w 2632842"/>
                <a:gd name="connsiteY8" fmla="*/ 1258375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2169050 w 2632842"/>
                <a:gd name="connsiteY8" fmla="*/ 1258375 h 3026979"/>
                <a:gd name="connsiteX9" fmla="*/ 2005948 w 2632842"/>
                <a:gd name="connsiteY9" fmla="*/ 951664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2548567 w 2632842"/>
                <a:gd name="connsiteY7" fmla="*/ 1912501 h 3026979"/>
                <a:gd name="connsiteX8" fmla="*/ 2169050 w 2632842"/>
                <a:gd name="connsiteY8" fmla="*/ 1258375 h 3026979"/>
                <a:gd name="connsiteX9" fmla="*/ 2005948 w 2632842"/>
                <a:gd name="connsiteY9" fmla="*/ 951664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2548567" y="1912501"/>
                  </a:lnTo>
                  <a:lnTo>
                    <a:pt x="2169050" y="1258375"/>
                  </a:lnTo>
                  <a:lnTo>
                    <a:pt x="2005948" y="951664"/>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58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7509B-A7A5-D37F-A6F1-E927CFA7082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1F0EFEA-7E0A-1485-278D-09DE2FF39CC9}"/>
              </a:ext>
            </a:extLst>
          </p:cNvPr>
          <p:cNvSpPr txBox="1">
            <a:spLocks noGrp="1"/>
          </p:cNvSpPr>
          <p:nvPr>
            <p:ph type="title" idx="4294967295"/>
          </p:nvPr>
        </p:nvSpPr>
        <p:spPr>
          <a:xfrm>
            <a:off x="241474" y="71545"/>
            <a:ext cx="60665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Dijkstra’s Algorithm (8/8)</a:t>
            </a:r>
          </a:p>
        </p:txBody>
      </p:sp>
      <p:sp>
        <p:nvSpPr>
          <p:cNvPr id="9" name="TextBox 8">
            <a:extLst>
              <a:ext uri="{FF2B5EF4-FFF2-40B4-BE49-F238E27FC236}">
                <a16:creationId xmlns:a16="http://schemas.microsoft.com/office/drawing/2014/main" id="{22DB12FB-7A0D-DA40-4823-7D2ADEAF4538}"/>
              </a:ext>
            </a:extLst>
          </p:cNvPr>
          <p:cNvSpPr txBox="1"/>
          <p:nvPr/>
        </p:nvSpPr>
        <p:spPr>
          <a:xfrm>
            <a:off x="6553271" y="386968"/>
            <a:ext cx="4897289" cy="954107"/>
          </a:xfrm>
          <a:prstGeom prst="rect">
            <a:avLst/>
          </a:prstGeom>
          <a:noFill/>
          <a:ln>
            <a:solidFill>
              <a:srgbClr val="FF0000"/>
            </a:solidFill>
          </a:ln>
        </p:spPr>
        <p:txBody>
          <a:bodyPr wrap="square" rtlCol="0">
            <a:spAutoFit/>
          </a:bodyPr>
          <a:lstStyle/>
          <a:p>
            <a:r>
              <a:rPr lang="en-US" sz="2800" dirty="0">
                <a:solidFill>
                  <a:srgbClr val="FF0000"/>
                </a:solidFill>
              </a:rPr>
              <a:t>What if we had a negative-weight edge?</a:t>
            </a:r>
          </a:p>
        </p:txBody>
      </p:sp>
      <p:sp>
        <p:nvSpPr>
          <p:cNvPr id="5" name="TextBox 4">
            <a:extLst>
              <a:ext uri="{FF2B5EF4-FFF2-40B4-BE49-F238E27FC236}">
                <a16:creationId xmlns:a16="http://schemas.microsoft.com/office/drawing/2014/main" id="{D2C60D77-CDE9-9ED5-3B2A-DECB9CBE2D18}"/>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8360AB3-F95D-73ED-ECDB-2ED76BCDD234}"/>
                  </a:ext>
                </a:extLst>
              </p:cNvPr>
              <p:cNvGraphicFramePr>
                <a:graphicFrameLocks noGrp="1"/>
              </p:cNvGraphicFramePr>
              <p:nvPr>
                <p:extLst>
                  <p:ext uri="{D42A27DB-BD31-4B8C-83A1-F6EECF244321}">
                    <p14:modId xmlns:p14="http://schemas.microsoft.com/office/powerpoint/2010/main" val="3224117319"/>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14</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6">
                <a:extLst>
                  <a:ext uri="{FF2B5EF4-FFF2-40B4-BE49-F238E27FC236}">
                    <a16:creationId xmlns:a16="http://schemas.microsoft.com/office/drawing/2014/main" id="{88360AB3-F95D-73ED-ECDB-2ED76BCDD234}"/>
                  </a:ext>
                </a:extLst>
              </p:cNvPr>
              <p:cNvGraphicFramePr>
                <a:graphicFrameLocks noGrp="1"/>
              </p:cNvGraphicFramePr>
              <p:nvPr>
                <p:extLst>
                  <p:ext uri="{D42A27DB-BD31-4B8C-83A1-F6EECF244321}">
                    <p14:modId xmlns:p14="http://schemas.microsoft.com/office/powerpoint/2010/main" val="3224117319"/>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14</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1"/>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1"/>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3" name="Group 2" descr="The vertices are: 0,1,2,3,4,5,6,7&#10;The edges are as follows:&#10;(10,1) w=10, (0,2) w=12, &#10;(1,4) w=8, (1,2) w=9, &#10;(2,3) w=3, (2,5) w=1, &#10;(3,4) w=-13, (3,5) w=1, &#10;(4,6) w=5, (4,7) w=6, &#10;(5,6) w=7, &#10;(6,7) w=9, (6,8) w=11, &#10;(7,8) w=2&#10;&#10;Next we remove node 4 from the priority queue, which has distance 1. We mark 4 as done.&#10;&#10;From here we can see that 4 is distance 1 from the source, and there is an edge from node 4 to node 1 with weight 8. Taking this edge would give a path of cost 9 to node 1. Since node 1 is currently marked as &quot;done&quot;, the algorithm never considers this path. When we marked 1 as done we found a path of cost 10 instead, meaning we did not get the correct shortest path to node 1.">
            <a:extLst>
              <a:ext uri="{FF2B5EF4-FFF2-40B4-BE49-F238E27FC236}">
                <a16:creationId xmlns:a16="http://schemas.microsoft.com/office/drawing/2014/main" id="{400F1266-F02F-FC78-DC63-AD597982C83B}"/>
              </a:ext>
            </a:extLst>
          </p:cNvPr>
          <p:cNvGrpSpPr/>
          <p:nvPr/>
        </p:nvGrpSpPr>
        <p:grpSpPr>
          <a:xfrm>
            <a:off x="4327672" y="3080616"/>
            <a:ext cx="6596988" cy="3073898"/>
            <a:chOff x="4327672" y="3080616"/>
            <a:chExt cx="6596988" cy="3073898"/>
          </a:xfrm>
        </p:grpSpPr>
        <p:grpSp>
          <p:nvGrpSpPr>
            <p:cNvPr id="44" name="Group 43">
              <a:extLst>
                <a:ext uri="{FF2B5EF4-FFF2-40B4-BE49-F238E27FC236}">
                  <a16:creationId xmlns:a16="http://schemas.microsoft.com/office/drawing/2014/main" id="{870862DA-97D7-B978-54EF-F2BAC55F241D}"/>
                </a:ext>
              </a:extLst>
            </p:cNvPr>
            <p:cNvGrpSpPr/>
            <p:nvPr/>
          </p:nvGrpSpPr>
          <p:grpSpPr>
            <a:xfrm>
              <a:off x="6324600" y="3367274"/>
              <a:ext cx="4600060" cy="2787240"/>
              <a:chOff x="0" y="2862182"/>
              <a:chExt cx="7044346" cy="4268266"/>
            </a:xfrm>
          </p:grpSpPr>
          <p:cxnSp>
            <p:nvCxnSpPr>
              <p:cNvPr id="45" name="Straight Connector 44">
                <a:extLst>
                  <a:ext uri="{FF2B5EF4-FFF2-40B4-BE49-F238E27FC236}">
                    <a16:creationId xmlns:a16="http://schemas.microsoft.com/office/drawing/2014/main" id="{6E917015-8D8D-8F91-BF40-A1A65432E2FB}"/>
                  </a:ext>
                </a:extLst>
              </p:cNvPr>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3A3D3F4-81C3-2232-B66F-B8DE46037D11}"/>
                  </a:ext>
                </a:extLst>
              </p:cNvPr>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BBE16A1-B173-D3E8-131E-5F971960929F}"/>
                  </a:ext>
                </a:extLst>
              </p:cNvPr>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53FD12E-05A7-AF69-90C2-2ED7783E8747}"/>
                  </a:ext>
                </a:extLst>
              </p:cNvPr>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AC6E316-696F-2C61-7AAB-BA7278884447}"/>
                  </a:ext>
                </a:extLst>
              </p:cNvPr>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8C248A8-1C65-3924-02CE-3BF3B55FD40A}"/>
                  </a:ext>
                </a:extLst>
              </p:cNvPr>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DEC080D-8FD0-269C-3273-F58E378C6A86}"/>
                  </a:ext>
                </a:extLst>
              </p:cNvPr>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33F71B2-9345-8C91-A471-F6D579A534D5}"/>
                  </a:ext>
                </a:extLst>
              </p:cNvPr>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8DACDC8-1A8F-506D-CA11-3BB6008C1583}"/>
                  </a:ext>
                </a:extLst>
              </p:cNvPr>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9A2466-CE09-EA01-7898-8E3256B03912}"/>
                  </a:ext>
                </a:extLst>
              </p:cNvPr>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5A12195-E72F-0E04-448C-7D99C114D921}"/>
                  </a:ext>
                </a:extLst>
              </p:cNvPr>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3F53516-C9C8-A96B-5DF4-874BB8B6751B}"/>
                  </a:ext>
                </a:extLst>
              </p:cNvPr>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715EB73-979F-60ED-2424-EF30D99EF4E7}"/>
                  </a:ext>
                </a:extLst>
              </p:cNvPr>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AB35488-A2AC-496F-B95D-BBCEE5E5D718}"/>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6FB531B8-6B49-2D87-C1E4-95B18E7E629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468102F0-0143-1DCC-5881-9A85BF18B2A2}"/>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a:extLst>
                  <a:ext uri="{FF2B5EF4-FFF2-40B4-BE49-F238E27FC236}">
                    <a16:creationId xmlns:a16="http://schemas.microsoft.com/office/drawing/2014/main" id="{E3A40414-89DD-FE55-0520-6F0376F0D19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33DE062-BB64-7BF7-A559-3396143E57BE}"/>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B2A108CE-F05A-BFC1-D35C-37C0D98D85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7ED40FB4-D34D-51D6-0E03-444625536F58}"/>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a:extLst>
                  <a:ext uri="{FF2B5EF4-FFF2-40B4-BE49-F238E27FC236}">
                    <a16:creationId xmlns:a16="http://schemas.microsoft.com/office/drawing/2014/main" id="{B1C4B7ED-8C69-403A-E98E-E2E564087A4B}"/>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F5293F6D-543D-0FD4-282D-7CD03EBCF6F4}"/>
                      </a:ext>
                    </a:extLst>
                  </p:cNvPr>
                  <p:cNvSpPr txBox="1"/>
                  <p:nvPr/>
                </p:nvSpPr>
                <p:spPr>
                  <a:xfrm>
                    <a:off x="2589114" y="3638194"/>
                    <a:ext cx="1051134" cy="565580"/>
                  </a:xfrm>
                  <a:prstGeom prst="rect">
                    <a:avLst/>
                  </a:prstGeom>
                  <a:solidFill>
                    <a:srgbClr val="CC99FF">
                      <a:alpha val="50196"/>
                    </a:srgb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7030A0"/>
                              </a:solidFill>
                              <a:latin typeface="Cambria Math" panose="02040503050406030204" pitchFamily="18" charset="0"/>
                            </a:rPr>
                            <m:t>−</m:t>
                          </m:r>
                          <m:r>
                            <a:rPr lang="en-US" b="1" i="1" dirty="0" smtClean="0">
                              <a:solidFill>
                                <a:srgbClr val="7030A0"/>
                              </a:solidFill>
                              <a:latin typeface="Cambria Math" panose="02040503050406030204" pitchFamily="18" charset="0"/>
                            </a:rPr>
                            <m:t>𝟏𝟑</m:t>
                          </m:r>
                        </m:oMath>
                      </m:oMathPara>
                    </a14:m>
                    <a:endParaRPr lang="en-US" b="1" dirty="0">
                      <a:solidFill>
                        <a:srgbClr val="7030A0"/>
                      </a:solidFill>
                    </a:endParaRPr>
                  </a:p>
                </p:txBody>
              </p:sp>
            </mc:Choice>
            <mc:Fallback xmlns="">
              <p:sp>
                <p:nvSpPr>
                  <p:cNvPr id="104" name="TextBox 103">
                    <a:extLst>
                      <a:ext uri="{FF2B5EF4-FFF2-40B4-BE49-F238E27FC236}">
                        <a16:creationId xmlns:a16="http://schemas.microsoft.com/office/drawing/2014/main" id="{F5293F6D-543D-0FD4-282D-7CD03EBCF6F4}"/>
                      </a:ext>
                    </a:extLst>
                  </p:cNvPr>
                  <p:cNvSpPr txBox="1">
                    <a:spLocks noRot="1" noChangeAspect="1" noMove="1" noResize="1" noEditPoints="1" noAdjustHandles="1" noChangeArrowheads="1" noChangeShapeType="1" noTextEdit="1"/>
                  </p:cNvSpPr>
                  <p:nvPr/>
                </p:nvSpPr>
                <p:spPr>
                  <a:xfrm>
                    <a:off x="2589114" y="3638194"/>
                    <a:ext cx="1051134" cy="565580"/>
                  </a:xfrm>
                  <a:prstGeom prst="rect">
                    <a:avLst/>
                  </a:prstGeom>
                  <a:blipFill>
                    <a:blip r:embed="rId2"/>
                    <a:stretch>
                      <a:fillRect/>
                    </a:stretch>
                  </a:blipFill>
                </p:spPr>
                <p:txBody>
                  <a:bodyPr/>
                  <a:lstStyle/>
                  <a:p>
                    <a:r>
                      <a:rPr lang="en-US">
                        <a:noFill/>
                      </a:rPr>
                      <a:t> </a:t>
                    </a:r>
                  </a:p>
                </p:txBody>
              </p:sp>
            </mc:Fallback>
          </mc:AlternateContent>
          <p:sp>
            <p:nvSpPr>
              <p:cNvPr id="105" name="TextBox 104">
                <a:extLst>
                  <a:ext uri="{FF2B5EF4-FFF2-40B4-BE49-F238E27FC236}">
                    <a16:creationId xmlns:a16="http://schemas.microsoft.com/office/drawing/2014/main" id="{B02AAE0F-BE54-0EE6-B71D-B96C5AC9056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296F102-081C-4A60-050D-FE2294076E2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77ACEA55-63F5-2631-F830-4DE03F6C9BC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1A171A41-B8DA-3B7E-3654-973469E6A8C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69B3696B-7BE3-20A3-A1CE-F00E2F93279D}"/>
                  </a:ext>
                </a:extLst>
              </p:cNvPr>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0E2D629F-099A-C1ED-F808-33434EFFFFE3}"/>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F8AA0175-14A8-1F94-CF31-A2A71801F5F4}"/>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a:extLst>
                  <a:ext uri="{FF2B5EF4-FFF2-40B4-BE49-F238E27FC236}">
                    <a16:creationId xmlns:a16="http://schemas.microsoft.com/office/drawing/2014/main" id="{B5922E9A-FED7-77C7-EB13-ED771DFCF9A3}"/>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a:extLst>
                  <a:ext uri="{FF2B5EF4-FFF2-40B4-BE49-F238E27FC236}">
                    <a16:creationId xmlns:a16="http://schemas.microsoft.com/office/drawing/2014/main" id="{64E08466-A355-4B4C-F235-7E75082440A3}"/>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a:extLst>
                  <a:ext uri="{FF2B5EF4-FFF2-40B4-BE49-F238E27FC236}">
                    <a16:creationId xmlns:a16="http://schemas.microsoft.com/office/drawing/2014/main" id="{2B6CC5A4-1A4C-B7DF-01A6-34B1B9893E92}"/>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a:extLst>
                  <a:ext uri="{FF2B5EF4-FFF2-40B4-BE49-F238E27FC236}">
                    <a16:creationId xmlns:a16="http://schemas.microsoft.com/office/drawing/2014/main" id="{E4B90B39-AE2B-250E-5725-E5E784ABB5B4}"/>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a:extLst>
                  <a:ext uri="{FF2B5EF4-FFF2-40B4-BE49-F238E27FC236}">
                    <a16:creationId xmlns:a16="http://schemas.microsoft.com/office/drawing/2014/main" id="{4F4D7F86-F159-61C3-75E3-8CED518B52DE}"/>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a:extLst>
                  <a:ext uri="{FF2B5EF4-FFF2-40B4-BE49-F238E27FC236}">
                    <a16:creationId xmlns:a16="http://schemas.microsoft.com/office/drawing/2014/main" id="{06810E05-9FC7-7C1B-11DC-D60F92A4C897}"/>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a:extLst>
                  <a:ext uri="{FF2B5EF4-FFF2-40B4-BE49-F238E27FC236}">
                    <a16:creationId xmlns:a16="http://schemas.microsoft.com/office/drawing/2014/main" id="{ED028A64-C5C5-7105-75B0-FF5DC0E7166B}"/>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a:extLst>
                  <a:ext uri="{FF2B5EF4-FFF2-40B4-BE49-F238E27FC236}">
                    <a16:creationId xmlns:a16="http://schemas.microsoft.com/office/drawing/2014/main" id="{3648CC2D-E7C5-66F6-04D1-57F07FDAEAC9}"/>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a:extLst>
                <a:ext uri="{FF2B5EF4-FFF2-40B4-BE49-F238E27FC236}">
                  <a16:creationId xmlns:a16="http://schemas.microsoft.com/office/drawing/2014/main" id="{1F869D36-F53F-A383-2ED3-CD4E496F5382}"/>
                </a:ext>
              </a:extLst>
            </p:cNvPr>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5F01EBBA-7C2D-52CE-B4DA-6F3E7356AF8F}"/>
                    </a:ext>
                  </a:extLst>
                </p:cNvPr>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a:extLst>
                    <a:ext uri="{FF2B5EF4-FFF2-40B4-BE49-F238E27FC236}">
                      <a16:creationId xmlns:a16="http://schemas.microsoft.com/office/drawing/2014/main" id="{5F01EBBA-7C2D-52CE-B4DA-6F3E7356AF8F}"/>
                    </a:ext>
                  </a:extLst>
                </p:cNvPr>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9A87128-7A7B-9024-2B6A-A948730D622A}"/>
                    </a:ext>
                  </a:extLst>
                </p:cNvPr>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a:extLst>
                    <a:ext uri="{FF2B5EF4-FFF2-40B4-BE49-F238E27FC236}">
                      <a16:creationId xmlns:a16="http://schemas.microsoft.com/office/drawing/2014/main" id="{A9A87128-7A7B-9024-2B6A-A948730D622A}"/>
                    </a:ext>
                  </a:extLst>
                </p:cNvPr>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98996895-9BC9-8B8B-E940-DA7856A79036}"/>
                    </a:ext>
                  </a:extLst>
                </p:cNvPr>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14</m:t>
                        </m:r>
                      </m:oMath>
                    </m:oMathPara>
                  </a14:m>
                  <a:endParaRPr lang="en-US" dirty="0">
                    <a:solidFill>
                      <a:srgbClr val="FF9933"/>
                    </a:solidFill>
                  </a:endParaRPr>
                </a:p>
              </p:txBody>
            </p:sp>
          </mc:Choice>
          <mc:Fallback xmlns="">
            <p:sp>
              <p:nvSpPr>
                <p:cNvPr id="123" name="TextBox 122">
                  <a:extLst>
                    <a:ext uri="{FF2B5EF4-FFF2-40B4-BE49-F238E27FC236}">
                      <a16:creationId xmlns:a16="http://schemas.microsoft.com/office/drawing/2014/main" id="{98996895-9BC9-8B8B-E940-DA7856A79036}"/>
                    </a:ext>
                  </a:extLst>
                </p:cNvPr>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1D513E71-6F16-7993-4533-C2045B4DAFFF}"/>
                    </a:ext>
                  </a:extLst>
                </p:cNvPr>
                <p:cNvSpPr txBox="1"/>
                <p:nvPr/>
              </p:nvSpPr>
              <p:spPr>
                <a:xfrm>
                  <a:off x="8690379" y="3258914"/>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m:t>
                        </m:r>
                      </m:oMath>
                    </m:oMathPara>
                  </a14:m>
                  <a:endParaRPr lang="en-US" dirty="0">
                    <a:solidFill>
                      <a:srgbClr val="FF9933"/>
                    </a:solidFill>
                  </a:endParaRPr>
                </a:p>
              </p:txBody>
            </p:sp>
          </mc:Choice>
          <mc:Fallback xmlns="">
            <p:sp>
              <p:nvSpPr>
                <p:cNvPr id="124" name="TextBox 123">
                  <a:extLst>
                    <a:ext uri="{FF2B5EF4-FFF2-40B4-BE49-F238E27FC236}">
                      <a16:creationId xmlns:a16="http://schemas.microsoft.com/office/drawing/2014/main" id="{1D513E71-6F16-7993-4533-C2045B4DAFFF}"/>
                    </a:ext>
                  </a:extLst>
                </p:cNvPr>
                <p:cNvSpPr txBox="1">
                  <a:spLocks noRot="1" noChangeAspect="1" noMove="1" noResize="1" noEditPoints="1" noAdjustHandles="1" noChangeArrowheads="1" noChangeShapeType="1" noTextEdit="1"/>
                </p:cNvSpPr>
                <p:nvPr/>
              </p:nvSpPr>
              <p:spPr>
                <a:xfrm>
                  <a:off x="8690379" y="3258914"/>
                  <a:ext cx="36580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EF3C3BA9-66F2-E22F-ACC0-CF7C3F0F0E27}"/>
                    </a:ext>
                  </a:extLst>
                </p:cNvPr>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a:extLst>
                    <a:ext uri="{FF2B5EF4-FFF2-40B4-BE49-F238E27FC236}">
                      <a16:creationId xmlns:a16="http://schemas.microsoft.com/office/drawing/2014/main" id="{EF3C3BA9-66F2-E22F-ACC0-CF7C3F0F0E27}"/>
                    </a:ext>
                  </a:extLst>
                </p:cNvPr>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3E2F4ED6-3FF5-4030-E8C8-F12D5F0A6CAA}"/>
                    </a:ext>
                  </a:extLst>
                </p:cNvPr>
                <p:cNvSpPr txBox="1"/>
                <p:nvPr/>
              </p:nvSpPr>
              <p:spPr>
                <a:xfrm>
                  <a:off x="9165653" y="541427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20</m:t>
                        </m:r>
                      </m:oMath>
                    </m:oMathPara>
                  </a14:m>
                  <a:endParaRPr lang="en-US" dirty="0">
                    <a:solidFill>
                      <a:srgbClr val="FF9933"/>
                    </a:solidFill>
                  </a:endParaRPr>
                </a:p>
              </p:txBody>
            </p:sp>
          </mc:Choice>
          <mc:Fallback xmlns="">
            <p:sp>
              <p:nvSpPr>
                <p:cNvPr id="126" name="TextBox 125">
                  <a:extLst>
                    <a:ext uri="{FF2B5EF4-FFF2-40B4-BE49-F238E27FC236}">
                      <a16:creationId xmlns:a16="http://schemas.microsoft.com/office/drawing/2014/main" id="{3E2F4ED6-3FF5-4030-E8C8-F12D5F0A6CAA}"/>
                    </a:ext>
                  </a:extLst>
                </p:cNvPr>
                <p:cNvSpPr txBox="1">
                  <a:spLocks noRot="1" noChangeAspect="1" noMove="1" noResize="1" noEditPoints="1" noAdjustHandles="1" noChangeArrowheads="1" noChangeShapeType="1" noTextEdit="1"/>
                </p:cNvSpPr>
                <p:nvPr/>
              </p:nvSpPr>
              <p:spPr>
                <a:xfrm>
                  <a:off x="9165653" y="5414270"/>
                  <a:ext cx="49404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E3285C8C-5797-C641-017F-C0AA59451EE3}"/>
                    </a:ext>
                  </a:extLst>
                </p:cNvPr>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a:extLst>
                    <a:ext uri="{FF2B5EF4-FFF2-40B4-BE49-F238E27FC236}">
                      <a16:creationId xmlns:a16="http://schemas.microsoft.com/office/drawing/2014/main" id="{E3285C8C-5797-C641-017F-C0AA59451EE3}"/>
                    </a:ext>
                  </a:extLst>
                </p:cNvPr>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143AFC96-C2CB-1868-2951-A5A8000759A3}"/>
                    </a:ext>
                  </a:extLst>
                </p:cNvPr>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a:extLst>
                    <a:ext uri="{FF2B5EF4-FFF2-40B4-BE49-F238E27FC236}">
                      <a16:creationId xmlns:a16="http://schemas.microsoft.com/office/drawing/2014/main" id="{143AFC96-C2CB-1868-2951-A5A8000759A3}"/>
                    </a:ext>
                  </a:extLst>
                </p:cNvPr>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10"/>
                  <a:stretch>
                    <a:fillRect/>
                  </a:stretch>
                </a:blipFill>
              </p:spPr>
              <p:txBody>
                <a:bodyPr/>
                <a:lstStyle/>
                <a:p>
                  <a:r>
                    <a:rPr lang="en-US">
                      <a:noFill/>
                    </a:rPr>
                    <a:t> </a:t>
                  </a:r>
                </a:p>
              </p:txBody>
            </p:sp>
          </mc:Fallback>
        </mc:AlternateContent>
        <p:sp>
          <p:nvSpPr>
            <p:cNvPr id="6" name="Freeform 4">
              <a:extLst>
                <a:ext uri="{FF2B5EF4-FFF2-40B4-BE49-F238E27FC236}">
                  <a16:creationId xmlns:a16="http://schemas.microsoft.com/office/drawing/2014/main" id="{58E5DFA0-C879-E971-1AF8-D52463E58797}"/>
                </a:ext>
              </a:extLst>
            </p:cNvPr>
            <p:cNvSpPr/>
            <p:nvPr/>
          </p:nvSpPr>
          <p:spPr>
            <a:xfrm>
              <a:off x="6138563" y="3080616"/>
              <a:ext cx="3212758"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2169050 w 2632842"/>
                <a:gd name="connsiteY8" fmla="*/ 1258375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2169050 w 2632842"/>
                <a:gd name="connsiteY8" fmla="*/ 1258375 h 3026979"/>
                <a:gd name="connsiteX9" fmla="*/ 2005948 w 2632842"/>
                <a:gd name="connsiteY9" fmla="*/ 951664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2548567 w 2632842"/>
                <a:gd name="connsiteY7" fmla="*/ 1912501 h 3026979"/>
                <a:gd name="connsiteX8" fmla="*/ 2169050 w 2632842"/>
                <a:gd name="connsiteY8" fmla="*/ 1258375 h 3026979"/>
                <a:gd name="connsiteX9" fmla="*/ 2005948 w 2632842"/>
                <a:gd name="connsiteY9" fmla="*/ 951664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 name="csX0" fmla="*/ 0 w 3332831"/>
                <a:gd name="csY0" fmla="*/ 1166648 h 3026979"/>
                <a:gd name="csX1" fmla="*/ 141890 w 3332831"/>
                <a:gd name="csY1" fmla="*/ 2017986 h 3026979"/>
                <a:gd name="csX2" fmla="*/ 583324 w 3332831"/>
                <a:gd name="csY2" fmla="*/ 2695904 h 3026979"/>
                <a:gd name="csX3" fmla="*/ 1292773 w 3332831"/>
                <a:gd name="csY3" fmla="*/ 2932386 h 3026979"/>
                <a:gd name="csX4" fmla="*/ 2222938 w 3332831"/>
                <a:gd name="csY4" fmla="*/ 3026979 h 3026979"/>
                <a:gd name="csX5" fmla="*/ 2538249 w 3332831"/>
                <a:gd name="csY5" fmla="*/ 2963917 h 3026979"/>
                <a:gd name="csX6" fmla="*/ 2632842 w 3332831"/>
                <a:gd name="csY6" fmla="*/ 2601311 h 3026979"/>
                <a:gd name="csX7" fmla="*/ 2548567 w 3332831"/>
                <a:gd name="csY7" fmla="*/ 1912501 h 3026979"/>
                <a:gd name="csX8" fmla="*/ 3332831 w 3332831"/>
                <a:gd name="csY8" fmla="*/ 602593 h 3026979"/>
                <a:gd name="csX9" fmla="*/ 2005948 w 3332831"/>
                <a:gd name="csY9" fmla="*/ 951664 h 3026979"/>
                <a:gd name="csX10" fmla="*/ 1954924 w 3332831"/>
                <a:gd name="csY10" fmla="*/ 346842 h 3026979"/>
                <a:gd name="csX11" fmla="*/ 1718442 w 3332831"/>
                <a:gd name="csY11" fmla="*/ 0 h 3026979"/>
                <a:gd name="csX12" fmla="*/ 1229711 w 3332831"/>
                <a:gd name="csY12" fmla="*/ 63062 h 3026979"/>
                <a:gd name="csX13" fmla="*/ 378373 w 3332831"/>
                <a:gd name="csY13" fmla="*/ 630621 h 3026979"/>
                <a:gd name="csX14" fmla="*/ 0 w 3332831"/>
                <a:gd name="csY14" fmla="*/ 1166648 h 3026979"/>
                <a:gd name="csX0" fmla="*/ 0 w 3332831"/>
                <a:gd name="csY0" fmla="*/ 1166648 h 3026979"/>
                <a:gd name="csX1" fmla="*/ 141890 w 3332831"/>
                <a:gd name="csY1" fmla="*/ 2017986 h 3026979"/>
                <a:gd name="csX2" fmla="*/ 583324 w 3332831"/>
                <a:gd name="csY2" fmla="*/ 2695904 h 3026979"/>
                <a:gd name="csX3" fmla="*/ 1292773 w 3332831"/>
                <a:gd name="csY3" fmla="*/ 2932386 h 3026979"/>
                <a:gd name="csX4" fmla="*/ 2222938 w 3332831"/>
                <a:gd name="csY4" fmla="*/ 3026979 h 3026979"/>
                <a:gd name="csX5" fmla="*/ 2538249 w 3332831"/>
                <a:gd name="csY5" fmla="*/ 2963917 h 3026979"/>
                <a:gd name="csX6" fmla="*/ 2632842 w 3332831"/>
                <a:gd name="csY6" fmla="*/ 2601311 h 3026979"/>
                <a:gd name="csX7" fmla="*/ 2807185 w 3332831"/>
                <a:gd name="csY7" fmla="*/ 1930974 h 3026979"/>
                <a:gd name="csX8" fmla="*/ 3332831 w 3332831"/>
                <a:gd name="csY8" fmla="*/ 602593 h 3026979"/>
                <a:gd name="csX9" fmla="*/ 2005948 w 3332831"/>
                <a:gd name="csY9" fmla="*/ 951664 h 3026979"/>
                <a:gd name="csX10" fmla="*/ 1954924 w 3332831"/>
                <a:gd name="csY10" fmla="*/ 346842 h 3026979"/>
                <a:gd name="csX11" fmla="*/ 1718442 w 3332831"/>
                <a:gd name="csY11" fmla="*/ 0 h 3026979"/>
                <a:gd name="csX12" fmla="*/ 1229711 w 3332831"/>
                <a:gd name="csY12" fmla="*/ 63062 h 3026979"/>
                <a:gd name="csX13" fmla="*/ 378373 w 3332831"/>
                <a:gd name="csY13" fmla="*/ 630621 h 3026979"/>
                <a:gd name="csX14" fmla="*/ 0 w 3332831"/>
                <a:gd name="csY14" fmla="*/ 1166648 h 3026979"/>
                <a:gd name="csX0" fmla="*/ 0 w 3332831"/>
                <a:gd name="csY0" fmla="*/ 1166648 h 3026979"/>
                <a:gd name="csX1" fmla="*/ 141890 w 3332831"/>
                <a:gd name="csY1" fmla="*/ 2017986 h 3026979"/>
                <a:gd name="csX2" fmla="*/ 583324 w 3332831"/>
                <a:gd name="csY2" fmla="*/ 2695904 h 3026979"/>
                <a:gd name="csX3" fmla="*/ 1292773 w 3332831"/>
                <a:gd name="csY3" fmla="*/ 2932386 h 3026979"/>
                <a:gd name="csX4" fmla="*/ 2222938 w 3332831"/>
                <a:gd name="csY4" fmla="*/ 3026979 h 3026979"/>
                <a:gd name="csX5" fmla="*/ 2538249 w 3332831"/>
                <a:gd name="csY5" fmla="*/ 2963917 h 3026979"/>
                <a:gd name="csX6" fmla="*/ 2632842 w 3332831"/>
                <a:gd name="csY6" fmla="*/ 2601311 h 3026979"/>
                <a:gd name="csX7" fmla="*/ 2807185 w 3332831"/>
                <a:gd name="csY7" fmla="*/ 1930974 h 3026979"/>
                <a:gd name="csX8" fmla="*/ 3332831 w 3332831"/>
                <a:gd name="csY8" fmla="*/ 602593 h 3026979"/>
                <a:gd name="csX9" fmla="*/ 2680203 w 3332831"/>
                <a:gd name="csY9" fmla="*/ 111155 h 3026979"/>
                <a:gd name="csX10" fmla="*/ 1954924 w 3332831"/>
                <a:gd name="csY10" fmla="*/ 346842 h 3026979"/>
                <a:gd name="csX11" fmla="*/ 1718442 w 3332831"/>
                <a:gd name="csY11" fmla="*/ 0 h 3026979"/>
                <a:gd name="csX12" fmla="*/ 1229711 w 3332831"/>
                <a:gd name="csY12" fmla="*/ 63062 h 3026979"/>
                <a:gd name="csX13" fmla="*/ 378373 w 3332831"/>
                <a:gd name="csY13" fmla="*/ 630621 h 3026979"/>
                <a:gd name="csX14" fmla="*/ 0 w 3332831"/>
                <a:gd name="csY14" fmla="*/ 1166648 h 3026979"/>
                <a:gd name="csX0" fmla="*/ 0 w 3332831"/>
                <a:gd name="csY0" fmla="*/ 1166648 h 3026979"/>
                <a:gd name="csX1" fmla="*/ 141890 w 3332831"/>
                <a:gd name="csY1" fmla="*/ 2017986 h 3026979"/>
                <a:gd name="csX2" fmla="*/ 583324 w 3332831"/>
                <a:gd name="csY2" fmla="*/ 2695904 h 3026979"/>
                <a:gd name="csX3" fmla="*/ 1292773 w 3332831"/>
                <a:gd name="csY3" fmla="*/ 2932386 h 3026979"/>
                <a:gd name="csX4" fmla="*/ 2222938 w 3332831"/>
                <a:gd name="csY4" fmla="*/ 3026979 h 3026979"/>
                <a:gd name="csX5" fmla="*/ 2538249 w 3332831"/>
                <a:gd name="csY5" fmla="*/ 2963917 h 3026979"/>
                <a:gd name="csX6" fmla="*/ 2632842 w 3332831"/>
                <a:gd name="csY6" fmla="*/ 2601311 h 3026979"/>
                <a:gd name="csX7" fmla="*/ 2807185 w 3332831"/>
                <a:gd name="csY7" fmla="*/ 1930974 h 3026979"/>
                <a:gd name="csX8" fmla="*/ 3332831 w 3332831"/>
                <a:gd name="csY8" fmla="*/ 602593 h 3026979"/>
                <a:gd name="csX9" fmla="*/ 2680203 w 3332831"/>
                <a:gd name="csY9" fmla="*/ 111155 h 3026979"/>
                <a:gd name="csX10" fmla="*/ 2056524 w 3332831"/>
                <a:gd name="csY10" fmla="*/ 32806 h 3026979"/>
                <a:gd name="csX11" fmla="*/ 1718442 w 3332831"/>
                <a:gd name="csY11" fmla="*/ 0 h 3026979"/>
                <a:gd name="csX12" fmla="*/ 1229711 w 3332831"/>
                <a:gd name="csY12" fmla="*/ 63062 h 3026979"/>
                <a:gd name="csX13" fmla="*/ 378373 w 3332831"/>
                <a:gd name="csY13" fmla="*/ 630621 h 3026979"/>
                <a:gd name="csX14" fmla="*/ 0 w 3332831"/>
                <a:gd name="csY14" fmla="*/ 1166648 h 3026979"/>
                <a:gd name="csX0" fmla="*/ 0 w 3212758"/>
                <a:gd name="csY0" fmla="*/ 1166648 h 3026979"/>
                <a:gd name="csX1" fmla="*/ 141890 w 3212758"/>
                <a:gd name="csY1" fmla="*/ 2017986 h 3026979"/>
                <a:gd name="csX2" fmla="*/ 583324 w 3212758"/>
                <a:gd name="csY2" fmla="*/ 2695904 h 3026979"/>
                <a:gd name="csX3" fmla="*/ 1292773 w 3212758"/>
                <a:gd name="csY3" fmla="*/ 2932386 h 3026979"/>
                <a:gd name="csX4" fmla="*/ 2222938 w 3212758"/>
                <a:gd name="csY4" fmla="*/ 3026979 h 3026979"/>
                <a:gd name="csX5" fmla="*/ 2538249 w 3212758"/>
                <a:gd name="csY5" fmla="*/ 2963917 h 3026979"/>
                <a:gd name="csX6" fmla="*/ 2632842 w 3212758"/>
                <a:gd name="csY6" fmla="*/ 2601311 h 3026979"/>
                <a:gd name="csX7" fmla="*/ 2807185 w 3212758"/>
                <a:gd name="csY7" fmla="*/ 1930974 h 3026979"/>
                <a:gd name="csX8" fmla="*/ 3212758 w 3212758"/>
                <a:gd name="csY8" fmla="*/ 611830 h 3026979"/>
                <a:gd name="csX9" fmla="*/ 2680203 w 3212758"/>
                <a:gd name="csY9" fmla="*/ 111155 h 3026979"/>
                <a:gd name="csX10" fmla="*/ 2056524 w 3212758"/>
                <a:gd name="csY10" fmla="*/ 32806 h 3026979"/>
                <a:gd name="csX11" fmla="*/ 1718442 w 3212758"/>
                <a:gd name="csY11" fmla="*/ 0 h 3026979"/>
                <a:gd name="csX12" fmla="*/ 1229711 w 3212758"/>
                <a:gd name="csY12" fmla="*/ 63062 h 3026979"/>
                <a:gd name="csX13" fmla="*/ 378373 w 3212758"/>
                <a:gd name="csY13" fmla="*/ 630621 h 3026979"/>
                <a:gd name="csX14" fmla="*/ 0 w 3212758"/>
                <a:gd name="csY14" fmla="*/ 1166648 h 3026979"/>
                <a:gd name="csX0" fmla="*/ 0 w 3212758"/>
                <a:gd name="csY0" fmla="*/ 1166648 h 3026979"/>
                <a:gd name="csX1" fmla="*/ 141890 w 3212758"/>
                <a:gd name="csY1" fmla="*/ 2017986 h 3026979"/>
                <a:gd name="csX2" fmla="*/ 583324 w 3212758"/>
                <a:gd name="csY2" fmla="*/ 2695904 h 3026979"/>
                <a:gd name="csX3" fmla="*/ 1292773 w 3212758"/>
                <a:gd name="csY3" fmla="*/ 2932386 h 3026979"/>
                <a:gd name="csX4" fmla="*/ 2222938 w 3212758"/>
                <a:gd name="csY4" fmla="*/ 3026979 h 3026979"/>
                <a:gd name="csX5" fmla="*/ 2538249 w 3212758"/>
                <a:gd name="csY5" fmla="*/ 2963917 h 3026979"/>
                <a:gd name="csX6" fmla="*/ 2632842 w 3212758"/>
                <a:gd name="csY6" fmla="*/ 2601311 h 3026979"/>
                <a:gd name="csX7" fmla="*/ 2807185 w 3212758"/>
                <a:gd name="csY7" fmla="*/ 1930974 h 3026979"/>
                <a:gd name="csX8" fmla="*/ 3212758 w 3212758"/>
                <a:gd name="csY8" fmla="*/ 611830 h 3026979"/>
                <a:gd name="csX9" fmla="*/ 2680203 w 3212758"/>
                <a:gd name="csY9" fmla="*/ 111155 h 3026979"/>
                <a:gd name="csX10" fmla="*/ 2056524 w 3212758"/>
                <a:gd name="csY10" fmla="*/ 32806 h 3026979"/>
                <a:gd name="csX11" fmla="*/ 1718442 w 3212758"/>
                <a:gd name="csY11" fmla="*/ 0 h 3026979"/>
                <a:gd name="csX12" fmla="*/ 1229711 w 3212758"/>
                <a:gd name="csY12" fmla="*/ 63062 h 3026979"/>
                <a:gd name="csX13" fmla="*/ 378373 w 3212758"/>
                <a:gd name="csY13" fmla="*/ 630621 h 3026979"/>
                <a:gd name="csX14" fmla="*/ 0 w 3212758"/>
                <a:gd name="csY14" fmla="*/ 1166648 h 30269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212758" h="3026979">
                  <a:moveTo>
                    <a:pt x="0" y="1166648"/>
                  </a:moveTo>
                  <a:lnTo>
                    <a:pt x="141890" y="2017986"/>
                  </a:lnTo>
                  <a:lnTo>
                    <a:pt x="583324" y="2695904"/>
                  </a:lnTo>
                  <a:lnTo>
                    <a:pt x="1292773" y="2932386"/>
                  </a:lnTo>
                  <a:lnTo>
                    <a:pt x="2222938" y="3026979"/>
                  </a:lnTo>
                  <a:lnTo>
                    <a:pt x="2538249" y="2963917"/>
                  </a:lnTo>
                  <a:lnTo>
                    <a:pt x="2632842" y="2601311"/>
                  </a:lnTo>
                  <a:lnTo>
                    <a:pt x="2807185" y="1930974"/>
                  </a:lnTo>
                  <a:lnTo>
                    <a:pt x="3212758" y="611830"/>
                  </a:lnTo>
                  <a:cubicBezTo>
                    <a:pt x="3035240" y="287920"/>
                    <a:pt x="2857721" y="278047"/>
                    <a:pt x="2680203" y="111155"/>
                  </a:cubicBezTo>
                  <a:lnTo>
                    <a:pt x="2056524" y="32806"/>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0DED5B1-B96A-0C73-F654-EDDB2D51A333}"/>
                </a:ext>
              </a:extLst>
            </p:cNvPr>
            <p:cNvSpPr txBox="1"/>
            <p:nvPr/>
          </p:nvSpPr>
          <p:spPr>
            <a:xfrm>
              <a:off x="4327672" y="3213095"/>
              <a:ext cx="2245423" cy="369332"/>
            </a:xfrm>
            <a:prstGeom prst="rect">
              <a:avLst/>
            </a:prstGeom>
            <a:noFill/>
          </p:spPr>
          <p:txBody>
            <a:bodyPr wrap="none" rtlCol="0">
              <a:spAutoFit/>
            </a:bodyPr>
            <a:lstStyle/>
            <a:p>
              <a:r>
                <a:rPr lang="en-US" b="1" dirty="0">
                  <a:solidFill>
                    <a:srgbClr val="7030A0"/>
                  </a:solidFill>
                </a:rPr>
                <a:t>There’s a better path!</a:t>
              </a:r>
            </a:p>
          </p:txBody>
        </p:sp>
      </p:grpSp>
    </p:spTree>
    <p:extLst>
      <p:ext uri="{BB962C8B-B14F-4D97-AF65-F5344CB8AC3E}">
        <p14:creationId xmlns:p14="http://schemas.microsoft.com/office/powerpoint/2010/main" val="367662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TextBox 42"/>
              <p:cNvSpPr txBox="1"/>
              <p:nvPr/>
            </p:nvSpPr>
            <p:spPr>
              <a:xfrm>
                <a:off x="146009" y="33055"/>
                <a:ext cx="11292188" cy="6824945"/>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seen = [</a:t>
                </a:r>
                <a:r>
                  <a:rPr lang="en-US" sz="1750" dirty="0" err="1"/>
                  <a:t>False,False,False</a:t>
                </a:r>
                <a:r>
                  <a:rPr lang="en-US" sz="1750" dirty="0"/>
                  <a:t>,…];  // one index per node</a:t>
                </a:r>
              </a:p>
              <a:p>
                <a:r>
                  <a:rPr lang="en-US" sz="1750" dirty="0"/>
                  <a:t>	done = [</a:t>
                </a:r>
                <a:r>
                  <a:rPr lang="en-US" sz="1750" dirty="0" err="1"/>
                  <a:t>False,False,False</a:t>
                </a:r>
                <a:r>
                  <a:rPr lang="en-US" sz="1750" dirty="0"/>
                  <a:t>,…];  // one index per node</a:t>
                </a:r>
              </a:p>
              <a:p>
                <a:r>
                  <a:rPr lang="en-US" sz="1750" dirty="0"/>
                  <a:t>	PQ = new </a:t>
                </a:r>
                <a:r>
                  <a:rPr lang="en-US" sz="1750" dirty="0" err="1"/>
                  <a:t>MinHeap</a:t>
                </a:r>
                <a:r>
                  <a:rPr lang="en-US" sz="1750" dirty="0"/>
                  <a:t>();</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PQ.extract</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a:t>
                </a:r>
                <a:r>
                  <a:rPr lang="en-US" sz="1750" dirty="0" err="1"/>
                  <a:t>new_dist</a:t>
                </a:r>
                <a:r>
                  <a:rPr lang="en-US" sz="1750" dirty="0"/>
                  <a:t> = distances[current]+weight(</a:t>
                </a:r>
                <a:r>
                  <a:rPr lang="en-US" sz="1750" dirty="0" err="1"/>
                  <a:t>current,neighbor</a:t>
                </a:r>
                <a:r>
                  <a:rPr lang="en-US" sz="1750" dirty="0"/>
                  <a:t>);</a:t>
                </a:r>
              </a:p>
              <a:p>
                <a:r>
                  <a:rPr lang="en-US" sz="1750" dirty="0"/>
                  <a:t>			if (! seen[neighbor]){</a:t>
                </a:r>
              </a:p>
              <a:p>
                <a:r>
                  <a:rPr lang="en-US" sz="1750" dirty="0"/>
                  <a:t>				seen[neighbor] = True;</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else if (! done[neighbor] &amp;&amp;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146009" y="33055"/>
                <a:ext cx="11292188" cy="6824945"/>
              </a:xfrm>
              <a:prstGeom prst="rect">
                <a:avLst/>
              </a:prstGeom>
              <a:blipFill>
                <a:blip r:embed="rId2"/>
                <a:stretch>
                  <a:fillRect l="-378" t="-179" b="-357"/>
                </a:stretch>
              </a:blipFill>
            </p:spPr>
            <p:txBody>
              <a:bodyPr/>
              <a:lstStyle/>
              <a:p>
                <a:r>
                  <a:rPr lang="en-US">
                    <a:noFill/>
                  </a:rPr>
                  <a:t> </a:t>
                </a:r>
              </a:p>
            </p:txBody>
          </p:sp>
        </mc:Fallback>
      </mc:AlternateContent>
      <p:sp>
        <p:nvSpPr>
          <p:cNvPr id="2" name="Title 1"/>
          <p:cNvSpPr>
            <a:spLocks noGrp="1"/>
          </p:cNvSpPr>
          <p:nvPr>
            <p:ph type="title"/>
          </p:nvPr>
        </p:nvSpPr>
        <p:spPr>
          <a:xfrm>
            <a:off x="6705600" y="0"/>
            <a:ext cx="5486400" cy="1143000"/>
          </a:xfrm>
        </p:spPr>
        <p:txBody>
          <a:bodyPr>
            <a:normAutofit fontScale="90000"/>
          </a:bodyPr>
          <a:lstStyle/>
          <a:p>
            <a:r>
              <a:rPr lang="en-US" dirty="0"/>
              <a:t>Dijkstra’s Algorithm - Pseudocode</a:t>
            </a:r>
          </a:p>
        </p:txBody>
      </p:sp>
    </p:spTree>
    <p:extLst>
      <p:ext uri="{BB962C8B-B14F-4D97-AF65-F5344CB8AC3E}">
        <p14:creationId xmlns:p14="http://schemas.microsoft.com/office/powerpoint/2010/main" val="414119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5" name="Group 4" descr="An illustration of the following undirected graph:&#10;&#10;The vertices are: 1,2,3,4,5,6,7,8&#10;The edges are as follows:&#10;(1,2), (1,3), &#10;(3,4), &#10;(4,5), (4,6), &#10;(5,8), &#10;(7,8), &#10;(8,9)&#10;&#10;Because the graph is connected and we can't find any cycles, this graph is a tree.">
            <a:extLst>
              <a:ext uri="{FF2B5EF4-FFF2-40B4-BE49-F238E27FC236}">
                <a16:creationId xmlns:a16="http://schemas.microsoft.com/office/drawing/2014/main" id="{B8C4A269-4258-0F33-495C-020A1E08534D}"/>
              </a:ext>
            </a:extLst>
          </p:cNvPr>
          <p:cNvGrpSpPr/>
          <p:nvPr/>
        </p:nvGrpSpPr>
        <p:grpSpPr>
          <a:xfrm>
            <a:off x="1794854" y="2836934"/>
            <a:ext cx="4301146" cy="3033293"/>
            <a:chOff x="222637" y="3116577"/>
            <a:chExt cx="4301146" cy="3033293"/>
          </a:xfrm>
        </p:grpSpPr>
        <p:sp>
          <p:nvSpPr>
            <p:cNvPr id="6" name="TextBox 5">
              <a:extLst>
                <a:ext uri="{FF2B5EF4-FFF2-40B4-BE49-F238E27FC236}">
                  <a16:creationId xmlns:a16="http://schemas.microsoft.com/office/drawing/2014/main" id="{EB2186D8-4B23-F06D-663E-A468D65F6F29}"/>
                </a:ext>
              </a:extLst>
            </p:cNvPr>
            <p:cNvSpPr txBox="1"/>
            <p:nvPr/>
          </p:nvSpPr>
          <p:spPr>
            <a:xfrm>
              <a:off x="1347968" y="5626650"/>
              <a:ext cx="2908318" cy="523220"/>
            </a:xfrm>
            <a:prstGeom prst="rect">
              <a:avLst/>
            </a:prstGeom>
            <a:noFill/>
          </p:spPr>
          <p:txBody>
            <a:bodyPr wrap="square" rtlCol="0">
              <a:spAutoFit/>
            </a:bodyPr>
            <a:lstStyle/>
            <a:p>
              <a:r>
                <a:rPr lang="en-US" sz="2800" dirty="0"/>
                <a:t>A Tree</a:t>
              </a:r>
            </a:p>
          </p:txBody>
        </p:sp>
        <p:grpSp>
          <p:nvGrpSpPr>
            <p:cNvPr id="7" name="Group 6">
              <a:extLst>
                <a:ext uri="{FF2B5EF4-FFF2-40B4-BE49-F238E27FC236}">
                  <a16:creationId xmlns:a16="http://schemas.microsoft.com/office/drawing/2014/main" id="{CB4BF329-1A45-88CA-174B-AFB67F2FEFCE}"/>
                </a:ext>
              </a:extLst>
            </p:cNvPr>
            <p:cNvGrpSpPr/>
            <p:nvPr/>
          </p:nvGrpSpPr>
          <p:grpSpPr>
            <a:xfrm>
              <a:off x="222637" y="3116577"/>
              <a:ext cx="4301146" cy="2374232"/>
              <a:chOff x="0" y="3020093"/>
              <a:chExt cx="7044346" cy="3888478"/>
            </a:xfrm>
          </p:grpSpPr>
          <p:cxnSp>
            <p:nvCxnSpPr>
              <p:cNvPr id="8" name="Straight Connector 7">
                <a:extLst>
                  <a:ext uri="{FF2B5EF4-FFF2-40B4-BE49-F238E27FC236}">
                    <a16:creationId xmlns:a16="http://schemas.microsoft.com/office/drawing/2014/main" id="{A8812C30-809B-1FF5-554F-6DF8636CC3E2}"/>
                  </a:ext>
                </a:extLst>
              </p:cNvPr>
              <p:cNvCxnSpPr>
                <a:stCxn id="16" idx="7"/>
                <a:endCxn id="17"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468D57-F111-F003-7312-2B0EDCDC1F79}"/>
                  </a:ext>
                </a:extLst>
              </p:cNvPr>
              <p:cNvCxnSpPr>
                <a:stCxn id="16" idx="4"/>
                <a:endCxn id="18"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C63DF2-6C34-3333-817F-D1173478734F}"/>
                  </a:ext>
                </a:extLst>
              </p:cNvPr>
              <p:cNvCxnSpPr>
                <a:stCxn id="19" idx="3"/>
                <a:endCxn id="18"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A9E64E-840B-3789-6F84-83F329AB3080}"/>
                  </a:ext>
                </a:extLst>
              </p:cNvPr>
              <p:cNvCxnSpPr>
                <a:stCxn id="19" idx="5"/>
                <a:endCxn id="21"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766837-B657-2CE9-4BB4-D09A1C67F0C5}"/>
                  </a:ext>
                </a:extLst>
              </p:cNvPr>
              <p:cNvCxnSpPr>
                <a:stCxn id="19" idx="7"/>
                <a:endCxn id="20"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00E976-5E65-8607-85CD-F050EEDFA867}"/>
                  </a:ext>
                </a:extLst>
              </p:cNvPr>
              <p:cNvCxnSpPr>
                <a:stCxn id="24" idx="2"/>
                <a:endCxn id="20"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5B6B80-1B31-4610-5E03-8CBC97E86512}"/>
                  </a:ext>
                </a:extLst>
              </p:cNvPr>
              <p:cNvCxnSpPr>
                <a:stCxn id="22" idx="0"/>
                <a:endCxn id="2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5C6F3C-5ACE-A0CE-064C-4EBD3CD4C029}"/>
                  </a:ext>
                </a:extLst>
              </p:cNvPr>
              <p:cNvCxnSpPr>
                <a:stCxn id="23" idx="1"/>
                <a:endCxn id="24"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3041D40-A414-A182-F331-F402CB9D05CF}"/>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C2B6FC87-3F80-71E0-3FDA-4AE0F6EE5CF0}"/>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 17">
                <a:extLst>
                  <a:ext uri="{FF2B5EF4-FFF2-40B4-BE49-F238E27FC236}">
                    <a16:creationId xmlns:a16="http://schemas.microsoft.com/office/drawing/2014/main" id="{83C662BB-D9B9-B73F-34C9-BF4A645DC43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 name="Oval 18">
                <a:extLst>
                  <a:ext uri="{FF2B5EF4-FFF2-40B4-BE49-F238E27FC236}">
                    <a16:creationId xmlns:a16="http://schemas.microsoft.com/office/drawing/2014/main" id="{0EA4B554-572C-B857-5301-EC1F61C74F93}"/>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Oval 19">
                <a:extLst>
                  <a:ext uri="{FF2B5EF4-FFF2-40B4-BE49-F238E27FC236}">
                    <a16:creationId xmlns:a16="http://schemas.microsoft.com/office/drawing/2014/main" id="{DD9677F2-6A38-F70B-5705-11D06E3BD48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1" name="Oval 20">
                <a:extLst>
                  <a:ext uri="{FF2B5EF4-FFF2-40B4-BE49-F238E27FC236}">
                    <a16:creationId xmlns:a16="http://schemas.microsoft.com/office/drawing/2014/main" id="{AE15664B-86AF-261D-D16E-79800A61CA8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2" name="Oval 21">
                <a:extLst>
                  <a:ext uri="{FF2B5EF4-FFF2-40B4-BE49-F238E27FC236}">
                    <a16:creationId xmlns:a16="http://schemas.microsoft.com/office/drawing/2014/main" id="{C424B2F6-6BAC-4FC3-B229-04633606D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3" name="Oval 22">
                <a:extLst>
                  <a:ext uri="{FF2B5EF4-FFF2-40B4-BE49-F238E27FC236}">
                    <a16:creationId xmlns:a16="http://schemas.microsoft.com/office/drawing/2014/main" id="{D8F6478B-5234-8121-3E34-147803D03F6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4" name="Oval 23">
                <a:extLst>
                  <a:ext uri="{FF2B5EF4-FFF2-40B4-BE49-F238E27FC236}">
                    <a16:creationId xmlns:a16="http://schemas.microsoft.com/office/drawing/2014/main" id="{AE0DDDA5-C6BA-8D2B-3AF6-CE9E298D0D2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p:spTree>
    <p:extLst>
      <p:ext uri="{BB962C8B-B14F-4D97-AF65-F5344CB8AC3E}">
        <p14:creationId xmlns:p14="http://schemas.microsoft.com/office/powerpoint/2010/main" val="139321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Which has the following spanning tree.&#10;&#10;E = {(A,B), (B,E), (E,H), (H,I), (E,G), (G,F), (F,C), (F,D)}">
            <a:extLst>
              <a:ext uri="{C183D7F6-B498-43B3-948B-1728B52AA6E4}">
                <adec:decorative xmlns:adec="http://schemas.microsoft.com/office/drawing/2017/decorative" val="0"/>
              </a:ext>
            </a:extLst>
          </p:cNvPr>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nvGrpSpPr>
          <p:cNvPr id="3" name="Group 2" descr="If we then pick some node and call it the root, then we get the following rooted tree">
            <a:extLst>
              <a:ext uri="{FF2B5EF4-FFF2-40B4-BE49-F238E27FC236}">
                <a16:creationId xmlns:a16="http://schemas.microsoft.com/office/drawing/2014/main" id="{5DD4ABE0-25AE-5898-29DF-9768EE1BDB3A}"/>
              </a:ext>
            </a:extLst>
          </p:cNvPr>
          <p:cNvGrpSpPr/>
          <p:nvPr/>
        </p:nvGrpSpPr>
        <p:grpSpPr>
          <a:xfrm>
            <a:off x="5399973" y="4180475"/>
            <a:ext cx="2015433" cy="1091451"/>
            <a:chOff x="5399973" y="4180475"/>
            <a:chExt cx="2015433" cy="1091451"/>
          </a:xfrm>
        </p:grpSpPr>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p:grpSp>
      <p:grpSp>
        <p:nvGrpSpPr>
          <p:cNvPr id="48" name="Group 47" descr="A rooted tree equivalent to the spanning tree from the graph:&#10;&#10;root: E&#10;&#10;Node E has children B, G, H&#10;Node B has child A&#10;Node G has child F&#10;Node H has child I&#10;Node F has children C, D">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p:grpSp>
        <p:nvGrpSpPr>
          <p:cNvPr id="3" name="Group 2" descr="The following weighted undirected graph:&#10;&#10;V = {A,B,C,D,E,F,G,H,I}&#10;&#10;E = {&#10;(A,B,10), (A,C,12),&#10;(B,C,9), (B,E,8),&#10;(C,D,3), (C,F,1),&#10;(D,E,7), (D,F,3),&#10;(E,G,5), (E,H,8),&#10;(F,G,6),&#10;(G,H,9),&#10;(G,I,11),&#10;(H,I,2) }&#10;&#10;Which has the following spanning tree.&#10;&#10;E = {(A,B), (B,E), (E,H), (H,I), (E,G), (G,F), (F,C), (F,D)}&#10;&#10;The cost of this spanning tree is 10+8+8+2+5+6+1+3=43">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720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69379-55B1-C6C5-8AC3-7C78A1BA7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FF01B-9795-DC59-DD7D-8C00D4C86F15}"/>
              </a:ext>
            </a:extLst>
          </p:cNvPr>
          <p:cNvSpPr>
            <a:spLocks noGrp="1"/>
          </p:cNvSpPr>
          <p:nvPr>
            <p:ph type="title"/>
          </p:nvPr>
        </p:nvSpPr>
        <p:spPr/>
        <p:txBody>
          <a:bodyPr>
            <a:normAutofit/>
          </a:bodyPr>
          <a:lstStyle/>
          <a:p>
            <a:r>
              <a:rPr lang="en-US" dirty="0"/>
              <a:t>Prim’s Algorithm (1/4)</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1DBDD76-7E22-466A-EEE6-06F7D50FBC83}"/>
                  </a:ext>
                </a:extLst>
              </p:cNvPr>
              <p:cNvSpPr txBox="1"/>
              <p:nvPr/>
            </p:nvSpPr>
            <p:spPr>
              <a:xfrm>
                <a:off x="1934498" y="1594677"/>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a:extLst>
                  <a:ext uri="{FF2B5EF4-FFF2-40B4-BE49-F238E27FC236}">
                    <a16:creationId xmlns:a16="http://schemas.microsoft.com/office/drawing/2014/main" id="{B1DBDD76-7E22-466A-EEE6-06F7D50FBC83}"/>
                  </a:ext>
                </a:extLst>
              </p:cNvPr>
              <p:cNvSpPr txBox="1">
                <a:spLocks noRot="1" noChangeAspect="1" noMove="1" noResize="1" noEditPoints="1" noAdjustHandles="1" noChangeArrowheads="1" noChangeShapeType="1" noTextEdit="1"/>
              </p:cNvSpPr>
              <p:nvPr/>
            </p:nvSpPr>
            <p:spPr>
              <a:xfrm>
                <a:off x="1934498" y="1594677"/>
                <a:ext cx="8686800" cy="2246769"/>
              </a:xfrm>
              <a:prstGeom prst="rect">
                <a:avLst/>
              </a:prstGeom>
              <a:blipFill>
                <a:blip r:embed="rId2"/>
                <a:stretch>
                  <a:fillRect l="-1404" t="-2717" b="-7065"/>
                </a:stretch>
              </a:blipFill>
            </p:spPr>
            <p:txBody>
              <a:bodyPr/>
              <a:lstStyle/>
              <a:p>
                <a:r>
                  <a:rPr lang="en-US">
                    <a:noFill/>
                  </a:rPr>
                  <a:t> </a:t>
                </a:r>
              </a:p>
            </p:txBody>
          </p:sp>
        </mc:Fallback>
      </mc:AlternateContent>
      <p:grpSp>
        <p:nvGrpSpPr>
          <p:cNvPr id="44" name="Group 43" descr="The following weighted undirected graph:&#10;&#10;V = {A,B,C,D,E,F,G,H,I}&#10;&#10;E = {&#10;(A,B,10), (A,C,12),&#10;(B,C,9), (B,E,8),&#10;(C,D,3), (C,F,1),&#10;(D,E,7), (D,F,3),&#10;(E,G,5), (E,H,8),&#10;(F,G,6),&#10;(G,H,9),&#10;(G,I,11),&#10;(H,I,2) }&#10;&#10;We begin Prim's algorithm with an arbitrary node in the graph, in this case we select node A. We initially consider A as the only node in the tree. We next follow the least-weight edge from a node in the tree to a node outside of the tree. In this case that edge is (A,B) which has weight 10.">
            <a:extLst>
              <a:ext uri="{FF2B5EF4-FFF2-40B4-BE49-F238E27FC236}">
                <a16:creationId xmlns:a16="http://schemas.microsoft.com/office/drawing/2014/main" id="{38EC375C-CE82-C21E-027E-B998EB2A807C}"/>
              </a:ext>
            </a:extLst>
          </p:cNvPr>
          <p:cNvGrpSpPr/>
          <p:nvPr/>
        </p:nvGrpSpPr>
        <p:grpSpPr>
          <a:xfrm>
            <a:off x="3636579" y="4146960"/>
            <a:ext cx="4790035" cy="2787240"/>
            <a:chOff x="3636579" y="4146960"/>
            <a:chExt cx="4790035" cy="2787240"/>
          </a:xfrm>
        </p:grpSpPr>
        <p:sp>
          <p:nvSpPr>
            <p:cNvPr id="3" name="Freeform 2">
              <a:extLst>
                <a:ext uri="{FF2B5EF4-FFF2-40B4-BE49-F238E27FC236}">
                  <a16:creationId xmlns:a16="http://schemas.microsoft.com/office/drawing/2014/main" id="{A62FB211-6695-3630-37C2-92A9DEA17590}"/>
                </a:ext>
              </a:extLst>
            </p:cNvPr>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6B8FD34-AE1A-6C6F-610D-CAA355705C97}"/>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E4A157BF-D34E-D5B3-2EDC-10004CF2CF09}"/>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22D61E-B1E6-228B-8F73-358DA7F5686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11F375-A57F-6878-06F6-0405CC12EDC5}"/>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A0B742-76F2-E9C5-D004-1CD9060BFDE0}"/>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BB37A2-B1EF-83FB-1C2B-4CE4720B89EE}"/>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7C51C2-4322-1639-AA13-88326B1431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366AD3-760A-6888-2598-DD3287886AAB}"/>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213E6E-96C4-A8DE-5880-8DE375A658F0}"/>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83CBA-2A94-60CA-AC29-CE8DAFA4BA1D}"/>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BE8D14-00B4-629E-107D-5330B9B7F5BA}"/>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1B6D3A-F5F1-986D-F9F3-B373721357F1}"/>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B61119-A5F2-EA4F-EB95-9F2480230C6B}"/>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580797-F9C0-FCC5-587D-6C863870CC5E}"/>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171CCA-AD9A-1A63-278F-E1847BF0FF41}"/>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53E8B6F-5AFC-16CE-64C4-1A1AA5909409}"/>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376FA79F-6287-1CC1-B552-5A4E287ED55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9A81195-F73C-E7CC-A451-0FD0F72AD91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B94CFC74-12BB-2AB7-2F15-B960D998496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73028016-9133-1710-068B-022595324BD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60FEEA6-A5C9-9C7F-9086-32A33E0BC3A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ED7BE86-EF50-62EF-354B-9AEBD28A94B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55708E66-B2BC-F0F4-DC2D-696D8842C27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7D57B577-B418-30B6-8385-8101D8784D31}"/>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567D43F3-8388-82FB-9441-38457CC2463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1F7F61D3-7769-C3EC-B588-B4CB6176C1B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90C962FC-BF0B-495B-046E-C5B542CF96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7EB2F0E4-0EED-EBE5-DFBA-FFCE339DDD45}"/>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4F49258-08DA-5AEE-2466-E1179CF2C525}"/>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B89C64DA-0950-A812-F9D4-E9F7C38E3DD0}"/>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8E530A2F-8EA7-AF82-FCD1-0901E1D6336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62174634-64BC-6A5E-0674-8D5E93712E4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6E50DC42-9CCF-632E-DABE-3B6E501B11A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DA3F762D-D90B-74C4-90C9-C8B0BF6B8FC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B0520969-E5B9-E85C-D3BD-68254F497E3E}"/>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8A4CAC2-4ABC-5134-90C0-65AE3B7070AC}"/>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53716B23-D302-590B-FEDD-8EBE8EECACB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5CDCEBD1-2513-38EC-02EB-CC1B546CA16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spTree>
    <p:extLst>
      <p:ext uri="{BB962C8B-B14F-4D97-AF65-F5344CB8AC3E}">
        <p14:creationId xmlns:p14="http://schemas.microsoft.com/office/powerpoint/2010/main" val="281527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6B3A-FB12-9673-2942-BF499C52C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FB889-4BC9-AF49-59D0-CACBAB2A0952}"/>
              </a:ext>
            </a:extLst>
          </p:cNvPr>
          <p:cNvSpPr>
            <a:spLocks noGrp="1"/>
          </p:cNvSpPr>
          <p:nvPr>
            <p:ph type="title"/>
          </p:nvPr>
        </p:nvSpPr>
        <p:spPr/>
        <p:txBody>
          <a:bodyPr>
            <a:normAutofit/>
          </a:bodyPr>
          <a:lstStyle/>
          <a:p>
            <a:r>
              <a:rPr lang="en-US" dirty="0"/>
              <a:t>Prim’s Algorithm (2/4)</a:t>
            </a:r>
          </a:p>
        </p:txBody>
      </p:sp>
      <p:grpSp>
        <p:nvGrpSpPr>
          <p:cNvPr id="45" name="Group 44" descr="The following weighted undirected graph:&#10;&#10;V = {A,B,C,D,E,F,G,H,I}&#10;&#10;E = {&#10;(A,B,10), (A,C,12),&#10;(B,C,9), (B,E,8),&#10;(C,D,3), (C,F,1),&#10;(D,E,7), (D,F,3),&#10;(E,G,5), (E,H,8),&#10;(F,G,6),&#10;(G,H,9),&#10;(G,I,11),&#10;(H,I,2) }&#10;&#10;Now we consider A and B as the nodes in the tree. We next follow the least-weight edge from a node in the tree to a node outside of the tree. In this case that edge is (B,E) which has weight 8.">
            <a:extLst>
              <a:ext uri="{FF2B5EF4-FFF2-40B4-BE49-F238E27FC236}">
                <a16:creationId xmlns:a16="http://schemas.microsoft.com/office/drawing/2014/main" id="{77A25EC5-118B-4CC9-3B8D-31F5F81AAF08}"/>
              </a:ext>
            </a:extLst>
          </p:cNvPr>
          <p:cNvGrpSpPr/>
          <p:nvPr/>
        </p:nvGrpSpPr>
        <p:grpSpPr>
          <a:xfrm>
            <a:off x="3510456" y="3831021"/>
            <a:ext cx="4916158" cy="3103179"/>
            <a:chOff x="3510456" y="3831021"/>
            <a:chExt cx="4916158" cy="3103179"/>
          </a:xfrm>
        </p:grpSpPr>
        <p:sp>
          <p:nvSpPr>
            <p:cNvPr id="3" name="Freeform 2">
              <a:extLst>
                <a:ext uri="{FF2B5EF4-FFF2-40B4-BE49-F238E27FC236}">
                  <a16:creationId xmlns:a16="http://schemas.microsoft.com/office/drawing/2014/main" id="{7637F661-72CF-AD91-48DD-4B391BFCB08C}"/>
                </a:ext>
              </a:extLst>
            </p:cNvPr>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3D6B4EA-97F0-3AAA-38B3-A69E900B0C89}"/>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6B955C67-583B-74F3-55D7-B443229EE83E}"/>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4EFBDD-010E-633B-9C10-C19DF84F19A8}"/>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ADFFAE-DF0A-57C1-CE3F-3AF45FE3427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177313-8AFE-3EE4-F412-C7F0DF2EF16B}"/>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44CE75-C896-A21B-73EA-94CA06307858}"/>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0AF391-BC47-1AF6-D0C3-7122AE314E21}"/>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C72C22-10B8-2804-1175-9C7C914C746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8CA3BA-39F2-15AF-4988-985A595D4589}"/>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BAD995-8386-1A30-74F2-1411A23A5B06}"/>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0925-0118-0DCC-3A3C-9BDE3C1DA04A}"/>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3C4568-64BB-6169-D29E-3C9C2EC1C37F}"/>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E9F0B4-8994-5C50-02B0-9AF4DD9F1F1A}"/>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7FFFE2-E689-2C91-62DE-98EF2DA3BCC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EEF6E1-B09D-FE40-A4CC-0B6A61A84024}"/>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2EFB4BF1-7F3D-893C-065C-2063B03712D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0634D4F-71D0-FDC2-7CD2-70A72B8F8BB6}"/>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019084B3-921E-B79B-C572-53A08661AA12}"/>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740BFAE0-47B9-993E-B744-DC1ACE6F805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D958BDF2-125D-87C7-D8B3-D3C2B901413F}"/>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C10B9FF0-F018-E3BE-BB4F-F92C12F73C0B}"/>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0CA2FD1-A70E-D9F9-2DBE-4EB6A2D385D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33547589-5AB3-A594-B0F9-80594AA365A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1FD08752-5858-A092-580D-0534AA17DBF6}"/>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5F5B2B57-AF0F-DDAC-0548-63383DA6988D}"/>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1705A132-4480-5B97-78D6-7D2F6623B2C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67785FF-D980-27F5-1A98-5476034F695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5C41CAD6-21C5-2597-4B0A-21B0325E0E80}"/>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7F7E608-269E-C7F5-B2CF-D1EC1933455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EDC9ABC0-C986-6C78-B579-C1DCFCE213E3}"/>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C12AE299-0C97-FE7C-A216-5503ADCD8BB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826ACB86-E61C-102E-1340-12EDF876979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A50BDC01-DA5D-CE82-0B9F-4A75C08EABD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BD75A885-9A2A-4006-2862-D3D919A4AB9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5E81B528-52B4-9D2A-34DD-BE8902D19E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8E95E5A6-0D57-9957-9DD4-F45C35AC7555}"/>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32065C39-E10C-D55F-AD3B-D20DEB47DE8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FE7FDB1-9776-78D0-1CD4-277C6CD1BB2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DD4B581-CE45-8873-305D-FEC9225E3ACB}"/>
                  </a:ext>
                </a:extLst>
              </p:cNvPr>
              <p:cNvSpPr txBox="1"/>
              <p:nvPr/>
            </p:nvSpPr>
            <p:spPr>
              <a:xfrm>
                <a:off x="1934498" y="1594677"/>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4" name="TextBox 43">
                <a:extLst>
                  <a:ext uri="{FF2B5EF4-FFF2-40B4-BE49-F238E27FC236}">
                    <a16:creationId xmlns:a16="http://schemas.microsoft.com/office/drawing/2014/main" id="{2DD4B581-CE45-8873-305D-FEC9225E3ACB}"/>
                  </a:ext>
                </a:extLst>
              </p:cNvPr>
              <p:cNvSpPr txBox="1">
                <a:spLocks noRot="1" noChangeAspect="1" noMove="1" noResize="1" noEditPoints="1" noAdjustHandles="1" noChangeArrowheads="1" noChangeShapeType="1" noTextEdit="1"/>
              </p:cNvSpPr>
              <p:nvPr/>
            </p:nvSpPr>
            <p:spPr>
              <a:xfrm>
                <a:off x="1934498" y="1594677"/>
                <a:ext cx="8686800" cy="2246769"/>
              </a:xfrm>
              <a:prstGeom prst="rect">
                <a:avLst/>
              </a:prstGeom>
              <a:blipFill>
                <a:blip r:embed="rId2"/>
                <a:stretch>
                  <a:fillRect l="-1404" t="-2717" b="-7065"/>
                </a:stretch>
              </a:blipFill>
            </p:spPr>
            <p:txBody>
              <a:bodyPr/>
              <a:lstStyle/>
              <a:p>
                <a:r>
                  <a:rPr lang="en-US">
                    <a:noFill/>
                  </a:rPr>
                  <a:t> </a:t>
                </a:r>
              </a:p>
            </p:txBody>
          </p:sp>
        </mc:Fallback>
      </mc:AlternateContent>
    </p:spTree>
    <p:extLst>
      <p:ext uri="{BB962C8B-B14F-4D97-AF65-F5344CB8AC3E}">
        <p14:creationId xmlns:p14="http://schemas.microsoft.com/office/powerpoint/2010/main" val="72608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3FA47-3D4B-727B-16B7-F2BE9B7DA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A177B-7D96-DB29-D16B-3812AE844494}"/>
              </a:ext>
            </a:extLst>
          </p:cNvPr>
          <p:cNvSpPr>
            <a:spLocks noGrp="1"/>
          </p:cNvSpPr>
          <p:nvPr>
            <p:ph type="title"/>
          </p:nvPr>
        </p:nvSpPr>
        <p:spPr/>
        <p:txBody>
          <a:bodyPr>
            <a:normAutofit/>
          </a:bodyPr>
          <a:lstStyle/>
          <a:p>
            <a:r>
              <a:rPr lang="en-US" dirty="0"/>
              <a:t>Prim’s Algorithm (3/4)</a:t>
            </a:r>
          </a:p>
        </p:txBody>
      </p:sp>
      <p:grpSp>
        <p:nvGrpSpPr>
          <p:cNvPr id="45" name="Group 44" descr="The following weighted undirected graph:&#10;&#10;V = {A,B,C,D,E,F,G,H,I}&#10;&#10;E = {&#10;(A,B,10), (A,C,12),&#10;(B,C,9), (B,E,8),&#10;(C,D,3), (C,F,1),&#10;(D,E,7), (D,F,3),&#10;(E,G,5), (E,H,8),&#10;(F,G,6),&#10;(G,H,9),&#10;(G,I,11),&#10;(H,I,2) }&#10;&#10;Now we consider A, B, and E as the nodes in the tree. We next follow the least-weight edge from a node in the tree to a node outside of the tree. In this case that edge is (E,G) which has weight 5.">
            <a:extLst>
              <a:ext uri="{FF2B5EF4-FFF2-40B4-BE49-F238E27FC236}">
                <a16:creationId xmlns:a16="http://schemas.microsoft.com/office/drawing/2014/main" id="{268C9A7E-5426-2786-CD1B-3C3E02C46FC9}"/>
              </a:ext>
            </a:extLst>
          </p:cNvPr>
          <p:cNvGrpSpPr/>
          <p:nvPr/>
        </p:nvGrpSpPr>
        <p:grpSpPr>
          <a:xfrm>
            <a:off x="3447394" y="3783724"/>
            <a:ext cx="4979220" cy="3150476"/>
            <a:chOff x="3447394" y="3783724"/>
            <a:chExt cx="4979220" cy="3150476"/>
          </a:xfrm>
        </p:grpSpPr>
        <p:sp>
          <p:nvSpPr>
            <p:cNvPr id="3" name="Freeform 2">
              <a:extLst>
                <a:ext uri="{FF2B5EF4-FFF2-40B4-BE49-F238E27FC236}">
                  <a16:creationId xmlns:a16="http://schemas.microsoft.com/office/drawing/2014/main" id="{2F4AA011-DA7C-1C84-C76F-02743A877CFA}"/>
                </a:ext>
              </a:extLst>
            </p:cNvPr>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0CD668E-10B8-777D-872D-DB77BD398487}"/>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755100F8-6BD4-A51D-6F9E-647C31926DC8}"/>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CAA160-AD84-3E6E-58C1-69F47DC278F8}"/>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283B65-721A-E0BD-13BA-859C01E6EB75}"/>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C68526-4FB6-AD66-C0FD-8EB0D1BF67C1}"/>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7753B1-EADA-7E57-0FC0-1F948D7BD622}"/>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5A8D86-1786-FB84-4439-7DD31E6B50C2}"/>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79F14F-1E49-D115-FE0B-01C5C95AE7BE}"/>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63A10FD-E687-3E0F-1252-9107DC62BCE2}"/>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7FB216-42EB-3865-EC05-19A40D861604}"/>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43F46F-170B-E228-C896-09C326B8B2D2}"/>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EDA2DE-B788-D498-BBB4-7DD16EB9092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0F4ADF-E4DA-77C3-3C93-F3C1B2C84173}"/>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947D76-FF45-3ABA-D87F-1592A5F6EDB8}"/>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DFE052-87DC-E40A-C514-3D116797C77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6732F1D-EADF-D485-5212-CFE3E9257A2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F401493-DA0A-FD32-809D-58FE59B6560E}"/>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D850A0C0-DF95-64B4-5DF7-DF526F38C770}"/>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17229C4D-C526-DF27-F7C6-D6C27B9DA882}"/>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9661C32B-7A00-1E08-FDBB-1B415373540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8A4A34EF-3BAF-1BBA-168C-E85116C2BE75}"/>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CFE8BD36-BB8A-DE23-26F3-F0E107B953F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F5BA23A5-5C01-9C95-A926-A141809981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9ECED86-1DCE-07AE-62C7-197AFA47B57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4CE9505D-C54E-2F4B-4154-424C4E2DD69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FDB77C59-55FC-B378-4E3C-C27559AC5DCA}"/>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68712624-38BC-AD3D-A15D-8F7804CAB35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80408005-038D-F1EB-2C95-15B7F6A8B966}"/>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1303496-60F2-AF01-C637-EEBCB688DC4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334C8BA9-526F-C026-4B09-DB3275B696C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4531FB89-7FDE-9A29-AFB8-5A6EE1F85A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D8809ACA-16C4-A0D6-C7FD-7A1DAE695BB2}"/>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DACCD3C1-7424-EA4F-ECAF-40E78AE4564E}"/>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7D5A061E-21B8-F9F9-1889-646A3ABE781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E4228F3A-CEA9-B10C-9689-4DBD25A539FF}"/>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335C304E-98CB-ADCF-3E2F-684A5EE02F3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BEA69499-62D3-0264-B925-5048DDFE21F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D61B8BE7-7A60-6BB0-CA63-3152F5281C6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FCEC257-C7B7-7F81-8B2E-975A4128F17A}"/>
                  </a:ext>
                </a:extLst>
              </p:cNvPr>
              <p:cNvSpPr txBox="1"/>
              <p:nvPr/>
            </p:nvSpPr>
            <p:spPr>
              <a:xfrm>
                <a:off x="1934498" y="1594677"/>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a:extLst>
                  <a:ext uri="{FF2B5EF4-FFF2-40B4-BE49-F238E27FC236}">
                    <a16:creationId xmlns:a16="http://schemas.microsoft.com/office/drawing/2014/main" id="{EFCEC257-C7B7-7F81-8B2E-975A4128F17A}"/>
                  </a:ext>
                </a:extLst>
              </p:cNvPr>
              <p:cNvSpPr txBox="1">
                <a:spLocks noRot="1" noChangeAspect="1" noMove="1" noResize="1" noEditPoints="1" noAdjustHandles="1" noChangeArrowheads="1" noChangeShapeType="1" noTextEdit="1"/>
              </p:cNvSpPr>
              <p:nvPr/>
            </p:nvSpPr>
            <p:spPr>
              <a:xfrm>
                <a:off x="1934498" y="1594677"/>
                <a:ext cx="8686800" cy="2246769"/>
              </a:xfrm>
              <a:prstGeom prst="rect">
                <a:avLst/>
              </a:prstGeom>
              <a:blipFill>
                <a:blip r:embed="rId2"/>
                <a:stretch>
                  <a:fillRect l="-1404" t="-2717" b="-7065"/>
                </a:stretch>
              </a:blipFill>
            </p:spPr>
            <p:txBody>
              <a:bodyPr/>
              <a:lstStyle/>
              <a:p>
                <a:r>
                  <a:rPr lang="en-US">
                    <a:noFill/>
                  </a:rPr>
                  <a:t> </a:t>
                </a:r>
              </a:p>
            </p:txBody>
          </p:sp>
        </mc:Fallback>
      </mc:AlternateContent>
    </p:spTree>
    <p:extLst>
      <p:ext uri="{BB962C8B-B14F-4D97-AF65-F5344CB8AC3E}">
        <p14:creationId xmlns:p14="http://schemas.microsoft.com/office/powerpoint/2010/main" val="86886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Single-Source Shortest Path</a:t>
            </a:r>
          </a:p>
        </p:txBody>
      </p:sp>
      <mc:AlternateContent xmlns:mc="http://schemas.openxmlformats.org/markup-compatibility/2006" xmlns:a14="http://schemas.microsoft.com/office/drawing/2010/main">
        <mc:Choice Requires="a14">
          <p:sp>
            <p:nvSpPr>
              <p:cNvPr id="3" name="TextBox 2"/>
              <p:cNvSpPr txBox="1"/>
              <p:nvPr/>
            </p:nvSpPr>
            <p:spPr>
              <a:xfrm>
                <a:off x="1524000" y="4572000"/>
                <a:ext cx="8915400" cy="2308324"/>
              </a:xfrm>
              <a:prstGeom prst="rect">
                <a:avLst/>
              </a:prstGeom>
              <a:noFill/>
            </p:spPr>
            <p:txBody>
              <a:bodyPr wrap="square" rtlCol="0">
                <a:spAutoFit/>
              </a:bodyPr>
              <a:lstStyle/>
              <a:p>
                <a:r>
                  <a:rPr lang="en-US" sz="2400" dirty="0"/>
                  <a:t>Find the quickest way to get from UW to each of these other places</a:t>
                </a:r>
              </a:p>
              <a:p>
                <a:endParaRPr lang="en-US" sz="2400" dirty="0"/>
              </a:p>
              <a:p>
                <a:r>
                  <a:rPr lang="en-US" sz="2400" dirty="0"/>
                  <a:t>Given a graph </a:t>
                </a:r>
                <a14:m>
                  <m:oMath xmlns:m="http://schemas.openxmlformats.org/officeDocument/2006/math">
                    <m:r>
                      <a:rPr lang="en-US" sz="2400" i="1">
                        <a:latin typeface="Cambria Math"/>
                      </a:rPr>
                      <m:t>𝐺</m:t>
                    </m:r>
                    <m:r>
                      <a:rPr lang="en-US" sz="2400" i="1">
                        <a:latin typeface="Cambria Math"/>
                      </a:rPr>
                      <m:t>=(</m:t>
                    </m:r>
                    <m:r>
                      <a:rPr lang="en-US" sz="2400" i="1">
                        <a:latin typeface="Cambria Math"/>
                      </a:rPr>
                      <m:t>𝑉</m:t>
                    </m:r>
                    <m:r>
                      <a:rPr lang="en-US" sz="2400" i="1">
                        <a:latin typeface="Cambria Math"/>
                      </a:rPr>
                      <m:t>,</m:t>
                    </m:r>
                    <m:r>
                      <a:rPr lang="en-US" sz="2400" i="1">
                        <a:latin typeface="Cambria Math"/>
                      </a:rPr>
                      <m:t>𝐸</m:t>
                    </m:r>
                    <m:r>
                      <a:rPr lang="en-US" sz="2400" i="1">
                        <a:latin typeface="Cambria Math"/>
                      </a:rPr>
                      <m:t>)</m:t>
                    </m:r>
                  </m:oMath>
                </a14:m>
                <a:r>
                  <a:rPr lang="en-US" sz="2400" dirty="0"/>
                  <a:t> and a start node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𝑉</m:t>
                    </m:r>
                  </m:oMath>
                </a14:m>
                <a:r>
                  <a:rPr lang="en-US" sz="2400" dirty="0"/>
                  <a:t>, for each </a:t>
                </a:r>
                <a14:m>
                  <m:oMath xmlns:m="http://schemas.openxmlformats.org/officeDocument/2006/math">
                    <m:r>
                      <a:rPr lang="en-US" sz="2400" i="1">
                        <a:latin typeface="Cambria Math"/>
                      </a:rPr>
                      <m:t>𝑣</m:t>
                    </m:r>
                    <m:r>
                      <a:rPr lang="en-US" sz="2400" i="1">
                        <a:latin typeface="Cambria Math"/>
                      </a:rPr>
                      <m:t>∈</m:t>
                    </m:r>
                    <m:r>
                      <a:rPr lang="en-US" sz="2400" i="1">
                        <a:latin typeface="Cambria Math"/>
                      </a:rPr>
                      <m:t>𝑉</m:t>
                    </m:r>
                  </m:oMath>
                </a14:m>
                <a:r>
                  <a:rPr lang="en-US" sz="2400" dirty="0"/>
                  <a:t> find the least-weight path from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𝑣</m:t>
                    </m:r>
                  </m:oMath>
                </a14:m>
                <a:r>
                  <a:rPr lang="en-US" sz="2400" dirty="0"/>
                  <a:t> (call this weight </a:t>
                </a:r>
                <a14:m>
                  <m:oMath xmlns:m="http://schemas.openxmlformats.org/officeDocument/2006/math">
                    <m:r>
                      <a:rPr lang="en-US" sz="2400" i="1">
                        <a:latin typeface="Cambria Math"/>
                      </a:rPr>
                      <m:t>𝛿</m:t>
                    </m:r>
                    <m:r>
                      <a:rPr lang="en-US" sz="2400" i="1">
                        <a:latin typeface="Cambria Math"/>
                      </a:rPr>
                      <m:t>(</m:t>
                    </m:r>
                    <m:r>
                      <a:rPr lang="en-US" sz="2400" i="1">
                        <a:latin typeface="Cambria Math"/>
                      </a:rPr>
                      <m:t>𝑠</m:t>
                    </m:r>
                    <m:r>
                      <a:rPr lang="en-US" sz="2400" i="1">
                        <a:latin typeface="Cambria Math"/>
                      </a:rPr>
                      <m:t>,</m:t>
                    </m:r>
                    <m:r>
                      <a:rPr lang="en-US" sz="2400" i="1">
                        <a:latin typeface="Cambria Math"/>
                      </a:rPr>
                      <m:t>𝑣</m:t>
                    </m:r>
                    <m:r>
                      <a:rPr lang="en-US" sz="2400" i="1">
                        <a:latin typeface="Cambria Math"/>
                      </a:rPr>
                      <m:t>)</m:t>
                    </m:r>
                  </m:oMath>
                </a14:m>
                <a:r>
                  <a:rPr lang="en-US" sz="2400" dirty="0"/>
                  <a:t>)</a:t>
                </a:r>
              </a:p>
              <a:p>
                <a:endParaRPr lang="en-US" sz="2400" dirty="0"/>
              </a:p>
              <a:p>
                <a:r>
                  <a:rPr lang="en-US" sz="2400" dirty="0"/>
                  <a:t>(assumption: all edge weights are positive)</a:t>
                </a:r>
              </a:p>
            </p:txBody>
          </p:sp>
        </mc:Choice>
        <mc:Fallback xmlns="">
          <p:sp>
            <p:nvSpPr>
              <p:cNvPr id="3" name="TextBox 2"/>
              <p:cNvSpPr txBox="1">
                <a:spLocks noRot="1" noChangeAspect="1" noMove="1" noResize="1" noEditPoints="1" noAdjustHandles="1" noChangeArrowheads="1" noChangeShapeType="1" noTextEdit="1"/>
              </p:cNvSpPr>
              <p:nvPr/>
            </p:nvSpPr>
            <p:spPr>
              <a:xfrm>
                <a:off x="1524000" y="4572000"/>
                <a:ext cx="8915400" cy="2308324"/>
              </a:xfrm>
              <a:prstGeom prst="rect">
                <a:avLst/>
              </a:prstGeom>
              <a:blipFill>
                <a:blip r:embed="rId2"/>
                <a:stretch>
                  <a:fillRect l="-1025" t="-2111" b="-5013"/>
                </a:stretch>
              </a:blipFill>
            </p:spPr>
            <p:txBody>
              <a:bodyPr/>
              <a:lstStyle/>
              <a:p>
                <a:r>
                  <a:rPr lang="en-US">
                    <a:noFill/>
                  </a:rPr>
                  <a:t> </a:t>
                </a:r>
              </a:p>
            </p:txBody>
          </p:sp>
        </mc:Fallback>
      </mc:AlternateContent>
      <p:grpSp>
        <p:nvGrpSpPr>
          <p:cNvPr id="80" name="Group 79" descr="An illustration of a weighted undirected graph.&#10;&#10;Nodes/vertices are represented as circles and edges (which connect pairs of vertices) are represented as lines. Because this is a weighted graph, each edge is labelled with a number of indicate its weight.">
            <a:extLst>
              <a:ext uri="{FF2B5EF4-FFF2-40B4-BE49-F238E27FC236}">
                <a16:creationId xmlns:a16="http://schemas.microsoft.com/office/drawing/2014/main" id="{DC6679D3-95FA-CB24-EE08-358A3DD9B540}"/>
              </a:ext>
            </a:extLst>
          </p:cNvPr>
          <p:cNvGrpSpPr/>
          <p:nvPr/>
        </p:nvGrpSpPr>
        <p:grpSpPr>
          <a:xfrm>
            <a:off x="3490452" y="1135154"/>
            <a:ext cx="6046838" cy="3495404"/>
            <a:chOff x="0" y="2862182"/>
            <a:chExt cx="7044346" cy="4072018"/>
          </a:xfrm>
        </p:grpSpPr>
        <p:cxnSp>
          <p:nvCxnSpPr>
            <p:cNvPr id="81" name="Straight Connector 80">
              <a:extLst>
                <a:ext uri="{FF2B5EF4-FFF2-40B4-BE49-F238E27FC236}">
                  <a16:creationId xmlns:a16="http://schemas.microsoft.com/office/drawing/2014/main" id="{FA28E3FE-213A-F0D7-C6FA-1C98642FD718}"/>
                </a:ext>
              </a:extLst>
            </p:cNvPr>
            <p:cNvCxnSpPr>
              <a:stCxn id="109" idx="7"/>
              <a:endCxn id="110"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BCAE929-ED3E-3C8F-A2CA-AC480EFB5FFA}"/>
                </a:ext>
              </a:extLst>
            </p:cNvPr>
            <p:cNvCxnSpPr>
              <a:stCxn id="110" idx="6"/>
              <a:endCxn id="113"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C82F4C-6A74-D70E-104A-1179D1FE699A}"/>
                </a:ext>
              </a:extLst>
            </p:cNvPr>
            <p:cNvCxnSpPr>
              <a:stCxn id="109" idx="4"/>
              <a:endCxn id="111"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D91F23C-F57E-D284-D1DC-8A2AD1D336FA}"/>
                </a:ext>
              </a:extLst>
            </p:cNvPr>
            <p:cNvCxnSpPr>
              <a:stCxn id="112" idx="3"/>
              <a:endCxn id="111"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569F2B-5763-D4C3-629E-48B55F84F041}"/>
                </a:ext>
              </a:extLst>
            </p:cNvPr>
            <p:cNvCxnSpPr>
              <a:stCxn id="114" idx="2"/>
              <a:endCxn id="111"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23992C-0698-858D-B333-CF0AABB33453}"/>
                </a:ext>
              </a:extLst>
            </p:cNvPr>
            <p:cNvCxnSpPr>
              <a:stCxn id="112" idx="5"/>
              <a:endCxn id="114"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9EB04D3-7BE4-D561-9DEA-0610E8738C29}"/>
                </a:ext>
              </a:extLst>
            </p:cNvPr>
            <p:cNvCxnSpPr>
              <a:stCxn id="112" idx="7"/>
              <a:endCxn id="113"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082E465-B033-5BE5-0B78-56C45CAF07AC}"/>
                </a:ext>
              </a:extLst>
            </p:cNvPr>
            <p:cNvCxnSpPr>
              <a:stCxn id="114" idx="6"/>
              <a:endCxn id="115"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8750369-C516-1889-2364-E7A4AB2B128B}"/>
                </a:ext>
              </a:extLst>
            </p:cNvPr>
            <p:cNvCxnSpPr>
              <a:stCxn id="115" idx="1"/>
              <a:endCxn id="113"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D6944F4-5157-9C2F-C1A3-EBCB60FCE120}"/>
                </a:ext>
              </a:extLst>
            </p:cNvPr>
            <p:cNvCxnSpPr>
              <a:stCxn id="117" idx="2"/>
              <a:endCxn id="113"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B6C6154-3480-0DC4-CB83-E61CEF264010}"/>
                </a:ext>
              </a:extLst>
            </p:cNvPr>
            <p:cNvCxnSpPr>
              <a:stCxn id="115" idx="0"/>
              <a:endCxn id="117"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DFF2827-925D-F27B-1B2D-7204E1203DEA}"/>
                </a:ext>
              </a:extLst>
            </p:cNvPr>
            <p:cNvCxnSpPr>
              <a:stCxn id="116" idx="1"/>
              <a:endCxn id="117"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0EE22F4-B385-7EBF-2FC0-44F42BB62280}"/>
                </a:ext>
              </a:extLst>
            </p:cNvPr>
            <p:cNvCxnSpPr>
              <a:stCxn id="116" idx="3"/>
              <a:endCxn id="115"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73B58AA-4399-10A6-CE2D-C003CACA63CF}"/>
                </a:ext>
              </a:extLst>
            </p:cNvPr>
            <p:cNvSpPr txBox="1"/>
            <p:nvPr/>
          </p:nvSpPr>
          <p:spPr>
            <a:xfrm>
              <a:off x="886366" y="3331447"/>
              <a:ext cx="418704" cy="369332"/>
            </a:xfrm>
            <a:prstGeom prst="rect">
              <a:avLst/>
            </a:prstGeom>
            <a:noFill/>
          </p:spPr>
          <p:txBody>
            <a:bodyPr wrap="none" rtlCol="0">
              <a:spAutoFit/>
            </a:bodyPr>
            <a:lstStyle/>
            <a:p>
              <a:r>
                <a:rPr lang="en-US" dirty="0">
                  <a:solidFill>
                    <a:srgbClr val="00B050"/>
                  </a:solidFill>
                </a:rPr>
                <a:t>10</a:t>
              </a:r>
            </a:p>
          </p:txBody>
        </p:sp>
        <p:sp>
          <p:nvSpPr>
            <p:cNvPr id="95" name="TextBox 94">
              <a:extLst>
                <a:ext uri="{FF2B5EF4-FFF2-40B4-BE49-F238E27FC236}">
                  <a16:creationId xmlns:a16="http://schemas.microsoft.com/office/drawing/2014/main" id="{C6CDC331-D36E-5E1F-DB95-1FCB2FE49C0C}"/>
                </a:ext>
              </a:extLst>
            </p:cNvPr>
            <p:cNvSpPr txBox="1"/>
            <p:nvPr/>
          </p:nvSpPr>
          <p:spPr>
            <a:xfrm>
              <a:off x="6095562" y="4099030"/>
              <a:ext cx="301686" cy="369332"/>
            </a:xfrm>
            <a:prstGeom prst="rect">
              <a:avLst/>
            </a:prstGeom>
            <a:noFill/>
          </p:spPr>
          <p:txBody>
            <a:bodyPr wrap="none" rtlCol="0">
              <a:spAutoFit/>
            </a:bodyPr>
            <a:lstStyle/>
            <a:p>
              <a:r>
                <a:rPr lang="en-US" dirty="0">
                  <a:solidFill>
                    <a:srgbClr val="00B050"/>
                  </a:solidFill>
                </a:rPr>
                <a:t>2</a:t>
              </a:r>
            </a:p>
          </p:txBody>
        </p:sp>
        <p:sp>
          <p:nvSpPr>
            <p:cNvPr id="96" name="TextBox 95">
              <a:extLst>
                <a:ext uri="{FF2B5EF4-FFF2-40B4-BE49-F238E27FC236}">
                  <a16:creationId xmlns:a16="http://schemas.microsoft.com/office/drawing/2014/main" id="{61FA3E20-80B4-EAF5-8415-44C2012D3D00}"/>
                </a:ext>
              </a:extLst>
            </p:cNvPr>
            <p:cNvSpPr txBox="1"/>
            <p:nvPr/>
          </p:nvSpPr>
          <p:spPr>
            <a:xfrm>
              <a:off x="3895875" y="6564868"/>
              <a:ext cx="301686" cy="369332"/>
            </a:xfrm>
            <a:prstGeom prst="rect">
              <a:avLst/>
            </a:prstGeom>
            <a:noFill/>
          </p:spPr>
          <p:txBody>
            <a:bodyPr wrap="none" rtlCol="0">
              <a:spAutoFit/>
            </a:bodyPr>
            <a:lstStyle/>
            <a:p>
              <a:r>
                <a:rPr lang="en-US" dirty="0">
                  <a:solidFill>
                    <a:srgbClr val="00B050"/>
                  </a:solidFill>
                </a:rPr>
                <a:t>6</a:t>
              </a:r>
            </a:p>
          </p:txBody>
        </p:sp>
        <p:sp>
          <p:nvSpPr>
            <p:cNvPr id="97" name="TextBox 96">
              <a:extLst>
                <a:ext uri="{FF2B5EF4-FFF2-40B4-BE49-F238E27FC236}">
                  <a16:creationId xmlns:a16="http://schemas.microsoft.com/office/drawing/2014/main" id="{F27BAD20-3EC2-ED23-881F-E7F7FACF3AEE}"/>
                </a:ext>
              </a:extLst>
            </p:cNvPr>
            <p:cNvSpPr txBox="1"/>
            <p:nvPr/>
          </p:nvSpPr>
          <p:spPr>
            <a:xfrm>
              <a:off x="6047348" y="5905158"/>
              <a:ext cx="418704" cy="369332"/>
            </a:xfrm>
            <a:prstGeom prst="rect">
              <a:avLst/>
            </a:prstGeom>
            <a:noFill/>
          </p:spPr>
          <p:txBody>
            <a:bodyPr wrap="none" rtlCol="0">
              <a:spAutoFit/>
            </a:bodyPr>
            <a:lstStyle/>
            <a:p>
              <a:r>
                <a:rPr lang="en-US" dirty="0">
                  <a:solidFill>
                    <a:srgbClr val="00B050"/>
                  </a:solidFill>
                </a:rPr>
                <a:t>11</a:t>
              </a:r>
            </a:p>
          </p:txBody>
        </p:sp>
        <p:sp>
          <p:nvSpPr>
            <p:cNvPr id="98" name="TextBox 97">
              <a:extLst>
                <a:ext uri="{FF2B5EF4-FFF2-40B4-BE49-F238E27FC236}">
                  <a16:creationId xmlns:a16="http://schemas.microsoft.com/office/drawing/2014/main" id="{20A4DC10-A8AB-0146-9D80-D397663E7366}"/>
                </a:ext>
              </a:extLst>
            </p:cNvPr>
            <p:cNvSpPr txBox="1"/>
            <p:nvPr/>
          </p:nvSpPr>
          <p:spPr>
            <a:xfrm>
              <a:off x="5004912" y="4717243"/>
              <a:ext cx="301686" cy="369332"/>
            </a:xfrm>
            <a:prstGeom prst="rect">
              <a:avLst/>
            </a:prstGeom>
            <a:noFill/>
          </p:spPr>
          <p:txBody>
            <a:bodyPr wrap="none" rtlCol="0">
              <a:spAutoFit/>
            </a:bodyPr>
            <a:lstStyle/>
            <a:p>
              <a:r>
                <a:rPr lang="en-US" dirty="0">
                  <a:solidFill>
                    <a:srgbClr val="00B050"/>
                  </a:solidFill>
                </a:rPr>
                <a:t>9</a:t>
              </a:r>
            </a:p>
          </p:txBody>
        </p:sp>
        <p:sp>
          <p:nvSpPr>
            <p:cNvPr id="99" name="TextBox 98">
              <a:extLst>
                <a:ext uri="{FF2B5EF4-FFF2-40B4-BE49-F238E27FC236}">
                  <a16:creationId xmlns:a16="http://schemas.microsoft.com/office/drawing/2014/main" id="{C5230F33-15FC-B86E-CFB2-1A6C41D3B37A}"/>
                </a:ext>
              </a:extLst>
            </p:cNvPr>
            <p:cNvSpPr txBox="1"/>
            <p:nvPr/>
          </p:nvSpPr>
          <p:spPr>
            <a:xfrm>
              <a:off x="4119679" y="4462779"/>
              <a:ext cx="301686" cy="369332"/>
            </a:xfrm>
            <a:prstGeom prst="rect">
              <a:avLst/>
            </a:prstGeom>
            <a:noFill/>
          </p:spPr>
          <p:txBody>
            <a:bodyPr wrap="none" rtlCol="0">
              <a:spAutoFit/>
            </a:bodyPr>
            <a:lstStyle/>
            <a:p>
              <a:r>
                <a:rPr lang="en-US" dirty="0">
                  <a:solidFill>
                    <a:srgbClr val="00B050"/>
                  </a:solidFill>
                </a:rPr>
                <a:t>5</a:t>
              </a:r>
            </a:p>
          </p:txBody>
        </p:sp>
        <p:sp>
          <p:nvSpPr>
            <p:cNvPr id="100" name="TextBox 99">
              <a:extLst>
                <a:ext uri="{FF2B5EF4-FFF2-40B4-BE49-F238E27FC236}">
                  <a16:creationId xmlns:a16="http://schemas.microsoft.com/office/drawing/2014/main" id="{A2FA727E-00E7-2DE9-9286-19273178E7AB}"/>
                </a:ext>
              </a:extLst>
            </p:cNvPr>
            <p:cNvSpPr txBox="1"/>
            <p:nvPr/>
          </p:nvSpPr>
          <p:spPr>
            <a:xfrm>
              <a:off x="4582463" y="3299181"/>
              <a:ext cx="301686" cy="369332"/>
            </a:xfrm>
            <a:prstGeom prst="rect">
              <a:avLst/>
            </a:prstGeom>
            <a:noFill/>
          </p:spPr>
          <p:txBody>
            <a:bodyPr wrap="none" rtlCol="0">
              <a:spAutoFit/>
            </a:bodyPr>
            <a:lstStyle/>
            <a:p>
              <a:r>
                <a:rPr lang="en-US" dirty="0">
                  <a:solidFill>
                    <a:srgbClr val="00B050"/>
                  </a:solidFill>
                </a:rPr>
                <a:t>8</a:t>
              </a:r>
            </a:p>
          </p:txBody>
        </p:sp>
        <p:sp>
          <p:nvSpPr>
            <p:cNvPr id="101" name="TextBox 100">
              <a:extLst>
                <a:ext uri="{FF2B5EF4-FFF2-40B4-BE49-F238E27FC236}">
                  <a16:creationId xmlns:a16="http://schemas.microsoft.com/office/drawing/2014/main" id="{2C2753F7-84C3-6E23-EA90-EB61012457AA}"/>
                </a:ext>
              </a:extLst>
            </p:cNvPr>
            <p:cNvSpPr txBox="1"/>
            <p:nvPr/>
          </p:nvSpPr>
          <p:spPr>
            <a:xfrm>
              <a:off x="3058462" y="5546337"/>
              <a:ext cx="301686" cy="369332"/>
            </a:xfrm>
            <a:prstGeom prst="rect">
              <a:avLst/>
            </a:prstGeom>
            <a:noFill/>
          </p:spPr>
          <p:txBody>
            <a:bodyPr wrap="none" rtlCol="0">
              <a:spAutoFit/>
            </a:bodyPr>
            <a:lstStyle/>
            <a:p>
              <a:r>
                <a:rPr lang="en-US" dirty="0">
                  <a:solidFill>
                    <a:srgbClr val="00B050"/>
                  </a:solidFill>
                </a:rPr>
                <a:t>3</a:t>
              </a:r>
            </a:p>
          </p:txBody>
        </p:sp>
        <p:sp>
          <p:nvSpPr>
            <p:cNvPr id="102" name="TextBox 101">
              <a:extLst>
                <a:ext uri="{FF2B5EF4-FFF2-40B4-BE49-F238E27FC236}">
                  <a16:creationId xmlns:a16="http://schemas.microsoft.com/office/drawing/2014/main" id="{84B64F94-B4E7-9881-CF05-BB8E0CA924A8}"/>
                </a:ext>
              </a:extLst>
            </p:cNvPr>
            <p:cNvSpPr txBox="1"/>
            <p:nvPr/>
          </p:nvSpPr>
          <p:spPr>
            <a:xfrm>
              <a:off x="3064048" y="3853179"/>
              <a:ext cx="301686" cy="369332"/>
            </a:xfrm>
            <a:prstGeom prst="rect">
              <a:avLst/>
            </a:prstGeom>
            <a:noFill/>
          </p:spPr>
          <p:txBody>
            <a:bodyPr wrap="none" rtlCol="0">
              <a:spAutoFit/>
            </a:bodyPr>
            <a:lstStyle/>
            <a:p>
              <a:r>
                <a:rPr lang="en-US" dirty="0">
                  <a:solidFill>
                    <a:srgbClr val="00B050"/>
                  </a:solidFill>
                </a:rPr>
                <a:t>7</a:t>
              </a:r>
            </a:p>
          </p:txBody>
        </p:sp>
        <p:sp>
          <p:nvSpPr>
            <p:cNvPr id="103" name="TextBox 102">
              <a:extLst>
                <a:ext uri="{FF2B5EF4-FFF2-40B4-BE49-F238E27FC236}">
                  <a16:creationId xmlns:a16="http://schemas.microsoft.com/office/drawing/2014/main" id="{4773DACA-B0B1-2F32-B812-1B954F22652A}"/>
                </a:ext>
              </a:extLst>
            </p:cNvPr>
            <p:cNvSpPr txBox="1"/>
            <p:nvPr/>
          </p:nvSpPr>
          <p:spPr>
            <a:xfrm>
              <a:off x="2051034" y="5224258"/>
              <a:ext cx="301686" cy="369332"/>
            </a:xfrm>
            <a:prstGeom prst="rect">
              <a:avLst/>
            </a:prstGeom>
            <a:noFill/>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AE274F85-FFA4-406C-214F-790BC779011A}"/>
                </a:ext>
              </a:extLst>
            </p:cNvPr>
            <p:cNvSpPr txBox="1"/>
            <p:nvPr/>
          </p:nvSpPr>
          <p:spPr>
            <a:xfrm>
              <a:off x="1885966" y="6404395"/>
              <a:ext cx="301686" cy="369332"/>
            </a:xfrm>
            <a:prstGeom prst="rect">
              <a:avLst/>
            </a:prstGeom>
            <a:noFill/>
          </p:spPr>
          <p:txBody>
            <a:bodyPr wrap="none" rtlCol="0">
              <a:spAutoFit/>
            </a:bodyPr>
            <a:lstStyle/>
            <a:p>
              <a:r>
                <a:rPr lang="en-US" dirty="0">
                  <a:solidFill>
                    <a:srgbClr val="00B050"/>
                  </a:solidFill>
                </a:rPr>
                <a:t>1</a:t>
              </a:r>
            </a:p>
          </p:txBody>
        </p:sp>
        <p:sp>
          <p:nvSpPr>
            <p:cNvPr id="105" name="TextBox 104">
              <a:extLst>
                <a:ext uri="{FF2B5EF4-FFF2-40B4-BE49-F238E27FC236}">
                  <a16:creationId xmlns:a16="http://schemas.microsoft.com/office/drawing/2014/main" id="{453315FD-2B2D-AE4E-EC7E-D93F59F1EC0A}"/>
                </a:ext>
              </a:extLst>
            </p:cNvPr>
            <p:cNvSpPr txBox="1"/>
            <p:nvPr/>
          </p:nvSpPr>
          <p:spPr>
            <a:xfrm>
              <a:off x="2830979" y="2862182"/>
              <a:ext cx="301686" cy="369332"/>
            </a:xfrm>
            <a:prstGeom prst="rect">
              <a:avLst/>
            </a:prstGeom>
            <a:noFill/>
          </p:spPr>
          <p:txBody>
            <a:bodyPr wrap="none" rtlCol="0">
              <a:spAutoFit/>
            </a:bodyPr>
            <a:lstStyle/>
            <a:p>
              <a:r>
                <a:rPr lang="en-US" dirty="0">
                  <a:solidFill>
                    <a:srgbClr val="00B050"/>
                  </a:solidFill>
                </a:rPr>
                <a:t>8</a:t>
              </a:r>
            </a:p>
          </p:txBody>
        </p:sp>
        <p:sp>
          <p:nvSpPr>
            <p:cNvPr id="106" name="TextBox 105">
              <a:extLst>
                <a:ext uri="{FF2B5EF4-FFF2-40B4-BE49-F238E27FC236}">
                  <a16:creationId xmlns:a16="http://schemas.microsoft.com/office/drawing/2014/main" id="{8D6CBC87-3A44-0DC9-3F93-3CA9D807A5F8}"/>
                </a:ext>
              </a:extLst>
            </p:cNvPr>
            <p:cNvSpPr txBox="1"/>
            <p:nvPr/>
          </p:nvSpPr>
          <p:spPr>
            <a:xfrm>
              <a:off x="256634" y="5096525"/>
              <a:ext cx="418704" cy="369332"/>
            </a:xfrm>
            <a:prstGeom prst="rect">
              <a:avLst/>
            </a:prstGeom>
            <a:noFill/>
          </p:spPr>
          <p:txBody>
            <a:bodyPr wrap="none" rtlCol="0">
              <a:spAutoFit/>
            </a:bodyPr>
            <a:lstStyle/>
            <a:p>
              <a:r>
                <a:rPr lang="en-US" dirty="0">
                  <a:solidFill>
                    <a:srgbClr val="00B050"/>
                  </a:solidFill>
                </a:rPr>
                <a:t>12</a:t>
              </a:r>
            </a:p>
          </p:txBody>
        </p:sp>
        <p:cxnSp>
          <p:nvCxnSpPr>
            <p:cNvPr id="107" name="Straight Connector 106">
              <a:extLst>
                <a:ext uri="{FF2B5EF4-FFF2-40B4-BE49-F238E27FC236}">
                  <a16:creationId xmlns:a16="http://schemas.microsoft.com/office/drawing/2014/main" id="{F1FFCBEE-2A44-CB7D-9112-51463AC0BA68}"/>
                </a:ext>
              </a:extLst>
            </p:cNvPr>
            <p:cNvCxnSpPr>
              <a:stCxn id="110" idx="4"/>
              <a:endCxn id="111"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A4F797B-72B3-BEA1-6740-D9E8CE9D0E95}"/>
                </a:ext>
              </a:extLst>
            </p:cNvPr>
            <p:cNvSpPr txBox="1"/>
            <p:nvPr/>
          </p:nvSpPr>
          <p:spPr>
            <a:xfrm>
              <a:off x="1414258" y="4262424"/>
              <a:ext cx="301686" cy="369332"/>
            </a:xfrm>
            <a:prstGeom prst="rect">
              <a:avLst/>
            </a:prstGeom>
            <a:noFill/>
          </p:spPr>
          <p:txBody>
            <a:bodyPr wrap="none" rtlCol="0">
              <a:spAutoFit/>
            </a:bodyPr>
            <a:lstStyle/>
            <a:p>
              <a:r>
                <a:rPr lang="en-US" dirty="0">
                  <a:solidFill>
                    <a:srgbClr val="00B050"/>
                  </a:solidFill>
                </a:rPr>
                <a:t>9</a:t>
              </a:r>
            </a:p>
          </p:txBody>
        </p:sp>
        <p:sp>
          <p:nvSpPr>
            <p:cNvPr id="109" name="Oval 108">
              <a:extLst>
                <a:ext uri="{FF2B5EF4-FFF2-40B4-BE49-F238E27FC236}">
                  <a16:creationId xmlns:a16="http://schemas.microsoft.com/office/drawing/2014/main" id="{F7689B07-8B96-C628-84A1-EB76320D0233}"/>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0" name="Oval 109">
              <a:extLst>
                <a:ext uri="{FF2B5EF4-FFF2-40B4-BE49-F238E27FC236}">
                  <a16:creationId xmlns:a16="http://schemas.microsoft.com/office/drawing/2014/main" id="{B81FDB97-9282-2DE9-1944-987DD8D686C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1" name="Oval 110">
              <a:extLst>
                <a:ext uri="{FF2B5EF4-FFF2-40B4-BE49-F238E27FC236}">
                  <a16:creationId xmlns:a16="http://schemas.microsoft.com/office/drawing/2014/main" id="{FE4251E8-8AC6-FAA9-346C-F5AEE8B8B4F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2" name="Oval 111">
              <a:extLst>
                <a:ext uri="{FF2B5EF4-FFF2-40B4-BE49-F238E27FC236}">
                  <a16:creationId xmlns:a16="http://schemas.microsoft.com/office/drawing/2014/main" id="{CF4E9DB5-6600-A244-84BD-1E8489C9DE6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3" name="Oval 112">
              <a:extLst>
                <a:ext uri="{FF2B5EF4-FFF2-40B4-BE49-F238E27FC236}">
                  <a16:creationId xmlns:a16="http://schemas.microsoft.com/office/drawing/2014/main" id="{29E1476E-ADEB-5C32-FA45-6016DF7A1B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14" name="Oval 113">
              <a:extLst>
                <a:ext uri="{FF2B5EF4-FFF2-40B4-BE49-F238E27FC236}">
                  <a16:creationId xmlns:a16="http://schemas.microsoft.com/office/drawing/2014/main" id="{440E953A-03FC-57E6-91C6-F7AA199E1A0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15" name="Oval 114">
              <a:extLst>
                <a:ext uri="{FF2B5EF4-FFF2-40B4-BE49-F238E27FC236}">
                  <a16:creationId xmlns:a16="http://schemas.microsoft.com/office/drawing/2014/main" id="{7CB4F600-AA8F-EA04-E686-3ECC76CE85F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16" name="Oval 115">
              <a:extLst>
                <a:ext uri="{FF2B5EF4-FFF2-40B4-BE49-F238E27FC236}">
                  <a16:creationId xmlns:a16="http://schemas.microsoft.com/office/drawing/2014/main" id="{6CBA3549-04D4-33AB-72F9-D8470586E55D}"/>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17" name="Oval 116">
              <a:extLst>
                <a:ext uri="{FF2B5EF4-FFF2-40B4-BE49-F238E27FC236}">
                  <a16:creationId xmlns:a16="http://schemas.microsoft.com/office/drawing/2014/main" id="{B3C52EDD-949D-0912-45E8-C4A5890C6F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Tree>
    <p:extLst>
      <p:ext uri="{BB962C8B-B14F-4D97-AF65-F5344CB8AC3E}">
        <p14:creationId xmlns:p14="http://schemas.microsoft.com/office/powerpoint/2010/main" val="295075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8880E-C27C-7714-FFDE-4B5D9F99A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F554F-FCB2-0E04-5AA9-257DF4050C9F}"/>
              </a:ext>
            </a:extLst>
          </p:cNvPr>
          <p:cNvSpPr>
            <a:spLocks noGrp="1"/>
          </p:cNvSpPr>
          <p:nvPr>
            <p:ph type="title"/>
          </p:nvPr>
        </p:nvSpPr>
        <p:spPr/>
        <p:txBody>
          <a:bodyPr>
            <a:normAutofit/>
          </a:bodyPr>
          <a:lstStyle/>
          <a:p>
            <a:r>
              <a:rPr lang="en-US" dirty="0"/>
              <a:t>Prim’s Algorithm (4/4)</a:t>
            </a:r>
          </a:p>
        </p:txBody>
      </p:sp>
      <p:grpSp>
        <p:nvGrpSpPr>
          <p:cNvPr id="7" name="Group 6" descr="The following weighted undirected graph:&#10;&#10;V = {A,B,C,D,E,F,G,H,I}&#10;&#10;E = {&#10;(A,B,10), (A,C,12),&#10;(B,C,9), (B,E,8),&#10;(C,D,3), (C,F,1),&#10;(D,E,7), (D,F,3),&#10;(E,G,5), (E,H,8),&#10;(F,G,6),&#10;(G,H,9),&#10;(G,I,11),&#10;(H,I,2) }&#10;&#10;Now we consider A, B, E, and G as the nodes in the tree. We next follow the least-weight edge from a node in the tree to a node outside of the tree. In this case that edge is (E,H) which has weight 6.">
            <a:extLst>
              <a:ext uri="{FF2B5EF4-FFF2-40B4-BE49-F238E27FC236}">
                <a16:creationId xmlns:a16="http://schemas.microsoft.com/office/drawing/2014/main" id="{0CEE61E8-3063-E9EB-CC66-F7538BAD8FB2}"/>
              </a:ext>
            </a:extLst>
          </p:cNvPr>
          <p:cNvGrpSpPr/>
          <p:nvPr/>
        </p:nvGrpSpPr>
        <p:grpSpPr>
          <a:xfrm>
            <a:off x="3589284" y="3997189"/>
            <a:ext cx="4837330" cy="2937011"/>
            <a:chOff x="3589284" y="3997189"/>
            <a:chExt cx="4837330" cy="2937011"/>
          </a:xfrm>
        </p:grpSpPr>
        <p:sp>
          <p:nvSpPr>
            <p:cNvPr id="3" name="Freeform 2">
              <a:extLst>
                <a:ext uri="{FF2B5EF4-FFF2-40B4-BE49-F238E27FC236}">
                  <a16:creationId xmlns:a16="http://schemas.microsoft.com/office/drawing/2014/main" id="{452F6D43-4E7D-4E8B-6A77-604ADC17CBFC}"/>
                </a:ext>
              </a:extLst>
            </p:cNvPr>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048E75D6-F81C-C45F-CF03-7C9A7853D9B8}"/>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E1621A3B-8EDE-9315-8D71-DF027A116BA4}"/>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36CB39C-50B0-6AFB-7393-461F906B7F7E}"/>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5A79305-4AA6-A6B9-2F42-071521AB997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E11836F-586F-AD3E-A130-3DCF2CDF025E}"/>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E600066-25F2-2BA6-8CF8-242E8A2A1729}"/>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3CD5D51-398A-1134-3246-7DBCAE5AA94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5FD18D6-75A4-B89C-1BFA-0DC6F05151B0}"/>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EFE62CC-D330-4CF6-5E64-AD640B30BA6F}"/>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9911AC4-B26A-8C46-9816-DD0219B27E51}"/>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BA2DFEB-D195-93FB-E257-CADC6D26854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5A89267-C6AD-9D49-C3A1-AA0F884103D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29E6588-AFD9-2B62-DE15-9F6154A467CF}"/>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BE6EEA3-5DF5-55AA-EFC7-709F3820107F}"/>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2FD77C20-B6E2-EECE-F45F-883A49565FE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307ADDB6-B973-F1BC-41B2-2290A24010A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4BAC7015-974D-A22A-9172-BAEA840A5F0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F059E0CF-B7FA-B54D-22A2-176D9AD3D85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11E584FF-E1FE-59CA-9ED7-8C1CE3E1D81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B2C42AED-7A34-9BE1-C246-EDB1F7B6556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46CE9B6-74B5-A647-AE67-8C97F20D93C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D54E17CA-7EA2-D534-021F-8B8054EA581A}"/>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B9516FB7-EE9B-807D-9437-48E7E5B014F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DE946B88-B030-F896-25E4-2AC3A21F0971}"/>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D6EA57FB-574B-6475-D978-F31B2E87E07C}"/>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955E34DB-F892-F7E4-5A52-D2C1A689C86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27176125-5F84-C5F9-A580-DC41288587C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DF276D47-2FC3-395A-9965-BF4C5D247462}"/>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DDC12B3-8F0C-AE5B-6F82-FF8EDCADAC33}"/>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25B96F0B-BBB3-AA45-8697-05A6858CB95F}"/>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124E142E-E2C9-041E-2E42-5D1527F75D8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776B3CA0-D49A-2C6D-B734-29BE5D5E0C5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7E22201C-24F6-1753-C89C-3CCE3D690C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51C5E526-F845-9B74-CCB0-6D163717E21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0EDE3343-C294-7536-9306-AF98E9CBDE28}"/>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06E2697B-D96D-11D9-A0C7-0F04807C0CB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92E6C0E-B33C-A431-38B3-217CCDAA86B7}"/>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FFE3F34-3A16-FD1B-B249-41DEC29C0CDD}"/>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19F20E-BF20-0094-DDB9-5DEA2FC25015}"/>
                  </a:ext>
                </a:extLst>
              </p:cNvPr>
              <p:cNvSpPr txBox="1"/>
              <p:nvPr/>
            </p:nvSpPr>
            <p:spPr>
              <a:xfrm>
                <a:off x="1934498" y="1594677"/>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6" name="TextBox 5">
                <a:extLst>
                  <a:ext uri="{FF2B5EF4-FFF2-40B4-BE49-F238E27FC236}">
                    <a16:creationId xmlns:a16="http://schemas.microsoft.com/office/drawing/2014/main" id="{1E19F20E-BF20-0094-DDB9-5DEA2FC25015}"/>
                  </a:ext>
                </a:extLst>
              </p:cNvPr>
              <p:cNvSpPr txBox="1">
                <a:spLocks noRot="1" noChangeAspect="1" noMove="1" noResize="1" noEditPoints="1" noAdjustHandles="1" noChangeArrowheads="1" noChangeShapeType="1" noTextEdit="1"/>
              </p:cNvSpPr>
              <p:nvPr/>
            </p:nvSpPr>
            <p:spPr>
              <a:xfrm>
                <a:off x="1934498" y="1594677"/>
                <a:ext cx="8686800" cy="2246769"/>
              </a:xfrm>
              <a:prstGeom prst="rect">
                <a:avLst/>
              </a:prstGeom>
              <a:blipFill>
                <a:blip r:embed="rId2"/>
                <a:stretch>
                  <a:fillRect l="-1404" t="-2717" b="-7065"/>
                </a:stretch>
              </a:blipFill>
            </p:spPr>
            <p:txBody>
              <a:bodyPr/>
              <a:lstStyle/>
              <a:p>
                <a:r>
                  <a:rPr lang="en-US">
                    <a:noFill/>
                  </a:rPr>
                  <a:t> </a:t>
                </a:r>
              </a:p>
            </p:txBody>
          </p:sp>
        </mc:Fallback>
      </mc:AlternateContent>
    </p:spTree>
    <p:extLst>
      <p:ext uri="{BB962C8B-B14F-4D97-AF65-F5344CB8AC3E}">
        <p14:creationId xmlns:p14="http://schemas.microsoft.com/office/powerpoint/2010/main" val="351240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EF41-79C0-3A35-61F9-F605B67B7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CC20E-AB2F-6B69-46CD-C5AD91499820}"/>
              </a:ext>
            </a:extLst>
          </p:cNvPr>
          <p:cNvSpPr>
            <a:spLocks noGrp="1"/>
          </p:cNvSpPr>
          <p:nvPr>
            <p:ph type="title"/>
          </p:nvPr>
        </p:nvSpPr>
        <p:spPr/>
        <p:txBody>
          <a:bodyPr>
            <a:normAutofit/>
          </a:bodyPr>
          <a:lstStyle/>
          <a:p>
            <a:r>
              <a:rPr lang="en-US" dirty="0"/>
              <a:t>Prim’s Algorithm Running Time</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FDF0456-6A42-6E15-60A5-41D20A497322}"/>
                  </a:ext>
                </a:extLst>
              </p:cNvPr>
              <p:cNvSpPr txBox="1"/>
              <p:nvPr/>
            </p:nvSpPr>
            <p:spPr>
              <a:xfrm>
                <a:off x="8868116" y="1445094"/>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a:extLst>
                  <a:ext uri="{FF2B5EF4-FFF2-40B4-BE49-F238E27FC236}">
                    <a16:creationId xmlns:a16="http://schemas.microsoft.com/office/drawing/2014/main" id="{DFDF0456-6A42-6E15-60A5-41D20A497322}"/>
                  </a:ext>
                </a:extLst>
              </p:cNvPr>
              <p:cNvSpPr txBox="1">
                <a:spLocks noRot="1" noChangeAspect="1" noMove="1" noResize="1" noEditPoints="1" noAdjustHandles="1" noChangeArrowheads="1" noChangeShapeType="1" noTextEdit="1"/>
              </p:cNvSpPr>
              <p:nvPr/>
            </p:nvSpPr>
            <p:spPr>
              <a:xfrm>
                <a:off x="8868116" y="1445094"/>
                <a:ext cx="2851935" cy="830997"/>
              </a:xfrm>
              <a:prstGeom prst="rect">
                <a:avLst/>
              </a:prstGeom>
              <a:blipFill>
                <a:blip r:embed="rId2"/>
                <a:stretch>
                  <a:fillRect l="-3419" t="-5882" r="-2137" b="-9559"/>
                </a:stretch>
              </a:blipFill>
            </p:spPr>
            <p:txBody>
              <a:bodyPr/>
              <a:lstStyle/>
              <a:p>
                <a:r>
                  <a:rPr lang="en-US">
                    <a:noFill/>
                  </a:rPr>
                  <a:t> </a:t>
                </a:r>
              </a:p>
            </p:txBody>
          </p:sp>
        </mc:Fallback>
      </mc:AlternateContent>
      <p:grpSp>
        <p:nvGrpSpPr>
          <p:cNvPr id="46" name="Group 45" descr="The following weighted undirected graph:&#10;&#10;V = {A,B,C,D,E,F,G,H,I}&#10;&#10;E = {&#10;(A,B,10), (A,C,12),&#10;(B,C,9), (B,E,8),&#10;(C,D,3), (C,F,1),&#10;(D,E,7), (D,F,3),&#10;(E,G,5), (E,H,8),&#10;(F,G,6),&#10;(G,H,9),&#10;(G,I,11),&#10;(H,I,2) }&#10;&#10;Now we consider A, B, E, G, and H as the nodes in the tree. We next follow the least-weight edge from a node in the tree to a node outside of the tree. In this case that edge is (H,I) which has weight 2.">
            <a:extLst>
              <a:ext uri="{FF2B5EF4-FFF2-40B4-BE49-F238E27FC236}">
                <a16:creationId xmlns:a16="http://schemas.microsoft.com/office/drawing/2014/main" id="{172DCF2E-C13C-8CDE-ECDB-225FDF1EC790}"/>
              </a:ext>
            </a:extLst>
          </p:cNvPr>
          <p:cNvGrpSpPr/>
          <p:nvPr/>
        </p:nvGrpSpPr>
        <p:grpSpPr>
          <a:xfrm>
            <a:off x="3557752" y="4038600"/>
            <a:ext cx="4868862" cy="2895600"/>
            <a:chOff x="3557752" y="4038600"/>
            <a:chExt cx="4868862" cy="2895600"/>
          </a:xfrm>
        </p:grpSpPr>
        <p:sp>
          <p:nvSpPr>
            <p:cNvPr id="5" name="Freeform 4">
              <a:extLst>
                <a:ext uri="{FF2B5EF4-FFF2-40B4-BE49-F238E27FC236}">
                  <a16:creationId xmlns:a16="http://schemas.microsoft.com/office/drawing/2014/main" id="{58BE0161-8235-EB6B-2021-FBA86A0B1D04}"/>
                </a:ext>
              </a:extLst>
            </p:cNvPr>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D611104-56E3-D6EC-D98F-C2E6A36F86BD}"/>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5BFC5715-7633-84BA-0609-A1F85057716E}"/>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19A237-7C93-56D7-9EC9-1FB9A08932E5}"/>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CBD063-7998-297B-885F-CDED66500322}"/>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6AB8EA-26EA-4AB5-2147-69719EFE280D}"/>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78D4C2-3011-6A47-3909-6534D306816C}"/>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2FC8CA-19B3-9D5D-C94F-63C215F61927}"/>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7EAA0B-5FEB-8D17-C27B-82896D850A88}"/>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D94FF0-72E5-C704-DD9B-FE90D012C5A3}"/>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D400A6-D31A-5E00-FADA-939AC81D288A}"/>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FFD32-6FEF-6047-4633-782CD5BEE747}"/>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D2EFA22-B947-55AF-5F6A-8AC88DB4E4FD}"/>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AD4232-C3EC-59BD-B424-C347E68B4767}"/>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B597CD-4834-1B5A-3657-CE5662B435C8}"/>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D97D68-415A-6746-9242-DCE101A97B3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4601EA00-0332-9BA4-6724-31DCBAB24E59}"/>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C68AEBBB-DC30-6F12-FFF7-18240B54759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966A226C-F394-FBD4-1486-FED875CA2EA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17AE7F-5AD4-C414-7C5D-9DDEFEFD9E5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147BB0A3-79D6-FA4D-0E54-E49F9988379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DB13256-86BA-EC21-5889-483CF73A6568}"/>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F18D999B-610C-63DA-B246-A596005C1C6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2A528698-A24E-12F7-292C-1090C8E8739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52325999-CCA1-3E38-ECA1-56D8BDF05BF3}"/>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8EA5FE6B-79D4-5A20-F1B4-48C8FA88875A}"/>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C37C97D2-E371-54D6-CD29-73560691DADB}"/>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DB56940-7CD3-16E1-FBAB-B345D2BE852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241749AC-8A69-37AF-5CF4-F725DC4FBC1C}"/>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E6EE7EE-A133-9828-714C-68C8849092A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858B37D2-0662-4503-4380-F890725C6B99}"/>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B643364E-E1BC-46BF-8258-0CAE5DD42CA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26BB4E72-EEC9-32B2-F566-A63005C8795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3FF128E7-A0C9-7ED7-F67C-86DA946D0F4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47293C51-FB98-DC86-735B-2DC157B0617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C707FE17-E627-2205-9FDB-59EFA5A9ABE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2FBD0E08-D127-C5D4-6D20-833993CA45FC}"/>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ADE17290-2606-75B8-1DEB-0AC3E01563A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0179F7B1-0F6D-2650-2065-68F00F273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3149B53-747E-473E-A0A0-D39FC7DF3983}"/>
                  </a:ext>
                </a:extLst>
              </p:cNvPr>
              <p:cNvSpPr txBox="1"/>
              <p:nvPr/>
            </p:nvSpPr>
            <p:spPr>
              <a:xfrm>
                <a:off x="1934498" y="1594677"/>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a:extLst>
                  <a:ext uri="{FF2B5EF4-FFF2-40B4-BE49-F238E27FC236}">
                    <a16:creationId xmlns:a16="http://schemas.microsoft.com/office/drawing/2014/main" id="{73149B53-747E-473E-A0A0-D39FC7DF3983}"/>
                  </a:ext>
                </a:extLst>
              </p:cNvPr>
              <p:cNvSpPr txBox="1">
                <a:spLocks noRot="1" noChangeAspect="1" noMove="1" noResize="1" noEditPoints="1" noAdjustHandles="1" noChangeArrowheads="1" noChangeShapeType="1" noTextEdit="1"/>
              </p:cNvSpPr>
              <p:nvPr/>
            </p:nvSpPr>
            <p:spPr>
              <a:xfrm>
                <a:off x="1934498" y="1594677"/>
                <a:ext cx="8686800" cy="2246769"/>
              </a:xfrm>
              <a:prstGeom prst="rect">
                <a:avLst/>
              </a:prstGeom>
              <a:blipFill>
                <a:blip r:embed="rId3"/>
                <a:stretch>
                  <a:fillRect l="-1404" t="-2717" b="-7065"/>
                </a:stretch>
              </a:blipFill>
            </p:spPr>
            <p:txBody>
              <a:bodyPr/>
              <a:lstStyle/>
              <a:p>
                <a:r>
                  <a:rPr lang="en-US">
                    <a:noFill/>
                  </a:rPr>
                  <a:t> </a:t>
                </a:r>
              </a:p>
            </p:txBody>
          </p:sp>
        </mc:Fallback>
      </mc:AlternateContent>
    </p:spTree>
    <p:extLst>
      <p:ext uri="{BB962C8B-B14F-4D97-AF65-F5344CB8AC3E}">
        <p14:creationId xmlns:p14="http://schemas.microsoft.com/office/powerpoint/2010/main" val="17757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EEAC9-7C37-ECB7-A7CD-AF4E61E11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32D87-37A2-ABCD-B0BE-550810A1DABC}"/>
              </a:ext>
            </a:extLst>
          </p:cNvPr>
          <p:cNvSpPr>
            <a:spLocks noGrp="1"/>
          </p:cNvSpPr>
          <p:nvPr>
            <p:ph type="title"/>
          </p:nvPr>
        </p:nvSpPr>
        <p:spPr>
          <a:xfrm>
            <a:off x="609600" y="-198120"/>
            <a:ext cx="10972800" cy="1143000"/>
          </a:xfrm>
        </p:spPr>
        <p:txBody>
          <a:bodyPr>
            <a:normAutofit/>
          </a:bodyPr>
          <a:lstStyle/>
          <a:p>
            <a:r>
              <a:rPr lang="en-US" dirty="0"/>
              <a:t>Recall Dijkstra’s Algorithm</a:t>
            </a:r>
          </a:p>
        </p:txBody>
      </p:sp>
      <p:grpSp>
        <p:nvGrpSpPr>
          <p:cNvPr id="3" name="Group 2">
            <a:extLst>
              <a:ext uri="{FF2B5EF4-FFF2-40B4-BE49-F238E27FC236}">
                <a16:creationId xmlns:a16="http://schemas.microsoft.com/office/drawing/2014/main" id="{660771EA-9555-915E-18A1-84B830B5B5E4}"/>
              </a:ext>
              <a:ext uri="{C183D7F6-B498-43B3-948B-1728B52AA6E4}">
                <adec:decorative xmlns:adec="http://schemas.microsoft.com/office/drawing/2017/decorative" val="1"/>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9D8A28DD-F046-2F16-E3CB-F5FFBC43D14B}"/>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2BCEA3-7668-EA7C-8451-8BE0D2B3E76B}"/>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369E16-3C7F-C15C-7F8C-A5A6C421F3E5}"/>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03473D-50D9-FB23-4627-9EF7FDEED447}"/>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BFD6E70-3227-A3A4-62F6-7948BE537BFD}"/>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C8D6E0-BFC6-34EC-E413-4A04E6584D85}"/>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C0B3B8-AA7C-54F3-A8DC-0A220FC0C6C4}"/>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2D5ED5-A07C-B892-6541-F048B8E2266E}"/>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B3E76D-3F5C-2713-6E78-970C8636CE38}"/>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632B3B-003A-06BD-5208-2765B72CDB79}"/>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CCFAEE-E7C9-96C7-CD4C-8CAB63E6BBDA}"/>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C89944-951F-A183-A031-C6C8393083D9}"/>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959F07-0D51-011D-9199-96A3AE8F584B}"/>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EE396D2-4CF4-498C-73B5-43C23C177198}"/>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192031BB-66FE-D133-D12D-4DFCDDC70AF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061FF86D-9794-C0D6-19A1-FCCBAE75071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B84D2F38-884A-6005-7DC4-9132F5DDAEB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43C6F790-EBF8-CA34-35AA-CE47BFFEF09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2AAC142A-5621-553A-71B0-FFA5B28EE77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A9D920DA-F52A-5CEE-074F-07CE166D3FEB}"/>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BA7D339D-54CD-C459-0779-823A456FE22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C79FF19-98E0-1CF7-DCF5-4832FD1D3F7A}"/>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A27FF1E8-0947-C6C3-28FF-18C99790CBC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895CD2E6-C331-4EEF-5E4E-CC37659A4D0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A559C74-41A8-B38F-65F4-5B2CCC4526B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FA451BC6-4EEA-E3FF-AF8A-E8A33DBB24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F25D40E5-EB7F-11B2-25F2-803D795594C3}"/>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AF7FEA7-D62D-CE9A-96EE-FE20D99F37B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62051064-3A9F-3BD5-DEB1-4621DCAE3BD5}"/>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65E4E37B-D1F8-8901-41D8-ADE0A02E6A58}"/>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8DB42B10-C0C6-5CB6-BFF3-11434B89046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014481ED-B260-6315-B70E-4F516C40EB25}"/>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B3BA9212-9E23-6761-00FE-EC47E3825280}"/>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5438F902-30F5-13E8-DC36-810BFE6FFC8E}"/>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A01579D5-4AF3-80CF-5106-CB0CCA808784}"/>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68F5B6BC-173F-8912-B198-491F8E97A33B}"/>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41" name="Oval 40">
              <a:extLst>
                <a:ext uri="{FF2B5EF4-FFF2-40B4-BE49-F238E27FC236}">
                  <a16:creationId xmlns:a16="http://schemas.microsoft.com/office/drawing/2014/main" id="{439D44B0-EEC1-8B67-BCF1-69FB43B57D42}"/>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42" name="TextBox 41">
            <a:extLst>
              <a:ext uri="{FF2B5EF4-FFF2-40B4-BE49-F238E27FC236}">
                <a16:creationId xmlns:a16="http://schemas.microsoft.com/office/drawing/2014/main" id="{B8A2039D-C121-2B94-2EB4-1CE224AAB7F8}"/>
              </a:ext>
            </a:extLst>
          </p:cNvPr>
          <p:cNvSpPr txBox="1"/>
          <p:nvPr/>
        </p:nvSpPr>
        <p:spPr>
          <a:xfrm>
            <a:off x="524257" y="78138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distance to </a:t>
            </a:r>
            <a:r>
              <a:rPr lang="en-US" sz="2000" dirty="0" err="1"/>
              <a:t>curr</a:t>
            </a:r>
            <a:r>
              <a:rPr lang="en-US" sz="2000" dirty="0"/>
              <a:t>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PQ.decreaseKey</a:t>
            </a:r>
            <a:r>
              <a:rPr lang="en-US" sz="2000" dirty="0"/>
              <a:t>(v, d)</a:t>
            </a:r>
          </a:p>
          <a:p>
            <a:r>
              <a:rPr lang="en-US" sz="2000" dirty="0"/>
              <a:t>Return the spanning tree</a:t>
            </a:r>
          </a:p>
        </p:txBody>
      </p:sp>
    </p:spTree>
    <p:extLst>
      <p:ext uri="{BB962C8B-B14F-4D97-AF65-F5344CB8AC3E}">
        <p14:creationId xmlns:p14="http://schemas.microsoft.com/office/powerpoint/2010/main" val="3256717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F2B6-E911-8AC4-E6C2-F5C5D6170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C9725-5009-BCD0-D0FD-EF0FA5066E19}"/>
              </a:ext>
            </a:extLst>
          </p:cNvPr>
          <p:cNvSpPr>
            <a:spLocks noGrp="1"/>
          </p:cNvSpPr>
          <p:nvPr>
            <p:ph type="title"/>
          </p:nvPr>
        </p:nvSpPr>
        <p:spPr>
          <a:xfrm>
            <a:off x="609600" y="-198120"/>
            <a:ext cx="10972800" cy="1143000"/>
          </a:xfrm>
        </p:spPr>
        <p:txBody>
          <a:bodyPr>
            <a:normAutofit/>
          </a:bodyPr>
          <a:lstStyle/>
          <a:p>
            <a:r>
              <a:rPr lang="en-US" dirty="0"/>
              <a:t>Prim’s Algorithm</a:t>
            </a:r>
          </a:p>
        </p:txBody>
      </p:sp>
      <p:grpSp>
        <p:nvGrpSpPr>
          <p:cNvPr id="3" name="Group 2">
            <a:extLst>
              <a:ext uri="{FF2B5EF4-FFF2-40B4-BE49-F238E27FC236}">
                <a16:creationId xmlns:a16="http://schemas.microsoft.com/office/drawing/2014/main" id="{ABA253AE-7449-FAB9-3C14-D35D03327A64}"/>
              </a:ext>
              <a:ext uri="{C183D7F6-B498-43B3-948B-1728B52AA6E4}">
                <adec:decorative xmlns:adec="http://schemas.microsoft.com/office/drawing/2017/decorative" val="1"/>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634BBEEB-D42F-4990-4464-2FE480DEF944}"/>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082B11-BD72-5482-AAA5-3518090B1491}"/>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7984F8-9FE9-7F03-A096-7C7F0E7FB4F5}"/>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03ED5C-056A-77F9-3240-002A2038DCF7}"/>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A43CBF-EDE6-3C7C-AF31-76F32C78B737}"/>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E71EA1-B6A7-7367-C6EF-CA9B97151083}"/>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2A29C2-275D-4AD4-0101-F970C2B21386}"/>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1C6779-A509-5008-6BC8-351109619FD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562459-9AB6-4E0A-B0A6-B5826797740E}"/>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462442-E820-86CF-53A6-0A07A50E87E0}"/>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D182A4-121C-F469-BC80-164721FCFE67}"/>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A61C89-9FD7-2DF2-7592-0284084A0C39}"/>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248E01-FF94-099F-43F2-C9E62CAB1184}"/>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445A10-541D-87E4-4EAC-D6057DBB88B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E12D6C41-BE90-6984-BCAB-9CAF7B573B9D}"/>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BE76FD0D-7125-8CD1-450B-4D14D002B944}"/>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EC6DF776-22FD-6BA0-F44A-9B20F3E1E239}"/>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5F0CC144-CAEE-E010-2EA5-97B0A42D4972}"/>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A50CC49B-B843-58B2-4928-ADE1020A5FC7}"/>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DF77FA66-B397-6D38-E8A0-63B0B5F20CA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7256408E-B471-B412-DABC-FC24C2DB587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54E3C01A-E518-7339-36E5-F6FE9164414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709754EE-F58C-979F-12E0-81091A1B21E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AD7FEE29-F0BB-71C5-1EB9-E6DA93E3029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20A90759-165E-8371-F4C1-B2BF9579926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66985C5F-C30F-CC93-7765-A9DA58DE51A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A40ABF01-778F-E7CE-8275-962C780BA75D}"/>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AD59429-1311-DD86-71EE-23F015713A3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0D5162D0-ACFD-A74C-29C2-D5EBDE5D814D}"/>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50E7F335-B379-17F2-920E-9D2162C62B83}"/>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1D93219-8B72-A2B7-4821-D9B4743CEC45}"/>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40114479-37F8-BB39-88E2-80F7AC75AD5D}"/>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304D8C8A-7A1D-6AB2-EC38-7F5F8BF2844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B8FBFF4B-6404-2153-8FD0-67DC37EEF7CE}"/>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0F09029D-DBB1-AE11-9C17-302A1A033CC7}"/>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09A38885-B8D9-A62C-AECE-E9987C566B90}"/>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41" name="Oval 40">
              <a:extLst>
                <a:ext uri="{FF2B5EF4-FFF2-40B4-BE49-F238E27FC236}">
                  <a16:creationId xmlns:a16="http://schemas.microsoft.com/office/drawing/2014/main" id="{ED252027-A702-199B-9ABF-6122EF9C4F8E}"/>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43" name="TextBox 42">
            <a:extLst>
              <a:ext uri="{FF2B5EF4-FFF2-40B4-BE49-F238E27FC236}">
                <a16:creationId xmlns:a16="http://schemas.microsoft.com/office/drawing/2014/main" id="{C8D35DA3-4696-FC62-3C1D-9E261A57FBC5}"/>
              </a:ext>
            </a:extLst>
          </p:cNvPr>
          <p:cNvSpPr txBox="1"/>
          <p:nvPr/>
        </p:nvSpPr>
        <p:spPr>
          <a:xfrm>
            <a:off x="524257" y="78138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PQ.decreaseKey</a:t>
            </a:r>
            <a:r>
              <a:rPr lang="en-US" sz="2000" dirty="0"/>
              <a:t>(v, d)</a:t>
            </a:r>
          </a:p>
          <a:p>
            <a:r>
              <a:rPr lang="en-US" sz="2000" dirty="0"/>
              <a:t>Return the spanning tree</a:t>
            </a:r>
          </a:p>
        </p:txBody>
      </p:sp>
    </p:spTree>
    <p:extLst>
      <p:ext uri="{BB962C8B-B14F-4D97-AF65-F5344CB8AC3E}">
        <p14:creationId xmlns:p14="http://schemas.microsoft.com/office/powerpoint/2010/main" val="63740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82F-5885-568B-1066-4E1F37FC2816}"/>
              </a:ext>
            </a:extLst>
          </p:cNvPr>
          <p:cNvSpPr>
            <a:spLocks noGrp="1"/>
          </p:cNvSpPr>
          <p:nvPr>
            <p:ph type="title"/>
          </p:nvPr>
        </p:nvSpPr>
        <p:spPr/>
        <p:txBody>
          <a:bodyPr/>
          <a:lstStyle/>
          <a:p>
            <a:r>
              <a:rPr lang="en-US" dirty="0"/>
              <a:t>Avoiding Decrease Key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23939E-BE69-6AE0-B047-10E54D08E711}"/>
                  </a:ext>
                </a:extLst>
              </p:cNvPr>
              <p:cNvSpPr>
                <a:spLocks noGrp="1"/>
              </p:cNvSpPr>
              <p:nvPr>
                <p:ph idx="1"/>
              </p:nvPr>
            </p:nvSpPr>
            <p:spPr/>
            <p:txBody>
              <a:bodyPr>
                <a:normAutofit/>
              </a:bodyPr>
              <a:lstStyle/>
              <a:p>
                <a:r>
                  <a:rPr lang="en-US" dirty="0"/>
                  <a:t>Java’s </a:t>
                </a:r>
                <a:r>
                  <a:rPr lang="en-US" dirty="0" err="1">
                    <a:latin typeface="Consolas" panose="020B0609020204030204" pitchFamily="49" charset="0"/>
                  </a:rPr>
                  <a:t>PriorityQueue</a:t>
                </a:r>
                <a:r>
                  <a:rPr lang="en-US" dirty="0"/>
                  <a:t> interface does not have </a:t>
                </a:r>
                <a:r>
                  <a:rPr lang="en-US" dirty="0" err="1">
                    <a:latin typeface="Consolas" panose="020B0609020204030204" pitchFamily="49" charset="0"/>
                  </a:rPr>
                  <a:t>decreaseKey</a:t>
                </a:r>
                <a:endParaRPr lang="en-US" dirty="0">
                  <a:latin typeface="Consolas" panose="020B0609020204030204" pitchFamily="49" charset="0"/>
                </a:endParaRPr>
              </a:p>
              <a:p>
                <a:r>
                  <a:rPr lang="en-US" dirty="0"/>
                  <a:t>Two strategies to avoid this:</a:t>
                </a:r>
              </a:p>
              <a:p>
                <a:pPr lvl="1"/>
                <a:r>
                  <a:rPr lang="en-US" dirty="0"/>
                  <a:t>Allow copies of nodes to be on the PQ:</a:t>
                </a:r>
              </a:p>
              <a:p>
                <a:pPr lvl="2"/>
                <a:r>
                  <a:rPr lang="en-US" dirty="0"/>
                  <a:t>Every time we would want to decrease the key, instead add the node again, then make sure we skip “done” nodes when extracting.</a:t>
                </a:r>
              </a:p>
              <a:p>
                <a:pPr lvl="1"/>
                <a:r>
                  <a:rPr lang="en-US" dirty="0"/>
                  <a:t>Store edges on the priority queue instead of nodes. </a:t>
                </a:r>
              </a:p>
              <a:p>
                <a:pPr lvl="2"/>
                <a:r>
                  <a:rPr lang="en-US" dirty="0"/>
                  <a:t>If the destination of the edge has already been extracted, ignore that edge. Also avoids keeping track of previous nodes.</a:t>
                </a:r>
              </a:p>
              <a:p>
                <a:r>
                  <a:rPr lang="en-US" dirty="0"/>
                  <a:t>Both change the running time from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e>
                        </m:func>
                      </m:e>
                    </m:d>
                  </m:oMath>
                </a14:m>
                <a:r>
                  <a:rPr lang="en-US" dirty="0"/>
                  <a:t> to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𝐸</m:t>
                            </m:r>
                          </m:e>
                        </m:func>
                      </m:e>
                    </m:d>
                  </m:oMath>
                </a14:m>
                <a:endParaRPr lang="en-US" dirty="0"/>
              </a:p>
              <a:p>
                <a:pPr lvl="1"/>
                <a:r>
                  <a:rPr lang="en-US" dirty="0"/>
                  <a:t>Since the maximum size of the priority queue is </a:t>
                </a:r>
                <a14:m>
                  <m:oMath xmlns:m="http://schemas.openxmlformats.org/officeDocument/2006/math">
                    <m:r>
                      <a:rPr lang="en-US" b="0" i="1" smtClean="0">
                        <a:latin typeface="Cambria Math" panose="02040503050406030204" pitchFamily="18" charset="0"/>
                      </a:rPr>
                      <m:t>𝐸</m:t>
                    </m:r>
                  </m:oMath>
                </a14:m>
                <a:endParaRPr lang="en-US" dirty="0"/>
              </a:p>
              <a:p>
                <a:pPr lvl="1"/>
                <a:r>
                  <a:rPr lang="en-US" dirty="0"/>
                  <a:t>Because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oMath>
                </a14:m>
                <a:r>
                  <a:rPr lang="en-US" dirty="0"/>
                  <a:t>, the worst case asymptotic running time does not change</a:t>
                </a:r>
              </a:p>
            </p:txBody>
          </p:sp>
        </mc:Choice>
        <mc:Fallback xmlns="">
          <p:sp>
            <p:nvSpPr>
              <p:cNvPr id="3" name="Content Placeholder 2">
                <a:extLst>
                  <a:ext uri="{FF2B5EF4-FFF2-40B4-BE49-F238E27FC236}">
                    <a16:creationId xmlns:a16="http://schemas.microsoft.com/office/drawing/2014/main" id="{EA23939E-BE69-6AE0-B047-10E54D08E711}"/>
                  </a:ext>
                </a:extLst>
              </p:cNvPr>
              <p:cNvSpPr>
                <a:spLocks noGrp="1" noRot="1" noChangeAspect="1" noMove="1" noResize="1" noEditPoints="1" noAdjustHandles="1" noChangeArrowheads="1" noChangeShapeType="1" noTextEdit="1"/>
              </p:cNvSpPr>
              <p:nvPr>
                <p:ph idx="1"/>
              </p:nvPr>
            </p:nvSpPr>
            <p:spPr>
              <a:blipFill>
                <a:blip r:embed="rId2"/>
                <a:stretch>
                  <a:fillRect l="-1043" t="-2381" b="-1821"/>
                </a:stretch>
              </a:blipFill>
            </p:spPr>
            <p:txBody>
              <a:bodyPr/>
              <a:lstStyle/>
              <a:p>
                <a:r>
                  <a:rPr lang="en-US">
                    <a:noFill/>
                  </a:rPr>
                  <a:t> </a:t>
                </a:r>
              </a:p>
            </p:txBody>
          </p:sp>
        </mc:Fallback>
      </mc:AlternateContent>
    </p:spTree>
    <p:extLst>
      <p:ext uri="{BB962C8B-B14F-4D97-AF65-F5344CB8AC3E}">
        <p14:creationId xmlns:p14="http://schemas.microsoft.com/office/powerpoint/2010/main" val="324997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14778-2718-564F-2FA1-1E9AC1827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72579-663A-3D5E-F455-8EC5C0F373E8}"/>
              </a:ext>
            </a:extLst>
          </p:cNvPr>
          <p:cNvSpPr>
            <a:spLocks noGrp="1"/>
          </p:cNvSpPr>
          <p:nvPr>
            <p:ph type="title"/>
          </p:nvPr>
        </p:nvSpPr>
        <p:spPr>
          <a:xfrm>
            <a:off x="609600" y="-198120"/>
            <a:ext cx="10972800" cy="1143000"/>
          </a:xfrm>
        </p:spPr>
        <p:txBody>
          <a:bodyPr>
            <a:normAutofit/>
          </a:bodyPr>
          <a:lstStyle/>
          <a:p>
            <a:r>
              <a:rPr lang="en-US" dirty="0"/>
              <a:t>Prim’s Algorithm – Original Recipe</a:t>
            </a:r>
          </a:p>
        </p:txBody>
      </p:sp>
      <p:sp>
        <p:nvSpPr>
          <p:cNvPr id="43" name="TextBox 42">
            <a:extLst>
              <a:ext uri="{FF2B5EF4-FFF2-40B4-BE49-F238E27FC236}">
                <a16:creationId xmlns:a16="http://schemas.microsoft.com/office/drawing/2014/main" id="{86022BA4-0035-46FA-EF75-7DF5D61A02E6}"/>
              </a:ext>
            </a:extLst>
          </p:cNvPr>
          <p:cNvSpPr txBox="1"/>
          <p:nvPr/>
        </p:nvSpPr>
        <p:spPr>
          <a:xfrm>
            <a:off x="524257" y="78138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PQ.decreaseKey</a:t>
            </a:r>
            <a:r>
              <a:rPr lang="en-US" sz="2000" dirty="0"/>
              <a:t>(v, d)</a:t>
            </a:r>
          </a:p>
          <a:p>
            <a:r>
              <a:rPr lang="en-US" sz="2000" dirty="0"/>
              <a:t>Return the spanning tree</a:t>
            </a:r>
          </a:p>
        </p:txBody>
      </p:sp>
    </p:spTree>
    <p:extLst>
      <p:ext uri="{BB962C8B-B14F-4D97-AF65-F5344CB8AC3E}">
        <p14:creationId xmlns:p14="http://schemas.microsoft.com/office/powerpoint/2010/main" val="350099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15886-B435-B1C3-5229-DAF9B69A8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4C04D-1A07-8F44-4184-31A06266BF98}"/>
              </a:ext>
            </a:extLst>
          </p:cNvPr>
          <p:cNvSpPr>
            <a:spLocks noGrp="1"/>
          </p:cNvSpPr>
          <p:nvPr>
            <p:ph type="title"/>
          </p:nvPr>
        </p:nvSpPr>
        <p:spPr>
          <a:xfrm>
            <a:off x="609600" y="-198120"/>
            <a:ext cx="10972800" cy="1143000"/>
          </a:xfrm>
        </p:spPr>
        <p:txBody>
          <a:bodyPr>
            <a:normAutofit/>
          </a:bodyPr>
          <a:lstStyle/>
          <a:p>
            <a:r>
              <a:rPr lang="en-US" dirty="0"/>
              <a:t>Prim’s Algorithm – Duplicate Nodes on the PQ</a:t>
            </a:r>
          </a:p>
        </p:txBody>
      </p:sp>
      <p:sp>
        <p:nvSpPr>
          <p:cNvPr id="43" name="TextBox 42">
            <a:extLst>
              <a:ext uri="{FF2B5EF4-FFF2-40B4-BE49-F238E27FC236}">
                <a16:creationId xmlns:a16="http://schemas.microsoft.com/office/drawing/2014/main" id="{0E962202-3295-86E4-6880-FF78CC91E046}"/>
              </a:ext>
            </a:extLst>
          </p:cNvPr>
          <p:cNvSpPr txBox="1"/>
          <p:nvPr/>
        </p:nvSpPr>
        <p:spPr>
          <a:xfrm>
            <a:off x="524257" y="642847"/>
            <a:ext cx="6572343" cy="6247864"/>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a:t>
            </a:r>
            <a:r>
              <a:rPr lang="en-US" sz="2000" b="1" dirty="0"/>
              <a:t>if(</a:t>
            </a:r>
            <a:r>
              <a:rPr lang="en-US" sz="2000" b="1" dirty="0" err="1"/>
              <a:t>curr</a:t>
            </a:r>
            <a:r>
              <a:rPr lang="en-US" sz="2000" b="1" dirty="0"/>
              <a:t> is “done”) then continue</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t>
            </a:r>
            <a:r>
              <a:rPr lang="en-US" sz="2000" b="1" dirty="0" err="1"/>
              <a:t>add</a:t>
            </a:r>
            <a:r>
              <a:rPr lang="en-US" sz="2000" dirty="0"/>
              <a:t>(v, d)</a:t>
            </a:r>
          </a:p>
          <a:p>
            <a:r>
              <a:rPr lang="en-US" sz="2000" dirty="0"/>
              <a:t>Return the spanning tree</a:t>
            </a:r>
          </a:p>
        </p:txBody>
      </p:sp>
    </p:spTree>
    <p:extLst>
      <p:ext uri="{BB962C8B-B14F-4D97-AF65-F5344CB8AC3E}">
        <p14:creationId xmlns:p14="http://schemas.microsoft.com/office/powerpoint/2010/main" val="1323105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73BB-F0F6-8229-6271-E81E6C027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73FB1-E420-9807-D48C-2B63EAAA9FFA}"/>
              </a:ext>
            </a:extLst>
          </p:cNvPr>
          <p:cNvSpPr>
            <a:spLocks noGrp="1"/>
          </p:cNvSpPr>
          <p:nvPr>
            <p:ph type="title"/>
          </p:nvPr>
        </p:nvSpPr>
        <p:spPr>
          <a:xfrm>
            <a:off x="609600" y="-198120"/>
            <a:ext cx="10972800" cy="1143000"/>
          </a:xfrm>
        </p:spPr>
        <p:txBody>
          <a:bodyPr>
            <a:normAutofit/>
          </a:bodyPr>
          <a:lstStyle/>
          <a:p>
            <a:r>
              <a:rPr lang="en-US" dirty="0"/>
              <a:t>Prim’s Algorithm – Edges on the PQ</a:t>
            </a:r>
          </a:p>
        </p:txBody>
      </p:sp>
      <p:sp>
        <p:nvSpPr>
          <p:cNvPr id="43" name="TextBox 42">
            <a:extLst>
              <a:ext uri="{FF2B5EF4-FFF2-40B4-BE49-F238E27FC236}">
                <a16:creationId xmlns:a16="http://schemas.microsoft.com/office/drawing/2014/main" id="{A88799A6-2F3B-739D-0464-93E9FDD60B3F}"/>
              </a:ext>
            </a:extLst>
          </p:cNvPr>
          <p:cNvSpPr txBox="1"/>
          <p:nvPr/>
        </p:nvSpPr>
        <p:spPr>
          <a:xfrm>
            <a:off x="524257" y="64284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currEdge</a:t>
            </a:r>
            <a:r>
              <a:rPr lang="en-US" sz="2000" dirty="0"/>
              <a:t> = </a:t>
            </a:r>
            <a:r>
              <a:rPr lang="en-US" sz="2000" dirty="0" err="1"/>
              <a:t>PQ.extract</a:t>
            </a:r>
            <a:r>
              <a:rPr lang="en-US" sz="2000" dirty="0"/>
              <a:t>()</a:t>
            </a:r>
          </a:p>
          <a:p>
            <a:r>
              <a:rPr lang="en-US" sz="2000" dirty="0"/>
              <a:t>    </a:t>
            </a:r>
            <a:r>
              <a:rPr lang="en-US" sz="2000" dirty="0" err="1"/>
              <a:t>curr</a:t>
            </a:r>
            <a:r>
              <a:rPr lang="en-US" sz="2000" dirty="0"/>
              <a:t> = </a:t>
            </a:r>
            <a:r>
              <a:rPr lang="en-US" sz="2000" dirty="0" err="1"/>
              <a:t>currEdge.destination</a:t>
            </a:r>
            <a:endParaRPr lang="en-US" sz="2000" dirty="0"/>
          </a:p>
          <a:p>
            <a:r>
              <a:rPr lang="en-US" sz="2000" dirty="0"/>
              <a:t>    </a:t>
            </a:r>
            <a:r>
              <a:rPr lang="en-US" sz="2000" b="1" dirty="0"/>
              <a:t>if(</a:t>
            </a:r>
            <a:r>
              <a:rPr lang="en-US" sz="2000" b="1" dirty="0" err="1"/>
              <a:t>curr</a:t>
            </a:r>
            <a:r>
              <a:rPr lang="en-US" sz="2000" b="1" dirty="0"/>
              <a:t> is “done”) then continue</a:t>
            </a:r>
          </a:p>
          <a:p>
            <a:r>
              <a:rPr lang="en-US" sz="2000" dirty="0"/>
              <a:t>    mark </a:t>
            </a:r>
            <a:r>
              <a:rPr lang="en-US" sz="2000" dirty="0" err="1"/>
              <a:t>curr</a:t>
            </a:r>
            <a:r>
              <a:rPr lang="en-US" sz="2000" dirty="0"/>
              <a:t> as “done”</a:t>
            </a:r>
          </a:p>
          <a:p>
            <a:r>
              <a:rPr lang="en-US" sz="2000" dirty="0"/>
              <a:t>    add </a:t>
            </a:r>
            <a:r>
              <a:rPr lang="en-US" sz="2000" b="1" dirty="0" err="1"/>
              <a:t>currEdge</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a:t>
            </a:r>
            <a:r>
              <a:rPr lang="en-US" sz="2000" dirty="0" err="1"/>
              <a:t>PQ.add</a:t>
            </a:r>
            <a:r>
              <a:rPr lang="en-US" sz="2000" dirty="0"/>
              <a:t>(</a:t>
            </a:r>
            <a:r>
              <a:rPr lang="en-US" sz="2000" b="1" dirty="0"/>
              <a:t>(</a:t>
            </a:r>
            <a:r>
              <a:rPr lang="en-US" sz="2000" b="1" dirty="0" err="1"/>
              <a:t>curr,v</a:t>
            </a:r>
            <a:r>
              <a:rPr lang="en-US" sz="2000" b="1" dirty="0"/>
              <a:t>)</a:t>
            </a:r>
            <a:r>
              <a:rPr lang="en-US" sz="2000" dirty="0"/>
              <a:t>,d);</a:t>
            </a:r>
          </a:p>
          <a:p>
            <a:r>
              <a:rPr lang="en-US" sz="2000" dirty="0"/>
              <a:t>        if v is not “done” &amp;&amp; d &lt; distance to v:</a:t>
            </a:r>
          </a:p>
          <a:p>
            <a:r>
              <a:rPr lang="en-US" sz="2000" dirty="0"/>
              <a:t>            distance to v = d</a:t>
            </a:r>
          </a:p>
          <a:p>
            <a:r>
              <a:rPr lang="en-US" sz="2000" dirty="0"/>
              <a:t>            </a:t>
            </a:r>
            <a:r>
              <a:rPr lang="en-US" sz="2000" dirty="0" err="1"/>
              <a:t>PQ.</a:t>
            </a:r>
            <a:r>
              <a:rPr lang="en-US" sz="2000" b="1" dirty="0" err="1"/>
              <a:t>add</a:t>
            </a:r>
            <a:r>
              <a:rPr lang="en-US" sz="2000" dirty="0"/>
              <a:t>(</a:t>
            </a:r>
            <a:r>
              <a:rPr lang="en-US" sz="2000" b="1" dirty="0"/>
              <a:t>(</a:t>
            </a:r>
            <a:r>
              <a:rPr lang="en-US" sz="2000" b="1" dirty="0" err="1"/>
              <a:t>curr,v</a:t>
            </a:r>
            <a:r>
              <a:rPr lang="en-US" sz="2000" b="1" dirty="0"/>
              <a:t>)</a:t>
            </a:r>
            <a:r>
              <a:rPr lang="en-US" sz="2000" dirty="0"/>
              <a:t>, d)</a:t>
            </a:r>
          </a:p>
          <a:p>
            <a:r>
              <a:rPr lang="en-US" sz="2000" dirty="0"/>
              <a:t>Return the spanning tree</a:t>
            </a:r>
          </a:p>
        </p:txBody>
      </p:sp>
    </p:spTree>
    <p:extLst>
      <p:ext uri="{BB962C8B-B14F-4D97-AF65-F5344CB8AC3E}">
        <p14:creationId xmlns:p14="http://schemas.microsoft.com/office/powerpoint/2010/main" val="3898898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10B39-ACB3-458A-9BCE-C09B9E305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1A03B-1FB1-6D68-980E-80AB6C19B440}"/>
              </a:ext>
            </a:extLst>
          </p:cNvPr>
          <p:cNvSpPr>
            <a:spLocks noGrp="1"/>
          </p:cNvSpPr>
          <p:nvPr>
            <p:ph type="title"/>
          </p:nvPr>
        </p:nvSpPr>
        <p:spPr/>
        <p:txBody>
          <a:bodyPr>
            <a:normAutofit/>
          </a:bodyPr>
          <a:lstStyle/>
          <a:p>
            <a:r>
              <a:rPr lang="en-US" dirty="0"/>
              <a:t>Kruskal’s Algorithm (1/6)</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DFB2278-2694-A65D-A670-C393AF099FF4}"/>
                  </a:ext>
                </a:extLst>
              </p:cNvPr>
              <p:cNvSpPr txBox="1"/>
              <p:nvPr/>
            </p:nvSpPr>
            <p:spPr>
              <a:xfrm>
                <a:off x="2354178" y="1378425"/>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Do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𝑉</m:t>
                        </m:r>
                      </m:e>
                    </m:d>
                    <m:r>
                      <a:rPr lang="en-US" sz="2800" i="1">
                        <a:latin typeface="Cambria Math" panose="02040503050406030204" pitchFamily="18" charset="0"/>
                      </a:rPr>
                      <m:t>−1</m:t>
                    </m:r>
                  </m:oMath>
                </a14:m>
                <a:r>
                  <a:rPr lang="en-US" sz="2800" dirty="0"/>
                  <a:t> times:</a:t>
                </a:r>
                <a:endParaRPr lang="en-US" sz="2800" dirty="0">
                  <a:solidFill>
                    <a:srgbClr val="7030A0"/>
                  </a:solidFill>
                </a:endParaRPr>
              </a:p>
              <a:p>
                <a:r>
                  <a:rPr lang="en-US" sz="2800" dirty="0"/>
                  <a:t>	Add to </a:t>
                </a:r>
                <a14:m>
                  <m:oMath xmlns:m="http://schemas.openxmlformats.org/officeDocument/2006/math">
                    <m:r>
                      <a:rPr lang="en-US" sz="2800" i="1">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43" name="TextBox 42">
                <a:extLst>
                  <a:ext uri="{FF2B5EF4-FFF2-40B4-BE49-F238E27FC236}">
                    <a16:creationId xmlns:a16="http://schemas.microsoft.com/office/drawing/2014/main" id="{CDFB2278-2694-A65D-A670-C393AF099FF4}"/>
                  </a:ext>
                </a:extLst>
              </p:cNvPr>
              <p:cNvSpPr txBox="1">
                <a:spLocks noRot="1" noChangeAspect="1" noMove="1" noResize="1" noEditPoints="1" noAdjustHandles="1" noChangeArrowheads="1" noChangeShapeType="1" noTextEdit="1"/>
              </p:cNvSpPr>
              <p:nvPr/>
            </p:nvSpPr>
            <p:spPr>
              <a:xfrm>
                <a:off x="2354178" y="1378425"/>
                <a:ext cx="7075065" cy="1815882"/>
              </a:xfrm>
              <a:prstGeom prst="rect">
                <a:avLst/>
              </a:prstGeom>
              <a:blipFill>
                <a:blip r:embed="rId2"/>
                <a:stretch>
                  <a:fillRect l="-1723" t="-3020" b="-8725"/>
                </a:stretch>
              </a:blipFill>
            </p:spPr>
            <p:txBody>
              <a:bodyPr/>
              <a:lstStyle/>
              <a:p>
                <a:r>
                  <a:rPr lang="en-US">
                    <a:noFill/>
                  </a:rPr>
                  <a:t> </a:t>
                </a:r>
              </a:p>
            </p:txBody>
          </p:sp>
        </mc:Fallback>
      </mc:AlternateContent>
      <p:grpSp>
        <p:nvGrpSpPr>
          <p:cNvPr id="47" name="Group 46" descr="The following weighted undirected graph:&#10;&#10;V = {A,B,C,D,E,F,G,H,I}&#10;&#10;E = {&#10;(A,B,10), (A,C,12),&#10;(B,C,9), (B,E,8),&#10;(C,D,3), (C,F,1),&#10;(D,E,7), (D,F,3),&#10;(E,G,5), (E,H,8),&#10;(F,G,6),&#10;(G,H,9),&#10;(G,I,11),&#10;(H,I,2) }&#10;&#10;When we begin Kruskal's algorithm, every node is its own &quot;tree&quot; of size 1. The first thing we do is merge together the &quot;closest&quot; two trees by selecting the least-weight edge that does not create a cycle. In this case that is the edge (C,F) which has weight 1.">
            <a:extLst>
              <a:ext uri="{FF2B5EF4-FFF2-40B4-BE49-F238E27FC236}">
                <a16:creationId xmlns:a16="http://schemas.microsoft.com/office/drawing/2014/main" id="{C36B7652-ACBE-29F5-5E16-10FE74605FB3}"/>
              </a:ext>
            </a:extLst>
          </p:cNvPr>
          <p:cNvGrpSpPr/>
          <p:nvPr/>
        </p:nvGrpSpPr>
        <p:grpSpPr>
          <a:xfrm>
            <a:off x="3826554" y="3398195"/>
            <a:ext cx="4600060" cy="2787240"/>
            <a:chOff x="0" y="2862182"/>
            <a:chExt cx="7044346" cy="4268266"/>
          </a:xfrm>
        </p:grpSpPr>
        <p:cxnSp>
          <p:nvCxnSpPr>
            <p:cNvPr id="48" name="Straight Connector 47">
              <a:extLst>
                <a:ext uri="{FF2B5EF4-FFF2-40B4-BE49-F238E27FC236}">
                  <a16:creationId xmlns:a16="http://schemas.microsoft.com/office/drawing/2014/main" id="{B6433B71-F941-CB51-B70B-049B0AC2A1B7}"/>
                </a:ext>
              </a:extLst>
            </p:cNvPr>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7E71D6-153B-E58F-6DD6-93EEC5F05E50}"/>
                </a:ext>
              </a:extLst>
            </p:cNvPr>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880730-4971-C2F9-1CA0-CFD17B6AC41A}"/>
                </a:ext>
              </a:extLst>
            </p:cNvPr>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47B22CE-BA2F-AE3A-BD53-DF4C3265D656}"/>
                </a:ext>
              </a:extLst>
            </p:cNvPr>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CD1D4B-08E2-A72B-3E9A-51DA7BD2FCEC}"/>
                </a:ext>
              </a:extLst>
            </p:cNvPr>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F6F7C2F-4C45-841F-8D37-ACE31738B2A0}"/>
                </a:ext>
              </a:extLst>
            </p:cNvPr>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E74C895-89EA-97D8-CE99-89769B43679A}"/>
                </a:ext>
              </a:extLst>
            </p:cNvPr>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9C146A1-6EB1-A349-389C-E7C8FE4CBADC}"/>
                </a:ext>
              </a:extLst>
            </p:cNvPr>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7198F4-B499-D5EC-D4AE-984EA768730A}"/>
                </a:ext>
              </a:extLst>
            </p:cNvPr>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06CEF7-FAC5-20A9-BA05-0993D94A0507}"/>
                </a:ext>
              </a:extLst>
            </p:cNvPr>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3D6EE3-758D-E9C6-7795-5913B8C47A5D}"/>
                </a:ext>
              </a:extLst>
            </p:cNvPr>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50B325F-9DD7-6871-83A1-4E7520372326}"/>
                </a:ext>
              </a:extLst>
            </p:cNvPr>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E0EF07-769D-6BB9-8A77-11D2D17D0F76}"/>
                </a:ext>
              </a:extLst>
            </p:cNvPr>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EADA2F6-8145-8250-DABA-FF1A06C08C2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a:extLst>
                <a:ext uri="{FF2B5EF4-FFF2-40B4-BE49-F238E27FC236}">
                  <a16:creationId xmlns:a16="http://schemas.microsoft.com/office/drawing/2014/main" id="{70E0FF86-19E9-2D8D-F0D0-7298AC0B3BBD}"/>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a:extLst>
                <a:ext uri="{FF2B5EF4-FFF2-40B4-BE49-F238E27FC236}">
                  <a16:creationId xmlns:a16="http://schemas.microsoft.com/office/drawing/2014/main" id="{6A73454F-2897-BAAB-575B-F64B28EDD93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a:extLst>
                <a:ext uri="{FF2B5EF4-FFF2-40B4-BE49-F238E27FC236}">
                  <a16:creationId xmlns:a16="http://schemas.microsoft.com/office/drawing/2014/main" id="{278E075A-56F6-DA01-A3ED-0A17A544893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a:extLst>
                <a:ext uri="{FF2B5EF4-FFF2-40B4-BE49-F238E27FC236}">
                  <a16:creationId xmlns:a16="http://schemas.microsoft.com/office/drawing/2014/main" id="{413FCA72-1B1D-37EF-6318-83552F26568F}"/>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a:extLst>
                <a:ext uri="{FF2B5EF4-FFF2-40B4-BE49-F238E27FC236}">
                  <a16:creationId xmlns:a16="http://schemas.microsoft.com/office/drawing/2014/main" id="{FCE40ECB-FDFA-E261-36BF-4D081F42A05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a:extLst>
                <a:ext uri="{FF2B5EF4-FFF2-40B4-BE49-F238E27FC236}">
                  <a16:creationId xmlns:a16="http://schemas.microsoft.com/office/drawing/2014/main" id="{A92BBC88-8502-F8A6-20D8-C6F0646EF98B}"/>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a:extLst>
                <a:ext uri="{FF2B5EF4-FFF2-40B4-BE49-F238E27FC236}">
                  <a16:creationId xmlns:a16="http://schemas.microsoft.com/office/drawing/2014/main" id="{75F56B96-374B-843A-9597-B0469D6017B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a:extLst>
                <a:ext uri="{FF2B5EF4-FFF2-40B4-BE49-F238E27FC236}">
                  <a16:creationId xmlns:a16="http://schemas.microsoft.com/office/drawing/2014/main" id="{FADD2101-D2F5-089B-208A-E43110CA3004}"/>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a:extLst>
                <a:ext uri="{FF2B5EF4-FFF2-40B4-BE49-F238E27FC236}">
                  <a16:creationId xmlns:a16="http://schemas.microsoft.com/office/drawing/2014/main" id="{6D843C8A-FD40-2C05-FC43-E8877450883D}"/>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a:extLst>
                <a:ext uri="{FF2B5EF4-FFF2-40B4-BE49-F238E27FC236}">
                  <a16:creationId xmlns:a16="http://schemas.microsoft.com/office/drawing/2014/main" id="{49E788B8-0C5E-16C6-DF7A-7310BAF593B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a:extLst>
                <a:ext uri="{FF2B5EF4-FFF2-40B4-BE49-F238E27FC236}">
                  <a16:creationId xmlns:a16="http://schemas.microsoft.com/office/drawing/2014/main" id="{85A7FE88-C793-0401-0CF8-25DB8A41738A}"/>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a:extLst>
                <a:ext uri="{FF2B5EF4-FFF2-40B4-BE49-F238E27FC236}">
                  <a16:creationId xmlns:a16="http://schemas.microsoft.com/office/drawing/2014/main" id="{89B19834-9566-769D-A5CC-8D5F7A55019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a:extLst>
                <a:ext uri="{FF2B5EF4-FFF2-40B4-BE49-F238E27FC236}">
                  <a16:creationId xmlns:a16="http://schemas.microsoft.com/office/drawing/2014/main" id="{055689EC-8AE9-66F0-A722-22B1875806E8}"/>
                </a:ext>
              </a:extLst>
            </p:cNvPr>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BD7B1D3-F172-53EF-A9D3-544309D81D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a:extLst>
                <a:ext uri="{FF2B5EF4-FFF2-40B4-BE49-F238E27FC236}">
                  <a16:creationId xmlns:a16="http://schemas.microsoft.com/office/drawing/2014/main" id="{4D92F2C4-5B43-380D-94EE-113E51B443F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a:extLst>
                <a:ext uri="{FF2B5EF4-FFF2-40B4-BE49-F238E27FC236}">
                  <a16:creationId xmlns:a16="http://schemas.microsoft.com/office/drawing/2014/main" id="{71BFE77C-42A9-69CE-8536-251C98D8F09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a:extLst>
                <a:ext uri="{FF2B5EF4-FFF2-40B4-BE49-F238E27FC236}">
                  <a16:creationId xmlns:a16="http://schemas.microsoft.com/office/drawing/2014/main" id="{341824C6-86EE-BCC2-E407-049150CAFD4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a:extLst>
                <a:ext uri="{FF2B5EF4-FFF2-40B4-BE49-F238E27FC236}">
                  <a16:creationId xmlns:a16="http://schemas.microsoft.com/office/drawing/2014/main" id="{3D75C2BF-2EF9-71EF-9D5B-02395AEF5C8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a:extLst>
                <a:ext uri="{FF2B5EF4-FFF2-40B4-BE49-F238E27FC236}">
                  <a16:creationId xmlns:a16="http://schemas.microsoft.com/office/drawing/2014/main" id="{9DC48AAC-4612-734B-64F4-B017CF73548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a:extLst>
                <a:ext uri="{FF2B5EF4-FFF2-40B4-BE49-F238E27FC236}">
                  <a16:creationId xmlns:a16="http://schemas.microsoft.com/office/drawing/2014/main" id="{E9CF1541-ACF1-BBAB-CE5B-1FE87E2BB7B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a:extLst>
                <a:ext uri="{FF2B5EF4-FFF2-40B4-BE49-F238E27FC236}">
                  <a16:creationId xmlns:a16="http://schemas.microsoft.com/office/drawing/2014/main" id="{D7B28677-44DB-A0A9-096A-1686EED2BFB5}"/>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a:extLst>
                <a:ext uri="{FF2B5EF4-FFF2-40B4-BE49-F238E27FC236}">
                  <a16:creationId xmlns:a16="http://schemas.microsoft.com/office/drawing/2014/main" id="{875B8BB1-C2EA-8EB2-099D-097FF5F8236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a:extLst>
                <a:ext uri="{FF2B5EF4-FFF2-40B4-BE49-F238E27FC236}">
                  <a16:creationId xmlns:a16="http://schemas.microsoft.com/office/drawing/2014/main" id="{6A791C75-1F47-A239-4178-B00FDDAE91B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09227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3477-EEED-949D-1707-F0717C164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51715-18C3-01A5-B107-3A5ACFB4A57C}"/>
              </a:ext>
            </a:extLst>
          </p:cNvPr>
          <p:cNvSpPr>
            <a:spLocks noGrp="1"/>
          </p:cNvSpPr>
          <p:nvPr>
            <p:ph type="title"/>
          </p:nvPr>
        </p:nvSpPr>
        <p:spPr/>
        <p:txBody>
          <a:bodyPr>
            <a:normAutofit/>
          </a:bodyPr>
          <a:lstStyle/>
          <a:p>
            <a:r>
              <a:rPr lang="en-US" dirty="0"/>
              <a:t>Kruskal’s Algorithm (2/6)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48C56A-4990-DA40-E872-8B6113B70069}"/>
                  </a:ext>
                </a:extLst>
              </p:cNvPr>
              <p:cNvSpPr txBox="1"/>
              <p:nvPr/>
            </p:nvSpPr>
            <p:spPr>
              <a:xfrm>
                <a:off x="2354178" y="1378425"/>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Do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𝑉</m:t>
                        </m:r>
                      </m:e>
                    </m:d>
                    <m:r>
                      <a:rPr lang="en-US" sz="2800" i="1">
                        <a:latin typeface="Cambria Math" panose="02040503050406030204" pitchFamily="18" charset="0"/>
                      </a:rPr>
                      <m:t>−1</m:t>
                    </m:r>
                  </m:oMath>
                </a14:m>
                <a:r>
                  <a:rPr lang="en-US" sz="2800" dirty="0"/>
                  <a:t> times:</a:t>
                </a:r>
                <a:endParaRPr lang="en-US" sz="2800" dirty="0">
                  <a:solidFill>
                    <a:srgbClr val="7030A0"/>
                  </a:solidFill>
                </a:endParaRPr>
              </a:p>
              <a:p>
                <a:r>
                  <a:rPr lang="en-US" sz="2800" dirty="0"/>
                  <a:t>	Add to </a:t>
                </a:r>
                <a14:m>
                  <m:oMath xmlns:m="http://schemas.openxmlformats.org/officeDocument/2006/math">
                    <m:r>
                      <a:rPr lang="en-US" sz="2800" i="1">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1348C56A-4990-DA40-E872-8B6113B70069}"/>
                  </a:ext>
                </a:extLst>
              </p:cNvPr>
              <p:cNvSpPr txBox="1">
                <a:spLocks noRot="1" noChangeAspect="1" noMove="1" noResize="1" noEditPoints="1" noAdjustHandles="1" noChangeArrowheads="1" noChangeShapeType="1" noTextEdit="1"/>
              </p:cNvSpPr>
              <p:nvPr/>
            </p:nvSpPr>
            <p:spPr>
              <a:xfrm>
                <a:off x="2354178" y="1378425"/>
                <a:ext cx="7075065" cy="1815882"/>
              </a:xfrm>
              <a:prstGeom prst="rect">
                <a:avLst/>
              </a:prstGeom>
              <a:blipFill>
                <a:blip r:embed="rId2"/>
                <a:stretch>
                  <a:fillRect l="-1723" t="-3020" b="-8725"/>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Now nodes C and F are one tree, and all other nodes are separate trees of size 1. Again, we merge two trees by selecting the least weight edge that does not create a cycle. In this case that is (H,I) which has weight 2.">
            <a:extLst>
              <a:ext uri="{FF2B5EF4-FFF2-40B4-BE49-F238E27FC236}">
                <a16:creationId xmlns:a16="http://schemas.microsoft.com/office/drawing/2014/main" id="{3A8698EF-9EE5-3C15-2017-70CB95637078}"/>
              </a:ext>
            </a:extLst>
          </p:cNvPr>
          <p:cNvGrpSpPr/>
          <p:nvPr/>
        </p:nvGrpSpPr>
        <p:grpSpPr>
          <a:xfrm>
            <a:off x="3826554" y="3493988"/>
            <a:ext cx="4600060" cy="2787240"/>
            <a:chOff x="0" y="2862182"/>
            <a:chExt cx="7044346" cy="4268266"/>
          </a:xfrm>
        </p:grpSpPr>
        <p:cxnSp>
          <p:nvCxnSpPr>
            <p:cNvPr id="6" name="Straight Connector 5">
              <a:extLst>
                <a:ext uri="{FF2B5EF4-FFF2-40B4-BE49-F238E27FC236}">
                  <a16:creationId xmlns:a16="http://schemas.microsoft.com/office/drawing/2014/main" id="{8EAE618A-2BA4-4AD3-D580-634FE3D1CFC4}"/>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4D6BC8-DCD7-8EBF-D411-AB5A0D26C03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3A727AD-146C-42BC-3AFA-6948F383B3EF}"/>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AD1717-A519-D4CB-D950-AE10A3429468}"/>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B5E1D-A1E1-E49D-FD3B-0384D44FEEC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D46C17-7D8B-AAEF-94E8-4A8CBAC4FCFB}"/>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F3A587-AD11-992E-80AC-917644ADD829}"/>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B7A5F5-67F4-FCF5-A208-54BD2C59607B}"/>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B1D122-CCD6-185D-3B3C-6AC4E4DAA3F7}"/>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4ABC11-D773-4BCE-3196-9DD206344387}"/>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D5D065-D9E7-12DA-EE4C-6A035AF49EEB}"/>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CE9DA9-845A-53AA-A312-AFDBB5639DA2}"/>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446823-7D3F-A12D-2EF5-516DD6F6222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DEBEC2E-918A-154B-5FF3-CB1EBFEEDCF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72467EA7-260E-D507-CB67-56544837DD00}"/>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54142C82-F929-CFAF-C3E6-68491A7E1FE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17EC314F-EB16-9D24-D9B2-34540B548EB9}"/>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073A221D-64C4-16A9-B0B1-5BF4EB6DE59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B9CAD9AB-3CAE-5ED4-081E-3BB17292A154}"/>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A92BD639-B615-100C-94DD-98363096768C}"/>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666A162-4304-DED7-673E-0B99F0C6417D}"/>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3952C93-3CFE-1C16-9562-44380F75331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3E749651-062B-7326-ACB1-85E4E68C573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E43FB444-B97E-C70C-3606-7C3205C368A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09AA6C06-1D13-CA5E-5003-27B7D53DC46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37991AF6-2E3D-8341-A7F3-38FB882C87B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145AE214-3964-B5BE-D530-FCA241ACCD0B}"/>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9262C1-0178-3F1D-05E6-6DE1AF7096F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48B2E77B-9A71-443E-B9BD-7330E4D24125}"/>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C4716DA2-F3B0-B8C1-07C8-8C3D28964651}"/>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A6BF5FAD-C872-D677-6E6A-91D72A74A71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85E143F2-E87D-FB30-C01A-6781E0ED58D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D9D19691-B5BD-90FF-7F8B-02ACFD87089C}"/>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1ECB5AED-5ABD-A55A-022A-A427A23082B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B1BBF73C-3B8A-7A13-EF98-FB0F1C9C834A}"/>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2C5DE933-8914-64AC-0EF9-1AED0D4411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77C4F5FC-90EB-0A4F-9041-447C1B81A984}"/>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2759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graph with </a:t>
                </a:r>
                <a:r>
                  <a:rPr lang="en-US" b="1" dirty="0"/>
                  <a:t>no negative edge weights</a:t>
                </a:r>
                <a:r>
                  <a:rPr lang="en-US" dirty="0"/>
                  <a:t>, start node </a:t>
                </a:r>
                <a14:m>
                  <m:oMath xmlns:m="http://schemas.openxmlformats.org/officeDocument/2006/math">
                    <m:r>
                      <a:rPr lang="en-US" b="0" i="1" smtClean="0">
                        <a:solidFill>
                          <a:srgbClr val="FF0000"/>
                        </a:solidFill>
                        <a:latin typeface="Cambria Math"/>
                      </a:rPr>
                      <m:t>𝑠</m:t>
                    </m:r>
                  </m:oMath>
                </a14:m>
                <a:r>
                  <a:rPr lang="en-US" dirty="0"/>
                  <a:t>, optional end node </a:t>
                </a:r>
                <a14:m>
                  <m:oMath xmlns:m="http://schemas.openxmlformats.org/officeDocument/2006/math">
                    <m:r>
                      <a:rPr lang="en-US" b="0" i="1" smtClean="0">
                        <a:latin typeface="Cambria Math" panose="02040503050406030204" pitchFamily="18" charset="0"/>
                      </a:rPr>
                      <m:t>𝑡</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repeatedly go to the incomplete node “nearest” to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a:t>
                </a:r>
              </a:p>
              <a:p>
                <a:r>
                  <a:rPr lang="en-US" dirty="0"/>
                  <a:t>Output: </a:t>
                </a:r>
              </a:p>
              <a:p>
                <a:pPr lvl="1"/>
                <a:r>
                  <a:rPr lang="en-US" dirty="0"/>
                  <a:t>Distance from start to end</a:t>
                </a:r>
              </a:p>
              <a:p>
                <a:pPr lvl="1"/>
                <a:r>
                  <a:rPr lang="en-US" dirty="0"/>
                  <a:t>Distance from start to every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70584FBD-308D-08B0-5088-636F7CCFBE9C}"/>
              </a:ext>
              <a:ext uri="{C183D7F6-B498-43B3-948B-1728B52AA6E4}">
                <adec:decorative xmlns:adec="http://schemas.microsoft.com/office/drawing/2017/decorative" val="1"/>
              </a:ext>
            </a:extLst>
          </p:cNvPr>
          <p:cNvGrpSpPr/>
          <p:nvPr/>
        </p:nvGrpSpPr>
        <p:grpSpPr>
          <a:xfrm>
            <a:off x="7086600" y="3277786"/>
            <a:ext cx="4616614" cy="2970614"/>
            <a:chOff x="7086600" y="3277786"/>
            <a:chExt cx="4616614" cy="2970614"/>
          </a:xfrm>
        </p:grpSpPr>
        <p:grpSp>
          <p:nvGrpSpPr>
            <p:cNvPr id="134" name="Group 133">
              <a:extLst>
                <a:ext uri="{FF2B5EF4-FFF2-40B4-BE49-F238E27FC236}">
                  <a16:creationId xmlns:a16="http://schemas.microsoft.com/office/drawing/2014/main" id="{E2B0C053-06DE-DC6A-94E3-26A4B7C389DB}"/>
                </a:ext>
              </a:extLst>
            </p:cNvPr>
            <p:cNvGrpSpPr/>
            <p:nvPr/>
          </p:nvGrpSpPr>
          <p:grpSpPr>
            <a:xfrm>
              <a:off x="7103154" y="3461160"/>
              <a:ext cx="4600060" cy="2787240"/>
              <a:chOff x="0" y="2862182"/>
              <a:chExt cx="7044346" cy="4268266"/>
            </a:xfrm>
          </p:grpSpPr>
          <p:cxnSp>
            <p:nvCxnSpPr>
              <p:cNvPr id="135" name="Straight Connector 134">
                <a:extLst>
                  <a:ext uri="{FF2B5EF4-FFF2-40B4-BE49-F238E27FC236}">
                    <a16:creationId xmlns:a16="http://schemas.microsoft.com/office/drawing/2014/main" id="{59D6E633-2018-6DF0-8676-6A173CB557A1}"/>
                  </a:ext>
                </a:extLst>
              </p:cNvPr>
              <p:cNvCxnSpPr>
                <a:stCxn id="163" idx="7"/>
                <a:endCxn id="16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DD6544E-44ED-CF32-47B5-A1B4988A6D49}"/>
                  </a:ext>
                </a:extLst>
              </p:cNvPr>
              <p:cNvCxnSpPr>
                <a:stCxn id="164" idx="6"/>
                <a:endCxn id="16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609AA63-0697-DFAB-2F65-DD84B6399C65}"/>
                  </a:ext>
                </a:extLst>
              </p:cNvPr>
              <p:cNvCxnSpPr>
                <a:stCxn id="163" idx="4"/>
                <a:endCxn id="16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392A1AD-267A-CC27-B94E-D47715F596FF}"/>
                  </a:ext>
                </a:extLst>
              </p:cNvPr>
              <p:cNvCxnSpPr>
                <a:stCxn id="166" idx="3"/>
                <a:endCxn id="16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68CCB42-49BD-0035-AF74-5D2BC6B5718E}"/>
                  </a:ext>
                </a:extLst>
              </p:cNvPr>
              <p:cNvCxnSpPr>
                <a:stCxn id="168" idx="2"/>
                <a:endCxn id="16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6E63AAA-79BB-40A4-255C-8A6F4CEF1F70}"/>
                  </a:ext>
                </a:extLst>
              </p:cNvPr>
              <p:cNvCxnSpPr>
                <a:stCxn id="166" idx="5"/>
                <a:endCxn id="16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C8E128-E7FF-0EE2-C929-28DCF5F3B109}"/>
                  </a:ext>
                </a:extLst>
              </p:cNvPr>
              <p:cNvCxnSpPr>
                <a:stCxn id="166" idx="7"/>
                <a:endCxn id="16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2466A6F-7C04-3155-ED0B-352D7B6E726F}"/>
                  </a:ext>
                </a:extLst>
              </p:cNvPr>
              <p:cNvCxnSpPr>
                <a:stCxn id="168" idx="6"/>
                <a:endCxn id="16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3467D08-B158-F459-76E0-1CC5F3E2A736}"/>
                  </a:ext>
                </a:extLst>
              </p:cNvPr>
              <p:cNvCxnSpPr>
                <a:stCxn id="169" idx="1"/>
                <a:endCxn id="16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ED42938-B1CF-CCAB-82E7-C5D9ED62B47E}"/>
                  </a:ext>
                </a:extLst>
              </p:cNvPr>
              <p:cNvCxnSpPr>
                <a:stCxn id="171" idx="2"/>
                <a:endCxn id="16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0F49481-D214-4D23-F5DB-22D5C9AC8216}"/>
                  </a:ext>
                </a:extLst>
              </p:cNvPr>
              <p:cNvCxnSpPr>
                <a:stCxn id="169" idx="0"/>
                <a:endCxn id="17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DD9656E-2A08-FAF6-0E5A-864DBE4AF542}"/>
                  </a:ext>
                </a:extLst>
              </p:cNvPr>
              <p:cNvCxnSpPr>
                <a:stCxn id="170" idx="1"/>
                <a:endCxn id="17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918935C-8432-0740-DBB5-9F8278FF03C2}"/>
                  </a:ext>
                </a:extLst>
              </p:cNvPr>
              <p:cNvCxnSpPr>
                <a:stCxn id="170" idx="3"/>
                <a:endCxn id="16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5DA70AD2-103F-3808-D08A-C8C7652E78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49" name="TextBox 148">
                <a:extLst>
                  <a:ext uri="{FF2B5EF4-FFF2-40B4-BE49-F238E27FC236}">
                    <a16:creationId xmlns:a16="http://schemas.microsoft.com/office/drawing/2014/main" id="{3826737A-FAD1-118C-9744-F6C76DF1C23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150" name="TextBox 149">
                <a:extLst>
                  <a:ext uri="{FF2B5EF4-FFF2-40B4-BE49-F238E27FC236}">
                    <a16:creationId xmlns:a16="http://schemas.microsoft.com/office/drawing/2014/main" id="{677F8BFC-E723-6F4D-29CA-E8ED1B6D3D9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51" name="TextBox 150">
                <a:extLst>
                  <a:ext uri="{FF2B5EF4-FFF2-40B4-BE49-F238E27FC236}">
                    <a16:creationId xmlns:a16="http://schemas.microsoft.com/office/drawing/2014/main" id="{E5965D04-95BE-172D-DE21-720E47C71DB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52" name="TextBox 151">
                <a:extLst>
                  <a:ext uri="{FF2B5EF4-FFF2-40B4-BE49-F238E27FC236}">
                    <a16:creationId xmlns:a16="http://schemas.microsoft.com/office/drawing/2014/main" id="{C0F2268A-3C7A-655E-79FA-25240CF558A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53" name="TextBox 152">
                <a:extLst>
                  <a:ext uri="{FF2B5EF4-FFF2-40B4-BE49-F238E27FC236}">
                    <a16:creationId xmlns:a16="http://schemas.microsoft.com/office/drawing/2014/main" id="{46D66E34-9CBE-C2C6-5186-6CDDE266062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54" name="TextBox 153">
                <a:extLst>
                  <a:ext uri="{FF2B5EF4-FFF2-40B4-BE49-F238E27FC236}">
                    <a16:creationId xmlns:a16="http://schemas.microsoft.com/office/drawing/2014/main" id="{1F4F19F6-511C-663F-AB69-47F024628721}"/>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55" name="TextBox 154">
                <a:extLst>
                  <a:ext uri="{FF2B5EF4-FFF2-40B4-BE49-F238E27FC236}">
                    <a16:creationId xmlns:a16="http://schemas.microsoft.com/office/drawing/2014/main" id="{0DFECE1A-1211-86CD-9F2F-1BEA574448D8}"/>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56" name="TextBox 155">
                <a:extLst>
                  <a:ext uri="{FF2B5EF4-FFF2-40B4-BE49-F238E27FC236}">
                    <a16:creationId xmlns:a16="http://schemas.microsoft.com/office/drawing/2014/main" id="{948369BE-B017-271D-FAD6-FCA8E179CD0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57" name="TextBox 156">
                <a:extLst>
                  <a:ext uri="{FF2B5EF4-FFF2-40B4-BE49-F238E27FC236}">
                    <a16:creationId xmlns:a16="http://schemas.microsoft.com/office/drawing/2014/main" id="{BA7E08C1-460F-68AC-983A-1E7F28845F34}"/>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58" name="TextBox 157">
                <a:extLst>
                  <a:ext uri="{FF2B5EF4-FFF2-40B4-BE49-F238E27FC236}">
                    <a16:creationId xmlns:a16="http://schemas.microsoft.com/office/drawing/2014/main" id="{54DF8D0B-3D67-6BD4-8990-704D5199F310}"/>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59" name="TextBox 158">
                <a:extLst>
                  <a:ext uri="{FF2B5EF4-FFF2-40B4-BE49-F238E27FC236}">
                    <a16:creationId xmlns:a16="http://schemas.microsoft.com/office/drawing/2014/main" id="{7E1CF5CE-DA1C-A802-F0A8-C56514233D7F}"/>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60" name="TextBox 159">
                <a:extLst>
                  <a:ext uri="{FF2B5EF4-FFF2-40B4-BE49-F238E27FC236}">
                    <a16:creationId xmlns:a16="http://schemas.microsoft.com/office/drawing/2014/main" id="{DBBF6E78-42E8-3F02-0B9F-2835210B593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61" name="Straight Connector 160">
                <a:extLst>
                  <a:ext uri="{FF2B5EF4-FFF2-40B4-BE49-F238E27FC236}">
                    <a16:creationId xmlns:a16="http://schemas.microsoft.com/office/drawing/2014/main" id="{51C31B08-8330-A11B-4F1A-B06FF798EC0B}"/>
                  </a:ext>
                </a:extLst>
              </p:cNvPr>
              <p:cNvCxnSpPr>
                <a:stCxn id="164" idx="4"/>
                <a:endCxn id="16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F936A7D-07BE-9BA8-21D5-AE93448D2F1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63" name="Oval 162">
                <a:extLst>
                  <a:ext uri="{FF2B5EF4-FFF2-40B4-BE49-F238E27FC236}">
                    <a16:creationId xmlns:a16="http://schemas.microsoft.com/office/drawing/2014/main" id="{B5D2CB04-20EB-6DF5-8909-971BD47541D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64" name="Oval 163">
                <a:extLst>
                  <a:ext uri="{FF2B5EF4-FFF2-40B4-BE49-F238E27FC236}">
                    <a16:creationId xmlns:a16="http://schemas.microsoft.com/office/drawing/2014/main" id="{72050422-D698-F55D-822D-539B17CD05BA}"/>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65" name="Oval 164">
                <a:extLst>
                  <a:ext uri="{FF2B5EF4-FFF2-40B4-BE49-F238E27FC236}">
                    <a16:creationId xmlns:a16="http://schemas.microsoft.com/office/drawing/2014/main" id="{CB30E8C8-7D92-1928-E6B2-09A458489B4A}"/>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6" name="Oval 165">
                <a:extLst>
                  <a:ext uri="{FF2B5EF4-FFF2-40B4-BE49-F238E27FC236}">
                    <a16:creationId xmlns:a16="http://schemas.microsoft.com/office/drawing/2014/main" id="{5659AE9B-AED2-63F5-FFEF-4AC3BF336A0C}"/>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7" name="Oval 166">
                <a:extLst>
                  <a:ext uri="{FF2B5EF4-FFF2-40B4-BE49-F238E27FC236}">
                    <a16:creationId xmlns:a16="http://schemas.microsoft.com/office/drawing/2014/main" id="{5BDE5ABE-0BF2-0B27-7E8C-60DAA4887FE8}"/>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68" name="Oval 167">
                <a:extLst>
                  <a:ext uri="{FF2B5EF4-FFF2-40B4-BE49-F238E27FC236}">
                    <a16:creationId xmlns:a16="http://schemas.microsoft.com/office/drawing/2014/main" id="{9E2D920A-40D6-F04D-AC14-A74BA229EA51}"/>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69" name="Oval 168">
                <a:extLst>
                  <a:ext uri="{FF2B5EF4-FFF2-40B4-BE49-F238E27FC236}">
                    <a16:creationId xmlns:a16="http://schemas.microsoft.com/office/drawing/2014/main" id="{62DFA89F-EAD1-9C56-7425-0D3283049666}"/>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70" name="Oval 169">
                <a:extLst>
                  <a:ext uri="{FF2B5EF4-FFF2-40B4-BE49-F238E27FC236}">
                    <a16:creationId xmlns:a16="http://schemas.microsoft.com/office/drawing/2014/main" id="{D25E4BD8-F1DE-8963-31EA-49C479A959B2}"/>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71" name="Oval 170">
                <a:extLst>
                  <a:ext uri="{FF2B5EF4-FFF2-40B4-BE49-F238E27FC236}">
                    <a16:creationId xmlns:a16="http://schemas.microsoft.com/office/drawing/2014/main" id="{853FC4DB-BD17-BF97-F6FE-06F1DF7ADDBA}"/>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72" name="TextBox 171">
              <a:extLst>
                <a:ext uri="{FF2B5EF4-FFF2-40B4-BE49-F238E27FC236}">
                  <a16:creationId xmlns:a16="http://schemas.microsoft.com/office/drawing/2014/main" id="{72B9C0E9-4F4A-28A1-4EF7-71C638927532}"/>
                </a:ext>
              </a:extLst>
            </p:cNvPr>
            <p:cNvSpPr txBox="1"/>
            <p:nvPr/>
          </p:nvSpPr>
          <p:spPr>
            <a:xfrm>
              <a:off x="7086600" y="3962400"/>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4C06AA38-1612-6A93-21BB-70EA359FCE44}"/>
                    </a:ext>
                  </a:extLst>
                </p:cNvPr>
                <p:cNvSpPr txBox="1"/>
                <p:nvPr/>
              </p:nvSpPr>
              <p:spPr>
                <a:xfrm>
                  <a:off x="8148957" y="32777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73" name="TextBox 172">
                  <a:extLst>
                    <a:ext uri="{FF2B5EF4-FFF2-40B4-BE49-F238E27FC236}">
                      <a16:creationId xmlns:a16="http://schemas.microsoft.com/office/drawing/2014/main" id="{4C06AA38-1612-6A93-21BB-70EA359FCE44}"/>
                    </a:ext>
                  </a:extLst>
                </p:cNvPr>
                <p:cNvSpPr txBox="1">
                  <a:spLocks noRot="1" noChangeAspect="1" noMove="1" noResize="1" noEditPoints="1" noAdjustHandles="1" noChangeArrowheads="1" noChangeShapeType="1" noTextEdit="1"/>
                </p:cNvSpPr>
                <p:nvPr/>
              </p:nvSpPr>
              <p:spPr>
                <a:xfrm>
                  <a:off x="8148957" y="3277786"/>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80460AAE-AA39-FF16-B609-F2F0EE40DF05}"/>
                    </a:ext>
                  </a:extLst>
                </p:cNvPr>
                <p:cNvSpPr txBox="1"/>
                <p:nvPr/>
              </p:nvSpPr>
              <p:spPr>
                <a:xfrm>
                  <a:off x="7315200" y="533892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74" name="TextBox 173">
                  <a:extLst>
                    <a:ext uri="{FF2B5EF4-FFF2-40B4-BE49-F238E27FC236}">
                      <a16:creationId xmlns:a16="http://schemas.microsoft.com/office/drawing/2014/main" id="{80460AAE-AA39-FF16-B609-F2F0EE40DF05}"/>
                    </a:ext>
                  </a:extLst>
                </p:cNvPr>
                <p:cNvSpPr txBox="1">
                  <a:spLocks noRot="1" noChangeAspect="1" noMove="1" noResize="1" noEditPoints="1" noAdjustHandles="1" noChangeArrowheads="1" noChangeShapeType="1" noTextEdit="1"/>
                </p:cNvSpPr>
                <p:nvPr/>
              </p:nvSpPr>
              <p:spPr>
                <a:xfrm>
                  <a:off x="7315200" y="5338920"/>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A0659F17-1C24-F96F-A6AF-0A70BE1087B3}"/>
                    </a:ext>
                  </a:extLst>
                </p:cNvPr>
                <p:cNvSpPr txBox="1"/>
                <p:nvPr/>
              </p:nvSpPr>
              <p:spPr>
                <a:xfrm>
                  <a:off x="8529076" y="426884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15</m:t>
                        </m:r>
                      </m:oMath>
                    </m:oMathPara>
                  </a14:m>
                  <a:endParaRPr lang="en-US" dirty="0">
                    <a:solidFill>
                      <a:srgbClr val="FF9933"/>
                    </a:solidFill>
                  </a:endParaRPr>
                </a:p>
              </p:txBody>
            </p:sp>
          </mc:Choice>
          <mc:Fallback xmlns="">
            <p:sp>
              <p:nvSpPr>
                <p:cNvPr id="175" name="TextBox 174">
                  <a:extLst>
                    <a:ext uri="{FF2B5EF4-FFF2-40B4-BE49-F238E27FC236}">
                      <a16:creationId xmlns:a16="http://schemas.microsoft.com/office/drawing/2014/main" id="{A0659F17-1C24-F96F-A6AF-0A70BE1087B3}"/>
                    </a:ext>
                  </a:extLst>
                </p:cNvPr>
                <p:cNvSpPr txBox="1">
                  <a:spLocks noRot="1" noChangeAspect="1" noMove="1" noResize="1" noEditPoints="1" noAdjustHandles="1" noChangeArrowheads="1" noChangeShapeType="1" noTextEdit="1"/>
                </p:cNvSpPr>
                <p:nvPr/>
              </p:nvSpPr>
              <p:spPr>
                <a:xfrm>
                  <a:off x="8529076" y="4268840"/>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CB7366F2-337C-6A62-9057-95C180D24C66}"/>
                    </a:ext>
                  </a:extLst>
                </p:cNvPr>
                <p:cNvSpPr txBox="1"/>
                <p:nvPr/>
              </p:nvSpPr>
              <p:spPr>
                <a:xfrm>
                  <a:off x="9468933" y="33528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76" name="TextBox 175">
                  <a:extLst>
                    <a:ext uri="{FF2B5EF4-FFF2-40B4-BE49-F238E27FC236}">
                      <a16:creationId xmlns:a16="http://schemas.microsoft.com/office/drawing/2014/main" id="{CB7366F2-337C-6A62-9057-95C180D24C66}"/>
                    </a:ext>
                  </a:extLst>
                </p:cNvPr>
                <p:cNvSpPr txBox="1">
                  <a:spLocks noRot="1" noChangeAspect="1" noMove="1" noResize="1" noEditPoints="1" noAdjustHandles="1" noChangeArrowheads="1" noChangeShapeType="1" noTextEdit="1"/>
                </p:cNvSpPr>
                <p:nvPr/>
              </p:nvSpPr>
              <p:spPr>
                <a:xfrm>
                  <a:off x="9468933" y="33528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1D10D103-2C2A-CC57-50D7-0A6F7673076B}"/>
                    </a:ext>
                  </a:extLst>
                </p:cNvPr>
                <p:cNvSpPr txBox="1"/>
                <p:nvPr/>
              </p:nvSpPr>
              <p:spPr>
                <a:xfrm>
                  <a:off x="8687490" y="55235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77" name="TextBox 176">
                  <a:extLst>
                    <a:ext uri="{FF2B5EF4-FFF2-40B4-BE49-F238E27FC236}">
                      <a16:creationId xmlns:a16="http://schemas.microsoft.com/office/drawing/2014/main" id="{1D10D103-2C2A-CC57-50D7-0A6F7673076B}"/>
                    </a:ext>
                  </a:extLst>
                </p:cNvPr>
                <p:cNvSpPr txBox="1">
                  <a:spLocks noRot="1" noChangeAspect="1" noMove="1" noResize="1" noEditPoints="1" noAdjustHandles="1" noChangeArrowheads="1" noChangeShapeType="1" noTextEdit="1"/>
                </p:cNvSpPr>
                <p:nvPr/>
              </p:nvSpPr>
              <p:spPr>
                <a:xfrm>
                  <a:off x="8687490" y="5523586"/>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DB34DC73-2D5D-F33F-A1CF-3E17FD89079F}"/>
                    </a:ext>
                  </a:extLst>
                </p:cNvPr>
                <p:cNvSpPr txBox="1"/>
                <p:nvPr/>
              </p:nvSpPr>
              <p:spPr>
                <a:xfrm>
                  <a:off x="9944207" y="550815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8" name="TextBox 177">
                  <a:extLst>
                    <a:ext uri="{FF2B5EF4-FFF2-40B4-BE49-F238E27FC236}">
                      <a16:creationId xmlns:a16="http://schemas.microsoft.com/office/drawing/2014/main" id="{DB34DC73-2D5D-F33F-A1CF-3E17FD89079F}"/>
                    </a:ext>
                  </a:extLst>
                </p:cNvPr>
                <p:cNvSpPr txBox="1">
                  <a:spLocks noRot="1" noChangeAspect="1" noMove="1" noResize="1" noEditPoints="1" noAdjustHandles="1" noChangeArrowheads="1" noChangeShapeType="1" noTextEdit="1"/>
                </p:cNvSpPr>
                <p:nvPr/>
              </p:nvSpPr>
              <p:spPr>
                <a:xfrm>
                  <a:off x="9944207" y="550815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DCC898EB-EBD5-1D4A-8CB2-095DD1B664BE}"/>
                    </a:ext>
                  </a:extLst>
                </p:cNvPr>
                <p:cNvSpPr txBox="1"/>
                <p:nvPr/>
              </p:nvSpPr>
              <p:spPr>
                <a:xfrm>
                  <a:off x="10366649" y="3722132"/>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9" name="TextBox 178">
                  <a:extLst>
                    <a:ext uri="{FF2B5EF4-FFF2-40B4-BE49-F238E27FC236}">
                      <a16:creationId xmlns:a16="http://schemas.microsoft.com/office/drawing/2014/main" id="{DCC898EB-EBD5-1D4A-8CB2-095DD1B664BE}"/>
                    </a:ext>
                  </a:extLst>
                </p:cNvPr>
                <p:cNvSpPr txBox="1">
                  <a:spLocks noRot="1" noChangeAspect="1" noMove="1" noResize="1" noEditPoints="1" noAdjustHandles="1" noChangeArrowheads="1" noChangeShapeType="1" noTextEdit="1"/>
                </p:cNvSpPr>
                <p:nvPr/>
              </p:nvSpPr>
              <p:spPr>
                <a:xfrm>
                  <a:off x="10366649" y="3722132"/>
                  <a:ext cx="43313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0C8388A9-2D5A-E7FD-BEDA-3F8161AD0BCE}"/>
                    </a:ext>
                  </a:extLst>
                </p:cNvPr>
                <p:cNvSpPr txBox="1"/>
                <p:nvPr/>
              </p:nvSpPr>
              <p:spPr>
                <a:xfrm>
                  <a:off x="11225468" y="4395879"/>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80" name="TextBox 179">
                  <a:extLst>
                    <a:ext uri="{FF2B5EF4-FFF2-40B4-BE49-F238E27FC236}">
                      <a16:creationId xmlns:a16="http://schemas.microsoft.com/office/drawing/2014/main" id="{0C8388A9-2D5A-E7FD-BEDA-3F8161AD0BCE}"/>
                    </a:ext>
                  </a:extLst>
                </p:cNvPr>
                <p:cNvSpPr txBox="1">
                  <a:spLocks noRot="1" noChangeAspect="1" noMove="1" noResize="1" noEditPoints="1" noAdjustHandles="1" noChangeArrowheads="1" noChangeShapeType="1" noTextEdit="1"/>
                </p:cNvSpPr>
                <p:nvPr/>
              </p:nvSpPr>
              <p:spPr>
                <a:xfrm>
                  <a:off x="11225468" y="4395879"/>
                  <a:ext cx="433132" cy="369332"/>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16096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2B31-4ED4-8AC6-41C6-8FB691CA5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32530-565A-2F81-4B0A-3E21B9A3E932}"/>
              </a:ext>
            </a:extLst>
          </p:cNvPr>
          <p:cNvSpPr>
            <a:spLocks noGrp="1"/>
          </p:cNvSpPr>
          <p:nvPr>
            <p:ph type="title"/>
          </p:nvPr>
        </p:nvSpPr>
        <p:spPr/>
        <p:txBody>
          <a:bodyPr>
            <a:normAutofit/>
          </a:bodyPr>
          <a:lstStyle/>
          <a:p>
            <a:r>
              <a:rPr lang="en-US" dirty="0"/>
              <a:t>Kruskal’s Algorithm (3/6)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7E3BEB-C71F-92A8-9C7F-233890D60A9B}"/>
                  </a:ext>
                </a:extLst>
              </p:cNvPr>
              <p:cNvSpPr txBox="1"/>
              <p:nvPr/>
            </p:nvSpPr>
            <p:spPr>
              <a:xfrm>
                <a:off x="2354178" y="1378425"/>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Do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𝑉</m:t>
                        </m:r>
                      </m:e>
                    </m:d>
                    <m:r>
                      <a:rPr lang="en-US" sz="2800" i="1">
                        <a:latin typeface="Cambria Math" panose="02040503050406030204" pitchFamily="18" charset="0"/>
                      </a:rPr>
                      <m:t>−1</m:t>
                    </m:r>
                  </m:oMath>
                </a14:m>
                <a:r>
                  <a:rPr lang="en-US" sz="2800" dirty="0"/>
                  <a:t> times:</a:t>
                </a:r>
                <a:endParaRPr lang="en-US" sz="2800" dirty="0">
                  <a:solidFill>
                    <a:srgbClr val="7030A0"/>
                  </a:solidFill>
                </a:endParaRPr>
              </a:p>
              <a:p>
                <a:r>
                  <a:rPr lang="en-US" sz="2800" dirty="0"/>
                  <a:t>	Add to </a:t>
                </a:r>
                <a14:m>
                  <m:oMath xmlns:m="http://schemas.openxmlformats.org/officeDocument/2006/math">
                    <m:r>
                      <a:rPr lang="en-US" sz="2800" i="1">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F17E3BEB-C71F-92A8-9C7F-233890D60A9B}"/>
                  </a:ext>
                </a:extLst>
              </p:cNvPr>
              <p:cNvSpPr txBox="1">
                <a:spLocks noRot="1" noChangeAspect="1" noMove="1" noResize="1" noEditPoints="1" noAdjustHandles="1" noChangeArrowheads="1" noChangeShapeType="1" noTextEdit="1"/>
              </p:cNvSpPr>
              <p:nvPr/>
            </p:nvSpPr>
            <p:spPr>
              <a:xfrm>
                <a:off x="2354178" y="1378425"/>
                <a:ext cx="7075065" cy="1815882"/>
              </a:xfrm>
              <a:prstGeom prst="rect">
                <a:avLst/>
              </a:prstGeom>
              <a:blipFill>
                <a:blip r:embed="rId2"/>
                <a:stretch>
                  <a:fillRect l="-1723" t="-3020" b="-8725"/>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Now nodes C and F are one tree, H and I are another tree, and all other nodes are separate trees of size 1. Again, we merge two trees by selecting the least weight edge that does not create a cycle. In this case that is either (C,D) or (D,F) both of which have weight 3.">
            <a:extLst>
              <a:ext uri="{FF2B5EF4-FFF2-40B4-BE49-F238E27FC236}">
                <a16:creationId xmlns:a16="http://schemas.microsoft.com/office/drawing/2014/main" id="{46D16637-02F3-1485-7E80-335F5E6A3D63}"/>
              </a:ext>
            </a:extLst>
          </p:cNvPr>
          <p:cNvGrpSpPr/>
          <p:nvPr/>
        </p:nvGrpSpPr>
        <p:grpSpPr>
          <a:xfrm>
            <a:off x="3826554" y="3546239"/>
            <a:ext cx="4600060" cy="2787240"/>
            <a:chOff x="0" y="2862182"/>
            <a:chExt cx="7044346" cy="4268266"/>
          </a:xfrm>
        </p:grpSpPr>
        <p:cxnSp>
          <p:nvCxnSpPr>
            <p:cNvPr id="6" name="Straight Connector 5">
              <a:extLst>
                <a:ext uri="{FF2B5EF4-FFF2-40B4-BE49-F238E27FC236}">
                  <a16:creationId xmlns:a16="http://schemas.microsoft.com/office/drawing/2014/main" id="{00DA5ED7-16AA-40B1-5AF6-138B0B99A1ED}"/>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285010-4463-D0BF-C6D9-868CE6B1EEC2}"/>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7D462A-CC79-9A71-8EAE-8A702413D695}"/>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4AA3B0-6ED6-01FE-A283-B50969CCBC67}"/>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CF3AAE-8A09-2F77-547C-EE57634B11EB}"/>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72D050-30DA-C1A1-0F6D-C7131308C0FB}"/>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D234B6-5ABB-170B-446D-31EC0FEAA040}"/>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22E4BA-E198-09B9-F089-E58EC3F40726}"/>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A1E6839-AA81-ECE5-5612-706DED02AD3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644B03-5CD0-34B6-1228-8188CBCC558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AB60DC-9909-AB1E-6984-6B669DAF0659}"/>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154DC4-6E96-7D83-F85C-17A4E3C5A2B6}"/>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68B709-9F5A-AD40-6E28-092830D786A1}"/>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FA77788-24DA-F9EB-C063-A1BDEF7F1BB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0A168FA6-3C58-4AFC-5A0B-9DAADA951270}"/>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27BBB863-F2ED-AD6F-2927-2C54629CA8D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B09F3720-2165-55F8-ED3B-922B0EAA786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5D9B95D-40B0-54AE-5043-DCCDF45DA01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56C9AC49-0F55-F8BF-FEA7-EE655DC4324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AE54356D-2730-681C-B935-D724A3967038}"/>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156711-9527-717C-14DD-54181F4AE4DB}"/>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4ACE5ED-FE75-8D7E-CAF9-16A524493E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683BAD1C-99AC-951B-9316-E1C7F62628CC}"/>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D383B91-13A5-1DAF-5DAE-E3E9474F3C7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7BC96944-ECFE-3943-7772-75EC1AAF4C1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3B107014-50DF-A04C-4B20-C0732EE1C945}"/>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9A907643-578B-8130-946A-BC530C5CE4CC}"/>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57F9CBB-D155-806E-ADE3-03EC2E07E2D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F38330E9-C0C0-4341-02A2-D71745F41C0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F4E376B4-4756-0182-14DE-492507956791}"/>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6267BD08-FD4F-A5B1-5C37-8BDFBFDD8D5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107D09C-A227-5276-0BC8-B89E9FCE15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2D3EAC49-513A-9285-0C03-F0BA91AFE4A5}"/>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34816421-D10D-9C11-133E-C269C956699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C1C8D8E6-1329-BC67-373F-5B70159C109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E5457878-0455-D144-9875-B38EACBE13F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5182B9DF-80E8-8D85-5D7A-B3EA825B43A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91922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1369F-3CCD-9E47-0199-BF1B5E892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4696B-86F1-F17D-242D-878F97F9C1B8}"/>
              </a:ext>
            </a:extLst>
          </p:cNvPr>
          <p:cNvSpPr>
            <a:spLocks noGrp="1"/>
          </p:cNvSpPr>
          <p:nvPr>
            <p:ph type="title"/>
          </p:nvPr>
        </p:nvSpPr>
        <p:spPr/>
        <p:txBody>
          <a:bodyPr>
            <a:normAutofit/>
          </a:bodyPr>
          <a:lstStyle/>
          <a:p>
            <a:r>
              <a:rPr lang="en-US" dirty="0"/>
              <a:t>Kruskal’s Algorithm (4/6)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2F21150-478F-4D6D-9147-D5178106F881}"/>
                  </a:ext>
                </a:extLst>
              </p:cNvPr>
              <p:cNvSpPr txBox="1"/>
              <p:nvPr/>
            </p:nvSpPr>
            <p:spPr>
              <a:xfrm>
                <a:off x="2354178" y="1378425"/>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Do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𝑉</m:t>
                        </m:r>
                      </m:e>
                    </m:d>
                    <m:r>
                      <a:rPr lang="en-US" sz="2800" i="1">
                        <a:latin typeface="Cambria Math" panose="02040503050406030204" pitchFamily="18" charset="0"/>
                      </a:rPr>
                      <m:t>−1</m:t>
                    </m:r>
                  </m:oMath>
                </a14:m>
                <a:r>
                  <a:rPr lang="en-US" sz="2800" dirty="0"/>
                  <a:t> times:</a:t>
                </a:r>
                <a:endParaRPr lang="en-US" sz="2800" dirty="0">
                  <a:solidFill>
                    <a:srgbClr val="7030A0"/>
                  </a:solidFill>
                </a:endParaRPr>
              </a:p>
              <a:p>
                <a:r>
                  <a:rPr lang="en-US" sz="2800" dirty="0"/>
                  <a:t>	Add to </a:t>
                </a:r>
                <a14:m>
                  <m:oMath xmlns:m="http://schemas.openxmlformats.org/officeDocument/2006/math">
                    <m:r>
                      <a:rPr lang="en-US" sz="2800" i="1">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C2F21150-478F-4D6D-9147-D5178106F881}"/>
                  </a:ext>
                </a:extLst>
              </p:cNvPr>
              <p:cNvSpPr txBox="1">
                <a:spLocks noRot="1" noChangeAspect="1" noMove="1" noResize="1" noEditPoints="1" noAdjustHandles="1" noChangeArrowheads="1" noChangeShapeType="1" noTextEdit="1"/>
              </p:cNvSpPr>
              <p:nvPr/>
            </p:nvSpPr>
            <p:spPr>
              <a:xfrm>
                <a:off x="2354178" y="1378425"/>
                <a:ext cx="7075065" cy="1815882"/>
              </a:xfrm>
              <a:prstGeom prst="rect">
                <a:avLst/>
              </a:prstGeom>
              <a:blipFill>
                <a:blip r:embed="rId2"/>
                <a:stretch>
                  <a:fillRect l="-1723" t="-3020" b="-8725"/>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Now nodes C, D, and F are one tree, H and I are another tree, and all other nodes are separate trees of size 1. Again, we merge two trees by selecting the least weight edge that does not create a cycle. In this case that is (E,G) which has weight 5.">
            <a:extLst>
              <a:ext uri="{FF2B5EF4-FFF2-40B4-BE49-F238E27FC236}">
                <a16:creationId xmlns:a16="http://schemas.microsoft.com/office/drawing/2014/main" id="{78CF41C5-EA52-A67C-BCF7-C79E535ECBBA}"/>
              </a:ext>
            </a:extLst>
          </p:cNvPr>
          <p:cNvGrpSpPr/>
          <p:nvPr/>
        </p:nvGrpSpPr>
        <p:grpSpPr>
          <a:xfrm>
            <a:off x="3826554" y="3319818"/>
            <a:ext cx="4600060" cy="2787240"/>
            <a:chOff x="0" y="2862182"/>
            <a:chExt cx="7044346" cy="4268266"/>
          </a:xfrm>
        </p:grpSpPr>
        <p:cxnSp>
          <p:nvCxnSpPr>
            <p:cNvPr id="6" name="Straight Connector 5">
              <a:extLst>
                <a:ext uri="{FF2B5EF4-FFF2-40B4-BE49-F238E27FC236}">
                  <a16:creationId xmlns:a16="http://schemas.microsoft.com/office/drawing/2014/main" id="{13A8CCF4-E9AD-5405-29D3-358A3D0E9D38}"/>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CEC7E2-61DD-3B3F-5B9B-E6DFECA039FD}"/>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749A36-20AC-6647-9868-D05011FCC652}"/>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C7BE2F-727A-E1BF-3BAB-A8A2E075FC55}"/>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E3AE33-2C41-F9C9-615C-056731956E86}"/>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633195-EF56-BBD3-ABB3-DF7C9B07A54F}"/>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0DB2F7-3A66-05D7-D16B-90D644D12C2E}"/>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107FB2-A2A1-A81D-33E8-8EFF2684BC6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53511F-493C-90F5-A97D-BD6704C24630}"/>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627486-268E-AFCF-7ECF-03A23E1D22F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52EF01-4BDC-3ED2-25FB-40C71393F58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3E9B8A-ACD5-CDE4-55BF-3D15CF7D7FD6}"/>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D7A784-D29A-39CF-F553-5DC2ACF9EBC6}"/>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06378BC-7DD3-C698-AA41-ABE72EECEF34}"/>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C3BD14BE-16BB-6354-1F14-CD993C60400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968A8FF7-2D8C-35CE-B638-BD13FDFCA72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F24F91FA-FD49-6581-6A77-6026AA969D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E32253CB-0A5A-D5D5-8CD6-6E73589459F6}"/>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BAC9664-F366-FEFC-3EAB-B90A3C45449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3911D7E5-6FD6-1D92-C5A3-2F5FFAAD66F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1F3CE8C-B5D6-1F08-9986-1CF2F74FE2AA}"/>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0803A1CA-3C40-25F1-CA76-ADED532CECFA}"/>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1BBF949-9CA6-3DD2-E3C5-48DF06C19FE1}"/>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67938D48-C2DC-5A52-8B05-4677B566293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A4B84A9B-4DAD-E055-5477-ADC8215786EF}"/>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78A6CFE-B6BE-0CFE-6429-340CF16F1BE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0D35667F-70D9-81BD-85FC-71ED65C3CD67}"/>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FDBDE89-CB14-4C01-DD39-5593A19E525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71B81B3-4D80-A7C4-FB8C-830563BE61FD}"/>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06A7F024-CA0D-A5F9-8543-E12D81EB71F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916393EF-CE69-91E2-BEB6-DAB297FABC8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C1A68811-3D35-0B23-4F5C-0C41C2F6923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DB3D85A-FB91-CAB2-E012-6759CF7DA11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5ED2D281-798D-B243-4C66-917CC1CF3B7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B4BBFB53-E11D-448A-EF80-D8007A17C275}"/>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2EFAF213-36B6-B431-BBA6-FB7C9C5BE03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2851D5E7-309F-0CFE-73EF-E09543B8E8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35365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4DE80-ACBE-0C8A-C3CC-AEDF60A7D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79081-F69D-41F5-3545-1EC6DD599C98}"/>
              </a:ext>
            </a:extLst>
          </p:cNvPr>
          <p:cNvSpPr>
            <a:spLocks noGrp="1"/>
          </p:cNvSpPr>
          <p:nvPr>
            <p:ph type="title"/>
          </p:nvPr>
        </p:nvSpPr>
        <p:spPr/>
        <p:txBody>
          <a:bodyPr>
            <a:normAutofit/>
          </a:bodyPr>
          <a:lstStyle/>
          <a:p>
            <a:r>
              <a:rPr lang="en-US" dirty="0"/>
              <a:t>Kruskal’s Algorithm (5/6)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DD5F86-808C-4664-C150-031ED8EA98BA}"/>
                  </a:ext>
                </a:extLst>
              </p:cNvPr>
              <p:cNvSpPr txBox="1"/>
              <p:nvPr/>
            </p:nvSpPr>
            <p:spPr>
              <a:xfrm>
                <a:off x="2354178" y="1378425"/>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Do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𝑉</m:t>
                        </m:r>
                      </m:e>
                    </m:d>
                    <m:r>
                      <a:rPr lang="en-US" sz="2800" i="1">
                        <a:latin typeface="Cambria Math" panose="02040503050406030204" pitchFamily="18" charset="0"/>
                      </a:rPr>
                      <m:t>−1</m:t>
                    </m:r>
                  </m:oMath>
                </a14:m>
                <a:r>
                  <a:rPr lang="en-US" sz="2800" dirty="0"/>
                  <a:t> times:</a:t>
                </a:r>
                <a:endParaRPr lang="en-US" sz="2800" dirty="0">
                  <a:solidFill>
                    <a:srgbClr val="7030A0"/>
                  </a:solidFill>
                </a:endParaRPr>
              </a:p>
              <a:p>
                <a:r>
                  <a:rPr lang="en-US" sz="2800" dirty="0"/>
                  <a:t>	Add to </a:t>
                </a:r>
                <a14:m>
                  <m:oMath xmlns:m="http://schemas.openxmlformats.org/officeDocument/2006/math">
                    <m:r>
                      <a:rPr lang="en-US" sz="2800" i="1">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FBDD5F86-808C-4664-C150-031ED8EA98BA}"/>
                  </a:ext>
                </a:extLst>
              </p:cNvPr>
              <p:cNvSpPr txBox="1">
                <a:spLocks noRot="1" noChangeAspect="1" noMove="1" noResize="1" noEditPoints="1" noAdjustHandles="1" noChangeArrowheads="1" noChangeShapeType="1" noTextEdit="1"/>
              </p:cNvSpPr>
              <p:nvPr/>
            </p:nvSpPr>
            <p:spPr>
              <a:xfrm>
                <a:off x="2354178" y="1378425"/>
                <a:ext cx="7075065" cy="1815882"/>
              </a:xfrm>
              <a:prstGeom prst="rect">
                <a:avLst/>
              </a:prstGeom>
              <a:blipFill>
                <a:blip r:embed="rId2"/>
                <a:stretch>
                  <a:fillRect l="-1723" t="-3020" b="-8725"/>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Now nodes C, D, and F are one tree, H and I are another tree, E and G are a third tree, and all other nodes are separate trees of size 1. Again, we merge two trees by selecting the least weight edge that does not create a cycle. In this case that is (F,G) which has weight 6.">
            <a:extLst>
              <a:ext uri="{FF2B5EF4-FFF2-40B4-BE49-F238E27FC236}">
                <a16:creationId xmlns:a16="http://schemas.microsoft.com/office/drawing/2014/main" id="{25C7FB3F-32E9-72DC-AB89-28088A35E93E}"/>
              </a:ext>
            </a:extLst>
          </p:cNvPr>
          <p:cNvGrpSpPr/>
          <p:nvPr/>
        </p:nvGrpSpPr>
        <p:grpSpPr>
          <a:xfrm>
            <a:off x="3826554" y="3389486"/>
            <a:ext cx="4600060" cy="2787240"/>
            <a:chOff x="0" y="2862182"/>
            <a:chExt cx="7044346" cy="4268266"/>
          </a:xfrm>
        </p:grpSpPr>
        <p:cxnSp>
          <p:nvCxnSpPr>
            <p:cNvPr id="6" name="Straight Connector 5">
              <a:extLst>
                <a:ext uri="{FF2B5EF4-FFF2-40B4-BE49-F238E27FC236}">
                  <a16:creationId xmlns:a16="http://schemas.microsoft.com/office/drawing/2014/main" id="{FC3DFFAD-0F0B-ECD2-3D9E-91B774717272}"/>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12C9A2-F175-34DB-A649-49AAACC096C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976C1C-1EA5-90FB-4C4A-413F27383B2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B821D1-375C-E07B-EB03-0BFBDF1684C0}"/>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D28115-6AAC-8894-A368-2A3B66C3938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484FBF-C5FD-D2F9-5F4F-D318ACBA62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210103A-24B2-E062-4990-4C6382847E12}"/>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D0C036-308C-1386-4B96-86028DE2576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DF08EDD-573B-0A06-C165-373DBB39FAB4}"/>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DDA9FB-7E21-8272-BEF9-1B7DC5782E9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8145C0-BF55-C8D2-1E06-016285F44AD1}"/>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BC82575-75AE-B30B-5C7D-81345142A09C}"/>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232F3-35FD-94B4-91A8-437740EB8427}"/>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A21F1C9-A4D5-1586-5B5D-EADF30C514B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AC967F04-7FA4-77FE-BDD2-385058E2A86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0BA766E3-752E-978D-50E4-0E5D05025B9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BECD7C7E-72A8-C990-506F-F7EA980FE7B2}"/>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4E006F6-34F6-AA61-3A1B-D86A0E01D83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1B700C5C-8C6B-79D4-C6CB-E21503F82AC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4D4D9A42-8123-BA1D-1A84-0A81CCE3FDD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D9A67607-16D3-8553-35FA-C2F481A09C1E}"/>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9FAAC6B1-7D73-588D-EE29-9F34B37FEBD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A469EA50-3363-920D-542D-139EC5FB312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7A2058B-EF25-282F-7F40-B6EE1768D85D}"/>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47FA1B9A-5638-43CA-5BEC-80BDFFA2510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09D05A1-DBD8-DFE5-4ED2-5DB7A935212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6ECAE31E-CC9A-A1BA-5B19-5E49BF7A5C3B}"/>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1034F23-850C-4634-1B0F-E1D4E58CE5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304F6316-3D4E-D9F4-399C-A9AC1AF6DD41}"/>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22C1A25-AE00-75F5-6FD5-34404BE3A99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A31D644E-6087-3542-0C44-97484F447E5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AA252DE0-A0EE-4C81-76A8-5CE41A78910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4FD05D8-7796-A387-08D3-D1CAC26B742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35B345ED-5338-B580-C116-BCD1E0C783C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F93819D4-3C96-2D16-BB96-52AD42DB332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4DDB2700-3D8D-DC22-26F9-7D99EB7956E1}"/>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74FD5299-03C6-D3F0-14B4-06AAD41B24C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766372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E16C-E427-EF3A-A23A-32DB1C58F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31016-CF80-CE4A-5F6B-897CA02DDFC7}"/>
              </a:ext>
            </a:extLst>
          </p:cNvPr>
          <p:cNvSpPr>
            <a:spLocks noGrp="1"/>
          </p:cNvSpPr>
          <p:nvPr>
            <p:ph type="title"/>
          </p:nvPr>
        </p:nvSpPr>
        <p:spPr/>
        <p:txBody>
          <a:bodyPr>
            <a:normAutofit/>
          </a:bodyPr>
          <a:lstStyle/>
          <a:p>
            <a:r>
              <a:rPr lang="en-US" dirty="0"/>
              <a:t>Kruskal’s Algorithm (6/6)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40827E-A1EE-638A-6175-BD12C839FC61}"/>
                  </a:ext>
                </a:extLst>
              </p:cNvPr>
              <p:cNvSpPr txBox="1"/>
              <p:nvPr/>
            </p:nvSpPr>
            <p:spPr>
              <a:xfrm>
                <a:off x="2354178" y="1378425"/>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solidFill>
                      <a:schemeClr val="tx1"/>
                    </a:solidFill>
                  </a:rPr>
                  <a:t>Do </a:t>
                </a:r>
                <a14:m>
                  <m:oMath xmlns:m="http://schemas.openxmlformats.org/officeDocument/2006/math">
                    <m:d>
                      <m:dPr>
                        <m:begChr m:val="|"/>
                        <m:endChr m:val="|"/>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𝑉</m:t>
                        </m:r>
                      </m:e>
                    </m:d>
                    <m:r>
                      <a:rPr lang="en-US" sz="2800" b="0" i="1" smtClean="0">
                        <a:solidFill>
                          <a:schemeClr val="tx1"/>
                        </a:solidFill>
                        <a:latin typeface="Cambria Math" panose="02040503050406030204" pitchFamily="18" charset="0"/>
                      </a:rPr>
                      <m:t>−1</m:t>
                    </m:r>
                  </m:oMath>
                </a14:m>
                <a:r>
                  <a:rPr lang="en-US" sz="2800" dirty="0">
                    <a:solidFill>
                      <a:schemeClr val="tx1"/>
                    </a:solidFill>
                  </a:rPr>
                  <a:t> times:</a:t>
                </a:r>
                <a:endParaRPr lang="en-US" sz="2800" dirty="0">
                  <a:solidFill>
                    <a:srgbClr val="7030A0"/>
                  </a:solidFill>
                </a:endParaRPr>
              </a:p>
              <a:p>
                <a:r>
                  <a:rPr lang="en-US" sz="2800" dirty="0"/>
                  <a:t>	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B840827E-A1EE-638A-6175-BD12C839FC61}"/>
                  </a:ext>
                </a:extLst>
              </p:cNvPr>
              <p:cNvSpPr txBox="1">
                <a:spLocks noRot="1" noChangeAspect="1" noMove="1" noResize="1" noEditPoints="1" noAdjustHandles="1" noChangeArrowheads="1" noChangeShapeType="1" noTextEdit="1"/>
              </p:cNvSpPr>
              <p:nvPr/>
            </p:nvSpPr>
            <p:spPr>
              <a:xfrm>
                <a:off x="2354178" y="1378425"/>
                <a:ext cx="7075065" cy="1815882"/>
              </a:xfrm>
              <a:prstGeom prst="rect">
                <a:avLst/>
              </a:prstGeom>
              <a:blipFill>
                <a:blip r:embed="rId2"/>
                <a:stretch>
                  <a:fillRect l="-1723" t="-3020" b="-8725"/>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Now nodes C, D, E, F, and G are one tree, H and I are another tree, and all other nodes are separate trees of size 1. Again, we merge two trees by selecting the least weight edge that does not create a cycle. In this case that is either (E,H)  or (E,B) which both have weight 8.">
            <a:extLst>
              <a:ext uri="{FF2B5EF4-FFF2-40B4-BE49-F238E27FC236}">
                <a16:creationId xmlns:a16="http://schemas.microsoft.com/office/drawing/2014/main" id="{27DC0A2F-DC36-4C22-8F8A-6A822654FF59}"/>
              </a:ext>
            </a:extLst>
          </p:cNvPr>
          <p:cNvGrpSpPr/>
          <p:nvPr/>
        </p:nvGrpSpPr>
        <p:grpSpPr>
          <a:xfrm>
            <a:off x="3826554" y="3441737"/>
            <a:ext cx="4600060" cy="2787240"/>
            <a:chOff x="0" y="2862182"/>
            <a:chExt cx="7044346" cy="4268266"/>
          </a:xfrm>
        </p:grpSpPr>
        <p:cxnSp>
          <p:nvCxnSpPr>
            <p:cNvPr id="6" name="Straight Connector 5">
              <a:extLst>
                <a:ext uri="{FF2B5EF4-FFF2-40B4-BE49-F238E27FC236}">
                  <a16:creationId xmlns:a16="http://schemas.microsoft.com/office/drawing/2014/main" id="{A32C24AD-941A-6FB0-AAF3-89A3ECCD884B}"/>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9C3223D-37F3-F018-1FD2-CD204A8556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BE5B12-A15E-AF09-70A9-F807B379738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52C921-AA11-A988-5555-1A64F8E3651B}"/>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BEE586-EF5B-B93C-9D8C-FCE09077CD38}"/>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6BF5F7-00CC-1884-D977-FA2BCF5A3875}"/>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3AFB0F-AF8C-9316-5377-31E82BD2E91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B0DE37-EAF5-84A8-6392-4320BE4DEC80}"/>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E841D6-E610-37BE-A645-465B4CCBAF66}"/>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0E388E-BFAB-D201-66F0-D09CF76FD559}"/>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9BF624-E9DC-FCEC-F8FE-CF3EE67657DC}"/>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E370F1-02A1-DDA2-9E7C-87410537BC53}"/>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E43B10-0116-45E0-BFEE-D1DCD57FB17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9833157-69D2-75C4-8C18-4608930FD7D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A6986160-BF6F-E1F0-711E-DF11AA12A19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17103708-A428-0BD3-1EBE-FB63B87EBBE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56FAB2AC-283B-FD0F-C4B5-8234887A6410}"/>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57855D8-F58E-8678-51BD-47F1FC9677CE}"/>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7FF78D30-6B02-3AF3-163F-6774FFA8518E}"/>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D51819DC-7760-9EF1-7E97-CBB6A3E3D49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F6ADEE47-A9E5-A01A-2767-ADDEE06C3C78}"/>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F188511C-49FC-FA61-CC99-631F1AFF7321}"/>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8EFFFAC2-350E-1EE2-D42E-36F0A316EDAD}"/>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22574BD7-6E4B-3C1F-808F-C00DDE66CBAD}"/>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B3EAC4B7-83D0-577E-B114-C0C03D32F28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EDBFDF67-765D-F7C0-1DF0-EF102FAF16A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6D2000AA-E478-6A72-DFAA-0FCDEFAB75C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F0BE6E8-448C-FC8D-F7F5-08D86097D9C5}"/>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55FD0182-CCA4-6BFE-C962-F99DE7D88038}"/>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DF18BB57-D5EE-5496-9A9D-B429B0CBCAC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3D10AFE-389F-F75C-E8AA-13D86ECCA6E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8B20759-C7C5-498C-4638-07381E72981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CD1DA98D-3E7A-A726-3342-3EBEA70BFA8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573AD67C-107C-7574-2609-DE219EF1FEF7}"/>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EA018799-83E5-120C-D3B6-82786C77178A}"/>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B181B0B0-F1CC-511B-8C06-D7D77166472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23BFB52A-6194-95FE-5CC9-61DE07745B5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660150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A064-83AD-74C3-50CC-2FE2A51AA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0BE18-84CC-49AE-71C6-B45F38BCB509}"/>
              </a:ext>
            </a:extLst>
          </p:cNvPr>
          <p:cNvSpPr>
            <a:spLocks noGrp="1"/>
          </p:cNvSpPr>
          <p:nvPr>
            <p:ph type="title"/>
          </p:nvPr>
        </p:nvSpPr>
        <p:spPr/>
        <p:txBody>
          <a:bodyPr>
            <a:normAutofit/>
          </a:bodyPr>
          <a:lstStyle/>
          <a:p>
            <a:r>
              <a:rPr lang="en-US" dirty="0"/>
              <a:t>Kruskal’s Algorithm Runtime</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290ACA8-8005-C7D7-6F7F-B93D26107C42}"/>
                  </a:ext>
                </a:extLst>
              </p:cNvPr>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606B5D-C3AA-DBF9-3E6E-9D50783FEECC}"/>
                  </a:ext>
                </a:extLst>
              </p:cNvPr>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4514A1DD-52A2-9BB7-3776-E5D6B0D02AA8}"/>
              </a:ext>
              <a:ext uri="{C183D7F6-B498-43B3-948B-1728B52AA6E4}">
                <adec:decorative xmlns:adec="http://schemas.microsoft.com/office/drawing/2017/decorative" val="1"/>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734B9261-4269-5AB2-E7E7-826A13CFCAB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BBCEEF-1EED-EB14-848E-F1CD48378165}"/>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B82CB5-3FCC-D37C-0266-4D43C274616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4921B-E430-7B0D-38D9-3B609D615E20}"/>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8ED75A-8857-6D66-1D8A-0BE58FDB0552}"/>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AECE78-3CD9-3A09-F67F-644EFBD5374E}"/>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85028C-A12F-5FF3-9E51-3FB4A6E7FFE4}"/>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1B40F7-ECD3-81D1-86E8-34397C81C2DC}"/>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CEE0D6-3F77-EBAF-DF74-E12192236C2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D5ADDB-BD0F-E477-D305-12226FC14D0F}"/>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160FF3-1AE7-F4FA-2109-2D932AED421E}"/>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A99015-B4AB-DAED-5CA7-C524D0959923}"/>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482CD-6A37-0106-86AA-CF173085D320}"/>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EAE8DBA-6434-8ED6-F176-600D3C202D89}"/>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E6F51F2E-1915-1565-E638-703CE2F235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7A65E771-1D7C-1B6E-FA81-F835FC2DFCB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F5DA86DA-6718-8B39-C478-4A4C5F91145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13818A2C-70E1-545F-FA8C-602274021E5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E5721B3D-3865-59E6-9F5E-A5997621A8A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84762A32-AF5A-30B6-3676-1B228B0E50B1}"/>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2688D17E-5EBA-810B-EAF5-52BA59B6590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B68DB72C-A1D3-96AF-6B78-94A867DA65DA}"/>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70A11CD6-9B52-8767-DF60-772F66F7FB4C}"/>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71BF245A-BEC6-EE47-AE55-98075DC08DE1}"/>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0007524F-7F44-BDAF-71BF-FEFD93F21FAB}"/>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2D664ABF-4931-E5E3-8253-08AC923821FF}"/>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B1B310EB-DA38-DC85-D9DD-82CFB0FA6B55}"/>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8946823-BC55-043D-9D7B-92E7CC2D3F7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674A57E-F648-3B82-9CDA-B5089B1D0D4F}"/>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CFAD17A2-F78F-5536-13F2-6B6595E6133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EBBE352C-48D0-D2AF-3B7B-BE768B73856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BCFBD03A-00CA-FFC8-565A-8E3CCD9AD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C2085569-331B-81ED-82E1-EFA7AFB60E04}"/>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5618222C-1311-1753-EA5E-25AE54F1B94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8BA00CE4-F572-01E3-2D4B-BB26A7DB070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26EF931E-DFA2-6279-EFB4-C4BF69DD9FC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D2D4DB2D-21B6-85DD-2257-76BA7A851EF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1947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F98B-4537-5463-5334-DCF48319548F}"/>
              </a:ext>
            </a:extLst>
          </p:cNvPr>
          <p:cNvSpPr>
            <a:spLocks noGrp="1"/>
          </p:cNvSpPr>
          <p:nvPr>
            <p:ph type="title"/>
          </p:nvPr>
        </p:nvSpPr>
        <p:spPr/>
        <p:txBody>
          <a:bodyPr/>
          <a:lstStyle/>
          <a:p>
            <a:r>
              <a:rPr lang="en-US" dirty="0"/>
              <a:t>Why do these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1A5609-D041-D5BA-BAE1-FE38219A5DDE}"/>
                  </a:ext>
                </a:extLst>
              </p:cNvPr>
              <p:cNvSpPr>
                <a:spLocks noGrp="1"/>
              </p:cNvSpPr>
              <p:nvPr>
                <p:ph idx="1"/>
              </p:nvPr>
            </p:nvSpPr>
            <p:spPr/>
            <p:txBody>
              <a:bodyPr/>
              <a:lstStyle/>
              <a:p>
                <a:r>
                  <a:rPr lang="en-US" dirty="0"/>
                  <a:t>To argue that Prim’s, Kruskal’s produce a minimum spanning tree:</a:t>
                </a:r>
              </a:p>
              <a:p>
                <a:pPr lvl="1"/>
                <a:r>
                  <a:rPr lang="en-US" dirty="0"/>
                  <a:t>First we show that the algorithm produces a spanning tree</a:t>
                </a:r>
              </a:p>
              <a:p>
                <a:pPr lvl="2"/>
                <a:r>
                  <a:rPr lang="en-US" dirty="0"/>
                  <a:t>Show two of:</a:t>
                </a:r>
              </a:p>
              <a:p>
                <a:pPr lvl="3"/>
                <a:r>
                  <a:rPr lang="en-US" dirty="0"/>
                  <a:t>Connected</a:t>
                </a:r>
              </a:p>
              <a:p>
                <a:pPr lvl="3"/>
                <a:r>
                  <a:rPr lang="en-US" dirty="0"/>
                  <a:t>Acyclic</a:t>
                </a:r>
              </a:p>
              <a:p>
                <a:pPr lvl="3"/>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−1</m:t>
                    </m:r>
                  </m:oMath>
                </a14:m>
                <a:r>
                  <a:rPr lang="en-US" dirty="0"/>
                  <a:t> edges</a:t>
                </a:r>
              </a:p>
              <a:p>
                <a:pPr lvl="1"/>
                <a:r>
                  <a:rPr lang="en-US" dirty="0"/>
                  <a:t>Then we show that it is a minimum spanning tree</a:t>
                </a:r>
              </a:p>
              <a:p>
                <a:pPr lvl="2"/>
                <a:r>
                  <a:rPr lang="en-US" dirty="0"/>
                  <a:t>Show all edges chosen are MST edges</a:t>
                </a:r>
              </a:p>
              <a:p>
                <a:pPr lvl="3"/>
                <a:r>
                  <a:rPr lang="en-US" dirty="0"/>
                  <a:t>Using the “Cut Theorem”</a:t>
                </a:r>
              </a:p>
            </p:txBody>
          </p:sp>
        </mc:Choice>
        <mc:Fallback xmlns="">
          <p:sp>
            <p:nvSpPr>
              <p:cNvPr id="3" name="Content Placeholder 2">
                <a:extLst>
                  <a:ext uri="{FF2B5EF4-FFF2-40B4-BE49-F238E27FC236}">
                    <a16:creationId xmlns:a16="http://schemas.microsoft.com/office/drawing/2014/main" id="{3F1A5609-D041-D5BA-BAE1-FE38219A5DD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81086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C18B-D630-D2B9-9092-39E156FFF073}"/>
              </a:ext>
            </a:extLst>
          </p:cNvPr>
          <p:cNvSpPr>
            <a:spLocks noGrp="1"/>
          </p:cNvSpPr>
          <p:nvPr>
            <p:ph type="title"/>
          </p:nvPr>
        </p:nvSpPr>
        <p:spPr/>
        <p:txBody>
          <a:bodyPr/>
          <a:lstStyle/>
          <a:p>
            <a:r>
              <a:rPr lang="en-US" dirty="0"/>
              <a:t>Prim’s, Kruskal’s Produce a Spanning 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8D5C1B-5265-DECC-2024-DD9E7EC1B45D}"/>
                  </a:ext>
                </a:extLst>
              </p:cNvPr>
              <p:cNvSpPr>
                <a:spLocks noGrp="1"/>
              </p:cNvSpPr>
              <p:nvPr>
                <p:ph idx="1"/>
              </p:nvPr>
            </p:nvSpPr>
            <p:spPr/>
            <p:txBody>
              <a:bodyPr/>
              <a:lstStyle/>
              <a:p>
                <a:r>
                  <a:rPr lang="en-US" dirty="0"/>
                  <a:t>Prim’s:</a:t>
                </a:r>
              </a:p>
              <a:p>
                <a:pPr lvl="1"/>
                <a:r>
                  <a:rPr lang="en-US" dirty="0"/>
                  <a:t>The graph is connected:</a:t>
                </a:r>
              </a:p>
              <a:p>
                <a:pPr lvl="2"/>
                <a:r>
                  <a:rPr lang="en-US" dirty="0"/>
                  <a:t>We will eventually add each node to the PQ, we find a path to the node when that happens</a:t>
                </a:r>
              </a:p>
              <a:p>
                <a:pPr lvl="1"/>
                <a:r>
                  <a:rPr lang="en-US" dirty="0"/>
                  <a:t>The graph has no cycles:</a:t>
                </a:r>
              </a:p>
              <a:p>
                <a:pPr lvl="2"/>
                <a:r>
                  <a:rPr lang="en-US" dirty="0"/>
                  <a:t>We only ever select edges that lead to a new node that’s not yet part of the tree</a:t>
                </a:r>
              </a:p>
              <a:p>
                <a:r>
                  <a:rPr lang="en-US" dirty="0"/>
                  <a:t>Kruskal’s</a:t>
                </a:r>
              </a:p>
              <a:p>
                <a:pPr lvl="1"/>
                <a:r>
                  <a:rPr lang="en-US" dirty="0"/>
                  <a:t>The graph has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−1</m:t>
                    </m:r>
                  </m:oMath>
                </a14:m>
                <a:r>
                  <a:rPr lang="en-US" dirty="0"/>
                  <a:t> edges</a:t>
                </a:r>
              </a:p>
              <a:p>
                <a:pPr lvl="2"/>
                <a:r>
                  <a:rPr lang="en-US" dirty="0"/>
                  <a:t>The algorithm is designed to select exactly this many edges</a:t>
                </a:r>
              </a:p>
              <a:p>
                <a:pPr lvl="1"/>
                <a:r>
                  <a:rPr lang="en-US" dirty="0"/>
                  <a:t>The graph is acyclic</a:t>
                </a:r>
              </a:p>
              <a:p>
                <a:pPr lvl="2"/>
                <a:r>
                  <a:rPr lang="en-US" dirty="0"/>
                  <a:t>The algorithm specifically checks that it never creates a cycle</a:t>
                </a:r>
              </a:p>
              <a:p>
                <a:pPr lvl="1"/>
                <a:endParaRPr lang="en-US" dirty="0"/>
              </a:p>
            </p:txBody>
          </p:sp>
        </mc:Choice>
        <mc:Fallback xmlns="">
          <p:sp>
            <p:nvSpPr>
              <p:cNvPr id="3" name="Content Placeholder 2">
                <a:extLst>
                  <a:ext uri="{FF2B5EF4-FFF2-40B4-BE49-F238E27FC236}">
                    <a16:creationId xmlns:a16="http://schemas.microsoft.com/office/drawing/2014/main" id="{888D5C1B-5265-DECC-2024-DD9E7EC1B45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276586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Cut</a:t>
            </a:r>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3" name="Group 2" descr="The following weighted undirected graph:&#10;&#10;V = {A,B,C,D,E,F,G,H,I}&#10;&#10;E = {&#10;(A,B,10), (A,C,12),&#10;(B,C,9), (B,E,8),&#10;(C,D,3), (C,F,1),&#10;(D,E,7), (D,F,3),&#10;(E,G,5), (E,H,8),&#10;(F,G,6),&#10;(G,H,9),&#10;(G,I,11),&#10;(H,I,2) }&#10;&#10;We define the following cut:&#10;&#10;S = {A, B, D, H, I}&#10;V-S = {C, E, F, G}&#10;&#10;The edge (A,C) then crosses the cut because A is in S and C is in V-S.&#10;&#10;The set of edges {(A,B), (E,G), (F,G)} respects the cut because none of those edges cross the cut.">
            <a:extLst>
              <a:ext uri="{FF2B5EF4-FFF2-40B4-BE49-F238E27FC236}">
                <a16:creationId xmlns:a16="http://schemas.microsoft.com/office/drawing/2014/main" id="{2FF88CA7-9C47-1D84-2F62-19A2E02A5042}"/>
              </a:ext>
            </a:extLst>
          </p:cNvPr>
          <p:cNvGrpSpPr/>
          <p:nvPr/>
        </p:nvGrpSpPr>
        <p:grpSpPr>
          <a:xfrm>
            <a:off x="3005872" y="2384542"/>
            <a:ext cx="5901567" cy="2862816"/>
            <a:chOff x="3005872" y="2374710"/>
            <a:chExt cx="5901567" cy="2862816"/>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Tree>
    <p:extLst>
      <p:ext uri="{BB962C8B-B14F-4D97-AF65-F5344CB8AC3E}">
        <p14:creationId xmlns:p14="http://schemas.microsoft.com/office/powerpoint/2010/main" val="2545427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 (1/4)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Suppose we have a set of edges A that is a subset of a minimum spanning tree of the graph. For example, here we have A = {(C,D), (C,F), (E,G), (H,I)}."/>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50C67-6614-E0A8-7DC3-D73D18C35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A7FC5-8995-DDCE-5A34-094DFA6BF07E}"/>
              </a:ext>
            </a:extLst>
          </p:cNvPr>
          <p:cNvSpPr>
            <a:spLocks noGrp="1"/>
          </p:cNvSpPr>
          <p:nvPr>
            <p:ph type="title"/>
          </p:nvPr>
        </p:nvSpPr>
        <p:spPr/>
        <p:txBody>
          <a:bodyPr>
            <a:normAutofit/>
          </a:bodyPr>
          <a:lstStyle/>
          <a:p>
            <a:r>
              <a:rPr lang="en-US" dirty="0"/>
              <a:t>Dijkstra’s</a:t>
            </a:r>
          </a:p>
        </p:txBody>
      </p:sp>
      <p:sp>
        <p:nvSpPr>
          <p:cNvPr id="5" name="TextBox 4">
            <a:extLst>
              <a:ext uri="{FF2B5EF4-FFF2-40B4-BE49-F238E27FC236}">
                <a16:creationId xmlns:a16="http://schemas.microsoft.com/office/drawing/2014/main" id="{7D00DF9E-D981-B9DE-0213-A6EC4281A681}"/>
              </a:ext>
            </a:extLst>
          </p:cNvPr>
          <p:cNvSpPr txBox="1"/>
          <p:nvPr/>
        </p:nvSpPr>
        <p:spPr>
          <a:xfrm>
            <a:off x="978905" y="1337488"/>
            <a:ext cx="5532582" cy="5324535"/>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mark </a:t>
            </a:r>
            <a:r>
              <a:rPr lang="en-US" sz="2000" dirty="0" err="1"/>
              <a:t>curr</a:t>
            </a:r>
            <a:r>
              <a:rPr lang="en-US" sz="2000" dirty="0"/>
              <a:t> as “done”</a:t>
            </a:r>
          </a:p>
          <a:p>
            <a:r>
              <a:rPr lang="en-US" sz="2000" dirty="0"/>
              <a:t>    for each neighbor v of </a:t>
            </a:r>
            <a:r>
              <a:rPr lang="en-US" sz="2000" dirty="0" err="1"/>
              <a:t>curr</a:t>
            </a:r>
            <a:r>
              <a:rPr lang="en-US" sz="2000" dirty="0"/>
              <a:t>:</a:t>
            </a:r>
          </a:p>
          <a:p>
            <a:r>
              <a:rPr lang="en-US" sz="2000" dirty="0"/>
              <a:t>        d = distance to </a:t>
            </a:r>
            <a:r>
              <a:rPr lang="en-US" sz="2000" dirty="0" err="1"/>
              <a:t>curr</a:t>
            </a:r>
            <a:r>
              <a:rPr lang="en-US" sz="2000" dirty="0"/>
              <a:t>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a:t>
            </a:r>
            <a:r>
              <a:rPr lang="en-US" sz="2000" dirty="0" err="1"/>
              <a:t>PQ.decreaseKey</a:t>
            </a:r>
            <a:r>
              <a:rPr lang="en-US" sz="2000" dirty="0"/>
              <a:t>(v, d)</a:t>
            </a:r>
          </a:p>
          <a:p>
            <a:r>
              <a:rPr lang="en-US" sz="2000" dirty="0"/>
              <a:t>         </a:t>
            </a:r>
          </a:p>
          <a:p>
            <a:endParaRPr lang="en-US" sz="2000" dirty="0"/>
          </a:p>
        </p:txBody>
      </p:sp>
      <p:sp>
        <p:nvSpPr>
          <p:cNvPr id="3" name="TextBox 2">
            <a:extLst>
              <a:ext uri="{FF2B5EF4-FFF2-40B4-BE49-F238E27FC236}">
                <a16:creationId xmlns:a16="http://schemas.microsoft.com/office/drawing/2014/main" id="{5340215A-8216-593A-BB1F-9A3C595197B4}"/>
              </a:ext>
            </a:extLst>
          </p:cNvPr>
          <p:cNvSpPr txBox="1"/>
          <p:nvPr/>
        </p:nvSpPr>
        <p:spPr>
          <a:xfrm>
            <a:off x="6553271" y="386968"/>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not-done thing to the start, we have found its shortest path</a:t>
            </a:r>
          </a:p>
        </p:txBody>
      </p:sp>
      <p:sp>
        <p:nvSpPr>
          <p:cNvPr id="6" name="TextBox 5">
            <a:extLst>
              <a:ext uri="{FF2B5EF4-FFF2-40B4-BE49-F238E27FC236}">
                <a16:creationId xmlns:a16="http://schemas.microsoft.com/office/drawing/2014/main" id="{2BF61ED2-533A-F37C-7346-ECD829515588}"/>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p:sp>
        <p:nvSpPr>
          <p:cNvPr id="7" name="TextBox 6">
            <a:extLst>
              <a:ext uri="{FF2B5EF4-FFF2-40B4-BE49-F238E27FC236}">
                <a16:creationId xmlns:a16="http://schemas.microsoft.com/office/drawing/2014/main" id="{D478637C-220B-9777-0D27-9DDCFF148B61}"/>
              </a:ext>
            </a:extLst>
          </p:cNvPr>
          <p:cNvSpPr txBox="1"/>
          <p:nvPr/>
        </p:nvSpPr>
        <p:spPr>
          <a:xfrm>
            <a:off x="6391564" y="3208631"/>
            <a:ext cx="5881254" cy="923330"/>
          </a:xfrm>
          <a:prstGeom prst="rect">
            <a:avLst/>
          </a:prstGeom>
          <a:noFill/>
        </p:spPr>
        <p:txBody>
          <a:bodyPr wrap="square">
            <a:spAutoFit/>
          </a:bodyPr>
          <a:lstStyle/>
          <a:p>
            <a:r>
              <a:rPr lang="en-US" dirty="0">
                <a:solidFill>
                  <a:srgbClr val="FF0000"/>
                </a:solidFill>
              </a:rPr>
              <a:t>Seen = added to the priority queue</a:t>
            </a:r>
          </a:p>
          <a:p>
            <a:r>
              <a:rPr lang="en-US" dirty="0">
                <a:solidFill>
                  <a:srgbClr val="FF0000"/>
                </a:solidFill>
              </a:rPr>
              <a:t>Done = removed from the priority queue</a:t>
            </a:r>
          </a:p>
          <a:p>
            <a:r>
              <a:rPr lang="en-US" dirty="0">
                <a:solidFill>
                  <a:srgbClr val="FF0000"/>
                </a:solidFill>
              </a:rPr>
              <a:t>When it’s done we’ve found the shortest path to that node</a:t>
            </a:r>
          </a:p>
        </p:txBody>
      </p:sp>
      <p:grpSp>
        <p:nvGrpSpPr>
          <p:cNvPr id="22" name="Group 21" descr="In the pseudocode, we have the inner for loop that states &quot;for each neighbor of curr&quot;. For a particular node v, this loop runs deg(v) times. Across all nodes, this for loop therefore iterates |E| times.&#10;&#10;Within the for loop we do a constant number of priority queue operations, where the maximum size of the priority queue is |V|. Therefore each iteration of the for loop is worse case O(log |V|) time.&#10;&#10;Combined, we have an overall running time of |E| log |V|.">
            <a:extLst>
              <a:ext uri="{FF2B5EF4-FFF2-40B4-BE49-F238E27FC236}">
                <a16:creationId xmlns:a16="http://schemas.microsoft.com/office/drawing/2014/main" id="{EF6DB139-9AF5-70F7-A2C3-3BBBCA5191CC}"/>
              </a:ext>
            </a:extLst>
          </p:cNvPr>
          <p:cNvGrpSpPr/>
          <p:nvPr/>
        </p:nvGrpSpPr>
        <p:grpSpPr>
          <a:xfrm>
            <a:off x="23558" y="3223492"/>
            <a:ext cx="10746042" cy="2743200"/>
            <a:chOff x="23558" y="3223492"/>
            <a:chExt cx="10746042" cy="274320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C31AF8-92A6-EE59-FD08-444176A0FBAD}"/>
                    </a:ext>
                  </a:extLst>
                </p:cNvPr>
                <p:cNvSpPr txBox="1"/>
                <p:nvPr/>
              </p:nvSpPr>
              <p:spPr>
                <a:xfrm>
                  <a:off x="7894783" y="5108803"/>
                  <a:ext cx="2874817" cy="369332"/>
                </a:xfrm>
                <a:prstGeom prst="rect">
                  <a:avLst/>
                </a:prstGeom>
                <a:noFill/>
              </p:spPr>
              <p:txBody>
                <a:bodyPr wrap="square">
                  <a:spAutoFit/>
                </a:bodyPr>
                <a:lstStyle/>
                <a:p>
                  <a:r>
                    <a:rPr lang="en-US" dirty="0">
                      <a:solidFill>
                        <a:srgbClr val="0070C0"/>
                      </a:solidFill>
                    </a:rPr>
                    <a:t>Running time: </a:t>
                  </a:r>
                  <a14:m>
                    <m:oMath xmlns:m="http://schemas.openxmlformats.org/officeDocument/2006/math">
                      <m:r>
                        <m:rPr>
                          <m:sty m:val="p"/>
                        </m:rPr>
                        <a:rPr lang="en-US" b="0" i="0" smtClean="0">
                          <a:solidFill>
                            <a:srgbClr val="0070C0"/>
                          </a:solidFill>
                          <a:latin typeface="Cambria Math" panose="02040503050406030204" pitchFamily="18" charset="0"/>
                        </a:rPr>
                        <m:t>Θ</m:t>
                      </m:r>
                      <m:d>
                        <m:dPr>
                          <m:ctrlPr>
                            <a:rPr lang="en-US" b="0" i="1" smtClean="0">
                              <a:solidFill>
                                <a:srgbClr val="0070C0"/>
                              </a:solidFill>
                              <a:latin typeface="Cambria Math" panose="02040503050406030204" pitchFamily="18" charset="0"/>
                            </a:rPr>
                          </m:ctrlPr>
                        </m:dPr>
                        <m:e>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𝐸</m:t>
                              </m:r>
                            </m:e>
                          </m:d>
                          <m:func>
                            <m:funcPr>
                              <m:ctrlPr>
                                <a:rPr lang="en-US" b="0" i="1" smtClean="0">
                                  <a:solidFill>
                                    <a:srgbClr val="0070C0"/>
                                  </a:solidFill>
                                  <a:latin typeface="Cambria Math" panose="02040503050406030204" pitchFamily="18" charset="0"/>
                                </a:rPr>
                              </m:ctrlPr>
                            </m:funcPr>
                            <m:fName>
                              <m:r>
                                <m:rPr>
                                  <m:sty m:val="p"/>
                                </m:rPr>
                                <a:rPr lang="en-US" b="0" i="0" smtClean="0">
                                  <a:solidFill>
                                    <a:srgbClr val="0070C0"/>
                                  </a:solidFill>
                                  <a:latin typeface="Cambria Math" panose="02040503050406030204" pitchFamily="18" charset="0"/>
                                </a:rPr>
                                <m:t>log</m:t>
                              </m:r>
                            </m:fName>
                            <m:e>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𝑉</m:t>
                                  </m:r>
                                </m:e>
                              </m:d>
                            </m:e>
                          </m:func>
                        </m:e>
                      </m:d>
                    </m:oMath>
                  </a14:m>
                  <a:endParaRPr lang="en-US" dirty="0">
                    <a:solidFill>
                      <a:srgbClr val="0070C0"/>
                    </a:solidFill>
                  </a:endParaRPr>
                </a:p>
              </p:txBody>
            </p:sp>
          </mc:Choice>
          <mc:Fallback xmlns="">
            <p:sp>
              <p:nvSpPr>
                <p:cNvPr id="8" name="TextBox 7">
                  <a:extLst>
                    <a:ext uri="{FF2B5EF4-FFF2-40B4-BE49-F238E27FC236}">
                      <a16:creationId xmlns:a16="http://schemas.microsoft.com/office/drawing/2014/main" id="{00C31AF8-92A6-EE59-FD08-444176A0FBAD}"/>
                    </a:ext>
                  </a:extLst>
                </p:cNvPr>
                <p:cNvSpPr txBox="1">
                  <a:spLocks noRot="1" noChangeAspect="1" noMove="1" noResize="1" noEditPoints="1" noAdjustHandles="1" noChangeArrowheads="1" noChangeShapeType="1" noTextEdit="1"/>
                </p:cNvSpPr>
                <p:nvPr/>
              </p:nvSpPr>
              <p:spPr>
                <a:xfrm>
                  <a:off x="7894783" y="5108803"/>
                  <a:ext cx="2874817" cy="369332"/>
                </a:xfrm>
                <a:prstGeom prst="rect">
                  <a:avLst/>
                </a:prstGeom>
                <a:blipFill>
                  <a:blip r:embed="rId2"/>
                  <a:stretch>
                    <a:fillRect l="-1695" t="-8197" b="-24590"/>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14546CC3-7E9D-B6AF-E341-25FA8C652CA3}"/>
                </a:ext>
              </a:extLst>
            </p:cNvPr>
            <p:cNvSpPr/>
            <p:nvPr/>
          </p:nvSpPr>
          <p:spPr>
            <a:xfrm>
              <a:off x="810492" y="3223492"/>
              <a:ext cx="584200" cy="27432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4BEF50-2E7E-3A91-37F6-6F058E680EF7}"/>
                    </a:ext>
                  </a:extLst>
                </p:cNvPr>
                <p:cNvSpPr txBox="1"/>
                <p:nvPr/>
              </p:nvSpPr>
              <p:spPr>
                <a:xfrm>
                  <a:off x="23558" y="4185274"/>
                  <a:ext cx="1107579" cy="646331"/>
                </a:xfrm>
                <a:prstGeom prst="rect">
                  <a:avLst/>
                </a:prstGeom>
                <a:noFill/>
              </p:spPr>
              <p:txBody>
                <a:bodyPr wrap="square">
                  <a:spAutoFit/>
                </a:bodyPr>
                <a:lstStyle/>
                <a:p>
                  <a:r>
                    <a:rPr lang="en-US" dirty="0">
                      <a:solidFill>
                        <a:srgbClr val="0070C0"/>
                      </a:solidFill>
                    </a:rPr>
                    <a:t>Loops </a:t>
                  </a:r>
                  <a14:m>
                    <m:oMath xmlns:m="http://schemas.openxmlformats.org/officeDocument/2006/math">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oMath>
                  </a14:m>
                  <a:r>
                    <a:rPr lang="en-US" dirty="0">
                      <a:solidFill>
                        <a:srgbClr val="0070C0"/>
                      </a:solidFill>
                    </a:rPr>
                    <a:t> times</a:t>
                  </a:r>
                </a:p>
              </p:txBody>
            </p:sp>
          </mc:Choice>
          <mc:Fallback xmlns="">
            <p:sp>
              <p:nvSpPr>
                <p:cNvPr id="11" name="TextBox 10">
                  <a:extLst>
                    <a:ext uri="{FF2B5EF4-FFF2-40B4-BE49-F238E27FC236}">
                      <a16:creationId xmlns:a16="http://schemas.microsoft.com/office/drawing/2014/main" id="{5F4BEF50-2E7E-3A91-37F6-6F058E680EF7}"/>
                    </a:ext>
                  </a:extLst>
                </p:cNvPr>
                <p:cNvSpPr txBox="1">
                  <a:spLocks noRot="1" noChangeAspect="1" noMove="1" noResize="1" noEditPoints="1" noAdjustHandles="1" noChangeArrowheads="1" noChangeShapeType="1" noTextEdit="1"/>
                </p:cNvSpPr>
                <p:nvPr/>
              </p:nvSpPr>
              <p:spPr>
                <a:xfrm>
                  <a:off x="23558" y="4185274"/>
                  <a:ext cx="1107579" cy="646331"/>
                </a:xfrm>
                <a:prstGeom prst="rect">
                  <a:avLst/>
                </a:prstGeom>
                <a:blipFill>
                  <a:blip r:embed="rId3"/>
                  <a:stretch>
                    <a:fillRect l="-4945"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D7543FA-9328-F538-F0B8-482E05D0D519}"/>
                    </a:ext>
                  </a:extLst>
                </p:cNvPr>
                <p:cNvSpPr txBox="1"/>
                <p:nvPr/>
              </p:nvSpPr>
              <p:spPr>
                <a:xfrm>
                  <a:off x="6093565" y="4739241"/>
                  <a:ext cx="1371253" cy="923330"/>
                </a:xfrm>
                <a:prstGeom prst="rect">
                  <a:avLst/>
                </a:prstGeom>
                <a:noFill/>
              </p:spPr>
              <p:txBody>
                <a:bodyPr wrap="square">
                  <a:spAutoFit/>
                </a:bodyPr>
                <a:lstStyle/>
                <a:p>
                  <a:r>
                    <a:rPr lang="en-US" dirty="0">
                      <a:solidFill>
                        <a:srgbClr val="0070C0"/>
                      </a:solidFill>
                    </a:rPr>
                    <a:t>Worst case </a:t>
                  </a:r>
                  <a14:m>
                    <m:oMath xmlns:m="http://schemas.openxmlformats.org/officeDocument/2006/math">
                      <m:r>
                        <m:rPr>
                          <m:sty m:val="p"/>
                        </m:rPr>
                        <a:rPr lang="en-US" b="0" i="0" smtClean="0">
                          <a:solidFill>
                            <a:srgbClr val="0070C0"/>
                          </a:solidFill>
                          <a:latin typeface="Cambria Math" panose="02040503050406030204" pitchFamily="18" charset="0"/>
                        </a:rPr>
                        <m:t>Θ</m:t>
                      </m:r>
                      <m:r>
                        <a:rPr lang="en-US" b="0" i="1" smtClean="0">
                          <a:solidFill>
                            <a:srgbClr val="0070C0"/>
                          </a:solidFill>
                          <a:latin typeface="Cambria Math" panose="02040503050406030204" pitchFamily="18" charset="0"/>
                        </a:rPr>
                        <m:t>(</m:t>
                      </m:r>
                      <m:func>
                        <m:funcPr>
                          <m:ctrlPr>
                            <a:rPr lang="en-US" b="0" i="1" smtClean="0">
                              <a:solidFill>
                                <a:srgbClr val="0070C0"/>
                              </a:solidFill>
                              <a:latin typeface="Cambria Math" panose="02040503050406030204" pitchFamily="18" charset="0"/>
                            </a:rPr>
                          </m:ctrlPr>
                        </m:funcPr>
                        <m:fName>
                          <m:r>
                            <m:rPr>
                              <m:sty m:val="p"/>
                            </m:rPr>
                            <a:rPr lang="en-US" b="0" i="0" smtClean="0">
                              <a:solidFill>
                                <a:srgbClr val="0070C0"/>
                              </a:solidFill>
                              <a:latin typeface="Cambria Math" panose="02040503050406030204" pitchFamily="18" charset="0"/>
                            </a:rPr>
                            <m:t>log</m:t>
                          </m:r>
                        </m:fName>
                        <m:e>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𝑉</m:t>
                              </m:r>
                            </m:e>
                          </m:d>
                        </m:e>
                      </m:func>
                      <m:r>
                        <a:rPr lang="en-US" b="0" i="1" smtClean="0">
                          <a:solidFill>
                            <a:srgbClr val="0070C0"/>
                          </a:solidFill>
                          <a:latin typeface="Cambria Math" panose="02040503050406030204" pitchFamily="18" charset="0"/>
                        </a:rPr>
                        <m:t>)</m:t>
                      </m:r>
                    </m:oMath>
                  </a14:m>
                  <a:r>
                    <a:rPr lang="en-US" dirty="0">
                      <a:solidFill>
                        <a:srgbClr val="0070C0"/>
                      </a:solidFill>
                    </a:rPr>
                    <a:t> each</a:t>
                  </a:r>
                </a:p>
              </p:txBody>
            </p:sp>
          </mc:Choice>
          <mc:Fallback xmlns="">
            <p:sp>
              <p:nvSpPr>
                <p:cNvPr id="12" name="TextBox 11">
                  <a:extLst>
                    <a:ext uri="{FF2B5EF4-FFF2-40B4-BE49-F238E27FC236}">
                      <a16:creationId xmlns:a16="http://schemas.microsoft.com/office/drawing/2014/main" id="{BD7543FA-9328-F538-F0B8-482E05D0D519}"/>
                    </a:ext>
                  </a:extLst>
                </p:cNvPr>
                <p:cNvSpPr txBox="1">
                  <a:spLocks noRot="1" noChangeAspect="1" noMove="1" noResize="1" noEditPoints="1" noAdjustHandles="1" noChangeArrowheads="1" noChangeShapeType="1" noTextEdit="1"/>
                </p:cNvSpPr>
                <p:nvPr/>
              </p:nvSpPr>
              <p:spPr>
                <a:xfrm>
                  <a:off x="6093565" y="4739241"/>
                  <a:ext cx="1371253" cy="923330"/>
                </a:xfrm>
                <a:prstGeom prst="rect">
                  <a:avLst/>
                </a:prstGeom>
                <a:blipFill>
                  <a:blip r:embed="rId4"/>
                  <a:stretch>
                    <a:fillRect l="-4000" t="-3289" b="-9211"/>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BF44557C-90DF-9AFD-DFDA-659D0AAD740C}"/>
                </a:ext>
              </a:extLst>
            </p:cNvPr>
            <p:cNvCxnSpPr>
              <a:cxnSpLocks/>
              <a:stCxn id="12" idx="1"/>
            </p:cNvCxnSpPr>
            <p:nvPr/>
          </p:nvCxnSpPr>
          <p:spPr>
            <a:xfrm flipH="1" flipV="1">
              <a:off x="3509818" y="4913745"/>
              <a:ext cx="2583747" cy="2871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8D7CDF-F47D-2694-EC18-AE8EE557C879}"/>
                </a:ext>
              </a:extLst>
            </p:cNvPr>
            <p:cNvCxnSpPr>
              <a:cxnSpLocks/>
              <a:stCxn id="12" idx="1"/>
            </p:cNvCxnSpPr>
            <p:nvPr/>
          </p:nvCxnSpPr>
          <p:spPr>
            <a:xfrm flipH="1">
              <a:off x="3980873" y="5200906"/>
              <a:ext cx="2112692" cy="6009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2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 (2/4)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Next consider some cut that A respects (meaning none of the edges in A is a MST). For example we have the cut:&#10;S = {A,B,E,G,H,U}&#10;V-S = {C,D,F}">
            <a:extLst>
              <a:ext uri="{FF2B5EF4-FFF2-40B4-BE49-F238E27FC236}">
                <a16:creationId xmlns:a16="http://schemas.microsoft.com/office/drawing/2014/main" id="{54D84EE6-243A-F767-FDC4-2274CEFA741D}"/>
              </a:ext>
            </a:extLst>
          </p:cNvPr>
          <p:cNvGrpSpPr/>
          <p:nvPr/>
        </p:nvGrpSpPr>
        <p:grpSpPr>
          <a:xfrm>
            <a:off x="3604146" y="3810000"/>
            <a:ext cx="5158854" cy="2787240"/>
            <a:chOff x="3604146" y="3810000"/>
            <a:chExt cx="5158854" cy="2787240"/>
          </a:xfrm>
        </p:grpSpPr>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spTree>
    <p:extLst>
      <p:ext uri="{BB962C8B-B14F-4D97-AF65-F5344CB8AC3E}">
        <p14:creationId xmlns:p14="http://schemas.microsoft.com/office/powerpoint/2010/main" val="1269168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 (3/4)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solidFill>
                      <a:schemeClr val="tx1"/>
                    </a:solidFill>
                  </a:rPr>
                  <a:t>If a set of edges </a:t>
                </a:r>
                <a14:m>
                  <m:oMath xmlns:m="http://schemas.openxmlformats.org/officeDocument/2006/math">
                    <m:r>
                      <a:rPr lang="en-US" b="0" i="1" smtClean="0">
                        <a:solidFill>
                          <a:schemeClr val="tx1"/>
                        </a:solidFill>
                        <a:latin typeface="Cambria Math"/>
                      </a:rPr>
                      <m:t>𝐴</m:t>
                    </m:r>
                  </m:oMath>
                </a14:m>
                <a:r>
                  <a:rPr lang="en-US" dirty="0">
                    <a:solidFill>
                      <a:schemeClr val="tx1"/>
                    </a:solidFill>
                  </a:rPr>
                  <a:t> is a subset of a minimum spanning tree </a:t>
                </a:r>
                <a14:m>
                  <m:oMath xmlns:m="http://schemas.openxmlformats.org/officeDocument/2006/math">
                    <m:r>
                      <a:rPr lang="en-US" b="0" i="1" smtClean="0">
                        <a:solidFill>
                          <a:schemeClr val="tx1"/>
                        </a:solidFill>
                        <a:latin typeface="Cambria Math"/>
                      </a:rPr>
                      <m:t>𝑇</m:t>
                    </m:r>
                  </m:oMath>
                </a14:m>
                <a:r>
                  <a:rPr lang="en-US" dirty="0">
                    <a:solidFill>
                      <a:schemeClr val="tx1"/>
                    </a:solidFill>
                  </a:rPr>
                  <a:t>, let </a:t>
                </a:r>
                <a14:m>
                  <m:oMath xmlns:m="http://schemas.openxmlformats.org/officeDocument/2006/math">
                    <m:r>
                      <a:rPr lang="en-US" b="0" i="0" smtClean="0">
                        <a:solidFill>
                          <a:schemeClr val="tx1"/>
                        </a:solidFill>
                        <a:latin typeface="Cambria Math"/>
                      </a:rPr>
                      <m:t>(</m:t>
                    </m:r>
                    <m:r>
                      <a:rPr lang="en-US" b="0" i="1" smtClean="0">
                        <a:solidFill>
                          <a:schemeClr val="tx1"/>
                        </a:solidFill>
                        <a:latin typeface="Cambria Math"/>
                      </a:rPr>
                      <m:t>𝑆</m:t>
                    </m:r>
                    <m:r>
                      <a:rPr lang="en-US" b="0" i="1" smtClean="0">
                        <a:solidFill>
                          <a:schemeClr val="tx1"/>
                        </a:solidFill>
                        <a:latin typeface="Cambria Math"/>
                      </a:rPr>
                      <m:t>, </m:t>
                    </m:r>
                    <m:r>
                      <a:rPr lang="en-US" b="0" i="1" smtClean="0">
                        <a:solidFill>
                          <a:schemeClr val="tx1"/>
                        </a:solidFill>
                        <a:latin typeface="Cambria Math"/>
                      </a:rPr>
                      <m:t>𝑉</m:t>
                    </m:r>
                    <m:r>
                      <a:rPr lang="en-US" b="0" i="1" smtClean="0">
                        <a:solidFill>
                          <a:schemeClr val="tx1"/>
                        </a:solidFill>
                        <a:latin typeface="Cambria Math"/>
                      </a:rPr>
                      <m:t>−</m:t>
                    </m:r>
                    <m:r>
                      <a:rPr lang="en-US" b="0" i="1" smtClean="0">
                        <a:solidFill>
                          <a:schemeClr val="tx1"/>
                        </a:solidFill>
                        <a:latin typeface="Cambria Math"/>
                      </a:rPr>
                      <m:t>𝑆</m:t>
                    </m:r>
                    <m:r>
                      <a:rPr lang="en-US" b="0" i="1" smtClean="0">
                        <a:solidFill>
                          <a:schemeClr val="tx1"/>
                        </a:solidFill>
                        <a:latin typeface="Cambria Math"/>
                      </a:rPr>
                      <m:t>)</m:t>
                    </m:r>
                  </m:oMath>
                </a14:m>
                <a:r>
                  <a:rPr lang="en-US" dirty="0">
                    <a:solidFill>
                      <a:schemeClr val="tx1"/>
                    </a:solidFill>
                  </a:rPr>
                  <a:t> be any cut which </a:t>
                </a:r>
                <a14:m>
                  <m:oMath xmlns:m="http://schemas.openxmlformats.org/officeDocument/2006/math">
                    <m:r>
                      <a:rPr lang="en-US" b="0" i="1" smtClean="0">
                        <a:solidFill>
                          <a:schemeClr val="tx1"/>
                        </a:solidFill>
                        <a:latin typeface="Cambria Math"/>
                      </a:rPr>
                      <m:t>𝐴</m:t>
                    </m:r>
                  </m:oMath>
                </a14:m>
                <a:r>
                  <a:rPr lang="en-US" dirty="0">
                    <a:solidFill>
                      <a:schemeClr val="tx1"/>
                    </a:solidFill>
                  </a:rPr>
                  <a:t> respects. </a:t>
                </a:r>
                <a:r>
                  <a:rPr lang="en-US" dirty="0">
                    <a:solidFill>
                      <a:schemeClr val="tx1"/>
                    </a:solidFill>
                    <a:highlight>
                      <a:srgbClr val="FFFF00"/>
                    </a:highlight>
                  </a:rPr>
                  <a:t>Let </a:t>
                </a:r>
                <a14:m>
                  <m:oMath xmlns:m="http://schemas.openxmlformats.org/officeDocument/2006/math">
                    <m:r>
                      <a:rPr lang="en-US" b="0" i="1" smtClean="0">
                        <a:solidFill>
                          <a:schemeClr val="tx1"/>
                        </a:solidFill>
                        <a:highlight>
                          <a:srgbClr val="FFFF00"/>
                        </a:highlight>
                        <a:latin typeface="Cambria Math"/>
                      </a:rPr>
                      <m:t>𝑒</m:t>
                    </m:r>
                  </m:oMath>
                </a14:m>
                <a:r>
                  <a:rPr lang="en-US" dirty="0">
                    <a:solidFill>
                      <a:schemeClr val="tx1"/>
                    </a:solidFill>
                    <a:highlight>
                      <a:srgbClr val="FFFF00"/>
                    </a:highlight>
                  </a:rPr>
                  <a:t> be the least-weight edge which crosses </a:t>
                </a:r>
                <a14:m>
                  <m:oMath xmlns:m="http://schemas.openxmlformats.org/officeDocument/2006/math">
                    <m:r>
                      <a:rPr lang="en-US" smtClean="0">
                        <a:solidFill>
                          <a:schemeClr val="tx1"/>
                        </a:solidFill>
                        <a:highlight>
                          <a:srgbClr val="FFFF00"/>
                        </a:highlight>
                        <a:latin typeface="Cambria Math"/>
                      </a:rPr>
                      <m:t>(</m:t>
                    </m:r>
                    <m:r>
                      <a:rPr lang="en-US" i="1">
                        <a:solidFill>
                          <a:schemeClr val="tx1"/>
                        </a:solidFill>
                        <a:highlight>
                          <a:srgbClr val="FFFF00"/>
                        </a:highlight>
                        <a:latin typeface="Cambria Math"/>
                      </a:rPr>
                      <m:t>𝑆</m:t>
                    </m:r>
                    <m:r>
                      <a:rPr lang="en-US" i="1">
                        <a:solidFill>
                          <a:schemeClr val="tx1"/>
                        </a:solidFill>
                        <a:highlight>
                          <a:srgbClr val="FFFF00"/>
                        </a:highlight>
                        <a:latin typeface="Cambria Math"/>
                      </a:rPr>
                      <m:t>, </m:t>
                    </m:r>
                    <m:r>
                      <a:rPr lang="en-US" i="1">
                        <a:solidFill>
                          <a:schemeClr val="tx1"/>
                        </a:solidFill>
                        <a:highlight>
                          <a:srgbClr val="FFFF00"/>
                        </a:highlight>
                        <a:latin typeface="Cambria Math"/>
                      </a:rPr>
                      <m:t>𝑉</m:t>
                    </m:r>
                    <m:r>
                      <a:rPr lang="en-US" i="1">
                        <a:solidFill>
                          <a:schemeClr val="tx1"/>
                        </a:solidFill>
                        <a:highlight>
                          <a:srgbClr val="FFFF00"/>
                        </a:highlight>
                        <a:latin typeface="Cambria Math"/>
                      </a:rPr>
                      <m:t>−</m:t>
                    </m:r>
                    <m:r>
                      <a:rPr lang="en-US" i="1">
                        <a:solidFill>
                          <a:schemeClr val="tx1"/>
                        </a:solidFill>
                        <a:highlight>
                          <a:srgbClr val="FFFF00"/>
                        </a:highlight>
                        <a:latin typeface="Cambria Math"/>
                      </a:rPr>
                      <m:t>𝑆</m:t>
                    </m:r>
                    <m:r>
                      <a:rPr lang="en-US" i="1">
                        <a:solidFill>
                          <a:schemeClr val="tx1"/>
                        </a:solidFill>
                        <a:highlight>
                          <a:srgbClr val="FFFF00"/>
                        </a:highlight>
                        <a:latin typeface="Cambria Math"/>
                      </a:rPr>
                      <m:t>)</m:t>
                    </m:r>
                  </m:oMath>
                </a14:m>
                <a:r>
                  <a:rPr lang="en-US" dirty="0">
                    <a:solidFill>
                      <a:schemeClr val="tx1"/>
                    </a:solidFill>
                    <a:highlight>
                      <a:srgbClr val="FFFF00"/>
                    </a:highlight>
                  </a:rPr>
                  <a:t>.</a:t>
                </a:r>
                <a:r>
                  <a:rPr lang="en-US" dirty="0">
                    <a:solidFill>
                      <a:schemeClr val="tx1"/>
                    </a:solidFill>
                  </a:rPr>
                  <a:t> </a:t>
                </a:r>
                <a14:m>
                  <m:oMath xmlns:m="http://schemas.openxmlformats.org/officeDocument/2006/math">
                    <m:r>
                      <a:rPr lang="en-US" b="0" i="1" dirty="0" smtClean="0">
                        <a:solidFill>
                          <a:schemeClr val="tx1"/>
                        </a:solidFill>
                        <a:latin typeface="Cambria Math"/>
                      </a:rPr>
                      <m:t>𝐴</m:t>
                    </m:r>
                    <m:r>
                      <a:rPr lang="en-US" b="0" i="1" dirty="0" smtClean="0">
                        <a:solidFill>
                          <a:schemeClr val="tx1"/>
                        </a:solidFill>
                        <a:latin typeface="Cambria Math"/>
                      </a:rPr>
                      <m:t>∪{</m:t>
                    </m:r>
                    <m:r>
                      <a:rPr lang="en-US" b="0" i="1" dirty="0" smtClean="0">
                        <a:solidFill>
                          <a:schemeClr val="tx1"/>
                        </a:solidFill>
                        <a:latin typeface="Cambria Math"/>
                      </a:rPr>
                      <m:t>𝑒</m:t>
                    </m:r>
                    <m:r>
                      <a:rPr lang="en-US" b="0" i="1" dirty="0" smtClean="0">
                        <a:solidFill>
                          <a:schemeClr val="tx1"/>
                        </a:solidFill>
                        <a:latin typeface="Cambria Math"/>
                      </a:rPr>
                      <m:t>}</m:t>
                    </m:r>
                  </m:oMath>
                </a14:m>
                <a:r>
                  <a:rPr lang="en-US" dirty="0">
                    <a:solidFill>
                      <a:schemeClr val="tx1"/>
                    </a:solidFill>
                  </a:rPr>
                  <a:t> 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Next we consider the least-weight edge that crosses the cut. In this case it is (F,G), which has weight 6.">
            <a:extLst>
              <a:ext uri="{FF2B5EF4-FFF2-40B4-BE49-F238E27FC236}">
                <a16:creationId xmlns:a16="http://schemas.microsoft.com/office/drawing/2014/main" id="{5D162F2C-18E5-FA45-2401-EBE7A2A8E25C}"/>
              </a:ext>
            </a:extLst>
          </p:cNvPr>
          <p:cNvGrpSpPr/>
          <p:nvPr/>
        </p:nvGrpSpPr>
        <p:grpSpPr>
          <a:xfrm>
            <a:off x="3604146" y="3810000"/>
            <a:ext cx="5158854" cy="2787240"/>
            <a:chOff x="3604146" y="3810000"/>
            <a:chExt cx="5158854" cy="2787240"/>
          </a:xfrm>
        </p:grpSpPr>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spTree>
    <p:extLst>
      <p:ext uri="{BB962C8B-B14F-4D97-AF65-F5344CB8AC3E}">
        <p14:creationId xmlns:p14="http://schemas.microsoft.com/office/powerpoint/2010/main" val="3015451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 (4/4)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solidFill>
                      <a:schemeClr val="tx1"/>
                    </a:solidFill>
                  </a:rPr>
                  <a:t>If a set of edges </a:t>
                </a:r>
                <a14:m>
                  <m:oMath xmlns:m="http://schemas.openxmlformats.org/officeDocument/2006/math">
                    <m:r>
                      <a:rPr lang="en-US" b="0" i="1" smtClean="0">
                        <a:solidFill>
                          <a:schemeClr val="tx1"/>
                        </a:solidFill>
                        <a:latin typeface="Cambria Math"/>
                      </a:rPr>
                      <m:t>𝐴</m:t>
                    </m:r>
                  </m:oMath>
                </a14:m>
                <a:r>
                  <a:rPr lang="en-US" dirty="0">
                    <a:solidFill>
                      <a:schemeClr val="tx1"/>
                    </a:solidFill>
                  </a:rPr>
                  <a:t> is a subset of a minimum spanning tree </a:t>
                </a:r>
                <a14:m>
                  <m:oMath xmlns:m="http://schemas.openxmlformats.org/officeDocument/2006/math">
                    <m:r>
                      <a:rPr lang="en-US" b="0" i="1" smtClean="0">
                        <a:solidFill>
                          <a:schemeClr val="tx1"/>
                        </a:solidFill>
                        <a:latin typeface="Cambria Math"/>
                      </a:rPr>
                      <m:t>𝑇</m:t>
                    </m:r>
                  </m:oMath>
                </a14:m>
                <a:r>
                  <a:rPr lang="en-US" dirty="0">
                    <a:solidFill>
                      <a:schemeClr val="tx1"/>
                    </a:solidFill>
                  </a:rPr>
                  <a:t>, let </a:t>
                </a:r>
                <a14:m>
                  <m:oMath xmlns:m="http://schemas.openxmlformats.org/officeDocument/2006/math">
                    <m:r>
                      <a:rPr lang="en-US" b="0" i="0" smtClean="0">
                        <a:solidFill>
                          <a:schemeClr val="tx1"/>
                        </a:solidFill>
                        <a:latin typeface="Cambria Math"/>
                      </a:rPr>
                      <m:t>(</m:t>
                    </m:r>
                    <m:r>
                      <a:rPr lang="en-US" b="0" i="1" smtClean="0">
                        <a:solidFill>
                          <a:schemeClr val="tx1"/>
                        </a:solidFill>
                        <a:latin typeface="Cambria Math"/>
                      </a:rPr>
                      <m:t>𝑆</m:t>
                    </m:r>
                    <m:r>
                      <a:rPr lang="en-US" b="0" i="1" smtClean="0">
                        <a:solidFill>
                          <a:schemeClr val="tx1"/>
                        </a:solidFill>
                        <a:latin typeface="Cambria Math"/>
                      </a:rPr>
                      <m:t>, </m:t>
                    </m:r>
                    <m:r>
                      <a:rPr lang="en-US" b="0" i="1" smtClean="0">
                        <a:solidFill>
                          <a:schemeClr val="tx1"/>
                        </a:solidFill>
                        <a:latin typeface="Cambria Math"/>
                      </a:rPr>
                      <m:t>𝑉</m:t>
                    </m:r>
                    <m:r>
                      <a:rPr lang="en-US" b="0" i="1" smtClean="0">
                        <a:solidFill>
                          <a:schemeClr val="tx1"/>
                        </a:solidFill>
                        <a:latin typeface="Cambria Math"/>
                      </a:rPr>
                      <m:t>−</m:t>
                    </m:r>
                    <m:r>
                      <a:rPr lang="en-US" b="0" i="1" smtClean="0">
                        <a:solidFill>
                          <a:schemeClr val="tx1"/>
                        </a:solidFill>
                        <a:latin typeface="Cambria Math"/>
                      </a:rPr>
                      <m:t>𝑆</m:t>
                    </m:r>
                    <m:r>
                      <a:rPr lang="en-US" b="0" i="1" smtClean="0">
                        <a:solidFill>
                          <a:schemeClr val="tx1"/>
                        </a:solidFill>
                        <a:latin typeface="Cambria Math"/>
                      </a:rPr>
                      <m:t>)</m:t>
                    </m:r>
                  </m:oMath>
                </a14:m>
                <a:r>
                  <a:rPr lang="en-US" dirty="0">
                    <a:solidFill>
                      <a:schemeClr val="tx1"/>
                    </a:solidFill>
                  </a:rPr>
                  <a:t> be any cut which </a:t>
                </a:r>
                <a14:m>
                  <m:oMath xmlns:m="http://schemas.openxmlformats.org/officeDocument/2006/math">
                    <m:r>
                      <a:rPr lang="en-US" b="0" i="1" smtClean="0">
                        <a:solidFill>
                          <a:schemeClr val="tx1"/>
                        </a:solidFill>
                        <a:latin typeface="Cambria Math"/>
                      </a:rPr>
                      <m:t>𝐴</m:t>
                    </m:r>
                  </m:oMath>
                </a14:m>
                <a:r>
                  <a:rPr lang="en-US" dirty="0">
                    <a:solidFill>
                      <a:schemeClr val="tx1"/>
                    </a:solidFill>
                  </a:rPr>
                  <a:t> respects. Let </a:t>
                </a:r>
                <a14:m>
                  <m:oMath xmlns:m="http://schemas.openxmlformats.org/officeDocument/2006/math">
                    <m:r>
                      <a:rPr lang="en-US" b="0" i="1" smtClean="0">
                        <a:solidFill>
                          <a:schemeClr val="tx1"/>
                        </a:solidFill>
                        <a:latin typeface="Cambria Math"/>
                      </a:rPr>
                      <m:t>𝑒</m:t>
                    </m:r>
                  </m:oMath>
                </a14:m>
                <a:r>
                  <a:rPr lang="en-US" dirty="0">
                    <a:solidFill>
                      <a:schemeClr val="tx1"/>
                    </a:solidFill>
                  </a:rPr>
                  <a:t> be the least-weight edge which crosses </a:t>
                </a:r>
                <a14:m>
                  <m:oMath xmlns:m="http://schemas.openxmlformats.org/officeDocument/2006/math">
                    <m:r>
                      <a:rPr lang="en-US" smtClean="0">
                        <a:solidFill>
                          <a:schemeClr val="tx1"/>
                        </a:solidFill>
                        <a:latin typeface="Cambria Math"/>
                      </a:rPr>
                      <m:t>(</m:t>
                    </m:r>
                    <m:r>
                      <a:rPr lang="en-US" i="1">
                        <a:solidFill>
                          <a:schemeClr val="tx1"/>
                        </a:solidFill>
                        <a:latin typeface="Cambria Math"/>
                      </a:rPr>
                      <m:t>𝑆</m:t>
                    </m:r>
                    <m:r>
                      <a:rPr lang="en-US" i="1">
                        <a:solidFill>
                          <a:schemeClr val="tx1"/>
                        </a:solidFill>
                        <a:latin typeface="Cambria Math"/>
                      </a:rPr>
                      <m:t>, </m:t>
                    </m:r>
                    <m:r>
                      <a:rPr lang="en-US" i="1">
                        <a:solidFill>
                          <a:schemeClr val="tx1"/>
                        </a:solidFill>
                        <a:latin typeface="Cambria Math"/>
                      </a:rPr>
                      <m:t>𝑉</m:t>
                    </m:r>
                    <m:r>
                      <a:rPr lang="en-US" i="1">
                        <a:solidFill>
                          <a:schemeClr val="tx1"/>
                        </a:solidFill>
                        <a:latin typeface="Cambria Math"/>
                      </a:rPr>
                      <m:t>−</m:t>
                    </m:r>
                    <m:r>
                      <a:rPr lang="en-US" i="1">
                        <a:solidFill>
                          <a:schemeClr val="tx1"/>
                        </a:solidFill>
                        <a:latin typeface="Cambria Math"/>
                      </a:rPr>
                      <m:t>𝑆</m:t>
                    </m:r>
                    <m:r>
                      <a:rPr lang="en-US" i="1">
                        <a:solidFill>
                          <a:schemeClr val="tx1"/>
                        </a:solidFill>
                        <a:latin typeface="Cambria Math"/>
                      </a:rPr>
                      <m:t>)</m:t>
                    </m:r>
                  </m:oMath>
                </a14:m>
                <a:r>
                  <a:rPr lang="en-US" dirty="0">
                    <a:solidFill>
                      <a:schemeClr val="tx1"/>
                    </a:solidFill>
                  </a:rPr>
                  <a:t>. </a:t>
                </a:r>
                <a14:m>
                  <m:oMath xmlns:m="http://schemas.openxmlformats.org/officeDocument/2006/math">
                    <m:r>
                      <a:rPr lang="en-US" b="0" i="1" dirty="0" smtClean="0">
                        <a:solidFill>
                          <a:schemeClr val="tx1"/>
                        </a:solidFill>
                        <a:highlight>
                          <a:srgbClr val="FFFF00"/>
                        </a:highlight>
                        <a:latin typeface="Cambria Math"/>
                      </a:rPr>
                      <m:t>𝐴</m:t>
                    </m:r>
                    <m:r>
                      <a:rPr lang="en-US" b="0" i="1" dirty="0" smtClean="0">
                        <a:solidFill>
                          <a:schemeClr val="tx1"/>
                        </a:solidFill>
                        <a:highlight>
                          <a:srgbClr val="FFFF00"/>
                        </a:highlight>
                        <a:latin typeface="Cambria Math"/>
                      </a:rPr>
                      <m:t>∪{</m:t>
                    </m:r>
                    <m:r>
                      <a:rPr lang="en-US" b="0" i="1" dirty="0" smtClean="0">
                        <a:solidFill>
                          <a:schemeClr val="tx1"/>
                        </a:solidFill>
                        <a:highlight>
                          <a:srgbClr val="FFFF00"/>
                        </a:highlight>
                        <a:latin typeface="Cambria Math"/>
                      </a:rPr>
                      <m:t>𝑒</m:t>
                    </m:r>
                    <m:r>
                      <a:rPr lang="en-US" b="0" i="1" dirty="0" smtClean="0">
                        <a:solidFill>
                          <a:schemeClr val="tx1"/>
                        </a:solidFill>
                        <a:highlight>
                          <a:srgbClr val="FFFF00"/>
                        </a:highlight>
                        <a:latin typeface="Cambria Math"/>
                      </a:rPr>
                      <m:t>}</m:t>
                    </m:r>
                  </m:oMath>
                </a14:m>
                <a:r>
                  <a:rPr lang="en-US" dirty="0">
                    <a:solidFill>
                      <a:schemeClr val="tx1"/>
                    </a:solidFill>
                    <a:highlight>
                      <a:srgbClr val="FFFF00"/>
                    </a:highlight>
                  </a:rPr>
                  <a:t> 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grpSp>
        <p:nvGrpSpPr>
          <p:cNvPr id="5" name="Group 4" descr="The following weighted undirected graph:&#10;&#10;V = {A,B,C,D,E,F,G,H,I}&#10;&#10;E = {&#10;(A,B,10), (A,C,12),&#10;(B,C,9), (B,E,8),&#10;(C,D,3), (C,F,1),&#10;(D,E,7), (D,F,3),&#10;(E,G,5), (E,H,8),&#10;(F,G,6),&#10;(G,H,9),&#10;(G,I,11),&#10;(H,I,2) }&#10;&#10;The set of edges A along with e must also be a subset of a minimum spanning tree.">
            <a:extLst>
              <a:ext uri="{FF2B5EF4-FFF2-40B4-BE49-F238E27FC236}">
                <a16:creationId xmlns:a16="http://schemas.microsoft.com/office/drawing/2014/main" id="{4309001B-AFCE-4C2D-DA4A-C22C7E19F439}"/>
              </a:ext>
            </a:extLst>
          </p:cNvPr>
          <p:cNvGrpSpPr/>
          <p:nvPr/>
        </p:nvGrpSpPr>
        <p:grpSpPr>
          <a:xfrm>
            <a:off x="3604146" y="3810000"/>
            <a:ext cx="5158854" cy="2787240"/>
            <a:chOff x="3604146" y="3810000"/>
            <a:chExt cx="5158854" cy="2787240"/>
          </a:xfrm>
        </p:grpSpPr>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spTree>
    <p:extLst>
      <p:ext uri="{BB962C8B-B14F-4D97-AF65-F5344CB8AC3E}">
        <p14:creationId xmlns:p14="http://schemas.microsoft.com/office/powerpoint/2010/main" val="394061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17F5-6F5E-C241-2623-B4B91EAD9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A175C-50F6-D8D0-354E-4C6E824E706A}"/>
              </a:ext>
            </a:extLst>
          </p:cNvPr>
          <p:cNvSpPr>
            <a:spLocks noGrp="1"/>
          </p:cNvSpPr>
          <p:nvPr>
            <p:ph type="title"/>
          </p:nvPr>
        </p:nvSpPr>
        <p:spPr>
          <a:xfrm>
            <a:off x="750433" y="166403"/>
            <a:ext cx="5987143" cy="1325563"/>
          </a:xfrm>
        </p:spPr>
        <p:txBody>
          <a:bodyPr>
            <a:normAutofit/>
          </a:bodyPr>
          <a:lstStyle/>
          <a:p>
            <a:r>
              <a:rPr lang="en-US" dirty="0"/>
              <a:t>Proof of Prim’s Algorithm</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B23D58-9BB2-6485-A4EB-6B5646DD817D}"/>
                  </a:ext>
                </a:extLst>
              </p:cNvPr>
              <p:cNvSpPr txBox="1"/>
              <p:nvPr/>
            </p:nvSpPr>
            <p:spPr>
              <a:xfrm>
                <a:off x="174566" y="1376502"/>
                <a:ext cx="6284423"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connects </a:t>
                </a:r>
              </a:p>
              <a:p>
                <a:r>
                  <a:rPr lang="en-US" sz="2400" dirty="0"/>
                  <a:t>	to a node not currently in the tree</a:t>
                </a:r>
              </a:p>
            </p:txBody>
          </p:sp>
        </mc:Choice>
        <mc:Fallback xmlns="">
          <p:sp>
            <p:nvSpPr>
              <p:cNvPr id="44" name="TextBox 43">
                <a:extLst>
                  <a:ext uri="{FF2B5EF4-FFF2-40B4-BE49-F238E27FC236}">
                    <a16:creationId xmlns:a16="http://schemas.microsoft.com/office/drawing/2014/main" id="{BEB23D58-9BB2-6485-A4EB-6B5646DD817D}"/>
                  </a:ext>
                </a:extLst>
              </p:cNvPr>
              <p:cNvSpPr txBox="1">
                <a:spLocks noRot="1" noChangeAspect="1" noMove="1" noResize="1" noEditPoints="1" noAdjustHandles="1" noChangeArrowheads="1" noChangeShapeType="1" noTextEdit="1"/>
              </p:cNvSpPr>
              <p:nvPr/>
            </p:nvSpPr>
            <p:spPr>
              <a:xfrm>
                <a:off x="174566" y="1376502"/>
                <a:ext cx="6284423" cy="1569660"/>
              </a:xfrm>
              <a:prstGeom prst="rect">
                <a:avLst/>
              </a:prstGeom>
              <a:blipFill>
                <a:blip r:embed="rId2"/>
                <a:stretch>
                  <a:fillRect l="-1552" t="-3113" b="-8171"/>
                </a:stretch>
              </a:blipFill>
            </p:spPr>
            <p:txBody>
              <a:bodyPr/>
              <a:lstStyle/>
              <a:p>
                <a:r>
                  <a:rPr lang="en-US">
                    <a:noFill/>
                  </a:rPr>
                  <a:t> </a:t>
                </a:r>
              </a:p>
            </p:txBody>
          </p:sp>
        </mc:Fallback>
      </mc:AlternateContent>
      <p:grpSp>
        <p:nvGrpSpPr>
          <p:cNvPr id="6" name="Group 5" descr="Every time Prim's algorithm selects an edge, there exists a cut in the graph such that all already-selected edges respect the cut, and the selected edge crosses the cut.&#10;&#10;This must be tree because we always select the least weight edge from a &quot;done&quot; node to an &quot;undone&quot; node. We can consider the cut S= the set of done nodes, so that now all edges crossing the cut are edges from a done node to an undone node, so the algorithm selects the least-weight crossing edge.">
            <a:extLst>
              <a:ext uri="{FF2B5EF4-FFF2-40B4-BE49-F238E27FC236}">
                <a16:creationId xmlns:a16="http://schemas.microsoft.com/office/drawing/2014/main" id="{9AD3194D-E3E6-E94D-E088-559DB967E70B}"/>
              </a:ext>
            </a:extLst>
          </p:cNvPr>
          <p:cNvGrpSpPr/>
          <p:nvPr/>
        </p:nvGrpSpPr>
        <p:grpSpPr>
          <a:xfrm>
            <a:off x="595137" y="3127866"/>
            <a:ext cx="4979220" cy="3205886"/>
            <a:chOff x="595137" y="3127866"/>
            <a:chExt cx="4979220" cy="3205886"/>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8CEB06-CEF3-59DF-EE80-F2F720365DCB}"/>
                    </a:ext>
                  </a:extLst>
                </p:cNvPr>
                <p:cNvSpPr txBox="1"/>
                <p:nvPr/>
              </p:nvSpPr>
              <p:spPr>
                <a:xfrm>
                  <a:off x="2318729" y="3127866"/>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a:extLst>
                    <a:ext uri="{FF2B5EF4-FFF2-40B4-BE49-F238E27FC236}">
                      <a16:creationId xmlns:a16="http://schemas.microsoft.com/office/drawing/2014/main" id="{9C8CEB06-CEF3-59DF-EE80-F2F720365DCB}"/>
                    </a:ext>
                  </a:extLst>
                </p:cNvPr>
                <p:cNvSpPr txBox="1">
                  <a:spLocks noRot="1" noChangeAspect="1" noMove="1" noResize="1" noEditPoints="1" noAdjustHandles="1" noChangeArrowheads="1" noChangeShapeType="1" noTextEdit="1"/>
                </p:cNvSpPr>
                <p:nvPr/>
              </p:nvSpPr>
              <p:spPr>
                <a:xfrm>
                  <a:off x="2318729" y="3127866"/>
                  <a:ext cx="363882" cy="369332"/>
                </a:xfrm>
                <a:prstGeom prst="rect">
                  <a:avLst/>
                </a:prstGeom>
                <a:blipFill>
                  <a:blip r:embed="rId5"/>
                  <a:stretch>
                    <a:fillRect/>
                  </a:stretch>
                </a:blipFill>
              </p:spPr>
              <p:txBody>
                <a:bodyPr/>
                <a:lstStyle/>
                <a:p>
                  <a:r>
                    <a:rPr lang="en-US">
                      <a:noFill/>
                    </a:rPr>
                    <a:t> </a:t>
                  </a:r>
                </a:p>
              </p:txBody>
            </p:sp>
          </mc:Fallback>
        </mc:AlternateContent>
        <p:sp>
          <p:nvSpPr>
            <p:cNvPr id="3" name="Freeform 2">
              <a:extLst>
                <a:ext uri="{FF2B5EF4-FFF2-40B4-BE49-F238E27FC236}">
                  <a16:creationId xmlns:a16="http://schemas.microsoft.com/office/drawing/2014/main" id="{A501FC1E-0DAC-835E-28DC-9B23B8BC695E}"/>
                </a:ext>
              </a:extLst>
            </p:cNvPr>
            <p:cNvSpPr/>
            <p:nvPr/>
          </p:nvSpPr>
          <p:spPr>
            <a:xfrm>
              <a:off x="595137" y="3183276"/>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782CE26-76C7-7F28-827D-A74E43150264}"/>
                </a:ext>
              </a:extLst>
            </p:cNvPr>
            <p:cNvGrpSpPr/>
            <p:nvPr/>
          </p:nvGrpSpPr>
          <p:grpSpPr>
            <a:xfrm>
              <a:off x="974297" y="3546512"/>
              <a:ext cx="4600060" cy="2787240"/>
              <a:chOff x="0" y="2862182"/>
              <a:chExt cx="7044346" cy="4268266"/>
            </a:xfrm>
          </p:grpSpPr>
          <p:cxnSp>
            <p:nvCxnSpPr>
              <p:cNvPr id="10" name="Straight Connector 9">
                <a:extLst>
                  <a:ext uri="{FF2B5EF4-FFF2-40B4-BE49-F238E27FC236}">
                    <a16:creationId xmlns:a16="http://schemas.microsoft.com/office/drawing/2014/main" id="{FF8E8C5E-E7B5-DEF0-AA2E-64CF3A3842B3}"/>
                  </a:ext>
                </a:extLst>
              </p:cNvPr>
              <p:cNvCxnSpPr>
                <a:stCxn id="38" idx="7"/>
                <a:endCxn id="39"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EA59D8-AEF9-A743-9625-88A8622ADFF0}"/>
                  </a:ext>
                </a:extLst>
              </p:cNvPr>
              <p:cNvCxnSpPr>
                <a:stCxn id="39" idx="6"/>
                <a:endCxn id="42"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DD05D1-6499-AAF1-0B80-AD2AB5943165}"/>
                  </a:ext>
                </a:extLst>
              </p:cNvPr>
              <p:cNvCxnSpPr>
                <a:stCxn id="38" idx="4"/>
                <a:endCxn id="40"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677229-4D8F-AD14-2D5B-6A116CF15BD0}"/>
                  </a:ext>
                </a:extLst>
              </p:cNvPr>
              <p:cNvCxnSpPr>
                <a:stCxn id="41" idx="3"/>
                <a:endCxn id="40"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04FAAD-8725-2D0F-FE39-07DB672968EB}"/>
                  </a:ext>
                </a:extLst>
              </p:cNvPr>
              <p:cNvCxnSpPr>
                <a:stCxn id="43" idx="2"/>
                <a:endCxn id="40"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A7FD0F-9546-64A9-34E1-5BB4B53A82C0}"/>
                  </a:ext>
                </a:extLst>
              </p:cNvPr>
              <p:cNvCxnSpPr>
                <a:stCxn id="41" idx="5"/>
                <a:endCxn id="43"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E55A5C-EBC1-5DC1-BFF9-1AD067EF8436}"/>
                  </a:ext>
                </a:extLst>
              </p:cNvPr>
              <p:cNvCxnSpPr>
                <a:stCxn id="41" idx="7"/>
                <a:endCxn id="42"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5B566B-8D61-7E27-6D82-747ECE9DAB1E}"/>
                  </a:ext>
                </a:extLst>
              </p:cNvPr>
              <p:cNvCxnSpPr>
                <a:stCxn id="43" idx="6"/>
                <a:endCxn id="45"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C905D2-EB4A-0052-11FF-E8682388BC6D}"/>
                  </a:ext>
                </a:extLst>
              </p:cNvPr>
              <p:cNvCxnSpPr>
                <a:stCxn id="45" idx="1"/>
                <a:endCxn id="42"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BD4824-270D-0671-F1BE-C6A847C1D7E5}"/>
                  </a:ext>
                </a:extLst>
              </p:cNvPr>
              <p:cNvCxnSpPr>
                <a:stCxn id="85" idx="2"/>
                <a:endCxn id="42"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490F8C-588C-6FDC-B8BB-FD06AD58F62C}"/>
                  </a:ext>
                </a:extLst>
              </p:cNvPr>
              <p:cNvCxnSpPr>
                <a:stCxn id="45" idx="0"/>
                <a:endCxn id="85"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B8FE34-ACC7-B70D-DF0E-CA2C322E80A5}"/>
                  </a:ext>
                </a:extLst>
              </p:cNvPr>
              <p:cNvCxnSpPr>
                <a:stCxn id="46" idx="1"/>
                <a:endCxn id="85"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249CFE-A96B-CEED-BD1B-DAE21A641F4F}"/>
                  </a:ext>
                </a:extLst>
              </p:cNvPr>
              <p:cNvCxnSpPr>
                <a:stCxn id="46" idx="3"/>
                <a:endCxn id="45"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DC0612-D89B-0176-8B80-BF715E376C3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4" name="TextBox 23">
                <a:extLst>
                  <a:ext uri="{FF2B5EF4-FFF2-40B4-BE49-F238E27FC236}">
                    <a16:creationId xmlns:a16="http://schemas.microsoft.com/office/drawing/2014/main" id="{6F01F0E4-1752-3FDA-A2EA-A21D040F653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5" name="TextBox 24">
                <a:extLst>
                  <a:ext uri="{FF2B5EF4-FFF2-40B4-BE49-F238E27FC236}">
                    <a16:creationId xmlns:a16="http://schemas.microsoft.com/office/drawing/2014/main" id="{41549FB6-C3CB-2F02-CDC1-84E380CC023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6" name="TextBox 25">
                <a:extLst>
                  <a:ext uri="{FF2B5EF4-FFF2-40B4-BE49-F238E27FC236}">
                    <a16:creationId xmlns:a16="http://schemas.microsoft.com/office/drawing/2014/main" id="{30F96CCA-2B74-84BC-8CD1-1A988105FB19}"/>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7" name="TextBox 26">
                <a:extLst>
                  <a:ext uri="{FF2B5EF4-FFF2-40B4-BE49-F238E27FC236}">
                    <a16:creationId xmlns:a16="http://schemas.microsoft.com/office/drawing/2014/main" id="{BF3B598C-1539-FF2C-4F12-7F1C321B3D2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8" name="TextBox 27">
                <a:extLst>
                  <a:ext uri="{FF2B5EF4-FFF2-40B4-BE49-F238E27FC236}">
                    <a16:creationId xmlns:a16="http://schemas.microsoft.com/office/drawing/2014/main" id="{9F063FEE-22B8-49C3-ED21-1E8E722EF9BF}"/>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9" name="TextBox 28">
                <a:extLst>
                  <a:ext uri="{FF2B5EF4-FFF2-40B4-BE49-F238E27FC236}">
                    <a16:creationId xmlns:a16="http://schemas.microsoft.com/office/drawing/2014/main" id="{74FE809D-C4DE-0BFF-4AC1-E78C6B4E7B8A}"/>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30" name="TextBox 29">
                <a:extLst>
                  <a:ext uri="{FF2B5EF4-FFF2-40B4-BE49-F238E27FC236}">
                    <a16:creationId xmlns:a16="http://schemas.microsoft.com/office/drawing/2014/main" id="{B4F15D19-219C-6072-9474-02770DFA9A06}"/>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1" name="TextBox 30">
                <a:extLst>
                  <a:ext uri="{FF2B5EF4-FFF2-40B4-BE49-F238E27FC236}">
                    <a16:creationId xmlns:a16="http://schemas.microsoft.com/office/drawing/2014/main" id="{91EE7E1B-5320-496C-C30C-0C3F91064F0C}"/>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2" name="TextBox 31">
                <a:extLst>
                  <a:ext uri="{FF2B5EF4-FFF2-40B4-BE49-F238E27FC236}">
                    <a16:creationId xmlns:a16="http://schemas.microsoft.com/office/drawing/2014/main" id="{75C1CCBC-D255-DB48-666D-39B95CDBE79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3" name="TextBox 32">
                <a:extLst>
                  <a:ext uri="{FF2B5EF4-FFF2-40B4-BE49-F238E27FC236}">
                    <a16:creationId xmlns:a16="http://schemas.microsoft.com/office/drawing/2014/main" id="{FBE6A953-BB8C-76AF-AA1C-48442EAF074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4" name="TextBox 33">
                <a:extLst>
                  <a:ext uri="{FF2B5EF4-FFF2-40B4-BE49-F238E27FC236}">
                    <a16:creationId xmlns:a16="http://schemas.microsoft.com/office/drawing/2014/main" id="{80B2C5DF-6888-7A19-7AE6-99E7016C47C0}"/>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5" name="TextBox 34">
                <a:extLst>
                  <a:ext uri="{FF2B5EF4-FFF2-40B4-BE49-F238E27FC236}">
                    <a16:creationId xmlns:a16="http://schemas.microsoft.com/office/drawing/2014/main" id="{BDBAF3CC-0E77-C734-8E7F-5C115CDAF42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6" name="Straight Connector 35">
                <a:extLst>
                  <a:ext uri="{FF2B5EF4-FFF2-40B4-BE49-F238E27FC236}">
                    <a16:creationId xmlns:a16="http://schemas.microsoft.com/office/drawing/2014/main" id="{91293E25-EB14-F181-C01C-8FC0DE59E008}"/>
                  </a:ext>
                </a:extLst>
              </p:cNvPr>
              <p:cNvCxnSpPr>
                <a:stCxn id="39" idx="4"/>
                <a:endCxn id="40"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C1956F4-B9E8-E58B-C2BE-3742F7A2132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8" name="Oval 37">
                <a:extLst>
                  <a:ext uri="{FF2B5EF4-FFF2-40B4-BE49-F238E27FC236}">
                    <a16:creationId xmlns:a16="http://schemas.microsoft.com/office/drawing/2014/main" id="{42839D0F-618E-DEFE-B1B8-00D728889BB3}"/>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9" name="Oval 38">
                <a:extLst>
                  <a:ext uri="{FF2B5EF4-FFF2-40B4-BE49-F238E27FC236}">
                    <a16:creationId xmlns:a16="http://schemas.microsoft.com/office/drawing/2014/main" id="{2549E62B-7837-0E6E-C18E-E6D73188E89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0" name="Oval 39">
                <a:extLst>
                  <a:ext uri="{FF2B5EF4-FFF2-40B4-BE49-F238E27FC236}">
                    <a16:creationId xmlns:a16="http://schemas.microsoft.com/office/drawing/2014/main" id="{C1D8A0D1-2FCC-B56E-85EF-11FB9400D56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1" name="Oval 40">
                <a:extLst>
                  <a:ext uri="{FF2B5EF4-FFF2-40B4-BE49-F238E27FC236}">
                    <a16:creationId xmlns:a16="http://schemas.microsoft.com/office/drawing/2014/main" id="{1CEE7DFC-63CF-3BB3-05EE-75FD3C06FCD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2" name="Oval 41">
                <a:extLst>
                  <a:ext uri="{FF2B5EF4-FFF2-40B4-BE49-F238E27FC236}">
                    <a16:creationId xmlns:a16="http://schemas.microsoft.com/office/drawing/2014/main" id="{4FF37358-19F8-B639-7607-FB0D76EA4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3" name="Oval 42">
                <a:extLst>
                  <a:ext uri="{FF2B5EF4-FFF2-40B4-BE49-F238E27FC236}">
                    <a16:creationId xmlns:a16="http://schemas.microsoft.com/office/drawing/2014/main" id="{61C2D8A9-B191-BACF-3AE6-E8FDE6453B57}"/>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5" name="Oval 44">
                <a:extLst>
                  <a:ext uri="{FF2B5EF4-FFF2-40B4-BE49-F238E27FC236}">
                    <a16:creationId xmlns:a16="http://schemas.microsoft.com/office/drawing/2014/main" id="{80D01D7C-8270-5B39-B189-6E8F2B7CDB9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6" name="Oval 45">
                <a:extLst>
                  <a:ext uri="{FF2B5EF4-FFF2-40B4-BE49-F238E27FC236}">
                    <a16:creationId xmlns:a16="http://schemas.microsoft.com/office/drawing/2014/main" id="{50AE759C-B4E6-9767-AF32-59A718A6BDD1}"/>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4B32089C-CACD-2878-3488-B78A322F791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6B2F075-C52D-379F-5E31-053C238567D9}"/>
                    </a:ext>
                  </a:extLst>
                </p:cNvPr>
                <p:cNvSpPr txBox="1"/>
                <p:nvPr/>
              </p:nvSpPr>
              <p:spPr>
                <a:xfrm>
                  <a:off x="3871012" y="4411806"/>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86" name="TextBox 85">
                  <a:extLst>
                    <a:ext uri="{FF2B5EF4-FFF2-40B4-BE49-F238E27FC236}">
                      <a16:creationId xmlns:a16="http://schemas.microsoft.com/office/drawing/2014/main" id="{F6B2F075-C52D-379F-5E31-053C238567D9}"/>
                    </a:ext>
                  </a:extLst>
                </p:cNvPr>
                <p:cNvSpPr txBox="1">
                  <a:spLocks noRot="1" noChangeAspect="1" noMove="1" noResize="1" noEditPoints="1" noAdjustHandles="1" noChangeArrowheads="1" noChangeShapeType="1" noTextEdit="1"/>
                </p:cNvSpPr>
                <p:nvPr/>
              </p:nvSpPr>
              <p:spPr>
                <a:xfrm>
                  <a:off x="3871012" y="4411806"/>
                  <a:ext cx="412613" cy="461665"/>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A9502B-E010-0A06-1643-BFB603C8607F}"/>
                  </a:ext>
                </a:extLst>
              </p:cNvPr>
              <p:cNvSpPr txBox="1"/>
              <p:nvPr/>
            </p:nvSpPr>
            <p:spPr>
              <a:xfrm>
                <a:off x="7016163" y="881383"/>
                <a:ext cx="5210772" cy="5940088"/>
              </a:xfrm>
              <a:prstGeom prst="rect">
                <a:avLst/>
              </a:prstGeom>
              <a:noFill/>
            </p:spPr>
            <p:txBody>
              <a:bodyPr wrap="square" rtlCol="0">
                <a:spAutoFit/>
              </a:bodyPr>
              <a:lstStyle/>
              <a:p>
                <a:r>
                  <a:rPr lang="en-US" sz="2000" b="1" dirty="0"/>
                  <a:t>Proof: By Structural Induction</a:t>
                </a:r>
              </a:p>
              <a:p>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a:t>
                </a:r>
                <a:r>
                  <a:rPr lang="en-US" sz="2000" dirty="0" err="1"/>
                  <a:t>Prims’s</a:t>
                </a:r>
                <a:r>
                  <a:rPr lang="en-US" sz="2000" dirty="0"/>
                  <a:t>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𝐸</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a:t>
                </a:r>
                <a:r>
                  <a:rPr lang="en-US" sz="2000" dirty="0" err="1"/>
                  <a:t>Prims’s</a:t>
                </a:r>
                <a:r>
                  <a:rPr lang="en-US" sz="2000" dirty="0"/>
                  <a:t>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𝐸</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b="0" i="1" smtClean="0">
                        <a:latin typeface="Cambria Math" panose="02040503050406030204" pitchFamily="18" charset="0"/>
                      </a:rPr>
                      <m:t>𝐺</m:t>
                    </m:r>
                  </m:oMath>
                </a14:m>
                <a:r>
                  <a:rPr lang="en-US" sz="2000" dirty="0"/>
                  <a:t> has not been removed from the priority queue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that have been removed from the priority queue</a:t>
                </a:r>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Prim’s only selects MST edges!</a:t>
                </a:r>
              </a:p>
            </p:txBody>
          </p:sp>
        </mc:Choice>
        <mc:Fallback xmlns="">
          <p:sp>
            <p:nvSpPr>
              <p:cNvPr id="8" name="TextBox 7">
                <a:extLst>
                  <a:ext uri="{FF2B5EF4-FFF2-40B4-BE49-F238E27FC236}">
                    <a16:creationId xmlns:a16="http://schemas.microsoft.com/office/drawing/2014/main" id="{F2A9502B-E010-0A06-1643-BFB603C8607F}"/>
                  </a:ext>
                </a:extLst>
              </p:cNvPr>
              <p:cNvSpPr txBox="1">
                <a:spLocks noRot="1" noChangeAspect="1" noMove="1" noResize="1" noEditPoints="1" noAdjustHandles="1" noChangeArrowheads="1" noChangeShapeType="1" noTextEdit="1"/>
              </p:cNvSpPr>
              <p:nvPr/>
            </p:nvSpPr>
            <p:spPr>
              <a:xfrm>
                <a:off x="7016163" y="881383"/>
                <a:ext cx="5210772" cy="5940088"/>
              </a:xfrm>
              <a:prstGeom prst="rect">
                <a:avLst/>
              </a:prstGeom>
              <a:blipFill>
                <a:blip r:embed="rId4"/>
                <a:stretch>
                  <a:fillRect l="-1287" t="-616" r="-1988" b="-924"/>
                </a:stretch>
              </a:blipFill>
            </p:spPr>
            <p:txBody>
              <a:bodyPr/>
              <a:lstStyle/>
              <a:p>
                <a:r>
                  <a:rPr lang="en-US">
                    <a:noFill/>
                  </a:rPr>
                  <a:t> </a:t>
                </a:r>
              </a:p>
            </p:txBody>
          </p:sp>
        </mc:Fallback>
      </mc:AlternateContent>
    </p:spTree>
    <p:extLst>
      <p:ext uri="{BB962C8B-B14F-4D97-AF65-F5344CB8AC3E}">
        <p14:creationId xmlns:p14="http://schemas.microsoft.com/office/powerpoint/2010/main" val="549669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Proof of Kruskal’s Algorithm</a:t>
            </a:r>
          </a:p>
        </p:txBody>
      </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p:grpSp>
        <p:nvGrpSpPr>
          <p:cNvPr id="3" name="Group 2" descr="Every time Kruskal's selects an edge we can identify a cut such that all previously-selected edges respect the cut, and the selected edge is the least-weight edge crossing the cut.&#10;&#10;">
            <a:extLst>
              <a:ext uri="{FF2B5EF4-FFF2-40B4-BE49-F238E27FC236}">
                <a16:creationId xmlns:a16="http://schemas.microsoft.com/office/drawing/2014/main" id="{480BCEF2-FD10-2DD9-8083-44E419759C2D}"/>
              </a:ext>
            </a:extLst>
          </p:cNvPr>
          <p:cNvGrpSpPr/>
          <p:nvPr/>
        </p:nvGrpSpPr>
        <p:grpSpPr>
          <a:xfrm>
            <a:off x="952562" y="3364566"/>
            <a:ext cx="4600060" cy="3270354"/>
            <a:chOff x="952562" y="3364566"/>
            <a:chExt cx="4600060" cy="3270354"/>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xmlns="">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MST Algorithm</a:t>
            </a:r>
          </a:p>
        </p:txBody>
      </p:sp>
      <p:grpSp>
        <p:nvGrpSpPr>
          <p:cNvPr id="5" name="Group 4">
            <a:extLst>
              <a:ext uri="{FF2B5EF4-FFF2-40B4-BE49-F238E27FC236}">
                <a16:creationId xmlns:a16="http://schemas.microsoft.com/office/drawing/2014/main" id="{EBA02575-0C35-D6C4-BF0C-022CB62679EC}"/>
              </a:ext>
              <a:ext uri="{C183D7F6-B498-43B3-948B-1728B52AA6E4}">
                <adec:decorative xmlns:adec="http://schemas.microsoft.com/office/drawing/2017/decorative" val="1"/>
              </a:ext>
            </a:extLst>
          </p:cNvPr>
          <p:cNvGrpSpPr/>
          <p:nvPr/>
        </p:nvGrpSpPr>
        <p:grpSpPr>
          <a:xfrm>
            <a:off x="3505201" y="3513084"/>
            <a:ext cx="4921413" cy="2811516"/>
            <a:chOff x="3505201" y="3513084"/>
            <a:chExt cx="4921413" cy="2811516"/>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mc:AlternateContent xmlns:mc="http://schemas.openxmlformats.org/markup-compatibility/2006" xmlns:a14="http://schemas.microsoft.com/office/drawing/2010/main">
        <mc:Choice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6D583-B9C0-908E-6EA6-D9D0C8E4D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7EFA7-5A05-2F96-F4AB-82C37741B688}"/>
              </a:ext>
            </a:extLst>
          </p:cNvPr>
          <p:cNvSpPr>
            <a:spLocks noGrp="1"/>
          </p:cNvSpPr>
          <p:nvPr>
            <p:ph type="title"/>
          </p:nvPr>
        </p:nvSpPr>
        <p:spPr>
          <a:xfrm>
            <a:off x="838200" y="159613"/>
            <a:ext cx="10515600" cy="1325563"/>
          </a:xfrm>
        </p:spPr>
        <p:txBody>
          <a:bodyPr>
            <a:normAutofit/>
          </a:bodyPr>
          <a:lstStyle/>
          <a:p>
            <a:r>
              <a:rPr lang="en-US" dirty="0"/>
              <a:t>Generic MST Algorithm as Prim’s</a:t>
            </a:r>
          </a:p>
        </p:txBody>
      </p:sp>
      <p:grpSp>
        <p:nvGrpSpPr>
          <p:cNvPr id="47" name="Group 46">
            <a:extLst>
              <a:ext uri="{FF2B5EF4-FFF2-40B4-BE49-F238E27FC236}">
                <a16:creationId xmlns:a16="http://schemas.microsoft.com/office/drawing/2014/main" id="{12DF9C19-CC14-5423-B6D4-72B4C00EA096}"/>
              </a:ext>
              <a:ext uri="{C183D7F6-B498-43B3-948B-1728B52AA6E4}">
                <adec:decorative xmlns:adec="http://schemas.microsoft.com/office/drawing/2017/decorative" val="1"/>
              </a:ext>
            </a:extLst>
          </p:cNvPr>
          <p:cNvGrpSpPr/>
          <p:nvPr/>
        </p:nvGrpSpPr>
        <p:grpSpPr>
          <a:xfrm>
            <a:off x="3826554" y="4146960"/>
            <a:ext cx="4600060" cy="2787240"/>
            <a:chOff x="0" y="2862182"/>
            <a:chExt cx="7044346" cy="4268266"/>
          </a:xfrm>
        </p:grpSpPr>
        <p:cxnSp>
          <p:nvCxnSpPr>
            <p:cNvPr id="48" name="Straight Connector 47">
              <a:extLst>
                <a:ext uri="{FF2B5EF4-FFF2-40B4-BE49-F238E27FC236}">
                  <a16:creationId xmlns:a16="http://schemas.microsoft.com/office/drawing/2014/main" id="{95E19283-1E03-C62E-AD57-74C492D8C31C}"/>
                </a:ext>
              </a:extLst>
            </p:cNvPr>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A30882-95BC-1C31-24A0-19CC18C2B58A}"/>
                </a:ext>
              </a:extLst>
            </p:cNvPr>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D6454-52E4-D4ED-B833-C48B84B55E45}"/>
                </a:ext>
              </a:extLst>
            </p:cNvPr>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C5352A-138E-705F-3B7A-7B7AC2500052}"/>
                </a:ext>
              </a:extLst>
            </p:cNvPr>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71CDDBF-C839-6F9A-37E9-7339FC127EEE}"/>
                </a:ext>
              </a:extLst>
            </p:cNvPr>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95139C-622C-4617-D903-D2EE7CD0BB4E}"/>
                </a:ext>
              </a:extLst>
            </p:cNvPr>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05F1B8-C2A6-7741-68DE-509AE61F2F85}"/>
                </a:ext>
              </a:extLst>
            </p:cNvPr>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6FDB016-1FA4-5570-5B78-8B0FB4289783}"/>
                </a:ext>
              </a:extLst>
            </p:cNvPr>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CF5D87-FABD-F052-828F-7920EF7ED6A4}"/>
                </a:ext>
              </a:extLst>
            </p:cNvPr>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4668FA-5E0A-DC62-A263-05F3BF286076}"/>
                </a:ext>
              </a:extLst>
            </p:cNvPr>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D45450-9B15-0B06-4457-EBDF211670ED}"/>
                </a:ext>
              </a:extLst>
            </p:cNvPr>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4CBD0B-F2F2-4DA9-9CE4-9BDB9147CC56}"/>
                </a:ext>
              </a:extLst>
            </p:cNvPr>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1993B48-521B-008D-9BF4-F544F822ECFA}"/>
                </a:ext>
              </a:extLst>
            </p:cNvPr>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6913C5F-2064-71E6-FEFB-15806560C0B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a:extLst>
                <a:ext uri="{FF2B5EF4-FFF2-40B4-BE49-F238E27FC236}">
                  <a16:creationId xmlns:a16="http://schemas.microsoft.com/office/drawing/2014/main" id="{A6E2E96B-A0E3-71AB-BCF2-9EB03E66C22D}"/>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a:extLst>
                <a:ext uri="{FF2B5EF4-FFF2-40B4-BE49-F238E27FC236}">
                  <a16:creationId xmlns:a16="http://schemas.microsoft.com/office/drawing/2014/main" id="{29E8C659-384F-D3C1-EE85-BCE15E80AD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a:extLst>
                <a:ext uri="{FF2B5EF4-FFF2-40B4-BE49-F238E27FC236}">
                  <a16:creationId xmlns:a16="http://schemas.microsoft.com/office/drawing/2014/main" id="{AE3A631C-B38B-22F7-5AA2-DD4FE837CD0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a:extLst>
                <a:ext uri="{FF2B5EF4-FFF2-40B4-BE49-F238E27FC236}">
                  <a16:creationId xmlns:a16="http://schemas.microsoft.com/office/drawing/2014/main" id="{F8AB4D3C-9803-C126-3159-081093971A5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a:extLst>
                <a:ext uri="{FF2B5EF4-FFF2-40B4-BE49-F238E27FC236}">
                  <a16:creationId xmlns:a16="http://schemas.microsoft.com/office/drawing/2014/main" id="{40F4E5D2-FFFE-0D4C-2FDB-CEF5A11693F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a:extLst>
                <a:ext uri="{FF2B5EF4-FFF2-40B4-BE49-F238E27FC236}">
                  <a16:creationId xmlns:a16="http://schemas.microsoft.com/office/drawing/2014/main" id="{6D28E203-26F3-4CEC-4700-97DE417C208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a:extLst>
                <a:ext uri="{FF2B5EF4-FFF2-40B4-BE49-F238E27FC236}">
                  <a16:creationId xmlns:a16="http://schemas.microsoft.com/office/drawing/2014/main" id="{3018392E-E84B-E357-B676-A03C5AD49393}"/>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a:extLst>
                <a:ext uri="{FF2B5EF4-FFF2-40B4-BE49-F238E27FC236}">
                  <a16:creationId xmlns:a16="http://schemas.microsoft.com/office/drawing/2014/main" id="{9C545E8F-54CD-BF2B-38CC-2A41EB0CCE7E}"/>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a:extLst>
                <a:ext uri="{FF2B5EF4-FFF2-40B4-BE49-F238E27FC236}">
                  <a16:creationId xmlns:a16="http://schemas.microsoft.com/office/drawing/2014/main" id="{635BFB62-D8C3-4F2F-600A-17D22C805AF3}"/>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a:extLst>
                <a:ext uri="{FF2B5EF4-FFF2-40B4-BE49-F238E27FC236}">
                  <a16:creationId xmlns:a16="http://schemas.microsoft.com/office/drawing/2014/main" id="{E6B9DAF9-C880-C2CC-747B-D1CEA4FC10D1}"/>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a:extLst>
                <a:ext uri="{FF2B5EF4-FFF2-40B4-BE49-F238E27FC236}">
                  <a16:creationId xmlns:a16="http://schemas.microsoft.com/office/drawing/2014/main" id="{F6B5ADDB-EC17-1203-1AE7-253ECFDAC280}"/>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a:extLst>
                <a:ext uri="{FF2B5EF4-FFF2-40B4-BE49-F238E27FC236}">
                  <a16:creationId xmlns:a16="http://schemas.microsoft.com/office/drawing/2014/main" id="{1CF91206-A52A-0584-2703-0FCC834FB5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a:extLst>
                <a:ext uri="{FF2B5EF4-FFF2-40B4-BE49-F238E27FC236}">
                  <a16:creationId xmlns:a16="http://schemas.microsoft.com/office/drawing/2014/main" id="{077B9160-79B2-5068-EF0A-20E765636218}"/>
                </a:ext>
              </a:extLst>
            </p:cNvPr>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5B95291-9A8A-8198-4E42-C9808C4006A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a:extLst>
                <a:ext uri="{FF2B5EF4-FFF2-40B4-BE49-F238E27FC236}">
                  <a16:creationId xmlns:a16="http://schemas.microsoft.com/office/drawing/2014/main" id="{2FBCFBBC-746B-3A41-3704-30EC49B4C9E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a:extLst>
                <a:ext uri="{FF2B5EF4-FFF2-40B4-BE49-F238E27FC236}">
                  <a16:creationId xmlns:a16="http://schemas.microsoft.com/office/drawing/2014/main" id="{DA9B143F-A5B4-8034-3768-BF340CC969F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a:extLst>
                <a:ext uri="{FF2B5EF4-FFF2-40B4-BE49-F238E27FC236}">
                  <a16:creationId xmlns:a16="http://schemas.microsoft.com/office/drawing/2014/main" id="{5FCD9876-1288-1C3D-F72B-D7C81ECA163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a:extLst>
                <a:ext uri="{FF2B5EF4-FFF2-40B4-BE49-F238E27FC236}">
                  <a16:creationId xmlns:a16="http://schemas.microsoft.com/office/drawing/2014/main" id="{9881D7B2-D9C0-AD55-4E83-BD6A9D80951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a:extLst>
                <a:ext uri="{FF2B5EF4-FFF2-40B4-BE49-F238E27FC236}">
                  <a16:creationId xmlns:a16="http://schemas.microsoft.com/office/drawing/2014/main" id="{8AC863D7-62DB-FF54-D077-CF606528F63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a:extLst>
                <a:ext uri="{FF2B5EF4-FFF2-40B4-BE49-F238E27FC236}">
                  <a16:creationId xmlns:a16="http://schemas.microsoft.com/office/drawing/2014/main" id="{2979CB70-2B3C-48C7-AE95-0A9AB5B35A8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a:extLst>
                <a:ext uri="{FF2B5EF4-FFF2-40B4-BE49-F238E27FC236}">
                  <a16:creationId xmlns:a16="http://schemas.microsoft.com/office/drawing/2014/main" id="{53E0F9DC-C93C-3613-3DB6-C13244DDB29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a:extLst>
                <a:ext uri="{FF2B5EF4-FFF2-40B4-BE49-F238E27FC236}">
                  <a16:creationId xmlns:a16="http://schemas.microsoft.com/office/drawing/2014/main" id="{6801B159-AEB5-FF19-37FB-6713A4915A1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a:extLst>
                <a:ext uri="{FF2B5EF4-FFF2-40B4-BE49-F238E27FC236}">
                  <a16:creationId xmlns:a16="http://schemas.microsoft.com/office/drawing/2014/main" id="{62DBC57E-4FE8-5B43-99D3-2BD600ED5D9C}"/>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FF54924-C26C-1F60-9567-2B5C9B2C01CB}"/>
                  </a:ext>
                </a:extLst>
              </p:cNvPr>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endpoints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a:extLst>
                  <a:ext uri="{FF2B5EF4-FFF2-40B4-BE49-F238E27FC236}">
                    <a16:creationId xmlns:a16="http://schemas.microsoft.com/office/drawing/2014/main" id="{AFF54924-C26C-1F60-9567-2B5C9B2C01CB}"/>
                  </a:ext>
                </a:extLst>
              </p:cNvPr>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1167751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878BC-D296-59EE-9791-12BEF083C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5BAD4-71E5-3F4C-C3DF-CB6F8B76A779}"/>
              </a:ext>
            </a:extLst>
          </p:cNvPr>
          <p:cNvSpPr>
            <a:spLocks noGrp="1"/>
          </p:cNvSpPr>
          <p:nvPr>
            <p:ph type="title"/>
          </p:nvPr>
        </p:nvSpPr>
        <p:spPr>
          <a:xfrm>
            <a:off x="838200" y="159613"/>
            <a:ext cx="10515600" cy="1325563"/>
          </a:xfrm>
        </p:spPr>
        <p:txBody>
          <a:bodyPr>
            <a:normAutofit/>
          </a:bodyPr>
          <a:lstStyle/>
          <a:p>
            <a:r>
              <a:rPr lang="en-US" dirty="0"/>
              <a:t>Generic MST Algorithm as Kruskal’s</a:t>
            </a:r>
          </a:p>
        </p:txBody>
      </p:sp>
      <p:grpSp>
        <p:nvGrpSpPr>
          <p:cNvPr id="47" name="Group 46">
            <a:extLst>
              <a:ext uri="{FF2B5EF4-FFF2-40B4-BE49-F238E27FC236}">
                <a16:creationId xmlns:a16="http://schemas.microsoft.com/office/drawing/2014/main" id="{4BC34C61-A8D0-32C2-A303-86783CD14BFC}"/>
              </a:ext>
              <a:ext uri="{C183D7F6-B498-43B3-948B-1728B52AA6E4}">
                <adec:decorative xmlns:adec="http://schemas.microsoft.com/office/drawing/2017/decorative" val="1"/>
              </a:ext>
            </a:extLst>
          </p:cNvPr>
          <p:cNvGrpSpPr/>
          <p:nvPr/>
        </p:nvGrpSpPr>
        <p:grpSpPr>
          <a:xfrm>
            <a:off x="3826554" y="4146960"/>
            <a:ext cx="4600060" cy="2787240"/>
            <a:chOff x="0" y="2862182"/>
            <a:chExt cx="7044346" cy="4268266"/>
          </a:xfrm>
        </p:grpSpPr>
        <p:cxnSp>
          <p:nvCxnSpPr>
            <p:cNvPr id="48" name="Straight Connector 47">
              <a:extLst>
                <a:ext uri="{FF2B5EF4-FFF2-40B4-BE49-F238E27FC236}">
                  <a16:creationId xmlns:a16="http://schemas.microsoft.com/office/drawing/2014/main" id="{1AC4A7F9-7E66-9D31-61E9-F3862A5B1281}"/>
                </a:ext>
              </a:extLst>
            </p:cNvPr>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82908E9-D880-C093-B6A6-7F041B457951}"/>
                </a:ext>
              </a:extLst>
            </p:cNvPr>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3717BC8-D336-88CC-E5B1-08D53FDB8587}"/>
                </a:ext>
              </a:extLst>
            </p:cNvPr>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4C3034B-E7AB-5165-AFFE-C9C76EE10A69}"/>
                </a:ext>
              </a:extLst>
            </p:cNvPr>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A9F6B73-4AEB-7BA0-A655-9172690C7C26}"/>
                </a:ext>
              </a:extLst>
            </p:cNvPr>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C46E493-B3A9-15C8-F85B-6CD3044CE8E9}"/>
                </a:ext>
              </a:extLst>
            </p:cNvPr>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44A3CA-5920-BC18-1B09-DD0186B52A81}"/>
                </a:ext>
              </a:extLst>
            </p:cNvPr>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620CDA-D3FB-6AA4-3518-EE30B3C50DE3}"/>
                </a:ext>
              </a:extLst>
            </p:cNvPr>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BA8D862-8974-4D46-65DB-EA666BDDFCA2}"/>
                </a:ext>
              </a:extLst>
            </p:cNvPr>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FF2C155-DA9B-F93F-E084-4987A2B3301E}"/>
                </a:ext>
              </a:extLst>
            </p:cNvPr>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4C5077-A8D6-6374-69A0-03FC5532C740}"/>
                </a:ext>
              </a:extLst>
            </p:cNvPr>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A3CA6C6-F6D0-30B5-6B42-262991C3B093}"/>
                </a:ext>
              </a:extLst>
            </p:cNvPr>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29D9D3-AF65-FB41-277D-B82476866F01}"/>
                </a:ext>
              </a:extLst>
            </p:cNvPr>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C703B24-E7AD-8F0D-2D8C-83A752FBF6F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a:extLst>
                <a:ext uri="{FF2B5EF4-FFF2-40B4-BE49-F238E27FC236}">
                  <a16:creationId xmlns:a16="http://schemas.microsoft.com/office/drawing/2014/main" id="{EB730D14-90B9-03B3-CE3A-F89BD3B0031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a:extLst>
                <a:ext uri="{FF2B5EF4-FFF2-40B4-BE49-F238E27FC236}">
                  <a16:creationId xmlns:a16="http://schemas.microsoft.com/office/drawing/2014/main" id="{FFDC462D-6F2E-275F-0962-D7BA76768F5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a:extLst>
                <a:ext uri="{FF2B5EF4-FFF2-40B4-BE49-F238E27FC236}">
                  <a16:creationId xmlns:a16="http://schemas.microsoft.com/office/drawing/2014/main" id="{830DACE5-78AF-B554-88E8-8B7A5D102D1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a:extLst>
                <a:ext uri="{FF2B5EF4-FFF2-40B4-BE49-F238E27FC236}">
                  <a16:creationId xmlns:a16="http://schemas.microsoft.com/office/drawing/2014/main" id="{27AA86EB-693C-AA54-1DAD-D359760EFCF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a:extLst>
                <a:ext uri="{FF2B5EF4-FFF2-40B4-BE49-F238E27FC236}">
                  <a16:creationId xmlns:a16="http://schemas.microsoft.com/office/drawing/2014/main" id="{461E298C-DC0B-6E85-57A4-DA550C0FB7F1}"/>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a:extLst>
                <a:ext uri="{FF2B5EF4-FFF2-40B4-BE49-F238E27FC236}">
                  <a16:creationId xmlns:a16="http://schemas.microsoft.com/office/drawing/2014/main" id="{2E0146E1-476A-27F7-1809-B60B56D1E3B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a:extLst>
                <a:ext uri="{FF2B5EF4-FFF2-40B4-BE49-F238E27FC236}">
                  <a16:creationId xmlns:a16="http://schemas.microsoft.com/office/drawing/2014/main" id="{902CF3B4-A536-0167-3B5A-AAD9E4576E12}"/>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a:extLst>
                <a:ext uri="{FF2B5EF4-FFF2-40B4-BE49-F238E27FC236}">
                  <a16:creationId xmlns:a16="http://schemas.microsoft.com/office/drawing/2014/main" id="{B4524C54-7CFB-6B4C-1CF6-8F85C07A4FF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a:extLst>
                <a:ext uri="{FF2B5EF4-FFF2-40B4-BE49-F238E27FC236}">
                  <a16:creationId xmlns:a16="http://schemas.microsoft.com/office/drawing/2014/main" id="{341CB3C2-59F2-B95E-8291-946F3A66C7D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a:extLst>
                <a:ext uri="{FF2B5EF4-FFF2-40B4-BE49-F238E27FC236}">
                  <a16:creationId xmlns:a16="http://schemas.microsoft.com/office/drawing/2014/main" id="{7A4D631F-1FD9-F183-5DCC-B8878E46C0AC}"/>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a:extLst>
                <a:ext uri="{FF2B5EF4-FFF2-40B4-BE49-F238E27FC236}">
                  <a16:creationId xmlns:a16="http://schemas.microsoft.com/office/drawing/2014/main" id="{0D23C9F6-11C5-384C-BE49-2DE6C972146B}"/>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a:extLst>
                <a:ext uri="{FF2B5EF4-FFF2-40B4-BE49-F238E27FC236}">
                  <a16:creationId xmlns:a16="http://schemas.microsoft.com/office/drawing/2014/main" id="{DEDCE47F-55FC-A566-CF1D-B354C216AD6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a:extLst>
                <a:ext uri="{FF2B5EF4-FFF2-40B4-BE49-F238E27FC236}">
                  <a16:creationId xmlns:a16="http://schemas.microsoft.com/office/drawing/2014/main" id="{48EF05C8-DAEC-5DC6-2D05-4AAB4B13CA26}"/>
                </a:ext>
              </a:extLst>
            </p:cNvPr>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677558E-19C6-EA0F-F694-50E2228B3F6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a:extLst>
                <a:ext uri="{FF2B5EF4-FFF2-40B4-BE49-F238E27FC236}">
                  <a16:creationId xmlns:a16="http://schemas.microsoft.com/office/drawing/2014/main" id="{AEFEC3AE-860E-90B7-521C-EDA0A15A0F9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a:extLst>
                <a:ext uri="{FF2B5EF4-FFF2-40B4-BE49-F238E27FC236}">
                  <a16:creationId xmlns:a16="http://schemas.microsoft.com/office/drawing/2014/main" id="{0B76E002-4977-DAA0-AA53-4A67243F4EC5}"/>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a:extLst>
                <a:ext uri="{FF2B5EF4-FFF2-40B4-BE49-F238E27FC236}">
                  <a16:creationId xmlns:a16="http://schemas.microsoft.com/office/drawing/2014/main" id="{065EC6D9-22D7-A0E9-278E-876000EF174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a:extLst>
                <a:ext uri="{FF2B5EF4-FFF2-40B4-BE49-F238E27FC236}">
                  <a16:creationId xmlns:a16="http://schemas.microsoft.com/office/drawing/2014/main" id="{06D81838-CBF7-775B-69E0-DC38D00F4B75}"/>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a:extLst>
                <a:ext uri="{FF2B5EF4-FFF2-40B4-BE49-F238E27FC236}">
                  <a16:creationId xmlns:a16="http://schemas.microsoft.com/office/drawing/2014/main" id="{9D83B4C2-7961-A2D7-23AA-1C8877D7E06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a:extLst>
                <a:ext uri="{FF2B5EF4-FFF2-40B4-BE49-F238E27FC236}">
                  <a16:creationId xmlns:a16="http://schemas.microsoft.com/office/drawing/2014/main" id="{ABBD34E2-DA88-EA6A-E962-A773B421382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a:extLst>
                <a:ext uri="{FF2B5EF4-FFF2-40B4-BE49-F238E27FC236}">
                  <a16:creationId xmlns:a16="http://schemas.microsoft.com/office/drawing/2014/main" id="{5085F5A2-EE2C-503E-F450-16E80CCD4A64}"/>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a:extLst>
                <a:ext uri="{FF2B5EF4-FFF2-40B4-BE49-F238E27FC236}">
                  <a16:creationId xmlns:a16="http://schemas.microsoft.com/office/drawing/2014/main" id="{87F62EE5-FFB7-0E39-A49D-40248DACCD67}"/>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a:extLst>
                <a:ext uri="{FF2B5EF4-FFF2-40B4-BE49-F238E27FC236}">
                  <a16:creationId xmlns:a16="http://schemas.microsoft.com/office/drawing/2014/main" id="{E76AEBD8-CDF2-A2BC-7142-84E1161C154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5383F07-D136-A7A2-F040-AF3386B8CE46}"/>
                  </a:ext>
                </a:extLst>
              </p:cNvPr>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nodes reaching from 1 endpoint of </a:t>
                </a:r>
                <a14:m>
                  <m:oMath xmlns:m="http://schemas.openxmlformats.org/officeDocument/2006/math">
                    <m:r>
                      <a:rPr lang="en-US" sz="2800" b="0" i="1" smtClean="0">
                        <a:latin typeface="Cambria Math" panose="02040503050406030204" pitchFamily="18" charset="0"/>
                      </a:rPr>
                      <m:t>𝑒</m:t>
                    </m:r>
                  </m:oMath>
                </a14:m>
                <a:endParaRPr lang="en-US" sz="2800" dirty="0">
                  <a:solidFill>
                    <a:srgbClr val="7030A0"/>
                  </a:solidFill>
                </a:endParaRPr>
              </a:p>
              <a:p>
                <a14:m>
                  <m:oMath xmlns:m="http://schemas.openxmlformats.org/officeDocument/2006/math">
                    <m:r>
                      <a:rPr lang="en-US" sz="2800" b="0" i="1" smtClean="0">
                        <a:solidFill>
                          <a:schemeClr val="tx1"/>
                        </a:solidFill>
                        <a:latin typeface="Cambria Math" panose="02040503050406030204" pitchFamily="18" charset="0"/>
                      </a:rPr>
                      <m:t>𝑒</m:t>
                    </m:r>
                  </m:oMath>
                </a14:m>
                <a:r>
                  <a:rPr lang="en-US" sz="2800" dirty="0">
                    <a:solidFill>
                      <a:schemeClr val="tx1"/>
                    </a:solidFill>
                  </a:rPr>
                  <a:t> is the least-weight edge that does not create a cycle</a:t>
                </a:r>
                <a:endParaRPr lang="en-US" sz="2800" dirty="0">
                  <a:solidFill>
                    <a:srgbClr val="FF9900"/>
                  </a:solidFill>
                </a:endParaRPr>
              </a:p>
            </p:txBody>
          </p:sp>
        </mc:Choice>
        <mc:Fallback xmlns="">
          <p:sp>
            <p:nvSpPr>
              <p:cNvPr id="43" name="TextBox 42">
                <a:extLst>
                  <a:ext uri="{FF2B5EF4-FFF2-40B4-BE49-F238E27FC236}">
                    <a16:creationId xmlns:a16="http://schemas.microsoft.com/office/drawing/2014/main" id="{E5383F07-D136-A7A2-F040-AF3386B8CE46}"/>
                  </a:ext>
                </a:extLst>
              </p:cNvPr>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370121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74" y="71545"/>
            <a:ext cx="6066572" cy="1325563"/>
          </a:xfrm>
        </p:spPr>
        <p:txBody>
          <a:bodyPr>
            <a:normAutofit/>
          </a:bodyPr>
          <a:lstStyle/>
          <a:p>
            <a:r>
              <a:rPr lang="en-US" dirty="0"/>
              <a:t>Dijkstra’s Algorithm (1/8)</a:t>
            </a:r>
          </a:p>
        </p:txBody>
      </p:sp>
      <p:sp>
        <p:nvSpPr>
          <p:cNvPr id="8" name="TextBox 7">
            <a:extLst>
              <a:ext uri="{FF2B5EF4-FFF2-40B4-BE49-F238E27FC236}">
                <a16:creationId xmlns:a16="http://schemas.microsoft.com/office/drawing/2014/main" id="{2EDA24C6-DAB3-0D4B-C96F-398373703893}"/>
              </a:ext>
            </a:extLst>
          </p:cNvPr>
          <p:cNvSpPr txBox="1"/>
          <p:nvPr/>
        </p:nvSpPr>
        <p:spPr>
          <a:xfrm>
            <a:off x="6553271" y="386968"/>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not-done thing to the start, we have found its shortest path</a:t>
            </a:r>
          </a:p>
        </p:txBody>
      </p:sp>
      <p:sp>
        <p:nvSpPr>
          <p:cNvPr id="7" name="TextBox 6">
            <a:extLst>
              <a:ext uri="{FF2B5EF4-FFF2-40B4-BE49-F238E27FC236}">
                <a16:creationId xmlns:a16="http://schemas.microsoft.com/office/drawing/2014/main" id="{549A59E0-910E-8F4C-8D9E-2EF7803C459B}"/>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D3357D80-81CD-5C80-2A0A-246BEC3E413C}"/>
                  </a:ext>
                </a:extLst>
              </p:cNvPr>
              <p:cNvGraphicFramePr>
                <a:graphicFrameLocks noGrp="1"/>
              </p:cNvGraphicFramePr>
              <p:nvPr>
                <p:extLst>
                  <p:ext uri="{D42A27DB-BD31-4B8C-83A1-F6EECF244321}">
                    <p14:modId xmlns:p14="http://schemas.microsoft.com/office/powerpoint/2010/main" val="1980795707"/>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0</a:t>
                          </a:r>
                        </a:p>
                      </a:txBody>
                      <a:tcPr>
                        <a:solidFill>
                          <a:schemeClr val="accent2">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3" name="Table 2">
                <a:extLst>
                  <a:ext uri="{FF2B5EF4-FFF2-40B4-BE49-F238E27FC236}">
                    <a16:creationId xmlns:a16="http://schemas.microsoft.com/office/drawing/2014/main" id="{D3357D80-81CD-5C80-2A0A-246BEC3E413C}"/>
                  </a:ext>
                </a:extLst>
              </p:cNvPr>
              <p:cNvGraphicFramePr>
                <a:graphicFrameLocks noGrp="1"/>
              </p:cNvGraphicFramePr>
              <p:nvPr>
                <p:extLst>
                  <p:ext uri="{D42A27DB-BD31-4B8C-83A1-F6EECF244321}">
                    <p14:modId xmlns:p14="http://schemas.microsoft.com/office/powerpoint/2010/main" val="1980795707"/>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0</a:t>
                          </a:r>
                        </a:p>
                      </a:txBody>
                      <a:tcPr>
                        <a:solidFill>
                          <a:schemeClr val="accent2">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208197" r="-1869" b="-722951"/>
                          </a:stretch>
                        </a:blip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308197" r="-1869" b="-622951"/>
                          </a:stretch>
                        </a:blip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408197" r="-1869"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508197" r="-1869" b="-422951"/>
                          </a:stretch>
                        </a:blip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608197" r="-1869"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708197" r="-1869"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5" name="Group 4" descr="An illustration of the following weighted undirected graph:&#10;&#10;The vertices are: 0,1,2,3,4,5,6,7&#10;The edges are as follows:&#10;(10,1) w=10, (0,2) w=12, &#10;(1,4) w=8, (1,2) w=9, &#10;(2,3) w=3, (2,5) w=1, &#10;(3,4) w=7, (3,5) w=1, &#10;(4,6) w=5, (4,7) w=6, &#10;(5,6) w=7, &#10;(6,7) w=9, (6,8) w=11, &#10;(7,8) w=2&#10;&#10;The source of our single-source shortest paths will be node 0. To begin, 0 is marked as seen by not done and has distance 0. 0 is the only node on the priority queue. All other nodes are neither seen nor done and their distance is infinity.">
            <a:extLst>
              <a:ext uri="{FF2B5EF4-FFF2-40B4-BE49-F238E27FC236}">
                <a16:creationId xmlns:a16="http://schemas.microsoft.com/office/drawing/2014/main" id="{C5F99991-0ED0-7652-2AC9-F2DB27C3FAB8}"/>
              </a:ext>
            </a:extLst>
          </p:cNvPr>
          <p:cNvGrpSpPr/>
          <p:nvPr/>
        </p:nvGrpSpPr>
        <p:grpSpPr>
          <a:xfrm>
            <a:off x="6308046" y="3183900"/>
            <a:ext cx="4616614" cy="2970614"/>
            <a:chOff x="6308046" y="3183900"/>
            <a:chExt cx="4616614" cy="2970614"/>
          </a:xfrm>
        </p:grpSpPr>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33132"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3313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3313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2304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236982-9F03-E422-CBD7-C5D611F514D9}"/>
              </a:ext>
            </a:extLst>
          </p:cNvPr>
          <p:cNvSpPr txBox="1">
            <a:spLocks noGrp="1"/>
          </p:cNvSpPr>
          <p:nvPr>
            <p:ph type="title" idx="4294967295"/>
          </p:nvPr>
        </p:nvSpPr>
        <p:spPr>
          <a:xfrm>
            <a:off x="241474" y="71545"/>
            <a:ext cx="60665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Dijkstra’s Algorithm (2/8)</a:t>
            </a:r>
          </a:p>
        </p:txBody>
      </p:sp>
      <p:sp>
        <p:nvSpPr>
          <p:cNvPr id="9" name="TextBox 8">
            <a:extLst>
              <a:ext uri="{FF2B5EF4-FFF2-40B4-BE49-F238E27FC236}">
                <a16:creationId xmlns:a16="http://schemas.microsoft.com/office/drawing/2014/main" id="{E7A5B5C9-A27D-79D0-2A89-02B238BE9C0B}"/>
              </a:ext>
            </a:extLst>
          </p:cNvPr>
          <p:cNvSpPr txBox="1"/>
          <p:nvPr/>
        </p:nvSpPr>
        <p:spPr>
          <a:xfrm>
            <a:off x="6553271" y="386968"/>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not-done thing to the start, we have found its shortest path</a:t>
            </a:r>
          </a:p>
        </p:txBody>
      </p:sp>
      <p:sp>
        <p:nvSpPr>
          <p:cNvPr id="7" name="TextBox 6">
            <a:extLst>
              <a:ext uri="{FF2B5EF4-FFF2-40B4-BE49-F238E27FC236}">
                <a16:creationId xmlns:a16="http://schemas.microsoft.com/office/drawing/2014/main" id="{32719A18-4BE2-4E25-34C9-90BF039CFBB7}"/>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0424BB1C-8046-0D22-B564-AA46015EAE6C}"/>
                  </a:ext>
                </a:extLst>
              </p:cNvPr>
              <p:cNvGraphicFramePr>
                <a:graphicFrameLocks noGrp="1"/>
              </p:cNvGraphicFramePr>
              <p:nvPr>
                <p:extLst>
                  <p:ext uri="{D42A27DB-BD31-4B8C-83A1-F6EECF244321}">
                    <p14:modId xmlns:p14="http://schemas.microsoft.com/office/powerpoint/2010/main" val="3962365548"/>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10</a:t>
                          </a:r>
                        </a:p>
                      </a:txBody>
                      <a:tcPr>
                        <a:solidFill>
                          <a:schemeClr val="accent2">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12</a:t>
                          </a:r>
                        </a:p>
                      </a:txBody>
                      <a:tcPr>
                        <a:solidFill>
                          <a:schemeClr val="accent2">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11" name="Table 10">
                <a:extLst>
                  <a:ext uri="{FF2B5EF4-FFF2-40B4-BE49-F238E27FC236}">
                    <a16:creationId xmlns:a16="http://schemas.microsoft.com/office/drawing/2014/main" id="{0424BB1C-8046-0D22-B564-AA46015EAE6C}"/>
                  </a:ext>
                </a:extLst>
              </p:cNvPr>
              <p:cNvGraphicFramePr>
                <a:graphicFrameLocks noGrp="1"/>
              </p:cNvGraphicFramePr>
              <p:nvPr>
                <p:extLst>
                  <p:ext uri="{D42A27DB-BD31-4B8C-83A1-F6EECF244321}">
                    <p14:modId xmlns:p14="http://schemas.microsoft.com/office/powerpoint/2010/main" val="3962365548"/>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10</a:t>
                          </a:r>
                        </a:p>
                      </a:txBody>
                      <a:tcPr>
                        <a:solidFill>
                          <a:schemeClr val="accent2">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12</a:t>
                          </a:r>
                        </a:p>
                      </a:txBody>
                      <a:tcPr>
                        <a:solidFill>
                          <a:schemeClr val="accent2">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408197" r="-1869"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508197" r="-1869" b="-422951"/>
                          </a:stretch>
                        </a:blip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608197" r="-1869"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708197" r="-1869"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5" name="Group 4" descr="An illustration of the following weighted undirected graph:&#10;&#10;The vertices are: 0,1,2,3,4,5,6,7&#10;The edges are as follows:&#10;(10,1) w=10, (0,2) w=12, &#10;(1,4) w=8, (1,2) w=9, &#10;(2,3) w=3, (2,5) w=1, &#10;(3,4) w=7, (3,5) w=1, &#10;(4,6) w=5, (4,7) w=6, &#10;(5,6) w=7, &#10;(6,7) w=9, (6,8) w=11, &#10;(7,8) w=2&#10;&#10;At each step we will remove the node with the smallest priority from the priority queue. In this case, 0 is the only node in the priority queue, and so we remove 0. We mark 0 as done.&#10;&#10;The neighbors of 0 are 1 and 2. Because 0 had distance 0 from the source, and the edge (0,1) had weight 10, there is a path to node 1 with cost 0+10=10. Since 1 was not yet seen, we mark 1 as seen and then add it to the priority queue with priority 10.&#10;&#10;Because 0 had distance 0 from the source, and the edge (0,2) had weight 12, there is a path to node 2 with cost 0+12=12. Since 2 was not yet seen, we mark 2 as seen and then add it to the priority queue with priority 12.">
            <a:extLst>
              <a:ext uri="{FF2B5EF4-FFF2-40B4-BE49-F238E27FC236}">
                <a16:creationId xmlns:a16="http://schemas.microsoft.com/office/drawing/2014/main" id="{F6DCA0C1-7211-F734-939C-8289CDBE2E31}"/>
              </a:ext>
            </a:extLst>
          </p:cNvPr>
          <p:cNvGrpSpPr/>
          <p:nvPr/>
        </p:nvGrpSpPr>
        <p:grpSpPr>
          <a:xfrm>
            <a:off x="6094057" y="3183900"/>
            <a:ext cx="4830603" cy="2970614"/>
            <a:chOff x="6094057" y="3183900"/>
            <a:chExt cx="4830603" cy="2970614"/>
          </a:xfrm>
        </p:grpSpPr>
        <p:cxnSp>
          <p:nvCxnSpPr>
            <p:cNvPr id="45" name="Straight Connector 44"/>
            <p:cNvCxnSpPr>
              <a:stCxn id="111" idx="7"/>
              <a:endCxn id="112" idx="2"/>
            </p:cNvCxnSpPr>
            <p:nvPr/>
          </p:nvCxnSpPr>
          <p:spPr>
            <a:xfrm flipV="1">
              <a:off x="6610687" y="3637978"/>
              <a:ext cx="974896" cy="62859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7920754" y="3637978"/>
              <a:ext cx="986191" cy="342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6492186" y="4552659"/>
              <a:ext cx="560220" cy="68322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7289409" y="4717992"/>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7289409" y="5472883"/>
              <a:ext cx="894245" cy="36915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8291772" y="4717992"/>
              <a:ext cx="59468" cy="95646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8291772" y="3790691"/>
              <a:ext cx="664258" cy="6902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8518825" y="5792955"/>
              <a:ext cx="1120694" cy="49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9074531" y="3839775"/>
              <a:ext cx="564988" cy="171617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9193032" y="3790691"/>
              <a:ext cx="596853" cy="32337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9758020" y="4232568"/>
              <a:ext cx="80950" cy="127430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10075972" y="4232568"/>
              <a:ext cx="562601" cy="4406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9925606" y="4910269"/>
              <a:ext cx="712967" cy="7641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825611" y="3584662"/>
              <a:ext cx="418704" cy="369332"/>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10305090" y="4174954"/>
              <a:ext cx="301686" cy="369332"/>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8868663" y="5785182"/>
              <a:ext cx="301686" cy="369332"/>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10273606" y="5354382"/>
              <a:ext cx="418704" cy="369332"/>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9756714" y="4499062"/>
              <a:ext cx="301686" cy="369332"/>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9014810" y="4412487"/>
              <a:ext cx="301686" cy="369332"/>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9317015" y="3652641"/>
              <a:ext cx="301686" cy="369332"/>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8321820" y="5120066"/>
              <a:ext cx="301686" cy="369332"/>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8325468" y="3965662"/>
              <a:ext cx="301686" cy="369332"/>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7663955" y="4909744"/>
              <a:ext cx="301686" cy="369332"/>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7556163" y="5680391"/>
              <a:ext cx="301686" cy="369332"/>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8173270" y="3367274"/>
              <a:ext cx="301686" cy="369332"/>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6492186" y="4826333"/>
              <a:ext cx="418704" cy="369332"/>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7170907" y="3805564"/>
              <a:ext cx="582261" cy="1381232"/>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248131" y="4281652"/>
              <a:ext cx="301686" cy="369332"/>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6324600" y="4217488"/>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7585583" y="347039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7003322" y="5186796"/>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8005685" y="4431905"/>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8906945" y="3504604"/>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8183654" y="5674454"/>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9590435" y="550686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10589489" y="4624182"/>
              <a:ext cx="335171" cy="335171"/>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p:cNvSpPr/>
            <p:nvPr/>
          </p:nvSpPr>
          <p:spPr>
            <a:xfrm>
              <a:off x="9789885" y="3946481"/>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3313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sp>
          <p:nvSpPr>
            <p:cNvPr id="3" name="Freeform 128">
              <a:extLst>
                <a:ext uri="{FF2B5EF4-FFF2-40B4-BE49-F238E27FC236}">
                  <a16:creationId xmlns:a16="http://schemas.microsoft.com/office/drawing/2014/main" id="{55A2AC7A-2AFB-5043-31ED-CB388B10C1C8}"/>
                </a:ext>
              </a:extLst>
            </p:cNvPr>
            <p:cNvSpPr/>
            <p:nvPr/>
          </p:nvSpPr>
          <p:spPr>
            <a:xfrm>
              <a:off x="6094057" y="3839848"/>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063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E5192F-61C2-0148-62C0-B3C14C89409A}"/>
              </a:ext>
            </a:extLst>
          </p:cNvPr>
          <p:cNvSpPr txBox="1">
            <a:spLocks noGrp="1"/>
          </p:cNvSpPr>
          <p:nvPr>
            <p:ph type="title" idx="4294967295"/>
          </p:nvPr>
        </p:nvSpPr>
        <p:spPr>
          <a:xfrm>
            <a:off x="241474" y="71545"/>
            <a:ext cx="60665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Dijkstra’s Algorithm (3/8)</a:t>
            </a:r>
          </a:p>
        </p:txBody>
      </p:sp>
      <p:sp>
        <p:nvSpPr>
          <p:cNvPr id="9" name="TextBox 8">
            <a:extLst>
              <a:ext uri="{FF2B5EF4-FFF2-40B4-BE49-F238E27FC236}">
                <a16:creationId xmlns:a16="http://schemas.microsoft.com/office/drawing/2014/main" id="{4602EFD5-44CF-8D2A-1EDE-EDDE2D634DD8}"/>
              </a:ext>
            </a:extLst>
          </p:cNvPr>
          <p:cNvSpPr txBox="1"/>
          <p:nvPr/>
        </p:nvSpPr>
        <p:spPr>
          <a:xfrm>
            <a:off x="6553271" y="386968"/>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not-done thing to the start, we have found its shortest path</a:t>
            </a:r>
          </a:p>
        </p:txBody>
      </p:sp>
      <p:sp>
        <p:nvSpPr>
          <p:cNvPr id="5" name="TextBox 4">
            <a:extLst>
              <a:ext uri="{FF2B5EF4-FFF2-40B4-BE49-F238E27FC236}">
                <a16:creationId xmlns:a16="http://schemas.microsoft.com/office/drawing/2014/main" id="{206CBF64-E216-A0AB-6859-997EAFD84173}"/>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5890E5F-24D2-501C-FA48-3F449C17DCD5}"/>
                  </a:ext>
                </a:extLst>
              </p:cNvPr>
              <p:cNvGraphicFramePr>
                <a:graphicFrameLocks noGrp="1"/>
              </p:cNvGraphicFramePr>
              <p:nvPr>
                <p:extLst>
                  <p:ext uri="{D42A27DB-BD31-4B8C-83A1-F6EECF244321}">
                    <p14:modId xmlns:p14="http://schemas.microsoft.com/office/powerpoint/2010/main" val="3336256039"/>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chemeClr val="accent2">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6">
                <a:extLst>
                  <a:ext uri="{FF2B5EF4-FFF2-40B4-BE49-F238E27FC236}">
                    <a16:creationId xmlns:a16="http://schemas.microsoft.com/office/drawing/2014/main" id="{95890E5F-24D2-501C-FA48-3F449C17DCD5}"/>
                  </a:ext>
                </a:extLst>
              </p:cNvPr>
              <p:cNvGraphicFramePr>
                <a:graphicFrameLocks noGrp="1"/>
              </p:cNvGraphicFramePr>
              <p:nvPr>
                <p:extLst>
                  <p:ext uri="{D42A27DB-BD31-4B8C-83A1-F6EECF244321}">
                    <p14:modId xmlns:p14="http://schemas.microsoft.com/office/powerpoint/2010/main" val="3336256039"/>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408197" r="-1869"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chemeClr val="accent2">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608197" r="-1869"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708197" r="-1869"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3" name="Group 2" descr="An illustration of the following weighted undirected graph:&#10;&#10;The vertices are: 0,1,2,3,4,5,6,7&#10;The edges are as follows:&#10;(10,1) w=10, (0,2) w=12, &#10;(1,4) w=8, (1,2) w=9, &#10;(2,3) w=3, (2,5) w=1, &#10;(3,4) w=7, (3,5) w=1, &#10;(4,6) w=5, (4,7) w=6, &#10;(5,6) w=7, &#10;(6,7) w=9, (6,8) w=11, &#10;(7,8) w=2&#10;&#10;Next we remove node 1 from the priority queue, which has distance 10. We mark 1 as done.&#10;&#10;The undone neighbors of 1 are 2 and 4. Because 1 had distance 10 from the source, and the edge (0,2) had weight 9, there is a path to node 2 with cost 10+9=19. 1 was already seen and has distance 12. Since 12&lt;19, we make no updates to node 2.&#10;&#10;The edge (1,4) had weight 8, so there is a path to node 4 with cost 10+8=18. Since 4 was not yet seen, we mark 4 as seen and then add it to the priority queue with priority 18.">
            <a:extLst>
              <a:ext uri="{FF2B5EF4-FFF2-40B4-BE49-F238E27FC236}">
                <a16:creationId xmlns:a16="http://schemas.microsoft.com/office/drawing/2014/main" id="{160E901C-2B3B-1F97-56B5-6B556EA6FF88}"/>
              </a:ext>
            </a:extLst>
          </p:cNvPr>
          <p:cNvGrpSpPr/>
          <p:nvPr/>
        </p:nvGrpSpPr>
        <p:grpSpPr>
          <a:xfrm>
            <a:off x="6020278" y="2990600"/>
            <a:ext cx="4904382" cy="3163914"/>
            <a:chOff x="6020278" y="2990600"/>
            <a:chExt cx="4904382" cy="3163914"/>
          </a:xfrm>
        </p:grpSpPr>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sp>
          <p:nvSpPr>
            <p:cNvPr id="6" name="Freeform 52">
              <a:extLst>
                <a:ext uri="{FF2B5EF4-FFF2-40B4-BE49-F238E27FC236}">
                  <a16:creationId xmlns:a16="http://schemas.microsoft.com/office/drawing/2014/main" id="{6A915CC6-41C2-5EEB-A078-FB9410429D29}"/>
                </a:ext>
              </a:extLst>
            </p:cNvPr>
            <p:cNvSpPr/>
            <p:nvPr/>
          </p:nvSpPr>
          <p:spPr>
            <a:xfrm>
              <a:off x="6020278" y="2990600"/>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961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F75FB0-F6F9-9FC7-ABF1-AA3F4A566AB2}"/>
              </a:ext>
            </a:extLst>
          </p:cNvPr>
          <p:cNvSpPr txBox="1">
            <a:spLocks noGrp="1"/>
          </p:cNvSpPr>
          <p:nvPr>
            <p:ph type="title" idx="4294967295"/>
          </p:nvPr>
        </p:nvSpPr>
        <p:spPr>
          <a:xfrm>
            <a:off x="241474" y="71545"/>
            <a:ext cx="60665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Dijkstra’s Algorithm (4/8)</a:t>
            </a:r>
          </a:p>
        </p:txBody>
      </p:sp>
      <p:sp>
        <p:nvSpPr>
          <p:cNvPr id="9" name="TextBox 8">
            <a:extLst>
              <a:ext uri="{FF2B5EF4-FFF2-40B4-BE49-F238E27FC236}">
                <a16:creationId xmlns:a16="http://schemas.microsoft.com/office/drawing/2014/main" id="{6C4B4080-E8DA-8856-7748-55E5B8632E46}"/>
              </a:ext>
            </a:extLst>
          </p:cNvPr>
          <p:cNvSpPr txBox="1"/>
          <p:nvPr/>
        </p:nvSpPr>
        <p:spPr>
          <a:xfrm>
            <a:off x="6553271" y="386968"/>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not-done thing to the start, we have found its shortest path</a:t>
            </a:r>
          </a:p>
        </p:txBody>
      </p:sp>
      <p:sp>
        <p:nvSpPr>
          <p:cNvPr id="5" name="TextBox 4">
            <a:extLst>
              <a:ext uri="{FF2B5EF4-FFF2-40B4-BE49-F238E27FC236}">
                <a16:creationId xmlns:a16="http://schemas.microsoft.com/office/drawing/2014/main" id="{12DBE2B8-E53A-E358-ABA8-46992D45A65B}"/>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FF70FB78-0FFB-26FB-9436-0A6AB0660764}"/>
                  </a:ext>
                </a:extLst>
              </p:cNvPr>
              <p:cNvGraphicFramePr>
                <a:graphicFrameLocks noGrp="1"/>
              </p:cNvGraphicFramePr>
              <p:nvPr>
                <p:extLst>
                  <p:ext uri="{D42A27DB-BD31-4B8C-83A1-F6EECF244321}">
                    <p14:modId xmlns:p14="http://schemas.microsoft.com/office/powerpoint/2010/main" val="1546791351"/>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15 </a:t>
                          </a:r>
                        </a:p>
                      </a:txBody>
                      <a:tcPr>
                        <a:solidFill>
                          <a:schemeClr val="accent2">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13</a:t>
                          </a:r>
                        </a:p>
                      </a:txBody>
                      <a:tcPr>
                        <a:solidFill>
                          <a:schemeClr val="accent2">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6">
                <a:extLst>
                  <a:ext uri="{FF2B5EF4-FFF2-40B4-BE49-F238E27FC236}">
                    <a16:creationId xmlns:a16="http://schemas.microsoft.com/office/drawing/2014/main" id="{FF70FB78-0FFB-26FB-9436-0A6AB0660764}"/>
                  </a:ext>
                </a:extLst>
              </p:cNvPr>
              <p:cNvGraphicFramePr>
                <a:graphicFrameLocks noGrp="1"/>
              </p:cNvGraphicFramePr>
              <p:nvPr>
                <p:extLst>
                  <p:ext uri="{D42A27DB-BD31-4B8C-83A1-F6EECF244321}">
                    <p14:modId xmlns:p14="http://schemas.microsoft.com/office/powerpoint/2010/main" val="1546791351"/>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15 </a:t>
                          </a:r>
                        </a:p>
                      </a:txBody>
                      <a:tcPr>
                        <a:solidFill>
                          <a:schemeClr val="accent2">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13</a:t>
                          </a:r>
                        </a:p>
                      </a:txBody>
                      <a:tcPr>
                        <a:solidFill>
                          <a:schemeClr val="accent2">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708197" r="-1869"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6" name="Group 5" descr="An illustration of the following weighted undirected graph:&#10;&#10;The vertices are: 0,1,2,3,4,5,6,7&#10;The edges are as follows:&#10;(10,1) w=10, (0,2) w=12, &#10;(1,4) w=8, (1,2) w=9, &#10;(2,3) w=3, (2,5) w=1, &#10;(3,4) w=7, (3,5) w=1, &#10;(4,6) w=5, (4,7) w=6, &#10;(5,6) w=7, &#10;(6,7) w=9, (6,8) w=11, &#10;(7,8) w=2&#10;&#10;Next we remove node 2 from the priority queue, which has distance 12. We mark 2 as done.&#10;&#10;The undone neighbors of 2 are 3 and 5. Because 2 had distance 12 from the source, and the edge (2,3) had weight 3, there is a path to node 3 with cost 12+3=15. 3 was noy yet seen so we mark node 3 as seen and add it to the priority queue with priority 15.&#10;&#10;The edge (2,5) had weight 1, so there is a path to node 5 with cost 12+1=13. Since 5 was not yet seen, we mark 5 as seen and then add it to the priority queue with priority 13.">
            <a:extLst>
              <a:ext uri="{FF2B5EF4-FFF2-40B4-BE49-F238E27FC236}">
                <a16:creationId xmlns:a16="http://schemas.microsoft.com/office/drawing/2014/main" id="{0FE565FD-4535-EAD3-B0BA-E54CDDE2454D}"/>
              </a:ext>
            </a:extLst>
          </p:cNvPr>
          <p:cNvGrpSpPr/>
          <p:nvPr/>
        </p:nvGrpSpPr>
        <p:grpSpPr>
          <a:xfrm>
            <a:off x="6241676" y="3048735"/>
            <a:ext cx="4682984" cy="3105779"/>
            <a:chOff x="6241676" y="3048735"/>
            <a:chExt cx="4682984" cy="3105779"/>
          </a:xfrm>
        </p:grpSpPr>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15</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sp>
          <p:nvSpPr>
            <p:cNvPr id="3" name="Freeform 2">
              <a:extLst>
                <a:ext uri="{FF2B5EF4-FFF2-40B4-BE49-F238E27FC236}">
                  <a16:creationId xmlns:a16="http://schemas.microsoft.com/office/drawing/2014/main" id="{5B00DD77-22D2-DAD9-DEC4-DAA06750910C}"/>
                </a:ext>
              </a:extLst>
            </p:cNvPr>
            <p:cNvSpPr/>
            <p:nvPr/>
          </p:nvSpPr>
          <p:spPr>
            <a:xfrm>
              <a:off x="6241676" y="3048735"/>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425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8F2D7E-B901-BC3B-C212-08A17D310544}"/>
              </a:ext>
            </a:extLst>
          </p:cNvPr>
          <p:cNvSpPr txBox="1">
            <a:spLocks noGrp="1"/>
          </p:cNvSpPr>
          <p:nvPr>
            <p:ph type="title" idx="4294967295"/>
          </p:nvPr>
        </p:nvSpPr>
        <p:spPr>
          <a:xfrm>
            <a:off x="241474" y="71545"/>
            <a:ext cx="60665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Dijkstra’s Algorithm (5/8)</a:t>
            </a:r>
          </a:p>
        </p:txBody>
      </p:sp>
      <p:sp>
        <p:nvSpPr>
          <p:cNvPr id="9" name="TextBox 8">
            <a:extLst>
              <a:ext uri="{FF2B5EF4-FFF2-40B4-BE49-F238E27FC236}">
                <a16:creationId xmlns:a16="http://schemas.microsoft.com/office/drawing/2014/main" id="{8302184F-0273-1F7D-5C77-7904ED610303}"/>
              </a:ext>
            </a:extLst>
          </p:cNvPr>
          <p:cNvSpPr txBox="1"/>
          <p:nvPr/>
        </p:nvSpPr>
        <p:spPr>
          <a:xfrm>
            <a:off x="6553271" y="386968"/>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not-done thing to the start, we have found its shortest path</a:t>
            </a:r>
          </a:p>
        </p:txBody>
      </p:sp>
      <p:sp>
        <p:nvSpPr>
          <p:cNvPr id="5" name="TextBox 4">
            <a:extLst>
              <a:ext uri="{FF2B5EF4-FFF2-40B4-BE49-F238E27FC236}">
                <a16:creationId xmlns:a16="http://schemas.microsoft.com/office/drawing/2014/main" id="{892D4281-E487-3029-6FBD-9869FB14E232}"/>
              </a:ext>
            </a:extLst>
          </p:cNvPr>
          <p:cNvSpPr txBox="1"/>
          <p:nvPr/>
        </p:nvSpPr>
        <p:spPr>
          <a:xfrm>
            <a:off x="6310747" y="1770584"/>
            <a:ext cx="5265468" cy="1200329"/>
          </a:xfrm>
          <a:prstGeom prst="rect">
            <a:avLst/>
          </a:prstGeom>
          <a:noFill/>
        </p:spPr>
        <p:txBody>
          <a:bodyPr wrap="square">
            <a:spAutoFit/>
          </a:bodyPr>
          <a:lstStyle/>
          <a:p>
            <a:r>
              <a:rPr lang="en-US" dirty="0">
                <a:solidFill>
                  <a:srgbClr val="FF0000"/>
                </a:solidFill>
              </a:rPr>
              <a:t>Extract a node from priority queue (making it “done”)</a:t>
            </a:r>
          </a:p>
          <a:p>
            <a:r>
              <a:rPr lang="en-US" dirty="0">
                <a:solidFill>
                  <a:srgbClr val="FF0000"/>
                </a:solidFill>
              </a:rPr>
              <a:t>Mark extracted node as seen</a:t>
            </a:r>
          </a:p>
          <a:p>
            <a:r>
              <a:rPr lang="en-US" dirty="0">
                <a:solidFill>
                  <a:srgbClr val="FF0000"/>
                </a:solidFill>
              </a:rPr>
              <a:t>for each not-done neighbor:</a:t>
            </a:r>
          </a:p>
          <a:p>
            <a:r>
              <a:rPr lang="en-US" dirty="0">
                <a:solidFill>
                  <a:srgbClr val="FF0000"/>
                </a:solidFill>
              </a:rPr>
              <a:t>        Update its distance if we found a better path</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2BCAD973-D086-1800-8DB7-8BC64689BD1C}"/>
                  </a:ext>
                </a:extLst>
              </p:cNvPr>
              <p:cNvGraphicFramePr>
                <a:graphicFrameLocks noGrp="1"/>
              </p:cNvGraphicFramePr>
              <p:nvPr>
                <p:extLst>
                  <p:ext uri="{D42A27DB-BD31-4B8C-83A1-F6EECF244321}">
                    <p14:modId xmlns:p14="http://schemas.microsoft.com/office/powerpoint/2010/main" val="2817818938"/>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14</a:t>
                          </a:r>
                        </a:p>
                      </a:txBody>
                      <a:tcPr>
                        <a:solidFill>
                          <a:schemeClr val="accent2">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chemeClr val="accent2">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rgbClr val="99CCFF"/>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6">
                <a:extLst>
                  <a:ext uri="{FF2B5EF4-FFF2-40B4-BE49-F238E27FC236}">
                    <a16:creationId xmlns:a16="http://schemas.microsoft.com/office/drawing/2014/main" id="{2BCAD973-D086-1800-8DB7-8BC64689BD1C}"/>
                  </a:ext>
                </a:extLst>
              </p:cNvPr>
              <p:cNvGraphicFramePr>
                <a:graphicFrameLocks noGrp="1"/>
              </p:cNvGraphicFramePr>
              <p:nvPr>
                <p:extLst>
                  <p:ext uri="{D42A27DB-BD31-4B8C-83A1-F6EECF244321}">
                    <p14:modId xmlns:p14="http://schemas.microsoft.com/office/powerpoint/2010/main" val="2817818938"/>
                  </p:ext>
                </p:extLst>
              </p:nvPr>
            </p:nvGraphicFramePr>
            <p:xfrm>
              <a:off x="615785" y="2468563"/>
              <a:ext cx="3743780" cy="3708400"/>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4187985009"/>
                        </a:ext>
                      </a:extLst>
                    </a:gridCol>
                    <a:gridCol w="794327">
                      <a:extLst>
                        <a:ext uri="{9D8B030D-6E8A-4147-A177-3AD203B41FA5}">
                          <a16:colId xmlns:a16="http://schemas.microsoft.com/office/drawing/2014/main" val="467685999"/>
                        </a:ext>
                      </a:extLst>
                    </a:gridCol>
                    <a:gridCol w="877454">
                      <a:extLst>
                        <a:ext uri="{9D8B030D-6E8A-4147-A177-3AD203B41FA5}">
                          <a16:colId xmlns:a16="http://schemas.microsoft.com/office/drawing/2014/main" val="556530481"/>
                        </a:ext>
                      </a:extLst>
                    </a:gridCol>
                    <a:gridCol w="1302329">
                      <a:extLst>
                        <a:ext uri="{9D8B030D-6E8A-4147-A177-3AD203B41FA5}">
                          <a16:colId xmlns:a16="http://schemas.microsoft.com/office/drawing/2014/main" val="1192297038"/>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Seen?</a:t>
                          </a:r>
                        </a:p>
                      </a:txBody>
                      <a:tcPr>
                        <a:solidFill>
                          <a:srgbClr val="99CCFF"/>
                        </a:solidFill>
                      </a:tcPr>
                    </a:tc>
                    <a:tc>
                      <a:txBody>
                        <a:bodyPr/>
                        <a:lstStyle/>
                        <a:p>
                          <a:r>
                            <a:rPr lang="en-US" dirty="0">
                              <a:solidFill>
                                <a:schemeClr val="tx1"/>
                              </a:solidFill>
                            </a:rPr>
                            <a:t>Done?</a:t>
                          </a:r>
                        </a:p>
                      </a:txBody>
                      <a:tcPr>
                        <a:solidFill>
                          <a:srgbClr val="99CCFF"/>
                        </a:solidFill>
                      </a:tcPr>
                    </a:tc>
                    <a:tc>
                      <a:txBody>
                        <a:bodyPr/>
                        <a:lstStyle/>
                        <a:p>
                          <a:r>
                            <a:rPr lang="en-US" dirty="0">
                              <a:solidFill>
                                <a:schemeClr val="tx1"/>
                              </a:solidFill>
                            </a:rPr>
                            <a:t>Distance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0</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10</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12</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14</a:t>
                          </a:r>
                        </a:p>
                      </a:txBody>
                      <a:tcPr>
                        <a:solidFill>
                          <a:schemeClr val="accent2">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18 </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13</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T</a:t>
                          </a:r>
                        </a:p>
                      </a:txBody>
                      <a:tcPr>
                        <a:solidFill>
                          <a:schemeClr val="accent2">
                            <a:lumMod val="40000"/>
                            <a:lumOff val="60000"/>
                          </a:schemeClr>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20</a:t>
                          </a:r>
                        </a:p>
                      </a:txBody>
                      <a:tcPr>
                        <a:solidFill>
                          <a:schemeClr val="accent2">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808197" r="-1869"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r>
                            <a:rPr lang="en-US" dirty="0">
                              <a:solidFill>
                                <a:schemeClr val="tx1"/>
                              </a:solidFill>
                            </a:rPr>
                            <a:t>F</a:t>
                          </a:r>
                        </a:p>
                      </a:txBody>
                      <a:tcPr>
                        <a:solidFill>
                          <a:srgbClr val="99CCFF"/>
                        </a:solidFill>
                      </a:tcPr>
                    </a:tc>
                    <a:tc>
                      <a:txBody>
                        <a:bodyPr/>
                        <a:lstStyle/>
                        <a:p>
                          <a:endParaRPr lang="en-US"/>
                        </a:p>
                      </a:txBody>
                      <a:tcPr>
                        <a:blipFill>
                          <a:blip r:embed="rId10"/>
                          <a:stretch>
                            <a:fillRect l="-188318" t="-908197" r="-1869" b="-22951"/>
                          </a:stretch>
                        </a:blipFill>
                      </a:tcPr>
                    </a:tc>
                    <a:extLst>
                      <a:ext uri="{0D108BD9-81ED-4DB2-BD59-A6C34878D82A}">
                        <a16:rowId xmlns:a16="http://schemas.microsoft.com/office/drawing/2014/main" val="21267311"/>
                      </a:ext>
                    </a:extLst>
                  </a:tr>
                </a:tbl>
              </a:graphicData>
            </a:graphic>
          </p:graphicFrame>
        </mc:Fallback>
      </mc:AlternateContent>
      <p:grpSp>
        <p:nvGrpSpPr>
          <p:cNvPr id="3" name="Group 2" descr="An illustration of the following weighted undirected graph:&#10;&#10;The vertices are: 0,1,2,3,4,5,6,7&#10;The edges are as follows:&#10;(10,1) w=10, (0,2) w=12, &#10;(1,4) w=8, (1,2) w=9, &#10;(2,3) w=3, (2,5) w=1, &#10;(3,4) w=7, (3,5) w=1, &#10;(4,6) w=5, (4,7) w=6, &#10;(5,6) w=7, &#10;(6,7) w=9, (6,8) w=11, &#10;(7,8) w=2&#10;&#10;Next we remove node 5 from the priority queue, which has distance 13. We mark 5 as done.&#10;&#10;The undone neighbors of 5 are 3 and 6. Because 3 had distance 13 from the source, and the edge (5,3) had weight 1, there is a path to node 3 with cost 13+1=14. Node 3 currently has distance 15, and so this is a better path. We update the distance for node 3 to be 14 and then update its priority in the priority queue to match.&#10;&#10;The edge (5,6) had weight 7, so there is a path to node 6 with cost 13+7=20. Since 6 was not yet seen, we mark 6 as seen and then add it to the priority queue with priority 20.">
            <a:extLst>
              <a:ext uri="{FF2B5EF4-FFF2-40B4-BE49-F238E27FC236}">
                <a16:creationId xmlns:a16="http://schemas.microsoft.com/office/drawing/2014/main" id="{EE05D2AF-A408-A1B9-6F76-4E26E74CC220}"/>
              </a:ext>
            </a:extLst>
          </p:cNvPr>
          <p:cNvGrpSpPr/>
          <p:nvPr/>
        </p:nvGrpSpPr>
        <p:grpSpPr>
          <a:xfrm>
            <a:off x="6138563" y="3080616"/>
            <a:ext cx="4786097" cy="3073898"/>
            <a:chOff x="6138563" y="3080616"/>
            <a:chExt cx="4786097" cy="3073898"/>
          </a:xfrm>
        </p:grpSpPr>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14</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20</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sp>
          <p:nvSpPr>
            <p:cNvPr id="6" name="Freeform 4">
              <a:extLst>
                <a:ext uri="{FF2B5EF4-FFF2-40B4-BE49-F238E27FC236}">
                  <a16:creationId xmlns:a16="http://schemas.microsoft.com/office/drawing/2014/main" id="{7517BE1A-803F-1EFD-BBF2-B7D8BD2FC2D3}"/>
                </a:ext>
              </a:extLst>
            </p:cNvPr>
            <p:cNvSpPr/>
            <p:nvPr/>
          </p:nvSpPr>
          <p:spPr>
            <a:xfrm>
              <a:off x="6138563" y="3080616"/>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1891862" y="1970690"/>
                  </a:lnTo>
                  <a:lnTo>
                    <a:pt x="1686911" y="1466193"/>
                  </a:lnTo>
                  <a:lnTo>
                    <a:pt x="1781504" y="993228"/>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3239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28689</TotalTime>
  <Words>5723</Words>
  <Application>Microsoft Office PowerPoint</Application>
  <PresentationFormat>Widescreen</PresentationFormat>
  <Paragraphs>1690</Paragraphs>
  <Slides>47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Consolas</vt:lpstr>
      <vt:lpstr>Calibri Light</vt:lpstr>
      <vt:lpstr>Calibri</vt:lpstr>
      <vt:lpstr>Cambria Math</vt:lpstr>
      <vt:lpstr>Arial</vt:lpstr>
      <vt:lpstr>Aptos</vt:lpstr>
      <vt:lpstr>Office Theme</vt:lpstr>
      <vt:lpstr>CSE 332 Spring 2026 Lecture 18: Graphs 4, MSTs</vt:lpstr>
      <vt:lpstr>Single-Source Shortest Path</vt:lpstr>
      <vt:lpstr>Dijkstra’s Algorithm</vt:lpstr>
      <vt:lpstr>Dijkstra’s</vt:lpstr>
      <vt:lpstr>Dijkstra’s Algorithm (1/8)</vt:lpstr>
      <vt:lpstr>Dijkstra’s Algorithm (2/8)</vt:lpstr>
      <vt:lpstr>Dijkstra’s Algorithm (3/8)</vt:lpstr>
      <vt:lpstr>Dijkstra’s Algorithm (4/8)</vt:lpstr>
      <vt:lpstr>Dijkstra’s Algorithm (5/8)</vt:lpstr>
      <vt:lpstr>Dijkstra’s Algorithm (6/8)</vt:lpstr>
      <vt:lpstr>Dijkstra’s Algorithm (7/8)</vt:lpstr>
      <vt:lpstr>Dijkstra’s Algorithm (8/8)</vt:lpstr>
      <vt:lpstr>Dijkstra’s Algorithm - Pseudocode</vt:lpstr>
      <vt:lpstr>Definition: Tree</vt:lpstr>
      <vt:lpstr>Definition: Spanning Tree</vt:lpstr>
      <vt:lpstr>Definition: Minimum Spanning Tree</vt:lpstr>
      <vt:lpstr>Prim’s Algorithm (1/4)</vt:lpstr>
      <vt:lpstr>Prim’s Algorithm (2/4)</vt:lpstr>
      <vt:lpstr>Prim’s Algorithm (3/4)</vt:lpstr>
      <vt:lpstr>Prim’s Algorithm (4/4)</vt:lpstr>
      <vt:lpstr>Prim’s Algorithm Running Time</vt:lpstr>
      <vt:lpstr>Recall Dijkstra’s Algorithm</vt:lpstr>
      <vt:lpstr>Prim’s Algorithm</vt:lpstr>
      <vt:lpstr>Avoiding Decrease Key</vt:lpstr>
      <vt:lpstr>Prim’s Algorithm – Original Recipe</vt:lpstr>
      <vt:lpstr>Prim’s Algorithm – Duplicate Nodes on the PQ</vt:lpstr>
      <vt:lpstr>Prim’s Algorithm – Edges on the PQ</vt:lpstr>
      <vt:lpstr>Kruskal’s Algorithm (1/6)</vt:lpstr>
      <vt:lpstr>Kruskal’s Algorithm (2/6)</vt:lpstr>
      <vt:lpstr>Kruskal’s Algorithm (3/6)</vt:lpstr>
      <vt:lpstr>Kruskal’s Algorithm (4/6)</vt:lpstr>
      <vt:lpstr>Kruskal’s Algorithm (5/6)</vt:lpstr>
      <vt:lpstr>Kruskal’s Algorithm (6/6)</vt:lpstr>
      <vt:lpstr>Kruskal’s Algorithm Runtime</vt:lpstr>
      <vt:lpstr>Why do these work?</vt:lpstr>
      <vt:lpstr>Prim’s, Kruskal’s Produce a Spanning Tree</vt:lpstr>
      <vt:lpstr>Definition: Cut</vt:lpstr>
      <vt:lpstr>Cut Theorem</vt:lpstr>
      <vt:lpstr>Cut Theorem (1/4)</vt:lpstr>
      <vt:lpstr>Cut Theorem (2/4)</vt:lpstr>
      <vt:lpstr>Cut Theorem (3/4)</vt:lpstr>
      <vt:lpstr>Cut Theorem (4/4)</vt:lpstr>
      <vt:lpstr>Proof of Prim’s Algorithm</vt:lpstr>
      <vt:lpstr>Proof of Kruskal’s Algorithm</vt:lpstr>
      <vt:lpstr>General MST Algorithm</vt:lpstr>
      <vt:lpstr>Generic MST Algorithm as Prim’s</vt:lpstr>
      <vt:lpstr>Generic MST Algorithm as Kruskal’s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Nathan Brunelle</cp:lastModifiedBy>
  <cp:revision>309</cp:revision>
  <dcterms:created xsi:type="dcterms:W3CDTF">2023-10-13T16:06:42Z</dcterms:created>
  <dcterms:modified xsi:type="dcterms:W3CDTF">2026-05-11T22:22:40Z</dcterms:modified>
</cp:coreProperties>
</file>